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76" r:id="rId1"/>
  </p:sldMasterIdLst>
  <p:notesMasterIdLst>
    <p:notesMasterId r:id="rId64"/>
  </p:notesMasterIdLst>
  <p:handoutMasterIdLst>
    <p:handoutMasterId r:id="rId65"/>
  </p:handoutMasterIdLst>
  <p:sldIdLst>
    <p:sldId id="268" r:id="rId2"/>
    <p:sldId id="271" r:id="rId3"/>
    <p:sldId id="269" r:id="rId4"/>
    <p:sldId id="273" r:id="rId5"/>
    <p:sldId id="274" r:id="rId6"/>
    <p:sldId id="275" r:id="rId7"/>
    <p:sldId id="276" r:id="rId8"/>
    <p:sldId id="317" r:id="rId9"/>
    <p:sldId id="279" r:id="rId10"/>
    <p:sldId id="280" r:id="rId11"/>
    <p:sldId id="281" r:id="rId12"/>
    <p:sldId id="282" r:id="rId13"/>
    <p:sldId id="283" r:id="rId14"/>
    <p:sldId id="285" r:id="rId15"/>
    <p:sldId id="286" r:id="rId16"/>
    <p:sldId id="288" r:id="rId17"/>
    <p:sldId id="289" r:id="rId18"/>
    <p:sldId id="290" r:id="rId19"/>
    <p:sldId id="292" r:id="rId20"/>
    <p:sldId id="293" r:id="rId21"/>
    <p:sldId id="294" r:id="rId22"/>
    <p:sldId id="295" r:id="rId23"/>
    <p:sldId id="297" r:id="rId24"/>
    <p:sldId id="298" r:id="rId25"/>
    <p:sldId id="299" r:id="rId26"/>
    <p:sldId id="300" r:id="rId27"/>
    <p:sldId id="301" r:id="rId28"/>
    <p:sldId id="318" r:id="rId29"/>
    <p:sldId id="303" r:id="rId30"/>
    <p:sldId id="304" r:id="rId31"/>
    <p:sldId id="305" r:id="rId32"/>
    <p:sldId id="306" r:id="rId33"/>
    <p:sldId id="307" r:id="rId34"/>
    <p:sldId id="308" r:id="rId35"/>
    <p:sldId id="310" r:id="rId36"/>
    <p:sldId id="312" r:id="rId37"/>
    <p:sldId id="314" r:id="rId38"/>
    <p:sldId id="315" r:id="rId39"/>
    <p:sldId id="320" r:id="rId40"/>
    <p:sldId id="321" r:id="rId41"/>
    <p:sldId id="322" r:id="rId42"/>
    <p:sldId id="323" r:id="rId43"/>
    <p:sldId id="325" r:id="rId44"/>
    <p:sldId id="326" r:id="rId45"/>
    <p:sldId id="327" r:id="rId46"/>
    <p:sldId id="328" r:id="rId47"/>
    <p:sldId id="329" r:id="rId48"/>
    <p:sldId id="330" r:id="rId49"/>
    <p:sldId id="331" r:id="rId50"/>
    <p:sldId id="332" r:id="rId51"/>
    <p:sldId id="333" r:id="rId52"/>
    <p:sldId id="334" r:id="rId53"/>
    <p:sldId id="335" r:id="rId54"/>
    <p:sldId id="337" r:id="rId55"/>
    <p:sldId id="338" r:id="rId56"/>
    <p:sldId id="339" r:id="rId57"/>
    <p:sldId id="340" r:id="rId58"/>
    <p:sldId id="341" r:id="rId59"/>
    <p:sldId id="342" r:id="rId60"/>
    <p:sldId id="343" r:id="rId61"/>
    <p:sldId id="344" r:id="rId62"/>
    <p:sldId id="345" r:id="rId6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743">
          <p15:clr>
            <a:srgbClr val="A4A3A4"/>
          </p15:clr>
        </p15:guide>
        <p15:guide id="2" pos="142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5F5F5F"/>
    <a:srgbClr val="777777"/>
    <a:srgbClr val="0000FF"/>
    <a:srgbClr val="FFFFCC"/>
    <a:srgbClr val="996633"/>
    <a:srgbClr val="339966"/>
    <a:srgbClr val="333399"/>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23" autoAdjust="0"/>
    <p:restoredTop sz="95540" autoAdjust="0"/>
  </p:normalViewPr>
  <p:slideViewPr>
    <p:cSldViewPr snapToGrid="0">
      <p:cViewPr varScale="1">
        <p:scale>
          <a:sx n="56" d="100"/>
          <a:sy n="56" d="100"/>
        </p:scale>
        <p:origin x="1675" y="101"/>
      </p:cViewPr>
      <p:guideLst>
        <p:guide orient="horz" pos="3743"/>
        <p:guide pos="1422"/>
      </p:guideLst>
    </p:cSldViewPr>
  </p:slideViewPr>
  <p:notesTextViewPr>
    <p:cViewPr>
      <p:scale>
        <a:sx n="100" d="100"/>
        <a:sy n="100" d="100"/>
      </p:scale>
      <p:origin x="0" y="0"/>
    </p:cViewPr>
  </p:notesTextViewPr>
  <p:sorterViewPr>
    <p:cViewPr>
      <p:scale>
        <a:sx n="90" d="100"/>
        <a:sy n="90" d="100"/>
      </p:scale>
      <p:origin x="0" y="0"/>
    </p:cViewPr>
  </p:sorterViewPr>
  <p:notesViewPr>
    <p:cSldViewPr snapToGrid="0">
      <p:cViewPr>
        <p:scale>
          <a:sx n="90" d="100"/>
          <a:sy n="90" d="100"/>
        </p:scale>
        <p:origin x="-2814" y="-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ichael\Documents\Personal\Class\Lectures\StatisticsWku\Jim.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Michael\Documents\Personal\Class\Lectures\StatisticsWku\BrakeRepair.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Michael\Documents\Personal\Class\Lectures\StatisticsWku\BrakeRepair.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Jim's Grocery</a:t>
            </a:r>
            <a:r>
              <a:rPr lang="en-US" baseline="0"/>
              <a:t> Store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Sheet1!$G$8</c:f>
              <c:strCache>
                <c:ptCount val="1"/>
                <c:pt idx="0">
                  <c:v>Frequency</c:v>
                </c:pt>
              </c:strCache>
            </c:strRef>
          </c:tx>
          <c:spPr>
            <a:solidFill>
              <a:schemeClr val="accent1"/>
            </a:solidFill>
            <a:ln>
              <a:noFill/>
            </a:ln>
            <a:effectLst/>
          </c:spPr>
          <c:invertIfNegative val="0"/>
          <c:cat>
            <c:strRef>
              <c:f>Sheet1!$F$9:$F$13</c:f>
              <c:strCache>
                <c:ptCount val="5"/>
                <c:pt idx="0">
                  <c:v>Poor</c:v>
                </c:pt>
                <c:pt idx="1">
                  <c:v>Below Average</c:v>
                </c:pt>
                <c:pt idx="2">
                  <c:v>Average</c:v>
                </c:pt>
                <c:pt idx="3">
                  <c:v>Above Average</c:v>
                </c:pt>
                <c:pt idx="4">
                  <c:v>Excellent</c:v>
                </c:pt>
              </c:strCache>
            </c:strRef>
          </c:cat>
          <c:val>
            <c:numRef>
              <c:f>Sheet1!$G$9:$G$13</c:f>
              <c:numCache>
                <c:formatCode>General</c:formatCode>
                <c:ptCount val="5"/>
                <c:pt idx="0">
                  <c:v>3</c:v>
                </c:pt>
                <c:pt idx="1">
                  <c:v>4</c:v>
                </c:pt>
                <c:pt idx="2">
                  <c:v>5</c:v>
                </c:pt>
                <c:pt idx="3">
                  <c:v>10</c:v>
                </c:pt>
                <c:pt idx="4">
                  <c:v>2</c:v>
                </c:pt>
              </c:numCache>
            </c:numRef>
          </c:val>
          <c:extLst>
            <c:ext xmlns:c16="http://schemas.microsoft.com/office/drawing/2014/chart" uri="{C3380CC4-5D6E-409C-BE32-E72D297353CC}">
              <c16:uniqueId val="{00000000-B803-4062-A114-83C6487D2737}"/>
            </c:ext>
          </c:extLst>
        </c:ser>
        <c:dLbls>
          <c:showLegendKey val="0"/>
          <c:showVal val="0"/>
          <c:showCatName val="0"/>
          <c:showSerName val="0"/>
          <c:showPercent val="0"/>
          <c:showBubbleSize val="0"/>
        </c:dLbls>
        <c:gapWidth val="219"/>
        <c:overlap val="-27"/>
        <c:axId val="637989896"/>
        <c:axId val="637990880"/>
      </c:barChart>
      <c:catAx>
        <c:axId val="63798989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Quality Rating</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37990880"/>
        <c:crosses val="autoZero"/>
        <c:auto val="1"/>
        <c:lblAlgn val="ctr"/>
        <c:lblOffset val="100"/>
        <c:noMultiLvlLbl val="0"/>
      </c:catAx>
      <c:valAx>
        <c:axId val="6379908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Frequency</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379898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Jim's</a:t>
            </a:r>
            <a:r>
              <a:rPr lang="en-US" baseline="0"/>
              <a:t> Grocery Store</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127850488136093"/>
          <c:y val="0.12937734038349361"/>
          <c:w val="0.56369954752966311"/>
          <c:h val="0.738486115707785"/>
        </c:manualLayout>
      </c:layout>
      <c:pieChart>
        <c:varyColors val="1"/>
        <c:ser>
          <c:idx val="0"/>
          <c:order val="0"/>
          <c:tx>
            <c:strRef>
              <c:f>Sheet1!$D$35</c:f>
              <c:strCache>
                <c:ptCount val="1"/>
                <c:pt idx="0">
                  <c:v>Relative Frequency</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291-460C-B789-491E453F9FF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291-460C-B789-491E453F9FF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291-460C-B789-491E453F9FF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291-460C-B789-491E453F9FF6}"/>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1291-460C-B789-491E453F9FF6}"/>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Sheet1!$C$36:$C$40</c:f>
              <c:strCache>
                <c:ptCount val="5"/>
                <c:pt idx="0">
                  <c:v>Poor</c:v>
                </c:pt>
                <c:pt idx="1">
                  <c:v>Below Average</c:v>
                </c:pt>
                <c:pt idx="2">
                  <c:v>Average</c:v>
                </c:pt>
                <c:pt idx="3">
                  <c:v>Above Average</c:v>
                </c:pt>
                <c:pt idx="4">
                  <c:v>Excellent</c:v>
                </c:pt>
              </c:strCache>
            </c:strRef>
          </c:cat>
          <c:val>
            <c:numRef>
              <c:f>Sheet1!$D$36:$D$40</c:f>
              <c:numCache>
                <c:formatCode>0.0%</c:formatCode>
                <c:ptCount val="5"/>
                <c:pt idx="0">
                  <c:v>0.125</c:v>
                </c:pt>
                <c:pt idx="1">
                  <c:v>0.16666666666666666</c:v>
                </c:pt>
                <c:pt idx="2">
                  <c:v>0.20833333333333334</c:v>
                </c:pt>
                <c:pt idx="3">
                  <c:v>0.41666666666666669</c:v>
                </c:pt>
                <c:pt idx="4">
                  <c:v>8.3333333333333329E-2</c:v>
                </c:pt>
              </c:numCache>
            </c:numRef>
          </c:val>
          <c:extLst>
            <c:ext xmlns:c16="http://schemas.microsoft.com/office/drawing/2014/chart" uri="{C3380CC4-5D6E-409C-BE32-E72D297353CC}">
              <c16:uniqueId val="{0000000A-1291-460C-B789-491E453F9FF6}"/>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Sheet1!$G$17</c:f>
              <c:strCache>
                <c:ptCount val="1"/>
                <c:pt idx="0">
                  <c:v>Frequency</c:v>
                </c:pt>
              </c:strCache>
            </c:strRef>
          </c:tx>
          <c:spPr>
            <a:solidFill>
              <a:schemeClr val="accent1"/>
            </a:solidFill>
            <a:ln>
              <a:noFill/>
            </a:ln>
            <a:effectLst/>
          </c:spPr>
          <c:invertIfNegative val="0"/>
          <c:cat>
            <c:strRef>
              <c:f>Sheet1!$F$18:$F$22</c:f>
              <c:strCache>
                <c:ptCount val="5"/>
                <c:pt idx="0">
                  <c:v>$30 - $39</c:v>
                </c:pt>
                <c:pt idx="1">
                  <c:v>$40 - $49</c:v>
                </c:pt>
                <c:pt idx="2">
                  <c:v>$50 - $59</c:v>
                </c:pt>
                <c:pt idx="3">
                  <c:v>$60 - $69</c:v>
                </c:pt>
                <c:pt idx="4">
                  <c:v>$70 - $80</c:v>
                </c:pt>
              </c:strCache>
            </c:strRef>
          </c:cat>
          <c:val>
            <c:numRef>
              <c:f>Sheet1!$G$18:$G$22</c:f>
              <c:numCache>
                <c:formatCode>General</c:formatCode>
                <c:ptCount val="5"/>
                <c:pt idx="0">
                  <c:v>10</c:v>
                </c:pt>
                <c:pt idx="1">
                  <c:v>2</c:v>
                </c:pt>
                <c:pt idx="2">
                  <c:v>10</c:v>
                </c:pt>
                <c:pt idx="3">
                  <c:v>1</c:v>
                </c:pt>
                <c:pt idx="4">
                  <c:v>7</c:v>
                </c:pt>
              </c:numCache>
            </c:numRef>
          </c:val>
          <c:extLst>
            <c:ext xmlns:c16="http://schemas.microsoft.com/office/drawing/2014/chart" uri="{C3380CC4-5D6E-409C-BE32-E72D297353CC}">
              <c16:uniqueId val="{00000000-07FA-4A2F-9D51-0620D51B651C}"/>
            </c:ext>
          </c:extLst>
        </c:ser>
        <c:dLbls>
          <c:showLegendKey val="0"/>
          <c:showVal val="0"/>
          <c:showCatName val="0"/>
          <c:showSerName val="0"/>
          <c:showPercent val="0"/>
          <c:showBubbleSize val="0"/>
        </c:dLbls>
        <c:gapWidth val="219"/>
        <c:overlap val="-27"/>
        <c:axId val="555852376"/>
        <c:axId val="555853032"/>
      </c:barChart>
      <c:catAx>
        <c:axId val="555852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5853032"/>
        <c:crosses val="autoZero"/>
        <c:auto val="1"/>
        <c:lblAlgn val="ctr"/>
        <c:lblOffset val="100"/>
        <c:noMultiLvlLbl val="0"/>
      </c:catAx>
      <c:valAx>
        <c:axId val="5558530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58523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Twin Lakes Home Prices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CrossTab!$A$4</c:f>
              <c:strCache>
                <c:ptCount val="1"/>
                <c:pt idx="0">
                  <c:v>&lt; $250,000</c:v>
                </c:pt>
              </c:strCache>
            </c:strRef>
          </c:tx>
          <c:spPr>
            <a:solidFill>
              <a:schemeClr val="accent1"/>
            </a:solidFill>
            <a:ln>
              <a:noFill/>
            </a:ln>
            <a:effectLst/>
          </c:spPr>
          <c:invertIfNegative val="0"/>
          <c:cat>
            <c:strRef>
              <c:f>CrossTab!$B$3:$E$3</c:f>
              <c:strCache>
                <c:ptCount val="4"/>
                <c:pt idx="0">
                  <c:v>Colonial</c:v>
                </c:pt>
                <c:pt idx="1">
                  <c:v>Log</c:v>
                </c:pt>
                <c:pt idx="2">
                  <c:v>Split</c:v>
                </c:pt>
                <c:pt idx="3">
                  <c:v>A-Frame</c:v>
                </c:pt>
              </c:strCache>
            </c:strRef>
          </c:cat>
          <c:val>
            <c:numRef>
              <c:f>CrossTab!$B$4:$E$4</c:f>
              <c:numCache>
                <c:formatCode>General</c:formatCode>
                <c:ptCount val="4"/>
                <c:pt idx="0">
                  <c:v>18</c:v>
                </c:pt>
                <c:pt idx="1">
                  <c:v>6</c:v>
                </c:pt>
                <c:pt idx="2">
                  <c:v>19</c:v>
                </c:pt>
                <c:pt idx="3">
                  <c:v>12</c:v>
                </c:pt>
              </c:numCache>
            </c:numRef>
          </c:val>
          <c:extLst>
            <c:ext xmlns:c16="http://schemas.microsoft.com/office/drawing/2014/chart" uri="{C3380CC4-5D6E-409C-BE32-E72D297353CC}">
              <c16:uniqueId val="{00000000-5FDF-42FB-8A56-E27798419CB0}"/>
            </c:ext>
          </c:extLst>
        </c:ser>
        <c:ser>
          <c:idx val="1"/>
          <c:order val="1"/>
          <c:tx>
            <c:strRef>
              <c:f>CrossTab!$A$5</c:f>
              <c:strCache>
                <c:ptCount val="1"/>
                <c:pt idx="0">
                  <c:v>&gt;=$250,000</c:v>
                </c:pt>
              </c:strCache>
            </c:strRef>
          </c:tx>
          <c:spPr>
            <a:solidFill>
              <a:schemeClr val="accent2"/>
            </a:solidFill>
            <a:ln>
              <a:noFill/>
            </a:ln>
            <a:effectLst/>
          </c:spPr>
          <c:invertIfNegative val="0"/>
          <c:cat>
            <c:strRef>
              <c:f>CrossTab!$B$3:$E$3</c:f>
              <c:strCache>
                <c:ptCount val="4"/>
                <c:pt idx="0">
                  <c:v>Colonial</c:v>
                </c:pt>
                <c:pt idx="1">
                  <c:v>Log</c:v>
                </c:pt>
                <c:pt idx="2">
                  <c:v>Split</c:v>
                </c:pt>
                <c:pt idx="3">
                  <c:v>A-Frame</c:v>
                </c:pt>
              </c:strCache>
            </c:strRef>
          </c:cat>
          <c:val>
            <c:numRef>
              <c:f>CrossTab!$B$5:$E$5</c:f>
              <c:numCache>
                <c:formatCode>General</c:formatCode>
                <c:ptCount val="4"/>
                <c:pt idx="0">
                  <c:v>12</c:v>
                </c:pt>
                <c:pt idx="1">
                  <c:v>14</c:v>
                </c:pt>
                <c:pt idx="2">
                  <c:v>16</c:v>
                </c:pt>
                <c:pt idx="3">
                  <c:v>3</c:v>
                </c:pt>
              </c:numCache>
            </c:numRef>
          </c:val>
          <c:extLst>
            <c:ext xmlns:c16="http://schemas.microsoft.com/office/drawing/2014/chart" uri="{C3380CC4-5D6E-409C-BE32-E72D297353CC}">
              <c16:uniqueId val="{00000001-5FDF-42FB-8A56-E27798419CB0}"/>
            </c:ext>
          </c:extLst>
        </c:ser>
        <c:dLbls>
          <c:showLegendKey val="0"/>
          <c:showVal val="0"/>
          <c:showCatName val="0"/>
          <c:showSerName val="0"/>
          <c:showPercent val="0"/>
          <c:showBubbleSize val="0"/>
        </c:dLbls>
        <c:gapWidth val="219"/>
        <c:overlap val="-27"/>
        <c:axId val="659419400"/>
        <c:axId val="659424320"/>
      </c:barChart>
      <c:catAx>
        <c:axId val="6594194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9424320"/>
        <c:crosses val="autoZero"/>
        <c:auto val="1"/>
        <c:lblAlgn val="ctr"/>
        <c:lblOffset val="100"/>
        <c:noMultiLvlLbl val="0"/>
      </c:catAx>
      <c:valAx>
        <c:axId val="6594243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94194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Twin Lakes Home Prices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CrossTab!$A$4</c:f>
              <c:strCache>
                <c:ptCount val="1"/>
                <c:pt idx="0">
                  <c:v>&lt; $250,000</c:v>
                </c:pt>
              </c:strCache>
            </c:strRef>
          </c:tx>
          <c:spPr>
            <a:solidFill>
              <a:schemeClr val="accent1"/>
            </a:solidFill>
            <a:ln>
              <a:noFill/>
            </a:ln>
            <a:effectLst/>
          </c:spPr>
          <c:invertIfNegative val="0"/>
          <c:cat>
            <c:multiLvlStrRef>
              <c:f>CrossTab!$B$2:$E$3</c:f>
              <c:multiLvlStrCache>
                <c:ptCount val="4"/>
                <c:lvl>
                  <c:pt idx="0">
                    <c:v>Colonial</c:v>
                  </c:pt>
                  <c:pt idx="1">
                    <c:v>Log</c:v>
                  </c:pt>
                  <c:pt idx="2">
                    <c:v>Split</c:v>
                  </c:pt>
                  <c:pt idx="3">
                    <c:v>A-Frame</c:v>
                  </c:pt>
                </c:lvl>
                <c:lvl>
                  <c:pt idx="0">
                    <c:v>Home Style</c:v>
                  </c:pt>
                </c:lvl>
              </c:multiLvlStrCache>
            </c:multiLvlStrRef>
          </c:cat>
          <c:val>
            <c:numRef>
              <c:f>CrossTab!$B$4:$E$4</c:f>
              <c:numCache>
                <c:formatCode>General</c:formatCode>
                <c:ptCount val="4"/>
                <c:pt idx="0">
                  <c:v>18</c:v>
                </c:pt>
                <c:pt idx="1">
                  <c:v>6</c:v>
                </c:pt>
                <c:pt idx="2">
                  <c:v>19</c:v>
                </c:pt>
                <c:pt idx="3">
                  <c:v>12</c:v>
                </c:pt>
              </c:numCache>
            </c:numRef>
          </c:val>
          <c:extLst>
            <c:ext xmlns:c16="http://schemas.microsoft.com/office/drawing/2014/chart" uri="{C3380CC4-5D6E-409C-BE32-E72D297353CC}">
              <c16:uniqueId val="{00000000-3F96-46E8-9073-9507A589EA16}"/>
            </c:ext>
          </c:extLst>
        </c:ser>
        <c:ser>
          <c:idx val="1"/>
          <c:order val="1"/>
          <c:tx>
            <c:strRef>
              <c:f>CrossTab!$A$5</c:f>
              <c:strCache>
                <c:ptCount val="1"/>
                <c:pt idx="0">
                  <c:v>&gt;=$250,000</c:v>
                </c:pt>
              </c:strCache>
            </c:strRef>
          </c:tx>
          <c:spPr>
            <a:solidFill>
              <a:schemeClr val="accent2"/>
            </a:solidFill>
            <a:ln>
              <a:noFill/>
            </a:ln>
            <a:effectLst/>
          </c:spPr>
          <c:invertIfNegative val="0"/>
          <c:cat>
            <c:multiLvlStrRef>
              <c:f>CrossTab!$B$2:$E$3</c:f>
              <c:multiLvlStrCache>
                <c:ptCount val="4"/>
                <c:lvl>
                  <c:pt idx="0">
                    <c:v>Colonial</c:v>
                  </c:pt>
                  <c:pt idx="1">
                    <c:v>Log</c:v>
                  </c:pt>
                  <c:pt idx="2">
                    <c:v>Split</c:v>
                  </c:pt>
                  <c:pt idx="3">
                    <c:v>A-Frame</c:v>
                  </c:pt>
                </c:lvl>
                <c:lvl>
                  <c:pt idx="0">
                    <c:v>Home Style</c:v>
                  </c:pt>
                </c:lvl>
              </c:multiLvlStrCache>
            </c:multiLvlStrRef>
          </c:cat>
          <c:val>
            <c:numRef>
              <c:f>CrossTab!$B$5:$E$5</c:f>
              <c:numCache>
                <c:formatCode>General</c:formatCode>
                <c:ptCount val="4"/>
                <c:pt idx="0">
                  <c:v>12</c:v>
                </c:pt>
                <c:pt idx="1">
                  <c:v>14</c:v>
                </c:pt>
                <c:pt idx="2">
                  <c:v>16</c:v>
                </c:pt>
                <c:pt idx="3">
                  <c:v>3</c:v>
                </c:pt>
              </c:numCache>
            </c:numRef>
          </c:val>
          <c:extLst>
            <c:ext xmlns:c16="http://schemas.microsoft.com/office/drawing/2014/chart" uri="{C3380CC4-5D6E-409C-BE32-E72D297353CC}">
              <c16:uniqueId val="{00000001-3F96-46E8-9073-9507A589EA16}"/>
            </c:ext>
          </c:extLst>
        </c:ser>
        <c:dLbls>
          <c:showLegendKey val="0"/>
          <c:showVal val="0"/>
          <c:showCatName val="0"/>
          <c:showSerName val="0"/>
          <c:showPercent val="0"/>
          <c:showBubbleSize val="0"/>
        </c:dLbls>
        <c:gapWidth val="150"/>
        <c:overlap val="100"/>
        <c:axId val="659411856"/>
        <c:axId val="659412184"/>
      </c:barChart>
      <c:catAx>
        <c:axId val="659411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9412184"/>
        <c:crosses val="autoZero"/>
        <c:auto val="1"/>
        <c:lblAlgn val="ctr"/>
        <c:lblOffset val="100"/>
        <c:noMultiLvlLbl val="0"/>
      </c:catAx>
      <c:valAx>
        <c:axId val="6594121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594118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Twin Lakes Home Prices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CrossTab!$A$12</c:f>
              <c:strCache>
                <c:ptCount val="1"/>
                <c:pt idx="0">
                  <c:v>&lt; $250,000</c:v>
                </c:pt>
              </c:strCache>
            </c:strRef>
          </c:tx>
          <c:spPr>
            <a:solidFill>
              <a:schemeClr val="accent1"/>
            </a:solidFill>
            <a:ln>
              <a:noFill/>
            </a:ln>
            <a:effectLst/>
          </c:spPr>
          <c:invertIfNegative val="0"/>
          <c:cat>
            <c:strRef>
              <c:f>CrossTab!$B$11:$E$11</c:f>
              <c:strCache>
                <c:ptCount val="4"/>
                <c:pt idx="0">
                  <c:v>Colonial</c:v>
                </c:pt>
                <c:pt idx="1">
                  <c:v>Log</c:v>
                </c:pt>
                <c:pt idx="2">
                  <c:v>Split</c:v>
                </c:pt>
                <c:pt idx="3">
                  <c:v>A-Frame</c:v>
                </c:pt>
              </c:strCache>
            </c:strRef>
          </c:cat>
          <c:val>
            <c:numRef>
              <c:f>CrossTab!$B$12:$E$12</c:f>
              <c:numCache>
                <c:formatCode>0.00</c:formatCode>
                <c:ptCount val="4"/>
                <c:pt idx="0">
                  <c:v>60</c:v>
                </c:pt>
                <c:pt idx="1">
                  <c:v>30</c:v>
                </c:pt>
                <c:pt idx="2">
                  <c:v>54.285714285714285</c:v>
                </c:pt>
                <c:pt idx="3">
                  <c:v>80</c:v>
                </c:pt>
              </c:numCache>
            </c:numRef>
          </c:val>
          <c:extLst>
            <c:ext xmlns:c16="http://schemas.microsoft.com/office/drawing/2014/chart" uri="{C3380CC4-5D6E-409C-BE32-E72D297353CC}">
              <c16:uniqueId val="{00000000-8023-47FB-ADF3-01729601A25A}"/>
            </c:ext>
          </c:extLst>
        </c:ser>
        <c:ser>
          <c:idx val="1"/>
          <c:order val="1"/>
          <c:tx>
            <c:strRef>
              <c:f>CrossTab!$A$13</c:f>
              <c:strCache>
                <c:ptCount val="1"/>
                <c:pt idx="0">
                  <c:v>&gt;=$250,000</c:v>
                </c:pt>
              </c:strCache>
            </c:strRef>
          </c:tx>
          <c:spPr>
            <a:solidFill>
              <a:schemeClr val="accent2"/>
            </a:solidFill>
            <a:ln>
              <a:noFill/>
            </a:ln>
            <a:effectLst/>
          </c:spPr>
          <c:invertIfNegative val="0"/>
          <c:cat>
            <c:strRef>
              <c:f>CrossTab!$B$11:$E$11</c:f>
              <c:strCache>
                <c:ptCount val="4"/>
                <c:pt idx="0">
                  <c:v>Colonial</c:v>
                </c:pt>
                <c:pt idx="1">
                  <c:v>Log</c:v>
                </c:pt>
                <c:pt idx="2">
                  <c:v>Split</c:v>
                </c:pt>
                <c:pt idx="3">
                  <c:v>A-Frame</c:v>
                </c:pt>
              </c:strCache>
            </c:strRef>
          </c:cat>
          <c:val>
            <c:numRef>
              <c:f>CrossTab!$B$13:$E$13</c:f>
              <c:numCache>
                <c:formatCode>0.00</c:formatCode>
                <c:ptCount val="4"/>
                <c:pt idx="0">
                  <c:v>40</c:v>
                </c:pt>
                <c:pt idx="1">
                  <c:v>70</c:v>
                </c:pt>
                <c:pt idx="2">
                  <c:v>45.714285714285715</c:v>
                </c:pt>
                <c:pt idx="3">
                  <c:v>20</c:v>
                </c:pt>
              </c:numCache>
            </c:numRef>
          </c:val>
          <c:extLst>
            <c:ext xmlns:c16="http://schemas.microsoft.com/office/drawing/2014/chart" uri="{C3380CC4-5D6E-409C-BE32-E72D297353CC}">
              <c16:uniqueId val="{00000001-8023-47FB-ADF3-01729601A25A}"/>
            </c:ext>
          </c:extLst>
        </c:ser>
        <c:dLbls>
          <c:showLegendKey val="0"/>
          <c:showVal val="0"/>
          <c:showCatName val="0"/>
          <c:showSerName val="0"/>
          <c:showPercent val="0"/>
          <c:showBubbleSize val="0"/>
        </c:dLbls>
        <c:gapWidth val="150"/>
        <c:overlap val="100"/>
        <c:axId val="95895232"/>
        <c:axId val="95895560"/>
      </c:barChart>
      <c:catAx>
        <c:axId val="95895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5895560"/>
        <c:crosses val="autoZero"/>
        <c:auto val="1"/>
        <c:lblAlgn val="ctr"/>
        <c:lblOffset val="100"/>
        <c:noMultiLvlLbl val="0"/>
      </c:catAx>
      <c:valAx>
        <c:axId val="95895560"/>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58952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3656062-D505-4836-AF54-3CB4DAD8743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E011AD9-8D16-42BA-B401-68D93E83917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0D2BF6-C0F9-4370-AAC9-0C55220FB4CA}" type="datetimeFigureOut">
              <a:rPr lang="en-US" smtClean="0"/>
              <a:t>1/27/2019</a:t>
            </a:fld>
            <a:endParaRPr lang="en-US"/>
          </a:p>
        </p:txBody>
      </p:sp>
      <p:sp>
        <p:nvSpPr>
          <p:cNvPr id="4" name="Footer Placeholder 3">
            <a:extLst>
              <a:ext uri="{FF2B5EF4-FFF2-40B4-BE49-F238E27FC236}">
                <a16:creationId xmlns:a16="http://schemas.microsoft.com/office/drawing/2014/main" id="{F52CD096-219C-4E81-A6F2-CAFD835FFB4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9A945DE-73A1-4703-8B3F-28EFB191340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386C0B1-35B7-4639-BFAA-194584681FD4}" type="slidenum">
              <a:rPr lang="en-US" smtClean="0"/>
              <a:t>‹#›</a:t>
            </a:fld>
            <a:endParaRPr lang="en-US"/>
          </a:p>
        </p:txBody>
      </p:sp>
    </p:spTree>
    <p:extLst>
      <p:ext uri="{BB962C8B-B14F-4D97-AF65-F5344CB8AC3E}">
        <p14:creationId xmlns:p14="http://schemas.microsoft.com/office/powerpoint/2010/main" val="14352596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F615B9B-8AAB-401E-86BB-543DBAA53047}" type="slidenum">
              <a:rPr lang="en-US"/>
              <a:pPr/>
              <a:t>‹#›</a:t>
            </a:fld>
            <a:endParaRPr lang="en-US"/>
          </a:p>
        </p:txBody>
      </p:sp>
    </p:spTree>
    <p:extLst>
      <p:ext uri="{BB962C8B-B14F-4D97-AF65-F5344CB8AC3E}">
        <p14:creationId xmlns:p14="http://schemas.microsoft.com/office/powerpoint/2010/main" val="1667502904"/>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p:txBody>
          <a:bodyPr/>
          <a:lstStyle/>
          <a:p>
            <a:pPr>
              <a:lnSpc>
                <a:spcPct val="90000"/>
              </a:lnSpc>
            </a:pPr>
            <a:endParaRPr lang="en-US" dirty="0"/>
          </a:p>
        </p:txBody>
      </p:sp>
    </p:spTree>
    <p:extLst>
      <p:ext uri="{BB962C8B-B14F-4D97-AF65-F5344CB8AC3E}">
        <p14:creationId xmlns:p14="http://schemas.microsoft.com/office/powerpoint/2010/main" val="5298856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1150938" y="692150"/>
            <a:ext cx="4556125" cy="3416300"/>
          </a:xfrm>
          <a:ln/>
        </p:spPr>
      </p:sp>
      <p:sp>
        <p:nvSpPr>
          <p:cNvPr id="59395" name="Rectangle 3"/>
          <p:cNvSpPr>
            <a:spLocks noGrp="1" noChangeArrowheads="1"/>
          </p:cNvSpPr>
          <p:nvPr>
            <p:ph type="body" idx="1"/>
          </p:nvPr>
        </p:nvSpPr>
        <p:spPr>
          <a:noFill/>
          <a:ln w="9525"/>
        </p:spPr>
        <p:txBody>
          <a:bodyPr/>
          <a:lstStyle/>
          <a:p>
            <a:pPr>
              <a:spcBef>
                <a:spcPct val="0"/>
              </a:spcBef>
            </a:pPr>
            <a:endParaRPr lang="en-US" sz="2400" dirty="0">
              <a:latin typeface="Times New Roman" pitchFamily="18" charset="0"/>
            </a:endParaRPr>
          </a:p>
        </p:txBody>
      </p:sp>
    </p:spTree>
    <p:extLst>
      <p:ext uri="{BB962C8B-B14F-4D97-AF65-F5344CB8AC3E}">
        <p14:creationId xmlns:p14="http://schemas.microsoft.com/office/powerpoint/2010/main" val="15063711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150938" y="692150"/>
            <a:ext cx="4556125" cy="3416300"/>
          </a:xfrm>
          <a:ln/>
        </p:spPr>
      </p:sp>
      <p:sp>
        <p:nvSpPr>
          <p:cNvPr id="60419" name="Rectangle 3"/>
          <p:cNvSpPr>
            <a:spLocks noGrp="1" noChangeArrowheads="1"/>
          </p:cNvSpPr>
          <p:nvPr>
            <p:ph type="body" idx="1"/>
          </p:nvPr>
        </p:nvSpPr>
        <p:spPr>
          <a:noFill/>
          <a:ln w="9525"/>
        </p:spPr>
        <p:txBody>
          <a:bodyPr/>
          <a:lstStyle/>
          <a:p>
            <a:pPr>
              <a:spcBef>
                <a:spcPct val="0"/>
              </a:spcBef>
            </a:pPr>
            <a:endParaRPr lang="en-US" sz="2400" dirty="0">
              <a:latin typeface="Times New Roman" pitchFamily="18" charset="0"/>
            </a:endParaRPr>
          </a:p>
        </p:txBody>
      </p:sp>
    </p:spTree>
    <p:extLst>
      <p:ext uri="{BB962C8B-B14F-4D97-AF65-F5344CB8AC3E}">
        <p14:creationId xmlns:p14="http://schemas.microsoft.com/office/powerpoint/2010/main" val="41937602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50938" y="692150"/>
            <a:ext cx="4556125" cy="3416300"/>
          </a:xfrm>
          <a:ln/>
        </p:spPr>
      </p:sp>
      <p:sp>
        <p:nvSpPr>
          <p:cNvPr id="62467" name="Rectangle 3"/>
          <p:cNvSpPr>
            <a:spLocks noGrp="1" noChangeArrowheads="1"/>
          </p:cNvSpPr>
          <p:nvPr>
            <p:ph type="body" idx="1"/>
          </p:nvPr>
        </p:nvSpPr>
        <p:spPr>
          <a:noFill/>
          <a:ln w="9525"/>
        </p:spPr>
        <p:txBody>
          <a:bodyPr/>
          <a:lstStyle/>
          <a:p>
            <a:pPr>
              <a:spcBef>
                <a:spcPct val="0"/>
              </a:spcBef>
            </a:pPr>
            <a:endParaRPr lang="en-US" sz="2400" dirty="0">
              <a:latin typeface="Times New Roman" pitchFamily="18" charset="0"/>
            </a:endParaRPr>
          </a:p>
        </p:txBody>
      </p:sp>
    </p:spTree>
    <p:extLst>
      <p:ext uri="{BB962C8B-B14F-4D97-AF65-F5344CB8AC3E}">
        <p14:creationId xmlns:p14="http://schemas.microsoft.com/office/powerpoint/2010/main" val="31062592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1150938" y="692150"/>
            <a:ext cx="4556125" cy="3416300"/>
          </a:xfrm>
          <a:ln/>
        </p:spPr>
      </p:sp>
      <p:sp>
        <p:nvSpPr>
          <p:cNvPr id="63491"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32436367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1150938" y="692150"/>
            <a:ext cx="4556125" cy="3416300"/>
          </a:xfrm>
          <a:ln/>
        </p:spPr>
      </p:sp>
      <p:sp>
        <p:nvSpPr>
          <p:cNvPr id="64515" name="Rectangle 3"/>
          <p:cNvSpPr>
            <a:spLocks noGrp="1" noChangeArrowheads="1"/>
          </p:cNvSpPr>
          <p:nvPr>
            <p:ph type="body" idx="1"/>
          </p:nvPr>
        </p:nvSpPr>
        <p:spPr>
          <a:noFill/>
          <a:ln w="9525"/>
        </p:spPr>
        <p:txBody>
          <a:bodyPr/>
          <a:lstStyle/>
          <a:p>
            <a:pPr>
              <a:spcBef>
                <a:spcPct val="0"/>
              </a:spcBef>
            </a:pPr>
            <a:endParaRPr lang="en-US" sz="2400" dirty="0">
              <a:latin typeface="Times New Roman" pitchFamily="18" charset="0"/>
            </a:endParaRPr>
          </a:p>
        </p:txBody>
      </p:sp>
    </p:spTree>
    <p:extLst>
      <p:ext uri="{BB962C8B-B14F-4D97-AF65-F5344CB8AC3E}">
        <p14:creationId xmlns:p14="http://schemas.microsoft.com/office/powerpoint/2010/main" val="19656304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150938" y="692150"/>
            <a:ext cx="4556125" cy="3416300"/>
          </a:xfrm>
          <a:ln/>
        </p:spPr>
      </p:sp>
      <p:sp>
        <p:nvSpPr>
          <p:cNvPr id="65539" name="Rectangle 3"/>
          <p:cNvSpPr>
            <a:spLocks noGrp="1" noChangeArrowheads="1"/>
          </p:cNvSpPr>
          <p:nvPr>
            <p:ph type="body" idx="1"/>
          </p:nvPr>
        </p:nvSpPr>
        <p:spPr>
          <a:noFill/>
          <a:ln w="9525"/>
        </p:spPr>
        <p:txBody>
          <a:bodyPr/>
          <a:lstStyle/>
          <a:p>
            <a:pPr>
              <a:spcBef>
                <a:spcPct val="0"/>
              </a:spcBef>
            </a:pPr>
            <a:endParaRPr lang="en-US" sz="2400" dirty="0">
              <a:latin typeface="Times New Roman" pitchFamily="18" charset="0"/>
            </a:endParaRPr>
          </a:p>
        </p:txBody>
      </p:sp>
    </p:spTree>
    <p:extLst>
      <p:ext uri="{BB962C8B-B14F-4D97-AF65-F5344CB8AC3E}">
        <p14:creationId xmlns:p14="http://schemas.microsoft.com/office/powerpoint/2010/main" val="42056092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xfrm>
            <a:off x="1150938" y="692150"/>
            <a:ext cx="4556125" cy="3416300"/>
          </a:xfrm>
          <a:ln/>
        </p:spPr>
      </p:sp>
      <p:sp>
        <p:nvSpPr>
          <p:cNvPr id="67587" name="Rectangle 3"/>
          <p:cNvSpPr>
            <a:spLocks noGrp="1" noChangeArrowheads="1"/>
          </p:cNvSpPr>
          <p:nvPr>
            <p:ph type="body" idx="1"/>
          </p:nvPr>
        </p:nvSpPr>
        <p:spPr>
          <a:noFill/>
          <a:ln w="9525"/>
        </p:spPr>
        <p:txBody>
          <a:bodyPr/>
          <a:lstStyle/>
          <a:p>
            <a:pPr>
              <a:spcBef>
                <a:spcPct val="0"/>
              </a:spcBef>
            </a:pPr>
            <a:endParaRPr lang="en-US" sz="2400" dirty="0">
              <a:latin typeface="Times New Roman" pitchFamily="18" charset="0"/>
            </a:endParaRPr>
          </a:p>
        </p:txBody>
      </p:sp>
    </p:spTree>
    <p:extLst>
      <p:ext uri="{BB962C8B-B14F-4D97-AF65-F5344CB8AC3E}">
        <p14:creationId xmlns:p14="http://schemas.microsoft.com/office/powerpoint/2010/main" val="22408694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1150938" y="692150"/>
            <a:ext cx="4556125" cy="3416300"/>
          </a:xfrm>
          <a:ln/>
        </p:spPr>
      </p:sp>
      <p:sp>
        <p:nvSpPr>
          <p:cNvPr id="68611"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23311685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xfrm>
            <a:off x="1150938" y="692150"/>
            <a:ext cx="4556125" cy="3416300"/>
          </a:xfrm>
          <a:ln/>
        </p:spPr>
      </p:sp>
      <p:sp>
        <p:nvSpPr>
          <p:cNvPr id="69635"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3504449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1150938" y="692150"/>
            <a:ext cx="4556125" cy="3416300"/>
          </a:xfrm>
          <a:ln/>
        </p:spPr>
      </p:sp>
      <p:sp>
        <p:nvSpPr>
          <p:cNvPr id="70659" name="Rectangle 3"/>
          <p:cNvSpPr>
            <a:spLocks noGrp="1" noChangeArrowheads="1"/>
          </p:cNvSpPr>
          <p:nvPr>
            <p:ph type="body" idx="1"/>
          </p:nvPr>
        </p:nvSpPr>
        <p:spPr>
          <a:noFill/>
          <a:ln w="9525"/>
        </p:spPr>
        <p:txBody>
          <a:bodyPr/>
          <a:lstStyle/>
          <a:p>
            <a:pPr>
              <a:spcBef>
                <a:spcPct val="0"/>
              </a:spcBef>
            </a:pPr>
            <a:endParaRPr lang="en-US" sz="2400" dirty="0">
              <a:latin typeface="Times New Roman" pitchFamily="18" charset="0"/>
            </a:endParaRPr>
          </a:p>
        </p:txBody>
      </p:sp>
    </p:spTree>
    <p:extLst>
      <p:ext uri="{BB962C8B-B14F-4D97-AF65-F5344CB8AC3E}">
        <p14:creationId xmlns:p14="http://schemas.microsoft.com/office/powerpoint/2010/main" val="1503863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1150938" y="692150"/>
            <a:ext cx="4556125" cy="3416300"/>
          </a:xfrm>
          <a:ln/>
        </p:spPr>
      </p:sp>
      <p:sp>
        <p:nvSpPr>
          <p:cNvPr id="48131"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3269356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xfrm>
            <a:off x="1150938" y="692150"/>
            <a:ext cx="4556125" cy="3416300"/>
          </a:xfrm>
          <a:ln/>
        </p:spPr>
      </p:sp>
      <p:sp>
        <p:nvSpPr>
          <p:cNvPr id="71683"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16671586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xfrm>
            <a:off x="1150938" y="692150"/>
            <a:ext cx="4556125" cy="3416300"/>
          </a:xfrm>
          <a:ln/>
        </p:spPr>
      </p:sp>
      <p:sp>
        <p:nvSpPr>
          <p:cNvPr id="73731"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20386839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Rot="1" noChangeAspect="1" noChangeArrowheads="1" noTextEdit="1"/>
          </p:cNvSpPr>
          <p:nvPr>
            <p:ph type="sldImg"/>
          </p:nvPr>
        </p:nvSpPr>
        <p:spPr>
          <a:xfrm>
            <a:off x="1150938" y="692150"/>
            <a:ext cx="4556125" cy="3416300"/>
          </a:xfrm>
          <a:ln/>
        </p:spPr>
      </p:sp>
      <p:sp>
        <p:nvSpPr>
          <p:cNvPr id="264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542108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Rot="1" noChangeAspect="1" noChangeArrowheads="1" noTextEdit="1"/>
          </p:cNvSpPr>
          <p:nvPr>
            <p:ph type="sldImg"/>
          </p:nvPr>
        </p:nvSpPr>
        <p:spPr>
          <a:xfrm>
            <a:off x="1150938" y="692150"/>
            <a:ext cx="4556125" cy="3416300"/>
          </a:xfrm>
          <a:ln/>
        </p:spPr>
      </p:sp>
      <p:sp>
        <p:nvSpPr>
          <p:cNvPr id="3072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009524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Rot="1" noChangeAspect="1" noChangeArrowheads="1" noTextEdit="1"/>
          </p:cNvSpPr>
          <p:nvPr>
            <p:ph type="sldImg"/>
          </p:nvPr>
        </p:nvSpPr>
        <p:spPr>
          <a:xfrm>
            <a:off x="1150938" y="692150"/>
            <a:ext cx="4556125" cy="3416300"/>
          </a:xfrm>
          <a:ln/>
        </p:spPr>
      </p:sp>
      <p:sp>
        <p:nvSpPr>
          <p:cNvPr id="2897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40025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spect="1" noChangeArrowheads="1" noTextEdit="1"/>
          </p:cNvSpPr>
          <p:nvPr>
            <p:ph type="sldImg"/>
          </p:nvPr>
        </p:nvSpPr>
        <p:spPr>
          <a:xfrm>
            <a:off x="1150938" y="692150"/>
            <a:ext cx="4556125" cy="3416300"/>
          </a:xfrm>
          <a:ln/>
        </p:spPr>
      </p:sp>
      <p:sp>
        <p:nvSpPr>
          <p:cNvPr id="16589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7385843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Rot="1" noChangeAspect="1" noChangeArrowheads="1" noTextEdit="1"/>
          </p:cNvSpPr>
          <p:nvPr>
            <p:ph type="sldImg"/>
          </p:nvPr>
        </p:nvSpPr>
        <p:spPr>
          <a:xfrm>
            <a:off x="1150938" y="692150"/>
            <a:ext cx="4556125" cy="3416300"/>
          </a:xfrm>
          <a:ln/>
        </p:spPr>
      </p:sp>
      <p:sp>
        <p:nvSpPr>
          <p:cNvPr id="3041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1783520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Rot="1" noChangeAspect="1" noChangeArrowheads="1" noTextEdit="1"/>
          </p:cNvSpPr>
          <p:nvPr>
            <p:ph type="sldImg"/>
          </p:nvPr>
        </p:nvSpPr>
        <p:spPr>
          <a:xfrm>
            <a:off x="1150938" y="692150"/>
            <a:ext cx="4556125" cy="3416300"/>
          </a:xfrm>
          <a:ln/>
        </p:spPr>
      </p:sp>
      <p:sp>
        <p:nvSpPr>
          <p:cNvPr id="3051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227769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Rot="1" noChangeAspect="1" noChangeArrowheads="1" noTextEdit="1"/>
          </p:cNvSpPr>
          <p:nvPr>
            <p:ph type="sldImg"/>
          </p:nvPr>
        </p:nvSpPr>
        <p:spPr>
          <a:xfrm>
            <a:off x="1150938" y="692150"/>
            <a:ext cx="4556125" cy="3416300"/>
          </a:xfrm>
          <a:ln/>
        </p:spPr>
      </p:sp>
      <p:sp>
        <p:nvSpPr>
          <p:cNvPr id="3164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145504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Rot="1" noChangeAspect="1" noChangeArrowheads="1" noTextEdit="1"/>
          </p:cNvSpPr>
          <p:nvPr>
            <p:ph type="sldImg"/>
          </p:nvPr>
        </p:nvSpPr>
        <p:spPr>
          <a:xfrm>
            <a:off x="1150938" y="692150"/>
            <a:ext cx="4556125" cy="3416300"/>
          </a:xfrm>
          <a:ln/>
        </p:spPr>
      </p:sp>
      <p:sp>
        <p:nvSpPr>
          <p:cNvPr id="2856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7756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xfrm>
            <a:off x="1150938" y="692150"/>
            <a:ext cx="4556125" cy="3416300"/>
          </a:xfrm>
          <a:ln/>
        </p:spPr>
      </p:sp>
      <p:sp>
        <p:nvSpPr>
          <p:cNvPr id="49155" name="Rectangle 3"/>
          <p:cNvSpPr>
            <a:spLocks noGrp="1" noChangeArrowheads="1"/>
          </p:cNvSpPr>
          <p:nvPr>
            <p:ph type="body" idx="1"/>
          </p:nvPr>
        </p:nvSpPr>
        <p:spPr>
          <a:noFill/>
          <a:ln w="9525"/>
        </p:spPr>
        <p:txBody>
          <a:bodyPr/>
          <a:lstStyle/>
          <a:p>
            <a:pPr>
              <a:spcBef>
                <a:spcPct val="0"/>
              </a:spcBef>
            </a:pPr>
            <a:endParaRPr lang="en-US" sz="2400" dirty="0">
              <a:latin typeface="Times New Roman" pitchFamily="18" charset="0"/>
            </a:endParaRPr>
          </a:p>
        </p:txBody>
      </p:sp>
    </p:spTree>
    <p:extLst>
      <p:ext uri="{BB962C8B-B14F-4D97-AF65-F5344CB8AC3E}">
        <p14:creationId xmlns:p14="http://schemas.microsoft.com/office/powerpoint/2010/main" val="12690443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noChangeArrowheads="1" noTextEdit="1"/>
          </p:cNvSpPr>
          <p:nvPr>
            <p:ph type="sldImg"/>
          </p:nvPr>
        </p:nvSpPr>
        <p:spPr>
          <a:xfrm>
            <a:off x="1150938" y="692150"/>
            <a:ext cx="4556125" cy="3416300"/>
          </a:xfrm>
          <a:ln/>
        </p:spPr>
      </p:sp>
      <p:sp>
        <p:nvSpPr>
          <p:cNvPr id="1699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395060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xfrm>
            <a:off x="1150938" y="692150"/>
            <a:ext cx="4556125" cy="3416300"/>
          </a:xfrm>
          <a:ln/>
        </p:spPr>
      </p:sp>
      <p:sp>
        <p:nvSpPr>
          <p:cNvPr id="1710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6512897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xfrm>
            <a:off x="1150938" y="692150"/>
            <a:ext cx="4556125" cy="3416300"/>
          </a:xfrm>
          <a:ln/>
        </p:spPr>
      </p:sp>
      <p:sp>
        <p:nvSpPr>
          <p:cNvPr id="1720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6532921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150938" y="692150"/>
            <a:ext cx="4556125" cy="3416300"/>
          </a:xfrm>
          <a:ln/>
        </p:spPr>
      </p:sp>
      <p:sp>
        <p:nvSpPr>
          <p:cNvPr id="65539"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extLst>
      <p:ext uri="{BB962C8B-B14F-4D97-AF65-F5344CB8AC3E}">
        <p14:creationId xmlns:p14="http://schemas.microsoft.com/office/powerpoint/2010/main" val="26959151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1150938" y="692150"/>
            <a:ext cx="4556125" cy="3416300"/>
          </a:xfrm>
          <a:ln/>
        </p:spPr>
      </p:sp>
      <p:sp>
        <p:nvSpPr>
          <p:cNvPr id="66563" name="Rectangle 3"/>
          <p:cNvSpPr>
            <a:spLocks noGrp="1" noChangeArrowheads="1"/>
          </p:cNvSpPr>
          <p:nvPr>
            <p:ph type="body" idx="1"/>
          </p:nvPr>
        </p:nvSpPr>
        <p:spPr/>
        <p:txBody>
          <a:bodyPr/>
          <a:lstStyle/>
          <a:p>
            <a:pPr>
              <a:spcBef>
                <a:spcPct val="0"/>
              </a:spcBef>
            </a:pPr>
            <a:endParaRPr lang="en-US" sz="2400">
              <a:latin typeface="Times New Roman" pitchFamily="18" charset="0"/>
            </a:endParaRPr>
          </a:p>
        </p:txBody>
      </p:sp>
    </p:spTree>
    <p:extLst>
      <p:ext uri="{BB962C8B-B14F-4D97-AF65-F5344CB8AC3E}">
        <p14:creationId xmlns:p14="http://schemas.microsoft.com/office/powerpoint/2010/main" val="3424962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xfrm>
            <a:off x="1150938" y="692150"/>
            <a:ext cx="4556125" cy="3416300"/>
          </a:xfrm>
          <a:ln/>
        </p:spPr>
      </p:sp>
      <p:sp>
        <p:nvSpPr>
          <p:cNvPr id="50179"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500252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1150938" y="692150"/>
            <a:ext cx="4556125" cy="3416300"/>
          </a:xfrm>
          <a:ln/>
        </p:spPr>
      </p:sp>
      <p:sp>
        <p:nvSpPr>
          <p:cNvPr id="51203"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3217848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xfrm>
            <a:off x="1150938" y="692150"/>
            <a:ext cx="4556125" cy="3416300"/>
          </a:xfrm>
          <a:ln/>
        </p:spPr>
      </p:sp>
      <p:sp>
        <p:nvSpPr>
          <p:cNvPr id="50179"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3809108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1150938" y="692150"/>
            <a:ext cx="4556125" cy="3416300"/>
          </a:xfrm>
          <a:ln/>
        </p:spPr>
      </p:sp>
      <p:sp>
        <p:nvSpPr>
          <p:cNvPr id="54275" name="Rectangle 3"/>
          <p:cNvSpPr>
            <a:spLocks noGrp="1" noChangeArrowheads="1"/>
          </p:cNvSpPr>
          <p:nvPr>
            <p:ph type="body" idx="1"/>
          </p:nvPr>
        </p:nvSpPr>
        <p:spPr>
          <a:noFill/>
          <a:ln w="9525"/>
        </p:spPr>
        <p:txBody>
          <a:bodyPr/>
          <a:lstStyle/>
          <a:p>
            <a:pPr>
              <a:spcBef>
                <a:spcPct val="0"/>
              </a:spcBef>
            </a:pPr>
            <a:endParaRPr lang="en-US" sz="2400" dirty="0">
              <a:latin typeface="Times New Roman" pitchFamily="18" charset="0"/>
            </a:endParaRPr>
          </a:p>
        </p:txBody>
      </p:sp>
    </p:spTree>
    <p:extLst>
      <p:ext uri="{BB962C8B-B14F-4D97-AF65-F5344CB8AC3E}">
        <p14:creationId xmlns:p14="http://schemas.microsoft.com/office/powerpoint/2010/main" val="202348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1150938" y="692150"/>
            <a:ext cx="4556125" cy="3416300"/>
          </a:xfrm>
          <a:ln/>
        </p:spPr>
      </p:sp>
      <p:sp>
        <p:nvSpPr>
          <p:cNvPr id="55299" name="Rectangle 3"/>
          <p:cNvSpPr>
            <a:spLocks noGrp="1" noChangeArrowheads="1"/>
          </p:cNvSpPr>
          <p:nvPr>
            <p:ph type="body" idx="1"/>
          </p:nvPr>
        </p:nvSpPr>
        <p:spPr>
          <a:noFill/>
          <a:ln w="9525"/>
        </p:spPr>
        <p:txBody>
          <a:bodyPr/>
          <a:lstStyle/>
          <a:p>
            <a:endParaRPr lang="en-US" dirty="0"/>
          </a:p>
        </p:txBody>
      </p:sp>
    </p:spTree>
    <p:extLst>
      <p:ext uri="{BB962C8B-B14F-4D97-AF65-F5344CB8AC3E}">
        <p14:creationId xmlns:p14="http://schemas.microsoft.com/office/powerpoint/2010/main" val="3400508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150938" y="692150"/>
            <a:ext cx="4556125" cy="3416300"/>
          </a:xfrm>
          <a:ln/>
        </p:spPr>
      </p:sp>
      <p:sp>
        <p:nvSpPr>
          <p:cNvPr id="56323" name="Rectangle 3"/>
          <p:cNvSpPr>
            <a:spLocks noGrp="1" noChangeArrowheads="1"/>
          </p:cNvSpPr>
          <p:nvPr>
            <p:ph type="body" idx="1"/>
          </p:nvPr>
        </p:nvSpPr>
        <p:spPr>
          <a:noFill/>
          <a:ln w="9525"/>
        </p:spPr>
        <p:txBody>
          <a:bodyPr/>
          <a:lstStyle/>
          <a:p>
            <a:pPr>
              <a:spcBef>
                <a:spcPct val="0"/>
              </a:spcBef>
            </a:pPr>
            <a:endParaRPr lang="en-US" sz="2400" dirty="0">
              <a:latin typeface="Times New Roman" pitchFamily="18" charset="0"/>
            </a:endParaRPr>
          </a:p>
        </p:txBody>
      </p:sp>
    </p:spTree>
    <p:extLst>
      <p:ext uri="{BB962C8B-B14F-4D97-AF65-F5344CB8AC3E}">
        <p14:creationId xmlns:p14="http://schemas.microsoft.com/office/powerpoint/2010/main" val="2970427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Line 4"/>
          <p:cNvSpPr>
            <a:spLocks noChangeShapeType="1"/>
          </p:cNvSpPr>
          <p:nvPr/>
        </p:nvSpPr>
        <p:spPr bwMode="auto">
          <a:xfrm>
            <a:off x="0" y="793750"/>
            <a:ext cx="9144000" cy="0"/>
          </a:xfrm>
          <a:prstGeom prst="line">
            <a:avLst/>
          </a:prstGeom>
          <a:noFill/>
          <a:ln w="9525">
            <a:solidFill>
              <a:srgbClr val="3366FF"/>
            </a:solidFill>
            <a:round/>
            <a:headEnd/>
            <a:tailEnd/>
          </a:ln>
        </p:spPr>
        <p:txBody>
          <a:bodyPr/>
          <a:lstStyle/>
          <a:p>
            <a:endParaRPr lang="en-US"/>
          </a:p>
        </p:txBody>
      </p:sp>
      <p:sp>
        <p:nvSpPr>
          <p:cNvPr id="8" name="Line 5"/>
          <p:cNvSpPr>
            <a:spLocks noChangeShapeType="1"/>
          </p:cNvSpPr>
          <p:nvPr/>
        </p:nvSpPr>
        <p:spPr bwMode="auto">
          <a:xfrm>
            <a:off x="0" y="946150"/>
            <a:ext cx="9144000" cy="0"/>
          </a:xfrm>
          <a:prstGeom prst="line">
            <a:avLst/>
          </a:prstGeom>
          <a:noFill/>
          <a:ln w="28575">
            <a:solidFill>
              <a:schemeClr val="tx2">
                <a:lumMod val="60000"/>
                <a:lumOff val="40000"/>
              </a:schemeClr>
            </a:solidFill>
            <a:round/>
            <a:headEnd/>
            <a:tailEnd/>
          </a:ln>
        </p:spPr>
        <p:txBody>
          <a:bodyPr/>
          <a:lstStyle/>
          <a:p>
            <a:endParaRPr lang="en-US"/>
          </a:p>
        </p:txBody>
      </p:sp>
    </p:spTree>
    <p:extLst>
      <p:ext uri="{BB962C8B-B14F-4D97-AF65-F5344CB8AC3E}">
        <p14:creationId xmlns:p14="http://schemas.microsoft.com/office/powerpoint/2010/main" val="1436135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400"/>
            </a:lvl1pPr>
            <a:lvl2pPr>
              <a:defRPr sz="2400"/>
            </a:lvl2pPr>
            <a:lvl3pPr>
              <a:defRPr sz="2400"/>
            </a:lvl3pPr>
            <a:lvl4pPr>
              <a:defRPr sz="2400"/>
            </a:lvl4pPr>
            <a:lvl5pPr>
              <a:defRPr sz="24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C9A200E3-CC3B-4F36-A270-5195B35C52FF}"/>
              </a:ext>
            </a:extLst>
          </p:cNvPr>
          <p:cNvSpPr>
            <a:spLocks noGrp="1"/>
          </p:cNvSpPr>
          <p:nvPr>
            <p:ph type="title"/>
          </p:nvPr>
        </p:nvSpPr>
        <p:spPr>
          <a:xfrm>
            <a:off x="263869" y="1007227"/>
            <a:ext cx="4869240" cy="461355"/>
          </a:xfrm>
        </p:spPr>
        <p:txBody>
          <a:bodyPr/>
          <a:lstStyle>
            <a:lvl1pPr algn="l">
              <a:defRPr sz="2800" b="1"/>
            </a:lvl1pPr>
          </a:lstStyle>
          <a:p>
            <a:r>
              <a:rPr lang="en-US" dirty="0"/>
              <a:t>Click to edit Master title style</a:t>
            </a:r>
          </a:p>
        </p:txBody>
      </p:sp>
    </p:spTree>
    <p:extLst>
      <p:ext uri="{BB962C8B-B14F-4D97-AF65-F5344CB8AC3E}">
        <p14:creationId xmlns:p14="http://schemas.microsoft.com/office/powerpoint/2010/main" val="344011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148012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0798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3869" y="1007227"/>
            <a:ext cx="4869240" cy="461355"/>
          </a:xfrm>
        </p:spPr>
        <p:txBody>
          <a:bodyPr/>
          <a:lstStyle>
            <a:lvl1pPr algn="l">
              <a:defRPr sz="2800" b="1"/>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atin typeface="+mn-lt"/>
              </a:defRPr>
            </a:lvl1pPr>
          </a:lstStyle>
          <a:p>
            <a:endParaRPr lang="en-US" dirty="0"/>
          </a:p>
        </p:txBody>
      </p:sp>
    </p:spTree>
    <p:extLst>
      <p:ext uri="{BB962C8B-B14F-4D97-AF65-F5344CB8AC3E}">
        <p14:creationId xmlns:p14="http://schemas.microsoft.com/office/powerpoint/2010/main" val="2006393526"/>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mn-lt"/>
              </a:defRPr>
            </a:lvl1pPr>
          </a:lstStyle>
          <a:p>
            <a:endParaRPr lang="en-US" dirty="0"/>
          </a:p>
        </p:txBody>
      </p:sp>
    </p:spTree>
    <p:extLst>
      <p:ext uri="{BB962C8B-B14F-4D97-AF65-F5344CB8AC3E}">
        <p14:creationId xmlns:p14="http://schemas.microsoft.com/office/powerpoint/2010/main" val="2633037172"/>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Box 7"/>
          <p:cNvSpPr txBox="1">
            <a:spLocks noChangeArrowheads="1"/>
          </p:cNvSpPr>
          <p:nvPr/>
        </p:nvSpPr>
        <p:spPr bwMode="auto">
          <a:xfrm>
            <a:off x="5257800" y="6627168"/>
            <a:ext cx="3886200" cy="246221"/>
          </a:xfrm>
          <a:prstGeom prst="rect">
            <a:avLst/>
          </a:prstGeom>
          <a:noFill/>
          <a:ln w="9525">
            <a:noFill/>
            <a:miter lim="800000"/>
            <a:headEnd/>
            <a:tailEnd/>
          </a:ln>
          <a:effectLst/>
        </p:spPr>
        <p:txBody>
          <a:bodyPr wrap="square">
            <a:spAutoFit/>
          </a:bodyPr>
          <a:lstStyle/>
          <a:p>
            <a:pPr>
              <a:spcBef>
                <a:spcPct val="50000"/>
              </a:spcBef>
              <a:defRPr/>
            </a:pPr>
            <a:r>
              <a:rPr lang="en-US" sz="1000" dirty="0">
                <a:solidFill>
                  <a:schemeClr val="bg1">
                    <a:lumMod val="50000"/>
                  </a:schemeClr>
                </a:solidFill>
                <a:latin typeface="+mn-lt"/>
              </a:rPr>
              <a:t>copyright © michael .roberson@eStudy.us</a:t>
            </a:r>
            <a:r>
              <a:rPr lang="en-US" sz="1000" baseline="0" dirty="0">
                <a:solidFill>
                  <a:schemeClr val="bg1">
                    <a:lumMod val="50000"/>
                  </a:schemeClr>
                </a:solidFill>
                <a:latin typeface="+mn-lt"/>
              </a:rPr>
              <a:t> 2017</a:t>
            </a:r>
            <a:r>
              <a:rPr lang="en-US" sz="1000" dirty="0">
                <a:solidFill>
                  <a:schemeClr val="bg1">
                    <a:lumMod val="50000"/>
                  </a:schemeClr>
                </a:solidFill>
                <a:latin typeface="+mn-lt"/>
              </a:rPr>
              <a:t>, All  rights reserved</a:t>
            </a:r>
          </a:p>
        </p:txBody>
      </p:sp>
      <p:sp>
        <p:nvSpPr>
          <p:cNvPr id="8" name="Line 4"/>
          <p:cNvSpPr>
            <a:spLocks noChangeShapeType="1"/>
          </p:cNvSpPr>
          <p:nvPr/>
        </p:nvSpPr>
        <p:spPr bwMode="auto">
          <a:xfrm>
            <a:off x="0" y="793750"/>
            <a:ext cx="9144000" cy="0"/>
          </a:xfrm>
          <a:prstGeom prst="line">
            <a:avLst/>
          </a:prstGeom>
          <a:noFill/>
          <a:ln w="9525">
            <a:solidFill>
              <a:srgbClr val="0070C0"/>
            </a:solidFill>
            <a:round/>
            <a:headEnd/>
            <a:tailEnd/>
          </a:ln>
        </p:spPr>
        <p:txBody>
          <a:bodyPr/>
          <a:lstStyle/>
          <a:p>
            <a:endParaRPr lang="en-US" dirty="0"/>
          </a:p>
        </p:txBody>
      </p:sp>
      <p:sp>
        <p:nvSpPr>
          <p:cNvPr id="9" name="Line 5"/>
          <p:cNvSpPr>
            <a:spLocks noChangeShapeType="1"/>
          </p:cNvSpPr>
          <p:nvPr/>
        </p:nvSpPr>
        <p:spPr bwMode="auto">
          <a:xfrm>
            <a:off x="0" y="946150"/>
            <a:ext cx="9144000" cy="0"/>
          </a:xfrm>
          <a:prstGeom prst="line">
            <a:avLst/>
          </a:prstGeom>
          <a:noFill/>
          <a:ln w="28575">
            <a:solidFill>
              <a:srgbClr val="0070C0"/>
            </a:solidFill>
            <a:round/>
            <a:headEnd/>
            <a:tailEnd/>
          </a:ln>
        </p:spPr>
        <p:txBody>
          <a:bodyPr/>
          <a:lstStyle/>
          <a:p>
            <a:endParaRPr lang="en-US"/>
          </a:p>
        </p:txBody>
      </p:sp>
      <p:sp>
        <p:nvSpPr>
          <p:cNvPr id="10" name="Text Box 7"/>
          <p:cNvSpPr txBox="1">
            <a:spLocks noChangeArrowheads="1"/>
          </p:cNvSpPr>
          <p:nvPr/>
        </p:nvSpPr>
        <p:spPr bwMode="auto">
          <a:xfrm>
            <a:off x="228600" y="0"/>
            <a:ext cx="3657600" cy="1006475"/>
          </a:xfrm>
          <a:prstGeom prst="rect">
            <a:avLst/>
          </a:prstGeom>
          <a:noFill/>
          <a:ln w="9525">
            <a:noFill/>
            <a:miter lim="800000"/>
            <a:headEnd/>
            <a:tailEnd/>
          </a:ln>
        </p:spPr>
        <p:txBody>
          <a:bodyPr>
            <a:spAutoFit/>
          </a:bodyPr>
          <a:lstStyle/>
          <a:p>
            <a:pPr>
              <a:spcBef>
                <a:spcPct val="50000"/>
              </a:spcBef>
            </a:pPr>
            <a:r>
              <a:rPr lang="en-US" sz="6000" dirty="0">
                <a:solidFill>
                  <a:srgbClr val="0070C0"/>
                </a:solidFill>
                <a:latin typeface="+mn-lt"/>
              </a:rPr>
              <a:t>eStudy.us</a:t>
            </a:r>
          </a:p>
        </p:txBody>
      </p:sp>
    </p:spTree>
    <p:extLst>
      <p:ext uri="{BB962C8B-B14F-4D97-AF65-F5344CB8AC3E}">
        <p14:creationId xmlns:p14="http://schemas.microsoft.com/office/powerpoint/2010/main" val="3680367713"/>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2" r:id="rId4"/>
    <p:sldLayoutId id="2147483683" r:id="rId5"/>
    <p:sldLayoutId id="2147483684" r:id="rId6"/>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vmlDrawing" Target="../drawings/vmlDrawing3.vml"/><Relationship Id="rId6" Type="http://schemas.openxmlformats.org/officeDocument/2006/relationships/image" Target="../media/image2.wmf"/><Relationship Id="rId5" Type="http://schemas.openxmlformats.org/officeDocument/2006/relationships/oleObject" Target="../embeddings/oleObject3.bin"/><Relationship Id="rId4" Type="http://schemas.openxmlformats.org/officeDocument/2006/relationships/chart" Target="../charts/char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slideLayout" Target="../slideLayouts/slideLayout5.xml"/><Relationship Id="rId1" Type="http://schemas.openxmlformats.org/officeDocument/2006/relationships/vmlDrawing" Target="../drawings/vmlDrawing4.vml"/><Relationship Id="rId5" Type="http://schemas.openxmlformats.org/officeDocument/2006/relationships/image" Target="../media/image3.wmf"/><Relationship Id="rId4" Type="http://schemas.openxmlformats.org/officeDocument/2006/relationships/oleObject" Target="../embeddings/oleObject4.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5.xml"/><Relationship Id="rId1" Type="http://schemas.openxmlformats.org/officeDocument/2006/relationships/vmlDrawing" Target="../drawings/vmlDrawing5.vml"/><Relationship Id="rId5" Type="http://schemas.openxmlformats.org/officeDocument/2006/relationships/image" Target="../media/image4.wmf"/><Relationship Id="rId4" Type="http://schemas.openxmlformats.org/officeDocument/2006/relationships/oleObject" Target="../embeddings/oleObject5.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5.xml"/><Relationship Id="rId1" Type="http://schemas.openxmlformats.org/officeDocument/2006/relationships/vmlDrawing" Target="../drawings/vmlDrawing6.vml"/><Relationship Id="rId5" Type="http://schemas.openxmlformats.org/officeDocument/2006/relationships/image" Target="../media/image5.wmf"/><Relationship Id="rId4" Type="http://schemas.openxmlformats.org/officeDocument/2006/relationships/oleObject" Target="../embeddings/oleObject6.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5.xml"/><Relationship Id="rId1" Type="http://schemas.openxmlformats.org/officeDocument/2006/relationships/vmlDrawing" Target="../drawings/vmlDrawing7.vml"/><Relationship Id="rId6" Type="http://schemas.openxmlformats.org/officeDocument/2006/relationships/image" Target="../media/image6.wmf"/><Relationship Id="rId5" Type="http://schemas.openxmlformats.org/officeDocument/2006/relationships/oleObject" Target="../embeddings/oleObject7.bin"/><Relationship Id="rId4" Type="http://schemas.openxmlformats.org/officeDocument/2006/relationships/chart" Target="../charts/char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5.xml"/><Relationship Id="rId1" Type="http://schemas.openxmlformats.org/officeDocument/2006/relationships/vmlDrawing" Target="../drawings/vmlDrawing8.vml"/><Relationship Id="rId5" Type="http://schemas.openxmlformats.org/officeDocument/2006/relationships/image" Target="../media/image7.wmf"/><Relationship Id="rId4" Type="http://schemas.openxmlformats.org/officeDocument/2006/relationships/oleObject" Target="../embeddings/oleObject8.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6.xml"/><Relationship Id="rId1" Type="http://schemas.openxmlformats.org/officeDocument/2006/relationships/vmlDrawing" Target="../drawings/vmlDrawing9.vml"/><Relationship Id="rId5" Type="http://schemas.openxmlformats.org/officeDocument/2006/relationships/image" Target="../media/image8.wmf"/><Relationship Id="rId4" Type="http://schemas.openxmlformats.org/officeDocument/2006/relationships/oleObject" Target="../embeddings/oleObject9.bin"/></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6.xml"/><Relationship Id="rId1" Type="http://schemas.openxmlformats.org/officeDocument/2006/relationships/vmlDrawing" Target="../drawings/vmlDrawing10.vml"/><Relationship Id="rId5" Type="http://schemas.openxmlformats.org/officeDocument/2006/relationships/image" Target="../media/image9.wmf"/><Relationship Id="rId4" Type="http://schemas.openxmlformats.org/officeDocument/2006/relationships/oleObject" Target="../embeddings/oleObject10.bin"/></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6.xml"/><Relationship Id="rId1" Type="http://schemas.openxmlformats.org/officeDocument/2006/relationships/vmlDrawing" Target="../drawings/vmlDrawing11.vml"/><Relationship Id="rId5" Type="http://schemas.openxmlformats.org/officeDocument/2006/relationships/image" Target="../media/image9.wmf"/><Relationship Id="rId4" Type="http://schemas.openxmlformats.org/officeDocument/2006/relationships/oleObject" Target="../embeddings/oleObject11.bin"/></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slideLayout" Target="../slideLayouts/slideLayout6.xml"/><Relationship Id="rId1" Type="http://schemas.openxmlformats.org/officeDocument/2006/relationships/vmlDrawing" Target="../drawings/vmlDrawing12.vml"/><Relationship Id="rId5" Type="http://schemas.openxmlformats.org/officeDocument/2006/relationships/image" Target="../media/image10.wmf"/><Relationship Id="rId4" Type="http://schemas.openxmlformats.org/officeDocument/2006/relationships/oleObject" Target="../embeddings/oleObject12.bin"/></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slideLayout" Target="../slideLayouts/slideLayout6.xml"/><Relationship Id="rId1" Type="http://schemas.openxmlformats.org/officeDocument/2006/relationships/vmlDrawing" Target="../drawings/vmlDrawing13.vml"/><Relationship Id="rId5" Type="http://schemas.openxmlformats.org/officeDocument/2006/relationships/image" Target="../media/image11.wmf"/><Relationship Id="rId4" Type="http://schemas.openxmlformats.org/officeDocument/2006/relationships/oleObject" Target="../embeddings/oleObject13.bin"/></Relationships>
</file>

<file path=ppt/slides/_rels/slide5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slideLayout" Target="../slideLayouts/slideLayout6.xml"/><Relationship Id="rId1" Type="http://schemas.openxmlformats.org/officeDocument/2006/relationships/vmlDrawing" Target="../drawings/vmlDrawing14.vml"/><Relationship Id="rId5" Type="http://schemas.openxmlformats.org/officeDocument/2006/relationships/image" Target="../media/image12.wmf"/><Relationship Id="rId4" Type="http://schemas.openxmlformats.org/officeDocument/2006/relationships/oleObject" Target="../embeddings/oleObject14.bin"/></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1.wmf"/><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BF3D8E0-1960-4898-A0A4-050E6374E922}"/>
              </a:ext>
            </a:extLst>
          </p:cNvPr>
          <p:cNvSpPr/>
          <p:nvPr/>
        </p:nvSpPr>
        <p:spPr>
          <a:xfrm>
            <a:off x="582345" y="1113384"/>
            <a:ext cx="5995876" cy="769441"/>
          </a:xfrm>
          <a:prstGeom prst="rect">
            <a:avLst/>
          </a:prstGeom>
        </p:spPr>
        <p:txBody>
          <a:bodyPr wrap="square">
            <a:spAutoFit/>
          </a:bodyPr>
          <a:lstStyle/>
          <a:p>
            <a:r>
              <a:rPr lang="en-US" sz="4400" b="1" dirty="0">
                <a:latin typeface="+mn-lt"/>
              </a:rPr>
              <a:t>Business Statistics</a:t>
            </a:r>
          </a:p>
        </p:txBody>
      </p:sp>
      <p:sp>
        <p:nvSpPr>
          <p:cNvPr id="3" name="Rectangle 2">
            <a:extLst>
              <a:ext uri="{FF2B5EF4-FFF2-40B4-BE49-F238E27FC236}">
                <a16:creationId xmlns:a16="http://schemas.microsoft.com/office/drawing/2014/main" id="{8D2354A6-5BE7-423D-9C29-B88BD528EC91}"/>
              </a:ext>
            </a:extLst>
          </p:cNvPr>
          <p:cNvSpPr/>
          <p:nvPr/>
        </p:nvSpPr>
        <p:spPr>
          <a:xfrm>
            <a:off x="894521" y="2635951"/>
            <a:ext cx="7032929" cy="1154162"/>
          </a:xfrm>
          <a:prstGeom prst="rect">
            <a:avLst/>
          </a:prstGeom>
        </p:spPr>
        <p:txBody>
          <a:bodyPr wrap="square">
            <a:spAutoFit/>
          </a:bodyPr>
          <a:lstStyle/>
          <a:p>
            <a:pPr marL="0" marR="0">
              <a:spcBef>
                <a:spcPts val="600"/>
              </a:spcBef>
              <a:spcAft>
                <a:spcPts val="0"/>
              </a:spcAft>
            </a:pPr>
            <a:r>
              <a:rPr lang="en-US" dirty="0">
                <a:solidFill>
                  <a:srgbClr val="000000"/>
                </a:solidFill>
                <a:latin typeface="Verdana" panose="020B0604030504040204" pitchFamily="34" charset="0"/>
                <a:ea typeface="Calibri" panose="020F0502020204030204" pitchFamily="34" charset="0"/>
              </a:rPr>
              <a:t>This lecture flows well with </a:t>
            </a:r>
          </a:p>
          <a:p>
            <a:pPr marL="0" marR="0">
              <a:spcBef>
                <a:spcPts val="600"/>
              </a:spcBef>
              <a:spcAft>
                <a:spcPts val="0"/>
              </a:spcAft>
            </a:pPr>
            <a:r>
              <a:rPr lang="en-US" i="1" dirty="0">
                <a:solidFill>
                  <a:srgbClr val="000000"/>
                </a:solidFill>
                <a:latin typeface="Verdana" panose="020B0604030504040204" pitchFamily="34" charset="0"/>
                <a:ea typeface="Calibri" panose="020F0502020204030204" pitchFamily="34" charset="0"/>
              </a:rPr>
              <a:t>Statistics for Business and Economics, Anderson, Sweeney, and Williams, 13</a:t>
            </a:r>
            <a:r>
              <a:rPr lang="en-US" i="1" baseline="30000" dirty="0">
                <a:solidFill>
                  <a:srgbClr val="000000"/>
                </a:solidFill>
                <a:latin typeface="Verdana" panose="020B0604030504040204" pitchFamily="34" charset="0"/>
                <a:ea typeface="Calibri" panose="020F0502020204030204" pitchFamily="34" charset="0"/>
              </a:rPr>
              <a:t>th</a:t>
            </a:r>
            <a:r>
              <a:rPr lang="en-US" i="1" dirty="0">
                <a:solidFill>
                  <a:srgbClr val="000000"/>
                </a:solidFill>
                <a:latin typeface="Verdana" panose="020B0604030504040204" pitchFamily="34" charset="0"/>
                <a:ea typeface="Calibri" panose="020F0502020204030204" pitchFamily="34" charset="0"/>
              </a:rPr>
              <a:t> edition</a:t>
            </a:r>
            <a:r>
              <a:rPr lang="en-US" dirty="0">
                <a:solidFill>
                  <a:srgbClr val="000000"/>
                </a:solidFill>
                <a:latin typeface="Verdana" panose="020B0604030504040204" pitchFamily="34" charset="0"/>
                <a:ea typeface="Calibri" panose="020F0502020204030204" pitchFamily="34" charset="0"/>
              </a:rPr>
              <a:t>, </a:t>
            </a:r>
            <a:r>
              <a:rPr lang="en-US" b="1" dirty="0">
                <a:solidFill>
                  <a:srgbClr val="000000"/>
                </a:solidFill>
                <a:latin typeface="Verdana" panose="020B0604030504040204" pitchFamily="34" charset="0"/>
                <a:ea typeface="Calibri" panose="020F0502020204030204" pitchFamily="34" charset="0"/>
              </a:rPr>
              <a:t>chapter 2</a:t>
            </a:r>
            <a:r>
              <a:rPr lang="en-US" dirty="0">
                <a:solidFill>
                  <a:srgbClr val="000000"/>
                </a:solidFill>
                <a:latin typeface="Verdana" panose="020B0604030504040204" pitchFamily="34" charset="0"/>
                <a:ea typeface="Calibri" panose="020F0502020204030204" pitchFamily="34" charset="0"/>
              </a:rPr>
              <a:t>.</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4" name="Rectangle 3">
            <a:extLst>
              <a:ext uri="{FF2B5EF4-FFF2-40B4-BE49-F238E27FC236}">
                <a16:creationId xmlns:a16="http://schemas.microsoft.com/office/drawing/2014/main" id="{401A4484-8D43-493F-8A52-9E2163D5FC6F}"/>
              </a:ext>
            </a:extLst>
          </p:cNvPr>
          <p:cNvSpPr/>
          <p:nvPr/>
        </p:nvSpPr>
        <p:spPr>
          <a:xfrm>
            <a:off x="831099" y="1736168"/>
            <a:ext cx="4259516" cy="523220"/>
          </a:xfrm>
          <a:prstGeom prst="rect">
            <a:avLst/>
          </a:prstGeom>
        </p:spPr>
        <p:txBody>
          <a:bodyPr wrap="square">
            <a:spAutoFit/>
          </a:bodyPr>
          <a:lstStyle/>
          <a:p>
            <a:r>
              <a:rPr lang="en-US" sz="2800" b="1" dirty="0">
                <a:latin typeface="+mn-lt"/>
              </a:rPr>
              <a:t>Descriptive Statistics</a:t>
            </a:r>
          </a:p>
        </p:txBody>
      </p:sp>
    </p:spTree>
  </p:cSld>
  <p:clrMapOvr>
    <a:masterClrMapping/>
  </p:clrMapOvr>
  <mc:AlternateContent xmlns:mc="http://schemas.openxmlformats.org/markup-compatibility/2006" xmlns:p14="http://schemas.microsoft.com/office/powerpoint/2010/main">
    <mc:Choice Requires="p14">
      <p:transition p14:dur="0" advTm="1309"/>
    </mc:Choice>
    <mc:Fallback xmlns="">
      <p:transition advTm="130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Rectangle 2"/>
          <p:cNvSpPr>
            <a:spLocks noGrp="1" noChangeArrowheads="1"/>
          </p:cNvSpPr>
          <p:nvPr>
            <p:ph type="title"/>
          </p:nvPr>
        </p:nvSpPr>
        <p:spPr>
          <a:xfrm>
            <a:off x="450199" y="1118423"/>
            <a:ext cx="7772400" cy="497722"/>
          </a:xfrm>
        </p:spPr>
        <p:txBody>
          <a:bodyPr/>
          <a:lstStyle/>
          <a:p>
            <a:pPr>
              <a:defRPr/>
            </a:pPr>
            <a:r>
              <a:rPr lang="en-US" dirty="0"/>
              <a:t>Bar Chart</a:t>
            </a:r>
          </a:p>
        </p:txBody>
      </p:sp>
      <p:graphicFrame>
        <p:nvGraphicFramePr>
          <p:cNvPr id="51" name="Chart 50">
            <a:extLst>
              <a:ext uri="{FF2B5EF4-FFF2-40B4-BE49-F238E27FC236}">
                <a16:creationId xmlns:a16="http://schemas.microsoft.com/office/drawing/2014/main" id="{BC5CD9FE-2F87-4AB4-ADFD-D92F9DCD6F60}"/>
              </a:ext>
            </a:extLst>
          </p:cNvPr>
          <p:cNvGraphicFramePr>
            <a:graphicFrameLocks/>
          </p:cNvGraphicFramePr>
          <p:nvPr>
            <p:extLst>
              <p:ext uri="{D42A27DB-BD31-4B8C-83A1-F6EECF244321}">
                <p14:modId xmlns:p14="http://schemas.microsoft.com/office/powerpoint/2010/main" val="2428924999"/>
              </p:ext>
            </p:extLst>
          </p:nvPr>
        </p:nvGraphicFramePr>
        <p:xfrm>
          <a:off x="709961" y="2087136"/>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Object 2">
            <a:extLst>
              <a:ext uri="{FF2B5EF4-FFF2-40B4-BE49-F238E27FC236}">
                <a16:creationId xmlns:a16="http://schemas.microsoft.com/office/drawing/2014/main" id="{4BAD4CF1-3DC4-41B9-B25D-55F6BF92F1FA}"/>
              </a:ext>
            </a:extLst>
          </p:cNvPr>
          <p:cNvGraphicFramePr>
            <a:graphicFrameLocks noChangeAspect="1"/>
          </p:cNvGraphicFramePr>
          <p:nvPr>
            <p:extLst>
              <p:ext uri="{D42A27DB-BD31-4B8C-83A1-F6EECF244321}">
                <p14:modId xmlns:p14="http://schemas.microsoft.com/office/powerpoint/2010/main" val="1520738222"/>
              </p:ext>
            </p:extLst>
          </p:nvPr>
        </p:nvGraphicFramePr>
        <p:xfrm>
          <a:off x="7627289" y="5613093"/>
          <a:ext cx="914400" cy="792163"/>
        </p:xfrm>
        <a:graphic>
          <a:graphicData uri="http://schemas.openxmlformats.org/presentationml/2006/ole">
            <mc:AlternateContent xmlns:mc="http://schemas.openxmlformats.org/markup-compatibility/2006">
              <mc:Choice xmlns:v="urn:schemas-microsoft-com:vml" Requires="v">
                <p:oleObj spid="_x0000_s3123" name="Worksheet" showAsIcon="1" r:id="rId5" imgW="914400" imgH="792360" progId="Excel.Sheet.12">
                  <p:embed/>
                </p:oleObj>
              </mc:Choice>
              <mc:Fallback>
                <p:oleObj name="Worksheet" showAsIcon="1" r:id="rId5" imgW="914400" imgH="792360" progId="Excel.Sheet.12">
                  <p:embed/>
                  <p:pic>
                    <p:nvPicPr>
                      <p:cNvPr id="0" name=""/>
                      <p:cNvPicPr/>
                      <p:nvPr/>
                    </p:nvPicPr>
                    <p:blipFill>
                      <a:blip r:embed="rId6"/>
                      <a:stretch>
                        <a:fillRect/>
                      </a:stretch>
                    </p:blipFill>
                    <p:spPr>
                      <a:xfrm>
                        <a:off x="7627289" y="5613093"/>
                        <a:ext cx="914400" cy="792163"/>
                      </a:xfrm>
                      <a:prstGeom prst="rect">
                        <a:avLst/>
                      </a:prstGeom>
                    </p:spPr>
                  </p:pic>
                </p:oleObj>
              </mc:Fallback>
            </mc:AlternateContent>
          </a:graphicData>
        </a:graphic>
      </p:graphicFrame>
      <p:sp>
        <p:nvSpPr>
          <p:cNvPr id="53" name="TextBox 52">
            <a:extLst>
              <a:ext uri="{FF2B5EF4-FFF2-40B4-BE49-F238E27FC236}">
                <a16:creationId xmlns:a16="http://schemas.microsoft.com/office/drawing/2014/main" id="{15792E6C-D0F5-4BB7-91E1-72C9FE54A5A9}"/>
              </a:ext>
            </a:extLst>
          </p:cNvPr>
          <p:cNvSpPr txBox="1"/>
          <p:nvPr/>
        </p:nvSpPr>
        <p:spPr>
          <a:xfrm>
            <a:off x="7117021" y="5102629"/>
            <a:ext cx="1934936" cy="369332"/>
          </a:xfrm>
          <a:prstGeom prst="rect">
            <a:avLst/>
          </a:prstGeom>
          <a:noFill/>
        </p:spPr>
        <p:txBody>
          <a:bodyPr wrap="square" rtlCol="0">
            <a:spAutoFit/>
          </a:bodyPr>
          <a:lstStyle/>
          <a:p>
            <a:r>
              <a:rPr lang="en-US" dirty="0">
                <a:latin typeface="+mn-lt"/>
              </a:rPr>
              <a:t>How it was done</a:t>
            </a:r>
            <a:r>
              <a:rPr lang="en-US" dirty="0"/>
              <a:t>.</a:t>
            </a:r>
          </a:p>
        </p:txBody>
      </p:sp>
    </p:spTree>
    <p:extLst>
      <p:ext uri="{BB962C8B-B14F-4D97-AF65-F5344CB8AC3E}">
        <p14:creationId xmlns:p14="http://schemas.microsoft.com/office/powerpoint/2010/main" val="1399322446"/>
      </p:ext>
    </p:extLst>
  </p:cSld>
  <p:clrMapOvr>
    <a:masterClrMapping/>
  </p:clrMapOvr>
  <p:transition>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ChangeArrowheads="1"/>
          </p:cNvSpPr>
          <p:nvPr/>
        </p:nvSpPr>
        <p:spPr bwMode="auto">
          <a:xfrm>
            <a:off x="429936" y="1153067"/>
            <a:ext cx="7772400" cy="526367"/>
          </a:xfrm>
          <a:prstGeom prst="rect">
            <a:avLst/>
          </a:prstGeom>
          <a:noFill/>
          <a:ln w="12700">
            <a:noFill/>
            <a:miter lim="800000"/>
            <a:headEnd/>
            <a:tailEnd/>
          </a:ln>
          <a:effectLst/>
        </p:spPr>
        <p:txBody>
          <a:bodyPr lIns="68034" tIns="33420" rIns="68034" bIns="33420" anchor="ctr"/>
          <a:lstStyle/>
          <a:p>
            <a:pPr algn="l">
              <a:defRPr/>
            </a:pPr>
            <a:r>
              <a:rPr lang="en-US" sz="2800" b="1" dirty="0">
                <a:latin typeface="+mn-lt"/>
                <a:cs typeface="Arial" panose="020B0604020202020204" pitchFamily="34" charset="0"/>
              </a:rPr>
              <a:t>Pareto Diagram</a:t>
            </a:r>
          </a:p>
        </p:txBody>
      </p:sp>
      <p:sp>
        <p:nvSpPr>
          <p:cNvPr id="358403" name="Rectangle 3"/>
          <p:cNvSpPr>
            <a:spLocks noChangeArrowheads="1"/>
          </p:cNvSpPr>
          <p:nvPr/>
        </p:nvSpPr>
        <p:spPr bwMode="auto">
          <a:xfrm>
            <a:off x="694493" y="1732914"/>
            <a:ext cx="7578332" cy="716147"/>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2400" dirty="0">
                <a:solidFill>
                  <a:srgbClr val="000000"/>
                </a:solidFill>
                <a:latin typeface="+mn-lt"/>
                <a:cs typeface="Arial" panose="020B0604020202020204" pitchFamily="34" charset="0"/>
              </a:rPr>
              <a:t>Bar charts are used to identify the most important issues.</a:t>
            </a:r>
          </a:p>
        </p:txBody>
      </p:sp>
      <p:sp>
        <p:nvSpPr>
          <p:cNvPr id="358404" name="Rectangle 4"/>
          <p:cNvSpPr>
            <a:spLocks noChangeArrowheads="1"/>
          </p:cNvSpPr>
          <p:nvPr/>
        </p:nvSpPr>
        <p:spPr bwMode="auto">
          <a:xfrm>
            <a:off x="694492" y="2703572"/>
            <a:ext cx="7696201" cy="994709"/>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2400" dirty="0">
                <a:solidFill>
                  <a:srgbClr val="000000"/>
                </a:solidFill>
                <a:latin typeface="+mn-lt"/>
                <a:cs typeface="Arial" panose="020B0604020202020204" pitchFamily="34" charset="0"/>
              </a:rPr>
              <a:t>Bars are generally arranged in descending order of height from left to right (with the most frequently occurring cause appearing first) the bar chart is called a </a:t>
            </a:r>
            <a:r>
              <a:rPr lang="en-US" sz="2400" b="1" dirty="0">
                <a:solidFill>
                  <a:srgbClr val="000000"/>
                </a:solidFill>
                <a:latin typeface="+mn-lt"/>
                <a:cs typeface="Arial" panose="020B0604020202020204" pitchFamily="34" charset="0"/>
              </a:rPr>
              <a:t>Pareto diagram</a:t>
            </a:r>
            <a:r>
              <a:rPr lang="en-US" sz="2400" dirty="0">
                <a:solidFill>
                  <a:srgbClr val="000000"/>
                </a:solidFill>
                <a:latin typeface="+mn-lt"/>
                <a:cs typeface="Arial" panose="020B0604020202020204" pitchFamily="34" charset="0"/>
              </a:rPr>
              <a:t>.</a:t>
            </a:r>
          </a:p>
        </p:txBody>
      </p:sp>
      <p:sp>
        <p:nvSpPr>
          <p:cNvPr id="358405" name="Rectangle 5"/>
          <p:cNvSpPr>
            <a:spLocks noChangeArrowheads="1"/>
          </p:cNvSpPr>
          <p:nvPr/>
        </p:nvSpPr>
        <p:spPr bwMode="auto">
          <a:xfrm>
            <a:off x="694492" y="4218108"/>
            <a:ext cx="7696201" cy="473943"/>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2400" dirty="0">
                <a:solidFill>
                  <a:srgbClr val="000000"/>
                </a:solidFill>
                <a:latin typeface="+mn-lt"/>
                <a:cs typeface="Arial" panose="020B0604020202020204" pitchFamily="34" charset="0"/>
              </a:rPr>
              <a:t>This diagram is named for its founder, Vilfredo Pareto, an Italian economist.</a:t>
            </a:r>
          </a:p>
        </p:txBody>
      </p:sp>
    </p:spTree>
    <p:extLst>
      <p:ext uri="{BB962C8B-B14F-4D97-AF65-F5344CB8AC3E}">
        <p14:creationId xmlns:p14="http://schemas.microsoft.com/office/powerpoint/2010/main" val="252120957"/>
      </p:ext>
    </p:extLst>
  </p:cSld>
  <p:clrMapOvr>
    <a:masterClrMapping/>
  </p:clrMapOvr>
  <p:transition>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72218" y="1086456"/>
            <a:ext cx="7772400" cy="526367"/>
          </a:xfrm>
        </p:spPr>
        <p:txBody>
          <a:bodyPr/>
          <a:lstStyle/>
          <a:p>
            <a:pPr>
              <a:defRPr/>
            </a:pPr>
            <a:r>
              <a:rPr lang="en-US" dirty="0"/>
              <a:t>Pie Chart</a:t>
            </a:r>
          </a:p>
        </p:txBody>
      </p:sp>
      <p:sp>
        <p:nvSpPr>
          <p:cNvPr id="14419" name="Rectangle 83"/>
          <p:cNvSpPr>
            <a:spLocks noChangeArrowheads="1"/>
          </p:cNvSpPr>
          <p:nvPr/>
        </p:nvSpPr>
        <p:spPr bwMode="auto">
          <a:xfrm>
            <a:off x="573330" y="1733904"/>
            <a:ext cx="7353301" cy="1488618"/>
          </a:xfrm>
          <a:prstGeom prst="rect">
            <a:avLst/>
          </a:prstGeom>
          <a:noFill/>
          <a:ln w="12700">
            <a:noFill/>
            <a:miter lim="800000"/>
            <a:headEnd/>
            <a:tailEnd/>
          </a:ln>
          <a:effectLst/>
        </p:spPr>
        <p:txBody>
          <a:bodyPr wrap="square" anchor="t"/>
          <a:lstStyle/>
          <a:p>
            <a:pPr>
              <a:buSzPct val="90000"/>
              <a:defRPr/>
            </a:pPr>
            <a:r>
              <a:rPr lang="en-US" sz="2400" b="1" dirty="0">
                <a:solidFill>
                  <a:srgbClr val="000000"/>
                </a:solidFill>
                <a:latin typeface="+mn-lt"/>
                <a:cs typeface="Arial" panose="020B0604020202020204" pitchFamily="34" charset="0"/>
              </a:rPr>
              <a:t>Pie charts </a:t>
            </a:r>
            <a:r>
              <a:rPr lang="en-US" sz="2400" dirty="0">
                <a:solidFill>
                  <a:srgbClr val="000000"/>
                </a:solidFill>
                <a:latin typeface="+mn-lt"/>
                <a:cs typeface="Arial" panose="020B0604020202020204" pitchFamily="34" charset="0"/>
              </a:rPr>
              <a:t>generally illustrate relative frequency and percent frequency distributions for categorical data by use the relative frequencies to subdivide the circle into sectors that correspond to the relative frequency for each class</a:t>
            </a:r>
          </a:p>
          <a:p>
            <a:pPr>
              <a:buSzPct val="90000"/>
              <a:defRPr/>
            </a:pPr>
            <a:endParaRPr lang="en-US" sz="1805" dirty="0">
              <a:solidFill>
                <a:srgbClr val="000000"/>
              </a:solidFill>
              <a:latin typeface="+mn-lt"/>
              <a:cs typeface="Arial" panose="020B0604020202020204" pitchFamily="34" charset="0"/>
            </a:endParaRPr>
          </a:p>
        </p:txBody>
      </p:sp>
    </p:spTree>
    <p:extLst>
      <p:ext uri="{BB962C8B-B14F-4D97-AF65-F5344CB8AC3E}">
        <p14:creationId xmlns:p14="http://schemas.microsoft.com/office/powerpoint/2010/main" val="638493286"/>
      </p:ext>
    </p:extLst>
  </p:cSld>
  <p:clrMapOvr>
    <a:masterClrMapping/>
  </p:clrMapOvr>
  <p:transition>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2"/>
          <p:cNvSpPr>
            <a:spLocks noGrp="1" noChangeArrowheads="1"/>
          </p:cNvSpPr>
          <p:nvPr>
            <p:ph type="title"/>
          </p:nvPr>
        </p:nvSpPr>
        <p:spPr>
          <a:xfrm>
            <a:off x="485562" y="1144679"/>
            <a:ext cx="7772400" cy="526367"/>
          </a:xfrm>
        </p:spPr>
        <p:txBody>
          <a:bodyPr/>
          <a:lstStyle/>
          <a:p>
            <a:pPr>
              <a:defRPr/>
            </a:pPr>
            <a:r>
              <a:rPr lang="en-US" dirty="0"/>
              <a:t>Pie Chart</a:t>
            </a:r>
          </a:p>
        </p:txBody>
      </p:sp>
      <p:graphicFrame>
        <p:nvGraphicFramePr>
          <p:cNvPr id="33" name="Chart 32">
            <a:extLst>
              <a:ext uri="{FF2B5EF4-FFF2-40B4-BE49-F238E27FC236}">
                <a16:creationId xmlns:a16="http://schemas.microsoft.com/office/drawing/2014/main" id="{562653A4-37F2-45F0-9887-9DBF4474D837}"/>
              </a:ext>
            </a:extLst>
          </p:cNvPr>
          <p:cNvGraphicFramePr>
            <a:graphicFrameLocks/>
          </p:cNvGraphicFramePr>
          <p:nvPr>
            <p:extLst>
              <p:ext uri="{D42A27DB-BD31-4B8C-83A1-F6EECF244321}">
                <p14:modId xmlns:p14="http://schemas.microsoft.com/office/powerpoint/2010/main" val="2362645216"/>
              </p:ext>
            </p:extLst>
          </p:nvPr>
        </p:nvGraphicFramePr>
        <p:xfrm>
          <a:off x="700547" y="1983289"/>
          <a:ext cx="4734233" cy="361372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Object 1">
            <a:extLst>
              <a:ext uri="{FF2B5EF4-FFF2-40B4-BE49-F238E27FC236}">
                <a16:creationId xmlns:a16="http://schemas.microsoft.com/office/drawing/2014/main" id="{31BCB6A7-E047-4FD2-ABC8-6ACA4C683A62}"/>
              </a:ext>
            </a:extLst>
          </p:cNvPr>
          <p:cNvGraphicFramePr>
            <a:graphicFrameLocks noChangeAspect="1"/>
          </p:cNvGraphicFramePr>
          <p:nvPr>
            <p:extLst>
              <p:ext uri="{D42A27DB-BD31-4B8C-83A1-F6EECF244321}">
                <p14:modId xmlns:p14="http://schemas.microsoft.com/office/powerpoint/2010/main" val="3733954358"/>
              </p:ext>
            </p:extLst>
          </p:nvPr>
        </p:nvGraphicFramePr>
        <p:xfrm>
          <a:off x="7676535" y="5597013"/>
          <a:ext cx="914400" cy="792163"/>
        </p:xfrm>
        <a:graphic>
          <a:graphicData uri="http://schemas.openxmlformats.org/presentationml/2006/ole">
            <mc:AlternateContent xmlns:mc="http://schemas.openxmlformats.org/markup-compatibility/2006">
              <mc:Choice xmlns:v="urn:schemas-microsoft-com:vml" Requires="v">
                <p:oleObj spid="_x0000_s4146" name="Worksheet" showAsIcon="1" r:id="rId4" imgW="914400" imgH="792360" progId="Excel.Sheet.12">
                  <p:embed/>
                </p:oleObj>
              </mc:Choice>
              <mc:Fallback>
                <p:oleObj name="Worksheet" showAsIcon="1" r:id="rId4" imgW="914400" imgH="792360" progId="Excel.Sheet.12">
                  <p:embed/>
                  <p:pic>
                    <p:nvPicPr>
                      <p:cNvPr id="0" name=""/>
                      <p:cNvPicPr/>
                      <p:nvPr/>
                    </p:nvPicPr>
                    <p:blipFill>
                      <a:blip r:embed="rId5"/>
                      <a:stretch>
                        <a:fillRect/>
                      </a:stretch>
                    </p:blipFill>
                    <p:spPr>
                      <a:xfrm>
                        <a:off x="7676535" y="5597013"/>
                        <a:ext cx="914400" cy="792163"/>
                      </a:xfrm>
                      <a:prstGeom prst="rect">
                        <a:avLst/>
                      </a:prstGeom>
                    </p:spPr>
                  </p:pic>
                </p:oleObj>
              </mc:Fallback>
            </mc:AlternateContent>
          </a:graphicData>
        </a:graphic>
      </p:graphicFrame>
      <p:sp>
        <p:nvSpPr>
          <p:cNvPr id="37" name="TextBox 36">
            <a:extLst>
              <a:ext uri="{FF2B5EF4-FFF2-40B4-BE49-F238E27FC236}">
                <a16:creationId xmlns:a16="http://schemas.microsoft.com/office/drawing/2014/main" id="{5523A2A5-7A10-49E9-8E26-CAA0B03C74F2}"/>
              </a:ext>
            </a:extLst>
          </p:cNvPr>
          <p:cNvSpPr txBox="1"/>
          <p:nvPr/>
        </p:nvSpPr>
        <p:spPr>
          <a:xfrm>
            <a:off x="7117021" y="5102629"/>
            <a:ext cx="1934936" cy="369332"/>
          </a:xfrm>
          <a:prstGeom prst="rect">
            <a:avLst/>
          </a:prstGeom>
          <a:noFill/>
        </p:spPr>
        <p:txBody>
          <a:bodyPr wrap="square" rtlCol="0">
            <a:spAutoFit/>
          </a:bodyPr>
          <a:lstStyle/>
          <a:p>
            <a:r>
              <a:rPr lang="en-US" dirty="0">
                <a:latin typeface="+mn-lt"/>
              </a:rPr>
              <a:t>How it was done</a:t>
            </a:r>
            <a:r>
              <a:rPr lang="en-US" dirty="0"/>
              <a:t>.</a:t>
            </a:r>
          </a:p>
        </p:txBody>
      </p:sp>
    </p:spTree>
    <p:extLst>
      <p:ext uri="{BB962C8B-B14F-4D97-AF65-F5344CB8AC3E}">
        <p14:creationId xmlns:p14="http://schemas.microsoft.com/office/powerpoint/2010/main" val="672703562"/>
      </p:ext>
    </p:extLst>
  </p:cSld>
  <p:clrMapOvr>
    <a:masterClrMapping/>
  </p:clrMapOvr>
  <p:transition>
    <p:zoom/>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06296" y="1083586"/>
            <a:ext cx="7772400" cy="572917"/>
          </a:xfrm>
        </p:spPr>
        <p:txBody>
          <a:bodyPr/>
          <a:lstStyle/>
          <a:p>
            <a:pPr>
              <a:defRPr/>
            </a:pPr>
            <a:r>
              <a:rPr lang="en-US" dirty="0"/>
              <a:t>Summarizing Quantitative Data</a:t>
            </a:r>
          </a:p>
        </p:txBody>
      </p:sp>
      <p:sp>
        <p:nvSpPr>
          <p:cNvPr id="16387" name="Rectangle 3"/>
          <p:cNvSpPr>
            <a:spLocks noGrp="1" noChangeArrowheads="1"/>
          </p:cNvSpPr>
          <p:nvPr>
            <p:ph idx="4294967295"/>
          </p:nvPr>
        </p:nvSpPr>
        <p:spPr>
          <a:xfrm>
            <a:off x="670483" y="1656503"/>
            <a:ext cx="5494337" cy="360461"/>
          </a:xfrm>
        </p:spPr>
        <p:txBody>
          <a:bodyPr>
            <a:noAutofit/>
          </a:bodyPr>
          <a:lstStyle/>
          <a:p>
            <a:pPr marL="255439" indent="-255439">
              <a:buSzPct val="100000"/>
              <a:defRPr/>
            </a:pPr>
            <a:r>
              <a:rPr lang="en-US" sz="2400" dirty="0"/>
              <a:t>Frequency Distribution</a:t>
            </a:r>
          </a:p>
        </p:txBody>
      </p:sp>
      <p:sp>
        <p:nvSpPr>
          <p:cNvPr id="16395" name="Rectangle 11"/>
          <p:cNvSpPr>
            <a:spLocks noChangeArrowheads="1"/>
          </p:cNvSpPr>
          <p:nvPr/>
        </p:nvSpPr>
        <p:spPr bwMode="auto">
          <a:xfrm>
            <a:off x="688404" y="1998080"/>
            <a:ext cx="7769795" cy="352105"/>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2400" dirty="0">
                <a:solidFill>
                  <a:srgbClr val="000000"/>
                </a:solidFill>
                <a:latin typeface="+mn-lt"/>
                <a:cs typeface="Arial" panose="020B0604020202020204" pitchFamily="34" charset="0"/>
              </a:rPr>
              <a:t>Relative Frequency and Percent Frequency Distributions</a:t>
            </a:r>
          </a:p>
        </p:txBody>
      </p:sp>
      <p:sp>
        <p:nvSpPr>
          <p:cNvPr id="16396" name="Rectangle 12"/>
          <p:cNvSpPr>
            <a:spLocks noChangeArrowheads="1"/>
          </p:cNvSpPr>
          <p:nvPr/>
        </p:nvSpPr>
        <p:spPr bwMode="auto">
          <a:xfrm>
            <a:off x="688405" y="2339481"/>
            <a:ext cx="3906837" cy="389106"/>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2400" dirty="0">
                <a:solidFill>
                  <a:srgbClr val="000000"/>
                </a:solidFill>
                <a:latin typeface="+mn-lt"/>
                <a:cs typeface="Arial" panose="020B0604020202020204" pitchFamily="34" charset="0"/>
              </a:rPr>
              <a:t>Dot Plot</a:t>
            </a:r>
          </a:p>
        </p:txBody>
      </p:sp>
      <p:sp>
        <p:nvSpPr>
          <p:cNvPr id="16397" name="Rectangle 13"/>
          <p:cNvSpPr>
            <a:spLocks noChangeArrowheads="1"/>
          </p:cNvSpPr>
          <p:nvPr/>
        </p:nvSpPr>
        <p:spPr bwMode="auto">
          <a:xfrm>
            <a:off x="688405" y="2687241"/>
            <a:ext cx="5494337" cy="370009"/>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2400" dirty="0">
                <a:solidFill>
                  <a:srgbClr val="000000"/>
                </a:solidFill>
                <a:latin typeface="+mn-lt"/>
                <a:cs typeface="Arial" panose="020B0604020202020204" pitchFamily="34" charset="0"/>
              </a:rPr>
              <a:t>Histogram</a:t>
            </a:r>
          </a:p>
        </p:txBody>
      </p:sp>
      <p:sp>
        <p:nvSpPr>
          <p:cNvPr id="16398" name="Rectangle 14"/>
          <p:cNvSpPr>
            <a:spLocks noChangeArrowheads="1"/>
          </p:cNvSpPr>
          <p:nvPr/>
        </p:nvSpPr>
        <p:spPr bwMode="auto">
          <a:xfrm>
            <a:off x="685231" y="3038337"/>
            <a:ext cx="5494337" cy="341363"/>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2400" dirty="0">
                <a:solidFill>
                  <a:srgbClr val="000000"/>
                </a:solidFill>
                <a:latin typeface="+mn-lt"/>
                <a:cs typeface="Arial" panose="020B0604020202020204" pitchFamily="34" charset="0"/>
              </a:rPr>
              <a:t>Cumulative Distributions</a:t>
            </a:r>
          </a:p>
        </p:txBody>
      </p:sp>
      <p:sp>
        <p:nvSpPr>
          <p:cNvPr id="16399" name="Rectangle 15"/>
          <p:cNvSpPr>
            <a:spLocks noChangeArrowheads="1"/>
          </p:cNvSpPr>
          <p:nvPr/>
        </p:nvSpPr>
        <p:spPr bwMode="auto">
          <a:xfrm>
            <a:off x="685231" y="3390166"/>
            <a:ext cx="5494337" cy="370009"/>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2400" dirty="0">
                <a:solidFill>
                  <a:srgbClr val="000000"/>
                </a:solidFill>
                <a:latin typeface="+mn-lt"/>
                <a:cs typeface="Arial" panose="020B0604020202020204" pitchFamily="34" charset="0"/>
              </a:rPr>
              <a:t>Stem-and-Leaf Display</a:t>
            </a:r>
          </a:p>
        </p:txBody>
      </p:sp>
    </p:spTree>
    <p:extLst>
      <p:ext uri="{BB962C8B-B14F-4D97-AF65-F5344CB8AC3E}">
        <p14:creationId xmlns:p14="http://schemas.microsoft.com/office/powerpoint/2010/main" val="2817967910"/>
      </p:ext>
    </p:extLst>
  </p:cSld>
  <p:clrMapOvr>
    <a:masterClrMapping/>
  </p:clrMapOvr>
  <p:transition>
    <p:zoom/>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7" name="Rectangle 9"/>
          <p:cNvSpPr>
            <a:spLocks noChangeArrowheads="1"/>
          </p:cNvSpPr>
          <p:nvPr/>
        </p:nvSpPr>
        <p:spPr bwMode="auto">
          <a:xfrm>
            <a:off x="785762" y="2104768"/>
            <a:ext cx="7405530" cy="1315506"/>
          </a:xfrm>
          <a:prstGeom prst="rect">
            <a:avLst/>
          </a:prstGeom>
          <a:noFill/>
          <a:ln w="12700">
            <a:noFill/>
            <a:miter lim="800000"/>
            <a:headEnd/>
            <a:tailEnd/>
          </a:ln>
          <a:effectLst/>
        </p:spPr>
        <p:txBody>
          <a:bodyPr lIns="68034" tIns="33420" rIns="68034" bIns="33420"/>
          <a:lstStyle/>
          <a:p>
            <a:pPr>
              <a:spcBef>
                <a:spcPct val="20000"/>
              </a:spcBef>
              <a:buClr>
                <a:srgbClr val="FFFF00"/>
              </a:buClr>
              <a:buSzPct val="80000"/>
              <a:defRPr/>
            </a:pPr>
            <a:r>
              <a:rPr lang="en-US" sz="1805" dirty="0">
                <a:solidFill>
                  <a:srgbClr val="000000"/>
                </a:solidFill>
                <a:latin typeface="+mn-lt"/>
                <a:cs typeface="Arial" panose="020B0604020202020204" pitchFamily="34" charset="0"/>
              </a:rPr>
              <a:t>Bob would like to gain a better understanding of the cost of parts used for jobs performed in the shop.  He examined 30 customer invoices and found the costs of parts listed below.</a:t>
            </a:r>
          </a:p>
        </p:txBody>
      </p:sp>
      <p:sp>
        <p:nvSpPr>
          <p:cNvPr id="17510" name="Rectangle 102"/>
          <p:cNvSpPr>
            <a:spLocks noGrp="1" noChangeArrowheads="1"/>
          </p:cNvSpPr>
          <p:nvPr>
            <p:ph type="title"/>
          </p:nvPr>
        </p:nvSpPr>
        <p:spPr>
          <a:xfrm>
            <a:off x="418892" y="1091171"/>
            <a:ext cx="7772400" cy="569336"/>
          </a:xfrm>
        </p:spPr>
        <p:txBody>
          <a:bodyPr/>
          <a:lstStyle/>
          <a:p>
            <a:pPr>
              <a:defRPr/>
            </a:pPr>
            <a:r>
              <a:rPr lang="en-US" dirty="0"/>
              <a:t>Frequency Distribution</a:t>
            </a:r>
          </a:p>
        </p:txBody>
      </p:sp>
      <p:sp>
        <p:nvSpPr>
          <p:cNvPr id="17508" name="Rectangle 100"/>
          <p:cNvSpPr>
            <a:spLocks noGrp="1" noChangeArrowheads="1"/>
          </p:cNvSpPr>
          <p:nvPr>
            <p:ph idx="4294967295"/>
          </p:nvPr>
        </p:nvSpPr>
        <p:spPr>
          <a:xfrm>
            <a:off x="598325" y="1593854"/>
            <a:ext cx="5511800" cy="428495"/>
          </a:xfrm>
        </p:spPr>
        <p:txBody>
          <a:bodyPr>
            <a:noAutofit/>
          </a:bodyPr>
          <a:lstStyle/>
          <a:p>
            <a:pPr marL="0" indent="0">
              <a:buNone/>
              <a:defRPr/>
            </a:pPr>
            <a:r>
              <a:rPr lang="en-US" sz="2800" dirty="0"/>
              <a:t>Example:  Bob’s Brake Repair</a:t>
            </a:r>
          </a:p>
        </p:txBody>
      </p:sp>
      <p:graphicFrame>
        <p:nvGraphicFramePr>
          <p:cNvPr id="2" name="Table 1">
            <a:extLst>
              <a:ext uri="{FF2B5EF4-FFF2-40B4-BE49-F238E27FC236}">
                <a16:creationId xmlns:a16="http://schemas.microsoft.com/office/drawing/2014/main" id="{9D2DE687-D4CF-455C-8F1C-071F150DEB3B}"/>
              </a:ext>
            </a:extLst>
          </p:cNvPr>
          <p:cNvGraphicFramePr>
            <a:graphicFrameLocks noGrp="1"/>
          </p:cNvGraphicFramePr>
          <p:nvPr>
            <p:extLst>
              <p:ext uri="{D42A27DB-BD31-4B8C-83A1-F6EECF244321}">
                <p14:modId xmlns:p14="http://schemas.microsoft.com/office/powerpoint/2010/main" val="3153036991"/>
              </p:ext>
            </p:extLst>
          </p:nvPr>
        </p:nvGraphicFramePr>
        <p:xfrm>
          <a:off x="1108587" y="3499512"/>
          <a:ext cx="3048000" cy="1691640"/>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val="195848421"/>
                    </a:ext>
                  </a:extLst>
                </a:gridCol>
                <a:gridCol w="609600">
                  <a:extLst>
                    <a:ext uri="{9D8B030D-6E8A-4147-A177-3AD203B41FA5}">
                      <a16:colId xmlns:a16="http://schemas.microsoft.com/office/drawing/2014/main" val="1347027867"/>
                    </a:ext>
                  </a:extLst>
                </a:gridCol>
                <a:gridCol w="609600">
                  <a:extLst>
                    <a:ext uri="{9D8B030D-6E8A-4147-A177-3AD203B41FA5}">
                      <a16:colId xmlns:a16="http://schemas.microsoft.com/office/drawing/2014/main" val="2602408803"/>
                    </a:ext>
                  </a:extLst>
                </a:gridCol>
                <a:gridCol w="609600">
                  <a:extLst>
                    <a:ext uri="{9D8B030D-6E8A-4147-A177-3AD203B41FA5}">
                      <a16:colId xmlns:a16="http://schemas.microsoft.com/office/drawing/2014/main" val="3124543407"/>
                    </a:ext>
                  </a:extLst>
                </a:gridCol>
                <a:gridCol w="609600">
                  <a:extLst>
                    <a:ext uri="{9D8B030D-6E8A-4147-A177-3AD203B41FA5}">
                      <a16:colId xmlns:a16="http://schemas.microsoft.com/office/drawing/2014/main" val="2887381151"/>
                    </a:ext>
                  </a:extLst>
                </a:gridCol>
              </a:tblGrid>
              <a:tr h="182880">
                <a:tc>
                  <a:txBody>
                    <a:bodyPr/>
                    <a:lstStyle/>
                    <a:p>
                      <a:pPr algn="ctr" fontAlgn="b"/>
                      <a:r>
                        <a:rPr lang="en-US" sz="1800" u="none" strike="noStrike" dirty="0">
                          <a:effectLst/>
                        </a:rPr>
                        <a:t>46</a:t>
                      </a:r>
                      <a:endParaRPr lang="en-US" sz="18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u="none" strike="noStrike" dirty="0">
                          <a:effectLst/>
                        </a:rPr>
                        <a:t>67</a:t>
                      </a:r>
                      <a:endParaRPr lang="en-US" sz="18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u="none" strike="noStrike" dirty="0">
                          <a:effectLst/>
                        </a:rPr>
                        <a:t>31</a:t>
                      </a:r>
                      <a:endParaRPr lang="en-US" sz="18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u="none" strike="noStrike" dirty="0">
                          <a:effectLst/>
                        </a:rPr>
                        <a:t>35</a:t>
                      </a:r>
                      <a:endParaRPr lang="en-US" sz="18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u="none" strike="noStrike" dirty="0">
                          <a:effectLst/>
                        </a:rPr>
                        <a:t>57</a:t>
                      </a:r>
                      <a:endParaRPr lang="en-US" sz="18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791025792"/>
                  </a:ext>
                </a:extLst>
              </a:tr>
              <a:tr h="182880">
                <a:tc>
                  <a:txBody>
                    <a:bodyPr/>
                    <a:lstStyle/>
                    <a:p>
                      <a:pPr algn="ctr" fontAlgn="b"/>
                      <a:r>
                        <a:rPr lang="en-US" sz="1800" u="none" strike="noStrike" dirty="0">
                          <a:effectLst/>
                        </a:rPr>
                        <a:t>50</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57</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34</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74</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56</a:t>
                      </a:r>
                      <a:endParaRPr lang="en-US" sz="1800" b="0" i="0" u="none" strike="noStrike">
                        <a:solidFill>
                          <a:srgbClr val="000000"/>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1934350692"/>
                  </a:ext>
                </a:extLst>
              </a:tr>
              <a:tr h="182880">
                <a:tc>
                  <a:txBody>
                    <a:bodyPr/>
                    <a:lstStyle/>
                    <a:p>
                      <a:pPr algn="ctr" fontAlgn="b"/>
                      <a:r>
                        <a:rPr lang="en-US" sz="1800" u="none" strike="noStrike">
                          <a:effectLst/>
                        </a:rPr>
                        <a:t>54</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34</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31</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74</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57</a:t>
                      </a:r>
                      <a:endParaRPr lang="en-US" sz="1800" b="0" i="0" u="none" strike="noStrike">
                        <a:solidFill>
                          <a:srgbClr val="000000"/>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919645370"/>
                  </a:ext>
                </a:extLst>
              </a:tr>
              <a:tr h="182880">
                <a:tc>
                  <a:txBody>
                    <a:bodyPr/>
                    <a:lstStyle/>
                    <a:p>
                      <a:pPr algn="ctr" fontAlgn="b"/>
                      <a:r>
                        <a:rPr lang="en-US" sz="1800" u="none" strike="noStrike">
                          <a:effectLst/>
                        </a:rPr>
                        <a:t>80</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40</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53</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75</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80</a:t>
                      </a:r>
                      <a:endParaRPr lang="en-US" sz="1800" b="0" i="0" u="none" strike="noStrike">
                        <a:solidFill>
                          <a:srgbClr val="000000"/>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144983740"/>
                  </a:ext>
                </a:extLst>
              </a:tr>
              <a:tr h="182880">
                <a:tc>
                  <a:txBody>
                    <a:bodyPr/>
                    <a:lstStyle/>
                    <a:p>
                      <a:pPr algn="ctr" fontAlgn="b"/>
                      <a:r>
                        <a:rPr lang="en-US" sz="1800" u="none" strike="noStrike">
                          <a:effectLst/>
                        </a:rPr>
                        <a:t>30</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36</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38</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32</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37</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908262222"/>
                  </a:ext>
                </a:extLst>
              </a:tr>
              <a:tr h="182880">
                <a:tc>
                  <a:txBody>
                    <a:bodyPr/>
                    <a:lstStyle/>
                    <a:p>
                      <a:pPr algn="ctr" fontAlgn="b"/>
                      <a:r>
                        <a:rPr lang="en-US" sz="1800" u="none" strike="noStrike">
                          <a:effectLst/>
                        </a:rPr>
                        <a:t>53</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71</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53</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55</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71</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338179086"/>
                  </a:ext>
                </a:extLst>
              </a:tr>
            </a:tbl>
          </a:graphicData>
        </a:graphic>
      </p:graphicFrame>
      <p:sp>
        <p:nvSpPr>
          <p:cNvPr id="6" name="Rectangle 3">
            <a:extLst>
              <a:ext uri="{FF2B5EF4-FFF2-40B4-BE49-F238E27FC236}">
                <a16:creationId xmlns:a16="http://schemas.microsoft.com/office/drawing/2014/main" id="{CD43DA86-1B2A-42C0-980A-2A5E1387F6BA}"/>
              </a:ext>
            </a:extLst>
          </p:cNvPr>
          <p:cNvSpPr>
            <a:spLocks noChangeArrowheads="1"/>
          </p:cNvSpPr>
          <p:nvPr/>
        </p:nvSpPr>
        <p:spPr bwMode="auto">
          <a:xfrm>
            <a:off x="1546551" y="3184460"/>
            <a:ext cx="2428141" cy="383139"/>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SzPct val="75000"/>
              <a:defRPr/>
            </a:pPr>
            <a:r>
              <a:rPr lang="en-US" sz="2000" dirty="0">
                <a:solidFill>
                  <a:srgbClr val="000000"/>
                </a:solidFill>
                <a:latin typeface="+mn-lt"/>
                <a:cs typeface="Arial" panose="020B0604020202020204" pitchFamily="34" charset="0"/>
              </a:rPr>
              <a:t>Sample</a:t>
            </a:r>
            <a:r>
              <a:rPr lang="en-US" sz="1805" dirty="0">
                <a:solidFill>
                  <a:srgbClr val="000000"/>
                </a:solidFill>
                <a:latin typeface="+mn-lt"/>
                <a:cs typeface="Arial" panose="020B0604020202020204" pitchFamily="34" charset="0"/>
              </a:rPr>
              <a:t> of Parts Cost($)</a:t>
            </a:r>
          </a:p>
        </p:txBody>
      </p:sp>
    </p:spTree>
    <p:extLst>
      <p:ext uri="{BB962C8B-B14F-4D97-AF65-F5344CB8AC3E}">
        <p14:creationId xmlns:p14="http://schemas.microsoft.com/office/powerpoint/2010/main" val="1041591974"/>
      </p:ext>
    </p:extLst>
  </p:cSld>
  <p:clrMapOvr>
    <a:masterClrMapping/>
  </p:clrMapOvr>
  <p:transition>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32" name="Rectangle 8"/>
          <p:cNvSpPr>
            <a:spLocks noChangeArrowheads="1"/>
          </p:cNvSpPr>
          <p:nvPr/>
        </p:nvSpPr>
        <p:spPr bwMode="auto">
          <a:xfrm>
            <a:off x="1073150" y="2730208"/>
            <a:ext cx="8070850" cy="1407341"/>
          </a:xfrm>
          <a:prstGeom prst="rect">
            <a:avLst/>
          </a:prstGeom>
          <a:noFill/>
          <a:ln w="12700">
            <a:noFill/>
            <a:miter lim="800000"/>
            <a:headEnd/>
            <a:tailEnd/>
          </a:ln>
          <a:effectLst/>
        </p:spPr>
        <p:txBody>
          <a:bodyPr wrap="none" anchor="t"/>
          <a:lstStyle/>
          <a:p>
            <a:pPr marL="457200" indent="-457200" algn="l">
              <a:lnSpc>
                <a:spcPct val="90000"/>
              </a:lnSpc>
              <a:spcBef>
                <a:spcPct val="20000"/>
              </a:spcBef>
              <a:buSzPct val="75000"/>
              <a:buFont typeface="Monotype Sorts" pitchFamily="2" charset="2"/>
              <a:buAutoNum type="arabicPeriod"/>
              <a:defRPr/>
            </a:pPr>
            <a:r>
              <a:rPr lang="en-US" sz="2400" dirty="0">
                <a:latin typeface="+mn-lt"/>
                <a:cs typeface="Arial" panose="020B0604020202020204" pitchFamily="34" charset="0"/>
              </a:rPr>
              <a:t>Determine the number of non-overlapping classes.</a:t>
            </a:r>
          </a:p>
          <a:p>
            <a:pPr marL="457200" indent="-457200" algn="l">
              <a:lnSpc>
                <a:spcPct val="90000"/>
              </a:lnSpc>
              <a:spcBef>
                <a:spcPct val="20000"/>
              </a:spcBef>
              <a:buSzPct val="75000"/>
              <a:buFont typeface="Monotype Sorts" pitchFamily="2" charset="2"/>
              <a:buAutoNum type="arabicPeriod"/>
              <a:defRPr/>
            </a:pPr>
            <a:r>
              <a:rPr lang="en-US" sz="2400" dirty="0">
                <a:latin typeface="+mn-lt"/>
                <a:cs typeface="Arial" panose="020B0604020202020204" pitchFamily="34" charset="0"/>
              </a:rPr>
              <a:t>Determine the width of each class </a:t>
            </a:r>
          </a:p>
          <a:p>
            <a:pPr marL="457200" indent="-457200">
              <a:lnSpc>
                <a:spcPct val="90000"/>
              </a:lnSpc>
              <a:spcBef>
                <a:spcPct val="20000"/>
              </a:spcBef>
              <a:buSzPct val="75000"/>
              <a:buFont typeface="Monotype Sorts" pitchFamily="2" charset="2"/>
              <a:buAutoNum type="arabicPeriod"/>
              <a:defRPr/>
            </a:pPr>
            <a:r>
              <a:rPr lang="en-US" sz="2400" dirty="0">
                <a:latin typeface="+mn-lt"/>
                <a:cs typeface="Arial" panose="020B0604020202020204" pitchFamily="34" charset="0"/>
              </a:rPr>
              <a:t>Determine the class limits</a:t>
            </a:r>
          </a:p>
          <a:p>
            <a:pPr marL="457200" indent="-457200">
              <a:lnSpc>
                <a:spcPct val="90000"/>
              </a:lnSpc>
              <a:spcBef>
                <a:spcPct val="20000"/>
              </a:spcBef>
              <a:buClr>
                <a:srgbClr val="66FFFF"/>
              </a:buClr>
              <a:buSzPct val="75000"/>
              <a:buFont typeface="Monotype Sorts" pitchFamily="2" charset="2"/>
              <a:buAutoNum type="arabicPeriod"/>
              <a:defRPr/>
            </a:pPr>
            <a:endParaRPr lang="en-US" sz="1805" dirty="0">
              <a:solidFill>
                <a:srgbClr val="000000"/>
              </a:solidFill>
              <a:cs typeface="Arial" panose="020B0604020202020204" pitchFamily="34" charset="0"/>
            </a:endParaRPr>
          </a:p>
        </p:txBody>
      </p:sp>
      <p:sp>
        <p:nvSpPr>
          <p:cNvPr id="359434" name="Text Box 10"/>
          <p:cNvSpPr txBox="1">
            <a:spLocks noChangeArrowheads="1"/>
          </p:cNvSpPr>
          <p:nvPr/>
        </p:nvSpPr>
        <p:spPr bwMode="auto">
          <a:xfrm>
            <a:off x="984250" y="1779859"/>
            <a:ext cx="7340600" cy="830997"/>
          </a:xfrm>
          <a:prstGeom prst="rect">
            <a:avLst/>
          </a:prstGeom>
          <a:noFill/>
          <a:ln w="12700">
            <a:noFill/>
            <a:miter lim="800000"/>
            <a:headEnd/>
            <a:tailEnd/>
          </a:ln>
          <a:effectLst/>
        </p:spPr>
        <p:txBody>
          <a:bodyPr wrap="square">
            <a:spAutoFit/>
          </a:bodyPr>
          <a:lstStyle/>
          <a:p>
            <a:pPr algn="l">
              <a:defRPr/>
            </a:pPr>
            <a:r>
              <a:rPr lang="en-US" sz="2400" dirty="0">
                <a:solidFill>
                  <a:srgbClr val="000000"/>
                </a:solidFill>
                <a:latin typeface="+mn-lt"/>
                <a:cs typeface="Arial" panose="020B0604020202020204" pitchFamily="34" charset="0"/>
              </a:rPr>
              <a:t>The three steps necessary to define the classes for a frequency distribution with quantitative data are:</a:t>
            </a:r>
          </a:p>
        </p:txBody>
      </p:sp>
      <p:sp>
        <p:nvSpPr>
          <p:cNvPr id="7" name="Rectangle 102">
            <a:extLst>
              <a:ext uri="{FF2B5EF4-FFF2-40B4-BE49-F238E27FC236}">
                <a16:creationId xmlns:a16="http://schemas.microsoft.com/office/drawing/2014/main" id="{E24AF0FE-D9B9-4683-A1C2-7CD9B9072C2C}"/>
              </a:ext>
            </a:extLst>
          </p:cNvPr>
          <p:cNvSpPr txBox="1">
            <a:spLocks noChangeArrowheads="1"/>
          </p:cNvSpPr>
          <p:nvPr/>
        </p:nvSpPr>
        <p:spPr>
          <a:xfrm>
            <a:off x="418892" y="1091171"/>
            <a:ext cx="7772400" cy="569336"/>
          </a:xfr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sz="2800" b="1" dirty="0"/>
              <a:t>Frequency Distribution</a:t>
            </a:r>
          </a:p>
        </p:txBody>
      </p:sp>
    </p:spTree>
    <p:extLst>
      <p:ext uri="{BB962C8B-B14F-4D97-AF65-F5344CB8AC3E}">
        <p14:creationId xmlns:p14="http://schemas.microsoft.com/office/powerpoint/2010/main" val="660624524"/>
      </p:ext>
    </p:extLst>
  </p:cSld>
  <p:clrMapOvr>
    <a:masterClrMapping/>
  </p:clrMapOvr>
  <p:transition>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4294967295"/>
          </p:nvPr>
        </p:nvSpPr>
        <p:spPr>
          <a:xfrm>
            <a:off x="494104" y="1639356"/>
            <a:ext cx="7772400" cy="372396"/>
          </a:xfrm>
        </p:spPr>
        <p:txBody>
          <a:bodyPr>
            <a:noAutofit/>
          </a:bodyPr>
          <a:lstStyle/>
          <a:p>
            <a:pPr marL="0" indent="0">
              <a:buSzPct val="100000"/>
              <a:buNone/>
              <a:defRPr/>
            </a:pPr>
            <a:r>
              <a:rPr lang="en-US" sz="2400" dirty="0"/>
              <a:t>Guidelines for Determining the Number of Classes</a:t>
            </a:r>
          </a:p>
        </p:txBody>
      </p:sp>
      <p:sp>
        <p:nvSpPr>
          <p:cNvPr id="18437" name="Rectangle 5"/>
          <p:cNvSpPr>
            <a:spLocks noChangeArrowheads="1"/>
          </p:cNvSpPr>
          <p:nvPr/>
        </p:nvSpPr>
        <p:spPr bwMode="auto">
          <a:xfrm>
            <a:off x="751120" y="2126123"/>
            <a:ext cx="4876801" cy="401042"/>
          </a:xfrm>
          <a:prstGeom prst="rect">
            <a:avLst/>
          </a:prstGeom>
          <a:noFill/>
          <a:ln w="12700">
            <a:noFill/>
            <a:miter lim="800000"/>
            <a:headEnd/>
            <a:tailEnd/>
          </a:ln>
          <a:effectLst/>
        </p:spPr>
        <p:txBody>
          <a:bodyPr wrap="none" anchor="ctr"/>
          <a:lstStyle/>
          <a:p>
            <a:pPr marL="257827" indent="-257827">
              <a:buSzPct val="100000"/>
              <a:buFont typeface="Arial" panose="020B0604020202020204" pitchFamily="34" charset="0"/>
              <a:buChar char="•"/>
              <a:defRPr/>
            </a:pPr>
            <a:r>
              <a:rPr lang="en-US" sz="2000" dirty="0">
                <a:solidFill>
                  <a:srgbClr val="000000"/>
                </a:solidFill>
                <a:latin typeface="+mn-lt"/>
                <a:cs typeface="Arial" panose="020B0604020202020204" pitchFamily="34" charset="0"/>
              </a:rPr>
              <a:t>Use between 5 and 20 classes.</a:t>
            </a:r>
          </a:p>
        </p:txBody>
      </p:sp>
      <p:sp>
        <p:nvSpPr>
          <p:cNvPr id="18438" name="Rectangle 6"/>
          <p:cNvSpPr>
            <a:spLocks noChangeArrowheads="1"/>
          </p:cNvSpPr>
          <p:nvPr/>
        </p:nvSpPr>
        <p:spPr bwMode="auto">
          <a:xfrm>
            <a:off x="751121" y="2512842"/>
            <a:ext cx="7118288" cy="630209"/>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2000" dirty="0">
                <a:solidFill>
                  <a:srgbClr val="000000"/>
                </a:solidFill>
                <a:latin typeface="+mn-lt"/>
                <a:cs typeface="Arial" panose="020B0604020202020204" pitchFamily="34" charset="0"/>
              </a:rPr>
              <a:t>Data sets with a larger number of elements usually require a larger number of classes.</a:t>
            </a:r>
          </a:p>
        </p:txBody>
      </p:sp>
      <p:sp>
        <p:nvSpPr>
          <p:cNvPr id="18439" name="Rectangle 7"/>
          <p:cNvSpPr>
            <a:spLocks noChangeArrowheads="1"/>
          </p:cNvSpPr>
          <p:nvPr/>
        </p:nvSpPr>
        <p:spPr bwMode="auto">
          <a:xfrm>
            <a:off x="770171" y="3113980"/>
            <a:ext cx="6781800" cy="429688"/>
          </a:xfrm>
          <a:prstGeom prst="rect">
            <a:avLst/>
          </a:prstGeom>
          <a:noFill/>
          <a:ln w="12700">
            <a:noFill/>
            <a:miter lim="800000"/>
            <a:headEnd/>
            <a:tailEnd/>
          </a:ln>
          <a:effectLst/>
        </p:spPr>
        <p:txBody>
          <a:bodyPr wrap="none" anchor="ctr"/>
          <a:lstStyle/>
          <a:p>
            <a:pPr marL="257827" indent="-257827">
              <a:buSzPct val="100000"/>
              <a:buFont typeface="Arial" panose="020B0604020202020204" pitchFamily="34" charset="0"/>
              <a:buChar char="•"/>
              <a:defRPr/>
            </a:pPr>
            <a:r>
              <a:rPr lang="en-US" sz="2000" dirty="0">
                <a:solidFill>
                  <a:srgbClr val="000000"/>
                </a:solidFill>
                <a:latin typeface="+mn-lt"/>
                <a:cs typeface="Arial" panose="020B0604020202020204" pitchFamily="34" charset="0"/>
              </a:rPr>
              <a:t>Smaller data sets usually require fewer classes.</a:t>
            </a:r>
          </a:p>
        </p:txBody>
      </p:sp>
      <p:sp>
        <p:nvSpPr>
          <p:cNvPr id="18444" name="AutoShape 12"/>
          <p:cNvSpPr>
            <a:spLocks noChangeArrowheads="1"/>
          </p:cNvSpPr>
          <p:nvPr/>
        </p:nvSpPr>
        <p:spPr bwMode="auto">
          <a:xfrm>
            <a:off x="723733" y="3670123"/>
            <a:ext cx="7313143" cy="752688"/>
          </a:xfrm>
          <a:prstGeom prst="roundRect">
            <a:avLst>
              <a:gd name="adj" fmla="val 16667"/>
            </a:avLst>
          </a:prstGeom>
          <a:noFill/>
          <a:ln w="6350">
            <a:noFill/>
            <a:round/>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defRPr/>
            </a:pPr>
            <a:r>
              <a:rPr lang="en-US" sz="2000" dirty="0">
                <a:solidFill>
                  <a:srgbClr val="000000"/>
                </a:solidFill>
                <a:latin typeface="+mn-lt"/>
                <a:cs typeface="Arial" panose="020B0604020202020204" pitchFamily="34" charset="0"/>
              </a:rPr>
              <a:t>The goal is to use enough classes to show the variation in the data, but not so many classes that some contain only a few data items.</a:t>
            </a:r>
          </a:p>
        </p:txBody>
      </p:sp>
      <p:sp>
        <p:nvSpPr>
          <p:cNvPr id="10" name="Rectangle 8"/>
          <p:cNvSpPr>
            <a:spLocks noChangeArrowheads="1"/>
          </p:cNvSpPr>
          <p:nvPr/>
        </p:nvSpPr>
        <p:spPr bwMode="auto">
          <a:xfrm>
            <a:off x="374647" y="1086012"/>
            <a:ext cx="7772400" cy="569336"/>
          </a:xfrm>
          <a:prstGeom prst="rect">
            <a:avLst/>
          </a:prstGeom>
          <a:noFill/>
          <a:ln w="12700">
            <a:noFill/>
            <a:miter lim="800000"/>
            <a:headEnd/>
            <a:tailEnd/>
          </a:ln>
          <a:effectLst/>
        </p:spPr>
        <p:txBody>
          <a:bodyPr lIns="68034" tIns="33420" rIns="68034" bIns="33420" anchor="ctr"/>
          <a:lstStyle/>
          <a:p>
            <a:pPr algn="l">
              <a:defRPr/>
            </a:pPr>
            <a:r>
              <a:rPr lang="en-US" sz="2800" b="1" dirty="0">
                <a:latin typeface="+mn-lt"/>
                <a:cs typeface="Arial" panose="020B0604020202020204" pitchFamily="34" charset="0"/>
              </a:rPr>
              <a:t>Frequency Distribution</a:t>
            </a:r>
          </a:p>
        </p:txBody>
      </p:sp>
    </p:spTree>
    <p:extLst>
      <p:ext uri="{BB962C8B-B14F-4D97-AF65-F5344CB8AC3E}">
        <p14:creationId xmlns:p14="http://schemas.microsoft.com/office/powerpoint/2010/main" val="1002863439"/>
      </p:ext>
    </p:extLst>
  </p:cSld>
  <p:clrMapOvr>
    <a:masterClrMapping/>
  </p:clrMapOvr>
  <p:transition>
    <p:zoom/>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483" name="Rectangle 3"/>
          <p:cNvSpPr>
            <a:spLocks noGrp="1" noChangeArrowheads="1"/>
          </p:cNvSpPr>
          <p:nvPr>
            <p:ph idx="4294967295"/>
          </p:nvPr>
        </p:nvSpPr>
        <p:spPr>
          <a:xfrm>
            <a:off x="582654" y="1675523"/>
            <a:ext cx="7772400" cy="428495"/>
          </a:xfrm>
        </p:spPr>
        <p:txBody>
          <a:bodyPr>
            <a:noAutofit/>
          </a:bodyPr>
          <a:lstStyle/>
          <a:p>
            <a:pPr marL="0" indent="0">
              <a:buNone/>
              <a:defRPr/>
            </a:pPr>
            <a:r>
              <a:rPr lang="en-US" sz="2800" dirty="0"/>
              <a:t>Guidelines for Determining the Width of Each Class</a:t>
            </a:r>
          </a:p>
        </p:txBody>
      </p:sp>
      <p:sp>
        <p:nvSpPr>
          <p:cNvPr id="148486" name="Rectangle 6"/>
          <p:cNvSpPr>
            <a:spLocks noChangeArrowheads="1"/>
          </p:cNvSpPr>
          <p:nvPr/>
        </p:nvSpPr>
        <p:spPr bwMode="auto">
          <a:xfrm>
            <a:off x="636001" y="2187753"/>
            <a:ext cx="4343400" cy="429688"/>
          </a:xfrm>
          <a:prstGeom prst="rect">
            <a:avLst/>
          </a:prstGeom>
          <a:noFill/>
          <a:ln w="12700">
            <a:noFill/>
            <a:miter lim="800000"/>
            <a:headEnd/>
            <a:tailEnd/>
          </a:ln>
          <a:effectLst/>
        </p:spPr>
        <p:txBody>
          <a:bodyPr wrap="none" anchor="ctr"/>
          <a:lstStyle/>
          <a:p>
            <a:pPr marL="257827" indent="-257827">
              <a:buSzPct val="100000"/>
              <a:buFont typeface="Arial" panose="020B0604020202020204" pitchFamily="34" charset="0"/>
              <a:buChar char="•"/>
              <a:defRPr/>
            </a:pPr>
            <a:r>
              <a:rPr lang="en-US" sz="2000" dirty="0">
                <a:solidFill>
                  <a:srgbClr val="000000"/>
                </a:solidFill>
                <a:latin typeface="+mn-lt"/>
                <a:cs typeface="Arial" panose="020B0604020202020204" pitchFamily="34" charset="0"/>
              </a:rPr>
              <a:t>Use classes of equal width.</a:t>
            </a:r>
          </a:p>
        </p:txBody>
      </p:sp>
      <p:sp>
        <p:nvSpPr>
          <p:cNvPr id="148487" name="Rectangle 7"/>
          <p:cNvSpPr>
            <a:spLocks noChangeArrowheads="1"/>
          </p:cNvSpPr>
          <p:nvPr/>
        </p:nvSpPr>
        <p:spPr bwMode="auto">
          <a:xfrm>
            <a:off x="645525" y="2555375"/>
            <a:ext cx="4324350" cy="429688"/>
          </a:xfrm>
          <a:prstGeom prst="rect">
            <a:avLst/>
          </a:prstGeom>
          <a:noFill/>
          <a:ln w="12700">
            <a:noFill/>
            <a:miter lim="800000"/>
            <a:headEnd/>
            <a:tailEnd/>
          </a:ln>
          <a:effectLst/>
        </p:spPr>
        <p:txBody>
          <a:bodyPr wrap="none" anchor="ctr"/>
          <a:lstStyle/>
          <a:p>
            <a:pPr marL="257827" indent="-257827">
              <a:buSzPct val="100000"/>
              <a:buFont typeface="Arial" panose="020B0604020202020204" pitchFamily="34" charset="0"/>
              <a:buChar char="•"/>
              <a:defRPr/>
            </a:pPr>
            <a:r>
              <a:rPr lang="en-US" sz="2000" dirty="0">
                <a:solidFill>
                  <a:srgbClr val="000000"/>
                </a:solidFill>
                <a:latin typeface="+mn-lt"/>
                <a:cs typeface="Arial" panose="020B0604020202020204" pitchFamily="34" charset="0"/>
              </a:rPr>
              <a:t>Approximate Class Width =</a:t>
            </a:r>
          </a:p>
        </p:txBody>
      </p:sp>
      <p:sp>
        <p:nvSpPr>
          <p:cNvPr id="148490" name="AutoShape 10"/>
          <p:cNvSpPr>
            <a:spLocks noChangeArrowheads="1"/>
          </p:cNvSpPr>
          <p:nvPr/>
        </p:nvSpPr>
        <p:spPr bwMode="auto">
          <a:xfrm>
            <a:off x="582654" y="3352685"/>
            <a:ext cx="7350969" cy="727531"/>
          </a:xfrm>
          <a:prstGeom prst="roundRect">
            <a:avLst>
              <a:gd name="adj" fmla="val 16667"/>
            </a:avLst>
          </a:prstGeom>
          <a:noFill/>
          <a:ln w="6350">
            <a:noFill/>
            <a:round/>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defRPr/>
            </a:pPr>
            <a:r>
              <a:rPr lang="en-US" sz="2000" dirty="0">
                <a:solidFill>
                  <a:srgbClr val="000000"/>
                </a:solidFill>
                <a:latin typeface="+mn-lt"/>
                <a:cs typeface="Arial" panose="020B0604020202020204" pitchFamily="34" charset="0"/>
              </a:rPr>
              <a:t>Making the classes the same width reduces the chance of inappropriate interpretations.</a:t>
            </a:r>
          </a:p>
        </p:txBody>
      </p:sp>
      <mc:AlternateContent xmlns:mc="http://schemas.openxmlformats.org/markup-compatibility/2006" xmlns:a14="http://schemas.microsoft.com/office/drawing/2010/main">
        <mc:Choice Requires="a14">
          <p:sp>
            <p:nvSpPr>
              <p:cNvPr id="2" name="TextBox 1"/>
              <p:cNvSpPr txBox="1"/>
              <p:nvPr/>
            </p:nvSpPr>
            <p:spPr>
              <a:xfrm>
                <a:off x="3701023" y="2595517"/>
                <a:ext cx="4654031" cy="676852"/>
              </a:xfrm>
              <a:prstGeom prst="rect">
                <a:avLst/>
              </a:prstGeom>
              <a:noFill/>
              <a:effectLst/>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n-US" sz="2000" i="1">
                              <a:solidFill>
                                <a:srgbClr val="000000"/>
                              </a:solidFill>
                              <a:latin typeface="Cambria Math" panose="02040503050406030204" pitchFamily="18" charset="0"/>
                            </a:rPr>
                          </m:ctrlPr>
                        </m:fPr>
                        <m:num>
                          <m:r>
                            <m:rPr>
                              <m:sty m:val="p"/>
                            </m:rPr>
                            <a:rPr lang="en-US" sz="2000">
                              <a:solidFill>
                                <a:srgbClr val="000000"/>
                              </a:solidFill>
                              <a:latin typeface="Cambria Math"/>
                            </a:rPr>
                            <m:t>Largest</m:t>
                          </m:r>
                          <m:r>
                            <a:rPr lang="en-US" sz="2000">
                              <a:solidFill>
                                <a:srgbClr val="000000"/>
                              </a:solidFill>
                              <a:latin typeface="Cambria Math"/>
                            </a:rPr>
                            <m:t> </m:t>
                          </m:r>
                          <m:r>
                            <m:rPr>
                              <m:sty m:val="p"/>
                            </m:rPr>
                            <a:rPr lang="en-US" sz="2000">
                              <a:solidFill>
                                <a:srgbClr val="000000"/>
                              </a:solidFill>
                              <a:latin typeface="Cambria Math"/>
                            </a:rPr>
                            <m:t>data</m:t>
                          </m:r>
                          <m:r>
                            <a:rPr lang="en-US" sz="2000">
                              <a:solidFill>
                                <a:srgbClr val="000000"/>
                              </a:solidFill>
                              <a:latin typeface="Cambria Math"/>
                            </a:rPr>
                            <m:t> </m:t>
                          </m:r>
                          <m:r>
                            <m:rPr>
                              <m:sty m:val="p"/>
                            </m:rPr>
                            <a:rPr lang="en-US" sz="2000">
                              <a:solidFill>
                                <a:srgbClr val="000000"/>
                              </a:solidFill>
                              <a:latin typeface="Cambria Math"/>
                            </a:rPr>
                            <m:t>value</m:t>
                          </m:r>
                          <m:r>
                            <a:rPr lang="en-US" sz="2000">
                              <a:solidFill>
                                <a:srgbClr val="000000"/>
                              </a:solidFill>
                              <a:latin typeface="Cambria Math"/>
                            </a:rPr>
                            <m:t>−</m:t>
                          </m:r>
                          <m:r>
                            <m:rPr>
                              <m:sty m:val="p"/>
                            </m:rPr>
                            <a:rPr lang="en-US" sz="2000">
                              <a:solidFill>
                                <a:srgbClr val="000000"/>
                              </a:solidFill>
                              <a:latin typeface="Cambria Math"/>
                            </a:rPr>
                            <m:t>Smallest</m:t>
                          </m:r>
                          <m:r>
                            <a:rPr lang="en-US" sz="2000">
                              <a:solidFill>
                                <a:srgbClr val="000000"/>
                              </a:solidFill>
                              <a:latin typeface="Cambria Math"/>
                            </a:rPr>
                            <m:t> </m:t>
                          </m:r>
                          <m:r>
                            <m:rPr>
                              <m:sty m:val="p"/>
                            </m:rPr>
                            <a:rPr lang="en-US" sz="2000">
                              <a:solidFill>
                                <a:srgbClr val="000000"/>
                              </a:solidFill>
                              <a:latin typeface="Cambria Math"/>
                            </a:rPr>
                            <m:t>data</m:t>
                          </m:r>
                          <m:r>
                            <a:rPr lang="en-US" sz="2000">
                              <a:solidFill>
                                <a:srgbClr val="000000"/>
                              </a:solidFill>
                              <a:latin typeface="Cambria Math"/>
                            </a:rPr>
                            <m:t> </m:t>
                          </m:r>
                          <m:r>
                            <m:rPr>
                              <m:sty m:val="p"/>
                            </m:rPr>
                            <a:rPr lang="en-US" sz="2000">
                              <a:solidFill>
                                <a:srgbClr val="000000"/>
                              </a:solidFill>
                              <a:latin typeface="Cambria Math"/>
                            </a:rPr>
                            <m:t>value</m:t>
                          </m:r>
                        </m:num>
                        <m:den>
                          <m:r>
                            <m:rPr>
                              <m:sty m:val="p"/>
                            </m:rPr>
                            <a:rPr lang="en-US" sz="2000">
                              <a:solidFill>
                                <a:srgbClr val="000000"/>
                              </a:solidFill>
                              <a:latin typeface="Cambria Math"/>
                            </a:rPr>
                            <m:t>Number</m:t>
                          </m:r>
                          <m:r>
                            <a:rPr lang="en-US" sz="2000">
                              <a:solidFill>
                                <a:srgbClr val="000000"/>
                              </a:solidFill>
                              <a:latin typeface="Cambria Math"/>
                            </a:rPr>
                            <m:t> </m:t>
                          </m:r>
                          <m:r>
                            <m:rPr>
                              <m:sty m:val="p"/>
                            </m:rPr>
                            <a:rPr lang="en-US" sz="2000">
                              <a:solidFill>
                                <a:srgbClr val="000000"/>
                              </a:solidFill>
                              <a:latin typeface="Cambria Math"/>
                            </a:rPr>
                            <m:t>of</m:t>
                          </m:r>
                          <m:r>
                            <a:rPr lang="en-US" sz="2000">
                              <a:solidFill>
                                <a:srgbClr val="000000"/>
                              </a:solidFill>
                              <a:latin typeface="Cambria Math"/>
                            </a:rPr>
                            <m:t> </m:t>
                          </m:r>
                          <m:r>
                            <m:rPr>
                              <m:sty m:val="p"/>
                            </m:rPr>
                            <a:rPr lang="en-US" sz="2000">
                              <a:solidFill>
                                <a:srgbClr val="000000"/>
                              </a:solidFill>
                              <a:latin typeface="Cambria Math"/>
                            </a:rPr>
                            <m:t>classes</m:t>
                          </m:r>
                        </m:den>
                      </m:f>
                    </m:oMath>
                  </m:oMathPara>
                </a14:m>
                <a:endParaRPr lang="en-US" sz="2000" dirty="0">
                  <a:solidFill>
                    <a:srgbClr val="000000"/>
                  </a:solidFill>
                  <a:latin typeface="+mn-lt"/>
                  <a:cs typeface="Arial" panose="020B0604020202020204" pitchFamily="34" charset="0"/>
                </a:endParaRPr>
              </a:p>
            </p:txBody>
          </p:sp>
        </mc:Choice>
        <mc:Fallback xmlns="">
          <p:sp>
            <p:nvSpPr>
              <p:cNvPr id="2" name="TextBox 1"/>
              <p:cNvSpPr txBox="1">
                <a:spLocks noRot="1" noChangeAspect="1" noMove="1" noResize="1" noEditPoints="1" noAdjustHandles="1" noChangeArrowheads="1" noChangeShapeType="1" noTextEdit="1"/>
              </p:cNvSpPr>
              <p:nvPr/>
            </p:nvSpPr>
            <p:spPr>
              <a:xfrm>
                <a:off x="3701023" y="2595517"/>
                <a:ext cx="4654031" cy="676852"/>
              </a:xfrm>
              <a:prstGeom prst="rect">
                <a:avLst/>
              </a:prstGeom>
              <a:blipFill>
                <a:blip r:embed="rId3"/>
                <a:stretch>
                  <a:fillRect/>
                </a:stretch>
              </a:blipFill>
              <a:effectLst/>
            </p:spPr>
            <p:txBody>
              <a:bodyPr/>
              <a:lstStyle/>
              <a:p>
                <a:r>
                  <a:rPr lang="en-US">
                    <a:noFill/>
                  </a:rPr>
                  <a:t> </a:t>
                </a:r>
              </a:p>
            </p:txBody>
          </p:sp>
        </mc:Fallback>
      </mc:AlternateContent>
      <p:sp>
        <p:nvSpPr>
          <p:cNvPr id="11" name="Rectangle 8"/>
          <p:cNvSpPr>
            <a:spLocks noChangeArrowheads="1"/>
          </p:cNvSpPr>
          <p:nvPr/>
        </p:nvSpPr>
        <p:spPr bwMode="auto">
          <a:xfrm>
            <a:off x="404144" y="1061719"/>
            <a:ext cx="7772400" cy="569336"/>
          </a:xfrm>
          <a:prstGeom prst="rect">
            <a:avLst/>
          </a:prstGeom>
          <a:noFill/>
          <a:ln w="12700">
            <a:noFill/>
            <a:miter lim="800000"/>
            <a:headEnd/>
            <a:tailEnd/>
          </a:ln>
          <a:effectLst/>
        </p:spPr>
        <p:txBody>
          <a:bodyPr lIns="68034" tIns="33420" rIns="68034" bIns="33420" anchor="ctr"/>
          <a:lstStyle/>
          <a:p>
            <a:pPr algn="l">
              <a:defRPr/>
            </a:pPr>
            <a:r>
              <a:rPr lang="en-US" sz="2800" b="1" dirty="0">
                <a:latin typeface="+mn-lt"/>
                <a:cs typeface="Arial" panose="020B0604020202020204" pitchFamily="34" charset="0"/>
              </a:rPr>
              <a:t>Frequency Distribution</a:t>
            </a:r>
          </a:p>
        </p:txBody>
      </p:sp>
      <p:sp>
        <p:nvSpPr>
          <p:cNvPr id="8" name="Rectangle 3">
            <a:extLst>
              <a:ext uri="{FF2B5EF4-FFF2-40B4-BE49-F238E27FC236}">
                <a16:creationId xmlns:a16="http://schemas.microsoft.com/office/drawing/2014/main" id="{2EDD8B9D-29D0-4B95-9A32-3B4D16A769C0}"/>
              </a:ext>
            </a:extLst>
          </p:cNvPr>
          <p:cNvSpPr>
            <a:spLocks noChangeArrowheads="1"/>
          </p:cNvSpPr>
          <p:nvPr/>
        </p:nvSpPr>
        <p:spPr bwMode="auto">
          <a:xfrm>
            <a:off x="963528" y="4117651"/>
            <a:ext cx="7391526" cy="1914437"/>
          </a:xfrm>
          <a:prstGeom prst="rect">
            <a:avLst/>
          </a:prstGeom>
          <a:noFill/>
          <a:ln w="12700">
            <a:noFill/>
            <a:miter lim="800000"/>
            <a:headEnd/>
            <a:tailEnd/>
          </a:ln>
          <a:effectLst/>
        </p:spPr>
        <p:txBody>
          <a:bodyPr wrap="square" anchor="t"/>
          <a:lstStyle/>
          <a:p>
            <a:pPr marL="257827" indent="-257827">
              <a:spcBef>
                <a:spcPts val="600"/>
              </a:spcBef>
              <a:buSzPct val="100000"/>
              <a:buFont typeface="Arial" panose="020B0604020202020204" pitchFamily="34" charset="0"/>
              <a:buChar char="•"/>
              <a:defRPr/>
            </a:pPr>
            <a:r>
              <a:rPr lang="en-US" sz="1600" dirty="0">
                <a:solidFill>
                  <a:srgbClr val="000000"/>
                </a:solidFill>
                <a:latin typeface="+mn-lt"/>
                <a:cs typeface="Arial" panose="020B0604020202020204" pitchFamily="34" charset="0"/>
              </a:rPr>
              <a:t>In practice, the number of classes and the appropriate class width are determined by trial and error.</a:t>
            </a:r>
          </a:p>
          <a:p>
            <a:pPr marL="257827" indent="-257827">
              <a:spcBef>
                <a:spcPts val="600"/>
              </a:spcBef>
              <a:buSzPct val="100000"/>
              <a:buFont typeface="Arial" panose="020B0604020202020204" pitchFamily="34" charset="0"/>
              <a:buChar char="•"/>
              <a:defRPr/>
            </a:pPr>
            <a:r>
              <a:rPr lang="en-US" sz="1600" dirty="0">
                <a:solidFill>
                  <a:srgbClr val="000000"/>
                </a:solidFill>
                <a:latin typeface="+mn-lt"/>
                <a:cs typeface="Arial" panose="020B0604020202020204" pitchFamily="34" charset="0"/>
              </a:rPr>
              <a:t>Once a possible number of classes is chosen, the appropriate class width is found.</a:t>
            </a:r>
          </a:p>
          <a:p>
            <a:pPr marL="257827" indent="-257827">
              <a:spcBef>
                <a:spcPts val="600"/>
              </a:spcBef>
              <a:buSzPct val="100000"/>
              <a:buFont typeface="Arial" panose="020B0604020202020204" pitchFamily="34" charset="0"/>
              <a:buChar char="•"/>
              <a:defRPr/>
            </a:pPr>
            <a:r>
              <a:rPr lang="en-US" sz="1600" dirty="0">
                <a:solidFill>
                  <a:srgbClr val="000000"/>
                </a:solidFill>
                <a:latin typeface="+mn-lt"/>
                <a:cs typeface="Arial" panose="020B0604020202020204" pitchFamily="34" charset="0"/>
              </a:rPr>
              <a:t>The process can be repeated for a different number of classes.</a:t>
            </a:r>
          </a:p>
          <a:p>
            <a:pPr marL="257827" indent="-257827">
              <a:spcBef>
                <a:spcPts val="600"/>
              </a:spcBef>
              <a:buSzPct val="100000"/>
              <a:buFont typeface="Arial" panose="020B0604020202020204" pitchFamily="34" charset="0"/>
              <a:buChar char="•"/>
              <a:defRPr/>
            </a:pPr>
            <a:r>
              <a:rPr lang="en-US" sz="1600" dirty="0">
                <a:solidFill>
                  <a:srgbClr val="000000"/>
                </a:solidFill>
                <a:latin typeface="+mn-lt"/>
                <a:cs typeface="Arial" panose="020B0604020202020204" pitchFamily="34" charset="0"/>
              </a:rPr>
              <a:t>Ultimately, the analyst uses judgment to determine the combination of the number of classes and class width that provides the best frequency distribution for summarizing the data.</a:t>
            </a:r>
          </a:p>
          <a:p>
            <a:pPr marL="257827" indent="-257827">
              <a:buSzPct val="100000"/>
              <a:buFont typeface="Arial" panose="020B0604020202020204" pitchFamily="34" charset="0"/>
              <a:buChar char="•"/>
              <a:defRPr/>
            </a:pPr>
            <a:endParaRPr lang="en-US" sz="1600" dirty="0">
              <a:solidFill>
                <a:srgbClr val="000000"/>
              </a:solidFill>
              <a:cs typeface="Arial" panose="020B0604020202020204" pitchFamily="34" charset="0"/>
            </a:endParaRPr>
          </a:p>
          <a:p>
            <a:pPr>
              <a:buSzPct val="100000"/>
              <a:defRPr/>
            </a:pPr>
            <a:endParaRPr lang="en-US" sz="1600" dirty="0">
              <a:solidFill>
                <a:srgbClr val="000000"/>
              </a:solidFill>
              <a:cs typeface="Arial" panose="020B0604020202020204" pitchFamily="34" charset="0"/>
            </a:endParaRPr>
          </a:p>
          <a:p>
            <a:pPr marL="257827" indent="-257827">
              <a:buSzPct val="100000"/>
              <a:buFont typeface="Arial" panose="020B0604020202020204" pitchFamily="34" charset="0"/>
              <a:buChar char="•"/>
              <a:defRPr/>
            </a:pPr>
            <a:endParaRPr lang="en-US" sz="1600" dirty="0">
              <a:solidFill>
                <a:srgbClr val="000000"/>
              </a:solidFill>
              <a:latin typeface="+mn-lt"/>
              <a:cs typeface="Arial" panose="020B0604020202020204" pitchFamily="34" charset="0"/>
            </a:endParaRPr>
          </a:p>
        </p:txBody>
      </p:sp>
    </p:spTree>
    <p:extLst>
      <p:ext uri="{BB962C8B-B14F-4D97-AF65-F5344CB8AC3E}">
        <p14:creationId xmlns:p14="http://schemas.microsoft.com/office/powerpoint/2010/main" val="1048974865"/>
      </p:ext>
    </p:extLst>
  </p:cSld>
  <p:clrMapOvr>
    <a:masterClrMapping/>
  </p:clrMapOvr>
  <p:transition>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1" name="Rectangle 3"/>
          <p:cNvSpPr>
            <a:spLocks noChangeArrowheads="1"/>
          </p:cNvSpPr>
          <p:nvPr/>
        </p:nvSpPr>
        <p:spPr bwMode="auto">
          <a:xfrm>
            <a:off x="646347" y="1611734"/>
            <a:ext cx="7772400" cy="372396"/>
          </a:xfrm>
          <a:prstGeom prst="rect">
            <a:avLst/>
          </a:prstGeom>
          <a:noFill/>
          <a:ln w="12700">
            <a:noFill/>
            <a:miter lim="800000"/>
            <a:headEnd/>
            <a:tailEnd/>
          </a:ln>
          <a:effectLst/>
        </p:spPr>
        <p:txBody>
          <a:bodyPr wrap="square" lIns="68034" tIns="33420" rIns="68034" bIns="33420"/>
          <a:lstStyle/>
          <a:p>
            <a:pPr>
              <a:spcBef>
                <a:spcPct val="20000"/>
              </a:spcBef>
              <a:buSzPct val="100000"/>
              <a:defRPr/>
            </a:pPr>
            <a:r>
              <a:rPr lang="en-US" sz="2800" dirty="0">
                <a:solidFill>
                  <a:srgbClr val="000000"/>
                </a:solidFill>
                <a:latin typeface="+mn-lt"/>
                <a:cs typeface="Arial" panose="020B0604020202020204" pitchFamily="34" charset="0"/>
              </a:rPr>
              <a:t>Guidelines for Determining the Class Limits</a:t>
            </a:r>
          </a:p>
        </p:txBody>
      </p:sp>
      <p:sp>
        <p:nvSpPr>
          <p:cNvPr id="360452" name="Rectangle 4"/>
          <p:cNvSpPr>
            <a:spLocks noChangeArrowheads="1"/>
          </p:cNvSpPr>
          <p:nvPr/>
        </p:nvSpPr>
        <p:spPr bwMode="auto">
          <a:xfrm>
            <a:off x="868392" y="2174740"/>
            <a:ext cx="7291388" cy="592015"/>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Class limits must be chosen so that each data item belongs to one and only one class.</a:t>
            </a:r>
          </a:p>
        </p:txBody>
      </p:sp>
      <p:sp>
        <p:nvSpPr>
          <p:cNvPr id="360453" name="Rectangle 5"/>
          <p:cNvSpPr>
            <a:spLocks noChangeArrowheads="1"/>
          </p:cNvSpPr>
          <p:nvPr/>
        </p:nvSpPr>
        <p:spPr bwMode="auto">
          <a:xfrm>
            <a:off x="878628" y="2692384"/>
            <a:ext cx="7281152" cy="630209"/>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The lower class limit identifies the smallest possible data value assigned to the class.</a:t>
            </a:r>
          </a:p>
        </p:txBody>
      </p:sp>
      <p:sp>
        <p:nvSpPr>
          <p:cNvPr id="360454" name="Rectangle 6"/>
          <p:cNvSpPr>
            <a:spLocks noChangeArrowheads="1"/>
          </p:cNvSpPr>
          <p:nvPr/>
        </p:nvSpPr>
        <p:spPr bwMode="auto">
          <a:xfrm>
            <a:off x="897678" y="3356014"/>
            <a:ext cx="7262101" cy="601563"/>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The upper class limit identifies the largest possible data value assigned to the class.</a:t>
            </a:r>
          </a:p>
        </p:txBody>
      </p:sp>
      <p:sp>
        <p:nvSpPr>
          <p:cNvPr id="360459" name="Rectangle 11"/>
          <p:cNvSpPr>
            <a:spLocks noChangeArrowheads="1"/>
          </p:cNvSpPr>
          <p:nvPr/>
        </p:nvSpPr>
        <p:spPr bwMode="auto">
          <a:xfrm>
            <a:off x="897678" y="4005320"/>
            <a:ext cx="7106630" cy="601563"/>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The appropriate values for the class limits depend on the level of accuracy of the data.</a:t>
            </a:r>
          </a:p>
        </p:txBody>
      </p:sp>
      <p:sp>
        <p:nvSpPr>
          <p:cNvPr id="360461" name="AutoShape 13"/>
          <p:cNvSpPr>
            <a:spLocks noChangeArrowheads="1"/>
          </p:cNvSpPr>
          <p:nvPr/>
        </p:nvSpPr>
        <p:spPr bwMode="auto">
          <a:xfrm>
            <a:off x="877876" y="4594765"/>
            <a:ext cx="7117617" cy="716147"/>
          </a:xfrm>
          <a:prstGeom prst="roundRect">
            <a:avLst>
              <a:gd name="adj" fmla="val 16667"/>
            </a:avLst>
          </a:prstGeom>
          <a:noFill/>
          <a:ln w="6350">
            <a:noFill/>
            <a:round/>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defRPr/>
            </a:pPr>
            <a:r>
              <a:rPr lang="en-US" sz="1805" dirty="0">
                <a:solidFill>
                  <a:srgbClr val="000000"/>
                </a:solidFill>
                <a:latin typeface="+mn-lt"/>
                <a:cs typeface="Arial" panose="020B0604020202020204" pitchFamily="34" charset="0"/>
              </a:rPr>
              <a:t>An open-end class requires only a lower class limit or an upper class limit.</a:t>
            </a:r>
          </a:p>
        </p:txBody>
      </p:sp>
      <p:sp>
        <p:nvSpPr>
          <p:cNvPr id="9" name="Rectangle 8">
            <a:extLst>
              <a:ext uri="{FF2B5EF4-FFF2-40B4-BE49-F238E27FC236}">
                <a16:creationId xmlns:a16="http://schemas.microsoft.com/office/drawing/2014/main" id="{2C79EACE-21F5-4B87-B7FC-E466B47B2B05}"/>
              </a:ext>
            </a:extLst>
          </p:cNvPr>
          <p:cNvSpPr>
            <a:spLocks noChangeArrowheads="1"/>
          </p:cNvSpPr>
          <p:nvPr/>
        </p:nvSpPr>
        <p:spPr bwMode="auto">
          <a:xfrm>
            <a:off x="404144" y="1061719"/>
            <a:ext cx="7772400" cy="569336"/>
          </a:xfrm>
          <a:prstGeom prst="rect">
            <a:avLst/>
          </a:prstGeom>
          <a:noFill/>
          <a:ln w="12700">
            <a:noFill/>
            <a:miter lim="800000"/>
            <a:headEnd/>
            <a:tailEnd/>
          </a:ln>
          <a:effectLst/>
        </p:spPr>
        <p:txBody>
          <a:bodyPr lIns="68034" tIns="33420" rIns="68034" bIns="33420" anchor="ctr"/>
          <a:lstStyle/>
          <a:p>
            <a:pPr algn="l">
              <a:defRPr/>
            </a:pPr>
            <a:r>
              <a:rPr lang="en-US" sz="2800" b="1" dirty="0">
                <a:latin typeface="+mn-lt"/>
                <a:cs typeface="Arial" panose="020B0604020202020204" pitchFamily="34" charset="0"/>
              </a:rPr>
              <a:t>Frequency Distribution</a:t>
            </a:r>
          </a:p>
        </p:txBody>
      </p:sp>
    </p:spTree>
    <p:extLst>
      <p:ext uri="{BB962C8B-B14F-4D97-AF65-F5344CB8AC3E}">
        <p14:creationId xmlns:p14="http://schemas.microsoft.com/office/powerpoint/2010/main" val="3650929792"/>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899" y="1093721"/>
            <a:ext cx="4968108" cy="599906"/>
          </a:xfrm>
        </p:spPr>
        <p:txBody>
          <a:bodyPr anchor="ctr">
            <a:noAutofit/>
          </a:bodyPr>
          <a:lstStyle/>
          <a:p>
            <a:pPr algn="l"/>
            <a:r>
              <a:rPr lang="en-US" sz="2800" b="1" dirty="0"/>
              <a:t>Tabular and Graphical Displays</a:t>
            </a:r>
          </a:p>
        </p:txBody>
      </p:sp>
      <p:sp>
        <p:nvSpPr>
          <p:cNvPr id="3" name="Content Placeholder 2"/>
          <p:cNvSpPr>
            <a:spLocks noGrp="1"/>
          </p:cNvSpPr>
          <p:nvPr>
            <p:ph idx="4294967295"/>
          </p:nvPr>
        </p:nvSpPr>
        <p:spPr>
          <a:xfrm>
            <a:off x="494577" y="1769759"/>
            <a:ext cx="7886700" cy="2430409"/>
          </a:xfrm>
        </p:spPr>
        <p:txBody>
          <a:bodyPr>
            <a:normAutofit/>
          </a:bodyPr>
          <a:lstStyle/>
          <a:p>
            <a:pPr marL="461963" lvl="1" indent="-227013">
              <a:defRPr/>
            </a:pPr>
            <a:r>
              <a:rPr lang="en-US" sz="2400" b="1" dirty="0">
                <a:solidFill>
                  <a:srgbClr val="000000"/>
                </a:solidFill>
                <a:cs typeface="Arial" panose="020B0604020202020204" pitchFamily="34" charset="0"/>
              </a:rPr>
              <a:t>Categorical data </a:t>
            </a:r>
            <a:r>
              <a:rPr lang="en-US" sz="2400" dirty="0">
                <a:solidFill>
                  <a:srgbClr val="000000"/>
                </a:solidFill>
                <a:cs typeface="Arial" panose="020B0604020202020204" pitchFamily="34" charset="0"/>
              </a:rPr>
              <a:t>use labels or names to identify categories of like items.</a:t>
            </a:r>
          </a:p>
          <a:p>
            <a:pPr marL="461963" lvl="1" indent="-227013">
              <a:defRPr/>
            </a:pPr>
            <a:r>
              <a:rPr lang="en-US" sz="2400" b="1" dirty="0">
                <a:solidFill>
                  <a:srgbClr val="000000"/>
                </a:solidFill>
                <a:cs typeface="Arial" panose="020B0604020202020204" pitchFamily="34" charset="0"/>
              </a:rPr>
              <a:t>Quantitative data </a:t>
            </a:r>
            <a:r>
              <a:rPr lang="en-US" sz="2400" dirty="0">
                <a:solidFill>
                  <a:srgbClr val="000000"/>
                </a:solidFill>
                <a:cs typeface="Arial" panose="020B0604020202020204" pitchFamily="34" charset="0"/>
              </a:rPr>
              <a:t>are numerical values that indicate how much or how many.</a:t>
            </a:r>
          </a:p>
          <a:p>
            <a:pPr marL="457200" lvl="1" indent="0">
              <a:buNone/>
            </a:pPr>
            <a:endParaRPr lang="en-US" sz="1800" dirty="0">
              <a:solidFill>
                <a:srgbClr val="000000"/>
              </a:solidFill>
              <a:cs typeface="Arial" panose="020B0604020202020204" pitchFamily="34" charset="0"/>
            </a:endParaRPr>
          </a:p>
          <a:p>
            <a:endParaRPr lang="en-US" dirty="0"/>
          </a:p>
        </p:txBody>
      </p:sp>
    </p:spTree>
    <p:extLst>
      <p:ext uri="{BB962C8B-B14F-4D97-AF65-F5344CB8AC3E}">
        <p14:creationId xmlns:p14="http://schemas.microsoft.com/office/powerpoint/2010/main" val="4125776511"/>
      </p:ext>
    </p:extLst>
  </p:cSld>
  <p:clrMapOvr>
    <a:masterClrMapping/>
  </p:clrMapOvr>
  <p:transition>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668417" y="1631055"/>
            <a:ext cx="7772400" cy="372396"/>
          </a:xfrm>
          <a:prstGeom prst="rect">
            <a:avLst/>
          </a:prstGeom>
          <a:noFill/>
          <a:ln w="12700">
            <a:noFill/>
            <a:miter lim="800000"/>
            <a:headEnd/>
            <a:tailEnd/>
          </a:ln>
          <a:effectLst/>
        </p:spPr>
        <p:txBody>
          <a:bodyPr wrap="square" lIns="68034" tIns="33420" rIns="68034" bIns="33420"/>
          <a:lstStyle/>
          <a:p>
            <a:pPr>
              <a:spcBef>
                <a:spcPct val="20000"/>
              </a:spcBef>
              <a:buSzPct val="100000"/>
              <a:defRPr/>
            </a:pPr>
            <a:r>
              <a:rPr lang="en-US" sz="2800" dirty="0">
                <a:solidFill>
                  <a:srgbClr val="000000"/>
                </a:solidFill>
                <a:latin typeface="+mn-lt"/>
                <a:cs typeface="Arial" panose="020B0604020202020204" pitchFamily="34" charset="0"/>
              </a:rPr>
              <a:t>Class Midpoint</a:t>
            </a:r>
          </a:p>
        </p:txBody>
      </p:sp>
      <p:sp>
        <p:nvSpPr>
          <p:cNvPr id="4" name="Rectangle 4"/>
          <p:cNvSpPr>
            <a:spLocks noChangeArrowheads="1"/>
          </p:cNvSpPr>
          <p:nvPr/>
        </p:nvSpPr>
        <p:spPr bwMode="auto">
          <a:xfrm>
            <a:off x="929014" y="2070291"/>
            <a:ext cx="7569200" cy="776480"/>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2400" dirty="0">
                <a:solidFill>
                  <a:srgbClr val="000000"/>
                </a:solidFill>
                <a:latin typeface="+mn-lt"/>
                <a:cs typeface="Arial" panose="020B0604020202020204" pitchFamily="34" charset="0"/>
              </a:rPr>
              <a:t>In some cases, we want to know the midpoints of the classes in a frequency distribution for quantitative data.</a:t>
            </a:r>
          </a:p>
        </p:txBody>
      </p:sp>
      <p:sp>
        <p:nvSpPr>
          <p:cNvPr id="5" name="Rectangle 5"/>
          <p:cNvSpPr>
            <a:spLocks noChangeArrowheads="1"/>
          </p:cNvSpPr>
          <p:nvPr/>
        </p:nvSpPr>
        <p:spPr bwMode="auto">
          <a:xfrm>
            <a:off x="929013" y="2874808"/>
            <a:ext cx="7251209" cy="630209"/>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2400" dirty="0">
                <a:solidFill>
                  <a:srgbClr val="000000"/>
                </a:solidFill>
                <a:latin typeface="+mn-lt"/>
                <a:cs typeface="Arial" panose="020B0604020202020204" pitchFamily="34" charset="0"/>
              </a:rPr>
              <a:t>The </a:t>
            </a:r>
            <a:r>
              <a:rPr lang="en-US" sz="2400" b="1" dirty="0">
                <a:solidFill>
                  <a:srgbClr val="000000"/>
                </a:solidFill>
                <a:latin typeface="+mn-lt"/>
                <a:cs typeface="Arial" panose="020B0604020202020204" pitchFamily="34" charset="0"/>
              </a:rPr>
              <a:t>class midpoint </a:t>
            </a:r>
            <a:r>
              <a:rPr lang="en-US" sz="2400" dirty="0">
                <a:solidFill>
                  <a:srgbClr val="000000"/>
                </a:solidFill>
                <a:latin typeface="+mn-lt"/>
                <a:cs typeface="Arial" panose="020B0604020202020204" pitchFamily="34" charset="0"/>
              </a:rPr>
              <a:t>is the value halfway between the lower and upper class limits.</a:t>
            </a:r>
          </a:p>
        </p:txBody>
      </p:sp>
      <p:sp>
        <p:nvSpPr>
          <p:cNvPr id="6" name="Rectangle 5">
            <a:extLst>
              <a:ext uri="{FF2B5EF4-FFF2-40B4-BE49-F238E27FC236}">
                <a16:creationId xmlns:a16="http://schemas.microsoft.com/office/drawing/2014/main" id="{BFB5DE76-49BC-4E51-A692-9655C9F11E0A}"/>
              </a:ext>
            </a:extLst>
          </p:cNvPr>
          <p:cNvSpPr>
            <a:spLocks noChangeArrowheads="1"/>
          </p:cNvSpPr>
          <p:nvPr/>
        </p:nvSpPr>
        <p:spPr bwMode="auto">
          <a:xfrm>
            <a:off x="404144" y="1061719"/>
            <a:ext cx="7772400" cy="569336"/>
          </a:xfrm>
          <a:prstGeom prst="rect">
            <a:avLst/>
          </a:prstGeom>
          <a:noFill/>
          <a:ln w="12700">
            <a:noFill/>
            <a:miter lim="800000"/>
            <a:headEnd/>
            <a:tailEnd/>
          </a:ln>
          <a:effectLst/>
        </p:spPr>
        <p:txBody>
          <a:bodyPr lIns="68034" tIns="33420" rIns="68034" bIns="33420" anchor="ctr"/>
          <a:lstStyle/>
          <a:p>
            <a:pPr algn="l">
              <a:defRPr/>
            </a:pPr>
            <a:r>
              <a:rPr lang="en-US" sz="2800" b="1" dirty="0">
                <a:latin typeface="+mn-lt"/>
                <a:cs typeface="Arial" panose="020B0604020202020204" pitchFamily="34" charset="0"/>
              </a:rPr>
              <a:t>Frequency Distribution</a:t>
            </a:r>
          </a:p>
        </p:txBody>
      </p:sp>
    </p:spTree>
    <p:extLst>
      <p:ext uri="{BB962C8B-B14F-4D97-AF65-F5344CB8AC3E}">
        <p14:creationId xmlns:p14="http://schemas.microsoft.com/office/powerpoint/2010/main" val="248264756"/>
      </p:ext>
    </p:extLst>
  </p:cSld>
  <p:clrMapOvr>
    <a:masterClrMapping/>
  </p:clrMapOvr>
  <p:transition>
    <p:zoom/>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a:xfrm>
            <a:off x="854266" y="2145203"/>
            <a:ext cx="6872156" cy="370009"/>
          </a:xfrm>
        </p:spPr>
        <p:txBody>
          <a:bodyPr>
            <a:normAutofit fontScale="70000" lnSpcReduction="20000"/>
          </a:bodyPr>
          <a:lstStyle/>
          <a:p>
            <a:pPr>
              <a:buFont typeface="Monotype Sorts" pitchFamily="2" charset="2"/>
              <a:buNone/>
              <a:defRPr/>
            </a:pPr>
            <a:r>
              <a:rPr lang="en-US" dirty="0"/>
              <a:t>Using five classes: </a:t>
            </a:r>
          </a:p>
        </p:txBody>
      </p:sp>
      <p:sp>
        <p:nvSpPr>
          <p:cNvPr id="19471" name="Rectangle 15"/>
          <p:cNvSpPr>
            <a:spLocks noChangeArrowheads="1"/>
          </p:cNvSpPr>
          <p:nvPr/>
        </p:nvSpPr>
        <p:spPr bwMode="auto">
          <a:xfrm>
            <a:off x="1184879" y="2460513"/>
            <a:ext cx="7258050" cy="501303"/>
          </a:xfrm>
          <a:prstGeom prst="rect">
            <a:avLst/>
          </a:prstGeom>
          <a:noFill/>
          <a:ln w="12700">
            <a:noFill/>
            <a:miter lim="800000"/>
            <a:headEnd/>
            <a:tailEnd/>
          </a:ln>
          <a:effectLst/>
        </p:spPr>
        <p:txBody>
          <a:bodyPr wrap="none" anchor="ctr"/>
          <a:lstStyle/>
          <a:p>
            <a:pPr algn="l">
              <a:spcBef>
                <a:spcPct val="20000"/>
              </a:spcBef>
              <a:buSzPct val="75000"/>
              <a:buFont typeface="Monotype Sorts" pitchFamily="2" charset="2"/>
              <a:buNone/>
              <a:defRPr/>
            </a:pPr>
            <a:r>
              <a:rPr lang="en-US" sz="1805" dirty="0">
                <a:solidFill>
                  <a:srgbClr val="000000"/>
                </a:solidFill>
                <a:latin typeface="+mn-lt"/>
                <a:cs typeface="Arial" panose="020B0604020202020204" pitchFamily="34" charset="0"/>
              </a:rPr>
              <a:t>Approximate Class Width = (80 - 30)/5 = 10</a:t>
            </a:r>
            <a:endParaRPr lang="en-US" dirty="0">
              <a:solidFill>
                <a:srgbClr val="000000"/>
              </a:solidFill>
              <a:effectLst/>
              <a:latin typeface="+mn-lt"/>
              <a:cs typeface="Arial" panose="020B0604020202020204" pitchFamily="34" charset="0"/>
            </a:endParaRPr>
          </a:p>
        </p:txBody>
      </p:sp>
      <p:sp>
        <p:nvSpPr>
          <p:cNvPr id="13" name="Rectangle 12">
            <a:extLst>
              <a:ext uri="{FF2B5EF4-FFF2-40B4-BE49-F238E27FC236}">
                <a16:creationId xmlns:a16="http://schemas.microsoft.com/office/drawing/2014/main" id="{42E7BABB-F4DD-4844-9AED-142B7A15B51A}"/>
              </a:ext>
            </a:extLst>
          </p:cNvPr>
          <p:cNvSpPr>
            <a:spLocks noChangeArrowheads="1"/>
          </p:cNvSpPr>
          <p:nvPr/>
        </p:nvSpPr>
        <p:spPr bwMode="auto">
          <a:xfrm>
            <a:off x="404144" y="1061719"/>
            <a:ext cx="7772400" cy="569336"/>
          </a:xfrm>
          <a:prstGeom prst="rect">
            <a:avLst/>
          </a:prstGeom>
          <a:noFill/>
          <a:ln w="12700">
            <a:noFill/>
            <a:miter lim="800000"/>
            <a:headEnd/>
            <a:tailEnd/>
          </a:ln>
          <a:effectLst/>
        </p:spPr>
        <p:txBody>
          <a:bodyPr lIns="68034" tIns="33420" rIns="68034" bIns="33420" anchor="ctr"/>
          <a:lstStyle/>
          <a:p>
            <a:pPr algn="l">
              <a:defRPr/>
            </a:pPr>
            <a:r>
              <a:rPr lang="en-US" sz="2800" b="1" dirty="0">
                <a:latin typeface="+mn-lt"/>
                <a:cs typeface="Arial" panose="020B0604020202020204" pitchFamily="34" charset="0"/>
              </a:rPr>
              <a:t>Frequency Distribution</a:t>
            </a:r>
          </a:p>
        </p:txBody>
      </p:sp>
      <p:sp>
        <p:nvSpPr>
          <p:cNvPr id="15" name="Rectangle 100">
            <a:extLst>
              <a:ext uri="{FF2B5EF4-FFF2-40B4-BE49-F238E27FC236}">
                <a16:creationId xmlns:a16="http://schemas.microsoft.com/office/drawing/2014/main" id="{B8DD36E8-BEFB-4966-BC2D-DBF4DBDC09AC}"/>
              </a:ext>
            </a:extLst>
          </p:cNvPr>
          <p:cNvSpPr txBox="1">
            <a:spLocks noChangeArrowheads="1"/>
          </p:cNvSpPr>
          <p:nvPr/>
        </p:nvSpPr>
        <p:spPr>
          <a:xfrm>
            <a:off x="598325" y="1593854"/>
            <a:ext cx="5511800" cy="42849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a:t>Example:  Bob’s Brake Repair</a:t>
            </a:r>
          </a:p>
        </p:txBody>
      </p:sp>
      <p:graphicFrame>
        <p:nvGraphicFramePr>
          <p:cNvPr id="2" name="Table 1">
            <a:extLst>
              <a:ext uri="{FF2B5EF4-FFF2-40B4-BE49-F238E27FC236}">
                <a16:creationId xmlns:a16="http://schemas.microsoft.com/office/drawing/2014/main" id="{ACA72D29-091C-47C3-B114-F4FC99A0240A}"/>
              </a:ext>
            </a:extLst>
          </p:cNvPr>
          <p:cNvGraphicFramePr>
            <a:graphicFrameLocks noGrp="1"/>
          </p:cNvGraphicFramePr>
          <p:nvPr>
            <p:extLst>
              <p:ext uri="{D42A27DB-BD31-4B8C-83A1-F6EECF244321}">
                <p14:modId xmlns:p14="http://schemas.microsoft.com/office/powerpoint/2010/main" val="1952763892"/>
              </p:ext>
            </p:extLst>
          </p:nvPr>
        </p:nvGraphicFramePr>
        <p:xfrm>
          <a:off x="1542435" y="3227176"/>
          <a:ext cx="2377440" cy="1760220"/>
        </p:xfrm>
        <a:graphic>
          <a:graphicData uri="http://schemas.openxmlformats.org/drawingml/2006/table">
            <a:tbl>
              <a:tblPr>
                <a:tableStyleId>{5C22544A-7EE6-4342-B048-85BDC9FD1C3A}</a:tableStyleId>
              </a:tblPr>
              <a:tblGrid>
                <a:gridCol w="1188720">
                  <a:extLst>
                    <a:ext uri="{9D8B030D-6E8A-4147-A177-3AD203B41FA5}">
                      <a16:colId xmlns:a16="http://schemas.microsoft.com/office/drawing/2014/main" val="3814902547"/>
                    </a:ext>
                  </a:extLst>
                </a:gridCol>
                <a:gridCol w="1188720">
                  <a:extLst>
                    <a:ext uri="{9D8B030D-6E8A-4147-A177-3AD203B41FA5}">
                      <a16:colId xmlns:a16="http://schemas.microsoft.com/office/drawing/2014/main" val="2131395470"/>
                    </a:ext>
                  </a:extLst>
                </a:gridCol>
              </a:tblGrid>
              <a:tr h="182880">
                <a:tc>
                  <a:txBody>
                    <a:bodyPr/>
                    <a:lstStyle/>
                    <a:p>
                      <a:pPr algn="l" fontAlgn="b"/>
                      <a:r>
                        <a:rPr lang="en-US" sz="1600" u="none" strike="noStrike" dirty="0">
                          <a:effectLst/>
                          <a:latin typeface="+mn-lt"/>
                        </a:rPr>
                        <a:t>Parts Cost</a:t>
                      </a:r>
                      <a:endParaRPr lang="en-US" sz="1600" b="0" i="0" u="none" strike="noStrike" dirty="0">
                        <a:solidFill>
                          <a:srgbClr val="000000"/>
                        </a:solidFill>
                        <a:effectLst/>
                        <a:latin typeface="+mn-lt"/>
                      </a:endParaRP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r" fontAlgn="b"/>
                      <a:r>
                        <a:rPr lang="en-US" sz="1600" u="none" strike="noStrike" dirty="0">
                          <a:effectLst/>
                          <a:latin typeface="+mn-lt"/>
                        </a:rPr>
                        <a:t>Frequency</a:t>
                      </a:r>
                      <a:endParaRPr lang="en-US" sz="1600" b="0" i="0" u="none" strike="noStrike" dirty="0">
                        <a:solidFill>
                          <a:srgbClr val="000000"/>
                        </a:solidFill>
                        <a:effectLst/>
                        <a:latin typeface="+mn-lt"/>
                      </a:endParaRPr>
                    </a:p>
                  </a:txBody>
                  <a:tcPr marL="7620" marR="7620" marT="7620"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9747776"/>
                  </a:ext>
                </a:extLst>
              </a:tr>
              <a:tr h="182880">
                <a:tc>
                  <a:txBody>
                    <a:bodyPr/>
                    <a:lstStyle/>
                    <a:p>
                      <a:pPr algn="l" fontAlgn="b"/>
                      <a:r>
                        <a:rPr lang="en-US" sz="1600" u="none" strike="noStrike" dirty="0">
                          <a:effectLst/>
                          <a:latin typeface="+mn-lt"/>
                        </a:rPr>
                        <a:t>$30 - $39</a:t>
                      </a:r>
                      <a:endParaRPr lang="en-US" sz="1600" b="0" i="0" u="none" strike="noStrike" dirty="0">
                        <a:solidFill>
                          <a:srgbClr val="000000"/>
                        </a:solidFill>
                        <a:effectLst/>
                        <a:latin typeface="+mn-lt"/>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r" fontAlgn="b"/>
                      <a:r>
                        <a:rPr lang="en-US" sz="1600" u="none" strike="noStrike" dirty="0">
                          <a:effectLst/>
                          <a:latin typeface="+mn-lt"/>
                        </a:rPr>
                        <a:t>10</a:t>
                      </a:r>
                      <a:endParaRPr lang="en-US" sz="1600" b="0" i="0" u="none" strike="noStrike" dirty="0">
                        <a:solidFill>
                          <a:srgbClr val="000000"/>
                        </a:solidFill>
                        <a:effectLst/>
                        <a:latin typeface="+mn-lt"/>
                      </a:endParaRPr>
                    </a:p>
                  </a:txBody>
                  <a:tcPr marL="7620" marR="7620" marT="7620"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858633968"/>
                  </a:ext>
                </a:extLst>
              </a:tr>
              <a:tr h="182880">
                <a:tc>
                  <a:txBody>
                    <a:bodyPr/>
                    <a:lstStyle/>
                    <a:p>
                      <a:pPr algn="l" fontAlgn="b"/>
                      <a:r>
                        <a:rPr lang="en-US" sz="1600" u="none" strike="noStrike" dirty="0">
                          <a:effectLst/>
                          <a:latin typeface="+mn-lt"/>
                        </a:rPr>
                        <a:t>$40 - $49</a:t>
                      </a:r>
                      <a:endParaRPr lang="en-US" sz="1600" b="0" i="0" u="none" strike="noStrike" dirty="0">
                        <a:solidFill>
                          <a:srgbClr val="000000"/>
                        </a:solidFill>
                        <a:effectLst/>
                        <a:latin typeface="+mn-lt"/>
                      </a:endParaRPr>
                    </a:p>
                  </a:txBody>
                  <a:tcPr marL="7620" marR="7620" marT="7620" marB="0" anchor="b">
                    <a:noFill/>
                  </a:tcPr>
                </a:tc>
                <a:tc>
                  <a:txBody>
                    <a:bodyPr/>
                    <a:lstStyle/>
                    <a:p>
                      <a:pPr algn="r" fontAlgn="b"/>
                      <a:r>
                        <a:rPr lang="en-US" sz="1600" u="none" strike="noStrike" dirty="0">
                          <a:effectLst/>
                          <a:latin typeface="+mn-lt"/>
                        </a:rPr>
                        <a:t>2</a:t>
                      </a:r>
                      <a:endParaRPr lang="en-US" sz="1600" b="0" i="0" u="none" strike="noStrike" dirty="0">
                        <a:solidFill>
                          <a:srgbClr val="000000"/>
                        </a:solidFill>
                        <a:effectLst/>
                        <a:latin typeface="+mn-lt"/>
                      </a:endParaRPr>
                    </a:p>
                  </a:txBody>
                  <a:tcPr marL="7620" marR="7620" marT="7620" marB="0" anchor="b">
                    <a:noFill/>
                  </a:tcPr>
                </a:tc>
                <a:extLst>
                  <a:ext uri="{0D108BD9-81ED-4DB2-BD59-A6C34878D82A}">
                    <a16:rowId xmlns:a16="http://schemas.microsoft.com/office/drawing/2014/main" val="3208013984"/>
                  </a:ext>
                </a:extLst>
              </a:tr>
              <a:tr h="182880">
                <a:tc>
                  <a:txBody>
                    <a:bodyPr/>
                    <a:lstStyle/>
                    <a:p>
                      <a:pPr algn="l" fontAlgn="b"/>
                      <a:r>
                        <a:rPr lang="en-US" sz="1600" u="none" strike="noStrike" dirty="0">
                          <a:effectLst/>
                          <a:latin typeface="+mn-lt"/>
                        </a:rPr>
                        <a:t>$50 - $59</a:t>
                      </a:r>
                      <a:endParaRPr lang="en-US" sz="1600" b="0" i="0" u="none" strike="noStrike" dirty="0">
                        <a:solidFill>
                          <a:srgbClr val="000000"/>
                        </a:solidFill>
                        <a:effectLst/>
                        <a:latin typeface="+mn-lt"/>
                      </a:endParaRPr>
                    </a:p>
                  </a:txBody>
                  <a:tcPr marL="7620" marR="7620" marT="7620" marB="0" anchor="b">
                    <a:noFill/>
                  </a:tcPr>
                </a:tc>
                <a:tc>
                  <a:txBody>
                    <a:bodyPr/>
                    <a:lstStyle/>
                    <a:p>
                      <a:pPr algn="r" fontAlgn="b"/>
                      <a:r>
                        <a:rPr lang="en-US" sz="1600" u="none" strike="noStrike" dirty="0">
                          <a:effectLst/>
                          <a:latin typeface="+mn-lt"/>
                        </a:rPr>
                        <a:t>10</a:t>
                      </a:r>
                      <a:endParaRPr lang="en-US" sz="1600" b="0" i="0" u="none" strike="noStrike" dirty="0">
                        <a:solidFill>
                          <a:srgbClr val="000000"/>
                        </a:solidFill>
                        <a:effectLst/>
                        <a:latin typeface="+mn-lt"/>
                      </a:endParaRPr>
                    </a:p>
                  </a:txBody>
                  <a:tcPr marL="7620" marR="7620" marT="7620" marB="0" anchor="b">
                    <a:noFill/>
                  </a:tcPr>
                </a:tc>
                <a:extLst>
                  <a:ext uri="{0D108BD9-81ED-4DB2-BD59-A6C34878D82A}">
                    <a16:rowId xmlns:a16="http://schemas.microsoft.com/office/drawing/2014/main" val="3538523631"/>
                  </a:ext>
                </a:extLst>
              </a:tr>
              <a:tr h="182880">
                <a:tc>
                  <a:txBody>
                    <a:bodyPr/>
                    <a:lstStyle/>
                    <a:p>
                      <a:pPr algn="l" fontAlgn="b"/>
                      <a:r>
                        <a:rPr lang="en-US" sz="1600" u="none" strike="noStrike" dirty="0">
                          <a:effectLst/>
                          <a:latin typeface="+mn-lt"/>
                        </a:rPr>
                        <a:t>$60 - $69</a:t>
                      </a:r>
                      <a:endParaRPr lang="en-US" sz="1600" b="0" i="0" u="none" strike="noStrike" dirty="0">
                        <a:solidFill>
                          <a:srgbClr val="000000"/>
                        </a:solidFill>
                        <a:effectLst/>
                        <a:latin typeface="+mn-lt"/>
                      </a:endParaRPr>
                    </a:p>
                  </a:txBody>
                  <a:tcPr marL="7620" marR="7620" marT="7620" marB="0" anchor="b">
                    <a:noFill/>
                  </a:tcPr>
                </a:tc>
                <a:tc>
                  <a:txBody>
                    <a:bodyPr/>
                    <a:lstStyle/>
                    <a:p>
                      <a:pPr algn="r" fontAlgn="b"/>
                      <a:r>
                        <a:rPr lang="en-US" sz="1600" u="none" strike="noStrike" dirty="0">
                          <a:effectLst/>
                          <a:latin typeface="+mn-lt"/>
                        </a:rPr>
                        <a:t>1</a:t>
                      </a:r>
                      <a:endParaRPr lang="en-US" sz="1600" b="0" i="0" u="none" strike="noStrike" dirty="0">
                        <a:solidFill>
                          <a:srgbClr val="000000"/>
                        </a:solidFill>
                        <a:effectLst/>
                        <a:latin typeface="+mn-lt"/>
                      </a:endParaRPr>
                    </a:p>
                  </a:txBody>
                  <a:tcPr marL="7620" marR="7620" marT="7620" marB="0" anchor="b">
                    <a:noFill/>
                  </a:tcPr>
                </a:tc>
                <a:extLst>
                  <a:ext uri="{0D108BD9-81ED-4DB2-BD59-A6C34878D82A}">
                    <a16:rowId xmlns:a16="http://schemas.microsoft.com/office/drawing/2014/main" val="3746806140"/>
                  </a:ext>
                </a:extLst>
              </a:tr>
              <a:tr h="182880">
                <a:tc>
                  <a:txBody>
                    <a:bodyPr/>
                    <a:lstStyle/>
                    <a:p>
                      <a:pPr algn="l" fontAlgn="b"/>
                      <a:r>
                        <a:rPr lang="en-US" sz="1600" u="none" strike="noStrike">
                          <a:effectLst/>
                          <a:latin typeface="+mn-lt"/>
                        </a:rPr>
                        <a:t>$70 - $80</a:t>
                      </a:r>
                      <a:endParaRPr lang="en-US" sz="1600" b="0" i="0" u="none" strike="noStrike">
                        <a:solidFill>
                          <a:srgbClr val="000000"/>
                        </a:solidFill>
                        <a:effectLst/>
                        <a:latin typeface="+mn-lt"/>
                      </a:endParaRPr>
                    </a:p>
                  </a:txBody>
                  <a:tcPr marL="7620" marR="7620" marT="7620" marB="0" anchor="b">
                    <a:noFill/>
                  </a:tcPr>
                </a:tc>
                <a:tc>
                  <a:txBody>
                    <a:bodyPr/>
                    <a:lstStyle/>
                    <a:p>
                      <a:pPr algn="r" fontAlgn="b"/>
                      <a:r>
                        <a:rPr lang="en-US" sz="1600" u="none" strike="noStrike" dirty="0">
                          <a:effectLst/>
                          <a:latin typeface="+mn-lt"/>
                        </a:rPr>
                        <a:t>7</a:t>
                      </a:r>
                      <a:endParaRPr lang="en-US" sz="1600" b="0" i="0" u="none" strike="noStrike" dirty="0">
                        <a:solidFill>
                          <a:srgbClr val="000000"/>
                        </a:solidFill>
                        <a:effectLst/>
                        <a:latin typeface="+mn-lt"/>
                      </a:endParaRPr>
                    </a:p>
                  </a:txBody>
                  <a:tcPr marL="7620" marR="7620" marT="7620"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4765243"/>
                  </a:ext>
                </a:extLst>
              </a:tr>
              <a:tr h="182880">
                <a:tc>
                  <a:txBody>
                    <a:bodyPr/>
                    <a:lstStyle/>
                    <a:p>
                      <a:pPr algn="l" fontAlgn="b"/>
                      <a:r>
                        <a:rPr lang="en-US" sz="1600" b="0" i="0" u="none" strike="noStrike" dirty="0">
                          <a:solidFill>
                            <a:srgbClr val="000000"/>
                          </a:solidFill>
                          <a:effectLst/>
                          <a:latin typeface="+mn-lt"/>
                        </a:rPr>
                        <a:t>Total</a:t>
                      </a:r>
                    </a:p>
                  </a:txBody>
                  <a:tcPr marL="7620" marR="7620" marT="7620" marB="0" anchor="b">
                    <a:noFill/>
                  </a:tcPr>
                </a:tc>
                <a:tc>
                  <a:txBody>
                    <a:bodyPr/>
                    <a:lstStyle/>
                    <a:p>
                      <a:pPr algn="r" fontAlgn="b"/>
                      <a:r>
                        <a:rPr lang="en-US" sz="1600" u="none" strike="noStrike" dirty="0">
                          <a:effectLst/>
                          <a:latin typeface="+mn-lt"/>
                        </a:rPr>
                        <a:t>30</a:t>
                      </a:r>
                      <a:endParaRPr lang="en-US" sz="1600" b="0" i="0" u="none" strike="noStrike" dirty="0">
                        <a:solidFill>
                          <a:srgbClr val="000000"/>
                        </a:solidFill>
                        <a:effectLst/>
                        <a:latin typeface="+mn-lt"/>
                      </a:endParaRPr>
                    </a:p>
                  </a:txBody>
                  <a:tcPr marL="7620" marR="7620" marT="7620"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4029323344"/>
                  </a:ext>
                </a:extLst>
              </a:tr>
            </a:tbl>
          </a:graphicData>
        </a:graphic>
      </p:graphicFrame>
      <p:graphicFrame>
        <p:nvGraphicFramePr>
          <p:cNvPr id="5" name="Object 4">
            <a:extLst>
              <a:ext uri="{FF2B5EF4-FFF2-40B4-BE49-F238E27FC236}">
                <a16:creationId xmlns:a16="http://schemas.microsoft.com/office/drawing/2014/main" id="{C838EE23-A456-4080-BF2C-BD244E0ABBED}"/>
              </a:ext>
            </a:extLst>
          </p:cNvPr>
          <p:cNvGraphicFramePr>
            <a:graphicFrameLocks noChangeAspect="1"/>
          </p:cNvGraphicFramePr>
          <p:nvPr>
            <p:extLst>
              <p:ext uri="{D42A27DB-BD31-4B8C-83A1-F6EECF244321}">
                <p14:modId xmlns:p14="http://schemas.microsoft.com/office/powerpoint/2010/main" val="2656724857"/>
              </p:ext>
            </p:extLst>
          </p:nvPr>
        </p:nvGraphicFramePr>
        <p:xfrm>
          <a:off x="7632290" y="5657337"/>
          <a:ext cx="914400" cy="792163"/>
        </p:xfrm>
        <a:graphic>
          <a:graphicData uri="http://schemas.openxmlformats.org/presentationml/2006/ole">
            <mc:AlternateContent xmlns:mc="http://schemas.openxmlformats.org/markup-compatibility/2006">
              <mc:Choice xmlns:v="urn:schemas-microsoft-com:vml" Requires="v">
                <p:oleObj spid="_x0000_s6183" name="Worksheet" showAsIcon="1" r:id="rId4" imgW="914400" imgH="792360" progId="Excel.Sheet.12">
                  <p:embed/>
                </p:oleObj>
              </mc:Choice>
              <mc:Fallback>
                <p:oleObj name="Worksheet" showAsIcon="1" r:id="rId4" imgW="914400" imgH="792360" progId="Excel.Sheet.12">
                  <p:embed/>
                  <p:pic>
                    <p:nvPicPr>
                      <p:cNvPr id="0" name=""/>
                      <p:cNvPicPr/>
                      <p:nvPr/>
                    </p:nvPicPr>
                    <p:blipFill>
                      <a:blip r:embed="rId5"/>
                      <a:stretch>
                        <a:fillRect/>
                      </a:stretch>
                    </p:blipFill>
                    <p:spPr>
                      <a:xfrm>
                        <a:off x="7632290" y="5657337"/>
                        <a:ext cx="914400" cy="792163"/>
                      </a:xfrm>
                      <a:prstGeom prst="rect">
                        <a:avLst/>
                      </a:prstGeom>
                    </p:spPr>
                  </p:pic>
                </p:oleObj>
              </mc:Fallback>
            </mc:AlternateContent>
          </a:graphicData>
        </a:graphic>
      </p:graphicFrame>
      <p:sp>
        <p:nvSpPr>
          <p:cNvPr id="17" name="TextBox 16">
            <a:extLst>
              <a:ext uri="{FF2B5EF4-FFF2-40B4-BE49-F238E27FC236}">
                <a16:creationId xmlns:a16="http://schemas.microsoft.com/office/drawing/2014/main" id="{9B984328-4D4A-488B-8558-07A27301BFD1}"/>
              </a:ext>
            </a:extLst>
          </p:cNvPr>
          <p:cNvSpPr txBox="1"/>
          <p:nvPr/>
        </p:nvSpPr>
        <p:spPr>
          <a:xfrm>
            <a:off x="7117021" y="5102629"/>
            <a:ext cx="1934936" cy="369332"/>
          </a:xfrm>
          <a:prstGeom prst="rect">
            <a:avLst/>
          </a:prstGeom>
          <a:noFill/>
        </p:spPr>
        <p:txBody>
          <a:bodyPr wrap="square" rtlCol="0">
            <a:spAutoFit/>
          </a:bodyPr>
          <a:lstStyle/>
          <a:p>
            <a:r>
              <a:rPr lang="en-US" dirty="0">
                <a:latin typeface="+mn-lt"/>
              </a:rPr>
              <a:t>How it was done</a:t>
            </a:r>
            <a:r>
              <a:rPr lang="en-US" dirty="0"/>
              <a:t>.</a:t>
            </a:r>
          </a:p>
        </p:txBody>
      </p:sp>
    </p:spTree>
    <p:extLst>
      <p:ext uri="{BB962C8B-B14F-4D97-AF65-F5344CB8AC3E}">
        <p14:creationId xmlns:p14="http://schemas.microsoft.com/office/powerpoint/2010/main" val="2330506405"/>
      </p:ext>
    </p:extLst>
  </p:cSld>
  <p:clrMapOvr>
    <a:masterClrMapping/>
  </p:clrMapOvr>
  <p:transition>
    <p:zo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8" name="Rectangle 8"/>
          <p:cNvSpPr>
            <a:spLocks noGrp="1" noChangeArrowheads="1"/>
          </p:cNvSpPr>
          <p:nvPr>
            <p:ph type="title"/>
          </p:nvPr>
        </p:nvSpPr>
        <p:spPr>
          <a:xfrm>
            <a:off x="272844" y="1037757"/>
            <a:ext cx="8819537" cy="497173"/>
          </a:xfrm>
        </p:spPr>
        <p:txBody>
          <a:bodyPr>
            <a:noAutofit/>
          </a:bodyPr>
          <a:lstStyle/>
          <a:p>
            <a:pPr>
              <a:defRPr/>
            </a:pPr>
            <a:r>
              <a:rPr lang="en-US" dirty="0"/>
              <a:t>Relative Frequency and Percent Frequency Distributions</a:t>
            </a:r>
          </a:p>
        </p:txBody>
      </p:sp>
      <p:sp>
        <p:nvSpPr>
          <p:cNvPr id="10" name="Rectangle 100">
            <a:extLst>
              <a:ext uri="{FF2B5EF4-FFF2-40B4-BE49-F238E27FC236}">
                <a16:creationId xmlns:a16="http://schemas.microsoft.com/office/drawing/2014/main" id="{44E81843-FA52-4B7B-9331-45E9E948968F}"/>
              </a:ext>
            </a:extLst>
          </p:cNvPr>
          <p:cNvSpPr txBox="1">
            <a:spLocks noChangeArrowheads="1"/>
          </p:cNvSpPr>
          <p:nvPr/>
        </p:nvSpPr>
        <p:spPr>
          <a:xfrm>
            <a:off x="465590" y="1534930"/>
            <a:ext cx="5511800" cy="42849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a:t>Example:  Bob’s Brake Repair</a:t>
            </a:r>
          </a:p>
        </p:txBody>
      </p:sp>
      <p:graphicFrame>
        <p:nvGraphicFramePr>
          <p:cNvPr id="2" name="Table 1">
            <a:extLst>
              <a:ext uri="{FF2B5EF4-FFF2-40B4-BE49-F238E27FC236}">
                <a16:creationId xmlns:a16="http://schemas.microsoft.com/office/drawing/2014/main" id="{B8A0DC5D-A441-437B-AAEE-7AC24DF5A01F}"/>
              </a:ext>
            </a:extLst>
          </p:cNvPr>
          <p:cNvGraphicFramePr>
            <a:graphicFrameLocks noGrp="1"/>
          </p:cNvGraphicFramePr>
          <p:nvPr>
            <p:extLst>
              <p:ext uri="{D42A27DB-BD31-4B8C-83A1-F6EECF244321}">
                <p14:modId xmlns:p14="http://schemas.microsoft.com/office/powerpoint/2010/main" val="579205973"/>
              </p:ext>
            </p:extLst>
          </p:nvPr>
        </p:nvGraphicFramePr>
        <p:xfrm>
          <a:off x="869745" y="2317181"/>
          <a:ext cx="5943600" cy="2004060"/>
        </p:xfrm>
        <a:graphic>
          <a:graphicData uri="http://schemas.openxmlformats.org/drawingml/2006/table">
            <a:tbl>
              <a:tblPr>
                <a:tableStyleId>{5C22544A-7EE6-4342-B048-85BDC9FD1C3A}</a:tableStyleId>
              </a:tblPr>
              <a:tblGrid>
                <a:gridCol w="1188720">
                  <a:extLst>
                    <a:ext uri="{9D8B030D-6E8A-4147-A177-3AD203B41FA5}">
                      <a16:colId xmlns:a16="http://schemas.microsoft.com/office/drawing/2014/main" val="3907284354"/>
                    </a:ext>
                  </a:extLst>
                </a:gridCol>
                <a:gridCol w="1097280">
                  <a:extLst>
                    <a:ext uri="{9D8B030D-6E8A-4147-A177-3AD203B41FA5}">
                      <a16:colId xmlns:a16="http://schemas.microsoft.com/office/drawing/2014/main" val="506592573"/>
                    </a:ext>
                  </a:extLst>
                </a:gridCol>
                <a:gridCol w="1097280">
                  <a:extLst>
                    <a:ext uri="{9D8B030D-6E8A-4147-A177-3AD203B41FA5}">
                      <a16:colId xmlns:a16="http://schemas.microsoft.com/office/drawing/2014/main" val="2156086455"/>
                    </a:ext>
                  </a:extLst>
                </a:gridCol>
                <a:gridCol w="1097280">
                  <a:extLst>
                    <a:ext uri="{9D8B030D-6E8A-4147-A177-3AD203B41FA5}">
                      <a16:colId xmlns:a16="http://schemas.microsoft.com/office/drawing/2014/main" val="1469008054"/>
                    </a:ext>
                  </a:extLst>
                </a:gridCol>
                <a:gridCol w="274320">
                  <a:extLst>
                    <a:ext uri="{9D8B030D-6E8A-4147-A177-3AD203B41FA5}">
                      <a16:colId xmlns:a16="http://schemas.microsoft.com/office/drawing/2014/main" val="3291136075"/>
                    </a:ext>
                  </a:extLst>
                </a:gridCol>
                <a:gridCol w="1188720">
                  <a:extLst>
                    <a:ext uri="{9D8B030D-6E8A-4147-A177-3AD203B41FA5}">
                      <a16:colId xmlns:a16="http://schemas.microsoft.com/office/drawing/2014/main" val="92815187"/>
                    </a:ext>
                  </a:extLst>
                </a:gridCol>
              </a:tblGrid>
              <a:tr h="182880">
                <a:tc>
                  <a:txBody>
                    <a:bodyPr/>
                    <a:lstStyle/>
                    <a:p>
                      <a:pPr algn="l" fontAlgn="b"/>
                      <a:r>
                        <a:rPr lang="en-US" sz="1600" u="none" strike="noStrike" dirty="0">
                          <a:effectLst/>
                        </a:rPr>
                        <a:t>Parts Cost</a:t>
                      </a:r>
                      <a:endParaRPr lang="en-US" sz="1600" b="0" i="0" u="none" strike="noStrike" dirty="0">
                        <a:solidFill>
                          <a:srgbClr val="000000"/>
                        </a:solidFill>
                        <a:effectLst/>
                        <a:latin typeface="Calibri" panose="020F0502020204030204" pitchFamily="34" charset="0"/>
                      </a:endParaRP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b="0" i="0" u="none" strike="noStrike" dirty="0">
                          <a:solidFill>
                            <a:srgbClr val="000000"/>
                          </a:solidFill>
                          <a:effectLst/>
                          <a:latin typeface="Calibri" panose="020F0502020204030204" pitchFamily="34" charset="0"/>
                        </a:rPr>
                        <a:t>Frequency</a:t>
                      </a: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rPr>
                        <a:t>Relative Frequency</a:t>
                      </a:r>
                      <a:endParaRPr lang="en-US" sz="1600" b="0" i="0" u="none" strike="noStrike" dirty="0">
                        <a:solidFill>
                          <a:srgbClr val="000000"/>
                        </a:solidFill>
                        <a:effectLst/>
                        <a:latin typeface="Calibri" panose="020F0502020204030204" pitchFamily="34" charset="0"/>
                      </a:endParaRP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rPr>
                        <a:t>Percentage Frequency</a:t>
                      </a:r>
                      <a:endParaRPr lang="en-US" sz="1600" b="0" i="0" u="none" strike="noStrike" dirty="0">
                        <a:solidFill>
                          <a:srgbClr val="000000"/>
                        </a:solidFill>
                        <a:effectLst/>
                        <a:latin typeface="Calibri" panose="020F0502020204030204" pitchFamily="34" charset="0"/>
                      </a:endParaRPr>
                    </a:p>
                  </a:txBody>
                  <a:tcPr marL="7620" marR="7620" marT="7620" marB="0" anchor="b">
                    <a:lnR w="12700" cmpd="sng">
                      <a:noFill/>
                    </a:lnR>
                    <a:lnB w="12700" cap="flat" cmpd="sng" algn="ctr">
                      <a:solidFill>
                        <a:schemeClr val="tx1"/>
                      </a:solidFill>
                      <a:prstDash val="solid"/>
                      <a:round/>
                      <a:headEnd type="none" w="med" len="med"/>
                      <a:tailEnd type="none" w="med" len="med"/>
                    </a:lnB>
                    <a:noFill/>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7620" marR="7620" marT="7620" marB="0"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dirty="0">
                          <a:solidFill>
                            <a:srgbClr val="000000"/>
                          </a:solidFill>
                          <a:effectLst/>
                          <a:latin typeface="Calibri" panose="020F0502020204030204" pitchFamily="34" charset="0"/>
                        </a:rPr>
                        <a:t>Calculations</a:t>
                      </a:r>
                    </a:p>
                  </a:txBody>
                  <a:tcPr marL="7620" marR="7620" marT="7620" marB="0" anchor="b">
                    <a:lnL w="12700" cmpd="sng">
                      <a:noFill/>
                    </a:lnL>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34827312"/>
                  </a:ext>
                </a:extLst>
              </a:tr>
              <a:tr h="182880">
                <a:tc>
                  <a:txBody>
                    <a:bodyPr/>
                    <a:lstStyle/>
                    <a:p>
                      <a:pPr algn="l" fontAlgn="b"/>
                      <a:r>
                        <a:rPr lang="en-US" sz="1600" u="none" strike="noStrike" dirty="0">
                          <a:effectLst/>
                        </a:rPr>
                        <a:t>$30 - $39</a:t>
                      </a:r>
                      <a:endParaRPr lang="en-US" sz="16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latin typeface="+mn-lt"/>
                        </a:rPr>
                        <a:t>10</a:t>
                      </a:r>
                      <a:endParaRPr lang="en-US" sz="1600" b="0" i="0" u="none" strike="noStrike" dirty="0">
                        <a:solidFill>
                          <a:srgbClr val="000000"/>
                        </a:solidFill>
                        <a:effectLst/>
                        <a:latin typeface="+mn-lt"/>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rPr>
                        <a:t>0.333</a:t>
                      </a:r>
                      <a:endParaRPr lang="en-US" sz="16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rPr>
                        <a:t>33.3</a:t>
                      </a:r>
                      <a:endParaRPr lang="en-US" sz="1600" b="0" i="0" u="none" strike="noStrike" dirty="0">
                        <a:solidFill>
                          <a:srgbClr val="000000"/>
                        </a:solidFill>
                        <a:effectLst/>
                        <a:latin typeface="Calibri" panose="020F0502020204030204" pitchFamily="34" charset="0"/>
                      </a:endParaRPr>
                    </a:p>
                  </a:txBody>
                  <a:tcPr marL="7620" marR="7620" marT="7620" marB="0" anchor="b">
                    <a:lnR w="12700" cmpd="sng">
                      <a:noFill/>
                    </a:lnR>
                    <a:lnT w="12700" cap="flat" cmpd="sng" algn="ctr">
                      <a:solidFill>
                        <a:schemeClr val="tx1"/>
                      </a:solidFill>
                      <a:prstDash val="solid"/>
                      <a:round/>
                      <a:headEnd type="none" w="med" len="med"/>
                      <a:tailEnd type="none" w="med" len="med"/>
                    </a:lnT>
                    <a:noFill/>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7620" marR="7620" marT="7620" marB="0" anchor="b">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600" b="0" i="0" u="none" strike="noStrike" dirty="0">
                          <a:solidFill>
                            <a:srgbClr val="000000"/>
                          </a:solidFill>
                          <a:effectLst/>
                          <a:latin typeface="Calibri" panose="020F0502020204030204" pitchFamily="34" charset="0"/>
                        </a:rPr>
                        <a:t>=10/30</a:t>
                      </a:r>
                    </a:p>
                  </a:txBody>
                  <a:tcPr marL="7620" marR="7620" marT="7620" marB="0" anchor="b">
                    <a:lnL w="12700" cmpd="sng">
                      <a:noFill/>
                    </a:lnL>
                    <a:lnT w="12700" cap="flat" cmpd="sng" algn="ctr">
                      <a:solidFill>
                        <a:schemeClr val="tx1"/>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218487666"/>
                  </a:ext>
                </a:extLst>
              </a:tr>
              <a:tr h="182880">
                <a:tc>
                  <a:txBody>
                    <a:bodyPr/>
                    <a:lstStyle/>
                    <a:p>
                      <a:pPr algn="l" fontAlgn="b"/>
                      <a:r>
                        <a:rPr lang="en-US" sz="1600" u="none" strike="noStrike" dirty="0">
                          <a:effectLst/>
                        </a:rPr>
                        <a:t>$40 - $49</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latin typeface="+mn-lt"/>
                        </a:rPr>
                        <a:t>2</a:t>
                      </a:r>
                      <a:endParaRPr lang="en-US" sz="1600" b="0" i="0" u="none" strike="noStrike" dirty="0">
                        <a:solidFill>
                          <a:srgbClr val="000000"/>
                        </a:solidFill>
                        <a:effectLst/>
                        <a:latin typeface="+mn-lt"/>
                      </a:endParaRPr>
                    </a:p>
                  </a:txBody>
                  <a:tcPr marL="7620" marR="7620" marT="7620" marB="0" anchor="b">
                    <a:noFill/>
                  </a:tcPr>
                </a:tc>
                <a:tc>
                  <a:txBody>
                    <a:bodyPr/>
                    <a:lstStyle/>
                    <a:p>
                      <a:pPr algn="ctr" fontAlgn="b"/>
                      <a:r>
                        <a:rPr lang="en-US" sz="1600" u="none" strike="noStrike" dirty="0">
                          <a:effectLst/>
                        </a:rPr>
                        <a:t>0.067</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rPr>
                        <a:t>6.70</a:t>
                      </a:r>
                      <a:endParaRPr lang="en-US" sz="1600" b="0" i="0" u="none" strike="noStrike" dirty="0">
                        <a:solidFill>
                          <a:srgbClr val="000000"/>
                        </a:solidFill>
                        <a:effectLst/>
                        <a:latin typeface="Calibri" panose="020F0502020204030204" pitchFamily="34" charset="0"/>
                      </a:endParaRPr>
                    </a:p>
                  </a:txBody>
                  <a:tcPr marL="7620" marR="7620" marT="7620" marB="0" anchor="b">
                    <a:lnR w="12700" cmpd="sng">
                      <a:noFill/>
                    </a:lnR>
                    <a:noFill/>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600" b="0" i="0" u="none" strike="noStrike" dirty="0">
                          <a:solidFill>
                            <a:srgbClr val="000000"/>
                          </a:solidFill>
                          <a:effectLst/>
                          <a:latin typeface="Calibri" panose="020F0502020204030204" pitchFamily="34" charset="0"/>
                        </a:rPr>
                        <a:t>=2/30</a:t>
                      </a:r>
                    </a:p>
                  </a:txBody>
                  <a:tcPr marL="7620" marR="7620" marT="7620" marB="0" anchor="b">
                    <a:lnL w="12700" cmpd="sng">
                      <a:noFill/>
                    </a:lnL>
                    <a:solidFill>
                      <a:schemeClr val="bg1">
                        <a:lumMod val="85000"/>
                      </a:schemeClr>
                    </a:solidFill>
                  </a:tcPr>
                </a:tc>
                <a:extLst>
                  <a:ext uri="{0D108BD9-81ED-4DB2-BD59-A6C34878D82A}">
                    <a16:rowId xmlns:a16="http://schemas.microsoft.com/office/drawing/2014/main" val="3060459996"/>
                  </a:ext>
                </a:extLst>
              </a:tr>
              <a:tr h="182880">
                <a:tc>
                  <a:txBody>
                    <a:bodyPr/>
                    <a:lstStyle/>
                    <a:p>
                      <a:pPr algn="l" fontAlgn="b"/>
                      <a:r>
                        <a:rPr lang="en-US" sz="1600" u="none" strike="noStrike" dirty="0">
                          <a:effectLst/>
                        </a:rPr>
                        <a:t>$50 - $59</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latin typeface="+mn-lt"/>
                        </a:rPr>
                        <a:t>10</a:t>
                      </a:r>
                      <a:endParaRPr lang="en-US" sz="1600" b="0" i="0" u="none" strike="noStrike" dirty="0">
                        <a:solidFill>
                          <a:srgbClr val="000000"/>
                        </a:solidFill>
                        <a:effectLst/>
                        <a:latin typeface="+mn-lt"/>
                      </a:endParaRPr>
                    </a:p>
                  </a:txBody>
                  <a:tcPr marL="7620" marR="7620" marT="7620" marB="0" anchor="b">
                    <a:noFill/>
                  </a:tcPr>
                </a:tc>
                <a:tc>
                  <a:txBody>
                    <a:bodyPr/>
                    <a:lstStyle/>
                    <a:p>
                      <a:pPr algn="ctr" fontAlgn="b"/>
                      <a:r>
                        <a:rPr lang="en-US" sz="1600" u="none" strike="noStrike" dirty="0">
                          <a:effectLst/>
                        </a:rPr>
                        <a:t>0.333</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rPr>
                        <a:t>33.3</a:t>
                      </a:r>
                      <a:endParaRPr lang="en-US" sz="1600" b="0" i="0" u="none" strike="noStrike" dirty="0">
                        <a:solidFill>
                          <a:srgbClr val="000000"/>
                        </a:solidFill>
                        <a:effectLst/>
                        <a:latin typeface="Calibri" panose="020F0502020204030204" pitchFamily="34" charset="0"/>
                      </a:endParaRPr>
                    </a:p>
                  </a:txBody>
                  <a:tcPr marL="7620" marR="7620" marT="7620" marB="0" anchor="b">
                    <a:lnR w="12700" cmpd="sng">
                      <a:noFill/>
                    </a:lnR>
                    <a:noFill/>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600" b="0" i="0" u="none" strike="noStrike" dirty="0">
                          <a:solidFill>
                            <a:srgbClr val="000000"/>
                          </a:solidFill>
                          <a:effectLst/>
                          <a:latin typeface="Calibri" panose="020F0502020204030204" pitchFamily="34" charset="0"/>
                        </a:rPr>
                        <a:t>=10/30</a:t>
                      </a:r>
                    </a:p>
                  </a:txBody>
                  <a:tcPr marL="7620" marR="7620" marT="7620" marB="0" anchor="b">
                    <a:lnL w="12700" cmpd="sng">
                      <a:noFill/>
                    </a:lnL>
                    <a:solidFill>
                      <a:schemeClr val="bg1">
                        <a:lumMod val="85000"/>
                      </a:schemeClr>
                    </a:solidFill>
                  </a:tcPr>
                </a:tc>
                <a:extLst>
                  <a:ext uri="{0D108BD9-81ED-4DB2-BD59-A6C34878D82A}">
                    <a16:rowId xmlns:a16="http://schemas.microsoft.com/office/drawing/2014/main" val="1761891808"/>
                  </a:ext>
                </a:extLst>
              </a:tr>
              <a:tr h="182880">
                <a:tc>
                  <a:txBody>
                    <a:bodyPr/>
                    <a:lstStyle/>
                    <a:p>
                      <a:pPr algn="l" fontAlgn="b"/>
                      <a:r>
                        <a:rPr lang="en-US" sz="1600" u="none" strike="noStrike" dirty="0">
                          <a:effectLst/>
                        </a:rPr>
                        <a:t>$60 - $69</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latin typeface="+mn-lt"/>
                        </a:rPr>
                        <a:t>1</a:t>
                      </a:r>
                      <a:endParaRPr lang="en-US" sz="1600" b="0" i="0" u="none" strike="noStrike" dirty="0">
                        <a:solidFill>
                          <a:srgbClr val="000000"/>
                        </a:solidFill>
                        <a:effectLst/>
                        <a:latin typeface="+mn-lt"/>
                      </a:endParaRPr>
                    </a:p>
                  </a:txBody>
                  <a:tcPr marL="7620" marR="7620" marT="7620" marB="0" anchor="b">
                    <a:noFill/>
                  </a:tcPr>
                </a:tc>
                <a:tc>
                  <a:txBody>
                    <a:bodyPr/>
                    <a:lstStyle/>
                    <a:p>
                      <a:pPr algn="ctr" fontAlgn="b"/>
                      <a:r>
                        <a:rPr lang="en-US" sz="1600" u="none" strike="noStrike" dirty="0">
                          <a:effectLst/>
                        </a:rPr>
                        <a:t>0.033</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rPr>
                        <a:t>3.30</a:t>
                      </a:r>
                      <a:endParaRPr lang="en-US" sz="1600" b="0" i="0" u="none" strike="noStrike" dirty="0">
                        <a:solidFill>
                          <a:srgbClr val="000000"/>
                        </a:solidFill>
                        <a:effectLst/>
                        <a:latin typeface="Calibri" panose="020F0502020204030204" pitchFamily="34" charset="0"/>
                      </a:endParaRPr>
                    </a:p>
                  </a:txBody>
                  <a:tcPr marL="7620" marR="7620" marT="7620" marB="0" anchor="b">
                    <a:lnR w="12700" cmpd="sng">
                      <a:noFill/>
                    </a:lnR>
                    <a:noFill/>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600" b="0" i="0" u="none" strike="noStrike" dirty="0">
                          <a:solidFill>
                            <a:srgbClr val="000000"/>
                          </a:solidFill>
                          <a:effectLst/>
                          <a:latin typeface="Calibri" panose="020F0502020204030204" pitchFamily="34" charset="0"/>
                        </a:rPr>
                        <a:t>=1/30</a:t>
                      </a:r>
                    </a:p>
                  </a:txBody>
                  <a:tcPr marL="7620" marR="7620" marT="7620" marB="0" anchor="b">
                    <a:lnL w="12700" cmpd="sng">
                      <a:noFill/>
                    </a:lnL>
                    <a:solidFill>
                      <a:schemeClr val="bg1">
                        <a:lumMod val="85000"/>
                      </a:schemeClr>
                    </a:solidFill>
                  </a:tcPr>
                </a:tc>
                <a:extLst>
                  <a:ext uri="{0D108BD9-81ED-4DB2-BD59-A6C34878D82A}">
                    <a16:rowId xmlns:a16="http://schemas.microsoft.com/office/drawing/2014/main" val="315320857"/>
                  </a:ext>
                </a:extLst>
              </a:tr>
              <a:tr h="182880">
                <a:tc>
                  <a:txBody>
                    <a:bodyPr/>
                    <a:lstStyle/>
                    <a:p>
                      <a:pPr algn="l" fontAlgn="b"/>
                      <a:r>
                        <a:rPr lang="en-US" sz="1600" u="none" strike="noStrike" dirty="0">
                          <a:effectLst/>
                        </a:rPr>
                        <a:t>$70 - $80</a:t>
                      </a:r>
                      <a:endParaRPr lang="en-US" sz="1600" b="0" i="0" u="none" strike="noStrike" dirty="0">
                        <a:solidFill>
                          <a:srgbClr val="000000"/>
                        </a:solidFill>
                        <a:effectLst/>
                        <a:latin typeface="Calibri" panose="020F0502020204030204" pitchFamily="34" charset="0"/>
                      </a:endParaRP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latin typeface="+mn-lt"/>
                        </a:rPr>
                        <a:t>7</a:t>
                      </a:r>
                      <a:endParaRPr lang="en-US" sz="1600" b="0" i="0" u="none" strike="noStrike" dirty="0">
                        <a:solidFill>
                          <a:srgbClr val="000000"/>
                        </a:solidFill>
                        <a:effectLst/>
                        <a:latin typeface="+mn-lt"/>
                      </a:endParaRP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rPr>
                        <a:t>0.233</a:t>
                      </a:r>
                      <a:endParaRPr lang="en-US" sz="1600" b="0" i="0" u="none" strike="noStrike" dirty="0">
                        <a:solidFill>
                          <a:srgbClr val="000000"/>
                        </a:solidFill>
                        <a:effectLst/>
                        <a:latin typeface="Calibri" panose="020F0502020204030204" pitchFamily="34" charset="0"/>
                      </a:endParaRP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rPr>
                        <a:t>23.3</a:t>
                      </a:r>
                      <a:endParaRPr lang="en-US" sz="1600" b="0" i="0" u="none" strike="noStrike" dirty="0">
                        <a:solidFill>
                          <a:srgbClr val="000000"/>
                        </a:solidFill>
                        <a:effectLst/>
                        <a:latin typeface="Calibri" panose="020F0502020204030204" pitchFamily="34" charset="0"/>
                      </a:endParaRPr>
                    </a:p>
                  </a:txBody>
                  <a:tcPr marL="7620" marR="7620" marT="7620" marB="0" anchor="b">
                    <a:lnR w="12700" cmpd="sng">
                      <a:noFill/>
                    </a:lnR>
                    <a:lnB w="12700" cap="flat" cmpd="sng" algn="ctr">
                      <a:solidFill>
                        <a:schemeClr val="tx1"/>
                      </a:solidFill>
                      <a:prstDash val="solid"/>
                      <a:round/>
                      <a:headEnd type="none" w="med" len="med"/>
                      <a:tailEnd type="none" w="med" len="med"/>
                    </a:lnB>
                    <a:noFill/>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7620" marR="7620" marT="7620" marB="0"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dirty="0">
                          <a:solidFill>
                            <a:srgbClr val="000000"/>
                          </a:solidFill>
                          <a:effectLst/>
                          <a:latin typeface="Calibri" panose="020F0502020204030204" pitchFamily="34" charset="0"/>
                        </a:rPr>
                        <a:t>=7/30</a:t>
                      </a:r>
                    </a:p>
                  </a:txBody>
                  <a:tcPr marL="7620" marR="7620" marT="7620" marB="0" anchor="b">
                    <a:lnL w="12700" cmpd="sng">
                      <a:noFill/>
                    </a:lnL>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142893868"/>
                  </a:ext>
                </a:extLst>
              </a:tr>
              <a:tr h="182880">
                <a:tc>
                  <a:txBody>
                    <a:bodyPr/>
                    <a:lstStyle/>
                    <a:p>
                      <a:pPr algn="l" fontAlgn="b"/>
                      <a:r>
                        <a:rPr lang="en-US" sz="1600" u="none" strike="noStrike" dirty="0">
                          <a:effectLst/>
                        </a:rPr>
                        <a:t>Total</a:t>
                      </a:r>
                      <a:endParaRPr lang="en-US" sz="16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latin typeface="+mn-lt"/>
                        </a:rPr>
                        <a:t>30</a:t>
                      </a:r>
                      <a:endParaRPr lang="en-US" sz="1600" b="0" i="0" u="none" strike="noStrike" dirty="0">
                        <a:solidFill>
                          <a:srgbClr val="000000"/>
                        </a:solidFill>
                        <a:effectLst/>
                        <a:latin typeface="+mn-lt"/>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rPr>
                        <a:t>1.000</a:t>
                      </a:r>
                      <a:endParaRPr lang="en-US" sz="16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rPr>
                        <a:t>100.0</a:t>
                      </a:r>
                      <a:endParaRPr lang="en-US" sz="1600" b="0" i="0" u="none" strike="noStrike" dirty="0">
                        <a:solidFill>
                          <a:srgbClr val="000000"/>
                        </a:solidFill>
                        <a:effectLst/>
                        <a:latin typeface="Calibri" panose="020F0502020204030204" pitchFamily="34" charset="0"/>
                      </a:endParaRPr>
                    </a:p>
                  </a:txBody>
                  <a:tcPr marL="7620" marR="7620" marT="7620" marB="0" anchor="b">
                    <a:lnR w="12700" cmpd="sng">
                      <a:noFill/>
                    </a:lnR>
                    <a:lnT w="12700" cap="flat" cmpd="sng" algn="ctr">
                      <a:solidFill>
                        <a:schemeClr val="tx1"/>
                      </a:solidFill>
                      <a:prstDash val="solid"/>
                      <a:round/>
                      <a:headEnd type="none" w="med" len="med"/>
                      <a:tailEnd type="none" w="med" len="med"/>
                    </a:lnT>
                    <a:noFill/>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7620" marR="7620" marT="7620" marB="0" anchor="b">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endParaRPr lang="en-US" sz="1600" b="0" i="0" u="none" strike="noStrike" dirty="0">
                        <a:solidFill>
                          <a:srgbClr val="000000"/>
                        </a:solidFill>
                        <a:effectLst/>
                        <a:latin typeface="Calibri" panose="020F0502020204030204" pitchFamily="34" charset="0"/>
                      </a:endParaRPr>
                    </a:p>
                  </a:txBody>
                  <a:tcPr marL="7620" marR="7620" marT="7620" marB="0" anchor="b">
                    <a:lnL w="12700" cmpd="sng">
                      <a:noFill/>
                    </a:lnL>
                    <a:lnT w="12700" cap="flat" cmpd="sng" algn="ctr">
                      <a:solidFill>
                        <a:schemeClr val="tx1"/>
                      </a:solidFill>
                      <a:prstDash val="solid"/>
                      <a:round/>
                      <a:headEnd type="none" w="med" len="med"/>
                      <a:tailEnd type="none" w="med" len="med"/>
                    </a:lnT>
                    <a:solidFill>
                      <a:schemeClr val="bg1">
                        <a:lumMod val="85000"/>
                      </a:schemeClr>
                    </a:solidFill>
                  </a:tcPr>
                </a:tc>
                <a:extLst>
                  <a:ext uri="{0D108BD9-81ED-4DB2-BD59-A6C34878D82A}">
                    <a16:rowId xmlns:a16="http://schemas.microsoft.com/office/drawing/2014/main" val="1841045961"/>
                  </a:ext>
                </a:extLst>
              </a:tr>
            </a:tbl>
          </a:graphicData>
        </a:graphic>
      </p:graphicFrame>
      <p:graphicFrame>
        <p:nvGraphicFramePr>
          <p:cNvPr id="3" name="Object 2">
            <a:extLst>
              <a:ext uri="{FF2B5EF4-FFF2-40B4-BE49-F238E27FC236}">
                <a16:creationId xmlns:a16="http://schemas.microsoft.com/office/drawing/2014/main" id="{CC056E4C-6DD0-4C25-8D57-B63FB44CDF80}"/>
              </a:ext>
            </a:extLst>
          </p:cNvPr>
          <p:cNvGraphicFramePr>
            <a:graphicFrameLocks noChangeAspect="1"/>
          </p:cNvGraphicFramePr>
          <p:nvPr>
            <p:extLst>
              <p:ext uri="{D42A27DB-BD31-4B8C-83A1-F6EECF244321}">
                <p14:modId xmlns:p14="http://schemas.microsoft.com/office/powerpoint/2010/main" val="2552440015"/>
              </p:ext>
            </p:extLst>
          </p:nvPr>
        </p:nvGraphicFramePr>
        <p:xfrm>
          <a:off x="7750277" y="5708957"/>
          <a:ext cx="914400" cy="792163"/>
        </p:xfrm>
        <a:graphic>
          <a:graphicData uri="http://schemas.openxmlformats.org/presentationml/2006/ole">
            <mc:AlternateContent xmlns:mc="http://schemas.openxmlformats.org/markup-compatibility/2006">
              <mc:Choice xmlns:v="urn:schemas-microsoft-com:vml" Requires="v">
                <p:oleObj spid="_x0000_s8229" name="Worksheet" showAsIcon="1" r:id="rId4" imgW="914400" imgH="792360" progId="Excel.Sheet.12">
                  <p:embed/>
                </p:oleObj>
              </mc:Choice>
              <mc:Fallback>
                <p:oleObj name="Worksheet" showAsIcon="1" r:id="rId4" imgW="914400" imgH="792360" progId="Excel.Sheet.12">
                  <p:embed/>
                  <p:pic>
                    <p:nvPicPr>
                      <p:cNvPr id="0" name=""/>
                      <p:cNvPicPr/>
                      <p:nvPr/>
                    </p:nvPicPr>
                    <p:blipFill>
                      <a:blip r:embed="rId5"/>
                      <a:stretch>
                        <a:fillRect/>
                      </a:stretch>
                    </p:blipFill>
                    <p:spPr>
                      <a:xfrm>
                        <a:off x="7750277" y="5708957"/>
                        <a:ext cx="914400" cy="792163"/>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279500B7-5EB3-4D68-A4E8-BB3DE15397B0}"/>
              </a:ext>
            </a:extLst>
          </p:cNvPr>
          <p:cNvSpPr txBox="1"/>
          <p:nvPr/>
        </p:nvSpPr>
        <p:spPr>
          <a:xfrm>
            <a:off x="7240009" y="5257487"/>
            <a:ext cx="1852372" cy="369332"/>
          </a:xfrm>
          <a:prstGeom prst="rect">
            <a:avLst/>
          </a:prstGeom>
          <a:noFill/>
        </p:spPr>
        <p:txBody>
          <a:bodyPr wrap="square" rtlCol="0">
            <a:spAutoFit/>
          </a:bodyPr>
          <a:lstStyle/>
          <a:p>
            <a:r>
              <a:rPr lang="en-US" dirty="0">
                <a:latin typeface="+mn-lt"/>
              </a:rPr>
              <a:t>How it was done</a:t>
            </a:r>
            <a:r>
              <a:rPr lang="en-US" dirty="0"/>
              <a:t>.</a:t>
            </a:r>
          </a:p>
        </p:txBody>
      </p:sp>
    </p:spTree>
    <p:extLst>
      <p:ext uri="{BB962C8B-B14F-4D97-AF65-F5344CB8AC3E}">
        <p14:creationId xmlns:p14="http://schemas.microsoft.com/office/powerpoint/2010/main" val="3779040373"/>
      </p:ext>
    </p:extLst>
  </p:cSld>
  <p:clrMapOvr>
    <a:masterClrMapping/>
  </p:clrMapOvr>
  <p:transition>
    <p:zo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20" name="Rectangle 4"/>
          <p:cNvSpPr>
            <a:spLocks noChangeArrowheads="1"/>
          </p:cNvSpPr>
          <p:nvPr/>
        </p:nvSpPr>
        <p:spPr bwMode="auto">
          <a:xfrm>
            <a:off x="691045" y="1783439"/>
            <a:ext cx="7772400" cy="433728"/>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2400" dirty="0">
                <a:solidFill>
                  <a:srgbClr val="000000"/>
                </a:solidFill>
                <a:latin typeface="+mn-lt"/>
                <a:cs typeface="Arial" panose="020B0604020202020204" pitchFamily="34" charset="0"/>
              </a:rPr>
              <a:t>One of the simplest graphical summaries of data is a dot plot.</a:t>
            </a:r>
          </a:p>
        </p:txBody>
      </p:sp>
      <p:sp>
        <p:nvSpPr>
          <p:cNvPr id="342024" name="Rectangle 8"/>
          <p:cNvSpPr>
            <a:spLocks noChangeArrowheads="1"/>
          </p:cNvSpPr>
          <p:nvPr/>
        </p:nvSpPr>
        <p:spPr bwMode="auto">
          <a:xfrm>
            <a:off x="704787" y="2518396"/>
            <a:ext cx="7772400" cy="416559"/>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2400" dirty="0">
                <a:solidFill>
                  <a:srgbClr val="000000"/>
                </a:solidFill>
                <a:latin typeface="+mn-lt"/>
                <a:cs typeface="Arial" panose="020B0604020202020204" pitchFamily="34" charset="0"/>
              </a:rPr>
              <a:t>A horizontal axis shows the range of data values.</a:t>
            </a:r>
          </a:p>
        </p:txBody>
      </p:sp>
      <p:sp>
        <p:nvSpPr>
          <p:cNvPr id="342025" name="Rectangle 9"/>
          <p:cNvSpPr>
            <a:spLocks noChangeArrowheads="1"/>
          </p:cNvSpPr>
          <p:nvPr/>
        </p:nvSpPr>
        <p:spPr bwMode="auto">
          <a:xfrm>
            <a:off x="699859" y="2896668"/>
            <a:ext cx="7772400" cy="442725"/>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2400" dirty="0">
                <a:solidFill>
                  <a:srgbClr val="000000"/>
                </a:solidFill>
                <a:latin typeface="+mn-lt"/>
                <a:cs typeface="Arial" panose="020B0604020202020204" pitchFamily="34" charset="0"/>
              </a:rPr>
              <a:t>Then each data value is represented by a dot placed above the axis.</a:t>
            </a:r>
          </a:p>
        </p:txBody>
      </p:sp>
      <p:sp>
        <p:nvSpPr>
          <p:cNvPr id="6" name="Rectangle 3">
            <a:extLst>
              <a:ext uri="{FF2B5EF4-FFF2-40B4-BE49-F238E27FC236}">
                <a16:creationId xmlns:a16="http://schemas.microsoft.com/office/drawing/2014/main" id="{9BB463EF-1F7F-4A68-B987-2BF3BC38B2D3}"/>
              </a:ext>
            </a:extLst>
          </p:cNvPr>
          <p:cNvSpPr>
            <a:spLocks noChangeArrowheads="1"/>
          </p:cNvSpPr>
          <p:nvPr/>
        </p:nvSpPr>
        <p:spPr bwMode="auto">
          <a:xfrm>
            <a:off x="359177" y="1057894"/>
            <a:ext cx="7772400" cy="612305"/>
          </a:xfrm>
          <a:prstGeom prst="rect">
            <a:avLst/>
          </a:prstGeom>
          <a:noFill/>
          <a:ln w="12700">
            <a:noFill/>
            <a:miter lim="800000"/>
            <a:headEnd/>
            <a:tailEnd/>
          </a:ln>
          <a:effectLst/>
        </p:spPr>
        <p:txBody>
          <a:bodyPr lIns="68034" tIns="33420" rIns="68034" bIns="33420" anchor="ctr"/>
          <a:lstStyle/>
          <a:p>
            <a:pPr algn="l">
              <a:defRPr/>
            </a:pPr>
            <a:r>
              <a:rPr lang="en-US" sz="2800" b="1" dirty="0">
                <a:latin typeface="+mn-lt"/>
                <a:cs typeface="Arial" panose="020B0604020202020204" pitchFamily="34" charset="0"/>
              </a:rPr>
              <a:t>Dot Plot</a:t>
            </a:r>
          </a:p>
        </p:txBody>
      </p:sp>
    </p:spTree>
    <p:extLst>
      <p:ext uri="{BB962C8B-B14F-4D97-AF65-F5344CB8AC3E}">
        <p14:creationId xmlns:p14="http://schemas.microsoft.com/office/powerpoint/2010/main" val="4184392697"/>
      </p:ext>
    </p:extLst>
  </p:cSld>
  <p:clrMapOvr>
    <a:masterClrMapping/>
  </p:clrMapOvr>
  <p:transition>
    <p:zo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74264" y="3958093"/>
            <a:ext cx="4992008" cy="194733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3062" name="Rectangle 22"/>
          <p:cNvSpPr>
            <a:spLocks noChangeArrowheads="1"/>
          </p:cNvSpPr>
          <p:nvPr/>
        </p:nvSpPr>
        <p:spPr bwMode="auto">
          <a:xfrm>
            <a:off x="3375387" y="3611913"/>
            <a:ext cx="1790210" cy="358073"/>
          </a:xfrm>
          <a:prstGeom prst="rect">
            <a:avLst/>
          </a:prstGeom>
          <a:noFill/>
          <a:ln w="12700">
            <a:noFill/>
            <a:miter lim="800000"/>
            <a:headEnd/>
            <a:tailEnd/>
          </a:ln>
          <a:effectLst/>
          <a:scene3d>
            <a:camera prst="orthographicFront">
              <a:rot lat="0" lon="0" rev="0"/>
            </a:camera>
            <a:lightRig rig="balanced" dir="t">
              <a:rot lat="0" lon="0" rev="8700000"/>
            </a:lightRig>
          </a:scene3d>
          <a:sp3d>
            <a:bevelT w="190500" h="38100"/>
          </a:sp3d>
        </p:spPr>
        <p:txBody>
          <a:bodyPr wrap="none" anchor="ctr"/>
          <a:lstStyle/>
          <a:p>
            <a:pPr>
              <a:defRPr/>
            </a:pPr>
            <a:r>
              <a:rPr lang="en-US" sz="1805" dirty="0">
                <a:solidFill>
                  <a:srgbClr val="000000"/>
                </a:solidFill>
                <a:latin typeface="Arial" panose="020B0604020202020204" pitchFamily="34" charset="0"/>
                <a:cs typeface="Arial" panose="020B0604020202020204" pitchFamily="34" charset="0"/>
              </a:rPr>
              <a:t>Part Cost ($)</a:t>
            </a:r>
          </a:p>
        </p:txBody>
      </p:sp>
      <p:grpSp>
        <p:nvGrpSpPr>
          <p:cNvPr id="4" name="Group 3"/>
          <p:cNvGrpSpPr/>
          <p:nvPr/>
        </p:nvGrpSpPr>
        <p:grpSpPr>
          <a:xfrm>
            <a:off x="1674265" y="4466990"/>
            <a:ext cx="4992008" cy="960378"/>
            <a:chOff x="966783" y="2763838"/>
            <a:chExt cx="8851314" cy="1277336"/>
          </a:xfrm>
        </p:grpSpPr>
        <p:sp>
          <p:nvSpPr>
            <p:cNvPr id="343046" name="Rectangle 6"/>
            <p:cNvSpPr>
              <a:spLocks noChangeArrowheads="1"/>
            </p:cNvSpPr>
            <p:nvPr/>
          </p:nvSpPr>
          <p:spPr bwMode="auto">
            <a:xfrm>
              <a:off x="1247856" y="3582988"/>
              <a:ext cx="8429381" cy="458186"/>
            </a:xfrm>
            <a:prstGeom prst="rect">
              <a:avLst/>
            </a:prstGeom>
            <a:noFill/>
            <a:ln w="12700">
              <a:noFill/>
              <a:miter lim="800000"/>
              <a:headEnd/>
              <a:tailEnd/>
            </a:ln>
            <a:effectLst/>
          </p:spPr>
          <p:txBody>
            <a:bodyPr wrap="none" lIns="68034" tIns="33420" rIns="68034" bIns="33420">
              <a:spAutoFit/>
            </a:bodyPr>
            <a:lstStyle/>
            <a:p>
              <a:pPr algn="l">
                <a:defRPr/>
              </a:pPr>
              <a:r>
                <a:rPr lang="en-US" dirty="0">
                  <a:solidFill>
                    <a:srgbClr val="000000"/>
                  </a:solidFill>
                  <a:latin typeface="Arial" panose="020B0604020202020204" pitchFamily="34" charset="0"/>
                  <a:cs typeface="Arial" panose="020B0604020202020204" pitchFamily="34" charset="0"/>
                </a:rPr>
                <a:t>3</a:t>
              </a:r>
              <a:r>
                <a:rPr lang="en-US" dirty="0">
                  <a:solidFill>
                    <a:srgbClr val="000000"/>
                  </a:solidFill>
                  <a:effectLst/>
                  <a:latin typeface="Arial" panose="020B0604020202020204" pitchFamily="34" charset="0"/>
                  <a:cs typeface="Arial" panose="020B0604020202020204" pitchFamily="34" charset="0"/>
                </a:rPr>
                <a:t>0         </a:t>
              </a:r>
              <a:r>
                <a:rPr lang="en-US" dirty="0">
                  <a:solidFill>
                    <a:srgbClr val="000000"/>
                  </a:solidFill>
                  <a:latin typeface="Arial" panose="020B0604020202020204" pitchFamily="34" charset="0"/>
                  <a:cs typeface="Arial" panose="020B0604020202020204" pitchFamily="34" charset="0"/>
                </a:rPr>
                <a:t>4</a:t>
              </a:r>
              <a:r>
                <a:rPr lang="en-US" dirty="0">
                  <a:solidFill>
                    <a:srgbClr val="000000"/>
                  </a:solidFill>
                  <a:effectLst/>
                  <a:latin typeface="Arial" panose="020B0604020202020204" pitchFamily="34" charset="0"/>
                  <a:cs typeface="Arial" panose="020B0604020202020204" pitchFamily="34" charset="0"/>
                </a:rPr>
                <a:t>0          </a:t>
              </a:r>
              <a:r>
                <a:rPr lang="en-US" dirty="0">
                  <a:solidFill>
                    <a:srgbClr val="000000"/>
                  </a:solidFill>
                  <a:latin typeface="Arial" panose="020B0604020202020204" pitchFamily="34" charset="0"/>
                  <a:cs typeface="Arial" panose="020B0604020202020204" pitchFamily="34" charset="0"/>
                </a:rPr>
                <a:t>5</a:t>
              </a:r>
              <a:r>
                <a:rPr lang="en-US" dirty="0">
                  <a:solidFill>
                    <a:srgbClr val="000000"/>
                  </a:solidFill>
                  <a:effectLst/>
                  <a:latin typeface="Arial" panose="020B0604020202020204" pitchFamily="34" charset="0"/>
                  <a:cs typeface="Arial" panose="020B0604020202020204" pitchFamily="34" charset="0"/>
                </a:rPr>
                <a:t>0          </a:t>
              </a:r>
              <a:r>
                <a:rPr lang="en-US" dirty="0">
                  <a:solidFill>
                    <a:srgbClr val="000000"/>
                  </a:solidFill>
                  <a:latin typeface="Arial" panose="020B0604020202020204" pitchFamily="34" charset="0"/>
                  <a:cs typeface="Arial" panose="020B0604020202020204" pitchFamily="34" charset="0"/>
                </a:rPr>
                <a:t>6</a:t>
              </a:r>
              <a:r>
                <a:rPr lang="en-US" dirty="0">
                  <a:solidFill>
                    <a:srgbClr val="000000"/>
                  </a:solidFill>
                  <a:effectLst/>
                  <a:latin typeface="Arial" panose="020B0604020202020204" pitchFamily="34" charset="0"/>
                  <a:cs typeface="Arial" panose="020B0604020202020204" pitchFamily="34" charset="0"/>
                </a:rPr>
                <a:t>0          70         80</a:t>
              </a:r>
            </a:p>
          </p:txBody>
        </p:sp>
        <p:grpSp>
          <p:nvGrpSpPr>
            <p:cNvPr id="2" name="Group 8"/>
            <p:cNvGrpSpPr>
              <a:grpSpLocks/>
            </p:cNvGrpSpPr>
            <p:nvPr/>
          </p:nvGrpSpPr>
          <p:grpSpPr bwMode="auto">
            <a:xfrm>
              <a:off x="1575128" y="3351213"/>
              <a:ext cx="7620152" cy="190500"/>
              <a:chOff x="746" y="1919"/>
              <a:chExt cx="3609" cy="120"/>
            </a:xfrm>
          </p:grpSpPr>
          <p:sp>
            <p:nvSpPr>
              <p:cNvPr id="343049" name="Line 9"/>
              <p:cNvSpPr>
                <a:spLocks noChangeShapeType="1"/>
              </p:cNvSpPr>
              <p:nvPr/>
            </p:nvSpPr>
            <p:spPr bwMode="auto">
              <a:xfrm>
                <a:off x="746" y="1921"/>
                <a:ext cx="0" cy="112"/>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43050" name="Line 10"/>
              <p:cNvSpPr>
                <a:spLocks noChangeShapeType="1"/>
              </p:cNvSpPr>
              <p:nvPr/>
            </p:nvSpPr>
            <p:spPr bwMode="auto">
              <a:xfrm>
                <a:off x="1466" y="1924"/>
                <a:ext cx="0" cy="112"/>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43051" name="Line 11"/>
              <p:cNvSpPr>
                <a:spLocks noChangeShapeType="1"/>
              </p:cNvSpPr>
              <p:nvPr/>
            </p:nvSpPr>
            <p:spPr bwMode="auto">
              <a:xfrm>
                <a:off x="2186" y="1921"/>
                <a:ext cx="0" cy="112"/>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43052" name="Line 12"/>
              <p:cNvSpPr>
                <a:spLocks noChangeShapeType="1"/>
              </p:cNvSpPr>
              <p:nvPr/>
            </p:nvSpPr>
            <p:spPr bwMode="auto">
              <a:xfrm>
                <a:off x="3633" y="1921"/>
                <a:ext cx="0" cy="112"/>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43053" name="Line 13"/>
              <p:cNvSpPr>
                <a:spLocks noChangeShapeType="1"/>
              </p:cNvSpPr>
              <p:nvPr/>
            </p:nvSpPr>
            <p:spPr bwMode="auto">
              <a:xfrm>
                <a:off x="4355" y="1924"/>
                <a:ext cx="0" cy="112"/>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43055" name="Line 15"/>
              <p:cNvSpPr>
                <a:spLocks noChangeShapeType="1"/>
              </p:cNvSpPr>
              <p:nvPr/>
            </p:nvSpPr>
            <p:spPr bwMode="auto">
              <a:xfrm>
                <a:off x="2912" y="1919"/>
                <a:ext cx="0" cy="114"/>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43056" name="Line 16"/>
              <p:cNvSpPr>
                <a:spLocks noChangeShapeType="1"/>
              </p:cNvSpPr>
              <p:nvPr/>
            </p:nvSpPr>
            <p:spPr bwMode="auto">
              <a:xfrm>
                <a:off x="1106" y="1948"/>
                <a:ext cx="0" cy="85"/>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43057" name="Line 17"/>
              <p:cNvSpPr>
                <a:spLocks noChangeShapeType="1"/>
              </p:cNvSpPr>
              <p:nvPr/>
            </p:nvSpPr>
            <p:spPr bwMode="auto">
              <a:xfrm>
                <a:off x="1823" y="1954"/>
                <a:ext cx="0" cy="85"/>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43058" name="Line 18"/>
              <p:cNvSpPr>
                <a:spLocks noChangeShapeType="1"/>
              </p:cNvSpPr>
              <p:nvPr/>
            </p:nvSpPr>
            <p:spPr bwMode="auto">
              <a:xfrm>
                <a:off x="2543" y="1951"/>
                <a:ext cx="0" cy="85"/>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43059" name="Line 19"/>
              <p:cNvSpPr>
                <a:spLocks noChangeShapeType="1"/>
              </p:cNvSpPr>
              <p:nvPr/>
            </p:nvSpPr>
            <p:spPr bwMode="auto">
              <a:xfrm>
                <a:off x="3272" y="1951"/>
                <a:ext cx="0" cy="85"/>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43060" name="Line 20"/>
              <p:cNvSpPr>
                <a:spLocks noChangeShapeType="1"/>
              </p:cNvSpPr>
              <p:nvPr/>
            </p:nvSpPr>
            <p:spPr bwMode="auto">
              <a:xfrm>
                <a:off x="3995" y="1954"/>
                <a:ext cx="0" cy="85"/>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grpSp>
        <p:sp>
          <p:nvSpPr>
            <p:cNvPr id="343064" name="Line 24"/>
            <p:cNvSpPr>
              <a:spLocks noChangeShapeType="1"/>
            </p:cNvSpPr>
            <p:nvPr/>
          </p:nvSpPr>
          <p:spPr bwMode="auto">
            <a:xfrm flipV="1">
              <a:off x="966783" y="3427331"/>
              <a:ext cx="8851314" cy="1"/>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43065" name="Oval 25"/>
            <p:cNvSpPr>
              <a:spLocks noChangeArrowheads="1"/>
            </p:cNvSpPr>
            <p:nvPr/>
          </p:nvSpPr>
          <p:spPr bwMode="auto">
            <a:xfrm>
              <a:off x="7740504" y="3125789"/>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66" name="Oval 26"/>
            <p:cNvSpPr>
              <a:spLocks noChangeArrowheads="1"/>
            </p:cNvSpPr>
            <p:nvPr/>
          </p:nvSpPr>
          <p:spPr bwMode="auto">
            <a:xfrm>
              <a:off x="5522119" y="3125789"/>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67" name="Oval 27"/>
            <p:cNvSpPr>
              <a:spLocks noChangeArrowheads="1"/>
            </p:cNvSpPr>
            <p:nvPr/>
          </p:nvSpPr>
          <p:spPr bwMode="auto">
            <a:xfrm>
              <a:off x="7737084" y="2959058"/>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68" name="Oval 28"/>
            <p:cNvSpPr>
              <a:spLocks noChangeArrowheads="1"/>
            </p:cNvSpPr>
            <p:nvPr/>
          </p:nvSpPr>
          <p:spPr bwMode="auto">
            <a:xfrm>
              <a:off x="1728984" y="2939443"/>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69" name="Oval 29"/>
            <p:cNvSpPr>
              <a:spLocks noChangeArrowheads="1"/>
            </p:cNvSpPr>
            <p:nvPr/>
          </p:nvSpPr>
          <p:spPr bwMode="auto">
            <a:xfrm>
              <a:off x="4948369" y="3125789"/>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70" name="Oval 30"/>
            <p:cNvSpPr>
              <a:spLocks noChangeArrowheads="1"/>
            </p:cNvSpPr>
            <p:nvPr/>
          </p:nvSpPr>
          <p:spPr bwMode="auto">
            <a:xfrm>
              <a:off x="1727230" y="3125789"/>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71" name="Oval 31"/>
            <p:cNvSpPr>
              <a:spLocks noChangeArrowheads="1"/>
            </p:cNvSpPr>
            <p:nvPr/>
          </p:nvSpPr>
          <p:spPr bwMode="auto">
            <a:xfrm>
              <a:off x="9119106" y="3125790"/>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73" name="Oval 33"/>
            <p:cNvSpPr>
              <a:spLocks noChangeArrowheads="1"/>
            </p:cNvSpPr>
            <p:nvPr/>
          </p:nvSpPr>
          <p:spPr bwMode="auto">
            <a:xfrm>
              <a:off x="8397075" y="3125790"/>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74" name="Oval 34"/>
            <p:cNvSpPr>
              <a:spLocks noChangeArrowheads="1"/>
            </p:cNvSpPr>
            <p:nvPr/>
          </p:nvSpPr>
          <p:spPr bwMode="auto">
            <a:xfrm>
              <a:off x="2129333" y="3125789"/>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76" name="Oval 36"/>
            <p:cNvSpPr>
              <a:spLocks noChangeArrowheads="1"/>
            </p:cNvSpPr>
            <p:nvPr/>
          </p:nvSpPr>
          <p:spPr bwMode="auto">
            <a:xfrm>
              <a:off x="4565159" y="3135596"/>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79" name="Oval 39"/>
            <p:cNvSpPr>
              <a:spLocks noChangeArrowheads="1"/>
            </p:cNvSpPr>
            <p:nvPr/>
          </p:nvSpPr>
          <p:spPr bwMode="auto">
            <a:xfrm>
              <a:off x="2638741" y="3135596"/>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80" name="Oval 40"/>
            <p:cNvSpPr>
              <a:spLocks noChangeArrowheads="1"/>
            </p:cNvSpPr>
            <p:nvPr/>
          </p:nvSpPr>
          <p:spPr bwMode="auto">
            <a:xfrm>
              <a:off x="4948369" y="2944814"/>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81" name="Oval 41"/>
            <p:cNvSpPr>
              <a:spLocks noChangeArrowheads="1"/>
            </p:cNvSpPr>
            <p:nvPr/>
          </p:nvSpPr>
          <p:spPr bwMode="auto">
            <a:xfrm>
              <a:off x="5706624" y="3125789"/>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82" name="Oval 42"/>
            <p:cNvSpPr>
              <a:spLocks noChangeArrowheads="1"/>
            </p:cNvSpPr>
            <p:nvPr/>
          </p:nvSpPr>
          <p:spPr bwMode="auto">
            <a:xfrm>
              <a:off x="4948369" y="2763838"/>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84" name="Oval 44"/>
            <p:cNvSpPr>
              <a:spLocks noChangeArrowheads="1"/>
            </p:cNvSpPr>
            <p:nvPr/>
          </p:nvSpPr>
          <p:spPr bwMode="auto">
            <a:xfrm>
              <a:off x="5132881" y="3125789"/>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87" name="Oval 47"/>
            <p:cNvSpPr>
              <a:spLocks noChangeArrowheads="1"/>
            </p:cNvSpPr>
            <p:nvPr/>
          </p:nvSpPr>
          <p:spPr bwMode="auto">
            <a:xfrm>
              <a:off x="2129333" y="2944814"/>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88" name="Oval 48"/>
            <p:cNvSpPr>
              <a:spLocks noChangeArrowheads="1"/>
            </p:cNvSpPr>
            <p:nvPr/>
          </p:nvSpPr>
          <p:spPr bwMode="auto">
            <a:xfrm>
              <a:off x="3877465" y="3125789"/>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90" name="Oval 50"/>
            <p:cNvSpPr>
              <a:spLocks noChangeArrowheads="1"/>
            </p:cNvSpPr>
            <p:nvPr/>
          </p:nvSpPr>
          <p:spPr bwMode="auto">
            <a:xfrm>
              <a:off x="8213802" y="3125790"/>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91" name="Oval 51"/>
            <p:cNvSpPr>
              <a:spLocks noChangeArrowheads="1"/>
            </p:cNvSpPr>
            <p:nvPr/>
          </p:nvSpPr>
          <p:spPr bwMode="auto">
            <a:xfrm>
              <a:off x="5337204" y="3125789"/>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92" name="Oval 52"/>
            <p:cNvSpPr>
              <a:spLocks noChangeArrowheads="1"/>
            </p:cNvSpPr>
            <p:nvPr/>
          </p:nvSpPr>
          <p:spPr bwMode="auto">
            <a:xfrm>
              <a:off x="2486717" y="3135596"/>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097" name="Oval 57"/>
            <p:cNvSpPr>
              <a:spLocks noChangeArrowheads="1"/>
            </p:cNvSpPr>
            <p:nvPr/>
          </p:nvSpPr>
          <p:spPr bwMode="auto">
            <a:xfrm>
              <a:off x="7094645" y="3125789"/>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100" name="Oval 60"/>
            <p:cNvSpPr>
              <a:spLocks noChangeArrowheads="1"/>
            </p:cNvSpPr>
            <p:nvPr/>
          </p:nvSpPr>
          <p:spPr bwMode="auto">
            <a:xfrm>
              <a:off x="3040652" y="3146346"/>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103" name="Oval 63"/>
            <p:cNvSpPr>
              <a:spLocks noChangeArrowheads="1"/>
            </p:cNvSpPr>
            <p:nvPr/>
          </p:nvSpPr>
          <p:spPr bwMode="auto">
            <a:xfrm>
              <a:off x="2790762" y="3135596"/>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105" name="Oval 65"/>
            <p:cNvSpPr>
              <a:spLocks noChangeArrowheads="1"/>
            </p:cNvSpPr>
            <p:nvPr/>
          </p:nvSpPr>
          <p:spPr bwMode="auto">
            <a:xfrm>
              <a:off x="2312390" y="3136539"/>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108" name="Oval 68"/>
            <p:cNvSpPr>
              <a:spLocks noChangeArrowheads="1"/>
            </p:cNvSpPr>
            <p:nvPr/>
          </p:nvSpPr>
          <p:spPr bwMode="auto">
            <a:xfrm>
              <a:off x="9122833" y="2939440"/>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109" name="Oval 69"/>
            <p:cNvSpPr>
              <a:spLocks noChangeArrowheads="1"/>
            </p:cNvSpPr>
            <p:nvPr/>
          </p:nvSpPr>
          <p:spPr bwMode="auto">
            <a:xfrm>
              <a:off x="5706624" y="2944814"/>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110" name="Oval 70"/>
            <p:cNvSpPr>
              <a:spLocks noChangeArrowheads="1"/>
            </p:cNvSpPr>
            <p:nvPr/>
          </p:nvSpPr>
          <p:spPr bwMode="auto">
            <a:xfrm>
              <a:off x="8213802" y="2944814"/>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111" name="Oval 71"/>
            <p:cNvSpPr>
              <a:spLocks noChangeArrowheads="1"/>
            </p:cNvSpPr>
            <p:nvPr/>
          </p:nvSpPr>
          <p:spPr bwMode="auto">
            <a:xfrm>
              <a:off x="5706624" y="2763838"/>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
          <p:nvSpPr>
            <p:cNvPr id="343113" name="Oval 73"/>
            <p:cNvSpPr>
              <a:spLocks noChangeArrowheads="1"/>
            </p:cNvSpPr>
            <p:nvPr/>
          </p:nvSpPr>
          <p:spPr bwMode="auto">
            <a:xfrm>
              <a:off x="1920133" y="3132390"/>
              <a:ext cx="105572" cy="79375"/>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grpSp>
      <p:sp>
        <p:nvSpPr>
          <p:cNvPr id="74" name="Rectangle 3"/>
          <p:cNvSpPr>
            <a:spLocks noChangeArrowheads="1"/>
          </p:cNvSpPr>
          <p:nvPr/>
        </p:nvSpPr>
        <p:spPr bwMode="auto">
          <a:xfrm>
            <a:off x="359177" y="1057894"/>
            <a:ext cx="7772400" cy="612305"/>
          </a:xfrm>
          <a:prstGeom prst="rect">
            <a:avLst/>
          </a:prstGeom>
          <a:noFill/>
          <a:ln w="12700">
            <a:noFill/>
            <a:miter lim="800000"/>
            <a:headEnd/>
            <a:tailEnd/>
          </a:ln>
          <a:effectLst/>
        </p:spPr>
        <p:txBody>
          <a:bodyPr lIns="68034" tIns="33420" rIns="68034" bIns="33420" anchor="ctr"/>
          <a:lstStyle/>
          <a:p>
            <a:pPr algn="l">
              <a:defRPr/>
            </a:pPr>
            <a:r>
              <a:rPr lang="en-US" sz="2800" b="1" dirty="0">
                <a:latin typeface="+mn-lt"/>
                <a:cs typeface="Arial" panose="020B0604020202020204" pitchFamily="34" charset="0"/>
              </a:rPr>
              <a:t>Dot Plot</a:t>
            </a:r>
          </a:p>
        </p:txBody>
      </p:sp>
      <p:sp>
        <p:nvSpPr>
          <p:cNvPr id="73" name="Rectangle 100">
            <a:extLst>
              <a:ext uri="{FF2B5EF4-FFF2-40B4-BE49-F238E27FC236}">
                <a16:creationId xmlns:a16="http://schemas.microsoft.com/office/drawing/2014/main" id="{4346453D-AA8F-4793-A203-96ADAF5E16C1}"/>
              </a:ext>
            </a:extLst>
          </p:cNvPr>
          <p:cNvSpPr txBox="1">
            <a:spLocks noChangeArrowheads="1"/>
          </p:cNvSpPr>
          <p:nvPr/>
        </p:nvSpPr>
        <p:spPr>
          <a:xfrm>
            <a:off x="595436" y="2895109"/>
            <a:ext cx="5511800" cy="42849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a:t>Example:  Bob’s Brake Repair</a:t>
            </a:r>
          </a:p>
        </p:txBody>
      </p:sp>
      <p:sp>
        <p:nvSpPr>
          <p:cNvPr id="75" name="Rectangle 4">
            <a:extLst>
              <a:ext uri="{FF2B5EF4-FFF2-40B4-BE49-F238E27FC236}">
                <a16:creationId xmlns:a16="http://schemas.microsoft.com/office/drawing/2014/main" id="{EB5262D6-239C-42B5-9ECF-4C8CE64C347C}"/>
              </a:ext>
            </a:extLst>
          </p:cNvPr>
          <p:cNvSpPr>
            <a:spLocks noChangeArrowheads="1"/>
          </p:cNvSpPr>
          <p:nvPr/>
        </p:nvSpPr>
        <p:spPr bwMode="auto">
          <a:xfrm>
            <a:off x="586622" y="1628923"/>
            <a:ext cx="6286126" cy="433728"/>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One of the simplest graphical summaries of data is a dot plot.</a:t>
            </a:r>
          </a:p>
        </p:txBody>
      </p:sp>
      <p:sp>
        <p:nvSpPr>
          <p:cNvPr id="76" name="Rectangle 8">
            <a:extLst>
              <a:ext uri="{FF2B5EF4-FFF2-40B4-BE49-F238E27FC236}">
                <a16:creationId xmlns:a16="http://schemas.microsoft.com/office/drawing/2014/main" id="{5FCF237B-7D61-4927-BC03-216545CD7F9D}"/>
              </a:ext>
            </a:extLst>
          </p:cNvPr>
          <p:cNvSpPr>
            <a:spLocks noChangeArrowheads="1"/>
          </p:cNvSpPr>
          <p:nvPr/>
        </p:nvSpPr>
        <p:spPr bwMode="auto">
          <a:xfrm>
            <a:off x="600364" y="2017296"/>
            <a:ext cx="5285957" cy="416559"/>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A horizontal axis shows the range of data values.</a:t>
            </a:r>
          </a:p>
        </p:txBody>
      </p:sp>
      <p:sp>
        <p:nvSpPr>
          <p:cNvPr id="77" name="Rectangle 9">
            <a:extLst>
              <a:ext uri="{FF2B5EF4-FFF2-40B4-BE49-F238E27FC236}">
                <a16:creationId xmlns:a16="http://schemas.microsoft.com/office/drawing/2014/main" id="{850C19A5-16A6-4836-96C7-CD6A00C8EF05}"/>
              </a:ext>
            </a:extLst>
          </p:cNvPr>
          <p:cNvSpPr>
            <a:spLocks noChangeArrowheads="1"/>
          </p:cNvSpPr>
          <p:nvPr/>
        </p:nvSpPr>
        <p:spPr bwMode="auto">
          <a:xfrm>
            <a:off x="595436" y="2395568"/>
            <a:ext cx="6934716" cy="442725"/>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Then each data value is represented by a dot placed above the axis.</a:t>
            </a:r>
          </a:p>
        </p:txBody>
      </p:sp>
      <p:sp>
        <p:nvSpPr>
          <p:cNvPr id="78" name="Oval 30">
            <a:extLst>
              <a:ext uri="{FF2B5EF4-FFF2-40B4-BE49-F238E27FC236}">
                <a16:creationId xmlns:a16="http://schemas.microsoft.com/office/drawing/2014/main" id="{91C068DB-0558-4F54-AD97-80FF84C8F15E}"/>
              </a:ext>
            </a:extLst>
          </p:cNvPr>
          <p:cNvSpPr>
            <a:spLocks noChangeArrowheads="1"/>
          </p:cNvSpPr>
          <p:nvPr/>
        </p:nvSpPr>
        <p:spPr bwMode="auto">
          <a:xfrm>
            <a:off x="1982700" y="4751415"/>
            <a:ext cx="59541" cy="59679"/>
          </a:xfrm>
          <a:prstGeom prst="ellipse">
            <a:avLst/>
          </a:prstGeom>
          <a:solidFill>
            <a:srgbClr val="000000"/>
          </a:solidFill>
          <a:ln w="12700">
            <a:solidFill>
              <a:srgbClr val="000000"/>
            </a:solidFill>
            <a:round/>
            <a:headEnd/>
            <a:tailEnd/>
          </a:ln>
          <a:effectLst/>
        </p:spPr>
        <p:txBody>
          <a:bodyPr wrap="none" anchor="ctr"/>
          <a:lstStyle/>
          <a:p>
            <a:pPr>
              <a:defRPr/>
            </a:pPr>
            <a:endParaRPr lang="en-US" dirty="0"/>
          </a:p>
        </p:txBody>
      </p:sp>
    </p:spTree>
    <p:extLst>
      <p:ext uri="{BB962C8B-B14F-4D97-AF65-F5344CB8AC3E}">
        <p14:creationId xmlns:p14="http://schemas.microsoft.com/office/powerpoint/2010/main" val="1166108503"/>
      </p:ext>
    </p:extLst>
  </p:cSld>
  <p:clrMapOvr>
    <a:masterClrMapping/>
  </p:clrMapOvr>
  <p:transition>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25360" y="1016372"/>
            <a:ext cx="7772400" cy="469076"/>
          </a:xfrm>
        </p:spPr>
        <p:txBody>
          <a:bodyPr>
            <a:noAutofit/>
          </a:bodyPr>
          <a:lstStyle/>
          <a:p>
            <a:pPr>
              <a:defRPr/>
            </a:pPr>
            <a:r>
              <a:rPr lang="en-US" dirty="0"/>
              <a:t>Histogram</a:t>
            </a:r>
          </a:p>
        </p:txBody>
      </p:sp>
      <p:sp>
        <p:nvSpPr>
          <p:cNvPr id="23556" name="Rectangle 4"/>
          <p:cNvSpPr>
            <a:spLocks noChangeArrowheads="1"/>
          </p:cNvSpPr>
          <p:nvPr/>
        </p:nvSpPr>
        <p:spPr bwMode="auto">
          <a:xfrm>
            <a:off x="525079" y="1600636"/>
            <a:ext cx="7620000" cy="491203"/>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Another common graphical display of quantitative data is a histogram.</a:t>
            </a:r>
          </a:p>
        </p:txBody>
      </p:sp>
      <p:sp>
        <p:nvSpPr>
          <p:cNvPr id="23557" name="Rectangle 5"/>
          <p:cNvSpPr>
            <a:spLocks noChangeArrowheads="1"/>
          </p:cNvSpPr>
          <p:nvPr/>
        </p:nvSpPr>
        <p:spPr bwMode="auto">
          <a:xfrm>
            <a:off x="525079" y="2023163"/>
            <a:ext cx="7410450" cy="430055"/>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The variable of interest is placed on the horizontal axis.</a:t>
            </a:r>
          </a:p>
        </p:txBody>
      </p:sp>
      <p:sp>
        <p:nvSpPr>
          <p:cNvPr id="23558" name="Rectangle 6"/>
          <p:cNvSpPr>
            <a:spLocks noChangeArrowheads="1"/>
          </p:cNvSpPr>
          <p:nvPr/>
        </p:nvSpPr>
        <p:spPr bwMode="auto">
          <a:xfrm>
            <a:off x="533893" y="2425309"/>
            <a:ext cx="7639050" cy="715412"/>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A rectangle is drawn above each class interval with its height corresponding to the interval’s frequency, relative frequency, or percent frequency.</a:t>
            </a:r>
          </a:p>
        </p:txBody>
      </p:sp>
      <p:sp>
        <p:nvSpPr>
          <p:cNvPr id="23559" name="Rectangle 7"/>
          <p:cNvSpPr>
            <a:spLocks noChangeArrowheads="1"/>
          </p:cNvSpPr>
          <p:nvPr/>
        </p:nvSpPr>
        <p:spPr bwMode="auto">
          <a:xfrm>
            <a:off x="533893" y="3090012"/>
            <a:ext cx="7620000" cy="744793"/>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Unlike a bar graph, a histogram has no natural separation between rectangles of adjacent classes.</a:t>
            </a:r>
          </a:p>
        </p:txBody>
      </p:sp>
    </p:spTree>
    <p:extLst>
      <p:ext uri="{BB962C8B-B14F-4D97-AF65-F5344CB8AC3E}">
        <p14:creationId xmlns:p14="http://schemas.microsoft.com/office/powerpoint/2010/main" val="1426361743"/>
      </p:ext>
    </p:extLst>
  </p:cSld>
  <p:clrMapOvr>
    <a:masterClrMapping/>
  </p:clrMapOvr>
  <p:transition>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365126" y="1022880"/>
            <a:ext cx="7886700" cy="546659"/>
          </a:xfrm>
        </p:spPr>
        <p:txBody>
          <a:bodyPr/>
          <a:lstStyle/>
          <a:p>
            <a:pPr>
              <a:defRPr/>
            </a:pPr>
            <a:r>
              <a:rPr lang="en-US" dirty="0"/>
              <a:t>Histogram</a:t>
            </a:r>
          </a:p>
        </p:txBody>
      </p:sp>
      <p:sp>
        <p:nvSpPr>
          <p:cNvPr id="39" name="Rectangle 100">
            <a:extLst>
              <a:ext uri="{FF2B5EF4-FFF2-40B4-BE49-F238E27FC236}">
                <a16:creationId xmlns:a16="http://schemas.microsoft.com/office/drawing/2014/main" id="{298FE61C-F3D3-4FE3-AD53-84907A045EEC}"/>
              </a:ext>
            </a:extLst>
          </p:cNvPr>
          <p:cNvSpPr txBox="1">
            <a:spLocks noChangeArrowheads="1"/>
          </p:cNvSpPr>
          <p:nvPr/>
        </p:nvSpPr>
        <p:spPr>
          <a:xfrm>
            <a:off x="558565" y="1569539"/>
            <a:ext cx="5511800" cy="42849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a:t>Example:  Bob’s Brake Repair</a:t>
            </a:r>
          </a:p>
        </p:txBody>
      </p:sp>
      <p:graphicFrame>
        <p:nvGraphicFramePr>
          <p:cNvPr id="40" name="Chart 39">
            <a:extLst>
              <a:ext uri="{FF2B5EF4-FFF2-40B4-BE49-F238E27FC236}">
                <a16:creationId xmlns:a16="http://schemas.microsoft.com/office/drawing/2014/main" id="{8AE98B46-D6C5-47FE-822C-21BE8364F110}"/>
              </a:ext>
            </a:extLst>
          </p:cNvPr>
          <p:cNvGraphicFramePr>
            <a:graphicFrameLocks/>
          </p:cNvGraphicFramePr>
          <p:nvPr>
            <p:extLst>
              <p:ext uri="{D42A27DB-BD31-4B8C-83A1-F6EECF244321}">
                <p14:modId xmlns:p14="http://schemas.microsoft.com/office/powerpoint/2010/main" val="3483509326"/>
              </p:ext>
            </p:extLst>
          </p:nvPr>
        </p:nvGraphicFramePr>
        <p:xfrm>
          <a:off x="848032" y="2204884"/>
          <a:ext cx="457200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Object 2">
            <a:extLst>
              <a:ext uri="{FF2B5EF4-FFF2-40B4-BE49-F238E27FC236}">
                <a16:creationId xmlns:a16="http://schemas.microsoft.com/office/drawing/2014/main" id="{225416C5-7921-49DC-AE24-A3A89D3D1AF1}"/>
              </a:ext>
            </a:extLst>
          </p:cNvPr>
          <p:cNvGraphicFramePr>
            <a:graphicFrameLocks noChangeAspect="1"/>
          </p:cNvGraphicFramePr>
          <p:nvPr>
            <p:extLst>
              <p:ext uri="{D42A27DB-BD31-4B8C-83A1-F6EECF244321}">
                <p14:modId xmlns:p14="http://schemas.microsoft.com/office/powerpoint/2010/main" val="2003708391"/>
              </p:ext>
            </p:extLst>
          </p:nvPr>
        </p:nvGraphicFramePr>
        <p:xfrm>
          <a:off x="7794626" y="5753202"/>
          <a:ext cx="914400" cy="792163"/>
        </p:xfrm>
        <a:graphic>
          <a:graphicData uri="http://schemas.openxmlformats.org/presentationml/2006/ole">
            <mc:AlternateContent xmlns:mc="http://schemas.openxmlformats.org/markup-compatibility/2006">
              <mc:Choice xmlns:v="urn:schemas-microsoft-com:vml" Requires="v">
                <p:oleObj spid="_x0000_s9248" name="Worksheet" showAsIcon="1" r:id="rId5" imgW="914400" imgH="792360" progId="Excel.Sheet.12">
                  <p:embed/>
                </p:oleObj>
              </mc:Choice>
              <mc:Fallback>
                <p:oleObj name="Worksheet" showAsIcon="1" r:id="rId5" imgW="914400" imgH="792360" progId="Excel.Sheet.12">
                  <p:embed/>
                  <p:pic>
                    <p:nvPicPr>
                      <p:cNvPr id="0" name=""/>
                      <p:cNvPicPr/>
                      <p:nvPr/>
                    </p:nvPicPr>
                    <p:blipFill>
                      <a:blip r:embed="rId6"/>
                      <a:stretch>
                        <a:fillRect/>
                      </a:stretch>
                    </p:blipFill>
                    <p:spPr>
                      <a:xfrm>
                        <a:off x="7794626" y="5753202"/>
                        <a:ext cx="914400" cy="792163"/>
                      </a:xfrm>
                      <a:prstGeom prst="rect">
                        <a:avLst/>
                      </a:prstGeom>
                    </p:spPr>
                  </p:pic>
                </p:oleObj>
              </mc:Fallback>
            </mc:AlternateContent>
          </a:graphicData>
        </a:graphic>
      </p:graphicFrame>
      <p:sp>
        <p:nvSpPr>
          <p:cNvPr id="42" name="TextBox 41">
            <a:extLst>
              <a:ext uri="{FF2B5EF4-FFF2-40B4-BE49-F238E27FC236}">
                <a16:creationId xmlns:a16="http://schemas.microsoft.com/office/drawing/2014/main" id="{5B6E674B-3FDD-4FF3-8A44-7900513437B7}"/>
              </a:ext>
            </a:extLst>
          </p:cNvPr>
          <p:cNvSpPr txBox="1"/>
          <p:nvPr/>
        </p:nvSpPr>
        <p:spPr>
          <a:xfrm>
            <a:off x="7240009" y="5257487"/>
            <a:ext cx="1852372" cy="369332"/>
          </a:xfrm>
          <a:prstGeom prst="rect">
            <a:avLst/>
          </a:prstGeom>
          <a:noFill/>
        </p:spPr>
        <p:txBody>
          <a:bodyPr wrap="square" rtlCol="0">
            <a:spAutoFit/>
          </a:bodyPr>
          <a:lstStyle/>
          <a:p>
            <a:r>
              <a:rPr lang="en-US" dirty="0">
                <a:latin typeface="+mn-lt"/>
              </a:rPr>
              <a:t>How it was done</a:t>
            </a:r>
            <a:r>
              <a:rPr lang="en-US" dirty="0"/>
              <a:t>.</a:t>
            </a:r>
          </a:p>
        </p:txBody>
      </p:sp>
    </p:spTree>
    <p:extLst>
      <p:ext uri="{BB962C8B-B14F-4D97-AF65-F5344CB8AC3E}">
        <p14:creationId xmlns:p14="http://schemas.microsoft.com/office/powerpoint/2010/main" val="2075515783"/>
      </p:ext>
    </p:extLst>
  </p:cSld>
  <p:clrMapOvr>
    <a:masterClrMapping/>
  </p:clrMapOvr>
  <p:transition>
    <p:zo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40079" y="2546560"/>
            <a:ext cx="5710301" cy="2580151"/>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9666" name="Rectangle 2"/>
          <p:cNvSpPr>
            <a:spLocks noChangeArrowheads="1"/>
          </p:cNvSpPr>
          <p:nvPr/>
        </p:nvSpPr>
        <p:spPr bwMode="auto">
          <a:xfrm>
            <a:off x="602528" y="1991802"/>
            <a:ext cx="6565900" cy="366429"/>
          </a:xfrm>
          <a:prstGeom prst="rect">
            <a:avLst/>
          </a:prstGeom>
          <a:noFill/>
          <a:ln w="12700">
            <a:noFill/>
            <a:miter lim="800000"/>
            <a:headEnd/>
            <a:tailEnd/>
          </a:ln>
          <a:effectLst/>
        </p:spPr>
        <p:txBody>
          <a:bodyPr lIns="68034" tIns="33420" rIns="68034" bIns="33420"/>
          <a:lstStyle/>
          <a:p>
            <a:pPr>
              <a:spcBef>
                <a:spcPct val="20000"/>
              </a:spcBef>
              <a:buSzPct val="100000"/>
              <a:defRPr/>
            </a:pPr>
            <a:r>
              <a:rPr lang="en-US" dirty="0">
                <a:solidFill>
                  <a:srgbClr val="000000"/>
                </a:solidFill>
                <a:latin typeface="+mn-lt"/>
                <a:cs typeface="Arial" panose="020B0604020202020204" pitchFamily="34" charset="0"/>
              </a:rPr>
              <a:t>Symmetric – </a:t>
            </a:r>
            <a:r>
              <a:rPr lang="en-US" dirty="0">
                <a:solidFill>
                  <a:srgbClr val="000000"/>
                </a:solidFill>
                <a:cs typeface="Arial" panose="020B0604020202020204" pitchFamily="34" charset="0"/>
              </a:rPr>
              <a:t>Left tail is the mirror image of the right tail</a:t>
            </a:r>
          </a:p>
          <a:p>
            <a:pPr>
              <a:spcBef>
                <a:spcPct val="20000"/>
              </a:spcBef>
              <a:buSzPct val="100000"/>
              <a:defRPr/>
            </a:pPr>
            <a:endParaRPr lang="en-US" sz="1805" dirty="0">
              <a:solidFill>
                <a:srgbClr val="000000"/>
              </a:solidFill>
              <a:latin typeface="+mn-lt"/>
              <a:cs typeface="Arial" panose="020B0604020202020204" pitchFamily="34" charset="0"/>
            </a:endParaRPr>
          </a:p>
        </p:txBody>
      </p:sp>
      <p:sp>
        <p:nvSpPr>
          <p:cNvPr id="369667" name="Rectangle 3"/>
          <p:cNvSpPr>
            <a:spLocks noChangeArrowheads="1"/>
          </p:cNvSpPr>
          <p:nvPr/>
        </p:nvSpPr>
        <p:spPr bwMode="auto">
          <a:xfrm>
            <a:off x="567813" y="1433871"/>
            <a:ext cx="7772400" cy="612305"/>
          </a:xfrm>
          <a:prstGeom prst="rect">
            <a:avLst/>
          </a:prstGeom>
          <a:noFill/>
          <a:ln w="12700">
            <a:noFill/>
            <a:miter lim="800000"/>
            <a:headEnd/>
            <a:tailEnd/>
          </a:ln>
          <a:effectLst/>
        </p:spPr>
        <p:txBody>
          <a:bodyPr lIns="68034" tIns="33420" rIns="68034" bIns="33420" anchor="ctr"/>
          <a:lstStyle/>
          <a:p>
            <a:pPr algn="l">
              <a:defRPr/>
            </a:pPr>
            <a:r>
              <a:rPr lang="en-US" sz="2406" dirty="0">
                <a:latin typeface="+mn-lt"/>
                <a:cs typeface="Arial" panose="020B0604020202020204" pitchFamily="34" charset="0"/>
              </a:rPr>
              <a:t>Showing Skewness</a:t>
            </a:r>
          </a:p>
        </p:txBody>
      </p:sp>
      <p:grpSp>
        <p:nvGrpSpPr>
          <p:cNvPr id="2" name="Group 5"/>
          <p:cNvGrpSpPr>
            <a:grpSpLocks/>
          </p:cNvGrpSpPr>
          <p:nvPr/>
        </p:nvGrpSpPr>
        <p:grpSpPr bwMode="auto">
          <a:xfrm>
            <a:off x="1627382" y="2848507"/>
            <a:ext cx="185738" cy="1742624"/>
            <a:chOff x="1681" y="1895"/>
            <a:chExt cx="117" cy="1460"/>
          </a:xfrm>
        </p:grpSpPr>
        <p:sp>
          <p:nvSpPr>
            <p:cNvPr id="369670" name="Line 6"/>
            <p:cNvSpPr>
              <a:spLocks noChangeShapeType="1"/>
            </p:cNvSpPr>
            <p:nvPr/>
          </p:nvSpPr>
          <p:spPr bwMode="auto">
            <a:xfrm>
              <a:off x="1681" y="3355"/>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69671" name="Line 7"/>
            <p:cNvSpPr>
              <a:spLocks noChangeShapeType="1"/>
            </p:cNvSpPr>
            <p:nvPr/>
          </p:nvSpPr>
          <p:spPr bwMode="auto">
            <a:xfrm>
              <a:off x="1681" y="3129"/>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69672" name="Line 8"/>
            <p:cNvSpPr>
              <a:spLocks noChangeShapeType="1"/>
            </p:cNvSpPr>
            <p:nvPr/>
          </p:nvSpPr>
          <p:spPr bwMode="auto">
            <a:xfrm>
              <a:off x="1681" y="2882"/>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69673" name="Line 9"/>
            <p:cNvSpPr>
              <a:spLocks noChangeShapeType="1"/>
            </p:cNvSpPr>
            <p:nvPr/>
          </p:nvSpPr>
          <p:spPr bwMode="auto">
            <a:xfrm>
              <a:off x="1681" y="2646"/>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69674" name="Line 10"/>
            <p:cNvSpPr>
              <a:spLocks noChangeShapeType="1"/>
            </p:cNvSpPr>
            <p:nvPr/>
          </p:nvSpPr>
          <p:spPr bwMode="auto">
            <a:xfrm>
              <a:off x="1681" y="2392"/>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69675" name="Line 11"/>
            <p:cNvSpPr>
              <a:spLocks noChangeShapeType="1"/>
            </p:cNvSpPr>
            <p:nvPr/>
          </p:nvSpPr>
          <p:spPr bwMode="auto">
            <a:xfrm>
              <a:off x="1681" y="2142"/>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69676" name="Line 12"/>
            <p:cNvSpPr>
              <a:spLocks noChangeShapeType="1"/>
            </p:cNvSpPr>
            <p:nvPr/>
          </p:nvSpPr>
          <p:spPr bwMode="auto">
            <a:xfrm>
              <a:off x="1681" y="1895"/>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grpSp>
      <p:sp>
        <p:nvSpPr>
          <p:cNvPr id="369677" name="Line 13"/>
          <p:cNvSpPr>
            <a:spLocks noChangeShapeType="1"/>
          </p:cNvSpPr>
          <p:nvPr/>
        </p:nvSpPr>
        <p:spPr bwMode="auto">
          <a:xfrm flipV="1">
            <a:off x="1717870" y="2853283"/>
            <a:ext cx="0" cy="2030276"/>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69678" name="Rectangle 14"/>
          <p:cNvSpPr>
            <a:spLocks noChangeArrowheads="1"/>
          </p:cNvSpPr>
          <p:nvPr/>
        </p:nvSpPr>
        <p:spPr bwMode="auto">
          <a:xfrm>
            <a:off x="1720251" y="4592324"/>
            <a:ext cx="641350" cy="292427"/>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69679" name="Rectangle 15"/>
          <p:cNvSpPr>
            <a:spLocks noChangeArrowheads="1"/>
          </p:cNvSpPr>
          <p:nvPr/>
        </p:nvSpPr>
        <p:spPr bwMode="auto">
          <a:xfrm>
            <a:off x="2980726" y="3744885"/>
            <a:ext cx="641350" cy="1139867"/>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69680" name="Rectangle 16"/>
          <p:cNvSpPr>
            <a:spLocks noChangeArrowheads="1"/>
          </p:cNvSpPr>
          <p:nvPr/>
        </p:nvSpPr>
        <p:spPr bwMode="auto">
          <a:xfrm>
            <a:off x="3618107" y="3251937"/>
            <a:ext cx="641350" cy="1632815"/>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69681" name="Rectangle 17"/>
          <p:cNvSpPr>
            <a:spLocks noChangeArrowheads="1"/>
          </p:cNvSpPr>
          <p:nvPr/>
        </p:nvSpPr>
        <p:spPr bwMode="auto">
          <a:xfrm>
            <a:off x="4259457" y="3743691"/>
            <a:ext cx="642938" cy="1141060"/>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69682" name="Rectangle 18"/>
          <p:cNvSpPr>
            <a:spLocks noChangeArrowheads="1"/>
          </p:cNvSpPr>
          <p:nvPr/>
        </p:nvSpPr>
        <p:spPr bwMode="auto">
          <a:xfrm>
            <a:off x="4900807" y="4272447"/>
            <a:ext cx="642938" cy="613499"/>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69683" name="Rectangle 19"/>
          <p:cNvSpPr>
            <a:spLocks noChangeArrowheads="1"/>
          </p:cNvSpPr>
          <p:nvPr/>
        </p:nvSpPr>
        <p:spPr bwMode="auto">
          <a:xfrm rot="16200000">
            <a:off x="114799" y="3737438"/>
            <a:ext cx="1790093" cy="298966"/>
          </a:xfrm>
          <a:prstGeom prst="rect">
            <a:avLst/>
          </a:prstGeom>
          <a:noFill/>
          <a:ln w="12700">
            <a:noFill/>
            <a:miter lim="800000"/>
            <a:headEnd/>
            <a:tailEnd/>
          </a:ln>
          <a:effectLst/>
        </p:spPr>
        <p:txBody>
          <a:bodyPr wrap="none" lIns="68034" tIns="33420" rIns="68034" bIns="33420">
            <a:spAutoFit/>
          </a:bodyPr>
          <a:lstStyle/>
          <a:p>
            <a:pPr algn="l">
              <a:defRPr/>
            </a:pPr>
            <a:r>
              <a:rPr lang="en-US" sz="1504" dirty="0">
                <a:latin typeface="Book Antiqua" pitchFamily="18" charset="0"/>
              </a:rPr>
              <a:t>Relative </a:t>
            </a:r>
            <a:r>
              <a:rPr lang="en-US" sz="1504" dirty="0">
                <a:solidFill>
                  <a:srgbClr val="000000"/>
                </a:solidFill>
                <a:latin typeface="Arial" panose="020B0604020202020204" pitchFamily="34" charset="0"/>
                <a:cs typeface="Arial" panose="020B0604020202020204" pitchFamily="34" charset="0"/>
              </a:rPr>
              <a:t>Frequency</a:t>
            </a:r>
          </a:p>
        </p:txBody>
      </p:sp>
      <p:sp>
        <p:nvSpPr>
          <p:cNvPr id="369684" name="Rectangle 20"/>
          <p:cNvSpPr>
            <a:spLocks noChangeArrowheads="1"/>
          </p:cNvSpPr>
          <p:nvPr/>
        </p:nvSpPr>
        <p:spPr bwMode="auto">
          <a:xfrm>
            <a:off x="2347314" y="4259316"/>
            <a:ext cx="633412" cy="625435"/>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effectLst>
                <a:outerShdw blurRad="38100" dist="38100" dir="2700000" algn="tl">
                  <a:srgbClr val="000000"/>
                </a:outerShdw>
              </a:effectLst>
              <a:latin typeface="Book Antiqua" pitchFamily="18" charset="0"/>
            </a:endParaRPr>
          </a:p>
        </p:txBody>
      </p:sp>
      <p:grpSp>
        <p:nvGrpSpPr>
          <p:cNvPr id="3" name="Group 22"/>
          <p:cNvGrpSpPr>
            <a:grpSpLocks/>
          </p:cNvGrpSpPr>
          <p:nvPr/>
        </p:nvGrpSpPr>
        <p:grpSpPr bwMode="auto">
          <a:xfrm>
            <a:off x="1193984" y="2700504"/>
            <a:ext cx="396873" cy="2325112"/>
            <a:chOff x="1435" y="1789"/>
            <a:chExt cx="250" cy="1930"/>
          </a:xfrm>
        </p:grpSpPr>
        <p:sp>
          <p:nvSpPr>
            <p:cNvPr id="369687" name="Rectangle 23"/>
            <p:cNvSpPr>
              <a:spLocks noChangeArrowheads="1"/>
            </p:cNvSpPr>
            <p:nvPr/>
          </p:nvSpPr>
          <p:spPr bwMode="auto">
            <a:xfrm>
              <a:off x="1435" y="3259"/>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.05</a:t>
              </a:r>
            </a:p>
          </p:txBody>
        </p:sp>
        <p:sp>
          <p:nvSpPr>
            <p:cNvPr id="369688" name="Rectangle 24"/>
            <p:cNvSpPr>
              <a:spLocks noChangeArrowheads="1"/>
            </p:cNvSpPr>
            <p:nvPr/>
          </p:nvSpPr>
          <p:spPr bwMode="auto">
            <a:xfrm>
              <a:off x="1435" y="3033"/>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.10</a:t>
              </a:r>
            </a:p>
          </p:txBody>
        </p:sp>
        <p:sp>
          <p:nvSpPr>
            <p:cNvPr id="369689" name="Rectangle 25"/>
            <p:cNvSpPr>
              <a:spLocks noChangeArrowheads="1"/>
            </p:cNvSpPr>
            <p:nvPr/>
          </p:nvSpPr>
          <p:spPr bwMode="auto">
            <a:xfrm>
              <a:off x="1435" y="2785"/>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.15</a:t>
              </a:r>
            </a:p>
          </p:txBody>
        </p:sp>
        <p:sp>
          <p:nvSpPr>
            <p:cNvPr id="369690" name="Rectangle 26"/>
            <p:cNvSpPr>
              <a:spLocks noChangeArrowheads="1"/>
            </p:cNvSpPr>
            <p:nvPr/>
          </p:nvSpPr>
          <p:spPr bwMode="auto">
            <a:xfrm>
              <a:off x="1435" y="2539"/>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.20</a:t>
              </a:r>
            </a:p>
          </p:txBody>
        </p:sp>
        <p:sp>
          <p:nvSpPr>
            <p:cNvPr id="369691" name="Rectangle 27"/>
            <p:cNvSpPr>
              <a:spLocks noChangeArrowheads="1"/>
            </p:cNvSpPr>
            <p:nvPr/>
          </p:nvSpPr>
          <p:spPr bwMode="auto">
            <a:xfrm>
              <a:off x="1440" y="2292"/>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.25</a:t>
              </a:r>
            </a:p>
          </p:txBody>
        </p:sp>
        <p:sp>
          <p:nvSpPr>
            <p:cNvPr id="369692" name="Rectangle 28"/>
            <p:cNvSpPr>
              <a:spLocks noChangeArrowheads="1"/>
            </p:cNvSpPr>
            <p:nvPr/>
          </p:nvSpPr>
          <p:spPr bwMode="auto">
            <a:xfrm>
              <a:off x="1440" y="2042"/>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.30</a:t>
              </a:r>
            </a:p>
          </p:txBody>
        </p:sp>
        <p:sp>
          <p:nvSpPr>
            <p:cNvPr id="369693" name="Rectangle 29"/>
            <p:cNvSpPr>
              <a:spLocks noChangeArrowheads="1"/>
            </p:cNvSpPr>
            <p:nvPr/>
          </p:nvSpPr>
          <p:spPr bwMode="auto">
            <a:xfrm>
              <a:off x="1440" y="1789"/>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.35</a:t>
              </a:r>
            </a:p>
          </p:txBody>
        </p:sp>
        <p:sp>
          <p:nvSpPr>
            <p:cNvPr id="369694" name="Rectangle 30"/>
            <p:cNvSpPr>
              <a:spLocks noChangeArrowheads="1"/>
            </p:cNvSpPr>
            <p:nvPr/>
          </p:nvSpPr>
          <p:spPr bwMode="auto">
            <a:xfrm>
              <a:off x="1538" y="3490"/>
              <a:ext cx="147"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0</a:t>
              </a:r>
            </a:p>
          </p:txBody>
        </p:sp>
      </p:grpSp>
      <p:sp>
        <p:nvSpPr>
          <p:cNvPr id="369695" name="Rectangle 31"/>
          <p:cNvSpPr>
            <a:spLocks noChangeArrowheads="1"/>
          </p:cNvSpPr>
          <p:nvPr/>
        </p:nvSpPr>
        <p:spPr bwMode="auto">
          <a:xfrm>
            <a:off x="5543745" y="4589937"/>
            <a:ext cx="641350" cy="296007"/>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69698" name="Line 34"/>
          <p:cNvSpPr>
            <a:spLocks noChangeShapeType="1"/>
          </p:cNvSpPr>
          <p:nvPr/>
        </p:nvSpPr>
        <p:spPr bwMode="auto">
          <a:xfrm>
            <a:off x="1628970" y="4885944"/>
            <a:ext cx="4552950"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3" name="Rectangle 2">
            <a:extLst>
              <a:ext uri="{FF2B5EF4-FFF2-40B4-BE49-F238E27FC236}">
                <a16:creationId xmlns:a16="http://schemas.microsoft.com/office/drawing/2014/main" id="{3D201599-DE89-47FF-8D48-899C651A46C2}"/>
              </a:ext>
            </a:extLst>
          </p:cNvPr>
          <p:cNvSpPr txBox="1">
            <a:spLocks noChangeArrowheads="1"/>
          </p:cNvSpPr>
          <p:nvPr/>
        </p:nvSpPr>
        <p:spPr>
          <a:xfrm>
            <a:off x="365126" y="1022880"/>
            <a:ext cx="7886700" cy="546659"/>
          </a:xfr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sz="2800" b="1" dirty="0"/>
              <a:t>Histogram</a:t>
            </a:r>
          </a:p>
        </p:txBody>
      </p:sp>
    </p:spTree>
    <p:extLst>
      <p:ext uri="{BB962C8B-B14F-4D97-AF65-F5344CB8AC3E}">
        <p14:creationId xmlns:p14="http://schemas.microsoft.com/office/powerpoint/2010/main" val="3930536878"/>
      </p:ext>
    </p:extLst>
  </p:cSld>
  <p:clrMapOvr>
    <a:masterClrMapping/>
  </p:clrMapOvr>
  <p:transition>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7" name="Rectangle 3"/>
          <p:cNvSpPr>
            <a:spLocks noChangeArrowheads="1"/>
          </p:cNvSpPr>
          <p:nvPr/>
        </p:nvSpPr>
        <p:spPr bwMode="auto">
          <a:xfrm>
            <a:off x="567813" y="1419122"/>
            <a:ext cx="3399503" cy="612305"/>
          </a:xfrm>
          <a:prstGeom prst="rect">
            <a:avLst/>
          </a:prstGeom>
          <a:noFill/>
          <a:ln w="12700">
            <a:noFill/>
            <a:miter lim="800000"/>
            <a:headEnd/>
            <a:tailEnd/>
          </a:ln>
          <a:effectLst/>
        </p:spPr>
        <p:txBody>
          <a:bodyPr lIns="68034" tIns="33420" rIns="68034" bIns="33420" anchor="ctr"/>
          <a:lstStyle/>
          <a:p>
            <a:pPr algn="l">
              <a:defRPr/>
            </a:pPr>
            <a:r>
              <a:rPr lang="en-US" sz="2406" dirty="0">
                <a:latin typeface="+mn-lt"/>
                <a:cs typeface="Arial" panose="020B0604020202020204" pitchFamily="34" charset="0"/>
              </a:rPr>
              <a:t>Showing Skewness</a:t>
            </a:r>
          </a:p>
        </p:txBody>
      </p:sp>
      <p:sp>
        <p:nvSpPr>
          <p:cNvPr id="33" name="Rectangle 2">
            <a:extLst>
              <a:ext uri="{FF2B5EF4-FFF2-40B4-BE49-F238E27FC236}">
                <a16:creationId xmlns:a16="http://schemas.microsoft.com/office/drawing/2014/main" id="{3D201599-DE89-47FF-8D48-899C651A46C2}"/>
              </a:ext>
            </a:extLst>
          </p:cNvPr>
          <p:cNvSpPr txBox="1">
            <a:spLocks noChangeArrowheads="1"/>
          </p:cNvSpPr>
          <p:nvPr/>
        </p:nvSpPr>
        <p:spPr>
          <a:xfrm>
            <a:off x="365126" y="1022880"/>
            <a:ext cx="3897158" cy="546659"/>
          </a:xfr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sz="2800" b="1" dirty="0"/>
              <a:t>Histogram</a:t>
            </a:r>
          </a:p>
        </p:txBody>
      </p:sp>
      <p:sp>
        <p:nvSpPr>
          <p:cNvPr id="34" name="Rectangle 33">
            <a:extLst>
              <a:ext uri="{FF2B5EF4-FFF2-40B4-BE49-F238E27FC236}">
                <a16:creationId xmlns:a16="http://schemas.microsoft.com/office/drawing/2014/main" id="{FE6E952B-C17C-426A-B5B9-9F65806BF206}"/>
              </a:ext>
            </a:extLst>
          </p:cNvPr>
          <p:cNvSpPr/>
          <p:nvPr/>
        </p:nvSpPr>
        <p:spPr>
          <a:xfrm>
            <a:off x="922304" y="2415967"/>
            <a:ext cx="5693632" cy="2572062"/>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
            <a:extLst>
              <a:ext uri="{FF2B5EF4-FFF2-40B4-BE49-F238E27FC236}">
                <a16:creationId xmlns:a16="http://schemas.microsoft.com/office/drawing/2014/main" id="{85EAA5E8-0509-467D-9351-BB5E920C6101}"/>
              </a:ext>
            </a:extLst>
          </p:cNvPr>
          <p:cNvSpPr>
            <a:spLocks noChangeArrowheads="1"/>
          </p:cNvSpPr>
          <p:nvPr/>
        </p:nvSpPr>
        <p:spPr bwMode="auto">
          <a:xfrm>
            <a:off x="666653" y="1948897"/>
            <a:ext cx="5476874" cy="368816"/>
          </a:xfrm>
          <a:prstGeom prst="rect">
            <a:avLst/>
          </a:prstGeom>
          <a:noFill/>
          <a:ln w="12700">
            <a:noFill/>
            <a:miter lim="800000"/>
            <a:headEnd/>
            <a:tailEnd/>
          </a:ln>
          <a:effectLst/>
        </p:spPr>
        <p:txBody>
          <a:bodyPr lIns="68034" tIns="33420" rIns="68034" bIns="33420"/>
          <a:lstStyle/>
          <a:p>
            <a:pPr>
              <a:spcBef>
                <a:spcPct val="20000"/>
              </a:spcBef>
              <a:buSzPct val="100000"/>
              <a:defRPr/>
            </a:pPr>
            <a:r>
              <a:rPr lang="en-US" dirty="0">
                <a:solidFill>
                  <a:srgbClr val="000000"/>
                </a:solidFill>
                <a:latin typeface="+mn-lt"/>
                <a:cs typeface="Arial" panose="020B0604020202020204" pitchFamily="34" charset="0"/>
              </a:rPr>
              <a:t>Moderately Skewed Left –</a:t>
            </a:r>
            <a:r>
              <a:rPr lang="en-US" dirty="0">
                <a:solidFill>
                  <a:srgbClr val="000000"/>
                </a:solidFill>
                <a:cs typeface="Arial" panose="020B0604020202020204" pitchFamily="34" charset="0"/>
              </a:rPr>
              <a:t>A longer tail to the left</a:t>
            </a:r>
          </a:p>
          <a:p>
            <a:pPr>
              <a:spcBef>
                <a:spcPct val="20000"/>
              </a:spcBef>
              <a:buSzPct val="100000"/>
              <a:defRPr/>
            </a:pPr>
            <a:endParaRPr lang="en-US" sz="1805" dirty="0">
              <a:solidFill>
                <a:srgbClr val="000000"/>
              </a:solidFill>
              <a:latin typeface="+mn-lt"/>
              <a:cs typeface="Arial" panose="020B0604020202020204" pitchFamily="34" charset="0"/>
            </a:endParaRPr>
          </a:p>
        </p:txBody>
      </p:sp>
      <p:sp>
        <p:nvSpPr>
          <p:cNvPr id="37" name="Rectangle 6">
            <a:extLst>
              <a:ext uri="{FF2B5EF4-FFF2-40B4-BE49-F238E27FC236}">
                <a16:creationId xmlns:a16="http://schemas.microsoft.com/office/drawing/2014/main" id="{716E53D3-DED7-4CC9-9522-7538A310E128}"/>
              </a:ext>
            </a:extLst>
          </p:cNvPr>
          <p:cNvSpPr>
            <a:spLocks noChangeArrowheads="1"/>
          </p:cNvSpPr>
          <p:nvPr/>
        </p:nvSpPr>
        <p:spPr bwMode="auto">
          <a:xfrm>
            <a:off x="856486" y="2482387"/>
            <a:ext cx="5759450" cy="2419383"/>
          </a:xfrm>
          <a:prstGeom prst="rect">
            <a:avLst/>
          </a:prstGeom>
          <a:noFill/>
          <a:ln w="6350">
            <a:noFill/>
            <a:miter lim="800000"/>
            <a:headEnd/>
            <a:tailEnd/>
          </a:ln>
          <a:effectLst>
            <a:outerShdw blurRad="44450" dist="27940" dir="5400000" algn="ctr">
              <a:srgbClr val="000000">
                <a:alpha val="32000"/>
              </a:srgbClr>
            </a:outerShdw>
          </a:effectLst>
        </p:spPr>
        <p:txBody>
          <a:bodyPr wrap="none" anchor="ctr"/>
          <a:lstStyle/>
          <a:p>
            <a:pPr>
              <a:defRPr/>
            </a:pPr>
            <a:endParaRPr lang="en-US" dirty="0"/>
          </a:p>
        </p:txBody>
      </p:sp>
      <p:sp>
        <p:nvSpPr>
          <p:cNvPr id="38" name="Line 17">
            <a:extLst>
              <a:ext uri="{FF2B5EF4-FFF2-40B4-BE49-F238E27FC236}">
                <a16:creationId xmlns:a16="http://schemas.microsoft.com/office/drawing/2014/main" id="{8101C469-5B44-4A51-B34E-37A1080062D6}"/>
              </a:ext>
            </a:extLst>
          </p:cNvPr>
          <p:cNvSpPr>
            <a:spLocks noChangeShapeType="1"/>
          </p:cNvSpPr>
          <p:nvPr/>
        </p:nvSpPr>
        <p:spPr bwMode="auto">
          <a:xfrm>
            <a:off x="1778824" y="4731086"/>
            <a:ext cx="4552950" cy="0"/>
          </a:xfrm>
          <a:prstGeom prst="line">
            <a:avLst/>
          </a:prstGeom>
          <a:noFill/>
          <a:ln w="12700">
            <a:noFill/>
            <a:round/>
            <a:headEnd/>
            <a:tailEnd/>
          </a:ln>
          <a:effectLst>
            <a:outerShdw blurRad="44450" dist="27940" dir="5400000" algn="ctr">
              <a:srgbClr val="000000">
                <a:alpha val="32000"/>
              </a:srgbClr>
            </a:outerShdw>
          </a:effectLst>
        </p:spPr>
        <p:txBody>
          <a:bodyPr wrap="none" anchor="ctr"/>
          <a:lstStyle/>
          <a:p>
            <a:pPr>
              <a:defRPr/>
            </a:pPr>
            <a:endParaRPr lang="en-US" dirty="0"/>
          </a:p>
        </p:txBody>
      </p:sp>
      <p:sp>
        <p:nvSpPr>
          <p:cNvPr id="39" name="Rectangle 27">
            <a:extLst>
              <a:ext uri="{FF2B5EF4-FFF2-40B4-BE49-F238E27FC236}">
                <a16:creationId xmlns:a16="http://schemas.microsoft.com/office/drawing/2014/main" id="{F6D2AD60-6F78-41FC-9416-194C75AC641A}"/>
              </a:ext>
            </a:extLst>
          </p:cNvPr>
          <p:cNvSpPr>
            <a:spLocks noChangeArrowheads="1"/>
          </p:cNvSpPr>
          <p:nvPr/>
        </p:nvSpPr>
        <p:spPr bwMode="auto">
          <a:xfrm>
            <a:off x="5690424" y="4053915"/>
            <a:ext cx="641350" cy="668404"/>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40" name="Rectangle 28">
            <a:extLst>
              <a:ext uri="{FF2B5EF4-FFF2-40B4-BE49-F238E27FC236}">
                <a16:creationId xmlns:a16="http://schemas.microsoft.com/office/drawing/2014/main" id="{1C96D0E5-A94D-480D-AA1B-0E7685418C99}"/>
              </a:ext>
            </a:extLst>
          </p:cNvPr>
          <p:cNvSpPr>
            <a:spLocks noChangeArrowheads="1"/>
          </p:cNvSpPr>
          <p:nvPr/>
        </p:nvSpPr>
        <p:spPr bwMode="auto">
          <a:xfrm>
            <a:off x="1939162" y="4548387"/>
            <a:ext cx="641350" cy="175456"/>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41" name="Rectangle 29">
            <a:extLst>
              <a:ext uri="{FF2B5EF4-FFF2-40B4-BE49-F238E27FC236}">
                <a16:creationId xmlns:a16="http://schemas.microsoft.com/office/drawing/2014/main" id="{CDE7CC0E-A67D-40C4-8D39-FC418020CC4E}"/>
              </a:ext>
            </a:extLst>
          </p:cNvPr>
          <p:cNvSpPr>
            <a:spLocks noChangeArrowheads="1"/>
          </p:cNvSpPr>
          <p:nvPr/>
        </p:nvSpPr>
        <p:spPr bwMode="auto">
          <a:xfrm>
            <a:off x="3210750" y="3937275"/>
            <a:ext cx="641350" cy="786568"/>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42" name="Rectangle 30">
            <a:extLst>
              <a:ext uri="{FF2B5EF4-FFF2-40B4-BE49-F238E27FC236}">
                <a16:creationId xmlns:a16="http://schemas.microsoft.com/office/drawing/2014/main" id="{DF0493C7-ED54-4643-88EA-021E080F0693}"/>
              </a:ext>
            </a:extLst>
          </p:cNvPr>
          <p:cNvSpPr>
            <a:spLocks noChangeArrowheads="1"/>
          </p:cNvSpPr>
          <p:nvPr/>
        </p:nvSpPr>
        <p:spPr bwMode="auto">
          <a:xfrm>
            <a:off x="3852100" y="3635299"/>
            <a:ext cx="641350" cy="1088543"/>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43" name="Rectangle 31">
            <a:extLst>
              <a:ext uri="{FF2B5EF4-FFF2-40B4-BE49-F238E27FC236}">
                <a16:creationId xmlns:a16="http://schemas.microsoft.com/office/drawing/2014/main" id="{F862F97A-4479-49A9-8199-26143DAABF52}"/>
              </a:ext>
            </a:extLst>
          </p:cNvPr>
          <p:cNvSpPr>
            <a:spLocks noChangeArrowheads="1"/>
          </p:cNvSpPr>
          <p:nvPr/>
        </p:nvSpPr>
        <p:spPr bwMode="auto">
          <a:xfrm>
            <a:off x="4429950" y="3200837"/>
            <a:ext cx="642937" cy="1523005"/>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44" name="Rectangle 32">
            <a:extLst>
              <a:ext uri="{FF2B5EF4-FFF2-40B4-BE49-F238E27FC236}">
                <a16:creationId xmlns:a16="http://schemas.microsoft.com/office/drawing/2014/main" id="{FBBC5F55-A6B4-4AA3-88D4-9308DC397579}"/>
              </a:ext>
            </a:extLst>
          </p:cNvPr>
          <p:cNvSpPr>
            <a:spLocks noChangeArrowheads="1"/>
          </p:cNvSpPr>
          <p:nvPr/>
        </p:nvSpPr>
        <p:spPr bwMode="auto">
          <a:xfrm>
            <a:off x="5072886" y="3681850"/>
            <a:ext cx="642938" cy="1043187"/>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45" name="Rectangle 33">
            <a:extLst>
              <a:ext uri="{FF2B5EF4-FFF2-40B4-BE49-F238E27FC236}">
                <a16:creationId xmlns:a16="http://schemas.microsoft.com/office/drawing/2014/main" id="{97E38DDC-E405-4ED8-96D0-5DCB9A0986A9}"/>
              </a:ext>
            </a:extLst>
          </p:cNvPr>
          <p:cNvSpPr>
            <a:spLocks noChangeArrowheads="1"/>
          </p:cNvSpPr>
          <p:nvPr/>
        </p:nvSpPr>
        <p:spPr bwMode="auto">
          <a:xfrm>
            <a:off x="2575750" y="4260734"/>
            <a:ext cx="633412" cy="463108"/>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effectLst>
                <a:outerShdw blurRad="38100" dist="38100" dir="2700000" algn="tl">
                  <a:srgbClr val="000000"/>
                </a:outerShdw>
              </a:effectLst>
              <a:latin typeface="Book Antiqua" pitchFamily="18" charset="0"/>
            </a:endParaRPr>
          </a:p>
        </p:txBody>
      </p:sp>
      <p:grpSp>
        <p:nvGrpSpPr>
          <p:cNvPr id="46" name="Group 5">
            <a:extLst>
              <a:ext uri="{FF2B5EF4-FFF2-40B4-BE49-F238E27FC236}">
                <a16:creationId xmlns:a16="http://schemas.microsoft.com/office/drawing/2014/main" id="{490F91E7-623E-448F-BEF6-194150971473}"/>
              </a:ext>
            </a:extLst>
          </p:cNvPr>
          <p:cNvGrpSpPr>
            <a:grpSpLocks/>
          </p:cNvGrpSpPr>
          <p:nvPr/>
        </p:nvGrpSpPr>
        <p:grpSpPr bwMode="auto">
          <a:xfrm>
            <a:off x="1784496" y="2688195"/>
            <a:ext cx="185738" cy="1742624"/>
            <a:chOff x="1681" y="1895"/>
            <a:chExt cx="117" cy="1460"/>
          </a:xfrm>
        </p:grpSpPr>
        <p:sp>
          <p:nvSpPr>
            <p:cNvPr id="47" name="Line 6">
              <a:extLst>
                <a:ext uri="{FF2B5EF4-FFF2-40B4-BE49-F238E27FC236}">
                  <a16:creationId xmlns:a16="http://schemas.microsoft.com/office/drawing/2014/main" id="{6C971903-E924-4819-8F7F-70AC302193FB}"/>
                </a:ext>
              </a:extLst>
            </p:cNvPr>
            <p:cNvSpPr>
              <a:spLocks noChangeShapeType="1"/>
            </p:cNvSpPr>
            <p:nvPr/>
          </p:nvSpPr>
          <p:spPr bwMode="auto">
            <a:xfrm>
              <a:off x="1681" y="3355"/>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8" name="Line 7">
              <a:extLst>
                <a:ext uri="{FF2B5EF4-FFF2-40B4-BE49-F238E27FC236}">
                  <a16:creationId xmlns:a16="http://schemas.microsoft.com/office/drawing/2014/main" id="{FFF459B6-7ACD-4B86-B8E4-C63AD90900A0}"/>
                </a:ext>
              </a:extLst>
            </p:cNvPr>
            <p:cNvSpPr>
              <a:spLocks noChangeShapeType="1"/>
            </p:cNvSpPr>
            <p:nvPr/>
          </p:nvSpPr>
          <p:spPr bwMode="auto">
            <a:xfrm>
              <a:off x="1681" y="3129"/>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9" name="Line 8">
              <a:extLst>
                <a:ext uri="{FF2B5EF4-FFF2-40B4-BE49-F238E27FC236}">
                  <a16:creationId xmlns:a16="http://schemas.microsoft.com/office/drawing/2014/main" id="{CADD026D-3019-4124-9AC3-821AA835874F}"/>
                </a:ext>
              </a:extLst>
            </p:cNvPr>
            <p:cNvSpPr>
              <a:spLocks noChangeShapeType="1"/>
            </p:cNvSpPr>
            <p:nvPr/>
          </p:nvSpPr>
          <p:spPr bwMode="auto">
            <a:xfrm>
              <a:off x="1681" y="2882"/>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50" name="Line 9">
              <a:extLst>
                <a:ext uri="{FF2B5EF4-FFF2-40B4-BE49-F238E27FC236}">
                  <a16:creationId xmlns:a16="http://schemas.microsoft.com/office/drawing/2014/main" id="{BF5671D9-FE83-4932-A785-BD26E6154736}"/>
                </a:ext>
              </a:extLst>
            </p:cNvPr>
            <p:cNvSpPr>
              <a:spLocks noChangeShapeType="1"/>
            </p:cNvSpPr>
            <p:nvPr/>
          </p:nvSpPr>
          <p:spPr bwMode="auto">
            <a:xfrm>
              <a:off x="1681" y="2646"/>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51" name="Line 10">
              <a:extLst>
                <a:ext uri="{FF2B5EF4-FFF2-40B4-BE49-F238E27FC236}">
                  <a16:creationId xmlns:a16="http://schemas.microsoft.com/office/drawing/2014/main" id="{99B5DEEB-C62D-4033-A7FF-C13A32AEEEEA}"/>
                </a:ext>
              </a:extLst>
            </p:cNvPr>
            <p:cNvSpPr>
              <a:spLocks noChangeShapeType="1"/>
            </p:cNvSpPr>
            <p:nvPr/>
          </p:nvSpPr>
          <p:spPr bwMode="auto">
            <a:xfrm>
              <a:off x="1681" y="2392"/>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52" name="Line 11">
              <a:extLst>
                <a:ext uri="{FF2B5EF4-FFF2-40B4-BE49-F238E27FC236}">
                  <a16:creationId xmlns:a16="http://schemas.microsoft.com/office/drawing/2014/main" id="{FD98DA56-B90A-4657-A90F-5958CB12BCEC}"/>
                </a:ext>
              </a:extLst>
            </p:cNvPr>
            <p:cNvSpPr>
              <a:spLocks noChangeShapeType="1"/>
            </p:cNvSpPr>
            <p:nvPr/>
          </p:nvSpPr>
          <p:spPr bwMode="auto">
            <a:xfrm>
              <a:off x="1681" y="2142"/>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53" name="Line 12">
              <a:extLst>
                <a:ext uri="{FF2B5EF4-FFF2-40B4-BE49-F238E27FC236}">
                  <a16:creationId xmlns:a16="http://schemas.microsoft.com/office/drawing/2014/main" id="{2E76FE48-96F1-4427-A774-F0EB3B4CE649}"/>
                </a:ext>
              </a:extLst>
            </p:cNvPr>
            <p:cNvSpPr>
              <a:spLocks noChangeShapeType="1"/>
            </p:cNvSpPr>
            <p:nvPr/>
          </p:nvSpPr>
          <p:spPr bwMode="auto">
            <a:xfrm>
              <a:off x="1681" y="1895"/>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grpSp>
      <p:sp>
        <p:nvSpPr>
          <p:cNvPr id="54" name="Line 13">
            <a:extLst>
              <a:ext uri="{FF2B5EF4-FFF2-40B4-BE49-F238E27FC236}">
                <a16:creationId xmlns:a16="http://schemas.microsoft.com/office/drawing/2014/main" id="{3ADCC134-CDDA-42C2-81BC-554E65D3F781}"/>
              </a:ext>
            </a:extLst>
          </p:cNvPr>
          <p:cNvSpPr>
            <a:spLocks noChangeShapeType="1"/>
          </p:cNvSpPr>
          <p:nvPr/>
        </p:nvSpPr>
        <p:spPr bwMode="auto">
          <a:xfrm flipV="1">
            <a:off x="1874984" y="2692971"/>
            <a:ext cx="0" cy="2030276"/>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55" name="Rectangle 19">
            <a:extLst>
              <a:ext uri="{FF2B5EF4-FFF2-40B4-BE49-F238E27FC236}">
                <a16:creationId xmlns:a16="http://schemas.microsoft.com/office/drawing/2014/main" id="{E9EFFC8D-65CF-4381-9EA3-282EE907CB0C}"/>
              </a:ext>
            </a:extLst>
          </p:cNvPr>
          <p:cNvSpPr>
            <a:spLocks noChangeArrowheads="1"/>
          </p:cNvSpPr>
          <p:nvPr/>
        </p:nvSpPr>
        <p:spPr bwMode="auto">
          <a:xfrm rot="16200000">
            <a:off x="267906" y="3577126"/>
            <a:ext cx="1798108" cy="298966"/>
          </a:xfrm>
          <a:prstGeom prst="rect">
            <a:avLst/>
          </a:prstGeom>
          <a:noFill/>
          <a:ln w="12700">
            <a:noFill/>
            <a:miter lim="800000"/>
            <a:headEnd/>
            <a:tailEnd/>
          </a:ln>
          <a:effectLst/>
        </p:spPr>
        <p:txBody>
          <a:bodyPr wrap="none" lIns="68034" tIns="33420" rIns="68034" bIns="33420">
            <a:spAutoFit/>
          </a:bodyPr>
          <a:lstStyle/>
          <a:p>
            <a:pPr algn="l">
              <a:defRPr/>
            </a:pPr>
            <a:r>
              <a:rPr lang="en-US" sz="1504" dirty="0">
                <a:solidFill>
                  <a:srgbClr val="000000"/>
                </a:solidFill>
                <a:latin typeface="Arial" panose="020B0604020202020204" pitchFamily="34" charset="0"/>
                <a:cs typeface="Arial" panose="020B0604020202020204" pitchFamily="34" charset="0"/>
              </a:rPr>
              <a:t>Relative Frequency</a:t>
            </a:r>
          </a:p>
        </p:txBody>
      </p:sp>
      <p:grpSp>
        <p:nvGrpSpPr>
          <p:cNvPr id="56" name="Group 22">
            <a:extLst>
              <a:ext uri="{FF2B5EF4-FFF2-40B4-BE49-F238E27FC236}">
                <a16:creationId xmlns:a16="http://schemas.microsoft.com/office/drawing/2014/main" id="{7093E332-BFA8-4633-A965-8DE6440EB3ED}"/>
              </a:ext>
            </a:extLst>
          </p:cNvPr>
          <p:cNvGrpSpPr>
            <a:grpSpLocks/>
          </p:cNvGrpSpPr>
          <p:nvPr/>
        </p:nvGrpSpPr>
        <p:grpSpPr bwMode="auto">
          <a:xfrm>
            <a:off x="1351099" y="2540192"/>
            <a:ext cx="396873" cy="2325112"/>
            <a:chOff x="1435" y="1789"/>
            <a:chExt cx="250" cy="1930"/>
          </a:xfrm>
          <a:effectLst/>
        </p:grpSpPr>
        <p:sp>
          <p:nvSpPr>
            <p:cNvPr id="57" name="Rectangle 23">
              <a:extLst>
                <a:ext uri="{FF2B5EF4-FFF2-40B4-BE49-F238E27FC236}">
                  <a16:creationId xmlns:a16="http://schemas.microsoft.com/office/drawing/2014/main" id="{A4EB26B3-D8CC-4ACE-88AD-4CDBDE42FBC1}"/>
                </a:ext>
              </a:extLst>
            </p:cNvPr>
            <p:cNvSpPr>
              <a:spLocks noChangeArrowheads="1"/>
            </p:cNvSpPr>
            <p:nvPr/>
          </p:nvSpPr>
          <p:spPr bwMode="auto">
            <a:xfrm>
              <a:off x="1435" y="3259"/>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.05</a:t>
              </a:r>
            </a:p>
          </p:txBody>
        </p:sp>
        <p:sp>
          <p:nvSpPr>
            <p:cNvPr id="58" name="Rectangle 24">
              <a:extLst>
                <a:ext uri="{FF2B5EF4-FFF2-40B4-BE49-F238E27FC236}">
                  <a16:creationId xmlns:a16="http://schemas.microsoft.com/office/drawing/2014/main" id="{EA289FAA-81DE-4583-98A7-6DD92542C652}"/>
                </a:ext>
              </a:extLst>
            </p:cNvPr>
            <p:cNvSpPr>
              <a:spLocks noChangeArrowheads="1"/>
            </p:cNvSpPr>
            <p:nvPr/>
          </p:nvSpPr>
          <p:spPr bwMode="auto">
            <a:xfrm>
              <a:off x="1435" y="3033"/>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.10</a:t>
              </a:r>
            </a:p>
          </p:txBody>
        </p:sp>
        <p:sp>
          <p:nvSpPr>
            <p:cNvPr id="59" name="Rectangle 25">
              <a:extLst>
                <a:ext uri="{FF2B5EF4-FFF2-40B4-BE49-F238E27FC236}">
                  <a16:creationId xmlns:a16="http://schemas.microsoft.com/office/drawing/2014/main" id="{9B2C4C0F-4D0C-4B6C-98A5-D38858C4CE5F}"/>
                </a:ext>
              </a:extLst>
            </p:cNvPr>
            <p:cNvSpPr>
              <a:spLocks noChangeArrowheads="1"/>
            </p:cNvSpPr>
            <p:nvPr/>
          </p:nvSpPr>
          <p:spPr bwMode="auto">
            <a:xfrm>
              <a:off x="1435" y="2785"/>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.15</a:t>
              </a:r>
            </a:p>
          </p:txBody>
        </p:sp>
        <p:sp>
          <p:nvSpPr>
            <p:cNvPr id="60" name="Rectangle 26">
              <a:extLst>
                <a:ext uri="{FF2B5EF4-FFF2-40B4-BE49-F238E27FC236}">
                  <a16:creationId xmlns:a16="http://schemas.microsoft.com/office/drawing/2014/main" id="{4F6C0607-6A14-42D8-9E46-141C06423F21}"/>
                </a:ext>
              </a:extLst>
            </p:cNvPr>
            <p:cNvSpPr>
              <a:spLocks noChangeArrowheads="1"/>
            </p:cNvSpPr>
            <p:nvPr/>
          </p:nvSpPr>
          <p:spPr bwMode="auto">
            <a:xfrm>
              <a:off x="1435" y="2539"/>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.20</a:t>
              </a:r>
            </a:p>
          </p:txBody>
        </p:sp>
        <p:sp>
          <p:nvSpPr>
            <p:cNvPr id="61" name="Rectangle 27">
              <a:extLst>
                <a:ext uri="{FF2B5EF4-FFF2-40B4-BE49-F238E27FC236}">
                  <a16:creationId xmlns:a16="http://schemas.microsoft.com/office/drawing/2014/main" id="{F0966A6F-F08F-45DC-A4C4-55A862643EF7}"/>
                </a:ext>
              </a:extLst>
            </p:cNvPr>
            <p:cNvSpPr>
              <a:spLocks noChangeArrowheads="1"/>
            </p:cNvSpPr>
            <p:nvPr/>
          </p:nvSpPr>
          <p:spPr bwMode="auto">
            <a:xfrm>
              <a:off x="1440" y="2292"/>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.25</a:t>
              </a:r>
            </a:p>
          </p:txBody>
        </p:sp>
        <p:sp>
          <p:nvSpPr>
            <p:cNvPr id="62" name="Rectangle 28">
              <a:extLst>
                <a:ext uri="{FF2B5EF4-FFF2-40B4-BE49-F238E27FC236}">
                  <a16:creationId xmlns:a16="http://schemas.microsoft.com/office/drawing/2014/main" id="{71A895DE-4DA6-427E-9D56-6036378D9514}"/>
                </a:ext>
              </a:extLst>
            </p:cNvPr>
            <p:cNvSpPr>
              <a:spLocks noChangeArrowheads="1"/>
            </p:cNvSpPr>
            <p:nvPr/>
          </p:nvSpPr>
          <p:spPr bwMode="auto">
            <a:xfrm>
              <a:off x="1440" y="2036"/>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.30</a:t>
              </a:r>
            </a:p>
          </p:txBody>
        </p:sp>
        <p:sp>
          <p:nvSpPr>
            <p:cNvPr id="63" name="Rectangle 29">
              <a:extLst>
                <a:ext uri="{FF2B5EF4-FFF2-40B4-BE49-F238E27FC236}">
                  <a16:creationId xmlns:a16="http://schemas.microsoft.com/office/drawing/2014/main" id="{844E72A6-4D85-4274-B449-00A978D75EC6}"/>
                </a:ext>
              </a:extLst>
            </p:cNvPr>
            <p:cNvSpPr>
              <a:spLocks noChangeArrowheads="1"/>
            </p:cNvSpPr>
            <p:nvPr/>
          </p:nvSpPr>
          <p:spPr bwMode="auto">
            <a:xfrm>
              <a:off x="1440" y="1789"/>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.35</a:t>
              </a:r>
            </a:p>
          </p:txBody>
        </p:sp>
        <p:sp>
          <p:nvSpPr>
            <p:cNvPr id="64" name="Rectangle 30">
              <a:extLst>
                <a:ext uri="{FF2B5EF4-FFF2-40B4-BE49-F238E27FC236}">
                  <a16:creationId xmlns:a16="http://schemas.microsoft.com/office/drawing/2014/main" id="{B24AFDB5-5D01-4023-B7FF-C5FEB6D05B08}"/>
                </a:ext>
              </a:extLst>
            </p:cNvPr>
            <p:cNvSpPr>
              <a:spLocks noChangeArrowheads="1"/>
            </p:cNvSpPr>
            <p:nvPr/>
          </p:nvSpPr>
          <p:spPr bwMode="auto">
            <a:xfrm>
              <a:off x="1538" y="3490"/>
              <a:ext cx="147"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0</a:t>
              </a:r>
            </a:p>
          </p:txBody>
        </p:sp>
      </p:grpSp>
      <p:sp>
        <p:nvSpPr>
          <p:cNvPr id="65" name="Line 34">
            <a:extLst>
              <a:ext uri="{FF2B5EF4-FFF2-40B4-BE49-F238E27FC236}">
                <a16:creationId xmlns:a16="http://schemas.microsoft.com/office/drawing/2014/main" id="{43D044D0-9EE1-4B5B-B1A9-8CD8C4FD7CF3}"/>
              </a:ext>
            </a:extLst>
          </p:cNvPr>
          <p:cNvSpPr>
            <a:spLocks noChangeShapeType="1"/>
          </p:cNvSpPr>
          <p:nvPr/>
        </p:nvSpPr>
        <p:spPr bwMode="auto">
          <a:xfrm>
            <a:off x="1786084" y="4725632"/>
            <a:ext cx="4552950"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Tree>
    <p:extLst>
      <p:ext uri="{BB962C8B-B14F-4D97-AF65-F5344CB8AC3E}">
        <p14:creationId xmlns:p14="http://schemas.microsoft.com/office/powerpoint/2010/main" val="1184975858"/>
      </p:ext>
    </p:extLst>
  </p:cSld>
  <p:clrMapOvr>
    <a:masterClrMapping/>
  </p:clrMapOvr>
  <p:transition>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76467" y="2358536"/>
            <a:ext cx="5711325" cy="2580150"/>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1714" name="Rectangle 2"/>
          <p:cNvSpPr>
            <a:spLocks noChangeArrowheads="1"/>
          </p:cNvSpPr>
          <p:nvPr/>
        </p:nvSpPr>
        <p:spPr bwMode="auto">
          <a:xfrm>
            <a:off x="695477" y="1896648"/>
            <a:ext cx="5613400" cy="378365"/>
          </a:xfrm>
          <a:prstGeom prst="rect">
            <a:avLst/>
          </a:prstGeom>
          <a:noFill/>
          <a:ln w="12700">
            <a:noFill/>
            <a:miter lim="800000"/>
            <a:headEnd/>
            <a:tailEnd/>
          </a:ln>
          <a:effectLst/>
        </p:spPr>
        <p:txBody>
          <a:bodyPr lIns="68034" tIns="33420" rIns="68034" bIns="33420"/>
          <a:lstStyle/>
          <a:p>
            <a:pPr>
              <a:spcBef>
                <a:spcPct val="20000"/>
              </a:spcBef>
              <a:buSzPct val="100000"/>
              <a:defRPr/>
            </a:pPr>
            <a:r>
              <a:rPr lang="en-US" dirty="0">
                <a:solidFill>
                  <a:srgbClr val="000000"/>
                </a:solidFill>
                <a:latin typeface="+mn-lt"/>
                <a:cs typeface="Arial" panose="020B0604020202020204" pitchFamily="34" charset="0"/>
              </a:rPr>
              <a:t>Moderately Right Skewed – </a:t>
            </a:r>
            <a:r>
              <a:rPr lang="en-US" dirty="0">
                <a:solidFill>
                  <a:srgbClr val="000000"/>
                </a:solidFill>
                <a:cs typeface="Arial" panose="020B0604020202020204" pitchFamily="34" charset="0"/>
              </a:rPr>
              <a:t>A Longer tail to the right</a:t>
            </a:r>
          </a:p>
        </p:txBody>
      </p:sp>
      <p:sp>
        <p:nvSpPr>
          <p:cNvPr id="371729" name="Line 17"/>
          <p:cNvSpPr>
            <a:spLocks noChangeShapeType="1"/>
          </p:cNvSpPr>
          <p:nvPr/>
        </p:nvSpPr>
        <p:spPr bwMode="auto">
          <a:xfrm>
            <a:off x="1890634" y="4665567"/>
            <a:ext cx="4572000" cy="0"/>
          </a:xfrm>
          <a:prstGeom prst="line">
            <a:avLst/>
          </a:prstGeom>
          <a:noFill/>
          <a:ln w="12700">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dirty="0"/>
          </a:p>
        </p:txBody>
      </p:sp>
      <p:sp>
        <p:nvSpPr>
          <p:cNvPr id="371739" name="Rectangle 27"/>
          <p:cNvSpPr>
            <a:spLocks noChangeArrowheads="1"/>
          </p:cNvSpPr>
          <p:nvPr/>
        </p:nvSpPr>
        <p:spPr bwMode="auto">
          <a:xfrm flipH="1">
            <a:off x="5822871" y="4467433"/>
            <a:ext cx="641350" cy="196941"/>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71740" name="Rectangle 28"/>
          <p:cNvSpPr>
            <a:spLocks noChangeArrowheads="1"/>
          </p:cNvSpPr>
          <p:nvPr/>
        </p:nvSpPr>
        <p:spPr bwMode="auto">
          <a:xfrm flipH="1">
            <a:off x="4554459" y="3865870"/>
            <a:ext cx="641350" cy="798504"/>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71741" name="Rectangle 29"/>
          <p:cNvSpPr>
            <a:spLocks noChangeArrowheads="1"/>
          </p:cNvSpPr>
          <p:nvPr/>
        </p:nvSpPr>
        <p:spPr bwMode="auto">
          <a:xfrm flipH="1">
            <a:off x="3913108" y="3511378"/>
            <a:ext cx="641350" cy="1154189"/>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71742" name="Rectangle 30"/>
          <p:cNvSpPr>
            <a:spLocks noChangeArrowheads="1"/>
          </p:cNvSpPr>
          <p:nvPr/>
        </p:nvSpPr>
        <p:spPr bwMode="auto">
          <a:xfrm flipH="1">
            <a:off x="3270170" y="3087659"/>
            <a:ext cx="642938" cy="1577910"/>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71743" name="Rectangle 31"/>
          <p:cNvSpPr>
            <a:spLocks noChangeArrowheads="1"/>
          </p:cNvSpPr>
          <p:nvPr/>
        </p:nvSpPr>
        <p:spPr bwMode="auto">
          <a:xfrm flipH="1">
            <a:off x="2628820" y="3676092"/>
            <a:ext cx="642938" cy="988282"/>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71744" name="Rectangle 32"/>
          <p:cNvSpPr>
            <a:spLocks noChangeArrowheads="1"/>
          </p:cNvSpPr>
          <p:nvPr/>
        </p:nvSpPr>
        <p:spPr bwMode="auto">
          <a:xfrm flipH="1">
            <a:off x="5198984" y="4213202"/>
            <a:ext cx="633412" cy="452366"/>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effectLst>
                <a:outerShdw blurRad="38100" dist="38100" dir="2700000" algn="tl">
                  <a:srgbClr val="000000"/>
                </a:outerShdw>
              </a:effectLst>
              <a:latin typeface="Book Antiqua" pitchFamily="18" charset="0"/>
            </a:endParaRPr>
          </a:p>
        </p:txBody>
      </p:sp>
      <p:sp>
        <p:nvSpPr>
          <p:cNvPr id="371745" name="Rectangle 33"/>
          <p:cNvSpPr>
            <a:spLocks noChangeArrowheads="1"/>
          </p:cNvSpPr>
          <p:nvPr/>
        </p:nvSpPr>
        <p:spPr bwMode="auto">
          <a:xfrm flipH="1">
            <a:off x="1987471" y="4099813"/>
            <a:ext cx="641350" cy="570530"/>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grpSp>
        <p:nvGrpSpPr>
          <p:cNvPr id="36" name="Group 5"/>
          <p:cNvGrpSpPr>
            <a:grpSpLocks/>
          </p:cNvGrpSpPr>
          <p:nvPr/>
        </p:nvGrpSpPr>
        <p:grpSpPr bwMode="auto">
          <a:xfrm>
            <a:off x="1889045" y="2628130"/>
            <a:ext cx="185738" cy="1742624"/>
            <a:chOff x="1681" y="1895"/>
            <a:chExt cx="117" cy="1460"/>
          </a:xfrm>
        </p:grpSpPr>
        <p:sp>
          <p:nvSpPr>
            <p:cNvPr id="37" name="Line 6"/>
            <p:cNvSpPr>
              <a:spLocks noChangeShapeType="1"/>
            </p:cNvSpPr>
            <p:nvPr/>
          </p:nvSpPr>
          <p:spPr bwMode="auto">
            <a:xfrm>
              <a:off x="1681" y="3355"/>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8" name="Line 7"/>
            <p:cNvSpPr>
              <a:spLocks noChangeShapeType="1"/>
            </p:cNvSpPr>
            <p:nvPr/>
          </p:nvSpPr>
          <p:spPr bwMode="auto">
            <a:xfrm>
              <a:off x="1681" y="3129"/>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9" name="Line 8"/>
            <p:cNvSpPr>
              <a:spLocks noChangeShapeType="1"/>
            </p:cNvSpPr>
            <p:nvPr/>
          </p:nvSpPr>
          <p:spPr bwMode="auto">
            <a:xfrm>
              <a:off x="1681" y="2882"/>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0" name="Line 9"/>
            <p:cNvSpPr>
              <a:spLocks noChangeShapeType="1"/>
            </p:cNvSpPr>
            <p:nvPr/>
          </p:nvSpPr>
          <p:spPr bwMode="auto">
            <a:xfrm>
              <a:off x="1681" y="2646"/>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1" name="Line 10"/>
            <p:cNvSpPr>
              <a:spLocks noChangeShapeType="1"/>
            </p:cNvSpPr>
            <p:nvPr/>
          </p:nvSpPr>
          <p:spPr bwMode="auto">
            <a:xfrm>
              <a:off x="1681" y="2392"/>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2" name="Line 11"/>
            <p:cNvSpPr>
              <a:spLocks noChangeShapeType="1"/>
            </p:cNvSpPr>
            <p:nvPr/>
          </p:nvSpPr>
          <p:spPr bwMode="auto">
            <a:xfrm>
              <a:off x="1681" y="2142"/>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3" name="Line 12"/>
            <p:cNvSpPr>
              <a:spLocks noChangeShapeType="1"/>
            </p:cNvSpPr>
            <p:nvPr/>
          </p:nvSpPr>
          <p:spPr bwMode="auto">
            <a:xfrm>
              <a:off x="1681" y="1895"/>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grpSp>
      <p:sp>
        <p:nvSpPr>
          <p:cNvPr id="44" name="Line 13"/>
          <p:cNvSpPr>
            <a:spLocks noChangeShapeType="1"/>
          </p:cNvSpPr>
          <p:nvPr/>
        </p:nvSpPr>
        <p:spPr bwMode="auto">
          <a:xfrm flipV="1">
            <a:off x="1979533" y="2632906"/>
            <a:ext cx="0" cy="2030276"/>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5" name="Rectangle 19"/>
          <p:cNvSpPr>
            <a:spLocks noChangeArrowheads="1"/>
          </p:cNvSpPr>
          <p:nvPr/>
        </p:nvSpPr>
        <p:spPr bwMode="auto">
          <a:xfrm rot="16200000">
            <a:off x="372455" y="3517061"/>
            <a:ext cx="1798108" cy="298966"/>
          </a:xfrm>
          <a:prstGeom prst="rect">
            <a:avLst/>
          </a:prstGeom>
          <a:noFill/>
          <a:ln w="12700">
            <a:noFill/>
            <a:miter lim="800000"/>
            <a:headEnd/>
            <a:tailEnd/>
          </a:ln>
          <a:effectLst/>
        </p:spPr>
        <p:txBody>
          <a:bodyPr wrap="none" lIns="68034" tIns="33420" rIns="68034" bIns="33420">
            <a:spAutoFit/>
          </a:bodyPr>
          <a:lstStyle/>
          <a:p>
            <a:pPr algn="l">
              <a:defRPr/>
            </a:pPr>
            <a:r>
              <a:rPr lang="en-US" sz="1504" dirty="0">
                <a:solidFill>
                  <a:srgbClr val="000000"/>
                </a:solidFill>
                <a:latin typeface="Arial" panose="020B0604020202020204" pitchFamily="34" charset="0"/>
                <a:cs typeface="Arial" panose="020B0604020202020204" pitchFamily="34" charset="0"/>
              </a:rPr>
              <a:t>Relative Frequency</a:t>
            </a:r>
          </a:p>
        </p:txBody>
      </p:sp>
      <p:grpSp>
        <p:nvGrpSpPr>
          <p:cNvPr id="46" name="Group 22"/>
          <p:cNvGrpSpPr>
            <a:grpSpLocks/>
          </p:cNvGrpSpPr>
          <p:nvPr/>
        </p:nvGrpSpPr>
        <p:grpSpPr bwMode="auto">
          <a:xfrm>
            <a:off x="1455648" y="2480127"/>
            <a:ext cx="396873" cy="2325112"/>
            <a:chOff x="1435" y="1789"/>
            <a:chExt cx="250" cy="1930"/>
          </a:xfrm>
          <a:effectLst/>
        </p:grpSpPr>
        <p:sp>
          <p:nvSpPr>
            <p:cNvPr id="47" name="Rectangle 23"/>
            <p:cNvSpPr>
              <a:spLocks noChangeArrowheads="1"/>
            </p:cNvSpPr>
            <p:nvPr/>
          </p:nvSpPr>
          <p:spPr bwMode="auto">
            <a:xfrm>
              <a:off x="1435" y="3259"/>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.05</a:t>
              </a:r>
            </a:p>
          </p:txBody>
        </p:sp>
        <p:sp>
          <p:nvSpPr>
            <p:cNvPr id="48" name="Rectangle 24"/>
            <p:cNvSpPr>
              <a:spLocks noChangeArrowheads="1"/>
            </p:cNvSpPr>
            <p:nvPr/>
          </p:nvSpPr>
          <p:spPr bwMode="auto">
            <a:xfrm>
              <a:off x="1435" y="3033"/>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.10</a:t>
              </a:r>
            </a:p>
          </p:txBody>
        </p:sp>
        <p:sp>
          <p:nvSpPr>
            <p:cNvPr id="49" name="Rectangle 25"/>
            <p:cNvSpPr>
              <a:spLocks noChangeArrowheads="1"/>
            </p:cNvSpPr>
            <p:nvPr/>
          </p:nvSpPr>
          <p:spPr bwMode="auto">
            <a:xfrm>
              <a:off x="1435" y="2785"/>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.15</a:t>
              </a:r>
            </a:p>
          </p:txBody>
        </p:sp>
        <p:sp>
          <p:nvSpPr>
            <p:cNvPr id="50" name="Rectangle 26"/>
            <p:cNvSpPr>
              <a:spLocks noChangeArrowheads="1"/>
            </p:cNvSpPr>
            <p:nvPr/>
          </p:nvSpPr>
          <p:spPr bwMode="auto">
            <a:xfrm>
              <a:off x="1435" y="2539"/>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.20</a:t>
              </a:r>
            </a:p>
          </p:txBody>
        </p:sp>
        <p:sp>
          <p:nvSpPr>
            <p:cNvPr id="51" name="Rectangle 27"/>
            <p:cNvSpPr>
              <a:spLocks noChangeArrowheads="1"/>
            </p:cNvSpPr>
            <p:nvPr/>
          </p:nvSpPr>
          <p:spPr bwMode="auto">
            <a:xfrm>
              <a:off x="1440" y="2292"/>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.25</a:t>
              </a:r>
            </a:p>
          </p:txBody>
        </p:sp>
        <p:sp>
          <p:nvSpPr>
            <p:cNvPr id="52" name="Rectangle 28"/>
            <p:cNvSpPr>
              <a:spLocks noChangeArrowheads="1"/>
            </p:cNvSpPr>
            <p:nvPr/>
          </p:nvSpPr>
          <p:spPr bwMode="auto">
            <a:xfrm>
              <a:off x="1440" y="2036"/>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.30</a:t>
              </a:r>
            </a:p>
          </p:txBody>
        </p:sp>
        <p:sp>
          <p:nvSpPr>
            <p:cNvPr id="53" name="Rectangle 29"/>
            <p:cNvSpPr>
              <a:spLocks noChangeArrowheads="1"/>
            </p:cNvSpPr>
            <p:nvPr/>
          </p:nvSpPr>
          <p:spPr bwMode="auto">
            <a:xfrm>
              <a:off x="1440" y="1789"/>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.35</a:t>
              </a:r>
            </a:p>
          </p:txBody>
        </p:sp>
        <p:sp>
          <p:nvSpPr>
            <p:cNvPr id="54" name="Rectangle 30"/>
            <p:cNvSpPr>
              <a:spLocks noChangeArrowheads="1"/>
            </p:cNvSpPr>
            <p:nvPr/>
          </p:nvSpPr>
          <p:spPr bwMode="auto">
            <a:xfrm>
              <a:off x="1538" y="3490"/>
              <a:ext cx="147"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0</a:t>
              </a:r>
            </a:p>
          </p:txBody>
        </p:sp>
      </p:grpSp>
      <p:sp>
        <p:nvSpPr>
          <p:cNvPr id="55" name="Line 34"/>
          <p:cNvSpPr>
            <a:spLocks noChangeShapeType="1"/>
          </p:cNvSpPr>
          <p:nvPr/>
        </p:nvSpPr>
        <p:spPr bwMode="auto">
          <a:xfrm>
            <a:off x="1890633" y="4665567"/>
            <a:ext cx="4552950"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34" name="Rectangle 3">
            <a:extLst>
              <a:ext uri="{FF2B5EF4-FFF2-40B4-BE49-F238E27FC236}">
                <a16:creationId xmlns:a16="http://schemas.microsoft.com/office/drawing/2014/main" id="{E76D659D-5F60-40E8-B9CE-6CFDBB3CCB72}"/>
              </a:ext>
            </a:extLst>
          </p:cNvPr>
          <p:cNvSpPr>
            <a:spLocks noChangeArrowheads="1"/>
          </p:cNvSpPr>
          <p:nvPr/>
        </p:nvSpPr>
        <p:spPr bwMode="auto">
          <a:xfrm>
            <a:off x="567813" y="1419122"/>
            <a:ext cx="3399503" cy="612305"/>
          </a:xfrm>
          <a:prstGeom prst="rect">
            <a:avLst/>
          </a:prstGeom>
          <a:noFill/>
          <a:ln w="12700">
            <a:noFill/>
            <a:miter lim="800000"/>
            <a:headEnd/>
            <a:tailEnd/>
          </a:ln>
          <a:effectLst/>
        </p:spPr>
        <p:txBody>
          <a:bodyPr lIns="68034" tIns="33420" rIns="68034" bIns="33420" anchor="ctr"/>
          <a:lstStyle/>
          <a:p>
            <a:pPr algn="l">
              <a:defRPr/>
            </a:pPr>
            <a:r>
              <a:rPr lang="en-US" sz="2406" dirty="0">
                <a:latin typeface="+mn-lt"/>
                <a:cs typeface="Arial" panose="020B0604020202020204" pitchFamily="34" charset="0"/>
              </a:rPr>
              <a:t>Showing Skewness</a:t>
            </a:r>
          </a:p>
        </p:txBody>
      </p:sp>
      <p:sp>
        <p:nvSpPr>
          <p:cNvPr id="56" name="Rectangle 2">
            <a:extLst>
              <a:ext uri="{FF2B5EF4-FFF2-40B4-BE49-F238E27FC236}">
                <a16:creationId xmlns:a16="http://schemas.microsoft.com/office/drawing/2014/main" id="{019AD1E7-F2F8-48DB-BEF8-556EFCE75D05}"/>
              </a:ext>
            </a:extLst>
          </p:cNvPr>
          <p:cNvSpPr txBox="1">
            <a:spLocks noChangeArrowheads="1"/>
          </p:cNvSpPr>
          <p:nvPr/>
        </p:nvSpPr>
        <p:spPr>
          <a:xfrm>
            <a:off x="365126" y="1022880"/>
            <a:ext cx="3897158" cy="546659"/>
          </a:xfr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sz="2800" b="1" dirty="0"/>
              <a:t>Histogram</a:t>
            </a:r>
          </a:p>
        </p:txBody>
      </p:sp>
    </p:spTree>
    <p:extLst>
      <p:ext uri="{BB962C8B-B14F-4D97-AF65-F5344CB8AC3E}">
        <p14:creationId xmlns:p14="http://schemas.microsoft.com/office/powerpoint/2010/main" val="3958314044"/>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A88EE8F-AECF-4F80-A1B3-E87922340C79}"/>
              </a:ext>
            </a:extLst>
          </p:cNvPr>
          <p:cNvSpPr/>
          <p:nvPr/>
        </p:nvSpPr>
        <p:spPr>
          <a:xfrm>
            <a:off x="395303" y="1113384"/>
            <a:ext cx="3890094" cy="523220"/>
          </a:xfrm>
          <a:prstGeom prst="rect">
            <a:avLst/>
          </a:prstGeom>
        </p:spPr>
        <p:txBody>
          <a:bodyPr wrap="square">
            <a:spAutoFit/>
          </a:bodyPr>
          <a:lstStyle/>
          <a:p>
            <a:r>
              <a:rPr lang="en-US" sz="2800" b="1" dirty="0">
                <a:latin typeface="+mn-lt"/>
              </a:rPr>
              <a:t>Descriptive Statistics</a:t>
            </a:r>
          </a:p>
        </p:txBody>
      </p:sp>
      <p:sp>
        <p:nvSpPr>
          <p:cNvPr id="3" name="Rectangle 2">
            <a:extLst>
              <a:ext uri="{FF2B5EF4-FFF2-40B4-BE49-F238E27FC236}">
                <a16:creationId xmlns:a16="http://schemas.microsoft.com/office/drawing/2014/main" id="{18FDD5C2-E623-4BC4-B815-BAD92E52B578}"/>
              </a:ext>
            </a:extLst>
          </p:cNvPr>
          <p:cNvSpPr txBox="1">
            <a:spLocks noChangeArrowheads="1"/>
          </p:cNvSpPr>
          <p:nvPr/>
        </p:nvSpPr>
        <p:spPr>
          <a:xfrm>
            <a:off x="538426" y="1841383"/>
            <a:ext cx="6999410" cy="762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sz="2400" dirty="0">
                <a:latin typeface="+mn-lt"/>
              </a:rPr>
              <a:t>Summarizing Categorical Data</a:t>
            </a:r>
          </a:p>
        </p:txBody>
      </p:sp>
      <p:sp>
        <p:nvSpPr>
          <p:cNvPr id="4" name="Rectangle 3">
            <a:extLst>
              <a:ext uri="{FF2B5EF4-FFF2-40B4-BE49-F238E27FC236}">
                <a16:creationId xmlns:a16="http://schemas.microsoft.com/office/drawing/2014/main" id="{C4AB7514-6923-4142-809C-A79D7F3F9C9E}"/>
              </a:ext>
            </a:extLst>
          </p:cNvPr>
          <p:cNvSpPr txBox="1">
            <a:spLocks noChangeArrowheads="1"/>
          </p:cNvSpPr>
          <p:nvPr/>
        </p:nvSpPr>
        <p:spPr>
          <a:xfrm>
            <a:off x="550357" y="2473417"/>
            <a:ext cx="6208251" cy="3195864"/>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defRPr/>
            </a:pPr>
            <a:r>
              <a:rPr lang="en-US" sz="2400" dirty="0"/>
              <a:t>Frequency Distribution</a:t>
            </a:r>
          </a:p>
          <a:p>
            <a:pPr fontAlgn="auto">
              <a:spcAft>
                <a:spcPts val="0"/>
              </a:spcAft>
              <a:defRPr/>
            </a:pPr>
            <a:r>
              <a:rPr lang="en-US" sz="2400" dirty="0"/>
              <a:t>Relative Frequency Distribution</a:t>
            </a:r>
          </a:p>
          <a:p>
            <a:pPr fontAlgn="auto">
              <a:spcAft>
                <a:spcPts val="0"/>
              </a:spcAft>
              <a:defRPr/>
            </a:pPr>
            <a:r>
              <a:rPr lang="en-US" sz="2400" dirty="0"/>
              <a:t>Percent Frequency Distribution</a:t>
            </a:r>
          </a:p>
          <a:p>
            <a:pPr fontAlgn="auto">
              <a:spcAft>
                <a:spcPts val="0"/>
              </a:spcAft>
              <a:defRPr/>
            </a:pPr>
            <a:r>
              <a:rPr lang="en-US" sz="2400" dirty="0"/>
              <a:t>Bar Chart</a:t>
            </a:r>
          </a:p>
          <a:p>
            <a:pPr fontAlgn="auto">
              <a:spcAft>
                <a:spcPts val="0"/>
              </a:spcAft>
              <a:defRPr/>
            </a:pPr>
            <a:r>
              <a:rPr lang="en-US" sz="2400" dirty="0"/>
              <a:t>Pie Chart</a:t>
            </a:r>
          </a:p>
        </p:txBody>
      </p:sp>
    </p:spTree>
    <p:extLst>
      <p:ext uri="{BB962C8B-B14F-4D97-AF65-F5344CB8AC3E}">
        <p14:creationId xmlns:p14="http://schemas.microsoft.com/office/powerpoint/2010/main" val="30020777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03585" y="2395985"/>
            <a:ext cx="6875008" cy="2507356"/>
          </a:xfrm>
          <a:prstGeom prst="rec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2739" name="Rectangle 3"/>
          <p:cNvSpPr>
            <a:spLocks noChangeArrowheads="1"/>
          </p:cNvSpPr>
          <p:nvPr/>
        </p:nvSpPr>
        <p:spPr bwMode="auto">
          <a:xfrm>
            <a:off x="695476" y="1896648"/>
            <a:ext cx="5994400" cy="387913"/>
          </a:xfrm>
          <a:prstGeom prst="rect">
            <a:avLst/>
          </a:prstGeom>
          <a:noFill/>
          <a:ln w="12700">
            <a:noFill/>
            <a:miter lim="800000"/>
            <a:headEnd/>
            <a:tailEnd/>
          </a:ln>
          <a:effectLst/>
        </p:spPr>
        <p:txBody>
          <a:bodyPr lIns="68034" tIns="33420" rIns="68034" bIns="33420"/>
          <a:lstStyle/>
          <a:p>
            <a:pPr>
              <a:spcBef>
                <a:spcPct val="20000"/>
              </a:spcBef>
              <a:buSzPct val="100000"/>
              <a:defRPr/>
            </a:pPr>
            <a:r>
              <a:rPr lang="en-US" sz="1805" dirty="0">
                <a:solidFill>
                  <a:srgbClr val="000000"/>
                </a:solidFill>
                <a:latin typeface="+mn-lt"/>
                <a:cs typeface="Arial" panose="020B0604020202020204" pitchFamily="34" charset="0"/>
              </a:rPr>
              <a:t>Highly Skewed Right – </a:t>
            </a:r>
            <a:r>
              <a:rPr lang="en-US" sz="2000" dirty="0">
                <a:solidFill>
                  <a:srgbClr val="000000"/>
                </a:solidFill>
                <a:cs typeface="Arial" panose="020B0604020202020204" pitchFamily="34" charset="0"/>
              </a:rPr>
              <a:t>A very long tail to the right</a:t>
            </a:r>
          </a:p>
          <a:p>
            <a:pPr marL="257827" indent="-257827">
              <a:spcBef>
                <a:spcPct val="20000"/>
              </a:spcBef>
              <a:buSzPct val="100000"/>
              <a:buFont typeface="Arial" panose="020B0604020202020204" pitchFamily="34" charset="0"/>
              <a:buChar char="•"/>
              <a:defRPr/>
            </a:pPr>
            <a:endParaRPr lang="en-US" sz="1805" dirty="0">
              <a:solidFill>
                <a:srgbClr val="000000"/>
              </a:solidFill>
              <a:latin typeface="+mn-lt"/>
              <a:cs typeface="Arial" panose="020B0604020202020204" pitchFamily="34" charset="0"/>
            </a:endParaRPr>
          </a:p>
        </p:txBody>
      </p:sp>
      <p:sp>
        <p:nvSpPr>
          <p:cNvPr id="372753" name="Line 17"/>
          <p:cNvSpPr>
            <a:spLocks noChangeShapeType="1"/>
          </p:cNvSpPr>
          <p:nvPr/>
        </p:nvSpPr>
        <p:spPr bwMode="auto">
          <a:xfrm flipV="1">
            <a:off x="1925383" y="4654487"/>
            <a:ext cx="5862638" cy="0"/>
          </a:xfrm>
          <a:prstGeom prst="line">
            <a:avLst/>
          </a:prstGeom>
          <a:noFill/>
          <a:ln w="12700">
            <a:no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dirty="0"/>
          </a:p>
        </p:txBody>
      </p:sp>
      <p:sp>
        <p:nvSpPr>
          <p:cNvPr id="372763" name="Rectangle 27"/>
          <p:cNvSpPr>
            <a:spLocks noChangeArrowheads="1"/>
          </p:cNvSpPr>
          <p:nvPr/>
        </p:nvSpPr>
        <p:spPr bwMode="auto">
          <a:xfrm flipH="1">
            <a:off x="5849532" y="4365046"/>
            <a:ext cx="641350" cy="284072"/>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72764" name="Rectangle 28"/>
          <p:cNvSpPr>
            <a:spLocks noChangeArrowheads="1"/>
          </p:cNvSpPr>
          <p:nvPr/>
        </p:nvSpPr>
        <p:spPr bwMode="auto">
          <a:xfrm flipH="1">
            <a:off x="4581119" y="3893584"/>
            <a:ext cx="641350" cy="755534"/>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72765" name="Rectangle 29"/>
          <p:cNvSpPr>
            <a:spLocks noChangeArrowheads="1"/>
          </p:cNvSpPr>
          <p:nvPr/>
        </p:nvSpPr>
        <p:spPr bwMode="auto">
          <a:xfrm flipH="1">
            <a:off x="3939769" y="3582059"/>
            <a:ext cx="641350" cy="1067059"/>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72766" name="Rectangle 30"/>
          <p:cNvSpPr>
            <a:spLocks noChangeArrowheads="1"/>
          </p:cNvSpPr>
          <p:nvPr/>
        </p:nvSpPr>
        <p:spPr bwMode="auto">
          <a:xfrm flipH="1">
            <a:off x="3296833" y="3081951"/>
            <a:ext cx="642937" cy="1567167"/>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72767" name="Rectangle 31"/>
          <p:cNvSpPr>
            <a:spLocks noChangeArrowheads="1"/>
          </p:cNvSpPr>
          <p:nvPr/>
        </p:nvSpPr>
        <p:spPr bwMode="auto">
          <a:xfrm flipH="1">
            <a:off x="2655482" y="3506266"/>
            <a:ext cx="642937" cy="1142254"/>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72768" name="Rectangle 32"/>
          <p:cNvSpPr>
            <a:spLocks noChangeArrowheads="1"/>
          </p:cNvSpPr>
          <p:nvPr/>
        </p:nvSpPr>
        <p:spPr bwMode="auto">
          <a:xfrm flipH="1">
            <a:off x="5217556" y="4240914"/>
            <a:ext cx="633413" cy="408204"/>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effectLst>
                <a:outerShdw blurRad="38100" dist="38100" dir="2700000" algn="tl">
                  <a:srgbClr val="000000"/>
                </a:outerShdw>
              </a:effectLst>
              <a:latin typeface="Book Antiqua" pitchFamily="18" charset="0"/>
            </a:endParaRPr>
          </a:p>
        </p:txBody>
      </p:sp>
      <p:sp>
        <p:nvSpPr>
          <p:cNvPr id="372769" name="Rectangle 33"/>
          <p:cNvSpPr>
            <a:spLocks noChangeArrowheads="1"/>
          </p:cNvSpPr>
          <p:nvPr/>
        </p:nvSpPr>
        <p:spPr bwMode="auto">
          <a:xfrm flipH="1">
            <a:off x="2017457" y="4143637"/>
            <a:ext cx="641350" cy="504884"/>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72770" name="Rectangle 34"/>
          <p:cNvSpPr>
            <a:spLocks noChangeArrowheads="1"/>
          </p:cNvSpPr>
          <p:nvPr/>
        </p:nvSpPr>
        <p:spPr bwMode="auto">
          <a:xfrm flipH="1">
            <a:off x="6492468" y="4528567"/>
            <a:ext cx="641350" cy="120551"/>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sp>
        <p:nvSpPr>
          <p:cNvPr id="372771" name="Rectangle 35"/>
          <p:cNvSpPr>
            <a:spLocks noChangeArrowheads="1"/>
          </p:cNvSpPr>
          <p:nvPr/>
        </p:nvSpPr>
        <p:spPr bwMode="auto">
          <a:xfrm flipH="1">
            <a:off x="7135406" y="4485598"/>
            <a:ext cx="641350" cy="163520"/>
          </a:xfrm>
          <a:prstGeom prst="rect">
            <a:avLst/>
          </a:prstGeom>
          <a:solidFill>
            <a:schemeClr val="bg1">
              <a:lumMod val="75000"/>
            </a:schemeClr>
          </a:solidFill>
          <a:ln w="12700">
            <a:solidFill>
              <a:schemeClr val="tx1"/>
            </a:solidFill>
            <a:miter lim="800000"/>
            <a:headEnd/>
            <a:tailEnd/>
          </a:ln>
          <a:effectLst/>
        </p:spPr>
        <p:txBody>
          <a:bodyPr wrap="none" anchor="ctr"/>
          <a:lstStyle/>
          <a:p>
            <a:pPr>
              <a:defRPr/>
            </a:pPr>
            <a:endParaRPr lang="en-US" dirty="0"/>
          </a:p>
        </p:txBody>
      </p:sp>
      <p:grpSp>
        <p:nvGrpSpPr>
          <p:cNvPr id="38" name="Group 5"/>
          <p:cNvGrpSpPr>
            <a:grpSpLocks/>
          </p:cNvGrpSpPr>
          <p:nvPr/>
        </p:nvGrpSpPr>
        <p:grpSpPr bwMode="auto">
          <a:xfrm>
            <a:off x="1930834" y="2617050"/>
            <a:ext cx="185738" cy="1742624"/>
            <a:chOff x="1681" y="1895"/>
            <a:chExt cx="117" cy="1460"/>
          </a:xfrm>
        </p:grpSpPr>
        <p:sp>
          <p:nvSpPr>
            <p:cNvPr id="39" name="Line 6"/>
            <p:cNvSpPr>
              <a:spLocks noChangeShapeType="1"/>
            </p:cNvSpPr>
            <p:nvPr/>
          </p:nvSpPr>
          <p:spPr bwMode="auto">
            <a:xfrm>
              <a:off x="1681" y="3355"/>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0" name="Line 7"/>
            <p:cNvSpPr>
              <a:spLocks noChangeShapeType="1"/>
            </p:cNvSpPr>
            <p:nvPr/>
          </p:nvSpPr>
          <p:spPr bwMode="auto">
            <a:xfrm>
              <a:off x="1681" y="3129"/>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1" name="Line 8"/>
            <p:cNvSpPr>
              <a:spLocks noChangeShapeType="1"/>
            </p:cNvSpPr>
            <p:nvPr/>
          </p:nvSpPr>
          <p:spPr bwMode="auto">
            <a:xfrm>
              <a:off x="1681" y="2882"/>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2" name="Line 9"/>
            <p:cNvSpPr>
              <a:spLocks noChangeShapeType="1"/>
            </p:cNvSpPr>
            <p:nvPr/>
          </p:nvSpPr>
          <p:spPr bwMode="auto">
            <a:xfrm>
              <a:off x="1681" y="2646"/>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3" name="Line 10"/>
            <p:cNvSpPr>
              <a:spLocks noChangeShapeType="1"/>
            </p:cNvSpPr>
            <p:nvPr/>
          </p:nvSpPr>
          <p:spPr bwMode="auto">
            <a:xfrm>
              <a:off x="1681" y="2392"/>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4" name="Line 11"/>
            <p:cNvSpPr>
              <a:spLocks noChangeShapeType="1"/>
            </p:cNvSpPr>
            <p:nvPr/>
          </p:nvSpPr>
          <p:spPr bwMode="auto">
            <a:xfrm>
              <a:off x="1681" y="2142"/>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5" name="Line 12"/>
            <p:cNvSpPr>
              <a:spLocks noChangeShapeType="1"/>
            </p:cNvSpPr>
            <p:nvPr/>
          </p:nvSpPr>
          <p:spPr bwMode="auto">
            <a:xfrm>
              <a:off x="1681" y="1895"/>
              <a:ext cx="117"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grpSp>
      <p:sp>
        <p:nvSpPr>
          <p:cNvPr id="46" name="Line 13"/>
          <p:cNvSpPr>
            <a:spLocks noChangeShapeType="1"/>
          </p:cNvSpPr>
          <p:nvPr/>
        </p:nvSpPr>
        <p:spPr bwMode="auto">
          <a:xfrm flipV="1">
            <a:off x="2021322" y="2621826"/>
            <a:ext cx="0" cy="2030276"/>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47" name="Rectangle 19"/>
          <p:cNvSpPr>
            <a:spLocks noChangeArrowheads="1"/>
          </p:cNvSpPr>
          <p:nvPr/>
        </p:nvSpPr>
        <p:spPr bwMode="auto">
          <a:xfrm rot="16200000">
            <a:off x="414244" y="3505981"/>
            <a:ext cx="1798108" cy="298966"/>
          </a:xfrm>
          <a:prstGeom prst="rect">
            <a:avLst/>
          </a:prstGeom>
          <a:noFill/>
          <a:ln w="12700">
            <a:noFill/>
            <a:miter lim="800000"/>
            <a:headEnd/>
            <a:tailEnd/>
          </a:ln>
          <a:effectLst/>
        </p:spPr>
        <p:txBody>
          <a:bodyPr wrap="none" lIns="68034" tIns="33420" rIns="68034" bIns="33420">
            <a:spAutoFit/>
          </a:bodyPr>
          <a:lstStyle/>
          <a:p>
            <a:pPr algn="l">
              <a:defRPr/>
            </a:pPr>
            <a:r>
              <a:rPr lang="en-US" sz="1504" dirty="0">
                <a:solidFill>
                  <a:srgbClr val="000000"/>
                </a:solidFill>
                <a:latin typeface="Arial" panose="020B0604020202020204" pitchFamily="34" charset="0"/>
                <a:cs typeface="Arial" panose="020B0604020202020204" pitchFamily="34" charset="0"/>
              </a:rPr>
              <a:t>Relative Frequency</a:t>
            </a:r>
          </a:p>
        </p:txBody>
      </p:sp>
      <p:grpSp>
        <p:nvGrpSpPr>
          <p:cNvPr id="48" name="Group 22"/>
          <p:cNvGrpSpPr>
            <a:grpSpLocks/>
          </p:cNvGrpSpPr>
          <p:nvPr/>
        </p:nvGrpSpPr>
        <p:grpSpPr bwMode="auto">
          <a:xfrm>
            <a:off x="1497436" y="2469047"/>
            <a:ext cx="396873" cy="2325112"/>
            <a:chOff x="1435" y="1789"/>
            <a:chExt cx="250" cy="1930"/>
          </a:xfrm>
          <a:effectLst/>
        </p:grpSpPr>
        <p:sp>
          <p:nvSpPr>
            <p:cNvPr id="49" name="Rectangle 23"/>
            <p:cNvSpPr>
              <a:spLocks noChangeArrowheads="1"/>
            </p:cNvSpPr>
            <p:nvPr/>
          </p:nvSpPr>
          <p:spPr bwMode="auto">
            <a:xfrm>
              <a:off x="1435" y="3259"/>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.05</a:t>
              </a:r>
            </a:p>
          </p:txBody>
        </p:sp>
        <p:sp>
          <p:nvSpPr>
            <p:cNvPr id="50" name="Rectangle 24"/>
            <p:cNvSpPr>
              <a:spLocks noChangeArrowheads="1"/>
            </p:cNvSpPr>
            <p:nvPr/>
          </p:nvSpPr>
          <p:spPr bwMode="auto">
            <a:xfrm>
              <a:off x="1435" y="3033"/>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.10</a:t>
              </a:r>
            </a:p>
          </p:txBody>
        </p:sp>
        <p:sp>
          <p:nvSpPr>
            <p:cNvPr id="51" name="Rectangle 25"/>
            <p:cNvSpPr>
              <a:spLocks noChangeArrowheads="1"/>
            </p:cNvSpPr>
            <p:nvPr/>
          </p:nvSpPr>
          <p:spPr bwMode="auto">
            <a:xfrm>
              <a:off x="1435" y="2785"/>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.15</a:t>
              </a:r>
            </a:p>
          </p:txBody>
        </p:sp>
        <p:sp>
          <p:nvSpPr>
            <p:cNvPr id="52" name="Rectangle 26"/>
            <p:cNvSpPr>
              <a:spLocks noChangeArrowheads="1"/>
            </p:cNvSpPr>
            <p:nvPr/>
          </p:nvSpPr>
          <p:spPr bwMode="auto">
            <a:xfrm>
              <a:off x="1435" y="2539"/>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.20</a:t>
              </a:r>
            </a:p>
          </p:txBody>
        </p:sp>
        <p:sp>
          <p:nvSpPr>
            <p:cNvPr id="53" name="Rectangle 27"/>
            <p:cNvSpPr>
              <a:spLocks noChangeArrowheads="1"/>
            </p:cNvSpPr>
            <p:nvPr/>
          </p:nvSpPr>
          <p:spPr bwMode="auto">
            <a:xfrm>
              <a:off x="1440" y="2292"/>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.25</a:t>
              </a:r>
            </a:p>
          </p:txBody>
        </p:sp>
        <p:sp>
          <p:nvSpPr>
            <p:cNvPr id="54" name="Rectangle 28"/>
            <p:cNvSpPr>
              <a:spLocks noChangeArrowheads="1"/>
            </p:cNvSpPr>
            <p:nvPr/>
          </p:nvSpPr>
          <p:spPr bwMode="auto">
            <a:xfrm>
              <a:off x="1440" y="2036"/>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.30</a:t>
              </a:r>
            </a:p>
          </p:txBody>
        </p:sp>
        <p:sp>
          <p:nvSpPr>
            <p:cNvPr id="55" name="Rectangle 29"/>
            <p:cNvSpPr>
              <a:spLocks noChangeArrowheads="1"/>
            </p:cNvSpPr>
            <p:nvPr/>
          </p:nvSpPr>
          <p:spPr bwMode="auto">
            <a:xfrm>
              <a:off x="1440" y="1789"/>
              <a:ext cx="238"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.35</a:t>
              </a:r>
            </a:p>
          </p:txBody>
        </p:sp>
        <p:sp>
          <p:nvSpPr>
            <p:cNvPr id="56" name="Rectangle 30"/>
            <p:cNvSpPr>
              <a:spLocks noChangeArrowheads="1"/>
            </p:cNvSpPr>
            <p:nvPr/>
          </p:nvSpPr>
          <p:spPr bwMode="auto">
            <a:xfrm>
              <a:off x="1538" y="3490"/>
              <a:ext cx="147" cy="229"/>
            </a:xfrm>
            <a:prstGeom prst="rect">
              <a:avLst/>
            </a:prstGeom>
            <a:noFill/>
            <a:ln w="12700">
              <a:noFill/>
              <a:miter lim="800000"/>
              <a:headEnd/>
              <a:tailEnd/>
            </a:ln>
            <a:effectLst/>
          </p:spPr>
          <p:txBody>
            <a:bodyPr wrap="none" lIns="68034" tIns="33420" rIns="68034" bIns="33420">
              <a:spAutoFit/>
            </a:bodyPr>
            <a:lstStyle/>
            <a:p>
              <a:pPr algn="l">
                <a:defRPr/>
              </a:pPr>
              <a:r>
                <a:rPr lang="en-US" sz="1353" dirty="0">
                  <a:solidFill>
                    <a:srgbClr val="000000"/>
                  </a:solidFill>
                  <a:latin typeface="Arial" panose="020B0604020202020204" pitchFamily="34" charset="0"/>
                  <a:cs typeface="Arial" panose="020B0604020202020204" pitchFamily="34" charset="0"/>
                </a:rPr>
                <a:t>0</a:t>
              </a:r>
            </a:p>
          </p:txBody>
        </p:sp>
      </p:grpSp>
      <p:sp>
        <p:nvSpPr>
          <p:cNvPr id="57" name="Line 34"/>
          <p:cNvSpPr>
            <a:spLocks noChangeShapeType="1"/>
          </p:cNvSpPr>
          <p:nvPr/>
        </p:nvSpPr>
        <p:spPr bwMode="auto">
          <a:xfrm flipV="1">
            <a:off x="1932422" y="4647327"/>
            <a:ext cx="5855599" cy="1"/>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pPr>
              <a:defRPr/>
            </a:pPr>
            <a:endParaRPr lang="en-US" dirty="0"/>
          </a:p>
        </p:txBody>
      </p:sp>
      <p:sp>
        <p:nvSpPr>
          <p:cNvPr id="58" name="Rectangle 3">
            <a:extLst>
              <a:ext uri="{FF2B5EF4-FFF2-40B4-BE49-F238E27FC236}">
                <a16:creationId xmlns:a16="http://schemas.microsoft.com/office/drawing/2014/main" id="{0B17A6F5-A28F-40E4-B4EF-0F7D6039DA88}"/>
              </a:ext>
            </a:extLst>
          </p:cNvPr>
          <p:cNvSpPr>
            <a:spLocks noChangeArrowheads="1"/>
          </p:cNvSpPr>
          <p:nvPr/>
        </p:nvSpPr>
        <p:spPr bwMode="auto">
          <a:xfrm>
            <a:off x="567813" y="1419122"/>
            <a:ext cx="3399503" cy="612305"/>
          </a:xfrm>
          <a:prstGeom prst="rect">
            <a:avLst/>
          </a:prstGeom>
          <a:noFill/>
          <a:ln w="12700">
            <a:noFill/>
            <a:miter lim="800000"/>
            <a:headEnd/>
            <a:tailEnd/>
          </a:ln>
          <a:effectLst/>
        </p:spPr>
        <p:txBody>
          <a:bodyPr lIns="68034" tIns="33420" rIns="68034" bIns="33420" anchor="ctr"/>
          <a:lstStyle/>
          <a:p>
            <a:pPr algn="l">
              <a:defRPr/>
            </a:pPr>
            <a:r>
              <a:rPr lang="en-US" sz="2406" dirty="0">
                <a:latin typeface="+mn-lt"/>
                <a:cs typeface="Arial" panose="020B0604020202020204" pitchFamily="34" charset="0"/>
              </a:rPr>
              <a:t>Showing Skewness</a:t>
            </a:r>
          </a:p>
        </p:txBody>
      </p:sp>
      <p:sp>
        <p:nvSpPr>
          <p:cNvPr id="59" name="Rectangle 2">
            <a:extLst>
              <a:ext uri="{FF2B5EF4-FFF2-40B4-BE49-F238E27FC236}">
                <a16:creationId xmlns:a16="http://schemas.microsoft.com/office/drawing/2014/main" id="{6EC3D45C-E110-47D8-A2EA-D38D253CF36F}"/>
              </a:ext>
            </a:extLst>
          </p:cNvPr>
          <p:cNvSpPr txBox="1">
            <a:spLocks noChangeArrowheads="1"/>
          </p:cNvSpPr>
          <p:nvPr/>
        </p:nvSpPr>
        <p:spPr>
          <a:xfrm>
            <a:off x="365126" y="1022880"/>
            <a:ext cx="3897158" cy="546659"/>
          </a:xfr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defRPr/>
            </a:pPr>
            <a:r>
              <a:rPr lang="en-US" sz="2800" b="1" dirty="0"/>
              <a:t>Histogram</a:t>
            </a:r>
          </a:p>
        </p:txBody>
      </p:sp>
    </p:spTree>
    <p:extLst>
      <p:ext uri="{BB962C8B-B14F-4D97-AF65-F5344CB8AC3E}">
        <p14:creationId xmlns:p14="http://schemas.microsoft.com/office/powerpoint/2010/main" val="2945086680"/>
      </p:ext>
    </p:extLst>
  </p:cSld>
  <p:clrMapOvr>
    <a:masterClrMapping/>
  </p:clrMapOvr>
  <p:transition>
    <p:zo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ChangeArrowheads="1"/>
          </p:cNvSpPr>
          <p:nvPr/>
        </p:nvSpPr>
        <p:spPr bwMode="auto">
          <a:xfrm>
            <a:off x="693136" y="1695979"/>
            <a:ext cx="7467601" cy="781151"/>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t"/>
          <a:lstStyle/>
          <a:p>
            <a:pPr>
              <a:defRPr/>
            </a:pPr>
            <a:r>
              <a:rPr lang="en-US" sz="2400" b="1" dirty="0">
                <a:solidFill>
                  <a:srgbClr val="000000"/>
                </a:solidFill>
                <a:latin typeface="+mn-lt"/>
                <a:cs typeface="Arial" panose="020B0604020202020204" pitchFamily="34" charset="0"/>
              </a:rPr>
              <a:t>Cumulative frequency distribution </a:t>
            </a:r>
            <a:r>
              <a:rPr lang="en-US" sz="2400" dirty="0">
                <a:solidFill>
                  <a:srgbClr val="000000"/>
                </a:solidFill>
                <a:latin typeface="+mn-lt"/>
                <a:cs typeface="Arial" panose="020B0604020202020204" pitchFamily="34" charset="0"/>
              </a:rPr>
              <a:t>- shows the </a:t>
            </a:r>
            <a:r>
              <a:rPr lang="en-US" sz="2400" i="1" dirty="0">
                <a:solidFill>
                  <a:srgbClr val="000000"/>
                </a:solidFill>
                <a:latin typeface="+mn-lt"/>
                <a:cs typeface="Arial" panose="020B0604020202020204" pitchFamily="34" charset="0"/>
              </a:rPr>
              <a:t>number</a:t>
            </a:r>
            <a:r>
              <a:rPr lang="en-US" sz="2400" dirty="0">
                <a:solidFill>
                  <a:srgbClr val="000000"/>
                </a:solidFill>
                <a:latin typeface="+mn-lt"/>
                <a:cs typeface="Arial" panose="020B0604020202020204" pitchFamily="34" charset="0"/>
              </a:rPr>
              <a:t> of items with values less than or equal to the upper limit of each class.</a:t>
            </a:r>
          </a:p>
        </p:txBody>
      </p:sp>
      <p:sp>
        <p:nvSpPr>
          <p:cNvPr id="289795" name="Rectangle 3"/>
          <p:cNvSpPr>
            <a:spLocks noChangeArrowheads="1"/>
          </p:cNvSpPr>
          <p:nvPr/>
        </p:nvSpPr>
        <p:spPr bwMode="auto">
          <a:xfrm>
            <a:off x="693136" y="2908842"/>
            <a:ext cx="7467601" cy="807593"/>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t"/>
          <a:lstStyle/>
          <a:p>
            <a:pPr>
              <a:defRPr/>
            </a:pPr>
            <a:r>
              <a:rPr lang="en-US" sz="2400" b="1" dirty="0">
                <a:solidFill>
                  <a:srgbClr val="000000"/>
                </a:solidFill>
                <a:latin typeface="+mn-lt"/>
                <a:cs typeface="Arial" panose="020B0604020202020204" pitchFamily="34" charset="0"/>
              </a:rPr>
              <a:t>Cumulative relative frequency distribution </a:t>
            </a:r>
            <a:r>
              <a:rPr lang="en-US" sz="2400" dirty="0">
                <a:solidFill>
                  <a:srgbClr val="000000"/>
                </a:solidFill>
                <a:latin typeface="+mn-lt"/>
                <a:cs typeface="Arial" panose="020B0604020202020204" pitchFamily="34" charset="0"/>
              </a:rPr>
              <a:t>– shows the </a:t>
            </a:r>
            <a:r>
              <a:rPr lang="en-US" sz="2400" i="1" dirty="0">
                <a:solidFill>
                  <a:srgbClr val="000000"/>
                </a:solidFill>
                <a:latin typeface="+mn-lt"/>
                <a:cs typeface="Arial" panose="020B0604020202020204" pitchFamily="34" charset="0"/>
              </a:rPr>
              <a:t>proportion</a:t>
            </a:r>
            <a:r>
              <a:rPr lang="en-US" sz="2400" dirty="0">
                <a:solidFill>
                  <a:srgbClr val="000000"/>
                </a:solidFill>
                <a:latin typeface="+mn-lt"/>
                <a:cs typeface="Arial" panose="020B0604020202020204" pitchFamily="34" charset="0"/>
              </a:rPr>
              <a:t> of items with values less than or equal to the upper limit of each class.</a:t>
            </a:r>
          </a:p>
        </p:txBody>
      </p:sp>
      <p:sp>
        <p:nvSpPr>
          <p:cNvPr id="289798" name="Rectangle 6"/>
          <p:cNvSpPr>
            <a:spLocks noChangeArrowheads="1"/>
          </p:cNvSpPr>
          <p:nvPr/>
        </p:nvSpPr>
        <p:spPr bwMode="auto">
          <a:xfrm>
            <a:off x="280934" y="1061360"/>
            <a:ext cx="7772400" cy="458334"/>
          </a:xfrm>
          <a:prstGeom prst="rect">
            <a:avLst/>
          </a:prstGeom>
          <a:noFill/>
          <a:ln w="12700">
            <a:noFill/>
            <a:miter lim="800000"/>
            <a:headEnd/>
            <a:tailEnd/>
          </a:ln>
          <a:effectLst/>
        </p:spPr>
        <p:txBody>
          <a:bodyPr lIns="68034" tIns="33420" rIns="68034" bIns="33420" anchor="ctr"/>
          <a:lstStyle/>
          <a:p>
            <a:pPr algn="l">
              <a:defRPr/>
            </a:pPr>
            <a:r>
              <a:rPr lang="en-US" sz="2800" b="1" dirty="0">
                <a:latin typeface="+mn-lt"/>
                <a:cs typeface="Arial" panose="020B0604020202020204" pitchFamily="34" charset="0"/>
              </a:rPr>
              <a:t>Cumulative Distributions</a:t>
            </a:r>
          </a:p>
        </p:txBody>
      </p:sp>
      <p:sp>
        <p:nvSpPr>
          <p:cNvPr id="289799" name="Rectangle 7"/>
          <p:cNvSpPr>
            <a:spLocks noChangeArrowheads="1"/>
          </p:cNvSpPr>
          <p:nvPr/>
        </p:nvSpPr>
        <p:spPr bwMode="auto">
          <a:xfrm>
            <a:off x="693136" y="4123565"/>
            <a:ext cx="7467601" cy="839544"/>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t"/>
          <a:lstStyle/>
          <a:p>
            <a:pPr>
              <a:defRPr/>
            </a:pPr>
            <a:r>
              <a:rPr lang="en-US" sz="2400" b="1" dirty="0">
                <a:solidFill>
                  <a:srgbClr val="000000"/>
                </a:solidFill>
                <a:latin typeface="+mn-lt"/>
                <a:cs typeface="Arial" panose="020B0604020202020204" pitchFamily="34" charset="0"/>
              </a:rPr>
              <a:t>Cumulative percent frequency distribution </a:t>
            </a:r>
            <a:r>
              <a:rPr lang="en-US" sz="2400" dirty="0">
                <a:solidFill>
                  <a:srgbClr val="000000"/>
                </a:solidFill>
                <a:latin typeface="+mn-lt"/>
                <a:cs typeface="Arial" panose="020B0604020202020204" pitchFamily="34" charset="0"/>
              </a:rPr>
              <a:t>– shows the </a:t>
            </a:r>
            <a:r>
              <a:rPr lang="en-US" sz="2400" i="1" dirty="0">
                <a:solidFill>
                  <a:srgbClr val="000000"/>
                </a:solidFill>
                <a:latin typeface="+mn-lt"/>
                <a:cs typeface="Arial" panose="020B0604020202020204" pitchFamily="34" charset="0"/>
              </a:rPr>
              <a:t>percentage</a:t>
            </a:r>
            <a:r>
              <a:rPr lang="en-US" sz="2400" dirty="0">
                <a:solidFill>
                  <a:srgbClr val="000000"/>
                </a:solidFill>
                <a:latin typeface="+mn-lt"/>
                <a:cs typeface="Arial" panose="020B0604020202020204" pitchFamily="34" charset="0"/>
              </a:rPr>
              <a:t> of items with values less than or equal to the upper limit of each class.</a:t>
            </a:r>
          </a:p>
        </p:txBody>
      </p:sp>
    </p:spTree>
    <p:extLst>
      <p:ext uri="{BB962C8B-B14F-4D97-AF65-F5344CB8AC3E}">
        <p14:creationId xmlns:p14="http://schemas.microsoft.com/office/powerpoint/2010/main" val="921979705"/>
      </p:ext>
    </p:extLst>
  </p:cSld>
  <p:clrMapOvr>
    <a:masterClrMapping/>
  </p:clrMapOvr>
  <p:transition>
    <p:zo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7" name="Rectangle 3"/>
          <p:cNvSpPr>
            <a:spLocks noChangeArrowheads="1"/>
          </p:cNvSpPr>
          <p:nvPr/>
        </p:nvSpPr>
        <p:spPr bwMode="auto">
          <a:xfrm>
            <a:off x="484539" y="1519694"/>
            <a:ext cx="7867650" cy="2168191"/>
          </a:xfrm>
          <a:prstGeom prst="rect">
            <a:avLst/>
          </a:prstGeom>
          <a:noFill/>
          <a:ln w="12700">
            <a:noFill/>
            <a:miter lim="800000"/>
            <a:headEnd/>
            <a:tailEnd/>
          </a:ln>
          <a:effectLst/>
        </p:spPr>
        <p:txBody>
          <a:bodyPr wrap="square" anchor="t"/>
          <a:lstStyle/>
          <a:p>
            <a:pPr marL="257827" indent="-257827">
              <a:spcBef>
                <a:spcPts val="1200"/>
              </a:spcBef>
              <a:buSzPct val="101000"/>
              <a:buFont typeface="Arial" panose="020B0604020202020204" pitchFamily="34" charset="0"/>
              <a:buChar char="•"/>
              <a:defRPr/>
            </a:pPr>
            <a:r>
              <a:rPr lang="en-US" sz="1805" dirty="0">
                <a:solidFill>
                  <a:srgbClr val="000000"/>
                </a:solidFill>
                <a:latin typeface="+mn-lt"/>
                <a:cs typeface="Arial" panose="020B0604020202020204" pitchFamily="34" charset="0"/>
              </a:rPr>
              <a:t>The last entry in a cumulative frequency distribution always equals the total number of observations.</a:t>
            </a:r>
          </a:p>
          <a:p>
            <a:pPr marL="257827" indent="-257827">
              <a:spcBef>
                <a:spcPts val="1200"/>
              </a:spcBef>
              <a:buSzPct val="101000"/>
              <a:buFont typeface="Arial" panose="020B0604020202020204" pitchFamily="34" charset="0"/>
              <a:buChar char="•"/>
              <a:defRPr/>
            </a:pPr>
            <a:r>
              <a:rPr lang="en-US" sz="1805" dirty="0">
                <a:solidFill>
                  <a:srgbClr val="000000"/>
                </a:solidFill>
                <a:cs typeface="Arial" panose="020B0604020202020204" pitchFamily="34" charset="0"/>
              </a:rPr>
              <a:t>The last entry in a cumulative relative frequency distribution always equals 1.00.</a:t>
            </a:r>
          </a:p>
          <a:p>
            <a:pPr marL="257827" indent="-257827">
              <a:spcBef>
                <a:spcPts val="1200"/>
              </a:spcBef>
              <a:buSzPct val="101000"/>
              <a:buFont typeface="Arial" panose="020B0604020202020204" pitchFamily="34" charset="0"/>
              <a:buChar char="•"/>
              <a:defRPr/>
            </a:pPr>
            <a:r>
              <a:rPr lang="en-US" sz="1805" dirty="0">
                <a:solidFill>
                  <a:srgbClr val="000000"/>
                </a:solidFill>
                <a:cs typeface="Arial" panose="020B0604020202020204" pitchFamily="34" charset="0"/>
              </a:rPr>
              <a:t>The last entry in a cumulative percent frequency distribution always </a:t>
            </a:r>
            <a:r>
              <a:rPr lang="en-US" sz="1805" dirty="0" err="1">
                <a:solidFill>
                  <a:srgbClr val="000000"/>
                </a:solidFill>
                <a:cs typeface="Arial" panose="020B0604020202020204" pitchFamily="34" charset="0"/>
              </a:rPr>
              <a:t>quals</a:t>
            </a:r>
            <a:r>
              <a:rPr lang="en-US" sz="1805" dirty="0">
                <a:solidFill>
                  <a:srgbClr val="000000"/>
                </a:solidFill>
                <a:cs typeface="Arial" panose="020B0604020202020204" pitchFamily="34" charset="0"/>
              </a:rPr>
              <a:t> 100.</a:t>
            </a:r>
          </a:p>
          <a:p>
            <a:pPr marL="257827" indent="-257827">
              <a:buSzPct val="101000"/>
              <a:buFont typeface="Arial" panose="020B0604020202020204" pitchFamily="34" charset="0"/>
              <a:buChar char="•"/>
              <a:defRPr/>
            </a:pPr>
            <a:endParaRPr lang="en-US" sz="1805" dirty="0">
              <a:solidFill>
                <a:srgbClr val="000000"/>
              </a:solidFill>
              <a:cs typeface="Arial" panose="020B0604020202020204" pitchFamily="34" charset="0"/>
            </a:endParaRPr>
          </a:p>
          <a:p>
            <a:pPr marL="257827" indent="-257827">
              <a:buSzPct val="101000"/>
              <a:buFont typeface="Arial" panose="020B0604020202020204" pitchFamily="34" charset="0"/>
              <a:buChar char="•"/>
              <a:defRPr/>
            </a:pPr>
            <a:endParaRPr lang="en-US" sz="1805" dirty="0">
              <a:solidFill>
                <a:srgbClr val="000000"/>
              </a:solidFill>
              <a:latin typeface="+mn-lt"/>
              <a:cs typeface="Arial" panose="020B0604020202020204" pitchFamily="34" charset="0"/>
            </a:endParaRPr>
          </a:p>
        </p:txBody>
      </p:sp>
      <p:sp>
        <p:nvSpPr>
          <p:cNvPr id="6" name="Rectangle 6">
            <a:extLst>
              <a:ext uri="{FF2B5EF4-FFF2-40B4-BE49-F238E27FC236}">
                <a16:creationId xmlns:a16="http://schemas.microsoft.com/office/drawing/2014/main" id="{FA6797F0-6C0C-41A3-9335-49FB565C665D}"/>
              </a:ext>
            </a:extLst>
          </p:cNvPr>
          <p:cNvSpPr>
            <a:spLocks noChangeArrowheads="1"/>
          </p:cNvSpPr>
          <p:nvPr/>
        </p:nvSpPr>
        <p:spPr bwMode="auto">
          <a:xfrm>
            <a:off x="280934" y="1061360"/>
            <a:ext cx="7772400" cy="458334"/>
          </a:xfrm>
          <a:prstGeom prst="rect">
            <a:avLst/>
          </a:prstGeom>
          <a:noFill/>
          <a:ln w="12700">
            <a:noFill/>
            <a:miter lim="800000"/>
            <a:headEnd/>
            <a:tailEnd/>
          </a:ln>
          <a:effectLst/>
        </p:spPr>
        <p:txBody>
          <a:bodyPr lIns="68034" tIns="33420" rIns="68034" bIns="33420" anchor="ctr"/>
          <a:lstStyle/>
          <a:p>
            <a:pPr algn="l">
              <a:defRPr/>
            </a:pPr>
            <a:r>
              <a:rPr lang="en-US" sz="2800" b="1" dirty="0">
                <a:latin typeface="+mn-lt"/>
                <a:cs typeface="Arial" panose="020B0604020202020204" pitchFamily="34" charset="0"/>
              </a:rPr>
              <a:t>Cumulative Distributions</a:t>
            </a:r>
          </a:p>
        </p:txBody>
      </p:sp>
    </p:spTree>
    <p:extLst>
      <p:ext uri="{BB962C8B-B14F-4D97-AF65-F5344CB8AC3E}">
        <p14:creationId xmlns:p14="http://schemas.microsoft.com/office/powerpoint/2010/main" val="197100306"/>
      </p:ext>
    </p:extLst>
  </p:cSld>
  <p:clrMapOvr>
    <a:masterClrMapping/>
  </p:clrMapOvr>
  <p:transition>
    <p:zo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6">
            <a:extLst>
              <a:ext uri="{FF2B5EF4-FFF2-40B4-BE49-F238E27FC236}">
                <a16:creationId xmlns:a16="http://schemas.microsoft.com/office/drawing/2014/main" id="{F8AA36C0-580C-4220-A9DA-88C67F13C9F3}"/>
              </a:ext>
            </a:extLst>
          </p:cNvPr>
          <p:cNvSpPr>
            <a:spLocks noChangeArrowheads="1"/>
          </p:cNvSpPr>
          <p:nvPr/>
        </p:nvSpPr>
        <p:spPr bwMode="auto">
          <a:xfrm>
            <a:off x="280934" y="1061360"/>
            <a:ext cx="7772400" cy="458334"/>
          </a:xfrm>
          <a:prstGeom prst="rect">
            <a:avLst/>
          </a:prstGeom>
          <a:noFill/>
          <a:ln w="12700">
            <a:noFill/>
            <a:miter lim="800000"/>
            <a:headEnd/>
            <a:tailEnd/>
          </a:ln>
          <a:effectLst/>
        </p:spPr>
        <p:txBody>
          <a:bodyPr lIns="68034" tIns="33420" rIns="68034" bIns="33420" anchor="ctr"/>
          <a:lstStyle/>
          <a:p>
            <a:pPr algn="l">
              <a:defRPr/>
            </a:pPr>
            <a:r>
              <a:rPr lang="en-US" sz="2800" b="1" dirty="0">
                <a:latin typeface="+mn-lt"/>
                <a:cs typeface="Arial" panose="020B0604020202020204" pitchFamily="34" charset="0"/>
              </a:rPr>
              <a:t>Cumulative Distributions</a:t>
            </a:r>
          </a:p>
        </p:txBody>
      </p:sp>
      <p:sp>
        <p:nvSpPr>
          <p:cNvPr id="15" name="Rectangle 100">
            <a:extLst>
              <a:ext uri="{FF2B5EF4-FFF2-40B4-BE49-F238E27FC236}">
                <a16:creationId xmlns:a16="http://schemas.microsoft.com/office/drawing/2014/main" id="{ABA12C83-DE31-4EF8-B27B-2A7720D53F35}"/>
              </a:ext>
            </a:extLst>
          </p:cNvPr>
          <p:cNvSpPr txBox="1">
            <a:spLocks noChangeArrowheads="1"/>
          </p:cNvSpPr>
          <p:nvPr/>
        </p:nvSpPr>
        <p:spPr>
          <a:xfrm>
            <a:off x="598325" y="1593854"/>
            <a:ext cx="5511800" cy="42849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dirty="0"/>
              <a:t>Example:  Bob’s Brake Repair</a:t>
            </a:r>
          </a:p>
        </p:txBody>
      </p:sp>
      <p:graphicFrame>
        <p:nvGraphicFramePr>
          <p:cNvPr id="2" name="Table 1">
            <a:extLst>
              <a:ext uri="{FF2B5EF4-FFF2-40B4-BE49-F238E27FC236}">
                <a16:creationId xmlns:a16="http://schemas.microsoft.com/office/drawing/2014/main" id="{8270AFFF-1CAD-4B55-9174-1B418B9C2363}"/>
              </a:ext>
            </a:extLst>
          </p:cNvPr>
          <p:cNvGraphicFramePr>
            <a:graphicFrameLocks noGrp="1"/>
          </p:cNvGraphicFramePr>
          <p:nvPr>
            <p:extLst>
              <p:ext uri="{D42A27DB-BD31-4B8C-83A1-F6EECF244321}">
                <p14:modId xmlns:p14="http://schemas.microsoft.com/office/powerpoint/2010/main" val="4247108961"/>
              </p:ext>
            </p:extLst>
          </p:nvPr>
        </p:nvGraphicFramePr>
        <p:xfrm>
          <a:off x="876395" y="2355822"/>
          <a:ext cx="6035040" cy="1752600"/>
        </p:xfrm>
        <a:graphic>
          <a:graphicData uri="http://schemas.openxmlformats.org/drawingml/2006/table">
            <a:tbl>
              <a:tblPr>
                <a:tableStyleId>{5C22544A-7EE6-4342-B048-85BDC9FD1C3A}</a:tableStyleId>
              </a:tblPr>
              <a:tblGrid>
                <a:gridCol w="1097280">
                  <a:extLst>
                    <a:ext uri="{9D8B030D-6E8A-4147-A177-3AD203B41FA5}">
                      <a16:colId xmlns:a16="http://schemas.microsoft.com/office/drawing/2014/main" val="3182972376"/>
                    </a:ext>
                  </a:extLst>
                </a:gridCol>
                <a:gridCol w="1097280">
                  <a:extLst>
                    <a:ext uri="{9D8B030D-6E8A-4147-A177-3AD203B41FA5}">
                      <a16:colId xmlns:a16="http://schemas.microsoft.com/office/drawing/2014/main" val="4108881358"/>
                    </a:ext>
                  </a:extLst>
                </a:gridCol>
                <a:gridCol w="1097280">
                  <a:extLst>
                    <a:ext uri="{9D8B030D-6E8A-4147-A177-3AD203B41FA5}">
                      <a16:colId xmlns:a16="http://schemas.microsoft.com/office/drawing/2014/main" val="4122076111"/>
                    </a:ext>
                  </a:extLst>
                </a:gridCol>
                <a:gridCol w="1097280">
                  <a:extLst>
                    <a:ext uri="{9D8B030D-6E8A-4147-A177-3AD203B41FA5}">
                      <a16:colId xmlns:a16="http://schemas.microsoft.com/office/drawing/2014/main" val="2121936604"/>
                    </a:ext>
                  </a:extLst>
                </a:gridCol>
                <a:gridCol w="1645920">
                  <a:extLst>
                    <a:ext uri="{9D8B030D-6E8A-4147-A177-3AD203B41FA5}">
                      <a16:colId xmlns:a16="http://schemas.microsoft.com/office/drawing/2014/main" val="802500389"/>
                    </a:ext>
                  </a:extLst>
                </a:gridCol>
              </a:tblGrid>
              <a:tr h="182880">
                <a:tc>
                  <a:txBody>
                    <a:bodyPr/>
                    <a:lstStyle/>
                    <a:p>
                      <a:pPr algn="l" fontAlgn="b"/>
                      <a:r>
                        <a:rPr lang="en-US" sz="1600" u="none" strike="noStrike" dirty="0">
                          <a:effectLst/>
                        </a:rPr>
                        <a:t>Parts Cost</a:t>
                      </a:r>
                      <a:endParaRPr lang="en-US" sz="1600" b="0" i="0" u="none" strike="noStrike" dirty="0">
                        <a:solidFill>
                          <a:srgbClr val="000000"/>
                        </a:solidFill>
                        <a:effectLst/>
                        <a:latin typeface="Calibri" panose="020F0502020204030204" pitchFamily="34" charset="0"/>
                      </a:endParaRP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rPr>
                        <a:t>Frequency</a:t>
                      </a:r>
                      <a:endParaRPr lang="en-US" sz="1600" b="0" i="0" u="none" strike="noStrike" dirty="0">
                        <a:solidFill>
                          <a:srgbClr val="000000"/>
                        </a:solidFill>
                        <a:effectLst/>
                        <a:latin typeface="Calibri" panose="020F0502020204030204" pitchFamily="34" charset="0"/>
                      </a:endParaRP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rPr>
                        <a:t>Relative Frequency</a:t>
                      </a:r>
                      <a:endParaRPr lang="en-US" sz="1600" b="0" i="0" u="none" strike="noStrike" dirty="0">
                        <a:solidFill>
                          <a:srgbClr val="000000"/>
                        </a:solidFill>
                        <a:effectLst/>
                        <a:latin typeface="Calibri" panose="020F0502020204030204" pitchFamily="34" charset="0"/>
                      </a:endParaRP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u="none" strike="noStrike" dirty="0">
                          <a:effectLst/>
                        </a:rPr>
                        <a:t>Percentage Frequency</a:t>
                      </a:r>
                      <a:endParaRPr lang="en-US" sz="1600" b="0" i="0" u="none" strike="noStrike" dirty="0">
                        <a:solidFill>
                          <a:srgbClr val="000000"/>
                        </a:solidFill>
                        <a:effectLst/>
                        <a:latin typeface="Calibri" panose="020F0502020204030204" pitchFamily="34" charset="0"/>
                      </a:endParaRP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b"/>
                      <a:r>
                        <a:rPr lang="en-US" sz="1600" b="0" i="0" u="none" strike="noStrike" dirty="0">
                          <a:solidFill>
                            <a:srgbClr val="000000"/>
                          </a:solidFill>
                          <a:effectLst/>
                          <a:latin typeface="Calibri" panose="020F0502020204030204" pitchFamily="34" charset="0"/>
                        </a:rPr>
                        <a:t>Calculations</a:t>
                      </a:r>
                    </a:p>
                  </a:txBody>
                  <a:tcPr marL="7620" marR="7620" marT="7620"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9656241"/>
                  </a:ext>
                </a:extLst>
              </a:tr>
              <a:tr h="182880">
                <a:tc>
                  <a:txBody>
                    <a:bodyPr/>
                    <a:lstStyle/>
                    <a:p>
                      <a:pPr algn="l" fontAlgn="b"/>
                      <a:r>
                        <a:rPr lang="en-US" sz="1600" u="none" strike="noStrike">
                          <a:effectLst/>
                        </a:rPr>
                        <a:t>$30 - $39</a:t>
                      </a:r>
                      <a:endParaRPr lang="en-US" sz="1600" b="0" i="0" u="none" strike="noStrike">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rPr>
                        <a:t>10</a:t>
                      </a:r>
                      <a:endParaRPr lang="en-US" sz="16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dirty="0">
                          <a:effectLst/>
                        </a:rPr>
                        <a:t>0.333</a:t>
                      </a:r>
                      <a:endParaRPr lang="en-US" sz="16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u="none" strike="noStrike">
                          <a:effectLst/>
                        </a:rPr>
                        <a:t>33.3</a:t>
                      </a:r>
                      <a:endParaRPr lang="en-US" sz="1600" b="0" i="0" u="none" strike="noStrike">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600" b="0" i="0" u="none" strike="noStrike" dirty="0">
                          <a:solidFill>
                            <a:srgbClr val="000000"/>
                          </a:solidFill>
                          <a:effectLst/>
                          <a:latin typeface="Calibri" panose="020F0502020204030204" pitchFamily="34" charset="0"/>
                        </a:rPr>
                        <a:t>=10/30</a:t>
                      </a:r>
                    </a:p>
                  </a:txBody>
                  <a:tcPr marL="7620" marR="7620" marT="7620"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56441616"/>
                  </a:ext>
                </a:extLst>
              </a:tr>
              <a:tr h="182880">
                <a:tc>
                  <a:txBody>
                    <a:bodyPr/>
                    <a:lstStyle/>
                    <a:p>
                      <a:pPr algn="l" fontAlgn="b"/>
                      <a:r>
                        <a:rPr lang="en-US" sz="1600" u="none" strike="noStrike">
                          <a:effectLst/>
                        </a:rPr>
                        <a:t>$40 - $49</a:t>
                      </a:r>
                      <a:endParaRPr lang="en-US" sz="16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rPr>
                        <a:t>12</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rPr>
                        <a:t>0.400</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rPr>
                        <a:t>40.0</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b="0" i="0" u="none" strike="noStrike" dirty="0">
                          <a:solidFill>
                            <a:srgbClr val="000000"/>
                          </a:solidFill>
                          <a:effectLst/>
                          <a:latin typeface="Calibri" panose="020F0502020204030204" pitchFamily="34" charset="0"/>
                        </a:rPr>
                        <a:t>=12/30</a:t>
                      </a:r>
                    </a:p>
                  </a:txBody>
                  <a:tcPr marL="7620" marR="7620" marT="7620" marB="0" anchor="b">
                    <a:noFill/>
                  </a:tcPr>
                </a:tc>
                <a:extLst>
                  <a:ext uri="{0D108BD9-81ED-4DB2-BD59-A6C34878D82A}">
                    <a16:rowId xmlns:a16="http://schemas.microsoft.com/office/drawing/2014/main" val="3138656550"/>
                  </a:ext>
                </a:extLst>
              </a:tr>
              <a:tr h="182880">
                <a:tc>
                  <a:txBody>
                    <a:bodyPr/>
                    <a:lstStyle/>
                    <a:p>
                      <a:pPr algn="l" fontAlgn="b"/>
                      <a:r>
                        <a:rPr lang="en-US" sz="1600" u="none" strike="noStrike">
                          <a:effectLst/>
                        </a:rPr>
                        <a:t>$50 - $59</a:t>
                      </a:r>
                      <a:endParaRPr lang="en-US" sz="16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a:effectLst/>
                        </a:rPr>
                        <a:t>22</a:t>
                      </a:r>
                      <a:endParaRPr lang="en-US" sz="16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rPr>
                        <a:t>0.733</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rPr>
                        <a:t>73.3</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b="0" i="0" u="none" strike="noStrike" dirty="0">
                          <a:solidFill>
                            <a:srgbClr val="000000"/>
                          </a:solidFill>
                          <a:effectLst/>
                          <a:latin typeface="Calibri" panose="020F0502020204030204" pitchFamily="34" charset="0"/>
                        </a:rPr>
                        <a:t>=22/30</a:t>
                      </a:r>
                    </a:p>
                  </a:txBody>
                  <a:tcPr marL="7620" marR="7620" marT="7620" marB="0" anchor="b">
                    <a:noFill/>
                  </a:tcPr>
                </a:tc>
                <a:extLst>
                  <a:ext uri="{0D108BD9-81ED-4DB2-BD59-A6C34878D82A}">
                    <a16:rowId xmlns:a16="http://schemas.microsoft.com/office/drawing/2014/main" val="313047187"/>
                  </a:ext>
                </a:extLst>
              </a:tr>
              <a:tr h="182880">
                <a:tc>
                  <a:txBody>
                    <a:bodyPr/>
                    <a:lstStyle/>
                    <a:p>
                      <a:pPr algn="l" fontAlgn="b"/>
                      <a:r>
                        <a:rPr lang="en-US" sz="1600" u="none" strike="noStrike">
                          <a:effectLst/>
                        </a:rPr>
                        <a:t>$60 - $69</a:t>
                      </a:r>
                      <a:endParaRPr lang="en-US" sz="16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a:effectLst/>
                        </a:rPr>
                        <a:t>23</a:t>
                      </a:r>
                      <a:endParaRPr lang="en-US" sz="16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rPr>
                        <a:t>0.767</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rPr>
                        <a:t>76.7</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b="0" i="0" u="none" strike="noStrike" dirty="0">
                          <a:solidFill>
                            <a:srgbClr val="000000"/>
                          </a:solidFill>
                          <a:effectLst/>
                          <a:latin typeface="Calibri" panose="020F0502020204030204" pitchFamily="34" charset="0"/>
                        </a:rPr>
                        <a:t>=23/30</a:t>
                      </a:r>
                    </a:p>
                  </a:txBody>
                  <a:tcPr marL="7620" marR="7620" marT="7620" marB="0" anchor="b">
                    <a:noFill/>
                  </a:tcPr>
                </a:tc>
                <a:extLst>
                  <a:ext uri="{0D108BD9-81ED-4DB2-BD59-A6C34878D82A}">
                    <a16:rowId xmlns:a16="http://schemas.microsoft.com/office/drawing/2014/main" val="1925491073"/>
                  </a:ext>
                </a:extLst>
              </a:tr>
              <a:tr h="182880">
                <a:tc>
                  <a:txBody>
                    <a:bodyPr/>
                    <a:lstStyle/>
                    <a:p>
                      <a:pPr algn="l" fontAlgn="b"/>
                      <a:r>
                        <a:rPr lang="en-US" sz="1600" u="none" strike="noStrike">
                          <a:effectLst/>
                        </a:rPr>
                        <a:t>$70 - $80</a:t>
                      </a:r>
                      <a:endParaRPr lang="en-US" sz="16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a:effectLst/>
                        </a:rPr>
                        <a:t>30</a:t>
                      </a:r>
                      <a:endParaRPr lang="en-US" sz="16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a:effectLst/>
                        </a:rPr>
                        <a:t>1.000</a:t>
                      </a:r>
                      <a:endParaRPr lang="en-US" sz="16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u="none" strike="noStrike" dirty="0">
                          <a:effectLst/>
                        </a:rPr>
                        <a:t>100.0</a:t>
                      </a:r>
                      <a:endParaRPr lang="en-US" sz="16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600" b="0" i="0" u="none" strike="noStrike" dirty="0">
                          <a:solidFill>
                            <a:srgbClr val="000000"/>
                          </a:solidFill>
                          <a:effectLst/>
                          <a:latin typeface="Calibri" panose="020F0502020204030204" pitchFamily="34" charset="0"/>
                        </a:rPr>
                        <a:t>=30/30</a:t>
                      </a:r>
                    </a:p>
                  </a:txBody>
                  <a:tcPr marL="7620" marR="7620" marT="7620" marB="0" anchor="b">
                    <a:noFill/>
                  </a:tcPr>
                </a:tc>
                <a:extLst>
                  <a:ext uri="{0D108BD9-81ED-4DB2-BD59-A6C34878D82A}">
                    <a16:rowId xmlns:a16="http://schemas.microsoft.com/office/drawing/2014/main" val="1159712460"/>
                  </a:ext>
                </a:extLst>
              </a:tr>
            </a:tbl>
          </a:graphicData>
        </a:graphic>
      </p:graphicFrame>
      <p:graphicFrame>
        <p:nvGraphicFramePr>
          <p:cNvPr id="5" name="Object 4">
            <a:extLst>
              <a:ext uri="{FF2B5EF4-FFF2-40B4-BE49-F238E27FC236}">
                <a16:creationId xmlns:a16="http://schemas.microsoft.com/office/drawing/2014/main" id="{345B136C-D823-4DB0-87CF-A07C92597394}"/>
              </a:ext>
            </a:extLst>
          </p:cNvPr>
          <p:cNvGraphicFramePr>
            <a:graphicFrameLocks noChangeAspect="1"/>
          </p:cNvGraphicFramePr>
          <p:nvPr>
            <p:extLst>
              <p:ext uri="{D42A27DB-BD31-4B8C-83A1-F6EECF244321}">
                <p14:modId xmlns:p14="http://schemas.microsoft.com/office/powerpoint/2010/main" val="3098566881"/>
              </p:ext>
            </p:extLst>
          </p:nvPr>
        </p:nvGraphicFramePr>
        <p:xfrm>
          <a:off x="7801897" y="5694209"/>
          <a:ext cx="914400" cy="792163"/>
        </p:xfrm>
        <a:graphic>
          <a:graphicData uri="http://schemas.openxmlformats.org/presentationml/2006/ole">
            <mc:AlternateContent xmlns:mc="http://schemas.openxmlformats.org/markup-compatibility/2006">
              <mc:Choice xmlns:v="urn:schemas-microsoft-com:vml" Requires="v">
                <p:oleObj spid="_x0000_s10268" name="Worksheet" showAsIcon="1" r:id="rId4" imgW="914400" imgH="792360" progId="Excel.Sheet.12">
                  <p:embed/>
                </p:oleObj>
              </mc:Choice>
              <mc:Fallback>
                <p:oleObj name="Worksheet" showAsIcon="1" r:id="rId4" imgW="914400" imgH="792360" progId="Excel.Sheet.12">
                  <p:embed/>
                  <p:pic>
                    <p:nvPicPr>
                      <p:cNvPr id="0" name=""/>
                      <p:cNvPicPr/>
                      <p:nvPr/>
                    </p:nvPicPr>
                    <p:blipFill>
                      <a:blip r:embed="rId5"/>
                      <a:stretch>
                        <a:fillRect/>
                      </a:stretch>
                    </p:blipFill>
                    <p:spPr>
                      <a:xfrm>
                        <a:off x="7801897" y="5694209"/>
                        <a:ext cx="914400" cy="792163"/>
                      </a:xfrm>
                      <a:prstGeom prst="rect">
                        <a:avLst/>
                      </a:prstGeom>
                    </p:spPr>
                  </p:pic>
                </p:oleObj>
              </mc:Fallback>
            </mc:AlternateContent>
          </a:graphicData>
        </a:graphic>
      </p:graphicFrame>
      <p:sp>
        <p:nvSpPr>
          <p:cNvPr id="19" name="TextBox 18">
            <a:extLst>
              <a:ext uri="{FF2B5EF4-FFF2-40B4-BE49-F238E27FC236}">
                <a16:creationId xmlns:a16="http://schemas.microsoft.com/office/drawing/2014/main" id="{91F355BC-3DD0-4B8B-BFAD-85DFC8C2D493}"/>
              </a:ext>
            </a:extLst>
          </p:cNvPr>
          <p:cNvSpPr txBox="1"/>
          <p:nvPr/>
        </p:nvSpPr>
        <p:spPr>
          <a:xfrm>
            <a:off x="7240009" y="5257487"/>
            <a:ext cx="1852372" cy="369332"/>
          </a:xfrm>
          <a:prstGeom prst="rect">
            <a:avLst/>
          </a:prstGeom>
          <a:noFill/>
        </p:spPr>
        <p:txBody>
          <a:bodyPr wrap="square" rtlCol="0">
            <a:spAutoFit/>
          </a:bodyPr>
          <a:lstStyle/>
          <a:p>
            <a:r>
              <a:rPr lang="en-US" dirty="0">
                <a:latin typeface="+mn-lt"/>
              </a:rPr>
              <a:t>How it was done</a:t>
            </a:r>
            <a:r>
              <a:rPr lang="en-US" dirty="0"/>
              <a:t>.</a:t>
            </a:r>
          </a:p>
        </p:txBody>
      </p:sp>
    </p:spTree>
    <p:extLst>
      <p:ext uri="{BB962C8B-B14F-4D97-AF65-F5344CB8AC3E}">
        <p14:creationId xmlns:p14="http://schemas.microsoft.com/office/powerpoint/2010/main" val="4055609548"/>
      </p:ext>
    </p:extLst>
  </p:cSld>
  <p:clrMapOvr>
    <a:masterClrMapping/>
  </p:clrMapOvr>
  <p:transition>
    <p:zo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2"/>
          <p:cNvSpPr txBox="1">
            <a:spLocks noChangeArrowheads="1"/>
          </p:cNvSpPr>
          <p:nvPr/>
        </p:nvSpPr>
        <p:spPr>
          <a:xfrm>
            <a:off x="266185" y="1005465"/>
            <a:ext cx="7772400" cy="435656"/>
          </a:xfrm>
          <a:prstGeom prst="rect">
            <a:avLst/>
          </a:prstGeom>
          <a:noFill/>
          <a:ln/>
        </p:spPr>
        <p:txBody>
          <a:bodyPr/>
          <a:lst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a:lstStyle>
          <a:p>
            <a:pPr algn="l"/>
            <a:r>
              <a:rPr lang="en-US" b="1" dirty="0">
                <a:solidFill>
                  <a:schemeClr val="tx1"/>
                </a:solidFill>
                <a:effectLst/>
                <a:latin typeface="+mn-lt"/>
                <a:cs typeface="Arial" panose="020B0604020202020204" pitchFamily="34" charset="0"/>
              </a:rPr>
              <a:t>Stem-and-Leaf Display</a:t>
            </a:r>
          </a:p>
        </p:txBody>
      </p:sp>
      <p:sp>
        <p:nvSpPr>
          <p:cNvPr id="14" name="Rectangle 4"/>
          <p:cNvSpPr>
            <a:spLocks noChangeArrowheads="1"/>
          </p:cNvSpPr>
          <p:nvPr/>
        </p:nvSpPr>
        <p:spPr bwMode="auto">
          <a:xfrm>
            <a:off x="582444" y="4269590"/>
            <a:ext cx="4933950" cy="444011"/>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Each digit on a stem is a leaf.</a:t>
            </a:r>
          </a:p>
        </p:txBody>
      </p:sp>
      <p:sp>
        <p:nvSpPr>
          <p:cNvPr id="15" name="Rectangle 5"/>
          <p:cNvSpPr>
            <a:spLocks noChangeArrowheads="1"/>
          </p:cNvSpPr>
          <p:nvPr/>
        </p:nvSpPr>
        <p:spPr bwMode="auto">
          <a:xfrm>
            <a:off x="582443" y="3908212"/>
            <a:ext cx="7086600" cy="429688"/>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Each line (row) in the display is referred to as a stem.</a:t>
            </a:r>
          </a:p>
        </p:txBody>
      </p:sp>
      <p:sp>
        <p:nvSpPr>
          <p:cNvPr id="16" name="Rectangle 6"/>
          <p:cNvSpPr>
            <a:spLocks noChangeArrowheads="1"/>
          </p:cNvSpPr>
          <p:nvPr/>
        </p:nvSpPr>
        <p:spPr bwMode="auto">
          <a:xfrm>
            <a:off x="582443" y="3295631"/>
            <a:ext cx="7505700" cy="687501"/>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To the right of the vertical line we record the last digit for each item in rank order.</a:t>
            </a:r>
          </a:p>
        </p:txBody>
      </p:sp>
      <p:sp>
        <p:nvSpPr>
          <p:cNvPr id="17" name="Rectangle 7"/>
          <p:cNvSpPr>
            <a:spLocks noChangeArrowheads="1"/>
          </p:cNvSpPr>
          <p:nvPr/>
        </p:nvSpPr>
        <p:spPr bwMode="auto">
          <a:xfrm>
            <a:off x="582443" y="2895690"/>
            <a:ext cx="7772400" cy="459435"/>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1805">
                <a:solidFill>
                  <a:srgbClr val="000000"/>
                </a:solidFill>
                <a:latin typeface="+mn-lt"/>
                <a:cs typeface="Arial" panose="020B0604020202020204" pitchFamily="34" charset="0"/>
              </a:rPr>
              <a:t>The leading digits </a:t>
            </a:r>
            <a:r>
              <a:rPr lang="en-US" sz="1805" dirty="0">
                <a:solidFill>
                  <a:srgbClr val="000000"/>
                </a:solidFill>
                <a:latin typeface="+mn-lt"/>
                <a:cs typeface="Arial" panose="020B0604020202020204" pitchFamily="34" charset="0"/>
              </a:rPr>
              <a:t>of each data item are arranged to the left of a vertical line.</a:t>
            </a:r>
          </a:p>
        </p:txBody>
      </p:sp>
      <p:sp>
        <p:nvSpPr>
          <p:cNvPr id="18" name="Rectangle 8"/>
          <p:cNvSpPr>
            <a:spLocks noChangeArrowheads="1"/>
          </p:cNvSpPr>
          <p:nvPr/>
        </p:nvSpPr>
        <p:spPr bwMode="auto">
          <a:xfrm>
            <a:off x="582444" y="2236834"/>
            <a:ext cx="7848600" cy="687501"/>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It is similar to a histogram on its side, but it has the advantage of showing the actual data values.</a:t>
            </a:r>
          </a:p>
        </p:txBody>
      </p:sp>
      <p:sp>
        <p:nvSpPr>
          <p:cNvPr id="19" name="Rectangle 9"/>
          <p:cNvSpPr>
            <a:spLocks noChangeArrowheads="1"/>
          </p:cNvSpPr>
          <p:nvPr/>
        </p:nvSpPr>
        <p:spPr bwMode="auto">
          <a:xfrm>
            <a:off x="582443" y="1592302"/>
            <a:ext cx="7829550" cy="730470"/>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1805" dirty="0">
                <a:solidFill>
                  <a:srgbClr val="000000"/>
                </a:solidFill>
                <a:latin typeface="+mn-lt"/>
                <a:cs typeface="Arial" panose="020B0604020202020204" pitchFamily="34" charset="0"/>
              </a:rPr>
              <a:t>A stem-and-leaf display shows both the rank order and shape of a distribution of data.</a:t>
            </a:r>
          </a:p>
        </p:txBody>
      </p:sp>
    </p:spTree>
    <p:extLst>
      <p:ext uri="{BB962C8B-B14F-4D97-AF65-F5344CB8AC3E}">
        <p14:creationId xmlns:p14="http://schemas.microsoft.com/office/powerpoint/2010/main" val="2634121785"/>
      </p:ext>
    </p:extLst>
  </p:cSld>
  <p:clrMapOvr>
    <a:masterClrMapping/>
  </p:clrMapOvr>
  <p:transition>
    <p:zo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Rectangle 2">
            <a:extLst>
              <a:ext uri="{FF2B5EF4-FFF2-40B4-BE49-F238E27FC236}">
                <a16:creationId xmlns:a16="http://schemas.microsoft.com/office/drawing/2014/main" id="{68CD355B-85B3-4A59-A905-5EB8DD9E7010}"/>
              </a:ext>
            </a:extLst>
          </p:cNvPr>
          <p:cNvSpPr txBox="1">
            <a:spLocks noChangeArrowheads="1"/>
          </p:cNvSpPr>
          <p:nvPr/>
        </p:nvSpPr>
        <p:spPr>
          <a:xfrm>
            <a:off x="266185" y="1005465"/>
            <a:ext cx="7772400" cy="435656"/>
          </a:xfrm>
          <a:prstGeom prst="rect">
            <a:avLst/>
          </a:prstGeom>
          <a:noFill/>
          <a:ln/>
        </p:spPr>
        <p:txBody>
          <a:bodyPr/>
          <a:lst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a:lstStyle>
          <a:p>
            <a:pPr algn="l"/>
            <a:r>
              <a:rPr lang="en-US" b="1" dirty="0">
                <a:solidFill>
                  <a:schemeClr val="tx1"/>
                </a:solidFill>
                <a:effectLst/>
                <a:latin typeface="+mn-lt"/>
                <a:cs typeface="Arial" panose="020B0604020202020204" pitchFamily="34" charset="0"/>
              </a:rPr>
              <a:t>Stem-and-Leaf Display</a:t>
            </a:r>
          </a:p>
        </p:txBody>
      </p:sp>
      <p:sp>
        <p:nvSpPr>
          <p:cNvPr id="228" name="Rectangle 9">
            <a:extLst>
              <a:ext uri="{FF2B5EF4-FFF2-40B4-BE49-F238E27FC236}">
                <a16:creationId xmlns:a16="http://schemas.microsoft.com/office/drawing/2014/main" id="{4AA18072-DFEC-486F-BD3F-4F32A3F252AA}"/>
              </a:ext>
            </a:extLst>
          </p:cNvPr>
          <p:cNvSpPr>
            <a:spLocks noChangeArrowheads="1"/>
          </p:cNvSpPr>
          <p:nvPr/>
        </p:nvSpPr>
        <p:spPr bwMode="auto">
          <a:xfrm>
            <a:off x="785762" y="2104768"/>
            <a:ext cx="7405530" cy="1315506"/>
          </a:xfrm>
          <a:prstGeom prst="rect">
            <a:avLst/>
          </a:prstGeom>
          <a:noFill/>
          <a:ln w="12700">
            <a:noFill/>
            <a:miter lim="800000"/>
            <a:headEnd/>
            <a:tailEnd/>
          </a:ln>
          <a:effectLst/>
        </p:spPr>
        <p:txBody>
          <a:bodyPr lIns="68034" tIns="33420" rIns="68034" bIns="33420"/>
          <a:lstStyle/>
          <a:p>
            <a:pPr>
              <a:spcBef>
                <a:spcPct val="20000"/>
              </a:spcBef>
              <a:buClr>
                <a:srgbClr val="FFFF00"/>
              </a:buClr>
              <a:buSzPct val="80000"/>
              <a:defRPr/>
            </a:pPr>
            <a:r>
              <a:rPr lang="en-US" sz="1805" dirty="0">
                <a:solidFill>
                  <a:srgbClr val="000000"/>
                </a:solidFill>
                <a:latin typeface="+mn-lt"/>
                <a:cs typeface="Arial" panose="020B0604020202020204" pitchFamily="34" charset="0"/>
              </a:rPr>
              <a:t>Bob would like to gain a better understanding of the cost of parts used for jobs performed in the shop.  He examined 30 customer invoices and found the costs of parts listed below.</a:t>
            </a:r>
          </a:p>
        </p:txBody>
      </p:sp>
      <p:sp>
        <p:nvSpPr>
          <p:cNvPr id="229" name="Rectangle 100">
            <a:extLst>
              <a:ext uri="{FF2B5EF4-FFF2-40B4-BE49-F238E27FC236}">
                <a16:creationId xmlns:a16="http://schemas.microsoft.com/office/drawing/2014/main" id="{5BB1EB94-C134-40FA-A7F7-FBB5DD25CAEA}"/>
              </a:ext>
            </a:extLst>
          </p:cNvPr>
          <p:cNvSpPr txBox="1">
            <a:spLocks noChangeArrowheads="1"/>
          </p:cNvSpPr>
          <p:nvPr/>
        </p:nvSpPr>
        <p:spPr>
          <a:xfrm>
            <a:off x="598325" y="1593854"/>
            <a:ext cx="5511800" cy="42849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2800"/>
              <a:t>Example:  Bob’s Brake Repair</a:t>
            </a:r>
            <a:endParaRPr lang="en-US" sz="2800" dirty="0"/>
          </a:p>
        </p:txBody>
      </p:sp>
      <p:graphicFrame>
        <p:nvGraphicFramePr>
          <p:cNvPr id="230" name="Table 229">
            <a:extLst>
              <a:ext uri="{FF2B5EF4-FFF2-40B4-BE49-F238E27FC236}">
                <a16:creationId xmlns:a16="http://schemas.microsoft.com/office/drawing/2014/main" id="{EE22C93D-2CE8-4724-B805-32E6515E85DF}"/>
              </a:ext>
            </a:extLst>
          </p:cNvPr>
          <p:cNvGraphicFramePr>
            <a:graphicFrameLocks noGrp="1"/>
          </p:cNvGraphicFramePr>
          <p:nvPr>
            <p:extLst>
              <p:ext uri="{D42A27DB-BD31-4B8C-83A1-F6EECF244321}">
                <p14:modId xmlns:p14="http://schemas.microsoft.com/office/powerpoint/2010/main" val="1138238185"/>
              </p:ext>
            </p:extLst>
          </p:nvPr>
        </p:nvGraphicFramePr>
        <p:xfrm>
          <a:off x="865241" y="3425772"/>
          <a:ext cx="3048000" cy="1691640"/>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val="195848421"/>
                    </a:ext>
                  </a:extLst>
                </a:gridCol>
                <a:gridCol w="609600">
                  <a:extLst>
                    <a:ext uri="{9D8B030D-6E8A-4147-A177-3AD203B41FA5}">
                      <a16:colId xmlns:a16="http://schemas.microsoft.com/office/drawing/2014/main" val="1347027867"/>
                    </a:ext>
                  </a:extLst>
                </a:gridCol>
                <a:gridCol w="609600">
                  <a:extLst>
                    <a:ext uri="{9D8B030D-6E8A-4147-A177-3AD203B41FA5}">
                      <a16:colId xmlns:a16="http://schemas.microsoft.com/office/drawing/2014/main" val="2602408803"/>
                    </a:ext>
                  </a:extLst>
                </a:gridCol>
                <a:gridCol w="609600">
                  <a:extLst>
                    <a:ext uri="{9D8B030D-6E8A-4147-A177-3AD203B41FA5}">
                      <a16:colId xmlns:a16="http://schemas.microsoft.com/office/drawing/2014/main" val="3124543407"/>
                    </a:ext>
                  </a:extLst>
                </a:gridCol>
                <a:gridCol w="609600">
                  <a:extLst>
                    <a:ext uri="{9D8B030D-6E8A-4147-A177-3AD203B41FA5}">
                      <a16:colId xmlns:a16="http://schemas.microsoft.com/office/drawing/2014/main" val="2887381151"/>
                    </a:ext>
                  </a:extLst>
                </a:gridCol>
              </a:tblGrid>
              <a:tr h="182880">
                <a:tc>
                  <a:txBody>
                    <a:bodyPr/>
                    <a:lstStyle/>
                    <a:p>
                      <a:pPr algn="ctr" fontAlgn="b"/>
                      <a:r>
                        <a:rPr lang="en-US" sz="1800" u="none" strike="noStrike" dirty="0">
                          <a:effectLst/>
                        </a:rPr>
                        <a:t>46</a:t>
                      </a:r>
                      <a:endParaRPr lang="en-US" sz="18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u="none" strike="noStrike" dirty="0">
                          <a:effectLst/>
                        </a:rPr>
                        <a:t>67</a:t>
                      </a:r>
                      <a:endParaRPr lang="en-US" sz="18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u="none" strike="noStrike" dirty="0">
                          <a:effectLst/>
                        </a:rPr>
                        <a:t>31</a:t>
                      </a:r>
                      <a:endParaRPr lang="en-US" sz="18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u="none" strike="noStrike" dirty="0">
                          <a:effectLst/>
                        </a:rPr>
                        <a:t>35</a:t>
                      </a:r>
                      <a:endParaRPr lang="en-US" sz="18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1800" u="none" strike="noStrike" dirty="0">
                          <a:effectLst/>
                        </a:rPr>
                        <a:t>57</a:t>
                      </a:r>
                      <a:endParaRPr lang="en-US" sz="1800" b="0" i="0" u="none" strike="noStrike" dirty="0">
                        <a:solidFill>
                          <a:srgbClr val="000000"/>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791025792"/>
                  </a:ext>
                </a:extLst>
              </a:tr>
              <a:tr h="182880">
                <a:tc>
                  <a:txBody>
                    <a:bodyPr/>
                    <a:lstStyle/>
                    <a:p>
                      <a:pPr algn="ctr" fontAlgn="b"/>
                      <a:r>
                        <a:rPr lang="en-US" sz="1800" u="none" strike="noStrike" dirty="0">
                          <a:effectLst/>
                        </a:rPr>
                        <a:t>50</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57</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34</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74</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56</a:t>
                      </a:r>
                      <a:endParaRPr lang="en-US" sz="1800" b="0" i="0" u="none" strike="noStrike">
                        <a:solidFill>
                          <a:srgbClr val="000000"/>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1934350692"/>
                  </a:ext>
                </a:extLst>
              </a:tr>
              <a:tr h="182880">
                <a:tc>
                  <a:txBody>
                    <a:bodyPr/>
                    <a:lstStyle/>
                    <a:p>
                      <a:pPr algn="ctr" fontAlgn="b"/>
                      <a:r>
                        <a:rPr lang="en-US" sz="1800" u="none" strike="noStrike">
                          <a:effectLst/>
                        </a:rPr>
                        <a:t>54</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34</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31</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74</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57</a:t>
                      </a:r>
                      <a:endParaRPr lang="en-US" sz="1800" b="0" i="0" u="none" strike="noStrike">
                        <a:solidFill>
                          <a:srgbClr val="000000"/>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919645370"/>
                  </a:ext>
                </a:extLst>
              </a:tr>
              <a:tr h="182880">
                <a:tc>
                  <a:txBody>
                    <a:bodyPr/>
                    <a:lstStyle/>
                    <a:p>
                      <a:pPr algn="ctr" fontAlgn="b"/>
                      <a:r>
                        <a:rPr lang="en-US" sz="1800" u="none" strike="noStrike">
                          <a:effectLst/>
                        </a:rPr>
                        <a:t>80</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40</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53</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75</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80</a:t>
                      </a:r>
                      <a:endParaRPr lang="en-US" sz="1800" b="0" i="0" u="none" strike="noStrike">
                        <a:solidFill>
                          <a:srgbClr val="000000"/>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144983740"/>
                  </a:ext>
                </a:extLst>
              </a:tr>
              <a:tr h="182880">
                <a:tc>
                  <a:txBody>
                    <a:bodyPr/>
                    <a:lstStyle/>
                    <a:p>
                      <a:pPr algn="ctr" fontAlgn="b"/>
                      <a:r>
                        <a:rPr lang="en-US" sz="1800" u="none" strike="noStrike">
                          <a:effectLst/>
                        </a:rPr>
                        <a:t>30</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36</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38</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32</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37</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908262222"/>
                  </a:ext>
                </a:extLst>
              </a:tr>
              <a:tr h="182880">
                <a:tc>
                  <a:txBody>
                    <a:bodyPr/>
                    <a:lstStyle/>
                    <a:p>
                      <a:pPr algn="ctr" fontAlgn="b"/>
                      <a:r>
                        <a:rPr lang="en-US" sz="1800" u="none" strike="noStrike" dirty="0">
                          <a:effectLst/>
                        </a:rPr>
                        <a:t>53</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71</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53</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a:effectLst/>
                        </a:rPr>
                        <a:t>55</a:t>
                      </a:r>
                      <a:endParaRPr lang="en-US" sz="1800" b="0" i="0" u="none" strike="noStrike">
                        <a:solidFill>
                          <a:srgbClr val="000000"/>
                        </a:solidFill>
                        <a:effectLst/>
                        <a:latin typeface="Calibri" panose="020F0502020204030204" pitchFamily="34" charset="0"/>
                      </a:endParaRPr>
                    </a:p>
                  </a:txBody>
                  <a:tcPr marL="7620" marR="7620" marT="7620" marB="0" anchor="b">
                    <a:noFill/>
                  </a:tcPr>
                </a:tc>
                <a:tc>
                  <a:txBody>
                    <a:bodyPr/>
                    <a:lstStyle/>
                    <a:p>
                      <a:pPr algn="ctr" fontAlgn="b"/>
                      <a:r>
                        <a:rPr lang="en-US" sz="1800" u="none" strike="noStrike" dirty="0">
                          <a:effectLst/>
                        </a:rPr>
                        <a:t>71</a:t>
                      </a:r>
                      <a:endParaRPr lang="en-US" sz="1800" b="0" i="0" u="none" strike="noStrike" dirty="0">
                        <a:solidFill>
                          <a:srgbClr val="000000"/>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338179086"/>
                  </a:ext>
                </a:extLst>
              </a:tr>
            </a:tbl>
          </a:graphicData>
        </a:graphic>
      </p:graphicFrame>
      <p:sp>
        <p:nvSpPr>
          <p:cNvPr id="231" name="Rectangle 3">
            <a:extLst>
              <a:ext uri="{FF2B5EF4-FFF2-40B4-BE49-F238E27FC236}">
                <a16:creationId xmlns:a16="http://schemas.microsoft.com/office/drawing/2014/main" id="{A53B2074-A57A-442D-8DA1-6FDB46F36D3A}"/>
              </a:ext>
            </a:extLst>
          </p:cNvPr>
          <p:cNvSpPr>
            <a:spLocks noChangeArrowheads="1"/>
          </p:cNvSpPr>
          <p:nvPr/>
        </p:nvSpPr>
        <p:spPr bwMode="auto">
          <a:xfrm>
            <a:off x="1303205" y="3110720"/>
            <a:ext cx="2428141" cy="383139"/>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SzPct val="75000"/>
              <a:defRPr/>
            </a:pPr>
            <a:r>
              <a:rPr lang="en-US" sz="2000" dirty="0">
                <a:solidFill>
                  <a:srgbClr val="000000"/>
                </a:solidFill>
                <a:latin typeface="+mn-lt"/>
                <a:cs typeface="Arial" panose="020B0604020202020204" pitchFamily="34" charset="0"/>
              </a:rPr>
              <a:t>Sample</a:t>
            </a:r>
            <a:r>
              <a:rPr lang="en-US" sz="1805" dirty="0">
                <a:solidFill>
                  <a:srgbClr val="000000"/>
                </a:solidFill>
                <a:latin typeface="+mn-lt"/>
                <a:cs typeface="Arial" panose="020B0604020202020204" pitchFamily="34" charset="0"/>
              </a:rPr>
              <a:t> of Parts Cost($)</a:t>
            </a:r>
          </a:p>
        </p:txBody>
      </p:sp>
      <p:grpSp>
        <p:nvGrpSpPr>
          <p:cNvPr id="232" name="Group 231">
            <a:extLst>
              <a:ext uri="{FF2B5EF4-FFF2-40B4-BE49-F238E27FC236}">
                <a16:creationId xmlns:a16="http://schemas.microsoft.com/office/drawing/2014/main" id="{AB8A7A4C-05E0-4229-8FFF-7B033D736554}"/>
              </a:ext>
            </a:extLst>
          </p:cNvPr>
          <p:cNvGrpSpPr/>
          <p:nvPr/>
        </p:nvGrpSpPr>
        <p:grpSpPr>
          <a:xfrm>
            <a:off x="4689985" y="3479430"/>
            <a:ext cx="3337326" cy="2215281"/>
            <a:chOff x="3129201" y="1818917"/>
            <a:chExt cx="6490644" cy="2946400"/>
          </a:xfrm>
        </p:grpSpPr>
        <p:sp>
          <p:nvSpPr>
            <p:cNvPr id="233" name="Rectangle 2">
              <a:extLst>
                <a:ext uri="{FF2B5EF4-FFF2-40B4-BE49-F238E27FC236}">
                  <a16:creationId xmlns:a16="http://schemas.microsoft.com/office/drawing/2014/main" id="{A2A1A5A0-505A-4E49-A73E-EE616E5531B4}"/>
                </a:ext>
              </a:extLst>
            </p:cNvPr>
            <p:cNvSpPr>
              <a:spLocks noChangeArrowheads="1"/>
            </p:cNvSpPr>
            <p:nvPr/>
          </p:nvSpPr>
          <p:spPr bwMode="auto">
            <a:xfrm>
              <a:off x="3129201" y="1818917"/>
              <a:ext cx="6490644" cy="2946400"/>
            </a:xfrm>
            <a:prstGeom prst="rect">
              <a:avLst/>
            </a:prstGeom>
            <a:solidFill>
              <a:schemeClr val="bg2"/>
            </a:solidFill>
            <a:ln w="6350">
              <a:solidFill>
                <a:srgbClr val="000000"/>
              </a:solidFill>
              <a:miter lim="800000"/>
              <a:headEnd/>
              <a:tailEnd/>
            </a:ln>
            <a:effectLst/>
            <a:scene3d>
              <a:camera prst="orthographicFront">
                <a:rot lat="0" lon="0" rev="0"/>
              </a:camera>
              <a:lightRig rig="balanced" dir="t">
                <a:rot lat="0" lon="0" rev="8700000"/>
              </a:lightRig>
            </a:scene3d>
            <a:sp3d/>
          </p:spPr>
          <p:txBody>
            <a:bodyPr wrap="none" anchor="ctr"/>
            <a:lstStyle/>
            <a:p>
              <a:endParaRPr lang="en-US"/>
            </a:p>
          </p:txBody>
        </p:sp>
        <p:sp>
          <p:nvSpPr>
            <p:cNvPr id="234" name="Line 5">
              <a:extLst>
                <a:ext uri="{FF2B5EF4-FFF2-40B4-BE49-F238E27FC236}">
                  <a16:creationId xmlns:a16="http://schemas.microsoft.com/office/drawing/2014/main" id="{4EAE0D09-294F-43A3-ACFC-A4A75C4A34E6}"/>
                </a:ext>
              </a:extLst>
            </p:cNvPr>
            <p:cNvSpPr>
              <a:spLocks noChangeShapeType="1"/>
            </p:cNvSpPr>
            <p:nvPr/>
          </p:nvSpPr>
          <p:spPr bwMode="auto">
            <a:xfrm>
              <a:off x="4272113" y="2022841"/>
              <a:ext cx="0" cy="2597150"/>
            </a:xfrm>
            <a:prstGeom prst="line">
              <a:avLst/>
            </a:prstGeom>
            <a:noFill/>
            <a:ln w="38100">
              <a:solidFill>
                <a:srgbClr val="000000"/>
              </a:solidFill>
              <a:round/>
              <a:headEnd/>
              <a:tailEnd/>
            </a:ln>
            <a:effectLst>
              <a:outerShdw algn="ctr" rotWithShape="0">
                <a:srgbClr val="000000">
                  <a:alpha val="50000"/>
                </a:srgbClr>
              </a:outerShdw>
            </a:effectLst>
          </p:spPr>
          <p:txBody>
            <a:bodyPr wrap="none" anchor="ctr"/>
            <a:lstStyle/>
            <a:p>
              <a:endParaRPr lang="en-US"/>
            </a:p>
          </p:txBody>
        </p:sp>
        <p:sp>
          <p:nvSpPr>
            <p:cNvPr id="235" name="Rectangle 6">
              <a:extLst>
                <a:ext uri="{FF2B5EF4-FFF2-40B4-BE49-F238E27FC236}">
                  <a16:creationId xmlns:a16="http://schemas.microsoft.com/office/drawing/2014/main" id="{CE54AABC-3727-4D2E-8184-D585AE56E763}"/>
                </a:ext>
              </a:extLst>
            </p:cNvPr>
            <p:cNvSpPr>
              <a:spLocks noChangeArrowheads="1"/>
            </p:cNvSpPr>
            <p:nvPr/>
          </p:nvSpPr>
          <p:spPr bwMode="auto">
            <a:xfrm>
              <a:off x="3358677" y="1887903"/>
              <a:ext cx="861465" cy="2838450"/>
            </a:xfrm>
            <a:prstGeom prst="rect">
              <a:avLst/>
            </a:prstGeom>
            <a:noFill/>
            <a:ln w="12700">
              <a:noFill/>
              <a:miter lim="800000"/>
              <a:headEnd/>
              <a:tailEnd/>
            </a:ln>
            <a:effectLst/>
          </p:spPr>
          <p:txBody>
            <a:bodyPr wrap="none" anchor="ctr"/>
            <a:lstStyle/>
            <a:p>
              <a:pPr algn="r">
                <a:lnSpc>
                  <a:spcPct val="120000"/>
                </a:lnSpc>
              </a:pPr>
              <a:r>
                <a:rPr lang="en-US" sz="1805" dirty="0">
                  <a:solidFill>
                    <a:srgbClr val="000000"/>
                  </a:solidFill>
                  <a:latin typeface="Arial" panose="020B0604020202020204" pitchFamily="34" charset="0"/>
                  <a:cs typeface="Arial" panose="020B0604020202020204" pitchFamily="34" charset="0"/>
                </a:rPr>
                <a:t>3</a:t>
              </a:r>
            </a:p>
            <a:p>
              <a:pPr algn="r">
                <a:lnSpc>
                  <a:spcPct val="120000"/>
                </a:lnSpc>
              </a:pPr>
              <a:r>
                <a:rPr lang="en-US" sz="1805" dirty="0">
                  <a:solidFill>
                    <a:srgbClr val="000000"/>
                  </a:solidFill>
                  <a:latin typeface="Arial" panose="020B0604020202020204" pitchFamily="34" charset="0"/>
                  <a:cs typeface="Arial" panose="020B0604020202020204" pitchFamily="34" charset="0"/>
                </a:rPr>
                <a:t>4</a:t>
              </a:r>
            </a:p>
            <a:p>
              <a:pPr algn="r">
                <a:lnSpc>
                  <a:spcPct val="120000"/>
                </a:lnSpc>
              </a:pPr>
              <a:r>
                <a:rPr lang="en-US" sz="1805" dirty="0">
                  <a:solidFill>
                    <a:srgbClr val="000000"/>
                  </a:solidFill>
                  <a:latin typeface="Arial" panose="020B0604020202020204" pitchFamily="34" charset="0"/>
                  <a:cs typeface="Arial" panose="020B0604020202020204" pitchFamily="34" charset="0"/>
                </a:rPr>
                <a:t>5</a:t>
              </a:r>
            </a:p>
            <a:p>
              <a:pPr algn="r">
                <a:lnSpc>
                  <a:spcPct val="120000"/>
                </a:lnSpc>
              </a:pPr>
              <a:r>
                <a:rPr lang="en-US" sz="1805" dirty="0">
                  <a:solidFill>
                    <a:srgbClr val="000000"/>
                  </a:solidFill>
                  <a:latin typeface="Arial" panose="020B0604020202020204" pitchFamily="34" charset="0"/>
                  <a:cs typeface="Arial" panose="020B0604020202020204" pitchFamily="34" charset="0"/>
                </a:rPr>
                <a:t>6</a:t>
              </a:r>
            </a:p>
            <a:p>
              <a:pPr algn="r">
                <a:lnSpc>
                  <a:spcPct val="120000"/>
                </a:lnSpc>
              </a:pPr>
              <a:r>
                <a:rPr lang="en-US" sz="1805" dirty="0">
                  <a:solidFill>
                    <a:srgbClr val="000000"/>
                  </a:solidFill>
                  <a:latin typeface="Arial" panose="020B0604020202020204" pitchFamily="34" charset="0"/>
                  <a:cs typeface="Arial" panose="020B0604020202020204" pitchFamily="34" charset="0"/>
                </a:rPr>
                <a:t>7</a:t>
              </a:r>
            </a:p>
            <a:p>
              <a:pPr algn="r">
                <a:lnSpc>
                  <a:spcPct val="120000"/>
                </a:lnSpc>
              </a:pPr>
              <a:r>
                <a:rPr lang="en-US" sz="1805" dirty="0">
                  <a:solidFill>
                    <a:srgbClr val="000000"/>
                  </a:solidFill>
                  <a:latin typeface="Arial" panose="020B0604020202020204" pitchFamily="34" charset="0"/>
                  <a:cs typeface="Arial" panose="020B0604020202020204" pitchFamily="34" charset="0"/>
                </a:rPr>
                <a:t>8</a:t>
              </a:r>
            </a:p>
          </p:txBody>
        </p:sp>
      </p:grpSp>
      <p:sp>
        <p:nvSpPr>
          <p:cNvPr id="236" name="Rectangle 7">
            <a:extLst>
              <a:ext uri="{FF2B5EF4-FFF2-40B4-BE49-F238E27FC236}">
                <a16:creationId xmlns:a16="http://schemas.microsoft.com/office/drawing/2014/main" id="{8F81E9A8-11D6-42B1-95A0-1E3D3CE3AAA9}"/>
              </a:ext>
            </a:extLst>
          </p:cNvPr>
          <p:cNvSpPr>
            <a:spLocks noChangeArrowheads="1"/>
          </p:cNvSpPr>
          <p:nvPr/>
        </p:nvSpPr>
        <p:spPr bwMode="auto">
          <a:xfrm>
            <a:off x="5231915" y="3595751"/>
            <a:ext cx="2870944" cy="329427"/>
          </a:xfrm>
          <a:prstGeom prst="rect">
            <a:avLst/>
          </a:prstGeom>
          <a:noFill/>
          <a:ln w="12700">
            <a:noFill/>
            <a:miter lim="800000"/>
            <a:headEnd/>
            <a:tailEnd/>
          </a:ln>
          <a:effectLst/>
        </p:spPr>
        <p:txBody>
          <a:bodyPr wrap="none" anchor="ctr"/>
          <a:lstStyle/>
          <a:p>
            <a:pPr algn="l">
              <a:spcBef>
                <a:spcPct val="20000"/>
              </a:spcBef>
              <a:buClr>
                <a:srgbClr val="66FFFF"/>
              </a:buClr>
              <a:buSzPct val="75000"/>
              <a:buFont typeface="Monotype Sorts" pitchFamily="2" charset="2"/>
              <a:buNone/>
            </a:pPr>
            <a:r>
              <a:rPr lang="en-US" sz="1805" dirty="0">
                <a:solidFill>
                  <a:srgbClr val="000000"/>
                </a:solidFill>
                <a:latin typeface="Arial" panose="020B0604020202020204" pitchFamily="34" charset="0"/>
                <a:cs typeface="Arial" panose="020B0604020202020204" pitchFamily="34" charset="0"/>
              </a:rPr>
              <a:t> 0  1  1  2  4  4  5  6  7  8</a:t>
            </a:r>
            <a:endParaRPr lang="en-US" dirty="0">
              <a:solidFill>
                <a:srgbClr val="000000"/>
              </a:solidFill>
              <a:effectLst/>
              <a:latin typeface="Arial" panose="020B0604020202020204" pitchFamily="34" charset="0"/>
              <a:cs typeface="Arial" panose="020B0604020202020204" pitchFamily="34" charset="0"/>
            </a:endParaRPr>
          </a:p>
        </p:txBody>
      </p:sp>
      <p:sp>
        <p:nvSpPr>
          <p:cNvPr id="237" name="Rectangle 8">
            <a:extLst>
              <a:ext uri="{FF2B5EF4-FFF2-40B4-BE49-F238E27FC236}">
                <a16:creationId xmlns:a16="http://schemas.microsoft.com/office/drawing/2014/main" id="{5B2822A0-0B0A-49CC-8B19-F2B98C18796F}"/>
              </a:ext>
            </a:extLst>
          </p:cNvPr>
          <p:cNvSpPr>
            <a:spLocks noChangeArrowheads="1"/>
          </p:cNvSpPr>
          <p:nvPr/>
        </p:nvSpPr>
        <p:spPr bwMode="auto">
          <a:xfrm>
            <a:off x="5231915" y="3925179"/>
            <a:ext cx="2870944" cy="329427"/>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 0  6  </a:t>
            </a:r>
          </a:p>
        </p:txBody>
      </p:sp>
      <p:sp>
        <p:nvSpPr>
          <p:cNvPr id="238" name="Rectangle 9">
            <a:extLst>
              <a:ext uri="{FF2B5EF4-FFF2-40B4-BE49-F238E27FC236}">
                <a16:creationId xmlns:a16="http://schemas.microsoft.com/office/drawing/2014/main" id="{DBDED4C9-EAE9-4B76-81A4-1ADF4A2274AD}"/>
              </a:ext>
            </a:extLst>
          </p:cNvPr>
          <p:cNvSpPr>
            <a:spLocks noChangeArrowheads="1"/>
          </p:cNvSpPr>
          <p:nvPr/>
        </p:nvSpPr>
        <p:spPr bwMode="auto">
          <a:xfrm>
            <a:off x="5225662" y="4254606"/>
            <a:ext cx="2877197" cy="329427"/>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 0  3  3  3  4  5  6  7  7  7</a:t>
            </a:r>
          </a:p>
        </p:txBody>
      </p:sp>
      <p:sp>
        <p:nvSpPr>
          <p:cNvPr id="239" name="Rectangle 10">
            <a:extLst>
              <a:ext uri="{FF2B5EF4-FFF2-40B4-BE49-F238E27FC236}">
                <a16:creationId xmlns:a16="http://schemas.microsoft.com/office/drawing/2014/main" id="{611F0D22-A49D-4C16-8570-76C7D5E002E9}"/>
              </a:ext>
            </a:extLst>
          </p:cNvPr>
          <p:cNvSpPr>
            <a:spLocks noChangeArrowheads="1"/>
          </p:cNvSpPr>
          <p:nvPr/>
        </p:nvSpPr>
        <p:spPr bwMode="auto">
          <a:xfrm>
            <a:off x="5231915" y="4584034"/>
            <a:ext cx="1898928" cy="329427"/>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 7</a:t>
            </a:r>
          </a:p>
        </p:txBody>
      </p:sp>
      <p:sp>
        <p:nvSpPr>
          <p:cNvPr id="240" name="Rectangle 11">
            <a:extLst>
              <a:ext uri="{FF2B5EF4-FFF2-40B4-BE49-F238E27FC236}">
                <a16:creationId xmlns:a16="http://schemas.microsoft.com/office/drawing/2014/main" id="{BCBFC199-387F-406C-AD41-463366421CD1}"/>
              </a:ext>
            </a:extLst>
          </p:cNvPr>
          <p:cNvSpPr>
            <a:spLocks noChangeArrowheads="1"/>
          </p:cNvSpPr>
          <p:nvPr/>
        </p:nvSpPr>
        <p:spPr bwMode="auto">
          <a:xfrm>
            <a:off x="5231915" y="4913461"/>
            <a:ext cx="2761709" cy="329427"/>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 1  1  4  4  5</a:t>
            </a:r>
          </a:p>
        </p:txBody>
      </p:sp>
      <p:sp>
        <p:nvSpPr>
          <p:cNvPr id="241" name="Rectangle 12">
            <a:extLst>
              <a:ext uri="{FF2B5EF4-FFF2-40B4-BE49-F238E27FC236}">
                <a16:creationId xmlns:a16="http://schemas.microsoft.com/office/drawing/2014/main" id="{4BF84B2A-6F11-41BE-AB21-8F8167622BA3}"/>
              </a:ext>
            </a:extLst>
          </p:cNvPr>
          <p:cNvSpPr>
            <a:spLocks noChangeArrowheads="1"/>
          </p:cNvSpPr>
          <p:nvPr/>
        </p:nvSpPr>
        <p:spPr bwMode="auto">
          <a:xfrm>
            <a:off x="5231915" y="5242889"/>
            <a:ext cx="2687967" cy="329427"/>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 0  0</a:t>
            </a:r>
          </a:p>
        </p:txBody>
      </p:sp>
      <p:sp>
        <p:nvSpPr>
          <p:cNvPr id="242" name="TextBox 241">
            <a:extLst>
              <a:ext uri="{FF2B5EF4-FFF2-40B4-BE49-F238E27FC236}">
                <a16:creationId xmlns:a16="http://schemas.microsoft.com/office/drawing/2014/main" id="{334C732A-4C2F-4F31-A17B-C19E72836EF5}"/>
              </a:ext>
            </a:extLst>
          </p:cNvPr>
          <p:cNvSpPr txBox="1"/>
          <p:nvPr/>
        </p:nvSpPr>
        <p:spPr>
          <a:xfrm>
            <a:off x="4621829" y="5674374"/>
            <a:ext cx="1540230" cy="370101"/>
          </a:xfrm>
          <a:prstGeom prst="rect">
            <a:avLst/>
          </a:prstGeom>
          <a:noFill/>
        </p:spPr>
        <p:txBody>
          <a:bodyPr wrap="none" rtlCol="0">
            <a:spAutoFit/>
          </a:bodyPr>
          <a:lstStyle/>
          <a:p>
            <a:r>
              <a:rPr lang="en-US" sz="1805" dirty="0">
                <a:latin typeface="+mn-lt"/>
              </a:rPr>
              <a:t>Stems   Leaves</a:t>
            </a:r>
          </a:p>
        </p:txBody>
      </p:sp>
    </p:spTree>
    <p:extLst>
      <p:ext uri="{BB962C8B-B14F-4D97-AF65-F5344CB8AC3E}">
        <p14:creationId xmlns:p14="http://schemas.microsoft.com/office/powerpoint/2010/main" val="696300176"/>
      </p:ext>
    </p:extLst>
  </p:cSld>
  <p:clrMapOvr>
    <a:masterClrMapping/>
  </p:clrMapOvr>
  <p:transition>
    <p:zoom/>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2"/>
          <p:cNvSpPr>
            <a:spLocks noGrp="1" noChangeArrowheads="1"/>
          </p:cNvSpPr>
          <p:nvPr>
            <p:ph type="title"/>
          </p:nvPr>
        </p:nvSpPr>
        <p:spPr>
          <a:xfrm>
            <a:off x="294439" y="1000897"/>
            <a:ext cx="7772400" cy="514604"/>
          </a:xfrm>
        </p:spPr>
        <p:txBody>
          <a:bodyPr/>
          <a:lstStyle/>
          <a:p>
            <a:r>
              <a:rPr lang="en-US" dirty="0"/>
              <a:t>Stretched Stem-and-Leaf Display</a:t>
            </a:r>
          </a:p>
        </p:txBody>
      </p:sp>
      <p:sp>
        <p:nvSpPr>
          <p:cNvPr id="74" name="Rectangle 6"/>
          <p:cNvSpPr>
            <a:spLocks noChangeArrowheads="1"/>
          </p:cNvSpPr>
          <p:nvPr/>
        </p:nvSpPr>
        <p:spPr bwMode="auto">
          <a:xfrm>
            <a:off x="693358" y="2854725"/>
            <a:ext cx="3745907" cy="3281688"/>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Whenever a stem value is stated twice, the first value corresponds to leaf values of 0 - 4, and the second value corresponds to leaf values of 5 - 9.</a:t>
            </a:r>
          </a:p>
        </p:txBody>
      </p:sp>
      <p:sp>
        <p:nvSpPr>
          <p:cNvPr id="75" name="Rectangle 7"/>
          <p:cNvSpPr>
            <a:spLocks noChangeArrowheads="1"/>
          </p:cNvSpPr>
          <p:nvPr/>
        </p:nvSpPr>
        <p:spPr bwMode="auto">
          <a:xfrm>
            <a:off x="693358" y="1626350"/>
            <a:ext cx="7981950" cy="998093"/>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If we believe the original stem-and-leaf display has condensed the data too much, we can stretch the display vertically by using two stems for each leading digit(s).</a:t>
            </a:r>
          </a:p>
        </p:txBody>
      </p:sp>
      <p:grpSp>
        <p:nvGrpSpPr>
          <p:cNvPr id="5" name="Group 4">
            <a:extLst>
              <a:ext uri="{FF2B5EF4-FFF2-40B4-BE49-F238E27FC236}">
                <a16:creationId xmlns:a16="http://schemas.microsoft.com/office/drawing/2014/main" id="{A0E2AE6B-F612-402A-B539-1581192426D2}"/>
              </a:ext>
            </a:extLst>
          </p:cNvPr>
          <p:cNvGrpSpPr/>
          <p:nvPr/>
        </p:nvGrpSpPr>
        <p:grpSpPr>
          <a:xfrm>
            <a:off x="4830261" y="2948595"/>
            <a:ext cx="3051688" cy="3488174"/>
            <a:chOff x="5257270" y="1416935"/>
            <a:chExt cx="4058852" cy="4639393"/>
          </a:xfrm>
        </p:grpSpPr>
        <p:sp>
          <p:nvSpPr>
            <p:cNvPr id="6" name="Rectangle 5">
              <a:extLst>
                <a:ext uri="{FF2B5EF4-FFF2-40B4-BE49-F238E27FC236}">
                  <a16:creationId xmlns:a16="http://schemas.microsoft.com/office/drawing/2014/main" id="{E6744873-4F07-42B7-977A-A75EBB909E24}"/>
                </a:ext>
              </a:extLst>
            </p:cNvPr>
            <p:cNvSpPr/>
            <p:nvPr/>
          </p:nvSpPr>
          <p:spPr>
            <a:xfrm>
              <a:off x="5475642" y="1416935"/>
              <a:ext cx="3840480" cy="4639393"/>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FEDF1846-C07B-4682-9837-613C8DA8EFB0}"/>
                </a:ext>
              </a:extLst>
            </p:cNvPr>
            <p:cNvGrpSpPr/>
            <p:nvPr/>
          </p:nvGrpSpPr>
          <p:grpSpPr>
            <a:xfrm>
              <a:off x="5257270" y="1446228"/>
              <a:ext cx="3927260" cy="4610100"/>
              <a:chOff x="4127680" y="1446228"/>
              <a:chExt cx="3927260" cy="4610100"/>
            </a:xfrm>
          </p:grpSpPr>
          <p:sp>
            <p:nvSpPr>
              <p:cNvPr id="8" name="Line 6">
                <a:extLst>
                  <a:ext uri="{FF2B5EF4-FFF2-40B4-BE49-F238E27FC236}">
                    <a16:creationId xmlns:a16="http://schemas.microsoft.com/office/drawing/2014/main" id="{A4660C35-3B5F-4071-8384-A39E53487B8A}"/>
                  </a:ext>
                </a:extLst>
              </p:cNvPr>
              <p:cNvSpPr>
                <a:spLocks noChangeShapeType="1"/>
              </p:cNvSpPr>
              <p:nvPr/>
            </p:nvSpPr>
            <p:spPr bwMode="auto">
              <a:xfrm>
                <a:off x="4908908" y="1608153"/>
                <a:ext cx="60808" cy="4305300"/>
              </a:xfrm>
              <a:prstGeom prst="line">
                <a:avLst/>
              </a:prstGeom>
              <a:noFill/>
              <a:ln w="38100">
                <a:solidFill>
                  <a:srgbClr val="000000"/>
                </a:solidFill>
                <a:round/>
                <a:headEnd/>
                <a:tailEnd/>
              </a:ln>
              <a:effectLst>
                <a:outerShdw dist="17961" dir="2700000" algn="ctr" rotWithShape="0">
                  <a:srgbClr val="000000">
                    <a:alpha val="50000"/>
                  </a:srgbClr>
                </a:outerShdw>
              </a:effectLst>
            </p:spPr>
            <p:txBody>
              <a:bodyPr wrap="none" anchor="ctr"/>
              <a:lstStyle/>
              <a:p>
                <a:endParaRPr lang="en-US"/>
              </a:p>
            </p:txBody>
          </p:sp>
          <p:sp>
            <p:nvSpPr>
              <p:cNvPr id="9" name="Rectangle 8">
                <a:extLst>
                  <a:ext uri="{FF2B5EF4-FFF2-40B4-BE49-F238E27FC236}">
                    <a16:creationId xmlns:a16="http://schemas.microsoft.com/office/drawing/2014/main" id="{75DEF397-8FD0-47A6-8353-5BB4142B9234}"/>
                  </a:ext>
                </a:extLst>
              </p:cNvPr>
              <p:cNvSpPr>
                <a:spLocks noChangeArrowheads="1"/>
              </p:cNvSpPr>
              <p:nvPr/>
            </p:nvSpPr>
            <p:spPr bwMode="auto">
              <a:xfrm>
                <a:off x="5014480" y="5551503"/>
                <a:ext cx="1469555" cy="476250"/>
              </a:xfrm>
              <a:prstGeom prst="rect">
                <a:avLst/>
              </a:prstGeom>
              <a:noFill/>
              <a:ln w="12700">
                <a:noFill/>
                <a:miter lim="800000"/>
                <a:headEnd/>
                <a:tailEnd/>
              </a:ln>
              <a:effectLst/>
            </p:spPr>
            <p:txBody>
              <a:bodyPr wrap="none" anchor="ctr"/>
              <a:lstStyle/>
              <a:p>
                <a:pPr algn="l"/>
                <a:endParaRPr lang="en-US" sz="1805" dirty="0">
                  <a:solidFill>
                    <a:srgbClr val="000000"/>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B7056115-353A-4501-B820-5973C1B551EA}"/>
                  </a:ext>
                </a:extLst>
              </p:cNvPr>
              <p:cNvSpPr>
                <a:spLocks noChangeArrowheads="1"/>
              </p:cNvSpPr>
              <p:nvPr/>
            </p:nvSpPr>
            <p:spPr bwMode="auto">
              <a:xfrm>
                <a:off x="5014480" y="5160978"/>
                <a:ext cx="1469555" cy="476250"/>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0 0 </a:t>
                </a:r>
              </a:p>
            </p:txBody>
          </p:sp>
          <p:sp>
            <p:nvSpPr>
              <p:cNvPr id="11" name="Rectangle 10">
                <a:extLst>
                  <a:ext uri="{FF2B5EF4-FFF2-40B4-BE49-F238E27FC236}">
                    <a16:creationId xmlns:a16="http://schemas.microsoft.com/office/drawing/2014/main" id="{DCA1534A-BFF5-4B41-A3BC-8E6A8842FF29}"/>
                  </a:ext>
                </a:extLst>
              </p:cNvPr>
              <p:cNvSpPr>
                <a:spLocks noChangeArrowheads="1"/>
              </p:cNvSpPr>
              <p:nvPr/>
            </p:nvSpPr>
            <p:spPr bwMode="auto">
              <a:xfrm>
                <a:off x="5014480" y="4799028"/>
                <a:ext cx="2204333" cy="476250"/>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4 4 5</a:t>
                </a:r>
              </a:p>
            </p:txBody>
          </p:sp>
          <p:sp>
            <p:nvSpPr>
              <p:cNvPr id="12" name="Rectangle 11">
                <a:extLst>
                  <a:ext uri="{FF2B5EF4-FFF2-40B4-BE49-F238E27FC236}">
                    <a16:creationId xmlns:a16="http://schemas.microsoft.com/office/drawing/2014/main" id="{B8AC3487-FF70-4782-A65B-1F369A046171}"/>
                  </a:ext>
                </a:extLst>
              </p:cNvPr>
              <p:cNvSpPr>
                <a:spLocks noChangeArrowheads="1"/>
              </p:cNvSpPr>
              <p:nvPr/>
            </p:nvSpPr>
            <p:spPr bwMode="auto">
              <a:xfrm>
                <a:off x="5014480" y="4437078"/>
                <a:ext cx="2204333" cy="476250"/>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1 1</a:t>
                </a:r>
              </a:p>
            </p:txBody>
          </p:sp>
          <p:sp>
            <p:nvSpPr>
              <p:cNvPr id="13" name="Rectangle 12">
                <a:extLst>
                  <a:ext uri="{FF2B5EF4-FFF2-40B4-BE49-F238E27FC236}">
                    <a16:creationId xmlns:a16="http://schemas.microsoft.com/office/drawing/2014/main" id="{3019A1B8-3B92-4F94-B868-EF253E8C91DD}"/>
                  </a:ext>
                </a:extLst>
              </p:cNvPr>
              <p:cNvSpPr>
                <a:spLocks noChangeArrowheads="1"/>
              </p:cNvSpPr>
              <p:nvPr/>
            </p:nvSpPr>
            <p:spPr bwMode="auto">
              <a:xfrm>
                <a:off x="5014480" y="4075128"/>
                <a:ext cx="2204333" cy="476250"/>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7</a:t>
                </a:r>
              </a:p>
            </p:txBody>
          </p:sp>
          <p:sp>
            <p:nvSpPr>
              <p:cNvPr id="14" name="Rectangle 13">
                <a:extLst>
                  <a:ext uri="{FF2B5EF4-FFF2-40B4-BE49-F238E27FC236}">
                    <a16:creationId xmlns:a16="http://schemas.microsoft.com/office/drawing/2014/main" id="{EFE92F4F-9F3E-437F-9681-AA7271B4F871}"/>
                  </a:ext>
                </a:extLst>
              </p:cNvPr>
              <p:cNvSpPr>
                <a:spLocks noChangeArrowheads="1"/>
              </p:cNvSpPr>
              <p:nvPr/>
            </p:nvSpPr>
            <p:spPr bwMode="auto">
              <a:xfrm>
                <a:off x="5014480" y="3703653"/>
                <a:ext cx="2204333" cy="476250"/>
              </a:xfrm>
              <a:prstGeom prst="rect">
                <a:avLst/>
              </a:prstGeom>
              <a:noFill/>
              <a:ln w="12700">
                <a:noFill/>
                <a:miter lim="800000"/>
                <a:headEnd/>
                <a:tailEnd/>
              </a:ln>
              <a:effectLst/>
            </p:spPr>
            <p:txBody>
              <a:bodyPr wrap="none" anchor="ctr"/>
              <a:lstStyle/>
              <a:p>
                <a:pPr algn="l"/>
                <a:endParaRPr lang="en-US" sz="1805" dirty="0">
                  <a:solidFill>
                    <a:srgbClr val="000000"/>
                  </a:solidFill>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770F08A0-06D7-4930-A50E-F3F69ED9869E}"/>
                  </a:ext>
                </a:extLst>
              </p:cNvPr>
              <p:cNvSpPr>
                <a:spLocks noChangeArrowheads="1"/>
              </p:cNvSpPr>
              <p:nvPr/>
            </p:nvSpPr>
            <p:spPr bwMode="auto">
              <a:xfrm>
                <a:off x="5014479" y="3332177"/>
                <a:ext cx="2204333" cy="476250"/>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4 5 6 7 7 7 </a:t>
                </a:r>
              </a:p>
            </p:txBody>
          </p:sp>
          <p:sp>
            <p:nvSpPr>
              <p:cNvPr id="16" name="Rectangle 15">
                <a:extLst>
                  <a:ext uri="{FF2B5EF4-FFF2-40B4-BE49-F238E27FC236}">
                    <a16:creationId xmlns:a16="http://schemas.microsoft.com/office/drawing/2014/main" id="{3DAE68C0-F996-4440-9D17-5C97C1EEFA9D}"/>
                  </a:ext>
                </a:extLst>
              </p:cNvPr>
              <p:cNvSpPr>
                <a:spLocks noChangeArrowheads="1"/>
              </p:cNvSpPr>
              <p:nvPr/>
            </p:nvSpPr>
            <p:spPr bwMode="auto">
              <a:xfrm>
                <a:off x="5014480" y="2970228"/>
                <a:ext cx="3040460" cy="476250"/>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0 3 3 3 </a:t>
                </a:r>
              </a:p>
            </p:txBody>
          </p:sp>
          <p:sp>
            <p:nvSpPr>
              <p:cNvPr id="17" name="Rectangle 16">
                <a:extLst>
                  <a:ext uri="{FF2B5EF4-FFF2-40B4-BE49-F238E27FC236}">
                    <a16:creationId xmlns:a16="http://schemas.microsoft.com/office/drawing/2014/main" id="{9CAF5916-6B44-47CF-93E7-04256478297F}"/>
                  </a:ext>
                </a:extLst>
              </p:cNvPr>
              <p:cNvSpPr>
                <a:spLocks noChangeArrowheads="1"/>
              </p:cNvSpPr>
              <p:nvPr/>
            </p:nvSpPr>
            <p:spPr bwMode="auto">
              <a:xfrm>
                <a:off x="5014479" y="2608278"/>
                <a:ext cx="2947884" cy="476250"/>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6</a:t>
                </a:r>
              </a:p>
            </p:txBody>
          </p:sp>
          <p:sp>
            <p:nvSpPr>
              <p:cNvPr id="18" name="Rectangle 17">
                <a:extLst>
                  <a:ext uri="{FF2B5EF4-FFF2-40B4-BE49-F238E27FC236}">
                    <a16:creationId xmlns:a16="http://schemas.microsoft.com/office/drawing/2014/main" id="{B090FAB9-B0F8-4D1F-8F8E-E569D10DD99A}"/>
                  </a:ext>
                </a:extLst>
              </p:cNvPr>
              <p:cNvSpPr>
                <a:spLocks noChangeArrowheads="1"/>
              </p:cNvSpPr>
              <p:nvPr/>
            </p:nvSpPr>
            <p:spPr bwMode="auto">
              <a:xfrm>
                <a:off x="5014480" y="2246328"/>
                <a:ext cx="3040460" cy="476250"/>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0</a:t>
                </a:r>
              </a:p>
            </p:txBody>
          </p:sp>
          <p:sp>
            <p:nvSpPr>
              <p:cNvPr id="19" name="Rectangle 18">
                <a:extLst>
                  <a:ext uri="{FF2B5EF4-FFF2-40B4-BE49-F238E27FC236}">
                    <a16:creationId xmlns:a16="http://schemas.microsoft.com/office/drawing/2014/main" id="{95343584-FA80-4EE8-B1D1-C6875F6BBEC6}"/>
                  </a:ext>
                </a:extLst>
              </p:cNvPr>
              <p:cNvSpPr>
                <a:spLocks noChangeArrowheads="1"/>
              </p:cNvSpPr>
              <p:nvPr/>
            </p:nvSpPr>
            <p:spPr bwMode="auto">
              <a:xfrm>
                <a:off x="5014480" y="1884378"/>
                <a:ext cx="3040460" cy="476250"/>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4 4 5 6 7 8</a:t>
                </a:r>
              </a:p>
            </p:txBody>
          </p:sp>
          <p:sp>
            <p:nvSpPr>
              <p:cNvPr id="20" name="Rectangle 19">
                <a:extLst>
                  <a:ext uri="{FF2B5EF4-FFF2-40B4-BE49-F238E27FC236}">
                    <a16:creationId xmlns:a16="http://schemas.microsoft.com/office/drawing/2014/main" id="{8BE57618-CC42-4A64-AA32-3C4405E1C224}"/>
                  </a:ext>
                </a:extLst>
              </p:cNvPr>
              <p:cNvSpPr>
                <a:spLocks noChangeArrowheads="1"/>
              </p:cNvSpPr>
              <p:nvPr/>
            </p:nvSpPr>
            <p:spPr bwMode="auto">
              <a:xfrm>
                <a:off x="5014480" y="1503378"/>
                <a:ext cx="3040460" cy="476250"/>
              </a:xfrm>
              <a:prstGeom prst="rect">
                <a:avLst/>
              </a:prstGeom>
              <a:noFill/>
              <a:ln w="12700">
                <a:noFill/>
                <a:miter lim="800000"/>
                <a:headEnd/>
                <a:tailEnd/>
              </a:ln>
              <a:effectLst/>
            </p:spPr>
            <p:txBody>
              <a:bodyPr wrap="none" anchor="ctr"/>
              <a:lstStyle/>
              <a:p>
                <a:pPr algn="l"/>
                <a:r>
                  <a:rPr lang="en-US" sz="1805" dirty="0">
                    <a:solidFill>
                      <a:srgbClr val="000000"/>
                    </a:solidFill>
                    <a:latin typeface="Arial" panose="020B0604020202020204" pitchFamily="34" charset="0"/>
                    <a:cs typeface="Arial" panose="020B0604020202020204" pitchFamily="34" charset="0"/>
                  </a:rPr>
                  <a:t>0 1 1 2</a:t>
                </a:r>
              </a:p>
            </p:txBody>
          </p:sp>
          <p:sp>
            <p:nvSpPr>
              <p:cNvPr id="21" name="Rectangle 20">
                <a:extLst>
                  <a:ext uri="{FF2B5EF4-FFF2-40B4-BE49-F238E27FC236}">
                    <a16:creationId xmlns:a16="http://schemas.microsoft.com/office/drawing/2014/main" id="{059A88CF-98ED-47F8-8006-D8E8D7DB4988}"/>
                  </a:ext>
                </a:extLst>
              </p:cNvPr>
              <p:cNvSpPr>
                <a:spLocks noChangeArrowheads="1"/>
              </p:cNvSpPr>
              <p:nvPr/>
            </p:nvSpPr>
            <p:spPr bwMode="auto">
              <a:xfrm>
                <a:off x="4127680" y="1446228"/>
                <a:ext cx="734778" cy="4610100"/>
              </a:xfrm>
              <a:prstGeom prst="rect">
                <a:avLst/>
              </a:prstGeom>
              <a:noFill/>
              <a:ln w="12700">
                <a:noFill/>
                <a:miter lim="800000"/>
                <a:headEnd/>
                <a:tailEnd/>
              </a:ln>
              <a:effectLst/>
            </p:spPr>
            <p:txBody>
              <a:bodyPr wrap="none" anchor="ctr"/>
              <a:lstStyle/>
              <a:p>
                <a:pPr algn="r"/>
                <a:r>
                  <a:rPr lang="en-US" sz="1805" dirty="0">
                    <a:solidFill>
                      <a:srgbClr val="000000"/>
                    </a:solidFill>
                    <a:latin typeface="Arial" panose="020B0604020202020204" pitchFamily="34" charset="0"/>
                    <a:cs typeface="Arial" panose="020B0604020202020204" pitchFamily="34" charset="0"/>
                  </a:rPr>
                  <a:t>3</a:t>
                </a:r>
              </a:p>
              <a:p>
                <a:pPr algn="r"/>
                <a:r>
                  <a:rPr lang="en-US" sz="1805" dirty="0">
                    <a:solidFill>
                      <a:srgbClr val="000000"/>
                    </a:solidFill>
                    <a:latin typeface="Arial" panose="020B0604020202020204" pitchFamily="34" charset="0"/>
                    <a:cs typeface="Arial" panose="020B0604020202020204" pitchFamily="34" charset="0"/>
                  </a:rPr>
                  <a:t>3</a:t>
                </a:r>
              </a:p>
              <a:p>
                <a:pPr algn="r"/>
                <a:r>
                  <a:rPr lang="en-US" sz="1805" dirty="0">
                    <a:solidFill>
                      <a:srgbClr val="000000"/>
                    </a:solidFill>
                    <a:latin typeface="Arial" panose="020B0604020202020204" pitchFamily="34" charset="0"/>
                    <a:cs typeface="Arial" panose="020B0604020202020204" pitchFamily="34" charset="0"/>
                  </a:rPr>
                  <a:t>4</a:t>
                </a:r>
              </a:p>
              <a:p>
                <a:pPr algn="r"/>
                <a:r>
                  <a:rPr lang="en-US" sz="1805" dirty="0">
                    <a:solidFill>
                      <a:srgbClr val="000000"/>
                    </a:solidFill>
                    <a:latin typeface="Arial" panose="020B0604020202020204" pitchFamily="34" charset="0"/>
                    <a:cs typeface="Arial" panose="020B0604020202020204" pitchFamily="34" charset="0"/>
                  </a:rPr>
                  <a:t>4</a:t>
                </a:r>
              </a:p>
              <a:p>
                <a:pPr algn="r"/>
                <a:r>
                  <a:rPr lang="en-US" sz="1805" dirty="0">
                    <a:solidFill>
                      <a:srgbClr val="000000"/>
                    </a:solidFill>
                    <a:latin typeface="Arial" panose="020B0604020202020204" pitchFamily="34" charset="0"/>
                    <a:cs typeface="Arial" panose="020B0604020202020204" pitchFamily="34" charset="0"/>
                  </a:rPr>
                  <a:t>5</a:t>
                </a:r>
              </a:p>
              <a:p>
                <a:pPr algn="r"/>
                <a:r>
                  <a:rPr lang="en-US" sz="1805" dirty="0">
                    <a:solidFill>
                      <a:srgbClr val="000000"/>
                    </a:solidFill>
                    <a:latin typeface="Arial" panose="020B0604020202020204" pitchFamily="34" charset="0"/>
                    <a:cs typeface="Arial" panose="020B0604020202020204" pitchFamily="34" charset="0"/>
                  </a:rPr>
                  <a:t>5</a:t>
                </a:r>
              </a:p>
              <a:p>
                <a:pPr algn="r"/>
                <a:r>
                  <a:rPr lang="en-US" sz="1805" dirty="0">
                    <a:solidFill>
                      <a:srgbClr val="000000"/>
                    </a:solidFill>
                    <a:latin typeface="Arial" panose="020B0604020202020204" pitchFamily="34" charset="0"/>
                    <a:cs typeface="Arial" panose="020B0604020202020204" pitchFamily="34" charset="0"/>
                  </a:rPr>
                  <a:t>6</a:t>
                </a:r>
              </a:p>
              <a:p>
                <a:pPr algn="r"/>
                <a:r>
                  <a:rPr lang="en-US" sz="1805" dirty="0">
                    <a:solidFill>
                      <a:srgbClr val="000000"/>
                    </a:solidFill>
                    <a:latin typeface="Arial" panose="020B0604020202020204" pitchFamily="34" charset="0"/>
                    <a:cs typeface="Arial" panose="020B0604020202020204" pitchFamily="34" charset="0"/>
                  </a:rPr>
                  <a:t>6</a:t>
                </a:r>
              </a:p>
              <a:p>
                <a:pPr algn="r"/>
                <a:r>
                  <a:rPr lang="en-US" sz="1805" dirty="0">
                    <a:solidFill>
                      <a:srgbClr val="000000"/>
                    </a:solidFill>
                    <a:latin typeface="Arial" panose="020B0604020202020204" pitchFamily="34" charset="0"/>
                    <a:cs typeface="Arial" panose="020B0604020202020204" pitchFamily="34" charset="0"/>
                  </a:rPr>
                  <a:t>7</a:t>
                </a:r>
              </a:p>
              <a:p>
                <a:pPr algn="r"/>
                <a:r>
                  <a:rPr lang="en-US" sz="1805" dirty="0">
                    <a:solidFill>
                      <a:srgbClr val="000000"/>
                    </a:solidFill>
                    <a:latin typeface="Arial" panose="020B0604020202020204" pitchFamily="34" charset="0"/>
                    <a:cs typeface="Arial" panose="020B0604020202020204" pitchFamily="34" charset="0"/>
                  </a:rPr>
                  <a:t>7</a:t>
                </a:r>
              </a:p>
              <a:p>
                <a:pPr algn="r"/>
                <a:r>
                  <a:rPr lang="en-US" sz="1805" dirty="0">
                    <a:solidFill>
                      <a:srgbClr val="000000"/>
                    </a:solidFill>
                    <a:latin typeface="Arial" panose="020B0604020202020204" pitchFamily="34" charset="0"/>
                    <a:cs typeface="Arial" panose="020B0604020202020204" pitchFamily="34" charset="0"/>
                  </a:rPr>
                  <a:t>8</a:t>
                </a:r>
              </a:p>
              <a:p>
                <a:pPr algn="r"/>
                <a:r>
                  <a:rPr lang="en-US" sz="1805" dirty="0">
                    <a:solidFill>
                      <a:srgbClr val="000000"/>
                    </a:solidFill>
                    <a:latin typeface="Arial" panose="020B0604020202020204" pitchFamily="34" charset="0"/>
                    <a:cs typeface="Arial" panose="020B0604020202020204" pitchFamily="34" charset="0"/>
                  </a:rPr>
                  <a:t>8</a:t>
                </a:r>
              </a:p>
            </p:txBody>
          </p:sp>
        </p:grpSp>
      </p:grpSp>
    </p:spTree>
    <p:extLst>
      <p:ext uri="{BB962C8B-B14F-4D97-AF65-F5344CB8AC3E}">
        <p14:creationId xmlns:p14="http://schemas.microsoft.com/office/powerpoint/2010/main" val="1798351223"/>
      </p:ext>
    </p:extLst>
  </p:cSld>
  <p:clrMapOvr>
    <a:masterClrMapping/>
  </p:clrMapOvr>
  <p:transition>
    <p:zoom/>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25179" y="1041898"/>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Stem-and-Leaf Display</a:t>
            </a:r>
          </a:p>
        </p:txBody>
      </p:sp>
      <p:sp>
        <p:nvSpPr>
          <p:cNvPr id="5" name="Rectangle 3"/>
          <p:cNvSpPr>
            <a:spLocks noChangeArrowheads="1"/>
          </p:cNvSpPr>
          <p:nvPr/>
        </p:nvSpPr>
        <p:spPr bwMode="auto">
          <a:xfrm>
            <a:off x="610533" y="1616529"/>
            <a:ext cx="3810001" cy="440431"/>
          </a:xfrm>
          <a:prstGeom prst="rect">
            <a:avLst/>
          </a:prstGeom>
          <a:noFill/>
          <a:ln w="12700">
            <a:noFill/>
            <a:miter lim="800000"/>
            <a:headEnd/>
            <a:tailEnd/>
          </a:ln>
          <a:effectLst/>
        </p:spPr>
        <p:txBody>
          <a:bodyPr lIns="68034" tIns="33420" rIns="68034" bIns="33420" anchor="t"/>
          <a:lstStyle/>
          <a:p>
            <a:pPr>
              <a:spcBef>
                <a:spcPct val="20000"/>
              </a:spcBef>
            </a:pPr>
            <a:r>
              <a:rPr lang="en-US" sz="2800" dirty="0">
                <a:solidFill>
                  <a:srgbClr val="000000"/>
                </a:solidFill>
                <a:latin typeface="+mn-lt"/>
                <a:cs typeface="Arial" panose="020B0604020202020204" pitchFamily="34" charset="0"/>
              </a:rPr>
              <a:t>Leaf Units</a:t>
            </a:r>
          </a:p>
        </p:txBody>
      </p:sp>
      <p:sp>
        <p:nvSpPr>
          <p:cNvPr id="6" name="Rectangle 4"/>
          <p:cNvSpPr>
            <a:spLocks noChangeArrowheads="1"/>
          </p:cNvSpPr>
          <p:nvPr/>
        </p:nvSpPr>
        <p:spPr bwMode="auto">
          <a:xfrm>
            <a:off x="966333" y="3012683"/>
            <a:ext cx="7467601" cy="457967"/>
          </a:xfrm>
          <a:prstGeom prst="rect">
            <a:avLst/>
          </a:prstGeom>
          <a:noFill/>
          <a:ln w="12700">
            <a:noFill/>
            <a:miter lim="800000"/>
            <a:headEnd/>
            <a:tailEnd/>
          </a:ln>
          <a:effectLst/>
        </p:spPr>
        <p:txBody>
          <a:bodyPr wrap="none" anchor="t"/>
          <a:lstStyle/>
          <a:p>
            <a:pPr marL="257827" indent="-257827">
              <a:buSzPct val="100000"/>
              <a:buFont typeface="Arial" panose="020B0604020202020204" pitchFamily="34" charset="0"/>
              <a:buChar char="•"/>
            </a:pPr>
            <a:r>
              <a:rPr lang="en-US" sz="2400" dirty="0">
                <a:solidFill>
                  <a:srgbClr val="000000"/>
                </a:solidFill>
                <a:latin typeface="+mn-lt"/>
                <a:cs typeface="Arial" panose="020B0604020202020204" pitchFamily="34" charset="0"/>
              </a:rPr>
              <a:t>Where the leaf unit is not shown, it is assumed to equal 1.</a:t>
            </a:r>
          </a:p>
        </p:txBody>
      </p:sp>
      <p:sp>
        <p:nvSpPr>
          <p:cNvPr id="7" name="Rectangle 5"/>
          <p:cNvSpPr>
            <a:spLocks noChangeArrowheads="1"/>
          </p:cNvSpPr>
          <p:nvPr/>
        </p:nvSpPr>
        <p:spPr bwMode="auto">
          <a:xfrm>
            <a:off x="782378" y="2537001"/>
            <a:ext cx="6858001" cy="401042"/>
          </a:xfrm>
          <a:prstGeom prst="rect">
            <a:avLst/>
          </a:prstGeom>
          <a:noFill/>
          <a:ln w="12700">
            <a:noFill/>
            <a:miter lim="800000"/>
            <a:headEnd/>
            <a:tailEnd/>
          </a:ln>
          <a:effectLst/>
        </p:spPr>
        <p:txBody>
          <a:bodyPr wrap="none" anchor="t"/>
          <a:lstStyle/>
          <a:p>
            <a:pPr lvl="1" indent="-257827">
              <a:spcBef>
                <a:spcPct val="20000"/>
              </a:spcBef>
              <a:buSzPct val="100000"/>
              <a:buFont typeface="Arial" panose="020B0604020202020204" pitchFamily="34" charset="0"/>
              <a:buChar char="•"/>
            </a:pPr>
            <a:r>
              <a:rPr lang="en-US" sz="2400" dirty="0">
                <a:solidFill>
                  <a:srgbClr val="000000"/>
                </a:solidFill>
                <a:latin typeface="+mn-lt"/>
                <a:cs typeface="Arial" panose="020B0604020202020204" pitchFamily="34" charset="0"/>
              </a:rPr>
              <a:t>Leaf units may be 100, 10, 1, 0.1, and so on.</a:t>
            </a:r>
            <a:endParaRPr lang="en-US" sz="2400" dirty="0">
              <a:solidFill>
                <a:srgbClr val="000000"/>
              </a:solidFill>
              <a:effectLst/>
              <a:latin typeface="+mn-lt"/>
              <a:cs typeface="Arial" panose="020B0604020202020204" pitchFamily="34" charset="0"/>
            </a:endParaRPr>
          </a:p>
        </p:txBody>
      </p:sp>
      <p:sp>
        <p:nvSpPr>
          <p:cNvPr id="9" name="Rectangle 7"/>
          <p:cNvSpPr>
            <a:spLocks noChangeArrowheads="1"/>
          </p:cNvSpPr>
          <p:nvPr/>
        </p:nvSpPr>
        <p:spPr bwMode="auto">
          <a:xfrm>
            <a:off x="979035" y="2078519"/>
            <a:ext cx="7029450" cy="415365"/>
          </a:xfrm>
          <a:prstGeom prst="rect">
            <a:avLst/>
          </a:prstGeom>
          <a:noFill/>
          <a:ln w="12700">
            <a:noFill/>
            <a:miter lim="800000"/>
            <a:headEnd/>
            <a:tailEnd/>
          </a:ln>
          <a:effectLst/>
        </p:spPr>
        <p:txBody>
          <a:bodyPr wrap="none" anchor="t"/>
          <a:lstStyle/>
          <a:p>
            <a:pPr marL="257827" indent="-257827">
              <a:buSzPct val="100000"/>
              <a:buFont typeface="Arial" panose="020B0604020202020204" pitchFamily="34" charset="0"/>
              <a:buChar char="•"/>
            </a:pPr>
            <a:r>
              <a:rPr lang="en-US" sz="2400" dirty="0">
                <a:solidFill>
                  <a:srgbClr val="000000"/>
                </a:solidFill>
                <a:latin typeface="+mn-lt"/>
                <a:cs typeface="Arial" panose="020B0604020202020204" pitchFamily="34" charset="0"/>
              </a:rPr>
              <a:t>A single digit is used to define each leaf.</a:t>
            </a:r>
          </a:p>
        </p:txBody>
      </p:sp>
      <p:sp>
        <p:nvSpPr>
          <p:cNvPr id="14" name="Rectangle 12"/>
          <p:cNvSpPr>
            <a:spLocks noChangeArrowheads="1"/>
          </p:cNvSpPr>
          <p:nvPr/>
        </p:nvSpPr>
        <p:spPr bwMode="auto">
          <a:xfrm>
            <a:off x="966332" y="3470650"/>
            <a:ext cx="7467601" cy="689153"/>
          </a:xfrm>
          <a:prstGeom prst="rect">
            <a:avLst/>
          </a:prstGeom>
          <a:noFill/>
          <a:ln w="12700">
            <a:noFill/>
            <a:miter lim="800000"/>
            <a:headEnd/>
            <a:tailEnd/>
          </a:ln>
          <a:effectLst/>
        </p:spPr>
        <p:txBody>
          <a:bodyPr wrap="square" anchor="t"/>
          <a:lstStyle/>
          <a:p>
            <a:pPr marL="257827" indent="-257827">
              <a:buSzPct val="100000"/>
              <a:buFont typeface="Arial" panose="020B0604020202020204" pitchFamily="34" charset="0"/>
              <a:buChar char="•"/>
            </a:pPr>
            <a:r>
              <a:rPr lang="en-US" sz="2400" dirty="0">
                <a:solidFill>
                  <a:srgbClr val="000000"/>
                </a:solidFill>
                <a:latin typeface="+mn-lt"/>
                <a:cs typeface="Arial" panose="020B0604020202020204" pitchFamily="34" charset="0"/>
              </a:rPr>
              <a:t>The leaf unit indicates how to multiply the stem-and-leaf numbers in order to approximate the original data.</a:t>
            </a:r>
          </a:p>
        </p:txBody>
      </p:sp>
      <p:sp>
        <p:nvSpPr>
          <p:cNvPr id="11" name="Rectangle 3">
            <a:extLst>
              <a:ext uri="{FF2B5EF4-FFF2-40B4-BE49-F238E27FC236}">
                <a16:creationId xmlns:a16="http://schemas.microsoft.com/office/drawing/2014/main" id="{1B5ECBA2-8DE3-45D7-96FA-865C90D8ACAC}"/>
              </a:ext>
            </a:extLst>
          </p:cNvPr>
          <p:cNvSpPr txBox="1">
            <a:spLocks noChangeArrowheads="1"/>
          </p:cNvSpPr>
          <p:nvPr/>
        </p:nvSpPr>
        <p:spPr bwMode="auto">
          <a:xfrm>
            <a:off x="2866572" y="4805392"/>
            <a:ext cx="5141913" cy="387913"/>
          </a:xfrm>
          <a:prstGeom prst="rect">
            <a:avLst/>
          </a:prstGeom>
          <a:noFill/>
          <a:ln w="12700">
            <a:noFill/>
            <a:miter lim="800000"/>
            <a:headEnd/>
            <a:tailEnd/>
          </a:ln>
          <a:effectLst/>
        </p:spPr>
        <p:txBody>
          <a:bodyPr vert="horz" wrap="square" lIns="68034" tIns="33420" rIns="68034" bIns="33420" numCol="1" anchor="t" anchorCtr="0" compatLnSpc="1">
            <a:prstTxWarp prst="textNoShape">
              <a:avLst/>
            </a:prstTxWarp>
          </a:bodyPr>
          <a:lstStyle>
            <a:lvl1pPr marL="342900" indent="-342900" algn="l" rtl="0" eaLnBrk="0" fontAlgn="base" hangingPunct="0">
              <a:spcBef>
                <a:spcPct val="20000"/>
              </a:spcBef>
              <a:spcAft>
                <a:spcPct val="0"/>
              </a:spcAft>
              <a:buClr>
                <a:srgbClr val="66FFFF"/>
              </a:buClr>
              <a:buSzPct val="75000"/>
              <a:buFont typeface="Monotype Sorts" pitchFamily="2" charset="2"/>
              <a:buChar char="n"/>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rgbClr val="66FFFF"/>
              </a:buClr>
              <a:buSzPct val="125000"/>
              <a:buChar char="•"/>
              <a:defRPr sz="24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66FFFF"/>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latin typeface="Times New Roman"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itchFamily="18" charset="0"/>
              </a:defRPr>
            </a:lvl5pPr>
            <a:lvl6pPr marL="2514600" indent="-228600" algn="l" rtl="0" eaLnBrk="0" fontAlgn="base" hangingPunct="0">
              <a:spcBef>
                <a:spcPct val="20000"/>
              </a:spcBef>
              <a:spcAft>
                <a:spcPct val="0"/>
              </a:spcAft>
              <a:buChar char="»"/>
              <a:defRPr sz="2000">
                <a:solidFill>
                  <a:schemeClr val="tx1"/>
                </a:solidFill>
                <a:latin typeface="Times New Roman" pitchFamily="18" charset="0"/>
              </a:defRPr>
            </a:lvl6pPr>
            <a:lvl7pPr marL="2971800" indent="-228600" algn="l" rtl="0" eaLnBrk="0" fontAlgn="base" hangingPunct="0">
              <a:spcBef>
                <a:spcPct val="20000"/>
              </a:spcBef>
              <a:spcAft>
                <a:spcPct val="0"/>
              </a:spcAft>
              <a:buChar char="»"/>
              <a:defRPr sz="2000">
                <a:solidFill>
                  <a:schemeClr val="tx1"/>
                </a:solidFill>
                <a:latin typeface="Times New Roman" pitchFamily="18" charset="0"/>
              </a:defRPr>
            </a:lvl7pPr>
            <a:lvl8pPr marL="3429000" indent="-228600" algn="l" rtl="0" eaLnBrk="0" fontAlgn="base" hangingPunct="0">
              <a:spcBef>
                <a:spcPct val="20000"/>
              </a:spcBef>
              <a:spcAft>
                <a:spcPct val="0"/>
              </a:spcAft>
              <a:buChar char="»"/>
              <a:defRPr sz="2000">
                <a:solidFill>
                  <a:schemeClr val="tx1"/>
                </a:solidFill>
                <a:latin typeface="Times New Roman" pitchFamily="18" charset="0"/>
              </a:defRPr>
            </a:lvl8pPr>
            <a:lvl9pPr marL="3886200" indent="-228600" algn="l" rtl="0" eaLnBrk="0" fontAlgn="base" hangingPunct="0">
              <a:spcBef>
                <a:spcPct val="20000"/>
              </a:spcBef>
              <a:spcAft>
                <a:spcPct val="0"/>
              </a:spcAft>
              <a:buChar char="»"/>
              <a:defRPr sz="2000">
                <a:solidFill>
                  <a:schemeClr val="tx1"/>
                </a:solidFill>
                <a:latin typeface="Times New Roman" pitchFamily="18" charset="0"/>
              </a:defRPr>
            </a:lvl9pPr>
          </a:lstStyle>
          <a:p>
            <a:pPr>
              <a:buFont typeface="Monotype Sorts" pitchFamily="2" charset="2"/>
              <a:buNone/>
            </a:pPr>
            <a:r>
              <a:rPr lang="en-US" sz="1805" dirty="0">
                <a:solidFill>
                  <a:srgbClr val="000000"/>
                </a:solidFill>
                <a:effectLst/>
                <a:cs typeface="Arial" panose="020B0604020202020204" pitchFamily="34" charset="0"/>
              </a:rPr>
              <a:t>If we have data with values such as</a:t>
            </a:r>
          </a:p>
        </p:txBody>
      </p:sp>
    </p:spTree>
    <p:extLst>
      <p:ext uri="{BB962C8B-B14F-4D97-AF65-F5344CB8AC3E}">
        <p14:creationId xmlns:p14="http://schemas.microsoft.com/office/powerpoint/2010/main" val="692008963"/>
      </p:ext>
    </p:extLst>
  </p:cSld>
  <p:clrMapOvr>
    <a:masterClrMapping/>
  </p:clrMapOvr>
  <p:transition>
    <p:zoom/>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463200" y="1685950"/>
            <a:ext cx="6951487" cy="400162"/>
          </a:xfrm>
        </p:spPr>
        <p:txBody>
          <a:bodyPr>
            <a:noAutofit/>
          </a:bodyPr>
          <a:lstStyle/>
          <a:p>
            <a:r>
              <a:rPr lang="en-US" sz="2400" b="0" dirty="0"/>
              <a:t>Example: Leaf Unit = 0.1</a:t>
            </a:r>
          </a:p>
        </p:txBody>
      </p:sp>
      <p:grpSp>
        <p:nvGrpSpPr>
          <p:cNvPr id="3" name="Group 2"/>
          <p:cNvGrpSpPr/>
          <p:nvPr/>
        </p:nvGrpSpPr>
        <p:grpSpPr>
          <a:xfrm>
            <a:off x="1297253" y="2668067"/>
            <a:ext cx="2318100" cy="1931209"/>
            <a:chOff x="4281569" y="3017471"/>
            <a:chExt cx="3899811" cy="2568575"/>
          </a:xfrm>
        </p:grpSpPr>
        <p:sp>
          <p:nvSpPr>
            <p:cNvPr id="4" name="Rectangle 6"/>
            <p:cNvSpPr>
              <a:spLocks noChangeArrowheads="1"/>
            </p:cNvSpPr>
            <p:nvPr/>
          </p:nvSpPr>
          <p:spPr bwMode="auto">
            <a:xfrm>
              <a:off x="4281569" y="3017471"/>
              <a:ext cx="3899811" cy="2568575"/>
            </a:xfrm>
            <a:prstGeom prst="rect">
              <a:avLst/>
            </a:prstGeom>
            <a:solidFill>
              <a:schemeClr val="bg2"/>
            </a:solidFill>
            <a:ln w="6350">
              <a:solidFill>
                <a:schemeClr val="tx1"/>
              </a:solidFill>
              <a:miter lim="800000"/>
              <a:headEnd/>
              <a:tailEnd/>
            </a:ln>
            <a:effectLst/>
            <a:scene3d>
              <a:camera prst="orthographicFront">
                <a:rot lat="0" lon="0" rev="0"/>
              </a:camera>
              <a:lightRig rig="balanced" dir="t">
                <a:rot lat="0" lon="0" rev="8700000"/>
              </a:lightRig>
            </a:scene3d>
            <a:sp3d/>
          </p:spPr>
          <p:txBody>
            <a:bodyPr wrap="none" anchor="ctr"/>
            <a:lstStyle/>
            <a:p>
              <a:endParaRPr lang="en-US"/>
            </a:p>
          </p:txBody>
        </p:sp>
        <p:sp>
          <p:nvSpPr>
            <p:cNvPr id="7" name="Line 5"/>
            <p:cNvSpPr>
              <a:spLocks noChangeShapeType="1"/>
            </p:cNvSpPr>
            <p:nvPr/>
          </p:nvSpPr>
          <p:spPr bwMode="auto">
            <a:xfrm>
              <a:off x="6011989" y="3590105"/>
              <a:ext cx="0" cy="1752600"/>
            </a:xfrm>
            <a:prstGeom prst="line">
              <a:avLst/>
            </a:prstGeom>
            <a:noFill/>
            <a:ln w="38100">
              <a:solidFill>
                <a:srgbClr val="000000"/>
              </a:solidFill>
              <a:round/>
              <a:headEnd/>
              <a:tailEnd/>
            </a:ln>
            <a:effectLst>
              <a:outerShdw dist="12700" algn="ctr" rotWithShape="0">
                <a:srgbClr val="000000">
                  <a:alpha val="50000"/>
                </a:srgbClr>
              </a:outerShdw>
            </a:effectLst>
          </p:spPr>
          <p:txBody>
            <a:bodyPr/>
            <a:lstStyle/>
            <a:p>
              <a:endParaRPr lang="en-US">
                <a:latin typeface="+mn-lt"/>
              </a:endParaRPr>
            </a:p>
          </p:txBody>
        </p:sp>
        <p:sp>
          <p:nvSpPr>
            <p:cNvPr id="8" name="Rectangle 7"/>
            <p:cNvSpPr>
              <a:spLocks noChangeArrowheads="1"/>
            </p:cNvSpPr>
            <p:nvPr/>
          </p:nvSpPr>
          <p:spPr bwMode="auto">
            <a:xfrm>
              <a:off x="5394291" y="3442920"/>
              <a:ext cx="684103" cy="2057400"/>
            </a:xfrm>
            <a:prstGeom prst="rect">
              <a:avLst/>
            </a:prstGeom>
            <a:noFill/>
            <a:ln w="12700">
              <a:noFill/>
              <a:miter lim="800000"/>
              <a:headEnd/>
              <a:tailEnd/>
            </a:ln>
            <a:effectLst/>
          </p:spPr>
          <p:txBody>
            <a:bodyPr wrap="none" anchor="ctr"/>
            <a:lstStyle/>
            <a:p>
              <a:pPr>
                <a:lnSpc>
                  <a:spcPct val="120000"/>
                </a:lnSpc>
              </a:pPr>
              <a:r>
                <a:rPr lang="en-US" sz="1805" dirty="0">
                  <a:solidFill>
                    <a:srgbClr val="000000"/>
                  </a:solidFill>
                  <a:latin typeface="+mn-lt"/>
                  <a:cs typeface="Arial" panose="020B0604020202020204" pitchFamily="34" charset="0"/>
                </a:rPr>
                <a:t>6</a:t>
              </a:r>
            </a:p>
            <a:p>
              <a:pPr>
                <a:lnSpc>
                  <a:spcPct val="120000"/>
                </a:lnSpc>
              </a:pPr>
              <a:r>
                <a:rPr lang="en-US" sz="1805" dirty="0">
                  <a:solidFill>
                    <a:srgbClr val="000000"/>
                  </a:solidFill>
                  <a:latin typeface="+mn-lt"/>
                  <a:cs typeface="Arial" panose="020B0604020202020204" pitchFamily="34" charset="0"/>
                </a:rPr>
                <a:t>7</a:t>
              </a:r>
            </a:p>
            <a:p>
              <a:pPr>
                <a:lnSpc>
                  <a:spcPct val="120000"/>
                </a:lnSpc>
              </a:pPr>
              <a:r>
                <a:rPr lang="en-US" sz="1805" dirty="0">
                  <a:solidFill>
                    <a:srgbClr val="000000"/>
                  </a:solidFill>
                  <a:latin typeface="+mn-lt"/>
                  <a:cs typeface="Arial" panose="020B0604020202020204" pitchFamily="34" charset="0"/>
                </a:rPr>
                <a:t>8</a:t>
              </a:r>
            </a:p>
            <a:p>
              <a:pPr>
                <a:lnSpc>
                  <a:spcPct val="120000"/>
                </a:lnSpc>
              </a:pPr>
              <a:r>
                <a:rPr lang="en-US" sz="1805" dirty="0">
                  <a:solidFill>
                    <a:srgbClr val="000000"/>
                  </a:solidFill>
                  <a:latin typeface="+mn-lt"/>
                  <a:cs typeface="Arial" panose="020B0604020202020204" pitchFamily="34" charset="0"/>
                </a:rPr>
                <a:t>9</a:t>
              </a:r>
            </a:p>
          </p:txBody>
        </p:sp>
        <p:sp>
          <p:nvSpPr>
            <p:cNvPr id="9" name="Rectangle 8"/>
            <p:cNvSpPr>
              <a:spLocks noChangeArrowheads="1"/>
            </p:cNvSpPr>
            <p:nvPr/>
          </p:nvSpPr>
          <p:spPr bwMode="auto">
            <a:xfrm>
              <a:off x="4697519" y="3071445"/>
              <a:ext cx="3167145" cy="552450"/>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Leaf Unit = 0.1</a:t>
              </a:r>
            </a:p>
          </p:txBody>
        </p:sp>
        <p:sp>
          <p:nvSpPr>
            <p:cNvPr id="10" name="Rectangle 9"/>
            <p:cNvSpPr>
              <a:spLocks noChangeArrowheads="1"/>
            </p:cNvSpPr>
            <p:nvPr/>
          </p:nvSpPr>
          <p:spPr bwMode="auto">
            <a:xfrm>
              <a:off x="6049941" y="3565512"/>
              <a:ext cx="1114835" cy="495300"/>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6  8</a:t>
              </a:r>
            </a:p>
          </p:txBody>
        </p:sp>
        <p:sp>
          <p:nvSpPr>
            <p:cNvPr id="11" name="Rectangle 10"/>
            <p:cNvSpPr>
              <a:spLocks noChangeArrowheads="1"/>
            </p:cNvSpPr>
            <p:nvPr/>
          </p:nvSpPr>
          <p:spPr bwMode="auto">
            <a:xfrm>
              <a:off x="6049941" y="4022712"/>
              <a:ext cx="1114835" cy="476250"/>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1  4</a:t>
              </a:r>
            </a:p>
          </p:txBody>
        </p:sp>
        <p:sp>
          <p:nvSpPr>
            <p:cNvPr id="12" name="Rectangle 11"/>
            <p:cNvSpPr>
              <a:spLocks noChangeArrowheads="1"/>
            </p:cNvSpPr>
            <p:nvPr/>
          </p:nvSpPr>
          <p:spPr bwMode="auto">
            <a:xfrm>
              <a:off x="6050631" y="4471621"/>
              <a:ext cx="684103" cy="457199"/>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2</a:t>
              </a:r>
            </a:p>
          </p:txBody>
        </p:sp>
        <p:sp>
          <p:nvSpPr>
            <p:cNvPr id="13" name="Rectangle 12"/>
            <p:cNvSpPr>
              <a:spLocks noChangeArrowheads="1"/>
            </p:cNvSpPr>
            <p:nvPr/>
          </p:nvSpPr>
          <p:spPr bwMode="auto">
            <a:xfrm>
              <a:off x="6049941" y="4899012"/>
              <a:ext cx="1114835" cy="476250"/>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0  7</a:t>
              </a:r>
            </a:p>
          </p:txBody>
        </p:sp>
      </p:grpSp>
      <p:sp>
        <p:nvSpPr>
          <p:cNvPr id="15" name="Rectangle 14"/>
          <p:cNvSpPr>
            <a:spLocks noChangeArrowheads="1"/>
          </p:cNvSpPr>
          <p:nvPr/>
        </p:nvSpPr>
        <p:spPr bwMode="auto">
          <a:xfrm>
            <a:off x="528700" y="2621462"/>
            <a:ext cx="702188" cy="2088339"/>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t"/>
          <a:lstStyle/>
          <a:p>
            <a:r>
              <a:rPr lang="en-US" sz="1805" dirty="0">
                <a:solidFill>
                  <a:srgbClr val="000000"/>
                </a:solidFill>
                <a:latin typeface="+mn-lt"/>
                <a:cs typeface="Arial" panose="020B0604020202020204" pitchFamily="34" charset="0"/>
              </a:rPr>
              <a:t>6.6</a:t>
            </a:r>
          </a:p>
          <a:p>
            <a:r>
              <a:rPr lang="en-US" sz="1805" dirty="0">
                <a:solidFill>
                  <a:srgbClr val="000000"/>
                </a:solidFill>
                <a:latin typeface="+mn-lt"/>
                <a:cs typeface="Arial" panose="020B0604020202020204" pitchFamily="34" charset="0"/>
              </a:rPr>
              <a:t>9.7	</a:t>
            </a:r>
          </a:p>
          <a:p>
            <a:r>
              <a:rPr lang="en-US" sz="1805" dirty="0">
                <a:solidFill>
                  <a:srgbClr val="000000"/>
                </a:solidFill>
                <a:latin typeface="+mn-lt"/>
                <a:cs typeface="Arial" panose="020B0604020202020204" pitchFamily="34" charset="0"/>
              </a:rPr>
              <a:t>7.4	</a:t>
            </a:r>
          </a:p>
          <a:p>
            <a:r>
              <a:rPr lang="en-US" sz="1805" dirty="0">
                <a:solidFill>
                  <a:srgbClr val="000000"/>
                </a:solidFill>
                <a:latin typeface="+mn-lt"/>
                <a:cs typeface="Arial" panose="020B0604020202020204" pitchFamily="34" charset="0"/>
              </a:rPr>
              <a:t>7.1	</a:t>
            </a:r>
          </a:p>
          <a:p>
            <a:r>
              <a:rPr lang="en-US" sz="1805" dirty="0">
                <a:solidFill>
                  <a:srgbClr val="000000"/>
                </a:solidFill>
                <a:latin typeface="+mn-lt"/>
                <a:cs typeface="Arial" panose="020B0604020202020204" pitchFamily="34" charset="0"/>
              </a:rPr>
              <a:t>8.2	</a:t>
            </a:r>
          </a:p>
          <a:p>
            <a:r>
              <a:rPr lang="en-US" sz="1805" dirty="0">
                <a:solidFill>
                  <a:srgbClr val="000000"/>
                </a:solidFill>
                <a:latin typeface="+mn-lt"/>
                <a:cs typeface="Arial" panose="020B0604020202020204" pitchFamily="34" charset="0"/>
              </a:rPr>
              <a:t>9.0	</a:t>
            </a:r>
          </a:p>
          <a:p>
            <a:r>
              <a:rPr lang="en-US" sz="1805" dirty="0">
                <a:solidFill>
                  <a:srgbClr val="000000"/>
                </a:solidFill>
                <a:latin typeface="+mn-lt"/>
                <a:cs typeface="Arial" panose="020B0604020202020204" pitchFamily="34" charset="0"/>
              </a:rPr>
              <a:t>6.8</a:t>
            </a:r>
          </a:p>
        </p:txBody>
      </p:sp>
      <p:sp>
        <p:nvSpPr>
          <p:cNvPr id="17" name="Rectangle 2"/>
          <p:cNvSpPr>
            <a:spLocks noChangeArrowheads="1"/>
          </p:cNvSpPr>
          <p:nvPr/>
        </p:nvSpPr>
        <p:spPr bwMode="auto">
          <a:xfrm>
            <a:off x="335573" y="1072601"/>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Stem-and-Leaf Display</a:t>
            </a:r>
          </a:p>
        </p:txBody>
      </p:sp>
      <p:sp>
        <p:nvSpPr>
          <p:cNvPr id="16" name="Rectangle 15">
            <a:extLst>
              <a:ext uri="{FF2B5EF4-FFF2-40B4-BE49-F238E27FC236}">
                <a16:creationId xmlns:a16="http://schemas.microsoft.com/office/drawing/2014/main" id="{830794F3-2BE5-46B0-971C-90A35B6488A4}"/>
              </a:ext>
            </a:extLst>
          </p:cNvPr>
          <p:cNvSpPr>
            <a:spLocks noChangeArrowheads="1"/>
          </p:cNvSpPr>
          <p:nvPr/>
        </p:nvSpPr>
        <p:spPr bwMode="auto">
          <a:xfrm>
            <a:off x="4559696" y="1721540"/>
            <a:ext cx="3072873" cy="427763"/>
          </a:xfrm>
          <a:prstGeom prst="rect">
            <a:avLst/>
          </a:prstGeom>
          <a:noFill/>
          <a:ln w="12700">
            <a:noFill/>
            <a:miter lim="800000"/>
            <a:headEnd/>
            <a:tailEnd/>
          </a:ln>
          <a:effectLst/>
        </p:spPr>
        <p:txBody>
          <a:bodyPr lIns="68034" tIns="33420" rIns="68034" bIns="33420" anchor="ctr"/>
          <a:lstStyle/>
          <a:p>
            <a:r>
              <a:rPr lang="en-US" sz="2400" dirty="0">
                <a:latin typeface="+mn-lt"/>
                <a:cs typeface="Arial" panose="020B0604020202020204" pitchFamily="34" charset="0"/>
              </a:rPr>
              <a:t>Example: Leaf Unit = 10</a:t>
            </a:r>
          </a:p>
        </p:txBody>
      </p:sp>
      <p:grpSp>
        <p:nvGrpSpPr>
          <p:cNvPr id="18" name="Group 17">
            <a:extLst>
              <a:ext uri="{FF2B5EF4-FFF2-40B4-BE49-F238E27FC236}">
                <a16:creationId xmlns:a16="http://schemas.microsoft.com/office/drawing/2014/main" id="{6C232ADF-FA10-4B76-A3D1-A97B59320C84}"/>
              </a:ext>
            </a:extLst>
          </p:cNvPr>
          <p:cNvGrpSpPr/>
          <p:nvPr/>
        </p:nvGrpSpPr>
        <p:grpSpPr>
          <a:xfrm>
            <a:off x="5487614" y="2666003"/>
            <a:ext cx="2116673" cy="1931209"/>
            <a:chOff x="4197423" y="2834299"/>
            <a:chExt cx="3988490" cy="2568575"/>
          </a:xfrm>
        </p:grpSpPr>
        <p:sp>
          <p:nvSpPr>
            <p:cNvPr id="19" name="Rectangle 6">
              <a:extLst>
                <a:ext uri="{FF2B5EF4-FFF2-40B4-BE49-F238E27FC236}">
                  <a16:creationId xmlns:a16="http://schemas.microsoft.com/office/drawing/2014/main" id="{205E1D84-F903-4B70-8D19-161E4532D7EE}"/>
                </a:ext>
              </a:extLst>
            </p:cNvPr>
            <p:cNvSpPr>
              <a:spLocks noChangeArrowheads="1"/>
            </p:cNvSpPr>
            <p:nvPr/>
          </p:nvSpPr>
          <p:spPr bwMode="auto">
            <a:xfrm>
              <a:off x="4197423" y="2834299"/>
              <a:ext cx="3988490" cy="2568575"/>
            </a:xfrm>
            <a:prstGeom prst="rect">
              <a:avLst/>
            </a:prstGeom>
            <a:solidFill>
              <a:schemeClr val="bg2"/>
            </a:solidFill>
            <a:ln w="6350">
              <a:solidFill>
                <a:srgbClr val="000000"/>
              </a:solidFill>
              <a:miter lim="800000"/>
              <a:headEnd/>
              <a:tailEnd/>
            </a:ln>
            <a:effectLst/>
            <a:scene3d>
              <a:camera prst="orthographicFront">
                <a:rot lat="0" lon="0" rev="0"/>
              </a:camera>
              <a:lightRig rig="balanced" dir="t">
                <a:rot lat="0" lon="0" rev="8700000"/>
              </a:lightRig>
            </a:scene3d>
            <a:sp3d/>
          </p:spPr>
          <p:txBody>
            <a:bodyPr wrap="none" anchor="ctr"/>
            <a:lstStyle/>
            <a:p>
              <a:endParaRPr lang="en-US"/>
            </a:p>
          </p:txBody>
        </p:sp>
        <p:sp>
          <p:nvSpPr>
            <p:cNvPr id="20" name="Line 7">
              <a:extLst>
                <a:ext uri="{FF2B5EF4-FFF2-40B4-BE49-F238E27FC236}">
                  <a16:creationId xmlns:a16="http://schemas.microsoft.com/office/drawing/2014/main" id="{60F5AE40-92E8-461B-A266-A0C40A3B3F00}"/>
                </a:ext>
              </a:extLst>
            </p:cNvPr>
            <p:cNvSpPr>
              <a:spLocks noChangeShapeType="1"/>
            </p:cNvSpPr>
            <p:nvPr/>
          </p:nvSpPr>
          <p:spPr bwMode="auto">
            <a:xfrm>
              <a:off x="6147237" y="3402925"/>
              <a:ext cx="0" cy="1752600"/>
            </a:xfrm>
            <a:prstGeom prst="line">
              <a:avLst/>
            </a:prstGeom>
            <a:noFill/>
            <a:ln w="38100">
              <a:solidFill>
                <a:srgbClr val="000000"/>
              </a:solidFill>
              <a:round/>
              <a:headEnd/>
              <a:tailEnd/>
            </a:ln>
            <a:effectLst>
              <a:outerShdw dist="12700" algn="ctr" rotWithShape="0">
                <a:srgbClr val="000000">
                  <a:alpha val="50000"/>
                </a:srgbClr>
              </a:outerShdw>
            </a:effectLst>
          </p:spPr>
          <p:txBody>
            <a:bodyPr/>
            <a:lstStyle/>
            <a:p>
              <a:endParaRPr lang="en-US">
                <a:latin typeface="+mn-lt"/>
              </a:endParaRPr>
            </a:p>
          </p:txBody>
        </p:sp>
        <p:sp>
          <p:nvSpPr>
            <p:cNvPr id="21" name="Rectangle 8">
              <a:extLst>
                <a:ext uri="{FF2B5EF4-FFF2-40B4-BE49-F238E27FC236}">
                  <a16:creationId xmlns:a16="http://schemas.microsoft.com/office/drawing/2014/main" id="{B438A5A3-C66A-4141-BE5B-D2B4356EC9F8}"/>
                </a:ext>
              </a:extLst>
            </p:cNvPr>
            <p:cNvSpPr>
              <a:spLocks noChangeArrowheads="1"/>
            </p:cNvSpPr>
            <p:nvPr/>
          </p:nvSpPr>
          <p:spPr bwMode="auto">
            <a:xfrm>
              <a:off x="5185544" y="3259748"/>
              <a:ext cx="684103" cy="2057400"/>
            </a:xfrm>
            <a:prstGeom prst="rect">
              <a:avLst/>
            </a:prstGeom>
            <a:noFill/>
            <a:ln w="12700">
              <a:noFill/>
              <a:miter lim="800000"/>
              <a:headEnd/>
              <a:tailEnd/>
            </a:ln>
            <a:effectLst/>
          </p:spPr>
          <p:txBody>
            <a:bodyPr wrap="none" anchor="ctr"/>
            <a:lstStyle/>
            <a:p>
              <a:pPr>
                <a:lnSpc>
                  <a:spcPct val="120000"/>
                </a:lnSpc>
              </a:pPr>
              <a:r>
                <a:rPr lang="en-US" sz="1805">
                  <a:solidFill>
                    <a:srgbClr val="000000"/>
                  </a:solidFill>
                  <a:latin typeface="+mn-lt"/>
                  <a:cs typeface="Arial" panose="020B0604020202020204" pitchFamily="34" charset="0"/>
                </a:rPr>
                <a:t>  16</a:t>
              </a:r>
            </a:p>
            <a:p>
              <a:pPr>
                <a:lnSpc>
                  <a:spcPct val="120000"/>
                </a:lnSpc>
              </a:pPr>
              <a:r>
                <a:rPr lang="en-US" sz="1805">
                  <a:solidFill>
                    <a:srgbClr val="000000"/>
                  </a:solidFill>
                  <a:latin typeface="+mn-lt"/>
                  <a:cs typeface="Arial" panose="020B0604020202020204" pitchFamily="34" charset="0"/>
                </a:rPr>
                <a:t>  17</a:t>
              </a:r>
            </a:p>
            <a:p>
              <a:pPr>
                <a:lnSpc>
                  <a:spcPct val="120000"/>
                </a:lnSpc>
              </a:pPr>
              <a:r>
                <a:rPr lang="en-US" sz="1805">
                  <a:solidFill>
                    <a:srgbClr val="000000"/>
                  </a:solidFill>
                  <a:latin typeface="+mn-lt"/>
                  <a:cs typeface="Arial" panose="020B0604020202020204" pitchFamily="34" charset="0"/>
                </a:rPr>
                <a:t>  18</a:t>
              </a:r>
            </a:p>
            <a:p>
              <a:pPr>
                <a:lnSpc>
                  <a:spcPct val="120000"/>
                </a:lnSpc>
              </a:pPr>
              <a:r>
                <a:rPr lang="en-US" sz="1805">
                  <a:solidFill>
                    <a:srgbClr val="000000"/>
                  </a:solidFill>
                  <a:latin typeface="+mn-lt"/>
                  <a:cs typeface="Arial" panose="020B0604020202020204" pitchFamily="34" charset="0"/>
                </a:rPr>
                <a:t>  19</a:t>
              </a:r>
            </a:p>
          </p:txBody>
        </p:sp>
        <p:sp>
          <p:nvSpPr>
            <p:cNvPr id="22" name="Rectangle 9">
              <a:extLst>
                <a:ext uri="{FF2B5EF4-FFF2-40B4-BE49-F238E27FC236}">
                  <a16:creationId xmlns:a16="http://schemas.microsoft.com/office/drawing/2014/main" id="{3797344E-C133-47EE-9B5A-35E58835F2C8}"/>
                </a:ext>
              </a:extLst>
            </p:cNvPr>
            <p:cNvSpPr>
              <a:spLocks noChangeArrowheads="1"/>
            </p:cNvSpPr>
            <p:nvPr/>
          </p:nvSpPr>
          <p:spPr bwMode="auto">
            <a:xfrm>
              <a:off x="4549847" y="2935898"/>
              <a:ext cx="3167145" cy="552450"/>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Leaf Unit = 10</a:t>
              </a:r>
            </a:p>
          </p:txBody>
        </p:sp>
        <p:sp>
          <p:nvSpPr>
            <p:cNvPr id="23" name="Rectangle 10">
              <a:extLst>
                <a:ext uri="{FF2B5EF4-FFF2-40B4-BE49-F238E27FC236}">
                  <a16:creationId xmlns:a16="http://schemas.microsoft.com/office/drawing/2014/main" id="{524F3645-06DC-49A4-B5BD-3C0D5B5D488B}"/>
                </a:ext>
              </a:extLst>
            </p:cNvPr>
            <p:cNvSpPr>
              <a:spLocks noChangeArrowheads="1"/>
            </p:cNvSpPr>
            <p:nvPr/>
          </p:nvSpPr>
          <p:spPr bwMode="auto">
            <a:xfrm>
              <a:off x="6205080" y="3393098"/>
              <a:ext cx="1114835" cy="495300"/>
            </a:xfrm>
            <a:prstGeom prst="rect">
              <a:avLst/>
            </a:prstGeom>
            <a:noFill/>
            <a:ln w="12700">
              <a:noFill/>
              <a:miter lim="800000"/>
              <a:headEnd/>
              <a:tailEnd/>
            </a:ln>
            <a:effectLst/>
          </p:spPr>
          <p:txBody>
            <a:bodyPr wrap="none" anchor="ctr"/>
            <a:lstStyle/>
            <a:p>
              <a:pPr algn="l"/>
              <a:r>
                <a:rPr lang="en-US" sz="1805" dirty="0">
                  <a:solidFill>
                    <a:srgbClr val="000000"/>
                  </a:solidFill>
                  <a:latin typeface="+mn-lt"/>
                  <a:cs typeface="Arial" panose="020B0604020202020204" pitchFamily="34" charset="0"/>
                </a:rPr>
                <a:t>1 9</a:t>
              </a:r>
            </a:p>
          </p:txBody>
        </p:sp>
        <p:sp>
          <p:nvSpPr>
            <p:cNvPr id="24" name="Rectangle 11">
              <a:extLst>
                <a:ext uri="{FF2B5EF4-FFF2-40B4-BE49-F238E27FC236}">
                  <a16:creationId xmlns:a16="http://schemas.microsoft.com/office/drawing/2014/main" id="{B2E105D8-54AD-4187-A995-C7DAF7C4E1A0}"/>
                </a:ext>
              </a:extLst>
            </p:cNvPr>
            <p:cNvSpPr>
              <a:spLocks noChangeArrowheads="1"/>
            </p:cNvSpPr>
            <p:nvPr/>
          </p:nvSpPr>
          <p:spPr bwMode="auto">
            <a:xfrm>
              <a:off x="6200273" y="3828782"/>
              <a:ext cx="1114836" cy="476250"/>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7</a:t>
              </a:r>
            </a:p>
          </p:txBody>
        </p:sp>
        <p:sp>
          <p:nvSpPr>
            <p:cNvPr id="25" name="Rectangle 12">
              <a:extLst>
                <a:ext uri="{FF2B5EF4-FFF2-40B4-BE49-F238E27FC236}">
                  <a16:creationId xmlns:a16="http://schemas.microsoft.com/office/drawing/2014/main" id="{46470889-6277-41FB-A15A-30DD83DF494F}"/>
                </a:ext>
              </a:extLst>
            </p:cNvPr>
            <p:cNvSpPr>
              <a:spLocks noChangeArrowheads="1"/>
            </p:cNvSpPr>
            <p:nvPr/>
          </p:nvSpPr>
          <p:spPr bwMode="auto">
            <a:xfrm>
              <a:off x="6215800" y="4288449"/>
              <a:ext cx="861464" cy="457199"/>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1 9</a:t>
              </a:r>
            </a:p>
          </p:txBody>
        </p:sp>
        <p:sp>
          <p:nvSpPr>
            <p:cNvPr id="26" name="Rectangle 13">
              <a:extLst>
                <a:ext uri="{FF2B5EF4-FFF2-40B4-BE49-F238E27FC236}">
                  <a16:creationId xmlns:a16="http://schemas.microsoft.com/office/drawing/2014/main" id="{DB5E625F-6EEA-4E6A-9700-BEEE668B6558}"/>
                </a:ext>
              </a:extLst>
            </p:cNvPr>
            <p:cNvSpPr>
              <a:spLocks noChangeArrowheads="1"/>
            </p:cNvSpPr>
            <p:nvPr/>
          </p:nvSpPr>
          <p:spPr bwMode="auto">
            <a:xfrm>
              <a:off x="6186383" y="4715841"/>
              <a:ext cx="1114836" cy="476250"/>
            </a:xfrm>
            <a:prstGeom prst="rect">
              <a:avLst/>
            </a:prstGeom>
            <a:noFill/>
            <a:ln w="12700">
              <a:noFill/>
              <a:miter lim="800000"/>
              <a:headEnd/>
              <a:tailEnd/>
            </a:ln>
            <a:effectLst/>
          </p:spPr>
          <p:txBody>
            <a:bodyPr wrap="none" anchor="ctr"/>
            <a:lstStyle/>
            <a:p>
              <a:r>
                <a:rPr lang="en-US" sz="1805" dirty="0">
                  <a:solidFill>
                    <a:srgbClr val="000000"/>
                  </a:solidFill>
                  <a:latin typeface="+mn-lt"/>
                  <a:cs typeface="Arial" panose="020B0604020202020204" pitchFamily="34" charset="0"/>
                </a:rPr>
                <a:t>0 8</a:t>
              </a:r>
            </a:p>
          </p:txBody>
        </p:sp>
      </p:grpSp>
      <p:sp>
        <p:nvSpPr>
          <p:cNvPr id="27" name="Rectangle 15">
            <a:extLst>
              <a:ext uri="{FF2B5EF4-FFF2-40B4-BE49-F238E27FC236}">
                <a16:creationId xmlns:a16="http://schemas.microsoft.com/office/drawing/2014/main" id="{2C31199D-EE80-4A83-8F81-31A11595C144}"/>
              </a:ext>
            </a:extLst>
          </p:cNvPr>
          <p:cNvSpPr>
            <a:spLocks noChangeArrowheads="1"/>
          </p:cNvSpPr>
          <p:nvPr/>
        </p:nvSpPr>
        <p:spPr bwMode="auto">
          <a:xfrm>
            <a:off x="4745057" y="2621462"/>
            <a:ext cx="1031566" cy="2183030"/>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none" anchor="t"/>
          <a:lstStyle/>
          <a:p>
            <a:r>
              <a:rPr lang="en-US" sz="1805" dirty="0">
                <a:solidFill>
                  <a:srgbClr val="000000"/>
                </a:solidFill>
                <a:latin typeface="+mn-lt"/>
                <a:cs typeface="Arial" panose="020B0604020202020204" pitchFamily="34" charset="0"/>
              </a:rPr>
              <a:t>1908	</a:t>
            </a:r>
          </a:p>
          <a:p>
            <a:r>
              <a:rPr lang="en-US" sz="1805" dirty="0">
                <a:solidFill>
                  <a:srgbClr val="000000"/>
                </a:solidFill>
                <a:latin typeface="+mn-lt"/>
                <a:cs typeface="Arial" panose="020B0604020202020204" pitchFamily="34" charset="0"/>
              </a:rPr>
              <a:t>1814	</a:t>
            </a:r>
          </a:p>
          <a:p>
            <a:r>
              <a:rPr lang="en-US" sz="1805" dirty="0">
                <a:solidFill>
                  <a:srgbClr val="000000"/>
                </a:solidFill>
                <a:latin typeface="+mn-lt"/>
                <a:cs typeface="Arial" panose="020B0604020202020204" pitchFamily="34" charset="0"/>
              </a:rPr>
              <a:t>1774	</a:t>
            </a:r>
          </a:p>
          <a:p>
            <a:r>
              <a:rPr lang="en-US" sz="1805" dirty="0">
                <a:solidFill>
                  <a:srgbClr val="000000"/>
                </a:solidFill>
                <a:latin typeface="+mn-lt"/>
                <a:cs typeface="Arial" panose="020B0604020202020204" pitchFamily="34" charset="0"/>
              </a:rPr>
              <a:t>1891	</a:t>
            </a:r>
          </a:p>
          <a:p>
            <a:r>
              <a:rPr lang="en-US" sz="1805" dirty="0">
                <a:solidFill>
                  <a:srgbClr val="000000"/>
                </a:solidFill>
                <a:latin typeface="+mn-lt"/>
                <a:cs typeface="Arial" panose="020B0604020202020204" pitchFamily="34" charset="0"/>
              </a:rPr>
              <a:t>1982	</a:t>
            </a:r>
          </a:p>
          <a:p>
            <a:r>
              <a:rPr lang="en-US" sz="1805" dirty="0">
                <a:solidFill>
                  <a:srgbClr val="000000"/>
                </a:solidFill>
                <a:latin typeface="+mn-lt"/>
                <a:cs typeface="Arial" panose="020B0604020202020204" pitchFamily="34" charset="0"/>
              </a:rPr>
              <a:t>1610	</a:t>
            </a:r>
          </a:p>
          <a:p>
            <a:r>
              <a:rPr lang="en-US" sz="1805" dirty="0">
                <a:solidFill>
                  <a:srgbClr val="000000"/>
                </a:solidFill>
                <a:latin typeface="+mn-lt"/>
                <a:cs typeface="Arial" panose="020B0604020202020204" pitchFamily="34" charset="0"/>
              </a:rPr>
              <a:t>1690</a:t>
            </a:r>
          </a:p>
        </p:txBody>
      </p:sp>
      <p:sp>
        <p:nvSpPr>
          <p:cNvPr id="29" name="TextBox 28">
            <a:extLst>
              <a:ext uri="{FF2B5EF4-FFF2-40B4-BE49-F238E27FC236}">
                <a16:creationId xmlns:a16="http://schemas.microsoft.com/office/drawing/2014/main" id="{8188A04F-2DEF-4102-A42B-151944A6C8FD}"/>
              </a:ext>
            </a:extLst>
          </p:cNvPr>
          <p:cNvSpPr txBox="1"/>
          <p:nvPr/>
        </p:nvSpPr>
        <p:spPr>
          <a:xfrm>
            <a:off x="4745057" y="4797859"/>
            <a:ext cx="3814327" cy="592342"/>
          </a:xfrm>
          <a:prstGeom prst="rect">
            <a:avLst/>
          </a:prstGeom>
          <a:noFill/>
        </p:spPr>
        <p:txBody>
          <a:bodyPr wrap="square" rtlCol="0">
            <a:spAutoFit/>
          </a:bodyPr>
          <a:lstStyle/>
          <a:p>
            <a:pPr>
              <a:lnSpc>
                <a:spcPct val="90000"/>
              </a:lnSpc>
            </a:pPr>
            <a:r>
              <a:rPr lang="en-US" sz="1805" dirty="0">
                <a:solidFill>
                  <a:srgbClr val="000000"/>
                </a:solidFill>
                <a:latin typeface="+mn-lt"/>
                <a:cs typeface="Arial" panose="020B0604020202020204" pitchFamily="34" charset="0"/>
              </a:rPr>
              <a:t>Note: The 82 in 1982 is rounded down to 80 and is represented as an 8.</a:t>
            </a:r>
            <a:endParaRPr lang="en-US" sz="1805" dirty="0">
              <a:latin typeface="+mn-lt"/>
            </a:endParaRPr>
          </a:p>
        </p:txBody>
      </p:sp>
      <p:sp>
        <p:nvSpPr>
          <p:cNvPr id="2" name="TextBox 1">
            <a:extLst>
              <a:ext uri="{FF2B5EF4-FFF2-40B4-BE49-F238E27FC236}">
                <a16:creationId xmlns:a16="http://schemas.microsoft.com/office/drawing/2014/main" id="{1643004E-DD5D-4D30-A3EF-60325815BD49}"/>
              </a:ext>
            </a:extLst>
          </p:cNvPr>
          <p:cNvSpPr txBox="1"/>
          <p:nvPr/>
        </p:nvSpPr>
        <p:spPr>
          <a:xfrm>
            <a:off x="463200" y="2361801"/>
            <a:ext cx="964913" cy="369332"/>
          </a:xfrm>
          <a:prstGeom prst="rect">
            <a:avLst/>
          </a:prstGeom>
          <a:noFill/>
        </p:spPr>
        <p:txBody>
          <a:bodyPr wrap="square" rtlCol="0">
            <a:spAutoFit/>
          </a:bodyPr>
          <a:lstStyle/>
          <a:p>
            <a:r>
              <a:rPr lang="en-US" dirty="0"/>
              <a:t>Data</a:t>
            </a:r>
          </a:p>
        </p:txBody>
      </p:sp>
      <p:sp>
        <p:nvSpPr>
          <p:cNvPr id="30" name="TextBox 29">
            <a:extLst>
              <a:ext uri="{FF2B5EF4-FFF2-40B4-BE49-F238E27FC236}">
                <a16:creationId xmlns:a16="http://schemas.microsoft.com/office/drawing/2014/main" id="{7B63A1B4-2C76-44CE-8A2D-EAA0D39F174A}"/>
              </a:ext>
            </a:extLst>
          </p:cNvPr>
          <p:cNvSpPr txBox="1"/>
          <p:nvPr/>
        </p:nvSpPr>
        <p:spPr>
          <a:xfrm>
            <a:off x="4711244" y="2354992"/>
            <a:ext cx="964913" cy="369332"/>
          </a:xfrm>
          <a:prstGeom prst="rect">
            <a:avLst/>
          </a:prstGeom>
          <a:noFill/>
        </p:spPr>
        <p:txBody>
          <a:bodyPr wrap="square" rtlCol="0">
            <a:spAutoFit/>
          </a:bodyPr>
          <a:lstStyle/>
          <a:p>
            <a:r>
              <a:rPr lang="en-US" dirty="0"/>
              <a:t>Data</a:t>
            </a:r>
          </a:p>
        </p:txBody>
      </p:sp>
    </p:spTree>
    <p:extLst>
      <p:ext uri="{BB962C8B-B14F-4D97-AF65-F5344CB8AC3E}">
        <p14:creationId xmlns:p14="http://schemas.microsoft.com/office/powerpoint/2010/main" val="3210119107"/>
      </p:ext>
    </p:extLst>
  </p:cSld>
  <p:clrMapOvr>
    <a:masterClrMapping/>
  </p:clrMapOvr>
  <p:transition>
    <p:zoom/>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ChangeArrowheads="1"/>
          </p:cNvSpPr>
          <p:nvPr/>
        </p:nvSpPr>
        <p:spPr bwMode="auto">
          <a:xfrm>
            <a:off x="451468" y="1119272"/>
            <a:ext cx="8692532" cy="988112"/>
          </a:xfrm>
          <a:prstGeom prst="rect">
            <a:avLst/>
          </a:prstGeom>
          <a:noFill/>
          <a:ln w="12700">
            <a:noFill/>
            <a:miter lim="800000"/>
            <a:headEnd/>
            <a:tailEnd/>
          </a:ln>
          <a:effectLst/>
        </p:spPr>
        <p:txBody>
          <a:bodyPr lIns="68034" tIns="33420" rIns="68034" bIns="33420" anchor="t"/>
          <a:lstStyle/>
          <a:p>
            <a:pPr algn="l"/>
            <a:r>
              <a:rPr lang="en-US" sz="2800" b="1" dirty="0">
                <a:latin typeface="+mn-lt"/>
                <a:cs typeface="Arial" panose="020B0604020202020204" pitchFamily="34" charset="0"/>
              </a:rPr>
              <a:t>Descriptive Statistics: Tabular and Graphical Displays</a:t>
            </a:r>
          </a:p>
        </p:txBody>
      </p:sp>
      <p:sp>
        <p:nvSpPr>
          <p:cNvPr id="263171" name="Rectangle 3"/>
          <p:cNvSpPr>
            <a:spLocks noChangeArrowheads="1"/>
          </p:cNvSpPr>
          <p:nvPr/>
        </p:nvSpPr>
        <p:spPr bwMode="auto">
          <a:xfrm>
            <a:off x="630589" y="2148446"/>
            <a:ext cx="7727950" cy="368816"/>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1805" dirty="0">
                <a:solidFill>
                  <a:srgbClr val="000000"/>
                </a:solidFill>
                <a:latin typeface="Arial" panose="020B0604020202020204" pitchFamily="34" charset="0"/>
                <a:cs typeface="Arial" panose="020B0604020202020204" pitchFamily="34" charset="0"/>
              </a:rPr>
              <a:t>Summarizing Data for Two Variables Using Graphical Displays</a:t>
            </a:r>
          </a:p>
        </p:txBody>
      </p:sp>
      <p:sp>
        <p:nvSpPr>
          <p:cNvPr id="263233" name="Rectangle 65"/>
          <p:cNvSpPr>
            <a:spLocks noChangeArrowheads="1"/>
          </p:cNvSpPr>
          <p:nvPr/>
        </p:nvSpPr>
        <p:spPr bwMode="auto">
          <a:xfrm>
            <a:off x="630589" y="1738568"/>
            <a:ext cx="7727950" cy="368816"/>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1805" dirty="0">
                <a:solidFill>
                  <a:srgbClr val="000000"/>
                </a:solidFill>
                <a:latin typeface="Arial" panose="020B0604020202020204" pitchFamily="34" charset="0"/>
                <a:cs typeface="Arial" panose="020B0604020202020204" pitchFamily="34" charset="0"/>
              </a:rPr>
              <a:t>Summarizing Data for Two Variables Using Tables</a:t>
            </a:r>
          </a:p>
        </p:txBody>
      </p:sp>
      <p:sp>
        <p:nvSpPr>
          <p:cNvPr id="5" name="Rectangle 3"/>
          <p:cNvSpPr>
            <a:spLocks noChangeArrowheads="1"/>
          </p:cNvSpPr>
          <p:nvPr/>
        </p:nvSpPr>
        <p:spPr bwMode="auto">
          <a:xfrm>
            <a:off x="637849" y="2593786"/>
            <a:ext cx="7942859" cy="368816"/>
          </a:xfrm>
          <a:prstGeom prst="rect">
            <a:avLst/>
          </a:prstGeom>
          <a:noFill/>
          <a:ln w="12700">
            <a:noFill/>
            <a:miter lim="800000"/>
            <a:headEnd/>
            <a:tailEnd/>
          </a:ln>
          <a:effectLst/>
        </p:spPr>
        <p:txBody>
          <a:bodyPr lIns="68034" tIns="33420" rIns="68034" bIns="33420"/>
          <a:lstStyle/>
          <a:p>
            <a:pPr marL="257827" indent="-257827">
              <a:spcBef>
                <a:spcPct val="20000"/>
              </a:spcBef>
              <a:buSzPct val="100000"/>
              <a:buFont typeface="Arial" panose="020B0604020202020204" pitchFamily="34" charset="0"/>
              <a:buChar char="•"/>
            </a:pPr>
            <a:r>
              <a:rPr lang="en-US" sz="1805" dirty="0">
                <a:solidFill>
                  <a:srgbClr val="000000"/>
                </a:solidFill>
                <a:latin typeface="Arial" panose="020B0604020202020204" pitchFamily="34" charset="0"/>
                <a:cs typeface="Arial" panose="020B0604020202020204" pitchFamily="34" charset="0"/>
              </a:rPr>
              <a:t>Data </a:t>
            </a:r>
            <a:r>
              <a:rPr lang="en-US" sz="1805" dirty="0">
                <a:solidFill>
                  <a:srgbClr val="000000"/>
                </a:solidFill>
                <a:latin typeface="+mn-lt"/>
                <a:cs typeface="Arial" panose="020B0604020202020204" pitchFamily="34" charset="0"/>
              </a:rPr>
              <a:t>Visualization</a:t>
            </a:r>
            <a:r>
              <a:rPr lang="en-US" sz="1805" dirty="0">
                <a:solidFill>
                  <a:srgbClr val="000000"/>
                </a:solidFill>
                <a:latin typeface="Arial" panose="020B0604020202020204" pitchFamily="34" charset="0"/>
                <a:cs typeface="Arial" panose="020B0604020202020204" pitchFamily="34" charset="0"/>
              </a:rPr>
              <a:t>:  Best Practices in Creating Effective Graphical Displays</a:t>
            </a:r>
          </a:p>
        </p:txBody>
      </p:sp>
    </p:spTree>
    <p:extLst>
      <p:ext uri="{BB962C8B-B14F-4D97-AF65-F5344CB8AC3E}">
        <p14:creationId xmlns:p14="http://schemas.microsoft.com/office/powerpoint/2010/main" val="3246273304"/>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ChangeArrowheads="1"/>
          </p:cNvSpPr>
          <p:nvPr/>
        </p:nvSpPr>
        <p:spPr bwMode="auto">
          <a:xfrm>
            <a:off x="689751" y="1777641"/>
            <a:ext cx="7716993" cy="2993142"/>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t">
            <a:normAutofit/>
          </a:bodyPr>
          <a:lstStyle/>
          <a:p>
            <a:pPr marL="342900" indent="-342900">
              <a:buFont typeface="Calibri" panose="020F0502020204030204" pitchFamily="34" charset="0"/>
              <a:buChar char="−"/>
              <a:defRPr/>
            </a:pPr>
            <a:r>
              <a:rPr lang="en-US" sz="2400" dirty="0">
                <a:solidFill>
                  <a:srgbClr val="000000"/>
                </a:solidFill>
                <a:latin typeface="+mn-lt"/>
                <a:cs typeface="Arial" panose="020B0604020202020204" pitchFamily="34" charset="0"/>
              </a:rPr>
              <a:t>A </a:t>
            </a:r>
            <a:r>
              <a:rPr lang="en-US" sz="2400" b="1" dirty="0">
                <a:solidFill>
                  <a:srgbClr val="000000"/>
                </a:solidFill>
                <a:latin typeface="+mn-lt"/>
                <a:cs typeface="Arial" panose="020B0604020202020204" pitchFamily="34" charset="0"/>
              </a:rPr>
              <a:t>frequency distribution</a:t>
            </a:r>
            <a:r>
              <a:rPr lang="en-US" sz="2400" dirty="0">
                <a:solidFill>
                  <a:srgbClr val="000000"/>
                </a:solidFill>
                <a:latin typeface="+mn-lt"/>
                <a:cs typeface="Arial" panose="020B0604020202020204" pitchFamily="34" charset="0"/>
              </a:rPr>
              <a:t> is a tabular summary of data showing the number (frequency) of  observations  in each of several non-overlapping  categories or classes.</a:t>
            </a:r>
          </a:p>
          <a:p>
            <a:pPr>
              <a:defRPr/>
            </a:pPr>
            <a:endParaRPr lang="en-US" sz="2400" dirty="0">
              <a:solidFill>
                <a:srgbClr val="000000"/>
              </a:solidFill>
              <a:latin typeface="+mn-lt"/>
              <a:cs typeface="Arial" panose="020B0604020202020204" pitchFamily="34" charset="0"/>
            </a:endParaRPr>
          </a:p>
          <a:p>
            <a:pPr marL="342900" indent="-342900">
              <a:buFont typeface="Calibri" panose="020F0502020204030204" pitchFamily="34" charset="0"/>
              <a:buChar char="−"/>
              <a:defRPr/>
            </a:pPr>
            <a:r>
              <a:rPr lang="en-US" sz="2400" dirty="0">
                <a:solidFill>
                  <a:srgbClr val="000000"/>
                </a:solidFill>
                <a:latin typeface="+mn-lt"/>
                <a:cs typeface="Arial" panose="020B0604020202020204" pitchFamily="34" charset="0"/>
              </a:rPr>
              <a:t>The objective is to </a:t>
            </a:r>
            <a:r>
              <a:rPr lang="en-US" sz="2400" b="1" dirty="0">
                <a:solidFill>
                  <a:srgbClr val="000000"/>
                </a:solidFill>
                <a:latin typeface="+mn-lt"/>
                <a:cs typeface="Arial" panose="020B0604020202020204" pitchFamily="34" charset="0"/>
              </a:rPr>
              <a:t>provide insights </a:t>
            </a:r>
            <a:r>
              <a:rPr lang="en-US" sz="2400" dirty="0">
                <a:solidFill>
                  <a:srgbClr val="000000"/>
                </a:solidFill>
                <a:latin typeface="+mn-lt"/>
                <a:cs typeface="Arial" panose="020B0604020202020204" pitchFamily="34" charset="0"/>
              </a:rPr>
              <a:t>about the data that cannot be quickly obtained by looking only at the original data.</a:t>
            </a:r>
          </a:p>
          <a:p>
            <a:pPr marL="176659" indent="-176659">
              <a:buFont typeface="Arial" panose="020B0604020202020204" pitchFamily="34" charset="0"/>
              <a:buChar char="•"/>
              <a:defRPr/>
            </a:pPr>
            <a:endParaRPr lang="en-US" sz="1805" dirty="0">
              <a:solidFill>
                <a:srgbClr val="000000"/>
              </a:solidFill>
              <a:latin typeface="+mn-lt"/>
              <a:cs typeface="Arial" panose="020B0604020202020204" pitchFamily="34" charset="0"/>
            </a:endParaRPr>
          </a:p>
        </p:txBody>
      </p:sp>
      <p:sp>
        <p:nvSpPr>
          <p:cNvPr id="5" name="Rectangle 2"/>
          <p:cNvSpPr txBox="1">
            <a:spLocks noChangeArrowheads="1"/>
          </p:cNvSpPr>
          <p:nvPr/>
        </p:nvSpPr>
        <p:spPr>
          <a:xfrm>
            <a:off x="312089" y="1084152"/>
            <a:ext cx="7772400" cy="572917"/>
          </a:xfrm>
          <a:prstGeom prst="rect">
            <a:avLst/>
          </a:prstGeom>
        </p:spPr>
        <p:txBody>
          <a:bodyPr anchor="ctr"/>
          <a:lstStyle>
            <a:lvl1pPr algn="l" defTabSz="914400" rtl="0" eaLnBrk="1" latinLnBrk="0" hangingPunct="1">
              <a:lnSpc>
                <a:spcPct val="90000"/>
              </a:lnSpc>
              <a:spcBef>
                <a:spcPct val="0"/>
              </a:spcBef>
              <a:buNone/>
              <a:defRPr sz="4000" kern="1200">
                <a:solidFill>
                  <a:schemeClr val="tx1"/>
                </a:solidFill>
                <a:latin typeface="+mj-lt"/>
                <a:ea typeface="+mj-ea"/>
                <a:cs typeface="+mj-cs"/>
              </a:defRPr>
            </a:lvl1pPr>
          </a:lstStyle>
          <a:p>
            <a:pPr fontAlgn="auto">
              <a:spcAft>
                <a:spcPts val="0"/>
              </a:spcAft>
              <a:defRPr/>
            </a:pPr>
            <a:r>
              <a:rPr lang="en-US" sz="2800" b="1" dirty="0"/>
              <a:t>Frequency Distribution</a:t>
            </a:r>
          </a:p>
        </p:txBody>
      </p:sp>
    </p:spTree>
    <p:extLst>
      <p:ext uri="{BB962C8B-B14F-4D97-AF65-F5344CB8AC3E}">
        <p14:creationId xmlns:p14="http://schemas.microsoft.com/office/powerpoint/2010/main" val="385825239"/>
      </p:ext>
    </p:extLst>
  </p:cSld>
  <p:clrMapOvr>
    <a:masterClrMapping/>
  </p:clrMapOvr>
  <p:transition>
    <p:zo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31106" y="1129488"/>
            <a:ext cx="8298544" cy="559276"/>
          </a:xfrm>
          <a:prstGeom prst="rect">
            <a:avLst/>
          </a:prstGeom>
          <a:noFill/>
          <a:ln/>
        </p:spPr>
        <p:txBody>
          <a:bodyPr/>
          <a:lst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a:lstStyle>
          <a:p>
            <a:pPr algn="l"/>
            <a:r>
              <a:rPr lang="en-US" b="1" dirty="0">
                <a:solidFill>
                  <a:schemeClr val="tx1"/>
                </a:solidFill>
                <a:effectLst/>
                <a:latin typeface="+mn-lt"/>
                <a:cs typeface="Arial" panose="020B0604020202020204" pitchFamily="34" charset="0"/>
              </a:rPr>
              <a:t>Summarizing Data for Two Variables sing Tables</a:t>
            </a:r>
          </a:p>
        </p:txBody>
      </p:sp>
      <p:sp>
        <p:nvSpPr>
          <p:cNvPr id="6" name="Rectangle 7"/>
          <p:cNvSpPr>
            <a:spLocks noChangeArrowheads="1"/>
          </p:cNvSpPr>
          <p:nvPr/>
        </p:nvSpPr>
        <p:spPr bwMode="auto">
          <a:xfrm>
            <a:off x="628650" y="3889754"/>
            <a:ext cx="8001000" cy="573312"/>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Cross-tabulation is a method for summarizing the data for two variables.</a:t>
            </a:r>
          </a:p>
        </p:txBody>
      </p:sp>
      <p:sp>
        <p:nvSpPr>
          <p:cNvPr id="7" name="Rectangle 8"/>
          <p:cNvSpPr>
            <a:spLocks noChangeArrowheads="1"/>
          </p:cNvSpPr>
          <p:nvPr/>
        </p:nvSpPr>
        <p:spPr bwMode="auto">
          <a:xfrm>
            <a:off x="628650" y="2636911"/>
            <a:ext cx="8001000" cy="743825"/>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Often a manager is interested in tabular and graphical methods that will help understand the relationship between two variables.</a:t>
            </a:r>
          </a:p>
        </p:txBody>
      </p:sp>
      <p:sp>
        <p:nvSpPr>
          <p:cNvPr id="8" name="Rectangle 9"/>
          <p:cNvSpPr>
            <a:spLocks noChangeArrowheads="1"/>
          </p:cNvSpPr>
          <p:nvPr/>
        </p:nvSpPr>
        <p:spPr bwMode="auto">
          <a:xfrm>
            <a:off x="628650" y="1710886"/>
            <a:ext cx="8001000" cy="644532"/>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Thus far we have focused on methods that are used to summarize the data for one variable at a time.</a:t>
            </a:r>
          </a:p>
        </p:txBody>
      </p:sp>
    </p:spTree>
    <p:extLst>
      <p:ext uri="{BB962C8B-B14F-4D97-AF65-F5344CB8AC3E}">
        <p14:creationId xmlns:p14="http://schemas.microsoft.com/office/powerpoint/2010/main" val="2067410050"/>
      </p:ext>
    </p:extLst>
  </p:cSld>
  <p:clrMapOvr>
    <a:masterClrMapping/>
  </p:clrMapOvr>
  <p:transition>
    <p:zoom/>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ChangeArrowheads="1"/>
          </p:cNvSpPr>
          <p:nvPr/>
        </p:nvSpPr>
        <p:spPr bwMode="auto">
          <a:xfrm>
            <a:off x="340140" y="1035857"/>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Cross-tabulation</a:t>
            </a:r>
          </a:p>
        </p:txBody>
      </p:sp>
      <p:sp>
        <p:nvSpPr>
          <p:cNvPr id="306183" name="Rectangle 7"/>
          <p:cNvSpPr>
            <a:spLocks noChangeArrowheads="1"/>
          </p:cNvSpPr>
          <p:nvPr/>
        </p:nvSpPr>
        <p:spPr bwMode="auto">
          <a:xfrm>
            <a:off x="626815" y="4349646"/>
            <a:ext cx="7810501" cy="445818"/>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The left and top margin labels define the classes for the two variables.</a:t>
            </a:r>
          </a:p>
        </p:txBody>
      </p:sp>
      <p:sp>
        <p:nvSpPr>
          <p:cNvPr id="306184" name="Rectangle 8"/>
          <p:cNvSpPr>
            <a:spLocks noChangeArrowheads="1"/>
          </p:cNvSpPr>
          <p:nvPr/>
        </p:nvSpPr>
        <p:spPr bwMode="auto">
          <a:xfrm>
            <a:off x="626815" y="2494189"/>
            <a:ext cx="7772400" cy="1273064"/>
          </a:xfrm>
          <a:prstGeom prst="rect">
            <a:avLst/>
          </a:prstGeom>
          <a:noFill/>
          <a:ln w="12700">
            <a:noFill/>
            <a:miter lim="800000"/>
            <a:headEnd/>
            <a:tailEnd/>
          </a:ln>
          <a:effectLst/>
        </p:spPr>
        <p:txBody>
          <a:bodyPr wrap="square" anchor="t"/>
          <a:lstStyle/>
          <a:p>
            <a:pPr marL="257827" indent="-257827">
              <a:spcBef>
                <a:spcPct val="20000"/>
              </a:spcBef>
              <a:buFont typeface="Arial" panose="020B0604020202020204" pitchFamily="34" charset="0"/>
              <a:buChar char="•"/>
            </a:pPr>
            <a:r>
              <a:rPr lang="en-US" sz="2400" dirty="0">
                <a:solidFill>
                  <a:srgbClr val="000000"/>
                </a:solidFill>
                <a:latin typeface="+mn-lt"/>
                <a:cs typeface="Arial" panose="020B0604020202020204" pitchFamily="34" charset="0"/>
              </a:rPr>
              <a:t>Cross-tabulation can be used when:</a:t>
            </a:r>
          </a:p>
          <a:p>
            <a:pPr marL="715027" lvl="1" indent="-257827">
              <a:spcBef>
                <a:spcPct val="20000"/>
              </a:spcBef>
              <a:buFont typeface="Arial" panose="020B0604020202020204" pitchFamily="34" charset="0"/>
              <a:buChar char="•"/>
            </a:pPr>
            <a:r>
              <a:rPr lang="en-US" sz="2400" dirty="0">
                <a:solidFill>
                  <a:srgbClr val="000000"/>
                </a:solidFill>
                <a:latin typeface="+mn-lt"/>
                <a:cs typeface="Arial" panose="020B0604020202020204" pitchFamily="34" charset="0"/>
              </a:rPr>
              <a:t>one variable is categorical and the other is quantitative,</a:t>
            </a:r>
          </a:p>
          <a:p>
            <a:pPr marL="715027" lvl="1" indent="-257827">
              <a:spcBef>
                <a:spcPct val="20000"/>
              </a:spcBef>
              <a:buFont typeface="Arial" panose="020B0604020202020204" pitchFamily="34" charset="0"/>
              <a:buChar char="•"/>
            </a:pPr>
            <a:r>
              <a:rPr lang="en-US" sz="2400" dirty="0">
                <a:solidFill>
                  <a:srgbClr val="000000"/>
                </a:solidFill>
                <a:latin typeface="+mn-lt"/>
                <a:cs typeface="Arial" panose="020B0604020202020204" pitchFamily="34" charset="0"/>
              </a:rPr>
              <a:t>both variables are categorical, or</a:t>
            </a:r>
          </a:p>
          <a:p>
            <a:pPr marL="715027" lvl="1" indent="-257827">
              <a:spcBef>
                <a:spcPct val="20000"/>
              </a:spcBef>
              <a:buFont typeface="Arial" panose="020B0604020202020204" pitchFamily="34" charset="0"/>
              <a:buChar char="•"/>
            </a:pPr>
            <a:r>
              <a:rPr lang="en-US" sz="2400" dirty="0">
                <a:solidFill>
                  <a:srgbClr val="000000"/>
                </a:solidFill>
                <a:latin typeface="+mn-lt"/>
                <a:cs typeface="Arial" panose="020B0604020202020204" pitchFamily="34" charset="0"/>
              </a:rPr>
              <a:t>both variables are quantitative.</a:t>
            </a:r>
            <a:endParaRPr lang="en-US" sz="2400" dirty="0">
              <a:solidFill>
                <a:srgbClr val="000000"/>
              </a:solidFill>
              <a:effectLst/>
              <a:latin typeface="+mn-lt"/>
              <a:cs typeface="Arial" panose="020B0604020202020204" pitchFamily="34" charset="0"/>
            </a:endParaRPr>
          </a:p>
        </p:txBody>
      </p:sp>
      <p:sp>
        <p:nvSpPr>
          <p:cNvPr id="306185" name="Rectangle 9"/>
          <p:cNvSpPr>
            <a:spLocks noChangeArrowheads="1"/>
          </p:cNvSpPr>
          <p:nvPr/>
        </p:nvSpPr>
        <p:spPr bwMode="auto">
          <a:xfrm>
            <a:off x="626816" y="1648162"/>
            <a:ext cx="7753350" cy="451624"/>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A cross-tabulation is a tabular summary of data for two variables.</a:t>
            </a:r>
          </a:p>
        </p:txBody>
      </p:sp>
    </p:spTree>
    <p:extLst>
      <p:ext uri="{BB962C8B-B14F-4D97-AF65-F5344CB8AC3E}">
        <p14:creationId xmlns:p14="http://schemas.microsoft.com/office/powerpoint/2010/main" val="1705048947"/>
      </p:ext>
    </p:extLst>
  </p:cSld>
  <p:clrMapOvr>
    <a:masterClrMapping/>
  </p:clrMapOvr>
  <p:transition>
    <p:zo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89" name="Rectangle 21"/>
          <p:cNvSpPr>
            <a:spLocks noChangeArrowheads="1"/>
          </p:cNvSpPr>
          <p:nvPr/>
        </p:nvSpPr>
        <p:spPr bwMode="auto">
          <a:xfrm>
            <a:off x="628403" y="1703086"/>
            <a:ext cx="6070600" cy="364042"/>
          </a:xfrm>
          <a:prstGeom prst="rect">
            <a:avLst/>
          </a:prstGeom>
          <a:noFill/>
          <a:ln w="12700">
            <a:noFill/>
            <a:miter lim="800000"/>
            <a:headEnd/>
            <a:tailEnd/>
          </a:ln>
          <a:effectLst/>
        </p:spPr>
        <p:txBody>
          <a:bodyPr lIns="68034" tIns="33420" rIns="68034" bIns="33420"/>
          <a:lstStyle/>
          <a:p>
            <a:pPr marL="257827" indent="-257827">
              <a:spcBef>
                <a:spcPct val="20000"/>
              </a:spcBef>
              <a:buFont typeface="Arial" panose="020B0604020202020204" pitchFamily="34" charset="0"/>
              <a:buChar char="•"/>
            </a:pPr>
            <a:r>
              <a:rPr lang="en-US" sz="1805" dirty="0">
                <a:solidFill>
                  <a:srgbClr val="000000"/>
                </a:solidFill>
                <a:latin typeface="+mn-lt"/>
                <a:cs typeface="Arial" panose="020B0604020202020204" pitchFamily="34" charset="0"/>
              </a:rPr>
              <a:t>Example:  Twin Lakes Homes</a:t>
            </a:r>
          </a:p>
        </p:txBody>
      </p:sp>
      <p:sp>
        <p:nvSpPr>
          <p:cNvPr id="288931" name="Rectangle 163"/>
          <p:cNvSpPr>
            <a:spLocks noChangeArrowheads="1"/>
          </p:cNvSpPr>
          <p:nvPr/>
        </p:nvSpPr>
        <p:spPr bwMode="auto">
          <a:xfrm>
            <a:off x="1065213" y="2020578"/>
            <a:ext cx="7391400" cy="623370"/>
          </a:xfrm>
          <a:prstGeom prst="rect">
            <a:avLst/>
          </a:prstGeom>
          <a:noFill/>
          <a:ln w="12700">
            <a:noFill/>
            <a:miter lim="800000"/>
            <a:headEnd/>
            <a:tailEnd/>
          </a:ln>
          <a:effectLst/>
        </p:spPr>
        <p:txBody>
          <a:bodyPr lIns="68034" tIns="33420" rIns="68034" bIns="33420"/>
          <a:lstStyle/>
          <a:p>
            <a:pPr marL="257827" indent="-257827">
              <a:lnSpc>
                <a:spcPct val="90000"/>
              </a:lnSpc>
              <a:spcBef>
                <a:spcPct val="20000"/>
              </a:spcBef>
              <a:buSzPct val="75000"/>
            </a:pPr>
            <a:r>
              <a:rPr lang="en-US" sz="1805" dirty="0">
                <a:solidFill>
                  <a:srgbClr val="000000"/>
                </a:solidFill>
                <a:latin typeface="+mn-lt"/>
                <a:cs typeface="Arial" panose="020B0604020202020204" pitchFamily="34" charset="0"/>
              </a:rPr>
              <a:t>	The number of Twin Lakes homes sold for each style and price for the past ten years is shown below.  </a:t>
            </a:r>
          </a:p>
        </p:txBody>
      </p:sp>
      <p:sp>
        <p:nvSpPr>
          <p:cNvPr id="25" name="Rectangle 2"/>
          <p:cNvSpPr>
            <a:spLocks noChangeArrowheads="1"/>
          </p:cNvSpPr>
          <p:nvPr/>
        </p:nvSpPr>
        <p:spPr bwMode="auto">
          <a:xfrm>
            <a:off x="233803" y="973829"/>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Cross-tabulation</a:t>
            </a:r>
          </a:p>
        </p:txBody>
      </p:sp>
      <p:graphicFrame>
        <p:nvGraphicFramePr>
          <p:cNvPr id="2" name="Table 1">
            <a:extLst>
              <a:ext uri="{FF2B5EF4-FFF2-40B4-BE49-F238E27FC236}">
                <a16:creationId xmlns:a16="http://schemas.microsoft.com/office/drawing/2014/main" id="{B882779A-A0AC-43B6-A0B0-B31312ECC951}"/>
              </a:ext>
            </a:extLst>
          </p:cNvPr>
          <p:cNvGraphicFramePr>
            <a:graphicFrameLocks noGrp="1"/>
          </p:cNvGraphicFramePr>
          <p:nvPr>
            <p:extLst>
              <p:ext uri="{D42A27DB-BD31-4B8C-83A1-F6EECF244321}">
                <p14:modId xmlns:p14="http://schemas.microsoft.com/office/powerpoint/2010/main" val="231997377"/>
              </p:ext>
            </p:extLst>
          </p:nvPr>
        </p:nvGraphicFramePr>
        <p:xfrm>
          <a:off x="1705077" y="2853813"/>
          <a:ext cx="5852160" cy="1257300"/>
        </p:xfrm>
        <a:graphic>
          <a:graphicData uri="http://schemas.openxmlformats.org/drawingml/2006/table">
            <a:tbl>
              <a:tblPr>
                <a:tableStyleId>{5C22544A-7EE6-4342-B048-85BDC9FD1C3A}</a:tableStyleId>
              </a:tblPr>
              <a:tblGrid>
                <a:gridCol w="1280160">
                  <a:extLst>
                    <a:ext uri="{9D8B030D-6E8A-4147-A177-3AD203B41FA5}">
                      <a16:colId xmlns:a16="http://schemas.microsoft.com/office/drawing/2014/main" val="482931964"/>
                    </a:ext>
                  </a:extLst>
                </a:gridCol>
                <a:gridCol w="914400">
                  <a:extLst>
                    <a:ext uri="{9D8B030D-6E8A-4147-A177-3AD203B41FA5}">
                      <a16:colId xmlns:a16="http://schemas.microsoft.com/office/drawing/2014/main" val="4196233080"/>
                    </a:ext>
                  </a:extLst>
                </a:gridCol>
                <a:gridCol w="914400">
                  <a:extLst>
                    <a:ext uri="{9D8B030D-6E8A-4147-A177-3AD203B41FA5}">
                      <a16:colId xmlns:a16="http://schemas.microsoft.com/office/drawing/2014/main" val="1828167173"/>
                    </a:ext>
                  </a:extLst>
                </a:gridCol>
                <a:gridCol w="914400">
                  <a:extLst>
                    <a:ext uri="{9D8B030D-6E8A-4147-A177-3AD203B41FA5}">
                      <a16:colId xmlns:a16="http://schemas.microsoft.com/office/drawing/2014/main" val="3655159371"/>
                    </a:ext>
                  </a:extLst>
                </a:gridCol>
                <a:gridCol w="914400">
                  <a:extLst>
                    <a:ext uri="{9D8B030D-6E8A-4147-A177-3AD203B41FA5}">
                      <a16:colId xmlns:a16="http://schemas.microsoft.com/office/drawing/2014/main" val="3971439396"/>
                    </a:ext>
                  </a:extLst>
                </a:gridCol>
                <a:gridCol w="914400">
                  <a:extLst>
                    <a:ext uri="{9D8B030D-6E8A-4147-A177-3AD203B41FA5}">
                      <a16:colId xmlns:a16="http://schemas.microsoft.com/office/drawing/2014/main" val="3315776673"/>
                    </a:ext>
                  </a:extLst>
                </a:gridCol>
              </a:tblGrid>
              <a:tr h="182880">
                <a:tc>
                  <a:txBody>
                    <a:bodyPr/>
                    <a:lstStyle/>
                    <a:p>
                      <a:pPr algn="l" fontAlgn="b"/>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algn="ctr" fontAlgn="b"/>
                      <a:r>
                        <a:rPr lang="en-US" sz="1600" u="none" strike="noStrike" dirty="0">
                          <a:effectLst/>
                          <a:latin typeface="+mn-lt"/>
                        </a:rPr>
                        <a:t>Home Style</a:t>
                      </a:r>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21510761"/>
                  </a:ext>
                </a:extLst>
              </a:tr>
              <a:tr h="182880">
                <a:tc>
                  <a:txBody>
                    <a:bodyPr/>
                    <a:lstStyle/>
                    <a:p>
                      <a:pPr algn="l" fontAlgn="b"/>
                      <a:r>
                        <a:rPr lang="en-US" sz="1600" u="none" strike="noStrike" dirty="0">
                          <a:effectLst/>
                          <a:latin typeface="+mn-lt"/>
                        </a:rPr>
                        <a:t>Price Range</a:t>
                      </a:r>
                      <a:endParaRPr lang="en-US" sz="1600" b="0" i="0" u="none" strike="noStrike" dirty="0">
                        <a:solidFill>
                          <a:srgbClr val="000000"/>
                        </a:solidFill>
                        <a:effectLst/>
                        <a:latin typeface="+mn-lt"/>
                      </a:endParaRPr>
                    </a:p>
                  </a:txBody>
                  <a:tcPr marL="7620" marR="7620" marT="762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Colonial</a:t>
                      </a:r>
                      <a:endParaRPr lang="en-US" sz="16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Log</a:t>
                      </a:r>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Split</a:t>
                      </a:r>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A-Frame</a:t>
                      </a:r>
                      <a:endParaRPr lang="en-US" sz="1600" b="0" i="0" u="none" strike="noStrike" dirty="0">
                        <a:solidFill>
                          <a:srgbClr val="000000"/>
                        </a:solidFill>
                        <a:effectLst/>
                        <a:latin typeface="+mn-lt"/>
                      </a:endParaRP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Total</a:t>
                      </a:r>
                      <a:endParaRPr lang="en-US" sz="16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9447233"/>
                  </a:ext>
                </a:extLst>
              </a:tr>
              <a:tr h="182880">
                <a:tc>
                  <a:txBody>
                    <a:bodyPr/>
                    <a:lstStyle/>
                    <a:p>
                      <a:pPr algn="l" fontAlgn="b"/>
                      <a:r>
                        <a:rPr lang="en-US" sz="1600" u="none" strike="noStrike" dirty="0">
                          <a:effectLst/>
                          <a:latin typeface="+mn-lt"/>
                        </a:rPr>
                        <a:t>&lt; $250,000</a:t>
                      </a:r>
                      <a:endParaRPr lang="en-US" sz="1600" b="0" i="0" u="none" strike="noStrike" dirty="0">
                        <a:solidFill>
                          <a:srgbClr val="000000"/>
                        </a:solidFill>
                        <a:effectLst/>
                        <a:latin typeface="+mn-lt"/>
                      </a:endParaRP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18</a:t>
                      </a:r>
                      <a:endParaRPr lang="en-US" sz="16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6</a:t>
                      </a:r>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19</a:t>
                      </a:r>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a:effectLst/>
                          <a:latin typeface="+mn-lt"/>
                        </a:rPr>
                        <a:t>12</a:t>
                      </a:r>
                      <a:endParaRPr lang="en-US" sz="1600" b="0" i="0" u="none" strike="noStrike">
                        <a:solidFill>
                          <a:srgbClr val="000000"/>
                        </a:solidFill>
                        <a:effectLst/>
                        <a:latin typeface="+mn-lt"/>
                      </a:endParaRP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55</a:t>
                      </a:r>
                      <a:endParaRPr lang="en-US" sz="16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35799"/>
                  </a:ext>
                </a:extLst>
              </a:tr>
              <a:tr h="182880">
                <a:tc>
                  <a:txBody>
                    <a:bodyPr/>
                    <a:lstStyle/>
                    <a:p>
                      <a:pPr algn="l" fontAlgn="b"/>
                      <a:r>
                        <a:rPr lang="en-US" sz="1600" u="none" strike="noStrike" dirty="0">
                          <a:effectLst/>
                          <a:latin typeface="+mn-lt"/>
                        </a:rPr>
                        <a:t>&gt;=$250,000</a:t>
                      </a:r>
                      <a:endParaRPr lang="en-US" sz="1600" b="0" i="0" u="none" strike="noStrike" dirty="0">
                        <a:solidFill>
                          <a:srgbClr val="000000"/>
                        </a:solidFill>
                        <a:effectLst/>
                        <a:latin typeface="+mn-lt"/>
                      </a:endParaRPr>
                    </a:p>
                  </a:txBody>
                  <a:tcPr marL="7620" marR="7620" marT="762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12</a:t>
                      </a:r>
                      <a:endParaRPr lang="en-US" sz="16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14</a:t>
                      </a:r>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16</a:t>
                      </a:r>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3</a:t>
                      </a:r>
                      <a:endParaRPr lang="en-US" sz="1600" b="0" i="0" u="none" strike="noStrike" dirty="0">
                        <a:solidFill>
                          <a:srgbClr val="000000"/>
                        </a:solidFill>
                        <a:effectLst/>
                        <a:latin typeface="+mn-lt"/>
                      </a:endParaRP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45</a:t>
                      </a:r>
                      <a:endParaRPr lang="en-US" sz="16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5621710"/>
                  </a:ext>
                </a:extLst>
              </a:tr>
              <a:tr h="182880">
                <a:tc>
                  <a:txBody>
                    <a:bodyPr/>
                    <a:lstStyle/>
                    <a:p>
                      <a:pPr algn="l" fontAlgn="b"/>
                      <a:r>
                        <a:rPr lang="en-US" sz="1600" u="none" strike="noStrike" dirty="0">
                          <a:effectLst/>
                          <a:latin typeface="+mn-lt"/>
                        </a:rPr>
                        <a:t>Total</a:t>
                      </a:r>
                      <a:endParaRPr lang="en-US" sz="1600" b="0" i="0" u="none" strike="noStrike" dirty="0">
                        <a:solidFill>
                          <a:srgbClr val="000000"/>
                        </a:solidFill>
                        <a:effectLst/>
                        <a:latin typeface="+mn-lt"/>
                      </a:endParaRP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30</a:t>
                      </a:r>
                      <a:endParaRPr lang="en-US" sz="16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600" u="none" strike="noStrike">
                          <a:effectLst/>
                          <a:latin typeface="+mn-lt"/>
                        </a:rPr>
                        <a:t>20</a:t>
                      </a:r>
                      <a:endParaRPr lang="en-US" sz="1600" b="0" i="0" u="none" strike="noStrike">
                        <a:solidFill>
                          <a:srgbClr val="000000"/>
                        </a:solidFill>
                        <a:effectLst/>
                        <a:latin typeface="+mn-lt"/>
                      </a:endParaRPr>
                    </a:p>
                  </a:txBody>
                  <a:tcPr marL="7620" marR="7620" marT="762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600" u="none" strike="noStrike">
                          <a:effectLst/>
                          <a:latin typeface="+mn-lt"/>
                        </a:rPr>
                        <a:t>35</a:t>
                      </a:r>
                      <a:endParaRPr lang="en-US" sz="1600" b="0" i="0" u="none" strike="noStrike">
                        <a:solidFill>
                          <a:srgbClr val="000000"/>
                        </a:solidFill>
                        <a:effectLst/>
                        <a:latin typeface="+mn-lt"/>
                      </a:endParaRPr>
                    </a:p>
                  </a:txBody>
                  <a:tcPr marL="7620" marR="7620" marT="762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15</a:t>
                      </a:r>
                      <a:endParaRPr lang="en-US" sz="1600" b="0" i="0" u="none" strike="noStrike" dirty="0">
                        <a:solidFill>
                          <a:srgbClr val="000000"/>
                        </a:solidFill>
                        <a:effectLst/>
                        <a:latin typeface="+mn-lt"/>
                      </a:endParaRP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100</a:t>
                      </a:r>
                      <a:endParaRPr lang="en-US" sz="16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50728121"/>
                  </a:ext>
                </a:extLst>
              </a:tr>
            </a:tbl>
          </a:graphicData>
        </a:graphic>
      </p:graphicFrame>
      <p:graphicFrame>
        <p:nvGraphicFramePr>
          <p:cNvPr id="3" name="Object 2">
            <a:extLst>
              <a:ext uri="{FF2B5EF4-FFF2-40B4-BE49-F238E27FC236}">
                <a16:creationId xmlns:a16="http://schemas.microsoft.com/office/drawing/2014/main" id="{DF1AD37A-A20F-438D-9FC6-785E3453E6B5}"/>
              </a:ext>
            </a:extLst>
          </p:cNvPr>
          <p:cNvGraphicFramePr>
            <a:graphicFrameLocks noChangeAspect="1"/>
          </p:cNvGraphicFramePr>
          <p:nvPr>
            <p:extLst>
              <p:ext uri="{D42A27DB-BD31-4B8C-83A1-F6EECF244321}">
                <p14:modId xmlns:p14="http://schemas.microsoft.com/office/powerpoint/2010/main" val="3749390927"/>
              </p:ext>
            </p:extLst>
          </p:nvPr>
        </p:nvGraphicFramePr>
        <p:xfrm>
          <a:off x="7627289" y="5738455"/>
          <a:ext cx="914400" cy="792163"/>
        </p:xfrm>
        <a:graphic>
          <a:graphicData uri="http://schemas.openxmlformats.org/presentationml/2006/ole">
            <mc:AlternateContent xmlns:mc="http://schemas.openxmlformats.org/markup-compatibility/2006">
              <mc:Choice xmlns:v="urn:schemas-microsoft-com:vml" Requires="v">
                <p:oleObj spid="_x0000_s11280" name="Worksheet" showAsIcon="1" r:id="rId4" imgW="914400" imgH="792360" progId="Excel.Sheet.12">
                  <p:embed/>
                </p:oleObj>
              </mc:Choice>
              <mc:Fallback>
                <p:oleObj name="Worksheet" showAsIcon="1" r:id="rId4" imgW="914400" imgH="792360" progId="Excel.Sheet.12">
                  <p:embed/>
                  <p:pic>
                    <p:nvPicPr>
                      <p:cNvPr id="0" name=""/>
                      <p:cNvPicPr/>
                      <p:nvPr/>
                    </p:nvPicPr>
                    <p:blipFill>
                      <a:blip r:embed="rId5"/>
                      <a:stretch>
                        <a:fillRect/>
                      </a:stretch>
                    </p:blipFill>
                    <p:spPr>
                      <a:xfrm>
                        <a:off x="7627289" y="5738455"/>
                        <a:ext cx="914400" cy="792163"/>
                      </a:xfrm>
                      <a:prstGeom prst="rect">
                        <a:avLst/>
                      </a:prstGeom>
                    </p:spPr>
                  </p:pic>
                </p:oleObj>
              </mc:Fallback>
            </mc:AlternateContent>
          </a:graphicData>
        </a:graphic>
      </p:graphicFrame>
      <p:sp>
        <p:nvSpPr>
          <p:cNvPr id="24" name="TextBox 23">
            <a:extLst>
              <a:ext uri="{FF2B5EF4-FFF2-40B4-BE49-F238E27FC236}">
                <a16:creationId xmlns:a16="http://schemas.microsoft.com/office/drawing/2014/main" id="{097CDB0A-4A16-477E-9839-0C6BF3833EE1}"/>
              </a:ext>
            </a:extLst>
          </p:cNvPr>
          <p:cNvSpPr txBox="1"/>
          <p:nvPr/>
        </p:nvSpPr>
        <p:spPr>
          <a:xfrm>
            <a:off x="7209064" y="5286984"/>
            <a:ext cx="1934936" cy="369332"/>
          </a:xfrm>
          <a:prstGeom prst="rect">
            <a:avLst/>
          </a:prstGeom>
          <a:noFill/>
        </p:spPr>
        <p:txBody>
          <a:bodyPr wrap="square" rtlCol="0">
            <a:spAutoFit/>
          </a:bodyPr>
          <a:lstStyle/>
          <a:p>
            <a:r>
              <a:rPr lang="en-US" dirty="0">
                <a:latin typeface="+mn-lt"/>
              </a:rPr>
              <a:t>How it was done</a:t>
            </a:r>
            <a:r>
              <a:rPr lang="en-US" dirty="0"/>
              <a:t>.</a:t>
            </a:r>
          </a:p>
        </p:txBody>
      </p:sp>
    </p:spTree>
    <p:extLst>
      <p:ext uri="{BB962C8B-B14F-4D97-AF65-F5344CB8AC3E}">
        <p14:creationId xmlns:p14="http://schemas.microsoft.com/office/powerpoint/2010/main" val="1987620442"/>
      </p:ext>
    </p:extLst>
  </p:cSld>
  <p:clrMapOvr>
    <a:masterClrMapping/>
  </p:clrMapOvr>
  <p:transition>
    <p:zoom/>
  </p:transition>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272845" y="1068845"/>
            <a:ext cx="7772400" cy="514604"/>
          </a:xfrm>
        </p:spPr>
        <p:txBody>
          <a:bodyPr>
            <a:noAutofit/>
          </a:bodyPr>
          <a:lstStyle/>
          <a:p>
            <a:r>
              <a:rPr lang="en-US" dirty="0"/>
              <a:t>Cross-tabulation: Row or Column Percentages</a:t>
            </a:r>
          </a:p>
        </p:txBody>
      </p:sp>
      <p:sp>
        <p:nvSpPr>
          <p:cNvPr id="141315" name="Rectangle 3"/>
          <p:cNvSpPr>
            <a:spLocks noGrp="1" noChangeArrowheads="1"/>
          </p:cNvSpPr>
          <p:nvPr>
            <p:ph idx="1"/>
          </p:nvPr>
        </p:nvSpPr>
        <p:spPr>
          <a:xfrm>
            <a:off x="584158" y="1583449"/>
            <a:ext cx="7772400" cy="1371780"/>
          </a:xfrm>
        </p:spPr>
        <p:txBody>
          <a:bodyPr>
            <a:normAutofit lnSpcReduction="10000"/>
          </a:bodyPr>
          <a:lstStyle/>
          <a:p>
            <a:pPr marL="0" indent="0">
              <a:lnSpc>
                <a:spcPct val="120000"/>
              </a:lnSpc>
              <a:buNone/>
            </a:pPr>
            <a:r>
              <a:rPr lang="en-US" dirty="0"/>
              <a:t>Converting the entries in the table into row percentages or column percentages can provide additional insight about the relationship between the two variables.</a:t>
            </a:r>
          </a:p>
        </p:txBody>
      </p:sp>
    </p:spTree>
    <p:extLst>
      <p:ext uri="{BB962C8B-B14F-4D97-AF65-F5344CB8AC3E}">
        <p14:creationId xmlns:p14="http://schemas.microsoft.com/office/powerpoint/2010/main" val="29624914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139" name="Rectangle 83"/>
          <p:cNvSpPr>
            <a:spLocks noChangeArrowheads="1"/>
          </p:cNvSpPr>
          <p:nvPr/>
        </p:nvSpPr>
        <p:spPr bwMode="auto">
          <a:xfrm>
            <a:off x="1337772" y="3130991"/>
            <a:ext cx="6762751" cy="472657"/>
          </a:xfrm>
          <a:prstGeom prst="rect">
            <a:avLst/>
          </a:prstGeom>
          <a:noFill/>
          <a:ln w="12700">
            <a:noFill/>
            <a:miter lim="800000"/>
            <a:headEnd/>
            <a:tailEnd/>
          </a:ln>
          <a:effectLst/>
        </p:spPr>
        <p:txBody>
          <a:bodyPr wrap="none" anchor="ctr"/>
          <a:lstStyle/>
          <a:p>
            <a:r>
              <a:rPr lang="en-US" i="1" dirty="0">
                <a:solidFill>
                  <a:srgbClr val="000000"/>
                </a:solidFill>
                <a:effectLst/>
                <a:latin typeface="+mn-lt"/>
                <a:cs typeface="Arial" panose="020B0604020202020204" pitchFamily="34" charset="0"/>
              </a:rPr>
              <a:t>Note: row totals are actually 100.01 due to rounding.</a:t>
            </a:r>
          </a:p>
        </p:txBody>
      </p:sp>
      <p:sp>
        <p:nvSpPr>
          <p:cNvPr id="301151" name="Freeform 95"/>
          <p:cNvSpPr>
            <a:spLocks/>
          </p:cNvSpPr>
          <p:nvPr/>
        </p:nvSpPr>
        <p:spPr bwMode="auto">
          <a:xfrm>
            <a:off x="3436373" y="3011026"/>
            <a:ext cx="176529" cy="757188"/>
          </a:xfrm>
          <a:custGeom>
            <a:avLst/>
            <a:gdLst/>
            <a:ahLst/>
            <a:cxnLst>
              <a:cxn ang="0">
                <a:pos x="0" y="0"/>
              </a:cxn>
              <a:cxn ang="0">
                <a:pos x="96" y="36"/>
              </a:cxn>
              <a:cxn ang="0">
                <a:pos x="120" y="192"/>
              </a:cxn>
              <a:cxn ang="0">
                <a:pos x="120" y="660"/>
              </a:cxn>
              <a:cxn ang="0">
                <a:pos x="120" y="888"/>
              </a:cxn>
            </a:cxnLst>
            <a:rect l="0" t="0" r="r" b="b"/>
            <a:pathLst>
              <a:path w="124" h="888">
                <a:moveTo>
                  <a:pt x="0" y="0"/>
                </a:moveTo>
                <a:cubicBezTo>
                  <a:pt x="16" y="6"/>
                  <a:pt x="76" y="4"/>
                  <a:pt x="96" y="36"/>
                </a:cubicBezTo>
                <a:cubicBezTo>
                  <a:pt x="116" y="68"/>
                  <a:pt x="116" y="88"/>
                  <a:pt x="120" y="192"/>
                </a:cubicBezTo>
                <a:cubicBezTo>
                  <a:pt x="124" y="296"/>
                  <a:pt x="120" y="544"/>
                  <a:pt x="120" y="660"/>
                </a:cubicBezTo>
                <a:cubicBezTo>
                  <a:pt x="120" y="776"/>
                  <a:pt x="120" y="841"/>
                  <a:pt x="120" y="888"/>
                </a:cubicBezTo>
              </a:path>
            </a:pathLst>
          </a:custGeom>
          <a:noFill/>
          <a:ln w="28575" cap="flat" cmpd="sng">
            <a:solidFill>
              <a:srgbClr val="000000"/>
            </a:solidFill>
            <a:prstDash val="solid"/>
            <a:round/>
            <a:headEnd type="none" w="med" len="med"/>
            <a:tailEnd type="triangle" w="med" len="med"/>
          </a:ln>
          <a:effectLst/>
        </p:spPr>
        <p:txBody>
          <a:bodyPr/>
          <a:lstStyle/>
          <a:p>
            <a:endParaRPr lang="en-US"/>
          </a:p>
        </p:txBody>
      </p:sp>
      <p:sp>
        <p:nvSpPr>
          <p:cNvPr id="301152" name="Text Box 96"/>
          <p:cNvSpPr txBox="1">
            <a:spLocks noChangeArrowheads="1"/>
          </p:cNvSpPr>
          <p:nvPr/>
        </p:nvSpPr>
        <p:spPr bwMode="auto">
          <a:xfrm>
            <a:off x="1365864" y="3833380"/>
            <a:ext cx="5617243"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(Colonial and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$250K)/(All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$250K) x 100 = (12/45) x 100</a:t>
            </a:r>
          </a:p>
        </p:txBody>
      </p:sp>
      <p:sp>
        <p:nvSpPr>
          <p:cNvPr id="301153" name="Rectangle 97"/>
          <p:cNvSpPr>
            <a:spLocks noChangeArrowheads="1"/>
          </p:cNvSpPr>
          <p:nvPr/>
        </p:nvSpPr>
        <p:spPr bwMode="auto">
          <a:xfrm>
            <a:off x="328123" y="1022171"/>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Cross-tabulation:  Row Percentages</a:t>
            </a:r>
          </a:p>
        </p:txBody>
      </p:sp>
      <p:sp>
        <p:nvSpPr>
          <p:cNvPr id="301222" name="Rectangle 166"/>
          <p:cNvSpPr>
            <a:spLocks noChangeArrowheads="1"/>
          </p:cNvSpPr>
          <p:nvPr/>
        </p:nvSpPr>
        <p:spPr bwMode="auto">
          <a:xfrm>
            <a:off x="540136" y="1567952"/>
            <a:ext cx="5969001" cy="36404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Twin Lakes Homes</a:t>
            </a:r>
          </a:p>
        </p:txBody>
      </p:sp>
      <p:graphicFrame>
        <p:nvGraphicFramePr>
          <p:cNvPr id="23" name="Table 22">
            <a:extLst>
              <a:ext uri="{FF2B5EF4-FFF2-40B4-BE49-F238E27FC236}">
                <a16:creationId xmlns:a16="http://schemas.microsoft.com/office/drawing/2014/main" id="{36206A28-FC2C-4116-8B3B-96E249709EB7}"/>
              </a:ext>
            </a:extLst>
          </p:cNvPr>
          <p:cNvGraphicFramePr>
            <a:graphicFrameLocks noGrp="1"/>
          </p:cNvGraphicFramePr>
          <p:nvPr>
            <p:extLst>
              <p:ext uri="{D42A27DB-BD31-4B8C-83A1-F6EECF244321}">
                <p14:modId xmlns:p14="http://schemas.microsoft.com/office/powerpoint/2010/main" val="3069240759"/>
              </p:ext>
            </p:extLst>
          </p:nvPr>
        </p:nvGraphicFramePr>
        <p:xfrm>
          <a:off x="1365864" y="2125151"/>
          <a:ext cx="5852160" cy="1005840"/>
        </p:xfrm>
        <a:graphic>
          <a:graphicData uri="http://schemas.openxmlformats.org/drawingml/2006/table">
            <a:tbl>
              <a:tblPr>
                <a:tableStyleId>{5C22544A-7EE6-4342-B048-85BDC9FD1C3A}</a:tableStyleId>
              </a:tblPr>
              <a:tblGrid>
                <a:gridCol w="1280160">
                  <a:extLst>
                    <a:ext uri="{9D8B030D-6E8A-4147-A177-3AD203B41FA5}">
                      <a16:colId xmlns:a16="http://schemas.microsoft.com/office/drawing/2014/main" val="482931964"/>
                    </a:ext>
                  </a:extLst>
                </a:gridCol>
                <a:gridCol w="914400">
                  <a:extLst>
                    <a:ext uri="{9D8B030D-6E8A-4147-A177-3AD203B41FA5}">
                      <a16:colId xmlns:a16="http://schemas.microsoft.com/office/drawing/2014/main" val="4196233080"/>
                    </a:ext>
                  </a:extLst>
                </a:gridCol>
                <a:gridCol w="914400">
                  <a:extLst>
                    <a:ext uri="{9D8B030D-6E8A-4147-A177-3AD203B41FA5}">
                      <a16:colId xmlns:a16="http://schemas.microsoft.com/office/drawing/2014/main" val="1828167173"/>
                    </a:ext>
                  </a:extLst>
                </a:gridCol>
                <a:gridCol w="914400">
                  <a:extLst>
                    <a:ext uri="{9D8B030D-6E8A-4147-A177-3AD203B41FA5}">
                      <a16:colId xmlns:a16="http://schemas.microsoft.com/office/drawing/2014/main" val="3655159371"/>
                    </a:ext>
                  </a:extLst>
                </a:gridCol>
                <a:gridCol w="914400">
                  <a:extLst>
                    <a:ext uri="{9D8B030D-6E8A-4147-A177-3AD203B41FA5}">
                      <a16:colId xmlns:a16="http://schemas.microsoft.com/office/drawing/2014/main" val="3971439396"/>
                    </a:ext>
                  </a:extLst>
                </a:gridCol>
                <a:gridCol w="914400">
                  <a:extLst>
                    <a:ext uri="{9D8B030D-6E8A-4147-A177-3AD203B41FA5}">
                      <a16:colId xmlns:a16="http://schemas.microsoft.com/office/drawing/2014/main" val="3315776673"/>
                    </a:ext>
                  </a:extLst>
                </a:gridCol>
              </a:tblGrid>
              <a:tr h="182880">
                <a:tc>
                  <a:txBody>
                    <a:bodyPr/>
                    <a:lstStyle/>
                    <a:p>
                      <a:pPr algn="l" fontAlgn="b"/>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algn="ctr" fontAlgn="b"/>
                      <a:r>
                        <a:rPr lang="en-US" sz="1600" b="1" u="none" strike="noStrike" dirty="0">
                          <a:effectLst/>
                          <a:latin typeface="+mn-lt"/>
                        </a:rPr>
                        <a:t>Home Style</a:t>
                      </a:r>
                      <a:endParaRPr lang="en-US" sz="1600" b="1" i="0" u="none" strike="noStrike" dirty="0">
                        <a:solidFill>
                          <a:srgbClr val="000000"/>
                        </a:solidFill>
                        <a:effectLst/>
                        <a:latin typeface="+mn-lt"/>
                      </a:endParaRPr>
                    </a:p>
                  </a:txBody>
                  <a:tcPr marL="7620" marR="7620" marT="7620" marB="0"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21510761"/>
                  </a:ext>
                </a:extLst>
              </a:tr>
              <a:tr h="182880">
                <a:tc>
                  <a:txBody>
                    <a:bodyPr/>
                    <a:lstStyle/>
                    <a:p>
                      <a:pPr algn="l" fontAlgn="b"/>
                      <a:r>
                        <a:rPr lang="en-US" sz="1600" u="none" strike="noStrike" dirty="0">
                          <a:effectLst/>
                          <a:latin typeface="+mn-lt"/>
                        </a:rPr>
                        <a:t>Price Range</a:t>
                      </a:r>
                      <a:endParaRPr lang="en-US" sz="1600" b="0" i="0" u="none" strike="noStrike" dirty="0">
                        <a:solidFill>
                          <a:srgbClr val="000000"/>
                        </a:solidFill>
                        <a:effectLst/>
                        <a:latin typeface="+mn-lt"/>
                      </a:endParaRPr>
                    </a:p>
                  </a:txBody>
                  <a:tcPr marL="7620" marR="7620" marT="762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Colonial</a:t>
                      </a:r>
                      <a:endParaRPr lang="en-US" sz="16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Log</a:t>
                      </a:r>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Split</a:t>
                      </a:r>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A-Frame</a:t>
                      </a:r>
                      <a:endParaRPr lang="en-US" sz="1600" b="0" i="0" u="none" strike="noStrike" dirty="0">
                        <a:solidFill>
                          <a:srgbClr val="000000"/>
                        </a:solidFill>
                        <a:effectLst/>
                        <a:latin typeface="+mn-lt"/>
                      </a:endParaRP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Total</a:t>
                      </a:r>
                      <a:endParaRPr lang="en-US" sz="16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9447233"/>
                  </a:ext>
                </a:extLst>
              </a:tr>
              <a:tr h="182880">
                <a:tc>
                  <a:txBody>
                    <a:bodyPr/>
                    <a:lstStyle/>
                    <a:p>
                      <a:pPr algn="l" fontAlgn="b"/>
                      <a:r>
                        <a:rPr lang="en-US" sz="1600" u="none" strike="noStrike" dirty="0">
                          <a:effectLst/>
                          <a:latin typeface="+mn-lt"/>
                        </a:rPr>
                        <a:t>&lt; $250,000</a:t>
                      </a:r>
                      <a:endParaRPr lang="en-US" sz="1600" b="0" i="0" u="none" strike="noStrike" dirty="0">
                        <a:solidFill>
                          <a:srgbClr val="000000"/>
                        </a:solidFill>
                        <a:effectLst/>
                        <a:latin typeface="+mn-lt"/>
                      </a:endParaRP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32.73</a:t>
                      </a: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10.91</a:t>
                      </a:r>
                    </a:p>
                  </a:txBody>
                  <a:tcPr marL="7620" marR="7620" marT="762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34.55</a:t>
                      </a:r>
                    </a:p>
                  </a:txBody>
                  <a:tcPr marL="7620" marR="7620" marT="762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21.82</a:t>
                      </a: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35799"/>
                  </a:ext>
                </a:extLst>
              </a:tr>
              <a:tr h="182880">
                <a:tc>
                  <a:txBody>
                    <a:bodyPr/>
                    <a:lstStyle/>
                    <a:p>
                      <a:pPr algn="l" fontAlgn="b"/>
                      <a:r>
                        <a:rPr lang="en-US" sz="1600" u="none" strike="noStrike" dirty="0">
                          <a:effectLst/>
                          <a:latin typeface="+mn-lt"/>
                        </a:rPr>
                        <a:t>&gt;=$250,000</a:t>
                      </a:r>
                      <a:endParaRPr lang="en-US" sz="1600" b="0" i="0" u="none" strike="noStrike" dirty="0">
                        <a:solidFill>
                          <a:srgbClr val="000000"/>
                        </a:solidFill>
                        <a:effectLst/>
                        <a:latin typeface="+mn-lt"/>
                      </a:endParaRPr>
                    </a:p>
                  </a:txBody>
                  <a:tcPr marL="7620" marR="7620" marT="762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26.67</a:t>
                      </a: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31.11</a:t>
                      </a:r>
                    </a:p>
                  </a:txBody>
                  <a:tcPr marL="7620" marR="7620" marT="7620" marB="0" anchor="b">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35.56</a:t>
                      </a:r>
                    </a:p>
                  </a:txBody>
                  <a:tcPr marL="7620" marR="7620" marT="7620" marB="0" anchor="b">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6.67</a:t>
                      </a: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5621710"/>
                  </a:ext>
                </a:extLst>
              </a:tr>
            </a:tbl>
          </a:graphicData>
        </a:graphic>
      </p:graphicFrame>
      <p:graphicFrame>
        <p:nvGraphicFramePr>
          <p:cNvPr id="3" name="Object 2">
            <a:extLst>
              <a:ext uri="{FF2B5EF4-FFF2-40B4-BE49-F238E27FC236}">
                <a16:creationId xmlns:a16="http://schemas.microsoft.com/office/drawing/2014/main" id="{17CA8DA4-2F6E-4591-9D14-2F02EA204812}"/>
              </a:ext>
            </a:extLst>
          </p:cNvPr>
          <p:cNvGraphicFramePr>
            <a:graphicFrameLocks noChangeAspect="1"/>
          </p:cNvGraphicFramePr>
          <p:nvPr>
            <p:extLst>
              <p:ext uri="{D42A27DB-BD31-4B8C-83A1-F6EECF244321}">
                <p14:modId xmlns:p14="http://schemas.microsoft.com/office/powerpoint/2010/main" val="1815005926"/>
              </p:ext>
            </p:extLst>
          </p:nvPr>
        </p:nvGraphicFramePr>
        <p:xfrm>
          <a:off x="7643323" y="5694208"/>
          <a:ext cx="914400" cy="792163"/>
        </p:xfrm>
        <a:graphic>
          <a:graphicData uri="http://schemas.openxmlformats.org/presentationml/2006/ole">
            <mc:AlternateContent xmlns:mc="http://schemas.openxmlformats.org/markup-compatibility/2006">
              <mc:Choice xmlns:v="urn:schemas-microsoft-com:vml" Requires="v">
                <p:oleObj spid="_x0000_s12304" name="Worksheet" showAsIcon="1" r:id="rId4" imgW="914400" imgH="792360" progId="Excel.Sheet.12">
                  <p:embed/>
                </p:oleObj>
              </mc:Choice>
              <mc:Fallback>
                <p:oleObj name="Worksheet" showAsIcon="1" r:id="rId4" imgW="914400" imgH="792360" progId="Excel.Sheet.12">
                  <p:embed/>
                  <p:pic>
                    <p:nvPicPr>
                      <p:cNvPr id="0" name=""/>
                      <p:cNvPicPr/>
                      <p:nvPr/>
                    </p:nvPicPr>
                    <p:blipFill>
                      <a:blip r:embed="rId5"/>
                      <a:stretch>
                        <a:fillRect/>
                      </a:stretch>
                    </p:blipFill>
                    <p:spPr>
                      <a:xfrm>
                        <a:off x="7643323" y="5694208"/>
                        <a:ext cx="914400" cy="792163"/>
                      </a:xfrm>
                      <a:prstGeom prst="rect">
                        <a:avLst/>
                      </a:prstGeom>
                    </p:spPr>
                  </p:pic>
                </p:oleObj>
              </mc:Fallback>
            </mc:AlternateContent>
          </a:graphicData>
        </a:graphic>
      </p:graphicFrame>
      <p:sp>
        <p:nvSpPr>
          <p:cNvPr id="25" name="TextBox 24">
            <a:extLst>
              <a:ext uri="{FF2B5EF4-FFF2-40B4-BE49-F238E27FC236}">
                <a16:creationId xmlns:a16="http://schemas.microsoft.com/office/drawing/2014/main" id="{5EC1A321-2DDA-405C-99D6-6008338F123D}"/>
              </a:ext>
            </a:extLst>
          </p:cNvPr>
          <p:cNvSpPr txBox="1"/>
          <p:nvPr/>
        </p:nvSpPr>
        <p:spPr>
          <a:xfrm>
            <a:off x="7218024" y="5236300"/>
            <a:ext cx="1934936" cy="369332"/>
          </a:xfrm>
          <a:prstGeom prst="rect">
            <a:avLst/>
          </a:prstGeom>
          <a:noFill/>
        </p:spPr>
        <p:txBody>
          <a:bodyPr wrap="square" rtlCol="0">
            <a:spAutoFit/>
          </a:bodyPr>
          <a:lstStyle/>
          <a:p>
            <a:r>
              <a:rPr lang="en-US" dirty="0">
                <a:latin typeface="+mn-lt"/>
              </a:rPr>
              <a:t>How it was done</a:t>
            </a:r>
            <a:r>
              <a:rPr lang="en-US" dirty="0"/>
              <a:t>.</a:t>
            </a:r>
          </a:p>
        </p:txBody>
      </p:sp>
    </p:spTree>
    <p:extLst>
      <p:ext uri="{BB962C8B-B14F-4D97-AF65-F5344CB8AC3E}">
        <p14:creationId xmlns:p14="http://schemas.microsoft.com/office/powerpoint/2010/main" val="3460025254"/>
      </p:ext>
    </p:extLst>
  </p:cSld>
  <p:clrMapOvr>
    <a:masterClrMapping/>
  </p:clrMapOvr>
  <p:transition>
    <p:zoom/>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179" name="Freeform 99"/>
          <p:cNvSpPr>
            <a:spLocks/>
          </p:cNvSpPr>
          <p:nvPr/>
        </p:nvSpPr>
        <p:spPr bwMode="auto">
          <a:xfrm>
            <a:off x="3546265" y="3223367"/>
            <a:ext cx="196850" cy="1059897"/>
          </a:xfrm>
          <a:custGeom>
            <a:avLst/>
            <a:gdLst/>
            <a:ahLst/>
            <a:cxnLst>
              <a:cxn ang="0">
                <a:pos x="0" y="0"/>
              </a:cxn>
              <a:cxn ang="0">
                <a:pos x="96" y="36"/>
              </a:cxn>
              <a:cxn ang="0">
                <a:pos x="120" y="192"/>
              </a:cxn>
              <a:cxn ang="0">
                <a:pos x="120" y="660"/>
              </a:cxn>
              <a:cxn ang="0">
                <a:pos x="120" y="888"/>
              </a:cxn>
            </a:cxnLst>
            <a:rect l="0" t="0" r="r" b="b"/>
            <a:pathLst>
              <a:path w="124" h="888">
                <a:moveTo>
                  <a:pt x="0" y="0"/>
                </a:moveTo>
                <a:cubicBezTo>
                  <a:pt x="16" y="6"/>
                  <a:pt x="76" y="4"/>
                  <a:pt x="96" y="36"/>
                </a:cubicBezTo>
                <a:cubicBezTo>
                  <a:pt x="116" y="68"/>
                  <a:pt x="116" y="88"/>
                  <a:pt x="120" y="192"/>
                </a:cubicBezTo>
                <a:cubicBezTo>
                  <a:pt x="124" y="296"/>
                  <a:pt x="120" y="544"/>
                  <a:pt x="120" y="660"/>
                </a:cubicBezTo>
                <a:cubicBezTo>
                  <a:pt x="120" y="776"/>
                  <a:pt x="120" y="841"/>
                  <a:pt x="120" y="888"/>
                </a:cubicBezTo>
              </a:path>
            </a:pathLst>
          </a:custGeom>
          <a:noFill/>
          <a:ln w="28575" cap="flat" cmpd="sng">
            <a:solidFill>
              <a:srgbClr val="000000"/>
            </a:solidFill>
            <a:prstDash val="solid"/>
            <a:round/>
            <a:headEnd type="none" w="med" len="med"/>
            <a:tailEnd type="triangle" w="med" len="med"/>
          </a:ln>
          <a:effectLst/>
        </p:spPr>
        <p:txBody>
          <a:bodyPr/>
          <a:lstStyle/>
          <a:p>
            <a:endParaRPr lang="en-US"/>
          </a:p>
        </p:txBody>
      </p:sp>
      <p:sp>
        <p:nvSpPr>
          <p:cNvPr id="302180" name="Text Box 100"/>
          <p:cNvSpPr txBox="1">
            <a:spLocks noChangeArrowheads="1"/>
          </p:cNvSpPr>
          <p:nvPr/>
        </p:nvSpPr>
        <p:spPr bwMode="auto">
          <a:xfrm>
            <a:off x="1650481" y="4295616"/>
            <a:ext cx="5618846" cy="370101"/>
          </a:xfrm>
          <a:prstGeom prst="rect">
            <a:avLst/>
          </a:prstGeom>
          <a:noFill/>
          <a:ln w="12700">
            <a:noFill/>
            <a:miter lim="800000"/>
            <a:headEnd/>
            <a:tailEnd/>
          </a:ln>
          <a:effectLst/>
        </p:spPr>
        <p:txBody>
          <a:bodyPr wrap="none">
            <a:spAutoFit/>
          </a:bodyPr>
          <a:lstStyle/>
          <a:p>
            <a:r>
              <a:rPr lang="en-US" sz="1805" dirty="0">
                <a:solidFill>
                  <a:srgbClr val="000000"/>
                </a:solidFill>
                <a:latin typeface="+mn-lt"/>
                <a:cs typeface="Arial" panose="020B0604020202020204" pitchFamily="34" charset="0"/>
              </a:rPr>
              <a:t>(Colonial and </a:t>
            </a:r>
            <a:r>
              <a:rPr lang="en-US" sz="1805" u="sng" dirty="0">
                <a:solidFill>
                  <a:srgbClr val="000000"/>
                </a:solidFill>
                <a:latin typeface="+mn-lt"/>
                <a:cs typeface="Arial" panose="020B0604020202020204" pitchFamily="34" charset="0"/>
              </a:rPr>
              <a:t>&gt;</a:t>
            </a:r>
            <a:r>
              <a:rPr lang="en-US" sz="1805" dirty="0">
                <a:solidFill>
                  <a:srgbClr val="000000"/>
                </a:solidFill>
                <a:latin typeface="+mn-lt"/>
                <a:cs typeface="Arial" panose="020B0604020202020204" pitchFamily="34" charset="0"/>
              </a:rPr>
              <a:t> $250K)/(All Colonial) x 100 = (12/30) x 100</a:t>
            </a:r>
          </a:p>
        </p:txBody>
      </p:sp>
      <p:sp>
        <p:nvSpPr>
          <p:cNvPr id="302181" name="Rectangle 101"/>
          <p:cNvSpPr>
            <a:spLocks noChangeArrowheads="1"/>
          </p:cNvSpPr>
          <p:nvPr/>
        </p:nvSpPr>
        <p:spPr bwMode="auto">
          <a:xfrm>
            <a:off x="310941" y="1040651"/>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Cross-tabulation:  Column Percentages</a:t>
            </a:r>
          </a:p>
        </p:txBody>
      </p:sp>
      <p:sp>
        <p:nvSpPr>
          <p:cNvPr id="302250" name="Rectangle 170"/>
          <p:cNvSpPr>
            <a:spLocks noChangeArrowheads="1"/>
          </p:cNvSpPr>
          <p:nvPr/>
        </p:nvSpPr>
        <p:spPr bwMode="auto">
          <a:xfrm>
            <a:off x="561765" y="1645426"/>
            <a:ext cx="5969001" cy="364042"/>
          </a:xfrm>
          <a:prstGeom prst="rect">
            <a:avLst/>
          </a:prstGeom>
          <a:noFill/>
          <a:ln w="12700">
            <a:noFill/>
            <a:miter lim="800000"/>
            <a:headEnd/>
            <a:tailEnd/>
          </a:ln>
          <a:effectLst/>
        </p:spPr>
        <p:txBody>
          <a:bodyPr lIns="68034" tIns="33420" rIns="68034" bIns="33420"/>
          <a:lstStyle/>
          <a:p>
            <a:pPr>
              <a:spcBef>
                <a:spcPct val="20000"/>
              </a:spcBef>
            </a:pPr>
            <a:r>
              <a:rPr lang="en-US" sz="2400" dirty="0">
                <a:solidFill>
                  <a:srgbClr val="000000"/>
                </a:solidFill>
                <a:latin typeface="+mn-lt"/>
                <a:cs typeface="Arial" panose="020B0604020202020204" pitchFamily="34" charset="0"/>
              </a:rPr>
              <a:t>Example:  Twin Lakes Homes</a:t>
            </a:r>
          </a:p>
        </p:txBody>
      </p:sp>
      <p:graphicFrame>
        <p:nvGraphicFramePr>
          <p:cNvPr id="22" name="Table 21">
            <a:extLst>
              <a:ext uri="{FF2B5EF4-FFF2-40B4-BE49-F238E27FC236}">
                <a16:creationId xmlns:a16="http://schemas.microsoft.com/office/drawing/2014/main" id="{6EC5775B-0026-4B78-8B66-68B4B42B5403}"/>
              </a:ext>
            </a:extLst>
          </p:cNvPr>
          <p:cNvGraphicFramePr>
            <a:graphicFrameLocks noGrp="1"/>
          </p:cNvGraphicFramePr>
          <p:nvPr>
            <p:extLst>
              <p:ext uri="{D42A27DB-BD31-4B8C-83A1-F6EECF244321}">
                <p14:modId xmlns:p14="http://schemas.microsoft.com/office/powerpoint/2010/main" val="4034723056"/>
              </p:ext>
            </p:extLst>
          </p:nvPr>
        </p:nvGraphicFramePr>
        <p:xfrm>
          <a:off x="1476477" y="2339460"/>
          <a:ext cx="4937760" cy="1257300"/>
        </p:xfrm>
        <a:graphic>
          <a:graphicData uri="http://schemas.openxmlformats.org/drawingml/2006/table">
            <a:tbl>
              <a:tblPr>
                <a:tableStyleId>{5C22544A-7EE6-4342-B048-85BDC9FD1C3A}</a:tableStyleId>
              </a:tblPr>
              <a:tblGrid>
                <a:gridCol w="1280160">
                  <a:extLst>
                    <a:ext uri="{9D8B030D-6E8A-4147-A177-3AD203B41FA5}">
                      <a16:colId xmlns:a16="http://schemas.microsoft.com/office/drawing/2014/main" val="482931964"/>
                    </a:ext>
                  </a:extLst>
                </a:gridCol>
                <a:gridCol w="914400">
                  <a:extLst>
                    <a:ext uri="{9D8B030D-6E8A-4147-A177-3AD203B41FA5}">
                      <a16:colId xmlns:a16="http://schemas.microsoft.com/office/drawing/2014/main" val="4196233080"/>
                    </a:ext>
                  </a:extLst>
                </a:gridCol>
                <a:gridCol w="914400">
                  <a:extLst>
                    <a:ext uri="{9D8B030D-6E8A-4147-A177-3AD203B41FA5}">
                      <a16:colId xmlns:a16="http://schemas.microsoft.com/office/drawing/2014/main" val="1828167173"/>
                    </a:ext>
                  </a:extLst>
                </a:gridCol>
                <a:gridCol w="914400">
                  <a:extLst>
                    <a:ext uri="{9D8B030D-6E8A-4147-A177-3AD203B41FA5}">
                      <a16:colId xmlns:a16="http://schemas.microsoft.com/office/drawing/2014/main" val="3655159371"/>
                    </a:ext>
                  </a:extLst>
                </a:gridCol>
                <a:gridCol w="914400">
                  <a:extLst>
                    <a:ext uri="{9D8B030D-6E8A-4147-A177-3AD203B41FA5}">
                      <a16:colId xmlns:a16="http://schemas.microsoft.com/office/drawing/2014/main" val="3971439396"/>
                    </a:ext>
                  </a:extLst>
                </a:gridCol>
              </a:tblGrid>
              <a:tr h="182880">
                <a:tc>
                  <a:txBody>
                    <a:bodyPr/>
                    <a:lstStyle/>
                    <a:p>
                      <a:pPr algn="l" fontAlgn="b"/>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4">
                  <a:txBody>
                    <a:bodyPr/>
                    <a:lstStyle/>
                    <a:p>
                      <a:pPr algn="ctr" fontAlgn="b"/>
                      <a:r>
                        <a:rPr lang="en-US" sz="1600" u="none" strike="noStrike" dirty="0">
                          <a:effectLst/>
                          <a:latin typeface="+mn-lt"/>
                        </a:rPr>
                        <a:t>Home Style</a:t>
                      </a:r>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1510761"/>
                  </a:ext>
                </a:extLst>
              </a:tr>
              <a:tr h="182880">
                <a:tc>
                  <a:txBody>
                    <a:bodyPr/>
                    <a:lstStyle/>
                    <a:p>
                      <a:pPr algn="l" fontAlgn="b"/>
                      <a:r>
                        <a:rPr lang="en-US" sz="1600" u="none" strike="noStrike" dirty="0">
                          <a:effectLst/>
                          <a:latin typeface="+mn-lt"/>
                        </a:rPr>
                        <a:t>Price Range</a:t>
                      </a:r>
                      <a:endParaRPr lang="en-US" sz="1600" b="0" i="0" u="none" strike="noStrike" dirty="0">
                        <a:solidFill>
                          <a:srgbClr val="000000"/>
                        </a:solidFill>
                        <a:effectLst/>
                        <a:latin typeface="+mn-lt"/>
                      </a:endParaRPr>
                    </a:p>
                  </a:txBody>
                  <a:tcPr marL="7620" marR="7620" marT="762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Colonial</a:t>
                      </a:r>
                      <a:endParaRPr lang="en-US" sz="1600" b="0" i="0" u="none" strike="noStrike" dirty="0">
                        <a:solidFill>
                          <a:srgbClr val="000000"/>
                        </a:solidFill>
                        <a:effectLst/>
                        <a:latin typeface="+mn-lt"/>
                      </a:endParaRP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Log</a:t>
                      </a:r>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Split</a:t>
                      </a:r>
                      <a:endParaRPr lang="en-US" sz="1600" b="0" i="0" u="none" strike="noStrike" dirty="0">
                        <a:solidFill>
                          <a:srgbClr val="000000"/>
                        </a:solidFill>
                        <a:effectLst/>
                        <a:latin typeface="+mn-lt"/>
                      </a:endParaRPr>
                    </a:p>
                  </a:txBody>
                  <a:tcPr marL="7620" marR="7620" marT="7620" marB="0" anchor="b">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u="none" strike="noStrike" dirty="0">
                          <a:effectLst/>
                          <a:latin typeface="+mn-lt"/>
                        </a:rPr>
                        <a:t>A-Frame</a:t>
                      </a:r>
                      <a:endParaRPr lang="en-US" sz="1600" b="0" i="0" u="none" strike="noStrike" dirty="0">
                        <a:solidFill>
                          <a:srgbClr val="000000"/>
                        </a:solidFill>
                        <a:effectLst/>
                        <a:latin typeface="+mn-lt"/>
                      </a:endParaRP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9447233"/>
                  </a:ext>
                </a:extLst>
              </a:tr>
              <a:tr h="182880">
                <a:tc>
                  <a:txBody>
                    <a:bodyPr/>
                    <a:lstStyle/>
                    <a:p>
                      <a:pPr algn="l" fontAlgn="b"/>
                      <a:r>
                        <a:rPr lang="en-US" sz="1600" u="none" strike="noStrike" dirty="0">
                          <a:effectLst/>
                          <a:latin typeface="+mn-lt"/>
                        </a:rPr>
                        <a:t>&lt; $250,000</a:t>
                      </a:r>
                      <a:endParaRPr lang="en-US" sz="1600" b="0" i="0" u="none" strike="noStrike" dirty="0">
                        <a:solidFill>
                          <a:srgbClr val="000000"/>
                        </a:solidFill>
                        <a:effectLst/>
                        <a:latin typeface="+mn-lt"/>
                      </a:endParaRP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dirty="0">
                          <a:solidFill>
                            <a:srgbClr val="000000"/>
                          </a:solidFill>
                          <a:effectLst/>
                          <a:latin typeface="Calibri" panose="020F0502020204030204" pitchFamily="34" charset="0"/>
                        </a:rPr>
                        <a:t>60.00</a:t>
                      </a: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30.00</a:t>
                      </a:r>
                    </a:p>
                  </a:txBody>
                  <a:tcPr marL="7620" marR="7620" marT="762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54.29</a:t>
                      </a:r>
                    </a:p>
                  </a:txBody>
                  <a:tcPr marL="7620" marR="7620" marT="7620" marB="0" anchor="b">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80.00</a:t>
                      </a: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35799"/>
                  </a:ext>
                </a:extLst>
              </a:tr>
              <a:tr h="182880">
                <a:tc>
                  <a:txBody>
                    <a:bodyPr/>
                    <a:lstStyle/>
                    <a:p>
                      <a:pPr algn="l" fontAlgn="b"/>
                      <a:r>
                        <a:rPr lang="en-US" sz="1600" u="none" strike="noStrike" dirty="0">
                          <a:effectLst/>
                          <a:latin typeface="+mn-lt"/>
                        </a:rPr>
                        <a:t>&gt;=$250,000</a:t>
                      </a:r>
                      <a:endParaRPr lang="en-US" sz="1600" b="0" i="0" u="none" strike="noStrike" dirty="0">
                        <a:solidFill>
                          <a:srgbClr val="000000"/>
                        </a:solidFill>
                        <a:effectLst/>
                        <a:latin typeface="+mn-lt"/>
                      </a:endParaRPr>
                    </a:p>
                  </a:txBody>
                  <a:tcPr marL="7620" marR="7620" marT="762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40.00</a:t>
                      </a: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dirty="0">
                          <a:solidFill>
                            <a:srgbClr val="000000"/>
                          </a:solidFill>
                          <a:effectLst/>
                          <a:latin typeface="Calibri" panose="020F0502020204030204" pitchFamily="34" charset="0"/>
                        </a:rPr>
                        <a:t>70.00</a:t>
                      </a:r>
                    </a:p>
                  </a:txBody>
                  <a:tcPr marL="7620" marR="7620" marT="7620" marB="0" anchor="b">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dirty="0">
                          <a:solidFill>
                            <a:srgbClr val="000000"/>
                          </a:solidFill>
                          <a:effectLst/>
                          <a:latin typeface="Calibri" panose="020F0502020204030204" pitchFamily="34" charset="0"/>
                        </a:rPr>
                        <a:t>45.71</a:t>
                      </a:r>
                    </a:p>
                  </a:txBody>
                  <a:tcPr marL="7620" marR="7620" marT="7620" marB="0" anchor="b">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20.00</a:t>
                      </a: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5621710"/>
                  </a:ext>
                </a:extLst>
              </a:tr>
              <a:tr h="182880">
                <a:tc>
                  <a:txBody>
                    <a:bodyPr/>
                    <a:lstStyle/>
                    <a:p>
                      <a:pPr algn="l" fontAlgn="b"/>
                      <a:r>
                        <a:rPr lang="en-US" sz="1600" u="none" strike="noStrike" dirty="0">
                          <a:effectLst/>
                          <a:latin typeface="+mn-lt"/>
                        </a:rPr>
                        <a:t>Total</a:t>
                      </a:r>
                      <a:endParaRPr lang="en-US" sz="1600" b="0" i="0" u="none" strike="noStrike" dirty="0">
                        <a:solidFill>
                          <a:srgbClr val="000000"/>
                        </a:solidFill>
                        <a:effectLst/>
                        <a:latin typeface="+mn-lt"/>
                      </a:endParaRP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600" b="0" i="0" u="none" strike="noStrike">
                          <a:solidFill>
                            <a:srgbClr val="000000"/>
                          </a:solidFill>
                          <a:effectLst/>
                          <a:latin typeface="Calibri" panose="020F0502020204030204" pitchFamily="34" charset="0"/>
                        </a:rPr>
                        <a:t>100</a:t>
                      </a:r>
                    </a:p>
                  </a:txBody>
                  <a:tcPr marL="7620" marR="7620" marT="762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600" b="0" i="0" u="none" strike="noStrike" dirty="0">
                          <a:solidFill>
                            <a:srgbClr val="000000"/>
                          </a:solidFill>
                          <a:effectLst/>
                          <a:latin typeface="Calibri" panose="020F0502020204030204" pitchFamily="34" charset="0"/>
                        </a:rPr>
                        <a:t>100</a:t>
                      </a:r>
                    </a:p>
                  </a:txBody>
                  <a:tcPr marL="7620" marR="7620" marT="7620" marB="0" anchor="b">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600" b="0" i="0" u="none" strike="noStrike" dirty="0">
                          <a:solidFill>
                            <a:srgbClr val="000000"/>
                          </a:solidFill>
                          <a:effectLst/>
                          <a:latin typeface="Calibri" panose="020F0502020204030204" pitchFamily="34" charset="0"/>
                        </a:rPr>
                        <a:t>100</a:t>
                      </a:r>
                    </a:p>
                  </a:txBody>
                  <a:tcPr marL="7620" marR="7620" marT="7620" marB="0" anchor="b">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50728121"/>
                  </a:ext>
                </a:extLst>
              </a:tr>
            </a:tbl>
          </a:graphicData>
        </a:graphic>
      </p:graphicFrame>
      <p:graphicFrame>
        <p:nvGraphicFramePr>
          <p:cNvPr id="23" name="Object 22">
            <a:extLst>
              <a:ext uri="{FF2B5EF4-FFF2-40B4-BE49-F238E27FC236}">
                <a16:creationId xmlns:a16="http://schemas.microsoft.com/office/drawing/2014/main" id="{AB80FF19-C786-44F8-B6AF-F834C3156CDC}"/>
              </a:ext>
            </a:extLst>
          </p:cNvPr>
          <p:cNvGraphicFramePr>
            <a:graphicFrameLocks noChangeAspect="1"/>
          </p:cNvGraphicFramePr>
          <p:nvPr>
            <p:extLst>
              <p:ext uri="{D42A27DB-BD31-4B8C-83A1-F6EECF244321}">
                <p14:modId xmlns:p14="http://schemas.microsoft.com/office/powerpoint/2010/main" val="1478163581"/>
              </p:ext>
            </p:extLst>
          </p:nvPr>
        </p:nvGraphicFramePr>
        <p:xfrm>
          <a:off x="7643323" y="5694208"/>
          <a:ext cx="914400" cy="792163"/>
        </p:xfrm>
        <a:graphic>
          <a:graphicData uri="http://schemas.openxmlformats.org/presentationml/2006/ole">
            <mc:AlternateContent xmlns:mc="http://schemas.openxmlformats.org/markup-compatibility/2006">
              <mc:Choice xmlns:v="urn:schemas-microsoft-com:vml" Requires="v">
                <p:oleObj spid="_x0000_s13326" name="Worksheet" showAsIcon="1" r:id="rId4" imgW="914400" imgH="792360" progId="Excel.Sheet.12">
                  <p:embed/>
                </p:oleObj>
              </mc:Choice>
              <mc:Fallback>
                <p:oleObj name="Worksheet" showAsIcon="1" r:id="rId4" imgW="914400" imgH="792360" progId="Excel.Sheet.12">
                  <p:embed/>
                  <p:pic>
                    <p:nvPicPr>
                      <p:cNvPr id="3" name="Object 2">
                        <a:extLst>
                          <a:ext uri="{FF2B5EF4-FFF2-40B4-BE49-F238E27FC236}">
                            <a16:creationId xmlns:a16="http://schemas.microsoft.com/office/drawing/2014/main" id="{17CA8DA4-2F6E-4591-9D14-2F02EA204812}"/>
                          </a:ext>
                        </a:extLst>
                      </p:cNvPr>
                      <p:cNvPicPr/>
                      <p:nvPr/>
                    </p:nvPicPr>
                    <p:blipFill>
                      <a:blip r:embed="rId5"/>
                      <a:stretch>
                        <a:fillRect/>
                      </a:stretch>
                    </p:blipFill>
                    <p:spPr>
                      <a:xfrm>
                        <a:off x="7643323" y="5694208"/>
                        <a:ext cx="914400" cy="792163"/>
                      </a:xfrm>
                      <a:prstGeom prst="rect">
                        <a:avLst/>
                      </a:prstGeom>
                    </p:spPr>
                  </p:pic>
                </p:oleObj>
              </mc:Fallback>
            </mc:AlternateContent>
          </a:graphicData>
        </a:graphic>
      </p:graphicFrame>
      <p:sp>
        <p:nvSpPr>
          <p:cNvPr id="24" name="TextBox 23">
            <a:extLst>
              <a:ext uri="{FF2B5EF4-FFF2-40B4-BE49-F238E27FC236}">
                <a16:creationId xmlns:a16="http://schemas.microsoft.com/office/drawing/2014/main" id="{A71310CC-D1E2-4F37-A0C3-31BBE601187B}"/>
              </a:ext>
            </a:extLst>
          </p:cNvPr>
          <p:cNvSpPr txBox="1"/>
          <p:nvPr/>
        </p:nvSpPr>
        <p:spPr>
          <a:xfrm>
            <a:off x="7218024" y="5236300"/>
            <a:ext cx="1934936" cy="369332"/>
          </a:xfrm>
          <a:prstGeom prst="rect">
            <a:avLst/>
          </a:prstGeom>
          <a:noFill/>
        </p:spPr>
        <p:txBody>
          <a:bodyPr wrap="square" rtlCol="0">
            <a:spAutoFit/>
          </a:bodyPr>
          <a:lstStyle/>
          <a:p>
            <a:r>
              <a:rPr lang="en-US" dirty="0">
                <a:latin typeface="+mn-lt"/>
              </a:rPr>
              <a:t>How it was done</a:t>
            </a:r>
            <a:r>
              <a:rPr lang="en-US" dirty="0"/>
              <a:t>.</a:t>
            </a:r>
          </a:p>
        </p:txBody>
      </p:sp>
    </p:spTree>
    <p:extLst>
      <p:ext uri="{BB962C8B-B14F-4D97-AF65-F5344CB8AC3E}">
        <p14:creationId xmlns:p14="http://schemas.microsoft.com/office/powerpoint/2010/main" val="977624116"/>
      </p:ext>
    </p:extLst>
  </p:cSld>
  <p:clrMapOvr>
    <a:masterClrMapping/>
  </p:clrMapOvr>
  <p:transition>
    <p:zoom/>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ChangeArrowheads="1"/>
          </p:cNvSpPr>
          <p:nvPr/>
        </p:nvSpPr>
        <p:spPr bwMode="auto">
          <a:xfrm>
            <a:off x="415925" y="1063926"/>
            <a:ext cx="7772400" cy="612305"/>
          </a:xfrm>
          <a:prstGeom prst="rect">
            <a:avLst/>
          </a:prstGeom>
          <a:noFill/>
          <a:ln w="12700">
            <a:noFill/>
            <a:miter lim="800000"/>
            <a:headEnd/>
            <a:tailEnd/>
          </a:ln>
          <a:effectLst/>
        </p:spPr>
        <p:txBody>
          <a:bodyPr lIns="68034" tIns="33420" rIns="68034" bIns="33420" anchor="t"/>
          <a:lstStyle/>
          <a:p>
            <a:pPr algn="l"/>
            <a:r>
              <a:rPr lang="en-US" sz="2800" b="1" dirty="0">
                <a:latin typeface="+mn-lt"/>
                <a:cs typeface="Arial" panose="020B0604020202020204" pitchFamily="34" charset="0"/>
              </a:rPr>
              <a:t>Cross-tabulation:  Simpson’s Paradox</a:t>
            </a:r>
          </a:p>
        </p:txBody>
      </p:sp>
      <p:sp>
        <p:nvSpPr>
          <p:cNvPr id="315398" name="Rectangle 6"/>
          <p:cNvSpPr>
            <a:spLocks noChangeArrowheads="1"/>
          </p:cNvSpPr>
          <p:nvPr/>
        </p:nvSpPr>
        <p:spPr bwMode="auto">
          <a:xfrm>
            <a:off x="625476" y="3071812"/>
            <a:ext cx="7791450" cy="1303135"/>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In some cases the conclusions based upon an aggregated cross-tabulation can be completely reversed if we look at the unaggregated data. The reversal of conclusions based on aggregate and </a:t>
            </a:r>
            <a:r>
              <a:rPr lang="en-US" sz="2000" dirty="0" err="1">
                <a:solidFill>
                  <a:srgbClr val="000000"/>
                </a:solidFill>
                <a:latin typeface="+mn-lt"/>
                <a:cs typeface="Arial" panose="020B0604020202020204" pitchFamily="34" charset="0"/>
              </a:rPr>
              <a:t>unaggregated</a:t>
            </a:r>
            <a:r>
              <a:rPr lang="en-US" sz="2000" dirty="0">
                <a:solidFill>
                  <a:srgbClr val="000000"/>
                </a:solidFill>
                <a:latin typeface="+mn-lt"/>
                <a:cs typeface="Arial" panose="020B0604020202020204" pitchFamily="34" charset="0"/>
              </a:rPr>
              <a:t> data is called Simpson’s paradox.</a:t>
            </a:r>
          </a:p>
        </p:txBody>
      </p:sp>
      <p:sp>
        <p:nvSpPr>
          <p:cNvPr id="315399" name="Rectangle 7"/>
          <p:cNvSpPr>
            <a:spLocks noChangeArrowheads="1"/>
          </p:cNvSpPr>
          <p:nvPr/>
        </p:nvSpPr>
        <p:spPr bwMode="auto">
          <a:xfrm>
            <a:off x="625475" y="2368203"/>
            <a:ext cx="7905750" cy="745438"/>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We must be careful in drawing conclusions about the relationship between the two variables in the aggregated cross-tabulation.</a:t>
            </a:r>
          </a:p>
        </p:txBody>
      </p:sp>
      <p:sp>
        <p:nvSpPr>
          <p:cNvPr id="315400" name="Rectangle 8"/>
          <p:cNvSpPr>
            <a:spLocks noChangeArrowheads="1"/>
          </p:cNvSpPr>
          <p:nvPr/>
        </p:nvSpPr>
        <p:spPr bwMode="auto">
          <a:xfrm>
            <a:off x="625474" y="1648182"/>
            <a:ext cx="7562851" cy="730470"/>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2000" dirty="0">
                <a:solidFill>
                  <a:srgbClr val="000000"/>
                </a:solidFill>
                <a:latin typeface="+mn-lt"/>
                <a:cs typeface="Arial" panose="020B0604020202020204" pitchFamily="34" charset="0"/>
              </a:rPr>
              <a:t>Data in two or more cross-tabulations are often aggregated to produce a summary cross-tabulation.</a:t>
            </a:r>
          </a:p>
        </p:txBody>
      </p:sp>
    </p:spTree>
    <p:extLst>
      <p:ext uri="{BB962C8B-B14F-4D97-AF65-F5344CB8AC3E}">
        <p14:creationId xmlns:p14="http://schemas.microsoft.com/office/powerpoint/2010/main" val="1751474314"/>
      </p:ext>
    </p:extLst>
  </p:cSld>
  <p:clrMapOvr>
    <a:masterClrMapping/>
  </p:clrMapOvr>
  <p:transition>
    <p:zoom/>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38682" y="1033922"/>
            <a:ext cx="7772400" cy="1119343"/>
          </a:xfrm>
          <a:prstGeom prst="rect">
            <a:avLst/>
          </a:prstGeom>
          <a:noFill/>
          <a:ln/>
        </p:spPr>
        <p:txBody>
          <a:bodyPr/>
          <a:lst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a:lstStyle>
          <a:p>
            <a:pPr algn="l"/>
            <a:r>
              <a:rPr lang="en-US" b="1" dirty="0">
                <a:solidFill>
                  <a:schemeClr val="tx1"/>
                </a:solidFill>
                <a:effectLst/>
                <a:latin typeface="+mn-lt"/>
                <a:cs typeface="Arial" panose="020B0604020202020204" pitchFamily="34" charset="0"/>
              </a:rPr>
              <a:t>Summarizing Data for Two Variables</a:t>
            </a:r>
          </a:p>
          <a:p>
            <a:pPr algn="l"/>
            <a:r>
              <a:rPr lang="en-US" b="1" dirty="0">
                <a:solidFill>
                  <a:schemeClr val="tx1"/>
                </a:solidFill>
                <a:effectLst/>
                <a:latin typeface="+mn-lt"/>
                <a:cs typeface="Arial" panose="020B0604020202020204" pitchFamily="34" charset="0"/>
              </a:rPr>
              <a:t>Using Graphical Displays</a:t>
            </a:r>
          </a:p>
        </p:txBody>
      </p:sp>
      <p:sp>
        <p:nvSpPr>
          <p:cNvPr id="6" name="Rectangle 7"/>
          <p:cNvSpPr>
            <a:spLocks noChangeArrowheads="1"/>
          </p:cNvSpPr>
          <p:nvPr/>
        </p:nvSpPr>
        <p:spPr bwMode="auto">
          <a:xfrm>
            <a:off x="627310" y="3814389"/>
            <a:ext cx="8001000" cy="719293"/>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Scatter diagrams and </a:t>
            </a:r>
            <a:r>
              <a:rPr lang="en-US" sz="2400" dirty="0" err="1">
                <a:solidFill>
                  <a:srgbClr val="000000"/>
                </a:solidFill>
                <a:latin typeface="+mn-lt"/>
                <a:cs typeface="Arial" panose="020B0604020202020204" pitchFamily="34" charset="0"/>
              </a:rPr>
              <a:t>trendlines</a:t>
            </a:r>
            <a:r>
              <a:rPr lang="en-US" sz="2400" dirty="0">
                <a:solidFill>
                  <a:srgbClr val="000000"/>
                </a:solidFill>
                <a:latin typeface="+mn-lt"/>
                <a:cs typeface="Arial" panose="020B0604020202020204" pitchFamily="34" charset="0"/>
              </a:rPr>
              <a:t> are useful in  exploring the relationship between two variables.</a:t>
            </a:r>
          </a:p>
        </p:txBody>
      </p:sp>
      <p:sp>
        <p:nvSpPr>
          <p:cNvPr id="7" name="Rectangle 8"/>
          <p:cNvSpPr>
            <a:spLocks noChangeArrowheads="1"/>
          </p:cNvSpPr>
          <p:nvPr/>
        </p:nvSpPr>
        <p:spPr bwMode="auto">
          <a:xfrm>
            <a:off x="627310" y="2981108"/>
            <a:ext cx="8001000" cy="429007"/>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Displaying data in creative ways can lead to powerful insights.</a:t>
            </a:r>
          </a:p>
        </p:txBody>
      </p:sp>
      <p:sp>
        <p:nvSpPr>
          <p:cNvPr id="8" name="Rectangle 9"/>
          <p:cNvSpPr>
            <a:spLocks noChangeArrowheads="1"/>
          </p:cNvSpPr>
          <p:nvPr/>
        </p:nvSpPr>
        <p:spPr bwMode="auto">
          <a:xfrm>
            <a:off x="627310" y="2078974"/>
            <a:ext cx="8001000" cy="644532"/>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In most cases, a graphical display is more useful than a table for recognizing patterns and trends.</a:t>
            </a:r>
          </a:p>
        </p:txBody>
      </p:sp>
    </p:spTree>
    <p:extLst>
      <p:ext uri="{BB962C8B-B14F-4D97-AF65-F5344CB8AC3E}">
        <p14:creationId xmlns:p14="http://schemas.microsoft.com/office/powerpoint/2010/main" val="1666208156"/>
      </p:ext>
    </p:extLst>
  </p:cSld>
  <p:clrMapOvr>
    <a:masterClrMapping/>
  </p:clrMapOvr>
  <p:transition>
    <p:zoom/>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7" name="Rectangle 5"/>
          <p:cNvSpPr>
            <a:spLocks noChangeArrowheads="1"/>
          </p:cNvSpPr>
          <p:nvPr/>
        </p:nvSpPr>
        <p:spPr bwMode="auto">
          <a:xfrm>
            <a:off x="625476" y="3268377"/>
            <a:ext cx="7791450" cy="759116"/>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The general pattern of the plotted points suggests the overall relationship between the variables.</a:t>
            </a:r>
          </a:p>
        </p:txBody>
      </p:sp>
      <p:sp>
        <p:nvSpPr>
          <p:cNvPr id="284678" name="Rectangle 6"/>
          <p:cNvSpPr>
            <a:spLocks noChangeArrowheads="1"/>
          </p:cNvSpPr>
          <p:nvPr/>
        </p:nvSpPr>
        <p:spPr bwMode="auto">
          <a:xfrm>
            <a:off x="625475" y="2439491"/>
            <a:ext cx="7772400" cy="716147"/>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One variable is shown on the horizontal axis and the other variable is shown on the vertical axis.</a:t>
            </a:r>
          </a:p>
        </p:txBody>
      </p:sp>
      <p:sp>
        <p:nvSpPr>
          <p:cNvPr id="284679" name="Rectangle 7"/>
          <p:cNvSpPr>
            <a:spLocks noChangeArrowheads="1"/>
          </p:cNvSpPr>
          <p:nvPr/>
        </p:nvSpPr>
        <p:spPr bwMode="auto">
          <a:xfrm>
            <a:off x="625475" y="1609988"/>
            <a:ext cx="7829550" cy="787761"/>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A </a:t>
            </a:r>
            <a:r>
              <a:rPr lang="en-US" sz="2400" b="1" dirty="0">
                <a:solidFill>
                  <a:srgbClr val="000000"/>
                </a:solidFill>
                <a:latin typeface="+mn-lt"/>
                <a:cs typeface="Arial" panose="020B0604020202020204" pitchFamily="34" charset="0"/>
              </a:rPr>
              <a:t>scatter diagram </a:t>
            </a:r>
            <a:r>
              <a:rPr lang="en-US" sz="2400" dirty="0">
                <a:solidFill>
                  <a:srgbClr val="000000"/>
                </a:solidFill>
                <a:latin typeface="+mn-lt"/>
                <a:cs typeface="Arial" panose="020B0604020202020204" pitchFamily="34" charset="0"/>
              </a:rPr>
              <a:t>is a graphical presentation of the relationship between two </a:t>
            </a:r>
            <a:r>
              <a:rPr lang="en-US" sz="2400" b="1" dirty="0">
                <a:solidFill>
                  <a:srgbClr val="000000"/>
                </a:solidFill>
                <a:latin typeface="+mn-lt"/>
                <a:cs typeface="Arial" panose="020B0604020202020204" pitchFamily="34" charset="0"/>
              </a:rPr>
              <a:t>quantitative</a:t>
            </a:r>
            <a:r>
              <a:rPr lang="en-US" sz="2400" dirty="0">
                <a:solidFill>
                  <a:srgbClr val="000000"/>
                </a:solidFill>
                <a:latin typeface="+mn-lt"/>
                <a:cs typeface="Arial" panose="020B0604020202020204" pitchFamily="34" charset="0"/>
              </a:rPr>
              <a:t> variables.</a:t>
            </a:r>
          </a:p>
        </p:txBody>
      </p:sp>
      <p:sp>
        <p:nvSpPr>
          <p:cNvPr id="284680" name="Rectangle 8"/>
          <p:cNvSpPr>
            <a:spLocks noChangeArrowheads="1"/>
          </p:cNvSpPr>
          <p:nvPr/>
        </p:nvSpPr>
        <p:spPr bwMode="auto">
          <a:xfrm>
            <a:off x="250722" y="1014326"/>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Scatter Diagram and </a:t>
            </a:r>
            <a:r>
              <a:rPr lang="en-US" sz="2800" b="1" dirty="0" err="1">
                <a:latin typeface="+mn-lt"/>
                <a:cs typeface="Arial" panose="020B0604020202020204" pitchFamily="34" charset="0"/>
              </a:rPr>
              <a:t>Trendline</a:t>
            </a:r>
            <a:endParaRPr lang="en-US" sz="2800" b="1" dirty="0">
              <a:latin typeface="+mn-lt"/>
              <a:cs typeface="Arial" panose="020B0604020202020204" pitchFamily="34" charset="0"/>
            </a:endParaRPr>
          </a:p>
        </p:txBody>
      </p:sp>
      <p:sp>
        <p:nvSpPr>
          <p:cNvPr id="284681" name="Rectangle 9"/>
          <p:cNvSpPr>
            <a:spLocks noChangeArrowheads="1"/>
          </p:cNvSpPr>
          <p:nvPr/>
        </p:nvSpPr>
        <p:spPr bwMode="auto">
          <a:xfrm>
            <a:off x="625476" y="4073291"/>
            <a:ext cx="7791450" cy="379558"/>
          </a:xfrm>
          <a:prstGeom prst="rect">
            <a:avLst/>
          </a:prstGeom>
          <a:noFill/>
          <a:ln w="12700">
            <a:noFill/>
            <a:miter lim="800000"/>
            <a:headEnd/>
            <a:tailEnd/>
          </a:ln>
          <a:effectLst/>
        </p:spPr>
        <p:txBody>
          <a:bodyPr wrap="square" anchor="t"/>
          <a:lstStyle/>
          <a:p>
            <a:pPr marL="257827" indent="-257827">
              <a:spcBef>
                <a:spcPct val="20000"/>
              </a:spcBef>
              <a:buFont typeface="Arial" panose="020B0604020202020204" pitchFamily="34" charset="0"/>
              <a:buChar char="•"/>
            </a:pPr>
            <a:r>
              <a:rPr lang="en-US" sz="2400" dirty="0">
                <a:solidFill>
                  <a:srgbClr val="000000"/>
                </a:solidFill>
                <a:latin typeface="+mn-lt"/>
                <a:cs typeface="Arial" panose="020B0604020202020204" pitchFamily="34" charset="0"/>
              </a:rPr>
              <a:t>A </a:t>
            </a:r>
            <a:r>
              <a:rPr lang="en-US" sz="2400" dirty="0" err="1">
                <a:solidFill>
                  <a:srgbClr val="000000"/>
                </a:solidFill>
                <a:latin typeface="+mn-lt"/>
                <a:cs typeface="Arial" panose="020B0604020202020204" pitchFamily="34" charset="0"/>
              </a:rPr>
              <a:t>trendline</a:t>
            </a:r>
            <a:r>
              <a:rPr lang="en-US" sz="2400" dirty="0">
                <a:solidFill>
                  <a:srgbClr val="000000"/>
                </a:solidFill>
                <a:latin typeface="+mn-lt"/>
                <a:cs typeface="Arial" panose="020B0604020202020204" pitchFamily="34" charset="0"/>
              </a:rPr>
              <a:t> provides an approximation of the relationship.</a:t>
            </a:r>
          </a:p>
        </p:txBody>
      </p:sp>
    </p:spTree>
    <p:extLst>
      <p:ext uri="{BB962C8B-B14F-4D97-AF65-F5344CB8AC3E}">
        <p14:creationId xmlns:p14="http://schemas.microsoft.com/office/powerpoint/2010/main" val="2882302528"/>
      </p:ext>
    </p:extLst>
  </p:cSld>
  <p:clrMapOvr>
    <a:masterClrMapping/>
  </p:clrMapOvr>
  <p:transition>
    <p:zoom/>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105" name="Rectangle 57"/>
          <p:cNvSpPr>
            <a:spLocks noChangeArrowheads="1"/>
          </p:cNvSpPr>
          <p:nvPr/>
        </p:nvSpPr>
        <p:spPr bwMode="auto">
          <a:xfrm>
            <a:off x="889154" y="2175732"/>
            <a:ext cx="5022850" cy="2936202"/>
          </a:xfrm>
          <a:prstGeom prst="rect">
            <a:avLst/>
          </a:prstGeom>
          <a:solidFill>
            <a:schemeClr val="bg1">
              <a:lumMod val="95000"/>
            </a:schemeClr>
          </a:solidFill>
          <a:ln w="6350">
            <a:solidFill>
              <a:srgbClr val="000000"/>
            </a:solidFill>
            <a:miter lim="800000"/>
            <a:headEnd/>
            <a:tailEnd/>
          </a:ln>
          <a:effectLst/>
        </p:spPr>
        <p:txBody>
          <a:bodyPr wrap="none" anchor="ctr"/>
          <a:lstStyle/>
          <a:p>
            <a:endParaRPr lang="en-US"/>
          </a:p>
        </p:txBody>
      </p:sp>
      <p:sp>
        <p:nvSpPr>
          <p:cNvPr id="130111" name="Line 63"/>
          <p:cNvSpPr>
            <a:spLocks noChangeShapeType="1"/>
          </p:cNvSpPr>
          <p:nvPr/>
        </p:nvSpPr>
        <p:spPr bwMode="auto">
          <a:xfrm rot="160082" flipV="1">
            <a:off x="1785291" y="2922610"/>
            <a:ext cx="3347484" cy="1486953"/>
          </a:xfrm>
          <a:prstGeom prst="line">
            <a:avLst/>
          </a:prstGeom>
          <a:noFill/>
          <a:ln w="76200">
            <a:solidFill>
              <a:srgbClr val="C00000"/>
            </a:solidFill>
            <a:prstDash val="lgDash"/>
            <a:round/>
            <a:headEnd/>
            <a:tailEnd/>
          </a:ln>
          <a:effectLst/>
        </p:spPr>
        <p:txBody>
          <a:bodyPr/>
          <a:lstStyle/>
          <a:p>
            <a:endParaRPr lang="en-US"/>
          </a:p>
        </p:txBody>
      </p:sp>
      <p:sp>
        <p:nvSpPr>
          <p:cNvPr id="130050" name="Rectangle 2"/>
          <p:cNvSpPr>
            <a:spLocks noGrp="1" noChangeArrowheads="1"/>
          </p:cNvSpPr>
          <p:nvPr>
            <p:ph type="title"/>
          </p:nvPr>
        </p:nvSpPr>
        <p:spPr>
          <a:xfrm>
            <a:off x="350838" y="1036884"/>
            <a:ext cx="7772400" cy="514604"/>
          </a:xfrm>
        </p:spPr>
        <p:txBody>
          <a:bodyPr/>
          <a:lstStyle/>
          <a:p>
            <a:r>
              <a:rPr lang="en-US" dirty="0"/>
              <a:t>Scatter Diagram</a:t>
            </a:r>
          </a:p>
        </p:txBody>
      </p:sp>
      <p:sp>
        <p:nvSpPr>
          <p:cNvPr id="130051" name="Rectangle 3"/>
          <p:cNvSpPr>
            <a:spLocks noGrp="1" noChangeArrowheads="1"/>
          </p:cNvSpPr>
          <p:nvPr>
            <p:ph idx="1"/>
          </p:nvPr>
        </p:nvSpPr>
        <p:spPr>
          <a:xfrm>
            <a:off x="784379" y="1771672"/>
            <a:ext cx="5016500" cy="407010"/>
          </a:xfrm>
        </p:spPr>
        <p:txBody>
          <a:bodyPr>
            <a:normAutofit fontScale="92500" lnSpcReduction="10000"/>
          </a:bodyPr>
          <a:lstStyle/>
          <a:p>
            <a:pPr marL="0" indent="0">
              <a:buNone/>
            </a:pPr>
            <a:r>
              <a:rPr lang="en-US" dirty="0"/>
              <a:t>Positive Relationship</a:t>
            </a:r>
          </a:p>
        </p:txBody>
      </p:sp>
      <p:sp>
        <p:nvSpPr>
          <p:cNvPr id="130084" name="Line 36"/>
          <p:cNvSpPr>
            <a:spLocks noChangeShapeType="1"/>
          </p:cNvSpPr>
          <p:nvPr/>
        </p:nvSpPr>
        <p:spPr bwMode="auto">
          <a:xfrm>
            <a:off x="1324129" y="2666292"/>
            <a:ext cx="0" cy="2153214"/>
          </a:xfrm>
          <a:prstGeom prst="line">
            <a:avLst/>
          </a:prstGeom>
          <a:noFill/>
          <a:ln w="12700">
            <a:solidFill>
              <a:schemeClr val="tx1"/>
            </a:solidFill>
            <a:round/>
            <a:headEnd/>
            <a:tailEnd/>
          </a:ln>
          <a:effectLst/>
        </p:spPr>
        <p:txBody>
          <a:bodyPr wrap="none" anchor="ctr"/>
          <a:lstStyle/>
          <a:p>
            <a:endParaRPr lang="en-US"/>
          </a:p>
        </p:txBody>
      </p:sp>
      <p:sp>
        <p:nvSpPr>
          <p:cNvPr id="130085" name="Line 37"/>
          <p:cNvSpPr>
            <a:spLocks noChangeShapeType="1"/>
          </p:cNvSpPr>
          <p:nvPr/>
        </p:nvSpPr>
        <p:spPr bwMode="auto">
          <a:xfrm flipH="1">
            <a:off x="1303492" y="4824281"/>
            <a:ext cx="3978275" cy="0"/>
          </a:xfrm>
          <a:prstGeom prst="line">
            <a:avLst/>
          </a:prstGeom>
          <a:noFill/>
          <a:ln w="12700">
            <a:solidFill>
              <a:schemeClr val="tx1"/>
            </a:solidFill>
            <a:round/>
            <a:headEnd/>
            <a:tailEnd/>
          </a:ln>
          <a:effectLst/>
        </p:spPr>
        <p:txBody>
          <a:bodyPr wrap="none" anchor="ctr"/>
          <a:lstStyle/>
          <a:p>
            <a:endParaRPr lang="en-US"/>
          </a:p>
        </p:txBody>
      </p:sp>
      <p:sp>
        <p:nvSpPr>
          <p:cNvPr id="130086" name="Rectangle 38"/>
          <p:cNvSpPr>
            <a:spLocks noChangeArrowheads="1"/>
          </p:cNvSpPr>
          <p:nvPr/>
        </p:nvSpPr>
        <p:spPr bwMode="auto">
          <a:xfrm>
            <a:off x="5291292" y="4616599"/>
            <a:ext cx="272049" cy="391428"/>
          </a:xfrm>
          <a:prstGeom prst="rect">
            <a:avLst/>
          </a:prstGeom>
          <a:noFill/>
          <a:ln w="12700">
            <a:noFill/>
            <a:miter lim="800000"/>
            <a:headEnd/>
            <a:tailEnd/>
          </a:ln>
          <a:effectLst/>
        </p:spPr>
        <p:txBody>
          <a:bodyPr wrap="square" lIns="68034" tIns="33420" rIns="68034" bIns="33420">
            <a:spAutoFit/>
          </a:bodyPr>
          <a:lstStyle/>
          <a:p>
            <a:pPr algn="l"/>
            <a:r>
              <a:rPr lang="en-US" sz="2105" i="1" dirty="0">
                <a:solidFill>
                  <a:srgbClr val="000000"/>
                </a:solidFill>
                <a:latin typeface="Arial" panose="020B0604020202020204" pitchFamily="34" charset="0"/>
                <a:cs typeface="Arial" panose="020B0604020202020204" pitchFamily="34" charset="0"/>
              </a:rPr>
              <a:t>x</a:t>
            </a:r>
          </a:p>
        </p:txBody>
      </p:sp>
      <p:sp>
        <p:nvSpPr>
          <p:cNvPr id="130094" name="Rectangle 46"/>
          <p:cNvSpPr>
            <a:spLocks noChangeArrowheads="1"/>
          </p:cNvSpPr>
          <p:nvPr/>
        </p:nvSpPr>
        <p:spPr bwMode="auto">
          <a:xfrm>
            <a:off x="1147916" y="2217508"/>
            <a:ext cx="272049" cy="391428"/>
          </a:xfrm>
          <a:prstGeom prst="rect">
            <a:avLst/>
          </a:prstGeom>
          <a:noFill/>
          <a:ln w="12700">
            <a:noFill/>
            <a:miter lim="800000"/>
            <a:headEnd/>
            <a:tailEnd/>
          </a:ln>
          <a:effectLst/>
        </p:spPr>
        <p:txBody>
          <a:bodyPr wrap="square" lIns="68034" tIns="33420" rIns="68034" bIns="33420">
            <a:spAutoFit/>
          </a:bodyPr>
          <a:lstStyle/>
          <a:p>
            <a:pPr algn="l"/>
            <a:r>
              <a:rPr lang="en-US" sz="2105" i="1">
                <a:solidFill>
                  <a:srgbClr val="000000"/>
                </a:solidFill>
                <a:latin typeface="Arial" panose="020B0604020202020204" pitchFamily="34" charset="0"/>
                <a:cs typeface="Arial" panose="020B0604020202020204" pitchFamily="34" charset="0"/>
              </a:rPr>
              <a:t>y</a:t>
            </a:r>
          </a:p>
        </p:txBody>
      </p:sp>
      <p:sp>
        <p:nvSpPr>
          <p:cNvPr id="130089" name="Oval 41"/>
          <p:cNvSpPr>
            <a:spLocks noChangeArrowheads="1"/>
          </p:cNvSpPr>
          <p:nvPr/>
        </p:nvSpPr>
        <p:spPr bwMode="auto">
          <a:xfrm>
            <a:off x="2805266" y="3539991"/>
            <a:ext cx="141288" cy="111003"/>
          </a:xfrm>
          <a:prstGeom prst="ellipse">
            <a:avLst/>
          </a:prstGeom>
          <a:noFill/>
          <a:ln w="12700">
            <a:solidFill>
              <a:srgbClr val="000000"/>
            </a:solidFill>
            <a:round/>
            <a:headEnd/>
            <a:tailEnd/>
          </a:ln>
          <a:effectLst/>
        </p:spPr>
        <p:txBody>
          <a:bodyPr wrap="none" anchor="ctr"/>
          <a:lstStyle/>
          <a:p>
            <a:endParaRPr lang="en-US"/>
          </a:p>
        </p:txBody>
      </p:sp>
      <p:sp>
        <p:nvSpPr>
          <p:cNvPr id="130090" name="Oval 42"/>
          <p:cNvSpPr>
            <a:spLocks noChangeArrowheads="1"/>
          </p:cNvSpPr>
          <p:nvPr/>
        </p:nvSpPr>
        <p:spPr bwMode="auto">
          <a:xfrm>
            <a:off x="4367367" y="3493443"/>
            <a:ext cx="142875" cy="111002"/>
          </a:xfrm>
          <a:prstGeom prst="ellipse">
            <a:avLst/>
          </a:prstGeom>
          <a:noFill/>
          <a:ln w="12700">
            <a:solidFill>
              <a:srgbClr val="000000"/>
            </a:solidFill>
            <a:round/>
            <a:headEnd/>
            <a:tailEnd/>
          </a:ln>
          <a:effectLst/>
        </p:spPr>
        <p:txBody>
          <a:bodyPr wrap="none" anchor="ctr"/>
          <a:lstStyle/>
          <a:p>
            <a:endParaRPr lang="en-US"/>
          </a:p>
        </p:txBody>
      </p:sp>
      <p:sp>
        <p:nvSpPr>
          <p:cNvPr id="130092" name="Oval 44"/>
          <p:cNvSpPr>
            <a:spLocks noChangeArrowheads="1"/>
          </p:cNvSpPr>
          <p:nvPr/>
        </p:nvSpPr>
        <p:spPr bwMode="auto">
          <a:xfrm>
            <a:off x="2175030" y="3920744"/>
            <a:ext cx="142875" cy="111002"/>
          </a:xfrm>
          <a:prstGeom prst="ellipse">
            <a:avLst/>
          </a:prstGeom>
          <a:noFill/>
          <a:ln w="12700">
            <a:solidFill>
              <a:srgbClr val="000000"/>
            </a:solidFill>
            <a:round/>
            <a:headEnd/>
            <a:tailEnd/>
          </a:ln>
          <a:effectLst/>
        </p:spPr>
        <p:txBody>
          <a:bodyPr wrap="none" anchor="ctr"/>
          <a:lstStyle/>
          <a:p>
            <a:endParaRPr lang="en-US"/>
          </a:p>
        </p:txBody>
      </p:sp>
      <p:sp>
        <p:nvSpPr>
          <p:cNvPr id="130093" name="Oval 45"/>
          <p:cNvSpPr>
            <a:spLocks noChangeArrowheads="1"/>
          </p:cNvSpPr>
          <p:nvPr/>
        </p:nvSpPr>
        <p:spPr bwMode="auto">
          <a:xfrm>
            <a:off x="1890867" y="4253750"/>
            <a:ext cx="142875" cy="111003"/>
          </a:xfrm>
          <a:prstGeom prst="ellipse">
            <a:avLst/>
          </a:prstGeom>
          <a:noFill/>
          <a:ln w="12700">
            <a:solidFill>
              <a:srgbClr val="000000"/>
            </a:solidFill>
            <a:round/>
            <a:headEnd/>
            <a:tailEnd/>
          </a:ln>
          <a:effectLst/>
        </p:spPr>
        <p:txBody>
          <a:bodyPr wrap="none" anchor="ctr"/>
          <a:lstStyle/>
          <a:p>
            <a:endParaRPr lang="en-US"/>
          </a:p>
        </p:txBody>
      </p:sp>
      <p:sp>
        <p:nvSpPr>
          <p:cNvPr id="130096" name="Oval 48"/>
          <p:cNvSpPr>
            <a:spLocks noChangeArrowheads="1"/>
          </p:cNvSpPr>
          <p:nvPr/>
        </p:nvSpPr>
        <p:spPr bwMode="auto">
          <a:xfrm>
            <a:off x="2438555" y="4142749"/>
            <a:ext cx="142875" cy="111002"/>
          </a:xfrm>
          <a:prstGeom prst="ellipse">
            <a:avLst/>
          </a:prstGeom>
          <a:noFill/>
          <a:ln w="12700">
            <a:solidFill>
              <a:srgbClr val="000000"/>
            </a:solidFill>
            <a:round/>
            <a:headEnd/>
            <a:tailEnd/>
          </a:ln>
          <a:effectLst/>
        </p:spPr>
        <p:txBody>
          <a:bodyPr wrap="none" anchor="ctr"/>
          <a:lstStyle/>
          <a:p>
            <a:endParaRPr lang="en-US"/>
          </a:p>
        </p:txBody>
      </p:sp>
      <p:sp>
        <p:nvSpPr>
          <p:cNvPr id="130097" name="Oval 49"/>
          <p:cNvSpPr>
            <a:spLocks noChangeArrowheads="1"/>
          </p:cNvSpPr>
          <p:nvPr/>
        </p:nvSpPr>
        <p:spPr bwMode="auto">
          <a:xfrm>
            <a:off x="4522942" y="2890685"/>
            <a:ext cx="142875" cy="111003"/>
          </a:xfrm>
          <a:prstGeom prst="ellipse">
            <a:avLst/>
          </a:prstGeom>
          <a:noFill/>
          <a:ln w="12700">
            <a:solidFill>
              <a:srgbClr val="000000"/>
            </a:solidFill>
            <a:round/>
            <a:headEnd/>
            <a:tailEnd/>
          </a:ln>
          <a:effectLst/>
        </p:spPr>
        <p:txBody>
          <a:bodyPr wrap="none" anchor="ctr"/>
          <a:lstStyle/>
          <a:p>
            <a:endParaRPr lang="en-US"/>
          </a:p>
        </p:txBody>
      </p:sp>
      <p:sp>
        <p:nvSpPr>
          <p:cNvPr id="130098" name="Oval 50"/>
          <p:cNvSpPr>
            <a:spLocks noChangeArrowheads="1"/>
          </p:cNvSpPr>
          <p:nvPr/>
        </p:nvSpPr>
        <p:spPr bwMode="auto">
          <a:xfrm>
            <a:off x="2805266" y="3857483"/>
            <a:ext cx="141288" cy="111003"/>
          </a:xfrm>
          <a:prstGeom prst="ellipse">
            <a:avLst/>
          </a:prstGeom>
          <a:noFill/>
          <a:ln w="12700">
            <a:solidFill>
              <a:srgbClr val="000000"/>
            </a:solidFill>
            <a:round/>
            <a:headEnd/>
            <a:tailEnd/>
          </a:ln>
          <a:effectLst/>
        </p:spPr>
        <p:txBody>
          <a:bodyPr wrap="none" anchor="ctr"/>
          <a:lstStyle/>
          <a:p>
            <a:endParaRPr lang="en-US"/>
          </a:p>
        </p:txBody>
      </p:sp>
      <p:sp>
        <p:nvSpPr>
          <p:cNvPr id="130100" name="Oval 52"/>
          <p:cNvSpPr>
            <a:spLocks noChangeArrowheads="1"/>
          </p:cNvSpPr>
          <p:nvPr/>
        </p:nvSpPr>
        <p:spPr bwMode="auto">
          <a:xfrm>
            <a:off x="3792692" y="3302471"/>
            <a:ext cx="142875" cy="111002"/>
          </a:xfrm>
          <a:prstGeom prst="ellipse">
            <a:avLst/>
          </a:prstGeom>
          <a:noFill/>
          <a:ln w="12700">
            <a:solidFill>
              <a:srgbClr val="000000"/>
            </a:solidFill>
            <a:round/>
            <a:headEnd/>
            <a:tailEnd/>
          </a:ln>
          <a:effectLst/>
        </p:spPr>
        <p:txBody>
          <a:bodyPr wrap="none" anchor="ctr"/>
          <a:lstStyle/>
          <a:p>
            <a:endParaRPr lang="en-US"/>
          </a:p>
        </p:txBody>
      </p:sp>
      <p:sp>
        <p:nvSpPr>
          <p:cNvPr id="130101" name="Oval 53"/>
          <p:cNvSpPr>
            <a:spLocks noChangeArrowheads="1"/>
          </p:cNvSpPr>
          <p:nvPr/>
        </p:nvSpPr>
        <p:spPr bwMode="auto">
          <a:xfrm>
            <a:off x="4605491" y="3302471"/>
            <a:ext cx="141288" cy="111002"/>
          </a:xfrm>
          <a:prstGeom prst="ellipse">
            <a:avLst/>
          </a:prstGeom>
          <a:noFill/>
          <a:ln w="12700">
            <a:solidFill>
              <a:srgbClr val="000000"/>
            </a:solidFill>
            <a:round/>
            <a:headEnd/>
            <a:tailEnd/>
          </a:ln>
          <a:effectLst/>
        </p:spPr>
        <p:txBody>
          <a:bodyPr wrap="none" anchor="ctr"/>
          <a:lstStyle/>
          <a:p>
            <a:endParaRPr lang="en-US"/>
          </a:p>
        </p:txBody>
      </p:sp>
      <p:sp>
        <p:nvSpPr>
          <p:cNvPr id="130102" name="Oval 54"/>
          <p:cNvSpPr>
            <a:spLocks noChangeArrowheads="1"/>
          </p:cNvSpPr>
          <p:nvPr/>
        </p:nvSpPr>
        <p:spPr bwMode="auto">
          <a:xfrm>
            <a:off x="4807105" y="3143723"/>
            <a:ext cx="142875" cy="111003"/>
          </a:xfrm>
          <a:prstGeom prst="ellipse">
            <a:avLst/>
          </a:prstGeom>
          <a:noFill/>
          <a:ln w="12700">
            <a:solidFill>
              <a:srgbClr val="000000"/>
            </a:solidFill>
            <a:round/>
            <a:headEnd/>
            <a:tailEnd/>
          </a:ln>
          <a:effectLst/>
        </p:spPr>
        <p:txBody>
          <a:bodyPr wrap="none" anchor="ctr"/>
          <a:lstStyle/>
          <a:p>
            <a:endParaRPr lang="en-US"/>
          </a:p>
        </p:txBody>
      </p:sp>
      <p:sp>
        <p:nvSpPr>
          <p:cNvPr id="130106" name="Oval 58"/>
          <p:cNvSpPr>
            <a:spLocks noChangeArrowheads="1"/>
          </p:cNvSpPr>
          <p:nvPr/>
        </p:nvSpPr>
        <p:spPr bwMode="auto">
          <a:xfrm>
            <a:off x="3135466" y="3905226"/>
            <a:ext cx="141288" cy="111003"/>
          </a:xfrm>
          <a:prstGeom prst="ellipse">
            <a:avLst/>
          </a:prstGeom>
          <a:noFill/>
          <a:ln w="12700">
            <a:solidFill>
              <a:srgbClr val="000000"/>
            </a:solidFill>
            <a:round/>
            <a:headEnd/>
            <a:tailEnd/>
          </a:ln>
          <a:effectLst/>
        </p:spPr>
        <p:txBody>
          <a:bodyPr wrap="none" anchor="ctr"/>
          <a:lstStyle/>
          <a:p>
            <a:endParaRPr lang="en-US"/>
          </a:p>
        </p:txBody>
      </p:sp>
      <p:sp>
        <p:nvSpPr>
          <p:cNvPr id="130107" name="Oval 59"/>
          <p:cNvSpPr>
            <a:spLocks noChangeArrowheads="1"/>
          </p:cNvSpPr>
          <p:nvPr/>
        </p:nvSpPr>
        <p:spPr bwMode="auto">
          <a:xfrm>
            <a:off x="3452966" y="3647413"/>
            <a:ext cx="141288" cy="111003"/>
          </a:xfrm>
          <a:prstGeom prst="ellipse">
            <a:avLst/>
          </a:prstGeom>
          <a:noFill/>
          <a:ln w="12700">
            <a:solidFill>
              <a:srgbClr val="000000"/>
            </a:solidFill>
            <a:round/>
            <a:headEnd/>
            <a:tailEnd/>
          </a:ln>
          <a:effectLst/>
        </p:spPr>
        <p:txBody>
          <a:bodyPr wrap="none" anchor="ctr"/>
          <a:lstStyle/>
          <a:p>
            <a:endParaRPr lang="en-US"/>
          </a:p>
        </p:txBody>
      </p:sp>
      <p:sp>
        <p:nvSpPr>
          <p:cNvPr id="130108" name="Oval 60"/>
          <p:cNvSpPr>
            <a:spLocks noChangeArrowheads="1"/>
          </p:cNvSpPr>
          <p:nvPr/>
        </p:nvSpPr>
        <p:spPr bwMode="auto">
          <a:xfrm>
            <a:off x="3757766" y="3561475"/>
            <a:ext cx="141288" cy="111003"/>
          </a:xfrm>
          <a:prstGeom prst="ellipse">
            <a:avLst/>
          </a:prstGeom>
          <a:noFill/>
          <a:ln w="12700">
            <a:solidFill>
              <a:srgbClr val="000000"/>
            </a:solidFill>
            <a:round/>
            <a:headEnd/>
            <a:tailEnd/>
          </a:ln>
          <a:effectLst/>
        </p:spPr>
        <p:txBody>
          <a:bodyPr wrap="none" anchor="ctr"/>
          <a:lstStyle/>
          <a:p>
            <a:endParaRPr lang="en-US"/>
          </a:p>
        </p:txBody>
      </p:sp>
    </p:spTree>
    <p:extLst>
      <p:ext uri="{BB962C8B-B14F-4D97-AF65-F5344CB8AC3E}">
        <p14:creationId xmlns:p14="http://schemas.microsoft.com/office/powerpoint/2010/main" val="1467969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3"/>
          <p:cNvSpPr>
            <a:spLocks noGrp="1" noChangeArrowheads="1"/>
          </p:cNvSpPr>
          <p:nvPr>
            <p:ph idx="4294967295"/>
          </p:nvPr>
        </p:nvSpPr>
        <p:spPr>
          <a:xfrm>
            <a:off x="675983" y="1793016"/>
            <a:ext cx="8153401" cy="1386937"/>
          </a:xfrm>
        </p:spPr>
        <p:txBody>
          <a:bodyPr>
            <a:noAutofit/>
          </a:bodyPr>
          <a:lstStyle/>
          <a:p>
            <a:pPr marL="0" indent="0">
              <a:buNone/>
              <a:defRPr/>
            </a:pPr>
            <a:r>
              <a:rPr lang="en-US" sz="2400" dirty="0"/>
              <a:t>Example: Jim’s Grocery Store</a:t>
            </a:r>
          </a:p>
          <a:p>
            <a:pPr marL="228600" indent="0">
              <a:buNone/>
              <a:defRPr/>
            </a:pPr>
            <a:r>
              <a:rPr lang="en-US" sz="2400" dirty="0"/>
              <a:t>Shoppers were asked to rate the quality of their visit as: </a:t>
            </a:r>
          </a:p>
          <a:p>
            <a:pPr marL="228600" indent="0">
              <a:buNone/>
              <a:defRPr/>
            </a:pPr>
            <a:r>
              <a:rPr lang="en-US" sz="2400" i="1" dirty="0"/>
              <a:t>excellent</a:t>
            </a:r>
            <a:r>
              <a:rPr lang="en-US" sz="2400" dirty="0"/>
              <a:t>, </a:t>
            </a:r>
            <a:r>
              <a:rPr lang="en-US" sz="2400" i="1" dirty="0"/>
              <a:t>above average</a:t>
            </a:r>
            <a:r>
              <a:rPr lang="en-US" sz="2400" dirty="0"/>
              <a:t>, </a:t>
            </a:r>
            <a:r>
              <a:rPr lang="en-US" sz="2400" i="1" dirty="0"/>
              <a:t>average</a:t>
            </a:r>
            <a:r>
              <a:rPr lang="en-US" sz="2400" dirty="0"/>
              <a:t>, </a:t>
            </a:r>
            <a:r>
              <a:rPr lang="en-US" sz="2400" i="1" dirty="0"/>
              <a:t>below average</a:t>
            </a:r>
            <a:r>
              <a:rPr lang="en-US" sz="2400" dirty="0"/>
              <a:t>, or </a:t>
            </a:r>
            <a:r>
              <a:rPr lang="en-US" sz="2400" i="1" dirty="0"/>
              <a:t>poor</a:t>
            </a:r>
            <a:r>
              <a:rPr lang="en-US" sz="2400" dirty="0"/>
              <a:t>.  </a:t>
            </a:r>
          </a:p>
          <a:p>
            <a:pPr marL="228600" indent="0">
              <a:buNone/>
              <a:tabLst>
                <a:tab pos="515653" algn="l"/>
                <a:tab pos="2277468" algn="l"/>
                <a:tab pos="4039282" algn="l"/>
              </a:tabLst>
              <a:defRPr/>
            </a:pPr>
            <a:r>
              <a:rPr lang="en-US" sz="2400" dirty="0"/>
              <a:t>The ratings provided by a sample of 24 guests are:</a:t>
            </a:r>
          </a:p>
        </p:txBody>
      </p:sp>
      <p:graphicFrame>
        <p:nvGraphicFramePr>
          <p:cNvPr id="3" name="Table 2"/>
          <p:cNvGraphicFramePr>
            <a:graphicFrameLocks noGrp="1"/>
          </p:cNvGraphicFramePr>
          <p:nvPr>
            <p:extLst>
              <p:ext uri="{D42A27DB-BD31-4B8C-83A1-F6EECF244321}">
                <p14:modId xmlns:p14="http://schemas.microsoft.com/office/powerpoint/2010/main" val="4162790458"/>
              </p:ext>
            </p:extLst>
          </p:nvPr>
        </p:nvGraphicFramePr>
        <p:xfrm>
          <a:off x="1270901" y="3769921"/>
          <a:ext cx="6096000" cy="1787502"/>
        </p:xfrm>
        <a:graphic>
          <a:graphicData uri="http://schemas.openxmlformats.org/drawingml/2006/table">
            <a:tbl>
              <a:tblPr firstRow="1" bandRow="1">
                <a:tableStyleId>{D7AC3CCA-C797-4891-BE02-D94E43425B78}</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52390482"/>
                    </a:ext>
                  </a:extLst>
                </a:gridCol>
              </a:tblGrid>
              <a:tr h="297917">
                <a:tc>
                  <a:txBody>
                    <a:bodyPr/>
                    <a:lstStyle/>
                    <a:p>
                      <a:pPr algn="l" rtl="0" fontAlgn="ctr"/>
                      <a:r>
                        <a:rPr lang="en-US" sz="1400" b="0" i="0" u="none" strike="noStrike">
                          <a:solidFill>
                            <a:srgbClr val="000000"/>
                          </a:solidFill>
                          <a:effectLst/>
                          <a:latin typeface="Calibri" panose="020F0502020204030204" pitchFamily="34" charset="0"/>
                        </a:rPr>
                        <a:t>Below Average</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Average</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Excellent</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Above Average</a:t>
                      </a:r>
                    </a:p>
                  </a:txBody>
                  <a:tcPr marL="7620" marR="7620" marT="7620" marB="0" anchor="ctr">
                    <a:noFill/>
                  </a:tcPr>
                </a:tc>
                <a:extLst>
                  <a:ext uri="{0D108BD9-81ED-4DB2-BD59-A6C34878D82A}">
                    <a16:rowId xmlns:a16="http://schemas.microsoft.com/office/drawing/2014/main" val="10000"/>
                  </a:ext>
                </a:extLst>
              </a:tr>
              <a:tr h="297917">
                <a:tc>
                  <a:txBody>
                    <a:bodyPr/>
                    <a:lstStyle/>
                    <a:p>
                      <a:pPr algn="l" rtl="0" fontAlgn="ctr"/>
                      <a:r>
                        <a:rPr lang="en-US" sz="1400" b="0" i="0" u="none" strike="noStrike">
                          <a:solidFill>
                            <a:srgbClr val="000000"/>
                          </a:solidFill>
                          <a:effectLst/>
                          <a:latin typeface="Calibri" panose="020F0502020204030204" pitchFamily="34" charset="0"/>
                        </a:rPr>
                        <a:t>Above Average</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Above Average</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Above Average</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Average</a:t>
                      </a:r>
                    </a:p>
                  </a:txBody>
                  <a:tcPr marL="7620" marR="7620" marT="7620" marB="0" anchor="ctr">
                    <a:noFill/>
                  </a:tcPr>
                </a:tc>
                <a:extLst>
                  <a:ext uri="{0D108BD9-81ED-4DB2-BD59-A6C34878D82A}">
                    <a16:rowId xmlns:a16="http://schemas.microsoft.com/office/drawing/2014/main" val="10001"/>
                  </a:ext>
                </a:extLst>
              </a:tr>
              <a:tr h="297917">
                <a:tc>
                  <a:txBody>
                    <a:bodyPr/>
                    <a:lstStyle/>
                    <a:p>
                      <a:pPr algn="l" rtl="0" fontAlgn="ctr"/>
                      <a:r>
                        <a:rPr lang="en-US" sz="1400" b="0" i="0" u="none" strike="noStrike">
                          <a:solidFill>
                            <a:srgbClr val="000000"/>
                          </a:solidFill>
                          <a:effectLst/>
                          <a:latin typeface="Calibri" panose="020F0502020204030204" pitchFamily="34" charset="0"/>
                        </a:rPr>
                        <a:t>Above Average</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Average</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Below Average</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Poor</a:t>
                      </a:r>
                    </a:p>
                  </a:txBody>
                  <a:tcPr marL="7620" marR="7620" marT="7620" marB="0" anchor="ctr">
                    <a:noFill/>
                  </a:tcPr>
                </a:tc>
                <a:extLst>
                  <a:ext uri="{0D108BD9-81ED-4DB2-BD59-A6C34878D82A}">
                    <a16:rowId xmlns:a16="http://schemas.microsoft.com/office/drawing/2014/main" val="10002"/>
                  </a:ext>
                </a:extLst>
              </a:tr>
              <a:tr h="297917">
                <a:tc>
                  <a:txBody>
                    <a:bodyPr/>
                    <a:lstStyle/>
                    <a:p>
                      <a:pPr algn="l" rtl="0" fontAlgn="ctr"/>
                      <a:r>
                        <a:rPr lang="en-US" sz="1400" b="0" i="0" u="none" strike="noStrike">
                          <a:solidFill>
                            <a:srgbClr val="000000"/>
                          </a:solidFill>
                          <a:effectLst/>
                          <a:latin typeface="Calibri" panose="020F0502020204030204" pitchFamily="34" charset="0"/>
                        </a:rPr>
                        <a:t>Average</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Poor</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Poor</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Excellent</a:t>
                      </a:r>
                    </a:p>
                  </a:txBody>
                  <a:tcPr marL="7620" marR="7620" marT="7620" marB="0" anchor="ctr">
                    <a:noFill/>
                  </a:tcPr>
                </a:tc>
                <a:extLst>
                  <a:ext uri="{0D108BD9-81ED-4DB2-BD59-A6C34878D82A}">
                    <a16:rowId xmlns:a16="http://schemas.microsoft.com/office/drawing/2014/main" val="10003"/>
                  </a:ext>
                </a:extLst>
              </a:tr>
              <a:tr h="297917">
                <a:tc>
                  <a:txBody>
                    <a:bodyPr/>
                    <a:lstStyle/>
                    <a:p>
                      <a:pPr algn="l" rtl="0" fontAlgn="ctr"/>
                      <a:r>
                        <a:rPr lang="en-US" sz="1400" b="0" i="0" u="none" strike="noStrike">
                          <a:solidFill>
                            <a:srgbClr val="000000"/>
                          </a:solidFill>
                          <a:effectLst/>
                          <a:latin typeface="Calibri" panose="020F0502020204030204" pitchFamily="34" charset="0"/>
                        </a:rPr>
                        <a:t>Above Average</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Excellent</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Above Average</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Above Average</a:t>
                      </a:r>
                    </a:p>
                  </a:txBody>
                  <a:tcPr marL="7620" marR="7620" marT="7620" marB="0" anchor="ctr">
                    <a:noFill/>
                  </a:tcPr>
                </a:tc>
                <a:extLst>
                  <a:ext uri="{0D108BD9-81ED-4DB2-BD59-A6C34878D82A}">
                    <a16:rowId xmlns:a16="http://schemas.microsoft.com/office/drawing/2014/main" val="10004"/>
                  </a:ext>
                </a:extLst>
              </a:tr>
              <a:tr h="297917">
                <a:tc>
                  <a:txBody>
                    <a:bodyPr/>
                    <a:lstStyle/>
                    <a:p>
                      <a:pPr algn="l" rtl="0" fontAlgn="ctr"/>
                      <a:r>
                        <a:rPr lang="en-US" sz="1400" b="0" i="0" u="none" strike="noStrike">
                          <a:solidFill>
                            <a:srgbClr val="000000"/>
                          </a:solidFill>
                          <a:effectLst/>
                          <a:latin typeface="Calibri" panose="020F0502020204030204" pitchFamily="34" charset="0"/>
                        </a:rPr>
                        <a:t>Average</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Above Average</a:t>
                      </a:r>
                    </a:p>
                  </a:txBody>
                  <a:tcPr marL="7620" marR="7620" marT="7620" marB="0" anchor="ctr">
                    <a:noFill/>
                  </a:tcPr>
                </a:tc>
                <a:tc>
                  <a:txBody>
                    <a:bodyPr/>
                    <a:lstStyle/>
                    <a:p>
                      <a:pPr algn="l" rtl="0" fontAlgn="ctr"/>
                      <a:r>
                        <a:rPr lang="en-US" sz="1400" b="0" i="0" u="none" strike="noStrike">
                          <a:solidFill>
                            <a:srgbClr val="000000"/>
                          </a:solidFill>
                          <a:effectLst/>
                          <a:latin typeface="Calibri" panose="020F0502020204030204" pitchFamily="34" charset="0"/>
                        </a:rPr>
                        <a:t>Average</a:t>
                      </a:r>
                    </a:p>
                  </a:txBody>
                  <a:tcPr marL="7620" marR="7620" marT="7620" marB="0" anchor="ctr">
                    <a:noFill/>
                  </a:tcPr>
                </a:tc>
                <a:tc>
                  <a:txBody>
                    <a:bodyPr/>
                    <a:lstStyle/>
                    <a:p>
                      <a:pPr algn="l" rtl="0" fontAlgn="ctr"/>
                      <a:r>
                        <a:rPr lang="en-US" sz="1400" b="0" i="0" u="none" strike="noStrike" dirty="0">
                          <a:solidFill>
                            <a:srgbClr val="000000"/>
                          </a:solidFill>
                          <a:effectLst/>
                          <a:latin typeface="Calibri" panose="020F0502020204030204" pitchFamily="34" charset="0"/>
                        </a:rPr>
                        <a:t>Below Average</a:t>
                      </a:r>
                    </a:p>
                  </a:txBody>
                  <a:tcPr marL="7620" marR="7620" marT="7620" marB="0" anchor="ctr">
                    <a:noFill/>
                  </a:tcPr>
                </a:tc>
                <a:extLst>
                  <a:ext uri="{0D108BD9-81ED-4DB2-BD59-A6C34878D82A}">
                    <a16:rowId xmlns:a16="http://schemas.microsoft.com/office/drawing/2014/main" val="10005"/>
                  </a:ext>
                </a:extLst>
              </a:tr>
            </a:tbl>
          </a:graphicData>
        </a:graphic>
      </p:graphicFrame>
      <p:sp>
        <p:nvSpPr>
          <p:cNvPr id="6" name="Rectangle 2">
            <a:extLst>
              <a:ext uri="{FF2B5EF4-FFF2-40B4-BE49-F238E27FC236}">
                <a16:creationId xmlns:a16="http://schemas.microsoft.com/office/drawing/2014/main" id="{DC2F2972-770A-4CF0-931C-48429EBCAC69}"/>
              </a:ext>
            </a:extLst>
          </p:cNvPr>
          <p:cNvSpPr txBox="1">
            <a:spLocks noChangeArrowheads="1"/>
          </p:cNvSpPr>
          <p:nvPr/>
        </p:nvSpPr>
        <p:spPr>
          <a:xfrm>
            <a:off x="312089" y="1084152"/>
            <a:ext cx="7772400" cy="572917"/>
          </a:xfrm>
          <a:prstGeom prst="rect">
            <a:avLst/>
          </a:prstGeom>
        </p:spPr>
        <p:txBody>
          <a:bodyPr anchor="ctr"/>
          <a:lstStyle>
            <a:lvl1pPr algn="l" defTabSz="914400" rtl="0" eaLnBrk="1" latinLnBrk="0" hangingPunct="1">
              <a:lnSpc>
                <a:spcPct val="90000"/>
              </a:lnSpc>
              <a:spcBef>
                <a:spcPct val="0"/>
              </a:spcBef>
              <a:buNone/>
              <a:defRPr sz="4000" kern="1200">
                <a:solidFill>
                  <a:schemeClr val="tx1"/>
                </a:solidFill>
                <a:latin typeface="+mj-lt"/>
                <a:ea typeface="+mj-ea"/>
                <a:cs typeface="+mj-cs"/>
              </a:defRPr>
            </a:lvl1pPr>
          </a:lstStyle>
          <a:p>
            <a:pPr fontAlgn="auto">
              <a:spcAft>
                <a:spcPts val="0"/>
              </a:spcAft>
              <a:defRPr/>
            </a:pPr>
            <a:r>
              <a:rPr lang="en-US" sz="2800" b="1" dirty="0"/>
              <a:t>Frequency Distribution</a:t>
            </a:r>
          </a:p>
        </p:txBody>
      </p:sp>
    </p:spTree>
    <p:extLst>
      <p:ext uri="{BB962C8B-B14F-4D97-AF65-F5344CB8AC3E}">
        <p14:creationId xmlns:p14="http://schemas.microsoft.com/office/powerpoint/2010/main" val="3336080258"/>
      </p:ext>
    </p:extLst>
  </p:cSld>
  <p:clrMapOvr>
    <a:masterClrMapping/>
  </p:clrMapOvr>
  <p:transition>
    <p:zoom/>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123" name="Rectangle 51"/>
          <p:cNvSpPr>
            <a:spLocks noChangeArrowheads="1"/>
          </p:cNvSpPr>
          <p:nvPr/>
        </p:nvSpPr>
        <p:spPr bwMode="auto">
          <a:xfrm>
            <a:off x="719547" y="2125941"/>
            <a:ext cx="5022850" cy="2936202"/>
          </a:xfrm>
          <a:prstGeom prst="rect">
            <a:avLst/>
          </a:prstGeom>
          <a:solidFill>
            <a:schemeClr val="bg1">
              <a:lumMod val="95000"/>
            </a:schemeClr>
          </a:solidFill>
          <a:ln w="6350">
            <a:solidFill>
              <a:srgbClr val="000000"/>
            </a:solidFill>
            <a:miter lim="800000"/>
            <a:headEnd/>
            <a:tailEnd/>
          </a:ln>
          <a:effectLst/>
        </p:spPr>
        <p:txBody>
          <a:bodyPr wrap="none" anchor="ctr"/>
          <a:lstStyle/>
          <a:p>
            <a:endParaRPr lang="en-US"/>
          </a:p>
        </p:txBody>
      </p:sp>
      <p:sp>
        <p:nvSpPr>
          <p:cNvPr id="131128" name="Line 56"/>
          <p:cNvSpPr>
            <a:spLocks noChangeShapeType="1"/>
          </p:cNvSpPr>
          <p:nvPr/>
        </p:nvSpPr>
        <p:spPr bwMode="auto">
          <a:xfrm rot="28369">
            <a:off x="1627603" y="3080138"/>
            <a:ext cx="3256097" cy="1435090"/>
          </a:xfrm>
          <a:prstGeom prst="line">
            <a:avLst/>
          </a:prstGeom>
          <a:noFill/>
          <a:ln w="76200">
            <a:solidFill>
              <a:srgbClr val="C00000"/>
            </a:solidFill>
            <a:prstDash val="lgDash"/>
            <a:round/>
            <a:headEnd/>
            <a:tailEnd/>
          </a:ln>
          <a:effectLst>
            <a:outerShdw dist="17961" dir="2700000" algn="ctr" rotWithShape="0">
              <a:srgbClr val="000000"/>
            </a:outerShdw>
          </a:effectLst>
        </p:spPr>
        <p:txBody>
          <a:bodyPr/>
          <a:lstStyle/>
          <a:p>
            <a:endParaRPr lang="en-US"/>
          </a:p>
        </p:txBody>
      </p:sp>
      <p:sp>
        <p:nvSpPr>
          <p:cNvPr id="131074" name="Rectangle 2"/>
          <p:cNvSpPr>
            <a:spLocks noGrp="1" noChangeArrowheads="1"/>
          </p:cNvSpPr>
          <p:nvPr>
            <p:ph type="title"/>
          </p:nvPr>
        </p:nvSpPr>
        <p:spPr>
          <a:xfrm>
            <a:off x="357188" y="1070135"/>
            <a:ext cx="7772400" cy="514604"/>
          </a:xfrm>
        </p:spPr>
        <p:txBody>
          <a:bodyPr/>
          <a:lstStyle/>
          <a:p>
            <a:r>
              <a:rPr lang="en-US" dirty="0"/>
              <a:t>Scatter Diagram</a:t>
            </a:r>
          </a:p>
        </p:txBody>
      </p:sp>
      <p:sp>
        <p:nvSpPr>
          <p:cNvPr id="131075" name="Rectangle 3"/>
          <p:cNvSpPr>
            <a:spLocks noGrp="1" noChangeArrowheads="1"/>
          </p:cNvSpPr>
          <p:nvPr>
            <p:ph idx="1"/>
          </p:nvPr>
        </p:nvSpPr>
        <p:spPr>
          <a:xfrm>
            <a:off x="630259" y="1728479"/>
            <a:ext cx="5537201" cy="397462"/>
          </a:xfrm>
        </p:spPr>
        <p:txBody>
          <a:bodyPr>
            <a:normAutofit fontScale="92500" lnSpcReduction="10000"/>
          </a:bodyPr>
          <a:lstStyle/>
          <a:p>
            <a:pPr marL="0" indent="0">
              <a:buNone/>
            </a:pPr>
            <a:r>
              <a:rPr lang="en-US" dirty="0"/>
              <a:t>Negative Relationship</a:t>
            </a:r>
          </a:p>
        </p:txBody>
      </p:sp>
      <p:sp>
        <p:nvSpPr>
          <p:cNvPr id="131102" name="Oval 30"/>
          <p:cNvSpPr>
            <a:spLocks noChangeArrowheads="1"/>
          </p:cNvSpPr>
          <p:nvPr/>
        </p:nvSpPr>
        <p:spPr bwMode="auto">
          <a:xfrm>
            <a:off x="3145247" y="4082216"/>
            <a:ext cx="144462" cy="108616"/>
          </a:xfrm>
          <a:prstGeom prst="ellipse">
            <a:avLst/>
          </a:prstGeom>
          <a:noFill/>
          <a:ln w="12700">
            <a:solidFill>
              <a:srgbClr val="000000"/>
            </a:solidFill>
            <a:round/>
            <a:headEnd/>
            <a:tailEnd/>
          </a:ln>
          <a:effectLst/>
        </p:spPr>
        <p:txBody>
          <a:bodyPr wrap="none" anchor="ctr"/>
          <a:lstStyle/>
          <a:p>
            <a:endParaRPr lang="en-US"/>
          </a:p>
        </p:txBody>
      </p:sp>
      <p:sp>
        <p:nvSpPr>
          <p:cNvPr id="131103" name="Oval 31"/>
          <p:cNvSpPr>
            <a:spLocks noChangeArrowheads="1"/>
          </p:cNvSpPr>
          <p:nvPr/>
        </p:nvSpPr>
        <p:spPr bwMode="auto">
          <a:xfrm>
            <a:off x="2999197" y="3609558"/>
            <a:ext cx="146050" cy="111003"/>
          </a:xfrm>
          <a:prstGeom prst="ellipse">
            <a:avLst/>
          </a:prstGeom>
          <a:noFill/>
          <a:ln w="12700">
            <a:solidFill>
              <a:srgbClr val="000000"/>
            </a:solidFill>
            <a:round/>
            <a:headEnd/>
            <a:tailEnd/>
          </a:ln>
          <a:effectLst/>
        </p:spPr>
        <p:txBody>
          <a:bodyPr wrap="none" anchor="ctr"/>
          <a:lstStyle/>
          <a:p>
            <a:endParaRPr lang="en-US"/>
          </a:p>
        </p:txBody>
      </p:sp>
      <p:sp>
        <p:nvSpPr>
          <p:cNvPr id="131104" name="Oval 32"/>
          <p:cNvSpPr>
            <a:spLocks noChangeArrowheads="1"/>
          </p:cNvSpPr>
          <p:nvPr/>
        </p:nvSpPr>
        <p:spPr bwMode="auto">
          <a:xfrm>
            <a:off x="2276885" y="3531976"/>
            <a:ext cx="144463" cy="109809"/>
          </a:xfrm>
          <a:prstGeom prst="ellipse">
            <a:avLst/>
          </a:prstGeom>
          <a:noFill/>
          <a:ln w="12700">
            <a:solidFill>
              <a:srgbClr val="000000"/>
            </a:solidFill>
            <a:round/>
            <a:headEnd/>
            <a:tailEnd/>
          </a:ln>
          <a:effectLst/>
        </p:spPr>
        <p:txBody>
          <a:bodyPr wrap="none" anchor="ctr"/>
          <a:lstStyle/>
          <a:p>
            <a:endParaRPr lang="en-US"/>
          </a:p>
        </p:txBody>
      </p:sp>
      <p:sp>
        <p:nvSpPr>
          <p:cNvPr id="131105" name="Oval 33"/>
          <p:cNvSpPr>
            <a:spLocks noChangeArrowheads="1"/>
          </p:cNvSpPr>
          <p:nvPr/>
        </p:nvSpPr>
        <p:spPr bwMode="auto">
          <a:xfrm>
            <a:off x="1697448" y="3060512"/>
            <a:ext cx="144462" cy="109809"/>
          </a:xfrm>
          <a:prstGeom prst="ellipse">
            <a:avLst/>
          </a:prstGeom>
          <a:noFill/>
          <a:ln w="12700">
            <a:solidFill>
              <a:srgbClr val="000000"/>
            </a:solidFill>
            <a:round/>
            <a:headEnd/>
            <a:tailEnd/>
          </a:ln>
          <a:effectLst/>
        </p:spPr>
        <p:txBody>
          <a:bodyPr wrap="none" anchor="ctr"/>
          <a:lstStyle/>
          <a:p>
            <a:endParaRPr lang="en-US"/>
          </a:p>
        </p:txBody>
      </p:sp>
      <p:sp>
        <p:nvSpPr>
          <p:cNvPr id="131106" name="Oval 34"/>
          <p:cNvSpPr>
            <a:spLocks noChangeArrowheads="1"/>
          </p:cNvSpPr>
          <p:nvPr/>
        </p:nvSpPr>
        <p:spPr bwMode="auto">
          <a:xfrm>
            <a:off x="2027647" y="3216873"/>
            <a:ext cx="146050" cy="111002"/>
          </a:xfrm>
          <a:prstGeom prst="ellipse">
            <a:avLst/>
          </a:prstGeom>
          <a:noFill/>
          <a:ln w="12700">
            <a:solidFill>
              <a:srgbClr val="000000"/>
            </a:solidFill>
            <a:round/>
            <a:headEnd/>
            <a:tailEnd/>
          </a:ln>
          <a:effectLst/>
        </p:spPr>
        <p:txBody>
          <a:bodyPr wrap="none" anchor="ctr"/>
          <a:lstStyle/>
          <a:p>
            <a:endParaRPr lang="en-US"/>
          </a:p>
        </p:txBody>
      </p:sp>
      <p:sp>
        <p:nvSpPr>
          <p:cNvPr id="131109" name="Oval 37"/>
          <p:cNvSpPr>
            <a:spLocks noChangeArrowheads="1"/>
          </p:cNvSpPr>
          <p:nvPr/>
        </p:nvSpPr>
        <p:spPr bwMode="auto">
          <a:xfrm>
            <a:off x="3662773" y="3845887"/>
            <a:ext cx="142875" cy="109809"/>
          </a:xfrm>
          <a:prstGeom prst="ellipse">
            <a:avLst/>
          </a:prstGeom>
          <a:noFill/>
          <a:ln w="12700">
            <a:solidFill>
              <a:srgbClr val="000000"/>
            </a:solidFill>
            <a:round/>
            <a:headEnd/>
            <a:tailEnd/>
          </a:ln>
          <a:effectLst/>
        </p:spPr>
        <p:txBody>
          <a:bodyPr wrap="none" anchor="ctr"/>
          <a:lstStyle/>
          <a:p>
            <a:endParaRPr lang="en-US"/>
          </a:p>
        </p:txBody>
      </p:sp>
      <p:sp>
        <p:nvSpPr>
          <p:cNvPr id="131111" name="Oval 39"/>
          <p:cNvSpPr>
            <a:spLocks noChangeArrowheads="1"/>
          </p:cNvSpPr>
          <p:nvPr/>
        </p:nvSpPr>
        <p:spPr bwMode="auto">
          <a:xfrm>
            <a:off x="3992972" y="4096538"/>
            <a:ext cx="146050" cy="111003"/>
          </a:xfrm>
          <a:prstGeom prst="ellipse">
            <a:avLst/>
          </a:prstGeom>
          <a:noFill/>
          <a:ln w="12700">
            <a:solidFill>
              <a:srgbClr val="000000"/>
            </a:solidFill>
            <a:round/>
            <a:headEnd/>
            <a:tailEnd/>
          </a:ln>
          <a:effectLst/>
        </p:spPr>
        <p:txBody>
          <a:bodyPr wrap="none" anchor="ctr"/>
          <a:lstStyle/>
          <a:p>
            <a:endParaRPr lang="en-US"/>
          </a:p>
        </p:txBody>
      </p:sp>
      <p:sp>
        <p:nvSpPr>
          <p:cNvPr id="131112" name="Oval 40"/>
          <p:cNvSpPr>
            <a:spLocks noChangeArrowheads="1"/>
          </p:cNvSpPr>
          <p:nvPr/>
        </p:nvSpPr>
        <p:spPr bwMode="auto">
          <a:xfrm>
            <a:off x="2710272" y="3311164"/>
            <a:ext cx="146050" cy="111003"/>
          </a:xfrm>
          <a:prstGeom prst="ellipse">
            <a:avLst/>
          </a:prstGeom>
          <a:noFill/>
          <a:ln w="12700">
            <a:solidFill>
              <a:srgbClr val="000000"/>
            </a:solidFill>
            <a:round/>
            <a:headEnd/>
            <a:tailEnd/>
          </a:ln>
          <a:effectLst/>
        </p:spPr>
        <p:txBody>
          <a:bodyPr wrap="none" anchor="ctr"/>
          <a:lstStyle/>
          <a:p>
            <a:endParaRPr lang="en-US"/>
          </a:p>
        </p:txBody>
      </p:sp>
      <p:sp>
        <p:nvSpPr>
          <p:cNvPr id="131113" name="Oval 41"/>
          <p:cNvSpPr>
            <a:spLocks noChangeArrowheads="1"/>
          </p:cNvSpPr>
          <p:nvPr/>
        </p:nvSpPr>
        <p:spPr bwMode="auto">
          <a:xfrm>
            <a:off x="1841910" y="2950703"/>
            <a:ext cx="144463" cy="109809"/>
          </a:xfrm>
          <a:prstGeom prst="ellipse">
            <a:avLst/>
          </a:prstGeom>
          <a:noFill/>
          <a:ln w="12700">
            <a:solidFill>
              <a:srgbClr val="000000"/>
            </a:solidFill>
            <a:round/>
            <a:headEnd/>
            <a:tailEnd/>
          </a:ln>
          <a:effectLst/>
        </p:spPr>
        <p:txBody>
          <a:bodyPr wrap="none" anchor="ctr"/>
          <a:lstStyle/>
          <a:p>
            <a:endParaRPr lang="en-US"/>
          </a:p>
        </p:txBody>
      </p:sp>
      <p:sp>
        <p:nvSpPr>
          <p:cNvPr id="131114" name="Oval 42"/>
          <p:cNvSpPr>
            <a:spLocks noChangeArrowheads="1"/>
          </p:cNvSpPr>
          <p:nvPr/>
        </p:nvSpPr>
        <p:spPr bwMode="auto">
          <a:xfrm>
            <a:off x="4489860" y="4065505"/>
            <a:ext cx="144463" cy="111003"/>
          </a:xfrm>
          <a:prstGeom prst="ellipse">
            <a:avLst/>
          </a:prstGeom>
          <a:noFill/>
          <a:ln w="12700">
            <a:solidFill>
              <a:srgbClr val="000000"/>
            </a:solidFill>
            <a:round/>
            <a:headEnd/>
            <a:tailEnd/>
          </a:ln>
          <a:effectLst/>
        </p:spPr>
        <p:txBody>
          <a:bodyPr wrap="none" anchor="ctr"/>
          <a:lstStyle/>
          <a:p>
            <a:endParaRPr lang="en-US"/>
          </a:p>
        </p:txBody>
      </p:sp>
      <p:sp>
        <p:nvSpPr>
          <p:cNvPr id="131115" name="Oval 43"/>
          <p:cNvSpPr>
            <a:spLocks noChangeArrowheads="1"/>
          </p:cNvSpPr>
          <p:nvPr/>
        </p:nvSpPr>
        <p:spPr bwMode="auto">
          <a:xfrm>
            <a:off x="4281897" y="4332866"/>
            <a:ext cx="146050" cy="109809"/>
          </a:xfrm>
          <a:prstGeom prst="ellipse">
            <a:avLst/>
          </a:prstGeom>
          <a:noFill/>
          <a:ln w="12700">
            <a:solidFill>
              <a:srgbClr val="000000"/>
            </a:solidFill>
            <a:round/>
            <a:headEnd/>
            <a:tailEnd/>
          </a:ln>
          <a:effectLst/>
        </p:spPr>
        <p:txBody>
          <a:bodyPr wrap="none" anchor="ctr"/>
          <a:lstStyle/>
          <a:p>
            <a:endParaRPr lang="en-US"/>
          </a:p>
        </p:txBody>
      </p:sp>
      <p:sp>
        <p:nvSpPr>
          <p:cNvPr id="131118" name="Line 46"/>
          <p:cNvSpPr>
            <a:spLocks noChangeShapeType="1"/>
          </p:cNvSpPr>
          <p:nvPr/>
        </p:nvSpPr>
        <p:spPr bwMode="auto">
          <a:xfrm>
            <a:off x="1154522" y="2616502"/>
            <a:ext cx="0" cy="2153214"/>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31119" name="Line 47"/>
          <p:cNvSpPr>
            <a:spLocks noChangeShapeType="1"/>
          </p:cNvSpPr>
          <p:nvPr/>
        </p:nvSpPr>
        <p:spPr bwMode="auto">
          <a:xfrm flipH="1">
            <a:off x="1133885" y="4774490"/>
            <a:ext cx="3978275" cy="0"/>
          </a:xfrm>
          <a:prstGeom prst="line">
            <a:avLst/>
          </a:prstGeom>
          <a:noFill/>
          <a:ln w="12700">
            <a:solidFill>
              <a:schemeClr val="tx1"/>
            </a:solidFill>
            <a:round/>
            <a:headEnd/>
            <a:tailEnd/>
          </a:ln>
          <a:effectLst>
            <a:outerShdw dist="17961" dir="2700000" algn="ctr" rotWithShape="0">
              <a:srgbClr val="000000"/>
            </a:outerShdw>
          </a:effectLst>
        </p:spPr>
        <p:txBody>
          <a:bodyPr wrap="none" anchor="ctr"/>
          <a:lstStyle/>
          <a:p>
            <a:endParaRPr lang="en-US"/>
          </a:p>
        </p:txBody>
      </p:sp>
      <p:sp>
        <p:nvSpPr>
          <p:cNvPr id="131120" name="Rectangle 48"/>
          <p:cNvSpPr>
            <a:spLocks noChangeArrowheads="1"/>
          </p:cNvSpPr>
          <p:nvPr/>
        </p:nvSpPr>
        <p:spPr bwMode="auto">
          <a:xfrm>
            <a:off x="5121684" y="4566809"/>
            <a:ext cx="288079" cy="391428"/>
          </a:xfrm>
          <a:prstGeom prst="rect">
            <a:avLst/>
          </a:prstGeom>
          <a:noFill/>
          <a:ln w="12700">
            <a:noFill/>
            <a:miter lim="800000"/>
            <a:headEnd/>
            <a:tailEnd/>
          </a:ln>
          <a:effectLst/>
        </p:spPr>
        <p:txBody>
          <a:bodyPr wrap="none" lIns="68034" tIns="33420" rIns="68034" bIns="33420">
            <a:spAutoFit/>
          </a:bodyPr>
          <a:lstStyle/>
          <a:p>
            <a:pPr algn="l"/>
            <a:r>
              <a:rPr lang="en-US" sz="2105" b="1" i="1">
                <a:solidFill>
                  <a:srgbClr val="000000"/>
                </a:solidFill>
                <a:latin typeface="Arial" panose="020B0604020202020204" pitchFamily="34" charset="0"/>
                <a:cs typeface="Arial" panose="020B0604020202020204" pitchFamily="34" charset="0"/>
              </a:rPr>
              <a:t>x</a:t>
            </a:r>
          </a:p>
        </p:txBody>
      </p:sp>
      <p:sp>
        <p:nvSpPr>
          <p:cNvPr id="131121" name="Rectangle 49"/>
          <p:cNvSpPr>
            <a:spLocks noChangeArrowheads="1"/>
          </p:cNvSpPr>
          <p:nvPr/>
        </p:nvSpPr>
        <p:spPr bwMode="auto">
          <a:xfrm>
            <a:off x="978309" y="2167717"/>
            <a:ext cx="288079" cy="391428"/>
          </a:xfrm>
          <a:prstGeom prst="rect">
            <a:avLst/>
          </a:prstGeom>
          <a:noFill/>
          <a:ln w="12700">
            <a:noFill/>
            <a:miter lim="800000"/>
            <a:headEnd/>
            <a:tailEnd/>
          </a:ln>
          <a:effectLst/>
        </p:spPr>
        <p:txBody>
          <a:bodyPr wrap="none" lIns="68034" tIns="33420" rIns="68034" bIns="33420">
            <a:spAutoFit/>
          </a:bodyPr>
          <a:lstStyle/>
          <a:p>
            <a:pPr algn="l"/>
            <a:r>
              <a:rPr lang="en-US" sz="2105" b="1" i="1" dirty="0">
                <a:solidFill>
                  <a:srgbClr val="000000"/>
                </a:solidFill>
                <a:latin typeface="Arial" panose="020B0604020202020204" pitchFamily="34" charset="0"/>
                <a:cs typeface="Arial" panose="020B0604020202020204" pitchFamily="34" charset="0"/>
              </a:rPr>
              <a:t>y</a:t>
            </a:r>
          </a:p>
        </p:txBody>
      </p:sp>
      <p:sp>
        <p:nvSpPr>
          <p:cNvPr id="131124" name="Oval 52"/>
          <p:cNvSpPr>
            <a:spLocks noChangeArrowheads="1"/>
          </p:cNvSpPr>
          <p:nvPr/>
        </p:nvSpPr>
        <p:spPr bwMode="auto">
          <a:xfrm>
            <a:off x="3524660" y="3697883"/>
            <a:ext cx="142875" cy="109809"/>
          </a:xfrm>
          <a:prstGeom prst="ellipse">
            <a:avLst/>
          </a:prstGeom>
          <a:noFill/>
          <a:ln w="12700">
            <a:solidFill>
              <a:srgbClr val="000000"/>
            </a:solidFill>
            <a:round/>
            <a:headEnd/>
            <a:tailEnd/>
          </a:ln>
          <a:effectLst/>
        </p:spPr>
        <p:txBody>
          <a:bodyPr wrap="none" anchor="ctr"/>
          <a:lstStyle/>
          <a:p>
            <a:endParaRPr lang="en-US"/>
          </a:p>
        </p:txBody>
      </p:sp>
      <p:sp>
        <p:nvSpPr>
          <p:cNvPr id="131125" name="Oval 53"/>
          <p:cNvSpPr>
            <a:spLocks noChangeArrowheads="1"/>
          </p:cNvSpPr>
          <p:nvPr/>
        </p:nvSpPr>
        <p:spPr bwMode="auto">
          <a:xfrm>
            <a:off x="3788184" y="4211122"/>
            <a:ext cx="146050" cy="111003"/>
          </a:xfrm>
          <a:prstGeom prst="ellipse">
            <a:avLst/>
          </a:prstGeom>
          <a:noFill/>
          <a:ln w="12700">
            <a:solidFill>
              <a:srgbClr val="000000"/>
            </a:solidFill>
            <a:round/>
            <a:headEnd/>
            <a:tailEnd/>
          </a:ln>
          <a:effectLst/>
        </p:spPr>
        <p:txBody>
          <a:bodyPr wrap="none" anchor="ctr"/>
          <a:lstStyle/>
          <a:p>
            <a:endParaRPr lang="en-US"/>
          </a:p>
        </p:txBody>
      </p:sp>
    </p:spTree>
    <p:extLst>
      <p:ext uri="{BB962C8B-B14F-4D97-AF65-F5344CB8AC3E}">
        <p14:creationId xmlns:p14="http://schemas.microsoft.com/office/powerpoint/2010/main" val="17679046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57" name="Rectangle 61"/>
          <p:cNvSpPr>
            <a:spLocks noChangeArrowheads="1"/>
          </p:cNvSpPr>
          <p:nvPr/>
        </p:nvSpPr>
        <p:spPr bwMode="auto">
          <a:xfrm>
            <a:off x="557951" y="2074175"/>
            <a:ext cx="5022850" cy="2936202"/>
          </a:xfrm>
          <a:prstGeom prst="rect">
            <a:avLst/>
          </a:prstGeom>
          <a:solidFill>
            <a:schemeClr val="bg1">
              <a:lumMod val="95000"/>
            </a:schemeClr>
          </a:solidFill>
          <a:ln w="6350">
            <a:solidFill>
              <a:srgbClr val="000000"/>
            </a:solidFill>
            <a:miter lim="800000"/>
            <a:headEnd/>
            <a:tailEnd/>
          </a:ln>
          <a:effectLst/>
        </p:spPr>
        <p:txBody>
          <a:bodyPr wrap="none" anchor="ctr"/>
          <a:lstStyle/>
          <a:p>
            <a:endParaRPr lang="en-US"/>
          </a:p>
        </p:txBody>
      </p:sp>
      <p:sp>
        <p:nvSpPr>
          <p:cNvPr id="132162" name="Line 66"/>
          <p:cNvSpPr>
            <a:spLocks noChangeShapeType="1"/>
          </p:cNvSpPr>
          <p:nvPr/>
        </p:nvSpPr>
        <p:spPr bwMode="auto">
          <a:xfrm rot="28369" flipV="1">
            <a:off x="1258025" y="3565195"/>
            <a:ext cx="3702030" cy="23448"/>
          </a:xfrm>
          <a:prstGeom prst="line">
            <a:avLst/>
          </a:prstGeom>
          <a:noFill/>
          <a:ln w="76200">
            <a:solidFill>
              <a:srgbClr val="C00000"/>
            </a:solidFill>
            <a:prstDash val="lgDash"/>
            <a:round/>
            <a:headEnd/>
            <a:tailEnd/>
          </a:ln>
          <a:effectLst/>
        </p:spPr>
        <p:txBody>
          <a:bodyPr/>
          <a:lstStyle/>
          <a:p>
            <a:endParaRPr lang="en-US"/>
          </a:p>
        </p:txBody>
      </p:sp>
      <p:sp>
        <p:nvSpPr>
          <p:cNvPr id="132098" name="Rectangle 2"/>
          <p:cNvSpPr>
            <a:spLocks noGrp="1" noChangeArrowheads="1"/>
          </p:cNvSpPr>
          <p:nvPr>
            <p:ph type="title"/>
          </p:nvPr>
        </p:nvSpPr>
        <p:spPr>
          <a:xfrm>
            <a:off x="380207" y="1038362"/>
            <a:ext cx="7772400" cy="650500"/>
          </a:xfrm>
        </p:spPr>
        <p:txBody>
          <a:bodyPr/>
          <a:lstStyle/>
          <a:p>
            <a:r>
              <a:rPr lang="en-US" dirty="0"/>
              <a:t>Scatter Diagram</a:t>
            </a:r>
          </a:p>
        </p:txBody>
      </p:sp>
      <p:sp>
        <p:nvSpPr>
          <p:cNvPr id="132099" name="Rectangle 3"/>
          <p:cNvSpPr>
            <a:spLocks noGrp="1" noChangeArrowheads="1"/>
          </p:cNvSpPr>
          <p:nvPr>
            <p:ph idx="1"/>
          </p:nvPr>
        </p:nvSpPr>
        <p:spPr>
          <a:xfrm>
            <a:off x="475400" y="1648067"/>
            <a:ext cx="5105401" cy="426108"/>
          </a:xfrm>
        </p:spPr>
        <p:txBody>
          <a:bodyPr>
            <a:normAutofit lnSpcReduction="10000"/>
          </a:bodyPr>
          <a:lstStyle/>
          <a:p>
            <a:pPr marL="0" indent="0">
              <a:buNone/>
            </a:pPr>
            <a:r>
              <a:rPr lang="en-US" dirty="0"/>
              <a:t>No Apparent Relationship</a:t>
            </a:r>
          </a:p>
        </p:txBody>
      </p:sp>
      <p:sp>
        <p:nvSpPr>
          <p:cNvPr id="132136" name="Oval 40"/>
          <p:cNvSpPr>
            <a:spLocks noChangeArrowheads="1"/>
          </p:cNvSpPr>
          <p:nvPr/>
        </p:nvSpPr>
        <p:spPr bwMode="auto">
          <a:xfrm>
            <a:off x="4447327" y="3082750"/>
            <a:ext cx="141287" cy="107422"/>
          </a:xfrm>
          <a:prstGeom prst="ellipse">
            <a:avLst/>
          </a:prstGeom>
          <a:noFill/>
          <a:ln w="12700">
            <a:solidFill>
              <a:srgbClr val="000000"/>
            </a:solidFill>
            <a:round/>
            <a:headEnd/>
            <a:tailEnd/>
          </a:ln>
          <a:effectLst/>
        </p:spPr>
        <p:txBody>
          <a:bodyPr wrap="none" anchor="ctr"/>
          <a:lstStyle/>
          <a:p>
            <a:endParaRPr lang="en-US"/>
          </a:p>
        </p:txBody>
      </p:sp>
      <p:sp>
        <p:nvSpPr>
          <p:cNvPr id="132137" name="Oval 41"/>
          <p:cNvSpPr>
            <a:spLocks noChangeArrowheads="1"/>
          </p:cNvSpPr>
          <p:nvPr/>
        </p:nvSpPr>
        <p:spPr bwMode="auto">
          <a:xfrm>
            <a:off x="4363188" y="3723701"/>
            <a:ext cx="141288" cy="107422"/>
          </a:xfrm>
          <a:prstGeom prst="ellipse">
            <a:avLst/>
          </a:prstGeom>
          <a:noFill/>
          <a:ln w="12700">
            <a:solidFill>
              <a:srgbClr val="000000"/>
            </a:solidFill>
            <a:round/>
            <a:headEnd/>
            <a:tailEnd/>
          </a:ln>
          <a:effectLst/>
        </p:spPr>
        <p:txBody>
          <a:bodyPr wrap="none" anchor="ctr"/>
          <a:lstStyle/>
          <a:p>
            <a:endParaRPr lang="en-US"/>
          </a:p>
        </p:txBody>
      </p:sp>
      <p:sp>
        <p:nvSpPr>
          <p:cNvPr id="132138" name="Oval 42"/>
          <p:cNvSpPr>
            <a:spLocks noChangeArrowheads="1"/>
          </p:cNvSpPr>
          <p:nvPr/>
        </p:nvSpPr>
        <p:spPr bwMode="auto">
          <a:xfrm>
            <a:off x="2574077" y="2971747"/>
            <a:ext cx="141287" cy="107422"/>
          </a:xfrm>
          <a:prstGeom prst="ellipse">
            <a:avLst/>
          </a:prstGeom>
          <a:noFill/>
          <a:ln w="12700">
            <a:solidFill>
              <a:srgbClr val="000000"/>
            </a:solidFill>
            <a:round/>
            <a:headEnd/>
            <a:tailEnd/>
          </a:ln>
          <a:effectLst/>
        </p:spPr>
        <p:txBody>
          <a:bodyPr wrap="none" anchor="ctr"/>
          <a:lstStyle/>
          <a:p>
            <a:endParaRPr lang="en-US"/>
          </a:p>
        </p:txBody>
      </p:sp>
      <p:sp>
        <p:nvSpPr>
          <p:cNvPr id="132139" name="Oval 43"/>
          <p:cNvSpPr>
            <a:spLocks noChangeArrowheads="1"/>
          </p:cNvSpPr>
          <p:nvPr/>
        </p:nvSpPr>
        <p:spPr bwMode="auto">
          <a:xfrm>
            <a:off x="1931138" y="3754734"/>
            <a:ext cx="141288" cy="107422"/>
          </a:xfrm>
          <a:prstGeom prst="ellipse">
            <a:avLst/>
          </a:prstGeom>
          <a:noFill/>
          <a:ln w="12700">
            <a:solidFill>
              <a:srgbClr val="000000"/>
            </a:solidFill>
            <a:round/>
            <a:headEnd/>
            <a:tailEnd/>
          </a:ln>
          <a:effectLst/>
        </p:spPr>
        <p:txBody>
          <a:bodyPr wrap="none" anchor="ctr"/>
          <a:lstStyle/>
          <a:p>
            <a:endParaRPr lang="en-US"/>
          </a:p>
        </p:txBody>
      </p:sp>
      <p:sp>
        <p:nvSpPr>
          <p:cNvPr id="132140" name="Oval 44"/>
          <p:cNvSpPr>
            <a:spLocks noChangeArrowheads="1"/>
          </p:cNvSpPr>
          <p:nvPr/>
        </p:nvSpPr>
        <p:spPr bwMode="auto">
          <a:xfrm>
            <a:off x="1469177" y="3785767"/>
            <a:ext cx="141287" cy="107422"/>
          </a:xfrm>
          <a:prstGeom prst="ellipse">
            <a:avLst/>
          </a:prstGeom>
          <a:noFill/>
          <a:ln w="12700">
            <a:solidFill>
              <a:srgbClr val="000000"/>
            </a:solidFill>
            <a:round/>
            <a:headEnd/>
            <a:tailEnd/>
          </a:ln>
          <a:effectLst/>
        </p:spPr>
        <p:txBody>
          <a:bodyPr wrap="none" anchor="ctr"/>
          <a:lstStyle/>
          <a:p>
            <a:endParaRPr lang="en-US"/>
          </a:p>
        </p:txBody>
      </p:sp>
      <p:sp>
        <p:nvSpPr>
          <p:cNvPr id="132143" name="Oval 47"/>
          <p:cNvSpPr>
            <a:spLocks noChangeArrowheads="1"/>
          </p:cNvSpPr>
          <p:nvPr/>
        </p:nvSpPr>
        <p:spPr bwMode="auto">
          <a:xfrm>
            <a:off x="3258288" y="3186591"/>
            <a:ext cx="139700" cy="107422"/>
          </a:xfrm>
          <a:prstGeom prst="ellipse">
            <a:avLst/>
          </a:prstGeom>
          <a:noFill/>
          <a:ln w="12700">
            <a:solidFill>
              <a:srgbClr val="000000"/>
            </a:solidFill>
            <a:round/>
            <a:headEnd/>
            <a:tailEnd/>
          </a:ln>
          <a:effectLst/>
        </p:spPr>
        <p:txBody>
          <a:bodyPr wrap="none" anchor="ctr"/>
          <a:lstStyle/>
          <a:p>
            <a:endParaRPr lang="en-US"/>
          </a:p>
        </p:txBody>
      </p:sp>
      <p:sp>
        <p:nvSpPr>
          <p:cNvPr id="132144" name="Oval 48"/>
          <p:cNvSpPr>
            <a:spLocks noChangeArrowheads="1"/>
          </p:cNvSpPr>
          <p:nvPr/>
        </p:nvSpPr>
        <p:spPr bwMode="auto">
          <a:xfrm>
            <a:off x="2836013" y="3580471"/>
            <a:ext cx="139700" cy="107422"/>
          </a:xfrm>
          <a:prstGeom prst="ellipse">
            <a:avLst/>
          </a:prstGeom>
          <a:noFill/>
          <a:ln w="12700">
            <a:solidFill>
              <a:srgbClr val="000000"/>
            </a:solidFill>
            <a:round/>
            <a:headEnd/>
            <a:tailEnd/>
          </a:ln>
          <a:effectLst/>
        </p:spPr>
        <p:txBody>
          <a:bodyPr wrap="none" anchor="ctr"/>
          <a:lstStyle/>
          <a:p>
            <a:endParaRPr lang="en-US"/>
          </a:p>
        </p:txBody>
      </p:sp>
      <p:sp>
        <p:nvSpPr>
          <p:cNvPr id="132146" name="Oval 50"/>
          <p:cNvSpPr>
            <a:spLocks noChangeArrowheads="1"/>
          </p:cNvSpPr>
          <p:nvPr/>
        </p:nvSpPr>
        <p:spPr bwMode="auto">
          <a:xfrm>
            <a:off x="4040927" y="3340563"/>
            <a:ext cx="141287" cy="107422"/>
          </a:xfrm>
          <a:prstGeom prst="ellipse">
            <a:avLst/>
          </a:prstGeom>
          <a:noFill/>
          <a:ln w="12700">
            <a:solidFill>
              <a:srgbClr val="000000"/>
            </a:solidFill>
            <a:round/>
            <a:headEnd/>
            <a:tailEnd/>
          </a:ln>
          <a:effectLst/>
        </p:spPr>
        <p:txBody>
          <a:bodyPr wrap="none" anchor="ctr"/>
          <a:lstStyle/>
          <a:p>
            <a:endParaRPr lang="en-US"/>
          </a:p>
        </p:txBody>
      </p:sp>
      <p:sp>
        <p:nvSpPr>
          <p:cNvPr id="132147" name="Oval 51"/>
          <p:cNvSpPr>
            <a:spLocks noChangeArrowheads="1"/>
          </p:cNvSpPr>
          <p:nvPr/>
        </p:nvSpPr>
        <p:spPr bwMode="auto">
          <a:xfrm>
            <a:off x="2110527" y="3418145"/>
            <a:ext cx="141287" cy="107422"/>
          </a:xfrm>
          <a:prstGeom prst="ellipse">
            <a:avLst/>
          </a:prstGeom>
          <a:noFill/>
          <a:ln w="12700">
            <a:solidFill>
              <a:srgbClr val="000000"/>
            </a:solidFill>
            <a:round/>
            <a:headEnd/>
            <a:tailEnd/>
          </a:ln>
          <a:effectLst/>
        </p:spPr>
        <p:txBody>
          <a:bodyPr wrap="none" anchor="ctr"/>
          <a:lstStyle/>
          <a:p>
            <a:endParaRPr lang="en-US"/>
          </a:p>
        </p:txBody>
      </p:sp>
      <p:sp>
        <p:nvSpPr>
          <p:cNvPr id="132148" name="Oval 52"/>
          <p:cNvSpPr>
            <a:spLocks noChangeArrowheads="1"/>
          </p:cNvSpPr>
          <p:nvPr/>
        </p:nvSpPr>
        <p:spPr bwMode="auto">
          <a:xfrm>
            <a:off x="2253401" y="4000611"/>
            <a:ext cx="139700" cy="107422"/>
          </a:xfrm>
          <a:prstGeom prst="ellipse">
            <a:avLst/>
          </a:prstGeom>
          <a:noFill/>
          <a:ln w="12700">
            <a:solidFill>
              <a:srgbClr val="000000"/>
            </a:solidFill>
            <a:round/>
            <a:headEnd/>
            <a:tailEnd/>
          </a:ln>
          <a:effectLst/>
        </p:spPr>
        <p:txBody>
          <a:bodyPr wrap="none" anchor="ctr"/>
          <a:lstStyle/>
          <a:p>
            <a:endParaRPr lang="en-US"/>
          </a:p>
        </p:txBody>
      </p:sp>
      <p:sp>
        <p:nvSpPr>
          <p:cNvPr id="132149" name="Oval 53"/>
          <p:cNvSpPr>
            <a:spLocks noChangeArrowheads="1"/>
          </p:cNvSpPr>
          <p:nvPr/>
        </p:nvSpPr>
        <p:spPr bwMode="auto">
          <a:xfrm>
            <a:off x="1670788" y="3171074"/>
            <a:ext cx="139700" cy="107422"/>
          </a:xfrm>
          <a:prstGeom prst="ellipse">
            <a:avLst/>
          </a:prstGeom>
          <a:noFill/>
          <a:ln w="12700">
            <a:solidFill>
              <a:srgbClr val="000000"/>
            </a:solidFill>
            <a:round/>
            <a:headEnd/>
            <a:tailEnd/>
          </a:ln>
          <a:effectLst/>
        </p:spPr>
        <p:txBody>
          <a:bodyPr wrap="none" anchor="ctr"/>
          <a:lstStyle/>
          <a:p>
            <a:endParaRPr lang="en-US"/>
          </a:p>
        </p:txBody>
      </p:sp>
      <p:sp>
        <p:nvSpPr>
          <p:cNvPr id="132150" name="Oval 54"/>
          <p:cNvSpPr>
            <a:spLocks noChangeArrowheads="1"/>
          </p:cNvSpPr>
          <p:nvPr/>
        </p:nvSpPr>
        <p:spPr bwMode="auto">
          <a:xfrm>
            <a:off x="2836013" y="3908706"/>
            <a:ext cx="139700" cy="107422"/>
          </a:xfrm>
          <a:prstGeom prst="ellipse">
            <a:avLst/>
          </a:prstGeom>
          <a:noFill/>
          <a:ln w="12700">
            <a:solidFill>
              <a:srgbClr val="000000"/>
            </a:solidFill>
            <a:round/>
            <a:headEnd/>
            <a:tailEnd/>
          </a:ln>
          <a:effectLst/>
        </p:spPr>
        <p:txBody>
          <a:bodyPr wrap="none" anchor="ctr"/>
          <a:lstStyle/>
          <a:p>
            <a:endParaRPr lang="en-US"/>
          </a:p>
        </p:txBody>
      </p:sp>
      <p:sp>
        <p:nvSpPr>
          <p:cNvPr id="132153" name="Line 57"/>
          <p:cNvSpPr>
            <a:spLocks noChangeShapeType="1"/>
          </p:cNvSpPr>
          <p:nvPr/>
        </p:nvSpPr>
        <p:spPr bwMode="auto">
          <a:xfrm>
            <a:off x="992926" y="2564736"/>
            <a:ext cx="0" cy="2153214"/>
          </a:xfrm>
          <a:prstGeom prst="line">
            <a:avLst/>
          </a:prstGeom>
          <a:noFill/>
          <a:ln w="12700">
            <a:solidFill>
              <a:schemeClr val="tx1"/>
            </a:solidFill>
            <a:round/>
            <a:headEnd/>
            <a:tailEnd/>
          </a:ln>
          <a:effectLst/>
        </p:spPr>
        <p:txBody>
          <a:bodyPr wrap="none" anchor="ctr"/>
          <a:lstStyle/>
          <a:p>
            <a:endParaRPr lang="en-US"/>
          </a:p>
        </p:txBody>
      </p:sp>
      <p:sp>
        <p:nvSpPr>
          <p:cNvPr id="132154" name="Line 58"/>
          <p:cNvSpPr>
            <a:spLocks noChangeShapeType="1"/>
          </p:cNvSpPr>
          <p:nvPr/>
        </p:nvSpPr>
        <p:spPr bwMode="auto">
          <a:xfrm flipH="1">
            <a:off x="972289" y="4722725"/>
            <a:ext cx="3978275" cy="0"/>
          </a:xfrm>
          <a:prstGeom prst="line">
            <a:avLst/>
          </a:prstGeom>
          <a:noFill/>
          <a:ln w="12700">
            <a:solidFill>
              <a:schemeClr val="tx1"/>
            </a:solidFill>
            <a:round/>
            <a:headEnd/>
            <a:tailEnd/>
          </a:ln>
          <a:effectLst/>
        </p:spPr>
        <p:txBody>
          <a:bodyPr wrap="none" anchor="ctr"/>
          <a:lstStyle/>
          <a:p>
            <a:endParaRPr lang="en-US"/>
          </a:p>
        </p:txBody>
      </p:sp>
      <p:sp>
        <p:nvSpPr>
          <p:cNvPr id="132155" name="Rectangle 59"/>
          <p:cNvSpPr>
            <a:spLocks noChangeArrowheads="1"/>
          </p:cNvSpPr>
          <p:nvPr/>
        </p:nvSpPr>
        <p:spPr bwMode="auto">
          <a:xfrm>
            <a:off x="4960088" y="4515043"/>
            <a:ext cx="288079" cy="391428"/>
          </a:xfrm>
          <a:prstGeom prst="rect">
            <a:avLst/>
          </a:prstGeom>
          <a:noFill/>
          <a:ln w="12700">
            <a:noFill/>
            <a:miter lim="800000"/>
            <a:headEnd/>
            <a:tailEnd/>
          </a:ln>
          <a:effectLst/>
        </p:spPr>
        <p:txBody>
          <a:bodyPr wrap="none" lIns="68034" tIns="33420" rIns="68034" bIns="33420">
            <a:spAutoFit/>
          </a:bodyPr>
          <a:lstStyle/>
          <a:p>
            <a:pPr algn="l"/>
            <a:r>
              <a:rPr lang="en-US" sz="2105" b="1" i="1">
                <a:solidFill>
                  <a:srgbClr val="000000"/>
                </a:solidFill>
                <a:latin typeface="Arial" panose="020B0604020202020204" pitchFamily="34" charset="0"/>
                <a:cs typeface="Arial" panose="020B0604020202020204" pitchFamily="34" charset="0"/>
              </a:rPr>
              <a:t>x</a:t>
            </a:r>
          </a:p>
        </p:txBody>
      </p:sp>
      <p:sp>
        <p:nvSpPr>
          <p:cNvPr id="132156" name="Rectangle 60"/>
          <p:cNvSpPr>
            <a:spLocks noChangeArrowheads="1"/>
          </p:cNvSpPr>
          <p:nvPr/>
        </p:nvSpPr>
        <p:spPr bwMode="auto">
          <a:xfrm>
            <a:off x="816713" y="2115952"/>
            <a:ext cx="288079" cy="391428"/>
          </a:xfrm>
          <a:prstGeom prst="rect">
            <a:avLst/>
          </a:prstGeom>
          <a:noFill/>
          <a:ln w="12700">
            <a:noFill/>
            <a:miter lim="800000"/>
            <a:headEnd/>
            <a:tailEnd/>
          </a:ln>
          <a:effectLst/>
        </p:spPr>
        <p:txBody>
          <a:bodyPr wrap="none" lIns="68034" tIns="33420" rIns="68034" bIns="33420">
            <a:spAutoFit/>
          </a:bodyPr>
          <a:lstStyle/>
          <a:p>
            <a:pPr algn="l"/>
            <a:r>
              <a:rPr lang="en-US" sz="2105" b="1" i="1" dirty="0">
                <a:solidFill>
                  <a:srgbClr val="000000"/>
                </a:solidFill>
                <a:latin typeface="Arial" panose="020B0604020202020204" pitchFamily="34" charset="0"/>
                <a:cs typeface="Arial" panose="020B0604020202020204" pitchFamily="34" charset="0"/>
              </a:rPr>
              <a:t>y</a:t>
            </a:r>
          </a:p>
        </p:txBody>
      </p:sp>
      <p:sp>
        <p:nvSpPr>
          <p:cNvPr id="132159" name="Oval 63"/>
          <p:cNvSpPr>
            <a:spLocks noChangeArrowheads="1"/>
          </p:cNvSpPr>
          <p:nvPr/>
        </p:nvSpPr>
        <p:spPr bwMode="auto">
          <a:xfrm>
            <a:off x="3764702" y="3900351"/>
            <a:ext cx="141287" cy="107422"/>
          </a:xfrm>
          <a:prstGeom prst="ellipse">
            <a:avLst/>
          </a:prstGeom>
          <a:noFill/>
          <a:ln w="12700">
            <a:solidFill>
              <a:srgbClr val="000000"/>
            </a:solidFill>
            <a:round/>
            <a:headEnd/>
            <a:tailEnd/>
          </a:ln>
          <a:effectLst/>
        </p:spPr>
        <p:txBody>
          <a:bodyPr wrap="none" anchor="ctr"/>
          <a:lstStyle/>
          <a:p>
            <a:endParaRPr lang="en-US"/>
          </a:p>
        </p:txBody>
      </p:sp>
    </p:spTree>
    <p:extLst>
      <p:ext uri="{BB962C8B-B14F-4D97-AF65-F5344CB8AC3E}">
        <p14:creationId xmlns:p14="http://schemas.microsoft.com/office/powerpoint/2010/main" val="8594584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4"/>
          <p:cNvSpPr>
            <a:spLocks noChangeArrowheads="1"/>
          </p:cNvSpPr>
          <p:nvPr/>
        </p:nvSpPr>
        <p:spPr bwMode="auto">
          <a:xfrm>
            <a:off x="986113" y="2745819"/>
            <a:ext cx="4323375" cy="2316224"/>
          </a:xfrm>
          <a:prstGeom prst="rect">
            <a:avLst/>
          </a:prstGeom>
          <a:solidFill>
            <a:schemeClr val="bg1">
              <a:lumMod val="95000"/>
            </a:schemeClr>
          </a:solidFill>
          <a:ln w="6350">
            <a:solidFill>
              <a:srgbClr val="000000"/>
            </a:solidFill>
            <a:miter lim="800000"/>
            <a:headEnd/>
            <a:tailEnd/>
          </a:ln>
          <a:effectLst/>
        </p:spPr>
        <p:txBody>
          <a:bodyPr wrap="none" anchor="ctr"/>
          <a:lstStyle/>
          <a:p>
            <a:endParaRPr lang="en-US">
              <a:latin typeface="+mn-lt"/>
            </a:endParaRPr>
          </a:p>
        </p:txBody>
      </p:sp>
      <p:sp>
        <p:nvSpPr>
          <p:cNvPr id="32780" name="Rectangle 12"/>
          <p:cNvSpPr>
            <a:spLocks noGrp="1" noChangeArrowheads="1"/>
          </p:cNvSpPr>
          <p:nvPr>
            <p:ph type="title"/>
          </p:nvPr>
        </p:nvSpPr>
        <p:spPr>
          <a:xfrm>
            <a:off x="368710" y="1015450"/>
            <a:ext cx="7772400" cy="540690"/>
          </a:xfrm>
          <a:noFill/>
          <a:ln/>
        </p:spPr>
        <p:txBody>
          <a:bodyPr/>
          <a:lstStyle/>
          <a:p>
            <a:r>
              <a:rPr lang="en-US" dirty="0"/>
              <a:t>Scatter Diagram</a:t>
            </a:r>
          </a:p>
        </p:txBody>
      </p:sp>
      <p:sp>
        <p:nvSpPr>
          <p:cNvPr id="32771" name="Rectangle 3"/>
          <p:cNvSpPr>
            <a:spLocks noGrp="1" noChangeArrowheads="1"/>
          </p:cNvSpPr>
          <p:nvPr>
            <p:ph idx="1"/>
          </p:nvPr>
        </p:nvSpPr>
        <p:spPr>
          <a:xfrm>
            <a:off x="565956" y="1612522"/>
            <a:ext cx="7815262" cy="393881"/>
          </a:xfrm>
          <a:noFill/>
          <a:ln/>
        </p:spPr>
        <p:txBody>
          <a:bodyPr>
            <a:normAutofit fontScale="92500" lnSpcReduction="10000"/>
          </a:bodyPr>
          <a:lstStyle/>
          <a:p>
            <a:pPr marL="0" indent="0">
              <a:buNone/>
            </a:pPr>
            <a:r>
              <a:rPr lang="en-US" dirty="0"/>
              <a:t>Example:  Panthers Football Team</a:t>
            </a:r>
          </a:p>
        </p:txBody>
      </p:sp>
      <p:sp>
        <p:nvSpPr>
          <p:cNvPr id="32774" name="Rectangle 6"/>
          <p:cNvSpPr>
            <a:spLocks noChangeArrowheads="1"/>
          </p:cNvSpPr>
          <p:nvPr/>
        </p:nvSpPr>
        <p:spPr bwMode="auto">
          <a:xfrm>
            <a:off x="1850375" y="3400583"/>
            <a:ext cx="495300" cy="1647137"/>
          </a:xfrm>
          <a:prstGeom prst="rect">
            <a:avLst/>
          </a:prstGeom>
          <a:noFill/>
          <a:ln w="12700">
            <a:noFill/>
            <a:miter lim="800000"/>
            <a:headEnd/>
            <a:tailEnd/>
          </a:ln>
          <a:effectLst/>
        </p:spPr>
        <p:txBody>
          <a:bodyPr wrap="none" anchor="ctr"/>
          <a:lstStyle/>
          <a:p>
            <a:pPr>
              <a:lnSpc>
                <a:spcPct val="110000"/>
              </a:lnSpc>
            </a:pPr>
            <a:r>
              <a:rPr lang="en-US" sz="1805">
                <a:solidFill>
                  <a:srgbClr val="000000"/>
                </a:solidFill>
                <a:latin typeface="+mn-lt"/>
                <a:cs typeface="Arial" panose="020B0604020202020204" pitchFamily="34" charset="0"/>
              </a:rPr>
              <a:t>1</a:t>
            </a:r>
          </a:p>
          <a:p>
            <a:pPr>
              <a:lnSpc>
                <a:spcPct val="110000"/>
              </a:lnSpc>
            </a:pPr>
            <a:r>
              <a:rPr lang="en-US" sz="1805">
                <a:solidFill>
                  <a:srgbClr val="000000"/>
                </a:solidFill>
                <a:latin typeface="+mn-lt"/>
                <a:cs typeface="Arial" panose="020B0604020202020204" pitchFamily="34" charset="0"/>
              </a:rPr>
              <a:t>3</a:t>
            </a:r>
          </a:p>
          <a:p>
            <a:pPr>
              <a:lnSpc>
                <a:spcPct val="110000"/>
              </a:lnSpc>
            </a:pPr>
            <a:r>
              <a:rPr lang="en-US" sz="1805">
                <a:solidFill>
                  <a:srgbClr val="000000"/>
                </a:solidFill>
                <a:latin typeface="+mn-lt"/>
                <a:cs typeface="Arial" panose="020B0604020202020204" pitchFamily="34" charset="0"/>
              </a:rPr>
              <a:t>2</a:t>
            </a:r>
          </a:p>
          <a:p>
            <a:pPr>
              <a:lnSpc>
                <a:spcPct val="110000"/>
              </a:lnSpc>
            </a:pPr>
            <a:r>
              <a:rPr lang="en-US" sz="1805">
                <a:solidFill>
                  <a:srgbClr val="000000"/>
                </a:solidFill>
                <a:latin typeface="+mn-lt"/>
                <a:cs typeface="Arial" panose="020B0604020202020204" pitchFamily="34" charset="0"/>
              </a:rPr>
              <a:t>1</a:t>
            </a:r>
          </a:p>
          <a:p>
            <a:pPr>
              <a:lnSpc>
                <a:spcPct val="110000"/>
              </a:lnSpc>
            </a:pPr>
            <a:r>
              <a:rPr lang="en-US" sz="1805">
                <a:solidFill>
                  <a:srgbClr val="000000"/>
                </a:solidFill>
                <a:latin typeface="+mn-lt"/>
                <a:cs typeface="Arial" panose="020B0604020202020204" pitchFamily="34" charset="0"/>
              </a:rPr>
              <a:t>3</a:t>
            </a:r>
          </a:p>
        </p:txBody>
      </p:sp>
      <p:sp>
        <p:nvSpPr>
          <p:cNvPr id="32775" name="Rectangle 7"/>
          <p:cNvSpPr>
            <a:spLocks noChangeArrowheads="1"/>
          </p:cNvSpPr>
          <p:nvPr/>
        </p:nvSpPr>
        <p:spPr bwMode="auto">
          <a:xfrm>
            <a:off x="4041673" y="3386260"/>
            <a:ext cx="495300" cy="1675783"/>
          </a:xfrm>
          <a:prstGeom prst="rect">
            <a:avLst/>
          </a:prstGeom>
          <a:noFill/>
          <a:ln w="12700">
            <a:noFill/>
            <a:miter lim="800000"/>
            <a:headEnd/>
            <a:tailEnd/>
          </a:ln>
          <a:effectLst/>
        </p:spPr>
        <p:txBody>
          <a:bodyPr wrap="none" anchor="ctr"/>
          <a:lstStyle/>
          <a:p>
            <a:pPr>
              <a:lnSpc>
                <a:spcPct val="110000"/>
              </a:lnSpc>
            </a:pPr>
            <a:r>
              <a:rPr lang="en-US" sz="1805">
                <a:solidFill>
                  <a:srgbClr val="000000"/>
                </a:solidFill>
                <a:latin typeface="+mn-lt"/>
                <a:cs typeface="Arial" panose="020B0604020202020204" pitchFamily="34" charset="0"/>
              </a:rPr>
              <a:t>14</a:t>
            </a:r>
          </a:p>
          <a:p>
            <a:pPr>
              <a:lnSpc>
                <a:spcPct val="110000"/>
              </a:lnSpc>
            </a:pPr>
            <a:r>
              <a:rPr lang="en-US" sz="1805">
                <a:solidFill>
                  <a:srgbClr val="000000"/>
                </a:solidFill>
                <a:latin typeface="+mn-lt"/>
                <a:cs typeface="Arial" panose="020B0604020202020204" pitchFamily="34" charset="0"/>
              </a:rPr>
              <a:t>24</a:t>
            </a:r>
          </a:p>
          <a:p>
            <a:pPr>
              <a:lnSpc>
                <a:spcPct val="110000"/>
              </a:lnSpc>
            </a:pPr>
            <a:r>
              <a:rPr lang="en-US" sz="1805">
                <a:solidFill>
                  <a:srgbClr val="000000"/>
                </a:solidFill>
                <a:latin typeface="+mn-lt"/>
                <a:cs typeface="Arial" panose="020B0604020202020204" pitchFamily="34" charset="0"/>
              </a:rPr>
              <a:t>18</a:t>
            </a:r>
          </a:p>
          <a:p>
            <a:pPr>
              <a:lnSpc>
                <a:spcPct val="110000"/>
              </a:lnSpc>
            </a:pPr>
            <a:r>
              <a:rPr lang="en-US" sz="1805">
                <a:solidFill>
                  <a:srgbClr val="000000"/>
                </a:solidFill>
                <a:latin typeface="+mn-lt"/>
                <a:cs typeface="Arial" panose="020B0604020202020204" pitchFamily="34" charset="0"/>
              </a:rPr>
              <a:t>17</a:t>
            </a:r>
          </a:p>
          <a:p>
            <a:pPr>
              <a:lnSpc>
                <a:spcPct val="110000"/>
              </a:lnSpc>
            </a:pPr>
            <a:r>
              <a:rPr lang="en-US" sz="1805">
                <a:solidFill>
                  <a:srgbClr val="000000"/>
                </a:solidFill>
                <a:latin typeface="+mn-lt"/>
                <a:cs typeface="Arial" panose="020B0604020202020204" pitchFamily="34" charset="0"/>
              </a:rPr>
              <a:t>30</a:t>
            </a:r>
          </a:p>
        </p:txBody>
      </p:sp>
      <p:sp>
        <p:nvSpPr>
          <p:cNvPr id="32776" name="Rectangle 8"/>
          <p:cNvSpPr>
            <a:spLocks noChangeArrowheads="1"/>
          </p:cNvSpPr>
          <p:nvPr/>
        </p:nvSpPr>
        <p:spPr bwMode="auto">
          <a:xfrm>
            <a:off x="916925" y="2788788"/>
            <a:ext cx="2305050" cy="673178"/>
          </a:xfrm>
          <a:prstGeom prst="rect">
            <a:avLst/>
          </a:prstGeom>
          <a:noFill/>
          <a:ln w="12700">
            <a:noFill/>
            <a:miter lim="800000"/>
            <a:headEnd/>
            <a:tailEnd/>
          </a:ln>
          <a:effectLst/>
        </p:spPr>
        <p:txBody>
          <a:bodyPr wrap="none" anchor="ctr"/>
          <a:lstStyle/>
          <a:p>
            <a:pPr>
              <a:lnSpc>
                <a:spcPct val="110000"/>
              </a:lnSpc>
            </a:pPr>
            <a:r>
              <a:rPr lang="en-US" sz="1805" i="1" dirty="0">
                <a:solidFill>
                  <a:srgbClr val="000000"/>
                </a:solidFill>
                <a:latin typeface="+mn-lt"/>
                <a:cs typeface="Arial" panose="020B0604020202020204" pitchFamily="34" charset="0"/>
              </a:rPr>
              <a:t>x</a:t>
            </a:r>
            <a:r>
              <a:rPr lang="en-US" sz="1805" dirty="0">
                <a:solidFill>
                  <a:srgbClr val="000000"/>
                </a:solidFill>
                <a:latin typeface="+mn-lt"/>
                <a:cs typeface="Arial" panose="020B0604020202020204" pitchFamily="34" charset="0"/>
              </a:rPr>
              <a:t> = Number of</a:t>
            </a:r>
          </a:p>
          <a:p>
            <a:pPr>
              <a:lnSpc>
                <a:spcPct val="110000"/>
              </a:lnSpc>
            </a:pPr>
            <a:r>
              <a:rPr lang="en-US" sz="1805" u="sng" dirty="0">
                <a:solidFill>
                  <a:srgbClr val="000000"/>
                </a:solidFill>
                <a:latin typeface="+mn-lt"/>
                <a:cs typeface="Arial" panose="020B0604020202020204" pitchFamily="34" charset="0"/>
              </a:rPr>
              <a:t>Interceptions</a:t>
            </a:r>
          </a:p>
        </p:txBody>
      </p:sp>
      <p:sp>
        <p:nvSpPr>
          <p:cNvPr id="32777" name="Rectangle 9"/>
          <p:cNvSpPr>
            <a:spLocks noChangeArrowheads="1"/>
          </p:cNvSpPr>
          <p:nvPr/>
        </p:nvSpPr>
        <p:spPr bwMode="auto">
          <a:xfrm>
            <a:off x="3032023" y="2788788"/>
            <a:ext cx="2305050" cy="673178"/>
          </a:xfrm>
          <a:prstGeom prst="rect">
            <a:avLst/>
          </a:prstGeom>
          <a:noFill/>
          <a:ln w="12700">
            <a:noFill/>
            <a:miter lim="800000"/>
            <a:headEnd/>
            <a:tailEnd/>
          </a:ln>
          <a:effectLst/>
        </p:spPr>
        <p:txBody>
          <a:bodyPr wrap="none" anchor="ctr"/>
          <a:lstStyle/>
          <a:p>
            <a:pPr>
              <a:lnSpc>
                <a:spcPct val="110000"/>
              </a:lnSpc>
            </a:pPr>
            <a:r>
              <a:rPr lang="en-US" sz="1805" i="1" dirty="0">
                <a:solidFill>
                  <a:srgbClr val="000000"/>
                </a:solidFill>
                <a:latin typeface="+mn-lt"/>
                <a:cs typeface="Arial" panose="020B0604020202020204" pitchFamily="34" charset="0"/>
              </a:rPr>
              <a:t>y</a:t>
            </a:r>
            <a:r>
              <a:rPr lang="en-US" sz="1805" dirty="0">
                <a:solidFill>
                  <a:srgbClr val="000000"/>
                </a:solidFill>
                <a:latin typeface="+mn-lt"/>
                <a:cs typeface="Arial" panose="020B0604020202020204" pitchFamily="34" charset="0"/>
              </a:rPr>
              <a:t> = Number of</a:t>
            </a:r>
          </a:p>
          <a:p>
            <a:pPr>
              <a:lnSpc>
                <a:spcPct val="110000"/>
              </a:lnSpc>
            </a:pPr>
            <a:r>
              <a:rPr lang="en-US" sz="1805" dirty="0">
                <a:solidFill>
                  <a:srgbClr val="000000"/>
                </a:solidFill>
                <a:latin typeface="+mn-lt"/>
                <a:cs typeface="Arial" panose="020B0604020202020204" pitchFamily="34" charset="0"/>
              </a:rPr>
              <a:t> </a:t>
            </a:r>
            <a:r>
              <a:rPr lang="en-US" sz="1805" u="sng" dirty="0">
                <a:solidFill>
                  <a:srgbClr val="000000"/>
                </a:solidFill>
                <a:latin typeface="+mn-lt"/>
                <a:cs typeface="Arial" panose="020B0604020202020204" pitchFamily="34" charset="0"/>
              </a:rPr>
              <a:t>Points Scored</a:t>
            </a:r>
          </a:p>
        </p:txBody>
      </p:sp>
      <p:sp>
        <p:nvSpPr>
          <p:cNvPr id="32781" name="Rectangle 13"/>
          <p:cNvSpPr>
            <a:spLocks noChangeArrowheads="1"/>
          </p:cNvSpPr>
          <p:nvPr/>
        </p:nvSpPr>
        <p:spPr bwMode="auto">
          <a:xfrm>
            <a:off x="639379" y="2006403"/>
            <a:ext cx="7231062" cy="668601"/>
          </a:xfrm>
          <a:prstGeom prst="rect">
            <a:avLst/>
          </a:prstGeom>
          <a:noFill/>
          <a:ln w="12700">
            <a:noFill/>
            <a:miter lim="800000"/>
            <a:headEnd/>
            <a:tailEnd/>
          </a:ln>
          <a:effectLst/>
        </p:spPr>
        <p:txBody>
          <a:bodyPr lIns="68034" tIns="33420" rIns="68034" bIns="33420"/>
          <a:lstStyle/>
          <a:p>
            <a:pPr marL="257827" indent="-257827">
              <a:spcBef>
                <a:spcPct val="20000"/>
              </a:spcBef>
              <a:buClr>
                <a:srgbClr val="66FFFF"/>
              </a:buClr>
            </a:pPr>
            <a:r>
              <a:rPr lang="en-US" sz="1805" dirty="0">
                <a:solidFill>
                  <a:srgbClr val="000000"/>
                </a:solidFill>
                <a:latin typeface="+mn-lt"/>
                <a:cs typeface="Arial" panose="020B0604020202020204" pitchFamily="34" charset="0"/>
              </a:rPr>
              <a:t>     The Panthers football team is interested in investigating the relationship, if any, between interceptions made and points scored.</a:t>
            </a:r>
          </a:p>
        </p:txBody>
      </p:sp>
    </p:spTree>
    <p:extLst>
      <p:ext uri="{BB962C8B-B14F-4D97-AF65-F5344CB8AC3E}">
        <p14:creationId xmlns:p14="http://schemas.microsoft.com/office/powerpoint/2010/main" val="8969620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30" name="Rectangle 38"/>
          <p:cNvSpPr>
            <a:spLocks noChangeArrowheads="1"/>
          </p:cNvSpPr>
          <p:nvPr/>
        </p:nvSpPr>
        <p:spPr bwMode="auto">
          <a:xfrm>
            <a:off x="1293813" y="1745187"/>
            <a:ext cx="6577013" cy="3667864"/>
          </a:xfrm>
          <a:prstGeom prst="rect">
            <a:avLst/>
          </a:prstGeom>
          <a:solidFill>
            <a:schemeClr val="bg1">
              <a:lumMod val="95000"/>
            </a:schemeClr>
          </a:solidFill>
          <a:ln w="6350">
            <a:solidFill>
              <a:srgbClr val="000000"/>
            </a:solidFill>
            <a:miter lim="800000"/>
            <a:headEnd/>
            <a:tailEnd/>
          </a:ln>
          <a:effectLst/>
        </p:spPr>
        <p:txBody>
          <a:bodyPr wrap="none" anchor="ctr"/>
          <a:lstStyle/>
          <a:p>
            <a:endParaRPr lang="en-US"/>
          </a:p>
        </p:txBody>
      </p:sp>
      <p:grpSp>
        <p:nvGrpSpPr>
          <p:cNvPr id="33866" name="Group 74"/>
          <p:cNvGrpSpPr>
            <a:grpSpLocks/>
          </p:cNvGrpSpPr>
          <p:nvPr/>
        </p:nvGrpSpPr>
        <p:grpSpPr bwMode="auto">
          <a:xfrm>
            <a:off x="3595688" y="2128324"/>
            <a:ext cx="3486150" cy="2493385"/>
            <a:chOff x="2265" y="1152"/>
            <a:chExt cx="2196" cy="2089"/>
          </a:xfrm>
          <a:noFill/>
          <a:effectLst/>
        </p:grpSpPr>
        <p:sp>
          <p:nvSpPr>
            <p:cNvPr id="33853" name="Line 61"/>
            <p:cNvSpPr>
              <a:spLocks noChangeShapeType="1"/>
            </p:cNvSpPr>
            <p:nvPr/>
          </p:nvSpPr>
          <p:spPr bwMode="auto">
            <a:xfrm rot="5400000">
              <a:off x="1221" y="2196"/>
              <a:ext cx="2087" cy="0"/>
            </a:xfrm>
            <a:prstGeom prst="line">
              <a:avLst/>
            </a:prstGeom>
            <a:grpFill/>
            <a:ln w="3175">
              <a:solidFill>
                <a:srgbClr val="969696"/>
              </a:solidFill>
              <a:round/>
              <a:headEnd/>
              <a:tailEnd/>
            </a:ln>
            <a:effectLst/>
          </p:spPr>
          <p:txBody>
            <a:bodyPr/>
            <a:lstStyle/>
            <a:p>
              <a:endParaRPr lang="en-US"/>
            </a:p>
          </p:txBody>
        </p:sp>
        <p:sp>
          <p:nvSpPr>
            <p:cNvPr id="33856" name="Line 64"/>
            <p:cNvSpPr>
              <a:spLocks noChangeShapeType="1"/>
            </p:cNvSpPr>
            <p:nvPr/>
          </p:nvSpPr>
          <p:spPr bwMode="auto">
            <a:xfrm rot="5400000">
              <a:off x="1959" y="2196"/>
              <a:ext cx="2087" cy="0"/>
            </a:xfrm>
            <a:prstGeom prst="line">
              <a:avLst/>
            </a:prstGeom>
            <a:grpFill/>
            <a:ln w="3175">
              <a:solidFill>
                <a:srgbClr val="969696"/>
              </a:solidFill>
              <a:round/>
              <a:headEnd/>
              <a:tailEnd/>
            </a:ln>
            <a:effectLst/>
          </p:spPr>
          <p:txBody>
            <a:bodyPr/>
            <a:lstStyle/>
            <a:p>
              <a:endParaRPr lang="en-US"/>
            </a:p>
          </p:txBody>
        </p:sp>
        <p:sp>
          <p:nvSpPr>
            <p:cNvPr id="33858" name="Line 66"/>
            <p:cNvSpPr>
              <a:spLocks noChangeShapeType="1"/>
            </p:cNvSpPr>
            <p:nvPr/>
          </p:nvSpPr>
          <p:spPr bwMode="auto">
            <a:xfrm rot="5400000">
              <a:off x="2691" y="2198"/>
              <a:ext cx="2087" cy="0"/>
            </a:xfrm>
            <a:prstGeom prst="line">
              <a:avLst/>
            </a:prstGeom>
            <a:grpFill/>
            <a:ln w="3175">
              <a:solidFill>
                <a:srgbClr val="969696"/>
              </a:solidFill>
              <a:round/>
              <a:headEnd/>
              <a:tailEnd/>
            </a:ln>
            <a:effectLst/>
          </p:spPr>
          <p:txBody>
            <a:bodyPr/>
            <a:lstStyle/>
            <a:p>
              <a:endParaRPr lang="en-US"/>
            </a:p>
          </p:txBody>
        </p:sp>
        <p:sp>
          <p:nvSpPr>
            <p:cNvPr id="33859" name="Line 67"/>
            <p:cNvSpPr>
              <a:spLocks noChangeShapeType="1"/>
            </p:cNvSpPr>
            <p:nvPr/>
          </p:nvSpPr>
          <p:spPr bwMode="auto">
            <a:xfrm rot="5400000">
              <a:off x="3417" y="2196"/>
              <a:ext cx="2087" cy="0"/>
            </a:xfrm>
            <a:prstGeom prst="line">
              <a:avLst/>
            </a:prstGeom>
            <a:grpFill/>
            <a:ln w="3175">
              <a:solidFill>
                <a:srgbClr val="969696"/>
              </a:solidFill>
              <a:round/>
              <a:headEnd/>
              <a:tailEnd/>
            </a:ln>
            <a:effectLst/>
          </p:spPr>
          <p:txBody>
            <a:bodyPr/>
            <a:lstStyle/>
            <a:p>
              <a:endParaRPr lang="en-US"/>
            </a:p>
          </p:txBody>
        </p:sp>
      </p:grpSp>
      <p:grpSp>
        <p:nvGrpSpPr>
          <p:cNvPr id="33851" name="Group 59"/>
          <p:cNvGrpSpPr>
            <a:grpSpLocks/>
          </p:cNvGrpSpPr>
          <p:nvPr/>
        </p:nvGrpSpPr>
        <p:grpSpPr bwMode="auto">
          <a:xfrm>
            <a:off x="2436813" y="2236940"/>
            <a:ext cx="4827588" cy="2051760"/>
            <a:chOff x="1835" y="1243"/>
            <a:chExt cx="3041" cy="1719"/>
          </a:xfrm>
          <a:noFill/>
          <a:effectLst/>
        </p:grpSpPr>
        <p:sp>
          <p:nvSpPr>
            <p:cNvPr id="33844" name="Line 52"/>
            <p:cNvSpPr>
              <a:spLocks noChangeShapeType="1"/>
            </p:cNvSpPr>
            <p:nvPr/>
          </p:nvSpPr>
          <p:spPr bwMode="auto">
            <a:xfrm>
              <a:off x="1838" y="2962"/>
              <a:ext cx="3035" cy="0"/>
            </a:xfrm>
            <a:prstGeom prst="line">
              <a:avLst/>
            </a:prstGeom>
            <a:grpFill/>
            <a:ln w="3175">
              <a:solidFill>
                <a:srgbClr val="969696"/>
              </a:solidFill>
              <a:round/>
              <a:headEnd/>
              <a:tailEnd/>
            </a:ln>
            <a:effectLst/>
          </p:spPr>
          <p:txBody>
            <a:bodyPr/>
            <a:lstStyle/>
            <a:p>
              <a:endParaRPr lang="en-US"/>
            </a:p>
          </p:txBody>
        </p:sp>
        <p:sp>
          <p:nvSpPr>
            <p:cNvPr id="33845" name="Line 53"/>
            <p:cNvSpPr>
              <a:spLocks noChangeShapeType="1"/>
            </p:cNvSpPr>
            <p:nvPr/>
          </p:nvSpPr>
          <p:spPr bwMode="auto">
            <a:xfrm>
              <a:off x="1835" y="2689"/>
              <a:ext cx="3035" cy="0"/>
            </a:xfrm>
            <a:prstGeom prst="line">
              <a:avLst/>
            </a:prstGeom>
            <a:grpFill/>
            <a:ln w="3175">
              <a:solidFill>
                <a:srgbClr val="969696"/>
              </a:solidFill>
              <a:round/>
              <a:headEnd/>
              <a:tailEnd/>
            </a:ln>
            <a:effectLst/>
          </p:spPr>
          <p:txBody>
            <a:bodyPr/>
            <a:lstStyle/>
            <a:p>
              <a:endParaRPr lang="en-US"/>
            </a:p>
          </p:txBody>
        </p:sp>
        <p:sp>
          <p:nvSpPr>
            <p:cNvPr id="33846" name="Line 54"/>
            <p:cNvSpPr>
              <a:spLocks noChangeShapeType="1"/>
            </p:cNvSpPr>
            <p:nvPr/>
          </p:nvSpPr>
          <p:spPr bwMode="auto">
            <a:xfrm>
              <a:off x="1841" y="2389"/>
              <a:ext cx="3035" cy="0"/>
            </a:xfrm>
            <a:prstGeom prst="line">
              <a:avLst/>
            </a:prstGeom>
            <a:grpFill/>
            <a:ln w="3175">
              <a:solidFill>
                <a:srgbClr val="969696"/>
              </a:solidFill>
              <a:round/>
              <a:headEnd/>
              <a:tailEnd/>
            </a:ln>
            <a:effectLst/>
          </p:spPr>
          <p:txBody>
            <a:bodyPr/>
            <a:lstStyle/>
            <a:p>
              <a:endParaRPr lang="en-US"/>
            </a:p>
          </p:txBody>
        </p:sp>
        <p:sp>
          <p:nvSpPr>
            <p:cNvPr id="33847" name="Line 55"/>
            <p:cNvSpPr>
              <a:spLocks noChangeShapeType="1"/>
            </p:cNvSpPr>
            <p:nvPr/>
          </p:nvSpPr>
          <p:spPr bwMode="auto">
            <a:xfrm>
              <a:off x="1838" y="2098"/>
              <a:ext cx="3035" cy="0"/>
            </a:xfrm>
            <a:prstGeom prst="line">
              <a:avLst/>
            </a:prstGeom>
            <a:grpFill/>
            <a:ln w="3175">
              <a:solidFill>
                <a:srgbClr val="969696"/>
              </a:solidFill>
              <a:round/>
              <a:headEnd/>
              <a:tailEnd/>
            </a:ln>
            <a:effectLst/>
          </p:spPr>
          <p:txBody>
            <a:bodyPr/>
            <a:lstStyle/>
            <a:p>
              <a:endParaRPr lang="en-US"/>
            </a:p>
          </p:txBody>
        </p:sp>
        <p:sp>
          <p:nvSpPr>
            <p:cNvPr id="33848" name="Line 56"/>
            <p:cNvSpPr>
              <a:spLocks noChangeShapeType="1"/>
            </p:cNvSpPr>
            <p:nvPr/>
          </p:nvSpPr>
          <p:spPr bwMode="auto">
            <a:xfrm>
              <a:off x="1835" y="1816"/>
              <a:ext cx="3035" cy="0"/>
            </a:xfrm>
            <a:prstGeom prst="line">
              <a:avLst/>
            </a:prstGeom>
            <a:grpFill/>
            <a:ln w="3175">
              <a:solidFill>
                <a:srgbClr val="969696"/>
              </a:solidFill>
              <a:round/>
              <a:headEnd/>
              <a:tailEnd/>
            </a:ln>
            <a:effectLst/>
          </p:spPr>
          <p:txBody>
            <a:bodyPr/>
            <a:lstStyle/>
            <a:p>
              <a:endParaRPr lang="en-US"/>
            </a:p>
          </p:txBody>
        </p:sp>
        <p:sp>
          <p:nvSpPr>
            <p:cNvPr id="33849" name="Line 57"/>
            <p:cNvSpPr>
              <a:spLocks noChangeShapeType="1"/>
            </p:cNvSpPr>
            <p:nvPr/>
          </p:nvSpPr>
          <p:spPr bwMode="auto">
            <a:xfrm>
              <a:off x="1841" y="1534"/>
              <a:ext cx="3035" cy="0"/>
            </a:xfrm>
            <a:prstGeom prst="line">
              <a:avLst/>
            </a:prstGeom>
            <a:grpFill/>
            <a:ln w="3175">
              <a:solidFill>
                <a:srgbClr val="969696"/>
              </a:solidFill>
              <a:round/>
              <a:headEnd/>
              <a:tailEnd/>
            </a:ln>
            <a:effectLst/>
          </p:spPr>
          <p:txBody>
            <a:bodyPr/>
            <a:lstStyle/>
            <a:p>
              <a:endParaRPr lang="en-US"/>
            </a:p>
          </p:txBody>
        </p:sp>
        <p:sp>
          <p:nvSpPr>
            <p:cNvPr id="33850" name="Line 58"/>
            <p:cNvSpPr>
              <a:spLocks noChangeShapeType="1"/>
            </p:cNvSpPr>
            <p:nvPr/>
          </p:nvSpPr>
          <p:spPr bwMode="auto">
            <a:xfrm>
              <a:off x="1838" y="1243"/>
              <a:ext cx="3035" cy="0"/>
            </a:xfrm>
            <a:prstGeom prst="line">
              <a:avLst/>
            </a:prstGeom>
            <a:grpFill/>
            <a:ln w="3175">
              <a:solidFill>
                <a:srgbClr val="969696"/>
              </a:solidFill>
              <a:round/>
              <a:headEnd/>
              <a:tailEnd/>
            </a:ln>
            <a:effectLst/>
          </p:spPr>
          <p:txBody>
            <a:bodyPr/>
            <a:lstStyle/>
            <a:p>
              <a:endParaRPr lang="en-US"/>
            </a:p>
          </p:txBody>
        </p:sp>
      </p:grpSp>
      <p:sp>
        <p:nvSpPr>
          <p:cNvPr id="33794" name="Rectangle 2"/>
          <p:cNvSpPr>
            <a:spLocks noGrp="1" noChangeArrowheads="1"/>
          </p:cNvSpPr>
          <p:nvPr>
            <p:ph type="title"/>
          </p:nvPr>
        </p:nvSpPr>
        <p:spPr>
          <a:xfrm>
            <a:off x="442451" y="1035008"/>
            <a:ext cx="7772400" cy="540690"/>
          </a:xfrm>
          <a:noFill/>
          <a:ln/>
        </p:spPr>
        <p:txBody>
          <a:bodyPr/>
          <a:lstStyle/>
          <a:p>
            <a:r>
              <a:rPr lang="en-US" dirty="0"/>
              <a:t>Scatter Diagram and </a:t>
            </a:r>
            <a:r>
              <a:rPr lang="en-US" dirty="0" err="1"/>
              <a:t>Trendline</a:t>
            </a:r>
            <a:endParaRPr lang="en-US" dirty="0"/>
          </a:p>
        </p:txBody>
      </p:sp>
      <p:sp>
        <p:nvSpPr>
          <p:cNvPr id="33796" name="Line 4"/>
          <p:cNvSpPr>
            <a:spLocks noChangeShapeType="1"/>
          </p:cNvSpPr>
          <p:nvPr/>
        </p:nvSpPr>
        <p:spPr bwMode="auto">
          <a:xfrm>
            <a:off x="2443163" y="2143841"/>
            <a:ext cx="0" cy="2482642"/>
          </a:xfrm>
          <a:prstGeom prst="line">
            <a:avLst/>
          </a:prstGeom>
          <a:noFill/>
          <a:ln w="12700">
            <a:solidFill>
              <a:schemeClr val="tx1"/>
            </a:solidFill>
            <a:round/>
            <a:headEnd/>
            <a:tailEnd/>
          </a:ln>
          <a:effectLst/>
        </p:spPr>
        <p:txBody>
          <a:bodyPr wrap="none" anchor="ctr"/>
          <a:lstStyle/>
          <a:p>
            <a:endParaRPr lang="en-US"/>
          </a:p>
        </p:txBody>
      </p:sp>
      <p:sp>
        <p:nvSpPr>
          <p:cNvPr id="33797" name="Line 5"/>
          <p:cNvSpPr>
            <a:spLocks noChangeShapeType="1"/>
          </p:cNvSpPr>
          <p:nvPr/>
        </p:nvSpPr>
        <p:spPr bwMode="auto">
          <a:xfrm flipH="1">
            <a:off x="2436813" y="4631257"/>
            <a:ext cx="4851400" cy="0"/>
          </a:xfrm>
          <a:prstGeom prst="line">
            <a:avLst/>
          </a:prstGeom>
          <a:noFill/>
          <a:ln w="12700">
            <a:solidFill>
              <a:schemeClr val="tx1"/>
            </a:solidFill>
            <a:round/>
            <a:headEnd/>
            <a:tailEnd/>
          </a:ln>
          <a:effectLst/>
        </p:spPr>
        <p:txBody>
          <a:bodyPr wrap="none" anchor="ctr"/>
          <a:lstStyle/>
          <a:p>
            <a:endParaRPr lang="en-US"/>
          </a:p>
        </p:txBody>
      </p:sp>
      <p:sp>
        <p:nvSpPr>
          <p:cNvPr id="33798" name="Rectangle 6"/>
          <p:cNvSpPr>
            <a:spLocks noChangeArrowheads="1"/>
          </p:cNvSpPr>
          <p:nvPr/>
        </p:nvSpPr>
        <p:spPr bwMode="auto">
          <a:xfrm>
            <a:off x="2281238" y="1757122"/>
            <a:ext cx="265637" cy="345261"/>
          </a:xfrm>
          <a:prstGeom prst="rect">
            <a:avLst/>
          </a:prstGeom>
          <a:noFill/>
          <a:ln w="12700">
            <a:noFill/>
            <a:miter lim="800000"/>
            <a:headEnd/>
            <a:tailEnd/>
          </a:ln>
          <a:effectLst/>
        </p:spPr>
        <p:txBody>
          <a:bodyPr wrap="none" lIns="68034" tIns="33420" rIns="68034" bIns="33420">
            <a:spAutoFit/>
          </a:bodyPr>
          <a:lstStyle/>
          <a:p>
            <a:pPr algn="l"/>
            <a:r>
              <a:rPr lang="en-US" sz="1805" b="1" i="1">
                <a:solidFill>
                  <a:srgbClr val="000000"/>
                </a:solidFill>
                <a:latin typeface="Arial" panose="020B0604020202020204" pitchFamily="34" charset="0"/>
                <a:cs typeface="Arial" panose="020B0604020202020204" pitchFamily="34" charset="0"/>
              </a:rPr>
              <a:t>y</a:t>
            </a:r>
          </a:p>
        </p:txBody>
      </p:sp>
      <p:sp>
        <p:nvSpPr>
          <p:cNvPr id="33799" name="Rectangle 7"/>
          <p:cNvSpPr>
            <a:spLocks noChangeArrowheads="1"/>
          </p:cNvSpPr>
          <p:nvPr/>
        </p:nvSpPr>
        <p:spPr bwMode="auto">
          <a:xfrm>
            <a:off x="7316789" y="4434317"/>
            <a:ext cx="265637" cy="345261"/>
          </a:xfrm>
          <a:prstGeom prst="rect">
            <a:avLst/>
          </a:prstGeom>
          <a:noFill/>
          <a:ln w="12700">
            <a:noFill/>
            <a:miter lim="800000"/>
            <a:headEnd/>
            <a:tailEnd/>
          </a:ln>
          <a:effectLst/>
        </p:spPr>
        <p:txBody>
          <a:bodyPr wrap="none" lIns="68034" tIns="33420" rIns="68034" bIns="33420">
            <a:spAutoFit/>
          </a:bodyPr>
          <a:lstStyle/>
          <a:p>
            <a:pPr algn="l"/>
            <a:r>
              <a:rPr lang="en-US" sz="1805" b="1" i="1">
                <a:solidFill>
                  <a:srgbClr val="000000"/>
                </a:solidFill>
                <a:latin typeface="Arial" panose="020B0604020202020204" pitchFamily="34" charset="0"/>
                <a:cs typeface="Arial" panose="020B0604020202020204" pitchFamily="34" charset="0"/>
              </a:rPr>
              <a:t>x</a:t>
            </a:r>
          </a:p>
        </p:txBody>
      </p:sp>
      <p:sp>
        <p:nvSpPr>
          <p:cNvPr id="33803" name="Rectangle 11"/>
          <p:cNvSpPr>
            <a:spLocks noChangeArrowheads="1"/>
          </p:cNvSpPr>
          <p:nvPr/>
        </p:nvSpPr>
        <p:spPr bwMode="auto">
          <a:xfrm>
            <a:off x="3195639" y="5010815"/>
            <a:ext cx="2599609" cy="344492"/>
          </a:xfrm>
          <a:prstGeom prst="rect">
            <a:avLst/>
          </a:prstGeom>
          <a:noFill/>
          <a:ln w="12700">
            <a:noFill/>
            <a:miter lim="800000"/>
            <a:headEnd/>
            <a:tailEnd/>
          </a:ln>
          <a:effectLst/>
        </p:spPr>
        <p:txBody>
          <a:bodyPr wrap="none" lIns="68034" tIns="33420" rIns="68034" bIns="33420">
            <a:spAutoFit/>
          </a:bodyPr>
          <a:lstStyle/>
          <a:p>
            <a:pPr algn="l"/>
            <a:r>
              <a:rPr lang="en-US" dirty="0">
                <a:solidFill>
                  <a:srgbClr val="000000"/>
                </a:solidFill>
                <a:effectLst/>
                <a:latin typeface="Arial" panose="020B0604020202020204" pitchFamily="34" charset="0"/>
                <a:cs typeface="Arial" panose="020B0604020202020204" pitchFamily="34" charset="0"/>
              </a:rPr>
              <a:t>Number of Interceptions</a:t>
            </a:r>
          </a:p>
        </p:txBody>
      </p:sp>
      <p:sp>
        <p:nvSpPr>
          <p:cNvPr id="33807" name="Rectangle 15"/>
          <p:cNvSpPr>
            <a:spLocks noChangeArrowheads="1"/>
          </p:cNvSpPr>
          <p:nvPr/>
        </p:nvSpPr>
        <p:spPr bwMode="auto">
          <a:xfrm rot="16200000">
            <a:off x="286344" y="3248723"/>
            <a:ext cx="2715026" cy="344492"/>
          </a:xfrm>
          <a:prstGeom prst="rect">
            <a:avLst/>
          </a:prstGeom>
          <a:noFill/>
          <a:ln w="12700">
            <a:noFill/>
            <a:miter lim="800000"/>
            <a:headEnd/>
            <a:tailEnd/>
          </a:ln>
          <a:effectLst/>
        </p:spPr>
        <p:txBody>
          <a:bodyPr wrap="none" lIns="68034" tIns="33420" rIns="68034" bIns="33420">
            <a:spAutoFit/>
          </a:bodyPr>
          <a:lstStyle/>
          <a:p>
            <a:pPr algn="l"/>
            <a:r>
              <a:rPr lang="en-US" dirty="0">
                <a:solidFill>
                  <a:srgbClr val="000000"/>
                </a:solidFill>
                <a:effectLst/>
                <a:latin typeface="Arial" panose="020B0604020202020204" pitchFamily="34" charset="0"/>
                <a:cs typeface="Arial" panose="020B0604020202020204" pitchFamily="34" charset="0"/>
              </a:rPr>
              <a:t>Number of Points Scored</a:t>
            </a:r>
          </a:p>
        </p:txBody>
      </p:sp>
      <p:sp>
        <p:nvSpPr>
          <p:cNvPr id="33825" name="Oval 33"/>
          <p:cNvSpPr>
            <a:spLocks noChangeArrowheads="1"/>
          </p:cNvSpPr>
          <p:nvPr/>
        </p:nvSpPr>
        <p:spPr bwMode="auto">
          <a:xfrm>
            <a:off x="5856289" y="2912507"/>
            <a:ext cx="147637" cy="111002"/>
          </a:xfrm>
          <a:prstGeom prst="ellipse">
            <a:avLst/>
          </a:prstGeom>
          <a:noFill/>
          <a:ln w="12700">
            <a:solidFill>
              <a:srgbClr val="000000"/>
            </a:solidFill>
            <a:round/>
            <a:headEnd/>
            <a:tailEnd/>
          </a:ln>
          <a:effectLst/>
        </p:spPr>
        <p:txBody>
          <a:bodyPr wrap="none" anchor="ctr"/>
          <a:lstStyle/>
          <a:p>
            <a:endParaRPr lang="en-US"/>
          </a:p>
        </p:txBody>
      </p:sp>
      <p:sp>
        <p:nvSpPr>
          <p:cNvPr id="33827" name="Oval 35"/>
          <p:cNvSpPr>
            <a:spLocks noChangeArrowheads="1"/>
          </p:cNvSpPr>
          <p:nvPr/>
        </p:nvSpPr>
        <p:spPr bwMode="auto">
          <a:xfrm>
            <a:off x="3519488" y="3392325"/>
            <a:ext cx="147637" cy="111002"/>
          </a:xfrm>
          <a:prstGeom prst="ellipse">
            <a:avLst/>
          </a:prstGeom>
          <a:noFill/>
          <a:ln w="12700">
            <a:solidFill>
              <a:srgbClr val="000000"/>
            </a:solidFill>
            <a:round/>
            <a:headEnd/>
            <a:tailEnd/>
          </a:ln>
          <a:effectLst/>
        </p:spPr>
        <p:txBody>
          <a:bodyPr wrap="none" anchor="ctr"/>
          <a:lstStyle/>
          <a:p>
            <a:endParaRPr lang="en-US"/>
          </a:p>
        </p:txBody>
      </p:sp>
      <p:grpSp>
        <p:nvGrpSpPr>
          <p:cNvPr id="33842" name="Group 50"/>
          <p:cNvGrpSpPr>
            <a:grpSpLocks/>
          </p:cNvGrpSpPr>
          <p:nvPr/>
        </p:nvGrpSpPr>
        <p:grpSpPr bwMode="auto">
          <a:xfrm>
            <a:off x="2335213" y="2234553"/>
            <a:ext cx="104775" cy="2396704"/>
            <a:chOff x="1771" y="1241"/>
            <a:chExt cx="66" cy="2008"/>
          </a:xfrm>
          <a:noFill/>
          <a:effectLst/>
        </p:grpSpPr>
        <p:sp>
          <p:nvSpPr>
            <p:cNvPr id="33810" name="Line 18"/>
            <p:cNvSpPr>
              <a:spLocks noChangeShapeType="1"/>
            </p:cNvSpPr>
            <p:nvPr/>
          </p:nvSpPr>
          <p:spPr bwMode="auto">
            <a:xfrm>
              <a:off x="1771" y="3249"/>
              <a:ext cx="64" cy="0"/>
            </a:xfrm>
            <a:prstGeom prst="line">
              <a:avLst/>
            </a:prstGeom>
            <a:grpFill/>
            <a:ln w="12700">
              <a:solidFill>
                <a:schemeClr val="tx1"/>
              </a:solidFill>
              <a:round/>
              <a:headEnd/>
              <a:tailEnd/>
            </a:ln>
            <a:effectLst>
              <a:outerShdw dist="28398" dir="1593903" algn="ctr" rotWithShape="0">
                <a:srgbClr val="000000"/>
              </a:outerShdw>
            </a:effectLst>
          </p:spPr>
          <p:txBody>
            <a:bodyPr wrap="none" anchor="ctr"/>
            <a:lstStyle/>
            <a:p>
              <a:endParaRPr lang="en-US"/>
            </a:p>
          </p:txBody>
        </p:sp>
        <p:sp>
          <p:nvSpPr>
            <p:cNvPr id="33811" name="Line 19"/>
            <p:cNvSpPr>
              <a:spLocks noChangeShapeType="1"/>
            </p:cNvSpPr>
            <p:nvPr/>
          </p:nvSpPr>
          <p:spPr bwMode="auto">
            <a:xfrm>
              <a:off x="1771" y="1533"/>
              <a:ext cx="64" cy="0"/>
            </a:xfrm>
            <a:prstGeom prst="line">
              <a:avLst/>
            </a:prstGeom>
            <a:grpFill/>
            <a:ln w="12700">
              <a:solidFill>
                <a:schemeClr val="tx1"/>
              </a:solidFill>
              <a:round/>
              <a:headEnd/>
              <a:tailEnd/>
            </a:ln>
            <a:effectLst>
              <a:outerShdw dist="28398" dir="1593903" algn="ctr" rotWithShape="0">
                <a:srgbClr val="000000"/>
              </a:outerShdw>
            </a:effectLst>
          </p:spPr>
          <p:txBody>
            <a:bodyPr wrap="none" anchor="ctr"/>
            <a:lstStyle/>
            <a:p>
              <a:endParaRPr lang="en-US"/>
            </a:p>
          </p:txBody>
        </p:sp>
        <p:sp>
          <p:nvSpPr>
            <p:cNvPr id="33816" name="Line 24"/>
            <p:cNvSpPr>
              <a:spLocks noChangeShapeType="1"/>
            </p:cNvSpPr>
            <p:nvPr/>
          </p:nvSpPr>
          <p:spPr bwMode="auto">
            <a:xfrm>
              <a:off x="1773" y="2961"/>
              <a:ext cx="64" cy="0"/>
            </a:xfrm>
            <a:prstGeom prst="line">
              <a:avLst/>
            </a:prstGeom>
            <a:grpFill/>
            <a:ln w="12700">
              <a:solidFill>
                <a:schemeClr val="tx1"/>
              </a:solidFill>
              <a:round/>
              <a:headEnd/>
              <a:tailEnd/>
            </a:ln>
            <a:effectLst>
              <a:outerShdw dist="28398" dir="1593903" algn="ctr" rotWithShape="0">
                <a:srgbClr val="000000"/>
              </a:outerShdw>
            </a:effectLst>
          </p:spPr>
          <p:txBody>
            <a:bodyPr wrap="none" anchor="ctr"/>
            <a:lstStyle/>
            <a:p>
              <a:endParaRPr lang="en-US"/>
            </a:p>
          </p:txBody>
        </p:sp>
        <p:sp>
          <p:nvSpPr>
            <p:cNvPr id="33812" name="Line 20"/>
            <p:cNvSpPr>
              <a:spLocks noChangeShapeType="1"/>
            </p:cNvSpPr>
            <p:nvPr/>
          </p:nvSpPr>
          <p:spPr bwMode="auto">
            <a:xfrm>
              <a:off x="1771" y="1821"/>
              <a:ext cx="64" cy="0"/>
            </a:xfrm>
            <a:prstGeom prst="line">
              <a:avLst/>
            </a:prstGeom>
            <a:grpFill/>
            <a:ln w="12700">
              <a:solidFill>
                <a:schemeClr val="tx1"/>
              </a:solidFill>
              <a:round/>
              <a:headEnd/>
              <a:tailEnd/>
            </a:ln>
            <a:effectLst>
              <a:outerShdw dist="28398" dir="1593903" algn="ctr" rotWithShape="0">
                <a:srgbClr val="000000"/>
              </a:outerShdw>
            </a:effectLst>
          </p:spPr>
          <p:txBody>
            <a:bodyPr wrap="none" anchor="ctr"/>
            <a:lstStyle/>
            <a:p>
              <a:endParaRPr lang="en-US"/>
            </a:p>
          </p:txBody>
        </p:sp>
        <p:sp>
          <p:nvSpPr>
            <p:cNvPr id="33813" name="Line 21"/>
            <p:cNvSpPr>
              <a:spLocks noChangeShapeType="1"/>
            </p:cNvSpPr>
            <p:nvPr/>
          </p:nvSpPr>
          <p:spPr bwMode="auto">
            <a:xfrm>
              <a:off x="1771" y="2097"/>
              <a:ext cx="64" cy="0"/>
            </a:xfrm>
            <a:prstGeom prst="line">
              <a:avLst/>
            </a:prstGeom>
            <a:grpFill/>
            <a:ln w="12700">
              <a:solidFill>
                <a:schemeClr val="tx1"/>
              </a:solidFill>
              <a:round/>
              <a:headEnd/>
              <a:tailEnd/>
            </a:ln>
            <a:effectLst>
              <a:outerShdw dist="28398" dir="1593903" algn="ctr" rotWithShape="0">
                <a:srgbClr val="000000"/>
              </a:outerShdw>
            </a:effectLst>
          </p:spPr>
          <p:txBody>
            <a:bodyPr wrap="none" anchor="ctr"/>
            <a:lstStyle/>
            <a:p>
              <a:endParaRPr lang="en-US"/>
            </a:p>
          </p:txBody>
        </p:sp>
        <p:sp>
          <p:nvSpPr>
            <p:cNvPr id="33814" name="Line 22"/>
            <p:cNvSpPr>
              <a:spLocks noChangeShapeType="1"/>
            </p:cNvSpPr>
            <p:nvPr/>
          </p:nvSpPr>
          <p:spPr bwMode="auto">
            <a:xfrm>
              <a:off x="1771" y="2385"/>
              <a:ext cx="64" cy="0"/>
            </a:xfrm>
            <a:prstGeom prst="line">
              <a:avLst/>
            </a:prstGeom>
            <a:grpFill/>
            <a:ln w="12700">
              <a:solidFill>
                <a:schemeClr val="tx1"/>
              </a:solidFill>
              <a:round/>
              <a:headEnd/>
              <a:tailEnd/>
            </a:ln>
            <a:effectLst>
              <a:outerShdw dist="28398" dir="1593903" algn="ctr" rotWithShape="0">
                <a:srgbClr val="000000"/>
              </a:outerShdw>
            </a:effectLst>
          </p:spPr>
          <p:txBody>
            <a:bodyPr wrap="none" anchor="ctr"/>
            <a:lstStyle/>
            <a:p>
              <a:endParaRPr lang="en-US"/>
            </a:p>
          </p:txBody>
        </p:sp>
        <p:sp>
          <p:nvSpPr>
            <p:cNvPr id="33815" name="Line 23"/>
            <p:cNvSpPr>
              <a:spLocks noChangeShapeType="1"/>
            </p:cNvSpPr>
            <p:nvPr/>
          </p:nvSpPr>
          <p:spPr bwMode="auto">
            <a:xfrm>
              <a:off x="1771" y="2685"/>
              <a:ext cx="64" cy="0"/>
            </a:xfrm>
            <a:prstGeom prst="line">
              <a:avLst/>
            </a:prstGeom>
            <a:grpFill/>
            <a:ln w="12700">
              <a:solidFill>
                <a:schemeClr val="tx1"/>
              </a:solidFill>
              <a:round/>
              <a:headEnd/>
              <a:tailEnd/>
            </a:ln>
            <a:effectLst>
              <a:outerShdw dist="28398" dir="1593903" algn="ctr" rotWithShape="0">
                <a:srgbClr val="000000"/>
              </a:outerShdw>
            </a:effectLst>
          </p:spPr>
          <p:txBody>
            <a:bodyPr wrap="none" anchor="ctr"/>
            <a:lstStyle/>
            <a:p>
              <a:endParaRPr lang="en-US"/>
            </a:p>
          </p:txBody>
        </p:sp>
        <p:sp>
          <p:nvSpPr>
            <p:cNvPr id="33835" name="Line 43"/>
            <p:cNvSpPr>
              <a:spLocks noChangeShapeType="1"/>
            </p:cNvSpPr>
            <p:nvPr/>
          </p:nvSpPr>
          <p:spPr bwMode="auto">
            <a:xfrm>
              <a:off x="1771" y="1241"/>
              <a:ext cx="64" cy="0"/>
            </a:xfrm>
            <a:prstGeom prst="line">
              <a:avLst/>
            </a:prstGeom>
            <a:grpFill/>
            <a:ln w="12700">
              <a:solidFill>
                <a:schemeClr val="tx1"/>
              </a:solidFill>
              <a:round/>
              <a:headEnd/>
              <a:tailEnd/>
            </a:ln>
            <a:effectLst>
              <a:outerShdw dist="28398" dir="1593903" algn="ctr" rotWithShape="0">
                <a:srgbClr val="000000"/>
              </a:outerShdw>
            </a:effectLst>
          </p:spPr>
          <p:txBody>
            <a:bodyPr wrap="none" anchor="ctr"/>
            <a:lstStyle/>
            <a:p>
              <a:endParaRPr lang="en-US"/>
            </a:p>
          </p:txBody>
        </p:sp>
      </p:grpSp>
      <p:grpSp>
        <p:nvGrpSpPr>
          <p:cNvPr id="33843" name="Group 51"/>
          <p:cNvGrpSpPr>
            <a:grpSpLocks/>
          </p:cNvGrpSpPr>
          <p:nvPr/>
        </p:nvGrpSpPr>
        <p:grpSpPr bwMode="auto">
          <a:xfrm>
            <a:off x="1857378" y="2061484"/>
            <a:ext cx="417513" cy="2746423"/>
            <a:chOff x="1470" y="1096"/>
            <a:chExt cx="263" cy="2301"/>
          </a:xfrm>
          <a:noFill/>
          <a:effectLst/>
        </p:grpSpPr>
        <p:sp>
          <p:nvSpPr>
            <p:cNvPr id="33817" name="Rectangle 25"/>
            <p:cNvSpPr>
              <a:spLocks noChangeArrowheads="1"/>
            </p:cNvSpPr>
            <p:nvPr/>
          </p:nvSpPr>
          <p:spPr bwMode="auto">
            <a:xfrm>
              <a:off x="1566" y="2820"/>
              <a:ext cx="167" cy="289"/>
            </a:xfrm>
            <a:prstGeom prst="rect">
              <a:avLst/>
            </a:prstGeom>
            <a:grp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5</a:t>
              </a:r>
            </a:p>
          </p:txBody>
        </p:sp>
        <p:sp>
          <p:nvSpPr>
            <p:cNvPr id="33818" name="Rectangle 26"/>
            <p:cNvSpPr>
              <a:spLocks noChangeArrowheads="1"/>
            </p:cNvSpPr>
            <p:nvPr/>
          </p:nvSpPr>
          <p:spPr bwMode="auto">
            <a:xfrm>
              <a:off x="1470" y="2556"/>
              <a:ext cx="248" cy="289"/>
            </a:xfrm>
            <a:prstGeom prst="rect">
              <a:avLst/>
            </a:prstGeom>
            <a:grp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10</a:t>
              </a:r>
            </a:p>
          </p:txBody>
        </p:sp>
        <p:sp>
          <p:nvSpPr>
            <p:cNvPr id="33819" name="Rectangle 27"/>
            <p:cNvSpPr>
              <a:spLocks noChangeArrowheads="1"/>
            </p:cNvSpPr>
            <p:nvPr/>
          </p:nvSpPr>
          <p:spPr bwMode="auto">
            <a:xfrm>
              <a:off x="1470" y="2256"/>
              <a:ext cx="248" cy="289"/>
            </a:xfrm>
            <a:prstGeom prst="rect">
              <a:avLst/>
            </a:prstGeom>
            <a:grp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15</a:t>
              </a:r>
            </a:p>
          </p:txBody>
        </p:sp>
        <p:sp>
          <p:nvSpPr>
            <p:cNvPr id="33820" name="Rectangle 28"/>
            <p:cNvSpPr>
              <a:spLocks noChangeArrowheads="1"/>
            </p:cNvSpPr>
            <p:nvPr/>
          </p:nvSpPr>
          <p:spPr bwMode="auto">
            <a:xfrm>
              <a:off x="1470" y="1968"/>
              <a:ext cx="248" cy="289"/>
            </a:xfrm>
            <a:prstGeom prst="rect">
              <a:avLst/>
            </a:prstGeom>
            <a:grp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20</a:t>
              </a:r>
            </a:p>
          </p:txBody>
        </p:sp>
        <p:sp>
          <p:nvSpPr>
            <p:cNvPr id="33821" name="Rectangle 29"/>
            <p:cNvSpPr>
              <a:spLocks noChangeArrowheads="1"/>
            </p:cNvSpPr>
            <p:nvPr/>
          </p:nvSpPr>
          <p:spPr bwMode="auto">
            <a:xfrm>
              <a:off x="1470" y="1692"/>
              <a:ext cx="248" cy="289"/>
            </a:xfrm>
            <a:prstGeom prst="rect">
              <a:avLst/>
            </a:prstGeom>
            <a:grp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25</a:t>
              </a:r>
            </a:p>
          </p:txBody>
        </p:sp>
        <p:sp>
          <p:nvSpPr>
            <p:cNvPr id="33822" name="Rectangle 30"/>
            <p:cNvSpPr>
              <a:spLocks noChangeArrowheads="1"/>
            </p:cNvSpPr>
            <p:nvPr/>
          </p:nvSpPr>
          <p:spPr bwMode="auto">
            <a:xfrm>
              <a:off x="1470" y="1404"/>
              <a:ext cx="248" cy="289"/>
            </a:xfrm>
            <a:prstGeom prst="rect">
              <a:avLst/>
            </a:prstGeom>
            <a:grp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30</a:t>
              </a:r>
            </a:p>
          </p:txBody>
        </p:sp>
        <p:sp>
          <p:nvSpPr>
            <p:cNvPr id="33823" name="Rectangle 31"/>
            <p:cNvSpPr>
              <a:spLocks noChangeArrowheads="1"/>
            </p:cNvSpPr>
            <p:nvPr/>
          </p:nvSpPr>
          <p:spPr bwMode="auto">
            <a:xfrm>
              <a:off x="1566" y="3108"/>
              <a:ext cx="167" cy="289"/>
            </a:xfrm>
            <a:prstGeom prst="rect">
              <a:avLst/>
            </a:prstGeom>
            <a:grp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0</a:t>
              </a:r>
            </a:p>
          </p:txBody>
        </p:sp>
        <p:sp>
          <p:nvSpPr>
            <p:cNvPr id="33836" name="Rectangle 44"/>
            <p:cNvSpPr>
              <a:spLocks noChangeArrowheads="1"/>
            </p:cNvSpPr>
            <p:nvPr/>
          </p:nvSpPr>
          <p:spPr bwMode="auto">
            <a:xfrm>
              <a:off x="1470" y="1096"/>
              <a:ext cx="248" cy="289"/>
            </a:xfrm>
            <a:prstGeom prst="rect">
              <a:avLst/>
            </a:prstGeom>
            <a:grp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35</a:t>
              </a:r>
            </a:p>
          </p:txBody>
        </p:sp>
      </p:grpSp>
      <p:grpSp>
        <p:nvGrpSpPr>
          <p:cNvPr id="33840" name="Group 48"/>
          <p:cNvGrpSpPr>
            <a:grpSpLocks/>
          </p:cNvGrpSpPr>
          <p:nvPr/>
        </p:nvGrpSpPr>
        <p:grpSpPr bwMode="auto">
          <a:xfrm>
            <a:off x="2443163" y="4636032"/>
            <a:ext cx="4641850" cy="76389"/>
            <a:chOff x="1839" y="3253"/>
            <a:chExt cx="2924" cy="64"/>
          </a:xfrm>
          <a:noFill/>
          <a:effectLst/>
        </p:grpSpPr>
        <p:sp>
          <p:nvSpPr>
            <p:cNvPr id="33800" name="Line 8"/>
            <p:cNvSpPr>
              <a:spLocks noChangeShapeType="1"/>
            </p:cNvSpPr>
            <p:nvPr/>
          </p:nvSpPr>
          <p:spPr bwMode="auto">
            <a:xfrm>
              <a:off x="2571" y="3253"/>
              <a:ext cx="0" cy="64"/>
            </a:xfrm>
            <a:prstGeom prst="line">
              <a:avLst/>
            </a:prstGeom>
            <a:grpFill/>
            <a:ln w="12700">
              <a:solidFill>
                <a:schemeClr val="tx1"/>
              </a:solidFill>
              <a:round/>
              <a:headEnd/>
              <a:tailEnd/>
            </a:ln>
            <a:effectLst>
              <a:outerShdw dist="28398" dir="1593903" algn="ctr" rotWithShape="0">
                <a:srgbClr val="000000"/>
              </a:outerShdw>
            </a:effectLst>
          </p:spPr>
          <p:txBody>
            <a:bodyPr wrap="none" anchor="ctr"/>
            <a:lstStyle/>
            <a:p>
              <a:endParaRPr lang="en-US"/>
            </a:p>
          </p:txBody>
        </p:sp>
        <p:sp>
          <p:nvSpPr>
            <p:cNvPr id="33801" name="Line 9"/>
            <p:cNvSpPr>
              <a:spLocks noChangeShapeType="1"/>
            </p:cNvSpPr>
            <p:nvPr/>
          </p:nvSpPr>
          <p:spPr bwMode="auto">
            <a:xfrm>
              <a:off x="3303" y="3253"/>
              <a:ext cx="0" cy="64"/>
            </a:xfrm>
            <a:prstGeom prst="line">
              <a:avLst/>
            </a:prstGeom>
            <a:grpFill/>
            <a:ln w="12700">
              <a:solidFill>
                <a:schemeClr val="tx1"/>
              </a:solidFill>
              <a:round/>
              <a:headEnd/>
              <a:tailEnd/>
            </a:ln>
            <a:effectLst>
              <a:outerShdw dist="28398" dir="1593903" algn="ctr" rotWithShape="0">
                <a:srgbClr val="000000"/>
              </a:outerShdw>
            </a:effectLst>
          </p:spPr>
          <p:txBody>
            <a:bodyPr wrap="none" anchor="ctr"/>
            <a:lstStyle/>
            <a:p>
              <a:endParaRPr lang="en-US"/>
            </a:p>
          </p:txBody>
        </p:sp>
        <p:sp>
          <p:nvSpPr>
            <p:cNvPr id="33802" name="Line 10"/>
            <p:cNvSpPr>
              <a:spLocks noChangeShapeType="1"/>
            </p:cNvSpPr>
            <p:nvPr/>
          </p:nvSpPr>
          <p:spPr bwMode="auto">
            <a:xfrm>
              <a:off x="4035" y="3253"/>
              <a:ext cx="0" cy="64"/>
            </a:xfrm>
            <a:prstGeom prst="line">
              <a:avLst/>
            </a:prstGeom>
            <a:grpFill/>
            <a:ln w="12700">
              <a:solidFill>
                <a:schemeClr val="tx1"/>
              </a:solidFill>
              <a:round/>
              <a:headEnd/>
              <a:tailEnd/>
            </a:ln>
            <a:effectLst>
              <a:outerShdw dist="28398" dir="1593903" algn="ctr" rotWithShape="0">
                <a:srgbClr val="000000"/>
              </a:outerShdw>
            </a:effectLst>
          </p:spPr>
          <p:txBody>
            <a:bodyPr wrap="none" anchor="ctr"/>
            <a:lstStyle/>
            <a:p>
              <a:endParaRPr lang="en-US"/>
            </a:p>
          </p:txBody>
        </p:sp>
        <p:sp>
          <p:nvSpPr>
            <p:cNvPr id="33808" name="Line 16"/>
            <p:cNvSpPr>
              <a:spLocks noChangeShapeType="1"/>
            </p:cNvSpPr>
            <p:nvPr/>
          </p:nvSpPr>
          <p:spPr bwMode="auto">
            <a:xfrm>
              <a:off x="1839" y="3253"/>
              <a:ext cx="0" cy="64"/>
            </a:xfrm>
            <a:prstGeom prst="line">
              <a:avLst/>
            </a:prstGeom>
            <a:grpFill/>
            <a:ln w="12700">
              <a:solidFill>
                <a:schemeClr val="tx1"/>
              </a:solidFill>
              <a:round/>
              <a:headEnd/>
              <a:tailEnd/>
            </a:ln>
            <a:effectLst>
              <a:outerShdw dist="28398" dir="1593903" algn="ctr" rotWithShape="0">
                <a:srgbClr val="000000"/>
              </a:outerShdw>
            </a:effectLst>
          </p:spPr>
          <p:txBody>
            <a:bodyPr wrap="none" anchor="ctr"/>
            <a:lstStyle/>
            <a:p>
              <a:endParaRPr lang="en-US"/>
            </a:p>
          </p:txBody>
        </p:sp>
        <p:sp>
          <p:nvSpPr>
            <p:cNvPr id="33838" name="Line 46"/>
            <p:cNvSpPr>
              <a:spLocks noChangeShapeType="1"/>
            </p:cNvSpPr>
            <p:nvPr/>
          </p:nvSpPr>
          <p:spPr bwMode="auto">
            <a:xfrm>
              <a:off x="4763" y="3253"/>
              <a:ext cx="0" cy="64"/>
            </a:xfrm>
            <a:prstGeom prst="line">
              <a:avLst/>
            </a:prstGeom>
            <a:grpFill/>
            <a:ln w="12700">
              <a:solidFill>
                <a:schemeClr val="tx1"/>
              </a:solidFill>
              <a:round/>
              <a:headEnd/>
              <a:tailEnd/>
            </a:ln>
            <a:effectLst>
              <a:outerShdw dist="28398" dir="1593903" algn="ctr" rotWithShape="0">
                <a:srgbClr val="000000"/>
              </a:outerShdw>
            </a:effectLst>
          </p:spPr>
          <p:txBody>
            <a:bodyPr wrap="none" anchor="ctr"/>
            <a:lstStyle/>
            <a:p>
              <a:endParaRPr lang="en-US"/>
            </a:p>
          </p:txBody>
        </p:sp>
      </p:grpSp>
      <p:grpSp>
        <p:nvGrpSpPr>
          <p:cNvPr id="33841" name="Group 49"/>
          <p:cNvGrpSpPr>
            <a:grpSpLocks/>
          </p:cNvGrpSpPr>
          <p:nvPr/>
        </p:nvGrpSpPr>
        <p:grpSpPr bwMode="auto">
          <a:xfrm>
            <a:off x="2276476" y="4706453"/>
            <a:ext cx="4913313" cy="359267"/>
            <a:chOff x="1734" y="3312"/>
            <a:chExt cx="3095" cy="301"/>
          </a:xfrm>
          <a:noFill/>
          <a:effectLst/>
        </p:grpSpPr>
        <p:sp>
          <p:nvSpPr>
            <p:cNvPr id="33804" name="Rectangle 12"/>
            <p:cNvSpPr>
              <a:spLocks noChangeArrowheads="1"/>
            </p:cNvSpPr>
            <p:nvPr/>
          </p:nvSpPr>
          <p:spPr bwMode="auto">
            <a:xfrm>
              <a:off x="2478" y="3312"/>
              <a:ext cx="167" cy="289"/>
            </a:xfrm>
            <a:prstGeom prst="rect">
              <a:avLst/>
            </a:prstGeom>
            <a:grp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1</a:t>
              </a:r>
            </a:p>
          </p:txBody>
        </p:sp>
        <p:sp>
          <p:nvSpPr>
            <p:cNvPr id="33805" name="Rectangle 13"/>
            <p:cNvSpPr>
              <a:spLocks noChangeArrowheads="1"/>
            </p:cNvSpPr>
            <p:nvPr/>
          </p:nvSpPr>
          <p:spPr bwMode="auto">
            <a:xfrm>
              <a:off x="3198" y="3324"/>
              <a:ext cx="167" cy="289"/>
            </a:xfrm>
            <a:prstGeom prst="rect">
              <a:avLst/>
            </a:prstGeom>
            <a:grp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2</a:t>
              </a:r>
            </a:p>
          </p:txBody>
        </p:sp>
        <p:sp>
          <p:nvSpPr>
            <p:cNvPr id="33806" name="Rectangle 14"/>
            <p:cNvSpPr>
              <a:spLocks noChangeArrowheads="1"/>
            </p:cNvSpPr>
            <p:nvPr/>
          </p:nvSpPr>
          <p:spPr bwMode="auto">
            <a:xfrm>
              <a:off x="3942" y="3324"/>
              <a:ext cx="167" cy="289"/>
            </a:xfrm>
            <a:prstGeom prst="rect">
              <a:avLst/>
            </a:prstGeom>
            <a:grp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3</a:t>
              </a:r>
            </a:p>
          </p:txBody>
        </p:sp>
        <p:sp>
          <p:nvSpPr>
            <p:cNvPr id="33809" name="Rectangle 17"/>
            <p:cNvSpPr>
              <a:spLocks noChangeArrowheads="1"/>
            </p:cNvSpPr>
            <p:nvPr/>
          </p:nvSpPr>
          <p:spPr bwMode="auto">
            <a:xfrm>
              <a:off x="1734" y="3324"/>
              <a:ext cx="167" cy="289"/>
            </a:xfrm>
            <a:prstGeom prst="rect">
              <a:avLst/>
            </a:prstGeom>
            <a:grp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0</a:t>
              </a:r>
            </a:p>
          </p:txBody>
        </p:sp>
        <p:sp>
          <p:nvSpPr>
            <p:cNvPr id="33839" name="Rectangle 47"/>
            <p:cNvSpPr>
              <a:spLocks noChangeArrowheads="1"/>
            </p:cNvSpPr>
            <p:nvPr/>
          </p:nvSpPr>
          <p:spPr bwMode="auto">
            <a:xfrm>
              <a:off x="4662" y="3324"/>
              <a:ext cx="167" cy="289"/>
            </a:xfrm>
            <a:prstGeom prst="rect">
              <a:avLst/>
            </a:prstGeom>
            <a:grpFill/>
            <a:ln w="12700">
              <a:noFill/>
              <a:miter lim="800000"/>
              <a:headEnd/>
              <a:tailEnd/>
            </a:ln>
            <a:effectLst/>
          </p:spPr>
          <p:txBody>
            <a:bodyPr wrap="none" lIns="68034" tIns="33420" rIns="68034" bIns="33420">
              <a:spAutoFit/>
            </a:bodyPr>
            <a:lstStyle/>
            <a:p>
              <a:pPr algn="l"/>
              <a:r>
                <a:rPr lang="en-US" sz="1805">
                  <a:solidFill>
                    <a:srgbClr val="000000"/>
                  </a:solidFill>
                  <a:latin typeface="Arial" panose="020B0604020202020204" pitchFamily="34" charset="0"/>
                  <a:cs typeface="Arial" panose="020B0604020202020204" pitchFamily="34" charset="0"/>
                </a:rPr>
                <a:t>4</a:t>
              </a:r>
            </a:p>
          </p:txBody>
        </p:sp>
      </p:grpSp>
      <p:sp>
        <p:nvSpPr>
          <p:cNvPr id="33861" name="Oval 69"/>
          <p:cNvSpPr>
            <a:spLocks noChangeArrowheads="1"/>
          </p:cNvSpPr>
          <p:nvPr/>
        </p:nvSpPr>
        <p:spPr bwMode="auto">
          <a:xfrm>
            <a:off x="5856289" y="2525787"/>
            <a:ext cx="147637" cy="111002"/>
          </a:xfrm>
          <a:prstGeom prst="ellipse">
            <a:avLst/>
          </a:prstGeom>
          <a:noFill/>
          <a:ln w="12700">
            <a:solidFill>
              <a:srgbClr val="000000"/>
            </a:solidFill>
            <a:round/>
            <a:headEnd/>
            <a:tailEnd/>
          </a:ln>
          <a:effectLst/>
        </p:spPr>
        <p:txBody>
          <a:bodyPr wrap="none" anchor="ctr"/>
          <a:lstStyle/>
          <a:p>
            <a:endParaRPr lang="en-US"/>
          </a:p>
        </p:txBody>
      </p:sp>
      <p:sp>
        <p:nvSpPr>
          <p:cNvPr id="33862" name="Oval 70"/>
          <p:cNvSpPr>
            <a:spLocks noChangeArrowheads="1"/>
          </p:cNvSpPr>
          <p:nvPr/>
        </p:nvSpPr>
        <p:spPr bwMode="auto">
          <a:xfrm>
            <a:off x="3519488" y="3600007"/>
            <a:ext cx="147637" cy="111002"/>
          </a:xfrm>
          <a:prstGeom prst="ellipse">
            <a:avLst/>
          </a:prstGeom>
          <a:noFill/>
          <a:ln w="12700">
            <a:solidFill>
              <a:srgbClr val="000000"/>
            </a:solidFill>
            <a:round/>
            <a:headEnd/>
            <a:tailEnd/>
          </a:ln>
          <a:effectLst/>
        </p:spPr>
        <p:txBody>
          <a:bodyPr wrap="none" anchor="ctr"/>
          <a:lstStyle/>
          <a:p>
            <a:endParaRPr lang="en-US"/>
          </a:p>
        </p:txBody>
      </p:sp>
      <p:sp>
        <p:nvSpPr>
          <p:cNvPr id="33863" name="Oval 71"/>
          <p:cNvSpPr>
            <a:spLocks noChangeArrowheads="1"/>
          </p:cNvSpPr>
          <p:nvPr/>
        </p:nvSpPr>
        <p:spPr bwMode="auto">
          <a:xfrm>
            <a:off x="4691064" y="3327872"/>
            <a:ext cx="147637" cy="111002"/>
          </a:xfrm>
          <a:prstGeom prst="ellipse">
            <a:avLst/>
          </a:prstGeom>
          <a:noFill/>
          <a:ln w="12700">
            <a:solidFill>
              <a:srgbClr val="000000"/>
            </a:solidFill>
            <a:round/>
            <a:headEnd/>
            <a:tailEnd/>
          </a:ln>
          <a:effectLst/>
        </p:spPr>
        <p:txBody>
          <a:bodyPr wrap="none" anchor="ctr"/>
          <a:lstStyle/>
          <a:p>
            <a:endParaRPr lang="en-US"/>
          </a:p>
        </p:txBody>
      </p:sp>
      <p:cxnSp>
        <p:nvCxnSpPr>
          <p:cNvPr id="3" name="Straight Connector 2"/>
          <p:cNvCxnSpPr/>
          <p:nvPr/>
        </p:nvCxnSpPr>
        <p:spPr bwMode="auto">
          <a:xfrm flipV="1">
            <a:off x="3591719" y="2793744"/>
            <a:ext cx="2336800" cy="80626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Tree>
    <p:extLst>
      <p:ext uri="{BB962C8B-B14F-4D97-AF65-F5344CB8AC3E}">
        <p14:creationId xmlns:p14="http://schemas.microsoft.com/office/powerpoint/2010/main" val="326722408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p:cNvSpPr>
            <a:spLocks noChangeArrowheads="1"/>
          </p:cNvSpPr>
          <p:nvPr/>
        </p:nvSpPr>
        <p:spPr bwMode="auto">
          <a:xfrm>
            <a:off x="243349" y="1040341"/>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j-lt"/>
                <a:cs typeface="Arial" panose="020B0604020202020204" pitchFamily="34" charset="0"/>
              </a:rPr>
              <a:t>Side-by-Side Bar Chart</a:t>
            </a:r>
          </a:p>
        </p:txBody>
      </p:sp>
      <p:sp>
        <p:nvSpPr>
          <p:cNvPr id="6" name="Rectangle 5"/>
          <p:cNvSpPr>
            <a:spLocks noChangeArrowheads="1"/>
          </p:cNvSpPr>
          <p:nvPr/>
        </p:nvSpPr>
        <p:spPr bwMode="auto">
          <a:xfrm>
            <a:off x="626815" y="3412181"/>
            <a:ext cx="7791450" cy="546594"/>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Each bar within a cluster represents one value of the second variable.</a:t>
            </a:r>
          </a:p>
        </p:txBody>
      </p:sp>
      <p:sp>
        <p:nvSpPr>
          <p:cNvPr id="7" name="Rectangle 6"/>
          <p:cNvSpPr>
            <a:spLocks noChangeArrowheads="1"/>
          </p:cNvSpPr>
          <p:nvPr/>
        </p:nvSpPr>
        <p:spPr bwMode="auto">
          <a:xfrm>
            <a:off x="626815" y="2626042"/>
            <a:ext cx="7772400" cy="475754"/>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Each cluster of bars represents one value of the first variable.</a:t>
            </a:r>
          </a:p>
        </p:txBody>
      </p:sp>
      <p:sp>
        <p:nvSpPr>
          <p:cNvPr id="8" name="Rectangle 7"/>
          <p:cNvSpPr>
            <a:spLocks noChangeArrowheads="1"/>
          </p:cNvSpPr>
          <p:nvPr/>
        </p:nvSpPr>
        <p:spPr bwMode="auto">
          <a:xfrm>
            <a:off x="626815" y="1645513"/>
            <a:ext cx="7829550" cy="787761"/>
          </a:xfrm>
          <a:prstGeom prst="rect">
            <a:avLst/>
          </a:prstGeom>
          <a:noFill/>
          <a:ln w="12700">
            <a:noFill/>
            <a:miter lim="800000"/>
            <a:headEnd/>
            <a:tailEnd/>
          </a:ln>
          <a:effectLst/>
        </p:spPr>
        <p:txBody>
          <a:bodyPr wrap="square" anchor="ctr"/>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A side-by-side bar chart is a graphical display for depicting multiple bar charts on the same display.</a:t>
            </a:r>
          </a:p>
        </p:txBody>
      </p:sp>
    </p:spTree>
    <p:extLst>
      <p:ext uri="{BB962C8B-B14F-4D97-AF65-F5344CB8AC3E}">
        <p14:creationId xmlns:p14="http://schemas.microsoft.com/office/powerpoint/2010/main" val="3418856284"/>
      </p:ext>
    </p:extLst>
  </p:cSld>
  <p:clrMapOvr>
    <a:masterClrMapping/>
  </p:clrMapOvr>
  <p:transition>
    <p:zoom/>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Rectangle 9">
            <a:extLst>
              <a:ext uri="{FF2B5EF4-FFF2-40B4-BE49-F238E27FC236}">
                <a16:creationId xmlns:a16="http://schemas.microsoft.com/office/drawing/2014/main" id="{E249B892-FB69-461E-B72E-9E4CECABD464}"/>
              </a:ext>
            </a:extLst>
          </p:cNvPr>
          <p:cNvSpPr>
            <a:spLocks noChangeArrowheads="1"/>
          </p:cNvSpPr>
          <p:nvPr/>
        </p:nvSpPr>
        <p:spPr bwMode="auto">
          <a:xfrm>
            <a:off x="243349" y="1040341"/>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j-lt"/>
                <a:cs typeface="Arial" panose="020B0604020202020204" pitchFamily="34" charset="0"/>
              </a:rPr>
              <a:t>Side-by-Side Bar Chart</a:t>
            </a:r>
          </a:p>
        </p:txBody>
      </p:sp>
      <p:graphicFrame>
        <p:nvGraphicFramePr>
          <p:cNvPr id="50" name="Chart 49">
            <a:extLst>
              <a:ext uri="{FF2B5EF4-FFF2-40B4-BE49-F238E27FC236}">
                <a16:creationId xmlns:a16="http://schemas.microsoft.com/office/drawing/2014/main" id="{2CA1A32A-6CE0-4CF4-BFFE-47E7614F6709}"/>
              </a:ext>
            </a:extLst>
          </p:cNvPr>
          <p:cNvGraphicFramePr>
            <a:graphicFrameLocks/>
          </p:cNvGraphicFramePr>
          <p:nvPr>
            <p:extLst>
              <p:ext uri="{D42A27DB-BD31-4B8C-83A1-F6EECF244321}">
                <p14:modId xmlns:p14="http://schemas.microsoft.com/office/powerpoint/2010/main" val="3929627642"/>
              </p:ext>
            </p:extLst>
          </p:nvPr>
        </p:nvGraphicFramePr>
        <p:xfrm>
          <a:off x="848031" y="1747683"/>
          <a:ext cx="5139813" cy="32372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Object 2">
            <a:extLst>
              <a:ext uri="{FF2B5EF4-FFF2-40B4-BE49-F238E27FC236}">
                <a16:creationId xmlns:a16="http://schemas.microsoft.com/office/drawing/2014/main" id="{AA6CD8AF-1CE7-40F7-86ED-0F9536279283}"/>
              </a:ext>
            </a:extLst>
          </p:cNvPr>
          <p:cNvGraphicFramePr>
            <a:graphicFrameLocks noChangeAspect="1"/>
          </p:cNvGraphicFramePr>
          <p:nvPr>
            <p:extLst>
              <p:ext uri="{D42A27DB-BD31-4B8C-83A1-F6EECF244321}">
                <p14:modId xmlns:p14="http://schemas.microsoft.com/office/powerpoint/2010/main" val="1836857516"/>
              </p:ext>
            </p:extLst>
          </p:nvPr>
        </p:nvGraphicFramePr>
        <p:xfrm>
          <a:off x="7632290" y="5782699"/>
          <a:ext cx="914400" cy="792163"/>
        </p:xfrm>
        <a:graphic>
          <a:graphicData uri="http://schemas.openxmlformats.org/presentationml/2006/ole">
            <mc:AlternateContent xmlns:mc="http://schemas.openxmlformats.org/markup-compatibility/2006">
              <mc:Choice xmlns:v="urn:schemas-microsoft-com:vml" Requires="v">
                <p:oleObj spid="_x0000_s14350" name="Worksheet" showAsIcon="1" r:id="rId4" imgW="914400" imgH="792360" progId="Excel.Sheet.12">
                  <p:embed/>
                </p:oleObj>
              </mc:Choice>
              <mc:Fallback>
                <p:oleObj name="Worksheet" showAsIcon="1" r:id="rId4" imgW="914400" imgH="792360" progId="Excel.Sheet.12">
                  <p:embed/>
                  <p:pic>
                    <p:nvPicPr>
                      <p:cNvPr id="0" name=""/>
                      <p:cNvPicPr/>
                      <p:nvPr/>
                    </p:nvPicPr>
                    <p:blipFill>
                      <a:blip r:embed="rId5"/>
                      <a:stretch>
                        <a:fillRect/>
                      </a:stretch>
                    </p:blipFill>
                    <p:spPr>
                      <a:xfrm>
                        <a:off x="7632290" y="5782699"/>
                        <a:ext cx="914400" cy="792163"/>
                      </a:xfrm>
                      <a:prstGeom prst="rect">
                        <a:avLst/>
                      </a:prstGeom>
                    </p:spPr>
                  </p:pic>
                </p:oleObj>
              </mc:Fallback>
            </mc:AlternateContent>
          </a:graphicData>
        </a:graphic>
      </p:graphicFrame>
      <p:sp>
        <p:nvSpPr>
          <p:cNvPr id="52" name="TextBox 51">
            <a:extLst>
              <a:ext uri="{FF2B5EF4-FFF2-40B4-BE49-F238E27FC236}">
                <a16:creationId xmlns:a16="http://schemas.microsoft.com/office/drawing/2014/main" id="{4BA38CFF-2FA7-4D60-868D-2CB9A845BC87}"/>
              </a:ext>
            </a:extLst>
          </p:cNvPr>
          <p:cNvSpPr txBox="1"/>
          <p:nvPr/>
        </p:nvSpPr>
        <p:spPr>
          <a:xfrm>
            <a:off x="7122022" y="5317416"/>
            <a:ext cx="1934936" cy="369332"/>
          </a:xfrm>
          <a:prstGeom prst="rect">
            <a:avLst/>
          </a:prstGeom>
          <a:noFill/>
        </p:spPr>
        <p:txBody>
          <a:bodyPr wrap="square" rtlCol="0">
            <a:spAutoFit/>
          </a:bodyPr>
          <a:lstStyle/>
          <a:p>
            <a:r>
              <a:rPr lang="en-US" dirty="0">
                <a:latin typeface="+mn-lt"/>
              </a:rPr>
              <a:t>How it was done</a:t>
            </a:r>
            <a:r>
              <a:rPr lang="en-US" dirty="0"/>
              <a:t>.</a:t>
            </a:r>
          </a:p>
        </p:txBody>
      </p:sp>
    </p:spTree>
    <p:extLst>
      <p:ext uri="{BB962C8B-B14F-4D97-AF65-F5344CB8AC3E}">
        <p14:creationId xmlns:p14="http://schemas.microsoft.com/office/powerpoint/2010/main" val="2033071304"/>
      </p:ext>
    </p:extLst>
  </p:cSld>
  <p:clrMapOvr>
    <a:masterClrMapping/>
  </p:clrMapOvr>
  <p:transition>
    <p:zoom/>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p:cNvSpPr>
            <a:spLocks noChangeArrowheads="1"/>
          </p:cNvSpPr>
          <p:nvPr/>
        </p:nvSpPr>
        <p:spPr bwMode="auto">
          <a:xfrm>
            <a:off x="250723" y="1027877"/>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Stacked Bar Chart</a:t>
            </a:r>
          </a:p>
        </p:txBody>
      </p:sp>
      <p:sp>
        <p:nvSpPr>
          <p:cNvPr id="7" name="Rectangle 6"/>
          <p:cNvSpPr>
            <a:spLocks noChangeArrowheads="1"/>
          </p:cNvSpPr>
          <p:nvPr/>
        </p:nvSpPr>
        <p:spPr bwMode="auto">
          <a:xfrm>
            <a:off x="636340" y="2440867"/>
            <a:ext cx="7772400" cy="716147"/>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It is a bar chart in which each bar is broken into rectangular segments of a different color.</a:t>
            </a:r>
          </a:p>
        </p:txBody>
      </p:sp>
      <p:sp>
        <p:nvSpPr>
          <p:cNvPr id="8" name="Rectangle 7"/>
          <p:cNvSpPr>
            <a:spLocks noChangeArrowheads="1"/>
          </p:cNvSpPr>
          <p:nvPr/>
        </p:nvSpPr>
        <p:spPr bwMode="auto">
          <a:xfrm>
            <a:off x="625680" y="1614947"/>
            <a:ext cx="7829550" cy="776803"/>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A stacked bar chart is another way to display and compare two variables on the same display.</a:t>
            </a:r>
          </a:p>
        </p:txBody>
      </p:sp>
      <p:sp>
        <p:nvSpPr>
          <p:cNvPr id="10" name="Rectangle 9"/>
          <p:cNvSpPr>
            <a:spLocks noChangeArrowheads="1"/>
          </p:cNvSpPr>
          <p:nvPr/>
        </p:nvSpPr>
        <p:spPr bwMode="auto">
          <a:xfrm>
            <a:off x="629086" y="3269495"/>
            <a:ext cx="7772400" cy="695577"/>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If percentage frequencies are displayed, all bars will be of the same height (or length), extending to the 100% mark.</a:t>
            </a:r>
          </a:p>
        </p:txBody>
      </p:sp>
    </p:spTree>
    <p:extLst>
      <p:ext uri="{BB962C8B-B14F-4D97-AF65-F5344CB8AC3E}">
        <p14:creationId xmlns:p14="http://schemas.microsoft.com/office/powerpoint/2010/main" val="702570644"/>
      </p:ext>
    </p:extLst>
  </p:cSld>
  <p:clrMapOvr>
    <a:masterClrMapping/>
  </p:clrMapOvr>
  <p:transition>
    <p:zoom/>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8" name="Chart 57">
            <a:extLst>
              <a:ext uri="{FF2B5EF4-FFF2-40B4-BE49-F238E27FC236}">
                <a16:creationId xmlns:a16="http://schemas.microsoft.com/office/drawing/2014/main" id="{684F1661-82D5-48A5-9110-426F3B03A1AA}"/>
              </a:ext>
            </a:extLst>
          </p:cNvPr>
          <p:cNvGraphicFramePr>
            <a:graphicFrameLocks/>
          </p:cNvGraphicFramePr>
          <p:nvPr>
            <p:extLst>
              <p:ext uri="{D42A27DB-BD31-4B8C-83A1-F6EECF244321}">
                <p14:modId xmlns:p14="http://schemas.microsoft.com/office/powerpoint/2010/main" val="2355624456"/>
              </p:ext>
            </p:extLst>
          </p:nvPr>
        </p:nvGraphicFramePr>
        <p:xfrm>
          <a:off x="877528" y="1806677"/>
          <a:ext cx="5147187" cy="30897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Object 10">
            <a:extLst>
              <a:ext uri="{FF2B5EF4-FFF2-40B4-BE49-F238E27FC236}">
                <a16:creationId xmlns:a16="http://schemas.microsoft.com/office/drawing/2014/main" id="{737D7125-5435-4925-B34B-14CAB583D709}"/>
              </a:ext>
            </a:extLst>
          </p:cNvPr>
          <p:cNvGraphicFramePr>
            <a:graphicFrameLocks noChangeAspect="1"/>
          </p:cNvGraphicFramePr>
          <p:nvPr>
            <p:extLst>
              <p:ext uri="{D42A27DB-BD31-4B8C-83A1-F6EECF244321}">
                <p14:modId xmlns:p14="http://schemas.microsoft.com/office/powerpoint/2010/main" val="153866701"/>
              </p:ext>
            </p:extLst>
          </p:nvPr>
        </p:nvGraphicFramePr>
        <p:xfrm>
          <a:off x="7691284" y="5753202"/>
          <a:ext cx="914400" cy="792163"/>
        </p:xfrm>
        <a:graphic>
          <a:graphicData uri="http://schemas.openxmlformats.org/presentationml/2006/ole">
            <mc:AlternateContent xmlns:mc="http://schemas.openxmlformats.org/markup-compatibility/2006">
              <mc:Choice xmlns:v="urn:schemas-microsoft-com:vml" Requires="v">
                <p:oleObj spid="_x0000_s15372" name="Worksheet" showAsIcon="1" r:id="rId4" imgW="914400" imgH="792360" progId="Excel.Sheet.12">
                  <p:embed/>
                </p:oleObj>
              </mc:Choice>
              <mc:Fallback>
                <p:oleObj name="Worksheet" showAsIcon="1" r:id="rId4" imgW="914400" imgH="792360" progId="Excel.Sheet.12">
                  <p:embed/>
                  <p:pic>
                    <p:nvPicPr>
                      <p:cNvPr id="0" name=""/>
                      <p:cNvPicPr/>
                      <p:nvPr/>
                    </p:nvPicPr>
                    <p:blipFill>
                      <a:blip r:embed="rId5"/>
                      <a:stretch>
                        <a:fillRect/>
                      </a:stretch>
                    </p:blipFill>
                    <p:spPr>
                      <a:xfrm>
                        <a:off x="7691284" y="5753202"/>
                        <a:ext cx="914400" cy="792163"/>
                      </a:xfrm>
                      <a:prstGeom prst="rect">
                        <a:avLst/>
                      </a:prstGeom>
                    </p:spPr>
                  </p:pic>
                </p:oleObj>
              </mc:Fallback>
            </mc:AlternateContent>
          </a:graphicData>
        </a:graphic>
      </p:graphicFrame>
      <p:sp>
        <p:nvSpPr>
          <p:cNvPr id="63" name="TextBox 62">
            <a:extLst>
              <a:ext uri="{FF2B5EF4-FFF2-40B4-BE49-F238E27FC236}">
                <a16:creationId xmlns:a16="http://schemas.microsoft.com/office/drawing/2014/main" id="{BE99DDEA-54E6-4C40-A773-FDE84B1E4260}"/>
              </a:ext>
            </a:extLst>
          </p:cNvPr>
          <p:cNvSpPr txBox="1"/>
          <p:nvPr/>
        </p:nvSpPr>
        <p:spPr>
          <a:xfrm>
            <a:off x="7122022" y="5317416"/>
            <a:ext cx="1934936" cy="369332"/>
          </a:xfrm>
          <a:prstGeom prst="rect">
            <a:avLst/>
          </a:prstGeom>
          <a:noFill/>
        </p:spPr>
        <p:txBody>
          <a:bodyPr wrap="square" rtlCol="0">
            <a:spAutoFit/>
          </a:bodyPr>
          <a:lstStyle/>
          <a:p>
            <a:r>
              <a:rPr lang="en-US" dirty="0">
                <a:latin typeface="+mn-lt"/>
              </a:rPr>
              <a:t>How it was done</a:t>
            </a:r>
            <a:r>
              <a:rPr lang="en-US" dirty="0"/>
              <a:t>.</a:t>
            </a:r>
          </a:p>
        </p:txBody>
      </p:sp>
      <p:sp>
        <p:nvSpPr>
          <p:cNvPr id="64" name="Rectangle 9">
            <a:extLst>
              <a:ext uri="{FF2B5EF4-FFF2-40B4-BE49-F238E27FC236}">
                <a16:creationId xmlns:a16="http://schemas.microsoft.com/office/drawing/2014/main" id="{3DC7035D-6788-4B2A-8185-2C3EEC40EC43}"/>
              </a:ext>
            </a:extLst>
          </p:cNvPr>
          <p:cNvSpPr>
            <a:spLocks noChangeArrowheads="1"/>
          </p:cNvSpPr>
          <p:nvPr/>
        </p:nvSpPr>
        <p:spPr bwMode="auto">
          <a:xfrm>
            <a:off x="420329" y="1064121"/>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Stacked Bar Chart</a:t>
            </a:r>
          </a:p>
        </p:txBody>
      </p:sp>
    </p:spTree>
    <p:extLst>
      <p:ext uri="{BB962C8B-B14F-4D97-AF65-F5344CB8AC3E}">
        <p14:creationId xmlns:p14="http://schemas.microsoft.com/office/powerpoint/2010/main" val="3986082949"/>
      </p:ext>
    </p:extLst>
  </p:cSld>
  <p:clrMapOvr>
    <a:masterClrMapping/>
  </p:clrMapOvr>
  <p:transition>
    <p:zoom/>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 name="Chart 58">
            <a:extLst>
              <a:ext uri="{FF2B5EF4-FFF2-40B4-BE49-F238E27FC236}">
                <a16:creationId xmlns:a16="http://schemas.microsoft.com/office/drawing/2014/main" id="{22F964AA-EF95-40AE-AE3F-4632EE93EBCB}"/>
              </a:ext>
            </a:extLst>
          </p:cNvPr>
          <p:cNvGraphicFramePr>
            <a:graphicFrameLocks/>
          </p:cNvGraphicFramePr>
          <p:nvPr>
            <p:extLst>
              <p:ext uri="{D42A27DB-BD31-4B8C-83A1-F6EECF244321}">
                <p14:modId xmlns:p14="http://schemas.microsoft.com/office/powerpoint/2010/main" val="130471298"/>
              </p:ext>
            </p:extLst>
          </p:nvPr>
        </p:nvGraphicFramePr>
        <p:xfrm>
          <a:off x="921774" y="1806677"/>
          <a:ext cx="5102942" cy="319302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Object 1">
            <a:extLst>
              <a:ext uri="{FF2B5EF4-FFF2-40B4-BE49-F238E27FC236}">
                <a16:creationId xmlns:a16="http://schemas.microsoft.com/office/drawing/2014/main" id="{EFC8EA07-29B1-48E6-BF87-33F7E07151EC}"/>
              </a:ext>
            </a:extLst>
          </p:cNvPr>
          <p:cNvGraphicFramePr>
            <a:graphicFrameLocks noChangeAspect="1"/>
          </p:cNvGraphicFramePr>
          <p:nvPr>
            <p:extLst>
              <p:ext uri="{D42A27DB-BD31-4B8C-83A1-F6EECF244321}">
                <p14:modId xmlns:p14="http://schemas.microsoft.com/office/powerpoint/2010/main" val="361945987"/>
              </p:ext>
            </p:extLst>
          </p:nvPr>
        </p:nvGraphicFramePr>
        <p:xfrm>
          <a:off x="7735529" y="5753203"/>
          <a:ext cx="914400" cy="792163"/>
        </p:xfrm>
        <a:graphic>
          <a:graphicData uri="http://schemas.openxmlformats.org/presentationml/2006/ole">
            <mc:AlternateContent xmlns:mc="http://schemas.openxmlformats.org/markup-compatibility/2006">
              <mc:Choice xmlns:v="urn:schemas-microsoft-com:vml" Requires="v">
                <p:oleObj spid="_x0000_s16395" name="Worksheet" showAsIcon="1" r:id="rId4" imgW="914400" imgH="792360" progId="Excel.Sheet.12">
                  <p:embed/>
                </p:oleObj>
              </mc:Choice>
              <mc:Fallback>
                <p:oleObj name="Worksheet" showAsIcon="1" r:id="rId4" imgW="914400" imgH="792360" progId="Excel.Sheet.12">
                  <p:embed/>
                  <p:pic>
                    <p:nvPicPr>
                      <p:cNvPr id="0" name=""/>
                      <p:cNvPicPr/>
                      <p:nvPr/>
                    </p:nvPicPr>
                    <p:blipFill>
                      <a:blip r:embed="rId5"/>
                      <a:stretch>
                        <a:fillRect/>
                      </a:stretch>
                    </p:blipFill>
                    <p:spPr>
                      <a:xfrm>
                        <a:off x="7735529" y="5753203"/>
                        <a:ext cx="914400" cy="792163"/>
                      </a:xfrm>
                      <a:prstGeom prst="rect">
                        <a:avLst/>
                      </a:prstGeom>
                    </p:spPr>
                  </p:pic>
                </p:oleObj>
              </mc:Fallback>
            </mc:AlternateContent>
          </a:graphicData>
        </a:graphic>
      </p:graphicFrame>
      <p:sp>
        <p:nvSpPr>
          <p:cNvPr id="64" name="TextBox 63">
            <a:extLst>
              <a:ext uri="{FF2B5EF4-FFF2-40B4-BE49-F238E27FC236}">
                <a16:creationId xmlns:a16="http://schemas.microsoft.com/office/drawing/2014/main" id="{B955C4C2-348A-47CA-972C-0CFB610BB67A}"/>
              </a:ext>
            </a:extLst>
          </p:cNvPr>
          <p:cNvSpPr txBox="1"/>
          <p:nvPr/>
        </p:nvSpPr>
        <p:spPr>
          <a:xfrm>
            <a:off x="7209064" y="5324791"/>
            <a:ext cx="1934936" cy="369332"/>
          </a:xfrm>
          <a:prstGeom prst="rect">
            <a:avLst/>
          </a:prstGeom>
          <a:noFill/>
        </p:spPr>
        <p:txBody>
          <a:bodyPr wrap="square" rtlCol="0">
            <a:spAutoFit/>
          </a:bodyPr>
          <a:lstStyle/>
          <a:p>
            <a:r>
              <a:rPr lang="en-US" dirty="0">
                <a:latin typeface="+mn-lt"/>
              </a:rPr>
              <a:t>How it was done</a:t>
            </a:r>
            <a:r>
              <a:rPr lang="en-US" dirty="0"/>
              <a:t>.</a:t>
            </a:r>
          </a:p>
        </p:txBody>
      </p:sp>
      <p:sp>
        <p:nvSpPr>
          <p:cNvPr id="65" name="Rectangle 9">
            <a:extLst>
              <a:ext uri="{FF2B5EF4-FFF2-40B4-BE49-F238E27FC236}">
                <a16:creationId xmlns:a16="http://schemas.microsoft.com/office/drawing/2014/main" id="{C70CB21F-B479-40C6-B330-9B89AD451D72}"/>
              </a:ext>
            </a:extLst>
          </p:cNvPr>
          <p:cNvSpPr>
            <a:spLocks noChangeArrowheads="1"/>
          </p:cNvSpPr>
          <p:nvPr/>
        </p:nvSpPr>
        <p:spPr bwMode="auto">
          <a:xfrm>
            <a:off x="404132" y="1049706"/>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Stacked Bar Chart (Cumulative Percentage)</a:t>
            </a:r>
          </a:p>
        </p:txBody>
      </p:sp>
    </p:spTree>
    <p:extLst>
      <p:ext uri="{BB962C8B-B14F-4D97-AF65-F5344CB8AC3E}">
        <p14:creationId xmlns:p14="http://schemas.microsoft.com/office/powerpoint/2010/main" val="3332462115"/>
      </p:ext>
    </p:extLst>
  </p:cSld>
  <p:clrMapOvr>
    <a:masterClrMapping/>
  </p:clrMapOvr>
  <p:transition>
    <p:zoom/>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90832" y="1016964"/>
            <a:ext cx="7772400" cy="726719"/>
          </a:xfrm>
          <a:prstGeom prst="rect">
            <a:avLst/>
          </a:prstGeom>
          <a:noFill/>
          <a:ln/>
        </p:spPr>
        <p:txBody>
          <a:bodyPr/>
          <a:lstStyle>
            <a:lvl1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2pPr>
            <a:lvl3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3pPr>
            <a:lvl4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4pPr>
            <a:lvl5pPr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5pPr>
            <a:lvl6pPr marL="4572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6pPr>
            <a:lvl7pPr marL="9144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7pPr>
            <a:lvl8pPr marL="13716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8pPr>
            <a:lvl9pPr marL="1828800" algn="ctr" rtl="0" eaLnBrk="0" fontAlgn="base" hangingPunct="0">
              <a:spcBef>
                <a:spcPct val="0"/>
              </a:spcBef>
              <a:spcAft>
                <a:spcPct val="0"/>
              </a:spcAft>
              <a:defRPr sz="2800">
                <a:solidFill>
                  <a:srgbClr val="66FFFF"/>
                </a:solidFill>
                <a:effectLst>
                  <a:outerShdw blurRad="38100" dist="38100" dir="2700000" algn="tl">
                    <a:srgbClr val="000000"/>
                  </a:outerShdw>
                </a:effectLst>
                <a:latin typeface="Book Antiqua" pitchFamily="18" charset="0"/>
              </a:defRPr>
            </a:lvl9pPr>
          </a:lstStyle>
          <a:p>
            <a:pPr algn="l"/>
            <a:r>
              <a:rPr lang="en-US" b="1" dirty="0">
                <a:solidFill>
                  <a:schemeClr val="tx1"/>
                </a:solidFill>
                <a:effectLst/>
                <a:latin typeface="+mn-lt"/>
                <a:cs typeface="Arial" panose="020B0604020202020204" pitchFamily="34" charset="0"/>
              </a:rPr>
              <a:t>Data Visualization:  Best Practices</a:t>
            </a:r>
          </a:p>
          <a:p>
            <a:pPr algn="l"/>
            <a:r>
              <a:rPr lang="en-US" b="1" dirty="0">
                <a:solidFill>
                  <a:schemeClr val="tx1"/>
                </a:solidFill>
                <a:effectLst/>
                <a:latin typeface="+mn-lt"/>
                <a:cs typeface="Arial" panose="020B0604020202020204" pitchFamily="34" charset="0"/>
              </a:rPr>
              <a:t>in Creating Effective Graphical Displays</a:t>
            </a:r>
          </a:p>
        </p:txBody>
      </p:sp>
      <p:sp>
        <p:nvSpPr>
          <p:cNvPr id="5" name="Rectangle 4"/>
          <p:cNvSpPr>
            <a:spLocks noChangeArrowheads="1"/>
          </p:cNvSpPr>
          <p:nvPr/>
        </p:nvSpPr>
        <p:spPr bwMode="auto">
          <a:xfrm>
            <a:off x="636340" y="2900456"/>
            <a:ext cx="7698391" cy="716147"/>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The goal is to communicate as effectively and clearly as possible, the key information about the data.</a:t>
            </a:r>
          </a:p>
        </p:txBody>
      </p:sp>
      <p:sp>
        <p:nvSpPr>
          <p:cNvPr id="6" name="Rectangle 5"/>
          <p:cNvSpPr>
            <a:spLocks noChangeArrowheads="1"/>
          </p:cNvSpPr>
          <p:nvPr/>
        </p:nvSpPr>
        <p:spPr bwMode="auto">
          <a:xfrm>
            <a:off x="625680" y="2045931"/>
            <a:ext cx="7591524" cy="728086"/>
          </a:xfrm>
          <a:prstGeom prst="rect">
            <a:avLst/>
          </a:prstGeom>
          <a:noFill/>
          <a:ln w="12700">
            <a:noFill/>
            <a:miter lim="800000"/>
            <a:headEnd/>
            <a:tailEnd/>
          </a:ln>
          <a:effectLst/>
        </p:spPr>
        <p:txBody>
          <a:bodyPr wrap="square" anchor="t"/>
          <a:lstStyle/>
          <a:p>
            <a:pPr marL="257827" indent="-257827">
              <a:buFont typeface="Arial" panose="020B0604020202020204" pitchFamily="34" charset="0"/>
              <a:buChar char="•"/>
            </a:pPr>
            <a:r>
              <a:rPr lang="en-US" sz="2400" dirty="0">
                <a:solidFill>
                  <a:srgbClr val="000000"/>
                </a:solidFill>
                <a:latin typeface="+mn-lt"/>
                <a:cs typeface="Arial" panose="020B0604020202020204" pitchFamily="34" charset="0"/>
              </a:rPr>
              <a:t>Data </a:t>
            </a:r>
            <a:r>
              <a:rPr lang="en-US" sz="2400">
                <a:solidFill>
                  <a:srgbClr val="000000"/>
                </a:solidFill>
                <a:latin typeface="+mn-lt"/>
                <a:cs typeface="Arial" panose="020B0604020202020204" pitchFamily="34" charset="0"/>
              </a:rPr>
              <a:t>visualization is the </a:t>
            </a:r>
            <a:r>
              <a:rPr lang="en-US" sz="2400" dirty="0">
                <a:solidFill>
                  <a:srgbClr val="000000"/>
                </a:solidFill>
                <a:latin typeface="+mn-lt"/>
                <a:cs typeface="Arial" panose="020B0604020202020204" pitchFamily="34" charset="0"/>
              </a:rPr>
              <a:t>use of graphical displays to summarize and present information about a data set.</a:t>
            </a:r>
          </a:p>
        </p:txBody>
      </p:sp>
    </p:spTree>
    <p:extLst>
      <p:ext uri="{BB962C8B-B14F-4D97-AF65-F5344CB8AC3E}">
        <p14:creationId xmlns:p14="http://schemas.microsoft.com/office/powerpoint/2010/main" val="1985952168"/>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a:extLst>
              <a:ext uri="{FF2B5EF4-FFF2-40B4-BE49-F238E27FC236}">
                <a16:creationId xmlns:a16="http://schemas.microsoft.com/office/drawing/2014/main" id="{36E5AC42-A1D6-4AA9-A213-A9D7BE77EFD5}"/>
              </a:ext>
            </a:extLst>
          </p:cNvPr>
          <p:cNvSpPr txBox="1">
            <a:spLocks noChangeArrowheads="1"/>
          </p:cNvSpPr>
          <p:nvPr/>
        </p:nvSpPr>
        <p:spPr>
          <a:xfrm>
            <a:off x="312089" y="1084152"/>
            <a:ext cx="7772400" cy="572917"/>
          </a:xfrm>
          <a:prstGeom prst="rect">
            <a:avLst/>
          </a:prstGeom>
        </p:spPr>
        <p:txBody>
          <a:bodyPr anchor="ctr"/>
          <a:lstStyle>
            <a:lvl1pPr algn="l" defTabSz="914400" rtl="0" eaLnBrk="1" latinLnBrk="0" hangingPunct="1">
              <a:lnSpc>
                <a:spcPct val="90000"/>
              </a:lnSpc>
              <a:spcBef>
                <a:spcPct val="0"/>
              </a:spcBef>
              <a:buNone/>
              <a:defRPr sz="4000" kern="1200">
                <a:solidFill>
                  <a:schemeClr val="tx1"/>
                </a:solidFill>
                <a:latin typeface="+mj-lt"/>
                <a:ea typeface="+mj-ea"/>
                <a:cs typeface="+mj-cs"/>
              </a:defRPr>
            </a:lvl1pPr>
          </a:lstStyle>
          <a:p>
            <a:pPr fontAlgn="auto">
              <a:spcAft>
                <a:spcPts val="0"/>
              </a:spcAft>
              <a:defRPr/>
            </a:pPr>
            <a:r>
              <a:rPr lang="en-US" sz="2800" b="1" dirty="0"/>
              <a:t>Frequency Distribution</a:t>
            </a:r>
          </a:p>
        </p:txBody>
      </p:sp>
      <p:sp>
        <p:nvSpPr>
          <p:cNvPr id="4" name="Rectangle 3">
            <a:extLst>
              <a:ext uri="{FF2B5EF4-FFF2-40B4-BE49-F238E27FC236}">
                <a16:creationId xmlns:a16="http://schemas.microsoft.com/office/drawing/2014/main" id="{F037BD07-6288-43EC-A40B-048F14C3E3A9}"/>
              </a:ext>
            </a:extLst>
          </p:cNvPr>
          <p:cNvSpPr/>
          <p:nvPr/>
        </p:nvSpPr>
        <p:spPr>
          <a:xfrm>
            <a:off x="665716" y="1657069"/>
            <a:ext cx="4479490" cy="461665"/>
          </a:xfrm>
          <a:prstGeom prst="rect">
            <a:avLst/>
          </a:prstGeom>
        </p:spPr>
        <p:txBody>
          <a:bodyPr wrap="square">
            <a:spAutoFit/>
          </a:bodyPr>
          <a:lstStyle/>
          <a:p>
            <a:pPr marL="0" indent="0">
              <a:buNone/>
              <a:defRPr/>
            </a:pPr>
            <a:r>
              <a:rPr lang="en-US" sz="2400" dirty="0">
                <a:latin typeface="+mn-lt"/>
              </a:rPr>
              <a:t>Example: Jim’s Grocery Store</a:t>
            </a:r>
          </a:p>
        </p:txBody>
      </p:sp>
      <p:graphicFrame>
        <p:nvGraphicFramePr>
          <p:cNvPr id="8" name="Object 7">
            <a:extLst>
              <a:ext uri="{FF2B5EF4-FFF2-40B4-BE49-F238E27FC236}">
                <a16:creationId xmlns:a16="http://schemas.microsoft.com/office/drawing/2014/main" id="{E80BAF4B-7C82-45DD-9498-49E9C4B62798}"/>
              </a:ext>
            </a:extLst>
          </p:cNvPr>
          <p:cNvGraphicFramePr>
            <a:graphicFrameLocks noChangeAspect="1"/>
          </p:cNvGraphicFramePr>
          <p:nvPr>
            <p:extLst>
              <p:ext uri="{D42A27DB-BD31-4B8C-83A1-F6EECF244321}">
                <p14:modId xmlns:p14="http://schemas.microsoft.com/office/powerpoint/2010/main" val="769790032"/>
              </p:ext>
            </p:extLst>
          </p:nvPr>
        </p:nvGraphicFramePr>
        <p:xfrm>
          <a:off x="7546173" y="5561474"/>
          <a:ext cx="914400" cy="792163"/>
        </p:xfrm>
        <a:graphic>
          <a:graphicData uri="http://schemas.openxmlformats.org/presentationml/2006/ole">
            <mc:AlternateContent xmlns:mc="http://schemas.openxmlformats.org/markup-compatibility/2006">
              <mc:Choice xmlns:v="urn:schemas-microsoft-com:vml" Requires="v">
                <p:oleObj spid="_x0000_s1077" name="Worksheet" showAsIcon="1" r:id="rId4" imgW="914400" imgH="792360" progId="Excel.Sheet.12">
                  <p:embed/>
                </p:oleObj>
              </mc:Choice>
              <mc:Fallback>
                <p:oleObj name="Worksheet" showAsIcon="1" r:id="rId4" imgW="914400" imgH="792360" progId="Excel.Sheet.12">
                  <p:embed/>
                  <p:pic>
                    <p:nvPicPr>
                      <p:cNvPr id="0" name=""/>
                      <p:cNvPicPr/>
                      <p:nvPr/>
                    </p:nvPicPr>
                    <p:blipFill>
                      <a:blip r:embed="rId5"/>
                      <a:stretch>
                        <a:fillRect/>
                      </a:stretch>
                    </p:blipFill>
                    <p:spPr>
                      <a:xfrm>
                        <a:off x="7546173" y="5561474"/>
                        <a:ext cx="914400" cy="792163"/>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D3F8FB85-DFEE-4CB3-AB51-B096282310DB}"/>
              </a:ext>
            </a:extLst>
          </p:cNvPr>
          <p:cNvSpPr txBox="1"/>
          <p:nvPr/>
        </p:nvSpPr>
        <p:spPr>
          <a:xfrm>
            <a:off x="7117021" y="5102629"/>
            <a:ext cx="1934936" cy="369332"/>
          </a:xfrm>
          <a:prstGeom prst="rect">
            <a:avLst/>
          </a:prstGeom>
          <a:noFill/>
        </p:spPr>
        <p:txBody>
          <a:bodyPr wrap="square" rtlCol="0">
            <a:spAutoFit/>
          </a:bodyPr>
          <a:lstStyle/>
          <a:p>
            <a:r>
              <a:rPr lang="en-US" dirty="0">
                <a:latin typeface="+mn-lt"/>
              </a:rPr>
              <a:t>How it was done</a:t>
            </a:r>
            <a:r>
              <a:rPr lang="en-US" dirty="0"/>
              <a:t>.</a:t>
            </a:r>
          </a:p>
        </p:txBody>
      </p:sp>
      <p:graphicFrame>
        <p:nvGraphicFramePr>
          <p:cNvPr id="10" name="Table 9">
            <a:extLst>
              <a:ext uri="{FF2B5EF4-FFF2-40B4-BE49-F238E27FC236}">
                <a16:creationId xmlns:a16="http://schemas.microsoft.com/office/drawing/2014/main" id="{F4A1FEC1-BA75-4DB7-8ED6-97FAAD4F0207}"/>
              </a:ext>
            </a:extLst>
          </p:cNvPr>
          <p:cNvGraphicFramePr>
            <a:graphicFrameLocks noGrp="1"/>
          </p:cNvGraphicFramePr>
          <p:nvPr>
            <p:extLst>
              <p:ext uri="{D42A27DB-BD31-4B8C-83A1-F6EECF244321}">
                <p14:modId xmlns:p14="http://schemas.microsoft.com/office/powerpoint/2010/main" val="281464895"/>
              </p:ext>
            </p:extLst>
          </p:nvPr>
        </p:nvGraphicFramePr>
        <p:xfrm>
          <a:off x="906168" y="2384819"/>
          <a:ext cx="3657600" cy="2613660"/>
        </p:xfrm>
        <a:graphic>
          <a:graphicData uri="http://schemas.openxmlformats.org/drawingml/2006/table">
            <a:tbl>
              <a:tblPr firstRow="1" bandRow="1">
                <a:tableStyleId>{5C22544A-7EE6-4342-B048-85BDC9FD1C3A}</a:tableStyleId>
              </a:tblPr>
              <a:tblGrid>
                <a:gridCol w="2011680">
                  <a:extLst>
                    <a:ext uri="{9D8B030D-6E8A-4147-A177-3AD203B41FA5}">
                      <a16:colId xmlns:a16="http://schemas.microsoft.com/office/drawing/2014/main" val="2027325346"/>
                    </a:ext>
                  </a:extLst>
                </a:gridCol>
                <a:gridCol w="1645920">
                  <a:extLst>
                    <a:ext uri="{9D8B030D-6E8A-4147-A177-3AD203B41FA5}">
                      <a16:colId xmlns:a16="http://schemas.microsoft.com/office/drawing/2014/main" val="2434034918"/>
                    </a:ext>
                  </a:extLst>
                </a:gridCol>
              </a:tblGrid>
              <a:tr h="0">
                <a:tc>
                  <a:txBody>
                    <a:bodyPr/>
                    <a:lstStyle/>
                    <a:p>
                      <a:pPr algn="l" fontAlgn="b"/>
                      <a:r>
                        <a:rPr lang="en-US" sz="2400" u="none" strike="noStrike" dirty="0">
                          <a:solidFill>
                            <a:schemeClr val="tx1"/>
                          </a:solidFill>
                          <a:effectLst/>
                        </a:rPr>
                        <a:t>Rating</a:t>
                      </a:r>
                      <a:endParaRPr lang="en-US" sz="2400" b="0" i="0" u="none" strike="noStrike" dirty="0">
                        <a:solidFill>
                          <a:schemeClr val="tx1"/>
                        </a:solidFill>
                        <a:effectLst/>
                        <a:latin typeface="Calibri" panose="020F0502020204030204" pitchFamily="34" charset="0"/>
                      </a:endParaRP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r" fontAlgn="b"/>
                      <a:r>
                        <a:rPr lang="en-US" sz="2400" u="none" strike="noStrike" dirty="0">
                          <a:solidFill>
                            <a:schemeClr val="tx1"/>
                          </a:solidFill>
                          <a:effectLst/>
                        </a:rPr>
                        <a:t>Frequency</a:t>
                      </a:r>
                      <a:endParaRPr lang="en-US" sz="2400" b="0" i="0" u="none" strike="noStrike" dirty="0">
                        <a:solidFill>
                          <a:schemeClr val="tx1"/>
                        </a:solidFill>
                        <a:effectLst/>
                        <a:latin typeface="Calibri" panose="020F0502020204030204" pitchFamily="34" charset="0"/>
                      </a:endParaRPr>
                    </a:p>
                  </a:txBody>
                  <a:tcPr marL="7620" marR="7620" marT="7620"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14197415"/>
                  </a:ext>
                </a:extLst>
              </a:tr>
              <a:tr h="182880">
                <a:tc>
                  <a:txBody>
                    <a:bodyPr/>
                    <a:lstStyle/>
                    <a:p>
                      <a:pPr algn="l" fontAlgn="b"/>
                      <a:r>
                        <a:rPr lang="en-US" sz="2400" u="none" strike="noStrike" dirty="0">
                          <a:solidFill>
                            <a:schemeClr val="tx1"/>
                          </a:solidFill>
                          <a:effectLst/>
                        </a:rPr>
                        <a:t>Poor</a:t>
                      </a:r>
                      <a:endParaRPr lang="en-US" sz="2400" b="0" i="0" u="none" strike="noStrike" dirty="0">
                        <a:solidFill>
                          <a:schemeClr val="tx1"/>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r" fontAlgn="b"/>
                      <a:r>
                        <a:rPr lang="en-US" sz="2400" u="none" strike="noStrike" dirty="0">
                          <a:solidFill>
                            <a:schemeClr val="tx1"/>
                          </a:solidFill>
                          <a:effectLst/>
                        </a:rPr>
                        <a:t>3</a:t>
                      </a:r>
                      <a:endParaRPr lang="en-US" sz="2400" b="0" i="0" u="none" strike="noStrike" dirty="0">
                        <a:solidFill>
                          <a:schemeClr val="tx1"/>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121578003"/>
                  </a:ext>
                </a:extLst>
              </a:tr>
              <a:tr h="182880">
                <a:tc>
                  <a:txBody>
                    <a:bodyPr/>
                    <a:lstStyle/>
                    <a:p>
                      <a:pPr algn="l" fontAlgn="b"/>
                      <a:r>
                        <a:rPr lang="en-US" sz="2400" u="none" strike="noStrike" dirty="0">
                          <a:solidFill>
                            <a:schemeClr val="tx1"/>
                          </a:solidFill>
                          <a:effectLst/>
                        </a:rPr>
                        <a:t>Below Average</a:t>
                      </a:r>
                      <a:endParaRPr lang="en-US" sz="2400" b="0" i="0" u="none" strike="noStrike" dirty="0">
                        <a:solidFill>
                          <a:schemeClr val="tx1"/>
                        </a:solidFill>
                        <a:effectLst/>
                        <a:latin typeface="Calibri" panose="020F0502020204030204" pitchFamily="34" charset="0"/>
                      </a:endParaRPr>
                    </a:p>
                  </a:txBody>
                  <a:tcPr marL="7620" marR="7620" marT="7620" marB="0" anchor="b">
                    <a:noFill/>
                  </a:tcPr>
                </a:tc>
                <a:tc>
                  <a:txBody>
                    <a:bodyPr/>
                    <a:lstStyle/>
                    <a:p>
                      <a:pPr algn="r" fontAlgn="b"/>
                      <a:r>
                        <a:rPr lang="en-US" sz="2400" u="none" strike="noStrike" dirty="0">
                          <a:solidFill>
                            <a:schemeClr val="tx1"/>
                          </a:solidFill>
                          <a:effectLst/>
                        </a:rPr>
                        <a:t>4</a:t>
                      </a:r>
                      <a:endParaRPr lang="en-US" sz="2400" b="0" i="0" u="none" strike="noStrike" dirty="0">
                        <a:solidFill>
                          <a:schemeClr val="tx1"/>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843462599"/>
                  </a:ext>
                </a:extLst>
              </a:tr>
              <a:tr h="182880">
                <a:tc>
                  <a:txBody>
                    <a:bodyPr/>
                    <a:lstStyle/>
                    <a:p>
                      <a:pPr algn="l" fontAlgn="b"/>
                      <a:r>
                        <a:rPr lang="en-US" sz="2400" u="none" strike="noStrike" dirty="0">
                          <a:solidFill>
                            <a:schemeClr val="tx1"/>
                          </a:solidFill>
                          <a:effectLst/>
                        </a:rPr>
                        <a:t>Average</a:t>
                      </a:r>
                      <a:endParaRPr lang="en-US" sz="2400" b="0" i="0" u="none" strike="noStrike" dirty="0">
                        <a:solidFill>
                          <a:schemeClr val="tx1"/>
                        </a:solidFill>
                        <a:effectLst/>
                        <a:latin typeface="Calibri" panose="020F0502020204030204" pitchFamily="34" charset="0"/>
                      </a:endParaRPr>
                    </a:p>
                  </a:txBody>
                  <a:tcPr marL="7620" marR="7620" marT="7620" marB="0" anchor="b">
                    <a:noFill/>
                  </a:tcPr>
                </a:tc>
                <a:tc>
                  <a:txBody>
                    <a:bodyPr/>
                    <a:lstStyle/>
                    <a:p>
                      <a:pPr algn="r" fontAlgn="b"/>
                      <a:r>
                        <a:rPr lang="en-US" sz="2400" u="none" strike="noStrike" dirty="0">
                          <a:solidFill>
                            <a:schemeClr val="tx1"/>
                          </a:solidFill>
                          <a:effectLst/>
                        </a:rPr>
                        <a:t>5</a:t>
                      </a:r>
                      <a:endParaRPr lang="en-US" sz="2400" b="0" i="0" u="none" strike="noStrike" dirty="0">
                        <a:solidFill>
                          <a:schemeClr val="tx1"/>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1280119197"/>
                  </a:ext>
                </a:extLst>
              </a:tr>
              <a:tr h="182880">
                <a:tc>
                  <a:txBody>
                    <a:bodyPr/>
                    <a:lstStyle/>
                    <a:p>
                      <a:pPr algn="l" fontAlgn="b"/>
                      <a:r>
                        <a:rPr lang="en-US" sz="2400" u="none" strike="noStrike" dirty="0">
                          <a:solidFill>
                            <a:schemeClr val="tx1"/>
                          </a:solidFill>
                          <a:effectLst/>
                        </a:rPr>
                        <a:t>Above Average</a:t>
                      </a:r>
                      <a:endParaRPr lang="en-US" sz="2400" b="0" i="0" u="none" strike="noStrike" dirty="0">
                        <a:solidFill>
                          <a:schemeClr val="tx1"/>
                        </a:solidFill>
                        <a:effectLst/>
                        <a:latin typeface="Calibri" panose="020F0502020204030204" pitchFamily="34" charset="0"/>
                      </a:endParaRPr>
                    </a:p>
                  </a:txBody>
                  <a:tcPr marL="7620" marR="7620" marT="7620" marB="0" anchor="b">
                    <a:noFill/>
                  </a:tcPr>
                </a:tc>
                <a:tc>
                  <a:txBody>
                    <a:bodyPr/>
                    <a:lstStyle/>
                    <a:p>
                      <a:pPr algn="r" fontAlgn="b"/>
                      <a:r>
                        <a:rPr lang="en-US" sz="2400" u="none" strike="noStrike" dirty="0">
                          <a:solidFill>
                            <a:schemeClr val="tx1"/>
                          </a:solidFill>
                          <a:effectLst/>
                        </a:rPr>
                        <a:t>10</a:t>
                      </a:r>
                      <a:endParaRPr lang="en-US" sz="2400" b="0" i="0" u="none" strike="noStrike" dirty="0">
                        <a:solidFill>
                          <a:schemeClr val="tx1"/>
                        </a:solidFill>
                        <a:effectLst/>
                        <a:latin typeface="Calibri" panose="020F0502020204030204" pitchFamily="34" charset="0"/>
                      </a:endParaRPr>
                    </a:p>
                  </a:txBody>
                  <a:tcPr marL="7620" marR="7620" marT="7620" marB="0" anchor="b">
                    <a:noFill/>
                  </a:tcPr>
                </a:tc>
                <a:extLst>
                  <a:ext uri="{0D108BD9-81ED-4DB2-BD59-A6C34878D82A}">
                    <a16:rowId xmlns:a16="http://schemas.microsoft.com/office/drawing/2014/main" val="7522070"/>
                  </a:ext>
                </a:extLst>
              </a:tr>
              <a:tr h="182880">
                <a:tc>
                  <a:txBody>
                    <a:bodyPr/>
                    <a:lstStyle/>
                    <a:p>
                      <a:pPr algn="l" fontAlgn="b"/>
                      <a:r>
                        <a:rPr lang="en-US" sz="2400" u="none" strike="noStrike" dirty="0">
                          <a:solidFill>
                            <a:schemeClr val="tx1"/>
                          </a:solidFill>
                          <a:effectLst/>
                        </a:rPr>
                        <a:t>Excellent</a:t>
                      </a:r>
                      <a:endParaRPr lang="en-US" sz="2400" b="0" i="0" u="none" strike="noStrike" dirty="0">
                        <a:solidFill>
                          <a:schemeClr val="tx1"/>
                        </a:solidFill>
                        <a:effectLst/>
                        <a:latin typeface="Calibri" panose="020F0502020204030204" pitchFamily="34" charset="0"/>
                      </a:endParaRPr>
                    </a:p>
                  </a:txBody>
                  <a:tcPr marL="7620" marR="7620" marT="7620" marB="0" anchor="b">
                    <a:noFill/>
                  </a:tcPr>
                </a:tc>
                <a:tc>
                  <a:txBody>
                    <a:bodyPr/>
                    <a:lstStyle/>
                    <a:p>
                      <a:pPr algn="r" fontAlgn="b"/>
                      <a:r>
                        <a:rPr lang="en-US" sz="2400" u="none" strike="noStrike" dirty="0">
                          <a:solidFill>
                            <a:schemeClr val="tx1"/>
                          </a:solidFill>
                          <a:effectLst/>
                        </a:rPr>
                        <a:t>2</a:t>
                      </a:r>
                      <a:endParaRPr lang="en-US" sz="2400" b="0" i="0" u="none" strike="noStrike" dirty="0">
                        <a:solidFill>
                          <a:schemeClr val="tx1"/>
                        </a:solidFill>
                        <a:effectLst/>
                        <a:latin typeface="Calibri" panose="020F0502020204030204" pitchFamily="34" charset="0"/>
                      </a:endParaRPr>
                    </a:p>
                  </a:txBody>
                  <a:tcPr marL="7620" marR="7620" marT="7620"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070512"/>
                  </a:ext>
                </a:extLst>
              </a:tr>
              <a:tr h="182880">
                <a:tc>
                  <a:txBody>
                    <a:bodyPr/>
                    <a:lstStyle/>
                    <a:p>
                      <a:pPr algn="l" fontAlgn="b"/>
                      <a:endParaRPr lang="en-US" sz="2400" b="0" i="0" u="none" strike="noStrike" dirty="0">
                        <a:solidFill>
                          <a:schemeClr val="tx1"/>
                        </a:solidFill>
                        <a:effectLst/>
                        <a:latin typeface="Calibri" panose="020F0502020204030204" pitchFamily="34" charset="0"/>
                      </a:endParaRPr>
                    </a:p>
                  </a:txBody>
                  <a:tcPr marL="7620" marR="7620" marT="7620" marB="0" anchor="b">
                    <a:noFill/>
                  </a:tcPr>
                </a:tc>
                <a:tc>
                  <a:txBody>
                    <a:bodyPr/>
                    <a:lstStyle/>
                    <a:p>
                      <a:pPr algn="r" fontAlgn="b"/>
                      <a:r>
                        <a:rPr lang="en-US" sz="2400" u="none" strike="noStrike" dirty="0">
                          <a:solidFill>
                            <a:schemeClr val="tx1"/>
                          </a:solidFill>
                          <a:effectLst/>
                        </a:rPr>
                        <a:t>24</a:t>
                      </a:r>
                      <a:endParaRPr lang="en-US" sz="2400" b="0" i="0" u="none" strike="noStrike" dirty="0">
                        <a:solidFill>
                          <a:schemeClr val="tx1"/>
                        </a:solidFill>
                        <a:effectLst/>
                        <a:latin typeface="Calibri" panose="020F0502020204030204" pitchFamily="34" charset="0"/>
                      </a:endParaRPr>
                    </a:p>
                  </a:txBody>
                  <a:tcPr marL="7620" marR="7620" marT="7620"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993383481"/>
                  </a:ext>
                </a:extLst>
              </a:tr>
            </a:tbl>
          </a:graphicData>
        </a:graphic>
      </p:graphicFrame>
    </p:spTree>
    <p:extLst>
      <p:ext uri="{BB962C8B-B14F-4D97-AF65-F5344CB8AC3E}">
        <p14:creationId xmlns:p14="http://schemas.microsoft.com/office/powerpoint/2010/main" val="344065586"/>
      </p:ext>
    </p:extLst>
  </p:cSld>
  <p:clrMapOvr>
    <a:masterClrMapping/>
  </p:clrMapOvr>
  <p:transition>
    <p:zoom/>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p:cNvSpPr>
            <a:spLocks noChangeArrowheads="1"/>
          </p:cNvSpPr>
          <p:nvPr/>
        </p:nvSpPr>
        <p:spPr bwMode="auto">
          <a:xfrm>
            <a:off x="441537" y="997160"/>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Creating Effective Graphical Displays</a:t>
            </a:r>
          </a:p>
        </p:txBody>
      </p:sp>
      <p:sp>
        <p:nvSpPr>
          <p:cNvPr id="5" name="Rectangle 4"/>
          <p:cNvSpPr>
            <a:spLocks noChangeArrowheads="1"/>
          </p:cNvSpPr>
          <p:nvPr/>
        </p:nvSpPr>
        <p:spPr bwMode="auto">
          <a:xfrm>
            <a:off x="633686" y="1648318"/>
            <a:ext cx="7772400" cy="460223"/>
          </a:xfrm>
          <a:prstGeom prst="rect">
            <a:avLst/>
          </a:prstGeom>
          <a:noFill/>
          <a:ln w="12700">
            <a:noFill/>
            <a:miter lim="800000"/>
            <a:headEnd/>
            <a:tailEnd/>
          </a:ln>
          <a:effectLst/>
        </p:spPr>
        <p:txBody>
          <a:bodyPr wrap="square" anchor="ctr"/>
          <a:lstStyle/>
          <a:p>
            <a:r>
              <a:rPr lang="en-US" sz="2800" dirty="0">
                <a:solidFill>
                  <a:srgbClr val="000000"/>
                </a:solidFill>
                <a:latin typeface="+mn-lt"/>
                <a:cs typeface="Arial" panose="020B0604020202020204" pitchFamily="34" charset="0"/>
              </a:rPr>
              <a:t>Here are some guidelines:</a:t>
            </a:r>
          </a:p>
        </p:txBody>
      </p:sp>
      <p:sp>
        <p:nvSpPr>
          <p:cNvPr id="8" name="Rectangle 7"/>
          <p:cNvSpPr>
            <a:spLocks noChangeArrowheads="1"/>
          </p:cNvSpPr>
          <p:nvPr/>
        </p:nvSpPr>
        <p:spPr bwMode="auto">
          <a:xfrm>
            <a:off x="268859" y="2108541"/>
            <a:ext cx="7772400" cy="2905916"/>
          </a:xfrm>
          <a:prstGeom prst="rect">
            <a:avLst/>
          </a:prstGeom>
          <a:noFill/>
          <a:ln w="12700">
            <a:noFill/>
            <a:miter lim="800000"/>
            <a:headEnd/>
            <a:tailEnd/>
          </a:ln>
          <a:effectLst/>
        </p:spPr>
        <p:txBody>
          <a:bodyPr wrap="square" anchor="t"/>
          <a:lstStyle/>
          <a:p>
            <a:pPr marL="687537" lvl="1" indent="-343769">
              <a:buFont typeface="Arial" panose="020B0604020202020204" pitchFamily="34" charset="0"/>
              <a:buChar char="•"/>
            </a:pPr>
            <a:r>
              <a:rPr lang="en-US" sz="2400" dirty="0">
                <a:solidFill>
                  <a:srgbClr val="000000"/>
                </a:solidFill>
                <a:latin typeface="+mn-lt"/>
                <a:cs typeface="Arial" panose="020B0604020202020204" pitchFamily="34" charset="0"/>
              </a:rPr>
              <a:t>Give the display a clear and concise title.</a:t>
            </a:r>
          </a:p>
          <a:p>
            <a:pPr marL="687537" lvl="1" indent="-343769">
              <a:buFont typeface="Arial" panose="020B0604020202020204" pitchFamily="34" charset="0"/>
              <a:buChar char="•"/>
            </a:pPr>
            <a:r>
              <a:rPr lang="en-US" sz="2400" dirty="0">
                <a:solidFill>
                  <a:srgbClr val="000000"/>
                </a:solidFill>
                <a:cs typeface="Arial" panose="020B0604020202020204" pitchFamily="34" charset="0"/>
              </a:rPr>
              <a:t>Keep the display simple.</a:t>
            </a:r>
          </a:p>
          <a:p>
            <a:pPr marL="687537" lvl="1" indent="-343769">
              <a:buFont typeface="Arial" panose="020B0604020202020204" pitchFamily="34" charset="0"/>
              <a:buChar char="•"/>
            </a:pPr>
            <a:r>
              <a:rPr lang="en-US" sz="2400" dirty="0">
                <a:solidFill>
                  <a:srgbClr val="000000"/>
                </a:solidFill>
                <a:cs typeface="Arial" panose="020B0604020202020204" pitchFamily="34" charset="0"/>
              </a:rPr>
              <a:t>Clearly label each axis and provide the units of measure.</a:t>
            </a:r>
          </a:p>
          <a:p>
            <a:pPr marL="687537" lvl="1" indent="-343769">
              <a:buFont typeface="Arial" panose="020B0604020202020204" pitchFamily="34" charset="0"/>
              <a:buChar char="•"/>
            </a:pPr>
            <a:r>
              <a:rPr lang="en-US" sz="2400" dirty="0">
                <a:solidFill>
                  <a:srgbClr val="000000"/>
                </a:solidFill>
                <a:cs typeface="Arial" panose="020B0604020202020204" pitchFamily="34" charset="0"/>
              </a:rPr>
              <a:t>If colors are used, make sure they are distinct.</a:t>
            </a:r>
          </a:p>
          <a:p>
            <a:pPr marL="687537" lvl="1" indent="-343769">
              <a:buFont typeface="Arial" panose="020B0604020202020204" pitchFamily="34" charset="0"/>
              <a:buChar char="•"/>
            </a:pPr>
            <a:r>
              <a:rPr lang="en-US" sz="2400" dirty="0">
                <a:solidFill>
                  <a:srgbClr val="000000"/>
                </a:solidFill>
                <a:cs typeface="Arial" panose="020B0604020202020204" pitchFamily="34" charset="0"/>
              </a:rPr>
              <a:t>If multiple colors or line types are used, provide a legend.</a:t>
            </a:r>
          </a:p>
          <a:p>
            <a:pPr marL="687537" lvl="1" indent="-343769">
              <a:buFont typeface="Arial" panose="020B0604020202020204" pitchFamily="34" charset="0"/>
              <a:buChar char="•"/>
            </a:pPr>
            <a:endParaRPr lang="en-US" sz="2400" dirty="0">
              <a:solidFill>
                <a:srgbClr val="000000"/>
              </a:solidFill>
              <a:cs typeface="Arial" panose="020B0604020202020204" pitchFamily="34" charset="0"/>
            </a:endParaRPr>
          </a:p>
          <a:p>
            <a:pPr marL="687537" lvl="1" indent="-343769">
              <a:buFont typeface="Arial" panose="020B0604020202020204" pitchFamily="34" charset="0"/>
              <a:buChar char="•"/>
            </a:pPr>
            <a:endParaRPr lang="en-US" sz="2400" dirty="0">
              <a:solidFill>
                <a:srgbClr val="000000"/>
              </a:solidFill>
              <a:cs typeface="Arial" panose="020B0604020202020204" pitchFamily="34" charset="0"/>
            </a:endParaRPr>
          </a:p>
          <a:p>
            <a:pPr marL="687537" lvl="1" indent="-343769">
              <a:buFont typeface="Arial" panose="020B0604020202020204" pitchFamily="34" charset="0"/>
              <a:buChar char="•"/>
            </a:pPr>
            <a:endParaRPr lang="en-US" sz="2400" dirty="0">
              <a:solidFill>
                <a:srgbClr val="000000"/>
              </a:solidFill>
              <a:cs typeface="Arial" panose="020B0604020202020204" pitchFamily="34" charset="0"/>
            </a:endParaRPr>
          </a:p>
          <a:p>
            <a:pPr marL="687537" lvl="1" indent="-343769">
              <a:buFont typeface="Arial" panose="020B0604020202020204" pitchFamily="34" charset="0"/>
              <a:buChar char="•"/>
            </a:pPr>
            <a:endParaRPr lang="en-US" sz="2400" dirty="0">
              <a:solidFill>
                <a:srgbClr val="000000"/>
              </a:solidFill>
              <a:latin typeface="+mn-lt"/>
              <a:cs typeface="Arial" panose="020B0604020202020204" pitchFamily="34" charset="0"/>
            </a:endParaRPr>
          </a:p>
        </p:txBody>
      </p:sp>
    </p:spTree>
    <p:extLst>
      <p:ext uri="{BB962C8B-B14F-4D97-AF65-F5344CB8AC3E}">
        <p14:creationId xmlns:p14="http://schemas.microsoft.com/office/powerpoint/2010/main" val="4228280587"/>
      </p:ext>
    </p:extLst>
  </p:cSld>
  <p:clrMapOvr>
    <a:masterClrMapping/>
  </p:clrMapOvr>
  <p:transition>
    <p:zoom/>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p:cNvSpPr>
            <a:spLocks noChangeArrowheads="1"/>
          </p:cNvSpPr>
          <p:nvPr/>
        </p:nvSpPr>
        <p:spPr bwMode="auto">
          <a:xfrm>
            <a:off x="311632" y="1038225"/>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Choosing the Type of Graphical Display</a:t>
            </a:r>
          </a:p>
        </p:txBody>
      </p:sp>
      <p:sp>
        <p:nvSpPr>
          <p:cNvPr id="6" name="Rectangle 5"/>
          <p:cNvSpPr>
            <a:spLocks noChangeArrowheads="1"/>
          </p:cNvSpPr>
          <p:nvPr/>
        </p:nvSpPr>
        <p:spPr bwMode="auto">
          <a:xfrm>
            <a:off x="559817" y="1547474"/>
            <a:ext cx="7829550" cy="559233"/>
          </a:xfrm>
          <a:prstGeom prst="rect">
            <a:avLst/>
          </a:prstGeom>
          <a:noFill/>
          <a:ln w="12700">
            <a:noFill/>
            <a:miter lim="800000"/>
            <a:headEnd/>
            <a:tailEnd/>
          </a:ln>
          <a:effectLst/>
        </p:spPr>
        <p:txBody>
          <a:bodyPr wrap="none" anchor="ctr"/>
          <a:lstStyle/>
          <a:p>
            <a:r>
              <a:rPr lang="en-US" sz="2800" dirty="0">
                <a:solidFill>
                  <a:srgbClr val="000000"/>
                </a:solidFill>
                <a:latin typeface="+mn-lt"/>
                <a:cs typeface="Arial" panose="020B0604020202020204" pitchFamily="34" charset="0"/>
              </a:rPr>
              <a:t>Displays used to show the distribution of data:</a:t>
            </a:r>
          </a:p>
        </p:txBody>
      </p:sp>
      <p:sp>
        <p:nvSpPr>
          <p:cNvPr id="18" name="TextBox 17"/>
          <p:cNvSpPr txBox="1"/>
          <p:nvPr/>
        </p:nvSpPr>
        <p:spPr>
          <a:xfrm>
            <a:off x="805392" y="2108942"/>
            <a:ext cx="7896156" cy="830997"/>
          </a:xfrm>
          <a:prstGeom prst="rect">
            <a:avLst/>
          </a:prstGeom>
          <a:noFill/>
        </p:spPr>
        <p:txBody>
          <a:bodyPr wrap="square" rtlCol="0">
            <a:spAutoFit/>
          </a:bodyPr>
          <a:lstStyle/>
          <a:p>
            <a:pPr algn="l"/>
            <a:r>
              <a:rPr lang="en-US" sz="2400" b="1" dirty="0">
                <a:solidFill>
                  <a:srgbClr val="000000"/>
                </a:solidFill>
                <a:latin typeface="+mn-lt"/>
                <a:cs typeface="Arial" panose="020B0604020202020204" pitchFamily="34" charset="0"/>
              </a:rPr>
              <a:t>Bar Chart </a:t>
            </a:r>
            <a:r>
              <a:rPr lang="en-US" sz="2400" dirty="0">
                <a:solidFill>
                  <a:srgbClr val="000000"/>
                </a:solidFill>
                <a:latin typeface="+mn-lt"/>
                <a:cs typeface="Arial" panose="020B0604020202020204" pitchFamily="34" charset="0"/>
              </a:rPr>
              <a:t>to show the frequency distribution and relative frequency distribution for categorical data</a:t>
            </a:r>
          </a:p>
        </p:txBody>
      </p:sp>
      <p:sp>
        <p:nvSpPr>
          <p:cNvPr id="19" name="TextBox 18"/>
          <p:cNvSpPr txBox="1"/>
          <p:nvPr/>
        </p:nvSpPr>
        <p:spPr>
          <a:xfrm>
            <a:off x="818892" y="2941402"/>
            <a:ext cx="8022766" cy="830997"/>
          </a:xfrm>
          <a:prstGeom prst="rect">
            <a:avLst/>
          </a:prstGeom>
          <a:noFill/>
        </p:spPr>
        <p:txBody>
          <a:bodyPr wrap="square" rtlCol="0">
            <a:spAutoFit/>
          </a:bodyPr>
          <a:lstStyle/>
          <a:p>
            <a:pPr algn="l"/>
            <a:r>
              <a:rPr lang="en-US" sz="2400" b="1" dirty="0">
                <a:solidFill>
                  <a:srgbClr val="000000"/>
                </a:solidFill>
                <a:latin typeface="+mn-lt"/>
                <a:cs typeface="Arial" panose="020B0604020202020204" pitchFamily="34" charset="0"/>
              </a:rPr>
              <a:t>Pie Chart </a:t>
            </a:r>
            <a:r>
              <a:rPr lang="en-US" sz="2400" dirty="0">
                <a:solidFill>
                  <a:srgbClr val="000000"/>
                </a:solidFill>
                <a:latin typeface="+mn-lt"/>
                <a:cs typeface="Arial" panose="020B0604020202020204" pitchFamily="34" charset="0"/>
              </a:rPr>
              <a:t>to show the relative frequency and percent frequency for categorical data</a:t>
            </a:r>
          </a:p>
        </p:txBody>
      </p:sp>
      <p:sp>
        <p:nvSpPr>
          <p:cNvPr id="20" name="TextBox 19"/>
          <p:cNvSpPr txBox="1"/>
          <p:nvPr/>
        </p:nvSpPr>
        <p:spPr>
          <a:xfrm>
            <a:off x="820817" y="3748987"/>
            <a:ext cx="7792241" cy="830997"/>
          </a:xfrm>
          <a:prstGeom prst="rect">
            <a:avLst/>
          </a:prstGeom>
          <a:noFill/>
        </p:spPr>
        <p:txBody>
          <a:bodyPr wrap="square" rtlCol="0">
            <a:spAutoFit/>
          </a:bodyPr>
          <a:lstStyle/>
          <a:p>
            <a:pPr algn="l"/>
            <a:r>
              <a:rPr lang="en-US" sz="2400" b="1" dirty="0">
                <a:solidFill>
                  <a:srgbClr val="000000"/>
                </a:solidFill>
                <a:latin typeface="+mn-lt"/>
                <a:cs typeface="Arial" panose="020B0604020202020204" pitchFamily="34" charset="0"/>
              </a:rPr>
              <a:t>Dot Plot </a:t>
            </a:r>
            <a:r>
              <a:rPr lang="en-US" sz="2400" dirty="0">
                <a:solidFill>
                  <a:srgbClr val="000000"/>
                </a:solidFill>
                <a:latin typeface="+mn-lt"/>
                <a:cs typeface="Arial" panose="020B0604020202020204" pitchFamily="34" charset="0"/>
              </a:rPr>
              <a:t>to show the distribution for quantitative data over the entire range of the data</a:t>
            </a:r>
          </a:p>
        </p:txBody>
      </p:sp>
      <p:sp>
        <p:nvSpPr>
          <p:cNvPr id="21" name="TextBox 20"/>
          <p:cNvSpPr txBox="1"/>
          <p:nvPr/>
        </p:nvSpPr>
        <p:spPr>
          <a:xfrm>
            <a:off x="805677" y="4543410"/>
            <a:ext cx="8035981" cy="830997"/>
          </a:xfrm>
          <a:prstGeom prst="rect">
            <a:avLst/>
          </a:prstGeom>
          <a:noFill/>
        </p:spPr>
        <p:txBody>
          <a:bodyPr wrap="square" rtlCol="0">
            <a:spAutoFit/>
          </a:bodyPr>
          <a:lstStyle/>
          <a:p>
            <a:pPr algn="l"/>
            <a:r>
              <a:rPr lang="en-US" sz="2400" b="1" dirty="0">
                <a:solidFill>
                  <a:srgbClr val="000000"/>
                </a:solidFill>
                <a:latin typeface="+mn-lt"/>
                <a:cs typeface="Arial" panose="020B0604020202020204" pitchFamily="34" charset="0"/>
              </a:rPr>
              <a:t>Histogram</a:t>
            </a:r>
            <a:r>
              <a:rPr lang="en-US" sz="2400" dirty="0">
                <a:solidFill>
                  <a:srgbClr val="000000"/>
                </a:solidFill>
                <a:latin typeface="+mn-lt"/>
                <a:cs typeface="Arial" panose="020B0604020202020204" pitchFamily="34" charset="0"/>
              </a:rPr>
              <a:t> to show the frequency distribution for quantitative data over a set of class intervals</a:t>
            </a:r>
          </a:p>
        </p:txBody>
      </p:sp>
      <p:sp>
        <p:nvSpPr>
          <p:cNvPr id="22" name="TextBox 21"/>
          <p:cNvSpPr txBox="1"/>
          <p:nvPr/>
        </p:nvSpPr>
        <p:spPr>
          <a:xfrm>
            <a:off x="811142" y="5349766"/>
            <a:ext cx="8030515" cy="830997"/>
          </a:xfrm>
          <a:prstGeom prst="rect">
            <a:avLst/>
          </a:prstGeom>
          <a:noFill/>
        </p:spPr>
        <p:txBody>
          <a:bodyPr wrap="square" rtlCol="0">
            <a:spAutoFit/>
          </a:bodyPr>
          <a:lstStyle/>
          <a:p>
            <a:pPr algn="l"/>
            <a:r>
              <a:rPr lang="en-US" sz="2400" b="1" dirty="0">
                <a:solidFill>
                  <a:srgbClr val="000000"/>
                </a:solidFill>
                <a:latin typeface="+mn-lt"/>
                <a:cs typeface="Arial" panose="020B0604020202020204" pitchFamily="34" charset="0"/>
              </a:rPr>
              <a:t>Stem-and-Leaf Display </a:t>
            </a:r>
            <a:r>
              <a:rPr lang="en-US" sz="2400" dirty="0">
                <a:solidFill>
                  <a:srgbClr val="000000"/>
                </a:solidFill>
                <a:latin typeface="+mn-lt"/>
                <a:cs typeface="Arial" panose="020B0604020202020204" pitchFamily="34" charset="0"/>
              </a:rPr>
              <a:t>to show both the rank order and shape of the distribution for quantitative data</a:t>
            </a:r>
          </a:p>
        </p:txBody>
      </p:sp>
    </p:spTree>
    <p:extLst>
      <p:ext uri="{BB962C8B-B14F-4D97-AF65-F5344CB8AC3E}">
        <p14:creationId xmlns:p14="http://schemas.microsoft.com/office/powerpoint/2010/main" val="4281574172"/>
      </p:ext>
    </p:extLst>
  </p:cSld>
  <p:clrMapOvr>
    <a:masterClrMapping/>
  </p:clrMapOvr>
  <p:transition>
    <p:zoom/>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625680" y="1586823"/>
            <a:ext cx="7829550" cy="559233"/>
          </a:xfrm>
          <a:prstGeom prst="rect">
            <a:avLst/>
          </a:prstGeom>
          <a:noFill/>
          <a:ln w="12700">
            <a:noFill/>
            <a:miter lim="800000"/>
            <a:headEnd/>
            <a:tailEnd/>
          </a:ln>
          <a:effectLst/>
        </p:spPr>
        <p:txBody>
          <a:bodyPr wrap="none" anchor="t"/>
          <a:lstStyle/>
          <a:p>
            <a:r>
              <a:rPr lang="en-US" sz="2400" dirty="0">
                <a:solidFill>
                  <a:srgbClr val="000000"/>
                </a:solidFill>
                <a:latin typeface="+mn-lt"/>
                <a:cs typeface="Arial" panose="020B0604020202020204" pitchFamily="34" charset="0"/>
              </a:rPr>
              <a:t>Displays used to make </a:t>
            </a:r>
            <a:r>
              <a:rPr lang="en-US" sz="2400" b="1" dirty="0">
                <a:solidFill>
                  <a:srgbClr val="000000"/>
                </a:solidFill>
                <a:latin typeface="+mn-lt"/>
                <a:cs typeface="Arial" panose="020B0604020202020204" pitchFamily="34" charset="0"/>
              </a:rPr>
              <a:t>comparisons</a:t>
            </a:r>
            <a:r>
              <a:rPr lang="en-US" sz="2400" dirty="0">
                <a:solidFill>
                  <a:srgbClr val="000000"/>
                </a:solidFill>
                <a:latin typeface="+mn-lt"/>
                <a:cs typeface="Arial" panose="020B0604020202020204" pitchFamily="34" charset="0"/>
              </a:rPr>
              <a:t>:</a:t>
            </a:r>
          </a:p>
        </p:txBody>
      </p:sp>
      <p:sp>
        <p:nvSpPr>
          <p:cNvPr id="9" name="TextBox 8"/>
          <p:cNvSpPr txBox="1"/>
          <p:nvPr/>
        </p:nvSpPr>
        <p:spPr>
          <a:xfrm>
            <a:off x="831464" y="2026857"/>
            <a:ext cx="6270243" cy="461665"/>
          </a:xfrm>
          <a:prstGeom prst="rect">
            <a:avLst/>
          </a:prstGeom>
          <a:noFill/>
        </p:spPr>
        <p:txBody>
          <a:bodyPr wrap="none" rtlCol="0" anchor="t">
            <a:spAutoFit/>
          </a:bodyPr>
          <a:lstStyle/>
          <a:p>
            <a:pPr algn="l"/>
            <a:r>
              <a:rPr lang="en-US" sz="2400" b="1" dirty="0">
                <a:solidFill>
                  <a:srgbClr val="000000"/>
                </a:solidFill>
                <a:latin typeface="+mn-lt"/>
                <a:cs typeface="Arial" panose="020B0604020202020204" pitchFamily="34" charset="0"/>
              </a:rPr>
              <a:t>Side-by-Side Bar Chart </a:t>
            </a:r>
            <a:r>
              <a:rPr lang="en-US" sz="2400" dirty="0">
                <a:solidFill>
                  <a:srgbClr val="000000"/>
                </a:solidFill>
                <a:latin typeface="+mn-lt"/>
                <a:cs typeface="Arial" panose="020B0604020202020204" pitchFamily="34" charset="0"/>
              </a:rPr>
              <a:t>to compare two variables</a:t>
            </a:r>
          </a:p>
        </p:txBody>
      </p:sp>
      <p:sp>
        <p:nvSpPr>
          <p:cNvPr id="10" name="TextBox 9"/>
          <p:cNvSpPr txBox="1"/>
          <p:nvPr/>
        </p:nvSpPr>
        <p:spPr>
          <a:xfrm>
            <a:off x="855834" y="2496465"/>
            <a:ext cx="7258778" cy="830997"/>
          </a:xfrm>
          <a:prstGeom prst="rect">
            <a:avLst/>
          </a:prstGeom>
          <a:noFill/>
        </p:spPr>
        <p:txBody>
          <a:bodyPr wrap="square" rtlCol="0" anchor="t">
            <a:spAutoFit/>
          </a:bodyPr>
          <a:lstStyle/>
          <a:p>
            <a:pPr algn="l"/>
            <a:r>
              <a:rPr lang="en-US" sz="2400" b="1" dirty="0">
                <a:solidFill>
                  <a:srgbClr val="000000"/>
                </a:solidFill>
                <a:latin typeface="+mn-lt"/>
                <a:cs typeface="Arial" panose="020B0604020202020204" pitchFamily="34" charset="0"/>
              </a:rPr>
              <a:t>Stacked Bar Chart </a:t>
            </a:r>
            <a:r>
              <a:rPr lang="en-US" sz="2400" dirty="0">
                <a:solidFill>
                  <a:srgbClr val="000000"/>
                </a:solidFill>
                <a:latin typeface="+mn-lt"/>
                <a:cs typeface="Arial" panose="020B0604020202020204" pitchFamily="34" charset="0"/>
              </a:rPr>
              <a:t>to compare the relative frequency or percent frequency of two categorical  variables</a:t>
            </a:r>
          </a:p>
        </p:txBody>
      </p:sp>
      <p:sp>
        <p:nvSpPr>
          <p:cNvPr id="14" name="Rectangle 9"/>
          <p:cNvSpPr>
            <a:spLocks noChangeArrowheads="1"/>
          </p:cNvSpPr>
          <p:nvPr/>
        </p:nvSpPr>
        <p:spPr bwMode="auto">
          <a:xfrm>
            <a:off x="298693" y="1064143"/>
            <a:ext cx="7772400" cy="612305"/>
          </a:xfrm>
          <a:prstGeom prst="rect">
            <a:avLst/>
          </a:prstGeom>
          <a:noFill/>
          <a:ln w="12700">
            <a:noFill/>
            <a:miter lim="800000"/>
            <a:headEnd/>
            <a:tailEnd/>
          </a:ln>
          <a:effectLst/>
        </p:spPr>
        <p:txBody>
          <a:bodyPr lIns="68034" tIns="33420" rIns="68034" bIns="33420" anchor="ctr"/>
          <a:lstStyle/>
          <a:p>
            <a:pPr algn="l"/>
            <a:r>
              <a:rPr lang="en-US" sz="2800" b="1" dirty="0">
                <a:latin typeface="+mn-lt"/>
                <a:cs typeface="Arial" panose="020B0604020202020204" pitchFamily="34" charset="0"/>
              </a:rPr>
              <a:t>Choosing the Type of Graphical Display</a:t>
            </a:r>
          </a:p>
        </p:txBody>
      </p:sp>
      <p:sp>
        <p:nvSpPr>
          <p:cNvPr id="6" name="Rectangle 5">
            <a:extLst>
              <a:ext uri="{FF2B5EF4-FFF2-40B4-BE49-F238E27FC236}">
                <a16:creationId xmlns:a16="http://schemas.microsoft.com/office/drawing/2014/main" id="{9BAAC626-4FE7-4C0E-9ED4-CF8BB839EDFC}"/>
              </a:ext>
            </a:extLst>
          </p:cNvPr>
          <p:cNvSpPr>
            <a:spLocks noChangeArrowheads="1"/>
          </p:cNvSpPr>
          <p:nvPr/>
        </p:nvSpPr>
        <p:spPr bwMode="auto">
          <a:xfrm>
            <a:off x="625680" y="3511721"/>
            <a:ext cx="7829550" cy="559233"/>
          </a:xfrm>
          <a:prstGeom prst="rect">
            <a:avLst/>
          </a:prstGeom>
          <a:noFill/>
          <a:ln w="12700">
            <a:noFill/>
            <a:miter lim="800000"/>
            <a:headEnd/>
            <a:tailEnd/>
          </a:ln>
          <a:effectLst/>
        </p:spPr>
        <p:txBody>
          <a:bodyPr wrap="none" anchor="ctr"/>
          <a:lstStyle/>
          <a:p>
            <a:r>
              <a:rPr lang="en-US" sz="2400" dirty="0">
                <a:solidFill>
                  <a:srgbClr val="000000"/>
                </a:solidFill>
                <a:latin typeface="+mn-lt"/>
                <a:cs typeface="Arial" panose="020B0604020202020204" pitchFamily="34" charset="0"/>
              </a:rPr>
              <a:t>Displays used to show </a:t>
            </a:r>
            <a:r>
              <a:rPr lang="en-US" sz="2400" b="1" dirty="0">
                <a:solidFill>
                  <a:srgbClr val="000000"/>
                </a:solidFill>
                <a:latin typeface="+mn-lt"/>
                <a:cs typeface="Arial" panose="020B0604020202020204" pitchFamily="34" charset="0"/>
              </a:rPr>
              <a:t>relationships</a:t>
            </a:r>
            <a:r>
              <a:rPr lang="en-US" sz="2400" dirty="0">
                <a:solidFill>
                  <a:srgbClr val="000000"/>
                </a:solidFill>
                <a:latin typeface="+mn-lt"/>
                <a:cs typeface="Arial" panose="020B0604020202020204" pitchFamily="34" charset="0"/>
              </a:rPr>
              <a:t>:</a:t>
            </a:r>
          </a:p>
        </p:txBody>
      </p:sp>
      <p:sp>
        <p:nvSpPr>
          <p:cNvPr id="7" name="TextBox 6">
            <a:extLst>
              <a:ext uri="{FF2B5EF4-FFF2-40B4-BE49-F238E27FC236}">
                <a16:creationId xmlns:a16="http://schemas.microsoft.com/office/drawing/2014/main" id="{47C554FE-29C1-4C1C-A94A-4B8EF01951D9}"/>
              </a:ext>
            </a:extLst>
          </p:cNvPr>
          <p:cNvSpPr txBox="1"/>
          <p:nvPr/>
        </p:nvSpPr>
        <p:spPr>
          <a:xfrm>
            <a:off x="855834" y="3991558"/>
            <a:ext cx="7393799" cy="830997"/>
          </a:xfrm>
          <a:prstGeom prst="rect">
            <a:avLst/>
          </a:prstGeom>
          <a:noFill/>
        </p:spPr>
        <p:txBody>
          <a:bodyPr wrap="square" rtlCol="0">
            <a:spAutoFit/>
          </a:bodyPr>
          <a:lstStyle/>
          <a:p>
            <a:pPr algn="l"/>
            <a:r>
              <a:rPr lang="en-US" sz="2400" b="1" dirty="0">
                <a:solidFill>
                  <a:srgbClr val="000000"/>
                </a:solidFill>
                <a:latin typeface="+mn-lt"/>
                <a:cs typeface="Arial" panose="020B0604020202020204" pitchFamily="34" charset="0"/>
              </a:rPr>
              <a:t>Scatter Diagram </a:t>
            </a:r>
            <a:r>
              <a:rPr lang="en-US" sz="2400" dirty="0">
                <a:solidFill>
                  <a:srgbClr val="000000"/>
                </a:solidFill>
                <a:latin typeface="+mn-lt"/>
                <a:cs typeface="Arial" panose="020B0604020202020204" pitchFamily="34" charset="0"/>
              </a:rPr>
              <a:t>to show the relationship between two quantitative variables</a:t>
            </a:r>
          </a:p>
        </p:txBody>
      </p:sp>
      <p:sp>
        <p:nvSpPr>
          <p:cNvPr id="8" name="TextBox 7">
            <a:extLst>
              <a:ext uri="{FF2B5EF4-FFF2-40B4-BE49-F238E27FC236}">
                <a16:creationId xmlns:a16="http://schemas.microsoft.com/office/drawing/2014/main" id="{67CB595D-6A2E-446D-954D-510CC7EC70BD}"/>
              </a:ext>
            </a:extLst>
          </p:cNvPr>
          <p:cNvSpPr txBox="1"/>
          <p:nvPr/>
        </p:nvSpPr>
        <p:spPr>
          <a:xfrm>
            <a:off x="855834" y="4740479"/>
            <a:ext cx="7215259" cy="830997"/>
          </a:xfrm>
          <a:prstGeom prst="rect">
            <a:avLst/>
          </a:prstGeom>
          <a:noFill/>
        </p:spPr>
        <p:txBody>
          <a:bodyPr wrap="square" rtlCol="0">
            <a:spAutoFit/>
          </a:bodyPr>
          <a:lstStyle/>
          <a:p>
            <a:pPr algn="l"/>
            <a:r>
              <a:rPr lang="en-US" sz="2400" b="1" dirty="0" err="1">
                <a:solidFill>
                  <a:srgbClr val="000000"/>
                </a:solidFill>
                <a:latin typeface="+mn-lt"/>
                <a:cs typeface="Arial" panose="020B0604020202020204" pitchFamily="34" charset="0"/>
              </a:rPr>
              <a:t>Trendline</a:t>
            </a:r>
            <a:r>
              <a:rPr lang="en-US" sz="2400" dirty="0">
                <a:solidFill>
                  <a:srgbClr val="000000"/>
                </a:solidFill>
                <a:latin typeface="+mn-lt"/>
                <a:cs typeface="Arial" panose="020B0604020202020204" pitchFamily="34" charset="0"/>
              </a:rPr>
              <a:t> to approximate the relationship of data in a scatter diagram</a:t>
            </a:r>
          </a:p>
        </p:txBody>
      </p:sp>
    </p:spTree>
    <p:extLst>
      <p:ext uri="{BB962C8B-B14F-4D97-AF65-F5344CB8AC3E}">
        <p14:creationId xmlns:p14="http://schemas.microsoft.com/office/powerpoint/2010/main" val="1266814437"/>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ChangeArrowheads="1"/>
          </p:cNvSpPr>
          <p:nvPr/>
        </p:nvSpPr>
        <p:spPr bwMode="auto">
          <a:xfrm>
            <a:off x="622503" y="1538294"/>
            <a:ext cx="7353301" cy="3188564"/>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a:defRPr/>
            </a:pPr>
            <a:r>
              <a:rPr lang="en-US" sz="2400" dirty="0">
                <a:solidFill>
                  <a:srgbClr val="000000"/>
                </a:solidFill>
                <a:latin typeface="+mn-lt"/>
                <a:cs typeface="Arial" panose="020B0604020202020204" pitchFamily="34" charset="0"/>
              </a:rPr>
              <a:t>The </a:t>
            </a:r>
            <a:r>
              <a:rPr lang="en-US" sz="2400" b="1" dirty="0">
                <a:solidFill>
                  <a:srgbClr val="000000"/>
                </a:solidFill>
                <a:latin typeface="+mn-lt"/>
                <a:cs typeface="Arial" panose="020B0604020202020204" pitchFamily="34" charset="0"/>
              </a:rPr>
              <a:t>relative frequency </a:t>
            </a:r>
            <a:r>
              <a:rPr lang="en-US" sz="2400" dirty="0">
                <a:solidFill>
                  <a:srgbClr val="000000"/>
                </a:solidFill>
                <a:latin typeface="+mn-lt"/>
                <a:cs typeface="Arial" panose="020B0604020202020204" pitchFamily="34" charset="0"/>
              </a:rPr>
              <a:t>of a class is the fraction or proportion of the total number of data items belonging to the class.</a:t>
            </a:r>
          </a:p>
          <a:p>
            <a:pPr marL="257827" indent="-257827">
              <a:buFont typeface="Arial" panose="020B0604020202020204" pitchFamily="34" charset="0"/>
              <a:buChar char="•"/>
              <a:defRPr/>
            </a:pPr>
            <a:endParaRPr lang="en-US" sz="1805" dirty="0">
              <a:solidFill>
                <a:srgbClr val="000000"/>
              </a:solidFill>
              <a:latin typeface="+mn-lt"/>
              <a:cs typeface="Arial" panose="020B0604020202020204" pitchFamily="34" charset="0"/>
            </a:endParaRPr>
          </a:p>
          <a:p>
            <a:pPr marL="257827" indent="-257827">
              <a:buFont typeface="Arial" panose="020B0604020202020204" pitchFamily="34" charset="0"/>
              <a:buChar char="•"/>
              <a:defRPr/>
            </a:pPr>
            <a:endParaRPr lang="en-US" sz="1805" dirty="0">
              <a:solidFill>
                <a:srgbClr val="000000"/>
              </a:solidFill>
              <a:latin typeface="+mn-lt"/>
              <a:cs typeface="Arial" panose="020B0604020202020204" pitchFamily="34" charset="0"/>
            </a:endParaRPr>
          </a:p>
          <a:p>
            <a:pPr>
              <a:defRPr/>
            </a:pPr>
            <a:endParaRPr lang="en-US" sz="2400" dirty="0">
              <a:solidFill>
                <a:srgbClr val="000000"/>
              </a:solidFill>
              <a:latin typeface="+mn-lt"/>
              <a:cs typeface="Arial" panose="020B0604020202020204" pitchFamily="34" charset="0"/>
            </a:endParaRPr>
          </a:p>
          <a:p>
            <a:pPr>
              <a:defRPr/>
            </a:pPr>
            <a:r>
              <a:rPr lang="en-US" sz="2400" dirty="0">
                <a:solidFill>
                  <a:srgbClr val="000000"/>
                </a:solidFill>
                <a:latin typeface="+mn-lt"/>
                <a:cs typeface="Arial" panose="020B0604020202020204" pitchFamily="34" charset="0"/>
              </a:rPr>
              <a:t>A </a:t>
            </a:r>
            <a:r>
              <a:rPr lang="en-US" sz="2400" b="1" dirty="0">
                <a:solidFill>
                  <a:srgbClr val="000000"/>
                </a:solidFill>
                <a:latin typeface="+mn-lt"/>
                <a:cs typeface="Arial" panose="020B0604020202020204" pitchFamily="34" charset="0"/>
              </a:rPr>
              <a:t>relative frequency distribution </a:t>
            </a:r>
            <a:r>
              <a:rPr lang="en-US" sz="2400" dirty="0">
                <a:solidFill>
                  <a:srgbClr val="000000"/>
                </a:solidFill>
                <a:latin typeface="+mn-lt"/>
                <a:cs typeface="Arial" panose="020B0604020202020204" pitchFamily="34" charset="0"/>
              </a:rPr>
              <a:t>is a tabular summary of data showing the relative frequency for each class.</a:t>
            </a:r>
          </a:p>
        </p:txBody>
      </p:sp>
      <mc:AlternateContent xmlns:mc="http://schemas.openxmlformats.org/markup-compatibility/2006" xmlns:a14="http://schemas.microsoft.com/office/drawing/2010/main">
        <mc:Choice Requires="a14">
          <p:sp>
            <p:nvSpPr>
              <p:cNvPr id="3" name="TextBox 2"/>
              <p:cNvSpPr txBox="1"/>
              <p:nvPr/>
            </p:nvSpPr>
            <p:spPr>
              <a:xfrm>
                <a:off x="1137144" y="2974468"/>
                <a:ext cx="6604001" cy="544829"/>
              </a:xfrm>
              <a:prstGeom prst="rect">
                <a:avLst/>
              </a:prstGeom>
              <a:noFill/>
              <a:effectLst/>
            </p:spPr>
            <p:txBody>
              <a:bodyPr wrap="square" rtlCol="0">
                <a:spAutoFit/>
              </a:bodyPr>
              <a:lstStyle/>
              <a:p>
                <a14:m>
                  <m:oMath xmlns:m="http://schemas.openxmlformats.org/officeDocument/2006/math">
                    <m:r>
                      <m:rPr>
                        <m:sty m:val="p"/>
                      </m:rPr>
                      <a:rPr lang="en-US" sz="2000">
                        <a:solidFill>
                          <a:srgbClr val="000000"/>
                        </a:solidFill>
                        <a:latin typeface="Cambria Math"/>
                      </a:rPr>
                      <m:t>Relative</m:t>
                    </m:r>
                    <m:r>
                      <a:rPr lang="en-US" sz="2000">
                        <a:solidFill>
                          <a:srgbClr val="000000"/>
                        </a:solidFill>
                        <a:latin typeface="Cambria Math"/>
                      </a:rPr>
                      <m:t> </m:t>
                    </m:r>
                    <m:r>
                      <m:rPr>
                        <m:sty m:val="p"/>
                      </m:rPr>
                      <a:rPr lang="en-US" sz="2000">
                        <a:solidFill>
                          <a:srgbClr val="000000"/>
                        </a:solidFill>
                        <a:latin typeface="Cambria Math"/>
                      </a:rPr>
                      <m:t>frequency</m:t>
                    </m:r>
                    <m:r>
                      <a:rPr lang="en-US" sz="2000">
                        <a:solidFill>
                          <a:srgbClr val="000000"/>
                        </a:solidFill>
                        <a:latin typeface="Cambria Math"/>
                      </a:rPr>
                      <m:t> </m:t>
                    </m:r>
                    <m:r>
                      <m:rPr>
                        <m:sty m:val="p"/>
                      </m:rPr>
                      <a:rPr lang="en-US" sz="2000">
                        <a:solidFill>
                          <a:srgbClr val="000000"/>
                        </a:solidFill>
                        <a:latin typeface="Cambria Math"/>
                      </a:rPr>
                      <m:t>of</m:t>
                    </m:r>
                    <m:r>
                      <a:rPr lang="en-US" sz="2000">
                        <a:solidFill>
                          <a:srgbClr val="000000"/>
                        </a:solidFill>
                        <a:latin typeface="Cambria Math"/>
                      </a:rPr>
                      <m:t> </m:t>
                    </m:r>
                    <m:r>
                      <m:rPr>
                        <m:sty m:val="p"/>
                      </m:rPr>
                      <a:rPr lang="en-US" sz="2000">
                        <a:solidFill>
                          <a:srgbClr val="000000"/>
                        </a:solidFill>
                        <a:latin typeface="Cambria Math"/>
                      </a:rPr>
                      <m:t>a</m:t>
                    </m:r>
                    <m:r>
                      <a:rPr lang="en-US" sz="2000">
                        <a:solidFill>
                          <a:srgbClr val="000000"/>
                        </a:solidFill>
                        <a:latin typeface="Cambria Math"/>
                      </a:rPr>
                      <m:t> </m:t>
                    </m:r>
                    <m:r>
                      <m:rPr>
                        <m:sty m:val="p"/>
                      </m:rPr>
                      <a:rPr lang="en-US" sz="2000">
                        <a:solidFill>
                          <a:srgbClr val="000000"/>
                        </a:solidFill>
                        <a:latin typeface="Cambria Math"/>
                      </a:rPr>
                      <m:t>class</m:t>
                    </m:r>
                  </m:oMath>
                </a14:m>
                <a:r>
                  <a:rPr lang="en-US" sz="1805" dirty="0">
                    <a:solidFill>
                      <a:srgbClr val="000000"/>
                    </a:solidFill>
                    <a:latin typeface="+mn-lt"/>
                    <a:cs typeface="Arial" panose="020B0604020202020204" pitchFamily="34" charset="0"/>
                  </a:rPr>
                  <a:t>  =  </a:t>
                </a:r>
                <a14:m>
                  <m:oMath xmlns:m="http://schemas.openxmlformats.org/officeDocument/2006/math">
                    <m:f>
                      <m:fPr>
                        <m:ctrlPr>
                          <a:rPr lang="en-US" sz="2000" i="1">
                            <a:solidFill>
                              <a:srgbClr val="000000"/>
                            </a:solidFill>
                            <a:latin typeface="Cambria Math" panose="02040503050406030204" pitchFamily="18" charset="0"/>
                          </a:rPr>
                        </m:ctrlPr>
                      </m:fPr>
                      <m:num>
                        <m:r>
                          <m:rPr>
                            <m:sty m:val="p"/>
                          </m:rPr>
                          <a:rPr lang="en-US" sz="2000">
                            <a:solidFill>
                              <a:srgbClr val="000000"/>
                            </a:solidFill>
                            <a:latin typeface="Cambria Math"/>
                          </a:rPr>
                          <m:t>Frequency</m:t>
                        </m:r>
                        <m:r>
                          <a:rPr lang="en-US" sz="2000">
                            <a:solidFill>
                              <a:srgbClr val="000000"/>
                            </a:solidFill>
                            <a:latin typeface="Cambria Math"/>
                          </a:rPr>
                          <m:t> </m:t>
                        </m:r>
                        <m:r>
                          <m:rPr>
                            <m:sty m:val="p"/>
                          </m:rPr>
                          <a:rPr lang="en-US" sz="2000">
                            <a:solidFill>
                              <a:srgbClr val="000000"/>
                            </a:solidFill>
                            <a:latin typeface="Cambria Math"/>
                          </a:rPr>
                          <m:t>of</m:t>
                        </m:r>
                        <m:r>
                          <a:rPr lang="en-US" sz="2000">
                            <a:solidFill>
                              <a:srgbClr val="000000"/>
                            </a:solidFill>
                            <a:latin typeface="Cambria Math"/>
                          </a:rPr>
                          <m:t> </m:t>
                        </m:r>
                        <m:r>
                          <m:rPr>
                            <m:sty m:val="p"/>
                          </m:rPr>
                          <a:rPr lang="en-US" sz="2000">
                            <a:solidFill>
                              <a:srgbClr val="000000"/>
                            </a:solidFill>
                            <a:latin typeface="Cambria Math"/>
                          </a:rPr>
                          <m:t>the</m:t>
                        </m:r>
                        <m:r>
                          <a:rPr lang="en-US" sz="2000">
                            <a:solidFill>
                              <a:srgbClr val="000000"/>
                            </a:solidFill>
                            <a:latin typeface="Cambria Math"/>
                          </a:rPr>
                          <m:t> </m:t>
                        </m:r>
                        <m:r>
                          <m:rPr>
                            <m:sty m:val="p"/>
                          </m:rPr>
                          <a:rPr lang="en-US" sz="2000">
                            <a:solidFill>
                              <a:srgbClr val="000000"/>
                            </a:solidFill>
                            <a:latin typeface="Cambria Math"/>
                          </a:rPr>
                          <m:t>class</m:t>
                        </m:r>
                      </m:num>
                      <m:den>
                        <m:r>
                          <a:rPr lang="en-US" sz="2000" i="1">
                            <a:solidFill>
                              <a:srgbClr val="000000"/>
                            </a:solidFill>
                            <a:latin typeface="Cambria Math"/>
                          </a:rPr>
                          <m:t>𝑛</m:t>
                        </m:r>
                      </m:den>
                    </m:f>
                  </m:oMath>
                </a14:m>
                <a:endParaRPr lang="en-US" sz="2000" dirty="0">
                  <a:solidFill>
                    <a:srgbClr val="000000"/>
                  </a:solidFill>
                  <a:latin typeface="+mn-lt"/>
                  <a:cs typeface="Arial" panose="020B0604020202020204" pitchFamily="34" charset="0"/>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1137144" y="2974468"/>
                <a:ext cx="6604001" cy="544829"/>
              </a:xfrm>
              <a:prstGeom prst="rect">
                <a:avLst/>
              </a:prstGeom>
              <a:blipFill>
                <a:blip r:embed="rId3"/>
                <a:stretch>
                  <a:fillRect b="-4494"/>
                </a:stretch>
              </a:blipFill>
              <a:effectLst/>
            </p:spPr>
            <p:txBody>
              <a:bodyPr/>
              <a:lstStyle/>
              <a:p>
                <a:r>
                  <a:rPr lang="en-US">
                    <a:noFill/>
                  </a:rPr>
                  <a:t> </a:t>
                </a:r>
              </a:p>
            </p:txBody>
          </p:sp>
        </mc:Fallback>
      </mc:AlternateContent>
      <p:sp>
        <p:nvSpPr>
          <p:cNvPr id="8" name="Rectangle 2"/>
          <p:cNvSpPr txBox="1">
            <a:spLocks noChangeArrowheads="1"/>
          </p:cNvSpPr>
          <p:nvPr/>
        </p:nvSpPr>
        <p:spPr>
          <a:xfrm>
            <a:off x="398206" y="1073123"/>
            <a:ext cx="7772400" cy="572917"/>
          </a:xfrm>
          <a:prstGeom prst="rect">
            <a:avLst/>
          </a:prstGeom>
        </p:spPr>
        <p:txBody>
          <a:bodyPr anchor="ctr"/>
          <a:lstStyle>
            <a:lvl1pPr algn="l" defTabSz="914400" rtl="0" eaLnBrk="1" latinLnBrk="0" hangingPunct="1">
              <a:lnSpc>
                <a:spcPct val="90000"/>
              </a:lnSpc>
              <a:spcBef>
                <a:spcPct val="0"/>
              </a:spcBef>
              <a:buNone/>
              <a:defRPr sz="4000" kern="1200">
                <a:solidFill>
                  <a:schemeClr val="tx1"/>
                </a:solidFill>
                <a:latin typeface="+mj-lt"/>
                <a:ea typeface="+mj-ea"/>
                <a:cs typeface="+mj-cs"/>
              </a:defRPr>
            </a:lvl1pPr>
          </a:lstStyle>
          <a:p>
            <a:pPr fontAlgn="auto">
              <a:spcAft>
                <a:spcPts val="0"/>
              </a:spcAft>
              <a:defRPr/>
            </a:pPr>
            <a:r>
              <a:rPr lang="en-US" sz="2800" b="1" dirty="0"/>
              <a:t>Relative Frequency Distribution</a:t>
            </a:r>
          </a:p>
        </p:txBody>
      </p:sp>
      <p:sp>
        <p:nvSpPr>
          <p:cNvPr id="5" name="Rectangle 4">
            <a:extLst>
              <a:ext uri="{FF2B5EF4-FFF2-40B4-BE49-F238E27FC236}">
                <a16:creationId xmlns:a16="http://schemas.microsoft.com/office/drawing/2014/main" id="{639CCE30-BEB0-4B63-8E70-0C46B8759AE5}"/>
              </a:ext>
            </a:extLst>
          </p:cNvPr>
          <p:cNvSpPr>
            <a:spLocks noChangeArrowheads="1"/>
          </p:cNvSpPr>
          <p:nvPr/>
        </p:nvSpPr>
        <p:spPr bwMode="auto">
          <a:xfrm>
            <a:off x="622503" y="4689529"/>
            <a:ext cx="7353301" cy="1639793"/>
          </a:xfrm>
          <a:prstGeom prst="rect">
            <a:avLst/>
          </a:prstGeom>
          <a:noFill/>
          <a:ln w="6350">
            <a:noFill/>
            <a:miter lim="800000"/>
            <a:headEnd/>
            <a:tailEnd/>
          </a:ln>
          <a:effectLst/>
          <a:scene3d>
            <a:camera prst="orthographicFront">
              <a:rot lat="0" lon="0" rev="0"/>
            </a:camera>
            <a:lightRig rig="balanced" dir="t">
              <a:rot lat="0" lon="0" rev="8700000"/>
            </a:lightRig>
          </a:scene3d>
          <a:sp3d>
            <a:bevelT w="190500" h="38100"/>
          </a:sp3d>
        </p:spPr>
        <p:txBody>
          <a:bodyPr wrap="square" anchor="ctr"/>
          <a:lstStyle/>
          <a:p>
            <a:pPr marL="257827" indent="-257827">
              <a:buFont typeface="Arial" panose="020B0604020202020204" pitchFamily="34" charset="0"/>
              <a:buChar char="•"/>
              <a:defRPr/>
            </a:pPr>
            <a:r>
              <a:rPr lang="en-US" sz="2000" dirty="0">
                <a:solidFill>
                  <a:srgbClr val="000000"/>
                </a:solidFill>
                <a:latin typeface="+mn-lt"/>
                <a:cs typeface="Arial" panose="020B0604020202020204" pitchFamily="34" charset="0"/>
              </a:rPr>
              <a:t>The </a:t>
            </a:r>
            <a:r>
              <a:rPr lang="en-US" sz="2000" b="1" dirty="0">
                <a:solidFill>
                  <a:srgbClr val="000000"/>
                </a:solidFill>
                <a:latin typeface="+mn-lt"/>
                <a:cs typeface="Arial" panose="020B0604020202020204" pitchFamily="34" charset="0"/>
              </a:rPr>
              <a:t>percent frequency </a:t>
            </a:r>
            <a:r>
              <a:rPr lang="en-US" sz="2000" dirty="0">
                <a:solidFill>
                  <a:srgbClr val="000000"/>
                </a:solidFill>
                <a:latin typeface="+mn-lt"/>
                <a:cs typeface="Arial" panose="020B0604020202020204" pitchFamily="34" charset="0"/>
              </a:rPr>
              <a:t>of a class is the relative frequency multiplied by 100.</a:t>
            </a:r>
          </a:p>
          <a:p>
            <a:pPr marL="257827" indent="-257827">
              <a:buFont typeface="Arial" panose="020B0604020202020204" pitchFamily="34" charset="0"/>
              <a:buChar char="•"/>
              <a:defRPr/>
            </a:pPr>
            <a:r>
              <a:rPr lang="en-US" sz="2000" dirty="0">
                <a:solidFill>
                  <a:srgbClr val="000000"/>
                </a:solidFill>
                <a:latin typeface="+mn-lt"/>
                <a:cs typeface="Arial" panose="020B0604020202020204" pitchFamily="34" charset="0"/>
              </a:rPr>
              <a:t>A</a:t>
            </a:r>
            <a:r>
              <a:rPr lang="en-US" sz="2000" i="1" dirty="0">
                <a:solidFill>
                  <a:srgbClr val="000000"/>
                </a:solidFill>
                <a:latin typeface="+mn-lt"/>
                <a:cs typeface="Arial" panose="020B0604020202020204" pitchFamily="34" charset="0"/>
              </a:rPr>
              <a:t> </a:t>
            </a:r>
            <a:r>
              <a:rPr lang="en-US" sz="2000" b="1" dirty="0">
                <a:solidFill>
                  <a:srgbClr val="000000"/>
                </a:solidFill>
                <a:latin typeface="+mn-lt"/>
                <a:cs typeface="Arial" panose="020B0604020202020204" pitchFamily="34" charset="0"/>
              </a:rPr>
              <a:t>percent frequency distribution </a:t>
            </a:r>
            <a:r>
              <a:rPr lang="en-US" sz="2000" dirty="0">
                <a:solidFill>
                  <a:srgbClr val="000000"/>
                </a:solidFill>
                <a:latin typeface="+mn-lt"/>
                <a:cs typeface="Arial" panose="020B0604020202020204" pitchFamily="34" charset="0"/>
              </a:rPr>
              <a:t>is a tabular summary of a set of data showing the percent frequency for each class. </a:t>
            </a:r>
          </a:p>
          <a:p>
            <a:pPr marL="257827" indent="-257827">
              <a:buFont typeface="Arial" panose="020B0604020202020204" pitchFamily="34" charset="0"/>
              <a:buChar char="•"/>
              <a:defRPr/>
            </a:pPr>
            <a:endParaRPr lang="en-US" sz="1805" dirty="0">
              <a:solidFill>
                <a:srgbClr val="000000"/>
              </a:solidFill>
              <a:latin typeface="+mn-lt"/>
              <a:cs typeface="Arial" panose="020B0604020202020204" pitchFamily="34" charset="0"/>
            </a:endParaRPr>
          </a:p>
        </p:txBody>
      </p:sp>
    </p:spTree>
    <p:extLst>
      <p:ext uri="{BB962C8B-B14F-4D97-AF65-F5344CB8AC3E}">
        <p14:creationId xmlns:p14="http://schemas.microsoft.com/office/powerpoint/2010/main" val="3592489367"/>
      </p:ext>
    </p:extLst>
  </p:cSld>
  <p:clrMapOvr>
    <a:masterClrMapping/>
  </p:clrMapOvr>
  <p:transition>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F037BD07-6288-43EC-A40B-048F14C3E3A9}"/>
              </a:ext>
            </a:extLst>
          </p:cNvPr>
          <p:cNvSpPr/>
          <p:nvPr/>
        </p:nvSpPr>
        <p:spPr>
          <a:xfrm>
            <a:off x="665716" y="1657069"/>
            <a:ext cx="3772571" cy="461665"/>
          </a:xfrm>
          <a:prstGeom prst="rect">
            <a:avLst/>
          </a:prstGeom>
        </p:spPr>
        <p:txBody>
          <a:bodyPr wrap="none">
            <a:spAutoFit/>
          </a:bodyPr>
          <a:lstStyle/>
          <a:p>
            <a:pPr marL="0" indent="0">
              <a:buNone/>
              <a:defRPr/>
            </a:pPr>
            <a:r>
              <a:rPr lang="en-US" sz="2400" dirty="0">
                <a:latin typeface="+mn-lt"/>
              </a:rPr>
              <a:t>Example: Jim’s Grocery Store</a:t>
            </a:r>
          </a:p>
        </p:txBody>
      </p:sp>
      <p:graphicFrame>
        <p:nvGraphicFramePr>
          <p:cNvPr id="3" name="Table 2">
            <a:extLst>
              <a:ext uri="{FF2B5EF4-FFF2-40B4-BE49-F238E27FC236}">
                <a16:creationId xmlns:a16="http://schemas.microsoft.com/office/drawing/2014/main" id="{D221EEC3-D4B0-4368-A3E9-73C73C5F9D23}"/>
              </a:ext>
            </a:extLst>
          </p:cNvPr>
          <p:cNvGraphicFramePr>
            <a:graphicFrameLocks noGrp="1"/>
          </p:cNvGraphicFramePr>
          <p:nvPr/>
        </p:nvGraphicFramePr>
        <p:xfrm>
          <a:off x="906168" y="2384819"/>
          <a:ext cx="5669280" cy="2491740"/>
        </p:xfrm>
        <a:graphic>
          <a:graphicData uri="http://schemas.openxmlformats.org/drawingml/2006/table">
            <a:tbl>
              <a:tblPr firstRow="1" bandRow="1">
                <a:tableStyleId>{5C22544A-7EE6-4342-B048-85BDC9FD1C3A}</a:tableStyleId>
              </a:tblPr>
              <a:tblGrid>
                <a:gridCol w="2194560">
                  <a:extLst>
                    <a:ext uri="{9D8B030D-6E8A-4147-A177-3AD203B41FA5}">
                      <a16:colId xmlns:a16="http://schemas.microsoft.com/office/drawing/2014/main" val="2027325346"/>
                    </a:ext>
                  </a:extLst>
                </a:gridCol>
                <a:gridCol w="1737360">
                  <a:extLst>
                    <a:ext uri="{9D8B030D-6E8A-4147-A177-3AD203B41FA5}">
                      <a16:colId xmlns:a16="http://schemas.microsoft.com/office/drawing/2014/main" val="2434034918"/>
                    </a:ext>
                  </a:extLst>
                </a:gridCol>
                <a:gridCol w="1737360">
                  <a:extLst>
                    <a:ext uri="{9D8B030D-6E8A-4147-A177-3AD203B41FA5}">
                      <a16:colId xmlns:a16="http://schemas.microsoft.com/office/drawing/2014/main" val="563493337"/>
                    </a:ext>
                  </a:extLst>
                </a:gridCol>
              </a:tblGrid>
              <a:tr h="0">
                <a:tc>
                  <a:txBody>
                    <a:bodyPr/>
                    <a:lstStyle/>
                    <a:p>
                      <a:pPr algn="l" fontAlgn="b"/>
                      <a:r>
                        <a:rPr lang="en-US" sz="2000" b="0" i="0" u="none" strike="noStrike" dirty="0">
                          <a:solidFill>
                            <a:srgbClr val="000000"/>
                          </a:solidFill>
                          <a:effectLst/>
                          <a:latin typeface="Calibri" panose="020F0502020204030204" pitchFamily="34" charset="0"/>
                        </a:rPr>
                        <a:t>Rating</a:t>
                      </a: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b"/>
                      <a:r>
                        <a:rPr lang="en-US" sz="2000" b="0" i="0" u="none" strike="noStrike" dirty="0">
                          <a:solidFill>
                            <a:srgbClr val="000000"/>
                          </a:solidFill>
                          <a:effectLst/>
                          <a:latin typeface="Calibri" panose="020F0502020204030204" pitchFamily="34" charset="0"/>
                        </a:rPr>
                        <a:t>Relative Frequency</a:t>
                      </a: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ctr" fontAlgn="b"/>
                      <a:r>
                        <a:rPr lang="en-US" sz="2000" b="0" i="0" u="none" strike="noStrike">
                          <a:solidFill>
                            <a:srgbClr val="000000"/>
                          </a:solidFill>
                          <a:effectLst/>
                          <a:latin typeface="Calibri" panose="020F0502020204030204" pitchFamily="34" charset="0"/>
                        </a:rPr>
                        <a:t>Percent Frequency</a:t>
                      </a:r>
                    </a:p>
                  </a:txBody>
                  <a:tcPr marL="7620" marR="7620" marT="7620"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14197415"/>
                  </a:ext>
                </a:extLst>
              </a:tr>
              <a:tr h="182880">
                <a:tc>
                  <a:txBody>
                    <a:bodyPr/>
                    <a:lstStyle/>
                    <a:p>
                      <a:pPr algn="l" fontAlgn="b"/>
                      <a:r>
                        <a:rPr lang="en-US" sz="2000" b="0" i="0" u="none" strike="noStrike">
                          <a:solidFill>
                            <a:srgbClr val="000000"/>
                          </a:solidFill>
                          <a:effectLst/>
                          <a:latin typeface="Calibri" panose="020F0502020204030204" pitchFamily="34" charset="0"/>
                        </a:rPr>
                        <a:t>Poor</a:t>
                      </a: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ctr" fontAlgn="b"/>
                      <a:r>
                        <a:rPr lang="en-US" sz="2000" b="0" i="0" u="none" strike="noStrike" dirty="0">
                          <a:solidFill>
                            <a:srgbClr val="000000"/>
                          </a:solidFill>
                          <a:effectLst/>
                          <a:latin typeface="Calibri" panose="020F0502020204030204" pitchFamily="34" charset="0"/>
                        </a:rPr>
                        <a:t>0.125</a:t>
                      </a: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r" fontAlgn="b"/>
                      <a:r>
                        <a:rPr lang="en-US" sz="2000" b="0" i="0" u="none" strike="noStrike">
                          <a:solidFill>
                            <a:srgbClr val="000000"/>
                          </a:solidFill>
                          <a:effectLst/>
                          <a:latin typeface="Calibri" panose="020F0502020204030204" pitchFamily="34" charset="0"/>
                        </a:rPr>
                        <a:t>12.5</a:t>
                      </a:r>
                    </a:p>
                  </a:txBody>
                  <a:tcPr marL="7620" marR="7620" marT="7620"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121578003"/>
                  </a:ext>
                </a:extLst>
              </a:tr>
              <a:tr h="182880">
                <a:tc>
                  <a:txBody>
                    <a:bodyPr/>
                    <a:lstStyle/>
                    <a:p>
                      <a:pPr algn="l" fontAlgn="b"/>
                      <a:r>
                        <a:rPr lang="en-US" sz="2000" b="0" i="0" u="none" strike="noStrike">
                          <a:solidFill>
                            <a:srgbClr val="000000"/>
                          </a:solidFill>
                          <a:effectLst/>
                          <a:latin typeface="Calibri" panose="020F0502020204030204" pitchFamily="34" charset="0"/>
                        </a:rPr>
                        <a:t>Below Average</a:t>
                      </a:r>
                    </a:p>
                  </a:txBody>
                  <a:tcPr marL="7620" marR="7620" marT="7620" marB="0" anchor="b">
                    <a:noFill/>
                  </a:tcPr>
                </a:tc>
                <a:tc>
                  <a:txBody>
                    <a:bodyPr/>
                    <a:lstStyle/>
                    <a:p>
                      <a:pPr algn="ctr" fontAlgn="b"/>
                      <a:r>
                        <a:rPr lang="en-US" sz="2000" b="0" i="0" u="none" strike="noStrike" dirty="0">
                          <a:solidFill>
                            <a:srgbClr val="000000"/>
                          </a:solidFill>
                          <a:effectLst/>
                          <a:latin typeface="Calibri" panose="020F0502020204030204" pitchFamily="34" charset="0"/>
                        </a:rPr>
                        <a:t>0.167</a:t>
                      </a:r>
                    </a:p>
                  </a:txBody>
                  <a:tcPr marL="7620" marR="7620" marT="7620" marB="0" anchor="b">
                    <a:noFill/>
                  </a:tcPr>
                </a:tc>
                <a:tc>
                  <a:txBody>
                    <a:bodyPr/>
                    <a:lstStyle/>
                    <a:p>
                      <a:pPr algn="r" fontAlgn="b"/>
                      <a:r>
                        <a:rPr lang="en-US" sz="2000" b="0" i="0" u="none" strike="noStrike">
                          <a:solidFill>
                            <a:srgbClr val="000000"/>
                          </a:solidFill>
                          <a:effectLst/>
                          <a:latin typeface="Calibri" panose="020F0502020204030204" pitchFamily="34" charset="0"/>
                        </a:rPr>
                        <a:t>16.7</a:t>
                      </a:r>
                    </a:p>
                  </a:txBody>
                  <a:tcPr marL="7620" marR="7620" marT="7620" marB="0" anchor="b">
                    <a:noFill/>
                  </a:tcPr>
                </a:tc>
                <a:extLst>
                  <a:ext uri="{0D108BD9-81ED-4DB2-BD59-A6C34878D82A}">
                    <a16:rowId xmlns:a16="http://schemas.microsoft.com/office/drawing/2014/main" val="843462599"/>
                  </a:ext>
                </a:extLst>
              </a:tr>
              <a:tr h="182880">
                <a:tc>
                  <a:txBody>
                    <a:bodyPr/>
                    <a:lstStyle/>
                    <a:p>
                      <a:pPr algn="l" fontAlgn="b"/>
                      <a:r>
                        <a:rPr lang="en-US" sz="2000" b="0" i="0" u="none" strike="noStrike">
                          <a:solidFill>
                            <a:srgbClr val="000000"/>
                          </a:solidFill>
                          <a:effectLst/>
                          <a:latin typeface="Calibri" panose="020F0502020204030204" pitchFamily="34" charset="0"/>
                        </a:rPr>
                        <a:t>Average</a:t>
                      </a:r>
                    </a:p>
                  </a:txBody>
                  <a:tcPr marL="7620" marR="7620" marT="7620" marB="0" anchor="b">
                    <a:noFill/>
                  </a:tcPr>
                </a:tc>
                <a:tc>
                  <a:txBody>
                    <a:bodyPr/>
                    <a:lstStyle/>
                    <a:p>
                      <a:pPr algn="ctr" fontAlgn="b"/>
                      <a:r>
                        <a:rPr lang="en-US" sz="2000" b="0" i="0" u="none" strike="noStrike" dirty="0">
                          <a:solidFill>
                            <a:srgbClr val="000000"/>
                          </a:solidFill>
                          <a:effectLst/>
                          <a:latin typeface="Calibri" panose="020F0502020204030204" pitchFamily="34" charset="0"/>
                        </a:rPr>
                        <a:t>0.208</a:t>
                      </a:r>
                    </a:p>
                  </a:txBody>
                  <a:tcPr marL="7620" marR="7620" marT="7620" marB="0" anchor="b">
                    <a:noFill/>
                  </a:tcPr>
                </a:tc>
                <a:tc>
                  <a:txBody>
                    <a:bodyPr/>
                    <a:lstStyle/>
                    <a:p>
                      <a:pPr algn="r" fontAlgn="b"/>
                      <a:r>
                        <a:rPr lang="en-US" sz="2000" b="0" i="0" u="none" strike="noStrike">
                          <a:solidFill>
                            <a:srgbClr val="000000"/>
                          </a:solidFill>
                          <a:effectLst/>
                          <a:latin typeface="Calibri" panose="020F0502020204030204" pitchFamily="34" charset="0"/>
                        </a:rPr>
                        <a:t>20.8</a:t>
                      </a:r>
                    </a:p>
                  </a:txBody>
                  <a:tcPr marL="7620" marR="7620" marT="7620" marB="0" anchor="b">
                    <a:noFill/>
                  </a:tcPr>
                </a:tc>
                <a:extLst>
                  <a:ext uri="{0D108BD9-81ED-4DB2-BD59-A6C34878D82A}">
                    <a16:rowId xmlns:a16="http://schemas.microsoft.com/office/drawing/2014/main" val="1280119197"/>
                  </a:ext>
                </a:extLst>
              </a:tr>
              <a:tr h="182880">
                <a:tc>
                  <a:txBody>
                    <a:bodyPr/>
                    <a:lstStyle/>
                    <a:p>
                      <a:pPr algn="l" fontAlgn="b"/>
                      <a:r>
                        <a:rPr lang="en-US" sz="2000" b="0" i="0" u="none" strike="noStrike">
                          <a:solidFill>
                            <a:srgbClr val="000000"/>
                          </a:solidFill>
                          <a:effectLst/>
                          <a:latin typeface="Calibri" panose="020F0502020204030204" pitchFamily="34" charset="0"/>
                        </a:rPr>
                        <a:t>Above Average</a:t>
                      </a:r>
                    </a:p>
                  </a:txBody>
                  <a:tcPr marL="7620" marR="7620" marT="7620" marB="0" anchor="b">
                    <a:noFill/>
                  </a:tcPr>
                </a:tc>
                <a:tc>
                  <a:txBody>
                    <a:bodyPr/>
                    <a:lstStyle/>
                    <a:p>
                      <a:pPr algn="ctr" fontAlgn="b"/>
                      <a:r>
                        <a:rPr lang="en-US" sz="2000" b="0" i="0" u="none" strike="noStrike" dirty="0">
                          <a:solidFill>
                            <a:srgbClr val="000000"/>
                          </a:solidFill>
                          <a:effectLst/>
                          <a:latin typeface="Calibri" panose="020F0502020204030204" pitchFamily="34" charset="0"/>
                        </a:rPr>
                        <a:t>0.417</a:t>
                      </a:r>
                    </a:p>
                  </a:txBody>
                  <a:tcPr marL="7620" marR="7620" marT="7620" marB="0" anchor="b">
                    <a:noFill/>
                  </a:tcPr>
                </a:tc>
                <a:tc>
                  <a:txBody>
                    <a:bodyPr/>
                    <a:lstStyle/>
                    <a:p>
                      <a:pPr algn="r" fontAlgn="b"/>
                      <a:r>
                        <a:rPr lang="en-US" sz="2000" b="0" i="0" u="none" strike="noStrike">
                          <a:solidFill>
                            <a:srgbClr val="000000"/>
                          </a:solidFill>
                          <a:effectLst/>
                          <a:latin typeface="Calibri" panose="020F0502020204030204" pitchFamily="34" charset="0"/>
                        </a:rPr>
                        <a:t>41.7</a:t>
                      </a:r>
                    </a:p>
                  </a:txBody>
                  <a:tcPr marL="7620" marR="7620" marT="7620" marB="0" anchor="b">
                    <a:noFill/>
                  </a:tcPr>
                </a:tc>
                <a:extLst>
                  <a:ext uri="{0D108BD9-81ED-4DB2-BD59-A6C34878D82A}">
                    <a16:rowId xmlns:a16="http://schemas.microsoft.com/office/drawing/2014/main" val="7522070"/>
                  </a:ext>
                </a:extLst>
              </a:tr>
              <a:tr h="182880">
                <a:tc>
                  <a:txBody>
                    <a:bodyPr/>
                    <a:lstStyle/>
                    <a:p>
                      <a:pPr algn="l" fontAlgn="b"/>
                      <a:r>
                        <a:rPr lang="en-US" sz="2000" b="0" i="0" u="none" strike="noStrike">
                          <a:solidFill>
                            <a:srgbClr val="000000"/>
                          </a:solidFill>
                          <a:effectLst/>
                          <a:latin typeface="Calibri" panose="020F0502020204030204" pitchFamily="34" charset="0"/>
                        </a:rPr>
                        <a:t>Excellent</a:t>
                      </a:r>
                    </a:p>
                  </a:txBody>
                  <a:tcPr marL="7620" marR="7620" marT="7620" marB="0" anchor="b">
                    <a:noFill/>
                  </a:tcPr>
                </a:tc>
                <a:tc>
                  <a:txBody>
                    <a:bodyPr/>
                    <a:lstStyle/>
                    <a:p>
                      <a:pPr algn="ctr" fontAlgn="b"/>
                      <a:r>
                        <a:rPr lang="en-US" sz="2000" b="0" i="0" u="none" strike="noStrike" dirty="0">
                          <a:solidFill>
                            <a:srgbClr val="000000"/>
                          </a:solidFill>
                          <a:effectLst/>
                          <a:latin typeface="Calibri" panose="020F0502020204030204" pitchFamily="34" charset="0"/>
                        </a:rPr>
                        <a:t>0.083</a:t>
                      </a:r>
                    </a:p>
                  </a:txBody>
                  <a:tcPr marL="7620" marR="7620" marT="7620" marB="0" anchor="b">
                    <a:lnB w="12700" cap="flat" cmpd="sng" algn="ctr">
                      <a:solidFill>
                        <a:schemeClr val="tx1"/>
                      </a:solidFill>
                      <a:prstDash val="solid"/>
                      <a:round/>
                      <a:headEnd type="none" w="med" len="med"/>
                      <a:tailEnd type="none" w="med" len="med"/>
                    </a:lnB>
                    <a:noFill/>
                  </a:tcPr>
                </a:tc>
                <a:tc>
                  <a:txBody>
                    <a:bodyPr/>
                    <a:lstStyle/>
                    <a:p>
                      <a:pPr algn="r" fontAlgn="b"/>
                      <a:r>
                        <a:rPr lang="en-US" sz="2000" b="0" i="0" u="none" strike="noStrike">
                          <a:solidFill>
                            <a:srgbClr val="000000"/>
                          </a:solidFill>
                          <a:effectLst/>
                          <a:latin typeface="Calibri" panose="020F0502020204030204" pitchFamily="34" charset="0"/>
                        </a:rPr>
                        <a:t>8.3</a:t>
                      </a:r>
                    </a:p>
                  </a:txBody>
                  <a:tcPr marL="7620" marR="7620" marT="7620"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0070512"/>
                  </a:ext>
                </a:extLst>
              </a:tr>
              <a:tr h="182880">
                <a:tc>
                  <a:txBody>
                    <a:bodyPr/>
                    <a:lstStyle/>
                    <a:p>
                      <a:pPr algn="l" fontAlgn="b"/>
                      <a:r>
                        <a:rPr lang="en-US" sz="2000" b="0" i="0" u="none" strike="noStrike">
                          <a:solidFill>
                            <a:srgbClr val="000000"/>
                          </a:solidFill>
                          <a:effectLst/>
                          <a:latin typeface="Calibri" panose="020F0502020204030204" pitchFamily="34" charset="0"/>
                        </a:rPr>
                        <a:t>Total</a:t>
                      </a:r>
                    </a:p>
                  </a:txBody>
                  <a:tcPr marL="7620" marR="7620" marT="7620" marB="0" anchor="b">
                    <a:noFill/>
                  </a:tcPr>
                </a:tc>
                <a:tc>
                  <a:txBody>
                    <a:bodyPr/>
                    <a:lstStyle/>
                    <a:p>
                      <a:pPr algn="ctr" fontAlgn="b"/>
                      <a:r>
                        <a:rPr lang="en-US" sz="2000" b="0" i="0" u="none" strike="noStrike" dirty="0">
                          <a:solidFill>
                            <a:srgbClr val="000000"/>
                          </a:solidFill>
                          <a:effectLst/>
                          <a:latin typeface="Calibri" panose="020F0502020204030204" pitchFamily="34" charset="0"/>
                        </a:rPr>
                        <a:t>1.000</a:t>
                      </a:r>
                    </a:p>
                  </a:txBody>
                  <a:tcPr marL="7620" marR="7620" marT="7620" marB="0" anchor="b">
                    <a:lnT w="12700" cap="flat" cmpd="sng" algn="ctr">
                      <a:solidFill>
                        <a:schemeClr val="tx1"/>
                      </a:solidFill>
                      <a:prstDash val="solid"/>
                      <a:round/>
                      <a:headEnd type="none" w="med" len="med"/>
                      <a:tailEnd type="none" w="med" len="med"/>
                    </a:lnT>
                    <a:noFill/>
                  </a:tcPr>
                </a:tc>
                <a:tc>
                  <a:txBody>
                    <a:bodyPr/>
                    <a:lstStyle/>
                    <a:p>
                      <a:pPr algn="r" fontAlgn="b"/>
                      <a:r>
                        <a:rPr lang="en-US" sz="2000" b="0" i="0" u="none" strike="noStrike" dirty="0">
                          <a:solidFill>
                            <a:srgbClr val="000000"/>
                          </a:solidFill>
                          <a:effectLst/>
                          <a:latin typeface="Calibri" panose="020F0502020204030204" pitchFamily="34" charset="0"/>
                        </a:rPr>
                        <a:t>100.0</a:t>
                      </a:r>
                    </a:p>
                  </a:txBody>
                  <a:tcPr marL="7620" marR="7620" marT="7620"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993383481"/>
                  </a:ext>
                </a:extLst>
              </a:tr>
            </a:tbl>
          </a:graphicData>
        </a:graphic>
      </p:graphicFrame>
      <p:graphicFrame>
        <p:nvGraphicFramePr>
          <p:cNvPr id="8" name="Object 7">
            <a:extLst>
              <a:ext uri="{FF2B5EF4-FFF2-40B4-BE49-F238E27FC236}">
                <a16:creationId xmlns:a16="http://schemas.microsoft.com/office/drawing/2014/main" id="{E80BAF4B-7C82-45DD-9498-49E9C4B62798}"/>
              </a:ext>
            </a:extLst>
          </p:cNvPr>
          <p:cNvGraphicFramePr>
            <a:graphicFrameLocks noChangeAspect="1"/>
          </p:cNvGraphicFramePr>
          <p:nvPr>
            <p:extLst>
              <p:ext uri="{D42A27DB-BD31-4B8C-83A1-F6EECF244321}">
                <p14:modId xmlns:p14="http://schemas.microsoft.com/office/powerpoint/2010/main" val="372872899"/>
              </p:ext>
            </p:extLst>
          </p:nvPr>
        </p:nvGraphicFramePr>
        <p:xfrm>
          <a:off x="7546173" y="5561474"/>
          <a:ext cx="914400" cy="792163"/>
        </p:xfrm>
        <a:graphic>
          <a:graphicData uri="http://schemas.openxmlformats.org/presentationml/2006/ole">
            <mc:AlternateContent xmlns:mc="http://schemas.openxmlformats.org/markup-compatibility/2006">
              <mc:Choice xmlns:v="urn:schemas-microsoft-com:vml" Requires="v">
                <p:oleObj spid="_x0000_s2101" name="Worksheet" showAsIcon="1" r:id="rId4" imgW="914400" imgH="792360" progId="Excel.Sheet.12">
                  <p:embed/>
                </p:oleObj>
              </mc:Choice>
              <mc:Fallback>
                <p:oleObj name="Worksheet" showAsIcon="1" r:id="rId4" imgW="914400" imgH="792360" progId="Excel.Sheet.12">
                  <p:embed/>
                  <p:pic>
                    <p:nvPicPr>
                      <p:cNvPr id="8" name="Object 7">
                        <a:extLst>
                          <a:ext uri="{FF2B5EF4-FFF2-40B4-BE49-F238E27FC236}">
                            <a16:creationId xmlns:a16="http://schemas.microsoft.com/office/drawing/2014/main" id="{E80BAF4B-7C82-45DD-9498-49E9C4B62798}"/>
                          </a:ext>
                        </a:extLst>
                      </p:cNvPr>
                      <p:cNvPicPr/>
                      <p:nvPr/>
                    </p:nvPicPr>
                    <p:blipFill>
                      <a:blip r:embed="rId5"/>
                      <a:stretch>
                        <a:fillRect/>
                      </a:stretch>
                    </p:blipFill>
                    <p:spPr>
                      <a:xfrm>
                        <a:off x="7546173" y="5561474"/>
                        <a:ext cx="914400" cy="792163"/>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D3F8FB85-DFEE-4CB3-AB51-B096282310DB}"/>
              </a:ext>
            </a:extLst>
          </p:cNvPr>
          <p:cNvSpPr txBox="1"/>
          <p:nvPr/>
        </p:nvSpPr>
        <p:spPr>
          <a:xfrm>
            <a:off x="7117021" y="5102629"/>
            <a:ext cx="1934936" cy="369332"/>
          </a:xfrm>
          <a:prstGeom prst="rect">
            <a:avLst/>
          </a:prstGeom>
          <a:noFill/>
        </p:spPr>
        <p:txBody>
          <a:bodyPr wrap="square" rtlCol="0">
            <a:spAutoFit/>
          </a:bodyPr>
          <a:lstStyle/>
          <a:p>
            <a:r>
              <a:rPr lang="en-US" dirty="0">
                <a:latin typeface="+mn-lt"/>
              </a:rPr>
              <a:t>How it was done</a:t>
            </a:r>
            <a:r>
              <a:rPr lang="en-US" dirty="0"/>
              <a:t>.</a:t>
            </a:r>
          </a:p>
        </p:txBody>
      </p:sp>
      <p:sp>
        <p:nvSpPr>
          <p:cNvPr id="7" name="Rectangle 2">
            <a:extLst>
              <a:ext uri="{FF2B5EF4-FFF2-40B4-BE49-F238E27FC236}">
                <a16:creationId xmlns:a16="http://schemas.microsoft.com/office/drawing/2014/main" id="{78085938-775E-4AB0-A3DB-828E59DD87CB}"/>
              </a:ext>
            </a:extLst>
          </p:cNvPr>
          <p:cNvSpPr txBox="1">
            <a:spLocks noChangeArrowheads="1"/>
          </p:cNvSpPr>
          <p:nvPr/>
        </p:nvSpPr>
        <p:spPr>
          <a:xfrm>
            <a:off x="235974" y="1051000"/>
            <a:ext cx="8815983" cy="572917"/>
          </a:xfrm>
          <a:prstGeom prst="rect">
            <a:avLst/>
          </a:prstGeom>
        </p:spPr>
        <p:txBody>
          <a:bodyPr anchor="ctr"/>
          <a:lstStyle>
            <a:lvl1pPr algn="l" defTabSz="914400" rtl="0" eaLnBrk="1" latinLnBrk="0" hangingPunct="1">
              <a:lnSpc>
                <a:spcPct val="90000"/>
              </a:lnSpc>
              <a:spcBef>
                <a:spcPct val="0"/>
              </a:spcBef>
              <a:buNone/>
              <a:defRPr sz="4000" kern="1200">
                <a:solidFill>
                  <a:schemeClr val="tx1"/>
                </a:solidFill>
                <a:latin typeface="+mj-lt"/>
                <a:ea typeface="+mj-ea"/>
                <a:cs typeface="+mj-cs"/>
              </a:defRPr>
            </a:lvl1pPr>
          </a:lstStyle>
          <a:p>
            <a:pPr fontAlgn="auto">
              <a:spcAft>
                <a:spcPts val="0"/>
              </a:spcAft>
              <a:defRPr/>
            </a:pPr>
            <a:r>
              <a:rPr lang="en-US" sz="2800" b="1" dirty="0"/>
              <a:t>Relative Frequency and Percent Frequency Distributions</a:t>
            </a:r>
          </a:p>
        </p:txBody>
      </p:sp>
    </p:spTree>
    <p:extLst>
      <p:ext uri="{BB962C8B-B14F-4D97-AF65-F5344CB8AC3E}">
        <p14:creationId xmlns:p14="http://schemas.microsoft.com/office/powerpoint/2010/main" val="2561391028"/>
      </p:ext>
    </p:extLst>
  </p:cSld>
  <p:clrMapOvr>
    <a:masterClrMapping/>
  </p:clrMapOvr>
  <p:transition>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35331" y="1085473"/>
            <a:ext cx="8151108" cy="497722"/>
          </a:xfrm>
        </p:spPr>
        <p:txBody>
          <a:bodyPr/>
          <a:lstStyle/>
          <a:p>
            <a:pPr>
              <a:defRPr/>
            </a:pPr>
            <a:r>
              <a:rPr lang="en-US" dirty="0"/>
              <a:t>Bar Chart </a:t>
            </a:r>
            <a:r>
              <a:rPr lang="en-US" b="0" dirty="0"/>
              <a:t>–</a:t>
            </a:r>
            <a:r>
              <a:rPr lang="en-US" dirty="0"/>
              <a:t> </a:t>
            </a:r>
            <a:r>
              <a:rPr lang="en-US" sz="2400" b="0" dirty="0">
                <a:solidFill>
                  <a:srgbClr val="000000"/>
                </a:solidFill>
                <a:cs typeface="Arial" panose="020B0604020202020204" pitchFamily="34" charset="0"/>
              </a:rPr>
              <a:t>a graphical display for depicting qualitative data</a:t>
            </a:r>
            <a:endParaRPr lang="en-US" sz="2400" b="0" dirty="0"/>
          </a:p>
        </p:txBody>
      </p:sp>
      <p:sp>
        <p:nvSpPr>
          <p:cNvPr id="12293" name="Rectangle 5"/>
          <p:cNvSpPr>
            <a:spLocks noChangeArrowheads="1"/>
          </p:cNvSpPr>
          <p:nvPr/>
        </p:nvSpPr>
        <p:spPr bwMode="auto">
          <a:xfrm>
            <a:off x="693055" y="1746118"/>
            <a:ext cx="7696201" cy="716147"/>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On one axis, usually the horizontal axis, we specify the labels that are used for each of the classes.</a:t>
            </a:r>
          </a:p>
        </p:txBody>
      </p:sp>
      <p:sp>
        <p:nvSpPr>
          <p:cNvPr id="12294" name="Rectangle 6"/>
          <p:cNvSpPr>
            <a:spLocks noChangeArrowheads="1"/>
          </p:cNvSpPr>
          <p:nvPr/>
        </p:nvSpPr>
        <p:spPr bwMode="auto">
          <a:xfrm>
            <a:off x="693055" y="2485560"/>
            <a:ext cx="7696201" cy="716147"/>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Frequency, relative frequency, or percent frequency scale can be used for the other axis (usually the vertical axis).</a:t>
            </a:r>
          </a:p>
        </p:txBody>
      </p:sp>
      <p:sp>
        <p:nvSpPr>
          <p:cNvPr id="12295" name="Rectangle 7"/>
          <p:cNvSpPr>
            <a:spLocks noChangeArrowheads="1"/>
          </p:cNvSpPr>
          <p:nvPr/>
        </p:nvSpPr>
        <p:spPr bwMode="auto">
          <a:xfrm>
            <a:off x="693055" y="3310291"/>
            <a:ext cx="7696201" cy="716147"/>
          </a:xfrm>
          <a:prstGeom prst="rect">
            <a:avLst/>
          </a:prstGeom>
          <a:noFill/>
          <a:ln w="12700">
            <a:noFill/>
            <a:miter lim="800000"/>
            <a:headEnd/>
            <a:tailEnd/>
          </a:ln>
          <a:effectLst/>
        </p:spPr>
        <p:txBody>
          <a:bodyPr wrap="square" anchor="ctr"/>
          <a:lstStyle/>
          <a:p>
            <a:pPr marL="257827" indent="-257827">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Using a bar of fixed width drawn above each class label, we extend the height appropriately.</a:t>
            </a:r>
          </a:p>
        </p:txBody>
      </p:sp>
      <p:sp>
        <p:nvSpPr>
          <p:cNvPr id="12305" name="Text Box 17"/>
          <p:cNvSpPr txBox="1">
            <a:spLocks noChangeArrowheads="1"/>
          </p:cNvSpPr>
          <p:nvPr/>
        </p:nvSpPr>
        <p:spPr bwMode="auto">
          <a:xfrm>
            <a:off x="519462" y="4130241"/>
            <a:ext cx="7727888" cy="647870"/>
          </a:xfrm>
          <a:prstGeom prst="rect">
            <a:avLst/>
          </a:prstGeom>
          <a:noFill/>
          <a:ln w="12700">
            <a:noFill/>
            <a:miter lim="800000"/>
            <a:headEnd/>
            <a:tailEnd/>
          </a:ln>
          <a:effectLst/>
        </p:spPr>
        <p:txBody>
          <a:bodyPr wrap="square">
            <a:spAutoFit/>
          </a:bodyPr>
          <a:lstStyle/>
          <a:p>
            <a:pPr lvl="1" indent="-257827">
              <a:buSzPct val="100000"/>
              <a:buFont typeface="Arial" panose="020B0604020202020204" pitchFamily="34" charset="0"/>
              <a:buChar char="•"/>
              <a:defRPr/>
            </a:pPr>
            <a:r>
              <a:rPr lang="en-US" sz="1805" dirty="0">
                <a:solidFill>
                  <a:srgbClr val="000000"/>
                </a:solidFill>
                <a:latin typeface="+mn-lt"/>
                <a:cs typeface="Arial" panose="020B0604020202020204" pitchFamily="34" charset="0"/>
              </a:rPr>
              <a:t>The bars are separated to emphasize the fact that each class is a separate category.</a:t>
            </a:r>
            <a:endParaRPr lang="en-US" dirty="0">
              <a:solidFill>
                <a:srgbClr val="000000"/>
              </a:solidFill>
              <a:effectLst/>
              <a:latin typeface="+mn-lt"/>
              <a:cs typeface="Arial" panose="020B0604020202020204" pitchFamily="34" charset="0"/>
            </a:endParaRPr>
          </a:p>
        </p:txBody>
      </p:sp>
    </p:spTree>
    <p:extLst>
      <p:ext uri="{BB962C8B-B14F-4D97-AF65-F5344CB8AC3E}">
        <p14:creationId xmlns:p14="http://schemas.microsoft.com/office/powerpoint/2010/main" val="2231699082"/>
      </p:ext>
    </p:extLst>
  </p:cSld>
  <p:clrMapOvr>
    <a:masterClrMapping/>
  </p:clrMapOvr>
  <p:transition>
    <p:zoom/>
  </p:transition>
</p:sld>
</file>

<file path=ppt/theme/theme1.xml><?xml version="1.0" encoding="utf-8"?>
<a:theme xmlns:a="http://schemas.openxmlformats.org/drawingml/2006/main" name="eStud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eStudyTemplate.pptx" id="{AE74280A-B603-42B4-B05F-2B7AC7703B76}" vid="{F4A7A3A8-5CA7-4B76-85A7-4E6A94576C8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eStudy</Template>
  <TotalTime>0</TotalTime>
  <Words>3128</Words>
  <Application>Microsoft Office PowerPoint</Application>
  <PresentationFormat>On-screen Show (4:3)</PresentationFormat>
  <Paragraphs>678</Paragraphs>
  <Slides>62</Slides>
  <Notes>34</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62</vt:i4>
      </vt:variant>
    </vt:vector>
  </HeadingPairs>
  <TitlesOfParts>
    <vt:vector size="71" baseType="lpstr">
      <vt:lpstr>Arial</vt:lpstr>
      <vt:lpstr>Book Antiqua</vt:lpstr>
      <vt:lpstr>Calibri</vt:lpstr>
      <vt:lpstr>Cambria Math</vt:lpstr>
      <vt:lpstr>Monotype Sorts</vt:lpstr>
      <vt:lpstr>Times New Roman</vt:lpstr>
      <vt:lpstr>Verdana</vt:lpstr>
      <vt:lpstr>eStudy</vt:lpstr>
      <vt:lpstr>Worksheet</vt:lpstr>
      <vt:lpstr>PowerPoint Presentation</vt:lpstr>
      <vt:lpstr>Tabular and Graphical Displays</vt:lpstr>
      <vt:lpstr>PowerPoint Presentation</vt:lpstr>
      <vt:lpstr>PowerPoint Presentation</vt:lpstr>
      <vt:lpstr>PowerPoint Presentation</vt:lpstr>
      <vt:lpstr>PowerPoint Presentation</vt:lpstr>
      <vt:lpstr>PowerPoint Presentation</vt:lpstr>
      <vt:lpstr>PowerPoint Presentation</vt:lpstr>
      <vt:lpstr>Bar Chart – a graphical display for depicting qualitative data</vt:lpstr>
      <vt:lpstr>Bar Chart</vt:lpstr>
      <vt:lpstr>PowerPoint Presentation</vt:lpstr>
      <vt:lpstr>Pie Chart</vt:lpstr>
      <vt:lpstr>Pie Chart</vt:lpstr>
      <vt:lpstr>Summarizing Quantitative Data</vt:lpstr>
      <vt:lpstr>Frequency Distribution</vt:lpstr>
      <vt:lpstr>PowerPoint Presentation</vt:lpstr>
      <vt:lpstr>PowerPoint Presentation</vt:lpstr>
      <vt:lpstr>PowerPoint Presentation</vt:lpstr>
      <vt:lpstr>PowerPoint Presentation</vt:lpstr>
      <vt:lpstr>PowerPoint Presentation</vt:lpstr>
      <vt:lpstr>PowerPoint Presentation</vt:lpstr>
      <vt:lpstr>Relative Frequency and Percent Frequency Distributions</vt:lpstr>
      <vt:lpstr>PowerPoint Presentation</vt:lpstr>
      <vt:lpstr>PowerPoint Presentation</vt:lpstr>
      <vt:lpstr>Histogram</vt:lpstr>
      <vt:lpstr>Histogram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Stretched Stem-and-Leaf Display</vt:lpstr>
      <vt:lpstr>PowerPoint Presentation</vt:lpstr>
      <vt:lpstr>Example: Leaf Unit = 0.1</vt:lpstr>
      <vt:lpstr>PowerPoint Presentation</vt:lpstr>
      <vt:lpstr>PowerPoint Presentation</vt:lpstr>
      <vt:lpstr>PowerPoint Presentation</vt:lpstr>
      <vt:lpstr>PowerPoint Presentation</vt:lpstr>
      <vt:lpstr>Cross-tabulation: Row or Column Percentages</vt:lpstr>
      <vt:lpstr>PowerPoint Presentation</vt:lpstr>
      <vt:lpstr>PowerPoint Presentation</vt:lpstr>
      <vt:lpstr>PowerPoint Presentation</vt:lpstr>
      <vt:lpstr>PowerPoint Presentation</vt:lpstr>
      <vt:lpstr>PowerPoint Presentation</vt:lpstr>
      <vt:lpstr>Scatter Diagram</vt:lpstr>
      <vt:lpstr>Scatter Diagram</vt:lpstr>
      <vt:lpstr>Scatter Diagram</vt:lpstr>
      <vt:lpstr>Scatter Diagram</vt:lpstr>
      <vt:lpstr>Scatter Diagram and Trendline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2017-11-07T19:55:41Z</dcterms:created>
  <dcterms:modified xsi:type="dcterms:W3CDTF">2019-01-27T20:10:34Z</dcterms:modified>
</cp:coreProperties>
</file>