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33"/>
  </p:notesMasterIdLst>
  <p:handoutMasterIdLst>
    <p:handoutMasterId r:id="rId34"/>
  </p:handoutMasterIdLst>
  <p:sldIdLst>
    <p:sldId id="268" r:id="rId2"/>
    <p:sldId id="271" r:id="rId3"/>
    <p:sldId id="272" r:id="rId4"/>
    <p:sldId id="273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5" r:id="rId14"/>
    <p:sldId id="287" r:id="rId15"/>
    <p:sldId id="288" r:id="rId16"/>
    <p:sldId id="289" r:id="rId17"/>
    <p:sldId id="290" r:id="rId18"/>
    <p:sldId id="292" r:id="rId19"/>
    <p:sldId id="293" r:id="rId20"/>
    <p:sldId id="294" r:id="rId21"/>
    <p:sldId id="296" r:id="rId22"/>
    <p:sldId id="298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8" r:id="rId31"/>
    <p:sldId id="309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117" d="100"/>
          <a:sy n="117" d="100"/>
        </p:scale>
        <p:origin x="384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35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380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82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500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05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59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145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30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93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9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304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8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12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45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5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59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53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72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03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785282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390"/>
            <a:ext cx="7772400" cy="8143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7388" y="1104905"/>
            <a:ext cx="7772400" cy="2244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7388" y="3502029"/>
            <a:ext cx="7772400" cy="2246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8851381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  <p:sldLayoutId id="2147483683" r:id="rId5"/>
    <p:sldLayoutId id="2147483684" r:id="rId6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3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56738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Descriptive Statistics:  Numerical Measures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92"/>
          <p:cNvSpPr>
            <a:spLocks noChangeArrowheads="1"/>
          </p:cNvSpPr>
          <p:nvPr/>
        </p:nvSpPr>
        <p:spPr bwMode="auto">
          <a:xfrm>
            <a:off x="709729" y="2039558"/>
            <a:ext cx="4587485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Averaging the 40th and 41st data values:</a:t>
            </a:r>
          </a:p>
        </p:txBody>
      </p:sp>
      <p:sp>
        <p:nvSpPr>
          <p:cNvPr id="9" name="Rectangle 1193"/>
          <p:cNvSpPr>
            <a:spLocks noChangeArrowheads="1"/>
          </p:cNvSpPr>
          <p:nvPr/>
        </p:nvSpPr>
        <p:spPr bwMode="auto">
          <a:xfrm>
            <a:off x="709729" y="2384979"/>
            <a:ext cx="4419600" cy="3151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Median = (298 + 301)/2 =    299.5</a:t>
            </a:r>
          </a:p>
        </p:txBody>
      </p:sp>
      <p:sp>
        <p:nvSpPr>
          <p:cNvPr id="10" name="AutoShape 1198"/>
          <p:cNvSpPr>
            <a:spLocks noChangeArrowheads="1"/>
          </p:cNvSpPr>
          <p:nvPr/>
        </p:nvSpPr>
        <p:spPr bwMode="auto">
          <a:xfrm>
            <a:off x="1177158" y="4954796"/>
            <a:ext cx="3248471" cy="409474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Note: Data is in ascending order.</a:t>
            </a:r>
          </a:p>
        </p:txBody>
      </p:sp>
      <p:sp>
        <p:nvSpPr>
          <p:cNvPr id="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18" y="1027238"/>
            <a:ext cx="7772400" cy="514604"/>
          </a:xfrm>
        </p:spPr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255" name="Rectangle 593">
            <a:extLst>
              <a:ext uri="{FF2B5EF4-FFF2-40B4-BE49-F238E27FC236}">
                <a16:creationId xmlns:a16="http://schemas.microsoft.com/office/drawing/2014/main" id="{8C74ECBE-8A0B-4AB8-BB0E-28650DD23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7" y="1519075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3E7B82F-8872-433A-9F8E-621F53E20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159594"/>
              </p:ext>
            </p:extLst>
          </p:nvPr>
        </p:nvGraphicFramePr>
        <p:xfrm>
          <a:off x="1177158" y="2943116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41407475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46115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606886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53535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65900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221909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414087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159400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36376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81112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3272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2607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2428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76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2534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9504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8748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38689"/>
                  </a:ext>
                </a:extLst>
              </a:tr>
            </a:tbl>
          </a:graphicData>
        </a:graphic>
      </p:graphicFrame>
      <p:graphicFrame>
        <p:nvGraphicFramePr>
          <p:cNvPr id="257" name="Object 256">
            <a:extLst>
              <a:ext uri="{FF2B5EF4-FFF2-40B4-BE49-F238E27FC236}">
                <a16:creationId xmlns:a16="http://schemas.microsoft.com/office/drawing/2014/main" id="{AB53DE2E-A7F5-46BE-A239-9C54CE18DC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101914"/>
              </p:ext>
            </p:extLst>
          </p:nvPr>
        </p:nvGraphicFramePr>
        <p:xfrm>
          <a:off x="7672723" y="5767442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Worksheet" showAsIcon="1" r:id="rId3" imgW="914400" imgH="792360" progId="Excel.Sheet.12">
                  <p:embed/>
                </p:oleObj>
              </mc:Choice>
              <mc:Fallback>
                <p:oleObj name="Worksheet" showAsIcon="1" r:id="rId3" imgW="914400" imgH="792360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FAD6DA03-57BA-48C1-A9BC-4ED0849E49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72723" y="5767442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8" name="TextBox 257">
            <a:extLst>
              <a:ext uri="{FF2B5EF4-FFF2-40B4-BE49-F238E27FC236}">
                <a16:creationId xmlns:a16="http://schemas.microsoft.com/office/drawing/2014/main" id="{6701CA0E-E0FD-4DD1-A9E7-BAB9A5512D68}"/>
              </a:ext>
            </a:extLst>
          </p:cNvPr>
          <p:cNvSpPr txBox="1"/>
          <p:nvPr/>
        </p:nvSpPr>
        <p:spPr>
          <a:xfrm>
            <a:off x="7162455" y="524451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896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4138" y="1047061"/>
            <a:ext cx="7772400" cy="6302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Trimmed Mean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2606" y="2423403"/>
            <a:ext cx="7810501" cy="884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obtained by deleting a percentage of the smallest and largest values from a data set and then computing the mean of the remaining values.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92606" y="3597808"/>
            <a:ext cx="7810501" cy="10807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example, the 5% trimmed mean is obtained by removing the smallest 5% and the largest 5% of the data values and then computing the mean of the remaining values.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92606" y="1635360"/>
            <a:ext cx="7810501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Another measure, sometimes used when extreme values are present, is 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trimmed mean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799576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38959" y="1011686"/>
            <a:ext cx="7772400" cy="525174"/>
          </a:xfrm>
          <a:noFill/>
          <a:ln/>
        </p:spPr>
        <p:txBody>
          <a:bodyPr/>
          <a:lstStyle/>
          <a:p>
            <a:r>
              <a:rPr lang="en-US" dirty="0"/>
              <a:t>Mode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92606" y="1612984"/>
            <a:ext cx="7931132" cy="526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mode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of a data set is the value that occurs with greatest frequency.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92606" y="1987172"/>
            <a:ext cx="7734300" cy="4293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greatest frequency can occur at two or more different values.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2606" y="2391449"/>
            <a:ext cx="7734300" cy="497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data have exactly two modes, the data are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bimodal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92606" y="2800861"/>
            <a:ext cx="7715250" cy="5074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data have more than two modes, the data are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multimodal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593">
            <a:extLst>
              <a:ext uri="{FF2B5EF4-FFF2-40B4-BE49-F238E27FC236}">
                <a16:creationId xmlns:a16="http://schemas.microsoft.com/office/drawing/2014/main" id="{F845E5EA-0493-4068-8832-2FFB01B0A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59" y="3273268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60CE6C-2653-49FE-80D4-80FAFB2CA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614232"/>
              </p:ext>
            </p:extLst>
          </p:nvPr>
        </p:nvGraphicFramePr>
        <p:xfrm>
          <a:off x="783020" y="3745675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5009622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034611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3834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828745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67955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528036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4274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71399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582212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5477135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5786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0752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193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5244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0043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2589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3590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128112"/>
                  </a:ext>
                </a:extLst>
              </a:tr>
            </a:tbl>
          </a:graphicData>
        </a:graphic>
      </p:graphicFrame>
      <p:sp>
        <p:nvSpPr>
          <p:cNvPr id="10" name="Rectangle 1200">
            <a:extLst>
              <a:ext uri="{FF2B5EF4-FFF2-40B4-BE49-F238E27FC236}">
                <a16:creationId xmlns:a16="http://schemas.microsoft.com/office/drawing/2014/main" id="{5B037D79-93D9-41FA-BB1D-CD242CB5D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92" y="5855275"/>
            <a:ext cx="5581651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235 occurred most frequently (4 times)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27E082F-00C3-4764-81E9-C79B70E5D2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045266"/>
              </p:ext>
            </p:extLst>
          </p:nvPr>
        </p:nvGraphicFramePr>
        <p:xfrm>
          <a:off x="7672723" y="5767442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257" name="Object 256">
                        <a:extLst>
                          <a:ext uri="{FF2B5EF4-FFF2-40B4-BE49-F238E27FC236}">
                            <a16:creationId xmlns:a16="http://schemas.microsoft.com/office/drawing/2014/main" id="{AB53DE2E-A7F5-46BE-A239-9C54CE18DC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72723" y="5767442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4B2BD01-3A49-4AB2-8AA6-26BE5D74584D}"/>
              </a:ext>
            </a:extLst>
          </p:cNvPr>
          <p:cNvSpPr txBox="1"/>
          <p:nvPr/>
        </p:nvSpPr>
        <p:spPr>
          <a:xfrm>
            <a:off x="7162455" y="524451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5592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31188" y="1003294"/>
            <a:ext cx="7772400" cy="467883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Weighted Mean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677" y="2760293"/>
            <a:ext cx="7772400" cy="6970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68034" tIns="33420" rIns="68034" bIns="334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125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4163" indent="-284163"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The weights might be the number of credit hours earned for each grade, as in GPA.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81152" y="3457230"/>
            <a:ext cx="7772400" cy="9886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marL="284163" indent="-284163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other weighted mean computations, quantities such as pounds, dollars, or volume are frequently used.</a:t>
            </a: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700203" y="1577543"/>
            <a:ext cx="7772400" cy="6962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some instances the mean is computed by giving each observation a weight that reflects its relative importance.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695440" y="2362840"/>
            <a:ext cx="777240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choice of weights depends on the application.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DF868B1-1E21-4FBD-B6E3-F4A575AA5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1397" y="4422227"/>
            <a:ext cx="4202140" cy="8160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600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value of observation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</a:t>
            </a:r>
            <a:r>
              <a:rPr lang="en-US" sz="1600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  </a:t>
            </a: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weight for observation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endParaRPr lang="en-US" sz="1600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C2FACA9-3FE8-45B2-8B11-E9C3266D9BB4}"/>
                  </a:ext>
                </a:extLst>
              </p:cNvPr>
              <p:cNvSpPr txBox="1"/>
              <p:nvPr/>
            </p:nvSpPr>
            <p:spPr>
              <a:xfrm>
                <a:off x="1066264" y="4479409"/>
                <a:ext cx="1306768" cy="67627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C2FACA9-3FE8-45B2-8B11-E9C3266D9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264" y="4479409"/>
                <a:ext cx="1306768" cy="6762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4BB806FD-C118-47B5-BBE2-A6A8C659E11A}"/>
              </a:ext>
            </a:extLst>
          </p:cNvPr>
          <p:cNvSpPr txBox="1"/>
          <p:nvPr/>
        </p:nvSpPr>
        <p:spPr>
          <a:xfrm>
            <a:off x="1066264" y="5351056"/>
            <a:ext cx="4599545" cy="342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Numerator: sum of the weighted data values</a:t>
            </a:r>
            <a:endParaRPr lang="en-US" sz="1805" dirty="0"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9AEE65-8AFB-48BA-9D32-B684463137AC}"/>
              </a:ext>
            </a:extLst>
          </p:cNvPr>
          <p:cNvSpPr txBox="1"/>
          <p:nvPr/>
        </p:nvSpPr>
        <p:spPr>
          <a:xfrm>
            <a:off x="1073993" y="5709312"/>
            <a:ext cx="3639088" cy="342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Denominator: sum of the weights</a:t>
            </a:r>
            <a:endParaRPr lang="en-US" sz="1805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B67EBCD-2C72-45E0-938C-4001ACD2EDF9}"/>
                  </a:ext>
                </a:extLst>
              </p:cNvPr>
              <p:cNvSpPr txBox="1"/>
              <p:nvPr/>
            </p:nvSpPr>
            <p:spPr>
              <a:xfrm>
                <a:off x="1098216" y="6058691"/>
                <a:ext cx="4412747" cy="370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3778" indent="-343778"/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If data is from a population, </a:t>
                </a:r>
                <a:r>
                  <a:rPr lang="en-US" sz="1805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m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r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eplaces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.</a:t>
                </a:r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B67EBCD-2C72-45E0-938C-4001ACD2E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216" y="6058691"/>
                <a:ext cx="4412747" cy="370101"/>
              </a:xfrm>
              <a:prstGeom prst="rect">
                <a:avLst/>
              </a:prstGeom>
              <a:blipFill>
                <a:blip r:embed="rId3"/>
                <a:stretch>
                  <a:fillRect l="-1105" t="-11475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9477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Arial" panose="020B0604020202020204" pitchFamily="34" charset="0"/>
              </a:rPr>
              <a:t>  </a:t>
            </a:r>
            <a:r>
              <a:rPr lang="en-US" sz="3100" dirty="0">
                <a:cs typeface="Arial" panose="020B0604020202020204" pitchFamily="34" charset="0"/>
              </a:rPr>
              <a:t>Weighted Mean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756745" y="2188962"/>
            <a:ext cx="7334109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home contractor, is looking over the expenses he incurred for a house he just built.  For the purpose of pricing future projects, he would like to know the average wage ($/hour) he paid the workers he employed.  Listed below are the categories of workers he employed, along with their respective wage and total hours worked.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87FE10-E4AB-4C38-918A-35A404D4E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13915"/>
              </p:ext>
            </p:extLst>
          </p:nvPr>
        </p:nvGraphicFramePr>
        <p:xfrm>
          <a:off x="1053663" y="3767776"/>
          <a:ext cx="3566160" cy="150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101687566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752559488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73845866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Worker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Wage ($/</a:t>
                      </a:r>
                      <a:r>
                        <a:rPr lang="en-US" sz="1600" u="none" strike="noStrike" dirty="0" err="1">
                          <a:effectLst/>
                        </a:rPr>
                        <a:t>hr</a:t>
                      </a:r>
                      <a:r>
                        <a:rPr lang="en-US" sz="1600" u="none" strike="noStrike" dirty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 Hours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5839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Carpenter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21.60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2830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Electrician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28.72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39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Laborer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11.80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3032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Painter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19.75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1876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Plumber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24.16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966663"/>
                  </a:ext>
                </a:extLst>
              </a:tr>
            </a:tbl>
          </a:graphicData>
        </a:graphic>
      </p:graphicFrame>
      <p:sp>
        <p:nvSpPr>
          <p:cNvPr id="10" name="Rectangle 593">
            <a:extLst>
              <a:ext uri="{FF2B5EF4-FFF2-40B4-BE49-F238E27FC236}">
                <a16:creationId xmlns:a16="http://schemas.microsoft.com/office/drawing/2014/main" id="{3FB4EA2A-FA17-42CC-80A6-C3A365D87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55" y="1635412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Construction Wages</a:t>
            </a:r>
          </a:p>
        </p:txBody>
      </p:sp>
    </p:spTree>
    <p:extLst>
      <p:ext uri="{BB962C8B-B14F-4D97-AF65-F5344CB8AC3E}">
        <p14:creationId xmlns:p14="http://schemas.microsoft.com/office/powerpoint/2010/main" val="490895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34870" y="4968563"/>
            <a:ext cx="5206463" cy="40011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equally-weighted (simple) mean = $21.21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3668" y="4379411"/>
                <a:ext cx="4276684" cy="589329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31,873.7</m:t>
                        </m:r>
                      </m:num>
                      <m:den>
                        <m:r>
                          <a:rPr lang="en-US" sz="20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1,590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n-lt"/>
                  </a:rPr>
                  <a:t> = 20.0464 =   $20.05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668" y="4379411"/>
                <a:ext cx="4276684" cy="589329"/>
              </a:xfrm>
              <a:prstGeom prst="rect">
                <a:avLst/>
              </a:prstGeom>
              <a:blipFill>
                <a:blip r:embed="rId3"/>
                <a:stretch>
                  <a:fillRect r="-57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39071" y="1095393"/>
            <a:ext cx="7772400" cy="4881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Weighted Mean</a:t>
            </a:r>
            <a:endParaRPr lang="en-US" sz="28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Rectangle 593"/>
          <p:cNvSpPr>
            <a:spLocks noChangeArrowheads="1"/>
          </p:cNvSpPr>
          <p:nvPr/>
        </p:nvSpPr>
        <p:spPr bwMode="auto">
          <a:xfrm>
            <a:off x="688283" y="1681602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Construction Wages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F5393B6-4962-42AA-9A87-70E9F89D3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487564"/>
              </p:ext>
            </p:extLst>
          </p:nvPr>
        </p:nvGraphicFramePr>
        <p:xfrm>
          <a:off x="1006133" y="2238330"/>
          <a:ext cx="3787192" cy="1760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6872">
                  <a:extLst>
                    <a:ext uri="{9D8B030D-6E8A-4147-A177-3AD203B41FA5}">
                      <a16:colId xmlns:a16="http://schemas.microsoft.com/office/drawing/2014/main" val="64917817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96115925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97962819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983890832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Worker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x</a:t>
                      </a:r>
                      <a:r>
                        <a:rPr lang="en-US" sz="1600" u="none" strike="noStrike" baseline="-25000" dirty="0">
                          <a:effectLst/>
                        </a:rPr>
                        <a:t>i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w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i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</a:t>
                      </a:r>
                      <a:r>
                        <a:rPr lang="en-US" sz="1600" u="none" strike="noStrike" dirty="0" err="1">
                          <a:effectLst/>
                        </a:rPr>
                        <a:t>w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i</a:t>
                      </a:r>
                      <a:r>
                        <a:rPr lang="en-US" sz="1600" u="none" strike="noStrike" dirty="0" err="1">
                          <a:effectLst/>
                        </a:rPr>
                        <a:t>x</a:t>
                      </a:r>
                      <a:r>
                        <a:rPr lang="en-US" sz="1600" u="none" strike="noStrike" baseline="-25000" dirty="0" err="1">
                          <a:effectLst/>
                        </a:rPr>
                        <a:t>i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5509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Carpenter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$21.60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11232.0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0394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Electrician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$28.72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6605.6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4067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Laborer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$11.80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4838.0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0086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Painter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$19.75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5332.5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5438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Plumber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$24.16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3865.6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8911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1590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31873.7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530126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2B19816-9361-429F-B097-B263099BF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301710"/>
              </p:ext>
            </p:extLst>
          </p:nvPr>
        </p:nvGraphicFramePr>
        <p:xfrm>
          <a:off x="7727429" y="5722860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27429" y="5722860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88A3866-708D-46A8-B87F-E1749F194B3A}"/>
              </a:ext>
            </a:extLst>
          </p:cNvPr>
          <p:cNvSpPr txBox="1"/>
          <p:nvPr/>
        </p:nvSpPr>
        <p:spPr>
          <a:xfrm>
            <a:off x="7162455" y="524451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768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02860" y="994182"/>
            <a:ext cx="7772400" cy="6302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Geometric Mean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2606" y="2484272"/>
            <a:ext cx="7810501" cy="6972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often used in analyzing growth rates in financial data (where using the arithmetic mean will provide misleading results).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92606" y="3638645"/>
            <a:ext cx="7810501" cy="782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should be applied anytime you want to determine the mean rate of change over several successive periods (be it years, quarters, weeks, . . .).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92606" y="1690026"/>
            <a:ext cx="7810501" cy="640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geometric mean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calculated by finding the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 root of the product of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values.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99866" y="4849374"/>
            <a:ext cx="7810501" cy="8061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Other common applications include: changes in populations of species, crop yields, pollution levels, and birth and death rates.</a:t>
            </a:r>
          </a:p>
        </p:txBody>
      </p:sp>
    </p:spTree>
    <p:extLst>
      <p:ext uri="{BB962C8B-B14F-4D97-AF65-F5344CB8AC3E}">
        <p14:creationId xmlns:p14="http://schemas.microsoft.com/office/powerpoint/2010/main" val="2224903918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75578" y="1692870"/>
                <a:ext cx="2562048" cy="448969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 </m:t>
                      </m:r>
                      <m:rad>
                        <m:rad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𝑛</m:t>
                          </m:r>
                        </m:deg>
                        <m:e>
                          <m:d>
                            <m:d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…(</m:t>
                          </m:r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578" y="1692870"/>
                <a:ext cx="2562048" cy="448969"/>
              </a:xfrm>
              <a:prstGeom prst="rect">
                <a:avLst/>
              </a:prstGeom>
              <a:blipFill>
                <a:blip r:embed="rId3"/>
                <a:stretch>
                  <a:fillRect b="-6849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374331" y="1732303"/>
            <a:ext cx="1888659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</a:rPr>
              <a:t>=  [(</a:t>
            </a:r>
            <a:r>
              <a:rPr lang="en-US" sz="1805" i="1" dirty="0">
                <a:solidFill>
                  <a:srgbClr val="000000"/>
                </a:solidFill>
                <a:latin typeface="+mn-lt"/>
              </a:rPr>
              <a:t>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)(</a:t>
            </a:r>
            <a:r>
              <a:rPr lang="en-US" sz="1805" i="1" dirty="0">
                <a:solidFill>
                  <a:srgbClr val="000000"/>
                </a:solidFill>
                <a:latin typeface="+mn-lt"/>
              </a:rPr>
              <a:t>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)…(</a:t>
            </a:r>
            <a:r>
              <a:rPr lang="en-US" sz="1805" i="1" dirty="0">
                <a:solidFill>
                  <a:srgbClr val="000000"/>
                </a:solidFill>
                <a:latin typeface="+mn-lt"/>
              </a:rPr>
              <a:t>x</a:t>
            </a:r>
            <a:r>
              <a:rPr lang="en-US" sz="1805" i="1" baseline="-25000" dirty="0">
                <a:solidFill>
                  <a:srgbClr val="000000"/>
                </a:solidFill>
                <a:latin typeface="+mn-lt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)]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</a:rPr>
              <a:t>1/</a:t>
            </a:r>
            <a:r>
              <a:rPr lang="en-US" sz="1805" i="1" baseline="30000" dirty="0">
                <a:solidFill>
                  <a:srgbClr val="000000"/>
                </a:solidFill>
                <a:latin typeface="+mn-lt"/>
              </a:rPr>
              <a:t>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190CB07-01EC-4E7B-8E84-6EE82ED3F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860" y="994182"/>
            <a:ext cx="7772400" cy="6302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Geometric Mean</a:t>
            </a:r>
          </a:p>
        </p:txBody>
      </p:sp>
      <p:sp>
        <p:nvSpPr>
          <p:cNvPr id="7" name="Rectangle 593">
            <a:extLst>
              <a:ext uri="{FF2B5EF4-FFF2-40B4-BE49-F238E27FC236}">
                <a16:creationId xmlns:a16="http://schemas.microsoft.com/office/drawing/2014/main" id="{72A2DEE9-1D95-41F6-BA8A-D4B028B8E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859" y="2378644"/>
            <a:ext cx="6297743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Restaurant Industry Revenue Growth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D4B15AD-0C48-47C7-8302-A906AA8B2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37969"/>
              </p:ext>
            </p:extLst>
          </p:nvPr>
        </p:nvGraphicFramePr>
        <p:xfrm>
          <a:off x="951875" y="3002168"/>
          <a:ext cx="2668251" cy="175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9417">
                  <a:extLst>
                    <a:ext uri="{9D8B030D-6E8A-4147-A177-3AD203B41FA5}">
                      <a16:colId xmlns:a16="http://schemas.microsoft.com/office/drawing/2014/main" val="2946124753"/>
                    </a:ext>
                  </a:extLst>
                </a:gridCol>
                <a:gridCol w="889417">
                  <a:extLst>
                    <a:ext uri="{9D8B030D-6E8A-4147-A177-3AD203B41FA5}">
                      <a16:colId xmlns:a16="http://schemas.microsoft.com/office/drawing/2014/main" val="1152833887"/>
                    </a:ext>
                  </a:extLst>
                </a:gridCol>
                <a:gridCol w="889417">
                  <a:extLst>
                    <a:ext uri="{9D8B030D-6E8A-4147-A177-3AD203B41FA5}">
                      <a16:colId xmlns:a16="http://schemas.microsoft.com/office/drawing/2014/main" val="4976313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Growth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Percent Return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Growth Factor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7703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0.02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1.02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7294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0.03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1.03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2634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-0.02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0.98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9013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0.04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1.04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80318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0.04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1.04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59537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6E10DEB-A7C2-497C-BFC0-F669CB8F8C9A}"/>
              </a:ext>
            </a:extLst>
          </p:cNvPr>
          <p:cNvSpPr txBox="1"/>
          <p:nvPr/>
        </p:nvSpPr>
        <p:spPr>
          <a:xfrm>
            <a:off x="776408" y="5678767"/>
            <a:ext cx="6010987" cy="37010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Average growth rate per period is (1.0221 - 1) (100) = 2.21%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F9CCBE1-6983-43FE-BE24-EAEF606D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32320"/>
              </p:ext>
            </p:extLst>
          </p:nvPr>
        </p:nvGraphicFramePr>
        <p:xfrm>
          <a:off x="7629994" y="5737850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9994" y="5737850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E5A412B-CC9D-4466-B88F-0E54F1A6DB5B}"/>
              </a:ext>
            </a:extLst>
          </p:cNvPr>
          <p:cNvSpPr txBox="1"/>
          <p:nvPr/>
        </p:nvSpPr>
        <p:spPr>
          <a:xfrm>
            <a:off x="7162455" y="524451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8C2F68-EB5A-4BCD-98D9-BB9537C33AB3}"/>
                  </a:ext>
                </a:extLst>
              </p:cNvPr>
              <p:cNvSpPr txBox="1"/>
              <p:nvPr/>
            </p:nvSpPr>
            <p:spPr>
              <a:xfrm>
                <a:off x="709856" y="4985686"/>
                <a:ext cx="5316391" cy="565604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sz="1805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5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1.02</m:t>
                                  </m:r>
                                </m:e>
                              </m:d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(1.03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)(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0.98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)(1.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04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)(1.04</m:t>
                              </m:r>
                              <m:r>
                                <a:rPr lang="en-US" sz="1805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1805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sup>
                      </m:sSup>
                      <m:r>
                        <a:rPr lang="en-US" sz="1805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=1.0221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8C2F68-EB5A-4BCD-98D9-BB9537C33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56" y="4985686"/>
                <a:ext cx="5316391" cy="565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462408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11" y="1001952"/>
            <a:ext cx="7772400" cy="567142"/>
          </a:xfrm>
        </p:spPr>
        <p:txBody>
          <a:bodyPr/>
          <a:lstStyle/>
          <a:p>
            <a:r>
              <a:rPr lang="en-US" dirty="0"/>
              <a:t>Percentiles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idx="1"/>
          </p:nvPr>
        </p:nvSpPr>
        <p:spPr>
          <a:xfrm>
            <a:off x="700748" y="3799752"/>
            <a:ext cx="8032750" cy="1229447"/>
          </a:xfrm>
          <a:noFill/>
          <a:ln/>
        </p:spPr>
        <p:txBody>
          <a:bodyPr wrap="square" anchor="t">
            <a:noAutofit/>
          </a:bodyPr>
          <a:lstStyle/>
          <a:p>
            <a:pPr marL="260221" indent="-260221"/>
            <a:r>
              <a:rPr lang="en-US" dirty="0"/>
              <a:t>The </a:t>
            </a:r>
            <a:r>
              <a:rPr lang="en-US" i="1" dirty="0" err="1"/>
              <a:t>p</a:t>
            </a:r>
            <a:r>
              <a:rPr lang="en-US" dirty="0" err="1"/>
              <a:t>th</a:t>
            </a:r>
            <a:r>
              <a:rPr lang="en-US" dirty="0"/>
              <a:t> percentile of a data set is a value such that at least </a:t>
            </a:r>
            <a:r>
              <a:rPr lang="en-US" i="1" dirty="0"/>
              <a:t>p</a:t>
            </a:r>
            <a:r>
              <a:rPr lang="en-US" dirty="0"/>
              <a:t> percent of the items take on this value or less and at least (100 - </a:t>
            </a:r>
            <a:r>
              <a:rPr lang="en-US" i="1" dirty="0"/>
              <a:t>p</a:t>
            </a:r>
            <a:r>
              <a:rPr lang="en-US" dirty="0"/>
              <a:t>) percent of the items take on this value or more.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87787" y="1634110"/>
            <a:ext cx="7753350" cy="11990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percentile provides information about how the data are spread over the interval from the smallest value to the largest value.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687787" y="2915897"/>
            <a:ext cx="7753350" cy="8613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Admission test scores for colleges and universities are frequently reported in terms of percentiles.</a:t>
            </a:r>
          </a:p>
        </p:txBody>
      </p:sp>
    </p:spTree>
    <p:extLst>
      <p:ext uri="{BB962C8B-B14F-4D97-AF65-F5344CB8AC3E}">
        <p14:creationId xmlns:p14="http://schemas.microsoft.com/office/powerpoint/2010/main" val="2369112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694118" y="1547289"/>
            <a:ext cx="71628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Arrange the data in ascending order.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94118" y="1924328"/>
            <a:ext cx="7162800" cy="4707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60221" indent="-26022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Compute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</a:t>
            </a:r>
            <a:r>
              <a:rPr lang="en-US" sz="2400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the location of the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 percentile.</a:t>
            </a: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1121609" y="2395050"/>
            <a:ext cx="2869294" cy="4726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0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</a:t>
            </a:r>
            <a:r>
              <a:rPr lang="en-US" sz="2000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(</a:t>
            </a:r>
            <a:r>
              <a:rPr lang="en-US" sz="20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/100)(</a:t>
            </a:r>
            <a:r>
              <a:rPr lang="en-US" sz="20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 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+ 1)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618443-02EF-45BA-88CD-5D21D6B2A41F}"/>
              </a:ext>
            </a:extLst>
          </p:cNvPr>
          <p:cNvSpPr txBox="1">
            <a:spLocks noChangeArrowheads="1"/>
          </p:cNvSpPr>
          <p:nvPr/>
        </p:nvSpPr>
        <p:spPr>
          <a:xfrm>
            <a:off x="363511" y="1001952"/>
            <a:ext cx="7772400" cy="567142"/>
          </a:xfr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Percentiles</a:t>
            </a:r>
          </a:p>
        </p:txBody>
      </p:sp>
      <p:sp>
        <p:nvSpPr>
          <p:cNvPr id="8" name="Rectangle 593">
            <a:extLst>
              <a:ext uri="{FF2B5EF4-FFF2-40B4-BE49-F238E27FC236}">
                <a16:creationId xmlns:a16="http://schemas.microsoft.com/office/drawing/2014/main" id="{29F54FCC-92C3-4C43-ABE4-D01FAC59F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11" y="2943484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77E6A9-B93F-405F-9B5C-4767DEDDC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31336"/>
              </p:ext>
            </p:extLst>
          </p:nvPr>
        </p:nvGraphicFramePr>
        <p:xfrm>
          <a:off x="807572" y="3415891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5009622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034611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3834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828745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67955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528036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4274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71399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582212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5477135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5786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0752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193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5244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0043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2589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3590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128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060833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86" y="1017445"/>
            <a:ext cx="7886700" cy="546659"/>
          </a:xfrm>
        </p:spPr>
        <p:txBody>
          <a:bodyPr/>
          <a:lstStyle/>
          <a:p>
            <a:r>
              <a:rPr lang="en-US" dirty="0"/>
              <a:t>Numerical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75" y="1673612"/>
            <a:ext cx="7886700" cy="19844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If the measures are computed for data from a sample, they are called </a:t>
            </a:r>
            <a:r>
              <a:rPr lang="en-US" b="1" dirty="0">
                <a:solidFill>
                  <a:srgbClr val="000000"/>
                </a:solidFill>
                <a:cs typeface="Arial" panose="020B0604020202020204" pitchFamily="34" charset="0"/>
              </a:rPr>
              <a:t>sample statistics</a:t>
            </a: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If the measures are computed for data from a population, they are called </a:t>
            </a:r>
            <a:r>
              <a:rPr lang="en-US" b="1" dirty="0">
                <a:solidFill>
                  <a:srgbClr val="000000"/>
                </a:solidFill>
                <a:cs typeface="Arial" panose="020B0604020202020204" pitchFamily="34" charset="0"/>
              </a:rPr>
              <a:t>population parameters</a:t>
            </a: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A sample statistic is referred to as the </a:t>
            </a:r>
            <a:r>
              <a:rPr lang="en-US" b="1" dirty="0">
                <a:solidFill>
                  <a:srgbClr val="000000"/>
                </a:solidFill>
                <a:cs typeface="Arial" panose="020B0604020202020204" pitchFamily="34" charset="0"/>
              </a:rPr>
              <a:t>point estimator </a:t>
            </a: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of the corresponding population parameter.</a:t>
            </a:r>
          </a:p>
          <a:p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49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63" name="Rectangle 1191"/>
          <p:cNvSpPr>
            <a:spLocks noChangeArrowheads="1"/>
          </p:cNvSpPr>
          <p:nvPr/>
        </p:nvSpPr>
        <p:spPr bwMode="auto">
          <a:xfrm>
            <a:off x="681115" y="1569094"/>
            <a:ext cx="43243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</a:t>
            </a:r>
            <a:r>
              <a:rPr lang="en-US" sz="1805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/100)(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+ 1) = (75/100)(80 + 1) = 60.8</a:t>
            </a:r>
          </a:p>
        </p:txBody>
      </p:sp>
      <p:sp>
        <p:nvSpPr>
          <p:cNvPr id="132265" name="Rectangle 1193"/>
          <p:cNvSpPr>
            <a:spLocks noChangeArrowheads="1"/>
          </p:cNvSpPr>
          <p:nvPr/>
        </p:nvSpPr>
        <p:spPr bwMode="auto">
          <a:xfrm>
            <a:off x="681115" y="2017091"/>
            <a:ext cx="5238750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75th Percentile = 344 + .8(345 – 344) =   344.8</a:t>
            </a:r>
          </a:p>
        </p:txBody>
      </p:sp>
      <p:sp>
        <p:nvSpPr>
          <p:cNvPr id="248" name="Rectangle 2">
            <a:extLst>
              <a:ext uri="{FF2B5EF4-FFF2-40B4-BE49-F238E27FC236}">
                <a16:creationId xmlns:a16="http://schemas.microsoft.com/office/drawing/2014/main" id="{35B829A9-F3BD-474F-BF11-E05893EDD815}"/>
              </a:ext>
            </a:extLst>
          </p:cNvPr>
          <p:cNvSpPr txBox="1">
            <a:spLocks noChangeArrowheads="1"/>
          </p:cNvSpPr>
          <p:nvPr/>
        </p:nvSpPr>
        <p:spPr>
          <a:xfrm>
            <a:off x="363511" y="1001952"/>
            <a:ext cx="7772400" cy="567142"/>
          </a:xfr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Percentiles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975EFA-BA7D-46D6-98E2-F2AC60BC3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534761"/>
              </p:ext>
            </p:extLst>
          </p:nvPr>
        </p:nvGraphicFramePr>
        <p:xfrm>
          <a:off x="984351" y="3527289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8061520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980838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057014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015467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221284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748798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479079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006058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588763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450724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15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7288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4995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2371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0379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8914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5577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370238"/>
                  </a:ext>
                </a:extLst>
              </a:tr>
            </a:tbl>
          </a:graphicData>
        </a:graphic>
      </p:graphicFrame>
      <p:sp>
        <p:nvSpPr>
          <p:cNvPr id="252" name="Rectangle 1193">
            <a:extLst>
              <a:ext uri="{FF2B5EF4-FFF2-40B4-BE49-F238E27FC236}">
                <a16:creationId xmlns:a16="http://schemas.microsoft.com/office/drawing/2014/main" id="{0E797676-2152-4ED9-A5ED-27D06F0B0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15" y="2389487"/>
            <a:ext cx="5238750" cy="6760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t"/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Land Leases less than $344.8 is in the 75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percentile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Land leases over $344.8 is in the 25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percentile</a:t>
            </a:r>
          </a:p>
        </p:txBody>
      </p:sp>
    </p:spTree>
    <p:extLst>
      <p:ext uri="{BB962C8B-B14F-4D97-AF65-F5344CB8AC3E}">
        <p14:creationId xmlns:p14="http://schemas.microsoft.com/office/powerpoint/2010/main" val="2147301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8541" y="972047"/>
            <a:ext cx="7772400" cy="473850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Quartiles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58922" y="1547192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60221" indent="-26022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Quartiles are specific percentiles.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558922" y="2656533"/>
            <a:ext cx="531495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First Quartile = 25th Percentile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558922" y="2971160"/>
            <a:ext cx="5958755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Second Quartile = 50th Percentile = Median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68446" y="3240113"/>
            <a:ext cx="5334001" cy="42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Third Quartile = 75th Percentile</a:t>
            </a:r>
          </a:p>
        </p:txBody>
      </p:sp>
      <p:sp>
        <p:nvSpPr>
          <p:cNvPr id="12" name="Rectangle 1192">
            <a:extLst>
              <a:ext uri="{FF2B5EF4-FFF2-40B4-BE49-F238E27FC236}">
                <a16:creationId xmlns:a16="http://schemas.microsoft.com/office/drawing/2014/main" id="{AA83B27C-5FBE-4F4B-A2DC-AD09721C9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3408" y="2656532"/>
            <a:ext cx="3523283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(25/100)(80 + 1) = 20.25 observation</a:t>
            </a:r>
          </a:p>
        </p:txBody>
      </p:sp>
      <p:sp>
        <p:nvSpPr>
          <p:cNvPr id="13" name="Rectangle 1192">
            <a:extLst>
              <a:ext uri="{FF2B5EF4-FFF2-40B4-BE49-F238E27FC236}">
                <a16:creationId xmlns:a16="http://schemas.microsoft.com/office/drawing/2014/main" id="{854E44AE-187D-46AB-92B6-52104FBFB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176" y="2971160"/>
            <a:ext cx="3121609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(50/100)(80 + 1) = 40.5 observation</a:t>
            </a:r>
          </a:p>
        </p:txBody>
      </p:sp>
      <p:sp>
        <p:nvSpPr>
          <p:cNvPr id="14" name="Rectangle 1192">
            <a:extLst>
              <a:ext uri="{FF2B5EF4-FFF2-40B4-BE49-F238E27FC236}">
                <a16:creationId xmlns:a16="http://schemas.microsoft.com/office/drawing/2014/main" id="{8D2AA49F-A677-4824-8308-A02F46DA1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358" y="3275920"/>
            <a:ext cx="3121608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(75/100)(80 + 1) = 60.8 observation</a:t>
            </a:r>
          </a:p>
        </p:txBody>
      </p:sp>
      <p:sp>
        <p:nvSpPr>
          <p:cNvPr id="15" name="Rectangle 593">
            <a:extLst>
              <a:ext uri="{FF2B5EF4-FFF2-40B4-BE49-F238E27FC236}">
                <a16:creationId xmlns:a16="http://schemas.microsoft.com/office/drawing/2014/main" id="{4EF65B92-F7F6-4AD8-B197-2ED2EA0E4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41" y="2170411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5DE408-1477-4914-85EB-7D22DC08F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348887"/>
              </p:ext>
            </p:extLst>
          </p:nvPr>
        </p:nvGraphicFramePr>
        <p:xfrm>
          <a:off x="946879" y="3808348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5362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9535766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030826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510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550630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53170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969053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648230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719780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83983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0019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7829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791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1808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6069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2033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0268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62165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1FF8505-D877-42B8-B52F-F0D3565FBECF}"/>
              </a:ext>
            </a:extLst>
          </p:cNvPr>
          <p:cNvSpPr/>
          <p:nvPr/>
        </p:nvSpPr>
        <p:spPr>
          <a:xfrm>
            <a:off x="7014927" y="3860227"/>
            <a:ext cx="1607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25th Percentile</a:t>
            </a:r>
            <a:endParaRPr lang="en-US" dirty="0"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B1DFB4-9B80-4AAE-A4F1-45D8537FBF70}"/>
              </a:ext>
            </a:extLst>
          </p:cNvPr>
          <p:cNvSpPr/>
          <p:nvPr/>
        </p:nvSpPr>
        <p:spPr>
          <a:xfrm>
            <a:off x="7016430" y="4363737"/>
            <a:ext cx="16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50th Percentile </a:t>
            </a:r>
            <a:endParaRPr lang="en-US" dirty="0"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5618BF-0E80-4AFB-B3FB-FCDF50064C8C}"/>
              </a:ext>
            </a:extLst>
          </p:cNvPr>
          <p:cNvSpPr/>
          <p:nvPr/>
        </p:nvSpPr>
        <p:spPr>
          <a:xfrm>
            <a:off x="7042879" y="4895722"/>
            <a:ext cx="1607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75th Percentile</a:t>
            </a:r>
            <a:endParaRPr lang="en-US" dirty="0">
              <a:latin typeface="+mn-lt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55EA6F-D46B-4D76-9247-24BC5F7BB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893733"/>
              </p:ext>
            </p:extLst>
          </p:nvPr>
        </p:nvGraphicFramePr>
        <p:xfrm>
          <a:off x="7708147" y="5902742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08147" y="5902742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0904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6036" y="990521"/>
            <a:ext cx="7772400" cy="640951"/>
          </a:xfrm>
        </p:spPr>
        <p:txBody>
          <a:bodyPr/>
          <a:lstStyle/>
          <a:p>
            <a:r>
              <a:rPr lang="en-US" dirty="0"/>
              <a:t>Measures of Variability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90162" y="1631472"/>
            <a:ext cx="7886700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often desirable to consider measures of variability (dispersion), as well as measures of location.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680871" y="2601483"/>
            <a:ext cx="7867650" cy="8781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example, in choosing supplier X or supplier Y we might consider not only the average delivery time for each, but also the variability in delivery time for each.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B427296-C25D-49CC-B6E5-4E1AA5FBB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199" y="3879048"/>
            <a:ext cx="1693565" cy="34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Range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5B9A9E6-E281-4BCC-B173-50EA37293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199" y="4251444"/>
            <a:ext cx="2855303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Interquartile Range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E902737-839D-4BA5-88EA-325801CFF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199" y="4623840"/>
            <a:ext cx="2855303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7A56F550-1836-414A-8097-5F78E3C22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199" y="4996237"/>
            <a:ext cx="3357473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 Deviation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A95CF28E-3418-42D6-A791-B12FA7340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99" y="5373407"/>
            <a:ext cx="3332073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Coefficient of Variation</a:t>
            </a:r>
          </a:p>
        </p:txBody>
      </p:sp>
    </p:spTree>
    <p:extLst>
      <p:ext uri="{BB962C8B-B14F-4D97-AF65-F5344CB8AC3E}">
        <p14:creationId xmlns:p14="http://schemas.microsoft.com/office/powerpoint/2010/main" val="2188560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085" y="966673"/>
            <a:ext cx="2007063" cy="507270"/>
          </a:xfrm>
          <a:noFill/>
          <a:ln/>
        </p:spPr>
        <p:txBody>
          <a:bodyPr/>
          <a:lstStyle/>
          <a:p>
            <a:pPr algn="l"/>
            <a:r>
              <a:rPr lang="en-US" sz="2800" b="1" dirty="0"/>
              <a:t>Range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15542" y="1562614"/>
            <a:ext cx="7943851" cy="701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range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of a data set is the difference between the largest and smallest data value.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15539" y="2855025"/>
            <a:ext cx="794385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the simplest measure of variability.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15542" y="3219324"/>
            <a:ext cx="7943851" cy="601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very sensitive to the smallest and largest data values.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3865" y="2353109"/>
            <a:ext cx="4958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Range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Largest value – Smallest value</a:t>
            </a:r>
          </a:p>
        </p:txBody>
      </p:sp>
      <p:sp>
        <p:nvSpPr>
          <p:cNvPr id="3" name="Rectangle 6"/>
          <p:cNvSpPr/>
          <p:nvPr/>
        </p:nvSpPr>
        <p:spPr>
          <a:xfrm>
            <a:off x="8156105" y="5683162"/>
            <a:ext cx="303288" cy="2311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2" dirty="0">
                <a:latin typeface="+mn-lt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783145012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11" y="993575"/>
            <a:ext cx="7772400" cy="611112"/>
          </a:xfrm>
          <a:noFill/>
          <a:ln/>
        </p:spPr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134311" name="Rectangle 1191"/>
          <p:cNvSpPr>
            <a:spLocks noChangeArrowheads="1"/>
          </p:cNvSpPr>
          <p:nvPr/>
        </p:nvSpPr>
        <p:spPr bwMode="auto">
          <a:xfrm>
            <a:off x="1123128" y="1984612"/>
            <a:ext cx="5334001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Range = largest value - smallest value</a:t>
            </a:r>
          </a:p>
        </p:txBody>
      </p:sp>
      <p:sp>
        <p:nvSpPr>
          <p:cNvPr id="134312" name="Rectangle 1192"/>
          <p:cNvSpPr>
            <a:spLocks noChangeArrowheads="1"/>
          </p:cNvSpPr>
          <p:nvPr/>
        </p:nvSpPr>
        <p:spPr bwMode="auto">
          <a:xfrm>
            <a:off x="1115550" y="2439212"/>
            <a:ext cx="348615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Range = 397 - 204 =   193</a:t>
            </a:r>
          </a:p>
        </p:txBody>
      </p:sp>
      <p:sp>
        <p:nvSpPr>
          <p:cNvPr id="232" name="Rectangle 593">
            <a:extLst>
              <a:ext uri="{FF2B5EF4-FFF2-40B4-BE49-F238E27FC236}">
                <a16:creationId xmlns:a16="http://schemas.microsoft.com/office/drawing/2014/main" id="{32D9FE7E-D808-46A7-BFE7-C6BD916F6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79" y="1498388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B9BAFD3C-FF83-49AB-820E-5E4F626A8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04608"/>
              </p:ext>
            </p:extLst>
          </p:nvPr>
        </p:nvGraphicFramePr>
        <p:xfrm>
          <a:off x="1115550" y="3111305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5362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9535766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030826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510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550630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53170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969053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648230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719780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83983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0019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7829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791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1808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6069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2033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0268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621653"/>
                  </a:ext>
                </a:extLst>
              </a:tr>
            </a:tbl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867CA3E-0AE4-4002-816A-BD577EE3C6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61435"/>
              </p:ext>
            </p:extLst>
          </p:nvPr>
        </p:nvGraphicFramePr>
        <p:xfrm>
          <a:off x="7644984" y="5797810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44984" y="5797810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94F971F-2DDE-4DEF-850D-8B4E88AF3D94}"/>
              </a:ext>
            </a:extLst>
          </p:cNvPr>
          <p:cNvSpPr txBox="1"/>
          <p:nvPr/>
        </p:nvSpPr>
        <p:spPr>
          <a:xfrm>
            <a:off x="7209064" y="5338927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8165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752" y="957318"/>
            <a:ext cx="4059900" cy="483399"/>
          </a:xfrm>
          <a:noFill/>
          <a:ln/>
        </p:spPr>
        <p:txBody>
          <a:bodyPr/>
          <a:lstStyle/>
          <a:p>
            <a:pPr algn="l"/>
            <a:r>
              <a:rPr lang="en-US" sz="2800" b="1" dirty="0"/>
              <a:t>Interquartile Range (IQR)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72502" y="1537641"/>
            <a:ext cx="7734300" cy="687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interquartile range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a data set is the difference between the third quartile and the first quartile.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91551" y="2250962"/>
            <a:ext cx="7696201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the range for the middle 50% of the data.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91552" y="2666327"/>
            <a:ext cx="767715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overcomes the sensitivity to extreme data values.</a:t>
            </a:r>
          </a:p>
        </p:txBody>
      </p:sp>
    </p:spTree>
    <p:extLst>
      <p:ext uri="{BB962C8B-B14F-4D97-AF65-F5344CB8AC3E}">
        <p14:creationId xmlns:p14="http://schemas.microsoft.com/office/powerpoint/2010/main" val="3234269507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11" y="1002457"/>
            <a:ext cx="7772400" cy="572917"/>
          </a:xfrm>
          <a:noFill/>
          <a:ln/>
        </p:spPr>
        <p:txBody>
          <a:bodyPr/>
          <a:lstStyle/>
          <a:p>
            <a:r>
              <a:rPr lang="en-US" dirty="0"/>
              <a:t>Interquartile Range (IQR)</a:t>
            </a:r>
          </a:p>
        </p:txBody>
      </p:sp>
      <p:sp>
        <p:nvSpPr>
          <p:cNvPr id="135336" name="Rectangle 1192"/>
          <p:cNvSpPr>
            <a:spLocks noChangeArrowheads="1"/>
          </p:cNvSpPr>
          <p:nvPr/>
        </p:nvSpPr>
        <p:spPr bwMode="auto">
          <a:xfrm>
            <a:off x="785422" y="1811360"/>
            <a:ext cx="3492663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3rd Quartile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3) = 344</a:t>
            </a:r>
          </a:p>
        </p:txBody>
      </p:sp>
      <p:sp>
        <p:nvSpPr>
          <p:cNvPr id="135337" name="Rectangle 1193"/>
          <p:cNvSpPr>
            <a:spLocks noChangeArrowheads="1"/>
          </p:cNvSpPr>
          <p:nvPr/>
        </p:nvSpPr>
        <p:spPr bwMode="auto">
          <a:xfrm>
            <a:off x="785422" y="2112141"/>
            <a:ext cx="4064163" cy="4153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1st Quartile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1) = 241</a:t>
            </a:r>
          </a:p>
        </p:txBody>
      </p:sp>
      <p:sp>
        <p:nvSpPr>
          <p:cNvPr id="135338" name="Rectangle 1194"/>
          <p:cNvSpPr>
            <a:spLocks noChangeArrowheads="1"/>
          </p:cNvSpPr>
          <p:nvPr/>
        </p:nvSpPr>
        <p:spPr bwMode="auto">
          <a:xfrm>
            <a:off x="785423" y="2567145"/>
            <a:ext cx="4206877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IQR =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3 -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 =  344 - 241 =   103</a:t>
            </a:r>
          </a:p>
        </p:txBody>
      </p:sp>
      <p:sp>
        <p:nvSpPr>
          <p:cNvPr id="241" name="Rectangle 593">
            <a:extLst>
              <a:ext uri="{FF2B5EF4-FFF2-40B4-BE49-F238E27FC236}">
                <a16:creationId xmlns:a16="http://schemas.microsoft.com/office/drawing/2014/main" id="{CA657FEF-358A-43AA-848B-57290D151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81" y="1476856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42" name="Table 241">
            <a:extLst>
              <a:ext uri="{FF2B5EF4-FFF2-40B4-BE49-F238E27FC236}">
                <a16:creationId xmlns:a16="http://schemas.microsoft.com/office/drawing/2014/main" id="{3DB54901-EF36-487A-9C34-93BA46537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771709"/>
              </p:ext>
            </p:extLst>
          </p:nvPr>
        </p:nvGraphicFramePr>
        <p:xfrm>
          <a:off x="1115550" y="3111305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5362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9535766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030826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510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550630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53170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969053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648230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719780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283983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0019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7829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791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1808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6069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2033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0268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621653"/>
                  </a:ext>
                </a:extLst>
              </a:tr>
            </a:tbl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6F7D555-922D-49EE-9C90-0D9310365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675101"/>
              </p:ext>
            </p:extLst>
          </p:nvPr>
        </p:nvGraphicFramePr>
        <p:xfrm>
          <a:off x="7865689" y="57864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65689" y="578643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263422C-D1F5-408E-B875-A5E155B8C1E9}"/>
              </a:ext>
            </a:extLst>
          </p:cNvPr>
          <p:cNvSpPr txBox="1"/>
          <p:nvPr/>
        </p:nvSpPr>
        <p:spPr>
          <a:xfrm>
            <a:off x="7298870" y="5338927"/>
            <a:ext cx="1836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3690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688680" y="1622597"/>
            <a:ext cx="7467601" cy="5613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a measure of variability that utilizes all the data.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244090" y="980312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0771" name="Rectangle 3"/>
              <p:cNvSpPr>
                <a:spLocks noChangeArrowheads="1"/>
              </p:cNvSpPr>
              <p:nvPr/>
            </p:nvSpPr>
            <p:spPr bwMode="auto">
              <a:xfrm>
                <a:off x="688680" y="2451730"/>
                <a:ext cx="7467601" cy="86905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 anchor="ctr"/>
              <a:lstStyle/>
              <a:p>
                <a:pPr marL="257834" indent="-257834">
                  <a:buSzPct val="100000"/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It is based on the difference between the value of each observation (</a:t>
                </a:r>
                <a:r>
                  <a:rPr lang="en-US" sz="24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x</a:t>
                </a:r>
                <a:r>
                  <a:rPr lang="en-US" sz="2400" i="1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</a:t>
                </a:r>
                <a:r>
                  <a:rPr lang="en-US" sz="24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 and the mean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for a sample, </a:t>
                </a:r>
                <a:r>
                  <a:rPr lang="en-US" sz="24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m</a:t>
                </a:r>
                <a:r>
                  <a:rPr lang="en-US" sz="24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for a population).</a:t>
                </a:r>
              </a:p>
            </p:txBody>
          </p:sp>
        </mc:Choice>
        <mc:Fallback xmlns="">
          <p:sp>
            <p:nvSpPr>
              <p:cNvPr id="160771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8680" y="2451730"/>
                <a:ext cx="7467601" cy="869054"/>
              </a:xfrm>
              <a:prstGeom prst="rect">
                <a:avLst/>
              </a:prstGeom>
              <a:blipFill>
                <a:blip r:embed="rId3"/>
                <a:stretch>
                  <a:fillRect l="-894" t="-21769" b="-31973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683918" y="3622000"/>
            <a:ext cx="7467601" cy="5872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variance is useful in comparing the variability of two or more variables.</a:t>
            </a:r>
          </a:p>
        </p:txBody>
      </p:sp>
    </p:spTree>
    <p:extLst>
      <p:ext uri="{BB962C8B-B14F-4D97-AF65-F5344CB8AC3E}">
        <p14:creationId xmlns:p14="http://schemas.microsoft.com/office/powerpoint/2010/main" val="410217773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688680" y="2357320"/>
            <a:ext cx="7467601" cy="4726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variance is computed as follows: </a:t>
            </a:r>
          </a:p>
        </p:txBody>
      </p:sp>
      <p:sp>
        <p:nvSpPr>
          <p:cNvPr id="161800" name="Rectangle 8"/>
          <p:cNvSpPr>
            <a:spLocks noChangeArrowheads="1"/>
          </p:cNvSpPr>
          <p:nvPr/>
        </p:nvSpPr>
        <p:spPr bwMode="auto">
          <a:xfrm>
            <a:off x="688680" y="1622003"/>
            <a:ext cx="7467601" cy="787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variance is the average of the squared deviations between each data value and the mean.</a:t>
            </a:r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1379443" y="3089056"/>
            <a:ext cx="176100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Sample formula</a:t>
            </a:r>
          </a:p>
        </p:txBody>
      </p:sp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4346720" y="3089056"/>
            <a:ext cx="228185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Population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59956" y="3512829"/>
                <a:ext cx="1808444" cy="631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r>
                                <a:rPr lang="en-US" sz="1805" i="1" baseline="3000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nary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956" y="3512829"/>
                <a:ext cx="1808444" cy="6313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46720" y="3512829"/>
                <a:ext cx="1840697" cy="629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l-GR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𝜇</m:t>
                                  </m:r>
                                </m:e>
                              </m:d>
                              <m:r>
                                <a:rPr lang="en-US" sz="1805" i="1" baseline="3000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nary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720" y="3512829"/>
                <a:ext cx="1840697" cy="629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11546" y="1009698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Variance</a:t>
            </a:r>
          </a:p>
        </p:txBody>
      </p:sp>
    </p:spTree>
    <p:extLst>
      <p:ext uri="{BB962C8B-B14F-4D97-AF65-F5344CB8AC3E}">
        <p14:creationId xmlns:p14="http://schemas.microsoft.com/office/powerpoint/2010/main" val="1749816588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304924" y="997617"/>
            <a:ext cx="7772400" cy="4929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Standard Deviation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688680" y="1645769"/>
            <a:ext cx="7467601" cy="7304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 deviation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a data set is the positive square root of the variance.</a:t>
            </a: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688680" y="2510191"/>
            <a:ext cx="7467601" cy="787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measured in the same units as the data, making it more easily interpreted than the variance.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354E39-8792-45E5-9F2C-A288E4A63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680" y="3410667"/>
            <a:ext cx="6326217" cy="63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t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standard deviation is computed as follows: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988A44-960F-4C63-A338-A85043FC638A}"/>
                  </a:ext>
                </a:extLst>
              </p:cNvPr>
              <p:cNvSpPr txBox="1"/>
              <p:nvPr/>
            </p:nvSpPr>
            <p:spPr>
              <a:xfrm>
                <a:off x="1735434" y="4488332"/>
                <a:ext cx="873444" cy="4062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</a:rPr>
                  <a:t>s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988A44-960F-4C63-A338-A85043FC63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434" y="4488332"/>
                <a:ext cx="873444" cy="406265"/>
              </a:xfrm>
              <a:prstGeom prst="rect">
                <a:avLst/>
              </a:prstGeom>
              <a:blipFill>
                <a:blip r:embed="rId3"/>
                <a:stretch>
                  <a:fillRect l="-6294" b="-22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C351D2A-70E0-4EAF-9B55-DCF7AC44EA60}"/>
                  </a:ext>
                </a:extLst>
              </p:cNvPr>
              <p:cNvSpPr txBox="1"/>
              <p:nvPr/>
            </p:nvSpPr>
            <p:spPr>
              <a:xfrm>
                <a:off x="4807834" y="4488332"/>
                <a:ext cx="997132" cy="4054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Symbol" panose="05050102010706020507" pitchFamily="18" charset="2"/>
                  </a:rPr>
                  <a:t>s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Symbol" panose="05050102010706020507" pitchFamily="18" charset="2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+mn-lt"/>
                              </a:rPr>
                              <m:t> </m:t>
                            </m:r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C351D2A-70E0-4EAF-9B55-DCF7AC44EA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834" y="4488332"/>
                <a:ext cx="997132" cy="405496"/>
              </a:xfrm>
              <a:prstGeom prst="rect">
                <a:avLst/>
              </a:prstGeom>
              <a:blipFill>
                <a:blip r:embed="rId4"/>
                <a:stretch>
                  <a:fillRect l="-5521" t="-1493" b="-22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9">
            <a:extLst>
              <a:ext uri="{FF2B5EF4-FFF2-40B4-BE49-F238E27FC236}">
                <a16:creationId xmlns:a16="http://schemas.microsoft.com/office/drawing/2014/main" id="{2BDF9217-93BB-45D7-9D41-B0E333786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938" y="4021238"/>
            <a:ext cx="176100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Sample formula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80E92F84-37B0-4CFF-85CD-744A042FC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215" y="4021238"/>
            <a:ext cx="228185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Population formula</a:t>
            </a:r>
          </a:p>
        </p:txBody>
      </p:sp>
    </p:spTree>
    <p:extLst>
      <p:ext uri="{BB962C8B-B14F-4D97-AF65-F5344CB8AC3E}">
        <p14:creationId xmlns:p14="http://schemas.microsoft.com/office/powerpoint/2010/main" val="2672200896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2342" y="991049"/>
            <a:ext cx="7772400" cy="458334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3100" dirty="0"/>
              <a:t>Measures of Locatio</a:t>
            </a:r>
            <a:r>
              <a:rPr lang="en-US" dirty="0"/>
              <a:t>n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91682" y="1500868"/>
            <a:ext cx="2667000" cy="3151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685800" y="1900492"/>
            <a:ext cx="266700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Median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691682" y="2266093"/>
            <a:ext cx="266700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Mode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91682" y="3262576"/>
            <a:ext cx="2667000" cy="34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Percentiles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691682" y="3606326"/>
            <a:ext cx="266700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Quartiles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691681" y="2589398"/>
            <a:ext cx="3107870" cy="3151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Weighted Mean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85801" y="2916151"/>
            <a:ext cx="2962726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Geometric Mean</a:t>
            </a:r>
          </a:p>
        </p:txBody>
      </p:sp>
    </p:spTree>
    <p:extLst>
      <p:ext uri="{BB962C8B-B14F-4D97-AF65-F5344CB8AC3E}">
        <p14:creationId xmlns:p14="http://schemas.microsoft.com/office/powerpoint/2010/main" val="787015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88680" y="2457073"/>
            <a:ext cx="7467601" cy="5013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coefficient of variation is computed as follows:  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3881" y="969164"/>
            <a:ext cx="7772400" cy="525174"/>
          </a:xfrm>
          <a:noFill/>
          <a:ln/>
        </p:spPr>
        <p:txBody>
          <a:bodyPr/>
          <a:lstStyle/>
          <a:p>
            <a:r>
              <a:rPr lang="en-US" dirty="0"/>
              <a:t>Coefficient of Variation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88680" y="1651171"/>
            <a:ext cx="7467601" cy="7304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34" indent="-257834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coefficient of variation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indicates how large the standard deviation is in relation to the mean.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92151" y="3477764"/>
                <a:ext cx="1365054" cy="5060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acc>
                              <m:accPr>
                                <m:chr m:val="̅"/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den>
                        </m:f>
                        <m: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100</m:t>
                        </m:r>
                      </m:e>
                    </m:d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%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151" y="3477764"/>
                <a:ext cx="1365054" cy="506036"/>
              </a:xfrm>
              <a:prstGeom prst="rect">
                <a:avLst/>
              </a:prstGeom>
              <a:blipFill>
                <a:blip r:embed="rId3"/>
                <a:stretch>
                  <a:fillRect r="-3125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31946" y="3477764"/>
                <a:ext cx="1377044" cy="5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num>
                          <m:den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den>
                        </m:f>
                        <m: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100</m:t>
                        </m:r>
                      </m:e>
                    </m:d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%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946" y="3477764"/>
                <a:ext cx="1377044" cy="531556"/>
              </a:xfrm>
              <a:prstGeom prst="rect">
                <a:avLst/>
              </a:prstGeom>
              <a:blipFill>
                <a:blip r:embed="rId4"/>
                <a:stretch>
                  <a:fillRect r="-2655"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9">
            <a:extLst>
              <a:ext uri="{FF2B5EF4-FFF2-40B4-BE49-F238E27FC236}">
                <a16:creationId xmlns:a16="http://schemas.microsoft.com/office/drawing/2014/main" id="{88E2F934-987A-4A78-A3D4-83E32D7A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6958" y="3046901"/>
            <a:ext cx="176100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Sample formula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0F6C9679-5B71-4859-85B6-F82BAAB13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235" y="3046901"/>
            <a:ext cx="2281850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Population formula</a:t>
            </a:r>
          </a:p>
        </p:txBody>
      </p:sp>
    </p:spTree>
    <p:extLst>
      <p:ext uri="{BB962C8B-B14F-4D97-AF65-F5344CB8AC3E}">
        <p14:creationId xmlns:p14="http://schemas.microsoft.com/office/powerpoint/2010/main" val="13060482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65" name="Rectangle 1197"/>
          <p:cNvSpPr>
            <a:spLocks noChangeArrowheads="1"/>
          </p:cNvSpPr>
          <p:nvPr/>
        </p:nvSpPr>
        <p:spPr bwMode="auto">
          <a:xfrm>
            <a:off x="635533" y="2222223"/>
            <a:ext cx="3943350" cy="3974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</a:t>
            </a:r>
          </a:p>
        </p:txBody>
      </p:sp>
      <p:sp>
        <p:nvSpPr>
          <p:cNvPr id="136366" name="Rectangle 1198"/>
          <p:cNvSpPr>
            <a:spLocks noChangeArrowheads="1"/>
          </p:cNvSpPr>
          <p:nvPr/>
        </p:nvSpPr>
        <p:spPr bwMode="auto">
          <a:xfrm>
            <a:off x="635533" y="3348455"/>
            <a:ext cx="4324350" cy="32584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 Deviation</a:t>
            </a:r>
          </a:p>
        </p:txBody>
      </p:sp>
      <p:sp>
        <p:nvSpPr>
          <p:cNvPr id="136367" name="Rectangle 1199"/>
          <p:cNvSpPr>
            <a:spLocks noChangeArrowheads="1"/>
          </p:cNvSpPr>
          <p:nvPr/>
        </p:nvSpPr>
        <p:spPr bwMode="auto">
          <a:xfrm>
            <a:off x="635533" y="4409359"/>
            <a:ext cx="4324350" cy="3401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Coefficient of Variation</a:t>
            </a:r>
          </a:p>
        </p:txBody>
      </p:sp>
      <p:sp>
        <p:nvSpPr>
          <p:cNvPr id="136370" name="Rectangle 1202"/>
          <p:cNvSpPr>
            <a:spLocks noChangeArrowheads="1"/>
          </p:cNvSpPr>
          <p:nvPr/>
        </p:nvSpPr>
        <p:spPr bwMode="auto">
          <a:xfrm>
            <a:off x="345790" y="1009818"/>
            <a:ext cx="7772400" cy="650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Sample Variance, Standard Deviation,</a:t>
            </a:r>
          </a:p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And Coefficient of Variation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51490" y="2377924"/>
                <a:ext cx="2453942" cy="506164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</a:rPr>
                  <a:t>s</a:t>
                </a:r>
                <a:r>
                  <a:rPr lang="en-US" sz="1805" baseline="30000" dirty="0">
                    <a:solidFill>
                      <a:srgbClr val="000000"/>
                    </a:solidFill>
                    <a:latin typeface="+mn-lt"/>
                  </a:rPr>
                  <a:t>2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  <m:r>
                              <a:rPr lang="en-US" sz="1805" i="1" baseline="3000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</m:nary>
                      </m:num>
                      <m:den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US" sz="1805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=3,014.62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490" y="2377924"/>
                <a:ext cx="2453942" cy="506164"/>
              </a:xfrm>
              <a:prstGeom prst="rect">
                <a:avLst/>
              </a:prstGeom>
              <a:blipFill>
                <a:blip r:embed="rId4"/>
                <a:stretch>
                  <a:fillRect l="-2239" t="-63855" b="-5662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51490" y="3793787"/>
                <a:ext cx="3209533" cy="4062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</a:rPr>
                  <a:t>s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805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3,014.62</m:t>
                        </m:r>
                      </m:e>
                    </m:rad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=  54.</m:t>
                    </m:r>
                    <m:r>
                      <a:rPr lang="en-US" sz="1805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91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490" y="3793787"/>
                <a:ext cx="3209533" cy="406265"/>
              </a:xfrm>
              <a:prstGeom prst="rect">
                <a:avLst/>
              </a:prstGeom>
              <a:blipFill>
                <a:blip r:embed="rId5"/>
                <a:stretch>
                  <a:fillRect l="-1711" b="-2238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51490" y="5017557"/>
                <a:ext cx="4120359" cy="50603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5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acc>
                              <m:accPr>
                                <m:chr m:val="̅"/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den>
                        </m:f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100</m:t>
                        </m:r>
                      </m:e>
                    </m:d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%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54.</m:t>
                            </m:r>
                            <m:r>
                              <a:rPr lang="en-US" sz="1805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91</m:t>
                            </m:r>
                          </m:num>
                          <m:den>
                            <m:r>
                              <a:rPr lang="en-US" sz="1805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297.16</m:t>
                            </m:r>
                          </m:den>
                        </m:f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5">
                            <a:solidFill>
                              <a:srgbClr val="00000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 100</m:t>
                        </m:r>
                      </m:e>
                    </m:d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%=</m:t>
                    </m:r>
                    <m:r>
                      <a:rPr lang="en-US" sz="1805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18.48</m:t>
                    </m:r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%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490" y="5017557"/>
                <a:ext cx="4120359" cy="506036"/>
              </a:xfrm>
              <a:prstGeom prst="rect">
                <a:avLst/>
              </a:prstGeom>
              <a:blipFill>
                <a:blip r:embed="rId6"/>
                <a:stretch>
                  <a:fillRect b="-6024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FDB8B41-6726-4646-BFAE-936F83098C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996070"/>
              </p:ext>
            </p:extLst>
          </p:nvPr>
        </p:nvGraphicFramePr>
        <p:xfrm>
          <a:off x="7660990" y="5827791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Worksheet" showAsIcon="1" r:id="rId7" imgW="914400" imgH="792360" progId="Excel.Sheet.12">
                  <p:embed/>
                </p:oleObj>
              </mc:Choice>
              <mc:Fallback>
                <p:oleObj name="Worksheet" showAsIcon="1" r:id="rId7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60990" y="5827791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FEF048B-3719-4FDD-B59E-480E3B46867E}"/>
              </a:ext>
            </a:extLst>
          </p:cNvPr>
          <p:cNvSpPr txBox="1"/>
          <p:nvPr/>
        </p:nvSpPr>
        <p:spPr>
          <a:xfrm>
            <a:off x="7209064" y="5338927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470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0832" y="1019984"/>
            <a:ext cx="7772400" cy="488174"/>
          </a:xfrm>
          <a:noFill/>
          <a:ln/>
        </p:spPr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85908" y="2439954"/>
            <a:ext cx="7772400" cy="524852"/>
          </a:xfrm>
          <a:noFill/>
          <a:ln/>
        </p:spPr>
        <p:txBody>
          <a:bodyPr>
            <a:normAutofit/>
          </a:bodyPr>
          <a:lstStyle/>
          <a:p>
            <a:pPr marL="260221" indent="-260221"/>
            <a:r>
              <a:rPr lang="en-US" sz="2000" dirty="0"/>
              <a:t>The </a:t>
            </a:r>
            <a:r>
              <a:rPr lang="en-US" sz="2000" b="1" dirty="0"/>
              <a:t>mean</a:t>
            </a:r>
            <a:r>
              <a:rPr lang="en-US" sz="2000" dirty="0"/>
              <a:t> of a data set is the average of all the data values.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14" name="Rectangle 22"/>
              <p:cNvSpPr>
                <a:spLocks noChangeArrowheads="1"/>
              </p:cNvSpPr>
              <p:nvPr/>
            </p:nvSpPr>
            <p:spPr bwMode="auto">
              <a:xfrm>
                <a:off x="585908" y="2837121"/>
                <a:ext cx="7772400" cy="43426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/>
              <a:lstStyle/>
              <a:p>
                <a:pPr marL="257834" indent="-257834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The sample mean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is the point estimator of the population </a:t>
                </a:r>
                <a:r>
                  <a:rPr lang="en-US" sz="200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mean µ.</a:t>
                </a:r>
                <a:endParaRPr lang="en-US" sz="20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21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5908" y="2837121"/>
                <a:ext cx="7772400" cy="434269"/>
              </a:xfrm>
              <a:prstGeom prst="rect">
                <a:avLst/>
              </a:prstGeom>
              <a:blipFill>
                <a:blip r:embed="rId3"/>
                <a:stretch>
                  <a:fillRect l="-1020" t="-9722" b="-1250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595433" y="1599646"/>
            <a:ext cx="7772400" cy="4361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Perhaps the most important measure of location is the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590670" y="2002522"/>
            <a:ext cx="777240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34" indent="-25783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mean provides a measure of central location.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>
                <a:extLst>
                  <a:ext uri="{FF2B5EF4-FFF2-40B4-BE49-F238E27FC236}">
                    <a16:creationId xmlns:a16="http://schemas.microsoft.com/office/drawing/2014/main" id="{F010BEF2-C887-422C-B240-6CEACF8E9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908" y="3431545"/>
                <a:ext cx="3886200" cy="488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 anchor="ctr"/>
              <a:lstStyle/>
              <a:p>
                <a:pPr algn="l"/>
                <a:r>
                  <a:rPr lang="en-US" sz="2400" dirty="0">
                    <a:latin typeface="+mn-lt"/>
                    <a:cs typeface="Arial" panose="020B0604020202020204" pitchFamily="34" charset="0"/>
                  </a:rPr>
                  <a:t>Sample Mean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en-US" sz="2400" dirty="0"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2">
                <a:extLst>
                  <a:ext uri="{FF2B5EF4-FFF2-40B4-BE49-F238E27FC236}">
                    <a16:creationId xmlns:a16="http://schemas.microsoft.com/office/drawing/2014/main" id="{F010BEF2-C887-422C-B240-6CEACF8E93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5908" y="3431545"/>
                <a:ext cx="3886200" cy="488174"/>
              </a:xfrm>
              <a:prstGeom prst="rect">
                <a:avLst/>
              </a:prstGeom>
              <a:blipFill>
                <a:blip r:embed="rId4"/>
                <a:stretch>
                  <a:fillRect l="-2978" t="-7500" b="-2500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3D0436-2A39-4C5F-B760-D18CB0D704B4}"/>
                  </a:ext>
                </a:extLst>
              </p:cNvPr>
              <p:cNvSpPr txBox="1"/>
              <p:nvPr/>
            </p:nvSpPr>
            <p:spPr>
              <a:xfrm>
                <a:off x="1161503" y="3979108"/>
                <a:ext cx="2318658" cy="687432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3D0436-2A39-4C5F-B760-D18CB0D70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503" y="3979108"/>
                <a:ext cx="2318658" cy="6874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9EE9870-59C1-449B-A78C-95C007D423C7}"/>
              </a:ext>
            </a:extLst>
          </p:cNvPr>
          <p:cNvSpPr txBox="1"/>
          <p:nvPr/>
        </p:nvSpPr>
        <p:spPr>
          <a:xfrm>
            <a:off x="3258381" y="3979108"/>
            <a:ext cx="5200797" cy="6478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where:  </a:t>
            </a:r>
            <a:r>
              <a:rPr lang="en-US" dirty="0">
                <a:latin typeface="Symbol" panose="05050102010706020507" pitchFamily="18" charset="2"/>
              </a:rPr>
              <a:t>S</a:t>
            </a:r>
            <a:r>
              <a:rPr lang="en-US" i="1" dirty="0">
                <a:latin typeface="+mn-lt"/>
              </a:rPr>
              <a:t>x</a:t>
            </a:r>
            <a:r>
              <a:rPr lang="en-US" i="1" baseline="-25000" dirty="0">
                <a:latin typeface="+mn-lt"/>
              </a:rPr>
              <a:t>i</a:t>
            </a:r>
            <a:r>
              <a:rPr lang="en-US" dirty="0">
                <a:latin typeface="+mn-lt"/>
              </a:rPr>
              <a:t> = sum of the values of </a:t>
            </a:r>
            <a:r>
              <a:rPr lang="en-US" i="1" dirty="0">
                <a:latin typeface="+mn-lt"/>
              </a:rPr>
              <a:t>n</a:t>
            </a:r>
            <a:r>
              <a:rPr lang="en-US" dirty="0">
                <a:latin typeface="+mn-lt"/>
              </a:rPr>
              <a:t> observations</a:t>
            </a:r>
          </a:p>
          <a:p>
            <a:pPr algn="l"/>
            <a:r>
              <a:rPr lang="en-US" i="1" dirty="0">
                <a:latin typeface="+mn-lt"/>
              </a:rPr>
              <a:t>                  n</a:t>
            </a:r>
            <a:r>
              <a:rPr lang="en-US" dirty="0">
                <a:latin typeface="+mn-lt"/>
              </a:rPr>
              <a:t> = number of observations in the sample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D1211B7-9B67-49FD-B6F6-DA286452A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33" y="4867765"/>
            <a:ext cx="4173794" cy="4881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dirty="0">
                <a:latin typeface="+mn-lt"/>
                <a:cs typeface="Arial" panose="020B0604020202020204" pitchFamily="34" charset="0"/>
              </a:rPr>
              <a:t>Population Mean </a:t>
            </a:r>
            <a:r>
              <a:rPr lang="en-US" sz="2400" i="1" dirty="0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DA56D2-FFF2-4574-A080-77BEF2108417}"/>
                  </a:ext>
                </a:extLst>
              </p:cNvPr>
              <p:cNvSpPr txBox="1"/>
              <p:nvPr/>
            </p:nvSpPr>
            <p:spPr>
              <a:xfrm>
                <a:off x="1139101" y="5549117"/>
                <a:ext cx="2318658" cy="685380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DA56D2-FFF2-4574-A080-77BEF21084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101" y="5549117"/>
                <a:ext cx="2318658" cy="6853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996ECAE-6E9B-4256-AF5E-7ECFEE752A7A}"/>
              </a:ext>
            </a:extLst>
          </p:cNvPr>
          <p:cNvSpPr txBox="1"/>
          <p:nvPr/>
        </p:nvSpPr>
        <p:spPr>
          <a:xfrm>
            <a:off x="3258381" y="5578765"/>
            <a:ext cx="5535257" cy="6478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where:  </a:t>
            </a:r>
            <a:r>
              <a:rPr lang="en-US" dirty="0">
                <a:latin typeface="Symbol" panose="05050102010706020507" pitchFamily="18" charset="2"/>
              </a:rPr>
              <a:t>S</a:t>
            </a:r>
            <a:r>
              <a:rPr lang="en-US" i="1" dirty="0">
                <a:latin typeface="+mn-lt"/>
              </a:rPr>
              <a:t>x</a:t>
            </a:r>
            <a:r>
              <a:rPr lang="en-US" i="1" baseline="-25000" dirty="0">
                <a:latin typeface="+mn-lt"/>
              </a:rPr>
              <a:t>i</a:t>
            </a:r>
            <a:r>
              <a:rPr lang="en-US" dirty="0">
                <a:latin typeface="+mn-lt"/>
              </a:rPr>
              <a:t> = sum of the values of the </a:t>
            </a:r>
            <a:r>
              <a:rPr lang="en-US" i="1" dirty="0">
                <a:latin typeface="+mn-lt"/>
              </a:rPr>
              <a:t>N</a:t>
            </a:r>
            <a:r>
              <a:rPr lang="en-US" dirty="0">
                <a:latin typeface="+mn-lt"/>
              </a:rPr>
              <a:t> observations</a:t>
            </a:r>
          </a:p>
          <a:p>
            <a:pPr algn="l"/>
            <a:r>
              <a:rPr lang="en-US" i="1" dirty="0">
                <a:latin typeface="+mn-lt"/>
              </a:rPr>
              <a:t>                  N</a:t>
            </a:r>
            <a:r>
              <a:rPr lang="en-US" dirty="0">
                <a:latin typeface="+mn-lt"/>
              </a:rPr>
              <a:t>= number of observations in the population </a:t>
            </a:r>
          </a:p>
        </p:txBody>
      </p:sp>
    </p:spTree>
    <p:extLst>
      <p:ext uri="{BB962C8B-B14F-4D97-AF65-F5344CB8AC3E}">
        <p14:creationId xmlns:p14="http://schemas.microsoft.com/office/powerpoint/2010/main" val="6906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820397" y="1868302"/>
            <a:ext cx="7652551" cy="114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Eighty land lease contracts were sampled from all the Illinois crop contracts signed during the 2017 growing season.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0096" name="Rectangle 592"/>
              <p:cNvSpPr>
                <a:spLocks noChangeArrowheads="1"/>
              </p:cNvSpPr>
              <p:nvPr/>
            </p:nvSpPr>
            <p:spPr bwMode="auto">
              <a:xfrm>
                <a:off x="355487" y="983263"/>
                <a:ext cx="7772400" cy="46788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 anchor="ctr"/>
              <a:lstStyle/>
              <a:p>
                <a:pPr algn="l"/>
                <a:r>
                  <a:rPr lang="en-US" sz="2800" b="1" dirty="0">
                    <a:latin typeface="+mn-lt"/>
                    <a:cs typeface="Arial" panose="020B0604020202020204" pitchFamily="34" charset="0"/>
                  </a:rPr>
                  <a:t>Sample Mean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𝒙</m:t>
                        </m:r>
                      </m:e>
                    </m:acc>
                  </m:oMath>
                </a14:m>
                <a:endParaRPr lang="en-US" sz="2800" b="1" dirty="0"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0096" name="Rectangle 5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5487" y="983263"/>
                <a:ext cx="7772400" cy="467883"/>
              </a:xfrm>
              <a:prstGeom prst="rect">
                <a:avLst/>
              </a:prstGeom>
              <a:blipFill>
                <a:blip r:embed="rId3"/>
                <a:stretch>
                  <a:fillRect l="-1882" t="-16883" b="-4285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097" name="Rectangle 593"/>
          <p:cNvSpPr>
            <a:spLocks noChangeArrowheads="1"/>
          </p:cNvSpPr>
          <p:nvPr/>
        </p:nvSpPr>
        <p:spPr bwMode="auto">
          <a:xfrm>
            <a:off x="591679" y="1466364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94353F-4E8C-4813-BA00-EBC07D191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178441"/>
              </p:ext>
            </p:extLst>
          </p:nvPr>
        </p:nvGraphicFramePr>
        <p:xfrm>
          <a:off x="1377645" y="2852918"/>
          <a:ext cx="4876800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5828353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0884179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70052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37598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51545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64837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3251656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176957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428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2156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989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6550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2811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674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0979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3204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64375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50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134554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35537" y="2185149"/>
                <a:ext cx="3838230" cy="642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$23,773</m:t>
                        </m:r>
                      </m:num>
                      <m:den>
                        <m:r>
                          <a:rPr lang="en-US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den>
                    </m:f>
                    <m:r>
                      <a:rPr lang="en-US" sz="24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=$297.16</m:t>
                    </m:r>
                  </m:oMath>
                </a14:m>
                <a:endParaRPr lang="en-US" sz="2400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537" y="2185149"/>
                <a:ext cx="3838230" cy="642805"/>
              </a:xfrm>
              <a:prstGeom prst="rect">
                <a:avLst/>
              </a:prstGeom>
              <a:blipFill>
                <a:blip r:embed="rId4"/>
                <a:stretch>
                  <a:fillRect b="-8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6" name="Rectangle 592"/>
              <p:cNvSpPr>
                <a:spLocks noChangeArrowheads="1"/>
              </p:cNvSpPr>
              <p:nvPr/>
            </p:nvSpPr>
            <p:spPr bwMode="auto">
              <a:xfrm>
                <a:off x="357523" y="993651"/>
                <a:ext cx="7772400" cy="46788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 anchor="ctr"/>
              <a:lstStyle/>
              <a:p>
                <a:pPr algn="l"/>
                <a:r>
                  <a:rPr lang="en-US" sz="2800" b="1" dirty="0">
                    <a:latin typeface="+mn-lt"/>
                    <a:cs typeface="Arial" panose="020B0604020202020204" pitchFamily="34" charset="0"/>
                  </a:rPr>
                  <a:t>Sample Mean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𝒙</m:t>
                        </m:r>
                      </m:e>
                    </m:acc>
                  </m:oMath>
                </a14:m>
                <a:endParaRPr lang="en-US" sz="2800" b="1" dirty="0"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6" name="Rectangle 5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7523" y="993651"/>
                <a:ext cx="7772400" cy="467883"/>
              </a:xfrm>
              <a:prstGeom prst="rect">
                <a:avLst/>
              </a:prstGeom>
              <a:blipFill>
                <a:blip r:embed="rId5"/>
                <a:stretch>
                  <a:fillRect l="-1961" t="-18182" b="-4285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5" name="Rectangle 593"/>
          <p:cNvSpPr>
            <a:spLocks noChangeArrowheads="1"/>
          </p:cNvSpPr>
          <p:nvPr/>
        </p:nvSpPr>
        <p:spPr bwMode="auto">
          <a:xfrm>
            <a:off x="635134" y="1629982"/>
            <a:ext cx="535305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AD6DA03-57BA-48C1-A9BC-4ED0849E4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374121"/>
              </p:ext>
            </p:extLst>
          </p:nvPr>
        </p:nvGraphicFramePr>
        <p:xfrm>
          <a:off x="7672723" y="5767442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Worksheet" showAsIcon="1" r:id="rId6" imgW="914400" imgH="792360" progId="Excel.Sheet.12">
                  <p:embed/>
                </p:oleObj>
              </mc:Choice>
              <mc:Fallback>
                <p:oleObj name="Worksheet" showAsIcon="1" r:id="rId6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72723" y="5767442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6796C0-94CF-4921-9ACA-22401C2A5F9E}"/>
              </a:ext>
            </a:extLst>
          </p:cNvPr>
          <p:cNvSpPr txBox="1"/>
          <p:nvPr/>
        </p:nvSpPr>
        <p:spPr>
          <a:xfrm>
            <a:off x="7162455" y="524451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3610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62" y="1058556"/>
            <a:ext cx="7772400" cy="514604"/>
          </a:xfrm>
        </p:spPr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8049" y="2485954"/>
            <a:ext cx="7810501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Whenever a data set has extreme values, the median is the preferred measure of central location.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88049" y="4316048"/>
            <a:ext cx="7810501" cy="9654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few extremely large incomes or property values can inflate the mean.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88049" y="3412824"/>
            <a:ext cx="7810501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34" indent="-25783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median is the measure of location most often reported for annual income and property value data.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8049" y="1631472"/>
            <a:ext cx="7810501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median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of a data set is the value in the middle when the data items are arranged in ascending order.</a:t>
            </a:r>
          </a:p>
        </p:txBody>
      </p:sp>
    </p:spTree>
    <p:extLst>
      <p:ext uri="{BB962C8B-B14F-4D97-AF65-F5344CB8AC3E}">
        <p14:creationId xmlns:p14="http://schemas.microsoft.com/office/powerpoint/2010/main" val="237514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634999" y="1550896"/>
            <a:ext cx="7810501" cy="501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an odd number of observations:     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577470" y="2990815"/>
            <a:ext cx="172393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ascending order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5577470" y="2326289"/>
            <a:ext cx="1451808" cy="3139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  observations</a:t>
            </a: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634999" y="3488972"/>
            <a:ext cx="5086350" cy="6445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median is the middle value.  Median =   19</a:t>
            </a:r>
          </a:p>
        </p:txBody>
      </p:sp>
      <p:sp>
        <p:nvSpPr>
          <p:cNvPr id="35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1001774"/>
            <a:ext cx="7772400" cy="514604"/>
          </a:xfrm>
        </p:spPr>
        <p:txBody>
          <a:bodyPr/>
          <a:lstStyle/>
          <a:p>
            <a:r>
              <a:rPr lang="en-US" dirty="0"/>
              <a:t>Median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35A27C7-FA76-4F2C-AFD5-80F1EEFEB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15701"/>
              </p:ext>
            </p:extLst>
          </p:nvPr>
        </p:nvGraphicFramePr>
        <p:xfrm>
          <a:off x="1104900" y="2269381"/>
          <a:ext cx="41765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650">
                  <a:extLst>
                    <a:ext uri="{9D8B030D-6E8A-4147-A177-3AD203B41FA5}">
                      <a16:colId xmlns:a16="http://schemas.microsoft.com/office/drawing/2014/main" val="3144863180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2341277639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672101454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205566729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868134480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315937261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854240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336191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354410B-B9B6-4B78-ADC2-61D0DDB73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87067"/>
              </p:ext>
            </p:extLst>
          </p:nvPr>
        </p:nvGraphicFramePr>
        <p:xfrm>
          <a:off x="1104900" y="2990815"/>
          <a:ext cx="4176550" cy="37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650">
                  <a:extLst>
                    <a:ext uri="{9D8B030D-6E8A-4147-A177-3AD203B41FA5}">
                      <a16:colId xmlns:a16="http://schemas.microsoft.com/office/drawing/2014/main" val="3144863180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2341277639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672101454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205566729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868134480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315937261"/>
                    </a:ext>
                  </a:extLst>
                </a:gridCol>
                <a:gridCol w="596650">
                  <a:extLst>
                    <a:ext uri="{9D8B030D-6E8A-4147-A177-3AD203B41FA5}">
                      <a16:colId xmlns:a16="http://schemas.microsoft.com/office/drawing/2014/main" val="1854240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33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603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02781" y="1472475"/>
            <a:ext cx="7810501" cy="5200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an even number of observations:      </a:t>
            </a: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6010339" y="2917753"/>
            <a:ext cx="172393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ascending order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6010339" y="2286153"/>
            <a:ext cx="1451808" cy="3139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  observations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63465" y="3565422"/>
            <a:ext cx="7296150" cy="990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t"/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median is the average of the two middle values. 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Median = (19 + 22)/2 =   20.5</a:t>
            </a:r>
          </a:p>
          <a:p>
            <a:pPr algn="l"/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994761"/>
            <a:ext cx="7772400" cy="514604"/>
          </a:xfrm>
        </p:spPr>
        <p:txBody>
          <a:bodyPr/>
          <a:lstStyle/>
          <a:p>
            <a:r>
              <a:rPr lang="en-US" dirty="0"/>
              <a:t>Median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8556018F-9862-4E3E-BFB8-53226DBC7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176799"/>
              </p:ext>
            </p:extLst>
          </p:nvPr>
        </p:nvGraphicFramePr>
        <p:xfrm>
          <a:off x="1104900" y="2269381"/>
          <a:ext cx="41765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069">
                  <a:extLst>
                    <a:ext uri="{9D8B030D-6E8A-4147-A177-3AD203B41FA5}">
                      <a16:colId xmlns:a16="http://schemas.microsoft.com/office/drawing/2014/main" val="314486318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2341277639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672101454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205566729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86813448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315937261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85424060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613585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336191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E5279730-7727-4151-9451-592474FE0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09948"/>
              </p:ext>
            </p:extLst>
          </p:nvPr>
        </p:nvGraphicFramePr>
        <p:xfrm>
          <a:off x="1117132" y="2885467"/>
          <a:ext cx="41765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069">
                  <a:extLst>
                    <a:ext uri="{9D8B030D-6E8A-4147-A177-3AD203B41FA5}">
                      <a16:colId xmlns:a16="http://schemas.microsoft.com/office/drawing/2014/main" val="314486318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2341277639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672101454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205566729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86813448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315937261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854240600"/>
                    </a:ext>
                  </a:extLst>
                </a:gridCol>
                <a:gridCol w="522069">
                  <a:extLst>
                    <a:ext uri="{9D8B030D-6E8A-4147-A177-3AD203B41FA5}">
                      <a16:colId xmlns:a16="http://schemas.microsoft.com/office/drawing/2014/main" val="1613585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33619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BC21B324-80A2-431D-8FFB-739C03AC0187}"/>
              </a:ext>
            </a:extLst>
          </p:cNvPr>
          <p:cNvSpPr/>
          <p:nvPr/>
        </p:nvSpPr>
        <p:spPr>
          <a:xfrm>
            <a:off x="2790496" y="2972934"/>
            <a:ext cx="851338" cy="3385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60644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2339</Words>
  <Application>Microsoft Office PowerPoint</Application>
  <PresentationFormat>On-screen Show (4:3)</PresentationFormat>
  <Paragraphs>925</Paragraphs>
  <Slides>31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Calibri</vt:lpstr>
      <vt:lpstr>Cambria Math</vt:lpstr>
      <vt:lpstr>Monotype Sorts</vt:lpstr>
      <vt:lpstr>Symbol</vt:lpstr>
      <vt:lpstr>Times New Roman</vt:lpstr>
      <vt:lpstr>Verdana</vt:lpstr>
      <vt:lpstr>eStudy</vt:lpstr>
      <vt:lpstr>Worksheet</vt:lpstr>
      <vt:lpstr>Microsoft Excel Worksheet</vt:lpstr>
      <vt:lpstr>PowerPoint Presentation</vt:lpstr>
      <vt:lpstr>Numerical Measures</vt:lpstr>
      <vt:lpstr>Measures of Location</vt:lpstr>
      <vt:lpstr>Mean</vt:lpstr>
      <vt:lpstr>PowerPoint Presentation</vt:lpstr>
      <vt:lpstr>PowerPoint Presentation</vt:lpstr>
      <vt:lpstr>Median</vt:lpstr>
      <vt:lpstr>Median</vt:lpstr>
      <vt:lpstr>Median</vt:lpstr>
      <vt:lpstr>Median</vt:lpstr>
      <vt:lpstr>PowerPoint Presentation</vt:lpstr>
      <vt:lpstr>Mode</vt:lpstr>
      <vt:lpstr>Weighted Mean</vt:lpstr>
      <vt:lpstr>  Weighted Mean</vt:lpstr>
      <vt:lpstr>PowerPoint Presentation</vt:lpstr>
      <vt:lpstr>PowerPoint Presentation</vt:lpstr>
      <vt:lpstr>PowerPoint Presentation</vt:lpstr>
      <vt:lpstr>Percentiles</vt:lpstr>
      <vt:lpstr>PowerPoint Presentation</vt:lpstr>
      <vt:lpstr>PowerPoint Presentation</vt:lpstr>
      <vt:lpstr>Quartiles</vt:lpstr>
      <vt:lpstr>Measures of Variability</vt:lpstr>
      <vt:lpstr>Range</vt:lpstr>
      <vt:lpstr>Range</vt:lpstr>
      <vt:lpstr>Interquartile Range (IQR)</vt:lpstr>
      <vt:lpstr>Interquartile Range (IQR)</vt:lpstr>
      <vt:lpstr>PowerPoint Presentation</vt:lpstr>
      <vt:lpstr>PowerPoint Presentation</vt:lpstr>
      <vt:lpstr>PowerPoint Presentation</vt:lpstr>
      <vt:lpstr>Coefficient of Variation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2017-11-13T22:53:15Z</dcterms:modified>
</cp:coreProperties>
</file>