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30"/>
  </p:notesMasterIdLst>
  <p:handoutMasterIdLst>
    <p:handoutMasterId r:id="rId31"/>
  </p:handout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9" r:id="rId11"/>
    <p:sldId id="281" r:id="rId12"/>
    <p:sldId id="282" r:id="rId13"/>
    <p:sldId id="284" r:id="rId14"/>
    <p:sldId id="285" r:id="rId15"/>
    <p:sldId id="287" r:id="rId16"/>
    <p:sldId id="288" r:id="rId17"/>
    <p:sldId id="289" r:id="rId18"/>
    <p:sldId id="290" r:id="rId19"/>
    <p:sldId id="292" r:id="rId20"/>
    <p:sldId id="293" r:id="rId21"/>
    <p:sldId id="294" r:id="rId22"/>
    <p:sldId id="298" r:id="rId23"/>
    <p:sldId id="299" r:id="rId24"/>
    <p:sldId id="301" r:id="rId25"/>
    <p:sldId id="302" r:id="rId26"/>
    <p:sldId id="304" r:id="rId27"/>
    <p:sldId id="305" r:id="rId28"/>
    <p:sldId id="306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73" d="100"/>
          <a:sy n="73" d="100"/>
        </p:scale>
        <p:origin x="294" y="7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Michael\Documents\Personal\Class\Lectures\StatisticsWku\LandLeases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Land Lease</a:t>
            </a:r>
            <a:r>
              <a:rPr lang="en-US" baseline="0"/>
              <a:t> Cost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Sheet3!$E$2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Sheet3!$D$3:$D$8</c:f>
              <c:strCache>
                <c:ptCount val="6"/>
                <c:pt idx="0">
                  <c:v>$200 - $225</c:v>
                </c:pt>
                <c:pt idx="1">
                  <c:v>$226  - $250</c:v>
                </c:pt>
                <c:pt idx="2">
                  <c:v>$251 - $300</c:v>
                </c:pt>
                <c:pt idx="3">
                  <c:v>$301 - $325</c:v>
                </c:pt>
                <c:pt idx="4">
                  <c:v>$326 - $350</c:v>
                </c:pt>
                <c:pt idx="5">
                  <c:v>$351 - $400</c:v>
                </c:pt>
              </c:strCache>
            </c:strRef>
          </c:cat>
          <c:val>
            <c:numRef>
              <c:f>Sheet3!$E$3:$E$8</c:f>
              <c:numCache>
                <c:formatCode>General</c:formatCode>
                <c:ptCount val="6"/>
                <c:pt idx="0">
                  <c:v>7</c:v>
                </c:pt>
                <c:pt idx="1">
                  <c:v>16</c:v>
                </c:pt>
                <c:pt idx="2">
                  <c:v>17</c:v>
                </c:pt>
                <c:pt idx="3">
                  <c:v>13</c:v>
                </c:pt>
                <c:pt idx="4">
                  <c:v>12</c:v>
                </c:pt>
                <c:pt idx="5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FD-421A-9118-6825465DB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4097440"/>
        <c:axId val="624089568"/>
      </c:barChart>
      <c:catAx>
        <c:axId val="6240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089568"/>
        <c:crosses val="autoZero"/>
        <c:auto val="1"/>
        <c:lblAlgn val="ctr"/>
        <c:lblOffset val="100"/>
        <c:noMultiLvlLbl val="0"/>
      </c:catAx>
      <c:valAx>
        <c:axId val="62408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097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Sheet4!$M$2:$M$81</cx:f>
        <cx:lvl ptCount="80" formatCode="General">
          <cx:pt idx="0">204</cx:pt>
          <cx:pt idx="1">206</cx:pt>
          <cx:pt idx="2">206</cx:pt>
          <cx:pt idx="3">210</cx:pt>
          <cx:pt idx="4">217</cx:pt>
          <cx:pt idx="5">221</cx:pt>
          <cx:pt idx="6">221</cx:pt>
          <cx:pt idx="7">226</cx:pt>
          <cx:pt idx="8">227</cx:pt>
          <cx:pt idx="9">232</cx:pt>
          <cx:pt idx="10">232</cx:pt>
          <cx:pt idx="11">233</cx:pt>
          <cx:pt idx="12">234</cx:pt>
          <cx:pt idx="13">235</cx:pt>
          <cx:pt idx="14">235</cx:pt>
          <cx:pt idx="15">235</cx:pt>
          <cx:pt idx="16">235</cx:pt>
          <cx:pt idx="17">239</cx:pt>
          <cx:pt idx="18">239</cx:pt>
          <cx:pt idx="19">241</cx:pt>
          <cx:pt idx="20">243</cx:pt>
          <cx:pt idx="21">246</cx:pt>
          <cx:pt idx="22">249</cx:pt>
          <cx:pt idx="23">252</cx:pt>
          <cx:pt idx="24">257</cx:pt>
          <cx:pt idx="25">268</cx:pt>
          <cx:pt idx="26">270</cx:pt>
          <cx:pt idx="27">271</cx:pt>
          <cx:pt idx="28">275</cx:pt>
          <cx:pt idx="29">279</cx:pt>
          <cx:pt idx="30">280</cx:pt>
          <cx:pt idx="31">282</cx:pt>
          <cx:pt idx="32">283</cx:pt>
          <cx:pt idx="33">283</cx:pt>
          <cx:pt idx="34">284</cx:pt>
          <cx:pt idx="35">290</cx:pt>
          <cx:pt idx="36">291</cx:pt>
          <cx:pt idx="37">295</cx:pt>
          <cx:pt idx="38">297</cx:pt>
          <cx:pt idx="39">298</cx:pt>
          <cx:pt idx="40">301</cx:pt>
          <cx:pt idx="41">304</cx:pt>
          <cx:pt idx="42">304</cx:pt>
          <cx:pt idx="43">306</cx:pt>
          <cx:pt idx="44">307</cx:pt>
          <cx:pt idx="45">307</cx:pt>
          <cx:pt idx="46">309</cx:pt>
          <cx:pt idx="47">309</cx:pt>
          <cx:pt idx="48">311</cx:pt>
          <cx:pt idx="49">316</cx:pt>
          <cx:pt idx="50">323</cx:pt>
          <cx:pt idx="51">324</cx:pt>
          <cx:pt idx="52">325</cx:pt>
          <cx:pt idx="53">326</cx:pt>
          <cx:pt idx="54">326</cx:pt>
          <cx:pt idx="55">328</cx:pt>
          <cx:pt idx="56">338</cx:pt>
          <cx:pt idx="57">339</cx:pt>
          <cx:pt idx="58">339</cx:pt>
          <cx:pt idx="59">344</cx:pt>
          <cx:pt idx="60">345</cx:pt>
          <cx:pt idx="61">346</cx:pt>
          <cx:pt idx="62">346</cx:pt>
          <cx:pt idx="63">349</cx:pt>
          <cx:pt idx="64">350</cx:pt>
          <cx:pt idx="65">353</cx:pt>
          <cx:pt idx="66">360</cx:pt>
          <cx:pt idx="67">369</cx:pt>
          <cx:pt idx="68">370</cx:pt>
          <cx:pt idx="69">370</cx:pt>
          <cx:pt idx="70">370</cx:pt>
          <cx:pt idx="71">372</cx:pt>
          <cx:pt idx="72">373</cx:pt>
          <cx:pt idx="73">375</cx:pt>
          <cx:pt idx="74">377</cx:pt>
          <cx:pt idx="75">379</cx:pt>
          <cx:pt idx="76">383</cx:pt>
          <cx:pt idx="77">390</cx:pt>
          <cx:pt idx="78">392</cx:pt>
          <cx:pt idx="79">397</cx:pt>
        </cx:lvl>
      </cx:numDim>
    </cx:data>
  </cx:chartData>
  <cx:chart>
    <cx:plotArea>
      <cx:plotAreaRegion>
        <cx:series layoutId="boxWhisker" uniqueId="{7BB2BD3B-4BB2-433B-8D0F-088990B88FB0}" formatIdx="0">
          <cx:tx>
            <cx:txData>
              <cx:f>Sheet4!$M$1</cx:f>
              <cx:v>Sorted</cx:v>
            </cx:txData>
          </cx:tx>
          <cx:spPr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cx:spPr>
          <cx:dataLabels>
            <cx:dataLabelHidden idx="83"/>
          </cx:dataLabels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>
        <cx:valScaling min="150"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69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175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07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7673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55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08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00952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86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40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520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16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373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8710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268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76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994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7515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5846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59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61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48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976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12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3472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19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07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894450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2" r:id="rId4"/>
    <p:sldLayoutId id="2147483683" r:id="rId5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6" Type="http://schemas.microsoft.com/office/2014/relationships/chartEx" Target="../charts/chartEx1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3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56738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Descriptive Statistics:  Numerical Measures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796355" y="1622926"/>
            <a:ext cx="7524750" cy="50130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z-score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often called the standardized value.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786830" y="2040807"/>
            <a:ext cx="7468300" cy="6338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It denotes the number of standard deviations a data value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x</a:t>
            </a:r>
            <a:r>
              <a:rPr lang="en-US" sz="2400" i="1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from the mean.</a:t>
            </a:r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482730" y="1042315"/>
            <a:ext cx="7772400" cy="5263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z-Scores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595126" y="3146744"/>
                <a:ext cx="1092992" cy="622543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num>
                      <m:den>
                        <m:r>
                          <a:rPr lang="en-US" sz="2400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den>
                    </m:f>
                  </m:oMath>
                </a14:m>
                <a:endParaRPr lang="en-US" sz="2400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5126" y="3146744"/>
                <a:ext cx="1092992" cy="622543"/>
              </a:xfrm>
              <a:prstGeom prst="rect">
                <a:avLst/>
              </a:prstGeom>
              <a:blipFill>
                <a:blip r:embed="rId3"/>
                <a:stretch>
                  <a:fillRect b="-9804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6">
            <a:extLst>
              <a:ext uri="{FF2B5EF4-FFF2-40B4-BE49-F238E27FC236}">
                <a16:creationId xmlns:a16="http://schemas.microsoft.com/office/drawing/2014/main" id="{DE792225-1866-4E27-B865-CF6F2A716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97" y="4601395"/>
            <a:ext cx="7639050" cy="4862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data value less than the sample mean will have a z-score less than zero.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7BE30F9-407E-49F8-B2C3-699533C5F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96" y="5004533"/>
            <a:ext cx="7920001" cy="71614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data value greater than the sample mean will have a z-score greater than zero.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EED80E8-9391-4BE1-811F-B5A180E56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97" y="5420921"/>
            <a:ext cx="7639050" cy="5294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data value equal to the sample mean will have a z-score of zero.</a:t>
            </a: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3CD7AAC6-DDFB-4FBD-B565-0C2E89C10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097" y="3955190"/>
            <a:ext cx="7847013" cy="77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observation’s z-score is a measure of the relative location of the observation in a data set.</a:t>
            </a:r>
          </a:p>
        </p:txBody>
      </p:sp>
    </p:spTree>
    <p:extLst>
      <p:ext uri="{BB962C8B-B14F-4D97-AF65-F5344CB8AC3E}">
        <p14:creationId xmlns:p14="http://schemas.microsoft.com/office/powerpoint/2010/main" val="95336404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1003249" y="1979588"/>
            <a:ext cx="6654800" cy="444011"/>
          </a:xfrm>
          <a:noFill/>
          <a:ln/>
        </p:spPr>
        <p:txBody>
          <a:bodyPr>
            <a:normAutofit lnSpcReduction="10000"/>
          </a:bodyPr>
          <a:lstStyle/>
          <a:p>
            <a:pPr marL="259021" indent="-259021">
              <a:buSzPct val="100000"/>
            </a:pPr>
            <a:r>
              <a:rPr lang="en-US" dirty="0"/>
              <a:t>z-Score of value (324)</a:t>
            </a:r>
          </a:p>
        </p:txBody>
      </p:sp>
      <p:sp>
        <p:nvSpPr>
          <p:cNvPr id="8790" name="Rectangle 598"/>
          <p:cNvSpPr>
            <a:spLocks noChangeArrowheads="1"/>
          </p:cNvSpPr>
          <p:nvPr/>
        </p:nvSpPr>
        <p:spPr bwMode="auto">
          <a:xfrm>
            <a:off x="4664034" y="2875317"/>
            <a:ext cx="3643562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Standardized Values for Land Leases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574040" y="1921705"/>
                <a:ext cx="2947474" cy="49141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805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𝑧</m:t>
                        </m:r>
                      </m:e>
                      <m: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</m:num>
                      <m:den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den>
                    </m:f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324−297.16</m:t>
                        </m:r>
                      </m:num>
                      <m:den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54.</m:t>
                        </m:r>
                        <m:r>
                          <a:rPr lang="en-US" sz="1805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91</m:t>
                        </m:r>
                      </m:den>
                    </m:f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  0.49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4040" y="1921705"/>
                <a:ext cx="2947474" cy="491417"/>
              </a:xfrm>
              <a:prstGeom prst="rect">
                <a:avLst/>
              </a:prstGeom>
              <a:blipFill>
                <a:blip r:embed="rId4"/>
                <a:stretch>
                  <a:fillRect r="-826" b="-740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6" name="Rectangle 6">
            <a:extLst>
              <a:ext uri="{FF2B5EF4-FFF2-40B4-BE49-F238E27FC236}">
                <a16:creationId xmlns:a16="http://schemas.microsoft.com/office/drawing/2014/main" id="{C2FECCC9-6C75-43EC-8A2B-C6EC8D66F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730" y="1042315"/>
            <a:ext cx="7772400" cy="5263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z-Scores</a:t>
            </a:r>
          </a:p>
        </p:txBody>
      </p:sp>
      <p:sp>
        <p:nvSpPr>
          <p:cNvPr id="337" name="Rectangle 593">
            <a:extLst>
              <a:ext uri="{FF2B5EF4-FFF2-40B4-BE49-F238E27FC236}">
                <a16:creationId xmlns:a16="http://schemas.microsoft.com/office/drawing/2014/main" id="{C100FF6B-872B-4944-AD9E-306C8F4C2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76" y="150158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339" name="Table 338">
            <a:extLst>
              <a:ext uri="{FF2B5EF4-FFF2-40B4-BE49-F238E27FC236}">
                <a16:creationId xmlns:a16="http://schemas.microsoft.com/office/drawing/2014/main" id="{91395C8A-B7EF-4B99-8D20-2D1C8299EE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678836"/>
              </p:ext>
            </p:extLst>
          </p:nvPr>
        </p:nvGraphicFramePr>
        <p:xfrm>
          <a:off x="207857" y="3256053"/>
          <a:ext cx="3657600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187412559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129319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8633212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514925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474004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2311799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8188455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7816672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7568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0634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137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2264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9501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5418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360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680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2327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91298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397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811675"/>
                  </a:ext>
                </a:extLst>
              </a:tr>
            </a:tbl>
          </a:graphicData>
        </a:graphic>
      </p:graphicFrame>
      <p:graphicFrame>
        <p:nvGraphicFramePr>
          <p:cNvPr id="8792" name="Table 8791">
            <a:extLst>
              <a:ext uri="{FF2B5EF4-FFF2-40B4-BE49-F238E27FC236}">
                <a16:creationId xmlns:a16="http://schemas.microsoft.com/office/drawing/2014/main" id="{A724F965-4949-4489-9F3D-72014C54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413056"/>
              </p:ext>
            </p:extLst>
          </p:nvPr>
        </p:nvGraphicFramePr>
        <p:xfrm>
          <a:off x="4159841" y="3264147"/>
          <a:ext cx="4389120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342347765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224241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7910999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7238673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62676335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38704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9386439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71451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2263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0.96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5622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2773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0.34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561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2619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-0.93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0125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-1.46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3109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5591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139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199932"/>
                  </a:ext>
                </a:extLst>
              </a:tr>
            </a:tbl>
          </a:graphicData>
        </a:graphic>
      </p:graphicFrame>
      <p:sp>
        <p:nvSpPr>
          <p:cNvPr id="341" name="Rectangle 598">
            <a:extLst>
              <a:ext uri="{FF2B5EF4-FFF2-40B4-BE49-F238E27FC236}">
                <a16:creationId xmlns:a16="http://schemas.microsoft.com/office/drawing/2014/main" id="{DE7FA8FF-392E-4071-9E67-94B60FDD8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249" y="2891751"/>
            <a:ext cx="2511734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Cost for Land Leases</a:t>
            </a:r>
          </a:p>
        </p:txBody>
      </p:sp>
      <p:graphicFrame>
        <p:nvGraphicFramePr>
          <p:cNvPr id="9042" name="Object 9041">
            <a:extLst>
              <a:ext uri="{FF2B5EF4-FFF2-40B4-BE49-F238E27FC236}">
                <a16:creationId xmlns:a16="http://schemas.microsoft.com/office/drawing/2014/main" id="{90DA217E-BEEA-40CD-AA30-9F01D89D8F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538779"/>
              </p:ext>
            </p:extLst>
          </p:nvPr>
        </p:nvGraphicFramePr>
        <p:xfrm>
          <a:off x="7929796" y="5805305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Worksheet" showAsIcon="1" r:id="rId5" imgW="914400" imgH="792360" progId="Excel.Sheet.12">
                  <p:embed/>
                </p:oleObj>
              </mc:Choice>
              <mc:Fallback>
                <p:oleObj name="Worksheet" showAsIcon="1" r:id="rId5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929796" y="5805305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766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0779" y="968629"/>
            <a:ext cx="7772400" cy="488173"/>
          </a:xfrm>
          <a:noFill/>
          <a:ln/>
        </p:spPr>
        <p:txBody>
          <a:bodyPr/>
          <a:lstStyle/>
          <a:p>
            <a:r>
              <a:rPr lang="en-US" dirty="0" err="1"/>
              <a:t>Chebyshev’s</a:t>
            </a:r>
            <a:r>
              <a:rPr lang="en-US" dirty="0"/>
              <a:t> Theorem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792105" y="2263504"/>
            <a:ext cx="7637410" cy="76906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At least (1 - 1/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2400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of the data values must be within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standard deviations of the mean, where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any value greater than 1.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792105" y="3389218"/>
            <a:ext cx="7562851" cy="93543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Chebyshev’s theorem requires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&gt; 1; but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need not be an integer.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7C7F6B8-E894-44EC-BA98-D6F1AC017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907" y="4432790"/>
            <a:ext cx="6927850" cy="75173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At least 75% of the data values must be within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2 standard deviations of the mean.</a:t>
            </a:r>
          </a:p>
        </p:txBody>
      </p:sp>
      <p:sp>
        <p:nvSpPr>
          <p:cNvPr id="6" name="Rectangle 23">
            <a:extLst>
              <a:ext uri="{FF2B5EF4-FFF2-40B4-BE49-F238E27FC236}">
                <a16:creationId xmlns:a16="http://schemas.microsoft.com/office/drawing/2014/main" id="{D2085425-28EB-49F7-ADCD-38623074C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907" y="5087379"/>
            <a:ext cx="6927850" cy="77573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At least 89% of the data values must be within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3 standard deviations of the mean.</a:t>
            </a:r>
          </a:p>
        </p:txBody>
      </p:sp>
      <p:sp>
        <p:nvSpPr>
          <p:cNvPr id="7" name="Rectangle 27">
            <a:extLst>
              <a:ext uri="{FF2B5EF4-FFF2-40B4-BE49-F238E27FC236}">
                <a16:creationId xmlns:a16="http://schemas.microsoft.com/office/drawing/2014/main" id="{03EA10CB-8AA1-4384-972A-3BD81AAC5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7907" y="5831250"/>
            <a:ext cx="6927850" cy="70151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At least 94% of the data values must be within </a:t>
            </a:r>
            <a:r>
              <a:rPr lang="en-US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4 standard deviations of the mean.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41D845-29F6-4061-9045-746A6E75B66B}"/>
              </a:ext>
            </a:extLst>
          </p:cNvPr>
          <p:cNvSpPr txBox="1"/>
          <p:nvPr/>
        </p:nvSpPr>
        <p:spPr>
          <a:xfrm>
            <a:off x="792105" y="1438849"/>
            <a:ext cx="73506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Allows statements about the proportion of data values that must be within a given number of standard deviations from the mean.</a:t>
            </a:r>
          </a:p>
        </p:txBody>
      </p:sp>
    </p:spTree>
    <p:extLst>
      <p:ext uri="{BB962C8B-B14F-4D97-AF65-F5344CB8AC3E}">
        <p14:creationId xmlns:p14="http://schemas.microsoft.com/office/powerpoint/2010/main" val="1398420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837" name="Rectangle 597"/>
              <p:cNvSpPr>
                <a:spLocks noChangeArrowheads="1"/>
              </p:cNvSpPr>
              <p:nvPr/>
            </p:nvSpPr>
            <p:spPr bwMode="auto">
              <a:xfrm>
                <a:off x="1037288" y="2058365"/>
                <a:ext cx="5791200" cy="41536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Let </a:t>
                </a:r>
                <a:r>
                  <a:rPr lang="en-US" sz="20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z</a:t>
                </a:r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= 1.5 with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= 297.16  and  </a:t>
                </a:r>
                <a:r>
                  <a:rPr lang="en-US" sz="2000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</a:t>
                </a:r>
                <a:r>
                  <a:rPr lang="en-US" sz="2000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= 54.91</a:t>
                </a:r>
              </a:p>
            </p:txBody>
          </p:sp>
        </mc:Choice>
        <mc:Fallback xmlns="">
          <p:sp>
            <p:nvSpPr>
              <p:cNvPr id="10837" name="Rectangle 59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37288" y="2058365"/>
                <a:ext cx="5791200" cy="415365"/>
              </a:xfrm>
              <a:prstGeom prst="rect">
                <a:avLst/>
              </a:prstGeom>
              <a:blipFill>
                <a:blip r:embed="rId4"/>
                <a:stretch>
                  <a:fillRect l="-1053" t="-5882" b="-23529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41" name="Rectangle 601"/>
          <p:cNvSpPr>
            <a:spLocks noChangeArrowheads="1"/>
          </p:cNvSpPr>
          <p:nvPr/>
        </p:nvSpPr>
        <p:spPr bwMode="auto">
          <a:xfrm>
            <a:off x="1051052" y="2459552"/>
            <a:ext cx="6267450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at least (1 - 1/(1.5)</a:t>
            </a:r>
            <a:r>
              <a:rPr lang="en-US" sz="2000" baseline="30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= 1 - 0.44 = 0.56 or 56% of the lease cost must be between</a:t>
            </a:r>
          </a:p>
          <a:p>
            <a:endParaRPr lang="en-US" sz="1805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44" name="Rectangle 604"/>
              <p:cNvSpPr>
                <a:spLocks noChangeArrowheads="1"/>
              </p:cNvSpPr>
              <p:nvPr/>
            </p:nvSpPr>
            <p:spPr bwMode="auto">
              <a:xfrm>
                <a:off x="1532315" y="3349353"/>
                <a:ext cx="4591050" cy="3437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en-US" sz="1805" i="1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-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z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(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 = 297.16 - 1.5(54.91) =   214.8</a:t>
                </a:r>
              </a:p>
            </p:txBody>
          </p:sp>
        </mc:Choice>
        <mc:Fallback xmlns="">
          <p:sp>
            <p:nvSpPr>
              <p:cNvPr id="10844" name="Rectangle 6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2315" y="3349353"/>
                <a:ext cx="4591050" cy="343750"/>
              </a:xfrm>
              <a:prstGeom prst="rect">
                <a:avLst/>
              </a:prstGeom>
              <a:blipFill>
                <a:blip r:embed="rId5"/>
                <a:stretch>
                  <a:fillRect t="-12281" b="-31579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46" name="Rectangle 606"/>
          <p:cNvSpPr>
            <a:spLocks noChangeArrowheads="1"/>
          </p:cNvSpPr>
          <p:nvPr/>
        </p:nvSpPr>
        <p:spPr bwMode="auto">
          <a:xfrm>
            <a:off x="2999776" y="3822008"/>
            <a:ext cx="762000" cy="3007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847" name="Rectangle 607"/>
              <p:cNvSpPr>
                <a:spLocks noChangeArrowheads="1"/>
              </p:cNvSpPr>
              <p:nvPr/>
            </p:nvSpPr>
            <p:spPr bwMode="auto">
              <a:xfrm>
                <a:off x="1532315" y="4140023"/>
                <a:ext cx="4876801" cy="38671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/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18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 + 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z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(</a:t>
                </a:r>
                <a:r>
                  <a:rPr lang="en-US" sz="1805" i="1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s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  <a:cs typeface="Arial" panose="020B0604020202020204" pitchFamily="34" charset="0"/>
                  </a:rPr>
                  <a:t>) = 297.16 + 1.5(54.91) =   379.5</a:t>
                </a:r>
              </a:p>
            </p:txBody>
          </p:sp>
        </mc:Choice>
        <mc:Fallback xmlns="">
          <p:sp>
            <p:nvSpPr>
              <p:cNvPr id="10847" name="Rectangle 6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32315" y="4140023"/>
                <a:ext cx="4876801" cy="386719"/>
              </a:xfrm>
              <a:prstGeom prst="rect">
                <a:avLst/>
              </a:prstGeom>
              <a:blipFill>
                <a:blip r:embed="rId6"/>
                <a:stretch>
                  <a:fillRect t="-6250" b="-21875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57" name="Rectangle 617"/>
          <p:cNvSpPr>
            <a:spLocks noChangeArrowheads="1"/>
          </p:cNvSpPr>
          <p:nvPr/>
        </p:nvSpPr>
        <p:spPr bwMode="auto">
          <a:xfrm>
            <a:off x="1051052" y="4680042"/>
            <a:ext cx="6549920" cy="58724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t"/>
          <a:lstStyle/>
          <a:p>
            <a:pPr>
              <a:lnSpc>
                <a:spcPct val="90000"/>
              </a:lnSpc>
              <a:spcBef>
                <a:spcPct val="20000"/>
              </a:spcBef>
              <a:buSzPct val="75000"/>
              <a:buFont typeface="Monotype Sorts" pitchFamily="2" charset="2"/>
              <a:buNone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actually, 90% of the lease costs are between $214.80 and $379.50.</a:t>
            </a: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427CC1E0-3D19-42DD-8D9D-5A93C05B5923}"/>
              </a:ext>
            </a:extLst>
          </p:cNvPr>
          <p:cNvSpPr txBox="1">
            <a:spLocks noChangeArrowheads="1"/>
          </p:cNvSpPr>
          <p:nvPr/>
        </p:nvSpPr>
        <p:spPr>
          <a:xfrm>
            <a:off x="360779" y="968629"/>
            <a:ext cx="7772400" cy="488173"/>
          </a:xfrm>
          <a:noFill/>
          <a:ln/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dirty="0"/>
              <a:t>Chebyshev’s Theorem</a:t>
            </a:r>
          </a:p>
        </p:txBody>
      </p:sp>
      <p:sp>
        <p:nvSpPr>
          <p:cNvPr id="20" name="Rectangle 593">
            <a:extLst>
              <a:ext uri="{FF2B5EF4-FFF2-40B4-BE49-F238E27FC236}">
                <a16:creationId xmlns:a16="http://schemas.microsoft.com/office/drawing/2014/main" id="{12B1D8BD-E5DF-41D1-861D-1893C3A03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76" y="150158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1873D87-4778-416F-96FA-525DD70DFB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230854"/>
              </p:ext>
            </p:extLst>
          </p:nvPr>
        </p:nvGraphicFramePr>
        <p:xfrm>
          <a:off x="7749915" y="5891392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Worksheet" showAsIcon="1" r:id="rId7" imgW="914400" imgH="792360" progId="Excel.Sheet.12">
                  <p:embed/>
                </p:oleObj>
              </mc:Choice>
              <mc:Fallback>
                <p:oleObj name="Worksheet" showAsIcon="1" r:id="rId7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49915" y="5891392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2873AFD-E906-46DA-A1FE-15E67E93CDCA}"/>
              </a:ext>
            </a:extLst>
          </p:cNvPr>
          <p:cNvSpPr txBox="1"/>
          <p:nvPr/>
        </p:nvSpPr>
        <p:spPr>
          <a:xfrm>
            <a:off x="7215804" y="5391716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36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343097" y="997998"/>
            <a:ext cx="7772400" cy="52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Empirical Rule</a:t>
            </a:r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535581" y="1475985"/>
            <a:ext cx="8503488" cy="53605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If the data are believed to approximate a bell-shaped distribution:</a:t>
            </a:r>
          </a:p>
        </p:txBody>
      </p:sp>
      <p:sp>
        <p:nvSpPr>
          <p:cNvPr id="167946" name="Rectangle 10"/>
          <p:cNvSpPr>
            <a:spLocks noChangeArrowheads="1"/>
          </p:cNvSpPr>
          <p:nvPr/>
        </p:nvSpPr>
        <p:spPr bwMode="auto">
          <a:xfrm>
            <a:off x="640511" y="2976747"/>
            <a:ext cx="7581599" cy="73047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empirical rule is based on the normal distribution, which is covered later.</a:t>
            </a:r>
          </a:p>
        </p:txBody>
      </p:sp>
      <p:sp>
        <p:nvSpPr>
          <p:cNvPr id="167949" name="Rectangle 13"/>
          <p:cNvSpPr>
            <a:spLocks noChangeArrowheads="1"/>
          </p:cNvSpPr>
          <p:nvPr/>
        </p:nvSpPr>
        <p:spPr bwMode="auto">
          <a:xfrm>
            <a:off x="640511" y="1962611"/>
            <a:ext cx="8008814" cy="994762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empirical rule 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can be used to determine the percentage of data values that must be within a specified number of standard deviations of the mean.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A8C7F3E-572B-42CE-821C-E06E9869C10D}"/>
              </a:ext>
            </a:extLst>
          </p:cNvPr>
          <p:cNvSpPr txBox="1">
            <a:spLocks noChangeArrowheads="1"/>
          </p:cNvSpPr>
          <p:nvPr/>
        </p:nvSpPr>
        <p:spPr>
          <a:xfrm>
            <a:off x="662998" y="3666983"/>
            <a:ext cx="5252742" cy="383138"/>
          </a:xfrm>
          <a:prstGeom prst="rect">
            <a:avLst/>
          </a:prstGeom>
          <a:noFill/>
          <a:ln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4163" indent="-284163" fontAlgn="auto">
              <a:spcAft>
                <a:spcPts val="0"/>
              </a:spcAft>
            </a:pPr>
            <a:r>
              <a:rPr lang="en-US" sz="2000" dirty="0"/>
              <a:t>For data having a bell-shaped distribution:</a:t>
            </a: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F0E70189-BCB2-43E8-B52E-617989047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504" y="3956386"/>
            <a:ext cx="7270750" cy="79731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Approximately 68% of the data values will be within one standard deviation of the mean. 	</a:t>
            </a:r>
          </a:p>
        </p:txBody>
      </p:sp>
      <p:sp>
        <p:nvSpPr>
          <p:cNvPr id="8" name="Rectangle 13">
            <a:extLst>
              <a:ext uri="{FF2B5EF4-FFF2-40B4-BE49-F238E27FC236}">
                <a16:creationId xmlns:a16="http://schemas.microsoft.com/office/drawing/2014/main" id="{C0C493E0-2EFE-4A28-8455-9D7D068D2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554" y="4652633"/>
            <a:ext cx="7270750" cy="81163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Approximately 95%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data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will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be within two standard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deviations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the mean.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CB26B8DE-C4BC-4932-863D-7AACE74F4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554" y="5354094"/>
            <a:ext cx="7251700" cy="81163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Almost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all of the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data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values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will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be within three standard 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deviations </a:t>
            </a:r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 the mean.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sz="1805" dirty="0">
                <a:solidFill>
                  <a:srgbClr val="000000"/>
                </a:solidFill>
                <a:cs typeface="Arial" panose="020B060402020202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45376142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42861" y="1701236"/>
            <a:ext cx="6044650" cy="35603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4565650" y="4475768"/>
            <a:ext cx="0" cy="10861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Freeform 11"/>
          <p:cNvSpPr>
            <a:spLocks/>
          </p:cNvSpPr>
          <p:nvPr/>
        </p:nvSpPr>
        <p:spPr bwMode="auto">
          <a:xfrm>
            <a:off x="2185989" y="2792824"/>
            <a:ext cx="4732337" cy="1785592"/>
          </a:xfrm>
          <a:custGeom>
            <a:avLst/>
            <a:gdLst/>
            <a:ahLst/>
            <a:cxnLst>
              <a:cxn ang="0">
                <a:pos x="1441" y="15"/>
              </a:cxn>
              <a:cxn ang="0">
                <a:pos x="1351" y="84"/>
              </a:cxn>
              <a:cxn ang="0">
                <a:pos x="1290" y="168"/>
              </a:cxn>
              <a:cxn ang="0">
                <a:pos x="1241" y="252"/>
              </a:cxn>
              <a:cxn ang="0">
                <a:pos x="1197" y="334"/>
              </a:cxn>
              <a:cxn ang="0">
                <a:pos x="1163" y="408"/>
              </a:cxn>
              <a:cxn ang="0">
                <a:pos x="1123" y="505"/>
              </a:cxn>
              <a:cxn ang="0">
                <a:pos x="1087" y="590"/>
              </a:cxn>
              <a:cxn ang="0">
                <a:pos x="1053" y="674"/>
              </a:cxn>
              <a:cxn ang="0">
                <a:pos x="1023" y="755"/>
              </a:cxn>
              <a:cxn ang="0">
                <a:pos x="987" y="846"/>
              </a:cxn>
              <a:cxn ang="0">
                <a:pos x="951" y="928"/>
              </a:cxn>
              <a:cxn ang="0">
                <a:pos x="914" y="1008"/>
              </a:cxn>
              <a:cxn ang="0">
                <a:pos x="858" y="1100"/>
              </a:cxn>
              <a:cxn ang="0">
                <a:pos x="781" y="1190"/>
              </a:cxn>
              <a:cxn ang="0">
                <a:pos x="709" y="1253"/>
              </a:cxn>
              <a:cxn ang="0">
                <a:pos x="606" y="1316"/>
              </a:cxn>
              <a:cxn ang="0">
                <a:pos x="508" y="1357"/>
              </a:cxn>
              <a:cxn ang="0">
                <a:pos x="401" y="1390"/>
              </a:cxn>
              <a:cxn ang="0">
                <a:pos x="312" y="1415"/>
              </a:cxn>
              <a:cxn ang="0">
                <a:pos x="190" y="1441"/>
              </a:cxn>
              <a:cxn ang="0">
                <a:pos x="94" y="1461"/>
              </a:cxn>
              <a:cxn ang="0">
                <a:pos x="2981" y="1496"/>
              </a:cxn>
              <a:cxn ang="0">
                <a:pos x="2849" y="1461"/>
              </a:cxn>
              <a:cxn ang="0">
                <a:pos x="2786" y="1448"/>
              </a:cxn>
              <a:cxn ang="0">
                <a:pos x="2647" y="1410"/>
              </a:cxn>
              <a:cxn ang="0">
                <a:pos x="2521" y="1367"/>
              </a:cxn>
              <a:cxn ang="0">
                <a:pos x="2394" y="1314"/>
              </a:cxn>
              <a:cxn ang="0">
                <a:pos x="2358" y="1293"/>
              </a:cxn>
              <a:cxn ang="0">
                <a:pos x="2279" y="1237"/>
              </a:cxn>
              <a:cxn ang="0">
                <a:pos x="2213" y="1168"/>
              </a:cxn>
              <a:cxn ang="0">
                <a:pos x="2144" y="1078"/>
              </a:cxn>
              <a:cxn ang="0">
                <a:pos x="2102" y="1011"/>
              </a:cxn>
              <a:cxn ang="0">
                <a:pos x="2066" y="931"/>
              </a:cxn>
              <a:cxn ang="0">
                <a:pos x="2037" y="861"/>
              </a:cxn>
              <a:cxn ang="0">
                <a:pos x="2008" y="791"/>
              </a:cxn>
              <a:cxn ang="0">
                <a:pos x="1967" y="697"/>
              </a:cxn>
              <a:cxn ang="0">
                <a:pos x="1928" y="608"/>
              </a:cxn>
              <a:cxn ang="0">
                <a:pos x="1882" y="507"/>
              </a:cxn>
              <a:cxn ang="0">
                <a:pos x="1838" y="411"/>
              </a:cxn>
              <a:cxn ang="0">
                <a:pos x="1794" y="320"/>
              </a:cxn>
              <a:cxn ang="0">
                <a:pos x="1762" y="259"/>
              </a:cxn>
              <a:cxn ang="0">
                <a:pos x="1727" y="191"/>
              </a:cxn>
              <a:cxn ang="0">
                <a:pos x="1696" y="146"/>
              </a:cxn>
              <a:cxn ang="0">
                <a:pos x="1676" y="121"/>
              </a:cxn>
              <a:cxn ang="0">
                <a:pos x="1642" y="80"/>
              </a:cxn>
              <a:cxn ang="0">
                <a:pos x="1598" y="38"/>
              </a:cxn>
              <a:cxn ang="0">
                <a:pos x="1533" y="5"/>
              </a:cxn>
            </a:cxnLst>
            <a:rect l="0" t="0" r="r" b="b"/>
            <a:pathLst>
              <a:path w="2981" h="1496">
                <a:moveTo>
                  <a:pt x="1503" y="0"/>
                </a:moveTo>
                <a:lnTo>
                  <a:pt x="1474" y="7"/>
                </a:lnTo>
                <a:lnTo>
                  <a:pt x="1441" y="15"/>
                </a:lnTo>
                <a:lnTo>
                  <a:pt x="1406" y="34"/>
                </a:lnTo>
                <a:lnTo>
                  <a:pt x="1377" y="58"/>
                </a:lnTo>
                <a:lnTo>
                  <a:pt x="1351" y="84"/>
                </a:lnTo>
                <a:lnTo>
                  <a:pt x="1329" y="109"/>
                </a:lnTo>
                <a:lnTo>
                  <a:pt x="1311" y="135"/>
                </a:lnTo>
                <a:lnTo>
                  <a:pt x="1290" y="168"/>
                </a:lnTo>
                <a:lnTo>
                  <a:pt x="1276" y="190"/>
                </a:lnTo>
                <a:lnTo>
                  <a:pt x="1258" y="223"/>
                </a:lnTo>
                <a:lnTo>
                  <a:pt x="1241" y="252"/>
                </a:lnTo>
                <a:lnTo>
                  <a:pt x="1222" y="285"/>
                </a:lnTo>
                <a:lnTo>
                  <a:pt x="1211" y="307"/>
                </a:lnTo>
                <a:lnTo>
                  <a:pt x="1197" y="334"/>
                </a:lnTo>
                <a:lnTo>
                  <a:pt x="1186" y="360"/>
                </a:lnTo>
                <a:lnTo>
                  <a:pt x="1175" y="383"/>
                </a:lnTo>
                <a:lnTo>
                  <a:pt x="1163" y="408"/>
                </a:lnTo>
                <a:lnTo>
                  <a:pt x="1151" y="439"/>
                </a:lnTo>
                <a:lnTo>
                  <a:pt x="1136" y="476"/>
                </a:lnTo>
                <a:lnTo>
                  <a:pt x="1123" y="505"/>
                </a:lnTo>
                <a:lnTo>
                  <a:pt x="1114" y="526"/>
                </a:lnTo>
                <a:lnTo>
                  <a:pt x="1099" y="558"/>
                </a:lnTo>
                <a:lnTo>
                  <a:pt x="1087" y="590"/>
                </a:lnTo>
                <a:lnTo>
                  <a:pt x="1077" y="612"/>
                </a:lnTo>
                <a:lnTo>
                  <a:pt x="1063" y="646"/>
                </a:lnTo>
                <a:lnTo>
                  <a:pt x="1053" y="674"/>
                </a:lnTo>
                <a:lnTo>
                  <a:pt x="1043" y="701"/>
                </a:lnTo>
                <a:lnTo>
                  <a:pt x="1033" y="728"/>
                </a:lnTo>
                <a:lnTo>
                  <a:pt x="1023" y="755"/>
                </a:lnTo>
                <a:lnTo>
                  <a:pt x="1013" y="781"/>
                </a:lnTo>
                <a:lnTo>
                  <a:pt x="1002" y="809"/>
                </a:lnTo>
                <a:lnTo>
                  <a:pt x="987" y="846"/>
                </a:lnTo>
                <a:lnTo>
                  <a:pt x="972" y="881"/>
                </a:lnTo>
                <a:lnTo>
                  <a:pt x="962" y="904"/>
                </a:lnTo>
                <a:lnTo>
                  <a:pt x="951" y="928"/>
                </a:lnTo>
                <a:lnTo>
                  <a:pt x="941" y="953"/>
                </a:lnTo>
                <a:lnTo>
                  <a:pt x="930" y="977"/>
                </a:lnTo>
                <a:lnTo>
                  <a:pt x="914" y="1008"/>
                </a:lnTo>
                <a:lnTo>
                  <a:pt x="898" y="1040"/>
                </a:lnTo>
                <a:lnTo>
                  <a:pt x="879" y="1070"/>
                </a:lnTo>
                <a:lnTo>
                  <a:pt x="858" y="1100"/>
                </a:lnTo>
                <a:lnTo>
                  <a:pt x="836" y="1130"/>
                </a:lnTo>
                <a:lnTo>
                  <a:pt x="810" y="1158"/>
                </a:lnTo>
                <a:lnTo>
                  <a:pt x="781" y="1190"/>
                </a:lnTo>
                <a:lnTo>
                  <a:pt x="761" y="1209"/>
                </a:lnTo>
                <a:lnTo>
                  <a:pt x="737" y="1230"/>
                </a:lnTo>
                <a:lnTo>
                  <a:pt x="709" y="1253"/>
                </a:lnTo>
                <a:lnTo>
                  <a:pt x="686" y="1269"/>
                </a:lnTo>
                <a:lnTo>
                  <a:pt x="654" y="1289"/>
                </a:lnTo>
                <a:lnTo>
                  <a:pt x="606" y="1316"/>
                </a:lnTo>
                <a:lnTo>
                  <a:pt x="566" y="1334"/>
                </a:lnTo>
                <a:lnTo>
                  <a:pt x="536" y="1345"/>
                </a:lnTo>
                <a:lnTo>
                  <a:pt x="508" y="1357"/>
                </a:lnTo>
                <a:lnTo>
                  <a:pt x="473" y="1370"/>
                </a:lnTo>
                <a:lnTo>
                  <a:pt x="437" y="1381"/>
                </a:lnTo>
                <a:lnTo>
                  <a:pt x="401" y="1390"/>
                </a:lnTo>
                <a:lnTo>
                  <a:pt x="374" y="1398"/>
                </a:lnTo>
                <a:lnTo>
                  <a:pt x="341" y="1407"/>
                </a:lnTo>
                <a:lnTo>
                  <a:pt x="312" y="1415"/>
                </a:lnTo>
                <a:lnTo>
                  <a:pt x="274" y="1423"/>
                </a:lnTo>
                <a:lnTo>
                  <a:pt x="230" y="1433"/>
                </a:lnTo>
                <a:lnTo>
                  <a:pt x="190" y="1441"/>
                </a:lnTo>
                <a:lnTo>
                  <a:pt x="160" y="1448"/>
                </a:lnTo>
                <a:lnTo>
                  <a:pt x="131" y="1454"/>
                </a:lnTo>
                <a:lnTo>
                  <a:pt x="94" y="1461"/>
                </a:lnTo>
                <a:lnTo>
                  <a:pt x="51" y="1473"/>
                </a:lnTo>
                <a:lnTo>
                  <a:pt x="0" y="1494"/>
                </a:lnTo>
                <a:lnTo>
                  <a:pt x="2981" y="1496"/>
                </a:lnTo>
                <a:lnTo>
                  <a:pt x="2933" y="1478"/>
                </a:lnTo>
                <a:lnTo>
                  <a:pt x="2883" y="1467"/>
                </a:lnTo>
                <a:lnTo>
                  <a:pt x="2849" y="1461"/>
                </a:lnTo>
                <a:lnTo>
                  <a:pt x="2809" y="1453"/>
                </a:lnTo>
                <a:lnTo>
                  <a:pt x="2761" y="1441"/>
                </a:lnTo>
                <a:lnTo>
                  <a:pt x="2786" y="1448"/>
                </a:lnTo>
                <a:lnTo>
                  <a:pt x="2731" y="1433"/>
                </a:lnTo>
                <a:lnTo>
                  <a:pt x="2700" y="1425"/>
                </a:lnTo>
                <a:lnTo>
                  <a:pt x="2647" y="1410"/>
                </a:lnTo>
                <a:lnTo>
                  <a:pt x="2599" y="1394"/>
                </a:lnTo>
                <a:lnTo>
                  <a:pt x="2559" y="1380"/>
                </a:lnTo>
                <a:lnTo>
                  <a:pt x="2521" y="1367"/>
                </a:lnTo>
                <a:lnTo>
                  <a:pt x="2478" y="1352"/>
                </a:lnTo>
                <a:lnTo>
                  <a:pt x="2442" y="1337"/>
                </a:lnTo>
                <a:lnTo>
                  <a:pt x="2394" y="1314"/>
                </a:lnTo>
                <a:lnTo>
                  <a:pt x="2374" y="1302"/>
                </a:lnTo>
                <a:lnTo>
                  <a:pt x="2373" y="1302"/>
                </a:lnTo>
                <a:lnTo>
                  <a:pt x="2358" y="1293"/>
                </a:lnTo>
                <a:lnTo>
                  <a:pt x="2331" y="1278"/>
                </a:lnTo>
                <a:lnTo>
                  <a:pt x="2305" y="1259"/>
                </a:lnTo>
                <a:lnTo>
                  <a:pt x="2279" y="1237"/>
                </a:lnTo>
                <a:lnTo>
                  <a:pt x="2260" y="1219"/>
                </a:lnTo>
                <a:lnTo>
                  <a:pt x="2238" y="1198"/>
                </a:lnTo>
                <a:lnTo>
                  <a:pt x="2213" y="1168"/>
                </a:lnTo>
                <a:lnTo>
                  <a:pt x="2188" y="1137"/>
                </a:lnTo>
                <a:lnTo>
                  <a:pt x="2167" y="1108"/>
                </a:lnTo>
                <a:lnTo>
                  <a:pt x="2144" y="1078"/>
                </a:lnTo>
                <a:lnTo>
                  <a:pt x="2129" y="1053"/>
                </a:lnTo>
                <a:lnTo>
                  <a:pt x="2115" y="1033"/>
                </a:lnTo>
                <a:lnTo>
                  <a:pt x="2102" y="1011"/>
                </a:lnTo>
                <a:lnTo>
                  <a:pt x="2089" y="986"/>
                </a:lnTo>
                <a:lnTo>
                  <a:pt x="2077" y="959"/>
                </a:lnTo>
                <a:lnTo>
                  <a:pt x="2066" y="931"/>
                </a:lnTo>
                <a:lnTo>
                  <a:pt x="2055" y="902"/>
                </a:lnTo>
                <a:lnTo>
                  <a:pt x="2046" y="883"/>
                </a:lnTo>
                <a:lnTo>
                  <a:pt x="2037" y="861"/>
                </a:lnTo>
                <a:lnTo>
                  <a:pt x="2028" y="839"/>
                </a:lnTo>
                <a:lnTo>
                  <a:pt x="2018" y="818"/>
                </a:lnTo>
                <a:lnTo>
                  <a:pt x="2008" y="791"/>
                </a:lnTo>
                <a:lnTo>
                  <a:pt x="1996" y="763"/>
                </a:lnTo>
                <a:lnTo>
                  <a:pt x="1981" y="725"/>
                </a:lnTo>
                <a:lnTo>
                  <a:pt x="1967" y="697"/>
                </a:lnTo>
                <a:lnTo>
                  <a:pt x="1952" y="667"/>
                </a:lnTo>
                <a:lnTo>
                  <a:pt x="1938" y="634"/>
                </a:lnTo>
                <a:lnTo>
                  <a:pt x="1928" y="608"/>
                </a:lnTo>
                <a:lnTo>
                  <a:pt x="1914" y="577"/>
                </a:lnTo>
                <a:lnTo>
                  <a:pt x="1903" y="549"/>
                </a:lnTo>
                <a:lnTo>
                  <a:pt x="1882" y="507"/>
                </a:lnTo>
                <a:lnTo>
                  <a:pt x="1866" y="468"/>
                </a:lnTo>
                <a:lnTo>
                  <a:pt x="1850" y="434"/>
                </a:lnTo>
                <a:lnTo>
                  <a:pt x="1838" y="411"/>
                </a:lnTo>
                <a:lnTo>
                  <a:pt x="1824" y="381"/>
                </a:lnTo>
                <a:lnTo>
                  <a:pt x="1807" y="346"/>
                </a:lnTo>
                <a:lnTo>
                  <a:pt x="1794" y="320"/>
                </a:lnTo>
                <a:lnTo>
                  <a:pt x="1783" y="301"/>
                </a:lnTo>
                <a:lnTo>
                  <a:pt x="1776" y="285"/>
                </a:lnTo>
                <a:lnTo>
                  <a:pt x="1762" y="259"/>
                </a:lnTo>
                <a:lnTo>
                  <a:pt x="1749" y="234"/>
                </a:lnTo>
                <a:lnTo>
                  <a:pt x="1738" y="213"/>
                </a:lnTo>
                <a:lnTo>
                  <a:pt x="1727" y="191"/>
                </a:lnTo>
                <a:lnTo>
                  <a:pt x="1714" y="172"/>
                </a:lnTo>
                <a:lnTo>
                  <a:pt x="1703" y="160"/>
                </a:lnTo>
                <a:lnTo>
                  <a:pt x="1696" y="146"/>
                </a:lnTo>
                <a:lnTo>
                  <a:pt x="1689" y="136"/>
                </a:lnTo>
                <a:lnTo>
                  <a:pt x="1681" y="126"/>
                </a:lnTo>
                <a:lnTo>
                  <a:pt x="1676" y="121"/>
                </a:lnTo>
                <a:lnTo>
                  <a:pt x="1667" y="110"/>
                </a:lnTo>
                <a:lnTo>
                  <a:pt x="1655" y="95"/>
                </a:lnTo>
                <a:lnTo>
                  <a:pt x="1642" y="80"/>
                </a:lnTo>
                <a:lnTo>
                  <a:pt x="1628" y="63"/>
                </a:lnTo>
                <a:lnTo>
                  <a:pt x="1613" y="50"/>
                </a:lnTo>
                <a:lnTo>
                  <a:pt x="1598" y="38"/>
                </a:lnTo>
                <a:lnTo>
                  <a:pt x="1582" y="25"/>
                </a:lnTo>
                <a:lnTo>
                  <a:pt x="1557" y="14"/>
                </a:lnTo>
                <a:lnTo>
                  <a:pt x="1533" y="5"/>
                </a:lnTo>
                <a:lnTo>
                  <a:pt x="1503" y="0"/>
                </a:lnTo>
              </a:path>
            </a:pathLst>
          </a:custGeom>
          <a:noFill/>
          <a:ln w="41275" cap="rnd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1782763" y="4577222"/>
            <a:ext cx="5534025" cy="119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7359377" y="4399380"/>
            <a:ext cx="30008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i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endParaRPr lang="en-US" sz="1805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3841752" y="2527849"/>
            <a:ext cx="0" cy="2050567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5289550" y="2527850"/>
            <a:ext cx="41276" cy="2043406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 flipH="1">
            <a:off x="6012697" y="2227068"/>
            <a:ext cx="10277" cy="235731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Line 17"/>
          <p:cNvSpPr>
            <a:spLocks noChangeShapeType="1"/>
          </p:cNvSpPr>
          <p:nvPr/>
        </p:nvSpPr>
        <p:spPr bwMode="auto">
          <a:xfrm>
            <a:off x="6775450" y="1919124"/>
            <a:ext cx="38724" cy="2652131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1955764" y="4655998"/>
            <a:ext cx="734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– 3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3460715" y="4655998"/>
            <a:ext cx="734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– 1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4" name="Text Box 20"/>
          <p:cNvSpPr txBox="1">
            <a:spLocks noChangeArrowheads="1"/>
          </p:cNvSpPr>
          <p:nvPr/>
        </p:nvSpPr>
        <p:spPr bwMode="auto">
          <a:xfrm>
            <a:off x="2679664" y="4644535"/>
            <a:ext cx="734496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– 2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4878810" y="4655998"/>
            <a:ext cx="75693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+ 1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5602710" y="4636514"/>
            <a:ext cx="75693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+ 2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7" name="Text Box 23"/>
          <p:cNvSpPr txBox="1">
            <a:spLocks noChangeArrowheads="1"/>
          </p:cNvSpPr>
          <p:nvPr/>
        </p:nvSpPr>
        <p:spPr bwMode="auto">
          <a:xfrm>
            <a:off x="6364710" y="4641675"/>
            <a:ext cx="75693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  <a:r>
              <a:rPr lang="en-US" sz="1600" dirty="0">
                <a:solidFill>
                  <a:srgbClr val="000000"/>
                </a:solidFill>
                <a:effectLst/>
                <a:latin typeface="Book Antiqua" pitchFamily="18" charset="0"/>
              </a:rPr>
              <a:t> + 3</a:t>
            </a:r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s</a:t>
            </a:r>
          </a:p>
        </p:txBody>
      </p:sp>
      <p:sp>
        <p:nvSpPr>
          <p:cNvPr id="82968" name="Text Box 24"/>
          <p:cNvSpPr txBox="1">
            <a:spLocks noChangeArrowheads="1"/>
          </p:cNvSpPr>
          <p:nvPr/>
        </p:nvSpPr>
        <p:spPr bwMode="auto">
          <a:xfrm>
            <a:off x="4426632" y="4652181"/>
            <a:ext cx="30328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 dirty="0">
                <a:solidFill>
                  <a:srgbClr val="000000"/>
                </a:solidFill>
                <a:effectLst/>
                <a:latin typeface="Symbol" pitchFamily="18" charset="2"/>
              </a:rPr>
              <a:t>m</a:t>
            </a:r>
          </a:p>
        </p:txBody>
      </p:sp>
      <p:sp>
        <p:nvSpPr>
          <p:cNvPr id="82969" name="Line 25"/>
          <p:cNvSpPr>
            <a:spLocks noChangeShapeType="1"/>
          </p:cNvSpPr>
          <p:nvPr/>
        </p:nvSpPr>
        <p:spPr bwMode="auto">
          <a:xfrm>
            <a:off x="2317750" y="1919127"/>
            <a:ext cx="38101" cy="2659289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Line 26"/>
          <p:cNvSpPr>
            <a:spLocks noChangeShapeType="1"/>
          </p:cNvSpPr>
          <p:nvPr/>
        </p:nvSpPr>
        <p:spPr bwMode="auto">
          <a:xfrm>
            <a:off x="3079750" y="2229456"/>
            <a:ext cx="9526" cy="2354927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972" name="Text Box 28"/>
          <p:cNvSpPr txBox="1">
            <a:spLocks noChangeArrowheads="1"/>
          </p:cNvSpPr>
          <p:nvPr/>
        </p:nvSpPr>
        <p:spPr bwMode="auto">
          <a:xfrm>
            <a:off x="4164162" y="2409686"/>
            <a:ext cx="8755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68.26%</a:t>
            </a:r>
          </a:p>
        </p:txBody>
      </p:sp>
      <p:sp>
        <p:nvSpPr>
          <p:cNvPr id="82973" name="Line 29"/>
          <p:cNvSpPr>
            <a:spLocks noChangeShapeType="1"/>
          </p:cNvSpPr>
          <p:nvPr/>
        </p:nvSpPr>
        <p:spPr bwMode="auto">
          <a:xfrm>
            <a:off x="5029285" y="2560075"/>
            <a:ext cx="244391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74" name="Line 30"/>
          <p:cNvSpPr>
            <a:spLocks noChangeShapeType="1"/>
          </p:cNvSpPr>
          <p:nvPr/>
        </p:nvSpPr>
        <p:spPr bwMode="auto">
          <a:xfrm flipH="1">
            <a:off x="3844926" y="2560075"/>
            <a:ext cx="244391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76" name="Text Box 32"/>
          <p:cNvSpPr txBox="1">
            <a:spLocks noChangeArrowheads="1"/>
          </p:cNvSpPr>
          <p:nvPr/>
        </p:nvSpPr>
        <p:spPr bwMode="auto">
          <a:xfrm>
            <a:off x="4166011" y="2101743"/>
            <a:ext cx="8755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95.44%</a:t>
            </a:r>
          </a:p>
        </p:txBody>
      </p:sp>
      <p:sp>
        <p:nvSpPr>
          <p:cNvPr id="82977" name="Line 33"/>
          <p:cNvSpPr>
            <a:spLocks noChangeShapeType="1"/>
          </p:cNvSpPr>
          <p:nvPr/>
        </p:nvSpPr>
        <p:spPr bwMode="auto">
          <a:xfrm flipH="1">
            <a:off x="3095626" y="2259294"/>
            <a:ext cx="9810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78" name="Line 34"/>
          <p:cNvSpPr>
            <a:spLocks noChangeShapeType="1"/>
          </p:cNvSpPr>
          <p:nvPr/>
        </p:nvSpPr>
        <p:spPr bwMode="auto">
          <a:xfrm>
            <a:off x="5029201" y="2259294"/>
            <a:ext cx="9620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80" name="Text Box 36"/>
          <p:cNvSpPr txBox="1">
            <a:spLocks noChangeArrowheads="1"/>
          </p:cNvSpPr>
          <p:nvPr/>
        </p:nvSpPr>
        <p:spPr bwMode="auto">
          <a:xfrm>
            <a:off x="4166011" y="1800961"/>
            <a:ext cx="8755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99.72%</a:t>
            </a:r>
          </a:p>
        </p:txBody>
      </p:sp>
      <p:sp>
        <p:nvSpPr>
          <p:cNvPr id="82981" name="Line 37"/>
          <p:cNvSpPr>
            <a:spLocks noChangeShapeType="1"/>
          </p:cNvSpPr>
          <p:nvPr/>
        </p:nvSpPr>
        <p:spPr bwMode="auto">
          <a:xfrm>
            <a:off x="5038725" y="1951351"/>
            <a:ext cx="17049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82" name="Line 38"/>
          <p:cNvSpPr>
            <a:spLocks noChangeShapeType="1"/>
          </p:cNvSpPr>
          <p:nvPr/>
        </p:nvSpPr>
        <p:spPr bwMode="auto">
          <a:xfrm flipH="1">
            <a:off x="2362201" y="1951351"/>
            <a:ext cx="17049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3AEDD7ED-FDE2-44BF-B7E2-280DB1B17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97" y="997998"/>
            <a:ext cx="7772400" cy="52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Empirical Rule</a:t>
            </a:r>
          </a:p>
        </p:txBody>
      </p:sp>
    </p:spTree>
    <p:extLst>
      <p:ext uri="{BB962C8B-B14F-4D97-AF65-F5344CB8AC3E}">
        <p14:creationId xmlns:p14="http://schemas.microsoft.com/office/powerpoint/2010/main" val="39279972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8463" y="1481033"/>
            <a:ext cx="7772400" cy="544272"/>
          </a:xfrm>
          <a:noFill/>
          <a:ln/>
        </p:spPr>
        <p:txBody>
          <a:bodyPr/>
          <a:lstStyle/>
          <a:p>
            <a:r>
              <a:rPr lang="en-US" b="0" dirty="0"/>
              <a:t>Detecting Outliers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794890" y="1996726"/>
            <a:ext cx="7772400" cy="4175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outlier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an unusually small or unusually large value in a data set.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94891" y="2784976"/>
            <a:ext cx="7753350" cy="6445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data value with a z-score less than -3 or greater than +3 might be considered an outlier.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794891" y="3634456"/>
            <a:ext cx="7753350" cy="14519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t"/>
          <a:lstStyle/>
          <a:p>
            <a:pPr marL="257827" indent="-257827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Possibly the result of:</a:t>
            </a:r>
          </a:p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incorrectly recorded data value</a:t>
            </a:r>
          </a:p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data value that was incorrectly included in the data set</a:t>
            </a:r>
          </a:p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correctly recorded data value that belongs in the data set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FEAD53EC-7409-497E-A9E0-FF1FE174D3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97" y="997998"/>
            <a:ext cx="7772400" cy="52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Empirical Rule</a:t>
            </a:r>
          </a:p>
        </p:txBody>
      </p:sp>
    </p:spTree>
    <p:extLst>
      <p:ext uri="{BB962C8B-B14F-4D97-AF65-F5344CB8AC3E}">
        <p14:creationId xmlns:p14="http://schemas.microsoft.com/office/powerpoint/2010/main" val="752534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56" name="Rectangle 596"/>
          <p:cNvSpPr>
            <a:spLocks noChangeArrowheads="1"/>
          </p:cNvSpPr>
          <p:nvPr/>
        </p:nvSpPr>
        <p:spPr bwMode="auto">
          <a:xfrm>
            <a:off x="1066800" y="1882948"/>
            <a:ext cx="6305550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most extreme z-scores are -1.70 and 1.82.</a:t>
            </a:r>
          </a:p>
        </p:txBody>
      </p:sp>
      <p:sp>
        <p:nvSpPr>
          <p:cNvPr id="15957" name="Rectangle 597"/>
          <p:cNvSpPr>
            <a:spLocks noChangeArrowheads="1"/>
          </p:cNvSpPr>
          <p:nvPr/>
        </p:nvSpPr>
        <p:spPr bwMode="auto">
          <a:xfrm>
            <a:off x="1066800" y="2202826"/>
            <a:ext cx="7499350" cy="7304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Using |</a:t>
            </a:r>
            <a:r>
              <a:rPr lang="en-US" sz="1805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| </a:t>
            </a:r>
            <a:r>
              <a:rPr lang="en-US" sz="1805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&gt;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3 as the criterion for an outlier, there are no outliers in this data set.</a:t>
            </a:r>
          </a:p>
        </p:txBody>
      </p:sp>
      <p:sp>
        <p:nvSpPr>
          <p:cNvPr id="332" name="Rectangle 2">
            <a:extLst>
              <a:ext uri="{FF2B5EF4-FFF2-40B4-BE49-F238E27FC236}">
                <a16:creationId xmlns:a16="http://schemas.microsoft.com/office/drawing/2014/main" id="{439296D8-C95C-43C6-A8E2-7DCED3C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097" y="997998"/>
            <a:ext cx="7772400" cy="52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Empirical Rule</a:t>
            </a:r>
          </a:p>
        </p:txBody>
      </p:sp>
      <p:sp>
        <p:nvSpPr>
          <p:cNvPr id="333" name="Rectangle 593">
            <a:extLst>
              <a:ext uri="{FF2B5EF4-FFF2-40B4-BE49-F238E27FC236}">
                <a16:creationId xmlns:a16="http://schemas.microsoft.com/office/drawing/2014/main" id="{567A3A45-288A-47B1-8B2D-3F8DCB5C84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0" y="147247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sp>
        <p:nvSpPr>
          <p:cNvPr id="334" name="Rectangle 598">
            <a:extLst>
              <a:ext uri="{FF2B5EF4-FFF2-40B4-BE49-F238E27FC236}">
                <a16:creationId xmlns:a16="http://schemas.microsoft.com/office/drawing/2014/main" id="{D9988C1C-07EC-4A0C-B191-E4C6BE39A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4034" y="2875317"/>
            <a:ext cx="3643562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Standardized Values for Land Leases</a:t>
            </a:r>
          </a:p>
        </p:txBody>
      </p:sp>
      <p:graphicFrame>
        <p:nvGraphicFramePr>
          <p:cNvPr id="335" name="Table 334">
            <a:extLst>
              <a:ext uri="{FF2B5EF4-FFF2-40B4-BE49-F238E27FC236}">
                <a16:creationId xmlns:a16="http://schemas.microsoft.com/office/drawing/2014/main" id="{2838E981-5F41-40EB-A1A2-50C17A237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0620533"/>
              </p:ext>
            </p:extLst>
          </p:nvPr>
        </p:nvGraphicFramePr>
        <p:xfrm>
          <a:off x="207857" y="3256053"/>
          <a:ext cx="3657600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187412559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61293194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58633212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514925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7474004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22311799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48188455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07816672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268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7568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390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0634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137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279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2264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369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291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9501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392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5418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243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344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360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680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239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2327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235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346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383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325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91298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375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252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221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>
                          <a:effectLst/>
                        </a:rPr>
                        <a:t>210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u="none" strike="noStrike" dirty="0">
                          <a:effectLst/>
                        </a:rPr>
                        <a:t>304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811675"/>
                  </a:ext>
                </a:extLst>
              </a:tr>
            </a:tbl>
          </a:graphicData>
        </a:graphic>
      </p:graphicFrame>
      <p:graphicFrame>
        <p:nvGraphicFramePr>
          <p:cNvPr id="336" name="Table 335">
            <a:extLst>
              <a:ext uri="{FF2B5EF4-FFF2-40B4-BE49-F238E27FC236}">
                <a16:creationId xmlns:a16="http://schemas.microsoft.com/office/drawing/2014/main" id="{3FBC73CC-8986-4658-A4B5-EDC59303A5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260397"/>
              </p:ext>
            </p:extLst>
          </p:nvPr>
        </p:nvGraphicFramePr>
        <p:xfrm>
          <a:off x="4159841" y="3264147"/>
          <a:ext cx="4389120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342347765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224241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7910999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7238673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62676335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38704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9386439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71451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622639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0.07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1.69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-1.70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0.96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75622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0.76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0.53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92773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-0.48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0.47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0.34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4561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-0.88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0.00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-0.11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52619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1.73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-0.93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0125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-0.99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-1.46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0.85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3109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1.02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-0.24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255912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0.12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-1.28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0.89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1.33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0.51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139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-0.31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1.42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-0.82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-1.39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-0.26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1.82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-1.59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0.12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199932"/>
                  </a:ext>
                </a:extLst>
              </a:tr>
            </a:tbl>
          </a:graphicData>
        </a:graphic>
      </p:graphicFrame>
      <p:sp>
        <p:nvSpPr>
          <p:cNvPr id="337" name="Rectangle 598">
            <a:extLst>
              <a:ext uri="{FF2B5EF4-FFF2-40B4-BE49-F238E27FC236}">
                <a16:creationId xmlns:a16="http://schemas.microsoft.com/office/drawing/2014/main" id="{8F5892B0-D241-4389-AD22-6F30FD9B8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3249" y="2891751"/>
            <a:ext cx="2511734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Cost for Land Leases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6832F07-25CA-4F25-B2EB-AAFFD93134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713762"/>
              </p:ext>
            </p:extLst>
          </p:nvPr>
        </p:nvGraphicFramePr>
        <p:xfrm>
          <a:off x="7952282" y="5804798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Worksheet" showAsIcon="1" r:id="rId4" imgW="914400" imgH="792360" progId="Excel.Sheet.12">
                  <p:embed/>
                </p:oleObj>
              </mc:Choice>
              <mc:Fallback>
                <p:oleObj name="Worksheet" showAsIcon="1" r:id="rId4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52282" y="5804798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5272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34562" y="982422"/>
            <a:ext cx="7772400" cy="552549"/>
          </a:xfrm>
          <a:noFill/>
          <a:ln/>
        </p:spPr>
        <p:txBody>
          <a:bodyPr>
            <a:normAutofit/>
          </a:bodyPr>
          <a:lstStyle/>
          <a:p>
            <a:r>
              <a:rPr lang="en-US" dirty="0"/>
              <a:t>Five-Number Summaries and Box Plots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559760" y="1526693"/>
            <a:ext cx="7562851" cy="78844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spcBef>
                <a:spcPts val="0"/>
              </a:spcBef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Summary statistics and easy-to-draw graphs can be used to quickly summarize large quantities of data.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559760" y="2371062"/>
            <a:ext cx="7562851" cy="57183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t"/>
          <a:lstStyle/>
          <a:p>
            <a:pPr marL="257827" indent="-257827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 tools that accomplish this are five-number summaries and box plots.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35B5D40-F9BC-4768-B992-BB928A5F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702" y="3280780"/>
            <a:ext cx="2276475" cy="4153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1.  Smallest Value</a:t>
            </a: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29CEA25F-13EB-4822-981F-1B0D7BDD4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702" y="3767760"/>
            <a:ext cx="2276475" cy="4153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2.  First Quartile</a:t>
            </a:r>
          </a:p>
        </p:txBody>
      </p:sp>
      <p:sp>
        <p:nvSpPr>
          <p:cNvPr id="7" name="Rectangle 17">
            <a:extLst>
              <a:ext uri="{FF2B5EF4-FFF2-40B4-BE49-F238E27FC236}">
                <a16:creationId xmlns:a16="http://schemas.microsoft.com/office/drawing/2014/main" id="{2229EC18-D04D-4527-93FF-4F90D034C1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702" y="4240417"/>
            <a:ext cx="2276475" cy="4153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3.  Median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EB29D042-9846-4153-B323-240FD1B839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702" y="4720235"/>
            <a:ext cx="2276475" cy="4153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4.  Third Quartile</a:t>
            </a:r>
          </a:p>
        </p:txBody>
      </p:sp>
      <p:sp>
        <p:nvSpPr>
          <p:cNvPr id="9" name="Rectangle 19">
            <a:extLst>
              <a:ext uri="{FF2B5EF4-FFF2-40B4-BE49-F238E27FC236}">
                <a16:creationId xmlns:a16="http://schemas.microsoft.com/office/drawing/2014/main" id="{7741BF7E-0DC7-4BA5-87F0-73B0B379E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0702" y="5200054"/>
            <a:ext cx="2276475" cy="41536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5.  Largest Value</a:t>
            </a:r>
          </a:p>
        </p:txBody>
      </p:sp>
    </p:spTree>
    <p:extLst>
      <p:ext uri="{BB962C8B-B14F-4D97-AF65-F5344CB8AC3E}">
        <p14:creationId xmlns:p14="http://schemas.microsoft.com/office/powerpoint/2010/main" val="909377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31" name="Rectangle 599"/>
          <p:cNvSpPr>
            <a:spLocks noChangeArrowheads="1"/>
          </p:cNvSpPr>
          <p:nvPr/>
        </p:nvSpPr>
        <p:spPr bwMode="auto">
          <a:xfrm>
            <a:off x="1032950" y="1903486"/>
            <a:ext cx="2895600" cy="386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Lowest Value = 204</a:t>
            </a:r>
          </a:p>
        </p:txBody>
      </p:sp>
      <p:sp>
        <p:nvSpPr>
          <p:cNvPr id="19032" name="Rectangle 600"/>
          <p:cNvSpPr>
            <a:spLocks noChangeArrowheads="1"/>
          </p:cNvSpPr>
          <p:nvPr/>
        </p:nvSpPr>
        <p:spPr bwMode="auto">
          <a:xfrm>
            <a:off x="1032950" y="2244146"/>
            <a:ext cx="2819400" cy="3723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First Quartile = 241.5</a:t>
            </a:r>
          </a:p>
        </p:txBody>
      </p:sp>
      <p:sp>
        <p:nvSpPr>
          <p:cNvPr id="19033" name="Rectangle 601"/>
          <p:cNvSpPr>
            <a:spLocks noChangeArrowheads="1"/>
          </p:cNvSpPr>
          <p:nvPr/>
        </p:nvSpPr>
        <p:spPr bwMode="auto">
          <a:xfrm>
            <a:off x="1032950" y="2582966"/>
            <a:ext cx="207645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Median = 299.5</a:t>
            </a:r>
          </a:p>
        </p:txBody>
      </p:sp>
      <p:sp>
        <p:nvSpPr>
          <p:cNvPr id="19034" name="Rectangle 602"/>
          <p:cNvSpPr>
            <a:spLocks noChangeArrowheads="1"/>
          </p:cNvSpPr>
          <p:nvPr/>
        </p:nvSpPr>
        <p:spPr bwMode="auto">
          <a:xfrm>
            <a:off x="1019365" y="2917467"/>
            <a:ext cx="2952750" cy="32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Third Quartile = 344.75</a:t>
            </a:r>
          </a:p>
        </p:txBody>
      </p:sp>
      <p:sp>
        <p:nvSpPr>
          <p:cNvPr id="19035" name="Rectangle 603"/>
          <p:cNvSpPr>
            <a:spLocks noChangeArrowheads="1"/>
          </p:cNvSpPr>
          <p:nvPr/>
        </p:nvSpPr>
        <p:spPr bwMode="auto">
          <a:xfrm>
            <a:off x="1032950" y="3248360"/>
            <a:ext cx="2990850" cy="35807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Largest Value = 397</a:t>
            </a:r>
          </a:p>
        </p:txBody>
      </p:sp>
      <p:sp>
        <p:nvSpPr>
          <p:cNvPr id="29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791" y="1011410"/>
            <a:ext cx="7772400" cy="620660"/>
          </a:xfrm>
          <a:noFill/>
          <a:ln/>
        </p:spPr>
        <p:txBody>
          <a:bodyPr/>
          <a:lstStyle/>
          <a:p>
            <a:r>
              <a:rPr lang="en-US" dirty="0"/>
              <a:t>Five-Number Summary</a:t>
            </a:r>
          </a:p>
        </p:txBody>
      </p:sp>
      <p:sp>
        <p:nvSpPr>
          <p:cNvPr id="274" name="Rectangle 593">
            <a:extLst>
              <a:ext uri="{FF2B5EF4-FFF2-40B4-BE49-F238E27FC236}">
                <a16:creationId xmlns:a16="http://schemas.microsoft.com/office/drawing/2014/main" id="{D0E47EED-7C04-405F-A95E-B0C63B9B5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0" y="147247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9DB565C-4439-429A-B571-DA401E7A67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360960"/>
              </p:ext>
            </p:extLst>
          </p:nvPr>
        </p:nvGraphicFramePr>
        <p:xfrm>
          <a:off x="1194217" y="3890484"/>
          <a:ext cx="6096000" cy="2011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74447523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6779530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69600269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94004151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054692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8537676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29897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3582767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2770616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5804646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189400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241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40346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252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634292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589699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152363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344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0501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1774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1520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518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64046" y="975413"/>
            <a:ext cx="7772400" cy="796115"/>
          </a:xfrm>
          <a:noFill/>
          <a:ln/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Descriptive Statistics:  Numerical Measures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95469" y="1700000"/>
            <a:ext cx="8098825" cy="4174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Measures of Distribution Shape, Relative Location, and Detecting Outliers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95470" y="2100945"/>
            <a:ext cx="7727950" cy="34971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Five-Number Summaries and Box Plots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595470" y="2489078"/>
            <a:ext cx="7727950" cy="3210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Measures of Association Between Two Variables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595469" y="2855408"/>
            <a:ext cx="7933933" cy="736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Data Dashboards: Adding Numerical Measures to Improve Effectiveness</a:t>
            </a:r>
          </a:p>
        </p:txBody>
      </p:sp>
    </p:spTree>
    <p:extLst>
      <p:ext uri="{BB962C8B-B14F-4D97-AF65-F5344CB8AC3E}">
        <p14:creationId xmlns:p14="http://schemas.microsoft.com/office/powerpoint/2010/main" val="37985892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501157" y="950953"/>
            <a:ext cx="7772400" cy="569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Box Plot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649700" y="1559274"/>
            <a:ext cx="7562851" cy="76866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box plot 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is a graphical display of data that is based on a five-number summary.</a:t>
            </a:r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649700" y="2352070"/>
            <a:ext cx="7562851" cy="760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key to the development of a box plot is the computation of the median and the quartiles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2400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and </a:t>
            </a:r>
            <a:r>
              <a:rPr lang="en-US" sz="24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2400" baseline="-25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649700" y="3066142"/>
            <a:ext cx="7562851" cy="48220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Box plots provide another way to identify outliers.</a:t>
            </a:r>
          </a:p>
        </p:txBody>
      </p:sp>
    </p:spTree>
    <p:extLst>
      <p:ext uri="{BB962C8B-B14F-4D97-AF65-F5344CB8AC3E}">
        <p14:creationId xmlns:p14="http://schemas.microsoft.com/office/powerpoint/2010/main" val="66647942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44" name="Rectangle 32"/>
          <p:cNvSpPr>
            <a:spLocks noChangeArrowheads="1"/>
          </p:cNvSpPr>
          <p:nvPr/>
        </p:nvSpPr>
        <p:spPr bwMode="auto">
          <a:xfrm>
            <a:off x="891916" y="1947522"/>
            <a:ext cx="4227431" cy="467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box is drawn with its ends located at the first and third quartiles.</a:t>
            </a:r>
            <a:endParaRPr lang="en-US" sz="1600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15749" name="Rectangle 37"/>
          <p:cNvSpPr>
            <a:spLocks noChangeArrowheads="1"/>
          </p:cNvSpPr>
          <p:nvPr/>
        </p:nvSpPr>
        <p:spPr bwMode="auto">
          <a:xfrm>
            <a:off x="891916" y="2349034"/>
            <a:ext cx="3916848" cy="787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 line is drawn in the box at the location of the median (second quartile).</a:t>
            </a:r>
          </a:p>
        </p:txBody>
      </p:sp>
      <p:sp>
        <p:nvSpPr>
          <p:cNvPr id="115765" name="Line 53"/>
          <p:cNvSpPr>
            <a:spLocks noChangeShapeType="1"/>
          </p:cNvSpPr>
          <p:nvPr/>
        </p:nvSpPr>
        <p:spPr bwMode="auto">
          <a:xfrm>
            <a:off x="21554" y="853383"/>
            <a:ext cx="0" cy="322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15766" name="Line 54"/>
          <p:cNvSpPr>
            <a:spLocks noChangeShapeType="1"/>
          </p:cNvSpPr>
          <p:nvPr/>
        </p:nvSpPr>
        <p:spPr bwMode="auto">
          <a:xfrm>
            <a:off x="21554" y="852890"/>
            <a:ext cx="0" cy="17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>
              <a:effectLst/>
            </a:endParaRPr>
          </a:p>
        </p:txBody>
      </p:sp>
      <p:sp>
        <p:nvSpPr>
          <p:cNvPr id="115761" name="Line 49"/>
          <p:cNvSpPr>
            <a:spLocks noChangeShapeType="1"/>
          </p:cNvSpPr>
          <p:nvPr/>
        </p:nvSpPr>
        <p:spPr bwMode="auto">
          <a:xfrm>
            <a:off x="2012" y="853382"/>
            <a:ext cx="0" cy="123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5764" name="Line 52"/>
          <p:cNvSpPr>
            <a:spLocks noChangeShapeType="1"/>
          </p:cNvSpPr>
          <p:nvPr/>
        </p:nvSpPr>
        <p:spPr bwMode="auto">
          <a:xfrm>
            <a:off x="2012" y="852884"/>
            <a:ext cx="0" cy="29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5767" name="Line 55"/>
          <p:cNvSpPr>
            <a:spLocks noChangeShapeType="1"/>
          </p:cNvSpPr>
          <p:nvPr/>
        </p:nvSpPr>
        <p:spPr bwMode="auto">
          <a:xfrm>
            <a:off x="3340" y="853383"/>
            <a:ext cx="0" cy="123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5768" name="Line 56"/>
          <p:cNvSpPr>
            <a:spLocks noChangeShapeType="1"/>
          </p:cNvSpPr>
          <p:nvPr/>
        </p:nvSpPr>
        <p:spPr bwMode="auto">
          <a:xfrm>
            <a:off x="3340" y="852890"/>
            <a:ext cx="0" cy="177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EF1624FC-6F01-4FF3-A022-116BB9D76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72" y="947947"/>
            <a:ext cx="7772400" cy="5693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Box Plot</a:t>
            </a:r>
          </a:p>
        </p:txBody>
      </p:sp>
      <p:sp>
        <p:nvSpPr>
          <p:cNvPr id="49" name="Rectangle 593">
            <a:extLst>
              <a:ext uri="{FF2B5EF4-FFF2-40B4-BE49-F238E27FC236}">
                <a16:creationId xmlns:a16="http://schemas.microsoft.com/office/drawing/2014/main" id="{4691C108-6EEB-465C-9B3E-4C3E3DFAF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390" y="147247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B7942FE-57C8-461C-82E1-AD720B6F60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289534"/>
              </p:ext>
            </p:extLst>
          </p:nvPr>
        </p:nvGraphicFramePr>
        <p:xfrm>
          <a:off x="7816357" y="5838835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816357" y="5838835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id="{5C604459-52E8-4134-A2FA-60269AF8BC6A}"/>
              </a:ext>
            </a:extLst>
          </p:cNvPr>
          <p:cNvSpPr txBox="1"/>
          <p:nvPr/>
        </p:nvSpPr>
        <p:spPr>
          <a:xfrm>
            <a:off x="7339692" y="5391716"/>
            <a:ext cx="1811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50" name="Chart 49">
                <a:extLst>
                  <a:ext uri="{FF2B5EF4-FFF2-40B4-BE49-F238E27FC236}">
                    <a16:creationId xmlns:a16="http://schemas.microsoft.com/office/drawing/2014/main" id="{38902611-50E7-4D71-AE77-BBB72322D33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886769287"/>
                  </p:ext>
                </p:extLst>
              </p:nvPr>
            </p:nvGraphicFramePr>
            <p:xfrm>
              <a:off x="6145465" y="1734022"/>
              <a:ext cx="1109662" cy="34671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50" name="Chart 49">
                <a:extLst>
                  <a:ext uri="{FF2B5EF4-FFF2-40B4-BE49-F238E27FC236}">
                    <a16:creationId xmlns:a16="http://schemas.microsoft.com/office/drawing/2014/main" id="{38902611-50E7-4D71-AE77-BBB72322D3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145465" y="1734022"/>
                <a:ext cx="1109662" cy="3467100"/>
              </a:xfrm>
              <a:prstGeom prst="rect">
                <a:avLst/>
              </a:prstGeom>
            </p:spPr>
          </p:pic>
        </mc:Fallback>
      </mc:AlternateContent>
      <p:sp>
        <p:nvSpPr>
          <p:cNvPr id="51" name="Rectangle 3">
            <a:extLst>
              <a:ext uri="{FF2B5EF4-FFF2-40B4-BE49-F238E27FC236}">
                <a16:creationId xmlns:a16="http://schemas.microsoft.com/office/drawing/2014/main" id="{C20B3549-D70E-4CCA-B6C1-2480FAA21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916" y="3033832"/>
            <a:ext cx="4227431" cy="4197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Limits are located (not drawn) using the interquartile range (IQR).</a:t>
            </a:r>
          </a:p>
        </p:txBody>
      </p:sp>
      <p:sp>
        <p:nvSpPr>
          <p:cNvPr id="52" name="Rectangle 602">
            <a:extLst>
              <a:ext uri="{FF2B5EF4-FFF2-40B4-BE49-F238E27FC236}">
                <a16:creationId xmlns:a16="http://schemas.microsoft.com/office/drawing/2014/main" id="{C1D393E0-8996-4FA8-8C4F-FEC338171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916" y="3643841"/>
            <a:ext cx="4227431" cy="310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Data outside these limits are considered outliers.</a:t>
            </a:r>
          </a:p>
        </p:txBody>
      </p:sp>
      <p:sp>
        <p:nvSpPr>
          <p:cNvPr id="54" name="Rectangle 592">
            <a:extLst>
              <a:ext uri="{FF2B5EF4-FFF2-40B4-BE49-F238E27FC236}">
                <a16:creationId xmlns:a16="http://schemas.microsoft.com/office/drawing/2014/main" id="{54B205D0-7D89-471D-A3FD-194A70A0D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990" y="4547794"/>
            <a:ext cx="4406900" cy="4153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Lower Limit:  Q1  - 1.5(IQR) </a:t>
            </a:r>
            <a:r>
              <a:rPr lang="en-US" sz="16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=  </a:t>
            </a:r>
            <a:r>
              <a:rPr lang="en-US" sz="16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241.5 - </a:t>
            </a: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1.5(103.25) ≈ 87</a:t>
            </a:r>
          </a:p>
        </p:txBody>
      </p:sp>
      <p:sp>
        <p:nvSpPr>
          <p:cNvPr id="55" name="Rectangle 593">
            <a:extLst>
              <a:ext uri="{FF2B5EF4-FFF2-40B4-BE49-F238E27FC236}">
                <a16:creationId xmlns:a16="http://schemas.microsoft.com/office/drawing/2014/main" id="{A1F96207-3D6A-4B4B-B2D6-9845ADEE6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990" y="5331360"/>
            <a:ext cx="4268876" cy="429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Upper Limit:  Q3 + 1.5(IQR) = 344.75 + 1.5(103.25) ≈ 500</a:t>
            </a:r>
          </a:p>
        </p:txBody>
      </p:sp>
      <p:sp>
        <p:nvSpPr>
          <p:cNvPr id="56" name="Rectangle 600">
            <a:extLst>
              <a:ext uri="{FF2B5EF4-FFF2-40B4-BE49-F238E27FC236}">
                <a16:creationId xmlns:a16="http://schemas.microsoft.com/office/drawing/2014/main" id="{313355A6-6ED4-4832-B901-B2956F03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916" y="4144382"/>
            <a:ext cx="4161777" cy="458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lower limit is located 1.5(IQR) below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57" name="Rectangle 601">
            <a:extLst>
              <a:ext uri="{FF2B5EF4-FFF2-40B4-BE49-F238E27FC236}">
                <a16:creationId xmlns:a16="http://schemas.microsoft.com/office/drawing/2014/main" id="{F1B65B69-376A-4EE5-99E1-F95BD3100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916" y="4943309"/>
            <a:ext cx="4357720" cy="5156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upper limit is located 1.5(IQR) above </a:t>
            </a:r>
            <a:r>
              <a:rPr lang="en-US" sz="1600" i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Q</a:t>
            </a: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3.</a:t>
            </a:r>
          </a:p>
        </p:txBody>
      </p:sp>
      <p:sp>
        <p:nvSpPr>
          <p:cNvPr id="59" name="Rectangle 601">
            <a:extLst>
              <a:ext uri="{FF2B5EF4-FFF2-40B4-BE49-F238E27FC236}">
                <a16:creationId xmlns:a16="http://schemas.microsoft.com/office/drawing/2014/main" id="{09368D9E-CDBA-4A2B-8ED0-AE290B4C0C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916" y="5750526"/>
            <a:ext cx="4357720" cy="5156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 out layers in this data </a:t>
            </a:r>
          </a:p>
        </p:txBody>
      </p:sp>
    </p:spTree>
    <p:extLst>
      <p:ext uri="{BB962C8B-B14F-4D97-AF65-F5344CB8AC3E}">
        <p14:creationId xmlns:p14="http://schemas.microsoft.com/office/powerpoint/2010/main" val="3558561680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10242" y="908916"/>
            <a:ext cx="7772400" cy="517144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Measures of Association Between Two Variables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85969" y="1486594"/>
            <a:ext cx="7562851" cy="7591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Thus far we have examined numerical methods used to summarize the data for one variable at a time.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85969" y="2143532"/>
            <a:ext cx="7562851" cy="76866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Often a manager or decision maker is interested in the relationship between two variables.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685969" y="2832650"/>
            <a:ext cx="7562851" cy="81234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 descriptive measures of the relationship between two variables are covariance and correlation coefficient.</a:t>
            </a:r>
          </a:p>
        </p:txBody>
      </p:sp>
    </p:spTree>
    <p:extLst>
      <p:ext uri="{BB962C8B-B14F-4D97-AF65-F5344CB8AC3E}">
        <p14:creationId xmlns:p14="http://schemas.microsoft.com/office/powerpoint/2010/main" val="28389389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3722" y="944912"/>
            <a:ext cx="7772400" cy="512045"/>
          </a:xfrm>
          <a:noFill/>
          <a:ln/>
        </p:spPr>
        <p:txBody>
          <a:bodyPr/>
          <a:lstStyle/>
          <a:p>
            <a:r>
              <a:rPr lang="en-US" dirty="0"/>
              <a:t>Covariance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811156" y="2080760"/>
            <a:ext cx="7524750" cy="55859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Positive values indicate a positive relationship.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811156" y="2511012"/>
            <a:ext cx="7524750" cy="55859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Negative values indicate a negative relationship.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792105" y="1619293"/>
            <a:ext cx="7543800" cy="52622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</a:t>
            </a:r>
            <a:r>
              <a:rPr 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covariance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a measure of the linear association between two variables.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01C9C83-3329-4E3C-8FBA-261D1B094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094" y="3027652"/>
            <a:ext cx="7467601" cy="52668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covariance is computed as follows:     </a:t>
            </a:r>
            <a:endParaRPr lang="en-US" sz="2000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31A21B00-DFF5-41BE-BBC1-15DF4E9E70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116" y="3926231"/>
            <a:ext cx="1931032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samples:</a:t>
            </a:r>
          </a:p>
        </p:txBody>
      </p:sp>
      <p:sp>
        <p:nvSpPr>
          <p:cNvPr id="8" name="Text Box 6">
            <a:extLst>
              <a:ext uri="{FF2B5EF4-FFF2-40B4-BE49-F238E27FC236}">
                <a16:creationId xmlns:a16="http://schemas.microsoft.com/office/drawing/2014/main" id="{6CC66464-D698-4B5A-87E1-001C93418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0218" y="4669512"/>
            <a:ext cx="1710001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populations: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5E5CC90-C24C-4EEA-9863-AE6874585798}"/>
                  </a:ext>
                </a:extLst>
              </p:cNvPr>
              <p:cNvSpPr txBox="1"/>
              <p:nvPr/>
            </p:nvSpPr>
            <p:spPr>
              <a:xfrm>
                <a:off x="3484432" y="3763834"/>
                <a:ext cx="2135713" cy="57329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5E5CC90-C24C-4EEA-9863-AE6874585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4432" y="3763834"/>
                <a:ext cx="2135713" cy="573298"/>
              </a:xfrm>
              <a:prstGeom prst="rect">
                <a:avLst/>
              </a:prstGeom>
              <a:blipFill>
                <a:blip r:embed="rId3"/>
                <a:stretch>
                  <a:fillRect b="-9574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EE6C9E-6061-4C70-ACA9-0643BEC473AB}"/>
                  </a:ext>
                </a:extLst>
              </p:cNvPr>
              <p:cNvSpPr txBox="1"/>
              <p:nvPr/>
            </p:nvSpPr>
            <p:spPr>
              <a:xfrm>
                <a:off x="3457042" y="4476761"/>
                <a:ext cx="2436693" cy="591187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r>
                      <a:rPr lang="en-US" sz="2105" dirty="0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 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𝜇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𝑁</m:t>
                        </m:r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3EE6C9E-6061-4C70-ACA9-0643BEC47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7042" y="4476761"/>
                <a:ext cx="2436693" cy="591187"/>
              </a:xfrm>
              <a:prstGeom prst="rect">
                <a:avLst/>
              </a:prstGeom>
              <a:blipFill>
                <a:blip r:embed="rId4"/>
                <a:stretch>
                  <a:fillRect b="-927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1405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55669" y="924558"/>
            <a:ext cx="7772400" cy="62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Correlation Coefficient</a:t>
            </a: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793293" y="2229464"/>
            <a:ext cx="7543800" cy="72678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Just because two variables are highly correlated, it does not mean that one variable is the cause of the other.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793293" y="1620422"/>
            <a:ext cx="7543800" cy="51844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Correlation is a measure of linear association and not necessarily causation.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6580474-09E6-46B6-90B9-D5D8AF41E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93" y="3107883"/>
            <a:ext cx="7467601" cy="57662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correlation coefficient is computed as follows:                   </a:t>
            </a:r>
          </a:p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BF328F7-3D2B-4C3D-9011-8141B0CC5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3181" y="3687854"/>
            <a:ext cx="1636991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samples: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9DC8E98D-F3BE-4F89-BF57-F2F184103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068" y="4521303"/>
            <a:ext cx="2213038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populations: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2E818C-887B-4B8B-9055-8B4FE99415F5}"/>
                  </a:ext>
                </a:extLst>
              </p:cNvPr>
              <p:cNvSpPr txBox="1"/>
              <p:nvPr/>
            </p:nvSpPr>
            <p:spPr>
              <a:xfrm>
                <a:off x="3467627" y="3574822"/>
                <a:ext cx="1067600" cy="61811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D2E818C-887B-4B8B-9055-8B4FE99415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7627" y="3574822"/>
                <a:ext cx="1067600" cy="618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3F09D6-5C3D-401E-B64B-9A3C967B0E71}"/>
                  </a:ext>
                </a:extLst>
              </p:cNvPr>
              <p:cNvSpPr txBox="1"/>
              <p:nvPr/>
            </p:nvSpPr>
            <p:spPr>
              <a:xfrm>
                <a:off x="3446051" y="4413053"/>
                <a:ext cx="1182118" cy="61606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3F09D6-5C3D-401E-B64B-9A3C967B0E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6051" y="4413053"/>
                <a:ext cx="1182118" cy="6160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1529525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796696" y="1645496"/>
            <a:ext cx="7467601" cy="57662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correlation coefficient is computed as follows:                   </a:t>
            </a:r>
          </a:p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ffectLst/>
              <a:latin typeface="+mn-lt"/>
              <a:cs typeface="Arial" panose="020B0604020202020204" pitchFamily="34" charset="0"/>
            </a:endParaRP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1416584" y="2046839"/>
            <a:ext cx="1636991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samples: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1295903" y="2880288"/>
            <a:ext cx="2213038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For populations: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471030" y="1933807"/>
                <a:ext cx="1067600" cy="61811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1030" y="1933807"/>
                <a:ext cx="1067600" cy="6181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49454" y="2772038"/>
                <a:ext cx="1182118" cy="61606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  <a:ea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endParaRPr lang="en-US" sz="21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9454" y="2772038"/>
                <a:ext cx="1182118" cy="6160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91897" y="965428"/>
            <a:ext cx="7772400" cy="62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Correlation Coefficient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8A1B55CA-96D5-4530-A68C-A3028BB30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96" y="4331262"/>
            <a:ext cx="7543800" cy="377171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Values near +1 indicate a strong positive linear relationship.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45C22176-4EB4-4437-90A4-363831A30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96" y="3855805"/>
            <a:ext cx="7543800" cy="51695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Values near -1 indicate a strong negative linear relationship. </a:t>
            </a: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ADF94E1A-CEB4-4EA9-9FBB-B4D0BB4CF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046" y="3491772"/>
            <a:ext cx="7524750" cy="50130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coefficient can take on values between -1 and +1.</a:t>
            </a:r>
          </a:p>
        </p:txBody>
      </p:sp>
      <p:sp>
        <p:nvSpPr>
          <p:cNvPr id="12" name="Rectangle 16">
            <a:extLst>
              <a:ext uri="{FF2B5EF4-FFF2-40B4-BE49-F238E27FC236}">
                <a16:creationId xmlns:a16="http://schemas.microsoft.com/office/drawing/2014/main" id="{64EB548E-1DD2-4661-ABFB-0C8506BC6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467" y="4662626"/>
            <a:ext cx="7543800" cy="50480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anchor="ctr"/>
          <a:lstStyle/>
          <a:p>
            <a:pPr marL="257827" indent="-257827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closer the correlation is to zero, the weaker the relationship.</a:t>
            </a:r>
          </a:p>
        </p:txBody>
      </p:sp>
    </p:spTree>
    <p:extLst>
      <p:ext uri="{BB962C8B-B14F-4D97-AF65-F5344CB8AC3E}">
        <p14:creationId xmlns:p14="http://schemas.microsoft.com/office/powerpoint/2010/main" val="1690664007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945161" y="2019292"/>
            <a:ext cx="7227887" cy="7674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75000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   </a:t>
            </a: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Companies are interested in comparing academic success with post graduation starting salaries.</a:t>
            </a:r>
          </a:p>
        </p:txBody>
      </p:sp>
      <p:sp>
        <p:nvSpPr>
          <p:cNvPr id="129206" name="Rectangle 182"/>
          <p:cNvSpPr>
            <a:spLocks noChangeArrowheads="1"/>
          </p:cNvSpPr>
          <p:nvPr/>
        </p:nvSpPr>
        <p:spPr bwMode="auto">
          <a:xfrm>
            <a:off x="374259" y="957891"/>
            <a:ext cx="7772400" cy="62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Covariance and Correlation Coefficient</a:t>
            </a:r>
          </a:p>
        </p:txBody>
      </p:sp>
      <p:sp>
        <p:nvSpPr>
          <p:cNvPr id="129207" name="Rectangle 183"/>
          <p:cNvSpPr>
            <a:spLocks noChangeArrowheads="1"/>
          </p:cNvSpPr>
          <p:nvPr/>
        </p:nvSpPr>
        <p:spPr bwMode="auto">
          <a:xfrm>
            <a:off x="794051" y="1578551"/>
            <a:ext cx="6654800" cy="3676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9021" indent="-25902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Success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2C73CF5-7387-4AA4-A2CF-684A792E4F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36240"/>
              </p:ext>
            </p:extLst>
          </p:nvPr>
        </p:nvGraphicFramePr>
        <p:xfrm>
          <a:off x="1561131" y="2859880"/>
          <a:ext cx="2560320" cy="20916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0160">
                  <a:extLst>
                    <a:ext uri="{9D8B030D-6E8A-4147-A177-3AD203B41FA5}">
                      <a16:colId xmlns:a16="http://schemas.microsoft.com/office/drawing/2014/main" val="172078774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72858375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Exam. Score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Average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9657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$70,000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06740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$64,000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96178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$74,000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7626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1861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$66,000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234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$69,000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282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378249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82">
            <a:extLst>
              <a:ext uri="{FF2B5EF4-FFF2-40B4-BE49-F238E27FC236}">
                <a16:creationId xmlns:a16="http://schemas.microsoft.com/office/drawing/2014/main" id="{5E31A249-F6C7-435F-8B84-A9891FF6D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259" y="957891"/>
            <a:ext cx="7772400" cy="62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Covariance and Correlation Coefficient</a:t>
            </a:r>
          </a:p>
        </p:txBody>
      </p:sp>
      <p:sp>
        <p:nvSpPr>
          <p:cNvPr id="32" name="Rectangle 183">
            <a:extLst>
              <a:ext uri="{FF2B5EF4-FFF2-40B4-BE49-F238E27FC236}">
                <a16:creationId xmlns:a16="http://schemas.microsoft.com/office/drawing/2014/main" id="{2ADC5E31-50AA-4084-BE83-8C40FC1E9B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051" y="1578551"/>
            <a:ext cx="6654800" cy="3676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9021" indent="-25902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Success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E4B2AF-4F19-4B11-934E-F4BC12235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783312"/>
              </p:ext>
            </p:extLst>
          </p:nvPr>
        </p:nvGraphicFramePr>
        <p:xfrm>
          <a:off x="1113064" y="2339181"/>
          <a:ext cx="6035040" cy="2524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">
                  <a:extLst>
                    <a:ext uri="{9D8B030D-6E8A-4147-A177-3AD203B41FA5}">
                      <a16:colId xmlns:a16="http://schemas.microsoft.com/office/drawing/2014/main" val="79482989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405643311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4252333768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1935543756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768056989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3522537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Exam. Score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Average Income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x-mean(x)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y-mean(y)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(x-mean(x)) * (y-mean(y))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5764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$70,000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7.67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$4,500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$34,500.00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93749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74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$64,000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-6.33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-$1,500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$9,500.00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4557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$74,000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11.67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$8,500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$99,166.67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69974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66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$50,000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-14.33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-$15,500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$222,166.67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85205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78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$66,000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-2.33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$500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-$1,166.67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42390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$69,000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3.67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$3,500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$12,833.33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8699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Mean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80.33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$65,500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$377,000.00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2464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Std. Dev.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9.58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$8,336.67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693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5451808"/>
      </p:ext>
    </p:extLst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1026708" y="2065934"/>
            <a:ext cx="5391150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Sample Covariance</a:t>
            </a: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1026708" y="3269060"/>
            <a:ext cx="6096000" cy="4261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Sample Correlation Coefficient</a:t>
            </a:r>
            <a:endParaRPr lang="en-US" sz="1805" i="1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31482" y="2516477"/>
                <a:ext cx="4472891" cy="574966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105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𝑠</m:t>
                        </m:r>
                      </m:e>
                      <m:sub>
                        <m:r>
                          <a:rPr lang="en-US" sz="21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 =</a:t>
                </a:r>
                <a14:m>
                  <m:oMath xmlns:m="http://schemas.openxmlformats.org/officeDocument/2006/math">
                    <m:r>
                      <a:rPr lang="en-US" sz="2105" dirty="0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105" i="1" dirty="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acc>
                          <m:accPr>
                            <m:chr m:val="̅"/>
                            <m:ctrlP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1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acc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1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105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$377,000</m:t>
                        </m:r>
                      </m:num>
                      <m:den>
                        <m:r>
                          <a:rPr lang="en-US" sz="21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6−1</m:t>
                        </m:r>
                      </m:den>
                    </m:f>
                  </m:oMath>
                </a14:m>
                <a:r>
                  <a:rPr lang="en-US" sz="2105" dirty="0">
                    <a:solidFill>
                      <a:srgbClr val="000000"/>
                    </a:solidFill>
                    <a:latin typeface="+mn-lt"/>
                  </a:rPr>
                  <a:t> =    </a:t>
                </a:r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$75,400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1482" y="2516477"/>
                <a:ext cx="4472891" cy="574966"/>
              </a:xfrm>
              <a:prstGeom prst="rect">
                <a:avLst/>
              </a:prstGeom>
              <a:blipFill>
                <a:blip r:embed="rId4"/>
                <a:stretch>
                  <a:fillRect r="-272" b="-851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975682" y="3709061"/>
                <a:ext cx="3757952" cy="552908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805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1805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𝑥𝑦</m:t>
                        </m:r>
                      </m:sub>
                    </m:sSub>
                  </m:oMath>
                </a14:m>
                <a:r>
                  <a:rPr lang="en-US" sz="1805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𝑥𝑦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sSub>
                          <m:sSub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</m:den>
                    </m:f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805" i="1" dirty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75,400</m:t>
                        </m:r>
                      </m:num>
                      <m:den>
                        <m:d>
                          <m:dPr>
                            <m:ctrlPr>
                              <a:rPr lang="en-US" sz="1805" i="1" dirty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5" b="0" i="1" dirty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9.58</m:t>
                            </m:r>
                          </m:e>
                        </m:d>
                        <m:r>
                          <a:rPr lang="en-US" sz="1805" b="0" i="1" dirty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(8,336.67</m:t>
                        </m:r>
                        <m:r>
                          <a:rPr lang="en-US" sz="1805" i="1" dirty="0">
                            <a:solidFill>
                              <a:srgbClr val="000000"/>
                            </a:solidFill>
                            <a:latin typeface="Cambria Math"/>
                          </a:rPr>
                          <m:t>)</m:t>
                        </m:r>
                      </m:den>
                    </m:f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/>
                      </a:rPr>
                      <m:t>=   </m:t>
                    </m:r>
                    <m:r>
                      <a:rPr lang="en-US" sz="1805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805" i="1" dirty="0">
                        <a:solidFill>
                          <a:srgbClr val="000000"/>
                        </a:solidFill>
                        <a:latin typeface="Cambria Math"/>
                      </a:rPr>
                      <m:t>.9</m:t>
                    </m:r>
                    <m:r>
                      <a:rPr lang="en-US" sz="1805" b="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436</m:t>
                    </m:r>
                  </m:oMath>
                </a14:m>
                <a:endParaRPr lang="en-US" sz="1805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682" y="3709061"/>
                <a:ext cx="3757952" cy="552908"/>
              </a:xfrm>
              <a:prstGeom prst="rect">
                <a:avLst/>
              </a:prstGeom>
              <a:blipFill>
                <a:blip r:embed="rId5"/>
                <a:stretch>
                  <a:fillRect b="-2198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182">
            <a:extLst>
              <a:ext uri="{FF2B5EF4-FFF2-40B4-BE49-F238E27FC236}">
                <a16:creationId xmlns:a16="http://schemas.microsoft.com/office/drawing/2014/main" id="{225EA181-BCA2-4C2B-8267-5E3E9F9E9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259" y="957891"/>
            <a:ext cx="7772400" cy="6206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800" b="1" dirty="0">
                <a:latin typeface="+mn-lt"/>
                <a:cs typeface="Arial" panose="020B0604020202020204" pitchFamily="34" charset="0"/>
              </a:rPr>
              <a:t>Covariance and Correlation Coefficient</a:t>
            </a:r>
          </a:p>
        </p:txBody>
      </p:sp>
      <p:sp>
        <p:nvSpPr>
          <p:cNvPr id="9" name="Rectangle 183">
            <a:extLst>
              <a:ext uri="{FF2B5EF4-FFF2-40B4-BE49-F238E27FC236}">
                <a16:creationId xmlns:a16="http://schemas.microsoft.com/office/drawing/2014/main" id="{A99F17E3-1055-43DC-8310-F24DC481A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051" y="1578551"/>
            <a:ext cx="6654800" cy="3676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9021" indent="-25902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Success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BCDFE25-60C0-4B10-8FBD-B440F9B29C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856700"/>
              </p:ext>
            </p:extLst>
          </p:nvPr>
        </p:nvGraphicFramePr>
        <p:xfrm>
          <a:off x="7927521" y="590010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27521" y="590010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61908A57-1439-471E-A002-6BD34F42DE78}"/>
              </a:ext>
            </a:extLst>
          </p:cNvPr>
          <p:cNvSpPr txBox="1"/>
          <p:nvPr/>
        </p:nvSpPr>
        <p:spPr>
          <a:xfrm>
            <a:off x="7339692" y="5391716"/>
            <a:ext cx="1811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0180974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8026" y="996433"/>
            <a:ext cx="7772400" cy="612305"/>
          </a:xfrm>
          <a:noFill/>
          <a:ln/>
        </p:spPr>
        <p:txBody>
          <a:bodyPr>
            <a:noAutofit/>
          </a:bodyPr>
          <a:lstStyle/>
          <a:p>
            <a:r>
              <a:rPr lang="en-US" dirty="0"/>
              <a:t>Measures of Distribution Shape,</a:t>
            </a:r>
            <a:br>
              <a:rPr lang="en-US" dirty="0"/>
            </a:br>
            <a:r>
              <a:rPr lang="en-US" dirty="0"/>
              <a:t>Relative Location, and Detecting Outliers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95446" y="2153037"/>
            <a:ext cx="3632200" cy="372396"/>
          </a:xfrm>
          <a:noFill/>
          <a:ln/>
        </p:spPr>
        <p:txBody>
          <a:bodyPr>
            <a:noAutofit/>
          </a:bodyPr>
          <a:lstStyle/>
          <a:p>
            <a:pPr marL="231775" indent="-231775">
              <a:buSzPct val="100000"/>
            </a:pPr>
            <a:r>
              <a:rPr lang="en-US" sz="2000" dirty="0"/>
              <a:t>Distribution Shape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795446" y="2487239"/>
            <a:ext cx="3721100" cy="2864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z-Scores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795446" y="2811892"/>
            <a:ext cx="3784600" cy="3628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Chebyshev’s Theorem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797033" y="3146094"/>
            <a:ext cx="3314700" cy="3246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Empirical Rule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797033" y="3470747"/>
            <a:ext cx="4216400" cy="2482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Detecting Outliers</a:t>
            </a:r>
          </a:p>
        </p:txBody>
      </p:sp>
    </p:spTree>
    <p:extLst>
      <p:ext uri="{BB962C8B-B14F-4D97-AF65-F5344CB8AC3E}">
        <p14:creationId xmlns:p14="http://schemas.microsoft.com/office/powerpoint/2010/main" val="232533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3472" y="1018457"/>
            <a:ext cx="7772400" cy="514604"/>
          </a:xfrm>
        </p:spPr>
        <p:txBody>
          <a:bodyPr/>
          <a:lstStyle/>
          <a:p>
            <a:r>
              <a:rPr lang="en-US" dirty="0"/>
              <a:t>Distribution Shape:  </a:t>
            </a:r>
            <a:r>
              <a:rPr lang="en-US" dirty="0" err="1"/>
              <a:t>Skewness</a:t>
            </a:r>
            <a:endParaRPr lang="en-US" dirty="0"/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796250" y="1716157"/>
            <a:ext cx="7772400" cy="4622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 important numerical measure of the shape of a distribution is called </a:t>
            </a:r>
            <a:r>
              <a:rPr lang="en-US" sz="24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796250" y="2503929"/>
            <a:ext cx="7772400" cy="420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The formula for the </a:t>
            </a:r>
            <a:r>
              <a:rPr lang="en-US" sz="24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of sample data is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796250" y="3920022"/>
            <a:ext cx="7772400" cy="46537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can be easily computed using statistical software.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981291" y="2636649"/>
                <a:ext cx="5181418" cy="1124475"/>
              </a:xfrm>
              <a:prstGeom prst="rect">
                <a:avLst/>
              </a:prstGeom>
              <a:noFill/>
              <a:effectLst/>
            </p:spPr>
            <p:txBody>
              <a:bodyPr wrap="square" rtlCol="0">
                <a:spAutoFit/>
              </a:bodyPr>
              <a:lstStyle/>
              <a:p>
                <a:endParaRPr lang="en-US" sz="2400" dirty="0">
                  <a:solidFill>
                    <a:srgbClr val="000000"/>
                  </a:solidFill>
                  <a:latin typeface="+mn-lt"/>
                </a:endParaRPr>
              </a:p>
              <a:p>
                <a:r>
                  <a:rPr lang="en-US" sz="2400" dirty="0" err="1">
                    <a:solidFill>
                      <a:srgbClr val="000000"/>
                    </a:solidFill>
                    <a:latin typeface="+mn-lt"/>
                  </a:rPr>
                  <a:t>Skewness</a:t>
                </a:r>
                <a:r>
                  <a:rPr lang="en-US" sz="2400" dirty="0">
                    <a:solidFill>
                      <a:srgbClr val="000000"/>
                    </a:solidFill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−1)(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/>
                          </a:rPr>
                          <m:t>−2)</m:t>
                        </m:r>
                      </m:den>
                    </m:f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−</m:t>
                                    </m:r>
                                    <m:acc>
                                      <m:accPr>
                                        <m:chr m:val="̅"/>
                                        <m:ctrlP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acc>
                                  </m:num>
                                  <m:den>
                                    <m:r>
                                      <a:rPr lang="en-US" sz="2400" i="1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𝑠</m:t>
                                    </m:r>
                                  </m:den>
                                </m:f>
                              </m:e>
                            </m:d>
                          </m:e>
                          <m:sup>
                            <m:r>
                              <a:rPr lang="en-US" sz="2400" i="1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nary>
                  </m:oMath>
                </a14:m>
                <a:endParaRPr lang="en-US" sz="2400" dirty="0">
                  <a:solidFill>
                    <a:srgbClr val="0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91" y="2636649"/>
                <a:ext cx="5181418" cy="1124475"/>
              </a:xfrm>
              <a:prstGeom prst="rect">
                <a:avLst/>
              </a:prstGeom>
              <a:blipFill>
                <a:blip r:embed="rId3"/>
                <a:stretch>
                  <a:fillRect l="-1765" b="-543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9886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4338" y="2823142"/>
            <a:ext cx="5892461" cy="25455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795727" y="1568844"/>
            <a:ext cx="4292600" cy="4213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Symmetric (not skewed)</a:t>
            </a:r>
          </a:p>
        </p:txBody>
      </p:sp>
      <p:grpSp>
        <p:nvGrpSpPr>
          <p:cNvPr id="139269" name="Group 5"/>
          <p:cNvGrpSpPr>
            <a:grpSpLocks/>
          </p:cNvGrpSpPr>
          <p:nvPr/>
        </p:nvGrpSpPr>
        <p:grpSpPr bwMode="auto">
          <a:xfrm>
            <a:off x="2606675" y="3149562"/>
            <a:ext cx="185738" cy="1742624"/>
            <a:chOff x="1681" y="1895"/>
            <a:chExt cx="117" cy="1460"/>
          </a:xfrm>
          <a:effectLst/>
        </p:grpSpPr>
        <p:sp>
          <p:nvSpPr>
            <p:cNvPr id="139270" name="Line 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1" name="Line 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2" name="Line 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3" name="Line 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4" name="Line 1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5" name="Line 1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6" name="Line 1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9277" name="Line 13"/>
          <p:cNvSpPr>
            <a:spLocks noChangeShapeType="1"/>
          </p:cNvSpPr>
          <p:nvPr/>
        </p:nvSpPr>
        <p:spPr bwMode="auto">
          <a:xfrm flipV="1">
            <a:off x="2697163" y="3154337"/>
            <a:ext cx="0" cy="20302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2696172" y="4895767"/>
            <a:ext cx="641350" cy="29362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3968750" y="4038777"/>
            <a:ext cx="641350" cy="114702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0" name="Rectangle 16"/>
          <p:cNvSpPr>
            <a:spLocks noChangeArrowheads="1"/>
          </p:cNvSpPr>
          <p:nvPr/>
        </p:nvSpPr>
        <p:spPr bwMode="auto">
          <a:xfrm>
            <a:off x="4610100" y="3446144"/>
            <a:ext cx="641350" cy="174739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1" name="Rectangle 17"/>
          <p:cNvSpPr>
            <a:spLocks noChangeArrowheads="1"/>
          </p:cNvSpPr>
          <p:nvPr/>
        </p:nvSpPr>
        <p:spPr bwMode="auto">
          <a:xfrm>
            <a:off x="5251450" y="4051287"/>
            <a:ext cx="642938" cy="114106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2" name="Rectangle 18"/>
          <p:cNvSpPr>
            <a:spLocks noChangeArrowheads="1"/>
          </p:cNvSpPr>
          <p:nvPr/>
        </p:nvSpPr>
        <p:spPr bwMode="auto">
          <a:xfrm>
            <a:off x="5892800" y="4580043"/>
            <a:ext cx="642938" cy="61349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Rectangle 19"/>
          <p:cNvSpPr>
            <a:spLocks noChangeArrowheads="1"/>
          </p:cNvSpPr>
          <p:nvPr/>
        </p:nvSpPr>
        <p:spPr bwMode="auto">
          <a:xfrm rot="16200000">
            <a:off x="1090085" y="4028945"/>
            <a:ext cx="179810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Frequency</a:t>
            </a:r>
          </a:p>
        </p:txBody>
      </p:sp>
      <p:sp>
        <p:nvSpPr>
          <p:cNvPr id="139284" name="Rectangle 20"/>
          <p:cNvSpPr>
            <a:spLocks noChangeArrowheads="1"/>
          </p:cNvSpPr>
          <p:nvPr/>
        </p:nvSpPr>
        <p:spPr bwMode="auto">
          <a:xfrm>
            <a:off x="3341689" y="4568105"/>
            <a:ext cx="623887" cy="62543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pSp>
        <p:nvGrpSpPr>
          <p:cNvPr id="139287" name="Group 23"/>
          <p:cNvGrpSpPr>
            <a:grpSpLocks/>
          </p:cNvGrpSpPr>
          <p:nvPr/>
        </p:nvGrpSpPr>
        <p:grpSpPr bwMode="auto">
          <a:xfrm>
            <a:off x="2173273" y="3016015"/>
            <a:ext cx="396872" cy="2310655"/>
            <a:chOff x="1435" y="1801"/>
            <a:chExt cx="250" cy="1918"/>
          </a:xfrm>
          <a:effectLst/>
        </p:grpSpPr>
        <p:sp>
          <p:nvSpPr>
            <p:cNvPr id="139288" name="Rectangle 24"/>
            <p:cNvSpPr>
              <a:spLocks noChangeArrowheads="1"/>
            </p:cNvSpPr>
            <p:nvPr/>
          </p:nvSpPr>
          <p:spPr bwMode="auto">
            <a:xfrm>
              <a:off x="1435" y="325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.05</a:t>
              </a:r>
            </a:p>
          </p:txBody>
        </p:sp>
        <p:sp>
          <p:nvSpPr>
            <p:cNvPr id="139289" name="Rectangle 25"/>
            <p:cNvSpPr>
              <a:spLocks noChangeArrowheads="1"/>
            </p:cNvSpPr>
            <p:nvPr/>
          </p:nvSpPr>
          <p:spPr bwMode="auto">
            <a:xfrm>
              <a:off x="1435" y="3033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.10</a:t>
              </a:r>
            </a:p>
          </p:txBody>
        </p:sp>
        <p:sp>
          <p:nvSpPr>
            <p:cNvPr id="139290" name="Rectangle 26"/>
            <p:cNvSpPr>
              <a:spLocks noChangeArrowheads="1"/>
            </p:cNvSpPr>
            <p:nvPr/>
          </p:nvSpPr>
          <p:spPr bwMode="auto">
            <a:xfrm>
              <a:off x="1435" y="2785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.15</a:t>
              </a:r>
            </a:p>
          </p:txBody>
        </p:sp>
        <p:sp>
          <p:nvSpPr>
            <p:cNvPr id="139291" name="Rectangle 27"/>
            <p:cNvSpPr>
              <a:spLocks noChangeArrowheads="1"/>
            </p:cNvSpPr>
            <p:nvPr/>
          </p:nvSpPr>
          <p:spPr bwMode="auto">
            <a:xfrm>
              <a:off x="1435" y="2545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.20</a:t>
              </a:r>
            </a:p>
          </p:txBody>
        </p:sp>
        <p:sp>
          <p:nvSpPr>
            <p:cNvPr id="139292" name="Rectangle 28"/>
            <p:cNvSpPr>
              <a:spLocks noChangeArrowheads="1"/>
            </p:cNvSpPr>
            <p:nvPr/>
          </p:nvSpPr>
          <p:spPr bwMode="auto">
            <a:xfrm>
              <a:off x="1440" y="2298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.25</a:t>
              </a:r>
            </a:p>
          </p:txBody>
        </p:sp>
        <p:sp>
          <p:nvSpPr>
            <p:cNvPr id="139293" name="Rectangle 29"/>
            <p:cNvSpPr>
              <a:spLocks noChangeArrowheads="1"/>
            </p:cNvSpPr>
            <p:nvPr/>
          </p:nvSpPr>
          <p:spPr bwMode="auto">
            <a:xfrm>
              <a:off x="1440" y="2048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.30</a:t>
              </a:r>
            </a:p>
          </p:txBody>
        </p:sp>
        <p:sp>
          <p:nvSpPr>
            <p:cNvPr id="139294" name="Rectangle 30"/>
            <p:cNvSpPr>
              <a:spLocks noChangeArrowheads="1"/>
            </p:cNvSpPr>
            <p:nvPr/>
          </p:nvSpPr>
          <p:spPr bwMode="auto">
            <a:xfrm>
              <a:off x="1440" y="1801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.35</a:t>
              </a:r>
            </a:p>
          </p:txBody>
        </p:sp>
        <p:sp>
          <p:nvSpPr>
            <p:cNvPr id="139295" name="Rectangle 31"/>
            <p:cNvSpPr>
              <a:spLocks noChangeArrowheads="1"/>
            </p:cNvSpPr>
            <p:nvPr/>
          </p:nvSpPr>
          <p:spPr bwMode="auto">
            <a:xfrm>
              <a:off x="1538" y="3490"/>
              <a:ext cx="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139296" name="Rectangle 32"/>
          <p:cNvSpPr>
            <a:spLocks noChangeArrowheads="1"/>
          </p:cNvSpPr>
          <p:nvPr/>
        </p:nvSpPr>
        <p:spPr bwMode="auto">
          <a:xfrm>
            <a:off x="6535738" y="4893379"/>
            <a:ext cx="641350" cy="29600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98" name="Text Box 34"/>
          <p:cNvSpPr txBox="1">
            <a:spLocks noChangeArrowheads="1"/>
          </p:cNvSpPr>
          <p:nvPr/>
        </p:nvSpPr>
        <p:spPr bwMode="auto">
          <a:xfrm>
            <a:off x="3774255" y="2849928"/>
            <a:ext cx="229870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Skewness = 0 </a:t>
            </a:r>
          </a:p>
        </p:txBody>
      </p:sp>
      <p:sp>
        <p:nvSpPr>
          <p:cNvPr id="139286" name="Line 22"/>
          <p:cNvSpPr>
            <a:spLocks noChangeShapeType="1"/>
          </p:cNvSpPr>
          <p:nvPr/>
        </p:nvSpPr>
        <p:spPr bwMode="auto">
          <a:xfrm>
            <a:off x="2608263" y="5186999"/>
            <a:ext cx="4552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300" name="Rectangle 36"/>
          <p:cNvSpPr>
            <a:spLocks noChangeArrowheads="1"/>
          </p:cNvSpPr>
          <p:nvPr/>
        </p:nvSpPr>
        <p:spPr bwMode="auto">
          <a:xfrm>
            <a:off x="668338" y="1955995"/>
            <a:ext cx="5321300" cy="64095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 is zero.</a:t>
            </a:r>
          </a:p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and median are equal.</a:t>
            </a:r>
          </a:p>
        </p:txBody>
      </p: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403225" y="102496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Distribution Shape:  Skewness</a:t>
            </a:r>
          </a:p>
        </p:txBody>
      </p:sp>
    </p:spTree>
    <p:extLst>
      <p:ext uri="{BB962C8B-B14F-4D97-AF65-F5344CB8AC3E}">
        <p14:creationId xmlns:p14="http://schemas.microsoft.com/office/powerpoint/2010/main" val="157505295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69642" y="2778021"/>
            <a:ext cx="5892864" cy="265354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125" name="Group 5"/>
          <p:cNvGrpSpPr>
            <a:grpSpLocks/>
          </p:cNvGrpSpPr>
          <p:nvPr/>
        </p:nvGrpSpPr>
        <p:grpSpPr bwMode="auto">
          <a:xfrm>
            <a:off x="2606078" y="3162352"/>
            <a:ext cx="185738" cy="1742624"/>
            <a:chOff x="1681" y="1895"/>
            <a:chExt cx="117" cy="1460"/>
          </a:xfrm>
          <a:effectLst/>
        </p:grpSpPr>
        <p:sp>
          <p:nvSpPr>
            <p:cNvPr id="133126" name="Line 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27" name="Line 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28" name="Line 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29" name="Line 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0" name="Line 1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1" name="Line 1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2" name="Line 1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33" name="Line 13"/>
          <p:cNvSpPr>
            <a:spLocks noChangeShapeType="1"/>
          </p:cNvSpPr>
          <p:nvPr/>
        </p:nvSpPr>
        <p:spPr bwMode="auto">
          <a:xfrm flipV="1">
            <a:off x="2696566" y="3167127"/>
            <a:ext cx="0" cy="20302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9" name="Rectangle 19"/>
          <p:cNvSpPr>
            <a:spLocks noChangeArrowheads="1"/>
          </p:cNvSpPr>
          <p:nvPr/>
        </p:nvSpPr>
        <p:spPr bwMode="auto">
          <a:xfrm rot="16200000">
            <a:off x="1080559" y="4051284"/>
            <a:ext cx="179810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Frequency</a:t>
            </a:r>
          </a:p>
        </p:txBody>
      </p:sp>
      <p:sp>
        <p:nvSpPr>
          <p:cNvPr id="133142" name="Line 22"/>
          <p:cNvSpPr>
            <a:spLocks noChangeShapeType="1"/>
          </p:cNvSpPr>
          <p:nvPr/>
        </p:nvSpPr>
        <p:spPr bwMode="auto">
          <a:xfrm>
            <a:off x="2598738" y="5199790"/>
            <a:ext cx="4552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143" name="Group 23"/>
          <p:cNvGrpSpPr>
            <a:grpSpLocks/>
          </p:cNvGrpSpPr>
          <p:nvPr/>
        </p:nvGrpSpPr>
        <p:grpSpPr bwMode="auto">
          <a:xfrm>
            <a:off x="2163778" y="3034831"/>
            <a:ext cx="396878" cy="2297404"/>
            <a:chOff x="1435" y="1806"/>
            <a:chExt cx="250" cy="1907"/>
          </a:xfrm>
          <a:effectLst/>
        </p:grpSpPr>
        <p:sp>
          <p:nvSpPr>
            <p:cNvPr id="133144" name="Rectangle 24"/>
            <p:cNvSpPr>
              <a:spLocks noChangeArrowheads="1"/>
            </p:cNvSpPr>
            <p:nvPr/>
          </p:nvSpPr>
          <p:spPr bwMode="auto">
            <a:xfrm>
              <a:off x="1435" y="3258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.05</a:t>
              </a:r>
            </a:p>
          </p:txBody>
        </p:sp>
        <p:sp>
          <p:nvSpPr>
            <p:cNvPr id="133145" name="Rectangle 25"/>
            <p:cNvSpPr>
              <a:spLocks noChangeArrowheads="1"/>
            </p:cNvSpPr>
            <p:nvPr/>
          </p:nvSpPr>
          <p:spPr bwMode="auto">
            <a:xfrm>
              <a:off x="1435" y="3032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.10</a:t>
              </a:r>
            </a:p>
          </p:txBody>
        </p:sp>
        <p:sp>
          <p:nvSpPr>
            <p:cNvPr id="133146" name="Rectangle 26"/>
            <p:cNvSpPr>
              <a:spLocks noChangeArrowheads="1"/>
            </p:cNvSpPr>
            <p:nvPr/>
          </p:nvSpPr>
          <p:spPr bwMode="auto">
            <a:xfrm>
              <a:off x="1435" y="2784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.15</a:t>
              </a:r>
            </a:p>
          </p:txBody>
        </p:sp>
        <p:sp>
          <p:nvSpPr>
            <p:cNvPr id="133147" name="Rectangle 27"/>
            <p:cNvSpPr>
              <a:spLocks noChangeArrowheads="1"/>
            </p:cNvSpPr>
            <p:nvPr/>
          </p:nvSpPr>
          <p:spPr bwMode="auto">
            <a:xfrm>
              <a:off x="1435" y="2538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.20</a:t>
              </a:r>
            </a:p>
          </p:txBody>
        </p:sp>
        <p:sp>
          <p:nvSpPr>
            <p:cNvPr id="133148" name="Rectangle 28"/>
            <p:cNvSpPr>
              <a:spLocks noChangeArrowheads="1"/>
            </p:cNvSpPr>
            <p:nvPr/>
          </p:nvSpPr>
          <p:spPr bwMode="auto">
            <a:xfrm>
              <a:off x="1440" y="2291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.25</a:t>
              </a:r>
            </a:p>
          </p:txBody>
        </p:sp>
        <p:sp>
          <p:nvSpPr>
            <p:cNvPr id="133149" name="Rectangle 29"/>
            <p:cNvSpPr>
              <a:spLocks noChangeArrowheads="1"/>
            </p:cNvSpPr>
            <p:nvPr/>
          </p:nvSpPr>
          <p:spPr bwMode="auto">
            <a:xfrm>
              <a:off x="1440" y="2053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.30</a:t>
              </a:r>
            </a:p>
          </p:txBody>
        </p:sp>
        <p:sp>
          <p:nvSpPr>
            <p:cNvPr id="133150" name="Rectangle 30"/>
            <p:cNvSpPr>
              <a:spLocks noChangeArrowheads="1"/>
            </p:cNvSpPr>
            <p:nvPr/>
          </p:nvSpPr>
          <p:spPr bwMode="auto">
            <a:xfrm>
              <a:off x="1440" y="1806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.35</a:t>
              </a:r>
            </a:p>
          </p:txBody>
        </p:sp>
        <p:sp>
          <p:nvSpPr>
            <p:cNvPr id="133151" name="Rectangle 31"/>
            <p:cNvSpPr>
              <a:spLocks noChangeArrowheads="1"/>
            </p:cNvSpPr>
            <p:nvPr/>
          </p:nvSpPr>
          <p:spPr bwMode="auto">
            <a:xfrm>
              <a:off x="1538" y="3484"/>
              <a:ext cx="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>
          <a:xfrm>
            <a:off x="754016" y="1495565"/>
            <a:ext cx="5029200" cy="392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Moderately Skewed Left</a:t>
            </a:r>
          </a:p>
        </p:txBody>
      </p:sp>
      <p:sp>
        <p:nvSpPr>
          <p:cNvPr id="133134" name="Rectangle 14"/>
          <p:cNvSpPr>
            <a:spLocks noChangeArrowheads="1"/>
          </p:cNvSpPr>
          <p:nvPr/>
        </p:nvSpPr>
        <p:spPr bwMode="auto">
          <a:xfrm>
            <a:off x="2695575" y="5023141"/>
            <a:ext cx="641350" cy="17545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5" name="Rectangle 15"/>
          <p:cNvSpPr>
            <a:spLocks noChangeArrowheads="1"/>
          </p:cNvSpPr>
          <p:nvPr/>
        </p:nvSpPr>
        <p:spPr bwMode="auto">
          <a:xfrm>
            <a:off x="3977082" y="4412029"/>
            <a:ext cx="641350" cy="78656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4618432" y="4110053"/>
            <a:ext cx="641350" cy="108854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7" name="Rectangle 17"/>
          <p:cNvSpPr>
            <a:spLocks noChangeArrowheads="1"/>
          </p:cNvSpPr>
          <p:nvPr/>
        </p:nvSpPr>
        <p:spPr bwMode="auto">
          <a:xfrm>
            <a:off x="5259781" y="3675591"/>
            <a:ext cx="642938" cy="152300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8" name="Rectangle 18"/>
          <p:cNvSpPr>
            <a:spLocks noChangeArrowheads="1"/>
          </p:cNvSpPr>
          <p:nvPr/>
        </p:nvSpPr>
        <p:spPr bwMode="auto">
          <a:xfrm>
            <a:off x="5901132" y="4156604"/>
            <a:ext cx="642938" cy="10431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0" name="Rectangle 20"/>
          <p:cNvSpPr>
            <a:spLocks noChangeArrowheads="1"/>
          </p:cNvSpPr>
          <p:nvPr/>
        </p:nvSpPr>
        <p:spPr bwMode="auto">
          <a:xfrm>
            <a:off x="3341092" y="4735488"/>
            <a:ext cx="633412" cy="46310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3152" name="Rectangle 32"/>
          <p:cNvSpPr>
            <a:spLocks noChangeArrowheads="1"/>
          </p:cNvSpPr>
          <p:nvPr/>
        </p:nvSpPr>
        <p:spPr bwMode="auto">
          <a:xfrm>
            <a:off x="6544070" y="4528999"/>
            <a:ext cx="641350" cy="66840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3" name="Text Box 33"/>
          <p:cNvSpPr txBox="1">
            <a:spLocks noChangeArrowheads="1"/>
          </p:cNvSpPr>
          <p:nvPr/>
        </p:nvSpPr>
        <p:spPr bwMode="auto">
          <a:xfrm>
            <a:off x="3873641" y="2953043"/>
            <a:ext cx="203876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Skewness  =  - .31  </a:t>
            </a:r>
          </a:p>
        </p:txBody>
      </p:sp>
      <p:sp>
        <p:nvSpPr>
          <p:cNvPr id="133157" name="Rectangle 37"/>
          <p:cNvSpPr>
            <a:spLocks noChangeArrowheads="1"/>
          </p:cNvSpPr>
          <p:nvPr/>
        </p:nvSpPr>
        <p:spPr bwMode="auto">
          <a:xfrm>
            <a:off x="658813" y="1939426"/>
            <a:ext cx="7772400" cy="6886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is negative.</a:t>
            </a:r>
          </a:p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will usually be less than the median.</a:t>
            </a:r>
          </a:p>
        </p:txBody>
      </p:sp>
      <p:sp>
        <p:nvSpPr>
          <p:cNvPr id="34" name="Rectangle 2">
            <a:extLst>
              <a:ext uri="{FF2B5EF4-FFF2-40B4-BE49-F238E27FC236}">
                <a16:creationId xmlns:a16="http://schemas.microsoft.com/office/drawing/2014/main" id="{B66F70A6-27D9-4F69-8682-69ACF2CFBCC9}"/>
              </a:ext>
            </a:extLst>
          </p:cNvPr>
          <p:cNvSpPr txBox="1">
            <a:spLocks noChangeArrowheads="1"/>
          </p:cNvSpPr>
          <p:nvPr/>
        </p:nvSpPr>
        <p:spPr>
          <a:xfrm>
            <a:off x="403225" y="102496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Distribution Shape:  Skewness</a:t>
            </a:r>
          </a:p>
        </p:txBody>
      </p:sp>
    </p:spTree>
    <p:extLst>
      <p:ext uri="{BB962C8B-B14F-4D97-AF65-F5344CB8AC3E}">
        <p14:creationId xmlns:p14="http://schemas.microsoft.com/office/powerpoint/2010/main" val="3092735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33930" y="2756922"/>
            <a:ext cx="5875008" cy="26743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792925" y="1722609"/>
            <a:ext cx="7772400" cy="3879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Moderately Skewed Right</a:t>
            </a:r>
          </a:p>
        </p:txBody>
      </p:sp>
      <p:grpSp>
        <p:nvGrpSpPr>
          <p:cNvPr id="136197" name="Group 5"/>
          <p:cNvGrpSpPr>
            <a:grpSpLocks/>
          </p:cNvGrpSpPr>
          <p:nvPr/>
        </p:nvGrpSpPr>
        <p:grpSpPr bwMode="auto">
          <a:xfrm>
            <a:off x="2597150" y="3126311"/>
            <a:ext cx="185738" cy="1742624"/>
            <a:chOff x="1681" y="1895"/>
            <a:chExt cx="117" cy="146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6198" name="Line 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199" name="Line 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0" name="Line 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1" name="Line 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2" name="Line 1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3" name="Line 1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4" name="Line 1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205" name="Line 13"/>
          <p:cNvSpPr>
            <a:spLocks noChangeShapeType="1"/>
          </p:cNvSpPr>
          <p:nvPr/>
        </p:nvSpPr>
        <p:spPr bwMode="auto">
          <a:xfrm flipV="1">
            <a:off x="2687638" y="3131085"/>
            <a:ext cx="0" cy="2030276"/>
          </a:xfrm>
          <a:prstGeom prst="line">
            <a:avLst/>
          </a:prstGeom>
          <a:noFill/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6206" name="Rectangle 14"/>
          <p:cNvSpPr>
            <a:spLocks noChangeArrowheads="1"/>
          </p:cNvSpPr>
          <p:nvPr/>
        </p:nvSpPr>
        <p:spPr bwMode="auto">
          <a:xfrm rot="16200000">
            <a:off x="1080559" y="4015242"/>
            <a:ext cx="179810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Frequency</a:t>
            </a:r>
          </a:p>
        </p:txBody>
      </p:sp>
      <p:sp>
        <p:nvSpPr>
          <p:cNvPr id="136208" name="Line 16"/>
          <p:cNvSpPr>
            <a:spLocks noChangeShapeType="1"/>
          </p:cNvSpPr>
          <p:nvPr/>
        </p:nvSpPr>
        <p:spPr bwMode="auto">
          <a:xfrm>
            <a:off x="2598738" y="5163748"/>
            <a:ext cx="4572000" cy="0"/>
          </a:xfrm>
          <a:prstGeom prst="line">
            <a:avLst/>
          </a:prstGeom>
          <a:noFill/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6209" name="Group 17"/>
          <p:cNvGrpSpPr>
            <a:grpSpLocks/>
          </p:cNvGrpSpPr>
          <p:nvPr/>
        </p:nvGrpSpPr>
        <p:grpSpPr bwMode="auto">
          <a:xfrm>
            <a:off x="2163778" y="2978307"/>
            <a:ext cx="396878" cy="2325112"/>
            <a:chOff x="1435" y="1789"/>
            <a:chExt cx="250" cy="1930"/>
          </a:xfrm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6210" name="Rectangle 18"/>
            <p:cNvSpPr>
              <a:spLocks noChangeArrowheads="1"/>
            </p:cNvSpPr>
            <p:nvPr/>
          </p:nvSpPr>
          <p:spPr bwMode="auto">
            <a:xfrm>
              <a:off x="1435" y="325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.05</a:t>
              </a:r>
            </a:p>
          </p:txBody>
        </p:sp>
        <p:sp>
          <p:nvSpPr>
            <p:cNvPr id="136211" name="Rectangle 19"/>
            <p:cNvSpPr>
              <a:spLocks noChangeArrowheads="1"/>
            </p:cNvSpPr>
            <p:nvPr/>
          </p:nvSpPr>
          <p:spPr bwMode="auto">
            <a:xfrm>
              <a:off x="1435" y="3033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.10</a:t>
              </a:r>
            </a:p>
          </p:txBody>
        </p:sp>
        <p:sp>
          <p:nvSpPr>
            <p:cNvPr id="136212" name="Rectangle 20"/>
            <p:cNvSpPr>
              <a:spLocks noChangeArrowheads="1"/>
            </p:cNvSpPr>
            <p:nvPr/>
          </p:nvSpPr>
          <p:spPr bwMode="auto">
            <a:xfrm>
              <a:off x="1435" y="2785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.15</a:t>
              </a:r>
            </a:p>
          </p:txBody>
        </p:sp>
        <p:sp>
          <p:nvSpPr>
            <p:cNvPr id="136213" name="Rectangle 21"/>
            <p:cNvSpPr>
              <a:spLocks noChangeArrowheads="1"/>
            </p:cNvSpPr>
            <p:nvPr/>
          </p:nvSpPr>
          <p:spPr bwMode="auto">
            <a:xfrm>
              <a:off x="1435" y="253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.20</a:t>
              </a:r>
            </a:p>
          </p:txBody>
        </p:sp>
        <p:sp>
          <p:nvSpPr>
            <p:cNvPr id="136214" name="Rectangle 22"/>
            <p:cNvSpPr>
              <a:spLocks noChangeArrowheads="1"/>
            </p:cNvSpPr>
            <p:nvPr/>
          </p:nvSpPr>
          <p:spPr bwMode="auto">
            <a:xfrm>
              <a:off x="1440" y="2292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.25</a:t>
              </a:r>
            </a:p>
          </p:txBody>
        </p:sp>
        <p:sp>
          <p:nvSpPr>
            <p:cNvPr id="136215" name="Rectangle 23"/>
            <p:cNvSpPr>
              <a:spLocks noChangeArrowheads="1"/>
            </p:cNvSpPr>
            <p:nvPr/>
          </p:nvSpPr>
          <p:spPr bwMode="auto">
            <a:xfrm>
              <a:off x="1440" y="2036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.30</a:t>
              </a:r>
            </a:p>
          </p:txBody>
        </p:sp>
        <p:sp>
          <p:nvSpPr>
            <p:cNvPr id="136216" name="Rectangle 24"/>
            <p:cNvSpPr>
              <a:spLocks noChangeArrowheads="1"/>
            </p:cNvSpPr>
            <p:nvPr/>
          </p:nvSpPr>
          <p:spPr bwMode="auto">
            <a:xfrm>
              <a:off x="1440" y="178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.35</a:t>
              </a:r>
            </a:p>
          </p:txBody>
        </p:sp>
        <p:sp>
          <p:nvSpPr>
            <p:cNvPr id="136217" name="Rectangle 25"/>
            <p:cNvSpPr>
              <a:spLocks noChangeArrowheads="1"/>
            </p:cNvSpPr>
            <p:nvPr/>
          </p:nvSpPr>
          <p:spPr bwMode="auto">
            <a:xfrm>
              <a:off x="1538" y="3490"/>
              <a:ext cx="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  <a:sp3d>
              <a:bevelT w="190500" h="38100"/>
            </a:sp3d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136218" name="Rectangle 26"/>
          <p:cNvSpPr>
            <a:spLocks noChangeArrowheads="1"/>
          </p:cNvSpPr>
          <p:nvPr/>
        </p:nvSpPr>
        <p:spPr bwMode="auto">
          <a:xfrm flipH="1">
            <a:off x="6539904" y="4984712"/>
            <a:ext cx="641350" cy="17784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19" name="Rectangle 27"/>
          <p:cNvSpPr>
            <a:spLocks noChangeArrowheads="1"/>
          </p:cNvSpPr>
          <p:nvPr/>
        </p:nvSpPr>
        <p:spPr bwMode="auto">
          <a:xfrm flipH="1">
            <a:off x="5262563" y="4364051"/>
            <a:ext cx="641350" cy="79850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0" name="Rectangle 28"/>
          <p:cNvSpPr>
            <a:spLocks noChangeArrowheads="1"/>
          </p:cNvSpPr>
          <p:nvPr/>
        </p:nvSpPr>
        <p:spPr bwMode="auto">
          <a:xfrm flipH="1">
            <a:off x="4621213" y="4076399"/>
            <a:ext cx="641350" cy="108734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1" name="Rectangle 29"/>
          <p:cNvSpPr>
            <a:spLocks noChangeArrowheads="1"/>
          </p:cNvSpPr>
          <p:nvPr/>
        </p:nvSpPr>
        <p:spPr bwMode="auto">
          <a:xfrm flipH="1">
            <a:off x="3978275" y="3643131"/>
            <a:ext cx="642938" cy="152061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2" name="Rectangle 30"/>
          <p:cNvSpPr>
            <a:spLocks noChangeArrowheads="1"/>
          </p:cNvSpPr>
          <p:nvPr/>
        </p:nvSpPr>
        <p:spPr bwMode="auto">
          <a:xfrm flipH="1">
            <a:off x="3336925" y="4146820"/>
            <a:ext cx="642938" cy="101692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3" name="Rectangle 31"/>
          <p:cNvSpPr>
            <a:spLocks noChangeArrowheads="1"/>
          </p:cNvSpPr>
          <p:nvPr/>
        </p:nvSpPr>
        <p:spPr bwMode="auto">
          <a:xfrm flipH="1">
            <a:off x="5898159" y="4711382"/>
            <a:ext cx="633412" cy="45236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6224" name="Rectangle 32"/>
          <p:cNvSpPr>
            <a:spLocks noChangeArrowheads="1"/>
          </p:cNvSpPr>
          <p:nvPr/>
        </p:nvSpPr>
        <p:spPr bwMode="auto">
          <a:xfrm flipH="1">
            <a:off x="2695575" y="4488184"/>
            <a:ext cx="641350" cy="67556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5" name="Text Box 33"/>
          <p:cNvSpPr txBox="1">
            <a:spLocks noChangeArrowheads="1"/>
          </p:cNvSpPr>
          <p:nvPr/>
        </p:nvSpPr>
        <p:spPr bwMode="auto">
          <a:xfrm>
            <a:off x="3729809" y="2915960"/>
            <a:ext cx="191533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=  .31  </a:t>
            </a:r>
          </a:p>
        </p:txBody>
      </p:sp>
      <p:sp>
        <p:nvSpPr>
          <p:cNvPr id="136228" name="Rectangle 36"/>
          <p:cNvSpPr>
            <a:spLocks noChangeArrowheads="1"/>
          </p:cNvSpPr>
          <p:nvPr/>
        </p:nvSpPr>
        <p:spPr bwMode="auto">
          <a:xfrm>
            <a:off x="658813" y="2044356"/>
            <a:ext cx="7772400" cy="7125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601595" lvl="1" indent="-257827">
              <a:spcBef>
                <a:spcPct val="200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 is positive.</a:t>
            </a:r>
          </a:p>
          <a:p>
            <a:pPr marL="601595" lvl="1" indent="-257827">
              <a:spcBef>
                <a:spcPct val="20000"/>
              </a:spcBef>
              <a:buSzPct val="125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will usually be more than the median.</a:t>
            </a:r>
          </a:p>
        </p:txBody>
      </p:sp>
      <p:grpSp>
        <p:nvGrpSpPr>
          <p:cNvPr id="34" name="Group 5"/>
          <p:cNvGrpSpPr>
            <a:grpSpLocks/>
          </p:cNvGrpSpPr>
          <p:nvPr/>
        </p:nvGrpSpPr>
        <p:grpSpPr bwMode="auto">
          <a:xfrm>
            <a:off x="2606078" y="3126311"/>
            <a:ext cx="185738" cy="1742624"/>
            <a:chOff x="1681" y="1895"/>
            <a:chExt cx="117" cy="1460"/>
          </a:xfrm>
          <a:effectLst/>
        </p:grpSpPr>
        <p:sp>
          <p:nvSpPr>
            <p:cNvPr id="35" name="Line 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2696566" y="3131085"/>
            <a:ext cx="0" cy="20302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2">
            <a:extLst>
              <a:ext uri="{FF2B5EF4-FFF2-40B4-BE49-F238E27FC236}">
                <a16:creationId xmlns:a16="http://schemas.microsoft.com/office/drawing/2014/main" id="{93F3AF31-73D1-42F5-AB5F-F4A639C7D50B}"/>
              </a:ext>
            </a:extLst>
          </p:cNvPr>
          <p:cNvSpPr txBox="1">
            <a:spLocks noChangeArrowheads="1"/>
          </p:cNvSpPr>
          <p:nvPr/>
        </p:nvSpPr>
        <p:spPr>
          <a:xfrm>
            <a:off x="403225" y="102496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Distribution Shape:  Skewness</a:t>
            </a:r>
          </a:p>
        </p:txBody>
      </p:sp>
    </p:spTree>
    <p:extLst>
      <p:ext uri="{BB962C8B-B14F-4D97-AF65-F5344CB8AC3E}">
        <p14:creationId xmlns:p14="http://schemas.microsoft.com/office/powerpoint/2010/main" val="2046441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6787" y="2797552"/>
            <a:ext cx="7681414" cy="26068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784931" y="1555222"/>
            <a:ext cx="5168900" cy="392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Highly Skewed Right</a:t>
            </a:r>
          </a:p>
        </p:txBody>
      </p:sp>
      <p:grpSp>
        <p:nvGrpSpPr>
          <p:cNvPr id="150563" name="Group 35"/>
          <p:cNvGrpSpPr>
            <a:grpSpLocks/>
          </p:cNvGrpSpPr>
          <p:nvPr/>
        </p:nvGrpSpPr>
        <p:grpSpPr bwMode="auto">
          <a:xfrm>
            <a:off x="1677988" y="3153096"/>
            <a:ext cx="185738" cy="1742624"/>
            <a:chOff x="1681" y="1895"/>
            <a:chExt cx="117" cy="1460"/>
          </a:xfrm>
          <a:effectLst/>
        </p:grpSpPr>
        <p:sp>
          <p:nvSpPr>
            <p:cNvPr id="150564" name="Line 3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5" name="Line 3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6" name="Line 3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7" name="Line 3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8" name="Line 4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9" name="Line 4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70" name="Line 4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0571" name="Line 43"/>
          <p:cNvSpPr>
            <a:spLocks noChangeShapeType="1"/>
          </p:cNvSpPr>
          <p:nvPr/>
        </p:nvSpPr>
        <p:spPr bwMode="auto">
          <a:xfrm flipV="1">
            <a:off x="1768476" y="3157870"/>
            <a:ext cx="0" cy="203027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72" name="Rectangle 44"/>
          <p:cNvSpPr>
            <a:spLocks noChangeArrowheads="1"/>
          </p:cNvSpPr>
          <p:nvPr/>
        </p:nvSpPr>
        <p:spPr bwMode="auto">
          <a:xfrm rot="16200000">
            <a:off x="161397" y="4042026"/>
            <a:ext cx="1798108" cy="2989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504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Relative Frequency</a:t>
            </a:r>
          </a:p>
        </p:txBody>
      </p:sp>
      <p:sp>
        <p:nvSpPr>
          <p:cNvPr id="150574" name="Line 46"/>
          <p:cNvSpPr>
            <a:spLocks noChangeShapeType="1"/>
          </p:cNvSpPr>
          <p:nvPr/>
        </p:nvSpPr>
        <p:spPr bwMode="auto">
          <a:xfrm flipV="1">
            <a:off x="1679576" y="5190533"/>
            <a:ext cx="651033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0575" name="Group 47"/>
          <p:cNvGrpSpPr>
            <a:grpSpLocks/>
          </p:cNvGrpSpPr>
          <p:nvPr/>
        </p:nvGrpSpPr>
        <p:grpSpPr bwMode="auto">
          <a:xfrm>
            <a:off x="1244611" y="3005092"/>
            <a:ext cx="396877" cy="2325112"/>
            <a:chOff x="1435" y="1789"/>
            <a:chExt cx="250" cy="1930"/>
          </a:xfrm>
        </p:grpSpPr>
        <p:sp>
          <p:nvSpPr>
            <p:cNvPr id="150576" name="Rectangle 48"/>
            <p:cNvSpPr>
              <a:spLocks noChangeArrowheads="1"/>
            </p:cNvSpPr>
            <p:nvPr/>
          </p:nvSpPr>
          <p:spPr bwMode="auto">
            <a:xfrm>
              <a:off x="1435" y="325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.05</a:t>
              </a:r>
            </a:p>
          </p:txBody>
        </p:sp>
        <p:sp>
          <p:nvSpPr>
            <p:cNvPr id="150577" name="Rectangle 49"/>
            <p:cNvSpPr>
              <a:spLocks noChangeArrowheads="1"/>
            </p:cNvSpPr>
            <p:nvPr/>
          </p:nvSpPr>
          <p:spPr bwMode="auto">
            <a:xfrm>
              <a:off x="1435" y="3033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.10</a:t>
              </a:r>
            </a:p>
          </p:txBody>
        </p:sp>
        <p:sp>
          <p:nvSpPr>
            <p:cNvPr id="150578" name="Rectangle 50"/>
            <p:cNvSpPr>
              <a:spLocks noChangeArrowheads="1"/>
            </p:cNvSpPr>
            <p:nvPr/>
          </p:nvSpPr>
          <p:spPr bwMode="auto">
            <a:xfrm>
              <a:off x="1435" y="2785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.15</a:t>
              </a:r>
            </a:p>
          </p:txBody>
        </p:sp>
        <p:sp>
          <p:nvSpPr>
            <p:cNvPr id="150579" name="Rectangle 51"/>
            <p:cNvSpPr>
              <a:spLocks noChangeArrowheads="1"/>
            </p:cNvSpPr>
            <p:nvPr/>
          </p:nvSpPr>
          <p:spPr bwMode="auto">
            <a:xfrm>
              <a:off x="1435" y="253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.20</a:t>
              </a:r>
            </a:p>
          </p:txBody>
        </p:sp>
        <p:sp>
          <p:nvSpPr>
            <p:cNvPr id="150580" name="Rectangle 52"/>
            <p:cNvSpPr>
              <a:spLocks noChangeArrowheads="1"/>
            </p:cNvSpPr>
            <p:nvPr/>
          </p:nvSpPr>
          <p:spPr bwMode="auto">
            <a:xfrm>
              <a:off x="1440" y="2292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.25</a:t>
              </a:r>
            </a:p>
          </p:txBody>
        </p:sp>
        <p:sp>
          <p:nvSpPr>
            <p:cNvPr id="150581" name="Rectangle 53"/>
            <p:cNvSpPr>
              <a:spLocks noChangeArrowheads="1"/>
            </p:cNvSpPr>
            <p:nvPr/>
          </p:nvSpPr>
          <p:spPr bwMode="auto">
            <a:xfrm>
              <a:off x="1440" y="2036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.30</a:t>
              </a:r>
            </a:p>
          </p:txBody>
        </p:sp>
        <p:sp>
          <p:nvSpPr>
            <p:cNvPr id="150582" name="Rectangle 54"/>
            <p:cNvSpPr>
              <a:spLocks noChangeArrowheads="1"/>
            </p:cNvSpPr>
            <p:nvPr/>
          </p:nvSpPr>
          <p:spPr bwMode="auto">
            <a:xfrm>
              <a:off x="1440" y="1789"/>
              <a:ext cx="238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.35</a:t>
              </a:r>
            </a:p>
          </p:txBody>
        </p:sp>
        <p:sp>
          <p:nvSpPr>
            <p:cNvPr id="150583" name="Rectangle 55"/>
            <p:cNvSpPr>
              <a:spLocks noChangeArrowheads="1"/>
            </p:cNvSpPr>
            <p:nvPr/>
          </p:nvSpPr>
          <p:spPr bwMode="auto">
            <a:xfrm>
              <a:off x="1538" y="3490"/>
              <a:ext cx="147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68034" tIns="33420" rIns="68034" bIns="33420">
              <a:spAutoFit/>
            </a:bodyPr>
            <a:lstStyle/>
            <a:p>
              <a:pPr algn="l"/>
              <a:r>
                <a:rPr lang="en-US" sz="1353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150584" name="Rectangle 56"/>
          <p:cNvSpPr>
            <a:spLocks noChangeArrowheads="1"/>
          </p:cNvSpPr>
          <p:nvPr/>
        </p:nvSpPr>
        <p:spPr bwMode="auto">
          <a:xfrm flipH="1">
            <a:off x="5599113" y="4963754"/>
            <a:ext cx="641350" cy="22678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5" name="Rectangle 57"/>
          <p:cNvSpPr>
            <a:spLocks noChangeArrowheads="1"/>
          </p:cNvSpPr>
          <p:nvPr/>
        </p:nvSpPr>
        <p:spPr bwMode="auto">
          <a:xfrm flipH="1">
            <a:off x="4337050" y="4686844"/>
            <a:ext cx="641350" cy="50369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6" name="Rectangle 58"/>
          <p:cNvSpPr>
            <a:spLocks noChangeArrowheads="1"/>
          </p:cNvSpPr>
          <p:nvPr/>
        </p:nvSpPr>
        <p:spPr bwMode="auto">
          <a:xfrm flipH="1">
            <a:off x="3695700" y="4557938"/>
            <a:ext cx="641350" cy="63259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7" name="Rectangle 59"/>
          <p:cNvSpPr>
            <a:spLocks noChangeArrowheads="1"/>
          </p:cNvSpPr>
          <p:nvPr/>
        </p:nvSpPr>
        <p:spPr bwMode="auto">
          <a:xfrm flipH="1">
            <a:off x="3052764" y="4053055"/>
            <a:ext cx="642937" cy="1137479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8" name="Rectangle 60"/>
          <p:cNvSpPr>
            <a:spLocks noChangeArrowheads="1"/>
          </p:cNvSpPr>
          <p:nvPr/>
        </p:nvSpPr>
        <p:spPr bwMode="auto">
          <a:xfrm flipH="1">
            <a:off x="2411414" y="3204419"/>
            <a:ext cx="642937" cy="198730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9" name="Rectangle 61"/>
          <p:cNvSpPr>
            <a:spLocks noChangeArrowheads="1"/>
          </p:cNvSpPr>
          <p:nvPr/>
        </p:nvSpPr>
        <p:spPr bwMode="auto">
          <a:xfrm flipH="1">
            <a:off x="4981576" y="4834848"/>
            <a:ext cx="633413" cy="35568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590" name="Rectangle 62"/>
          <p:cNvSpPr>
            <a:spLocks noChangeArrowheads="1"/>
          </p:cNvSpPr>
          <p:nvPr/>
        </p:nvSpPr>
        <p:spPr bwMode="auto">
          <a:xfrm flipH="1">
            <a:off x="1765300" y="4686844"/>
            <a:ext cx="641350" cy="50488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1" name="Rectangle 63"/>
          <p:cNvSpPr>
            <a:spLocks noChangeArrowheads="1"/>
          </p:cNvSpPr>
          <p:nvPr/>
        </p:nvSpPr>
        <p:spPr bwMode="auto">
          <a:xfrm flipH="1">
            <a:off x="6242050" y="5069983"/>
            <a:ext cx="641350" cy="120551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2" name="Rectangle 64"/>
          <p:cNvSpPr>
            <a:spLocks noChangeArrowheads="1"/>
          </p:cNvSpPr>
          <p:nvPr/>
        </p:nvSpPr>
        <p:spPr bwMode="auto">
          <a:xfrm flipH="1">
            <a:off x="6884988" y="5017466"/>
            <a:ext cx="641350" cy="17306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653224" y="2903498"/>
            <a:ext cx="197945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sz="1805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</a:t>
            </a: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=  1.25  </a:t>
            </a:r>
          </a:p>
        </p:txBody>
      </p:sp>
      <p:sp>
        <p:nvSpPr>
          <p:cNvPr id="150593" name="Rectangle 65"/>
          <p:cNvSpPr>
            <a:spLocks noChangeArrowheads="1"/>
          </p:cNvSpPr>
          <p:nvPr/>
        </p:nvSpPr>
        <p:spPr bwMode="auto">
          <a:xfrm flipH="1">
            <a:off x="7526338" y="5068789"/>
            <a:ext cx="641350" cy="12174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6" name="Rectangle 68"/>
          <p:cNvSpPr>
            <a:spLocks noChangeArrowheads="1"/>
          </p:cNvSpPr>
          <p:nvPr/>
        </p:nvSpPr>
        <p:spPr bwMode="auto">
          <a:xfrm>
            <a:off x="685800" y="1971893"/>
            <a:ext cx="5647544" cy="6982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 is positive (often above 1.0).</a:t>
            </a:r>
          </a:p>
          <a:p>
            <a:pPr marL="601595" lvl="1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Mean will usually be more than the median.</a:t>
            </a:r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7C34DD60-DA9D-498F-910F-C852C5981ECF}"/>
              </a:ext>
            </a:extLst>
          </p:cNvPr>
          <p:cNvSpPr txBox="1">
            <a:spLocks noChangeArrowheads="1"/>
          </p:cNvSpPr>
          <p:nvPr/>
        </p:nvSpPr>
        <p:spPr>
          <a:xfrm>
            <a:off x="403225" y="102496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Distribution Shape:  Skewness</a:t>
            </a:r>
          </a:p>
        </p:txBody>
      </p:sp>
    </p:spTree>
    <p:extLst>
      <p:ext uri="{BB962C8B-B14F-4D97-AF65-F5344CB8AC3E}">
        <p14:creationId xmlns:p14="http://schemas.microsoft.com/office/powerpoint/2010/main" val="1740075296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953" name="Rectangle 593"/>
          <p:cNvSpPr>
            <a:spLocks noChangeArrowheads="1"/>
          </p:cNvSpPr>
          <p:nvPr/>
        </p:nvSpPr>
        <p:spPr bwMode="auto">
          <a:xfrm>
            <a:off x="713776" y="1501587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Example:  Land Leases</a:t>
            </a:r>
          </a:p>
        </p:txBody>
      </p:sp>
      <p:sp>
        <p:nvSpPr>
          <p:cNvPr id="281" name="Rectangle 2">
            <a:extLst>
              <a:ext uri="{FF2B5EF4-FFF2-40B4-BE49-F238E27FC236}">
                <a16:creationId xmlns:a16="http://schemas.microsoft.com/office/drawing/2014/main" id="{09499508-B7D4-4DA0-A221-8B3082929894}"/>
              </a:ext>
            </a:extLst>
          </p:cNvPr>
          <p:cNvSpPr txBox="1">
            <a:spLocks noChangeArrowheads="1"/>
          </p:cNvSpPr>
          <p:nvPr/>
        </p:nvSpPr>
        <p:spPr>
          <a:xfrm>
            <a:off x="403225" y="1024964"/>
            <a:ext cx="7772400" cy="5146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800" b="1" dirty="0"/>
              <a:t>Distribution Shape:  Skewness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BF20BB3-52EB-4EEC-898F-88580231A0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344671"/>
              </p:ext>
            </p:extLst>
          </p:nvPr>
        </p:nvGraphicFramePr>
        <p:xfrm>
          <a:off x="942375" y="2079352"/>
          <a:ext cx="4876800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8741255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61293194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58633212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3514925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7474004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23117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8188455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78166720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268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975685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7063406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313767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279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316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222646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291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95016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392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65418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243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4680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353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239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23271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346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91298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283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397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>
                          <a:effectLst/>
                        </a:rPr>
                        <a:t>210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u="none" strike="noStrike" dirty="0">
                          <a:effectLst/>
                        </a:rPr>
                        <a:t>304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811675"/>
                  </a:ext>
                </a:extLst>
              </a:tr>
            </a:tbl>
          </a:graphicData>
        </a:graphic>
      </p:graphicFrame>
      <p:sp>
        <p:nvSpPr>
          <p:cNvPr id="287" name="Rectangle 593">
            <a:extLst>
              <a:ext uri="{FF2B5EF4-FFF2-40B4-BE49-F238E27FC236}">
                <a16:creationId xmlns:a16="http://schemas.microsoft.com/office/drawing/2014/main" id="{C4EA0F1B-6908-4223-8B00-3464BDC67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75" y="4861882"/>
            <a:ext cx="5334001" cy="4440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Skewness = 0.0286</a:t>
            </a:r>
          </a:p>
          <a:p>
            <a:pPr>
              <a:spcBef>
                <a:spcPct val="20000"/>
              </a:spcBef>
              <a:buSzPct val="100000"/>
            </a:pPr>
            <a:r>
              <a:rPr lang="en-US" sz="24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No skew in this data.</a:t>
            </a:r>
          </a:p>
        </p:txBody>
      </p:sp>
      <p:graphicFrame>
        <p:nvGraphicFramePr>
          <p:cNvPr id="288" name="Chart 287">
            <a:extLst>
              <a:ext uri="{FF2B5EF4-FFF2-40B4-BE49-F238E27FC236}">
                <a16:creationId xmlns:a16="http://schemas.microsoft.com/office/drawing/2014/main" id="{6B888FA6-3DD0-40BC-A591-6C0303F631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4983283"/>
              </p:ext>
            </p:extLst>
          </p:nvPr>
        </p:nvGraphicFramePr>
        <p:xfrm>
          <a:off x="6160202" y="2079352"/>
          <a:ext cx="2578308" cy="2102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ECA6CB9-6FB4-4BFA-A185-35AE37E6EF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343732"/>
              </p:ext>
            </p:extLst>
          </p:nvPr>
        </p:nvGraphicFramePr>
        <p:xfrm>
          <a:off x="7718425" y="5632919"/>
          <a:ext cx="9144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Worksheet" showAsIcon="1" r:id="rId5" imgW="914400" imgH="792360" progId="Excel.Sheet.12">
                  <p:embed/>
                </p:oleObj>
              </mc:Choice>
              <mc:Fallback>
                <p:oleObj name="Worksheet" showAsIcon="1" r:id="rId5" imgW="914400" imgH="792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18425" y="5632919"/>
                        <a:ext cx="914400" cy="792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9" name="TextBox 288">
            <a:extLst>
              <a:ext uri="{FF2B5EF4-FFF2-40B4-BE49-F238E27FC236}">
                <a16:creationId xmlns:a16="http://schemas.microsoft.com/office/drawing/2014/main" id="{7F0F8717-2F42-4788-B21E-69AD77BDE3D7}"/>
              </a:ext>
            </a:extLst>
          </p:cNvPr>
          <p:cNvSpPr txBox="1"/>
          <p:nvPr/>
        </p:nvSpPr>
        <p:spPr>
          <a:xfrm>
            <a:off x="7215804" y="5121227"/>
            <a:ext cx="193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How it was done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6790652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2038</Words>
  <Application>Microsoft Office PowerPoint</Application>
  <PresentationFormat>On-screen Show (4:3)</PresentationFormat>
  <Paragraphs>757</Paragraphs>
  <Slides>28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Arial</vt:lpstr>
      <vt:lpstr>Book Antiqua</vt:lpstr>
      <vt:lpstr>Calibri</vt:lpstr>
      <vt:lpstr>Cambria Math</vt:lpstr>
      <vt:lpstr>Monotype Sorts</vt:lpstr>
      <vt:lpstr>Symbol</vt:lpstr>
      <vt:lpstr>Times New Roman</vt:lpstr>
      <vt:lpstr>Verdana</vt:lpstr>
      <vt:lpstr>eStudy</vt:lpstr>
      <vt:lpstr>Microsoft Excel Worksheet</vt:lpstr>
      <vt:lpstr>Worksheet</vt:lpstr>
      <vt:lpstr>PowerPoint Presentation</vt:lpstr>
      <vt:lpstr>Descriptive Statistics:  Numerical Measures</vt:lpstr>
      <vt:lpstr>Measures of Distribution Shape, Relative Location, and Detecting Outliers</vt:lpstr>
      <vt:lpstr>Distribution Shape:  Skewness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Chebyshev’s Theorem</vt:lpstr>
      <vt:lpstr>PowerPoint Presentation</vt:lpstr>
      <vt:lpstr>PowerPoint Presentation</vt:lpstr>
      <vt:lpstr>PowerPoint Presentation</vt:lpstr>
      <vt:lpstr>Detecting Outliers</vt:lpstr>
      <vt:lpstr>PowerPoint Presentation</vt:lpstr>
      <vt:lpstr>Five-Number Summaries and Box Plots</vt:lpstr>
      <vt:lpstr>Five-Number Summary</vt:lpstr>
      <vt:lpstr>PowerPoint Presentation</vt:lpstr>
      <vt:lpstr>PowerPoint Presentation</vt:lpstr>
      <vt:lpstr>Measures of Association Between Two Variables</vt:lpstr>
      <vt:lpstr>Covariance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2018-02-05T14:42:39Z</dcterms:modified>
</cp:coreProperties>
</file>