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76" r:id="rId1"/>
  </p:sldMasterIdLst>
  <p:notesMasterIdLst>
    <p:notesMasterId r:id="rId58"/>
  </p:notesMasterIdLst>
  <p:handoutMasterIdLst>
    <p:handoutMasterId r:id="rId59"/>
  </p:handoutMasterIdLst>
  <p:sldIdLst>
    <p:sldId id="268" r:id="rId2"/>
    <p:sldId id="270" r:id="rId3"/>
    <p:sldId id="271" r:id="rId4"/>
    <p:sldId id="272" r:id="rId5"/>
    <p:sldId id="273" r:id="rId6"/>
    <p:sldId id="274" r:id="rId7"/>
    <p:sldId id="275" r:id="rId8"/>
    <p:sldId id="277" r:id="rId9"/>
    <p:sldId id="278" r:id="rId10"/>
    <p:sldId id="279" r:id="rId11"/>
    <p:sldId id="280" r:id="rId12"/>
    <p:sldId id="281" r:id="rId13"/>
    <p:sldId id="334" r:id="rId14"/>
    <p:sldId id="282" r:id="rId15"/>
    <p:sldId id="335" r:id="rId16"/>
    <p:sldId id="283" r:id="rId17"/>
    <p:sldId id="285" r:id="rId18"/>
    <p:sldId id="286" r:id="rId19"/>
    <p:sldId id="287" r:id="rId20"/>
    <p:sldId id="289" r:id="rId21"/>
    <p:sldId id="290" r:id="rId22"/>
    <p:sldId id="291" r:id="rId23"/>
    <p:sldId id="292" r:id="rId24"/>
    <p:sldId id="331" r:id="rId25"/>
    <p:sldId id="294" r:id="rId26"/>
    <p:sldId id="295" r:id="rId27"/>
    <p:sldId id="296" r:id="rId28"/>
    <p:sldId id="297" r:id="rId29"/>
    <p:sldId id="298" r:id="rId30"/>
    <p:sldId id="299" r:id="rId31"/>
    <p:sldId id="300" r:id="rId32"/>
    <p:sldId id="302" r:id="rId33"/>
    <p:sldId id="332" r:id="rId34"/>
    <p:sldId id="304" r:id="rId35"/>
    <p:sldId id="333" r:id="rId36"/>
    <p:sldId id="306" r:id="rId37"/>
    <p:sldId id="307" r:id="rId38"/>
    <p:sldId id="308" r:id="rId39"/>
    <p:sldId id="309" r:id="rId40"/>
    <p:sldId id="310" r:id="rId41"/>
    <p:sldId id="312" r:id="rId42"/>
    <p:sldId id="313" r:id="rId43"/>
    <p:sldId id="314" r:id="rId44"/>
    <p:sldId id="315" r:id="rId45"/>
    <p:sldId id="316" r:id="rId46"/>
    <p:sldId id="317" r:id="rId47"/>
    <p:sldId id="318" r:id="rId48"/>
    <p:sldId id="319" r:id="rId49"/>
    <p:sldId id="320" r:id="rId50"/>
    <p:sldId id="321" r:id="rId51"/>
    <p:sldId id="322" r:id="rId52"/>
    <p:sldId id="324" r:id="rId53"/>
    <p:sldId id="326" r:id="rId54"/>
    <p:sldId id="327" r:id="rId55"/>
    <p:sldId id="329" r:id="rId56"/>
    <p:sldId id="330" r:id="rId5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743">
          <p15:clr>
            <a:srgbClr val="A4A3A4"/>
          </p15:clr>
        </p15:guide>
        <p15:guide id="2" pos="1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5F5F5F"/>
    <a:srgbClr val="777777"/>
    <a:srgbClr val="0000FF"/>
    <a:srgbClr val="FFFFCC"/>
    <a:srgbClr val="996633"/>
    <a:srgbClr val="339966"/>
    <a:srgbClr val="3333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9" autoAdjust="0"/>
    <p:restoredTop sz="95540" autoAdjust="0"/>
  </p:normalViewPr>
  <p:slideViewPr>
    <p:cSldViewPr snapToGrid="0">
      <p:cViewPr varScale="1">
        <p:scale>
          <a:sx n="73" d="100"/>
          <a:sy n="73" d="100"/>
        </p:scale>
        <p:origin x="294" y="150"/>
      </p:cViewPr>
      <p:guideLst>
        <p:guide orient="horz" pos="3743"/>
        <p:guide pos="1422"/>
      </p:guideLst>
    </p:cSldViewPr>
  </p:slideViewPr>
  <p:notesTextViewPr>
    <p:cViewPr>
      <p:scale>
        <a:sx n="100" d="100"/>
        <a:sy n="100" d="100"/>
      </p:scale>
      <p:origin x="0" y="0"/>
    </p:cViewPr>
  </p:notesTextViewPr>
  <p:sorterViewPr>
    <p:cViewPr>
      <p:scale>
        <a:sx n="90" d="100"/>
        <a:sy n="90" d="100"/>
      </p:scale>
      <p:origin x="0" y="0"/>
    </p:cViewPr>
  </p:sorterViewPr>
  <p:notesViewPr>
    <p:cSldViewPr snapToGrid="0">
      <p:cViewPr>
        <p:scale>
          <a:sx n="90" d="100"/>
          <a:sy n="90" d="100"/>
        </p:scale>
        <p:origin x="-2814" y="-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3656062-D505-4836-AF54-3CB4DAD8743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E011AD9-8D16-42BA-B401-68D93E83917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0D2BF6-C0F9-4370-AAC9-0C55220FB4CA}" type="datetimeFigureOut">
              <a:rPr lang="en-US" smtClean="0"/>
              <a:t>2/18/2019</a:t>
            </a:fld>
            <a:endParaRPr lang="en-US"/>
          </a:p>
        </p:txBody>
      </p:sp>
      <p:sp>
        <p:nvSpPr>
          <p:cNvPr id="4" name="Footer Placeholder 3">
            <a:extLst>
              <a:ext uri="{FF2B5EF4-FFF2-40B4-BE49-F238E27FC236}">
                <a16:creationId xmlns:a16="http://schemas.microsoft.com/office/drawing/2014/main" id="{F52CD096-219C-4E81-A6F2-CAFD835FFB4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9A945DE-73A1-4703-8B3F-28EFB191340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386C0B1-35B7-4639-BFAA-194584681FD4}" type="slidenum">
              <a:rPr lang="en-US" smtClean="0"/>
              <a:t>‹#›</a:t>
            </a:fld>
            <a:endParaRPr lang="en-US"/>
          </a:p>
        </p:txBody>
      </p:sp>
    </p:spTree>
    <p:extLst>
      <p:ext uri="{BB962C8B-B14F-4D97-AF65-F5344CB8AC3E}">
        <p14:creationId xmlns:p14="http://schemas.microsoft.com/office/powerpoint/2010/main" val="14352596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F615B9B-8AAB-401E-86BB-543DBAA53047}" type="slidenum">
              <a:rPr lang="en-US"/>
              <a:pPr/>
              <a:t>‹#›</a:t>
            </a:fld>
            <a:endParaRPr lang="en-US"/>
          </a:p>
        </p:txBody>
      </p:sp>
    </p:spTree>
    <p:extLst>
      <p:ext uri="{BB962C8B-B14F-4D97-AF65-F5344CB8AC3E}">
        <p14:creationId xmlns:p14="http://schemas.microsoft.com/office/powerpoint/2010/main" val="1667502904"/>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p:txBody>
          <a:bodyPr/>
          <a:lstStyle/>
          <a:p>
            <a:pPr>
              <a:lnSpc>
                <a:spcPct val="90000"/>
              </a:lnSpc>
            </a:pPr>
            <a:endParaRPr lang="en-US" dirty="0"/>
          </a:p>
        </p:txBody>
      </p:sp>
    </p:spTree>
    <p:extLst>
      <p:ext uri="{BB962C8B-B14F-4D97-AF65-F5344CB8AC3E}">
        <p14:creationId xmlns:p14="http://schemas.microsoft.com/office/powerpoint/2010/main" val="5298856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xfrm>
            <a:off x="1165225" y="687388"/>
            <a:ext cx="4525963" cy="3394075"/>
          </a:xfrm>
          <a:ln/>
        </p:spPr>
      </p:sp>
      <p:sp>
        <p:nvSpPr>
          <p:cNvPr id="501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768790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65225" y="687388"/>
            <a:ext cx="4525963" cy="3394075"/>
          </a:xfrm>
          <a:ln/>
        </p:spPr>
      </p:sp>
      <p:sp>
        <p:nvSpPr>
          <p:cNvPr id="512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032065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65225" y="687388"/>
            <a:ext cx="4525963" cy="3394075"/>
          </a:xfrm>
          <a:ln/>
        </p:spPr>
      </p:sp>
      <p:sp>
        <p:nvSpPr>
          <p:cNvPr id="52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855480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65225" y="687388"/>
            <a:ext cx="4525963" cy="3394075"/>
          </a:xfrm>
          <a:ln/>
        </p:spPr>
      </p:sp>
      <p:sp>
        <p:nvSpPr>
          <p:cNvPr id="52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1875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ChangeArrowheads="1" noTextEdit="1"/>
          </p:cNvSpPr>
          <p:nvPr>
            <p:ph type="sldImg"/>
          </p:nvPr>
        </p:nvSpPr>
        <p:spPr>
          <a:xfrm>
            <a:off x="1165225" y="687388"/>
            <a:ext cx="4525963" cy="3394075"/>
          </a:xfrm>
          <a:ln/>
        </p:spPr>
      </p:sp>
      <p:sp>
        <p:nvSpPr>
          <p:cNvPr id="1443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56422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ChangeArrowheads="1" noTextEdit="1"/>
          </p:cNvSpPr>
          <p:nvPr>
            <p:ph type="sldImg"/>
          </p:nvPr>
        </p:nvSpPr>
        <p:spPr>
          <a:xfrm>
            <a:off x="1165225" y="687388"/>
            <a:ext cx="4525963" cy="3394075"/>
          </a:xfrm>
          <a:ln/>
        </p:spPr>
      </p:sp>
      <p:sp>
        <p:nvSpPr>
          <p:cNvPr id="1443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5507757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Rot="1" noChangeAspect="1" noChangeArrowheads="1" noTextEdit="1"/>
          </p:cNvSpPr>
          <p:nvPr>
            <p:ph type="sldImg"/>
          </p:nvPr>
        </p:nvSpPr>
        <p:spPr>
          <a:xfrm>
            <a:off x="1165225" y="687388"/>
            <a:ext cx="4525963" cy="3394075"/>
          </a:xfrm>
          <a:ln/>
        </p:spPr>
      </p:sp>
      <p:sp>
        <p:nvSpPr>
          <p:cNvPr id="2058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044362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1165225" y="687388"/>
            <a:ext cx="4525963" cy="3394075"/>
          </a:xfrm>
          <a:ln/>
        </p:spPr>
      </p:sp>
      <p:sp>
        <p:nvSpPr>
          <p:cNvPr id="542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824794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1165225" y="687388"/>
            <a:ext cx="4525963" cy="3394075"/>
          </a:xfrm>
          <a:ln/>
        </p:spPr>
      </p:sp>
      <p:sp>
        <p:nvSpPr>
          <p:cNvPr id="552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5291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165225" y="687388"/>
            <a:ext cx="4525963" cy="3394075"/>
          </a:xfrm>
          <a:ln/>
        </p:spPr>
      </p:sp>
      <p:sp>
        <p:nvSpPr>
          <p:cNvPr id="563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42013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xfrm>
            <a:off x="1165225" y="687388"/>
            <a:ext cx="4525963" cy="3394075"/>
          </a:xfrm>
          <a:ln/>
        </p:spPr>
      </p:sp>
      <p:sp>
        <p:nvSpPr>
          <p:cNvPr id="460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0657367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165225" y="687388"/>
            <a:ext cx="4525963" cy="3394075"/>
          </a:xfrm>
          <a:ln/>
        </p:spPr>
      </p:sp>
      <p:sp>
        <p:nvSpPr>
          <p:cNvPr id="583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857534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1165225" y="687388"/>
            <a:ext cx="4525963" cy="3394075"/>
          </a:xfrm>
          <a:ln/>
        </p:spPr>
      </p:sp>
      <p:sp>
        <p:nvSpPr>
          <p:cNvPr id="593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286019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spect="1" noChangeArrowheads="1" noTextEdit="1"/>
          </p:cNvSpPr>
          <p:nvPr>
            <p:ph type="sldImg"/>
          </p:nvPr>
        </p:nvSpPr>
        <p:spPr>
          <a:xfrm>
            <a:off x="1165225" y="687388"/>
            <a:ext cx="4525963" cy="3394075"/>
          </a:xfrm>
          <a:ln/>
        </p:spPr>
      </p:sp>
      <p:sp>
        <p:nvSpPr>
          <p:cNvPr id="1464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308955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1165225" y="687388"/>
            <a:ext cx="4525963" cy="3394075"/>
          </a:xfrm>
          <a:ln/>
        </p:spPr>
      </p:sp>
      <p:sp>
        <p:nvSpPr>
          <p:cNvPr id="614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411120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1165225" y="687388"/>
            <a:ext cx="4525963" cy="3394075"/>
          </a:xfrm>
          <a:ln/>
        </p:spPr>
      </p:sp>
      <p:sp>
        <p:nvSpPr>
          <p:cNvPr id="614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069912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65225" y="687388"/>
            <a:ext cx="4525963" cy="3394075"/>
          </a:xfrm>
          <a:ln/>
        </p:spPr>
      </p:sp>
      <p:sp>
        <p:nvSpPr>
          <p:cNvPr id="624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9303461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xfrm>
            <a:off x="1165225" y="687388"/>
            <a:ext cx="4525963" cy="3394075"/>
          </a:xfrm>
          <a:ln/>
        </p:spPr>
      </p:sp>
      <p:sp>
        <p:nvSpPr>
          <p:cNvPr id="1536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400945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xfrm>
            <a:off x="1165225" y="687388"/>
            <a:ext cx="4525963" cy="3394075"/>
          </a:xfrm>
          <a:ln/>
        </p:spPr>
      </p:sp>
      <p:sp>
        <p:nvSpPr>
          <p:cNvPr id="1546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784666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xfrm>
            <a:off x="1165225" y="687388"/>
            <a:ext cx="4525963" cy="3394075"/>
          </a:xfrm>
          <a:ln/>
        </p:spPr>
      </p:sp>
      <p:sp>
        <p:nvSpPr>
          <p:cNvPr id="1587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6842238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xfrm>
            <a:off x="1165225" y="687388"/>
            <a:ext cx="4525963" cy="3394075"/>
          </a:xfrm>
          <a:ln/>
        </p:spPr>
      </p:sp>
      <p:sp>
        <p:nvSpPr>
          <p:cNvPr id="1556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82875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xfrm>
            <a:off x="1165225" y="687388"/>
            <a:ext cx="4525963" cy="3394075"/>
          </a:xfrm>
          <a:ln/>
        </p:spPr>
      </p:sp>
      <p:sp>
        <p:nvSpPr>
          <p:cNvPr id="2007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817091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xfrm>
            <a:off x="1165225" y="687388"/>
            <a:ext cx="4525963" cy="3394075"/>
          </a:xfrm>
          <a:ln/>
        </p:spPr>
      </p:sp>
      <p:sp>
        <p:nvSpPr>
          <p:cNvPr id="1597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438676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xfrm>
            <a:off x="1165225" y="687388"/>
            <a:ext cx="4525963" cy="3394075"/>
          </a:xfrm>
          <a:ln/>
        </p:spPr>
      </p:sp>
      <p:sp>
        <p:nvSpPr>
          <p:cNvPr id="1628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9944608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xfrm>
            <a:off x="1165225" y="687388"/>
            <a:ext cx="4525963" cy="3394075"/>
          </a:xfrm>
          <a:ln/>
        </p:spPr>
      </p:sp>
      <p:sp>
        <p:nvSpPr>
          <p:cNvPr id="1689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0773385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xfrm>
            <a:off x="1165225" y="687388"/>
            <a:ext cx="4525963" cy="3394075"/>
          </a:xfrm>
          <a:ln/>
        </p:spPr>
      </p:sp>
      <p:sp>
        <p:nvSpPr>
          <p:cNvPr id="1689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67290564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xfrm>
            <a:off x="1165225" y="687388"/>
            <a:ext cx="4525963" cy="3394075"/>
          </a:xfrm>
          <a:ln/>
        </p:spPr>
      </p:sp>
      <p:sp>
        <p:nvSpPr>
          <p:cNvPr id="1710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25290556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xfrm>
            <a:off x="1165225" y="687388"/>
            <a:ext cx="4525963" cy="3394075"/>
          </a:xfrm>
          <a:ln/>
        </p:spPr>
      </p:sp>
      <p:sp>
        <p:nvSpPr>
          <p:cNvPr id="1710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141667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xfrm>
            <a:off x="1165225" y="687388"/>
            <a:ext cx="4525963" cy="3394075"/>
          </a:xfrm>
          <a:ln/>
        </p:spPr>
      </p:sp>
      <p:sp>
        <p:nvSpPr>
          <p:cNvPr id="1751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975088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xfrm>
            <a:off x="1165225" y="687388"/>
            <a:ext cx="4525963" cy="3394075"/>
          </a:xfrm>
          <a:ln/>
        </p:spPr>
      </p:sp>
      <p:sp>
        <p:nvSpPr>
          <p:cNvPr id="1761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755904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Rot="1" noChangeAspect="1" noChangeArrowheads="1" noTextEdit="1"/>
          </p:cNvSpPr>
          <p:nvPr>
            <p:ph type="sldImg"/>
          </p:nvPr>
        </p:nvSpPr>
        <p:spPr>
          <a:xfrm>
            <a:off x="1165225" y="687388"/>
            <a:ext cx="4525963" cy="3394075"/>
          </a:xfrm>
          <a:ln/>
        </p:spPr>
      </p:sp>
      <p:sp>
        <p:nvSpPr>
          <p:cNvPr id="2140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9217593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a:xfrm>
            <a:off x="1165225" y="687388"/>
            <a:ext cx="4525963" cy="3394075"/>
          </a:xfrm>
          <a:ln/>
        </p:spPr>
      </p:sp>
      <p:sp>
        <p:nvSpPr>
          <p:cNvPr id="180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33163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spect="1" noChangeArrowheads="1" noTextEdit="1"/>
          </p:cNvSpPr>
          <p:nvPr>
            <p:ph type="sldImg"/>
          </p:nvPr>
        </p:nvSpPr>
        <p:spPr>
          <a:xfrm>
            <a:off x="1165225" y="687388"/>
            <a:ext cx="4525963" cy="3394075"/>
          </a:xfrm>
          <a:ln/>
        </p:spPr>
      </p:sp>
      <p:sp>
        <p:nvSpPr>
          <p:cNvPr id="2017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9001227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spect="1" noChangeArrowheads="1" noTextEdit="1"/>
          </p:cNvSpPr>
          <p:nvPr>
            <p:ph type="sldImg"/>
          </p:nvPr>
        </p:nvSpPr>
        <p:spPr>
          <a:xfrm>
            <a:off x="1165225" y="687388"/>
            <a:ext cx="4525963" cy="3394075"/>
          </a:xfrm>
          <a:ln/>
        </p:spPr>
      </p:sp>
      <p:sp>
        <p:nvSpPr>
          <p:cNvPr id="1812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637054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Rot="1" noChangeAspect="1" noChangeArrowheads="1" noTextEdit="1"/>
          </p:cNvSpPr>
          <p:nvPr>
            <p:ph type="sldImg"/>
          </p:nvPr>
        </p:nvSpPr>
        <p:spPr>
          <a:xfrm>
            <a:off x="1165225" y="687388"/>
            <a:ext cx="4525963" cy="3394075"/>
          </a:xfrm>
          <a:ln/>
        </p:spPr>
      </p:sp>
      <p:sp>
        <p:nvSpPr>
          <p:cNvPr id="2150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873448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xfrm>
            <a:off x="1165225" y="687388"/>
            <a:ext cx="4525963" cy="3394075"/>
          </a:xfrm>
          <a:ln/>
        </p:spPr>
      </p:sp>
      <p:sp>
        <p:nvSpPr>
          <p:cNvPr id="778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4353843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1165225" y="687388"/>
            <a:ext cx="4525963" cy="3394075"/>
          </a:xfrm>
          <a:ln/>
        </p:spPr>
      </p:sp>
      <p:sp>
        <p:nvSpPr>
          <p:cNvPr id="788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9835934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a:xfrm>
            <a:off x="1165225" y="687388"/>
            <a:ext cx="4525963" cy="3394075"/>
          </a:xfrm>
          <a:ln/>
        </p:spPr>
      </p:sp>
      <p:sp>
        <p:nvSpPr>
          <p:cNvPr id="136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8223901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1165225" y="687388"/>
            <a:ext cx="4525963" cy="3394075"/>
          </a:xfrm>
          <a:ln/>
        </p:spPr>
      </p:sp>
      <p:sp>
        <p:nvSpPr>
          <p:cNvPr id="798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6591085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xfrm>
            <a:off x="1165225" y="687388"/>
            <a:ext cx="4525963" cy="3394075"/>
          </a:xfrm>
          <a:ln/>
        </p:spPr>
      </p:sp>
      <p:sp>
        <p:nvSpPr>
          <p:cNvPr id="1843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042477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xfrm>
            <a:off x="1165225" y="687388"/>
            <a:ext cx="4525963" cy="3394075"/>
          </a:xfrm>
          <a:ln/>
        </p:spPr>
      </p:sp>
      <p:sp>
        <p:nvSpPr>
          <p:cNvPr id="1863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1486414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1165225" y="687388"/>
            <a:ext cx="4525963" cy="3394075"/>
          </a:xfrm>
          <a:ln/>
        </p:spPr>
      </p:sp>
      <p:sp>
        <p:nvSpPr>
          <p:cNvPr id="819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0519781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xfrm>
            <a:off x="1165225" y="687388"/>
            <a:ext cx="4525963" cy="3394075"/>
          </a:xfrm>
          <a:ln/>
        </p:spPr>
      </p:sp>
      <p:sp>
        <p:nvSpPr>
          <p:cNvPr id="829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04075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xfrm>
            <a:off x="1165225" y="687388"/>
            <a:ext cx="4525963" cy="3394075"/>
          </a:xfrm>
          <a:ln/>
        </p:spPr>
      </p:sp>
      <p:sp>
        <p:nvSpPr>
          <p:cNvPr id="113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2908676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Rot="1" noChangeAspect="1" noChangeArrowheads="1" noTextEdit="1"/>
          </p:cNvSpPr>
          <p:nvPr>
            <p:ph type="sldImg"/>
          </p:nvPr>
        </p:nvSpPr>
        <p:spPr>
          <a:xfrm>
            <a:off x="1165225" y="687388"/>
            <a:ext cx="4525963" cy="3394075"/>
          </a:xfrm>
          <a:ln/>
        </p:spPr>
      </p:sp>
      <p:sp>
        <p:nvSpPr>
          <p:cNvPr id="1259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1067592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xfrm>
            <a:off x="1165225" y="687388"/>
            <a:ext cx="4525963" cy="3394075"/>
          </a:xfrm>
          <a:ln/>
        </p:spPr>
      </p:sp>
      <p:sp>
        <p:nvSpPr>
          <p:cNvPr id="1167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1416880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ChangeArrowheads="1" noTextEdit="1"/>
          </p:cNvSpPr>
          <p:nvPr>
            <p:ph type="sldImg"/>
          </p:nvPr>
        </p:nvSpPr>
        <p:spPr>
          <a:xfrm>
            <a:off x="1165225" y="687388"/>
            <a:ext cx="4525963" cy="3394075"/>
          </a:xfrm>
          <a:ln/>
        </p:spPr>
      </p:sp>
      <p:sp>
        <p:nvSpPr>
          <p:cNvPr id="1187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9673834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spect="1" noChangeArrowheads="1" noTextEdit="1"/>
          </p:cNvSpPr>
          <p:nvPr>
            <p:ph type="sldImg"/>
          </p:nvPr>
        </p:nvSpPr>
        <p:spPr>
          <a:xfrm>
            <a:off x="1165225" y="687388"/>
            <a:ext cx="4525963" cy="3394075"/>
          </a:xfrm>
          <a:ln/>
        </p:spPr>
      </p:sp>
      <p:sp>
        <p:nvSpPr>
          <p:cNvPr id="1884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8756668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a:xfrm>
            <a:off x="1165225" y="687388"/>
            <a:ext cx="4525963" cy="3394075"/>
          </a:xfrm>
          <a:ln/>
        </p:spPr>
      </p:sp>
      <p:sp>
        <p:nvSpPr>
          <p:cNvPr id="1208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4599298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a:xfrm>
            <a:off x="1165225" y="687388"/>
            <a:ext cx="4525963" cy="3394075"/>
          </a:xfrm>
          <a:ln/>
        </p:spPr>
      </p:sp>
      <p:sp>
        <p:nvSpPr>
          <p:cNvPr id="1228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10578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Rot="1" noChangeAspect="1" noChangeArrowheads="1" noTextEdit="1"/>
          </p:cNvSpPr>
          <p:nvPr>
            <p:ph type="sldImg"/>
          </p:nvPr>
        </p:nvSpPr>
        <p:spPr>
          <a:xfrm>
            <a:off x="1165225" y="687388"/>
            <a:ext cx="4525963" cy="3394075"/>
          </a:xfrm>
          <a:ln/>
        </p:spPr>
      </p:sp>
      <p:sp>
        <p:nvSpPr>
          <p:cNvPr id="2099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288340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xfrm>
            <a:off x="1165225" y="687388"/>
            <a:ext cx="4525963" cy="3394075"/>
          </a:xfrm>
          <a:ln/>
        </p:spPr>
      </p:sp>
      <p:sp>
        <p:nvSpPr>
          <p:cNvPr id="471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16100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1165225" y="687388"/>
            <a:ext cx="4525963" cy="3394075"/>
          </a:xfrm>
          <a:ln/>
        </p:spPr>
      </p:sp>
      <p:sp>
        <p:nvSpPr>
          <p:cNvPr id="481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46837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xfrm>
            <a:off x="1165225" y="687388"/>
            <a:ext cx="4525963" cy="3394075"/>
          </a:xfrm>
          <a:ln/>
        </p:spPr>
      </p:sp>
      <p:sp>
        <p:nvSpPr>
          <p:cNvPr id="491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82404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Line 4"/>
          <p:cNvSpPr>
            <a:spLocks noChangeShapeType="1"/>
          </p:cNvSpPr>
          <p:nvPr/>
        </p:nvSpPr>
        <p:spPr bwMode="auto">
          <a:xfrm>
            <a:off x="0" y="793750"/>
            <a:ext cx="9144000" cy="0"/>
          </a:xfrm>
          <a:prstGeom prst="line">
            <a:avLst/>
          </a:prstGeom>
          <a:noFill/>
          <a:ln w="9525">
            <a:solidFill>
              <a:srgbClr val="3366FF"/>
            </a:solidFill>
            <a:round/>
            <a:headEnd/>
            <a:tailEnd/>
          </a:ln>
        </p:spPr>
        <p:txBody>
          <a:bodyPr/>
          <a:lstStyle/>
          <a:p>
            <a:endParaRPr lang="en-US"/>
          </a:p>
        </p:txBody>
      </p:sp>
      <p:sp>
        <p:nvSpPr>
          <p:cNvPr id="8" name="Line 5"/>
          <p:cNvSpPr>
            <a:spLocks noChangeShapeType="1"/>
          </p:cNvSpPr>
          <p:nvPr/>
        </p:nvSpPr>
        <p:spPr bwMode="auto">
          <a:xfrm>
            <a:off x="0" y="946150"/>
            <a:ext cx="9144000" cy="0"/>
          </a:xfrm>
          <a:prstGeom prst="line">
            <a:avLst/>
          </a:prstGeom>
          <a:noFill/>
          <a:ln w="28575">
            <a:solidFill>
              <a:schemeClr val="tx2">
                <a:lumMod val="60000"/>
                <a:lumOff val="40000"/>
              </a:schemeClr>
            </a:solidFill>
            <a:round/>
            <a:headEnd/>
            <a:tailEnd/>
          </a:ln>
        </p:spPr>
        <p:txBody>
          <a:bodyPr/>
          <a:lstStyle/>
          <a:p>
            <a:endParaRPr lang="en-US"/>
          </a:p>
        </p:txBody>
      </p:sp>
    </p:spTree>
    <p:extLst>
      <p:ext uri="{BB962C8B-B14F-4D97-AF65-F5344CB8AC3E}">
        <p14:creationId xmlns:p14="http://schemas.microsoft.com/office/powerpoint/2010/main" val="1436135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400"/>
            </a:lvl1pPr>
            <a:lvl2pPr>
              <a:defRPr sz="2400"/>
            </a:lvl2pPr>
            <a:lvl3pPr>
              <a:defRPr sz="2400"/>
            </a:lvl3pPr>
            <a:lvl4pPr>
              <a:defRPr sz="2400"/>
            </a:lvl4pPr>
            <a:lvl5pPr>
              <a:defRPr sz="24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C9A200E3-CC3B-4F36-A270-5195B35C52FF}"/>
              </a:ext>
            </a:extLst>
          </p:cNvPr>
          <p:cNvSpPr>
            <a:spLocks noGrp="1"/>
          </p:cNvSpPr>
          <p:nvPr>
            <p:ph type="title"/>
          </p:nvPr>
        </p:nvSpPr>
        <p:spPr>
          <a:xfrm>
            <a:off x="263869" y="1007227"/>
            <a:ext cx="4869240" cy="461355"/>
          </a:xfrm>
        </p:spPr>
        <p:txBody>
          <a:bodyPr/>
          <a:lstStyle>
            <a:lvl1pPr algn="l">
              <a:defRPr sz="2800" b="1"/>
            </a:lvl1pPr>
          </a:lstStyle>
          <a:p>
            <a:r>
              <a:rPr lang="en-US" dirty="0"/>
              <a:t>Click to edit Master title style</a:t>
            </a:r>
          </a:p>
        </p:txBody>
      </p:sp>
    </p:spTree>
    <p:extLst>
      <p:ext uri="{BB962C8B-B14F-4D97-AF65-F5344CB8AC3E}">
        <p14:creationId xmlns:p14="http://schemas.microsoft.com/office/powerpoint/2010/main" val="344011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14801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0798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49EBC64-41CB-41B8-B6DF-9B1367312BD4}" type="slidenum">
              <a:rPr lang="en-US" smtClean="0"/>
              <a:t>‹#›</a:t>
            </a:fld>
            <a:endParaRPr lang="en-US"/>
          </a:p>
        </p:txBody>
      </p:sp>
    </p:spTree>
    <p:extLst>
      <p:ext uri="{BB962C8B-B14F-4D97-AF65-F5344CB8AC3E}">
        <p14:creationId xmlns:p14="http://schemas.microsoft.com/office/powerpoint/2010/main" val="4215726571"/>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p>
            <a:endParaRPr lang="en-US" dirty="0"/>
          </a:p>
        </p:txBody>
      </p:sp>
    </p:spTree>
    <p:extLst>
      <p:ext uri="{BB962C8B-B14F-4D97-AF65-F5344CB8AC3E}">
        <p14:creationId xmlns:p14="http://schemas.microsoft.com/office/powerpoint/2010/main" val="1617310587"/>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Box 7"/>
          <p:cNvSpPr txBox="1">
            <a:spLocks noChangeArrowheads="1"/>
          </p:cNvSpPr>
          <p:nvPr/>
        </p:nvSpPr>
        <p:spPr bwMode="auto">
          <a:xfrm>
            <a:off x="5257800" y="6627168"/>
            <a:ext cx="3886200" cy="246221"/>
          </a:xfrm>
          <a:prstGeom prst="rect">
            <a:avLst/>
          </a:prstGeom>
          <a:noFill/>
          <a:ln w="9525">
            <a:noFill/>
            <a:miter lim="800000"/>
            <a:headEnd/>
            <a:tailEnd/>
          </a:ln>
          <a:effectLst/>
        </p:spPr>
        <p:txBody>
          <a:bodyPr wrap="square">
            <a:spAutoFit/>
          </a:bodyPr>
          <a:lstStyle/>
          <a:p>
            <a:pPr>
              <a:spcBef>
                <a:spcPct val="50000"/>
              </a:spcBef>
              <a:defRPr/>
            </a:pPr>
            <a:r>
              <a:rPr lang="en-US" sz="1000" dirty="0">
                <a:solidFill>
                  <a:schemeClr val="bg1">
                    <a:lumMod val="50000"/>
                  </a:schemeClr>
                </a:solidFill>
                <a:latin typeface="+mn-lt"/>
              </a:rPr>
              <a:t>copyright © michael .roberson@eStudy.us</a:t>
            </a:r>
            <a:r>
              <a:rPr lang="en-US" sz="1000" baseline="0" dirty="0">
                <a:solidFill>
                  <a:schemeClr val="bg1">
                    <a:lumMod val="50000"/>
                  </a:schemeClr>
                </a:solidFill>
                <a:latin typeface="+mn-lt"/>
              </a:rPr>
              <a:t> 2017</a:t>
            </a:r>
            <a:r>
              <a:rPr lang="en-US" sz="1000" dirty="0">
                <a:solidFill>
                  <a:schemeClr val="bg1">
                    <a:lumMod val="50000"/>
                  </a:schemeClr>
                </a:solidFill>
                <a:latin typeface="+mn-lt"/>
              </a:rPr>
              <a:t>, All  rights reserved</a:t>
            </a:r>
          </a:p>
        </p:txBody>
      </p:sp>
      <p:sp>
        <p:nvSpPr>
          <p:cNvPr id="8" name="Line 4"/>
          <p:cNvSpPr>
            <a:spLocks noChangeShapeType="1"/>
          </p:cNvSpPr>
          <p:nvPr/>
        </p:nvSpPr>
        <p:spPr bwMode="auto">
          <a:xfrm>
            <a:off x="0" y="793750"/>
            <a:ext cx="9144000" cy="0"/>
          </a:xfrm>
          <a:prstGeom prst="line">
            <a:avLst/>
          </a:prstGeom>
          <a:noFill/>
          <a:ln w="9525">
            <a:solidFill>
              <a:srgbClr val="0070C0"/>
            </a:solidFill>
            <a:round/>
            <a:headEnd/>
            <a:tailEnd/>
          </a:ln>
        </p:spPr>
        <p:txBody>
          <a:bodyPr/>
          <a:lstStyle/>
          <a:p>
            <a:endParaRPr lang="en-US" dirty="0"/>
          </a:p>
        </p:txBody>
      </p:sp>
      <p:sp>
        <p:nvSpPr>
          <p:cNvPr id="9" name="Line 5"/>
          <p:cNvSpPr>
            <a:spLocks noChangeShapeType="1"/>
          </p:cNvSpPr>
          <p:nvPr/>
        </p:nvSpPr>
        <p:spPr bwMode="auto">
          <a:xfrm>
            <a:off x="0" y="946150"/>
            <a:ext cx="9144000" cy="0"/>
          </a:xfrm>
          <a:prstGeom prst="line">
            <a:avLst/>
          </a:prstGeom>
          <a:noFill/>
          <a:ln w="28575">
            <a:solidFill>
              <a:srgbClr val="0070C0"/>
            </a:solidFill>
            <a:round/>
            <a:headEnd/>
            <a:tailEnd/>
          </a:ln>
        </p:spPr>
        <p:txBody>
          <a:bodyPr/>
          <a:lstStyle/>
          <a:p>
            <a:endParaRPr lang="en-US"/>
          </a:p>
        </p:txBody>
      </p:sp>
      <p:sp>
        <p:nvSpPr>
          <p:cNvPr id="10" name="Text Box 7"/>
          <p:cNvSpPr txBox="1">
            <a:spLocks noChangeArrowheads="1"/>
          </p:cNvSpPr>
          <p:nvPr/>
        </p:nvSpPr>
        <p:spPr bwMode="auto">
          <a:xfrm>
            <a:off x="228600" y="0"/>
            <a:ext cx="3657600" cy="1006475"/>
          </a:xfrm>
          <a:prstGeom prst="rect">
            <a:avLst/>
          </a:prstGeom>
          <a:noFill/>
          <a:ln w="9525">
            <a:noFill/>
            <a:miter lim="800000"/>
            <a:headEnd/>
            <a:tailEnd/>
          </a:ln>
        </p:spPr>
        <p:txBody>
          <a:bodyPr>
            <a:spAutoFit/>
          </a:bodyPr>
          <a:lstStyle/>
          <a:p>
            <a:pPr>
              <a:spcBef>
                <a:spcPct val="50000"/>
              </a:spcBef>
            </a:pPr>
            <a:r>
              <a:rPr lang="en-US" sz="6000" dirty="0">
                <a:solidFill>
                  <a:srgbClr val="0070C0"/>
                </a:solidFill>
                <a:latin typeface="+mn-lt"/>
              </a:rPr>
              <a:t>eStudy.us</a:t>
            </a:r>
          </a:p>
        </p:txBody>
      </p:sp>
    </p:spTree>
    <p:extLst>
      <p:ext uri="{BB962C8B-B14F-4D97-AF65-F5344CB8AC3E}">
        <p14:creationId xmlns:p14="http://schemas.microsoft.com/office/powerpoint/2010/main" val="368036771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2" r:id="rId4"/>
    <p:sldLayoutId id="2147483683" r:id="rId5"/>
    <p:sldLayoutId id="2147483684" r:id="rId6"/>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1.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2.wmf"/><Relationship Id="rId2" Type="http://schemas.openxmlformats.org/officeDocument/2006/relationships/slideLayout" Target="../slideLayouts/slideLayout5.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image" Target="../media/image8.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1.png"/><Relationship Id="rId2" Type="http://schemas.openxmlformats.org/officeDocument/2006/relationships/notesSlide" Target="../notesSlides/notesSlide26.xml"/><Relationship Id="rId1" Type="http://schemas.openxmlformats.org/officeDocument/2006/relationships/slideLayout" Target="../slideLayouts/slideLayout5.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7.xml"/><Relationship Id="rId1" Type="http://schemas.openxmlformats.org/officeDocument/2006/relationships/slideLayout" Target="../slideLayouts/slideLayout5.xml"/><Relationship Id="rId5" Type="http://schemas.openxmlformats.org/officeDocument/2006/relationships/image" Target="../media/image17.png"/><Relationship Id="rId4" Type="http://schemas.openxmlformats.org/officeDocument/2006/relationships/image" Target="../media/image16.pn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5.xml"/><Relationship Id="rId1" Type="http://schemas.openxmlformats.org/officeDocument/2006/relationships/vmlDrawing" Target="../drawings/vmlDrawing4.vml"/><Relationship Id="rId5" Type="http://schemas.openxmlformats.org/officeDocument/2006/relationships/image" Target="../media/image4.wmf"/><Relationship Id="rId4" Type="http://schemas.openxmlformats.org/officeDocument/2006/relationships/oleObject" Target="../embeddings/oleObject4.bin"/></Relationships>
</file>

<file path=ppt/slides/_rels/slide48.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notesSlide" Target="../notesSlides/notesSlide49.xml"/><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8.png"/><Relationship Id="rId5" Type="http://schemas.openxmlformats.org/officeDocument/2006/relationships/image" Target="../media/image70.png"/><Relationship Id="rId4" Type="http://schemas.openxmlformats.org/officeDocument/2006/relationships/image" Target="../media/image60.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F3D8E0-1960-4898-A0A4-050E6374E922}"/>
              </a:ext>
            </a:extLst>
          </p:cNvPr>
          <p:cNvSpPr/>
          <p:nvPr/>
        </p:nvSpPr>
        <p:spPr>
          <a:xfrm>
            <a:off x="582345" y="1113384"/>
            <a:ext cx="4404283" cy="769441"/>
          </a:xfrm>
          <a:prstGeom prst="rect">
            <a:avLst/>
          </a:prstGeom>
        </p:spPr>
        <p:txBody>
          <a:bodyPr wrap="none">
            <a:spAutoFit/>
          </a:bodyPr>
          <a:lstStyle/>
          <a:p>
            <a:r>
              <a:rPr lang="en-US" sz="4400" b="1" dirty="0">
                <a:latin typeface="+mn-lt"/>
              </a:rPr>
              <a:t>Business Statistics</a:t>
            </a:r>
          </a:p>
        </p:txBody>
      </p:sp>
      <p:sp>
        <p:nvSpPr>
          <p:cNvPr id="3" name="Rectangle 2">
            <a:extLst>
              <a:ext uri="{FF2B5EF4-FFF2-40B4-BE49-F238E27FC236}">
                <a16:creationId xmlns:a16="http://schemas.microsoft.com/office/drawing/2014/main" id="{8D2354A6-5BE7-423D-9C29-B88BD528EC91}"/>
              </a:ext>
            </a:extLst>
          </p:cNvPr>
          <p:cNvSpPr/>
          <p:nvPr/>
        </p:nvSpPr>
        <p:spPr>
          <a:xfrm>
            <a:off x="894521" y="2635951"/>
            <a:ext cx="7032929" cy="1154162"/>
          </a:xfrm>
          <a:prstGeom prst="rect">
            <a:avLst/>
          </a:prstGeom>
        </p:spPr>
        <p:txBody>
          <a:bodyPr wrap="square">
            <a:spAutoFit/>
          </a:bodyPr>
          <a:lstStyle/>
          <a:p>
            <a:pPr marL="0" marR="0">
              <a:spcBef>
                <a:spcPts val="600"/>
              </a:spcBef>
              <a:spcAft>
                <a:spcPts val="0"/>
              </a:spcAft>
            </a:pPr>
            <a:r>
              <a:rPr lang="en-US" dirty="0">
                <a:solidFill>
                  <a:srgbClr val="000000"/>
                </a:solidFill>
                <a:latin typeface="Verdana" panose="020B0604030504040204" pitchFamily="34" charset="0"/>
                <a:ea typeface="Calibri" panose="020F0502020204030204" pitchFamily="34" charset="0"/>
              </a:rPr>
              <a:t>This lecture flows well with </a:t>
            </a:r>
          </a:p>
          <a:p>
            <a:pPr marL="0" marR="0">
              <a:spcBef>
                <a:spcPts val="600"/>
              </a:spcBef>
              <a:spcAft>
                <a:spcPts val="0"/>
              </a:spcAft>
            </a:pPr>
            <a:r>
              <a:rPr lang="en-US" i="1" dirty="0">
                <a:solidFill>
                  <a:srgbClr val="000000"/>
                </a:solidFill>
                <a:latin typeface="Verdana" panose="020B0604030504040204" pitchFamily="34" charset="0"/>
                <a:ea typeface="Calibri" panose="020F0502020204030204" pitchFamily="34" charset="0"/>
              </a:rPr>
              <a:t>Statistics for Business and Economics, Anderson, Sweeney, and Williams, 13</a:t>
            </a:r>
            <a:r>
              <a:rPr lang="en-US" i="1" baseline="30000" dirty="0">
                <a:solidFill>
                  <a:srgbClr val="000000"/>
                </a:solidFill>
                <a:latin typeface="Verdana" panose="020B0604030504040204" pitchFamily="34" charset="0"/>
                <a:ea typeface="Calibri" panose="020F0502020204030204" pitchFamily="34" charset="0"/>
              </a:rPr>
              <a:t>th</a:t>
            </a:r>
            <a:r>
              <a:rPr lang="en-US" i="1" dirty="0">
                <a:solidFill>
                  <a:srgbClr val="000000"/>
                </a:solidFill>
                <a:latin typeface="Verdana" panose="020B0604030504040204" pitchFamily="34" charset="0"/>
                <a:ea typeface="Calibri" panose="020F0502020204030204" pitchFamily="34" charset="0"/>
              </a:rPr>
              <a:t> edition</a:t>
            </a:r>
            <a:r>
              <a:rPr lang="en-US" dirty="0">
                <a:solidFill>
                  <a:srgbClr val="000000"/>
                </a:solidFill>
                <a:latin typeface="Verdana" panose="020B0604030504040204" pitchFamily="34" charset="0"/>
                <a:ea typeface="Calibri" panose="020F0502020204030204" pitchFamily="34" charset="0"/>
              </a:rPr>
              <a:t>, </a:t>
            </a:r>
            <a:r>
              <a:rPr lang="en-US" b="1" dirty="0">
                <a:solidFill>
                  <a:srgbClr val="000000"/>
                </a:solidFill>
                <a:latin typeface="Verdana" panose="020B0604030504040204" pitchFamily="34" charset="0"/>
                <a:ea typeface="Calibri" panose="020F0502020204030204" pitchFamily="34" charset="0"/>
              </a:rPr>
              <a:t>chapter 4</a:t>
            </a:r>
            <a:r>
              <a:rPr lang="en-US" dirty="0">
                <a:solidFill>
                  <a:srgbClr val="000000"/>
                </a:solidFill>
                <a:latin typeface="Verdana" panose="020B0604030504040204" pitchFamily="34" charset="0"/>
                <a:ea typeface="Calibri" panose="020F0502020204030204" pitchFamily="34" charset="0"/>
              </a:rPr>
              <a:t>.</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4" name="Rectangle 3">
            <a:extLst>
              <a:ext uri="{FF2B5EF4-FFF2-40B4-BE49-F238E27FC236}">
                <a16:creationId xmlns:a16="http://schemas.microsoft.com/office/drawing/2014/main" id="{401A4484-8D43-493F-8A52-9E2163D5FC6F}"/>
              </a:ext>
            </a:extLst>
          </p:cNvPr>
          <p:cNvSpPr/>
          <p:nvPr/>
        </p:nvSpPr>
        <p:spPr>
          <a:xfrm>
            <a:off x="831099" y="1736168"/>
            <a:ext cx="1580304" cy="461665"/>
          </a:xfrm>
          <a:prstGeom prst="rect">
            <a:avLst/>
          </a:prstGeom>
        </p:spPr>
        <p:txBody>
          <a:bodyPr wrap="none">
            <a:spAutoFit/>
          </a:bodyPr>
          <a:lstStyle/>
          <a:p>
            <a:r>
              <a:rPr lang="en-US" sz="2400" b="1" dirty="0">
                <a:latin typeface="+mn-lt"/>
              </a:rPr>
              <a:t>Probability</a:t>
            </a:r>
          </a:p>
        </p:txBody>
      </p:sp>
    </p:spTree>
  </p:cSld>
  <p:clrMapOvr>
    <a:masterClrMapping/>
  </p:clrMapOvr>
  <mc:AlternateContent xmlns:mc="http://schemas.openxmlformats.org/markup-compatibility/2006" xmlns:p14="http://schemas.microsoft.com/office/powerpoint/2010/main">
    <mc:Choice Requires="p14">
      <p:transition p14:dur="0" advTm="1309"/>
    </mc:Choice>
    <mc:Fallback xmlns="">
      <p:transition advTm="130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992781" y="2388894"/>
            <a:ext cx="7274082" cy="710872"/>
          </a:xfrm>
          <a:noFill/>
          <a:ln/>
        </p:spPr>
        <p:txBody>
          <a:bodyPr>
            <a:normAutofit fontScale="85000" lnSpcReduction="10000"/>
          </a:bodyPr>
          <a:lstStyle/>
          <a:p>
            <a:pPr marL="0" indent="0">
              <a:buNone/>
            </a:pPr>
            <a:r>
              <a:rPr lang="en-US" dirty="0"/>
              <a:t>Power Investments can be viewed as a two-step experiment.  It involves two stocks, each with a set of experimental outcomes.</a:t>
            </a:r>
          </a:p>
        </p:txBody>
      </p:sp>
      <p:sp>
        <p:nvSpPr>
          <p:cNvPr id="9254" name="Rectangle 38"/>
          <p:cNvSpPr>
            <a:spLocks noChangeArrowheads="1"/>
          </p:cNvSpPr>
          <p:nvPr/>
        </p:nvSpPr>
        <p:spPr bwMode="auto">
          <a:xfrm>
            <a:off x="2173268" y="3190667"/>
            <a:ext cx="5334001" cy="458334"/>
          </a:xfrm>
          <a:prstGeom prst="rect">
            <a:avLst/>
          </a:prstGeom>
          <a:noFill/>
          <a:ln w="12700">
            <a:noFill/>
            <a:miter lim="800000"/>
            <a:headEnd/>
            <a:tailEnd/>
          </a:ln>
          <a:effectLst/>
        </p:spPr>
        <p:txBody>
          <a:bodyPr wrap="none" anchor="ctr"/>
          <a:lstStyle/>
          <a:p>
            <a:pPr algn="l"/>
            <a:r>
              <a:rPr lang="en-US" sz="1805" dirty="0">
                <a:solidFill>
                  <a:srgbClr val="000000"/>
                </a:solidFill>
                <a:latin typeface="+mn-lt"/>
                <a:cs typeface="Arial" panose="020B0604020202020204" pitchFamily="34" charset="0"/>
              </a:rPr>
              <a:t>Nuclear Pro:			</a:t>
            </a:r>
            <a:r>
              <a:rPr lang="en-US" sz="1805" i="1" dirty="0">
                <a:solidFill>
                  <a:srgbClr val="000000"/>
                </a:solidFill>
                <a:latin typeface="+mn-lt"/>
                <a:cs typeface="Arial" panose="020B0604020202020204" pitchFamily="34" charset="0"/>
              </a:rPr>
              <a:t>n</a:t>
            </a:r>
            <a:r>
              <a:rPr lang="en-US" sz="1805" baseline="-25000" dirty="0">
                <a:solidFill>
                  <a:srgbClr val="000000"/>
                </a:solidFill>
                <a:latin typeface="+mn-lt"/>
                <a:cs typeface="Arial" panose="020B0604020202020204" pitchFamily="34" charset="0"/>
              </a:rPr>
              <a:t>1</a:t>
            </a:r>
            <a:r>
              <a:rPr lang="en-US" sz="1805" dirty="0">
                <a:solidFill>
                  <a:srgbClr val="000000"/>
                </a:solidFill>
                <a:latin typeface="+mn-lt"/>
                <a:cs typeface="Arial" panose="020B0604020202020204" pitchFamily="34" charset="0"/>
              </a:rPr>
              <a:t> = 3</a:t>
            </a:r>
          </a:p>
        </p:txBody>
      </p:sp>
      <p:sp>
        <p:nvSpPr>
          <p:cNvPr id="9255" name="Rectangle 39"/>
          <p:cNvSpPr>
            <a:spLocks noChangeArrowheads="1"/>
          </p:cNvSpPr>
          <p:nvPr/>
        </p:nvSpPr>
        <p:spPr bwMode="auto">
          <a:xfrm>
            <a:off x="2173269" y="3548740"/>
            <a:ext cx="5314950" cy="401042"/>
          </a:xfrm>
          <a:prstGeom prst="rect">
            <a:avLst/>
          </a:prstGeom>
          <a:noFill/>
          <a:ln w="12700">
            <a:noFill/>
            <a:miter lim="800000"/>
            <a:headEnd/>
            <a:tailEnd/>
          </a:ln>
          <a:effectLst/>
        </p:spPr>
        <p:txBody>
          <a:bodyPr wrap="none" anchor="ctr"/>
          <a:lstStyle/>
          <a:p>
            <a:pPr algn="l"/>
            <a:r>
              <a:rPr lang="en-US" sz="1805" dirty="0">
                <a:solidFill>
                  <a:srgbClr val="000000"/>
                </a:solidFill>
                <a:latin typeface="+mn-lt"/>
                <a:cs typeface="Arial" panose="020B0604020202020204" pitchFamily="34" charset="0"/>
              </a:rPr>
              <a:t>Wind Power Inc:			</a:t>
            </a:r>
            <a:r>
              <a:rPr lang="en-US" sz="1805" i="1" dirty="0">
                <a:solidFill>
                  <a:srgbClr val="000000"/>
                </a:solidFill>
                <a:latin typeface="+mn-lt"/>
                <a:cs typeface="Arial" panose="020B0604020202020204" pitchFamily="34" charset="0"/>
              </a:rPr>
              <a:t>n</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 2</a:t>
            </a:r>
          </a:p>
        </p:txBody>
      </p:sp>
      <p:sp>
        <p:nvSpPr>
          <p:cNvPr id="9256" name="Rectangle 40"/>
          <p:cNvSpPr>
            <a:spLocks noChangeArrowheads="1"/>
          </p:cNvSpPr>
          <p:nvPr/>
        </p:nvSpPr>
        <p:spPr bwMode="auto">
          <a:xfrm>
            <a:off x="2173269" y="3878168"/>
            <a:ext cx="6019800" cy="687501"/>
          </a:xfrm>
          <a:prstGeom prst="rect">
            <a:avLst/>
          </a:prstGeom>
          <a:noFill/>
          <a:ln w="12700">
            <a:noFill/>
            <a:miter lim="800000"/>
            <a:headEnd/>
            <a:tailEnd/>
          </a:ln>
          <a:effectLst/>
        </p:spPr>
        <p:txBody>
          <a:bodyPr wrap="none" anchor="ctr"/>
          <a:lstStyle/>
          <a:p>
            <a:pPr algn="l">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Total Number of </a:t>
            </a:r>
          </a:p>
          <a:p>
            <a:pPr algn="l">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Experimental Outcomes:	</a:t>
            </a:r>
            <a:r>
              <a:rPr lang="en-US" sz="1805" i="1" dirty="0">
                <a:solidFill>
                  <a:srgbClr val="000000"/>
                </a:solidFill>
                <a:latin typeface="+mn-lt"/>
                <a:cs typeface="Arial" panose="020B0604020202020204" pitchFamily="34" charset="0"/>
              </a:rPr>
              <a:t>n</a:t>
            </a:r>
            <a:r>
              <a:rPr lang="en-US" sz="1805" baseline="-25000" dirty="0">
                <a:solidFill>
                  <a:srgbClr val="000000"/>
                </a:solidFill>
                <a:latin typeface="+mn-lt"/>
                <a:cs typeface="Arial" panose="020B0604020202020204" pitchFamily="34" charset="0"/>
              </a:rPr>
              <a:t>1</a:t>
            </a:r>
            <a:r>
              <a:rPr lang="en-US" sz="1805" i="1" dirty="0">
                <a:solidFill>
                  <a:srgbClr val="000000"/>
                </a:solidFill>
                <a:latin typeface="+mn-lt"/>
                <a:cs typeface="Arial" panose="020B0604020202020204" pitchFamily="34" charset="0"/>
              </a:rPr>
              <a:t>n</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 (3)(2) = 6</a:t>
            </a:r>
          </a:p>
        </p:txBody>
      </p:sp>
      <p:sp>
        <p:nvSpPr>
          <p:cNvPr id="10" name="Rectangle 2">
            <a:extLst>
              <a:ext uri="{FF2B5EF4-FFF2-40B4-BE49-F238E27FC236}">
                <a16:creationId xmlns:a16="http://schemas.microsoft.com/office/drawing/2014/main" id="{472D50CB-AF8C-4A93-B769-DE6377DED137}"/>
              </a:ext>
            </a:extLst>
          </p:cNvPr>
          <p:cNvSpPr>
            <a:spLocks noGrp="1" noChangeArrowheads="1"/>
          </p:cNvSpPr>
          <p:nvPr>
            <p:ph type="title"/>
          </p:nvPr>
        </p:nvSpPr>
        <p:spPr>
          <a:xfrm>
            <a:off x="604252" y="1353976"/>
            <a:ext cx="7772400" cy="524494"/>
          </a:xfrm>
          <a:noFill/>
          <a:ln/>
        </p:spPr>
        <p:txBody>
          <a:bodyPr>
            <a:noAutofit/>
          </a:bodyPr>
          <a:lstStyle/>
          <a:p>
            <a:r>
              <a:rPr lang="en-US" sz="2400" dirty="0"/>
              <a:t>Counting Rule for Multiple-Step Experiments</a:t>
            </a:r>
          </a:p>
        </p:txBody>
      </p:sp>
      <p:sp>
        <p:nvSpPr>
          <p:cNvPr id="12" name="Rectangle 2">
            <a:extLst>
              <a:ext uri="{FF2B5EF4-FFF2-40B4-BE49-F238E27FC236}">
                <a16:creationId xmlns:a16="http://schemas.microsoft.com/office/drawing/2014/main" id="{F8083DE6-ABE6-4E6F-A300-A9B6CF19624C}"/>
              </a:ext>
            </a:extLst>
          </p:cNvPr>
          <p:cNvSpPr txBox="1">
            <a:spLocks noChangeArrowheads="1"/>
          </p:cNvSpPr>
          <p:nvPr/>
        </p:nvSpPr>
        <p:spPr>
          <a:xfrm>
            <a:off x="509355" y="957598"/>
            <a:ext cx="7772400" cy="524494"/>
          </a:xfrm>
          <a:noFill/>
          <a:ln/>
        </p:spPr>
        <p:txBody>
          <a:bodyPr/>
          <a:lstStyle>
            <a:lvl1pPr algn="l" defTabSz="914400" rtl="0" eaLnBrk="1" latinLnBrk="0" hangingPunct="1">
              <a:spcBef>
                <a:spcPct val="0"/>
              </a:spcBef>
              <a:buNone/>
              <a:defRPr sz="2800" b="1" kern="1200">
                <a:solidFill>
                  <a:schemeClr val="tx1"/>
                </a:solidFill>
                <a:latin typeface="+mj-lt"/>
                <a:ea typeface="+mj-ea"/>
                <a:cs typeface="+mj-cs"/>
              </a:defRPr>
            </a:lvl1pPr>
          </a:lstStyle>
          <a:p>
            <a:pPr fontAlgn="auto">
              <a:spcAft>
                <a:spcPts val="0"/>
              </a:spcAft>
            </a:pPr>
            <a:r>
              <a:rPr lang="en-US" dirty="0"/>
              <a:t>Random Experiment and Its Sample Space</a:t>
            </a:r>
          </a:p>
        </p:txBody>
      </p:sp>
      <p:sp>
        <p:nvSpPr>
          <p:cNvPr id="13" name="Rectangle 124">
            <a:extLst>
              <a:ext uri="{FF2B5EF4-FFF2-40B4-BE49-F238E27FC236}">
                <a16:creationId xmlns:a16="http://schemas.microsoft.com/office/drawing/2014/main" id="{E027F501-CAF1-4957-A07D-92EBCA9B8903}"/>
              </a:ext>
            </a:extLst>
          </p:cNvPr>
          <p:cNvSpPr>
            <a:spLocks noChangeArrowheads="1"/>
          </p:cNvSpPr>
          <p:nvPr/>
        </p:nvSpPr>
        <p:spPr bwMode="auto">
          <a:xfrm>
            <a:off x="707947" y="1910554"/>
            <a:ext cx="5360987" cy="41417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Power Investments</a:t>
            </a:r>
          </a:p>
        </p:txBody>
      </p:sp>
    </p:spTree>
    <p:extLst>
      <p:ext uri="{BB962C8B-B14F-4D97-AF65-F5344CB8AC3E}">
        <p14:creationId xmlns:p14="http://schemas.microsoft.com/office/powerpoint/2010/main" val="234102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02118" y="946220"/>
            <a:ext cx="7772400" cy="507271"/>
          </a:xfrm>
          <a:noFill/>
          <a:ln/>
        </p:spPr>
        <p:txBody>
          <a:bodyPr/>
          <a:lstStyle/>
          <a:p>
            <a:r>
              <a:rPr lang="en-US" dirty="0"/>
              <a:t>Tree Diagram</a:t>
            </a:r>
          </a:p>
        </p:txBody>
      </p:sp>
      <p:sp>
        <p:nvSpPr>
          <p:cNvPr id="10244" name="Line 4"/>
          <p:cNvSpPr>
            <a:spLocks noChangeShapeType="1"/>
          </p:cNvSpPr>
          <p:nvPr/>
        </p:nvSpPr>
        <p:spPr bwMode="auto">
          <a:xfrm>
            <a:off x="1411288" y="2776671"/>
            <a:ext cx="0" cy="2883684"/>
          </a:xfrm>
          <a:prstGeom prst="line">
            <a:avLst/>
          </a:prstGeom>
          <a:noFill/>
          <a:ln w="28575">
            <a:solidFill>
              <a:schemeClr val="tx2"/>
            </a:solidFill>
            <a:prstDash val="lgDash"/>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0245" name="Line 5"/>
          <p:cNvSpPr>
            <a:spLocks noChangeShapeType="1"/>
          </p:cNvSpPr>
          <p:nvPr/>
        </p:nvSpPr>
        <p:spPr bwMode="auto">
          <a:xfrm>
            <a:off x="3468688" y="2790994"/>
            <a:ext cx="0" cy="2883684"/>
          </a:xfrm>
          <a:prstGeom prst="line">
            <a:avLst/>
          </a:prstGeom>
          <a:noFill/>
          <a:ln w="28575">
            <a:solidFill>
              <a:schemeClr val="tx2"/>
            </a:solidFill>
            <a:prstDash val="lgDash"/>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0246" name="Line 6"/>
          <p:cNvSpPr>
            <a:spLocks noChangeShapeType="1"/>
          </p:cNvSpPr>
          <p:nvPr/>
        </p:nvSpPr>
        <p:spPr bwMode="auto">
          <a:xfrm flipV="1">
            <a:off x="1474789" y="3257684"/>
            <a:ext cx="1984375" cy="1022896"/>
          </a:xfrm>
          <a:prstGeom prst="line">
            <a:avLst/>
          </a:prstGeom>
          <a:noFill/>
          <a:ln w="1905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0248" name="Line 8"/>
          <p:cNvSpPr>
            <a:spLocks noChangeShapeType="1"/>
          </p:cNvSpPr>
          <p:nvPr/>
        </p:nvSpPr>
        <p:spPr bwMode="auto">
          <a:xfrm flipV="1">
            <a:off x="1479551" y="4289674"/>
            <a:ext cx="1939925" cy="19552"/>
          </a:xfrm>
          <a:prstGeom prst="line">
            <a:avLst/>
          </a:prstGeom>
          <a:noFill/>
          <a:ln w="1905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0249" name="Line 9"/>
          <p:cNvSpPr>
            <a:spLocks noChangeShapeType="1"/>
          </p:cNvSpPr>
          <p:nvPr/>
        </p:nvSpPr>
        <p:spPr bwMode="auto">
          <a:xfrm>
            <a:off x="1479744" y="4330710"/>
            <a:ext cx="1992313" cy="979842"/>
          </a:xfrm>
          <a:prstGeom prst="line">
            <a:avLst/>
          </a:prstGeom>
          <a:noFill/>
          <a:ln w="1905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0251" name="Line 11"/>
          <p:cNvSpPr>
            <a:spLocks noChangeShapeType="1"/>
          </p:cNvSpPr>
          <p:nvPr/>
        </p:nvSpPr>
        <p:spPr bwMode="auto">
          <a:xfrm flipV="1">
            <a:off x="3494088" y="5118166"/>
            <a:ext cx="2044700" cy="162327"/>
          </a:xfrm>
          <a:prstGeom prst="line">
            <a:avLst/>
          </a:prstGeom>
          <a:noFill/>
          <a:ln w="1905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0252" name="Line 12"/>
          <p:cNvSpPr>
            <a:spLocks noChangeShapeType="1"/>
          </p:cNvSpPr>
          <p:nvPr/>
        </p:nvSpPr>
        <p:spPr bwMode="auto">
          <a:xfrm flipV="1">
            <a:off x="3525166" y="4137589"/>
            <a:ext cx="2001837" cy="145616"/>
          </a:xfrm>
          <a:prstGeom prst="line">
            <a:avLst/>
          </a:prstGeom>
          <a:noFill/>
          <a:ln w="1905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0253" name="Line 13"/>
          <p:cNvSpPr>
            <a:spLocks noChangeShapeType="1"/>
          </p:cNvSpPr>
          <p:nvPr/>
        </p:nvSpPr>
        <p:spPr bwMode="auto">
          <a:xfrm flipV="1">
            <a:off x="3532189" y="3060743"/>
            <a:ext cx="2001837" cy="174262"/>
          </a:xfrm>
          <a:prstGeom prst="line">
            <a:avLst/>
          </a:prstGeom>
          <a:noFill/>
          <a:ln w="1905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0254" name="Line 14"/>
          <p:cNvSpPr>
            <a:spLocks noChangeShapeType="1"/>
          </p:cNvSpPr>
          <p:nvPr/>
        </p:nvSpPr>
        <p:spPr bwMode="auto">
          <a:xfrm>
            <a:off x="3527426" y="3263650"/>
            <a:ext cx="2011363" cy="119358"/>
          </a:xfrm>
          <a:prstGeom prst="line">
            <a:avLst/>
          </a:prstGeom>
          <a:noFill/>
          <a:ln w="1905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0260" name="Line 20"/>
          <p:cNvSpPr>
            <a:spLocks noChangeShapeType="1"/>
          </p:cNvSpPr>
          <p:nvPr/>
        </p:nvSpPr>
        <p:spPr bwMode="auto">
          <a:xfrm>
            <a:off x="3541421" y="4320323"/>
            <a:ext cx="1982787" cy="142036"/>
          </a:xfrm>
          <a:prstGeom prst="line">
            <a:avLst/>
          </a:prstGeom>
          <a:noFill/>
          <a:ln w="1905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0261" name="Line 21"/>
          <p:cNvSpPr>
            <a:spLocks noChangeShapeType="1"/>
          </p:cNvSpPr>
          <p:nvPr/>
        </p:nvSpPr>
        <p:spPr bwMode="auto">
          <a:xfrm>
            <a:off x="3536951" y="5317611"/>
            <a:ext cx="1992313" cy="188585"/>
          </a:xfrm>
          <a:prstGeom prst="line">
            <a:avLst/>
          </a:prstGeom>
          <a:noFill/>
          <a:ln w="1905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0263" name="Line 23"/>
          <p:cNvSpPr>
            <a:spLocks noChangeShapeType="1"/>
          </p:cNvSpPr>
          <p:nvPr/>
        </p:nvSpPr>
        <p:spPr bwMode="auto">
          <a:xfrm>
            <a:off x="5535613" y="2782639"/>
            <a:ext cx="0" cy="2906362"/>
          </a:xfrm>
          <a:prstGeom prst="line">
            <a:avLst/>
          </a:prstGeom>
          <a:noFill/>
          <a:ln w="28575">
            <a:solidFill>
              <a:schemeClr val="tx2"/>
            </a:solidFill>
            <a:prstDash val="lgDash"/>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0265" name="Rectangle 25"/>
          <p:cNvSpPr>
            <a:spLocks noChangeArrowheads="1"/>
          </p:cNvSpPr>
          <p:nvPr/>
        </p:nvSpPr>
        <p:spPr bwMode="auto">
          <a:xfrm>
            <a:off x="2080308" y="3983526"/>
            <a:ext cx="1232248" cy="344492"/>
          </a:xfrm>
          <a:prstGeom prst="rect">
            <a:avLst/>
          </a:prstGeom>
          <a:noFill/>
          <a:ln w="12700">
            <a:noFill/>
            <a:miter lim="800000"/>
            <a:headEnd/>
            <a:tailEnd/>
          </a:ln>
          <a:effectLst/>
        </p:spPr>
        <p:txBody>
          <a:bodyPr wrap="none" lIns="68034" tIns="33420" rIns="68034" bIns="33420">
            <a:spAutoFit/>
          </a:bodyPr>
          <a:lstStyle/>
          <a:p>
            <a:pPr algn="l"/>
            <a:r>
              <a:rPr lang="en-US" dirty="0">
                <a:solidFill>
                  <a:srgbClr val="000000"/>
                </a:solidFill>
                <a:latin typeface="+mn-lt"/>
                <a:cs typeface="Arial" panose="020B0604020202020204" pitchFamily="34" charset="0"/>
              </a:rPr>
              <a:t>Loss</a:t>
            </a:r>
            <a:r>
              <a:rPr lang="en-US" dirty="0">
                <a:solidFill>
                  <a:srgbClr val="000000"/>
                </a:solidFill>
                <a:effectLst/>
                <a:latin typeface="+mn-lt"/>
                <a:cs typeface="Arial" panose="020B0604020202020204" pitchFamily="34" charset="0"/>
              </a:rPr>
              <a:t> $2,000</a:t>
            </a:r>
          </a:p>
        </p:txBody>
      </p:sp>
      <p:sp>
        <p:nvSpPr>
          <p:cNvPr id="10267" name="Rectangle 27"/>
          <p:cNvSpPr>
            <a:spLocks noChangeArrowheads="1"/>
          </p:cNvSpPr>
          <p:nvPr/>
        </p:nvSpPr>
        <p:spPr bwMode="auto">
          <a:xfrm>
            <a:off x="3851936" y="2816951"/>
            <a:ext cx="1349267" cy="344492"/>
          </a:xfrm>
          <a:prstGeom prst="rect">
            <a:avLst/>
          </a:prstGeom>
          <a:noFill/>
          <a:ln w="12700">
            <a:noFill/>
            <a:miter lim="800000"/>
            <a:headEnd/>
            <a:tailEnd/>
          </a:ln>
          <a:effectLst/>
        </p:spPr>
        <p:txBody>
          <a:bodyPr wrap="none" lIns="68034" tIns="33420" rIns="68034" bIns="33420">
            <a:spAutoFit/>
          </a:bodyPr>
          <a:lstStyle/>
          <a:p>
            <a:pPr algn="l"/>
            <a:r>
              <a:rPr lang="en-US" dirty="0">
                <a:solidFill>
                  <a:srgbClr val="000000"/>
                </a:solidFill>
                <a:effectLst/>
                <a:latin typeface="+mn-lt"/>
                <a:cs typeface="Arial" panose="020B0604020202020204" pitchFamily="34" charset="0"/>
              </a:rPr>
              <a:t>Loss $10,000</a:t>
            </a:r>
          </a:p>
        </p:txBody>
      </p:sp>
      <p:sp>
        <p:nvSpPr>
          <p:cNvPr id="10268" name="Rectangle 28"/>
          <p:cNvSpPr>
            <a:spLocks noChangeArrowheads="1"/>
          </p:cNvSpPr>
          <p:nvPr/>
        </p:nvSpPr>
        <p:spPr bwMode="auto">
          <a:xfrm>
            <a:off x="1565877" y="3323329"/>
            <a:ext cx="1264308" cy="344492"/>
          </a:xfrm>
          <a:prstGeom prst="rect">
            <a:avLst/>
          </a:prstGeom>
          <a:noFill/>
          <a:ln w="12700">
            <a:noFill/>
            <a:miter lim="800000"/>
            <a:headEnd/>
            <a:tailEnd/>
          </a:ln>
          <a:effectLst/>
        </p:spPr>
        <p:txBody>
          <a:bodyPr wrap="none" lIns="68034" tIns="33420" rIns="68034" bIns="33420">
            <a:spAutoFit/>
          </a:bodyPr>
          <a:lstStyle/>
          <a:p>
            <a:pPr algn="l"/>
            <a:r>
              <a:rPr lang="en-US" dirty="0">
                <a:solidFill>
                  <a:srgbClr val="000000"/>
                </a:solidFill>
                <a:effectLst/>
                <a:latin typeface="+mn-lt"/>
                <a:cs typeface="Arial" panose="020B0604020202020204" pitchFamily="34" charset="0"/>
              </a:rPr>
              <a:t>Gain </a:t>
            </a:r>
            <a:r>
              <a:rPr lang="en-US" dirty="0">
                <a:solidFill>
                  <a:srgbClr val="000000"/>
                </a:solidFill>
                <a:latin typeface="+mn-lt"/>
                <a:cs typeface="Arial" panose="020B0604020202020204" pitchFamily="34" charset="0"/>
              </a:rPr>
              <a:t>$5,000</a:t>
            </a:r>
            <a:endParaRPr lang="en-US" dirty="0">
              <a:solidFill>
                <a:srgbClr val="000000"/>
              </a:solidFill>
              <a:effectLst/>
              <a:latin typeface="+mn-lt"/>
              <a:cs typeface="Arial" panose="020B0604020202020204" pitchFamily="34" charset="0"/>
            </a:endParaRPr>
          </a:p>
        </p:txBody>
      </p:sp>
      <p:sp>
        <p:nvSpPr>
          <p:cNvPr id="10271" name="Rectangle 31"/>
          <p:cNvSpPr>
            <a:spLocks noChangeArrowheads="1"/>
          </p:cNvSpPr>
          <p:nvPr/>
        </p:nvSpPr>
        <p:spPr bwMode="auto">
          <a:xfrm>
            <a:off x="1682093" y="4977930"/>
            <a:ext cx="1264308" cy="344492"/>
          </a:xfrm>
          <a:prstGeom prst="rect">
            <a:avLst/>
          </a:prstGeom>
          <a:noFill/>
          <a:ln w="12700">
            <a:noFill/>
            <a:miter lim="800000"/>
            <a:headEnd/>
            <a:tailEnd/>
          </a:ln>
          <a:effectLst/>
        </p:spPr>
        <p:txBody>
          <a:bodyPr wrap="none" lIns="68034" tIns="33420" rIns="68034" bIns="33420">
            <a:spAutoFit/>
          </a:bodyPr>
          <a:lstStyle/>
          <a:p>
            <a:pPr algn="l"/>
            <a:r>
              <a:rPr lang="en-US" dirty="0">
                <a:solidFill>
                  <a:srgbClr val="000000"/>
                </a:solidFill>
                <a:latin typeface="+mn-lt"/>
                <a:cs typeface="Arial" panose="020B0604020202020204" pitchFamily="34" charset="0"/>
              </a:rPr>
              <a:t>Gain $1,000</a:t>
            </a:r>
            <a:endParaRPr lang="en-US" dirty="0">
              <a:solidFill>
                <a:srgbClr val="000000"/>
              </a:solidFill>
              <a:effectLst/>
              <a:latin typeface="+mn-lt"/>
              <a:cs typeface="Arial" panose="020B0604020202020204" pitchFamily="34" charset="0"/>
            </a:endParaRPr>
          </a:p>
        </p:txBody>
      </p:sp>
      <p:sp>
        <p:nvSpPr>
          <p:cNvPr id="10312" name="Rectangle 72"/>
          <p:cNvSpPr>
            <a:spLocks noChangeArrowheads="1"/>
          </p:cNvSpPr>
          <p:nvPr/>
        </p:nvSpPr>
        <p:spPr bwMode="auto">
          <a:xfrm>
            <a:off x="1435100" y="1966585"/>
            <a:ext cx="2019300" cy="744793"/>
          </a:xfrm>
          <a:prstGeom prst="rect">
            <a:avLst/>
          </a:prstGeom>
          <a:noFill/>
          <a:ln w="12700">
            <a:noFill/>
            <a:miter lim="800000"/>
            <a:headEnd/>
            <a:tailEnd/>
          </a:ln>
          <a:effectLst/>
        </p:spPr>
        <p:txBody>
          <a:bodyPr wrap="none" anchor="ctr"/>
          <a:lstStyle/>
          <a:p>
            <a:pPr>
              <a:lnSpc>
                <a:spcPct val="90000"/>
              </a:lnSpc>
            </a:pPr>
            <a:r>
              <a:rPr lang="en-US" dirty="0">
                <a:solidFill>
                  <a:srgbClr val="000000"/>
                </a:solidFill>
                <a:effectLst/>
                <a:latin typeface="+mn-lt"/>
                <a:cs typeface="Arial" panose="020B0604020202020204" pitchFamily="34" charset="0"/>
              </a:rPr>
              <a:t>Nuclear Pro</a:t>
            </a:r>
          </a:p>
          <a:p>
            <a:pPr>
              <a:lnSpc>
                <a:spcPct val="90000"/>
              </a:lnSpc>
            </a:pPr>
            <a:r>
              <a:rPr lang="en-US" dirty="0">
                <a:solidFill>
                  <a:srgbClr val="000000"/>
                </a:solidFill>
                <a:effectLst/>
                <a:latin typeface="+mn-lt"/>
                <a:cs typeface="Arial" panose="020B0604020202020204" pitchFamily="34" charset="0"/>
              </a:rPr>
              <a:t>(Stage 1)</a:t>
            </a:r>
          </a:p>
        </p:txBody>
      </p:sp>
      <p:sp>
        <p:nvSpPr>
          <p:cNvPr id="10313" name="Rectangle 73"/>
          <p:cNvSpPr>
            <a:spLocks noChangeArrowheads="1"/>
          </p:cNvSpPr>
          <p:nvPr/>
        </p:nvSpPr>
        <p:spPr bwMode="auto">
          <a:xfrm>
            <a:off x="3359150" y="1960164"/>
            <a:ext cx="2286000" cy="759116"/>
          </a:xfrm>
          <a:prstGeom prst="rect">
            <a:avLst/>
          </a:prstGeom>
          <a:noFill/>
          <a:ln w="12700">
            <a:noFill/>
            <a:miter lim="800000"/>
            <a:headEnd/>
            <a:tailEnd/>
          </a:ln>
          <a:effectLst/>
        </p:spPr>
        <p:txBody>
          <a:bodyPr wrap="none" anchor="ctr"/>
          <a:lstStyle/>
          <a:p>
            <a:pPr>
              <a:lnSpc>
                <a:spcPct val="90000"/>
              </a:lnSpc>
            </a:pPr>
            <a:r>
              <a:rPr lang="en-US" dirty="0">
                <a:solidFill>
                  <a:srgbClr val="000000"/>
                </a:solidFill>
                <a:effectLst/>
                <a:latin typeface="+mn-lt"/>
                <a:cs typeface="Arial" panose="020B0604020202020204" pitchFamily="34" charset="0"/>
              </a:rPr>
              <a:t>Wind Power Inc.</a:t>
            </a:r>
          </a:p>
          <a:p>
            <a:pPr>
              <a:lnSpc>
                <a:spcPct val="90000"/>
              </a:lnSpc>
            </a:pPr>
            <a:r>
              <a:rPr lang="en-US" dirty="0">
                <a:solidFill>
                  <a:srgbClr val="000000"/>
                </a:solidFill>
                <a:effectLst/>
                <a:latin typeface="+mn-lt"/>
                <a:cs typeface="Arial" panose="020B0604020202020204" pitchFamily="34" charset="0"/>
              </a:rPr>
              <a:t>(Stage 2)</a:t>
            </a:r>
          </a:p>
        </p:txBody>
      </p:sp>
      <p:sp>
        <p:nvSpPr>
          <p:cNvPr id="10314" name="Rectangle 74"/>
          <p:cNvSpPr>
            <a:spLocks noChangeArrowheads="1"/>
          </p:cNvSpPr>
          <p:nvPr/>
        </p:nvSpPr>
        <p:spPr bwMode="auto">
          <a:xfrm>
            <a:off x="5472843" y="1966585"/>
            <a:ext cx="2349500" cy="730470"/>
          </a:xfrm>
          <a:prstGeom prst="rect">
            <a:avLst/>
          </a:prstGeom>
          <a:noFill/>
          <a:ln w="12700">
            <a:noFill/>
            <a:miter lim="800000"/>
            <a:headEnd/>
            <a:tailEnd/>
          </a:ln>
          <a:effectLst/>
        </p:spPr>
        <p:txBody>
          <a:bodyPr wrap="none" anchor="ctr"/>
          <a:lstStyle/>
          <a:p>
            <a:pPr>
              <a:lnSpc>
                <a:spcPct val="90000"/>
              </a:lnSpc>
            </a:pPr>
            <a:r>
              <a:rPr lang="en-US" dirty="0">
                <a:solidFill>
                  <a:srgbClr val="000000"/>
                </a:solidFill>
                <a:effectLst/>
                <a:latin typeface="+mn-lt"/>
                <a:cs typeface="Arial" panose="020B0604020202020204" pitchFamily="34" charset="0"/>
              </a:rPr>
              <a:t>Experimental</a:t>
            </a:r>
          </a:p>
          <a:p>
            <a:pPr>
              <a:lnSpc>
                <a:spcPct val="90000"/>
              </a:lnSpc>
            </a:pPr>
            <a:r>
              <a:rPr lang="en-US" dirty="0">
                <a:solidFill>
                  <a:srgbClr val="000000"/>
                </a:solidFill>
                <a:effectLst/>
                <a:latin typeface="+mn-lt"/>
                <a:cs typeface="Arial" panose="020B0604020202020204" pitchFamily="34" charset="0"/>
              </a:rPr>
              <a:t>Outcomes</a:t>
            </a:r>
          </a:p>
        </p:txBody>
      </p:sp>
      <p:sp>
        <p:nvSpPr>
          <p:cNvPr id="10319" name="Rectangle 79"/>
          <p:cNvSpPr>
            <a:spLocks noChangeArrowheads="1"/>
          </p:cNvSpPr>
          <p:nvPr/>
        </p:nvSpPr>
        <p:spPr bwMode="auto">
          <a:xfrm>
            <a:off x="5578022" y="2867383"/>
            <a:ext cx="2743200" cy="358073"/>
          </a:xfrm>
          <a:prstGeom prst="rect">
            <a:avLst/>
          </a:prstGeom>
          <a:noFill/>
          <a:ln w="12700">
            <a:noFill/>
            <a:miter lim="800000"/>
            <a:headEnd/>
            <a:tailEnd/>
          </a:ln>
          <a:effectLst/>
        </p:spPr>
        <p:txBody>
          <a:bodyPr wrap="none" anchor="ctr"/>
          <a:lstStyle/>
          <a:p>
            <a:pPr algn="l"/>
            <a:r>
              <a:rPr lang="en-US" dirty="0">
                <a:solidFill>
                  <a:srgbClr val="000000"/>
                </a:solidFill>
                <a:effectLst/>
                <a:latin typeface="+mn-lt"/>
                <a:cs typeface="Arial" panose="020B0604020202020204" pitchFamily="34" charset="0"/>
              </a:rPr>
              <a:t>(</a:t>
            </a:r>
            <a:r>
              <a:rPr lang="en-US" dirty="0">
                <a:solidFill>
                  <a:srgbClr val="000000"/>
                </a:solidFill>
                <a:latin typeface="+mn-lt"/>
                <a:cs typeface="Arial" panose="020B0604020202020204" pitchFamily="34" charset="0"/>
              </a:rPr>
              <a:t>5</a:t>
            </a:r>
            <a:r>
              <a:rPr lang="en-US" dirty="0">
                <a:solidFill>
                  <a:srgbClr val="000000"/>
                </a:solidFill>
                <a:effectLst/>
                <a:latin typeface="+mn-lt"/>
                <a:cs typeface="Arial" panose="020B0604020202020204" pitchFamily="34" charset="0"/>
              </a:rPr>
              <a:t>, </a:t>
            </a:r>
            <a:r>
              <a:rPr lang="en-US" dirty="0">
                <a:solidFill>
                  <a:srgbClr val="000000"/>
                </a:solidFill>
                <a:latin typeface="+mn-lt"/>
                <a:cs typeface="Arial" panose="020B0604020202020204" pitchFamily="34" charset="0"/>
              </a:rPr>
              <a:t>-10</a:t>
            </a:r>
            <a:r>
              <a:rPr lang="en-US" dirty="0">
                <a:solidFill>
                  <a:srgbClr val="000000"/>
                </a:solidFill>
                <a:effectLst/>
                <a:latin typeface="+mn-lt"/>
                <a:cs typeface="Arial" panose="020B0604020202020204" pitchFamily="34" charset="0"/>
              </a:rPr>
              <a:t>)	Loss      $</a:t>
            </a:r>
            <a:r>
              <a:rPr lang="en-US" dirty="0">
                <a:solidFill>
                  <a:srgbClr val="000000"/>
                </a:solidFill>
                <a:latin typeface="+mn-lt"/>
                <a:cs typeface="Arial" panose="020B0604020202020204" pitchFamily="34" charset="0"/>
              </a:rPr>
              <a:t>5</a:t>
            </a:r>
            <a:r>
              <a:rPr lang="en-US" dirty="0">
                <a:solidFill>
                  <a:srgbClr val="000000"/>
                </a:solidFill>
                <a:effectLst/>
                <a:latin typeface="+mn-lt"/>
                <a:cs typeface="Arial" panose="020B0604020202020204" pitchFamily="34" charset="0"/>
              </a:rPr>
              <a:t>,000</a:t>
            </a:r>
          </a:p>
        </p:txBody>
      </p:sp>
      <p:sp>
        <p:nvSpPr>
          <p:cNvPr id="10320" name="Rectangle 80"/>
          <p:cNvSpPr>
            <a:spLocks noChangeArrowheads="1"/>
          </p:cNvSpPr>
          <p:nvPr/>
        </p:nvSpPr>
        <p:spPr bwMode="auto">
          <a:xfrm>
            <a:off x="5578022" y="3211133"/>
            <a:ext cx="2724150" cy="329427"/>
          </a:xfrm>
          <a:prstGeom prst="rect">
            <a:avLst/>
          </a:prstGeom>
          <a:noFill/>
          <a:ln w="12700">
            <a:noFill/>
            <a:miter lim="800000"/>
            <a:headEnd/>
            <a:tailEnd/>
          </a:ln>
          <a:effectLst/>
        </p:spPr>
        <p:txBody>
          <a:bodyPr wrap="none" anchor="ctr"/>
          <a:lstStyle/>
          <a:p>
            <a:pPr algn="l"/>
            <a:r>
              <a:rPr lang="en-US" dirty="0">
                <a:solidFill>
                  <a:srgbClr val="000000"/>
                </a:solidFill>
                <a:effectLst/>
                <a:latin typeface="+mn-lt"/>
                <a:cs typeface="Arial" panose="020B0604020202020204" pitchFamily="34" charset="0"/>
              </a:rPr>
              <a:t>(</a:t>
            </a:r>
            <a:r>
              <a:rPr lang="en-US" dirty="0">
                <a:solidFill>
                  <a:srgbClr val="000000"/>
                </a:solidFill>
                <a:latin typeface="+mn-lt"/>
                <a:cs typeface="Arial" panose="020B0604020202020204" pitchFamily="34" charset="0"/>
              </a:rPr>
              <a:t>5</a:t>
            </a:r>
            <a:r>
              <a:rPr lang="en-US" dirty="0">
                <a:solidFill>
                  <a:srgbClr val="000000"/>
                </a:solidFill>
                <a:effectLst/>
                <a:latin typeface="+mn-lt"/>
                <a:cs typeface="Arial" panose="020B0604020202020204" pitchFamily="34" charset="0"/>
              </a:rPr>
              <a:t>, 7)	Gain   $12,000</a:t>
            </a:r>
          </a:p>
        </p:txBody>
      </p:sp>
      <p:sp>
        <p:nvSpPr>
          <p:cNvPr id="10321" name="Rectangle 81"/>
          <p:cNvSpPr>
            <a:spLocks noChangeArrowheads="1"/>
          </p:cNvSpPr>
          <p:nvPr/>
        </p:nvSpPr>
        <p:spPr bwMode="auto">
          <a:xfrm>
            <a:off x="5579179" y="3932955"/>
            <a:ext cx="2705100" cy="358073"/>
          </a:xfrm>
          <a:prstGeom prst="rect">
            <a:avLst/>
          </a:prstGeom>
          <a:noFill/>
          <a:ln w="12700">
            <a:noFill/>
            <a:miter lim="800000"/>
            <a:headEnd/>
            <a:tailEnd/>
          </a:ln>
          <a:effectLst/>
        </p:spPr>
        <p:txBody>
          <a:bodyPr wrap="none" anchor="ctr"/>
          <a:lstStyle/>
          <a:p>
            <a:pPr algn="l"/>
            <a:r>
              <a:rPr lang="en-US" dirty="0">
                <a:solidFill>
                  <a:srgbClr val="000000"/>
                </a:solidFill>
                <a:effectLst/>
                <a:latin typeface="+mn-lt"/>
                <a:cs typeface="Arial" panose="020B0604020202020204" pitchFamily="34" charset="0"/>
              </a:rPr>
              <a:t>(-2, </a:t>
            </a:r>
            <a:r>
              <a:rPr lang="en-US" dirty="0">
                <a:solidFill>
                  <a:srgbClr val="000000"/>
                </a:solidFill>
                <a:latin typeface="+mn-lt"/>
                <a:cs typeface="Arial" panose="020B0604020202020204" pitchFamily="34" charset="0"/>
              </a:rPr>
              <a:t>-10</a:t>
            </a:r>
            <a:r>
              <a:rPr lang="en-US" dirty="0">
                <a:solidFill>
                  <a:srgbClr val="000000"/>
                </a:solidFill>
                <a:effectLst/>
                <a:latin typeface="+mn-lt"/>
                <a:cs typeface="Arial" panose="020B0604020202020204" pitchFamily="34" charset="0"/>
              </a:rPr>
              <a:t>)	Loss    $</a:t>
            </a:r>
            <a:r>
              <a:rPr lang="en-US" dirty="0">
                <a:solidFill>
                  <a:srgbClr val="000000"/>
                </a:solidFill>
                <a:latin typeface="+mn-lt"/>
                <a:cs typeface="Arial" panose="020B0604020202020204" pitchFamily="34" charset="0"/>
              </a:rPr>
              <a:t>12</a:t>
            </a:r>
            <a:r>
              <a:rPr lang="en-US" dirty="0">
                <a:solidFill>
                  <a:srgbClr val="000000"/>
                </a:solidFill>
                <a:effectLst/>
                <a:latin typeface="+mn-lt"/>
                <a:cs typeface="Arial" panose="020B0604020202020204" pitchFamily="34" charset="0"/>
              </a:rPr>
              <a:t>,000</a:t>
            </a:r>
          </a:p>
        </p:txBody>
      </p:sp>
      <p:sp>
        <p:nvSpPr>
          <p:cNvPr id="10322" name="Rectangle 82"/>
          <p:cNvSpPr>
            <a:spLocks noChangeArrowheads="1"/>
          </p:cNvSpPr>
          <p:nvPr/>
        </p:nvSpPr>
        <p:spPr bwMode="auto">
          <a:xfrm>
            <a:off x="5588468" y="4291028"/>
            <a:ext cx="2686050" cy="372396"/>
          </a:xfrm>
          <a:prstGeom prst="rect">
            <a:avLst/>
          </a:prstGeom>
          <a:noFill/>
          <a:ln w="12700">
            <a:noFill/>
            <a:miter lim="800000"/>
            <a:headEnd/>
            <a:tailEnd/>
          </a:ln>
          <a:effectLst/>
        </p:spPr>
        <p:txBody>
          <a:bodyPr wrap="none" anchor="ctr"/>
          <a:lstStyle/>
          <a:p>
            <a:pPr algn="l"/>
            <a:r>
              <a:rPr lang="en-US" dirty="0">
                <a:solidFill>
                  <a:srgbClr val="000000"/>
                </a:solidFill>
                <a:effectLst/>
                <a:latin typeface="+mn-lt"/>
                <a:cs typeface="Arial" panose="020B0604020202020204" pitchFamily="34" charset="0"/>
              </a:rPr>
              <a:t>(-2, 7)	Gain      $5,000</a:t>
            </a:r>
          </a:p>
        </p:txBody>
      </p:sp>
      <p:sp>
        <p:nvSpPr>
          <p:cNvPr id="10323" name="Rectangle 83"/>
          <p:cNvSpPr>
            <a:spLocks noChangeArrowheads="1"/>
          </p:cNvSpPr>
          <p:nvPr/>
        </p:nvSpPr>
        <p:spPr bwMode="auto">
          <a:xfrm>
            <a:off x="5584373" y="4935984"/>
            <a:ext cx="2667000" cy="358073"/>
          </a:xfrm>
          <a:prstGeom prst="rect">
            <a:avLst/>
          </a:prstGeom>
          <a:noFill/>
          <a:ln w="12700">
            <a:noFill/>
            <a:miter lim="800000"/>
            <a:headEnd/>
            <a:tailEnd/>
          </a:ln>
          <a:effectLst/>
        </p:spPr>
        <p:txBody>
          <a:bodyPr wrap="none" anchor="ctr"/>
          <a:lstStyle/>
          <a:p>
            <a:pPr algn="l"/>
            <a:r>
              <a:rPr lang="en-US" dirty="0">
                <a:solidFill>
                  <a:srgbClr val="000000"/>
                </a:solidFill>
                <a:effectLst/>
                <a:latin typeface="+mn-lt"/>
                <a:cs typeface="Arial" panose="020B0604020202020204" pitchFamily="34" charset="0"/>
              </a:rPr>
              <a:t>(1, </a:t>
            </a:r>
            <a:r>
              <a:rPr lang="en-US" dirty="0">
                <a:solidFill>
                  <a:srgbClr val="000000"/>
                </a:solidFill>
                <a:latin typeface="+mn-lt"/>
                <a:cs typeface="Arial" panose="020B0604020202020204" pitchFamily="34" charset="0"/>
              </a:rPr>
              <a:t>-10</a:t>
            </a:r>
            <a:r>
              <a:rPr lang="en-US" dirty="0">
                <a:solidFill>
                  <a:srgbClr val="000000"/>
                </a:solidFill>
                <a:effectLst/>
                <a:latin typeface="+mn-lt"/>
                <a:cs typeface="Arial" panose="020B0604020202020204" pitchFamily="34" charset="0"/>
              </a:rPr>
              <a:t>)	Loss     $9,000</a:t>
            </a:r>
          </a:p>
        </p:txBody>
      </p:sp>
      <p:sp>
        <p:nvSpPr>
          <p:cNvPr id="10324" name="Rectangle 84"/>
          <p:cNvSpPr>
            <a:spLocks noChangeArrowheads="1"/>
          </p:cNvSpPr>
          <p:nvPr/>
        </p:nvSpPr>
        <p:spPr bwMode="auto">
          <a:xfrm>
            <a:off x="5580934" y="5294058"/>
            <a:ext cx="2755900" cy="358073"/>
          </a:xfrm>
          <a:prstGeom prst="rect">
            <a:avLst/>
          </a:prstGeom>
          <a:noFill/>
          <a:ln w="12700">
            <a:noFill/>
            <a:miter lim="800000"/>
            <a:headEnd/>
            <a:tailEnd/>
          </a:ln>
          <a:effectLst/>
        </p:spPr>
        <p:txBody>
          <a:bodyPr wrap="none" anchor="ctr"/>
          <a:lstStyle/>
          <a:p>
            <a:pPr algn="l"/>
            <a:r>
              <a:rPr lang="en-US" dirty="0">
                <a:solidFill>
                  <a:srgbClr val="000000"/>
                </a:solidFill>
                <a:effectLst/>
                <a:latin typeface="+mn-lt"/>
                <a:cs typeface="Arial" panose="020B0604020202020204" pitchFamily="34" charset="0"/>
              </a:rPr>
              <a:t>(</a:t>
            </a:r>
            <a:r>
              <a:rPr lang="en-US" dirty="0">
                <a:solidFill>
                  <a:srgbClr val="000000"/>
                </a:solidFill>
                <a:latin typeface="+mn-lt"/>
                <a:cs typeface="Arial" panose="020B0604020202020204" pitchFamily="34" charset="0"/>
              </a:rPr>
              <a:t>1</a:t>
            </a:r>
            <a:r>
              <a:rPr lang="en-US" dirty="0">
                <a:solidFill>
                  <a:srgbClr val="000000"/>
                </a:solidFill>
                <a:effectLst/>
                <a:latin typeface="+mn-lt"/>
                <a:cs typeface="Arial" panose="020B0604020202020204" pitchFamily="34" charset="0"/>
              </a:rPr>
              <a:t>, 7)	Gain     $8,000</a:t>
            </a:r>
          </a:p>
        </p:txBody>
      </p:sp>
      <p:sp>
        <p:nvSpPr>
          <p:cNvPr id="10327" name="Oval 87"/>
          <p:cNvSpPr>
            <a:spLocks noChangeArrowheads="1"/>
          </p:cNvSpPr>
          <p:nvPr/>
        </p:nvSpPr>
        <p:spPr bwMode="auto">
          <a:xfrm>
            <a:off x="3408363" y="5225167"/>
            <a:ext cx="137160" cy="137160"/>
          </a:xfrm>
          <a:prstGeom prst="ellipse">
            <a:avLst/>
          </a:prstGeom>
          <a:solidFill>
            <a:srgbClr val="000000"/>
          </a:solidFill>
          <a:ln w="12700">
            <a:solidFill>
              <a:schemeClr val="tx1"/>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47" name="Rectangle 124">
            <a:extLst>
              <a:ext uri="{FF2B5EF4-FFF2-40B4-BE49-F238E27FC236}">
                <a16:creationId xmlns:a16="http://schemas.microsoft.com/office/drawing/2014/main" id="{69EF72AB-8C59-426E-B606-9410A9F47674}"/>
              </a:ext>
            </a:extLst>
          </p:cNvPr>
          <p:cNvSpPr>
            <a:spLocks noChangeArrowheads="1"/>
          </p:cNvSpPr>
          <p:nvPr/>
        </p:nvSpPr>
        <p:spPr bwMode="auto">
          <a:xfrm>
            <a:off x="785020" y="1446184"/>
            <a:ext cx="5360987" cy="41417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Power Investments</a:t>
            </a:r>
          </a:p>
        </p:txBody>
      </p:sp>
      <p:sp>
        <p:nvSpPr>
          <p:cNvPr id="52" name="Rectangle 28">
            <a:extLst>
              <a:ext uri="{FF2B5EF4-FFF2-40B4-BE49-F238E27FC236}">
                <a16:creationId xmlns:a16="http://schemas.microsoft.com/office/drawing/2014/main" id="{9CFC166A-6A6D-4DEA-A1C5-555ACF493942}"/>
              </a:ext>
            </a:extLst>
          </p:cNvPr>
          <p:cNvSpPr>
            <a:spLocks noChangeArrowheads="1"/>
          </p:cNvSpPr>
          <p:nvPr/>
        </p:nvSpPr>
        <p:spPr bwMode="auto">
          <a:xfrm>
            <a:off x="3869997" y="3352978"/>
            <a:ext cx="1264308" cy="344492"/>
          </a:xfrm>
          <a:prstGeom prst="rect">
            <a:avLst/>
          </a:prstGeom>
          <a:noFill/>
          <a:ln w="12700">
            <a:noFill/>
            <a:miter lim="800000"/>
            <a:headEnd/>
            <a:tailEnd/>
          </a:ln>
          <a:effectLst/>
        </p:spPr>
        <p:txBody>
          <a:bodyPr wrap="none" lIns="68034" tIns="33420" rIns="68034" bIns="33420">
            <a:spAutoFit/>
          </a:bodyPr>
          <a:lstStyle/>
          <a:p>
            <a:pPr algn="l"/>
            <a:r>
              <a:rPr lang="en-US" dirty="0">
                <a:solidFill>
                  <a:srgbClr val="000000"/>
                </a:solidFill>
                <a:effectLst/>
                <a:latin typeface="+mn-lt"/>
                <a:cs typeface="Arial" panose="020B0604020202020204" pitchFamily="34" charset="0"/>
              </a:rPr>
              <a:t>Gain </a:t>
            </a:r>
            <a:r>
              <a:rPr lang="en-US" dirty="0">
                <a:solidFill>
                  <a:srgbClr val="000000"/>
                </a:solidFill>
                <a:latin typeface="+mn-lt"/>
                <a:cs typeface="Arial" panose="020B0604020202020204" pitchFamily="34" charset="0"/>
              </a:rPr>
              <a:t>$7,000</a:t>
            </a:r>
            <a:endParaRPr lang="en-US" dirty="0">
              <a:solidFill>
                <a:srgbClr val="000000"/>
              </a:solidFill>
              <a:effectLst/>
              <a:latin typeface="+mn-lt"/>
              <a:cs typeface="Arial" panose="020B0604020202020204" pitchFamily="34" charset="0"/>
            </a:endParaRPr>
          </a:p>
        </p:txBody>
      </p:sp>
      <p:sp>
        <p:nvSpPr>
          <p:cNvPr id="54" name="Rectangle 27">
            <a:extLst>
              <a:ext uri="{FF2B5EF4-FFF2-40B4-BE49-F238E27FC236}">
                <a16:creationId xmlns:a16="http://schemas.microsoft.com/office/drawing/2014/main" id="{41B4E8D7-1239-4BC3-8574-3377DAAE3434}"/>
              </a:ext>
            </a:extLst>
          </p:cNvPr>
          <p:cNvSpPr>
            <a:spLocks noChangeArrowheads="1"/>
          </p:cNvSpPr>
          <p:nvPr/>
        </p:nvSpPr>
        <p:spPr bwMode="auto">
          <a:xfrm>
            <a:off x="3854867" y="3883750"/>
            <a:ext cx="1349267" cy="344492"/>
          </a:xfrm>
          <a:prstGeom prst="rect">
            <a:avLst/>
          </a:prstGeom>
          <a:noFill/>
          <a:ln w="12700">
            <a:noFill/>
            <a:miter lim="800000"/>
            <a:headEnd/>
            <a:tailEnd/>
          </a:ln>
          <a:effectLst/>
        </p:spPr>
        <p:txBody>
          <a:bodyPr wrap="none" lIns="68034" tIns="33420" rIns="68034" bIns="33420">
            <a:spAutoFit/>
          </a:bodyPr>
          <a:lstStyle/>
          <a:p>
            <a:pPr algn="l"/>
            <a:r>
              <a:rPr lang="en-US" dirty="0">
                <a:solidFill>
                  <a:srgbClr val="000000"/>
                </a:solidFill>
                <a:effectLst/>
                <a:latin typeface="+mn-lt"/>
                <a:cs typeface="Arial" panose="020B0604020202020204" pitchFamily="34" charset="0"/>
              </a:rPr>
              <a:t>Loss $10,000</a:t>
            </a:r>
          </a:p>
        </p:txBody>
      </p:sp>
      <p:sp>
        <p:nvSpPr>
          <p:cNvPr id="55" name="Rectangle 28">
            <a:extLst>
              <a:ext uri="{FF2B5EF4-FFF2-40B4-BE49-F238E27FC236}">
                <a16:creationId xmlns:a16="http://schemas.microsoft.com/office/drawing/2014/main" id="{70372AA5-B02D-463C-89EB-60829AC416AF}"/>
              </a:ext>
            </a:extLst>
          </p:cNvPr>
          <p:cNvSpPr>
            <a:spLocks noChangeArrowheads="1"/>
          </p:cNvSpPr>
          <p:nvPr/>
        </p:nvSpPr>
        <p:spPr bwMode="auto">
          <a:xfrm>
            <a:off x="3872928" y="4419777"/>
            <a:ext cx="1264308" cy="344492"/>
          </a:xfrm>
          <a:prstGeom prst="rect">
            <a:avLst/>
          </a:prstGeom>
          <a:noFill/>
          <a:ln w="12700">
            <a:noFill/>
            <a:miter lim="800000"/>
            <a:headEnd/>
            <a:tailEnd/>
          </a:ln>
          <a:effectLst/>
        </p:spPr>
        <p:txBody>
          <a:bodyPr wrap="none" lIns="68034" tIns="33420" rIns="68034" bIns="33420">
            <a:spAutoFit/>
          </a:bodyPr>
          <a:lstStyle/>
          <a:p>
            <a:pPr algn="l"/>
            <a:r>
              <a:rPr lang="en-US" dirty="0">
                <a:solidFill>
                  <a:srgbClr val="000000"/>
                </a:solidFill>
                <a:effectLst/>
                <a:latin typeface="+mn-lt"/>
                <a:cs typeface="Arial" panose="020B0604020202020204" pitchFamily="34" charset="0"/>
              </a:rPr>
              <a:t>Gain </a:t>
            </a:r>
            <a:r>
              <a:rPr lang="en-US" dirty="0">
                <a:solidFill>
                  <a:srgbClr val="000000"/>
                </a:solidFill>
                <a:latin typeface="+mn-lt"/>
                <a:cs typeface="Arial" panose="020B0604020202020204" pitchFamily="34" charset="0"/>
              </a:rPr>
              <a:t>$7,000</a:t>
            </a:r>
            <a:endParaRPr lang="en-US" dirty="0">
              <a:solidFill>
                <a:srgbClr val="000000"/>
              </a:solidFill>
              <a:effectLst/>
              <a:latin typeface="+mn-lt"/>
              <a:cs typeface="Arial" panose="020B0604020202020204" pitchFamily="34" charset="0"/>
            </a:endParaRPr>
          </a:p>
        </p:txBody>
      </p:sp>
      <p:sp>
        <p:nvSpPr>
          <p:cNvPr id="56" name="Rectangle 27">
            <a:extLst>
              <a:ext uri="{FF2B5EF4-FFF2-40B4-BE49-F238E27FC236}">
                <a16:creationId xmlns:a16="http://schemas.microsoft.com/office/drawing/2014/main" id="{0649F644-7F88-4CBA-B53A-106FC8A512FC}"/>
              </a:ext>
            </a:extLst>
          </p:cNvPr>
          <p:cNvSpPr>
            <a:spLocks noChangeArrowheads="1"/>
          </p:cNvSpPr>
          <p:nvPr/>
        </p:nvSpPr>
        <p:spPr bwMode="auto">
          <a:xfrm>
            <a:off x="3854866" y="4868489"/>
            <a:ext cx="1349267" cy="344492"/>
          </a:xfrm>
          <a:prstGeom prst="rect">
            <a:avLst/>
          </a:prstGeom>
          <a:noFill/>
          <a:ln w="12700">
            <a:noFill/>
            <a:miter lim="800000"/>
            <a:headEnd/>
            <a:tailEnd/>
          </a:ln>
          <a:effectLst/>
        </p:spPr>
        <p:txBody>
          <a:bodyPr wrap="none" lIns="68034" tIns="33420" rIns="68034" bIns="33420">
            <a:spAutoFit/>
          </a:bodyPr>
          <a:lstStyle/>
          <a:p>
            <a:pPr algn="l"/>
            <a:r>
              <a:rPr lang="en-US" dirty="0">
                <a:solidFill>
                  <a:srgbClr val="000000"/>
                </a:solidFill>
                <a:effectLst/>
                <a:latin typeface="+mn-lt"/>
                <a:cs typeface="Arial" panose="020B0604020202020204" pitchFamily="34" charset="0"/>
              </a:rPr>
              <a:t>Loss $10,000</a:t>
            </a:r>
          </a:p>
        </p:txBody>
      </p:sp>
      <p:sp>
        <p:nvSpPr>
          <p:cNvPr id="57" name="Rectangle 28">
            <a:extLst>
              <a:ext uri="{FF2B5EF4-FFF2-40B4-BE49-F238E27FC236}">
                <a16:creationId xmlns:a16="http://schemas.microsoft.com/office/drawing/2014/main" id="{A330D78D-DE3C-441E-A6A8-8A73D5891535}"/>
              </a:ext>
            </a:extLst>
          </p:cNvPr>
          <p:cNvSpPr>
            <a:spLocks noChangeArrowheads="1"/>
          </p:cNvSpPr>
          <p:nvPr/>
        </p:nvSpPr>
        <p:spPr bwMode="auto">
          <a:xfrm>
            <a:off x="3872927" y="5404516"/>
            <a:ext cx="1264308" cy="344492"/>
          </a:xfrm>
          <a:prstGeom prst="rect">
            <a:avLst/>
          </a:prstGeom>
          <a:noFill/>
          <a:ln w="12700">
            <a:noFill/>
            <a:miter lim="800000"/>
            <a:headEnd/>
            <a:tailEnd/>
          </a:ln>
          <a:effectLst/>
        </p:spPr>
        <p:txBody>
          <a:bodyPr wrap="none" lIns="68034" tIns="33420" rIns="68034" bIns="33420">
            <a:spAutoFit/>
          </a:bodyPr>
          <a:lstStyle/>
          <a:p>
            <a:pPr algn="l"/>
            <a:r>
              <a:rPr lang="en-US" dirty="0">
                <a:solidFill>
                  <a:srgbClr val="000000"/>
                </a:solidFill>
                <a:effectLst/>
                <a:latin typeface="+mn-lt"/>
                <a:cs typeface="Arial" panose="020B0604020202020204" pitchFamily="34" charset="0"/>
              </a:rPr>
              <a:t>Gain </a:t>
            </a:r>
            <a:r>
              <a:rPr lang="en-US" dirty="0">
                <a:solidFill>
                  <a:srgbClr val="000000"/>
                </a:solidFill>
                <a:latin typeface="+mn-lt"/>
                <a:cs typeface="Arial" panose="020B0604020202020204" pitchFamily="34" charset="0"/>
              </a:rPr>
              <a:t>$7,000</a:t>
            </a:r>
            <a:endParaRPr lang="en-US" dirty="0">
              <a:solidFill>
                <a:srgbClr val="000000"/>
              </a:solidFill>
              <a:effectLst/>
              <a:latin typeface="+mn-lt"/>
              <a:cs typeface="Arial" panose="020B0604020202020204" pitchFamily="34" charset="0"/>
            </a:endParaRPr>
          </a:p>
        </p:txBody>
      </p:sp>
      <p:sp>
        <p:nvSpPr>
          <p:cNvPr id="58" name="Oval 87">
            <a:extLst>
              <a:ext uri="{FF2B5EF4-FFF2-40B4-BE49-F238E27FC236}">
                <a16:creationId xmlns:a16="http://schemas.microsoft.com/office/drawing/2014/main" id="{81DEF958-BFFC-4621-809B-4FA68261AE8F}"/>
              </a:ext>
            </a:extLst>
          </p:cNvPr>
          <p:cNvSpPr>
            <a:spLocks noChangeArrowheads="1"/>
          </p:cNvSpPr>
          <p:nvPr/>
        </p:nvSpPr>
        <p:spPr bwMode="auto">
          <a:xfrm>
            <a:off x="3403065" y="4230870"/>
            <a:ext cx="137160" cy="137160"/>
          </a:xfrm>
          <a:prstGeom prst="ellipse">
            <a:avLst/>
          </a:prstGeom>
          <a:solidFill>
            <a:srgbClr val="000000"/>
          </a:solidFill>
          <a:ln w="12700">
            <a:solidFill>
              <a:schemeClr val="tx1"/>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59" name="Oval 87">
            <a:extLst>
              <a:ext uri="{FF2B5EF4-FFF2-40B4-BE49-F238E27FC236}">
                <a16:creationId xmlns:a16="http://schemas.microsoft.com/office/drawing/2014/main" id="{666AFFF4-8444-42A6-9252-B4BBA8153358}"/>
              </a:ext>
            </a:extLst>
          </p:cNvPr>
          <p:cNvSpPr>
            <a:spLocks noChangeArrowheads="1"/>
          </p:cNvSpPr>
          <p:nvPr/>
        </p:nvSpPr>
        <p:spPr bwMode="auto">
          <a:xfrm>
            <a:off x="1351069" y="4230870"/>
            <a:ext cx="137160" cy="137160"/>
          </a:xfrm>
          <a:prstGeom prst="ellipse">
            <a:avLst/>
          </a:prstGeom>
          <a:solidFill>
            <a:srgbClr val="000000"/>
          </a:solidFill>
          <a:ln w="12700">
            <a:solidFill>
              <a:schemeClr val="tx1"/>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60" name="Oval 87">
            <a:extLst>
              <a:ext uri="{FF2B5EF4-FFF2-40B4-BE49-F238E27FC236}">
                <a16:creationId xmlns:a16="http://schemas.microsoft.com/office/drawing/2014/main" id="{525A0816-3F72-4485-84DF-04CC2B13FD33}"/>
              </a:ext>
            </a:extLst>
          </p:cNvPr>
          <p:cNvSpPr>
            <a:spLocks noChangeArrowheads="1"/>
          </p:cNvSpPr>
          <p:nvPr/>
        </p:nvSpPr>
        <p:spPr bwMode="auto">
          <a:xfrm>
            <a:off x="3401780" y="3184328"/>
            <a:ext cx="137160" cy="137160"/>
          </a:xfrm>
          <a:prstGeom prst="ellipse">
            <a:avLst/>
          </a:prstGeom>
          <a:solidFill>
            <a:srgbClr val="000000"/>
          </a:solidFill>
          <a:ln w="12700">
            <a:solidFill>
              <a:schemeClr val="tx1"/>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3854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97393" y="965252"/>
            <a:ext cx="7772400" cy="507270"/>
          </a:xfrm>
          <a:noFill/>
          <a:ln/>
        </p:spPr>
        <p:txBody>
          <a:bodyPr/>
          <a:lstStyle/>
          <a:p>
            <a:r>
              <a:rPr lang="en-US" dirty="0"/>
              <a:t>Counting Rule for Combinations</a:t>
            </a:r>
          </a:p>
        </p:txBody>
      </p:sp>
      <p:sp>
        <p:nvSpPr>
          <p:cNvPr id="11267" name="Rectangle 3"/>
          <p:cNvSpPr>
            <a:spLocks noGrp="1" noChangeArrowheads="1"/>
          </p:cNvSpPr>
          <p:nvPr>
            <p:ph idx="1"/>
          </p:nvPr>
        </p:nvSpPr>
        <p:spPr>
          <a:xfrm>
            <a:off x="912105" y="2033901"/>
            <a:ext cx="7140131" cy="1311589"/>
          </a:xfrm>
          <a:noFill/>
          <a:ln/>
          <a:effectLst/>
        </p:spPr>
        <p:txBody>
          <a:bodyPr>
            <a:noAutofit/>
          </a:bodyPr>
          <a:lstStyle/>
          <a:p>
            <a:pPr marL="0" indent="0">
              <a:buNone/>
            </a:pPr>
            <a:r>
              <a:rPr lang="en-US" dirty="0"/>
              <a:t>A second useful counting rule enables us to count the number of experimental outcomes when </a:t>
            </a:r>
            <a:r>
              <a:rPr lang="en-US" i="1" dirty="0"/>
              <a:t>n </a:t>
            </a:r>
            <a:r>
              <a:rPr lang="en-US" dirty="0"/>
              <a:t>objects are to be selected from a set of </a:t>
            </a:r>
            <a:r>
              <a:rPr lang="en-US" i="1" dirty="0"/>
              <a:t>N</a:t>
            </a:r>
            <a:r>
              <a:rPr lang="en-US" dirty="0"/>
              <a:t> objects.</a:t>
            </a:r>
          </a:p>
        </p:txBody>
      </p:sp>
      <p:sp>
        <p:nvSpPr>
          <p:cNvPr id="11270" name="Rectangle 6"/>
          <p:cNvSpPr>
            <a:spLocks noChangeArrowheads="1"/>
          </p:cNvSpPr>
          <p:nvPr/>
        </p:nvSpPr>
        <p:spPr bwMode="auto">
          <a:xfrm>
            <a:off x="686840" y="1487647"/>
            <a:ext cx="7770320" cy="459770"/>
          </a:xfrm>
          <a:prstGeom prst="rect">
            <a:avLst/>
          </a:prstGeom>
          <a:noFill/>
          <a:ln w="12700">
            <a:noFill/>
            <a:miter lim="800000"/>
            <a:headEnd/>
            <a:tailEnd/>
          </a:ln>
          <a:effectLst/>
        </p:spPr>
        <p:txBody>
          <a:bodyPr wrap="none" anchor="ctr"/>
          <a:lstStyle/>
          <a:p>
            <a:r>
              <a:rPr lang="en-US" sz="2400" dirty="0">
                <a:solidFill>
                  <a:srgbClr val="000000"/>
                </a:solidFill>
                <a:latin typeface="+mn-lt"/>
                <a:cs typeface="Arial" panose="020B0604020202020204" pitchFamily="34" charset="0"/>
              </a:rPr>
              <a:t>Number of </a:t>
            </a:r>
            <a:r>
              <a:rPr lang="en-US" sz="2400" b="1" dirty="0">
                <a:solidFill>
                  <a:srgbClr val="000000"/>
                </a:solidFill>
                <a:latin typeface="+mn-lt"/>
                <a:cs typeface="Arial" panose="020B0604020202020204" pitchFamily="34" charset="0"/>
              </a:rPr>
              <a:t>Combinations</a:t>
            </a:r>
            <a:r>
              <a:rPr lang="en-US" sz="2400" dirty="0">
                <a:solidFill>
                  <a:srgbClr val="000000"/>
                </a:solidFill>
                <a:latin typeface="+mn-lt"/>
                <a:cs typeface="Arial" panose="020B0604020202020204" pitchFamily="34" charset="0"/>
              </a:rPr>
              <a:t> of </a:t>
            </a:r>
            <a:r>
              <a:rPr lang="en-US" sz="2400" i="1" dirty="0">
                <a:solidFill>
                  <a:srgbClr val="000000"/>
                </a:solidFill>
                <a:latin typeface="+mn-lt"/>
                <a:cs typeface="Arial" panose="020B0604020202020204" pitchFamily="34" charset="0"/>
              </a:rPr>
              <a:t>N</a:t>
            </a:r>
            <a:r>
              <a:rPr lang="en-US" sz="2400" dirty="0">
                <a:solidFill>
                  <a:srgbClr val="000000"/>
                </a:solidFill>
                <a:latin typeface="+mn-lt"/>
                <a:cs typeface="Arial" panose="020B0604020202020204" pitchFamily="34" charset="0"/>
              </a:rPr>
              <a:t> objects taken </a:t>
            </a:r>
            <a:r>
              <a:rPr lang="en-US" sz="2400" i="1" dirty="0">
                <a:solidFill>
                  <a:srgbClr val="000000"/>
                </a:solidFill>
                <a:latin typeface="+mn-lt"/>
                <a:cs typeface="Arial" panose="020B0604020202020204" pitchFamily="34" charset="0"/>
              </a:rPr>
              <a:t>n</a:t>
            </a:r>
            <a:r>
              <a:rPr lang="en-US" sz="2400" dirty="0">
                <a:solidFill>
                  <a:srgbClr val="000000"/>
                </a:solidFill>
                <a:latin typeface="+mn-lt"/>
                <a:cs typeface="Arial" panose="020B0604020202020204" pitchFamily="34" charset="0"/>
              </a:rPr>
              <a:t> at a time</a:t>
            </a:r>
          </a:p>
        </p:txBody>
      </p:sp>
      <p:sp>
        <p:nvSpPr>
          <p:cNvPr id="11271" name="Rectangle 7"/>
          <p:cNvSpPr>
            <a:spLocks noChangeArrowheads="1"/>
          </p:cNvSpPr>
          <p:nvPr/>
        </p:nvSpPr>
        <p:spPr bwMode="auto">
          <a:xfrm>
            <a:off x="4044848" y="4351567"/>
            <a:ext cx="4107665" cy="1002605"/>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where:       </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- 1)(</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- 2) . . . (2)(1)</a:t>
            </a:r>
          </a:p>
          <a:p>
            <a:pPr algn="l">
              <a:lnSpc>
                <a:spcPct val="9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- 1)(</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- 2) . . . (2)(1)</a:t>
            </a:r>
          </a:p>
          <a:p>
            <a:pPr algn="l">
              <a:lnSpc>
                <a:spcPct val="9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	   0! = 1</a:t>
            </a:r>
            <a:endParaRPr lang="en-US" dirty="0">
              <a:solidFill>
                <a:srgbClr val="000000"/>
              </a:solidFill>
              <a:effectLst/>
              <a:latin typeface="+mn-lt"/>
              <a:cs typeface="Arial" panose="020B0604020202020204" pitchFamily="34" charset="0"/>
            </a:endParaRPr>
          </a:p>
        </p:txBody>
      </p:sp>
      <mc:AlternateContent xmlns:mc="http://schemas.openxmlformats.org/markup-compatibility/2006" xmlns:a14="http://schemas.microsoft.com/office/drawing/2010/main">
        <mc:Choice Requires="a14">
          <p:sp>
            <p:nvSpPr>
              <p:cNvPr id="2" name="TextBox 1"/>
              <p:cNvSpPr txBox="1"/>
              <p:nvPr/>
            </p:nvSpPr>
            <p:spPr>
              <a:xfrm>
                <a:off x="1256260" y="4189419"/>
                <a:ext cx="2422394" cy="663451"/>
              </a:xfrm>
              <a:prstGeom prst="rect">
                <a:avLst/>
              </a:prstGeom>
              <a:noFill/>
              <a:effectLst/>
            </p:spPr>
            <p:txBody>
              <a:bodyPr wrap="none" rtlCol="0">
                <a:spAutoFit/>
              </a:bodyPr>
              <a:lstStyle/>
              <a:p>
                <a14:m>
                  <m:oMath xmlns:m="http://schemas.openxmlformats.org/officeDocument/2006/math">
                    <m:r>
                      <a:rPr lang="en-US" sz="1805" i="1">
                        <a:solidFill>
                          <a:srgbClr val="000000"/>
                        </a:solidFill>
                        <a:latin typeface="Cambria Math"/>
                      </a:rPr>
                      <m:t>𝐶</m:t>
                    </m:r>
                    <m:m>
                      <m:mPr>
                        <m:mcs>
                          <m:mc>
                            <m:mcPr>
                              <m:count m:val="1"/>
                              <m:mcJc m:val="center"/>
                            </m:mcPr>
                          </m:mc>
                        </m:mcs>
                        <m:ctrlPr>
                          <a:rPr lang="en-US" sz="1805" i="1">
                            <a:solidFill>
                              <a:srgbClr val="000000"/>
                            </a:solidFill>
                            <a:latin typeface="Cambria Math" panose="02040503050406030204" pitchFamily="18" charset="0"/>
                          </a:rPr>
                        </m:ctrlPr>
                      </m:mPr>
                      <m:mr>
                        <m:e>
                          <m:r>
                            <m:rPr>
                              <m:brk m:alnAt="7"/>
                            </m:rPr>
                            <a:rPr lang="en-US" sz="1805" i="1">
                              <a:solidFill>
                                <a:srgbClr val="000000"/>
                              </a:solidFill>
                              <a:latin typeface="Cambria Math"/>
                            </a:rPr>
                            <m:t>𝑁</m:t>
                          </m:r>
                        </m:e>
                      </m:mr>
                      <m:mr>
                        <m:e>
                          <m:r>
                            <a:rPr lang="en-US" sz="1805" i="1">
                              <a:solidFill>
                                <a:srgbClr val="000000"/>
                              </a:solidFill>
                              <a:latin typeface="Cambria Math"/>
                            </a:rPr>
                            <m:t>𝑛</m:t>
                          </m:r>
                        </m:e>
                      </m:mr>
                    </m:m>
                    <m:r>
                      <a:rPr lang="en-US" sz="1805" i="1">
                        <a:solidFill>
                          <a:srgbClr val="000000"/>
                        </a:solidFill>
                        <a:latin typeface="Cambria Math"/>
                      </a:rPr>
                      <m:t>=</m:t>
                    </m:r>
                    <m:d>
                      <m:dPr>
                        <m:ctrlPr>
                          <a:rPr lang="en-US" sz="1805" i="1">
                            <a:solidFill>
                              <a:srgbClr val="000000"/>
                            </a:solidFill>
                            <a:latin typeface="Cambria Math" panose="02040503050406030204" pitchFamily="18" charset="0"/>
                          </a:rPr>
                        </m:ctrlPr>
                      </m:dPr>
                      <m:e>
                        <m:m>
                          <m:mPr>
                            <m:mcs>
                              <m:mc>
                                <m:mcPr>
                                  <m:count m:val="1"/>
                                  <m:mcJc m:val="center"/>
                                </m:mcPr>
                              </m:mc>
                            </m:mcs>
                            <m:ctrlPr>
                              <a:rPr lang="en-US" sz="1805" i="1">
                                <a:solidFill>
                                  <a:srgbClr val="000000"/>
                                </a:solidFill>
                                <a:latin typeface="Cambria Math" panose="02040503050406030204" pitchFamily="18" charset="0"/>
                              </a:rPr>
                            </m:ctrlPr>
                          </m:mPr>
                          <m:mr>
                            <m:e>
                              <m:r>
                                <m:rPr>
                                  <m:brk m:alnAt="7"/>
                                </m:rPr>
                                <a:rPr lang="en-US" sz="1805" i="1">
                                  <a:solidFill>
                                    <a:srgbClr val="000000"/>
                                  </a:solidFill>
                                  <a:latin typeface="Cambria Math"/>
                                </a:rPr>
                                <m:t>𝑁</m:t>
                              </m:r>
                            </m:e>
                          </m:mr>
                          <m:mr>
                            <m:e>
                              <m:r>
                                <a:rPr lang="en-US" sz="1805" i="1">
                                  <a:solidFill>
                                    <a:srgbClr val="000000"/>
                                  </a:solidFill>
                                  <a:latin typeface="Cambria Math"/>
                                </a:rPr>
                                <m:t>𝑛</m:t>
                              </m:r>
                            </m:e>
                          </m:mr>
                        </m:m>
                      </m:e>
                    </m:d>
                  </m:oMath>
                </a14:m>
                <a:r>
                  <a:rPr lang="en-US" sz="2406"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a:t>
                </a:r>
                <a:r>
                  <a:rPr lang="en-US" sz="2406" dirty="0">
                    <a:solidFill>
                      <a:srgbClr val="000000"/>
                    </a:solidFill>
                    <a:latin typeface="+mn-lt"/>
                    <a:cs typeface="Arial" panose="020B0604020202020204" pitchFamily="34" charset="0"/>
                  </a:rPr>
                  <a:t> </a:t>
                </a:r>
                <a14:m>
                  <m:oMath xmlns:m="http://schemas.openxmlformats.org/officeDocument/2006/math">
                    <m:f>
                      <m:fPr>
                        <m:ctrlPr>
                          <a:rPr lang="en-US" sz="2406" i="1" dirty="0">
                            <a:solidFill>
                              <a:srgbClr val="000000"/>
                            </a:solidFill>
                            <a:latin typeface="Cambria Math" panose="02040503050406030204" pitchFamily="18" charset="0"/>
                          </a:rPr>
                        </m:ctrlPr>
                      </m:fPr>
                      <m:num>
                        <m:r>
                          <a:rPr lang="en-US" sz="2406" i="1" dirty="0">
                            <a:solidFill>
                              <a:srgbClr val="000000"/>
                            </a:solidFill>
                            <a:latin typeface="Cambria Math"/>
                          </a:rPr>
                          <m:t>𝑁</m:t>
                        </m:r>
                        <m:r>
                          <a:rPr lang="en-US" sz="2406" i="1" dirty="0">
                            <a:solidFill>
                              <a:srgbClr val="000000"/>
                            </a:solidFill>
                            <a:latin typeface="Cambria Math"/>
                          </a:rPr>
                          <m:t>!</m:t>
                        </m:r>
                      </m:num>
                      <m:den>
                        <m:r>
                          <a:rPr lang="en-US" sz="2406" i="1" dirty="0">
                            <a:solidFill>
                              <a:srgbClr val="000000"/>
                            </a:solidFill>
                            <a:latin typeface="Cambria Math"/>
                          </a:rPr>
                          <m:t>𝑛</m:t>
                        </m:r>
                        <m:r>
                          <a:rPr lang="en-US" sz="2406" i="1" dirty="0">
                            <a:solidFill>
                              <a:srgbClr val="000000"/>
                            </a:solidFill>
                            <a:latin typeface="Cambria Math"/>
                          </a:rPr>
                          <m:t>!</m:t>
                        </m:r>
                        <m:d>
                          <m:dPr>
                            <m:ctrlPr>
                              <a:rPr lang="en-US" sz="2406" i="1" dirty="0">
                                <a:solidFill>
                                  <a:srgbClr val="000000"/>
                                </a:solidFill>
                                <a:latin typeface="Cambria Math" panose="02040503050406030204" pitchFamily="18" charset="0"/>
                              </a:rPr>
                            </m:ctrlPr>
                          </m:dPr>
                          <m:e>
                            <m:r>
                              <a:rPr lang="en-US" sz="2406" i="1" dirty="0">
                                <a:solidFill>
                                  <a:srgbClr val="000000"/>
                                </a:solidFill>
                                <a:latin typeface="Cambria Math"/>
                              </a:rPr>
                              <m:t>𝑁</m:t>
                            </m:r>
                            <m:r>
                              <a:rPr lang="en-US" sz="2406" i="1" dirty="0">
                                <a:solidFill>
                                  <a:srgbClr val="000000"/>
                                </a:solidFill>
                                <a:latin typeface="Cambria Math"/>
                              </a:rPr>
                              <m:t>−</m:t>
                            </m:r>
                            <m:r>
                              <a:rPr lang="en-US" sz="2406" i="1" dirty="0">
                                <a:solidFill>
                                  <a:srgbClr val="000000"/>
                                </a:solidFill>
                                <a:latin typeface="Cambria Math"/>
                              </a:rPr>
                              <m:t>𝑛</m:t>
                            </m:r>
                          </m:e>
                        </m:d>
                        <m:r>
                          <a:rPr lang="en-US" sz="2406" i="1" dirty="0">
                            <a:solidFill>
                              <a:srgbClr val="000000"/>
                            </a:solidFill>
                            <a:latin typeface="Cambria Math"/>
                          </a:rPr>
                          <m:t>!</m:t>
                        </m:r>
                      </m:den>
                    </m:f>
                  </m:oMath>
                </a14:m>
                <a:endParaRPr lang="en-US" sz="2406" dirty="0">
                  <a:solidFill>
                    <a:srgbClr val="000000"/>
                  </a:solidFill>
                  <a:latin typeface="+mn-lt"/>
                  <a:cs typeface="Arial" panose="020B0604020202020204" pitchFamily="34" charset="0"/>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1256260" y="4189419"/>
                <a:ext cx="2422394" cy="663451"/>
              </a:xfrm>
              <a:prstGeom prst="rect">
                <a:avLst/>
              </a:prstGeom>
              <a:blipFill>
                <a:blip r:embed="rId3"/>
                <a:stretch>
                  <a:fillRect/>
                </a:stretch>
              </a:blipFill>
              <a:effectLst/>
            </p:spPr>
            <p:txBody>
              <a:bodyPr/>
              <a:lstStyle/>
              <a:p>
                <a:r>
                  <a:rPr lang="en-US">
                    <a:noFill/>
                  </a:rPr>
                  <a:t> </a:t>
                </a:r>
              </a:p>
            </p:txBody>
          </p:sp>
        </mc:Fallback>
      </mc:AlternateContent>
      <p:sp>
        <p:nvSpPr>
          <p:cNvPr id="10" name="Rectangle 9">
            <a:extLst>
              <a:ext uri="{FF2B5EF4-FFF2-40B4-BE49-F238E27FC236}">
                <a16:creationId xmlns:a16="http://schemas.microsoft.com/office/drawing/2014/main" id="{A4B60941-4B94-4580-8DF8-018E09F7FF43}"/>
              </a:ext>
            </a:extLst>
          </p:cNvPr>
          <p:cNvSpPr/>
          <p:nvPr/>
        </p:nvSpPr>
        <p:spPr>
          <a:xfrm>
            <a:off x="912105" y="3326636"/>
            <a:ext cx="7458018" cy="461665"/>
          </a:xfrm>
          <a:prstGeom prst="rect">
            <a:avLst/>
          </a:prstGeom>
        </p:spPr>
        <p:txBody>
          <a:bodyPr wrap="square">
            <a:spAutoFit/>
          </a:bodyPr>
          <a:lstStyle/>
          <a:p>
            <a:r>
              <a:rPr lang="en-US" sz="2400" dirty="0">
                <a:latin typeface="+mn-lt"/>
              </a:rPr>
              <a:t>For combinations the order of objects is not important</a:t>
            </a:r>
          </a:p>
        </p:txBody>
      </p:sp>
    </p:spTree>
    <p:extLst>
      <p:ext uri="{BB962C8B-B14F-4D97-AF65-F5344CB8AC3E}">
        <p14:creationId xmlns:p14="http://schemas.microsoft.com/office/powerpoint/2010/main" val="2003254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97393" y="965252"/>
            <a:ext cx="7772400" cy="507270"/>
          </a:xfrm>
          <a:noFill/>
          <a:ln/>
        </p:spPr>
        <p:txBody>
          <a:bodyPr/>
          <a:lstStyle/>
          <a:p>
            <a:r>
              <a:rPr lang="en-US" dirty="0"/>
              <a:t>Counting Rule for Combinations</a:t>
            </a:r>
          </a:p>
        </p:txBody>
      </p:sp>
      <mc:AlternateContent xmlns:mc="http://schemas.openxmlformats.org/markup-compatibility/2006" xmlns:a14="http://schemas.microsoft.com/office/drawing/2010/main">
        <mc:Choice Requires="a14">
          <p:sp>
            <p:nvSpPr>
              <p:cNvPr id="2" name="TextBox 1"/>
              <p:cNvSpPr txBox="1"/>
              <p:nvPr/>
            </p:nvSpPr>
            <p:spPr>
              <a:xfrm>
                <a:off x="907791" y="3141367"/>
                <a:ext cx="2422394" cy="663451"/>
              </a:xfrm>
              <a:prstGeom prst="rect">
                <a:avLst/>
              </a:prstGeom>
              <a:noFill/>
              <a:effectLst/>
            </p:spPr>
            <p:txBody>
              <a:bodyPr wrap="none" rtlCol="0">
                <a:spAutoFit/>
              </a:bodyPr>
              <a:lstStyle/>
              <a:p>
                <a14:m>
                  <m:oMath xmlns:m="http://schemas.openxmlformats.org/officeDocument/2006/math">
                    <m:r>
                      <a:rPr lang="en-US" sz="1805" i="1">
                        <a:solidFill>
                          <a:srgbClr val="000000"/>
                        </a:solidFill>
                        <a:latin typeface="Cambria Math"/>
                      </a:rPr>
                      <m:t>𝐶</m:t>
                    </m:r>
                    <m:m>
                      <m:mPr>
                        <m:mcs>
                          <m:mc>
                            <m:mcPr>
                              <m:count m:val="1"/>
                              <m:mcJc m:val="center"/>
                            </m:mcPr>
                          </m:mc>
                        </m:mcs>
                        <m:ctrlPr>
                          <a:rPr lang="en-US" sz="1805" i="1">
                            <a:solidFill>
                              <a:srgbClr val="000000"/>
                            </a:solidFill>
                            <a:latin typeface="Cambria Math" panose="02040503050406030204" pitchFamily="18" charset="0"/>
                          </a:rPr>
                        </m:ctrlPr>
                      </m:mPr>
                      <m:mr>
                        <m:e>
                          <m:r>
                            <m:rPr>
                              <m:brk m:alnAt="7"/>
                            </m:rPr>
                            <a:rPr lang="en-US" sz="1805" i="1">
                              <a:solidFill>
                                <a:srgbClr val="000000"/>
                              </a:solidFill>
                              <a:latin typeface="Cambria Math"/>
                            </a:rPr>
                            <m:t>𝑁</m:t>
                          </m:r>
                        </m:e>
                      </m:mr>
                      <m:mr>
                        <m:e>
                          <m:r>
                            <a:rPr lang="en-US" sz="1805" i="1">
                              <a:solidFill>
                                <a:srgbClr val="000000"/>
                              </a:solidFill>
                              <a:latin typeface="Cambria Math"/>
                            </a:rPr>
                            <m:t>𝑛</m:t>
                          </m:r>
                        </m:e>
                      </m:mr>
                    </m:m>
                    <m:r>
                      <a:rPr lang="en-US" sz="1805" i="1">
                        <a:solidFill>
                          <a:srgbClr val="000000"/>
                        </a:solidFill>
                        <a:latin typeface="Cambria Math"/>
                      </a:rPr>
                      <m:t>=</m:t>
                    </m:r>
                    <m:d>
                      <m:dPr>
                        <m:ctrlPr>
                          <a:rPr lang="en-US" sz="1805" i="1">
                            <a:solidFill>
                              <a:srgbClr val="000000"/>
                            </a:solidFill>
                            <a:latin typeface="Cambria Math" panose="02040503050406030204" pitchFamily="18" charset="0"/>
                          </a:rPr>
                        </m:ctrlPr>
                      </m:dPr>
                      <m:e>
                        <m:m>
                          <m:mPr>
                            <m:mcs>
                              <m:mc>
                                <m:mcPr>
                                  <m:count m:val="1"/>
                                  <m:mcJc m:val="center"/>
                                </m:mcPr>
                              </m:mc>
                            </m:mcs>
                            <m:ctrlPr>
                              <a:rPr lang="en-US" sz="1805" i="1">
                                <a:solidFill>
                                  <a:srgbClr val="000000"/>
                                </a:solidFill>
                                <a:latin typeface="Cambria Math" panose="02040503050406030204" pitchFamily="18" charset="0"/>
                              </a:rPr>
                            </m:ctrlPr>
                          </m:mPr>
                          <m:mr>
                            <m:e>
                              <m:r>
                                <m:rPr>
                                  <m:brk m:alnAt="7"/>
                                </m:rPr>
                                <a:rPr lang="en-US" sz="1805" i="1">
                                  <a:solidFill>
                                    <a:srgbClr val="000000"/>
                                  </a:solidFill>
                                  <a:latin typeface="Cambria Math"/>
                                </a:rPr>
                                <m:t>𝑁</m:t>
                              </m:r>
                            </m:e>
                          </m:mr>
                          <m:mr>
                            <m:e>
                              <m:r>
                                <a:rPr lang="en-US" sz="1805" i="1">
                                  <a:solidFill>
                                    <a:srgbClr val="000000"/>
                                  </a:solidFill>
                                  <a:latin typeface="Cambria Math"/>
                                </a:rPr>
                                <m:t>𝑛</m:t>
                              </m:r>
                            </m:e>
                          </m:mr>
                        </m:m>
                      </m:e>
                    </m:d>
                  </m:oMath>
                </a14:m>
                <a:r>
                  <a:rPr lang="en-US" sz="2406"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a:t>
                </a:r>
                <a:r>
                  <a:rPr lang="en-US" sz="2406" dirty="0">
                    <a:solidFill>
                      <a:srgbClr val="000000"/>
                    </a:solidFill>
                    <a:latin typeface="+mn-lt"/>
                    <a:cs typeface="Arial" panose="020B0604020202020204" pitchFamily="34" charset="0"/>
                  </a:rPr>
                  <a:t> </a:t>
                </a:r>
                <a14:m>
                  <m:oMath xmlns:m="http://schemas.openxmlformats.org/officeDocument/2006/math">
                    <m:f>
                      <m:fPr>
                        <m:ctrlPr>
                          <a:rPr lang="en-US" sz="2406" i="1" dirty="0">
                            <a:solidFill>
                              <a:srgbClr val="000000"/>
                            </a:solidFill>
                            <a:latin typeface="Cambria Math" panose="02040503050406030204" pitchFamily="18" charset="0"/>
                          </a:rPr>
                        </m:ctrlPr>
                      </m:fPr>
                      <m:num>
                        <m:r>
                          <a:rPr lang="en-US" sz="2406" i="1" dirty="0">
                            <a:solidFill>
                              <a:srgbClr val="000000"/>
                            </a:solidFill>
                            <a:latin typeface="Cambria Math"/>
                          </a:rPr>
                          <m:t>𝑁</m:t>
                        </m:r>
                        <m:r>
                          <a:rPr lang="en-US" sz="2406" i="1" dirty="0">
                            <a:solidFill>
                              <a:srgbClr val="000000"/>
                            </a:solidFill>
                            <a:latin typeface="Cambria Math"/>
                          </a:rPr>
                          <m:t>!</m:t>
                        </m:r>
                      </m:num>
                      <m:den>
                        <m:r>
                          <a:rPr lang="en-US" sz="2406" i="1" dirty="0">
                            <a:solidFill>
                              <a:srgbClr val="000000"/>
                            </a:solidFill>
                            <a:latin typeface="Cambria Math"/>
                          </a:rPr>
                          <m:t>𝑛</m:t>
                        </m:r>
                        <m:r>
                          <a:rPr lang="en-US" sz="2406" i="1" dirty="0">
                            <a:solidFill>
                              <a:srgbClr val="000000"/>
                            </a:solidFill>
                            <a:latin typeface="Cambria Math"/>
                          </a:rPr>
                          <m:t>!</m:t>
                        </m:r>
                        <m:d>
                          <m:dPr>
                            <m:ctrlPr>
                              <a:rPr lang="en-US" sz="2406" i="1" dirty="0">
                                <a:solidFill>
                                  <a:srgbClr val="000000"/>
                                </a:solidFill>
                                <a:latin typeface="Cambria Math" panose="02040503050406030204" pitchFamily="18" charset="0"/>
                              </a:rPr>
                            </m:ctrlPr>
                          </m:dPr>
                          <m:e>
                            <m:r>
                              <a:rPr lang="en-US" sz="2406" i="1" dirty="0">
                                <a:solidFill>
                                  <a:srgbClr val="000000"/>
                                </a:solidFill>
                                <a:latin typeface="Cambria Math"/>
                              </a:rPr>
                              <m:t>𝑁</m:t>
                            </m:r>
                            <m:r>
                              <a:rPr lang="en-US" sz="2406" i="1" dirty="0">
                                <a:solidFill>
                                  <a:srgbClr val="000000"/>
                                </a:solidFill>
                                <a:latin typeface="Cambria Math"/>
                              </a:rPr>
                              <m:t>−</m:t>
                            </m:r>
                            <m:r>
                              <a:rPr lang="en-US" sz="2406" i="1" dirty="0">
                                <a:solidFill>
                                  <a:srgbClr val="000000"/>
                                </a:solidFill>
                                <a:latin typeface="Cambria Math"/>
                              </a:rPr>
                              <m:t>𝑛</m:t>
                            </m:r>
                          </m:e>
                        </m:d>
                        <m:r>
                          <a:rPr lang="en-US" sz="2406" i="1" dirty="0">
                            <a:solidFill>
                              <a:srgbClr val="000000"/>
                            </a:solidFill>
                            <a:latin typeface="Cambria Math"/>
                          </a:rPr>
                          <m:t>!</m:t>
                        </m:r>
                      </m:den>
                    </m:f>
                  </m:oMath>
                </a14:m>
                <a:endParaRPr lang="en-US" sz="2406" dirty="0">
                  <a:solidFill>
                    <a:srgbClr val="000000"/>
                  </a:solidFill>
                  <a:latin typeface="+mn-lt"/>
                  <a:cs typeface="Arial" panose="020B0604020202020204" pitchFamily="34" charset="0"/>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907791" y="3141367"/>
                <a:ext cx="2422394" cy="663451"/>
              </a:xfrm>
              <a:prstGeom prst="rect">
                <a:avLst/>
              </a:prstGeom>
              <a:blipFill>
                <a:blip r:embed="rId4"/>
                <a:stretch>
                  <a:fillRect/>
                </a:stretch>
              </a:blipFill>
              <a:effectLst/>
            </p:spPr>
            <p:txBody>
              <a:bodyPr/>
              <a:lstStyle/>
              <a:p>
                <a:r>
                  <a:rPr lang="en-US">
                    <a:noFill/>
                  </a:rPr>
                  <a:t> </a:t>
                </a:r>
              </a:p>
            </p:txBody>
          </p:sp>
        </mc:Fallback>
      </mc:AlternateContent>
      <p:sp>
        <p:nvSpPr>
          <p:cNvPr id="3" name="Rectangle 2">
            <a:extLst>
              <a:ext uri="{FF2B5EF4-FFF2-40B4-BE49-F238E27FC236}">
                <a16:creationId xmlns:a16="http://schemas.microsoft.com/office/drawing/2014/main" id="{D2A4DFC5-4AED-4E63-B3E8-BC6771729B76}"/>
              </a:ext>
            </a:extLst>
          </p:cNvPr>
          <p:cNvSpPr/>
          <p:nvPr/>
        </p:nvSpPr>
        <p:spPr>
          <a:xfrm>
            <a:off x="694495" y="1530035"/>
            <a:ext cx="7458018" cy="646331"/>
          </a:xfrm>
          <a:prstGeom prst="rect">
            <a:avLst/>
          </a:prstGeom>
        </p:spPr>
        <p:txBody>
          <a:bodyPr wrap="square">
            <a:spAutoFit/>
          </a:bodyPr>
          <a:lstStyle/>
          <a:p>
            <a:r>
              <a:rPr lang="en-US" dirty="0">
                <a:latin typeface="+mn-lt"/>
              </a:rPr>
              <a:t>In how many ways can a photographer choose three subjects from a group of five people (John, Kim, Lisa, James, and Sarah)?</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DB3EB913-C182-4A94-AF14-2FC69322C853}"/>
                  </a:ext>
                </a:extLst>
              </p:cNvPr>
              <p:cNvSpPr txBox="1"/>
              <p:nvPr/>
            </p:nvSpPr>
            <p:spPr>
              <a:xfrm>
                <a:off x="907791" y="4059342"/>
                <a:ext cx="6137706" cy="681982"/>
              </a:xfrm>
              <a:prstGeom prst="rect">
                <a:avLst/>
              </a:prstGeom>
              <a:noFill/>
              <a:effectLst/>
            </p:spPr>
            <p:txBody>
              <a:bodyPr wrap="none" rtlCol="0">
                <a:spAutoFit/>
              </a:bodyPr>
              <a:lstStyle/>
              <a:p>
                <a14:m>
                  <m:oMath xmlns:m="http://schemas.openxmlformats.org/officeDocument/2006/math">
                    <m:r>
                      <a:rPr lang="en-US" sz="1805" i="1" smtClean="0">
                        <a:solidFill>
                          <a:srgbClr val="000000"/>
                        </a:solidFill>
                        <a:latin typeface="Cambria Math"/>
                      </a:rPr>
                      <m:t>𝐶</m:t>
                    </m:r>
                    <m:m>
                      <m:mPr>
                        <m:mcs>
                          <m:mc>
                            <m:mcPr>
                              <m:count m:val="1"/>
                              <m:mcJc m:val="center"/>
                            </m:mcPr>
                          </m:mc>
                        </m:mcs>
                        <m:ctrlPr>
                          <a:rPr lang="en-US" sz="1805" i="1">
                            <a:solidFill>
                              <a:srgbClr val="000000"/>
                            </a:solidFill>
                            <a:latin typeface="Cambria Math" panose="02040503050406030204" pitchFamily="18" charset="0"/>
                          </a:rPr>
                        </m:ctrlPr>
                      </m:mPr>
                      <m:mr>
                        <m:e>
                          <m:r>
                            <m:rPr>
                              <m:brk m:alnAt="7"/>
                            </m:rPr>
                            <a:rPr lang="en-US" sz="1805" b="0" i="1" smtClean="0">
                              <a:solidFill>
                                <a:srgbClr val="000000"/>
                              </a:solidFill>
                              <a:latin typeface="Cambria Math" panose="02040503050406030204" pitchFamily="18" charset="0"/>
                            </a:rPr>
                            <m:t>5</m:t>
                          </m:r>
                        </m:e>
                      </m:mr>
                      <m:mr>
                        <m:e>
                          <m:r>
                            <a:rPr lang="en-US" sz="1805" b="0" i="1" smtClean="0">
                              <a:solidFill>
                                <a:srgbClr val="000000"/>
                              </a:solidFill>
                              <a:latin typeface="Cambria Math" panose="02040503050406030204" pitchFamily="18" charset="0"/>
                            </a:rPr>
                            <m:t>3</m:t>
                          </m:r>
                        </m:e>
                      </m:mr>
                    </m:m>
                    <m:r>
                      <a:rPr lang="en-US" sz="1805" i="1">
                        <a:solidFill>
                          <a:srgbClr val="000000"/>
                        </a:solidFill>
                        <a:latin typeface="Cambria Math"/>
                      </a:rPr>
                      <m:t>=</m:t>
                    </m:r>
                    <m:d>
                      <m:dPr>
                        <m:ctrlPr>
                          <a:rPr lang="en-US" sz="1805" i="1">
                            <a:solidFill>
                              <a:srgbClr val="000000"/>
                            </a:solidFill>
                            <a:latin typeface="Cambria Math" panose="02040503050406030204" pitchFamily="18" charset="0"/>
                          </a:rPr>
                        </m:ctrlPr>
                      </m:dPr>
                      <m:e>
                        <m:m>
                          <m:mPr>
                            <m:mcs>
                              <m:mc>
                                <m:mcPr>
                                  <m:count m:val="1"/>
                                  <m:mcJc m:val="center"/>
                                </m:mcPr>
                              </m:mc>
                            </m:mcs>
                            <m:ctrlPr>
                              <a:rPr lang="en-US" sz="1805" i="1">
                                <a:solidFill>
                                  <a:srgbClr val="000000"/>
                                </a:solidFill>
                                <a:latin typeface="Cambria Math" panose="02040503050406030204" pitchFamily="18" charset="0"/>
                              </a:rPr>
                            </m:ctrlPr>
                          </m:mPr>
                          <m:mr>
                            <m:e>
                              <m:r>
                                <m:rPr>
                                  <m:brk m:alnAt="7"/>
                                </m:rPr>
                                <a:rPr lang="en-US" sz="1805" b="0" i="1" smtClean="0">
                                  <a:solidFill>
                                    <a:srgbClr val="000000"/>
                                  </a:solidFill>
                                  <a:latin typeface="Cambria Math" panose="02040503050406030204" pitchFamily="18" charset="0"/>
                                </a:rPr>
                                <m:t>5</m:t>
                              </m:r>
                            </m:e>
                          </m:mr>
                          <m:mr>
                            <m:e>
                              <m:r>
                                <a:rPr lang="en-US" sz="1805" b="0" i="1" smtClean="0">
                                  <a:solidFill>
                                    <a:srgbClr val="000000"/>
                                  </a:solidFill>
                                  <a:latin typeface="Cambria Math" panose="02040503050406030204" pitchFamily="18" charset="0"/>
                                </a:rPr>
                                <m:t>3</m:t>
                              </m:r>
                            </m:e>
                          </m:mr>
                        </m:m>
                      </m:e>
                    </m:d>
                  </m:oMath>
                </a14:m>
                <a:r>
                  <a:rPr lang="en-US" sz="2406"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a:t>
                </a:r>
                <a:r>
                  <a:rPr lang="en-US" sz="2406" dirty="0">
                    <a:solidFill>
                      <a:srgbClr val="000000"/>
                    </a:solidFill>
                    <a:latin typeface="+mn-lt"/>
                    <a:cs typeface="Arial" panose="020B0604020202020204" pitchFamily="34" charset="0"/>
                  </a:rPr>
                  <a:t> </a:t>
                </a:r>
                <a14:m>
                  <m:oMath xmlns:m="http://schemas.openxmlformats.org/officeDocument/2006/math">
                    <m:f>
                      <m:fPr>
                        <m:ctrlPr>
                          <a:rPr lang="en-US" sz="2406" i="1" dirty="0">
                            <a:solidFill>
                              <a:srgbClr val="000000"/>
                            </a:solidFill>
                            <a:latin typeface="Cambria Math" panose="02040503050406030204" pitchFamily="18" charset="0"/>
                          </a:rPr>
                        </m:ctrlPr>
                      </m:fPr>
                      <m:num>
                        <m:r>
                          <a:rPr lang="en-US" sz="2406" b="0" i="1" dirty="0" smtClean="0">
                            <a:solidFill>
                              <a:srgbClr val="000000"/>
                            </a:solidFill>
                            <a:latin typeface="Cambria Math" panose="02040503050406030204" pitchFamily="18" charset="0"/>
                          </a:rPr>
                          <m:t>5</m:t>
                        </m:r>
                        <m:r>
                          <a:rPr lang="en-US" sz="2406" i="1" dirty="0">
                            <a:solidFill>
                              <a:srgbClr val="000000"/>
                            </a:solidFill>
                            <a:latin typeface="Cambria Math"/>
                          </a:rPr>
                          <m:t>!</m:t>
                        </m:r>
                      </m:num>
                      <m:den>
                        <m:r>
                          <a:rPr lang="en-US" sz="2406" b="0" i="1" dirty="0" smtClean="0">
                            <a:solidFill>
                              <a:srgbClr val="000000"/>
                            </a:solidFill>
                            <a:latin typeface="Cambria Math" panose="02040503050406030204" pitchFamily="18" charset="0"/>
                          </a:rPr>
                          <m:t>3</m:t>
                        </m:r>
                        <m:r>
                          <a:rPr lang="en-US" sz="2406" i="1" dirty="0">
                            <a:solidFill>
                              <a:srgbClr val="000000"/>
                            </a:solidFill>
                            <a:latin typeface="Cambria Math"/>
                          </a:rPr>
                          <m:t>!</m:t>
                        </m:r>
                        <m:d>
                          <m:dPr>
                            <m:ctrlPr>
                              <a:rPr lang="en-US" sz="2406" i="1" dirty="0">
                                <a:solidFill>
                                  <a:srgbClr val="000000"/>
                                </a:solidFill>
                                <a:latin typeface="Cambria Math" panose="02040503050406030204" pitchFamily="18" charset="0"/>
                              </a:rPr>
                            </m:ctrlPr>
                          </m:dPr>
                          <m:e>
                            <m:r>
                              <a:rPr lang="en-US" sz="2406" b="0" i="1" dirty="0" smtClean="0">
                                <a:solidFill>
                                  <a:srgbClr val="000000"/>
                                </a:solidFill>
                                <a:latin typeface="Cambria Math" panose="02040503050406030204" pitchFamily="18" charset="0"/>
                              </a:rPr>
                              <m:t>5</m:t>
                            </m:r>
                            <m:r>
                              <a:rPr lang="en-US" sz="2406" i="1" dirty="0">
                                <a:solidFill>
                                  <a:srgbClr val="000000"/>
                                </a:solidFill>
                                <a:latin typeface="Cambria Math"/>
                              </a:rPr>
                              <m:t>−</m:t>
                            </m:r>
                            <m:r>
                              <a:rPr lang="en-US" sz="2406" b="0" i="1" dirty="0" smtClean="0">
                                <a:solidFill>
                                  <a:srgbClr val="000000"/>
                                </a:solidFill>
                                <a:latin typeface="Cambria Math" panose="02040503050406030204" pitchFamily="18" charset="0"/>
                              </a:rPr>
                              <m:t>3</m:t>
                            </m:r>
                          </m:e>
                        </m:d>
                        <m:r>
                          <a:rPr lang="en-US" sz="2406" i="1" dirty="0">
                            <a:solidFill>
                              <a:srgbClr val="000000"/>
                            </a:solidFill>
                            <a:latin typeface="Cambria Math"/>
                          </a:rPr>
                          <m:t>!</m:t>
                        </m:r>
                      </m:den>
                    </m:f>
                    <m:r>
                      <a:rPr lang="en-US" sz="2406" b="0" i="1" dirty="0" smtClean="0">
                        <a:solidFill>
                          <a:srgbClr val="000000"/>
                        </a:solidFill>
                        <a:latin typeface="Cambria Math" panose="02040503050406030204" pitchFamily="18" charset="0"/>
                      </a:rPr>
                      <m:t>=</m:t>
                    </m:r>
                    <m:f>
                      <m:fPr>
                        <m:ctrlPr>
                          <a:rPr lang="en-US" sz="2406" i="1" dirty="0">
                            <a:solidFill>
                              <a:srgbClr val="000000"/>
                            </a:solidFill>
                            <a:latin typeface="Cambria Math" panose="02040503050406030204" pitchFamily="18" charset="0"/>
                          </a:rPr>
                        </m:ctrlPr>
                      </m:fPr>
                      <m:num>
                        <m:r>
                          <a:rPr lang="en-US" sz="2406" b="0" i="1" dirty="0" smtClean="0">
                            <a:solidFill>
                              <a:srgbClr val="000000"/>
                            </a:solidFill>
                            <a:latin typeface="Cambria Math" panose="02040503050406030204" pitchFamily="18" charset="0"/>
                          </a:rPr>
                          <m:t>(5)(4)(3)(2)(1)</m:t>
                        </m:r>
                      </m:num>
                      <m:den>
                        <m:r>
                          <a:rPr lang="en-US" sz="2406" b="0" i="1" dirty="0" smtClean="0">
                            <a:solidFill>
                              <a:srgbClr val="000000"/>
                            </a:solidFill>
                            <a:latin typeface="Cambria Math" panose="02040503050406030204" pitchFamily="18" charset="0"/>
                          </a:rPr>
                          <m:t>(</m:t>
                        </m:r>
                        <m:d>
                          <m:dPr>
                            <m:ctrlPr>
                              <a:rPr lang="en-US" sz="2406" b="0" i="1" dirty="0" smtClean="0">
                                <a:solidFill>
                                  <a:srgbClr val="000000"/>
                                </a:solidFill>
                                <a:latin typeface="Cambria Math" panose="02040503050406030204" pitchFamily="18" charset="0"/>
                              </a:rPr>
                            </m:ctrlPr>
                          </m:dPr>
                          <m:e>
                            <m:r>
                              <a:rPr lang="en-US" sz="2406" b="0" i="1" dirty="0" smtClean="0">
                                <a:solidFill>
                                  <a:srgbClr val="000000"/>
                                </a:solidFill>
                                <a:latin typeface="Cambria Math" panose="02040503050406030204" pitchFamily="18" charset="0"/>
                              </a:rPr>
                              <m:t>3</m:t>
                            </m:r>
                          </m:e>
                        </m:d>
                        <m:d>
                          <m:dPr>
                            <m:ctrlPr>
                              <a:rPr lang="en-US" sz="2406" b="0" i="1" dirty="0" smtClean="0">
                                <a:solidFill>
                                  <a:srgbClr val="000000"/>
                                </a:solidFill>
                                <a:latin typeface="Cambria Math" panose="02040503050406030204" pitchFamily="18" charset="0"/>
                              </a:rPr>
                            </m:ctrlPr>
                          </m:dPr>
                          <m:e>
                            <m:r>
                              <a:rPr lang="en-US" sz="2406" b="0" i="1" dirty="0" smtClean="0">
                                <a:solidFill>
                                  <a:srgbClr val="000000"/>
                                </a:solidFill>
                                <a:latin typeface="Cambria Math" panose="02040503050406030204" pitchFamily="18" charset="0"/>
                              </a:rPr>
                              <m:t>2</m:t>
                            </m:r>
                          </m:e>
                        </m:d>
                        <m:d>
                          <m:dPr>
                            <m:ctrlPr>
                              <a:rPr lang="en-US" sz="2406" b="0" i="1" dirty="0" smtClean="0">
                                <a:solidFill>
                                  <a:srgbClr val="000000"/>
                                </a:solidFill>
                                <a:latin typeface="Cambria Math" panose="02040503050406030204" pitchFamily="18" charset="0"/>
                              </a:rPr>
                            </m:ctrlPr>
                          </m:dPr>
                          <m:e>
                            <m:r>
                              <a:rPr lang="en-US" sz="2406" b="0" i="1" dirty="0" smtClean="0">
                                <a:solidFill>
                                  <a:srgbClr val="000000"/>
                                </a:solidFill>
                                <a:latin typeface="Cambria Math" panose="02040503050406030204" pitchFamily="18" charset="0"/>
                              </a:rPr>
                              <m:t>1</m:t>
                            </m:r>
                          </m:e>
                        </m:d>
                        <m:r>
                          <a:rPr lang="en-US" sz="2406" b="0" i="1" dirty="0" smtClean="0">
                            <a:solidFill>
                              <a:srgbClr val="000000"/>
                            </a:solidFill>
                            <a:latin typeface="Cambria Math" panose="02040503050406030204" pitchFamily="18" charset="0"/>
                          </a:rPr>
                          <m:t>)(</m:t>
                        </m:r>
                        <m:d>
                          <m:dPr>
                            <m:ctrlPr>
                              <a:rPr lang="en-US" sz="2406" b="0" i="1" dirty="0" smtClean="0">
                                <a:solidFill>
                                  <a:srgbClr val="000000"/>
                                </a:solidFill>
                                <a:latin typeface="Cambria Math" panose="02040503050406030204" pitchFamily="18" charset="0"/>
                              </a:rPr>
                            </m:ctrlPr>
                          </m:dPr>
                          <m:e>
                            <m:r>
                              <a:rPr lang="en-US" sz="2406" b="0" i="1" dirty="0" smtClean="0">
                                <a:solidFill>
                                  <a:srgbClr val="000000"/>
                                </a:solidFill>
                                <a:latin typeface="Cambria Math" panose="02040503050406030204" pitchFamily="18" charset="0"/>
                              </a:rPr>
                              <m:t>2</m:t>
                            </m:r>
                          </m:e>
                        </m:d>
                        <m:d>
                          <m:dPr>
                            <m:ctrlPr>
                              <a:rPr lang="en-US" sz="2406" b="0" i="1" dirty="0" smtClean="0">
                                <a:solidFill>
                                  <a:srgbClr val="000000"/>
                                </a:solidFill>
                                <a:latin typeface="Cambria Math" panose="02040503050406030204" pitchFamily="18" charset="0"/>
                              </a:rPr>
                            </m:ctrlPr>
                          </m:dPr>
                          <m:e>
                            <m:r>
                              <a:rPr lang="en-US" sz="2406" b="0" i="1" dirty="0" smtClean="0">
                                <a:solidFill>
                                  <a:srgbClr val="000000"/>
                                </a:solidFill>
                                <a:latin typeface="Cambria Math" panose="02040503050406030204" pitchFamily="18" charset="0"/>
                              </a:rPr>
                              <m:t>1</m:t>
                            </m:r>
                          </m:e>
                        </m:d>
                        <m:r>
                          <a:rPr lang="en-US" sz="2406" b="0" i="1" dirty="0" smtClean="0">
                            <a:solidFill>
                              <a:srgbClr val="000000"/>
                            </a:solidFill>
                            <a:latin typeface="Cambria Math" panose="02040503050406030204" pitchFamily="18" charset="0"/>
                          </a:rPr>
                          <m:t>)</m:t>
                        </m:r>
                      </m:den>
                    </m:f>
                    <m:r>
                      <a:rPr lang="en-US" sz="2406" b="0" i="1" dirty="0" smtClean="0">
                        <a:solidFill>
                          <a:srgbClr val="000000"/>
                        </a:solidFill>
                        <a:latin typeface="Cambria Math" panose="02040503050406030204" pitchFamily="18" charset="0"/>
                      </a:rPr>
                      <m:t>=</m:t>
                    </m:r>
                    <m:f>
                      <m:fPr>
                        <m:ctrlPr>
                          <a:rPr lang="en-US" sz="2406" i="1" dirty="0">
                            <a:solidFill>
                              <a:srgbClr val="000000"/>
                            </a:solidFill>
                            <a:latin typeface="Cambria Math" panose="02040503050406030204" pitchFamily="18" charset="0"/>
                          </a:rPr>
                        </m:ctrlPr>
                      </m:fPr>
                      <m:num>
                        <m:r>
                          <a:rPr lang="en-US" sz="2406" b="0" i="1" dirty="0" smtClean="0">
                            <a:solidFill>
                              <a:srgbClr val="000000"/>
                            </a:solidFill>
                            <a:latin typeface="Cambria Math" panose="02040503050406030204" pitchFamily="18" charset="0"/>
                          </a:rPr>
                          <m:t>120</m:t>
                        </m:r>
                      </m:num>
                      <m:den>
                        <m:r>
                          <a:rPr lang="en-US" sz="2406" b="0" i="1" dirty="0" smtClean="0">
                            <a:solidFill>
                              <a:srgbClr val="000000"/>
                            </a:solidFill>
                            <a:latin typeface="Cambria Math" panose="02040503050406030204" pitchFamily="18" charset="0"/>
                          </a:rPr>
                          <m:t>12</m:t>
                        </m:r>
                      </m:den>
                    </m:f>
                    <m:r>
                      <a:rPr lang="en-US" sz="2406" b="0" i="1" dirty="0" smtClean="0">
                        <a:solidFill>
                          <a:srgbClr val="000000"/>
                        </a:solidFill>
                        <a:latin typeface="Cambria Math" panose="02040503050406030204" pitchFamily="18" charset="0"/>
                      </a:rPr>
                      <m:t>=10</m:t>
                    </m:r>
                  </m:oMath>
                </a14:m>
                <a:endParaRPr lang="en-US" sz="2406" dirty="0">
                  <a:solidFill>
                    <a:srgbClr val="000000"/>
                  </a:solidFill>
                  <a:latin typeface="+mn-lt"/>
                  <a:cs typeface="Arial" panose="020B0604020202020204" pitchFamily="34" charset="0"/>
                </a:endParaRPr>
              </a:p>
            </p:txBody>
          </p:sp>
        </mc:Choice>
        <mc:Fallback xmlns="">
          <p:sp>
            <p:nvSpPr>
              <p:cNvPr id="8" name="TextBox 7">
                <a:extLst>
                  <a:ext uri="{FF2B5EF4-FFF2-40B4-BE49-F238E27FC236}">
                    <a16:creationId xmlns:a16="http://schemas.microsoft.com/office/drawing/2014/main" id="{DB3EB913-C182-4A94-AF14-2FC69322C853}"/>
                  </a:ext>
                </a:extLst>
              </p:cNvPr>
              <p:cNvSpPr txBox="1">
                <a:spLocks noRot="1" noChangeAspect="1" noMove="1" noResize="1" noEditPoints="1" noAdjustHandles="1" noChangeArrowheads="1" noChangeShapeType="1" noTextEdit="1"/>
              </p:cNvSpPr>
              <p:nvPr/>
            </p:nvSpPr>
            <p:spPr>
              <a:xfrm>
                <a:off x="907791" y="4059342"/>
                <a:ext cx="6137706" cy="681982"/>
              </a:xfrm>
              <a:prstGeom prst="rect">
                <a:avLst/>
              </a:prstGeom>
              <a:blipFill>
                <a:blip r:embed="rId5"/>
                <a:stretch>
                  <a:fillRect/>
                </a:stretch>
              </a:blipFill>
              <a:effectLst/>
            </p:spPr>
            <p:txBody>
              <a:bodyPr/>
              <a:lstStyle/>
              <a:p>
                <a:r>
                  <a:rPr lang="en-US">
                    <a:noFill/>
                  </a:rPr>
                  <a:t> </a:t>
                </a:r>
              </a:p>
            </p:txBody>
          </p:sp>
        </mc:Fallback>
      </mc:AlternateContent>
      <p:graphicFrame>
        <p:nvGraphicFramePr>
          <p:cNvPr id="4" name="Object 3">
            <a:extLst>
              <a:ext uri="{FF2B5EF4-FFF2-40B4-BE49-F238E27FC236}">
                <a16:creationId xmlns:a16="http://schemas.microsoft.com/office/drawing/2014/main" id="{B0FF9B77-1296-4276-A77C-0FAD1F744A8F}"/>
              </a:ext>
            </a:extLst>
          </p:cNvPr>
          <p:cNvGraphicFramePr>
            <a:graphicFrameLocks noChangeAspect="1"/>
          </p:cNvGraphicFramePr>
          <p:nvPr>
            <p:extLst>
              <p:ext uri="{D42A27DB-BD31-4B8C-83A1-F6EECF244321}">
                <p14:modId xmlns:p14="http://schemas.microsoft.com/office/powerpoint/2010/main" val="3029580067"/>
              </p:ext>
            </p:extLst>
          </p:nvPr>
        </p:nvGraphicFramePr>
        <p:xfrm>
          <a:off x="7821829" y="5855804"/>
          <a:ext cx="914400" cy="771525"/>
        </p:xfrm>
        <a:graphic>
          <a:graphicData uri="http://schemas.openxmlformats.org/presentationml/2006/ole">
            <mc:AlternateContent xmlns:mc="http://schemas.openxmlformats.org/markup-compatibility/2006">
              <mc:Choice xmlns:v="urn:schemas-microsoft-com:vml" Requires="v">
                <p:oleObj spid="_x0000_s8208" name="Worksheet" showAsIcon="1" r:id="rId6" imgW="914400" imgH="771480" progId="Excel.Sheet.12">
                  <p:embed/>
                </p:oleObj>
              </mc:Choice>
              <mc:Fallback>
                <p:oleObj name="Worksheet" showAsIcon="1" r:id="rId6" imgW="914400" imgH="771480" progId="Excel.Sheet.12">
                  <p:embed/>
                  <p:pic>
                    <p:nvPicPr>
                      <p:cNvPr id="4" name="Object 3">
                        <a:extLst>
                          <a:ext uri="{FF2B5EF4-FFF2-40B4-BE49-F238E27FC236}">
                            <a16:creationId xmlns:a16="http://schemas.microsoft.com/office/drawing/2014/main" id="{B0FF9B77-1296-4276-A77C-0FAD1F744A8F}"/>
                          </a:ext>
                        </a:extLst>
                      </p:cNvPr>
                      <p:cNvPicPr/>
                      <p:nvPr/>
                    </p:nvPicPr>
                    <p:blipFill>
                      <a:blip r:embed="rId7"/>
                      <a:stretch>
                        <a:fillRect/>
                      </a:stretch>
                    </p:blipFill>
                    <p:spPr>
                      <a:xfrm>
                        <a:off x="7821829" y="5855804"/>
                        <a:ext cx="914400" cy="771525"/>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2EFB68F9-3B8E-48F6-A85F-F19762DF245D}"/>
              </a:ext>
            </a:extLst>
          </p:cNvPr>
          <p:cNvSpPr/>
          <p:nvPr/>
        </p:nvSpPr>
        <p:spPr>
          <a:xfrm>
            <a:off x="694495" y="2173058"/>
            <a:ext cx="7458018" cy="646331"/>
          </a:xfrm>
          <a:prstGeom prst="rect">
            <a:avLst/>
          </a:prstGeom>
        </p:spPr>
        <p:txBody>
          <a:bodyPr wrap="square">
            <a:spAutoFit/>
          </a:bodyPr>
          <a:lstStyle/>
          <a:p>
            <a:r>
              <a:rPr lang="en-US" i="1" dirty="0">
                <a:latin typeface="+mn-lt"/>
              </a:rPr>
              <a:t>Note: In the example the order of say “John, Lisa and Sarah” is considered the same as the order “Lisa, Sarah and John”</a:t>
            </a:r>
          </a:p>
        </p:txBody>
      </p:sp>
    </p:spTree>
    <p:extLst>
      <p:ext uri="{BB962C8B-B14F-4D97-AF65-F5344CB8AC3E}">
        <p14:creationId xmlns:p14="http://schemas.microsoft.com/office/powerpoint/2010/main" val="3124181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4" name="Rectangle 4"/>
          <p:cNvSpPr>
            <a:spLocks noChangeArrowheads="1"/>
          </p:cNvSpPr>
          <p:nvPr/>
        </p:nvSpPr>
        <p:spPr bwMode="auto">
          <a:xfrm>
            <a:off x="870499" y="1582756"/>
            <a:ext cx="7630962" cy="544272"/>
          </a:xfrm>
          <a:prstGeom prst="rect">
            <a:avLst/>
          </a:prstGeom>
          <a:noFill/>
          <a:ln w="12700">
            <a:noFill/>
            <a:miter lim="800000"/>
            <a:headEnd/>
            <a:tailEnd/>
          </a:ln>
          <a:effectLst/>
        </p:spPr>
        <p:txBody>
          <a:bodyPr wrap="none" anchor="ctr"/>
          <a:lstStyle/>
          <a:p>
            <a:r>
              <a:rPr lang="en-US" sz="2400" dirty="0">
                <a:solidFill>
                  <a:srgbClr val="000000"/>
                </a:solidFill>
                <a:latin typeface="+mn-lt"/>
                <a:cs typeface="Arial" panose="020B0604020202020204" pitchFamily="34" charset="0"/>
              </a:rPr>
              <a:t>Number of </a:t>
            </a:r>
            <a:r>
              <a:rPr lang="en-US" sz="2400" b="1" dirty="0">
                <a:solidFill>
                  <a:srgbClr val="000000"/>
                </a:solidFill>
                <a:latin typeface="+mn-lt"/>
                <a:cs typeface="Arial" panose="020B0604020202020204" pitchFamily="34" charset="0"/>
              </a:rPr>
              <a:t>Permutations</a:t>
            </a:r>
            <a:r>
              <a:rPr lang="en-US" sz="2400" dirty="0">
                <a:solidFill>
                  <a:srgbClr val="000000"/>
                </a:solidFill>
                <a:latin typeface="+mn-lt"/>
                <a:cs typeface="Arial" panose="020B0604020202020204" pitchFamily="34" charset="0"/>
              </a:rPr>
              <a:t> of </a:t>
            </a:r>
            <a:r>
              <a:rPr lang="en-US" sz="2400" i="1" dirty="0">
                <a:solidFill>
                  <a:srgbClr val="000000"/>
                </a:solidFill>
                <a:latin typeface="+mn-lt"/>
                <a:cs typeface="Arial" panose="020B0604020202020204" pitchFamily="34" charset="0"/>
              </a:rPr>
              <a:t>N</a:t>
            </a:r>
            <a:r>
              <a:rPr lang="en-US" sz="2400" dirty="0">
                <a:solidFill>
                  <a:srgbClr val="000000"/>
                </a:solidFill>
                <a:latin typeface="+mn-lt"/>
                <a:cs typeface="Arial" panose="020B0604020202020204" pitchFamily="34" charset="0"/>
              </a:rPr>
              <a:t> Objects Taken </a:t>
            </a:r>
            <a:r>
              <a:rPr lang="en-US" sz="2400" i="1" dirty="0">
                <a:solidFill>
                  <a:srgbClr val="000000"/>
                </a:solidFill>
                <a:latin typeface="+mn-lt"/>
                <a:cs typeface="Arial" panose="020B0604020202020204" pitchFamily="34" charset="0"/>
              </a:rPr>
              <a:t>n</a:t>
            </a:r>
            <a:r>
              <a:rPr lang="en-US" sz="2400" dirty="0">
                <a:solidFill>
                  <a:srgbClr val="000000"/>
                </a:solidFill>
                <a:latin typeface="+mn-lt"/>
                <a:cs typeface="Arial" panose="020B0604020202020204" pitchFamily="34" charset="0"/>
              </a:rPr>
              <a:t> at a Time</a:t>
            </a:r>
          </a:p>
        </p:txBody>
      </p:sp>
      <p:sp>
        <p:nvSpPr>
          <p:cNvPr id="143365" name="Rectangle 5"/>
          <p:cNvSpPr>
            <a:spLocks noChangeArrowheads="1"/>
          </p:cNvSpPr>
          <p:nvPr/>
        </p:nvSpPr>
        <p:spPr bwMode="auto">
          <a:xfrm>
            <a:off x="3875337" y="5345065"/>
            <a:ext cx="4626124" cy="1002605"/>
          </a:xfrm>
          <a:prstGeom prst="rect">
            <a:avLst/>
          </a:prstGeom>
          <a:noFill/>
          <a:ln w="12700">
            <a:noFill/>
            <a:miter lim="800000"/>
            <a:headEnd/>
            <a:tailEnd/>
          </a:ln>
          <a:effectLst/>
        </p:spPr>
        <p:txBody>
          <a:bodyPr wrap="none" anchor="ctr"/>
          <a:lstStyle/>
          <a:p>
            <a:pPr algn="l">
              <a:lnSpc>
                <a:spcPct val="9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where:      </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- 1)(</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- 2) . . . (2)(1)</a:t>
            </a:r>
          </a:p>
          <a:p>
            <a:pPr algn="l">
              <a:lnSpc>
                <a:spcPct val="9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- 1)(</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- 2) . . . (2)(1)</a:t>
            </a:r>
          </a:p>
          <a:p>
            <a:pPr algn="l">
              <a:lnSpc>
                <a:spcPct val="90000"/>
              </a:lnSpc>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	  0! = 1</a:t>
            </a:r>
            <a:endParaRPr lang="en-US" dirty="0">
              <a:solidFill>
                <a:srgbClr val="000000"/>
              </a:solidFill>
              <a:effectLst/>
              <a:latin typeface="+mn-lt"/>
              <a:cs typeface="Arial" panose="020B0604020202020204" pitchFamily="34" charset="0"/>
            </a:endParaRPr>
          </a:p>
        </p:txBody>
      </p:sp>
      <p:sp>
        <p:nvSpPr>
          <p:cNvPr id="143368" name="Rectangle 8"/>
          <p:cNvSpPr>
            <a:spLocks noChangeArrowheads="1"/>
          </p:cNvSpPr>
          <p:nvPr/>
        </p:nvSpPr>
        <p:spPr bwMode="auto">
          <a:xfrm>
            <a:off x="483577" y="967059"/>
            <a:ext cx="7772400" cy="550239"/>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Counting Rule for Permutations</a:t>
            </a:r>
          </a:p>
        </p:txBody>
      </p:sp>
      <p:sp>
        <p:nvSpPr>
          <p:cNvPr id="143369" name="Rectangle 9"/>
          <p:cNvSpPr>
            <a:spLocks noChangeArrowheads="1"/>
          </p:cNvSpPr>
          <p:nvPr/>
        </p:nvSpPr>
        <p:spPr bwMode="auto">
          <a:xfrm>
            <a:off x="898780" y="2192486"/>
            <a:ext cx="7128698" cy="881199"/>
          </a:xfrm>
          <a:prstGeom prst="rect">
            <a:avLst/>
          </a:prstGeom>
          <a:noFill/>
          <a:ln w="12700">
            <a:noFill/>
            <a:miter lim="800000"/>
            <a:headEnd/>
            <a:tailEnd/>
          </a:ln>
          <a:effectLst/>
        </p:spPr>
        <p:txBody>
          <a:bodyPr lIns="68034" tIns="33420" rIns="68034" bIns="33420"/>
          <a:lstStyle/>
          <a:p>
            <a:pPr>
              <a:lnSpc>
                <a:spcPct val="90000"/>
              </a:lnSpc>
              <a:spcBef>
                <a:spcPct val="20000"/>
              </a:spcBef>
              <a:buSzPct val="100000"/>
            </a:pPr>
            <a:r>
              <a:rPr lang="en-US" sz="2400" dirty="0">
                <a:solidFill>
                  <a:srgbClr val="000000"/>
                </a:solidFill>
                <a:latin typeface="+mn-lt"/>
                <a:cs typeface="Arial" panose="020B0604020202020204" pitchFamily="34" charset="0"/>
              </a:rPr>
              <a:t>A third useful counting rule enables us to count the number of experimental outcomes when </a:t>
            </a:r>
            <a:r>
              <a:rPr lang="en-US" sz="2400" i="1" dirty="0">
                <a:solidFill>
                  <a:srgbClr val="000000"/>
                </a:solidFill>
                <a:latin typeface="+mn-lt"/>
                <a:cs typeface="Arial" panose="020B0604020202020204" pitchFamily="34" charset="0"/>
              </a:rPr>
              <a:t>n </a:t>
            </a:r>
            <a:r>
              <a:rPr lang="en-US" sz="2400" dirty="0">
                <a:solidFill>
                  <a:srgbClr val="000000"/>
                </a:solidFill>
                <a:latin typeface="+mn-lt"/>
                <a:cs typeface="Arial" panose="020B0604020202020204" pitchFamily="34" charset="0"/>
              </a:rPr>
              <a:t>objects are to be selected from a set of </a:t>
            </a:r>
            <a:r>
              <a:rPr lang="en-US" sz="2400" i="1" dirty="0">
                <a:solidFill>
                  <a:srgbClr val="000000"/>
                </a:solidFill>
                <a:latin typeface="+mn-lt"/>
                <a:cs typeface="Arial" panose="020B0604020202020204" pitchFamily="34" charset="0"/>
              </a:rPr>
              <a:t>N</a:t>
            </a:r>
            <a:r>
              <a:rPr lang="en-US" sz="2400" dirty="0">
                <a:solidFill>
                  <a:srgbClr val="000000"/>
                </a:solidFill>
                <a:latin typeface="+mn-lt"/>
                <a:cs typeface="Arial" panose="020B0604020202020204" pitchFamily="34" charset="0"/>
              </a:rPr>
              <a:t> objects, where the order of selection is important.</a:t>
            </a:r>
          </a:p>
        </p:txBody>
      </p:sp>
      <mc:AlternateContent xmlns:mc="http://schemas.openxmlformats.org/markup-compatibility/2006" xmlns:a14="http://schemas.microsoft.com/office/drawing/2010/main">
        <mc:Choice Requires="a14">
          <p:sp>
            <p:nvSpPr>
              <p:cNvPr id="10" name="TextBox 9"/>
              <p:cNvSpPr txBox="1"/>
              <p:nvPr/>
            </p:nvSpPr>
            <p:spPr>
              <a:xfrm>
                <a:off x="1514911" y="5129609"/>
                <a:ext cx="2232919" cy="553678"/>
              </a:xfrm>
              <a:prstGeom prst="rect">
                <a:avLst/>
              </a:prstGeom>
              <a:noFill/>
              <a:effectLst/>
            </p:spPr>
            <p:txBody>
              <a:bodyPr wrap="none" rtlCol="0">
                <a:spAutoFit/>
              </a:bodyPr>
              <a:lstStyle/>
              <a:p>
                <a14:m>
                  <m:oMath xmlns:m="http://schemas.openxmlformats.org/officeDocument/2006/math">
                    <m:r>
                      <a:rPr lang="en-US" sz="1805" i="1">
                        <a:solidFill>
                          <a:srgbClr val="000000"/>
                        </a:solidFill>
                        <a:latin typeface="Cambria Math"/>
                      </a:rPr>
                      <m:t>𝑃</m:t>
                    </m:r>
                    <m:m>
                      <m:mPr>
                        <m:mcs>
                          <m:mc>
                            <m:mcPr>
                              <m:count m:val="1"/>
                              <m:mcJc m:val="center"/>
                            </m:mcPr>
                          </m:mc>
                        </m:mcs>
                        <m:ctrlPr>
                          <a:rPr lang="en-US" sz="1805" i="1">
                            <a:solidFill>
                              <a:srgbClr val="000000"/>
                            </a:solidFill>
                            <a:latin typeface="Cambria Math" panose="02040503050406030204" pitchFamily="18" charset="0"/>
                          </a:rPr>
                        </m:ctrlPr>
                      </m:mPr>
                      <m:mr>
                        <m:e>
                          <m:r>
                            <m:rPr>
                              <m:brk m:alnAt="7"/>
                            </m:rPr>
                            <a:rPr lang="en-US" sz="1805" i="1">
                              <a:solidFill>
                                <a:srgbClr val="000000"/>
                              </a:solidFill>
                              <a:latin typeface="Cambria Math"/>
                            </a:rPr>
                            <m:t>𝑁</m:t>
                          </m:r>
                        </m:e>
                      </m:mr>
                      <m:mr>
                        <m:e>
                          <m:r>
                            <a:rPr lang="en-US" sz="1805" i="1">
                              <a:solidFill>
                                <a:srgbClr val="000000"/>
                              </a:solidFill>
                              <a:latin typeface="Cambria Math"/>
                            </a:rPr>
                            <m:t>𝑛</m:t>
                          </m:r>
                        </m:e>
                      </m:mr>
                    </m:m>
                    <m:r>
                      <a:rPr lang="en-US" sz="1805" i="1">
                        <a:solidFill>
                          <a:srgbClr val="000000"/>
                        </a:solidFill>
                        <a:latin typeface="Cambria Math"/>
                      </a:rPr>
                      <m:t>=</m:t>
                    </m:r>
                    <m:r>
                      <a:rPr lang="en-US" sz="1805" i="1">
                        <a:solidFill>
                          <a:srgbClr val="000000"/>
                        </a:solidFill>
                        <a:latin typeface="Cambria Math"/>
                      </a:rPr>
                      <m:t>𝑛</m:t>
                    </m:r>
                    <m:r>
                      <a:rPr lang="en-US" sz="1805" i="1">
                        <a:solidFill>
                          <a:srgbClr val="000000"/>
                        </a:solidFill>
                        <a:latin typeface="Cambria Math"/>
                      </a:rPr>
                      <m:t>!</m:t>
                    </m:r>
                    <m:d>
                      <m:dPr>
                        <m:ctrlPr>
                          <a:rPr lang="en-US" sz="1805" i="1">
                            <a:solidFill>
                              <a:srgbClr val="000000"/>
                            </a:solidFill>
                            <a:latin typeface="Cambria Math" panose="02040503050406030204" pitchFamily="18" charset="0"/>
                          </a:rPr>
                        </m:ctrlPr>
                      </m:dPr>
                      <m:e>
                        <m:m>
                          <m:mPr>
                            <m:mcs>
                              <m:mc>
                                <m:mcPr>
                                  <m:count m:val="1"/>
                                  <m:mcJc m:val="center"/>
                                </m:mcPr>
                              </m:mc>
                            </m:mcs>
                            <m:ctrlPr>
                              <a:rPr lang="en-US" sz="1805" i="1">
                                <a:solidFill>
                                  <a:srgbClr val="000000"/>
                                </a:solidFill>
                                <a:latin typeface="Cambria Math" panose="02040503050406030204" pitchFamily="18" charset="0"/>
                              </a:rPr>
                            </m:ctrlPr>
                          </m:mPr>
                          <m:mr>
                            <m:e>
                              <m:r>
                                <m:rPr>
                                  <m:brk m:alnAt="7"/>
                                </m:rPr>
                                <a:rPr lang="en-US" sz="1805" i="1">
                                  <a:solidFill>
                                    <a:srgbClr val="000000"/>
                                  </a:solidFill>
                                  <a:latin typeface="Cambria Math"/>
                                </a:rPr>
                                <m:t>𝑁</m:t>
                              </m:r>
                            </m:e>
                          </m:mr>
                          <m:mr>
                            <m:e>
                              <m:r>
                                <a:rPr lang="en-US" sz="1805" i="1">
                                  <a:solidFill>
                                    <a:srgbClr val="000000"/>
                                  </a:solidFill>
                                  <a:latin typeface="Cambria Math"/>
                                </a:rPr>
                                <m:t>𝑛</m:t>
                              </m:r>
                            </m:e>
                          </m:mr>
                        </m:m>
                      </m:e>
                    </m:d>
                  </m:oMath>
                </a14:m>
                <a:r>
                  <a:rPr lang="en-US" sz="1805" dirty="0">
                    <a:solidFill>
                      <a:srgbClr val="000000"/>
                    </a:solidFill>
                    <a:latin typeface="+mn-lt"/>
                    <a:cs typeface="Arial" panose="020B0604020202020204" pitchFamily="34" charset="0"/>
                  </a:rPr>
                  <a:t> = </a:t>
                </a:r>
                <a14:m>
                  <m:oMath xmlns:m="http://schemas.openxmlformats.org/officeDocument/2006/math">
                    <m:f>
                      <m:fPr>
                        <m:ctrlPr>
                          <a:rPr lang="en-US" sz="1805" i="1" dirty="0">
                            <a:solidFill>
                              <a:srgbClr val="000000"/>
                            </a:solidFill>
                            <a:latin typeface="Cambria Math" panose="02040503050406030204" pitchFamily="18" charset="0"/>
                          </a:rPr>
                        </m:ctrlPr>
                      </m:fPr>
                      <m:num>
                        <m:r>
                          <a:rPr lang="en-US" sz="1805" i="1" dirty="0">
                            <a:solidFill>
                              <a:srgbClr val="000000"/>
                            </a:solidFill>
                            <a:latin typeface="Cambria Math"/>
                          </a:rPr>
                          <m:t>𝑁</m:t>
                        </m:r>
                        <m:r>
                          <a:rPr lang="en-US" sz="1805" i="1" dirty="0">
                            <a:solidFill>
                              <a:srgbClr val="000000"/>
                            </a:solidFill>
                            <a:latin typeface="Cambria Math"/>
                          </a:rPr>
                          <m:t>!</m:t>
                        </m:r>
                      </m:num>
                      <m:den>
                        <m:d>
                          <m:dPr>
                            <m:ctrlPr>
                              <a:rPr lang="en-US" sz="1805" i="1" dirty="0">
                                <a:solidFill>
                                  <a:srgbClr val="000000"/>
                                </a:solidFill>
                                <a:latin typeface="Cambria Math" panose="02040503050406030204" pitchFamily="18" charset="0"/>
                              </a:rPr>
                            </m:ctrlPr>
                          </m:dPr>
                          <m:e>
                            <m:r>
                              <a:rPr lang="en-US" sz="1805" i="1" dirty="0">
                                <a:solidFill>
                                  <a:srgbClr val="000000"/>
                                </a:solidFill>
                                <a:latin typeface="Cambria Math"/>
                              </a:rPr>
                              <m:t>𝑁</m:t>
                            </m:r>
                            <m:r>
                              <a:rPr lang="en-US" sz="1805" i="1" dirty="0">
                                <a:solidFill>
                                  <a:srgbClr val="000000"/>
                                </a:solidFill>
                                <a:latin typeface="Cambria Math"/>
                              </a:rPr>
                              <m:t>−</m:t>
                            </m:r>
                            <m:r>
                              <a:rPr lang="en-US" sz="1805" i="1" dirty="0">
                                <a:solidFill>
                                  <a:srgbClr val="000000"/>
                                </a:solidFill>
                                <a:latin typeface="Cambria Math"/>
                              </a:rPr>
                              <m:t>𝑛</m:t>
                            </m:r>
                          </m:e>
                        </m:d>
                        <m:r>
                          <a:rPr lang="en-US" sz="1805" i="1" dirty="0">
                            <a:solidFill>
                              <a:srgbClr val="000000"/>
                            </a:solidFill>
                            <a:latin typeface="Cambria Math"/>
                          </a:rPr>
                          <m:t>!</m:t>
                        </m:r>
                      </m:den>
                    </m:f>
                  </m:oMath>
                </a14:m>
                <a:endParaRPr lang="en-US" sz="1805" dirty="0">
                  <a:solidFill>
                    <a:srgbClr val="000000"/>
                  </a:solidFill>
                  <a:latin typeface="+mn-lt"/>
                  <a:cs typeface="Arial" panose="020B0604020202020204" pitchFamily="34" charset="0"/>
                </a:endParaRPr>
              </a:p>
            </p:txBody>
          </p:sp>
        </mc:Choice>
        <mc:Fallback xmlns="">
          <p:sp>
            <p:nvSpPr>
              <p:cNvPr id="10" name="TextBox 9"/>
              <p:cNvSpPr txBox="1">
                <a:spLocks noRot="1" noChangeAspect="1" noMove="1" noResize="1" noEditPoints="1" noAdjustHandles="1" noChangeArrowheads="1" noChangeShapeType="1" noTextEdit="1"/>
              </p:cNvSpPr>
              <p:nvPr/>
            </p:nvSpPr>
            <p:spPr>
              <a:xfrm>
                <a:off x="1514911" y="5129609"/>
                <a:ext cx="2232919" cy="553678"/>
              </a:xfrm>
              <a:prstGeom prst="rect">
                <a:avLst/>
              </a:prstGeom>
              <a:blipFill>
                <a:blip r:embed="rId3"/>
                <a:stretch>
                  <a:fillRect b="-1099"/>
                </a:stretch>
              </a:blipFill>
              <a:effectLst/>
            </p:spPr>
            <p:txBody>
              <a:bodyPr/>
              <a:lstStyle/>
              <a:p>
                <a:r>
                  <a:rPr lang="en-US">
                    <a:noFill/>
                  </a:rPr>
                  <a:t> </a:t>
                </a:r>
              </a:p>
            </p:txBody>
          </p:sp>
        </mc:Fallback>
      </mc:AlternateContent>
      <p:sp>
        <p:nvSpPr>
          <p:cNvPr id="11" name="Rectangle 4">
            <a:extLst>
              <a:ext uri="{FF2B5EF4-FFF2-40B4-BE49-F238E27FC236}">
                <a16:creationId xmlns:a16="http://schemas.microsoft.com/office/drawing/2014/main" id="{CFBDF201-BE25-443D-B14B-7CFF94555F12}"/>
              </a:ext>
            </a:extLst>
          </p:cNvPr>
          <p:cNvSpPr>
            <a:spLocks noChangeArrowheads="1"/>
          </p:cNvSpPr>
          <p:nvPr/>
        </p:nvSpPr>
        <p:spPr bwMode="auto">
          <a:xfrm>
            <a:off x="870499" y="3601204"/>
            <a:ext cx="7128698" cy="1200329"/>
          </a:xfrm>
          <a:prstGeom prst="rect">
            <a:avLst/>
          </a:prstGeom>
          <a:noFill/>
          <a:ln w="12700">
            <a:noFill/>
            <a:miter lim="800000"/>
            <a:headEnd/>
            <a:tailEnd/>
          </a:ln>
          <a:effectLst/>
        </p:spPr>
        <p:txBody>
          <a:bodyPr wrap="square" anchor="ctr">
            <a:spAutoFit/>
          </a:bodyPr>
          <a:lstStyle/>
          <a:p>
            <a:r>
              <a:rPr lang="en-US" sz="2400" dirty="0">
                <a:solidFill>
                  <a:srgbClr val="000000"/>
                </a:solidFill>
                <a:latin typeface="+mn-lt"/>
                <a:cs typeface="Arial" panose="020B0604020202020204" pitchFamily="34" charset="0"/>
              </a:rPr>
              <a:t>To qualify as a permutation, the order of the objects for each possible outcome is different. (A, B, C) is different than (B, A,C).</a:t>
            </a:r>
          </a:p>
        </p:txBody>
      </p:sp>
    </p:spTree>
    <p:extLst>
      <p:ext uri="{BB962C8B-B14F-4D97-AF65-F5344CB8AC3E}">
        <p14:creationId xmlns:p14="http://schemas.microsoft.com/office/powerpoint/2010/main" val="2595511943"/>
      </p:ext>
    </p:extLst>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8" name="Rectangle 8"/>
          <p:cNvSpPr>
            <a:spLocks noChangeArrowheads="1"/>
          </p:cNvSpPr>
          <p:nvPr/>
        </p:nvSpPr>
        <p:spPr bwMode="auto">
          <a:xfrm>
            <a:off x="483577" y="967059"/>
            <a:ext cx="7772400" cy="550239"/>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Counting Rule for Permutations</a:t>
            </a:r>
          </a:p>
        </p:txBody>
      </p:sp>
      <mc:AlternateContent xmlns:mc="http://schemas.openxmlformats.org/markup-compatibility/2006" xmlns:a14="http://schemas.microsoft.com/office/drawing/2010/main">
        <mc:Choice Requires="a14">
          <p:sp>
            <p:nvSpPr>
              <p:cNvPr id="10" name="TextBox 9"/>
              <p:cNvSpPr txBox="1"/>
              <p:nvPr/>
            </p:nvSpPr>
            <p:spPr>
              <a:xfrm>
                <a:off x="1279241" y="2671750"/>
                <a:ext cx="2232919" cy="553678"/>
              </a:xfrm>
              <a:prstGeom prst="rect">
                <a:avLst/>
              </a:prstGeom>
              <a:noFill/>
              <a:effectLst/>
            </p:spPr>
            <p:txBody>
              <a:bodyPr wrap="none" rtlCol="0">
                <a:spAutoFit/>
              </a:bodyPr>
              <a:lstStyle/>
              <a:p>
                <a14:m>
                  <m:oMath xmlns:m="http://schemas.openxmlformats.org/officeDocument/2006/math">
                    <m:r>
                      <a:rPr lang="en-US" sz="1805" i="1">
                        <a:solidFill>
                          <a:srgbClr val="000000"/>
                        </a:solidFill>
                        <a:latin typeface="Cambria Math"/>
                      </a:rPr>
                      <m:t>𝑃</m:t>
                    </m:r>
                    <m:m>
                      <m:mPr>
                        <m:mcs>
                          <m:mc>
                            <m:mcPr>
                              <m:count m:val="1"/>
                              <m:mcJc m:val="center"/>
                            </m:mcPr>
                          </m:mc>
                        </m:mcs>
                        <m:ctrlPr>
                          <a:rPr lang="en-US" sz="1805" i="1">
                            <a:solidFill>
                              <a:srgbClr val="000000"/>
                            </a:solidFill>
                            <a:latin typeface="Cambria Math" panose="02040503050406030204" pitchFamily="18" charset="0"/>
                          </a:rPr>
                        </m:ctrlPr>
                      </m:mPr>
                      <m:mr>
                        <m:e>
                          <m:r>
                            <m:rPr>
                              <m:brk m:alnAt="7"/>
                            </m:rPr>
                            <a:rPr lang="en-US" sz="1805" i="1">
                              <a:solidFill>
                                <a:srgbClr val="000000"/>
                              </a:solidFill>
                              <a:latin typeface="Cambria Math"/>
                            </a:rPr>
                            <m:t>𝑁</m:t>
                          </m:r>
                        </m:e>
                      </m:mr>
                      <m:mr>
                        <m:e>
                          <m:r>
                            <a:rPr lang="en-US" sz="1805" i="1">
                              <a:solidFill>
                                <a:srgbClr val="000000"/>
                              </a:solidFill>
                              <a:latin typeface="Cambria Math"/>
                            </a:rPr>
                            <m:t>𝑛</m:t>
                          </m:r>
                        </m:e>
                      </m:mr>
                    </m:m>
                    <m:r>
                      <a:rPr lang="en-US" sz="1805" i="1">
                        <a:solidFill>
                          <a:srgbClr val="000000"/>
                        </a:solidFill>
                        <a:latin typeface="Cambria Math"/>
                      </a:rPr>
                      <m:t>=</m:t>
                    </m:r>
                    <m:r>
                      <a:rPr lang="en-US" sz="1805" i="1">
                        <a:solidFill>
                          <a:srgbClr val="000000"/>
                        </a:solidFill>
                        <a:latin typeface="Cambria Math"/>
                      </a:rPr>
                      <m:t>𝑛</m:t>
                    </m:r>
                    <m:r>
                      <a:rPr lang="en-US" sz="1805" i="1">
                        <a:solidFill>
                          <a:srgbClr val="000000"/>
                        </a:solidFill>
                        <a:latin typeface="Cambria Math"/>
                      </a:rPr>
                      <m:t>!</m:t>
                    </m:r>
                    <m:d>
                      <m:dPr>
                        <m:ctrlPr>
                          <a:rPr lang="en-US" sz="1805" i="1">
                            <a:solidFill>
                              <a:srgbClr val="000000"/>
                            </a:solidFill>
                            <a:latin typeface="Cambria Math" panose="02040503050406030204" pitchFamily="18" charset="0"/>
                          </a:rPr>
                        </m:ctrlPr>
                      </m:dPr>
                      <m:e>
                        <m:m>
                          <m:mPr>
                            <m:mcs>
                              <m:mc>
                                <m:mcPr>
                                  <m:count m:val="1"/>
                                  <m:mcJc m:val="center"/>
                                </m:mcPr>
                              </m:mc>
                            </m:mcs>
                            <m:ctrlPr>
                              <a:rPr lang="en-US" sz="1805" i="1">
                                <a:solidFill>
                                  <a:srgbClr val="000000"/>
                                </a:solidFill>
                                <a:latin typeface="Cambria Math" panose="02040503050406030204" pitchFamily="18" charset="0"/>
                              </a:rPr>
                            </m:ctrlPr>
                          </m:mPr>
                          <m:mr>
                            <m:e>
                              <m:r>
                                <m:rPr>
                                  <m:brk m:alnAt="7"/>
                                </m:rPr>
                                <a:rPr lang="en-US" sz="1805" i="1">
                                  <a:solidFill>
                                    <a:srgbClr val="000000"/>
                                  </a:solidFill>
                                  <a:latin typeface="Cambria Math"/>
                                </a:rPr>
                                <m:t>𝑁</m:t>
                              </m:r>
                            </m:e>
                          </m:mr>
                          <m:mr>
                            <m:e>
                              <m:r>
                                <a:rPr lang="en-US" sz="1805" i="1">
                                  <a:solidFill>
                                    <a:srgbClr val="000000"/>
                                  </a:solidFill>
                                  <a:latin typeface="Cambria Math"/>
                                </a:rPr>
                                <m:t>𝑛</m:t>
                              </m:r>
                            </m:e>
                          </m:mr>
                        </m:m>
                      </m:e>
                    </m:d>
                  </m:oMath>
                </a14:m>
                <a:r>
                  <a:rPr lang="en-US" sz="1805" dirty="0">
                    <a:solidFill>
                      <a:srgbClr val="000000"/>
                    </a:solidFill>
                    <a:latin typeface="+mn-lt"/>
                    <a:cs typeface="Arial" panose="020B0604020202020204" pitchFamily="34" charset="0"/>
                  </a:rPr>
                  <a:t> = </a:t>
                </a:r>
                <a14:m>
                  <m:oMath xmlns:m="http://schemas.openxmlformats.org/officeDocument/2006/math">
                    <m:f>
                      <m:fPr>
                        <m:ctrlPr>
                          <a:rPr lang="en-US" sz="1805" i="1" dirty="0">
                            <a:solidFill>
                              <a:srgbClr val="000000"/>
                            </a:solidFill>
                            <a:latin typeface="Cambria Math" panose="02040503050406030204" pitchFamily="18" charset="0"/>
                          </a:rPr>
                        </m:ctrlPr>
                      </m:fPr>
                      <m:num>
                        <m:r>
                          <a:rPr lang="en-US" sz="1805" i="1" dirty="0">
                            <a:solidFill>
                              <a:srgbClr val="000000"/>
                            </a:solidFill>
                            <a:latin typeface="Cambria Math"/>
                          </a:rPr>
                          <m:t>𝑁</m:t>
                        </m:r>
                        <m:r>
                          <a:rPr lang="en-US" sz="1805" i="1" dirty="0">
                            <a:solidFill>
                              <a:srgbClr val="000000"/>
                            </a:solidFill>
                            <a:latin typeface="Cambria Math"/>
                          </a:rPr>
                          <m:t>!</m:t>
                        </m:r>
                      </m:num>
                      <m:den>
                        <m:d>
                          <m:dPr>
                            <m:ctrlPr>
                              <a:rPr lang="en-US" sz="1805" i="1" dirty="0">
                                <a:solidFill>
                                  <a:srgbClr val="000000"/>
                                </a:solidFill>
                                <a:latin typeface="Cambria Math" panose="02040503050406030204" pitchFamily="18" charset="0"/>
                              </a:rPr>
                            </m:ctrlPr>
                          </m:dPr>
                          <m:e>
                            <m:r>
                              <a:rPr lang="en-US" sz="1805" i="1" dirty="0">
                                <a:solidFill>
                                  <a:srgbClr val="000000"/>
                                </a:solidFill>
                                <a:latin typeface="Cambria Math"/>
                              </a:rPr>
                              <m:t>𝑁</m:t>
                            </m:r>
                            <m:r>
                              <a:rPr lang="en-US" sz="1805" i="1" dirty="0">
                                <a:solidFill>
                                  <a:srgbClr val="000000"/>
                                </a:solidFill>
                                <a:latin typeface="Cambria Math"/>
                              </a:rPr>
                              <m:t>−</m:t>
                            </m:r>
                            <m:r>
                              <a:rPr lang="en-US" sz="1805" i="1" dirty="0">
                                <a:solidFill>
                                  <a:srgbClr val="000000"/>
                                </a:solidFill>
                                <a:latin typeface="Cambria Math"/>
                              </a:rPr>
                              <m:t>𝑛</m:t>
                            </m:r>
                          </m:e>
                        </m:d>
                        <m:r>
                          <a:rPr lang="en-US" sz="1805" i="1" dirty="0">
                            <a:solidFill>
                              <a:srgbClr val="000000"/>
                            </a:solidFill>
                            <a:latin typeface="Cambria Math"/>
                          </a:rPr>
                          <m:t>!</m:t>
                        </m:r>
                      </m:den>
                    </m:f>
                  </m:oMath>
                </a14:m>
                <a:endParaRPr lang="en-US" sz="1805" dirty="0">
                  <a:solidFill>
                    <a:srgbClr val="000000"/>
                  </a:solidFill>
                  <a:latin typeface="+mn-lt"/>
                  <a:cs typeface="Arial" panose="020B0604020202020204" pitchFamily="34" charset="0"/>
                </a:endParaRPr>
              </a:p>
            </p:txBody>
          </p:sp>
        </mc:Choice>
        <mc:Fallback xmlns="">
          <p:sp>
            <p:nvSpPr>
              <p:cNvPr id="10" name="TextBox 9"/>
              <p:cNvSpPr txBox="1">
                <a:spLocks noRot="1" noChangeAspect="1" noMove="1" noResize="1" noEditPoints="1" noAdjustHandles="1" noChangeArrowheads="1" noChangeShapeType="1" noTextEdit="1"/>
              </p:cNvSpPr>
              <p:nvPr/>
            </p:nvSpPr>
            <p:spPr>
              <a:xfrm>
                <a:off x="1279241" y="2671750"/>
                <a:ext cx="2232919" cy="553678"/>
              </a:xfrm>
              <a:prstGeom prst="rect">
                <a:avLst/>
              </a:prstGeom>
              <a:blipFill>
                <a:blip r:embed="rId4"/>
                <a:stretch>
                  <a:fillRect b="-1099"/>
                </a:stretch>
              </a:blipFill>
              <a:effectLst/>
            </p:spPr>
            <p:txBody>
              <a:bodyPr/>
              <a:lstStyle/>
              <a:p>
                <a:r>
                  <a:rPr lang="en-US">
                    <a:noFill/>
                  </a:rPr>
                  <a:t> </a:t>
                </a:r>
              </a:p>
            </p:txBody>
          </p:sp>
        </mc:Fallback>
      </mc:AlternateContent>
      <p:sp>
        <p:nvSpPr>
          <p:cNvPr id="2" name="Rectangle 1">
            <a:extLst>
              <a:ext uri="{FF2B5EF4-FFF2-40B4-BE49-F238E27FC236}">
                <a16:creationId xmlns:a16="http://schemas.microsoft.com/office/drawing/2014/main" id="{1153E028-83AA-458F-9D30-050068303D76}"/>
              </a:ext>
            </a:extLst>
          </p:cNvPr>
          <p:cNvSpPr/>
          <p:nvPr/>
        </p:nvSpPr>
        <p:spPr>
          <a:xfrm>
            <a:off x="844475" y="1589975"/>
            <a:ext cx="7251790" cy="646331"/>
          </a:xfrm>
          <a:prstGeom prst="rect">
            <a:avLst/>
          </a:prstGeom>
        </p:spPr>
        <p:txBody>
          <a:bodyPr wrap="square">
            <a:spAutoFit/>
          </a:bodyPr>
          <a:lstStyle/>
          <a:p>
            <a:r>
              <a:rPr lang="en-US" dirty="0">
                <a:latin typeface="+mn-lt"/>
              </a:rPr>
              <a:t>Suppose we want to take a picture of three people from a group of five. How many ways can the subjects be arranged?</a:t>
            </a: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FA14B2F-3F20-4684-9837-5D2DFE610FDB}"/>
                  </a:ext>
                </a:extLst>
              </p:cNvPr>
              <p:cNvSpPr txBox="1"/>
              <p:nvPr/>
            </p:nvSpPr>
            <p:spPr>
              <a:xfrm>
                <a:off x="1279241" y="3547328"/>
                <a:ext cx="4173258" cy="574581"/>
              </a:xfrm>
              <a:prstGeom prst="rect">
                <a:avLst/>
              </a:prstGeom>
              <a:noFill/>
              <a:effectLst/>
            </p:spPr>
            <p:txBody>
              <a:bodyPr wrap="none" rtlCol="0">
                <a:spAutoFit/>
              </a:bodyPr>
              <a:lstStyle/>
              <a:p>
                <a14:m>
                  <m:oMath xmlns:m="http://schemas.openxmlformats.org/officeDocument/2006/math">
                    <m:r>
                      <a:rPr lang="en-US" sz="1805" i="1" smtClean="0">
                        <a:solidFill>
                          <a:srgbClr val="000000"/>
                        </a:solidFill>
                        <a:latin typeface="Cambria Math"/>
                      </a:rPr>
                      <m:t>𝑃</m:t>
                    </m:r>
                    <m:m>
                      <m:mPr>
                        <m:mcs>
                          <m:mc>
                            <m:mcPr>
                              <m:count m:val="1"/>
                              <m:mcJc m:val="center"/>
                            </m:mcPr>
                          </m:mc>
                        </m:mcs>
                        <m:ctrlPr>
                          <a:rPr lang="en-US" sz="1805" i="1">
                            <a:solidFill>
                              <a:srgbClr val="000000"/>
                            </a:solidFill>
                            <a:latin typeface="Cambria Math" panose="02040503050406030204" pitchFamily="18" charset="0"/>
                          </a:rPr>
                        </m:ctrlPr>
                      </m:mPr>
                      <m:mr>
                        <m:e>
                          <m:r>
                            <m:rPr>
                              <m:brk m:alnAt="7"/>
                            </m:rPr>
                            <a:rPr lang="en-US" sz="1805" b="0" i="1" smtClean="0">
                              <a:solidFill>
                                <a:srgbClr val="000000"/>
                              </a:solidFill>
                              <a:latin typeface="Cambria Math" panose="02040503050406030204" pitchFamily="18" charset="0"/>
                            </a:rPr>
                            <m:t>5</m:t>
                          </m:r>
                        </m:e>
                      </m:mr>
                      <m:mr>
                        <m:e>
                          <m:r>
                            <a:rPr lang="en-US" sz="1805" b="0" i="1" smtClean="0">
                              <a:solidFill>
                                <a:srgbClr val="000000"/>
                              </a:solidFill>
                              <a:latin typeface="Cambria Math" panose="02040503050406030204" pitchFamily="18" charset="0"/>
                            </a:rPr>
                            <m:t>3</m:t>
                          </m:r>
                        </m:e>
                      </m:mr>
                    </m:m>
                    <m:r>
                      <a:rPr lang="en-US" sz="1805" i="1">
                        <a:solidFill>
                          <a:srgbClr val="000000"/>
                        </a:solidFill>
                        <a:latin typeface="Cambria Math"/>
                      </a:rPr>
                      <m:t>=</m:t>
                    </m:r>
                    <m:r>
                      <a:rPr lang="en-US" sz="1805" i="1">
                        <a:solidFill>
                          <a:srgbClr val="000000"/>
                        </a:solidFill>
                        <a:latin typeface="Cambria Math"/>
                      </a:rPr>
                      <m:t>𝑛</m:t>
                    </m:r>
                    <m:r>
                      <a:rPr lang="en-US" sz="1805" i="1">
                        <a:solidFill>
                          <a:srgbClr val="000000"/>
                        </a:solidFill>
                        <a:latin typeface="Cambria Math"/>
                      </a:rPr>
                      <m:t>!</m:t>
                    </m:r>
                    <m:d>
                      <m:dPr>
                        <m:ctrlPr>
                          <a:rPr lang="en-US" sz="1805" i="1">
                            <a:solidFill>
                              <a:srgbClr val="000000"/>
                            </a:solidFill>
                            <a:latin typeface="Cambria Math" panose="02040503050406030204" pitchFamily="18" charset="0"/>
                          </a:rPr>
                        </m:ctrlPr>
                      </m:dPr>
                      <m:e>
                        <m:m>
                          <m:mPr>
                            <m:mcs>
                              <m:mc>
                                <m:mcPr>
                                  <m:count m:val="1"/>
                                  <m:mcJc m:val="center"/>
                                </m:mcPr>
                              </m:mc>
                            </m:mcs>
                            <m:ctrlPr>
                              <a:rPr lang="en-US" sz="1805" i="1">
                                <a:solidFill>
                                  <a:srgbClr val="000000"/>
                                </a:solidFill>
                                <a:latin typeface="Cambria Math" panose="02040503050406030204" pitchFamily="18" charset="0"/>
                              </a:rPr>
                            </m:ctrlPr>
                          </m:mPr>
                          <m:mr>
                            <m:e>
                              <m:r>
                                <m:rPr>
                                  <m:brk m:alnAt="7"/>
                                </m:rPr>
                                <a:rPr lang="en-US" sz="1805" i="1">
                                  <a:solidFill>
                                    <a:srgbClr val="000000"/>
                                  </a:solidFill>
                                  <a:latin typeface="Cambria Math"/>
                                </a:rPr>
                                <m:t>𝑁</m:t>
                              </m:r>
                            </m:e>
                          </m:mr>
                          <m:mr>
                            <m:e>
                              <m:r>
                                <a:rPr lang="en-US" sz="1805" i="1">
                                  <a:solidFill>
                                    <a:srgbClr val="000000"/>
                                  </a:solidFill>
                                  <a:latin typeface="Cambria Math"/>
                                </a:rPr>
                                <m:t>𝑛</m:t>
                              </m:r>
                            </m:e>
                          </m:mr>
                        </m:m>
                      </m:e>
                    </m:d>
                  </m:oMath>
                </a14:m>
                <a:r>
                  <a:rPr lang="en-US" sz="1805" dirty="0">
                    <a:solidFill>
                      <a:srgbClr val="000000"/>
                    </a:solidFill>
                    <a:latin typeface="+mn-lt"/>
                    <a:cs typeface="Arial" panose="020B0604020202020204" pitchFamily="34" charset="0"/>
                  </a:rPr>
                  <a:t> =</a:t>
                </a:r>
                <a14:m>
                  <m:oMath xmlns:m="http://schemas.openxmlformats.org/officeDocument/2006/math">
                    <m:f>
                      <m:fPr>
                        <m:ctrlPr>
                          <a:rPr lang="en-US" sz="2000" i="1" dirty="0">
                            <a:solidFill>
                              <a:srgbClr val="000000"/>
                            </a:solidFill>
                            <a:latin typeface="Cambria Math" panose="02040503050406030204" pitchFamily="18" charset="0"/>
                          </a:rPr>
                        </m:ctrlPr>
                      </m:fPr>
                      <m:num>
                        <m:r>
                          <a:rPr lang="en-US" sz="2000" i="1" dirty="0">
                            <a:solidFill>
                              <a:srgbClr val="000000"/>
                            </a:solidFill>
                            <a:latin typeface="Cambria Math" panose="02040503050406030204" pitchFamily="18" charset="0"/>
                          </a:rPr>
                          <m:t>(5)(4)(3)(2)(1)</m:t>
                        </m:r>
                      </m:num>
                      <m:den>
                        <m:d>
                          <m:dPr>
                            <m:ctrlPr>
                              <a:rPr lang="en-US" sz="2000" i="1" dirty="0">
                                <a:solidFill>
                                  <a:srgbClr val="000000"/>
                                </a:solidFill>
                                <a:latin typeface="Cambria Math" panose="02040503050406030204" pitchFamily="18" charset="0"/>
                              </a:rPr>
                            </m:ctrlPr>
                          </m:dPr>
                          <m:e>
                            <m:r>
                              <a:rPr lang="en-US" sz="2000" i="1" dirty="0">
                                <a:solidFill>
                                  <a:srgbClr val="000000"/>
                                </a:solidFill>
                                <a:latin typeface="Cambria Math" panose="02040503050406030204" pitchFamily="18" charset="0"/>
                              </a:rPr>
                              <m:t>2</m:t>
                            </m:r>
                          </m:e>
                        </m:d>
                        <m:d>
                          <m:dPr>
                            <m:ctrlPr>
                              <a:rPr lang="en-US" sz="2000" i="1" dirty="0">
                                <a:solidFill>
                                  <a:srgbClr val="000000"/>
                                </a:solidFill>
                                <a:latin typeface="Cambria Math" panose="02040503050406030204" pitchFamily="18" charset="0"/>
                              </a:rPr>
                            </m:ctrlPr>
                          </m:dPr>
                          <m:e>
                            <m:r>
                              <a:rPr lang="en-US" sz="2000" i="1" dirty="0">
                                <a:solidFill>
                                  <a:srgbClr val="000000"/>
                                </a:solidFill>
                                <a:latin typeface="Cambria Math" panose="02040503050406030204" pitchFamily="18" charset="0"/>
                              </a:rPr>
                              <m:t>1</m:t>
                            </m:r>
                          </m:e>
                        </m:d>
                      </m:den>
                    </m:f>
                    <m:r>
                      <a:rPr lang="en-US" sz="2000" b="0" i="1" dirty="0" smtClean="0">
                        <a:solidFill>
                          <a:srgbClr val="000000"/>
                        </a:solidFill>
                        <a:latin typeface="Cambria Math" panose="02040503050406030204" pitchFamily="18" charset="0"/>
                      </a:rPr>
                      <m:t>=</m:t>
                    </m:r>
                    <m:f>
                      <m:fPr>
                        <m:ctrlPr>
                          <a:rPr lang="en-US" sz="2000" i="1" dirty="0">
                            <a:solidFill>
                              <a:srgbClr val="000000"/>
                            </a:solidFill>
                            <a:latin typeface="Cambria Math" panose="02040503050406030204" pitchFamily="18" charset="0"/>
                          </a:rPr>
                        </m:ctrlPr>
                      </m:fPr>
                      <m:num>
                        <m:r>
                          <a:rPr lang="en-US" sz="2000" i="1" dirty="0">
                            <a:solidFill>
                              <a:srgbClr val="000000"/>
                            </a:solidFill>
                            <a:latin typeface="Cambria Math" panose="02040503050406030204" pitchFamily="18" charset="0"/>
                          </a:rPr>
                          <m:t>120</m:t>
                        </m:r>
                      </m:num>
                      <m:den>
                        <m:r>
                          <a:rPr lang="en-US" sz="2000" i="1" dirty="0">
                            <a:solidFill>
                              <a:srgbClr val="000000"/>
                            </a:solidFill>
                            <a:latin typeface="Cambria Math" panose="02040503050406030204" pitchFamily="18" charset="0"/>
                          </a:rPr>
                          <m:t>2</m:t>
                        </m:r>
                      </m:den>
                    </m:f>
                    <m:r>
                      <a:rPr lang="en-US" sz="2000" i="1" dirty="0">
                        <a:solidFill>
                          <a:srgbClr val="000000"/>
                        </a:solidFill>
                        <a:latin typeface="Cambria Math" panose="02040503050406030204" pitchFamily="18" charset="0"/>
                      </a:rPr>
                      <m:t>=</m:t>
                    </m:r>
                    <m:r>
                      <a:rPr lang="en-US" sz="2000" b="0" i="1" dirty="0" smtClean="0">
                        <a:solidFill>
                          <a:srgbClr val="000000"/>
                        </a:solidFill>
                        <a:latin typeface="Cambria Math" panose="02040503050406030204" pitchFamily="18" charset="0"/>
                      </a:rPr>
                      <m:t>6</m:t>
                    </m:r>
                    <m:r>
                      <a:rPr lang="en-US" sz="2000" i="1" dirty="0">
                        <a:solidFill>
                          <a:srgbClr val="000000"/>
                        </a:solidFill>
                        <a:latin typeface="Cambria Math" panose="02040503050406030204" pitchFamily="18" charset="0"/>
                      </a:rPr>
                      <m:t>0</m:t>
                    </m:r>
                  </m:oMath>
                </a14:m>
                <a:endParaRPr lang="en-US" sz="1805" dirty="0">
                  <a:solidFill>
                    <a:srgbClr val="000000"/>
                  </a:solidFill>
                  <a:latin typeface="+mn-lt"/>
                  <a:cs typeface="Arial" panose="020B0604020202020204" pitchFamily="34" charset="0"/>
                </a:endParaRPr>
              </a:p>
            </p:txBody>
          </p:sp>
        </mc:Choice>
        <mc:Fallback xmlns="">
          <p:sp>
            <p:nvSpPr>
              <p:cNvPr id="8" name="TextBox 7">
                <a:extLst>
                  <a:ext uri="{FF2B5EF4-FFF2-40B4-BE49-F238E27FC236}">
                    <a16:creationId xmlns:a16="http://schemas.microsoft.com/office/drawing/2014/main" id="{EFA14B2F-3F20-4684-9837-5D2DFE610FDB}"/>
                  </a:ext>
                </a:extLst>
              </p:cNvPr>
              <p:cNvSpPr txBox="1">
                <a:spLocks noRot="1" noChangeAspect="1" noMove="1" noResize="1" noEditPoints="1" noAdjustHandles="1" noChangeArrowheads="1" noChangeShapeType="1" noTextEdit="1"/>
              </p:cNvSpPr>
              <p:nvPr/>
            </p:nvSpPr>
            <p:spPr>
              <a:xfrm>
                <a:off x="1279241" y="3547328"/>
                <a:ext cx="4173258" cy="574581"/>
              </a:xfrm>
              <a:prstGeom prst="rect">
                <a:avLst/>
              </a:prstGeom>
              <a:blipFill>
                <a:blip r:embed="rId5"/>
                <a:stretch>
                  <a:fillRect/>
                </a:stretch>
              </a:blipFill>
              <a:effectLst/>
            </p:spPr>
            <p:txBody>
              <a:bodyPr/>
              <a:lstStyle/>
              <a:p>
                <a:r>
                  <a:rPr lang="en-US">
                    <a:noFill/>
                  </a:rPr>
                  <a:t> </a:t>
                </a:r>
              </a:p>
            </p:txBody>
          </p:sp>
        </mc:Fallback>
      </mc:AlternateContent>
      <p:graphicFrame>
        <p:nvGraphicFramePr>
          <p:cNvPr id="3" name="Object 2">
            <a:extLst>
              <a:ext uri="{FF2B5EF4-FFF2-40B4-BE49-F238E27FC236}">
                <a16:creationId xmlns:a16="http://schemas.microsoft.com/office/drawing/2014/main" id="{62B2BB56-796E-4C22-BE68-90EE8F48A0CE}"/>
              </a:ext>
            </a:extLst>
          </p:cNvPr>
          <p:cNvGraphicFramePr>
            <a:graphicFrameLocks noChangeAspect="1"/>
          </p:cNvGraphicFramePr>
          <p:nvPr>
            <p:extLst>
              <p:ext uri="{D42A27DB-BD31-4B8C-83A1-F6EECF244321}">
                <p14:modId xmlns:p14="http://schemas.microsoft.com/office/powerpoint/2010/main" val="3343421910"/>
              </p:ext>
            </p:extLst>
          </p:nvPr>
        </p:nvGraphicFramePr>
        <p:xfrm>
          <a:off x="7728438" y="5830040"/>
          <a:ext cx="914400" cy="771525"/>
        </p:xfrm>
        <a:graphic>
          <a:graphicData uri="http://schemas.openxmlformats.org/presentationml/2006/ole">
            <mc:AlternateContent xmlns:mc="http://schemas.openxmlformats.org/markup-compatibility/2006">
              <mc:Choice xmlns:v="urn:schemas-microsoft-com:vml" Requires="v">
                <p:oleObj spid="_x0000_s9230" name="Binary Worksheet" showAsIcon="1" r:id="rId6" imgW="914400" imgH="771480" progId="Excel.SheetBinaryMacroEnabled.12">
                  <p:embed/>
                </p:oleObj>
              </mc:Choice>
              <mc:Fallback>
                <p:oleObj name="Binary Worksheet" showAsIcon="1" r:id="rId6" imgW="914400" imgH="771480" progId="Excel.SheetBinaryMacroEnabled.12">
                  <p:embed/>
                  <p:pic>
                    <p:nvPicPr>
                      <p:cNvPr id="3" name="Object 2">
                        <a:extLst>
                          <a:ext uri="{FF2B5EF4-FFF2-40B4-BE49-F238E27FC236}">
                            <a16:creationId xmlns:a16="http://schemas.microsoft.com/office/drawing/2014/main" id="{62B2BB56-796E-4C22-BE68-90EE8F48A0CE}"/>
                          </a:ext>
                        </a:extLst>
                      </p:cNvPr>
                      <p:cNvPicPr/>
                      <p:nvPr/>
                    </p:nvPicPr>
                    <p:blipFill>
                      <a:blip r:embed="rId7"/>
                      <a:stretch>
                        <a:fillRect/>
                      </a:stretch>
                    </p:blipFill>
                    <p:spPr>
                      <a:xfrm>
                        <a:off x="7728438" y="5830040"/>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1405756147"/>
      </p:ext>
    </p:extLst>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ChangeArrowheads="1"/>
          </p:cNvSpPr>
          <p:nvPr/>
        </p:nvSpPr>
        <p:spPr bwMode="auto">
          <a:xfrm>
            <a:off x="426607" y="937673"/>
            <a:ext cx="7772400" cy="557012"/>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Assigning Probabilities</a:t>
            </a:r>
          </a:p>
        </p:txBody>
      </p:sp>
      <p:sp>
        <p:nvSpPr>
          <p:cNvPr id="203779" name="Rectangle 3"/>
          <p:cNvSpPr>
            <a:spLocks noChangeArrowheads="1"/>
          </p:cNvSpPr>
          <p:nvPr/>
        </p:nvSpPr>
        <p:spPr bwMode="auto">
          <a:xfrm>
            <a:off x="744107" y="1418383"/>
            <a:ext cx="7137400" cy="544272"/>
          </a:xfrm>
          <a:prstGeom prst="rect">
            <a:avLst/>
          </a:prstGeom>
          <a:noFill/>
          <a:ln w="12700">
            <a:noFill/>
            <a:miter lim="800000"/>
            <a:headEnd/>
            <a:tailEnd/>
          </a:ln>
          <a:effectLst/>
        </p:spPr>
        <p:txBody>
          <a:bodyPr wrap="none" anchor="ctr"/>
          <a:lstStyle/>
          <a:p>
            <a:r>
              <a:rPr lang="en-US" sz="2400" dirty="0">
                <a:solidFill>
                  <a:srgbClr val="000000"/>
                </a:solidFill>
                <a:latin typeface="+mn-lt"/>
                <a:cs typeface="Arial" panose="020B0604020202020204" pitchFamily="34" charset="0"/>
              </a:rPr>
              <a:t>Basic Requirements for Assigning Probabilities</a:t>
            </a:r>
          </a:p>
        </p:txBody>
      </p:sp>
      <p:sp>
        <p:nvSpPr>
          <p:cNvPr id="203780" name="Rectangle 4"/>
          <p:cNvSpPr>
            <a:spLocks noChangeArrowheads="1"/>
          </p:cNvSpPr>
          <p:nvPr/>
        </p:nvSpPr>
        <p:spPr bwMode="auto">
          <a:xfrm>
            <a:off x="1061149" y="2018303"/>
            <a:ext cx="7137858" cy="700550"/>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r>
              <a:rPr lang="en-US" sz="1805" dirty="0">
                <a:solidFill>
                  <a:srgbClr val="000000"/>
                </a:solidFill>
                <a:latin typeface="+mn-lt"/>
                <a:cs typeface="Arial" panose="020B0604020202020204" pitchFamily="34" charset="0"/>
              </a:rPr>
              <a:t>The probability assigned to each experimental outcome must be between 0 and 1, inclusively.</a:t>
            </a:r>
          </a:p>
        </p:txBody>
      </p:sp>
      <p:sp>
        <p:nvSpPr>
          <p:cNvPr id="203784" name="Text Box 8"/>
          <p:cNvSpPr txBox="1">
            <a:spLocks noChangeArrowheads="1"/>
          </p:cNvSpPr>
          <p:nvPr/>
        </p:nvSpPr>
        <p:spPr bwMode="auto">
          <a:xfrm>
            <a:off x="2472971" y="2906891"/>
            <a:ext cx="2020040" cy="370101"/>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none">
            <a:spAutoFit/>
          </a:bodyPr>
          <a:lstStyle/>
          <a:p>
            <a:pPr algn="l"/>
            <a:r>
              <a:rPr lang="en-US" sz="1805" dirty="0">
                <a:solidFill>
                  <a:srgbClr val="000000"/>
                </a:solidFill>
                <a:latin typeface="+mn-lt"/>
                <a:cs typeface="Arial" panose="020B0604020202020204" pitchFamily="34" charset="0"/>
              </a:rPr>
              <a:t>0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err="1">
                <a:solidFill>
                  <a:srgbClr val="000000"/>
                </a:solidFill>
                <a:latin typeface="+mn-lt"/>
                <a:cs typeface="Arial" panose="020B0604020202020204" pitchFamily="34" charset="0"/>
              </a:rPr>
              <a:t>E</a:t>
            </a:r>
            <a:r>
              <a:rPr lang="en-US" sz="1805" i="1" baseline="-25000" dirty="0" err="1">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&lt;</a:t>
            </a:r>
            <a:r>
              <a:rPr lang="en-US" sz="1805" dirty="0">
                <a:solidFill>
                  <a:srgbClr val="000000"/>
                </a:solidFill>
                <a:latin typeface="+mn-lt"/>
                <a:cs typeface="Arial" panose="020B0604020202020204" pitchFamily="34" charset="0"/>
              </a:rPr>
              <a:t> 1  for all </a:t>
            </a:r>
            <a:r>
              <a:rPr lang="en-US" sz="1805" i="1" dirty="0" err="1">
                <a:solidFill>
                  <a:srgbClr val="000000"/>
                </a:solidFill>
                <a:latin typeface="+mn-lt"/>
                <a:cs typeface="Arial" panose="020B0604020202020204" pitchFamily="34" charset="0"/>
              </a:rPr>
              <a:t>i</a:t>
            </a:r>
            <a:endParaRPr lang="en-US" sz="1805" i="1" dirty="0">
              <a:solidFill>
                <a:srgbClr val="000000"/>
              </a:solidFill>
              <a:latin typeface="+mn-lt"/>
              <a:cs typeface="Arial" panose="020B0604020202020204" pitchFamily="34" charset="0"/>
            </a:endParaRPr>
          </a:p>
        </p:txBody>
      </p:sp>
      <p:sp>
        <p:nvSpPr>
          <p:cNvPr id="203787" name="Text Box 11"/>
          <p:cNvSpPr txBox="1">
            <a:spLocks noChangeArrowheads="1"/>
          </p:cNvSpPr>
          <p:nvPr/>
        </p:nvSpPr>
        <p:spPr bwMode="auto">
          <a:xfrm>
            <a:off x="1373641" y="3441097"/>
            <a:ext cx="4251228" cy="647870"/>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where:  </a:t>
            </a:r>
            <a:r>
              <a:rPr lang="en-US" sz="1805" i="1" dirty="0" err="1">
                <a:solidFill>
                  <a:srgbClr val="000000"/>
                </a:solidFill>
                <a:latin typeface="+mn-lt"/>
                <a:cs typeface="Arial" panose="020B0604020202020204" pitchFamily="34" charset="0"/>
              </a:rPr>
              <a:t>E</a:t>
            </a:r>
            <a:r>
              <a:rPr lang="en-US" sz="1805" i="1" baseline="-25000" dirty="0" err="1">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  is the </a:t>
            </a:r>
            <a:r>
              <a:rPr lang="en-US" sz="1805" i="1" dirty="0" err="1">
                <a:solidFill>
                  <a:srgbClr val="000000"/>
                </a:solidFill>
                <a:latin typeface="+mn-lt"/>
                <a:cs typeface="Arial" panose="020B0604020202020204" pitchFamily="34" charset="0"/>
              </a:rPr>
              <a:t>i</a:t>
            </a:r>
            <a:r>
              <a:rPr lang="en-US" sz="1805" i="1" dirty="0">
                <a:solidFill>
                  <a:srgbClr val="000000"/>
                </a:solidFill>
                <a:latin typeface="+mn-lt"/>
                <a:cs typeface="Arial" panose="020B0604020202020204" pitchFamily="34" charset="0"/>
              </a:rPr>
              <a:t> </a:t>
            </a:r>
            <a:r>
              <a:rPr lang="en-US" sz="1805" dirty="0" err="1">
                <a:solidFill>
                  <a:srgbClr val="000000"/>
                </a:solidFill>
                <a:latin typeface="+mn-lt"/>
                <a:cs typeface="Arial" panose="020B0604020202020204" pitchFamily="34" charset="0"/>
              </a:rPr>
              <a:t>th</a:t>
            </a:r>
            <a:r>
              <a:rPr lang="en-US" sz="1805" dirty="0">
                <a:solidFill>
                  <a:srgbClr val="000000"/>
                </a:solidFill>
                <a:latin typeface="+mn-lt"/>
                <a:cs typeface="Arial" panose="020B0604020202020204" pitchFamily="34" charset="0"/>
              </a:rPr>
              <a:t> experimental outcome</a:t>
            </a:r>
          </a:p>
          <a:p>
            <a:pPr algn="l"/>
            <a:r>
              <a:rPr lang="en-US" sz="1805" dirty="0">
                <a:solidFill>
                  <a:srgbClr val="000000"/>
                </a:solidFill>
                <a:latin typeface="+mn-lt"/>
                <a:cs typeface="Arial" panose="020B0604020202020204" pitchFamily="34" charset="0"/>
              </a:rPr>
              <a:t>               and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err="1">
                <a:solidFill>
                  <a:srgbClr val="000000"/>
                </a:solidFill>
                <a:latin typeface="+mn-lt"/>
                <a:cs typeface="Arial" panose="020B0604020202020204" pitchFamily="34" charset="0"/>
              </a:rPr>
              <a:t>E</a:t>
            </a:r>
            <a:r>
              <a:rPr lang="en-US" sz="1805" i="1" baseline="-25000" dirty="0" err="1">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 is its probability</a:t>
            </a:r>
            <a:endParaRPr lang="en-US" sz="1805" u="sng" dirty="0">
              <a:solidFill>
                <a:srgbClr val="000000"/>
              </a:solidFill>
              <a:latin typeface="+mn-lt"/>
              <a:cs typeface="Arial" panose="020B0604020202020204" pitchFamily="34" charset="0"/>
            </a:endParaRPr>
          </a:p>
        </p:txBody>
      </p:sp>
      <p:sp>
        <p:nvSpPr>
          <p:cNvPr id="7" name="Rectangle 4">
            <a:extLst>
              <a:ext uri="{FF2B5EF4-FFF2-40B4-BE49-F238E27FC236}">
                <a16:creationId xmlns:a16="http://schemas.microsoft.com/office/drawing/2014/main" id="{636A5899-733D-4B80-B1B8-6DC7BAB3330E}"/>
              </a:ext>
            </a:extLst>
          </p:cNvPr>
          <p:cNvSpPr>
            <a:spLocks noChangeArrowheads="1"/>
          </p:cNvSpPr>
          <p:nvPr/>
        </p:nvSpPr>
        <p:spPr bwMode="auto">
          <a:xfrm>
            <a:off x="1061149" y="4523309"/>
            <a:ext cx="7264401" cy="681969"/>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390321" indent="-390321"/>
            <a:r>
              <a:rPr lang="en-US" sz="1805" dirty="0">
                <a:solidFill>
                  <a:srgbClr val="000000"/>
                </a:solidFill>
                <a:latin typeface="+mn-lt"/>
                <a:cs typeface="Arial" panose="020B0604020202020204" pitchFamily="34" charset="0"/>
              </a:rPr>
              <a:t> The sum of the probabilities for all experimental outcomes must equal 1.</a:t>
            </a:r>
          </a:p>
        </p:txBody>
      </p:sp>
      <p:sp>
        <p:nvSpPr>
          <p:cNvPr id="8" name="Text Box 9">
            <a:extLst>
              <a:ext uri="{FF2B5EF4-FFF2-40B4-BE49-F238E27FC236}">
                <a16:creationId xmlns:a16="http://schemas.microsoft.com/office/drawing/2014/main" id="{40FEB411-63BE-4817-A515-1749DC09D80F}"/>
              </a:ext>
            </a:extLst>
          </p:cNvPr>
          <p:cNvSpPr txBox="1">
            <a:spLocks noChangeArrowheads="1"/>
          </p:cNvSpPr>
          <p:nvPr/>
        </p:nvSpPr>
        <p:spPr bwMode="auto">
          <a:xfrm>
            <a:off x="2445027" y="5104378"/>
            <a:ext cx="2826095" cy="370101"/>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none">
            <a:spAutoFit/>
          </a:bodyPr>
          <a:lstStyle/>
          <a:p>
            <a:pPr algn="l"/>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E</a:t>
            </a:r>
            <a:r>
              <a:rPr lang="en-US" sz="1805" baseline="-25000" dirty="0">
                <a:solidFill>
                  <a:srgbClr val="000000"/>
                </a:solidFill>
                <a:latin typeface="+mn-lt"/>
                <a:cs typeface="Arial" panose="020B0604020202020204" pitchFamily="34" charset="0"/>
              </a:rPr>
              <a:t>1</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E</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 . . .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err="1">
                <a:solidFill>
                  <a:srgbClr val="000000"/>
                </a:solidFill>
                <a:latin typeface="+mn-lt"/>
                <a:cs typeface="Arial" panose="020B0604020202020204" pitchFamily="34" charset="0"/>
              </a:rPr>
              <a:t>E</a:t>
            </a:r>
            <a:r>
              <a:rPr lang="en-US" sz="1805" i="1" baseline="-25000" dirty="0" err="1">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 1</a:t>
            </a:r>
            <a:endParaRPr lang="en-US" sz="1805" i="1" dirty="0">
              <a:solidFill>
                <a:srgbClr val="000000"/>
              </a:solidFill>
              <a:latin typeface="+mn-lt"/>
              <a:cs typeface="Arial" panose="020B0604020202020204" pitchFamily="34" charset="0"/>
            </a:endParaRPr>
          </a:p>
        </p:txBody>
      </p:sp>
      <p:sp>
        <p:nvSpPr>
          <p:cNvPr id="9" name="Text Box 10">
            <a:extLst>
              <a:ext uri="{FF2B5EF4-FFF2-40B4-BE49-F238E27FC236}">
                <a16:creationId xmlns:a16="http://schemas.microsoft.com/office/drawing/2014/main" id="{BF757DC3-7F7F-484D-9D11-EF47352CB0E9}"/>
              </a:ext>
            </a:extLst>
          </p:cNvPr>
          <p:cNvSpPr txBox="1">
            <a:spLocks noChangeArrowheads="1"/>
          </p:cNvSpPr>
          <p:nvPr/>
        </p:nvSpPr>
        <p:spPr bwMode="auto">
          <a:xfrm>
            <a:off x="1370526" y="5550226"/>
            <a:ext cx="4943726" cy="370101"/>
          </a:xfrm>
          <a:prstGeom prst="rect">
            <a:avLst/>
          </a:prstGeom>
          <a:noFill/>
          <a:ln w="12700">
            <a:noFill/>
            <a:miter lim="800000"/>
            <a:headEnd/>
            <a:tailEnd/>
          </a:ln>
          <a:effectLst/>
        </p:spPr>
        <p:txBody>
          <a:bodyPr wrap="none">
            <a:spAutoFit/>
          </a:bodyPr>
          <a:lstStyle/>
          <a:p>
            <a:pPr algn="l"/>
            <a:r>
              <a:rPr lang="en-US" sz="1805" dirty="0">
                <a:solidFill>
                  <a:srgbClr val="000000"/>
                </a:solidFill>
                <a:latin typeface="+mn-lt"/>
                <a:cs typeface="Arial" panose="020B0604020202020204" pitchFamily="34" charset="0"/>
              </a:rPr>
              <a:t>where:  </a:t>
            </a:r>
            <a:r>
              <a:rPr lang="en-US" sz="1805" i="1" dirty="0">
                <a:solidFill>
                  <a:srgbClr val="000000"/>
                </a:solidFill>
                <a:latin typeface="+mn-lt"/>
                <a:cs typeface="Arial" panose="020B0604020202020204" pitchFamily="34" charset="0"/>
              </a:rPr>
              <a:t>n</a:t>
            </a:r>
            <a:r>
              <a:rPr lang="en-US" sz="1805" dirty="0">
                <a:solidFill>
                  <a:srgbClr val="000000"/>
                </a:solidFill>
                <a:latin typeface="+mn-lt"/>
                <a:cs typeface="Arial" panose="020B0604020202020204" pitchFamily="34" charset="0"/>
              </a:rPr>
              <a:t> is the number of experimental outcomes</a:t>
            </a:r>
            <a:endParaRPr lang="en-US" sz="1805" u="sng" dirty="0">
              <a:solidFill>
                <a:srgbClr val="000000"/>
              </a:solidFill>
              <a:latin typeface="+mn-lt"/>
              <a:cs typeface="Arial" panose="020B0604020202020204" pitchFamily="34" charset="0"/>
            </a:endParaRPr>
          </a:p>
        </p:txBody>
      </p:sp>
    </p:spTree>
    <p:extLst>
      <p:ext uri="{BB962C8B-B14F-4D97-AF65-F5344CB8AC3E}">
        <p14:creationId xmlns:p14="http://schemas.microsoft.com/office/powerpoint/2010/main" val="390792933"/>
      </p:ext>
    </p:extLst>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ChangeArrowheads="1"/>
          </p:cNvSpPr>
          <p:nvPr/>
        </p:nvSpPr>
        <p:spPr bwMode="auto">
          <a:xfrm>
            <a:off x="953825" y="1615803"/>
            <a:ext cx="7333291" cy="769186"/>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Classical Method – assigning probabilities based on the assumption of equally likely outcomes</a:t>
            </a:r>
          </a:p>
        </p:txBody>
      </p:sp>
      <p:sp>
        <p:nvSpPr>
          <p:cNvPr id="13317" name="Rectangle 5"/>
          <p:cNvSpPr>
            <a:spLocks noChangeArrowheads="1"/>
          </p:cNvSpPr>
          <p:nvPr/>
        </p:nvSpPr>
        <p:spPr bwMode="auto">
          <a:xfrm>
            <a:off x="953825" y="2379642"/>
            <a:ext cx="7163807" cy="1234087"/>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Relative Frequency Method – assigning probabilities based on experimentation or historical data</a:t>
            </a:r>
          </a:p>
          <a:p>
            <a:endParaRPr lang="en-US" sz="2000" dirty="0">
              <a:solidFill>
                <a:srgbClr val="000000"/>
              </a:solidFill>
              <a:latin typeface="+mn-lt"/>
              <a:cs typeface="Arial" panose="020B0604020202020204" pitchFamily="34" charset="0"/>
            </a:endParaRPr>
          </a:p>
        </p:txBody>
      </p:sp>
      <p:sp>
        <p:nvSpPr>
          <p:cNvPr id="13318" name="Rectangle 6"/>
          <p:cNvSpPr>
            <a:spLocks noChangeArrowheads="1"/>
          </p:cNvSpPr>
          <p:nvPr/>
        </p:nvSpPr>
        <p:spPr bwMode="auto">
          <a:xfrm>
            <a:off x="953825" y="3084865"/>
            <a:ext cx="7637176" cy="688270"/>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Subjective Method – assigning probabilities based on judgment</a:t>
            </a:r>
          </a:p>
          <a:p>
            <a:pPr marL="257827" indent="-257827">
              <a:buFont typeface="Arial" panose="020B0604020202020204" pitchFamily="34" charset="0"/>
              <a:buChar char="•"/>
            </a:pPr>
            <a:endParaRPr lang="en-US" sz="2000" dirty="0">
              <a:solidFill>
                <a:srgbClr val="000000"/>
              </a:solidFill>
              <a:latin typeface="+mn-lt"/>
              <a:cs typeface="Arial" panose="020B0604020202020204" pitchFamily="34" charset="0"/>
            </a:endParaRPr>
          </a:p>
        </p:txBody>
      </p:sp>
      <p:sp>
        <p:nvSpPr>
          <p:cNvPr id="13319" name="Rectangle 7"/>
          <p:cNvSpPr>
            <a:spLocks noChangeArrowheads="1"/>
          </p:cNvSpPr>
          <p:nvPr/>
        </p:nvSpPr>
        <p:spPr bwMode="auto">
          <a:xfrm>
            <a:off x="1504402" y="1946777"/>
            <a:ext cx="6896100" cy="744793"/>
          </a:xfrm>
          <a:prstGeom prst="rect">
            <a:avLst/>
          </a:prstGeom>
          <a:noFill/>
          <a:ln w="12700">
            <a:noFill/>
            <a:miter lim="800000"/>
            <a:headEnd/>
            <a:tailEnd/>
          </a:ln>
          <a:effectLst/>
        </p:spPr>
        <p:txBody>
          <a:bodyPr wrap="square" anchor="ctr"/>
          <a:lstStyle/>
          <a:p>
            <a:pPr algn="l"/>
            <a:endParaRPr lang="en-US" sz="2000" dirty="0">
              <a:solidFill>
                <a:srgbClr val="000000"/>
              </a:solidFill>
              <a:latin typeface="+mn-lt"/>
              <a:cs typeface="Arial" panose="020B0604020202020204" pitchFamily="34" charset="0"/>
            </a:endParaRPr>
          </a:p>
        </p:txBody>
      </p:sp>
      <p:sp>
        <p:nvSpPr>
          <p:cNvPr id="13320" name="Rectangle 8"/>
          <p:cNvSpPr>
            <a:spLocks noChangeArrowheads="1"/>
          </p:cNvSpPr>
          <p:nvPr/>
        </p:nvSpPr>
        <p:spPr bwMode="auto">
          <a:xfrm>
            <a:off x="1504402" y="3006285"/>
            <a:ext cx="7086600" cy="587962"/>
          </a:xfrm>
          <a:prstGeom prst="rect">
            <a:avLst/>
          </a:prstGeom>
          <a:noFill/>
          <a:ln w="12700">
            <a:noFill/>
            <a:miter lim="800000"/>
            <a:headEnd/>
            <a:tailEnd/>
          </a:ln>
          <a:effectLst/>
        </p:spPr>
        <p:txBody>
          <a:bodyPr wrap="square" anchor="ctr"/>
          <a:lstStyle/>
          <a:p>
            <a:pPr algn="l"/>
            <a:endParaRPr lang="en-US" sz="2000" dirty="0">
              <a:solidFill>
                <a:srgbClr val="000000"/>
              </a:solidFill>
              <a:latin typeface="+mn-lt"/>
              <a:cs typeface="Arial" panose="020B0604020202020204" pitchFamily="34" charset="0"/>
            </a:endParaRPr>
          </a:p>
        </p:txBody>
      </p:sp>
      <p:sp>
        <p:nvSpPr>
          <p:cNvPr id="12" name="Rectangle 2"/>
          <p:cNvSpPr>
            <a:spLocks noChangeArrowheads="1"/>
          </p:cNvSpPr>
          <p:nvPr/>
        </p:nvSpPr>
        <p:spPr bwMode="auto">
          <a:xfrm>
            <a:off x="514717" y="974208"/>
            <a:ext cx="7772400" cy="472954"/>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Assigning Probabilities</a:t>
            </a:r>
          </a:p>
        </p:txBody>
      </p:sp>
    </p:spTree>
    <p:extLst>
      <p:ext uri="{BB962C8B-B14F-4D97-AF65-F5344CB8AC3E}">
        <p14:creationId xmlns:p14="http://schemas.microsoft.com/office/powerpoint/2010/main" val="18765035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71459" y="965533"/>
            <a:ext cx="7772400" cy="411784"/>
          </a:xfrm>
          <a:noFill/>
          <a:ln/>
        </p:spPr>
        <p:txBody>
          <a:bodyPr>
            <a:noAutofit/>
          </a:bodyPr>
          <a:lstStyle/>
          <a:p>
            <a:r>
              <a:rPr lang="en-US" dirty="0"/>
              <a:t>Classical Method</a:t>
            </a:r>
          </a:p>
        </p:txBody>
      </p:sp>
      <p:sp>
        <p:nvSpPr>
          <p:cNvPr id="14339" name="Rectangle 3"/>
          <p:cNvSpPr>
            <a:spLocks noGrp="1" noChangeArrowheads="1"/>
          </p:cNvSpPr>
          <p:nvPr>
            <p:ph idx="1"/>
          </p:nvPr>
        </p:nvSpPr>
        <p:spPr>
          <a:xfrm>
            <a:off x="1000125" y="2089027"/>
            <a:ext cx="7143750" cy="628257"/>
          </a:xfrm>
          <a:noFill/>
          <a:ln/>
          <a:effectLst/>
        </p:spPr>
        <p:txBody>
          <a:bodyPr>
            <a:noAutofit/>
          </a:bodyPr>
          <a:lstStyle/>
          <a:p>
            <a:pPr marL="0" indent="0">
              <a:lnSpc>
                <a:spcPct val="90000"/>
              </a:lnSpc>
              <a:buFont typeface="Monotype Sorts" pitchFamily="2" charset="2"/>
              <a:buNone/>
            </a:pPr>
            <a:r>
              <a:rPr lang="en-US" sz="2000" dirty="0"/>
              <a:t>If an experiment has </a:t>
            </a:r>
            <a:r>
              <a:rPr lang="en-US" sz="2000" i="1" dirty="0"/>
              <a:t>n</a:t>
            </a:r>
            <a:r>
              <a:rPr lang="en-US" sz="2000" dirty="0"/>
              <a:t> possible outcomes, the classical method would assign a probability of 1/</a:t>
            </a:r>
            <a:r>
              <a:rPr lang="en-US" sz="2000" i="1" dirty="0"/>
              <a:t>n</a:t>
            </a:r>
            <a:r>
              <a:rPr lang="en-US" sz="2000" dirty="0"/>
              <a:t> to each outcome.</a:t>
            </a:r>
          </a:p>
        </p:txBody>
      </p:sp>
      <p:sp>
        <p:nvSpPr>
          <p:cNvPr id="14580" name="Rectangle 244"/>
          <p:cNvSpPr>
            <a:spLocks noChangeArrowheads="1"/>
          </p:cNvSpPr>
          <p:nvPr/>
        </p:nvSpPr>
        <p:spPr bwMode="auto">
          <a:xfrm>
            <a:off x="1345615" y="2717284"/>
            <a:ext cx="4038600" cy="372396"/>
          </a:xfrm>
          <a:prstGeom prst="rect">
            <a:avLst/>
          </a:prstGeom>
          <a:noFill/>
          <a:ln w="12700">
            <a:noFill/>
            <a:miter lim="800000"/>
            <a:headEnd/>
            <a:tailEnd/>
          </a:ln>
          <a:effectLst/>
        </p:spPr>
        <p:txBody>
          <a:bodyPr wrap="none" anchor="ctr"/>
          <a:lstStyle/>
          <a:p>
            <a:pPr algn="l">
              <a:spcBef>
                <a:spcPct val="20000"/>
              </a:spcBef>
              <a:buSzPct val="75000"/>
              <a:buFont typeface="Monotype Sorts" pitchFamily="2" charset="2"/>
              <a:buNone/>
            </a:pPr>
            <a:r>
              <a:rPr lang="en-US" sz="2000" dirty="0">
                <a:solidFill>
                  <a:srgbClr val="000000"/>
                </a:solidFill>
                <a:latin typeface="+mn-lt"/>
                <a:cs typeface="Arial" panose="020B0604020202020204" pitchFamily="34" charset="0"/>
              </a:rPr>
              <a:t>Experiment:  Rolling a die</a:t>
            </a:r>
            <a:endParaRPr lang="en-US" sz="2000" dirty="0">
              <a:solidFill>
                <a:srgbClr val="000000"/>
              </a:solidFill>
              <a:effectLst/>
              <a:latin typeface="+mn-lt"/>
              <a:cs typeface="Arial" panose="020B0604020202020204" pitchFamily="34" charset="0"/>
            </a:endParaRPr>
          </a:p>
        </p:txBody>
      </p:sp>
      <p:sp>
        <p:nvSpPr>
          <p:cNvPr id="14581" name="Rectangle 245"/>
          <p:cNvSpPr>
            <a:spLocks noChangeArrowheads="1"/>
          </p:cNvSpPr>
          <p:nvPr/>
        </p:nvSpPr>
        <p:spPr bwMode="auto">
          <a:xfrm>
            <a:off x="1345615" y="3094454"/>
            <a:ext cx="4819650" cy="386719"/>
          </a:xfrm>
          <a:prstGeom prst="rect">
            <a:avLst/>
          </a:prstGeom>
          <a:noFill/>
          <a:ln w="12700">
            <a:noFill/>
            <a:miter lim="800000"/>
            <a:headEnd/>
            <a:tailEnd/>
          </a:ln>
          <a:effectLst/>
        </p:spPr>
        <p:txBody>
          <a:bodyPr wrap="none" anchor="ctr"/>
          <a:lstStyle/>
          <a:p>
            <a:pPr algn="l"/>
            <a:r>
              <a:rPr lang="en-US" sz="2000">
                <a:solidFill>
                  <a:srgbClr val="000000"/>
                </a:solidFill>
                <a:latin typeface="+mn-lt"/>
                <a:cs typeface="Arial" panose="020B0604020202020204" pitchFamily="34" charset="0"/>
              </a:rPr>
              <a:t>Sample Space:  </a:t>
            </a:r>
            <a:r>
              <a:rPr lang="en-US" sz="2000" i="1">
                <a:solidFill>
                  <a:srgbClr val="000000"/>
                </a:solidFill>
                <a:latin typeface="+mn-lt"/>
                <a:cs typeface="Arial" panose="020B0604020202020204" pitchFamily="34" charset="0"/>
              </a:rPr>
              <a:t>S</a:t>
            </a:r>
            <a:r>
              <a:rPr lang="en-US" sz="2000">
                <a:solidFill>
                  <a:srgbClr val="000000"/>
                </a:solidFill>
                <a:latin typeface="+mn-lt"/>
                <a:cs typeface="Arial" panose="020B0604020202020204" pitchFamily="34" charset="0"/>
              </a:rPr>
              <a:t> = {1, 2, 3, 4, 5, 6}</a:t>
            </a:r>
          </a:p>
        </p:txBody>
      </p:sp>
      <p:sp>
        <p:nvSpPr>
          <p:cNvPr id="14582" name="Rectangle 246"/>
          <p:cNvSpPr>
            <a:spLocks noChangeArrowheads="1"/>
          </p:cNvSpPr>
          <p:nvPr/>
        </p:nvSpPr>
        <p:spPr bwMode="auto">
          <a:xfrm>
            <a:off x="1345614" y="3457302"/>
            <a:ext cx="6798261" cy="488640"/>
          </a:xfrm>
          <a:prstGeom prst="rect">
            <a:avLst/>
          </a:prstGeom>
          <a:noFill/>
          <a:ln w="12700">
            <a:noFill/>
            <a:miter lim="800000"/>
            <a:headEnd/>
            <a:tailEnd/>
          </a:ln>
          <a:effectLst/>
        </p:spPr>
        <p:txBody>
          <a:bodyPr wrap="none" anchor="ctr"/>
          <a:lstStyle/>
          <a:p>
            <a:pPr algn="l">
              <a:lnSpc>
                <a:spcPct val="90000"/>
              </a:lnSpc>
              <a:spcBef>
                <a:spcPct val="20000"/>
              </a:spcBef>
              <a:buSzPct val="75000"/>
              <a:buFont typeface="Monotype Sorts" pitchFamily="2" charset="2"/>
              <a:buNone/>
            </a:pPr>
            <a:r>
              <a:rPr lang="en-US" sz="2000" dirty="0">
                <a:solidFill>
                  <a:srgbClr val="000000"/>
                </a:solidFill>
                <a:latin typeface="+mn-lt"/>
                <a:cs typeface="Arial" panose="020B0604020202020204" pitchFamily="34" charset="0"/>
              </a:rPr>
              <a:t>Probabilities:  Each sample point has a 1/6 chance of occurring</a:t>
            </a:r>
          </a:p>
        </p:txBody>
      </p:sp>
      <p:sp>
        <p:nvSpPr>
          <p:cNvPr id="14588" name="Rectangle 252"/>
          <p:cNvSpPr>
            <a:spLocks noChangeArrowheads="1"/>
          </p:cNvSpPr>
          <p:nvPr/>
        </p:nvSpPr>
        <p:spPr bwMode="auto">
          <a:xfrm>
            <a:off x="803396" y="1524339"/>
            <a:ext cx="5848350"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Rolling a Die</a:t>
            </a:r>
          </a:p>
        </p:txBody>
      </p:sp>
    </p:spTree>
    <p:extLst>
      <p:ext uri="{BB962C8B-B14F-4D97-AF65-F5344CB8AC3E}">
        <p14:creationId xmlns:p14="http://schemas.microsoft.com/office/powerpoint/2010/main" val="394231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00051" y="967961"/>
            <a:ext cx="7772400" cy="454754"/>
          </a:xfrm>
          <a:noFill/>
          <a:ln/>
        </p:spPr>
        <p:txBody>
          <a:bodyPr>
            <a:noAutofit/>
          </a:bodyPr>
          <a:lstStyle/>
          <a:p>
            <a:r>
              <a:rPr lang="en-US" dirty="0"/>
              <a:t>Relative Frequency Method</a:t>
            </a:r>
          </a:p>
        </p:txBody>
      </p:sp>
      <p:sp>
        <p:nvSpPr>
          <p:cNvPr id="15444" name="Rectangle 84"/>
          <p:cNvSpPr>
            <a:spLocks noChangeArrowheads="1"/>
          </p:cNvSpPr>
          <p:nvPr/>
        </p:nvSpPr>
        <p:spPr bwMode="auto">
          <a:xfrm>
            <a:off x="1037874" y="2029720"/>
            <a:ext cx="7543800" cy="1107709"/>
          </a:xfrm>
          <a:prstGeom prst="rect">
            <a:avLst/>
          </a:prstGeom>
          <a:noFill/>
          <a:ln w="12700">
            <a:noFill/>
            <a:miter lim="800000"/>
            <a:headEnd/>
            <a:tailEnd/>
          </a:ln>
          <a:effectLst/>
        </p:spPr>
        <p:txBody>
          <a:bodyPr lIns="68034" tIns="33420" rIns="68034" bIns="33420"/>
          <a:lstStyle/>
          <a:p>
            <a:pPr>
              <a:lnSpc>
                <a:spcPct val="110000"/>
              </a:lnSpc>
            </a:pPr>
            <a:r>
              <a:rPr lang="en-US" sz="1805" dirty="0">
                <a:solidFill>
                  <a:srgbClr val="000000"/>
                </a:solidFill>
                <a:latin typeface="+mn-lt"/>
                <a:cs typeface="Arial" panose="020B0604020202020204" pitchFamily="34" charset="0"/>
              </a:rPr>
              <a:t>Sam’s Car Sales would like to assign probabilities to the number of cars sold each day.  Records show the following frequencies of daily sales for the last month.</a:t>
            </a:r>
          </a:p>
        </p:txBody>
      </p:sp>
      <p:sp>
        <p:nvSpPr>
          <p:cNvPr id="15445" name="Rectangle 85"/>
          <p:cNvSpPr>
            <a:spLocks noChangeArrowheads="1"/>
          </p:cNvSpPr>
          <p:nvPr/>
        </p:nvSpPr>
        <p:spPr bwMode="auto">
          <a:xfrm>
            <a:off x="798189" y="1586205"/>
            <a:ext cx="5848350" cy="366429"/>
          </a:xfrm>
          <a:prstGeom prst="rect">
            <a:avLst/>
          </a:prstGeom>
          <a:noFill/>
          <a:ln w="12700">
            <a:noFill/>
            <a:miter lim="800000"/>
            <a:headEnd/>
            <a:tailEnd/>
          </a:ln>
          <a:effectLst/>
        </p:spPr>
        <p:txBody>
          <a:bodyPr lIns="68034" tIns="33420" rIns="68034" bIns="33420"/>
          <a:lstStyle/>
          <a:p>
            <a:r>
              <a:rPr lang="en-US" sz="2105" dirty="0">
                <a:solidFill>
                  <a:srgbClr val="000000"/>
                </a:solidFill>
                <a:latin typeface="+mn-lt"/>
                <a:cs typeface="Arial" panose="020B0604020202020204" pitchFamily="34" charset="0"/>
              </a:rPr>
              <a:t>Example:  Car Sales</a:t>
            </a:r>
          </a:p>
        </p:txBody>
      </p:sp>
      <p:graphicFrame>
        <p:nvGraphicFramePr>
          <p:cNvPr id="2" name="Table 1">
            <a:extLst>
              <a:ext uri="{FF2B5EF4-FFF2-40B4-BE49-F238E27FC236}">
                <a16:creationId xmlns:a16="http://schemas.microsoft.com/office/drawing/2014/main" id="{DDFB98A6-5E14-4209-90AB-BEFC6FBDBA12}"/>
              </a:ext>
            </a:extLst>
          </p:cNvPr>
          <p:cNvGraphicFramePr>
            <a:graphicFrameLocks noGrp="1"/>
          </p:cNvGraphicFramePr>
          <p:nvPr>
            <p:extLst>
              <p:ext uri="{D42A27DB-BD31-4B8C-83A1-F6EECF244321}">
                <p14:modId xmlns:p14="http://schemas.microsoft.com/office/powerpoint/2010/main" val="2787260905"/>
              </p:ext>
            </p:extLst>
          </p:nvPr>
        </p:nvGraphicFramePr>
        <p:xfrm>
          <a:off x="1291584" y="3228630"/>
          <a:ext cx="2430780" cy="2017395"/>
        </p:xfrm>
        <a:graphic>
          <a:graphicData uri="http://schemas.openxmlformats.org/drawingml/2006/table">
            <a:tbl>
              <a:tblPr>
                <a:tableStyleId>{5C22544A-7EE6-4342-B048-85BDC9FD1C3A}</a:tableStyleId>
              </a:tblPr>
              <a:tblGrid>
                <a:gridCol w="1333500">
                  <a:extLst>
                    <a:ext uri="{9D8B030D-6E8A-4147-A177-3AD203B41FA5}">
                      <a16:colId xmlns:a16="http://schemas.microsoft.com/office/drawing/2014/main" val="2386635048"/>
                    </a:ext>
                  </a:extLst>
                </a:gridCol>
                <a:gridCol w="1097280">
                  <a:extLst>
                    <a:ext uri="{9D8B030D-6E8A-4147-A177-3AD203B41FA5}">
                      <a16:colId xmlns:a16="http://schemas.microsoft.com/office/drawing/2014/main" val="2519372730"/>
                    </a:ext>
                  </a:extLst>
                </a:gridCol>
              </a:tblGrid>
              <a:tr h="381000">
                <a:tc>
                  <a:txBody>
                    <a:bodyPr/>
                    <a:lstStyle/>
                    <a:p>
                      <a:pPr algn="r" fontAlgn="b"/>
                      <a:r>
                        <a:rPr lang="en-US" sz="1600" u="none" strike="noStrike" dirty="0">
                          <a:effectLst/>
                        </a:rPr>
                        <a:t>No. of cars sold this month</a:t>
                      </a:r>
                      <a:endParaRPr lang="en-US" sz="16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r" fontAlgn="b"/>
                      <a:r>
                        <a:rPr lang="en-US" sz="1600" u="none" strike="noStrike" dirty="0">
                          <a:effectLst/>
                        </a:rPr>
                        <a:t># of Days</a:t>
                      </a:r>
                      <a:endParaRPr lang="en-US" sz="16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55348919"/>
                  </a:ext>
                </a:extLst>
              </a:tr>
              <a:tr h="190500">
                <a:tc>
                  <a:txBody>
                    <a:bodyPr/>
                    <a:lstStyle/>
                    <a:p>
                      <a:pPr algn="r" fontAlgn="b"/>
                      <a:r>
                        <a:rPr lang="en-US" sz="1600" u="none" strike="noStrike" dirty="0">
                          <a:effectLst/>
                        </a:rPr>
                        <a:t>0</a:t>
                      </a:r>
                      <a:endParaRPr lang="en-US" sz="16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r" fontAlgn="b"/>
                      <a:r>
                        <a:rPr lang="en-US" sz="1600" u="none" strike="noStrike" dirty="0">
                          <a:effectLst/>
                        </a:rPr>
                        <a:t>2</a:t>
                      </a:r>
                      <a:endParaRPr lang="en-US" sz="1600" b="0" i="0" u="none" strike="noStrike" dirty="0">
                        <a:solidFill>
                          <a:srgbClr val="000000"/>
                        </a:solidFill>
                        <a:effectLst/>
                        <a:latin typeface="Calibri" panose="020F0502020204030204" pitchFamily="34" charset="0"/>
                      </a:endParaRP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378425295"/>
                  </a:ext>
                </a:extLst>
              </a:tr>
              <a:tr h="190500">
                <a:tc>
                  <a:txBody>
                    <a:bodyPr/>
                    <a:lstStyle/>
                    <a:p>
                      <a:pPr algn="r" fontAlgn="b"/>
                      <a:r>
                        <a:rPr lang="en-US" sz="1600" u="none" strike="noStrike" dirty="0">
                          <a:effectLst/>
                        </a:rPr>
                        <a:t>1</a:t>
                      </a:r>
                      <a:endParaRPr lang="en-US" sz="16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r" fontAlgn="b"/>
                      <a:r>
                        <a:rPr lang="en-US" sz="1600" u="none" strike="noStrike" dirty="0">
                          <a:effectLst/>
                        </a:rPr>
                        <a:t>5</a:t>
                      </a:r>
                      <a:endParaRPr lang="en-US" sz="16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749226561"/>
                  </a:ext>
                </a:extLst>
              </a:tr>
              <a:tr h="190500">
                <a:tc>
                  <a:txBody>
                    <a:bodyPr/>
                    <a:lstStyle/>
                    <a:p>
                      <a:pPr algn="r" fontAlgn="b"/>
                      <a:r>
                        <a:rPr lang="en-US" sz="1600" u="none" strike="noStrike" dirty="0">
                          <a:effectLst/>
                        </a:rPr>
                        <a:t>2</a:t>
                      </a:r>
                      <a:endParaRPr lang="en-US" sz="16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r" fontAlgn="b"/>
                      <a:r>
                        <a:rPr lang="en-US" sz="1600" u="none" strike="noStrike" dirty="0">
                          <a:effectLst/>
                        </a:rPr>
                        <a:t>9</a:t>
                      </a:r>
                      <a:endParaRPr lang="en-US" sz="16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4270328574"/>
                  </a:ext>
                </a:extLst>
              </a:tr>
              <a:tr h="190500">
                <a:tc>
                  <a:txBody>
                    <a:bodyPr/>
                    <a:lstStyle/>
                    <a:p>
                      <a:pPr algn="r" fontAlgn="b"/>
                      <a:r>
                        <a:rPr lang="en-US" sz="1600" u="none" strike="noStrike">
                          <a:effectLst/>
                        </a:rPr>
                        <a:t>3</a:t>
                      </a:r>
                      <a:endParaRPr lang="en-US" sz="1600" b="0" i="0" u="none" strike="noStrike">
                        <a:solidFill>
                          <a:srgbClr val="000000"/>
                        </a:solidFill>
                        <a:effectLst/>
                        <a:latin typeface="Calibri" panose="020F0502020204030204" pitchFamily="34" charset="0"/>
                      </a:endParaRPr>
                    </a:p>
                  </a:txBody>
                  <a:tcPr marL="9525" marR="9525" marT="9525" marB="0" anchor="b">
                    <a:noFill/>
                  </a:tcPr>
                </a:tc>
                <a:tc>
                  <a:txBody>
                    <a:bodyPr/>
                    <a:lstStyle/>
                    <a:p>
                      <a:pPr algn="r" fontAlgn="b"/>
                      <a:r>
                        <a:rPr lang="en-US" sz="1600" u="none" strike="noStrike" dirty="0">
                          <a:effectLst/>
                        </a:rPr>
                        <a:t>8</a:t>
                      </a:r>
                      <a:endParaRPr lang="en-US" sz="1600" b="0" i="0" u="none" strike="noStrike" dirty="0">
                        <a:solidFill>
                          <a:srgbClr val="000000"/>
                        </a:solidFill>
                        <a:effectLst/>
                        <a:latin typeface="Calibri" panose="020F0502020204030204" pitchFamily="34" charset="0"/>
                      </a:endParaRPr>
                    </a:p>
                  </a:txBody>
                  <a:tcPr marL="9525" marR="9525" marT="9525" marB="0" anchor="b">
                    <a:noFill/>
                  </a:tcPr>
                </a:tc>
                <a:extLst>
                  <a:ext uri="{0D108BD9-81ED-4DB2-BD59-A6C34878D82A}">
                    <a16:rowId xmlns:a16="http://schemas.microsoft.com/office/drawing/2014/main" val="2287537362"/>
                  </a:ext>
                </a:extLst>
              </a:tr>
              <a:tr h="190500">
                <a:tc>
                  <a:txBody>
                    <a:bodyPr/>
                    <a:lstStyle/>
                    <a:p>
                      <a:pPr algn="r" fontAlgn="b"/>
                      <a:r>
                        <a:rPr lang="en-US" sz="1600" u="none" strike="noStrike" dirty="0">
                          <a:effectLst/>
                        </a:rPr>
                        <a:t>4</a:t>
                      </a:r>
                      <a:endParaRPr lang="en-US" sz="16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r" fontAlgn="b"/>
                      <a:r>
                        <a:rPr lang="en-US" sz="1600" u="none" strike="noStrike" dirty="0">
                          <a:effectLst/>
                        </a:rPr>
                        <a:t>6</a:t>
                      </a:r>
                      <a:endParaRPr lang="en-US" sz="16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3631839"/>
                  </a:ext>
                </a:extLst>
              </a:tr>
              <a:tr h="190500">
                <a:tc>
                  <a:txBody>
                    <a:bodyPr/>
                    <a:lstStyle/>
                    <a:p>
                      <a:pPr algn="r" fontAlgn="b"/>
                      <a:endParaRPr lang="en-US" sz="1600" b="0" i="0" u="none" strike="noStrike" dirty="0">
                        <a:solidFill>
                          <a:srgbClr val="000000"/>
                        </a:solidFill>
                        <a:effectLst/>
                        <a:latin typeface="Calibri" panose="020F0502020204030204" pitchFamily="34" charset="0"/>
                      </a:endParaRPr>
                    </a:p>
                  </a:txBody>
                  <a:tcPr marL="9525" marR="9525" marT="9525" marB="0" anchor="b">
                    <a:noFill/>
                  </a:tcPr>
                </a:tc>
                <a:tc>
                  <a:txBody>
                    <a:bodyPr/>
                    <a:lstStyle/>
                    <a:p>
                      <a:pPr algn="r" fontAlgn="b"/>
                      <a:r>
                        <a:rPr lang="en-US" sz="1600" b="0" i="0" u="none" strike="noStrike" dirty="0">
                          <a:solidFill>
                            <a:srgbClr val="000000"/>
                          </a:solidFill>
                          <a:effectLst/>
                          <a:latin typeface="Calibri" panose="020F0502020204030204" pitchFamily="34" charset="0"/>
                        </a:rPr>
                        <a:t>30</a:t>
                      </a: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842019057"/>
                  </a:ext>
                </a:extLst>
              </a:tr>
            </a:tbl>
          </a:graphicData>
        </a:graphic>
      </p:graphicFrame>
      <p:graphicFrame>
        <p:nvGraphicFramePr>
          <p:cNvPr id="12" name="Table 11">
            <a:extLst>
              <a:ext uri="{FF2B5EF4-FFF2-40B4-BE49-F238E27FC236}">
                <a16:creationId xmlns:a16="http://schemas.microsoft.com/office/drawing/2014/main" id="{97E97DB1-636E-4425-A348-3F7015D55FD9}"/>
              </a:ext>
            </a:extLst>
          </p:cNvPr>
          <p:cNvGraphicFramePr>
            <a:graphicFrameLocks noGrp="1"/>
          </p:cNvGraphicFramePr>
          <p:nvPr>
            <p:extLst>
              <p:ext uri="{D42A27DB-BD31-4B8C-83A1-F6EECF244321}">
                <p14:modId xmlns:p14="http://schemas.microsoft.com/office/powerpoint/2010/main" val="273175261"/>
              </p:ext>
            </p:extLst>
          </p:nvPr>
        </p:nvGraphicFramePr>
        <p:xfrm>
          <a:off x="3923415" y="3344835"/>
          <a:ext cx="1097280" cy="1901190"/>
        </p:xfrm>
        <a:graphic>
          <a:graphicData uri="http://schemas.openxmlformats.org/drawingml/2006/table">
            <a:tbl>
              <a:tblPr>
                <a:tableStyleId>{5C22544A-7EE6-4342-B048-85BDC9FD1C3A}</a:tableStyleId>
              </a:tblPr>
              <a:tblGrid>
                <a:gridCol w="1097280">
                  <a:extLst>
                    <a:ext uri="{9D8B030D-6E8A-4147-A177-3AD203B41FA5}">
                      <a16:colId xmlns:a16="http://schemas.microsoft.com/office/drawing/2014/main" val="2519372730"/>
                    </a:ext>
                  </a:extLst>
                </a:gridCol>
              </a:tblGrid>
              <a:tr h="381000">
                <a:tc>
                  <a:txBody>
                    <a:bodyPr/>
                    <a:lstStyle/>
                    <a:p>
                      <a:pPr algn="r" fontAlgn="b"/>
                      <a:r>
                        <a:rPr lang="en-US" sz="1600" u="none" strike="noStrike" dirty="0">
                          <a:effectLst/>
                        </a:rPr>
                        <a:t>Probability</a:t>
                      </a:r>
                      <a:endParaRPr lang="en-US" sz="16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55348919"/>
                  </a:ext>
                </a:extLst>
              </a:tr>
              <a:tr h="190500">
                <a:tc>
                  <a:txBody>
                    <a:bodyPr/>
                    <a:lstStyle/>
                    <a:p>
                      <a:pPr algn="r" fontAlgn="b"/>
                      <a:r>
                        <a:rPr lang="en-US" sz="1600" b="0" i="0" u="none" strike="noStrike">
                          <a:solidFill>
                            <a:srgbClr val="000000"/>
                          </a:solidFill>
                          <a:effectLst/>
                          <a:latin typeface="Calibri" panose="020F0502020204030204" pitchFamily="34" charset="0"/>
                        </a:rPr>
                        <a:t>0.067</a:t>
                      </a: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378425295"/>
                  </a:ext>
                </a:extLst>
              </a:tr>
              <a:tr h="190500">
                <a:tc>
                  <a:txBody>
                    <a:bodyPr/>
                    <a:lstStyle/>
                    <a:p>
                      <a:pPr algn="r" fontAlgn="b"/>
                      <a:r>
                        <a:rPr lang="en-US" sz="1600" b="0" i="0" u="none" strike="noStrike">
                          <a:solidFill>
                            <a:srgbClr val="000000"/>
                          </a:solidFill>
                          <a:effectLst/>
                          <a:latin typeface="Calibri" panose="020F0502020204030204" pitchFamily="34" charset="0"/>
                        </a:rPr>
                        <a:t>0.167</a:t>
                      </a:r>
                    </a:p>
                  </a:txBody>
                  <a:tcPr marL="9525" marR="9525" marT="9525" marB="0" anchor="b">
                    <a:noFill/>
                  </a:tcPr>
                </a:tc>
                <a:extLst>
                  <a:ext uri="{0D108BD9-81ED-4DB2-BD59-A6C34878D82A}">
                    <a16:rowId xmlns:a16="http://schemas.microsoft.com/office/drawing/2014/main" val="2749226561"/>
                  </a:ext>
                </a:extLst>
              </a:tr>
              <a:tr h="190500">
                <a:tc>
                  <a:txBody>
                    <a:bodyPr/>
                    <a:lstStyle/>
                    <a:p>
                      <a:pPr algn="r" fontAlgn="b"/>
                      <a:r>
                        <a:rPr lang="en-US" sz="1600" b="0" i="0" u="none" strike="noStrike">
                          <a:solidFill>
                            <a:srgbClr val="000000"/>
                          </a:solidFill>
                          <a:effectLst/>
                          <a:latin typeface="Calibri" panose="020F0502020204030204" pitchFamily="34" charset="0"/>
                        </a:rPr>
                        <a:t>0.300</a:t>
                      </a:r>
                    </a:p>
                  </a:txBody>
                  <a:tcPr marL="9525" marR="9525" marT="9525" marB="0" anchor="b">
                    <a:noFill/>
                  </a:tcPr>
                </a:tc>
                <a:extLst>
                  <a:ext uri="{0D108BD9-81ED-4DB2-BD59-A6C34878D82A}">
                    <a16:rowId xmlns:a16="http://schemas.microsoft.com/office/drawing/2014/main" val="4270328574"/>
                  </a:ext>
                </a:extLst>
              </a:tr>
              <a:tr h="190500">
                <a:tc>
                  <a:txBody>
                    <a:bodyPr/>
                    <a:lstStyle/>
                    <a:p>
                      <a:pPr algn="r" fontAlgn="b"/>
                      <a:r>
                        <a:rPr lang="en-US" sz="1600" b="0" i="0" u="none" strike="noStrike">
                          <a:solidFill>
                            <a:srgbClr val="000000"/>
                          </a:solidFill>
                          <a:effectLst/>
                          <a:latin typeface="Calibri" panose="020F0502020204030204" pitchFamily="34" charset="0"/>
                        </a:rPr>
                        <a:t>0.267</a:t>
                      </a:r>
                    </a:p>
                  </a:txBody>
                  <a:tcPr marL="9525" marR="9525" marT="9525" marB="0" anchor="b">
                    <a:noFill/>
                  </a:tcPr>
                </a:tc>
                <a:extLst>
                  <a:ext uri="{0D108BD9-81ED-4DB2-BD59-A6C34878D82A}">
                    <a16:rowId xmlns:a16="http://schemas.microsoft.com/office/drawing/2014/main" val="2287537362"/>
                  </a:ext>
                </a:extLst>
              </a:tr>
              <a:tr h="190500">
                <a:tc>
                  <a:txBody>
                    <a:bodyPr/>
                    <a:lstStyle/>
                    <a:p>
                      <a:pPr algn="r" fontAlgn="b"/>
                      <a:r>
                        <a:rPr lang="en-US" sz="1600" b="0" i="0" u="none" strike="noStrike" dirty="0">
                          <a:solidFill>
                            <a:srgbClr val="000000"/>
                          </a:solidFill>
                          <a:effectLst/>
                          <a:latin typeface="Calibri" panose="020F0502020204030204" pitchFamily="34" charset="0"/>
                        </a:rPr>
                        <a:t>0.200</a:t>
                      </a: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3631839"/>
                  </a:ext>
                </a:extLst>
              </a:tr>
              <a:tr h="190500">
                <a:tc>
                  <a:txBody>
                    <a:bodyPr/>
                    <a:lstStyle/>
                    <a:p>
                      <a:pPr algn="r" fontAlgn="b"/>
                      <a:r>
                        <a:rPr lang="en-US" sz="1600" b="0" i="0" u="none" strike="noStrike" dirty="0">
                          <a:solidFill>
                            <a:srgbClr val="000000"/>
                          </a:solidFill>
                          <a:effectLst/>
                          <a:latin typeface="Calibri" panose="020F0502020204030204" pitchFamily="34" charset="0"/>
                        </a:rPr>
                        <a:t>1.000</a:t>
                      </a: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046979034"/>
                  </a:ext>
                </a:extLst>
              </a:tr>
            </a:tbl>
          </a:graphicData>
        </a:graphic>
      </p:graphicFrame>
      <p:graphicFrame>
        <p:nvGraphicFramePr>
          <p:cNvPr id="13" name="Table 12">
            <a:extLst>
              <a:ext uri="{FF2B5EF4-FFF2-40B4-BE49-F238E27FC236}">
                <a16:creationId xmlns:a16="http://schemas.microsoft.com/office/drawing/2014/main" id="{F805E04A-404B-470C-BBB6-5AA38824F0FD}"/>
              </a:ext>
            </a:extLst>
          </p:cNvPr>
          <p:cNvGraphicFramePr>
            <a:graphicFrameLocks noGrp="1"/>
          </p:cNvGraphicFramePr>
          <p:nvPr>
            <p:extLst>
              <p:ext uri="{D42A27DB-BD31-4B8C-83A1-F6EECF244321}">
                <p14:modId xmlns:p14="http://schemas.microsoft.com/office/powerpoint/2010/main" val="2234923394"/>
              </p:ext>
            </p:extLst>
          </p:nvPr>
        </p:nvGraphicFramePr>
        <p:xfrm>
          <a:off x="5221746" y="3344835"/>
          <a:ext cx="1097280" cy="1647825"/>
        </p:xfrm>
        <a:graphic>
          <a:graphicData uri="http://schemas.openxmlformats.org/drawingml/2006/table">
            <a:tbl>
              <a:tblPr>
                <a:tableStyleId>{5C22544A-7EE6-4342-B048-85BDC9FD1C3A}</a:tableStyleId>
              </a:tblPr>
              <a:tblGrid>
                <a:gridCol w="1097280">
                  <a:extLst>
                    <a:ext uri="{9D8B030D-6E8A-4147-A177-3AD203B41FA5}">
                      <a16:colId xmlns:a16="http://schemas.microsoft.com/office/drawing/2014/main" val="2519372730"/>
                    </a:ext>
                  </a:extLst>
                </a:gridCol>
              </a:tblGrid>
              <a:tr h="381000">
                <a:tc>
                  <a:txBody>
                    <a:bodyPr/>
                    <a:lstStyle/>
                    <a:p>
                      <a:pPr algn="r" fontAlgn="b"/>
                      <a:r>
                        <a:rPr lang="en-US" sz="1600" u="none" strike="noStrike" dirty="0">
                          <a:effectLst/>
                        </a:rPr>
                        <a:t>Calculation</a:t>
                      </a:r>
                      <a:endParaRPr lang="en-US" sz="1600" b="0" i="0" u="none" strike="noStrike" dirty="0">
                        <a:solidFill>
                          <a:srgbClr val="000000"/>
                        </a:solidFill>
                        <a:effectLst/>
                        <a:latin typeface="Calibri" panose="020F0502020204030204" pitchFamily="34" charset="0"/>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55348919"/>
                  </a:ext>
                </a:extLst>
              </a:tr>
              <a:tr h="190500">
                <a:tc>
                  <a:txBody>
                    <a:bodyPr/>
                    <a:lstStyle/>
                    <a:p>
                      <a:pPr algn="ctr" fontAlgn="b"/>
                      <a:r>
                        <a:rPr lang="en-US" sz="1600" b="0" i="0" u="none" strike="noStrike">
                          <a:solidFill>
                            <a:srgbClr val="000000"/>
                          </a:solidFill>
                          <a:effectLst/>
                          <a:latin typeface="Calibri" panose="020F0502020204030204" pitchFamily="34" charset="0"/>
                        </a:rPr>
                        <a:t>=2/30</a:t>
                      </a: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378425295"/>
                  </a:ext>
                </a:extLst>
              </a:tr>
              <a:tr h="190500">
                <a:tc>
                  <a:txBody>
                    <a:bodyPr/>
                    <a:lstStyle/>
                    <a:p>
                      <a:pPr algn="ctr" fontAlgn="b"/>
                      <a:r>
                        <a:rPr lang="en-US" sz="1600" b="0" i="0" u="none" strike="noStrike">
                          <a:solidFill>
                            <a:srgbClr val="000000"/>
                          </a:solidFill>
                          <a:effectLst/>
                          <a:latin typeface="Calibri" panose="020F0502020204030204" pitchFamily="34" charset="0"/>
                        </a:rPr>
                        <a:t>=5/30</a:t>
                      </a:r>
                    </a:p>
                  </a:txBody>
                  <a:tcPr marL="9525" marR="9525" marT="9525" marB="0" anchor="b">
                    <a:noFill/>
                  </a:tcPr>
                </a:tc>
                <a:extLst>
                  <a:ext uri="{0D108BD9-81ED-4DB2-BD59-A6C34878D82A}">
                    <a16:rowId xmlns:a16="http://schemas.microsoft.com/office/drawing/2014/main" val="2749226561"/>
                  </a:ext>
                </a:extLst>
              </a:tr>
              <a:tr h="190500">
                <a:tc>
                  <a:txBody>
                    <a:bodyPr/>
                    <a:lstStyle/>
                    <a:p>
                      <a:pPr algn="ctr" fontAlgn="b"/>
                      <a:r>
                        <a:rPr lang="en-US" sz="1600" b="0" i="0" u="none" strike="noStrike">
                          <a:solidFill>
                            <a:srgbClr val="000000"/>
                          </a:solidFill>
                          <a:effectLst/>
                          <a:latin typeface="Calibri" panose="020F0502020204030204" pitchFamily="34" charset="0"/>
                        </a:rPr>
                        <a:t>=9/30</a:t>
                      </a:r>
                    </a:p>
                  </a:txBody>
                  <a:tcPr marL="9525" marR="9525" marT="9525" marB="0" anchor="b">
                    <a:noFill/>
                  </a:tcPr>
                </a:tc>
                <a:extLst>
                  <a:ext uri="{0D108BD9-81ED-4DB2-BD59-A6C34878D82A}">
                    <a16:rowId xmlns:a16="http://schemas.microsoft.com/office/drawing/2014/main" val="4270328574"/>
                  </a:ext>
                </a:extLst>
              </a:tr>
              <a:tr h="190500">
                <a:tc>
                  <a:txBody>
                    <a:bodyPr/>
                    <a:lstStyle/>
                    <a:p>
                      <a:pPr algn="ctr" fontAlgn="b"/>
                      <a:r>
                        <a:rPr lang="en-US" sz="1600" b="0" i="0" u="none" strike="noStrike">
                          <a:solidFill>
                            <a:srgbClr val="000000"/>
                          </a:solidFill>
                          <a:effectLst/>
                          <a:latin typeface="Calibri" panose="020F0502020204030204" pitchFamily="34" charset="0"/>
                        </a:rPr>
                        <a:t>=8/30</a:t>
                      </a:r>
                    </a:p>
                  </a:txBody>
                  <a:tcPr marL="9525" marR="9525" marT="9525" marB="0" anchor="b">
                    <a:noFill/>
                  </a:tcPr>
                </a:tc>
                <a:extLst>
                  <a:ext uri="{0D108BD9-81ED-4DB2-BD59-A6C34878D82A}">
                    <a16:rowId xmlns:a16="http://schemas.microsoft.com/office/drawing/2014/main" val="2287537362"/>
                  </a:ext>
                </a:extLst>
              </a:tr>
              <a:tr h="190500">
                <a:tc>
                  <a:txBody>
                    <a:bodyPr/>
                    <a:lstStyle/>
                    <a:p>
                      <a:pPr algn="ctr" fontAlgn="b"/>
                      <a:r>
                        <a:rPr lang="en-US" sz="1600" b="0" i="0" u="none" strike="noStrike" dirty="0">
                          <a:solidFill>
                            <a:srgbClr val="000000"/>
                          </a:solidFill>
                          <a:effectLst/>
                          <a:latin typeface="Calibri" panose="020F0502020204030204" pitchFamily="34" charset="0"/>
                        </a:rPr>
                        <a:t>=6/30</a:t>
                      </a:r>
                    </a:p>
                  </a:txBody>
                  <a:tcPr marL="9525" marR="9525" marT="9525" marB="0" anchor="b">
                    <a:noFill/>
                  </a:tcPr>
                </a:tc>
                <a:extLst>
                  <a:ext uri="{0D108BD9-81ED-4DB2-BD59-A6C34878D82A}">
                    <a16:rowId xmlns:a16="http://schemas.microsoft.com/office/drawing/2014/main" val="663631839"/>
                  </a:ext>
                </a:extLst>
              </a:tr>
            </a:tbl>
          </a:graphicData>
        </a:graphic>
      </p:graphicFrame>
      <p:graphicFrame>
        <p:nvGraphicFramePr>
          <p:cNvPr id="5" name="Object 4">
            <a:extLst>
              <a:ext uri="{FF2B5EF4-FFF2-40B4-BE49-F238E27FC236}">
                <a16:creationId xmlns:a16="http://schemas.microsoft.com/office/drawing/2014/main" id="{7002446D-9B30-4928-9AA1-784A3009ECFF}"/>
              </a:ext>
            </a:extLst>
          </p:cNvPr>
          <p:cNvGraphicFramePr>
            <a:graphicFrameLocks noChangeAspect="1"/>
          </p:cNvGraphicFramePr>
          <p:nvPr>
            <p:extLst>
              <p:ext uri="{D42A27DB-BD31-4B8C-83A1-F6EECF244321}">
                <p14:modId xmlns:p14="http://schemas.microsoft.com/office/powerpoint/2010/main" val="923057745"/>
              </p:ext>
            </p:extLst>
          </p:nvPr>
        </p:nvGraphicFramePr>
        <p:xfrm>
          <a:off x="7833946" y="5742477"/>
          <a:ext cx="914400" cy="771525"/>
        </p:xfrm>
        <a:graphic>
          <a:graphicData uri="http://schemas.openxmlformats.org/presentationml/2006/ole">
            <mc:AlternateContent xmlns:mc="http://schemas.openxmlformats.org/markup-compatibility/2006">
              <mc:Choice xmlns:v="urn:schemas-microsoft-com:vml" Requires="v">
                <p:oleObj spid="_x0000_s2103" name="Worksheet" showAsIcon="1" r:id="rId4" imgW="914400" imgH="771480" progId="Excel.Sheet.12">
                  <p:embed/>
                </p:oleObj>
              </mc:Choice>
              <mc:Fallback>
                <p:oleObj name="Worksheet" showAsIcon="1" r:id="rId4" imgW="914400" imgH="771480" progId="Excel.Sheet.12">
                  <p:embed/>
                  <p:pic>
                    <p:nvPicPr>
                      <p:cNvPr id="0" name=""/>
                      <p:cNvPicPr/>
                      <p:nvPr/>
                    </p:nvPicPr>
                    <p:blipFill>
                      <a:blip r:embed="rId5"/>
                      <a:stretch>
                        <a:fillRect/>
                      </a:stretch>
                    </p:blipFill>
                    <p:spPr>
                      <a:xfrm>
                        <a:off x="7833946" y="5742477"/>
                        <a:ext cx="914400" cy="771525"/>
                      </a:xfrm>
                      <a:prstGeom prst="rect">
                        <a:avLst/>
                      </a:prstGeom>
                    </p:spPr>
                  </p:pic>
                </p:oleObj>
              </mc:Fallback>
            </mc:AlternateContent>
          </a:graphicData>
        </a:graphic>
      </p:graphicFrame>
      <p:sp>
        <p:nvSpPr>
          <p:cNvPr id="15" name="Rectangle 85">
            <a:extLst>
              <a:ext uri="{FF2B5EF4-FFF2-40B4-BE49-F238E27FC236}">
                <a16:creationId xmlns:a16="http://schemas.microsoft.com/office/drawing/2014/main" id="{A5157975-8F25-4EDA-AE3E-A60E53F4DE53}"/>
              </a:ext>
            </a:extLst>
          </p:cNvPr>
          <p:cNvSpPr>
            <a:spLocks noChangeArrowheads="1"/>
          </p:cNvSpPr>
          <p:nvPr/>
        </p:nvSpPr>
        <p:spPr bwMode="auto">
          <a:xfrm>
            <a:off x="7503792" y="5376048"/>
            <a:ext cx="1574708" cy="366429"/>
          </a:xfrm>
          <a:prstGeom prst="rect">
            <a:avLst/>
          </a:prstGeom>
          <a:noFill/>
          <a:ln w="12700">
            <a:noFill/>
            <a:miter lim="800000"/>
            <a:headEnd/>
            <a:tailEnd/>
          </a:ln>
          <a:effectLst/>
        </p:spPr>
        <p:txBody>
          <a:bodyPr lIns="68034" tIns="33420" rIns="68034" bIns="33420"/>
          <a:lstStyle/>
          <a:p>
            <a:r>
              <a:rPr lang="en-US" sz="1600" dirty="0">
                <a:solidFill>
                  <a:srgbClr val="000000"/>
                </a:solidFill>
                <a:latin typeface="+mn-lt"/>
                <a:cs typeface="Arial" panose="020B0604020202020204" pitchFamily="34" charset="0"/>
              </a:rPr>
              <a:t>How it was done.</a:t>
            </a:r>
          </a:p>
        </p:txBody>
      </p:sp>
    </p:spTree>
    <p:extLst>
      <p:ext uri="{BB962C8B-B14F-4D97-AF65-F5344CB8AC3E}">
        <p14:creationId xmlns:p14="http://schemas.microsoft.com/office/powerpoint/2010/main" val="269943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62039" y="986472"/>
            <a:ext cx="7772400" cy="526368"/>
          </a:xfrm>
          <a:noFill/>
          <a:ln/>
        </p:spPr>
        <p:txBody>
          <a:bodyPr>
            <a:noAutofit/>
          </a:bodyPr>
          <a:lstStyle/>
          <a:p>
            <a:r>
              <a:rPr lang="en-US" dirty="0"/>
              <a:t>Probability</a:t>
            </a:r>
          </a:p>
        </p:txBody>
      </p:sp>
      <p:sp>
        <p:nvSpPr>
          <p:cNvPr id="5274" name="Rectangle 154"/>
          <p:cNvSpPr>
            <a:spLocks noChangeArrowheads="1"/>
          </p:cNvSpPr>
          <p:nvPr/>
        </p:nvSpPr>
        <p:spPr bwMode="auto">
          <a:xfrm>
            <a:off x="795674" y="1535464"/>
            <a:ext cx="7619715" cy="353895"/>
          </a:xfrm>
          <a:prstGeom prst="rect">
            <a:avLst/>
          </a:prstGeom>
          <a:noFill/>
          <a:ln w="12700">
            <a:noFill/>
            <a:miter lim="800000"/>
            <a:headEnd/>
            <a:tailEnd/>
          </a:ln>
          <a:effectLst/>
        </p:spPr>
        <p:txBody>
          <a:bodyPr lIns="68034" tIns="33420" rIns="68034" bIns="33420"/>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Random Experiments, Counting Rules, and Assigning Probabilities</a:t>
            </a:r>
          </a:p>
        </p:txBody>
      </p:sp>
      <p:sp>
        <p:nvSpPr>
          <p:cNvPr id="5275" name="Rectangle 155"/>
          <p:cNvSpPr>
            <a:spLocks noChangeArrowheads="1"/>
          </p:cNvSpPr>
          <p:nvPr/>
        </p:nvSpPr>
        <p:spPr bwMode="auto">
          <a:xfrm>
            <a:off x="795674" y="1896758"/>
            <a:ext cx="7387877" cy="364041"/>
          </a:xfrm>
          <a:prstGeom prst="rect">
            <a:avLst/>
          </a:prstGeom>
          <a:noFill/>
          <a:ln w="12700">
            <a:noFill/>
            <a:miter lim="800000"/>
            <a:headEnd/>
            <a:tailEnd/>
          </a:ln>
          <a:effectLst/>
        </p:spPr>
        <p:txBody>
          <a:bodyPr lIns="68034" tIns="33420" rIns="68034" bIns="33420"/>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Events and Their Probability</a:t>
            </a:r>
          </a:p>
        </p:txBody>
      </p:sp>
      <p:sp>
        <p:nvSpPr>
          <p:cNvPr id="5276" name="Rectangle 156"/>
          <p:cNvSpPr>
            <a:spLocks noChangeArrowheads="1"/>
          </p:cNvSpPr>
          <p:nvPr/>
        </p:nvSpPr>
        <p:spPr bwMode="auto">
          <a:xfrm>
            <a:off x="795674" y="2280811"/>
            <a:ext cx="7086489" cy="428457"/>
          </a:xfrm>
          <a:prstGeom prst="rect">
            <a:avLst/>
          </a:prstGeom>
          <a:noFill/>
          <a:ln w="12700">
            <a:noFill/>
            <a:miter lim="800000"/>
            <a:headEnd/>
            <a:tailEnd/>
          </a:ln>
          <a:effectLst/>
        </p:spPr>
        <p:txBody>
          <a:bodyPr lIns="68034" tIns="33420" rIns="68034" bIns="33420"/>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Some Basic Relationships of Probability</a:t>
            </a:r>
          </a:p>
        </p:txBody>
      </p:sp>
      <p:sp>
        <p:nvSpPr>
          <p:cNvPr id="5277" name="Rectangle 157"/>
          <p:cNvSpPr>
            <a:spLocks noChangeArrowheads="1"/>
          </p:cNvSpPr>
          <p:nvPr/>
        </p:nvSpPr>
        <p:spPr bwMode="auto">
          <a:xfrm>
            <a:off x="795674" y="2660170"/>
            <a:ext cx="6993754" cy="392687"/>
          </a:xfrm>
          <a:prstGeom prst="rect">
            <a:avLst/>
          </a:prstGeom>
          <a:noFill/>
          <a:ln w="12700">
            <a:noFill/>
            <a:miter lim="800000"/>
            <a:headEnd/>
            <a:tailEnd/>
          </a:ln>
          <a:effectLst/>
        </p:spPr>
        <p:txBody>
          <a:bodyPr lIns="68034" tIns="33420" rIns="68034" bIns="33420"/>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Conditional Probability</a:t>
            </a:r>
          </a:p>
        </p:txBody>
      </p:sp>
      <p:sp>
        <p:nvSpPr>
          <p:cNvPr id="5278" name="Rectangle 158"/>
          <p:cNvSpPr>
            <a:spLocks noChangeArrowheads="1"/>
          </p:cNvSpPr>
          <p:nvPr/>
        </p:nvSpPr>
        <p:spPr bwMode="auto">
          <a:xfrm>
            <a:off x="795675" y="3020135"/>
            <a:ext cx="7156039" cy="392687"/>
          </a:xfrm>
          <a:prstGeom prst="rect">
            <a:avLst/>
          </a:prstGeom>
          <a:noFill/>
          <a:ln w="12700">
            <a:noFill/>
            <a:miter lim="800000"/>
            <a:headEnd/>
            <a:tailEnd/>
          </a:ln>
          <a:effectLst/>
        </p:spPr>
        <p:txBody>
          <a:bodyPr lIns="68034" tIns="33420" rIns="68034" bIns="33420"/>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Bayes’ Theorem</a:t>
            </a:r>
          </a:p>
        </p:txBody>
      </p:sp>
    </p:spTree>
    <p:extLst>
      <p:ext uri="{BB962C8B-B14F-4D97-AF65-F5344CB8AC3E}">
        <p14:creationId xmlns:p14="http://schemas.microsoft.com/office/powerpoint/2010/main" val="2961151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97132" y="979017"/>
            <a:ext cx="7772400" cy="483399"/>
          </a:xfrm>
          <a:noFill/>
          <a:ln/>
        </p:spPr>
        <p:txBody>
          <a:bodyPr/>
          <a:lstStyle/>
          <a:p>
            <a:r>
              <a:rPr lang="en-US" dirty="0"/>
              <a:t>Subjective Method</a:t>
            </a:r>
          </a:p>
        </p:txBody>
      </p:sp>
      <p:sp>
        <p:nvSpPr>
          <p:cNvPr id="17412" name="Rectangle 4"/>
          <p:cNvSpPr>
            <a:spLocks noChangeArrowheads="1"/>
          </p:cNvSpPr>
          <p:nvPr/>
        </p:nvSpPr>
        <p:spPr bwMode="auto">
          <a:xfrm>
            <a:off x="785519" y="1537237"/>
            <a:ext cx="7905750" cy="820649"/>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When economic conditions or a company’s circumstances change rapidly it might be inappropriate to assign probabilities based solely on historical data.</a:t>
            </a:r>
          </a:p>
        </p:txBody>
      </p:sp>
      <p:sp>
        <p:nvSpPr>
          <p:cNvPr id="17413" name="Rectangle 5"/>
          <p:cNvSpPr>
            <a:spLocks noChangeArrowheads="1"/>
          </p:cNvSpPr>
          <p:nvPr/>
        </p:nvSpPr>
        <p:spPr bwMode="auto">
          <a:xfrm>
            <a:off x="785518" y="2221629"/>
            <a:ext cx="7886700" cy="981696"/>
          </a:xfrm>
          <a:prstGeom prst="rect">
            <a:avLst/>
          </a:prstGeom>
          <a:noFill/>
          <a:ln w="12700">
            <a:noFill/>
            <a:miter lim="800000"/>
            <a:headEnd/>
            <a:tailEnd/>
          </a:ln>
          <a:effectLst/>
        </p:spPr>
        <p:txBody>
          <a:bodyPr wrap="square" anchor="ctr"/>
          <a:lstStyle/>
          <a:p>
            <a:pPr marL="257827" indent="-257827">
              <a:spcBef>
                <a:spcPts val="0"/>
              </a:spcBef>
              <a:buFont typeface="Arial" panose="020B0604020202020204" pitchFamily="34" charset="0"/>
              <a:buChar char="•"/>
            </a:pPr>
            <a:r>
              <a:rPr lang="en-US" sz="1805" dirty="0">
                <a:solidFill>
                  <a:srgbClr val="000000"/>
                </a:solidFill>
                <a:latin typeface="+mn-lt"/>
                <a:cs typeface="Arial" panose="020B0604020202020204" pitchFamily="34" charset="0"/>
              </a:rPr>
              <a:t>We can use any data available as well as our experience and intuition, but ultimately a probability value should express our degree of belief that the       experimental outcome will occur.</a:t>
            </a:r>
            <a:endParaRPr lang="en-US" dirty="0">
              <a:solidFill>
                <a:srgbClr val="000000"/>
              </a:solidFill>
              <a:effectLst/>
              <a:latin typeface="+mn-lt"/>
              <a:cs typeface="Arial" panose="020B0604020202020204" pitchFamily="34" charset="0"/>
            </a:endParaRPr>
          </a:p>
        </p:txBody>
      </p:sp>
      <p:sp>
        <p:nvSpPr>
          <p:cNvPr id="17414" name="Rectangle 6"/>
          <p:cNvSpPr>
            <a:spLocks noChangeArrowheads="1"/>
          </p:cNvSpPr>
          <p:nvPr/>
        </p:nvSpPr>
        <p:spPr bwMode="auto">
          <a:xfrm>
            <a:off x="785518" y="3106830"/>
            <a:ext cx="7886700" cy="774970"/>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The best probability estimates often are obtained by combining the estimates from the classical or relative frequency approach with the subjective estimate.</a:t>
            </a:r>
          </a:p>
        </p:txBody>
      </p:sp>
    </p:spTree>
    <p:extLst>
      <p:ext uri="{BB962C8B-B14F-4D97-AF65-F5344CB8AC3E}">
        <p14:creationId xmlns:p14="http://schemas.microsoft.com/office/powerpoint/2010/main" val="599416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76263" y="965259"/>
            <a:ext cx="7772400" cy="507270"/>
          </a:xfrm>
          <a:noFill/>
          <a:ln/>
        </p:spPr>
        <p:txBody>
          <a:bodyPr/>
          <a:lstStyle/>
          <a:p>
            <a:r>
              <a:rPr lang="en-US" dirty="0"/>
              <a:t>Subjective Method</a:t>
            </a:r>
          </a:p>
        </p:txBody>
      </p:sp>
      <p:sp>
        <p:nvSpPr>
          <p:cNvPr id="18435" name="Rectangle 3"/>
          <p:cNvSpPr>
            <a:spLocks noGrp="1" noChangeArrowheads="1"/>
          </p:cNvSpPr>
          <p:nvPr>
            <p:ph idx="1"/>
          </p:nvPr>
        </p:nvSpPr>
        <p:spPr>
          <a:xfrm>
            <a:off x="1243314" y="2114530"/>
            <a:ext cx="7772400" cy="374783"/>
          </a:xfrm>
          <a:noFill/>
          <a:ln/>
        </p:spPr>
        <p:txBody>
          <a:bodyPr>
            <a:normAutofit fontScale="92500" lnSpcReduction="10000"/>
          </a:bodyPr>
          <a:lstStyle/>
          <a:p>
            <a:pPr>
              <a:lnSpc>
                <a:spcPct val="90000"/>
              </a:lnSpc>
              <a:buFont typeface="Monotype Sorts" pitchFamily="2" charset="2"/>
              <a:buNone/>
            </a:pPr>
            <a:r>
              <a:rPr lang="en-US" dirty="0"/>
              <a:t>An analyst made the following probability estimates.</a:t>
            </a:r>
          </a:p>
        </p:txBody>
      </p:sp>
      <p:sp>
        <p:nvSpPr>
          <p:cNvPr id="13" name="Rectangle 124">
            <a:extLst>
              <a:ext uri="{FF2B5EF4-FFF2-40B4-BE49-F238E27FC236}">
                <a16:creationId xmlns:a16="http://schemas.microsoft.com/office/drawing/2014/main" id="{9C147D03-EAFC-4830-A3B4-0908F4BECD4A}"/>
              </a:ext>
            </a:extLst>
          </p:cNvPr>
          <p:cNvSpPr>
            <a:spLocks noChangeArrowheads="1"/>
          </p:cNvSpPr>
          <p:nvPr/>
        </p:nvSpPr>
        <p:spPr bwMode="auto">
          <a:xfrm>
            <a:off x="785020" y="1446184"/>
            <a:ext cx="5360987" cy="41417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Power Investments</a:t>
            </a:r>
          </a:p>
        </p:txBody>
      </p:sp>
      <p:graphicFrame>
        <p:nvGraphicFramePr>
          <p:cNvPr id="5" name="Table 4">
            <a:extLst>
              <a:ext uri="{FF2B5EF4-FFF2-40B4-BE49-F238E27FC236}">
                <a16:creationId xmlns:a16="http://schemas.microsoft.com/office/drawing/2014/main" id="{E7A08469-9B8A-4AF1-98F9-02E167F6DE0E}"/>
              </a:ext>
            </a:extLst>
          </p:cNvPr>
          <p:cNvGraphicFramePr>
            <a:graphicFrameLocks noGrp="1"/>
          </p:cNvGraphicFramePr>
          <p:nvPr>
            <p:extLst>
              <p:ext uri="{D42A27DB-BD31-4B8C-83A1-F6EECF244321}">
                <p14:modId xmlns:p14="http://schemas.microsoft.com/office/powerpoint/2010/main" val="1041016546"/>
              </p:ext>
            </p:extLst>
          </p:nvPr>
        </p:nvGraphicFramePr>
        <p:xfrm>
          <a:off x="1750157" y="2682228"/>
          <a:ext cx="4114800" cy="2026920"/>
        </p:xfrm>
        <a:graphic>
          <a:graphicData uri="http://schemas.openxmlformats.org/drawingml/2006/table">
            <a:tbl>
              <a:tblPr>
                <a:tableStyleId>{5C22544A-7EE6-4342-B048-85BDC9FD1C3A}</a:tableStyleId>
              </a:tblPr>
              <a:tblGrid>
                <a:gridCol w="2103120">
                  <a:extLst>
                    <a:ext uri="{9D8B030D-6E8A-4147-A177-3AD203B41FA5}">
                      <a16:colId xmlns:a16="http://schemas.microsoft.com/office/drawing/2014/main" val="4205589594"/>
                    </a:ext>
                  </a:extLst>
                </a:gridCol>
                <a:gridCol w="1005840">
                  <a:extLst>
                    <a:ext uri="{9D8B030D-6E8A-4147-A177-3AD203B41FA5}">
                      <a16:colId xmlns:a16="http://schemas.microsoft.com/office/drawing/2014/main" val="1203184169"/>
                    </a:ext>
                  </a:extLst>
                </a:gridCol>
                <a:gridCol w="1005840">
                  <a:extLst>
                    <a:ext uri="{9D8B030D-6E8A-4147-A177-3AD203B41FA5}">
                      <a16:colId xmlns:a16="http://schemas.microsoft.com/office/drawing/2014/main" val="3422404670"/>
                    </a:ext>
                  </a:extLst>
                </a:gridCol>
              </a:tblGrid>
              <a:tr h="190500">
                <a:tc>
                  <a:txBody>
                    <a:bodyPr/>
                    <a:lstStyle/>
                    <a:p>
                      <a:pPr algn="l" fontAlgn="b"/>
                      <a:r>
                        <a:rPr lang="en-US" sz="1600" u="none" strike="noStrike" dirty="0">
                          <a:effectLst/>
                          <a:latin typeface="+mn-lt"/>
                        </a:rPr>
                        <a:t>Experimental Outcome</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Gain/Lost</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Probability</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9524786"/>
                  </a:ext>
                </a:extLst>
              </a:tr>
              <a:tr h="190500">
                <a:tc>
                  <a:txBody>
                    <a:bodyPr/>
                    <a:lstStyle/>
                    <a:p>
                      <a:pPr algn="l" fontAlgn="b"/>
                      <a:r>
                        <a:rPr lang="en-US" sz="1600" u="none" strike="noStrike" dirty="0">
                          <a:effectLst/>
                          <a:latin typeface="+mn-lt"/>
                        </a:rPr>
                        <a:t>($5,000, -$10,000)</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latin typeface="+mn-lt"/>
                        </a:rPr>
                        <a:t>-$5,000</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latin typeface="+mn-lt"/>
                        </a:rPr>
                        <a:t>0.20</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731847863"/>
                  </a:ext>
                </a:extLst>
              </a:tr>
              <a:tr h="190500">
                <a:tc>
                  <a:txBody>
                    <a:bodyPr/>
                    <a:lstStyle/>
                    <a:p>
                      <a:pPr algn="l" fontAlgn="b"/>
                      <a:r>
                        <a:rPr lang="en-US" sz="1600" u="none" strike="noStrike" dirty="0">
                          <a:effectLst/>
                          <a:latin typeface="+mn-lt"/>
                        </a:rPr>
                        <a:t>($5,000, $7,000)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$12,000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0.15</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1357228394"/>
                  </a:ext>
                </a:extLst>
              </a:tr>
              <a:tr h="190500">
                <a:tc>
                  <a:txBody>
                    <a:bodyPr/>
                    <a:lstStyle/>
                    <a:p>
                      <a:pPr algn="l" fontAlgn="b"/>
                      <a:r>
                        <a:rPr lang="en-US" sz="1600" u="none" strike="noStrike" dirty="0">
                          <a:effectLst/>
                          <a:latin typeface="+mn-lt"/>
                        </a:rPr>
                        <a:t>(-$2,000, -$10,000)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-$12,000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0.05</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335129820"/>
                  </a:ext>
                </a:extLst>
              </a:tr>
              <a:tr h="190500">
                <a:tc>
                  <a:txBody>
                    <a:bodyPr/>
                    <a:lstStyle/>
                    <a:p>
                      <a:pPr algn="l" fontAlgn="b"/>
                      <a:r>
                        <a:rPr lang="en-US" sz="1600" u="none" strike="noStrike" dirty="0">
                          <a:effectLst/>
                          <a:latin typeface="+mn-lt"/>
                        </a:rPr>
                        <a:t>(-$2,000, $7,000)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$5,000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0.10</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519224886"/>
                  </a:ext>
                </a:extLst>
              </a:tr>
              <a:tr h="190500">
                <a:tc>
                  <a:txBody>
                    <a:bodyPr/>
                    <a:lstStyle/>
                    <a:p>
                      <a:pPr algn="l" fontAlgn="b"/>
                      <a:r>
                        <a:rPr lang="en-US" sz="1600" u="none" strike="noStrike" dirty="0">
                          <a:effectLst/>
                          <a:latin typeface="+mn-lt"/>
                        </a:rPr>
                        <a:t>($1,000, -$10,000)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-$9,000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0.20</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567101065"/>
                  </a:ext>
                </a:extLst>
              </a:tr>
              <a:tr h="190500">
                <a:tc>
                  <a:txBody>
                    <a:bodyPr/>
                    <a:lstStyle/>
                    <a:p>
                      <a:pPr algn="l" fontAlgn="b"/>
                      <a:r>
                        <a:rPr lang="en-US" sz="1600" u="none" strike="noStrike" dirty="0">
                          <a:effectLst/>
                          <a:latin typeface="+mn-lt"/>
                        </a:rPr>
                        <a:t>($1,000, $7,000)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$8,000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0.30</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1613220"/>
                  </a:ext>
                </a:extLst>
              </a:tr>
              <a:tr h="190500">
                <a:tc>
                  <a:txBody>
                    <a:bodyPr/>
                    <a:lstStyle/>
                    <a:p>
                      <a:pPr algn="l" fontAlgn="b"/>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1.00</a:t>
                      </a: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37434862"/>
                  </a:ext>
                </a:extLst>
              </a:tr>
            </a:tbl>
          </a:graphicData>
        </a:graphic>
      </p:graphicFrame>
    </p:spTree>
    <p:extLst>
      <p:ext uri="{BB962C8B-B14F-4D97-AF65-F5344CB8AC3E}">
        <p14:creationId xmlns:p14="http://schemas.microsoft.com/office/powerpoint/2010/main" val="15978507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ChangeArrowheads="1"/>
          </p:cNvSpPr>
          <p:nvPr/>
        </p:nvSpPr>
        <p:spPr bwMode="auto">
          <a:xfrm>
            <a:off x="952500" y="1717772"/>
            <a:ext cx="7258050" cy="50130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An </a:t>
            </a:r>
            <a:r>
              <a:rPr lang="en-US" sz="2400" b="1" dirty="0">
                <a:solidFill>
                  <a:srgbClr val="000000"/>
                </a:solidFill>
                <a:latin typeface="+mn-lt"/>
                <a:cs typeface="Arial" panose="020B0604020202020204" pitchFamily="34" charset="0"/>
              </a:rPr>
              <a:t>event </a:t>
            </a:r>
            <a:r>
              <a:rPr lang="en-US" sz="2400" dirty="0">
                <a:solidFill>
                  <a:srgbClr val="000000"/>
                </a:solidFill>
                <a:latin typeface="+mn-lt"/>
                <a:cs typeface="Arial" panose="020B0604020202020204" pitchFamily="34" charset="0"/>
              </a:rPr>
              <a:t>is a collection of sample points.</a:t>
            </a:r>
          </a:p>
        </p:txBody>
      </p:sp>
      <p:sp>
        <p:nvSpPr>
          <p:cNvPr id="145411" name="Rectangle 3"/>
          <p:cNvSpPr>
            <a:spLocks noChangeArrowheads="1"/>
          </p:cNvSpPr>
          <p:nvPr/>
        </p:nvSpPr>
        <p:spPr bwMode="auto">
          <a:xfrm>
            <a:off x="952500" y="2213647"/>
            <a:ext cx="7258050" cy="75911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The </a:t>
            </a:r>
            <a:r>
              <a:rPr lang="en-US" sz="2400" b="1" dirty="0">
                <a:solidFill>
                  <a:srgbClr val="000000"/>
                </a:solidFill>
                <a:latin typeface="+mn-lt"/>
                <a:cs typeface="Arial" panose="020B0604020202020204" pitchFamily="34" charset="0"/>
              </a:rPr>
              <a:t>probability of any event </a:t>
            </a:r>
            <a:r>
              <a:rPr lang="en-US" sz="2400" dirty="0">
                <a:solidFill>
                  <a:srgbClr val="000000"/>
                </a:solidFill>
                <a:latin typeface="+mn-lt"/>
                <a:cs typeface="Arial" panose="020B0604020202020204" pitchFamily="34" charset="0"/>
              </a:rPr>
              <a:t>is equal to the sum of the probabilities of the sample points in the event.</a:t>
            </a:r>
          </a:p>
        </p:txBody>
      </p:sp>
      <p:sp>
        <p:nvSpPr>
          <p:cNvPr id="145412" name="Rectangle 4"/>
          <p:cNvSpPr>
            <a:spLocks noChangeArrowheads="1"/>
          </p:cNvSpPr>
          <p:nvPr/>
        </p:nvSpPr>
        <p:spPr bwMode="auto">
          <a:xfrm>
            <a:off x="952500" y="3088933"/>
            <a:ext cx="7258050" cy="810289"/>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If we can identify all the sample points of an experiment and assign a probability to each, we can compute the probability of an event.</a:t>
            </a:r>
          </a:p>
        </p:txBody>
      </p:sp>
      <p:sp>
        <p:nvSpPr>
          <p:cNvPr id="6" name="Rectangle 2"/>
          <p:cNvSpPr txBox="1">
            <a:spLocks noChangeArrowheads="1"/>
          </p:cNvSpPr>
          <p:nvPr/>
        </p:nvSpPr>
        <p:spPr>
          <a:xfrm>
            <a:off x="438150" y="965384"/>
            <a:ext cx="7772400" cy="514604"/>
          </a:xfrm>
          <a:prstGeom prst="rect">
            <a:avLst/>
          </a:prstGeom>
          <a:noFill/>
          <a:ln/>
        </p:spPr>
        <p:txBody>
          <a:bodyPr/>
          <a:lstStyle>
            <a:lvl1pPr algn="ctr" rtl="0" eaLnBrk="1" fontAlgn="base" hangingPunct="1">
              <a:spcBef>
                <a:spcPct val="0"/>
              </a:spcBef>
              <a:spcAft>
                <a:spcPct val="0"/>
              </a:spcAft>
              <a:defRPr sz="2800">
                <a:solidFill>
                  <a:schemeClr val="bg1"/>
                </a:solidFill>
                <a:effectLst/>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a:lstStyle>
          <a:p>
            <a:pPr algn="l"/>
            <a:r>
              <a:rPr lang="en-US" b="1" kern="0" dirty="0">
                <a:solidFill>
                  <a:schemeClr val="tx1"/>
                </a:solidFill>
                <a:latin typeface="+mn-lt"/>
              </a:rPr>
              <a:t>Events and Their Probabilities</a:t>
            </a:r>
          </a:p>
        </p:txBody>
      </p:sp>
    </p:spTree>
    <p:extLst>
      <p:ext uri="{BB962C8B-B14F-4D97-AF65-F5344CB8AC3E}">
        <p14:creationId xmlns:p14="http://schemas.microsoft.com/office/powerpoint/2010/main" val="1514904029"/>
      </p:ext>
    </p:extLst>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6" name="Rectangle 36"/>
          <p:cNvSpPr>
            <a:spLocks noChangeArrowheads="1"/>
          </p:cNvSpPr>
          <p:nvPr/>
        </p:nvSpPr>
        <p:spPr bwMode="auto">
          <a:xfrm>
            <a:off x="964371" y="2032232"/>
            <a:ext cx="3687609" cy="372396"/>
          </a:xfrm>
          <a:prstGeom prst="rect">
            <a:avLst/>
          </a:prstGeom>
          <a:noFill/>
          <a:ln w="12700">
            <a:noFill/>
            <a:miter lim="800000"/>
            <a:headEnd/>
            <a:tailEnd/>
          </a:ln>
          <a:effectLst/>
        </p:spPr>
        <p:txBody>
          <a:bodyPr wrap="none" anchor="ctr"/>
          <a:lstStyle/>
          <a:p>
            <a:pPr algn="l">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 Nuclear Pro is profitable</a:t>
            </a:r>
          </a:p>
        </p:txBody>
      </p:sp>
      <p:sp>
        <p:nvSpPr>
          <p:cNvPr id="20520" name="Rectangle 40"/>
          <p:cNvSpPr>
            <a:spLocks noChangeArrowheads="1"/>
          </p:cNvSpPr>
          <p:nvPr/>
        </p:nvSpPr>
        <p:spPr bwMode="auto">
          <a:xfrm>
            <a:off x="1159783" y="4591559"/>
            <a:ext cx="6023532" cy="458334"/>
          </a:xfrm>
          <a:prstGeom prst="rect">
            <a:avLst/>
          </a:prstGeom>
          <a:noFill/>
          <a:ln w="12700">
            <a:noFill/>
            <a:miter lim="800000"/>
            <a:headEnd/>
            <a:tailEnd/>
          </a:ln>
          <a:effectLst/>
        </p:spPr>
        <p:txBody>
          <a:bodyPr wrap="none" anchor="ctr"/>
          <a:lstStyle/>
          <a:p>
            <a:r>
              <a:rPr lang="en-US" sz="1600" i="1" dirty="0">
                <a:solidFill>
                  <a:srgbClr val="000000"/>
                </a:solidFill>
                <a:latin typeface="+mn-lt"/>
                <a:cs typeface="Arial" panose="020B0604020202020204" pitchFamily="34" charset="0"/>
              </a:rPr>
              <a:t>A </a:t>
            </a:r>
            <a:r>
              <a:rPr lang="en-US" sz="1600" dirty="0">
                <a:solidFill>
                  <a:srgbClr val="000000"/>
                </a:solidFill>
                <a:latin typeface="+mn-lt"/>
                <a:cs typeface="Arial" panose="020B0604020202020204" pitchFamily="34" charset="0"/>
              </a:rPr>
              <a:t>= {($5,000, -$10,000), ($5,000, $7,000), ($1,000, -$10,000), ($1,000, $7,000)}</a:t>
            </a:r>
          </a:p>
        </p:txBody>
      </p:sp>
      <p:sp>
        <p:nvSpPr>
          <p:cNvPr id="20521" name="Rectangle 41"/>
          <p:cNvSpPr>
            <a:spLocks noChangeArrowheads="1"/>
          </p:cNvSpPr>
          <p:nvPr/>
        </p:nvSpPr>
        <p:spPr bwMode="auto">
          <a:xfrm>
            <a:off x="942266" y="4997645"/>
            <a:ext cx="7340087" cy="401042"/>
          </a:xfrm>
          <a:prstGeom prst="rect">
            <a:avLst/>
          </a:prstGeom>
          <a:noFill/>
          <a:ln w="12700">
            <a:noFill/>
            <a:miter lim="800000"/>
            <a:headEnd/>
            <a:tailEnd/>
          </a:ln>
          <a:effectLst/>
        </p:spPr>
        <p:txBody>
          <a:bodyPr wrap="none" anchor="ctr"/>
          <a:lstStyle/>
          <a:p>
            <a:r>
              <a:rPr lang="en-US" sz="1600" i="1" dirty="0">
                <a:solidFill>
                  <a:srgbClr val="000000"/>
                </a:solidFill>
                <a:latin typeface="+mn-lt"/>
                <a:cs typeface="Arial" panose="020B0604020202020204" pitchFamily="34" charset="0"/>
              </a:rPr>
              <a:t>P</a:t>
            </a:r>
            <a:r>
              <a:rPr lang="en-US" sz="1600" dirty="0">
                <a:solidFill>
                  <a:srgbClr val="000000"/>
                </a:solidFill>
                <a:latin typeface="+mn-lt"/>
                <a:cs typeface="Arial" panose="020B0604020202020204" pitchFamily="34" charset="0"/>
              </a:rPr>
              <a:t>(</a:t>
            </a:r>
            <a:r>
              <a:rPr lang="en-US" sz="1600" i="1" dirty="0">
                <a:solidFill>
                  <a:srgbClr val="000000"/>
                </a:solidFill>
                <a:latin typeface="+mn-lt"/>
                <a:cs typeface="Arial" panose="020B0604020202020204" pitchFamily="34" charset="0"/>
              </a:rPr>
              <a:t>A</a:t>
            </a:r>
            <a:r>
              <a:rPr lang="en-US" sz="1600" dirty="0">
                <a:solidFill>
                  <a:srgbClr val="000000"/>
                </a:solidFill>
                <a:latin typeface="+mn-lt"/>
                <a:cs typeface="Arial" panose="020B0604020202020204" pitchFamily="34" charset="0"/>
              </a:rPr>
              <a:t>) = </a:t>
            </a:r>
            <a:r>
              <a:rPr lang="en-US" sz="1600" i="1" dirty="0">
                <a:solidFill>
                  <a:srgbClr val="000000"/>
                </a:solidFill>
                <a:latin typeface="+mn-lt"/>
                <a:cs typeface="Arial" panose="020B0604020202020204" pitchFamily="34" charset="0"/>
              </a:rPr>
              <a:t>P</a:t>
            </a:r>
            <a:r>
              <a:rPr lang="en-US" sz="1600" dirty="0">
                <a:solidFill>
                  <a:srgbClr val="000000"/>
                </a:solidFill>
                <a:latin typeface="+mn-lt"/>
                <a:cs typeface="Arial" panose="020B0604020202020204" pitchFamily="34" charset="0"/>
              </a:rPr>
              <a:t>($5,000, -$10,000) + P($5,000, $7,000) + P($1,000, -$10,000) + P($1,000, $7,000)}</a:t>
            </a:r>
          </a:p>
        </p:txBody>
      </p:sp>
      <p:sp>
        <p:nvSpPr>
          <p:cNvPr id="20522" name="Rectangle 42"/>
          <p:cNvSpPr>
            <a:spLocks noChangeArrowheads="1"/>
          </p:cNvSpPr>
          <p:nvPr/>
        </p:nvSpPr>
        <p:spPr bwMode="auto">
          <a:xfrm>
            <a:off x="1331925" y="5370041"/>
            <a:ext cx="3086100" cy="329427"/>
          </a:xfrm>
          <a:prstGeom prst="rect">
            <a:avLst/>
          </a:prstGeom>
          <a:noFill/>
          <a:ln w="12700">
            <a:noFill/>
            <a:miter lim="800000"/>
            <a:headEnd/>
            <a:tailEnd/>
          </a:ln>
          <a:effectLst/>
        </p:spPr>
        <p:txBody>
          <a:bodyPr wrap="none" anchor="ctr"/>
          <a:lstStyle/>
          <a:p>
            <a:r>
              <a:rPr lang="en-US" sz="1600" dirty="0">
                <a:solidFill>
                  <a:srgbClr val="000000"/>
                </a:solidFill>
                <a:latin typeface="+mn-lt"/>
                <a:cs typeface="Arial" panose="020B0604020202020204" pitchFamily="34" charset="0"/>
              </a:rPr>
              <a:t>= 0.20 + 0.15 + 0.20 + 0.30</a:t>
            </a:r>
          </a:p>
        </p:txBody>
      </p:sp>
      <p:sp>
        <p:nvSpPr>
          <p:cNvPr id="20523" name="Rectangle 43"/>
          <p:cNvSpPr>
            <a:spLocks noChangeArrowheads="1"/>
          </p:cNvSpPr>
          <p:nvPr/>
        </p:nvSpPr>
        <p:spPr bwMode="auto">
          <a:xfrm>
            <a:off x="1332737" y="5670823"/>
            <a:ext cx="1181100" cy="386719"/>
          </a:xfrm>
          <a:prstGeom prst="rect">
            <a:avLst/>
          </a:prstGeom>
          <a:noFill/>
          <a:ln w="12700">
            <a:noFill/>
            <a:miter lim="800000"/>
            <a:headEnd/>
            <a:tailEnd/>
          </a:ln>
          <a:effectLst/>
        </p:spPr>
        <p:txBody>
          <a:bodyPr wrap="none" anchor="ctr"/>
          <a:lstStyle/>
          <a:p>
            <a:pPr>
              <a:spcBef>
                <a:spcPct val="20000"/>
              </a:spcBef>
              <a:buSzPct val="75000"/>
              <a:buFont typeface="Monotype Sorts" pitchFamily="2" charset="2"/>
              <a:buNone/>
            </a:pPr>
            <a:r>
              <a:rPr lang="en-US" sz="1600" dirty="0">
                <a:solidFill>
                  <a:srgbClr val="000000"/>
                </a:solidFill>
                <a:latin typeface="+mn-lt"/>
                <a:cs typeface="Arial" panose="020B0604020202020204" pitchFamily="34" charset="0"/>
              </a:rPr>
              <a:t>=   0.85</a:t>
            </a:r>
            <a:endParaRPr lang="en-US" sz="1600" dirty="0">
              <a:solidFill>
                <a:srgbClr val="000000"/>
              </a:solidFill>
              <a:effectLst/>
              <a:latin typeface="+mn-lt"/>
              <a:cs typeface="Arial" panose="020B0604020202020204" pitchFamily="34" charset="0"/>
            </a:endParaRPr>
          </a:p>
        </p:txBody>
      </p:sp>
      <p:sp>
        <p:nvSpPr>
          <p:cNvPr id="10" name="Rectangle 2">
            <a:extLst>
              <a:ext uri="{FF2B5EF4-FFF2-40B4-BE49-F238E27FC236}">
                <a16:creationId xmlns:a16="http://schemas.microsoft.com/office/drawing/2014/main" id="{7EF6BBC5-0946-4B44-81E6-26926C5E1562}"/>
              </a:ext>
            </a:extLst>
          </p:cNvPr>
          <p:cNvSpPr txBox="1">
            <a:spLocks noChangeArrowheads="1"/>
          </p:cNvSpPr>
          <p:nvPr/>
        </p:nvSpPr>
        <p:spPr>
          <a:xfrm>
            <a:off x="438150" y="965384"/>
            <a:ext cx="7772400" cy="514604"/>
          </a:xfrm>
          <a:prstGeom prst="rect">
            <a:avLst/>
          </a:prstGeom>
          <a:noFill/>
          <a:ln/>
        </p:spPr>
        <p:txBody>
          <a:bodyPr/>
          <a:lstStyle>
            <a:lvl1pPr algn="ctr" rtl="0" eaLnBrk="1" fontAlgn="base" hangingPunct="1">
              <a:spcBef>
                <a:spcPct val="0"/>
              </a:spcBef>
              <a:spcAft>
                <a:spcPct val="0"/>
              </a:spcAft>
              <a:defRPr sz="2800">
                <a:solidFill>
                  <a:schemeClr val="bg1"/>
                </a:solidFill>
                <a:effectLst/>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a:lstStyle>
          <a:p>
            <a:pPr algn="l"/>
            <a:r>
              <a:rPr lang="en-US" b="1" kern="0" dirty="0">
                <a:solidFill>
                  <a:schemeClr val="tx1"/>
                </a:solidFill>
                <a:latin typeface="+mn-lt"/>
              </a:rPr>
              <a:t>Events and Their Probabilities</a:t>
            </a:r>
          </a:p>
        </p:txBody>
      </p:sp>
      <p:sp>
        <p:nvSpPr>
          <p:cNvPr id="11" name="Rectangle 124">
            <a:extLst>
              <a:ext uri="{FF2B5EF4-FFF2-40B4-BE49-F238E27FC236}">
                <a16:creationId xmlns:a16="http://schemas.microsoft.com/office/drawing/2014/main" id="{7286BD0D-B35E-48E8-B841-4E823A7E4E80}"/>
              </a:ext>
            </a:extLst>
          </p:cNvPr>
          <p:cNvSpPr>
            <a:spLocks noChangeArrowheads="1"/>
          </p:cNvSpPr>
          <p:nvPr/>
        </p:nvSpPr>
        <p:spPr bwMode="auto">
          <a:xfrm>
            <a:off x="785020" y="1446184"/>
            <a:ext cx="5360987" cy="41417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Power Investments</a:t>
            </a:r>
          </a:p>
        </p:txBody>
      </p:sp>
      <p:graphicFrame>
        <p:nvGraphicFramePr>
          <p:cNvPr id="12" name="Table 11">
            <a:extLst>
              <a:ext uri="{FF2B5EF4-FFF2-40B4-BE49-F238E27FC236}">
                <a16:creationId xmlns:a16="http://schemas.microsoft.com/office/drawing/2014/main" id="{A2121BB3-E339-4659-AEFB-3DEB0BA37940}"/>
              </a:ext>
            </a:extLst>
          </p:cNvPr>
          <p:cNvGraphicFramePr>
            <a:graphicFrameLocks noGrp="1"/>
          </p:cNvGraphicFramePr>
          <p:nvPr>
            <p:extLst>
              <p:ext uri="{D42A27DB-BD31-4B8C-83A1-F6EECF244321}">
                <p14:modId xmlns:p14="http://schemas.microsoft.com/office/powerpoint/2010/main" val="2454027908"/>
              </p:ext>
            </p:extLst>
          </p:nvPr>
        </p:nvGraphicFramePr>
        <p:xfrm>
          <a:off x="1301148" y="2552738"/>
          <a:ext cx="4114800" cy="2026920"/>
        </p:xfrm>
        <a:graphic>
          <a:graphicData uri="http://schemas.openxmlformats.org/drawingml/2006/table">
            <a:tbl>
              <a:tblPr>
                <a:tableStyleId>{5C22544A-7EE6-4342-B048-85BDC9FD1C3A}</a:tableStyleId>
              </a:tblPr>
              <a:tblGrid>
                <a:gridCol w="2103120">
                  <a:extLst>
                    <a:ext uri="{9D8B030D-6E8A-4147-A177-3AD203B41FA5}">
                      <a16:colId xmlns:a16="http://schemas.microsoft.com/office/drawing/2014/main" val="4205589594"/>
                    </a:ext>
                  </a:extLst>
                </a:gridCol>
                <a:gridCol w="1005840">
                  <a:extLst>
                    <a:ext uri="{9D8B030D-6E8A-4147-A177-3AD203B41FA5}">
                      <a16:colId xmlns:a16="http://schemas.microsoft.com/office/drawing/2014/main" val="1203184169"/>
                    </a:ext>
                  </a:extLst>
                </a:gridCol>
                <a:gridCol w="1005840">
                  <a:extLst>
                    <a:ext uri="{9D8B030D-6E8A-4147-A177-3AD203B41FA5}">
                      <a16:colId xmlns:a16="http://schemas.microsoft.com/office/drawing/2014/main" val="3422404670"/>
                    </a:ext>
                  </a:extLst>
                </a:gridCol>
              </a:tblGrid>
              <a:tr h="190500">
                <a:tc>
                  <a:txBody>
                    <a:bodyPr/>
                    <a:lstStyle/>
                    <a:p>
                      <a:pPr algn="l" fontAlgn="b"/>
                      <a:r>
                        <a:rPr lang="en-US" sz="1600" u="none" strike="noStrike" dirty="0">
                          <a:effectLst/>
                          <a:latin typeface="+mn-lt"/>
                        </a:rPr>
                        <a:t>Experimental Outcome</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Gain/Lost</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Probability</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9524786"/>
                  </a:ext>
                </a:extLst>
              </a:tr>
              <a:tr h="190500">
                <a:tc>
                  <a:txBody>
                    <a:bodyPr/>
                    <a:lstStyle/>
                    <a:p>
                      <a:pPr algn="l" fontAlgn="b"/>
                      <a:r>
                        <a:rPr lang="en-US" sz="1600" u="none" strike="noStrike" dirty="0">
                          <a:effectLst/>
                          <a:latin typeface="+mn-lt"/>
                        </a:rPr>
                        <a:t>($5,000, -$10,000)</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latin typeface="+mn-lt"/>
                        </a:rPr>
                        <a:t>-$5,000</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latin typeface="+mn-lt"/>
                        </a:rPr>
                        <a:t>0.20</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731847863"/>
                  </a:ext>
                </a:extLst>
              </a:tr>
              <a:tr h="190500">
                <a:tc>
                  <a:txBody>
                    <a:bodyPr/>
                    <a:lstStyle/>
                    <a:p>
                      <a:pPr algn="l" fontAlgn="b"/>
                      <a:r>
                        <a:rPr lang="en-US" sz="1600" u="none" strike="noStrike" dirty="0">
                          <a:effectLst/>
                          <a:latin typeface="+mn-lt"/>
                        </a:rPr>
                        <a:t>($5,000, $7,000)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$12,000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0.15</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1357228394"/>
                  </a:ext>
                </a:extLst>
              </a:tr>
              <a:tr h="190500">
                <a:tc>
                  <a:txBody>
                    <a:bodyPr/>
                    <a:lstStyle/>
                    <a:p>
                      <a:pPr algn="l" fontAlgn="b"/>
                      <a:r>
                        <a:rPr lang="en-US" sz="1600" u="none" strike="noStrike" dirty="0">
                          <a:effectLst/>
                          <a:latin typeface="+mn-lt"/>
                        </a:rPr>
                        <a:t>(-$2,000, -$10,000)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-$12,000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0.05</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335129820"/>
                  </a:ext>
                </a:extLst>
              </a:tr>
              <a:tr h="190500">
                <a:tc>
                  <a:txBody>
                    <a:bodyPr/>
                    <a:lstStyle/>
                    <a:p>
                      <a:pPr algn="l" fontAlgn="b"/>
                      <a:r>
                        <a:rPr lang="en-US" sz="1600" u="none" strike="noStrike" dirty="0">
                          <a:effectLst/>
                          <a:latin typeface="+mn-lt"/>
                        </a:rPr>
                        <a:t>(-$2,000, $7,000)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$5,000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0.10</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519224886"/>
                  </a:ext>
                </a:extLst>
              </a:tr>
              <a:tr h="190500">
                <a:tc>
                  <a:txBody>
                    <a:bodyPr/>
                    <a:lstStyle/>
                    <a:p>
                      <a:pPr algn="l" fontAlgn="b"/>
                      <a:r>
                        <a:rPr lang="en-US" sz="1600" u="none" strike="noStrike" dirty="0">
                          <a:effectLst/>
                          <a:latin typeface="+mn-lt"/>
                        </a:rPr>
                        <a:t>($1,000, -$10,000)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-$9,000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0.20</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567101065"/>
                  </a:ext>
                </a:extLst>
              </a:tr>
              <a:tr h="190500">
                <a:tc>
                  <a:txBody>
                    <a:bodyPr/>
                    <a:lstStyle/>
                    <a:p>
                      <a:pPr algn="l" fontAlgn="b"/>
                      <a:r>
                        <a:rPr lang="en-US" sz="1600" u="none" strike="noStrike" dirty="0">
                          <a:effectLst/>
                          <a:latin typeface="+mn-lt"/>
                        </a:rPr>
                        <a:t>($1,000, $7,000)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$8,000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0.30</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1613220"/>
                  </a:ext>
                </a:extLst>
              </a:tr>
              <a:tr h="190500">
                <a:tc>
                  <a:txBody>
                    <a:bodyPr/>
                    <a:lstStyle/>
                    <a:p>
                      <a:pPr algn="l" fontAlgn="b"/>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1.00</a:t>
                      </a: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37434862"/>
                  </a:ext>
                </a:extLst>
              </a:tr>
            </a:tbl>
          </a:graphicData>
        </a:graphic>
      </p:graphicFrame>
    </p:spTree>
    <p:extLst>
      <p:ext uri="{BB962C8B-B14F-4D97-AF65-F5344CB8AC3E}">
        <p14:creationId xmlns:p14="http://schemas.microsoft.com/office/powerpoint/2010/main" val="3632135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6" name="Rectangle 36"/>
          <p:cNvSpPr>
            <a:spLocks noChangeArrowheads="1"/>
          </p:cNvSpPr>
          <p:nvPr/>
        </p:nvSpPr>
        <p:spPr bwMode="auto">
          <a:xfrm>
            <a:off x="964371" y="2032232"/>
            <a:ext cx="3687609" cy="372396"/>
          </a:xfrm>
          <a:prstGeom prst="rect">
            <a:avLst/>
          </a:prstGeom>
          <a:noFill/>
          <a:ln w="12700">
            <a:noFill/>
            <a:miter lim="800000"/>
            <a:headEnd/>
            <a:tailEnd/>
          </a:ln>
          <a:effectLst/>
        </p:spPr>
        <p:txBody>
          <a:bodyPr wrap="none" anchor="ctr"/>
          <a:lstStyle/>
          <a:p>
            <a:pPr algn="l">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M</a:t>
            </a:r>
            <a:r>
              <a:rPr lang="en-US" sz="1805" dirty="0">
                <a:solidFill>
                  <a:srgbClr val="000000"/>
                </a:solidFill>
                <a:latin typeface="+mn-lt"/>
                <a:cs typeface="Arial" panose="020B0604020202020204" pitchFamily="34" charset="0"/>
              </a:rPr>
              <a:t> = Wind Power Inc is profitable</a:t>
            </a:r>
          </a:p>
        </p:txBody>
      </p:sp>
      <p:sp>
        <p:nvSpPr>
          <p:cNvPr id="20520" name="Rectangle 40"/>
          <p:cNvSpPr>
            <a:spLocks noChangeArrowheads="1"/>
          </p:cNvSpPr>
          <p:nvPr/>
        </p:nvSpPr>
        <p:spPr bwMode="auto">
          <a:xfrm>
            <a:off x="1159783" y="4591559"/>
            <a:ext cx="6023532" cy="458334"/>
          </a:xfrm>
          <a:prstGeom prst="rect">
            <a:avLst/>
          </a:prstGeom>
          <a:noFill/>
          <a:ln w="12700">
            <a:noFill/>
            <a:miter lim="800000"/>
            <a:headEnd/>
            <a:tailEnd/>
          </a:ln>
          <a:effectLst/>
        </p:spPr>
        <p:txBody>
          <a:bodyPr wrap="none" anchor="ctr"/>
          <a:lstStyle/>
          <a:p>
            <a:r>
              <a:rPr lang="en-US" sz="1600" i="1" dirty="0">
                <a:solidFill>
                  <a:srgbClr val="000000"/>
                </a:solidFill>
                <a:latin typeface="+mn-lt"/>
                <a:cs typeface="Arial" panose="020B0604020202020204" pitchFamily="34" charset="0"/>
              </a:rPr>
              <a:t>M</a:t>
            </a:r>
            <a:r>
              <a:rPr lang="en-US" sz="1600" dirty="0">
                <a:solidFill>
                  <a:srgbClr val="000000"/>
                </a:solidFill>
                <a:latin typeface="+mn-lt"/>
                <a:cs typeface="Arial" panose="020B0604020202020204" pitchFamily="34" charset="0"/>
              </a:rPr>
              <a:t> = {($5,000, $7,000), (-$2,000, $7,000), ($1,000, $7,000)}</a:t>
            </a:r>
          </a:p>
        </p:txBody>
      </p:sp>
      <p:sp>
        <p:nvSpPr>
          <p:cNvPr id="20521" name="Rectangle 41"/>
          <p:cNvSpPr>
            <a:spLocks noChangeArrowheads="1"/>
          </p:cNvSpPr>
          <p:nvPr/>
        </p:nvSpPr>
        <p:spPr bwMode="auto">
          <a:xfrm>
            <a:off x="942266" y="4997645"/>
            <a:ext cx="7340087" cy="401042"/>
          </a:xfrm>
          <a:prstGeom prst="rect">
            <a:avLst/>
          </a:prstGeom>
          <a:noFill/>
          <a:ln w="12700">
            <a:noFill/>
            <a:miter lim="800000"/>
            <a:headEnd/>
            <a:tailEnd/>
          </a:ln>
          <a:effectLst/>
        </p:spPr>
        <p:txBody>
          <a:bodyPr wrap="none" anchor="ctr"/>
          <a:lstStyle/>
          <a:p>
            <a:r>
              <a:rPr lang="en-US" sz="1600" i="1" dirty="0">
                <a:solidFill>
                  <a:srgbClr val="000000"/>
                </a:solidFill>
                <a:latin typeface="+mn-lt"/>
                <a:cs typeface="Arial" panose="020B0604020202020204" pitchFamily="34" charset="0"/>
              </a:rPr>
              <a:t>P</a:t>
            </a:r>
            <a:r>
              <a:rPr lang="en-US" sz="1600" dirty="0">
                <a:solidFill>
                  <a:srgbClr val="000000"/>
                </a:solidFill>
                <a:latin typeface="+mn-lt"/>
                <a:cs typeface="Arial" panose="020B0604020202020204" pitchFamily="34" charset="0"/>
              </a:rPr>
              <a:t>(</a:t>
            </a:r>
            <a:r>
              <a:rPr lang="en-US" sz="1600" i="1" dirty="0">
                <a:solidFill>
                  <a:srgbClr val="000000"/>
                </a:solidFill>
                <a:latin typeface="+mn-lt"/>
                <a:cs typeface="Arial" panose="020B0604020202020204" pitchFamily="34" charset="0"/>
              </a:rPr>
              <a:t>M</a:t>
            </a:r>
            <a:r>
              <a:rPr lang="en-US" sz="1600" dirty="0">
                <a:solidFill>
                  <a:srgbClr val="000000"/>
                </a:solidFill>
                <a:latin typeface="+mn-lt"/>
                <a:cs typeface="Arial" panose="020B0604020202020204" pitchFamily="34" charset="0"/>
              </a:rPr>
              <a:t>) = P($5,000, $7,000) + P(-$2,000, $7,000) + P($1,000, $7,000)}</a:t>
            </a:r>
          </a:p>
        </p:txBody>
      </p:sp>
      <p:sp>
        <p:nvSpPr>
          <p:cNvPr id="20522" name="Rectangle 42"/>
          <p:cNvSpPr>
            <a:spLocks noChangeArrowheads="1"/>
          </p:cNvSpPr>
          <p:nvPr/>
        </p:nvSpPr>
        <p:spPr bwMode="auto">
          <a:xfrm>
            <a:off x="1393469" y="5370041"/>
            <a:ext cx="3086100" cy="329427"/>
          </a:xfrm>
          <a:prstGeom prst="rect">
            <a:avLst/>
          </a:prstGeom>
          <a:noFill/>
          <a:ln w="12700">
            <a:noFill/>
            <a:miter lim="800000"/>
            <a:headEnd/>
            <a:tailEnd/>
          </a:ln>
          <a:effectLst/>
        </p:spPr>
        <p:txBody>
          <a:bodyPr wrap="none" anchor="ctr"/>
          <a:lstStyle/>
          <a:p>
            <a:r>
              <a:rPr lang="en-US" sz="1600" dirty="0">
                <a:solidFill>
                  <a:srgbClr val="000000"/>
                </a:solidFill>
                <a:latin typeface="+mn-lt"/>
                <a:cs typeface="Arial" panose="020B0604020202020204" pitchFamily="34" charset="0"/>
              </a:rPr>
              <a:t>= 0.15 + 0.10 + 0.30</a:t>
            </a:r>
          </a:p>
        </p:txBody>
      </p:sp>
      <p:sp>
        <p:nvSpPr>
          <p:cNvPr id="20523" name="Rectangle 43"/>
          <p:cNvSpPr>
            <a:spLocks noChangeArrowheads="1"/>
          </p:cNvSpPr>
          <p:nvPr/>
        </p:nvSpPr>
        <p:spPr bwMode="auto">
          <a:xfrm>
            <a:off x="1394281" y="5670823"/>
            <a:ext cx="1181100" cy="386719"/>
          </a:xfrm>
          <a:prstGeom prst="rect">
            <a:avLst/>
          </a:prstGeom>
          <a:noFill/>
          <a:ln w="12700">
            <a:noFill/>
            <a:miter lim="800000"/>
            <a:headEnd/>
            <a:tailEnd/>
          </a:ln>
          <a:effectLst/>
        </p:spPr>
        <p:txBody>
          <a:bodyPr wrap="none" anchor="ctr"/>
          <a:lstStyle/>
          <a:p>
            <a:pPr>
              <a:spcBef>
                <a:spcPct val="20000"/>
              </a:spcBef>
              <a:buSzPct val="75000"/>
              <a:buFont typeface="Monotype Sorts" pitchFamily="2" charset="2"/>
              <a:buNone/>
            </a:pPr>
            <a:r>
              <a:rPr lang="en-US" sz="1600" dirty="0">
                <a:solidFill>
                  <a:srgbClr val="000000"/>
                </a:solidFill>
                <a:latin typeface="+mn-lt"/>
                <a:cs typeface="Arial" panose="020B0604020202020204" pitchFamily="34" charset="0"/>
              </a:rPr>
              <a:t>=   0.55</a:t>
            </a:r>
            <a:endParaRPr lang="en-US" sz="1600" dirty="0">
              <a:solidFill>
                <a:srgbClr val="000000"/>
              </a:solidFill>
              <a:effectLst/>
              <a:latin typeface="+mn-lt"/>
              <a:cs typeface="Arial" panose="020B0604020202020204" pitchFamily="34" charset="0"/>
            </a:endParaRPr>
          </a:p>
        </p:txBody>
      </p:sp>
      <p:sp>
        <p:nvSpPr>
          <p:cNvPr id="10" name="Rectangle 2">
            <a:extLst>
              <a:ext uri="{FF2B5EF4-FFF2-40B4-BE49-F238E27FC236}">
                <a16:creationId xmlns:a16="http://schemas.microsoft.com/office/drawing/2014/main" id="{7EF6BBC5-0946-4B44-81E6-26926C5E1562}"/>
              </a:ext>
            </a:extLst>
          </p:cNvPr>
          <p:cNvSpPr txBox="1">
            <a:spLocks noChangeArrowheads="1"/>
          </p:cNvSpPr>
          <p:nvPr/>
        </p:nvSpPr>
        <p:spPr>
          <a:xfrm>
            <a:off x="438150" y="965384"/>
            <a:ext cx="7772400" cy="514604"/>
          </a:xfrm>
          <a:prstGeom prst="rect">
            <a:avLst/>
          </a:prstGeom>
          <a:noFill/>
          <a:ln/>
        </p:spPr>
        <p:txBody>
          <a:bodyPr/>
          <a:lstStyle>
            <a:lvl1pPr algn="ctr" rtl="0" eaLnBrk="1" fontAlgn="base" hangingPunct="1">
              <a:spcBef>
                <a:spcPct val="0"/>
              </a:spcBef>
              <a:spcAft>
                <a:spcPct val="0"/>
              </a:spcAft>
              <a:defRPr sz="2800">
                <a:solidFill>
                  <a:schemeClr val="bg1"/>
                </a:solidFill>
                <a:effectLst/>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1" fontAlgn="base" hangingPunct="1">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a:lstStyle>
          <a:p>
            <a:pPr algn="l"/>
            <a:r>
              <a:rPr lang="en-US" b="1" kern="0" dirty="0">
                <a:solidFill>
                  <a:schemeClr val="tx1"/>
                </a:solidFill>
                <a:latin typeface="+mn-lt"/>
              </a:rPr>
              <a:t>Events and Their Probabilities</a:t>
            </a:r>
          </a:p>
        </p:txBody>
      </p:sp>
      <p:sp>
        <p:nvSpPr>
          <p:cNvPr id="11" name="Rectangle 124">
            <a:extLst>
              <a:ext uri="{FF2B5EF4-FFF2-40B4-BE49-F238E27FC236}">
                <a16:creationId xmlns:a16="http://schemas.microsoft.com/office/drawing/2014/main" id="{7286BD0D-B35E-48E8-B841-4E823A7E4E80}"/>
              </a:ext>
            </a:extLst>
          </p:cNvPr>
          <p:cNvSpPr>
            <a:spLocks noChangeArrowheads="1"/>
          </p:cNvSpPr>
          <p:nvPr/>
        </p:nvSpPr>
        <p:spPr bwMode="auto">
          <a:xfrm>
            <a:off x="785020" y="1446184"/>
            <a:ext cx="5360987" cy="41417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Power Investments</a:t>
            </a:r>
          </a:p>
        </p:txBody>
      </p:sp>
      <p:graphicFrame>
        <p:nvGraphicFramePr>
          <p:cNvPr id="12" name="Table 11">
            <a:extLst>
              <a:ext uri="{FF2B5EF4-FFF2-40B4-BE49-F238E27FC236}">
                <a16:creationId xmlns:a16="http://schemas.microsoft.com/office/drawing/2014/main" id="{A2121BB3-E339-4659-AEFB-3DEB0BA37940}"/>
              </a:ext>
            </a:extLst>
          </p:cNvPr>
          <p:cNvGraphicFramePr>
            <a:graphicFrameLocks noGrp="1"/>
          </p:cNvGraphicFramePr>
          <p:nvPr>
            <p:extLst/>
          </p:nvPr>
        </p:nvGraphicFramePr>
        <p:xfrm>
          <a:off x="1301148" y="2552738"/>
          <a:ext cx="4114800" cy="2026920"/>
        </p:xfrm>
        <a:graphic>
          <a:graphicData uri="http://schemas.openxmlformats.org/drawingml/2006/table">
            <a:tbl>
              <a:tblPr>
                <a:tableStyleId>{5C22544A-7EE6-4342-B048-85BDC9FD1C3A}</a:tableStyleId>
              </a:tblPr>
              <a:tblGrid>
                <a:gridCol w="2103120">
                  <a:extLst>
                    <a:ext uri="{9D8B030D-6E8A-4147-A177-3AD203B41FA5}">
                      <a16:colId xmlns:a16="http://schemas.microsoft.com/office/drawing/2014/main" val="4205589594"/>
                    </a:ext>
                  </a:extLst>
                </a:gridCol>
                <a:gridCol w="1005840">
                  <a:extLst>
                    <a:ext uri="{9D8B030D-6E8A-4147-A177-3AD203B41FA5}">
                      <a16:colId xmlns:a16="http://schemas.microsoft.com/office/drawing/2014/main" val="1203184169"/>
                    </a:ext>
                  </a:extLst>
                </a:gridCol>
                <a:gridCol w="1005840">
                  <a:extLst>
                    <a:ext uri="{9D8B030D-6E8A-4147-A177-3AD203B41FA5}">
                      <a16:colId xmlns:a16="http://schemas.microsoft.com/office/drawing/2014/main" val="3422404670"/>
                    </a:ext>
                  </a:extLst>
                </a:gridCol>
              </a:tblGrid>
              <a:tr h="190500">
                <a:tc>
                  <a:txBody>
                    <a:bodyPr/>
                    <a:lstStyle/>
                    <a:p>
                      <a:pPr algn="l" fontAlgn="b"/>
                      <a:r>
                        <a:rPr lang="en-US" sz="1600" u="none" strike="noStrike" dirty="0">
                          <a:effectLst/>
                          <a:latin typeface="+mn-lt"/>
                        </a:rPr>
                        <a:t>Experimental Outcome</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Gain/Lost</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Probability</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9524786"/>
                  </a:ext>
                </a:extLst>
              </a:tr>
              <a:tr h="190500">
                <a:tc>
                  <a:txBody>
                    <a:bodyPr/>
                    <a:lstStyle/>
                    <a:p>
                      <a:pPr algn="l" fontAlgn="b"/>
                      <a:r>
                        <a:rPr lang="en-US" sz="1600" u="none" strike="noStrike" dirty="0">
                          <a:effectLst/>
                          <a:latin typeface="+mn-lt"/>
                        </a:rPr>
                        <a:t>($5,000, -$10,000)</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latin typeface="+mn-lt"/>
                        </a:rPr>
                        <a:t>-$5,000</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latin typeface="+mn-lt"/>
                        </a:rPr>
                        <a:t>0.20</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731847863"/>
                  </a:ext>
                </a:extLst>
              </a:tr>
              <a:tr h="190500">
                <a:tc>
                  <a:txBody>
                    <a:bodyPr/>
                    <a:lstStyle/>
                    <a:p>
                      <a:pPr algn="l" fontAlgn="b"/>
                      <a:r>
                        <a:rPr lang="en-US" sz="1600" u="none" strike="noStrike" dirty="0">
                          <a:effectLst/>
                          <a:latin typeface="+mn-lt"/>
                        </a:rPr>
                        <a:t>($5,000, $7,000)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$12,000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0.15</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1357228394"/>
                  </a:ext>
                </a:extLst>
              </a:tr>
              <a:tr h="190500">
                <a:tc>
                  <a:txBody>
                    <a:bodyPr/>
                    <a:lstStyle/>
                    <a:p>
                      <a:pPr algn="l" fontAlgn="b"/>
                      <a:r>
                        <a:rPr lang="en-US" sz="1600" u="none" strike="noStrike" dirty="0">
                          <a:effectLst/>
                          <a:latin typeface="+mn-lt"/>
                        </a:rPr>
                        <a:t>(-$2,000, -$10,000)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-$12,000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0.05</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335129820"/>
                  </a:ext>
                </a:extLst>
              </a:tr>
              <a:tr h="190500">
                <a:tc>
                  <a:txBody>
                    <a:bodyPr/>
                    <a:lstStyle/>
                    <a:p>
                      <a:pPr algn="l" fontAlgn="b"/>
                      <a:r>
                        <a:rPr lang="en-US" sz="1600" u="none" strike="noStrike" dirty="0">
                          <a:effectLst/>
                          <a:latin typeface="+mn-lt"/>
                        </a:rPr>
                        <a:t>(-$2,000, $7,000)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$5,000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0.10</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519224886"/>
                  </a:ext>
                </a:extLst>
              </a:tr>
              <a:tr h="190500">
                <a:tc>
                  <a:txBody>
                    <a:bodyPr/>
                    <a:lstStyle/>
                    <a:p>
                      <a:pPr algn="l" fontAlgn="b"/>
                      <a:r>
                        <a:rPr lang="en-US" sz="1600" u="none" strike="noStrike" dirty="0">
                          <a:effectLst/>
                          <a:latin typeface="+mn-lt"/>
                        </a:rPr>
                        <a:t>($1,000, -$10,000)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-$9,000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0.20</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567101065"/>
                  </a:ext>
                </a:extLst>
              </a:tr>
              <a:tr h="190500">
                <a:tc>
                  <a:txBody>
                    <a:bodyPr/>
                    <a:lstStyle/>
                    <a:p>
                      <a:pPr algn="l" fontAlgn="b"/>
                      <a:r>
                        <a:rPr lang="en-US" sz="1600" u="none" strike="noStrike" dirty="0">
                          <a:effectLst/>
                          <a:latin typeface="+mn-lt"/>
                        </a:rPr>
                        <a:t>($1,000, $7,000)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$8,000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0.30</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1613220"/>
                  </a:ext>
                </a:extLst>
              </a:tr>
              <a:tr h="190500">
                <a:tc>
                  <a:txBody>
                    <a:bodyPr/>
                    <a:lstStyle/>
                    <a:p>
                      <a:pPr algn="l" fontAlgn="b"/>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1.00</a:t>
                      </a: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37434862"/>
                  </a:ext>
                </a:extLst>
              </a:tr>
            </a:tbl>
          </a:graphicData>
        </a:graphic>
      </p:graphicFrame>
    </p:spTree>
    <p:extLst>
      <p:ext uri="{BB962C8B-B14F-4D97-AF65-F5344CB8AC3E}">
        <p14:creationId xmlns:p14="http://schemas.microsoft.com/office/powerpoint/2010/main" val="18147689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01122" y="971535"/>
            <a:ext cx="7772400" cy="526367"/>
          </a:xfrm>
          <a:noFill/>
          <a:ln/>
        </p:spPr>
        <p:txBody>
          <a:bodyPr/>
          <a:lstStyle/>
          <a:p>
            <a:r>
              <a:rPr lang="en-US" dirty="0"/>
              <a:t>Some Basic Relationships of Probability</a:t>
            </a:r>
          </a:p>
        </p:txBody>
      </p:sp>
      <p:sp>
        <p:nvSpPr>
          <p:cNvPr id="21507" name="Rectangle 3"/>
          <p:cNvSpPr>
            <a:spLocks noGrp="1" noChangeArrowheads="1"/>
          </p:cNvSpPr>
          <p:nvPr>
            <p:ph idx="1"/>
          </p:nvPr>
        </p:nvSpPr>
        <p:spPr>
          <a:xfrm>
            <a:off x="731288" y="1589121"/>
            <a:ext cx="7516601" cy="1338717"/>
          </a:xfrm>
          <a:noFill/>
          <a:ln/>
        </p:spPr>
        <p:txBody>
          <a:bodyPr>
            <a:noAutofit/>
          </a:bodyPr>
          <a:lstStyle/>
          <a:p>
            <a:pPr marL="0" indent="0">
              <a:buNone/>
            </a:pPr>
            <a:r>
              <a:rPr lang="en-US" dirty="0"/>
              <a:t>There are some basic probability relationships that can be used to compute the probability of an event without knowledge of all the sample point probabilities.</a:t>
            </a:r>
          </a:p>
        </p:txBody>
      </p:sp>
      <p:sp>
        <p:nvSpPr>
          <p:cNvPr id="21508" name="Rectangle 4"/>
          <p:cNvSpPr>
            <a:spLocks noChangeArrowheads="1"/>
          </p:cNvSpPr>
          <p:nvPr/>
        </p:nvSpPr>
        <p:spPr bwMode="auto">
          <a:xfrm>
            <a:off x="945301" y="2833731"/>
            <a:ext cx="3718892" cy="51562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l"/>
            <a:r>
              <a:rPr lang="en-US" sz="1805" dirty="0">
                <a:solidFill>
                  <a:srgbClr val="000000"/>
                </a:solidFill>
                <a:latin typeface="+mn-lt"/>
                <a:cs typeface="Arial" panose="020B0604020202020204" pitchFamily="34" charset="0"/>
              </a:rPr>
              <a:t>   Complement of an Event</a:t>
            </a:r>
          </a:p>
        </p:txBody>
      </p:sp>
      <p:sp>
        <p:nvSpPr>
          <p:cNvPr id="21509" name="Rectangle 5"/>
          <p:cNvSpPr>
            <a:spLocks noChangeArrowheads="1"/>
          </p:cNvSpPr>
          <p:nvPr/>
        </p:nvSpPr>
        <p:spPr bwMode="auto">
          <a:xfrm>
            <a:off x="1038181" y="3681180"/>
            <a:ext cx="3718892" cy="51562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l"/>
            <a:r>
              <a:rPr lang="en-US" sz="1805" dirty="0">
                <a:solidFill>
                  <a:srgbClr val="000000"/>
                </a:solidFill>
                <a:latin typeface="+mn-lt"/>
                <a:cs typeface="Arial" panose="020B0604020202020204" pitchFamily="34" charset="0"/>
              </a:rPr>
              <a:t>  Intersection of Two Events</a:t>
            </a:r>
          </a:p>
        </p:txBody>
      </p:sp>
      <p:sp>
        <p:nvSpPr>
          <p:cNvPr id="21510" name="Rectangle 6"/>
          <p:cNvSpPr>
            <a:spLocks noChangeArrowheads="1"/>
          </p:cNvSpPr>
          <p:nvPr/>
        </p:nvSpPr>
        <p:spPr bwMode="auto">
          <a:xfrm>
            <a:off x="1038182" y="4161637"/>
            <a:ext cx="3715982" cy="51562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l"/>
            <a:r>
              <a:rPr lang="en-US" sz="1805" dirty="0">
                <a:solidFill>
                  <a:srgbClr val="000000"/>
                </a:solidFill>
                <a:latin typeface="+mn-lt"/>
                <a:cs typeface="Arial" panose="020B0604020202020204" pitchFamily="34" charset="0"/>
              </a:rPr>
              <a:t>  Mutually Exclusive Events</a:t>
            </a:r>
          </a:p>
        </p:txBody>
      </p:sp>
      <p:sp>
        <p:nvSpPr>
          <p:cNvPr id="21511" name="Rectangle 7"/>
          <p:cNvSpPr>
            <a:spLocks noChangeArrowheads="1"/>
          </p:cNvSpPr>
          <p:nvPr/>
        </p:nvSpPr>
        <p:spPr bwMode="auto">
          <a:xfrm>
            <a:off x="1129173" y="3259661"/>
            <a:ext cx="3718892" cy="51562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l"/>
            <a:r>
              <a:rPr lang="en-US" sz="1805" dirty="0">
                <a:solidFill>
                  <a:srgbClr val="000000"/>
                </a:solidFill>
                <a:latin typeface="+mn-lt"/>
                <a:cs typeface="Arial" panose="020B0604020202020204" pitchFamily="34" charset="0"/>
              </a:rPr>
              <a:t>Union of Two Events</a:t>
            </a:r>
          </a:p>
        </p:txBody>
      </p:sp>
    </p:spTree>
    <p:extLst>
      <p:ext uri="{BB962C8B-B14F-4D97-AF65-F5344CB8AC3E}">
        <p14:creationId xmlns:p14="http://schemas.microsoft.com/office/powerpoint/2010/main" val="26573265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ChangeArrowheads="1"/>
          </p:cNvSpPr>
          <p:nvPr/>
        </p:nvSpPr>
        <p:spPr bwMode="auto">
          <a:xfrm>
            <a:off x="777317" y="2186383"/>
            <a:ext cx="7521575" cy="50130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complement of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is denoted by </a:t>
            </a:r>
            <a:r>
              <a:rPr lang="en-US" sz="2000" i="1" dirty="0">
                <a:solidFill>
                  <a:srgbClr val="000000"/>
                </a:solidFill>
                <a:latin typeface="+mn-lt"/>
                <a:cs typeface="Arial" panose="020B0604020202020204" pitchFamily="34" charset="0"/>
              </a:rPr>
              <a:t>A</a:t>
            </a:r>
            <a:r>
              <a:rPr lang="en-US" sz="2000" baseline="40000" dirty="0">
                <a:solidFill>
                  <a:srgbClr val="000000"/>
                </a:solidFill>
                <a:latin typeface="+mn-lt"/>
                <a:cs typeface="Arial" panose="020B0604020202020204" pitchFamily="34" charset="0"/>
              </a:rPr>
              <a:t>c</a:t>
            </a:r>
            <a:r>
              <a:rPr lang="en-US" sz="2000" dirty="0">
                <a:solidFill>
                  <a:srgbClr val="000000"/>
                </a:solidFill>
                <a:latin typeface="+mn-lt"/>
                <a:cs typeface="Arial" panose="020B0604020202020204" pitchFamily="34" charset="0"/>
              </a:rPr>
              <a:t>.</a:t>
            </a:r>
          </a:p>
        </p:txBody>
      </p:sp>
      <p:sp>
        <p:nvSpPr>
          <p:cNvPr id="150531" name="Rectangle 3"/>
          <p:cNvSpPr>
            <a:spLocks noChangeArrowheads="1"/>
          </p:cNvSpPr>
          <p:nvPr/>
        </p:nvSpPr>
        <p:spPr bwMode="auto">
          <a:xfrm>
            <a:off x="786607" y="1489981"/>
            <a:ext cx="7524750" cy="75911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a:t>
            </a:r>
            <a:r>
              <a:rPr lang="en-US" sz="2000" b="1" dirty="0">
                <a:solidFill>
                  <a:srgbClr val="000000"/>
                </a:solidFill>
                <a:latin typeface="+mn-lt"/>
                <a:cs typeface="Arial" panose="020B0604020202020204" pitchFamily="34" charset="0"/>
              </a:rPr>
              <a:t>complement</a:t>
            </a:r>
            <a:r>
              <a:rPr lang="en-US" sz="2000" dirty="0">
                <a:solidFill>
                  <a:srgbClr val="000000"/>
                </a:solidFill>
                <a:latin typeface="+mn-lt"/>
                <a:cs typeface="Arial" panose="020B0604020202020204" pitchFamily="34" charset="0"/>
              </a:rPr>
              <a:t> of event </a:t>
            </a:r>
            <a:r>
              <a:rPr lang="en-US" sz="2000" i="1" dirty="0">
                <a:solidFill>
                  <a:srgbClr val="000000"/>
                </a:solidFill>
                <a:latin typeface="+mn-lt"/>
                <a:cs typeface="Arial" panose="020B0604020202020204" pitchFamily="34" charset="0"/>
              </a:rPr>
              <a:t>A </a:t>
            </a:r>
            <a:r>
              <a:rPr lang="en-US" sz="2000" dirty="0">
                <a:solidFill>
                  <a:srgbClr val="000000"/>
                </a:solidFill>
                <a:latin typeface="+mn-lt"/>
                <a:cs typeface="Arial" panose="020B0604020202020204" pitchFamily="34" charset="0"/>
              </a:rPr>
              <a:t>is defined to be the event  consisting of all sample points that are </a:t>
            </a:r>
            <a:r>
              <a:rPr lang="en-US" sz="2000" i="1" dirty="0">
                <a:solidFill>
                  <a:srgbClr val="000000"/>
                </a:solidFill>
                <a:latin typeface="+mn-lt"/>
                <a:cs typeface="Arial" panose="020B0604020202020204" pitchFamily="34" charset="0"/>
              </a:rPr>
              <a:t>not</a:t>
            </a:r>
            <a:r>
              <a:rPr lang="en-US" sz="2000" dirty="0">
                <a:solidFill>
                  <a:srgbClr val="000000"/>
                </a:solidFill>
                <a:latin typeface="+mn-lt"/>
                <a:cs typeface="Arial" panose="020B0604020202020204" pitchFamily="34" charset="0"/>
              </a:rPr>
              <a:t> in </a:t>
            </a:r>
            <a:r>
              <a:rPr lang="en-US" sz="2000" i="1" dirty="0">
                <a:solidFill>
                  <a:srgbClr val="000000"/>
                </a:solidFill>
                <a:latin typeface="+mn-lt"/>
                <a:cs typeface="Arial" panose="020B0604020202020204" pitchFamily="34" charset="0"/>
              </a:rPr>
              <a:t>A.</a:t>
            </a:r>
          </a:p>
        </p:txBody>
      </p:sp>
      <p:sp>
        <p:nvSpPr>
          <p:cNvPr id="150534" name="Rectangle 6"/>
          <p:cNvSpPr>
            <a:spLocks noChangeArrowheads="1"/>
          </p:cNvSpPr>
          <p:nvPr/>
        </p:nvSpPr>
        <p:spPr bwMode="auto">
          <a:xfrm>
            <a:off x="431600" y="959342"/>
            <a:ext cx="7772400" cy="496528"/>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Complement of an Event</a:t>
            </a:r>
          </a:p>
        </p:txBody>
      </p:sp>
      <p:sp>
        <p:nvSpPr>
          <p:cNvPr id="150537" name="Rectangle 9"/>
          <p:cNvSpPr>
            <a:spLocks noChangeArrowheads="1"/>
          </p:cNvSpPr>
          <p:nvPr/>
        </p:nvSpPr>
        <p:spPr bwMode="auto">
          <a:xfrm>
            <a:off x="1337654" y="3072471"/>
            <a:ext cx="3146424" cy="1140660"/>
          </a:xfrm>
          <a:prstGeom prst="rect">
            <a:avLst/>
          </a:prstGeom>
          <a:noFill/>
          <a:ln w="6350">
            <a:solidFill>
              <a:srgbClr val="000000"/>
            </a:solid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endParaRPr lang="en-US" sz="2000">
              <a:solidFill>
                <a:srgbClr val="000000"/>
              </a:solidFill>
              <a:effectLst/>
              <a:latin typeface="Arial" panose="020B0604020202020204" pitchFamily="34" charset="0"/>
              <a:cs typeface="Arial" panose="020B0604020202020204" pitchFamily="34" charset="0"/>
            </a:endParaRPr>
          </a:p>
        </p:txBody>
      </p:sp>
      <p:sp>
        <p:nvSpPr>
          <p:cNvPr id="150538" name="Oval 10"/>
          <p:cNvSpPr>
            <a:spLocks noChangeArrowheads="1"/>
          </p:cNvSpPr>
          <p:nvPr/>
        </p:nvSpPr>
        <p:spPr bwMode="auto">
          <a:xfrm>
            <a:off x="1763318" y="3230021"/>
            <a:ext cx="1264122" cy="823569"/>
          </a:xfrm>
          <a:prstGeom prst="ellipse">
            <a:avLst/>
          </a:prstGeom>
          <a:solidFill>
            <a:srgbClr val="0070C0"/>
          </a:solidFill>
          <a:ln w="12700">
            <a:solidFill>
              <a:schemeClr val="tx1"/>
            </a:solidFill>
            <a:round/>
            <a:headEnd/>
            <a:tailEnd/>
          </a:ln>
          <a:effectLst/>
        </p:spPr>
        <p:txBody>
          <a:bodyPr wrap="none" anchor="ctr"/>
          <a:lstStyle/>
          <a:p>
            <a:endParaRPr lang="en-US" sz="2000">
              <a:solidFill>
                <a:srgbClr val="000000"/>
              </a:solidFill>
              <a:effectLst/>
              <a:latin typeface="Arial" panose="020B0604020202020204" pitchFamily="34" charset="0"/>
              <a:cs typeface="Arial" panose="020B0604020202020204" pitchFamily="34" charset="0"/>
            </a:endParaRPr>
          </a:p>
        </p:txBody>
      </p:sp>
      <p:sp>
        <p:nvSpPr>
          <p:cNvPr id="150539" name="Rectangle 11"/>
          <p:cNvSpPr>
            <a:spLocks noChangeArrowheads="1"/>
          </p:cNvSpPr>
          <p:nvPr/>
        </p:nvSpPr>
        <p:spPr bwMode="auto">
          <a:xfrm>
            <a:off x="1994188" y="3437581"/>
            <a:ext cx="923189" cy="375269"/>
          </a:xfrm>
          <a:prstGeom prst="rect">
            <a:avLst/>
          </a:prstGeom>
          <a:noFill/>
          <a:ln w="12700">
            <a:noFill/>
            <a:miter lim="800000"/>
            <a:headEnd/>
            <a:tailEnd/>
          </a:ln>
          <a:effectLst/>
        </p:spPr>
        <p:txBody>
          <a:bodyPr wrap="none" lIns="68034" tIns="33420" rIns="68034" bIns="33420">
            <a:spAutoFit/>
          </a:bodyPr>
          <a:lstStyle/>
          <a:p>
            <a:pPr algn="l"/>
            <a:r>
              <a:rPr lang="en-US" sz="2000" dirty="0">
                <a:solidFill>
                  <a:srgbClr val="000000"/>
                </a:solidFill>
                <a:latin typeface="+mn-lt"/>
                <a:cs typeface="Arial" panose="020B0604020202020204" pitchFamily="34" charset="0"/>
              </a:rPr>
              <a:t>Event </a:t>
            </a:r>
            <a:r>
              <a:rPr lang="en-US" sz="2000" i="1" dirty="0">
                <a:solidFill>
                  <a:srgbClr val="000000"/>
                </a:solidFill>
                <a:latin typeface="+mn-lt"/>
                <a:cs typeface="Arial" panose="020B0604020202020204" pitchFamily="34" charset="0"/>
              </a:rPr>
              <a:t>A</a:t>
            </a:r>
          </a:p>
        </p:txBody>
      </p:sp>
      <p:sp>
        <p:nvSpPr>
          <p:cNvPr id="150540" name="Rectangle 12"/>
          <p:cNvSpPr>
            <a:spLocks noChangeArrowheads="1"/>
          </p:cNvSpPr>
          <p:nvPr/>
        </p:nvSpPr>
        <p:spPr bwMode="auto">
          <a:xfrm>
            <a:off x="3690041" y="3461902"/>
            <a:ext cx="358611" cy="375269"/>
          </a:xfrm>
          <a:prstGeom prst="rect">
            <a:avLst/>
          </a:prstGeom>
          <a:noFill/>
          <a:ln w="12700">
            <a:noFill/>
            <a:miter lim="800000"/>
            <a:headEnd/>
            <a:tailEnd/>
          </a:ln>
          <a:effectLst/>
        </p:spPr>
        <p:txBody>
          <a:bodyPr wrap="none" lIns="68034" tIns="33420" rIns="68034" bIns="33420">
            <a:spAutoFit/>
          </a:bodyPr>
          <a:lstStyle/>
          <a:p>
            <a:pPr algn="l"/>
            <a:r>
              <a:rPr lang="en-US" sz="2000" i="1" dirty="0">
                <a:solidFill>
                  <a:srgbClr val="000000"/>
                </a:solidFill>
                <a:latin typeface="+mn-lt"/>
                <a:cs typeface="Arial" panose="020B0604020202020204" pitchFamily="34" charset="0"/>
              </a:rPr>
              <a:t>A</a:t>
            </a:r>
            <a:r>
              <a:rPr lang="en-US" sz="2000" baseline="40000" dirty="0">
                <a:solidFill>
                  <a:srgbClr val="000000"/>
                </a:solidFill>
                <a:latin typeface="+mn-lt"/>
                <a:cs typeface="Arial" panose="020B0604020202020204" pitchFamily="34" charset="0"/>
              </a:rPr>
              <a:t>c</a:t>
            </a:r>
          </a:p>
        </p:txBody>
      </p:sp>
      <p:sp>
        <p:nvSpPr>
          <p:cNvPr id="150541" name="Rectangle 13"/>
          <p:cNvSpPr>
            <a:spLocks noChangeArrowheads="1"/>
          </p:cNvSpPr>
          <p:nvPr/>
        </p:nvSpPr>
        <p:spPr bwMode="auto">
          <a:xfrm>
            <a:off x="4909742" y="2968113"/>
            <a:ext cx="924472" cy="621491"/>
          </a:xfrm>
          <a:prstGeom prst="rect">
            <a:avLst/>
          </a:prstGeom>
          <a:noFill/>
          <a:ln w="12700">
            <a:noFill/>
            <a:miter lim="800000"/>
            <a:headEnd/>
            <a:tailEnd/>
          </a:ln>
          <a:effectLst/>
        </p:spPr>
        <p:txBody>
          <a:bodyPr wrap="none" lIns="68034" tIns="33420" rIns="68034" bIns="33420">
            <a:spAutoFit/>
          </a:bodyPr>
          <a:lstStyle/>
          <a:p>
            <a:pPr algn="l">
              <a:lnSpc>
                <a:spcPct val="90000"/>
              </a:lnSpc>
            </a:pPr>
            <a:r>
              <a:rPr lang="en-US" sz="2000" dirty="0">
                <a:solidFill>
                  <a:srgbClr val="000000"/>
                </a:solidFill>
                <a:latin typeface="+mn-lt"/>
                <a:cs typeface="Arial" panose="020B0604020202020204" pitchFamily="34" charset="0"/>
              </a:rPr>
              <a:t>Sample</a:t>
            </a:r>
          </a:p>
          <a:p>
            <a:pPr algn="l">
              <a:lnSpc>
                <a:spcPct val="90000"/>
              </a:lnSpc>
            </a:pPr>
            <a:r>
              <a:rPr lang="en-US" sz="2000" dirty="0">
                <a:solidFill>
                  <a:srgbClr val="000000"/>
                </a:solidFill>
                <a:latin typeface="+mn-lt"/>
                <a:cs typeface="Arial" panose="020B0604020202020204" pitchFamily="34" charset="0"/>
              </a:rPr>
              <a:t>Space </a:t>
            </a:r>
            <a:r>
              <a:rPr lang="en-US" sz="2000" i="1" dirty="0">
                <a:solidFill>
                  <a:srgbClr val="000000"/>
                </a:solidFill>
                <a:latin typeface="+mn-lt"/>
                <a:cs typeface="Arial" panose="020B0604020202020204" pitchFamily="34" charset="0"/>
              </a:rPr>
              <a:t>S</a:t>
            </a:r>
          </a:p>
        </p:txBody>
      </p:sp>
      <p:sp>
        <p:nvSpPr>
          <p:cNvPr id="150545" name="Line 17"/>
          <p:cNvSpPr>
            <a:spLocks noChangeShapeType="1"/>
          </p:cNvSpPr>
          <p:nvPr/>
        </p:nvSpPr>
        <p:spPr bwMode="auto">
          <a:xfrm flipV="1">
            <a:off x="4484078" y="3261952"/>
            <a:ext cx="400050" cy="0"/>
          </a:xfrm>
          <a:prstGeom prst="line">
            <a:avLst/>
          </a:prstGeom>
          <a:noFill/>
          <a:ln w="19050">
            <a:solidFill>
              <a:schemeClr val="tx1"/>
            </a:solidFill>
            <a:round/>
            <a:headEnd type="triangle" w="med" len="med"/>
            <a:tailEnd/>
          </a:ln>
          <a:effectLst/>
        </p:spPr>
        <p:txBody>
          <a:bodyPr/>
          <a:lstStyle/>
          <a:p>
            <a:endParaRPr lang="en-US" sz="2000">
              <a:solidFill>
                <a:srgbClr val="000000"/>
              </a:solidFill>
              <a:effectLst/>
              <a:latin typeface="Arial" panose="020B0604020202020204" pitchFamily="34" charset="0"/>
              <a:cs typeface="Arial" panose="020B0604020202020204" pitchFamily="34" charset="0"/>
            </a:endParaRPr>
          </a:p>
        </p:txBody>
      </p:sp>
      <p:sp>
        <p:nvSpPr>
          <p:cNvPr id="3" name="TextBox 2"/>
          <p:cNvSpPr txBox="1"/>
          <p:nvPr/>
        </p:nvSpPr>
        <p:spPr>
          <a:xfrm>
            <a:off x="2087756" y="2707919"/>
            <a:ext cx="1646220" cy="400110"/>
          </a:xfrm>
          <a:prstGeom prst="rect">
            <a:avLst/>
          </a:prstGeom>
          <a:noFill/>
        </p:spPr>
        <p:txBody>
          <a:bodyPr wrap="none" rtlCol="0">
            <a:spAutoFit/>
          </a:bodyPr>
          <a:lstStyle/>
          <a:p>
            <a:r>
              <a:rPr lang="en-US" sz="2000" dirty="0">
                <a:latin typeface="+mn-lt"/>
              </a:rPr>
              <a:t>Venn Diagram</a:t>
            </a:r>
          </a:p>
        </p:txBody>
      </p:sp>
      <p:sp>
        <p:nvSpPr>
          <p:cNvPr id="12" name="Rectangle 4">
            <a:extLst>
              <a:ext uri="{FF2B5EF4-FFF2-40B4-BE49-F238E27FC236}">
                <a16:creationId xmlns:a16="http://schemas.microsoft.com/office/drawing/2014/main" id="{098449BB-20CE-4E07-836A-F6A4A864439A}"/>
              </a:ext>
            </a:extLst>
          </p:cNvPr>
          <p:cNvSpPr>
            <a:spLocks noChangeArrowheads="1"/>
          </p:cNvSpPr>
          <p:nvPr/>
        </p:nvSpPr>
        <p:spPr bwMode="auto">
          <a:xfrm>
            <a:off x="1081163" y="5192705"/>
            <a:ext cx="7264401" cy="70671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r>
              <a:rPr lang="en-US" sz="1600" dirty="0">
                <a:solidFill>
                  <a:srgbClr val="000000"/>
                </a:solidFill>
                <a:latin typeface="+mn-lt"/>
                <a:cs typeface="Arial" panose="020B0604020202020204" pitchFamily="34" charset="0"/>
              </a:rPr>
              <a:t>Suppose we made 160 sales calls last month resulting in 40 sales.  In this example assume a successful sale is an event.  The complement is then 80 = 120 – 40.</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EA52C349-35A7-44CA-B0D5-9DA44BB45F1E}"/>
                  </a:ext>
                </a:extLst>
              </p:cNvPr>
              <p:cNvSpPr txBox="1"/>
              <p:nvPr/>
            </p:nvSpPr>
            <p:spPr>
              <a:xfrm>
                <a:off x="1221169" y="5855325"/>
                <a:ext cx="1972399" cy="5203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𝐴</m:t>
                          </m:r>
                        </m:e>
                      </m:d>
                      <m:r>
                        <a:rPr lang="en-US" b="0" i="1" smtClean="0">
                          <a:latin typeface="Cambria Math" panose="02040503050406030204" pitchFamily="18" charset="0"/>
                        </a:rPr>
                        <m:t>=</m:t>
                      </m:r>
                      <m:f>
                        <m:fPr>
                          <m:ctrlPr>
                            <a:rPr lang="en-US" i="1" smtClean="0">
                              <a:latin typeface="Cambria Math" panose="02040503050406030204" pitchFamily="18" charset="0"/>
                            </a:rPr>
                          </m:ctrlPr>
                        </m:fPr>
                        <m:num>
                          <m:r>
                            <a:rPr lang="en-US" b="0" i="1" smtClean="0">
                              <a:latin typeface="Cambria Math" panose="02040503050406030204" pitchFamily="18" charset="0"/>
                            </a:rPr>
                            <m:t>40</m:t>
                          </m:r>
                        </m:num>
                        <m:den>
                          <m:r>
                            <a:rPr lang="en-US" b="0" i="1" smtClean="0">
                              <a:latin typeface="Cambria Math" panose="02040503050406030204" pitchFamily="18" charset="0"/>
                            </a:rPr>
                            <m:t>160</m:t>
                          </m:r>
                        </m:den>
                      </m:f>
                      <m:r>
                        <a:rPr lang="en-US" b="0" i="1" smtClean="0">
                          <a:latin typeface="Cambria Math" panose="02040503050406030204" pitchFamily="18" charset="0"/>
                        </a:rPr>
                        <m:t>=0.25</m:t>
                      </m:r>
                    </m:oMath>
                  </m:oMathPara>
                </a14:m>
                <a:endParaRPr lang="en-US" dirty="0"/>
              </a:p>
            </p:txBody>
          </p:sp>
        </mc:Choice>
        <mc:Fallback xmlns="">
          <p:sp>
            <p:nvSpPr>
              <p:cNvPr id="2" name="TextBox 1">
                <a:extLst>
                  <a:ext uri="{FF2B5EF4-FFF2-40B4-BE49-F238E27FC236}">
                    <a16:creationId xmlns:a16="http://schemas.microsoft.com/office/drawing/2014/main" id="{EA52C349-35A7-44CA-B0D5-9DA44BB45F1E}"/>
                  </a:ext>
                </a:extLst>
              </p:cNvPr>
              <p:cNvSpPr txBox="1">
                <a:spLocks noRot="1" noChangeAspect="1" noMove="1" noResize="1" noEditPoints="1" noAdjustHandles="1" noChangeArrowheads="1" noChangeShapeType="1" noTextEdit="1"/>
              </p:cNvSpPr>
              <p:nvPr/>
            </p:nvSpPr>
            <p:spPr>
              <a:xfrm>
                <a:off x="1221169" y="5855325"/>
                <a:ext cx="1972399" cy="520399"/>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75E25B74-2C64-4644-89C5-DE6780C2BB33}"/>
                  </a:ext>
                </a:extLst>
              </p:cNvPr>
              <p:cNvSpPr txBox="1"/>
              <p:nvPr/>
            </p:nvSpPr>
            <p:spPr>
              <a:xfrm>
                <a:off x="1157116" y="4776149"/>
                <a:ext cx="1861279" cy="27789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𝐴</m:t>
                          </m:r>
                        </m:e>
                      </m:d>
                      <m:r>
                        <a:rPr lang="en-US" b="0" i="1" smtClean="0">
                          <a:latin typeface="Cambria Math" panose="02040503050406030204" pitchFamily="18" charset="0"/>
                        </a:rPr>
                        <m:t>+</m:t>
                      </m:r>
                      <m:r>
                        <a:rPr lang="en-US" i="1" smtClean="0">
                          <a:latin typeface="Cambria Math" panose="02040503050406030204" pitchFamily="18" charset="0"/>
                        </a:rPr>
                        <m:t>𝑃</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𝐴</m:t>
                          </m:r>
                        </m:e>
                        <m:sup>
                          <m:r>
                            <a:rPr lang="en-US" b="0" i="1" smtClean="0">
                              <a:latin typeface="Cambria Math" panose="02040503050406030204" pitchFamily="18" charset="0"/>
                            </a:rPr>
                            <m:t>𝐶</m:t>
                          </m:r>
                        </m:sup>
                      </m:sSup>
                      <m:r>
                        <a:rPr lang="en-US" b="0" i="1" smtClean="0">
                          <a:latin typeface="Cambria Math" panose="02040503050406030204" pitchFamily="18" charset="0"/>
                        </a:rPr>
                        <m:t>)=1</m:t>
                      </m:r>
                    </m:oMath>
                  </m:oMathPara>
                </a14:m>
                <a:endParaRPr lang="en-US" dirty="0"/>
              </a:p>
            </p:txBody>
          </p:sp>
        </mc:Choice>
        <mc:Fallback xmlns="">
          <p:sp>
            <p:nvSpPr>
              <p:cNvPr id="17" name="TextBox 16">
                <a:extLst>
                  <a:ext uri="{FF2B5EF4-FFF2-40B4-BE49-F238E27FC236}">
                    <a16:creationId xmlns:a16="http://schemas.microsoft.com/office/drawing/2014/main" id="{75E25B74-2C64-4644-89C5-DE6780C2BB33}"/>
                  </a:ext>
                </a:extLst>
              </p:cNvPr>
              <p:cNvSpPr txBox="1">
                <a:spLocks noRot="1" noChangeAspect="1" noMove="1" noResize="1" noEditPoints="1" noAdjustHandles="1" noChangeArrowheads="1" noChangeShapeType="1" noTextEdit="1"/>
              </p:cNvSpPr>
              <p:nvPr/>
            </p:nvSpPr>
            <p:spPr>
              <a:xfrm>
                <a:off x="1157116" y="4776149"/>
                <a:ext cx="1861279" cy="277897"/>
              </a:xfrm>
              <a:prstGeom prst="rect">
                <a:avLst/>
              </a:prstGeom>
              <a:blipFill>
                <a:blip r:embed="rId4"/>
                <a:stretch>
                  <a:fillRect l="-2295" r="-2295" b="-3695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F29A3929-7B66-4A5F-BC8D-B6DA2D62BB72}"/>
                  </a:ext>
                </a:extLst>
              </p:cNvPr>
              <p:cNvSpPr txBox="1"/>
              <p:nvPr/>
            </p:nvSpPr>
            <p:spPr>
              <a:xfrm>
                <a:off x="3529446" y="5995694"/>
                <a:ext cx="1860509" cy="27789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𝑃</m:t>
                      </m:r>
                      <m:d>
                        <m:dPr>
                          <m:ctrlPr>
                            <a:rPr lang="en-US" b="0" i="1" smtClean="0">
                              <a:latin typeface="Cambria Math" panose="02040503050406030204" pitchFamily="18" charset="0"/>
                            </a:rPr>
                          </m:ctrlPr>
                        </m:dPr>
                        <m:e>
                          <m:sSup>
                            <m:sSupPr>
                              <m:ctrlPr>
                                <a:rPr lang="en-US" b="0" i="1" smtClean="0">
                                  <a:latin typeface="Cambria Math" panose="02040503050406030204" pitchFamily="18" charset="0"/>
                                </a:rPr>
                              </m:ctrlPr>
                            </m:sSupPr>
                            <m:e>
                              <m:r>
                                <a:rPr lang="en-US" b="0" i="1" smtClean="0">
                                  <a:latin typeface="Cambria Math" panose="02040503050406030204" pitchFamily="18" charset="0"/>
                                </a:rPr>
                                <m:t>𝐴</m:t>
                              </m:r>
                            </m:e>
                            <m:sup>
                              <m:r>
                                <a:rPr lang="en-US" b="0" i="1" smtClean="0">
                                  <a:latin typeface="Cambria Math" panose="02040503050406030204" pitchFamily="18" charset="0"/>
                                </a:rPr>
                                <m:t>𝐶</m:t>
                              </m:r>
                            </m:sup>
                          </m:sSup>
                        </m:e>
                      </m:d>
                      <m:r>
                        <a:rPr lang="en-US" b="0" i="1" smtClean="0">
                          <a:latin typeface="Cambria Math" panose="02040503050406030204" pitchFamily="18" charset="0"/>
                        </a:rPr>
                        <m:t>=1−</m:t>
                      </m:r>
                      <m:r>
                        <a:rPr lang="en-US" i="1">
                          <a:latin typeface="Cambria Math" panose="02040503050406030204" pitchFamily="18" charset="0"/>
                        </a:rPr>
                        <m:t>𝑃</m:t>
                      </m:r>
                      <m:d>
                        <m:dPr>
                          <m:ctrlPr>
                            <a:rPr lang="en-US" i="1">
                              <a:latin typeface="Cambria Math" panose="02040503050406030204" pitchFamily="18" charset="0"/>
                            </a:rPr>
                          </m:ctrlPr>
                        </m:dPr>
                        <m:e>
                          <m:r>
                            <a:rPr lang="en-US" i="1">
                              <a:latin typeface="Cambria Math" panose="02040503050406030204" pitchFamily="18" charset="0"/>
                            </a:rPr>
                            <m:t>𝐴</m:t>
                          </m:r>
                        </m:e>
                      </m:d>
                    </m:oMath>
                  </m:oMathPara>
                </a14:m>
                <a:endParaRPr lang="en-US" dirty="0"/>
              </a:p>
            </p:txBody>
          </p:sp>
        </mc:Choice>
        <mc:Fallback xmlns="">
          <p:sp>
            <p:nvSpPr>
              <p:cNvPr id="18" name="TextBox 17">
                <a:extLst>
                  <a:ext uri="{FF2B5EF4-FFF2-40B4-BE49-F238E27FC236}">
                    <a16:creationId xmlns:a16="http://schemas.microsoft.com/office/drawing/2014/main" id="{F29A3929-7B66-4A5F-BC8D-B6DA2D62BB72}"/>
                  </a:ext>
                </a:extLst>
              </p:cNvPr>
              <p:cNvSpPr txBox="1">
                <a:spLocks noRot="1" noChangeAspect="1" noMove="1" noResize="1" noEditPoints="1" noAdjustHandles="1" noChangeArrowheads="1" noChangeShapeType="1" noTextEdit="1"/>
              </p:cNvSpPr>
              <p:nvPr/>
            </p:nvSpPr>
            <p:spPr>
              <a:xfrm>
                <a:off x="3529446" y="5995694"/>
                <a:ext cx="1860509" cy="277897"/>
              </a:xfrm>
              <a:prstGeom prst="rect">
                <a:avLst/>
              </a:prstGeom>
              <a:blipFill>
                <a:blip r:embed="rId5"/>
                <a:stretch>
                  <a:fillRect l="-2295" b="-1111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1787983F-52CA-44BF-AA00-140603DFD540}"/>
                  </a:ext>
                </a:extLst>
              </p:cNvPr>
              <p:cNvSpPr txBox="1"/>
              <p:nvPr/>
            </p:nvSpPr>
            <p:spPr>
              <a:xfrm>
                <a:off x="5660116" y="5995694"/>
                <a:ext cx="163506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0</m:t>
                      </m:r>
                      <m:r>
                        <a:rPr lang="en-US" b="0" i="1" smtClean="0">
                          <a:latin typeface="Cambria Math" panose="02040503050406030204" pitchFamily="18" charset="0"/>
                        </a:rPr>
                        <m:t>.75=1−0.25</m:t>
                      </m:r>
                    </m:oMath>
                  </m:oMathPara>
                </a14:m>
                <a:endParaRPr lang="en-US" dirty="0"/>
              </a:p>
            </p:txBody>
          </p:sp>
        </mc:Choice>
        <mc:Fallback xmlns="">
          <p:sp>
            <p:nvSpPr>
              <p:cNvPr id="19" name="TextBox 18">
                <a:extLst>
                  <a:ext uri="{FF2B5EF4-FFF2-40B4-BE49-F238E27FC236}">
                    <a16:creationId xmlns:a16="http://schemas.microsoft.com/office/drawing/2014/main" id="{1787983F-52CA-44BF-AA00-140603DFD540}"/>
                  </a:ext>
                </a:extLst>
              </p:cNvPr>
              <p:cNvSpPr txBox="1">
                <a:spLocks noRot="1" noChangeAspect="1" noMove="1" noResize="1" noEditPoints="1" noAdjustHandles="1" noChangeArrowheads="1" noChangeShapeType="1" noTextEdit="1"/>
              </p:cNvSpPr>
              <p:nvPr/>
            </p:nvSpPr>
            <p:spPr>
              <a:xfrm>
                <a:off x="5660116" y="5995694"/>
                <a:ext cx="1635063" cy="276999"/>
              </a:xfrm>
              <a:prstGeom prst="rect">
                <a:avLst/>
              </a:prstGeom>
              <a:blipFill>
                <a:blip r:embed="rId6"/>
                <a:stretch>
                  <a:fillRect l="-2602" r="-2602" b="-11111"/>
                </a:stretch>
              </a:blipFill>
            </p:spPr>
            <p:txBody>
              <a:bodyPr/>
              <a:lstStyle/>
              <a:p>
                <a:r>
                  <a:rPr lang="en-US">
                    <a:noFill/>
                  </a:rPr>
                  <a:t> </a:t>
                </a:r>
              </a:p>
            </p:txBody>
          </p:sp>
        </mc:Fallback>
      </mc:AlternateContent>
      <p:sp>
        <p:nvSpPr>
          <p:cNvPr id="20" name="Rectangle 2">
            <a:extLst>
              <a:ext uri="{FF2B5EF4-FFF2-40B4-BE49-F238E27FC236}">
                <a16:creationId xmlns:a16="http://schemas.microsoft.com/office/drawing/2014/main" id="{721ABA07-1165-453E-A241-97C895483FD9}"/>
              </a:ext>
            </a:extLst>
          </p:cNvPr>
          <p:cNvSpPr>
            <a:spLocks noChangeArrowheads="1"/>
          </p:cNvSpPr>
          <p:nvPr/>
        </p:nvSpPr>
        <p:spPr bwMode="auto">
          <a:xfrm>
            <a:off x="777317" y="4277433"/>
            <a:ext cx="7627364" cy="50130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sum of the probability of A and complement of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must equal 1</a:t>
            </a:r>
          </a:p>
        </p:txBody>
      </p:sp>
    </p:spTree>
    <p:extLst>
      <p:ext uri="{BB962C8B-B14F-4D97-AF65-F5344CB8AC3E}">
        <p14:creationId xmlns:p14="http://schemas.microsoft.com/office/powerpoint/2010/main" val="2254925381"/>
      </p:ext>
    </p:extLst>
  </p:cSld>
  <p:clrMapOvr>
    <a:masterClrMapping/>
  </p:clrMapOvr>
  <p:transition>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62" name="Rectangle 10"/>
          <p:cNvSpPr>
            <a:spLocks noChangeArrowheads="1"/>
          </p:cNvSpPr>
          <p:nvPr/>
        </p:nvSpPr>
        <p:spPr bwMode="auto">
          <a:xfrm>
            <a:off x="1276106" y="3222429"/>
            <a:ext cx="3732213" cy="1534941"/>
          </a:xfrm>
          <a:prstGeom prst="rect">
            <a:avLst/>
          </a:prstGeom>
          <a:noFill/>
          <a:ln w="6350">
            <a:solidFill>
              <a:srgbClr val="000000"/>
            </a:solid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51554" name="Rectangle 2"/>
          <p:cNvSpPr>
            <a:spLocks noChangeArrowheads="1"/>
          </p:cNvSpPr>
          <p:nvPr/>
        </p:nvSpPr>
        <p:spPr bwMode="auto">
          <a:xfrm>
            <a:off x="771420" y="2244464"/>
            <a:ext cx="7521575" cy="50130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union of events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and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is denoted by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t>
            </a:r>
            <a:r>
              <a:rPr lang="en-US" sz="2000" dirty="0">
                <a:solidFill>
                  <a:srgbClr val="000000"/>
                </a:solidFill>
                <a:latin typeface="Symbol" panose="05050102010706020507" pitchFamily="18" charset="2"/>
                <a:cs typeface="Arial" panose="020B0604020202020204" pitchFamily="34" charset="0"/>
              </a:rPr>
              <a:t></a:t>
            </a:r>
            <a:r>
              <a:rPr lang="en-US" sz="2000" dirty="0">
                <a:solidFill>
                  <a:srgbClr val="000000"/>
                </a:solidFill>
                <a:latin typeface="+mn-lt"/>
                <a:cs typeface="Arial" panose="020B0604020202020204" pitchFamily="34" charset="0"/>
              </a:rPr>
              <a:t> </a:t>
            </a:r>
            <a:r>
              <a:rPr lang="en-US" sz="2000" i="1" dirty="0">
                <a:solidFill>
                  <a:srgbClr val="000000"/>
                </a:solidFill>
                <a:latin typeface="+mn-lt"/>
                <a:cs typeface="Arial" panose="020B0604020202020204" pitchFamily="34" charset="0"/>
              </a:rPr>
              <a:t>B.</a:t>
            </a:r>
            <a:endParaRPr lang="en-US" sz="2000" dirty="0">
              <a:solidFill>
                <a:srgbClr val="000000"/>
              </a:solidFill>
              <a:latin typeface="+mn-lt"/>
              <a:cs typeface="Arial" panose="020B0604020202020204" pitchFamily="34" charset="0"/>
            </a:endParaRPr>
          </a:p>
        </p:txBody>
      </p:sp>
      <p:sp>
        <p:nvSpPr>
          <p:cNvPr id="151555" name="Rectangle 3"/>
          <p:cNvSpPr>
            <a:spLocks noChangeArrowheads="1"/>
          </p:cNvSpPr>
          <p:nvPr/>
        </p:nvSpPr>
        <p:spPr bwMode="auto">
          <a:xfrm>
            <a:off x="771419" y="1557353"/>
            <a:ext cx="7524750" cy="75911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a:t>
            </a:r>
            <a:r>
              <a:rPr lang="en-US" sz="2000" b="1" dirty="0">
                <a:solidFill>
                  <a:srgbClr val="000000"/>
                </a:solidFill>
                <a:latin typeface="+mn-lt"/>
                <a:cs typeface="Arial" panose="020B0604020202020204" pitchFamily="34" charset="0"/>
              </a:rPr>
              <a:t>union</a:t>
            </a:r>
            <a:r>
              <a:rPr lang="en-US" sz="2000" dirty="0">
                <a:solidFill>
                  <a:srgbClr val="000000"/>
                </a:solidFill>
                <a:latin typeface="+mn-lt"/>
                <a:cs typeface="Arial" panose="020B0604020202020204" pitchFamily="34" charset="0"/>
              </a:rPr>
              <a:t> of events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and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is the event containing all sample points that are in </a:t>
            </a:r>
            <a:r>
              <a:rPr lang="en-US" sz="2000" i="1" dirty="0">
                <a:solidFill>
                  <a:srgbClr val="000000"/>
                </a:solidFill>
                <a:latin typeface="+mn-lt"/>
                <a:cs typeface="Arial" panose="020B0604020202020204" pitchFamily="34" charset="0"/>
              </a:rPr>
              <a:t>A </a:t>
            </a:r>
            <a:r>
              <a:rPr lang="en-US" sz="2000" dirty="0">
                <a:solidFill>
                  <a:srgbClr val="000000"/>
                </a:solidFill>
                <a:latin typeface="+mn-lt"/>
                <a:cs typeface="Arial" panose="020B0604020202020204" pitchFamily="34" charset="0"/>
              </a:rPr>
              <a:t>or</a:t>
            </a:r>
            <a:r>
              <a:rPr lang="en-US" sz="2000" i="1" dirty="0">
                <a:solidFill>
                  <a:srgbClr val="000000"/>
                </a:solidFill>
                <a:latin typeface="+mn-lt"/>
                <a:cs typeface="Arial" panose="020B0604020202020204" pitchFamily="34" charset="0"/>
              </a:rPr>
              <a:t> B </a:t>
            </a:r>
            <a:r>
              <a:rPr lang="en-US" sz="2000" dirty="0">
                <a:solidFill>
                  <a:srgbClr val="000000"/>
                </a:solidFill>
                <a:latin typeface="+mn-lt"/>
                <a:cs typeface="Arial" panose="020B0604020202020204" pitchFamily="34" charset="0"/>
              </a:rPr>
              <a:t>or both.</a:t>
            </a:r>
          </a:p>
        </p:txBody>
      </p:sp>
      <p:sp>
        <p:nvSpPr>
          <p:cNvPr id="151558" name="Rectangle 6"/>
          <p:cNvSpPr>
            <a:spLocks noChangeArrowheads="1"/>
          </p:cNvSpPr>
          <p:nvPr/>
        </p:nvSpPr>
        <p:spPr bwMode="auto">
          <a:xfrm>
            <a:off x="495301" y="970062"/>
            <a:ext cx="7772400" cy="496528"/>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Union of Two Events</a:t>
            </a:r>
          </a:p>
        </p:txBody>
      </p:sp>
      <p:sp>
        <p:nvSpPr>
          <p:cNvPr id="151566" name="Rectangle 14"/>
          <p:cNvSpPr>
            <a:spLocks noChangeArrowheads="1"/>
          </p:cNvSpPr>
          <p:nvPr/>
        </p:nvSpPr>
        <p:spPr bwMode="auto">
          <a:xfrm>
            <a:off x="5455994" y="3550662"/>
            <a:ext cx="845924" cy="567501"/>
          </a:xfrm>
          <a:prstGeom prst="rect">
            <a:avLst/>
          </a:prstGeom>
          <a:noFill/>
          <a:ln w="12700">
            <a:noFill/>
            <a:miter lim="800000"/>
            <a:headEnd/>
            <a:tailEnd/>
          </a:ln>
          <a:effectLst/>
        </p:spPr>
        <p:txBody>
          <a:bodyPr wrap="none" lIns="68034" tIns="33420" rIns="68034" bIns="33420">
            <a:spAutoFit/>
          </a:bodyPr>
          <a:lstStyle/>
          <a:p>
            <a:pPr algn="l">
              <a:lnSpc>
                <a:spcPct val="90000"/>
              </a:lnSpc>
            </a:pPr>
            <a:r>
              <a:rPr lang="en-US" sz="1805">
                <a:solidFill>
                  <a:srgbClr val="000000"/>
                </a:solidFill>
                <a:latin typeface="+mn-lt"/>
                <a:cs typeface="Arial" panose="020B0604020202020204" pitchFamily="34" charset="0"/>
              </a:rPr>
              <a:t>Sample</a:t>
            </a:r>
          </a:p>
          <a:p>
            <a:pPr algn="l">
              <a:lnSpc>
                <a:spcPct val="90000"/>
              </a:lnSpc>
            </a:pPr>
            <a:r>
              <a:rPr lang="en-US" sz="1805">
                <a:solidFill>
                  <a:srgbClr val="000000"/>
                </a:solidFill>
                <a:latin typeface="+mn-lt"/>
                <a:cs typeface="Arial" panose="020B0604020202020204" pitchFamily="34" charset="0"/>
              </a:rPr>
              <a:t>Space </a:t>
            </a:r>
            <a:r>
              <a:rPr lang="en-US" sz="1805" i="1">
                <a:solidFill>
                  <a:srgbClr val="000000"/>
                </a:solidFill>
                <a:latin typeface="+mn-lt"/>
                <a:cs typeface="Arial" panose="020B0604020202020204" pitchFamily="34" charset="0"/>
              </a:rPr>
              <a:t>S</a:t>
            </a:r>
          </a:p>
        </p:txBody>
      </p:sp>
      <p:sp>
        <p:nvSpPr>
          <p:cNvPr id="151567" name="Line 15"/>
          <p:cNvSpPr>
            <a:spLocks noChangeShapeType="1"/>
          </p:cNvSpPr>
          <p:nvPr/>
        </p:nvSpPr>
        <p:spPr bwMode="auto">
          <a:xfrm flipV="1">
            <a:off x="5013080" y="3933800"/>
            <a:ext cx="400050" cy="0"/>
          </a:xfrm>
          <a:prstGeom prst="line">
            <a:avLst/>
          </a:prstGeom>
          <a:noFill/>
          <a:ln w="19050">
            <a:solidFill>
              <a:schemeClr val="tx1"/>
            </a:solidFill>
            <a:round/>
            <a:headEnd type="triangle" w="med" len="med"/>
            <a:tailEn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
        <p:nvSpPr>
          <p:cNvPr id="151568" name="Oval 16"/>
          <p:cNvSpPr>
            <a:spLocks noChangeArrowheads="1"/>
          </p:cNvSpPr>
          <p:nvPr/>
        </p:nvSpPr>
        <p:spPr bwMode="auto">
          <a:xfrm>
            <a:off x="1622180" y="3371626"/>
            <a:ext cx="1711325" cy="1260418"/>
          </a:xfrm>
          <a:prstGeom prst="ellipse">
            <a:avLst/>
          </a:prstGeom>
          <a:solidFill>
            <a:schemeClr val="accent1"/>
          </a:solidFill>
          <a:ln w="1270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51570" name="Rectangle 18"/>
          <p:cNvSpPr>
            <a:spLocks noChangeArrowheads="1"/>
          </p:cNvSpPr>
          <p:nvPr/>
        </p:nvSpPr>
        <p:spPr bwMode="auto">
          <a:xfrm>
            <a:off x="1959875" y="3813250"/>
            <a:ext cx="1167149" cy="345261"/>
          </a:xfrm>
          <a:prstGeom prst="rect">
            <a:avLst/>
          </a:prstGeom>
          <a:noFill/>
          <a:ln w="12700">
            <a:noFill/>
            <a:miter lim="800000"/>
            <a:headEnd/>
            <a:tailEnd/>
          </a:ln>
          <a:effectLst/>
        </p:spPr>
        <p:txBody>
          <a:bodyPr wrap="square" lIns="68034" tIns="33420" rIns="68034" bIns="33420">
            <a:spAutoFit/>
          </a:bodyPr>
          <a:lstStyle/>
          <a:p>
            <a:pPr algn="l"/>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A</a:t>
            </a:r>
          </a:p>
        </p:txBody>
      </p:sp>
      <p:grpSp>
        <p:nvGrpSpPr>
          <p:cNvPr id="151573" name="Group 21"/>
          <p:cNvGrpSpPr>
            <a:grpSpLocks/>
          </p:cNvGrpSpPr>
          <p:nvPr/>
        </p:nvGrpSpPr>
        <p:grpSpPr bwMode="auto">
          <a:xfrm>
            <a:off x="2963618" y="3357303"/>
            <a:ext cx="1701800" cy="1259224"/>
            <a:chOff x="2753" y="2205"/>
            <a:chExt cx="1072" cy="1055"/>
          </a:xfrm>
          <a:solidFill>
            <a:schemeClr val="accent1"/>
          </a:solidFill>
          <a:effectLst/>
        </p:grpSpPr>
        <p:sp>
          <p:nvSpPr>
            <p:cNvPr id="151569" name="Oval 17"/>
            <p:cNvSpPr>
              <a:spLocks noChangeArrowheads="1"/>
            </p:cNvSpPr>
            <p:nvPr/>
          </p:nvSpPr>
          <p:spPr bwMode="auto">
            <a:xfrm>
              <a:off x="2760" y="2205"/>
              <a:ext cx="1065" cy="1055"/>
            </a:xfrm>
            <a:prstGeom prst="ellipse">
              <a:avLst/>
            </a:prstGeom>
            <a:grpFill/>
            <a:ln w="1270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51572" name="Freeform 20"/>
            <p:cNvSpPr>
              <a:spLocks/>
            </p:cNvSpPr>
            <p:nvPr/>
          </p:nvSpPr>
          <p:spPr bwMode="auto">
            <a:xfrm>
              <a:off x="2753" y="2417"/>
              <a:ext cx="237" cy="649"/>
            </a:xfrm>
            <a:custGeom>
              <a:avLst/>
              <a:gdLst/>
              <a:ahLst/>
              <a:cxnLst>
                <a:cxn ang="0">
                  <a:pos x="110" y="0"/>
                </a:cxn>
                <a:cxn ang="0">
                  <a:pos x="98" y="18"/>
                </a:cxn>
                <a:cxn ang="0">
                  <a:pos x="84" y="40"/>
                </a:cxn>
                <a:cxn ang="0">
                  <a:pos x="70" y="62"/>
                </a:cxn>
                <a:cxn ang="0">
                  <a:pos x="50" y="92"/>
                </a:cxn>
                <a:cxn ang="0">
                  <a:pos x="40" y="118"/>
                </a:cxn>
                <a:cxn ang="0">
                  <a:pos x="32" y="141"/>
                </a:cxn>
                <a:cxn ang="0">
                  <a:pos x="23" y="168"/>
                </a:cxn>
                <a:cxn ang="0">
                  <a:pos x="14" y="194"/>
                </a:cxn>
                <a:cxn ang="0">
                  <a:pos x="10" y="218"/>
                </a:cxn>
                <a:cxn ang="0">
                  <a:pos x="6" y="246"/>
                </a:cxn>
                <a:cxn ang="0">
                  <a:pos x="2" y="272"/>
                </a:cxn>
                <a:cxn ang="0">
                  <a:pos x="0" y="302"/>
                </a:cxn>
                <a:cxn ang="0">
                  <a:pos x="0" y="330"/>
                </a:cxn>
                <a:cxn ang="0">
                  <a:pos x="2" y="358"/>
                </a:cxn>
                <a:cxn ang="0">
                  <a:pos x="6" y="388"/>
                </a:cxn>
                <a:cxn ang="0">
                  <a:pos x="10" y="414"/>
                </a:cxn>
                <a:cxn ang="0">
                  <a:pos x="18" y="438"/>
                </a:cxn>
                <a:cxn ang="0">
                  <a:pos x="26" y="464"/>
                </a:cxn>
                <a:cxn ang="0">
                  <a:pos x="36" y="488"/>
                </a:cxn>
                <a:cxn ang="0">
                  <a:pos x="48" y="514"/>
                </a:cxn>
                <a:cxn ang="0">
                  <a:pos x="60" y="540"/>
                </a:cxn>
                <a:cxn ang="0">
                  <a:pos x="74" y="560"/>
                </a:cxn>
                <a:cxn ang="0">
                  <a:pos x="84" y="582"/>
                </a:cxn>
                <a:cxn ang="0">
                  <a:pos x="102" y="604"/>
                </a:cxn>
                <a:cxn ang="0">
                  <a:pos x="122" y="622"/>
                </a:cxn>
                <a:cxn ang="0">
                  <a:pos x="138" y="598"/>
                </a:cxn>
                <a:cxn ang="0">
                  <a:pos x="156" y="572"/>
                </a:cxn>
                <a:cxn ang="0">
                  <a:pos x="172" y="546"/>
                </a:cxn>
                <a:cxn ang="0">
                  <a:pos x="186" y="514"/>
                </a:cxn>
                <a:cxn ang="0">
                  <a:pos x="196" y="492"/>
                </a:cxn>
                <a:cxn ang="0">
                  <a:pos x="204" y="472"/>
                </a:cxn>
                <a:cxn ang="0">
                  <a:pos x="212" y="450"/>
                </a:cxn>
                <a:cxn ang="0">
                  <a:pos x="218" y="426"/>
                </a:cxn>
                <a:cxn ang="0">
                  <a:pos x="224" y="402"/>
                </a:cxn>
                <a:cxn ang="0">
                  <a:pos x="226" y="378"/>
                </a:cxn>
                <a:cxn ang="0">
                  <a:pos x="228" y="354"/>
                </a:cxn>
                <a:cxn ang="0">
                  <a:pos x="230" y="324"/>
                </a:cxn>
                <a:cxn ang="0">
                  <a:pos x="230" y="286"/>
                </a:cxn>
                <a:cxn ang="0">
                  <a:pos x="226" y="256"/>
                </a:cxn>
                <a:cxn ang="0">
                  <a:pos x="222" y="232"/>
                </a:cxn>
                <a:cxn ang="0">
                  <a:pos x="220" y="206"/>
                </a:cxn>
                <a:cxn ang="0">
                  <a:pos x="212" y="180"/>
                </a:cxn>
                <a:cxn ang="0">
                  <a:pos x="204" y="154"/>
                </a:cxn>
                <a:cxn ang="0">
                  <a:pos x="194" y="126"/>
                </a:cxn>
                <a:cxn ang="0">
                  <a:pos x="184" y="100"/>
                </a:cxn>
                <a:cxn ang="0">
                  <a:pos x="168" y="70"/>
                </a:cxn>
                <a:cxn ang="0">
                  <a:pos x="152" y="44"/>
                </a:cxn>
                <a:cxn ang="0">
                  <a:pos x="138" y="22"/>
                </a:cxn>
                <a:cxn ang="0">
                  <a:pos x="120" y="6"/>
                </a:cxn>
              </a:cxnLst>
              <a:rect l="0" t="0" r="r" b="b"/>
              <a:pathLst>
                <a:path w="230" h="622">
                  <a:moveTo>
                    <a:pt x="110" y="0"/>
                  </a:moveTo>
                  <a:lnTo>
                    <a:pt x="98" y="18"/>
                  </a:lnTo>
                  <a:lnTo>
                    <a:pt x="84" y="40"/>
                  </a:lnTo>
                  <a:lnTo>
                    <a:pt x="70" y="62"/>
                  </a:lnTo>
                  <a:lnTo>
                    <a:pt x="50" y="92"/>
                  </a:lnTo>
                  <a:lnTo>
                    <a:pt x="40" y="118"/>
                  </a:lnTo>
                  <a:lnTo>
                    <a:pt x="32" y="141"/>
                  </a:lnTo>
                  <a:lnTo>
                    <a:pt x="23" y="168"/>
                  </a:lnTo>
                  <a:lnTo>
                    <a:pt x="14" y="194"/>
                  </a:lnTo>
                  <a:lnTo>
                    <a:pt x="10" y="218"/>
                  </a:lnTo>
                  <a:lnTo>
                    <a:pt x="6" y="246"/>
                  </a:lnTo>
                  <a:lnTo>
                    <a:pt x="2" y="272"/>
                  </a:lnTo>
                  <a:lnTo>
                    <a:pt x="0" y="302"/>
                  </a:lnTo>
                  <a:lnTo>
                    <a:pt x="0" y="330"/>
                  </a:lnTo>
                  <a:lnTo>
                    <a:pt x="2" y="358"/>
                  </a:lnTo>
                  <a:lnTo>
                    <a:pt x="6" y="388"/>
                  </a:lnTo>
                  <a:lnTo>
                    <a:pt x="10" y="414"/>
                  </a:lnTo>
                  <a:lnTo>
                    <a:pt x="18" y="438"/>
                  </a:lnTo>
                  <a:lnTo>
                    <a:pt x="26" y="464"/>
                  </a:lnTo>
                  <a:lnTo>
                    <a:pt x="36" y="488"/>
                  </a:lnTo>
                  <a:lnTo>
                    <a:pt x="48" y="514"/>
                  </a:lnTo>
                  <a:lnTo>
                    <a:pt x="60" y="540"/>
                  </a:lnTo>
                  <a:lnTo>
                    <a:pt x="74" y="560"/>
                  </a:lnTo>
                  <a:lnTo>
                    <a:pt x="84" y="582"/>
                  </a:lnTo>
                  <a:lnTo>
                    <a:pt x="102" y="604"/>
                  </a:lnTo>
                  <a:lnTo>
                    <a:pt x="122" y="622"/>
                  </a:lnTo>
                  <a:lnTo>
                    <a:pt x="138" y="598"/>
                  </a:lnTo>
                  <a:lnTo>
                    <a:pt x="156" y="572"/>
                  </a:lnTo>
                  <a:lnTo>
                    <a:pt x="172" y="546"/>
                  </a:lnTo>
                  <a:lnTo>
                    <a:pt x="186" y="514"/>
                  </a:lnTo>
                  <a:lnTo>
                    <a:pt x="196" y="492"/>
                  </a:lnTo>
                  <a:lnTo>
                    <a:pt x="204" y="472"/>
                  </a:lnTo>
                  <a:lnTo>
                    <a:pt x="212" y="450"/>
                  </a:lnTo>
                  <a:lnTo>
                    <a:pt x="218" y="426"/>
                  </a:lnTo>
                  <a:lnTo>
                    <a:pt x="224" y="402"/>
                  </a:lnTo>
                  <a:lnTo>
                    <a:pt x="226" y="378"/>
                  </a:lnTo>
                  <a:lnTo>
                    <a:pt x="228" y="354"/>
                  </a:lnTo>
                  <a:lnTo>
                    <a:pt x="230" y="324"/>
                  </a:lnTo>
                  <a:lnTo>
                    <a:pt x="230" y="286"/>
                  </a:lnTo>
                  <a:lnTo>
                    <a:pt x="226" y="256"/>
                  </a:lnTo>
                  <a:lnTo>
                    <a:pt x="222" y="232"/>
                  </a:lnTo>
                  <a:lnTo>
                    <a:pt x="220" y="206"/>
                  </a:lnTo>
                  <a:lnTo>
                    <a:pt x="212" y="180"/>
                  </a:lnTo>
                  <a:lnTo>
                    <a:pt x="204" y="154"/>
                  </a:lnTo>
                  <a:lnTo>
                    <a:pt x="194" y="126"/>
                  </a:lnTo>
                  <a:lnTo>
                    <a:pt x="184" y="100"/>
                  </a:lnTo>
                  <a:lnTo>
                    <a:pt x="168" y="70"/>
                  </a:lnTo>
                  <a:lnTo>
                    <a:pt x="152" y="44"/>
                  </a:lnTo>
                  <a:lnTo>
                    <a:pt x="138" y="22"/>
                  </a:lnTo>
                  <a:lnTo>
                    <a:pt x="120" y="6"/>
                  </a:lnTo>
                </a:path>
              </a:pathLst>
            </a:custGeom>
            <a:grpFill/>
            <a:ln w="12700" cap="rnd" cmpd="sng">
              <a:solidFill>
                <a:srgbClr val="000000"/>
              </a:solidFill>
              <a:prstDash val="solid"/>
              <a:round/>
              <a:headEnd type="none" w="med" len="med"/>
              <a:tailEnd type="none" w="med" len="me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grpSp>
      <p:sp>
        <p:nvSpPr>
          <p:cNvPr id="151571" name="Rectangle 19"/>
          <p:cNvSpPr>
            <a:spLocks noChangeArrowheads="1"/>
          </p:cNvSpPr>
          <p:nvPr/>
        </p:nvSpPr>
        <p:spPr bwMode="auto">
          <a:xfrm>
            <a:off x="3467922" y="3818024"/>
            <a:ext cx="839320"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B</a:t>
            </a:r>
          </a:p>
        </p:txBody>
      </p:sp>
      <p:sp>
        <p:nvSpPr>
          <p:cNvPr id="16" name="Rectangle 20">
            <a:extLst>
              <a:ext uri="{FF2B5EF4-FFF2-40B4-BE49-F238E27FC236}">
                <a16:creationId xmlns:a16="http://schemas.microsoft.com/office/drawing/2014/main" id="{8294DDC0-3F80-4111-BF86-FA9701E552A3}"/>
              </a:ext>
            </a:extLst>
          </p:cNvPr>
          <p:cNvSpPr>
            <a:spLocks noChangeArrowheads="1"/>
          </p:cNvSpPr>
          <p:nvPr/>
        </p:nvSpPr>
        <p:spPr bwMode="auto">
          <a:xfrm>
            <a:off x="2132224" y="2833331"/>
            <a:ext cx="1891082" cy="375269"/>
          </a:xfrm>
          <a:prstGeom prst="rect">
            <a:avLst/>
          </a:prstGeom>
          <a:noFill/>
          <a:ln w="12700">
            <a:noFill/>
            <a:miter lim="800000"/>
            <a:headEnd/>
            <a:tailEnd/>
          </a:ln>
          <a:effectLst/>
        </p:spPr>
        <p:txBody>
          <a:bodyPr wrap="none" lIns="68034" tIns="33420" rIns="68034" bIns="33420">
            <a:spAutoFit/>
          </a:bodyPr>
          <a:lstStyle/>
          <a:p>
            <a:pPr algn="l"/>
            <a:r>
              <a:rPr lang="en-US" sz="2000" dirty="0">
                <a:solidFill>
                  <a:srgbClr val="000000"/>
                </a:solidFill>
                <a:latin typeface="+mn-lt"/>
                <a:cs typeface="Arial" panose="020B0604020202020204" pitchFamily="34" charset="0"/>
              </a:rPr>
              <a:t>Union of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and </a:t>
            </a:r>
            <a:r>
              <a:rPr lang="en-US" sz="2000" i="1" dirty="0">
                <a:solidFill>
                  <a:srgbClr val="000000"/>
                </a:solidFill>
                <a:latin typeface="+mn-lt"/>
                <a:cs typeface="Arial" panose="020B0604020202020204" pitchFamily="34" charset="0"/>
              </a:rPr>
              <a:t>B</a:t>
            </a:r>
          </a:p>
        </p:txBody>
      </p:sp>
    </p:spTree>
    <p:extLst>
      <p:ext uri="{BB962C8B-B14F-4D97-AF65-F5344CB8AC3E}">
        <p14:creationId xmlns:p14="http://schemas.microsoft.com/office/powerpoint/2010/main" val="342319975"/>
      </p:ext>
    </p:extLst>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707" name="Rectangle 35"/>
          <p:cNvSpPr>
            <a:spLocks noChangeArrowheads="1"/>
          </p:cNvSpPr>
          <p:nvPr/>
        </p:nvSpPr>
        <p:spPr bwMode="auto">
          <a:xfrm>
            <a:off x="979619" y="1980822"/>
            <a:ext cx="4040250"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 Nuclear Pro is Profitable</a:t>
            </a:r>
          </a:p>
        </p:txBody>
      </p:sp>
      <p:sp>
        <p:nvSpPr>
          <p:cNvPr id="156708" name="Rectangle 36"/>
          <p:cNvSpPr>
            <a:spLocks noChangeArrowheads="1"/>
          </p:cNvSpPr>
          <p:nvPr/>
        </p:nvSpPr>
        <p:spPr bwMode="auto">
          <a:xfrm>
            <a:off x="987503" y="2324573"/>
            <a:ext cx="4040250"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Wind Power Inc is Profitable</a:t>
            </a:r>
          </a:p>
        </p:txBody>
      </p:sp>
      <p:sp>
        <p:nvSpPr>
          <p:cNvPr id="156709" name="Rectangle 37"/>
          <p:cNvSpPr>
            <a:spLocks noChangeArrowheads="1"/>
          </p:cNvSpPr>
          <p:nvPr/>
        </p:nvSpPr>
        <p:spPr bwMode="auto">
          <a:xfrm>
            <a:off x="1160421" y="2722416"/>
            <a:ext cx="5152457" cy="447584"/>
          </a:xfrm>
          <a:prstGeom prst="rect">
            <a:avLst/>
          </a:prstGeom>
          <a:noFill/>
          <a:ln w="12700">
            <a:noFill/>
            <a:miter lim="800000"/>
            <a:headEnd/>
            <a:tailEnd/>
          </a:ln>
          <a:effectLst/>
        </p:spPr>
        <p:txBody>
          <a:bodyPr wrap="none" anchor="t"/>
          <a:lstStyle/>
          <a:p>
            <a:pPr algn="l">
              <a:lnSpc>
                <a:spcPct val="90000"/>
              </a:lnSpc>
              <a:spcBef>
                <a:spcPct val="20000"/>
              </a:spcBef>
              <a:buClr>
                <a:srgbClr val="66FFFF"/>
              </a:buClr>
              <a:buSzPct val="75000"/>
              <a:buFont typeface="Monotype Sorts" pitchFamily="2" charset="2"/>
              <a:buNone/>
            </a:pP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Nuclear Pro </a:t>
            </a:r>
            <a:r>
              <a:rPr lang="en-US" sz="1805" b="1" dirty="0">
                <a:solidFill>
                  <a:srgbClr val="000000"/>
                </a:solidFill>
                <a:latin typeface="+mn-lt"/>
                <a:cs typeface="Arial" panose="020B0604020202020204" pitchFamily="34" charset="0"/>
              </a:rPr>
              <a:t>or</a:t>
            </a:r>
            <a:r>
              <a:rPr lang="en-US" sz="1805" dirty="0">
                <a:solidFill>
                  <a:srgbClr val="000000"/>
                </a:solidFill>
                <a:latin typeface="+mn-lt"/>
                <a:cs typeface="Arial" panose="020B0604020202020204" pitchFamily="34" charset="0"/>
              </a:rPr>
              <a:t> Wind Power Inc are Profitable</a:t>
            </a:r>
          </a:p>
        </p:txBody>
      </p:sp>
      <p:sp>
        <p:nvSpPr>
          <p:cNvPr id="156710" name="Rectangle 38"/>
          <p:cNvSpPr>
            <a:spLocks noChangeArrowheads="1"/>
          </p:cNvSpPr>
          <p:nvPr/>
        </p:nvSpPr>
        <p:spPr bwMode="auto">
          <a:xfrm>
            <a:off x="1135560" y="4948817"/>
            <a:ext cx="4711326" cy="429688"/>
          </a:xfrm>
          <a:prstGeom prst="rect">
            <a:avLst/>
          </a:prstGeom>
          <a:noFill/>
          <a:ln w="12700">
            <a:noFill/>
            <a:miter lim="800000"/>
            <a:headEnd/>
            <a:tailEnd/>
          </a:ln>
          <a:effectLst/>
        </p:spPr>
        <p:txBody>
          <a:bodyPr wrap="none" anchor="t"/>
          <a:lstStyle/>
          <a:p>
            <a:pPr algn="l"/>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{(5, -10), (5, 7), (-2, 7), (1, -10), (1, 7)}</a:t>
            </a:r>
          </a:p>
        </p:txBody>
      </p:sp>
      <p:sp>
        <p:nvSpPr>
          <p:cNvPr id="156711" name="Rectangle 39"/>
          <p:cNvSpPr>
            <a:spLocks noChangeArrowheads="1"/>
          </p:cNvSpPr>
          <p:nvPr/>
        </p:nvSpPr>
        <p:spPr bwMode="auto">
          <a:xfrm>
            <a:off x="892784" y="5355917"/>
            <a:ext cx="5824539" cy="540537"/>
          </a:xfrm>
          <a:prstGeom prst="rect">
            <a:avLst/>
          </a:prstGeom>
          <a:noFill/>
          <a:ln w="12700">
            <a:noFill/>
            <a:miter lim="800000"/>
            <a:headEnd/>
            <a:tailEnd/>
          </a:ln>
          <a:effectLst/>
        </p:spPr>
        <p:txBody>
          <a:bodyPr wrap="none" anchor="t"/>
          <a:lstStyle/>
          <a:p>
            <a:pPr algn="l">
              <a:spcBef>
                <a:spcPct val="20000"/>
              </a:spcBef>
              <a:buClr>
                <a:srgbClr val="66FFFF"/>
              </a:buClr>
              <a:buSzPct val="75000"/>
              <a:buFont typeface="Monotype Sorts" pitchFamily="2" charset="2"/>
              <a:buNone/>
            </a:pP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(5, -10)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(5, 7)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(-2, 7)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(1, -10)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(1, 7)</a:t>
            </a:r>
          </a:p>
        </p:txBody>
      </p:sp>
      <p:sp>
        <p:nvSpPr>
          <p:cNvPr id="156713" name="Rectangle 41"/>
          <p:cNvSpPr>
            <a:spLocks noChangeArrowheads="1"/>
          </p:cNvSpPr>
          <p:nvPr/>
        </p:nvSpPr>
        <p:spPr bwMode="auto">
          <a:xfrm>
            <a:off x="1799154" y="5755782"/>
            <a:ext cx="4648200" cy="329427"/>
          </a:xfrm>
          <a:prstGeom prst="rect">
            <a:avLst/>
          </a:prstGeom>
          <a:noFill/>
          <a:ln w="12700">
            <a:noFill/>
            <a:miter lim="800000"/>
            <a:headEnd/>
            <a:tailEnd/>
          </a:ln>
          <a:effectLst/>
        </p:spPr>
        <p:txBody>
          <a:bodyPr wrap="none" anchor="t"/>
          <a:lstStyle/>
          <a:p>
            <a:pPr algn="l"/>
            <a:r>
              <a:rPr lang="en-US" sz="1805" dirty="0">
                <a:solidFill>
                  <a:srgbClr val="000000"/>
                </a:solidFill>
                <a:latin typeface="+mn-lt"/>
                <a:cs typeface="Arial" panose="020B0604020202020204" pitchFamily="34" charset="0"/>
              </a:rPr>
              <a:t>= 0.20 + 0.15 + 0.10 + 0.20 + 0.30</a:t>
            </a:r>
          </a:p>
        </p:txBody>
      </p:sp>
      <p:sp>
        <p:nvSpPr>
          <p:cNvPr id="156714" name="Rectangle 42"/>
          <p:cNvSpPr>
            <a:spLocks noChangeArrowheads="1"/>
          </p:cNvSpPr>
          <p:nvPr/>
        </p:nvSpPr>
        <p:spPr bwMode="auto">
          <a:xfrm>
            <a:off x="1808719" y="6116177"/>
            <a:ext cx="1181100" cy="386719"/>
          </a:xfrm>
          <a:prstGeom prst="rect">
            <a:avLst/>
          </a:prstGeom>
          <a:noFill/>
          <a:ln w="12700">
            <a:noFill/>
            <a:miter lim="800000"/>
            <a:headEnd/>
            <a:tailEnd/>
          </a:ln>
          <a:effectLst/>
        </p:spPr>
        <p:txBody>
          <a:bodyPr wrap="none" anchor="t"/>
          <a:lstStyle/>
          <a:p>
            <a:pPr>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   0.95</a:t>
            </a:r>
            <a:endParaRPr lang="en-US" dirty="0">
              <a:solidFill>
                <a:srgbClr val="000000"/>
              </a:solidFill>
              <a:effectLst/>
              <a:latin typeface="+mn-lt"/>
              <a:cs typeface="Arial" panose="020B0604020202020204" pitchFamily="34" charset="0"/>
            </a:endParaRPr>
          </a:p>
        </p:txBody>
      </p:sp>
      <p:sp>
        <p:nvSpPr>
          <p:cNvPr id="12" name="Rectangle 6">
            <a:extLst>
              <a:ext uri="{FF2B5EF4-FFF2-40B4-BE49-F238E27FC236}">
                <a16:creationId xmlns:a16="http://schemas.microsoft.com/office/drawing/2014/main" id="{01EB1A66-F30C-441A-861F-30C55FEB7775}"/>
              </a:ext>
            </a:extLst>
          </p:cNvPr>
          <p:cNvSpPr>
            <a:spLocks noChangeArrowheads="1"/>
          </p:cNvSpPr>
          <p:nvPr/>
        </p:nvSpPr>
        <p:spPr bwMode="auto">
          <a:xfrm>
            <a:off x="495301" y="970062"/>
            <a:ext cx="7772400" cy="496528"/>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Union of Two Events</a:t>
            </a:r>
          </a:p>
        </p:txBody>
      </p:sp>
      <p:sp>
        <p:nvSpPr>
          <p:cNvPr id="13" name="Rectangle 124">
            <a:extLst>
              <a:ext uri="{FF2B5EF4-FFF2-40B4-BE49-F238E27FC236}">
                <a16:creationId xmlns:a16="http://schemas.microsoft.com/office/drawing/2014/main" id="{9DE81132-63A3-4DB4-BE03-FD5651651952}"/>
              </a:ext>
            </a:extLst>
          </p:cNvPr>
          <p:cNvSpPr>
            <a:spLocks noChangeArrowheads="1"/>
          </p:cNvSpPr>
          <p:nvPr/>
        </p:nvSpPr>
        <p:spPr bwMode="auto">
          <a:xfrm>
            <a:off x="785020" y="1446184"/>
            <a:ext cx="5360987" cy="41417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Power Investments</a:t>
            </a:r>
          </a:p>
        </p:txBody>
      </p:sp>
      <p:graphicFrame>
        <p:nvGraphicFramePr>
          <p:cNvPr id="15" name="Table 14">
            <a:extLst>
              <a:ext uri="{FF2B5EF4-FFF2-40B4-BE49-F238E27FC236}">
                <a16:creationId xmlns:a16="http://schemas.microsoft.com/office/drawing/2014/main" id="{F3D03D51-389E-4B2B-93DB-C4F26C54137E}"/>
              </a:ext>
            </a:extLst>
          </p:cNvPr>
          <p:cNvGraphicFramePr>
            <a:graphicFrameLocks noGrp="1"/>
          </p:cNvGraphicFramePr>
          <p:nvPr>
            <p:extLst>
              <p:ext uri="{D42A27DB-BD31-4B8C-83A1-F6EECF244321}">
                <p14:modId xmlns:p14="http://schemas.microsoft.com/office/powerpoint/2010/main" val="2458619565"/>
              </p:ext>
            </p:extLst>
          </p:nvPr>
        </p:nvGraphicFramePr>
        <p:xfrm>
          <a:off x="1555042" y="3100405"/>
          <a:ext cx="4114800" cy="1783080"/>
        </p:xfrm>
        <a:graphic>
          <a:graphicData uri="http://schemas.openxmlformats.org/drawingml/2006/table">
            <a:tbl>
              <a:tblPr>
                <a:tableStyleId>{5C22544A-7EE6-4342-B048-85BDC9FD1C3A}</a:tableStyleId>
              </a:tblPr>
              <a:tblGrid>
                <a:gridCol w="2103120">
                  <a:extLst>
                    <a:ext uri="{9D8B030D-6E8A-4147-A177-3AD203B41FA5}">
                      <a16:colId xmlns:a16="http://schemas.microsoft.com/office/drawing/2014/main" val="4205589594"/>
                    </a:ext>
                  </a:extLst>
                </a:gridCol>
                <a:gridCol w="1005840">
                  <a:extLst>
                    <a:ext uri="{9D8B030D-6E8A-4147-A177-3AD203B41FA5}">
                      <a16:colId xmlns:a16="http://schemas.microsoft.com/office/drawing/2014/main" val="1203184169"/>
                    </a:ext>
                  </a:extLst>
                </a:gridCol>
                <a:gridCol w="1005840">
                  <a:extLst>
                    <a:ext uri="{9D8B030D-6E8A-4147-A177-3AD203B41FA5}">
                      <a16:colId xmlns:a16="http://schemas.microsoft.com/office/drawing/2014/main" val="3422404670"/>
                    </a:ext>
                  </a:extLst>
                </a:gridCol>
              </a:tblGrid>
              <a:tr h="190500">
                <a:tc>
                  <a:txBody>
                    <a:bodyPr/>
                    <a:lstStyle/>
                    <a:p>
                      <a:pPr algn="l" fontAlgn="b"/>
                      <a:r>
                        <a:rPr lang="en-US" sz="1400" u="none" strike="noStrike" dirty="0">
                          <a:effectLst/>
                          <a:latin typeface="+mn-lt"/>
                        </a:rPr>
                        <a:t>Experimental Outcome</a:t>
                      </a:r>
                      <a:endParaRPr lang="en-US" sz="14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400" u="none" strike="noStrike" dirty="0">
                          <a:effectLst/>
                          <a:latin typeface="+mn-lt"/>
                        </a:rPr>
                        <a:t>Gain/Lost</a:t>
                      </a:r>
                      <a:endParaRPr lang="en-US" sz="14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400" u="none" strike="noStrike" dirty="0">
                          <a:effectLst/>
                          <a:latin typeface="+mn-lt"/>
                        </a:rPr>
                        <a:t>Probability</a:t>
                      </a:r>
                      <a:endParaRPr lang="en-US" sz="14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9524786"/>
                  </a:ext>
                </a:extLst>
              </a:tr>
              <a:tr h="190500">
                <a:tc>
                  <a:txBody>
                    <a:bodyPr/>
                    <a:lstStyle/>
                    <a:p>
                      <a:pPr algn="l" fontAlgn="b"/>
                      <a:r>
                        <a:rPr lang="en-US" sz="1400" u="none" strike="noStrike" dirty="0">
                          <a:effectLst/>
                          <a:latin typeface="+mn-lt"/>
                        </a:rPr>
                        <a:t>($5,000, -$10,000)</a:t>
                      </a:r>
                      <a:endParaRPr lang="en-US" sz="14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400" u="none" strike="noStrike" dirty="0">
                          <a:effectLst/>
                          <a:latin typeface="+mn-lt"/>
                        </a:rPr>
                        <a:t>-$5,000</a:t>
                      </a:r>
                      <a:endParaRPr lang="en-US" sz="14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400" u="none" strike="noStrike" dirty="0">
                          <a:effectLst/>
                          <a:latin typeface="+mn-lt"/>
                        </a:rPr>
                        <a:t>0.20</a:t>
                      </a:r>
                      <a:endParaRPr lang="en-US" sz="14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731847863"/>
                  </a:ext>
                </a:extLst>
              </a:tr>
              <a:tr h="190500">
                <a:tc>
                  <a:txBody>
                    <a:bodyPr/>
                    <a:lstStyle/>
                    <a:p>
                      <a:pPr algn="l" fontAlgn="b"/>
                      <a:r>
                        <a:rPr lang="en-US" sz="1400" u="none" strike="noStrike" dirty="0">
                          <a:effectLst/>
                          <a:latin typeface="+mn-lt"/>
                        </a:rPr>
                        <a:t>($5,000, $7,000)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$12,000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0.15</a:t>
                      </a:r>
                      <a:endParaRPr lang="en-US" sz="14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1357228394"/>
                  </a:ext>
                </a:extLst>
              </a:tr>
              <a:tr h="190500">
                <a:tc>
                  <a:txBody>
                    <a:bodyPr/>
                    <a:lstStyle/>
                    <a:p>
                      <a:pPr algn="l" fontAlgn="b"/>
                      <a:r>
                        <a:rPr lang="en-US" sz="1400" u="none" strike="noStrike" dirty="0">
                          <a:effectLst/>
                          <a:latin typeface="+mn-lt"/>
                        </a:rPr>
                        <a:t>(-$2,000, -$10,000)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-$12,000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0.05</a:t>
                      </a:r>
                      <a:endParaRPr lang="en-US" sz="14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335129820"/>
                  </a:ext>
                </a:extLst>
              </a:tr>
              <a:tr h="190500">
                <a:tc>
                  <a:txBody>
                    <a:bodyPr/>
                    <a:lstStyle/>
                    <a:p>
                      <a:pPr algn="l" fontAlgn="b"/>
                      <a:r>
                        <a:rPr lang="en-US" sz="1400" u="none" strike="noStrike" dirty="0">
                          <a:effectLst/>
                          <a:latin typeface="+mn-lt"/>
                        </a:rPr>
                        <a:t>(-$2,000, $7,000)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$5,000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0.10</a:t>
                      </a:r>
                      <a:endParaRPr lang="en-US" sz="14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519224886"/>
                  </a:ext>
                </a:extLst>
              </a:tr>
              <a:tr h="190500">
                <a:tc>
                  <a:txBody>
                    <a:bodyPr/>
                    <a:lstStyle/>
                    <a:p>
                      <a:pPr algn="l" fontAlgn="b"/>
                      <a:r>
                        <a:rPr lang="en-US" sz="1400" u="none" strike="noStrike" dirty="0">
                          <a:effectLst/>
                          <a:latin typeface="+mn-lt"/>
                        </a:rPr>
                        <a:t>($1,000, -$10,000)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-$9,000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0.20</a:t>
                      </a:r>
                      <a:endParaRPr lang="en-US" sz="14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567101065"/>
                  </a:ext>
                </a:extLst>
              </a:tr>
              <a:tr h="190500">
                <a:tc>
                  <a:txBody>
                    <a:bodyPr/>
                    <a:lstStyle/>
                    <a:p>
                      <a:pPr algn="l" fontAlgn="b"/>
                      <a:r>
                        <a:rPr lang="en-US" sz="1400" u="none" strike="noStrike" dirty="0">
                          <a:effectLst/>
                          <a:latin typeface="+mn-lt"/>
                        </a:rPr>
                        <a:t>($1,000, $7,000)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$8,000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0.30</a:t>
                      </a:r>
                      <a:endParaRPr lang="en-US" sz="14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1613220"/>
                  </a:ext>
                </a:extLst>
              </a:tr>
              <a:tr h="190500">
                <a:tc>
                  <a:txBody>
                    <a:bodyPr/>
                    <a:lstStyle/>
                    <a:p>
                      <a:pPr algn="l" fontAlgn="b"/>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1.00</a:t>
                      </a: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37434862"/>
                  </a:ext>
                </a:extLst>
              </a:tr>
            </a:tbl>
          </a:graphicData>
        </a:graphic>
      </p:graphicFrame>
    </p:spTree>
    <p:extLst>
      <p:ext uri="{BB962C8B-B14F-4D97-AF65-F5344CB8AC3E}">
        <p14:creationId xmlns:p14="http://schemas.microsoft.com/office/powerpoint/2010/main" val="2470914517"/>
      </p:ext>
    </p:extLst>
  </p:cSld>
  <p:clrMapOvr>
    <a:masterClrMapping/>
  </p:clrMapOvr>
  <p:transition>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ChangeArrowheads="1"/>
          </p:cNvSpPr>
          <p:nvPr/>
        </p:nvSpPr>
        <p:spPr bwMode="auto">
          <a:xfrm>
            <a:off x="1047507" y="3269062"/>
            <a:ext cx="3732213" cy="1534941"/>
          </a:xfrm>
          <a:prstGeom prst="rect">
            <a:avLst/>
          </a:prstGeom>
          <a:noFill/>
          <a:ln w="6350">
            <a:solidFill>
              <a:srgbClr val="000000"/>
            </a:solid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52579" name="Rectangle 3"/>
          <p:cNvSpPr>
            <a:spLocks noChangeArrowheads="1"/>
          </p:cNvSpPr>
          <p:nvPr/>
        </p:nvSpPr>
        <p:spPr bwMode="auto">
          <a:xfrm>
            <a:off x="706316" y="2096448"/>
            <a:ext cx="7750175" cy="50130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intersection of events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and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is denoted by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t>
            </a:r>
            <a:r>
              <a:rPr lang="en-US" sz="2000" dirty="0">
                <a:solidFill>
                  <a:srgbClr val="000000"/>
                </a:solidFill>
                <a:latin typeface="Symbol" panose="05050102010706020507" pitchFamily="18" charset="2"/>
                <a:cs typeface="Arial" panose="020B0604020202020204" pitchFamily="34" charset="0"/>
              </a:rPr>
              <a:t></a:t>
            </a:r>
            <a:r>
              <a:rPr lang="en-US" sz="2000" dirty="0">
                <a:solidFill>
                  <a:srgbClr val="000000"/>
                </a:solidFill>
                <a:latin typeface="+mn-lt"/>
                <a:cs typeface="Arial" panose="020B0604020202020204" pitchFamily="34" charset="0"/>
              </a:rPr>
              <a:t> </a:t>
            </a:r>
            <a:r>
              <a:rPr lang="en-US" sz="2000" i="1" dirty="0">
                <a:solidFill>
                  <a:srgbClr val="000000"/>
                </a:solidFill>
                <a:latin typeface="+mn-lt"/>
                <a:cs typeface="Arial" panose="020B0604020202020204" pitchFamily="34" charset="0"/>
              </a:rPr>
              <a:t>B.</a:t>
            </a:r>
            <a:endParaRPr lang="en-US" sz="2000" dirty="0">
              <a:solidFill>
                <a:srgbClr val="000000"/>
              </a:solidFill>
              <a:latin typeface="+mn-lt"/>
              <a:cs typeface="Arial" panose="020B0604020202020204" pitchFamily="34" charset="0"/>
            </a:endParaRPr>
          </a:p>
        </p:txBody>
      </p:sp>
      <p:sp>
        <p:nvSpPr>
          <p:cNvPr id="152580" name="Rectangle 4"/>
          <p:cNvSpPr>
            <a:spLocks noChangeArrowheads="1"/>
          </p:cNvSpPr>
          <p:nvPr/>
        </p:nvSpPr>
        <p:spPr bwMode="auto">
          <a:xfrm>
            <a:off x="706315" y="1474373"/>
            <a:ext cx="7576227" cy="75911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a:t>
            </a:r>
            <a:r>
              <a:rPr lang="en-US" sz="2000" b="1" dirty="0">
                <a:solidFill>
                  <a:srgbClr val="000000"/>
                </a:solidFill>
                <a:latin typeface="+mn-lt"/>
                <a:cs typeface="Arial" panose="020B0604020202020204" pitchFamily="34" charset="0"/>
              </a:rPr>
              <a:t>intersection</a:t>
            </a:r>
            <a:r>
              <a:rPr lang="en-US" sz="2000" dirty="0">
                <a:solidFill>
                  <a:srgbClr val="000000"/>
                </a:solidFill>
                <a:latin typeface="+mn-lt"/>
                <a:cs typeface="Arial" panose="020B0604020202020204" pitchFamily="34" charset="0"/>
              </a:rPr>
              <a:t> of events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and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is the set of all sample points that are in both</a:t>
            </a:r>
            <a:r>
              <a:rPr lang="en-US" sz="2000" i="1" dirty="0">
                <a:solidFill>
                  <a:srgbClr val="000000"/>
                </a:solidFill>
                <a:latin typeface="+mn-lt"/>
                <a:cs typeface="Arial" panose="020B0604020202020204" pitchFamily="34" charset="0"/>
              </a:rPr>
              <a:t> A </a:t>
            </a:r>
            <a:r>
              <a:rPr lang="en-US" sz="2000" dirty="0">
                <a:solidFill>
                  <a:srgbClr val="000000"/>
                </a:solidFill>
                <a:latin typeface="+mn-lt"/>
                <a:cs typeface="Arial" panose="020B0604020202020204" pitchFamily="34" charset="0"/>
              </a:rPr>
              <a:t>and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a:t>
            </a:r>
          </a:p>
        </p:txBody>
      </p:sp>
      <p:sp>
        <p:nvSpPr>
          <p:cNvPr id="152584" name="Rectangle 8"/>
          <p:cNvSpPr>
            <a:spLocks noChangeArrowheads="1"/>
          </p:cNvSpPr>
          <p:nvPr/>
        </p:nvSpPr>
        <p:spPr bwMode="auto">
          <a:xfrm>
            <a:off x="5227395" y="3597295"/>
            <a:ext cx="845924" cy="567501"/>
          </a:xfrm>
          <a:prstGeom prst="rect">
            <a:avLst/>
          </a:prstGeom>
          <a:noFill/>
          <a:ln w="12700">
            <a:noFill/>
            <a:miter lim="800000"/>
            <a:headEnd/>
            <a:tailEnd/>
          </a:ln>
          <a:effectLst/>
        </p:spPr>
        <p:txBody>
          <a:bodyPr wrap="none" lIns="68034" tIns="33420" rIns="68034" bIns="33420">
            <a:spAutoFit/>
          </a:bodyPr>
          <a:lstStyle/>
          <a:p>
            <a:pPr algn="l">
              <a:lnSpc>
                <a:spcPct val="90000"/>
              </a:lnSpc>
            </a:pPr>
            <a:r>
              <a:rPr lang="en-US" sz="1805">
                <a:solidFill>
                  <a:srgbClr val="000000"/>
                </a:solidFill>
                <a:latin typeface="+mn-lt"/>
                <a:cs typeface="Arial" panose="020B0604020202020204" pitchFamily="34" charset="0"/>
              </a:rPr>
              <a:t>Sample</a:t>
            </a:r>
          </a:p>
          <a:p>
            <a:pPr algn="l">
              <a:lnSpc>
                <a:spcPct val="90000"/>
              </a:lnSpc>
            </a:pPr>
            <a:r>
              <a:rPr lang="en-US" sz="1805">
                <a:solidFill>
                  <a:srgbClr val="000000"/>
                </a:solidFill>
                <a:latin typeface="+mn-lt"/>
                <a:cs typeface="Arial" panose="020B0604020202020204" pitchFamily="34" charset="0"/>
              </a:rPr>
              <a:t>Space </a:t>
            </a:r>
            <a:r>
              <a:rPr lang="en-US" sz="1805" i="1">
                <a:solidFill>
                  <a:srgbClr val="000000"/>
                </a:solidFill>
                <a:latin typeface="+mn-lt"/>
                <a:cs typeface="Arial" panose="020B0604020202020204" pitchFamily="34" charset="0"/>
              </a:rPr>
              <a:t>S</a:t>
            </a:r>
          </a:p>
        </p:txBody>
      </p:sp>
      <p:sp>
        <p:nvSpPr>
          <p:cNvPr id="152585" name="Line 9"/>
          <p:cNvSpPr>
            <a:spLocks noChangeShapeType="1"/>
          </p:cNvSpPr>
          <p:nvPr/>
        </p:nvSpPr>
        <p:spPr bwMode="auto">
          <a:xfrm flipV="1">
            <a:off x="4784481" y="3980433"/>
            <a:ext cx="400050" cy="0"/>
          </a:xfrm>
          <a:prstGeom prst="line">
            <a:avLst/>
          </a:prstGeom>
          <a:noFill/>
          <a:ln w="19050">
            <a:solidFill>
              <a:schemeClr val="tx1"/>
            </a:solidFill>
            <a:round/>
            <a:headEnd type="triangle" w="med" len="med"/>
            <a:tailEn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
        <p:nvSpPr>
          <p:cNvPr id="152586" name="Oval 10"/>
          <p:cNvSpPr>
            <a:spLocks noChangeArrowheads="1"/>
          </p:cNvSpPr>
          <p:nvPr/>
        </p:nvSpPr>
        <p:spPr bwMode="auto">
          <a:xfrm>
            <a:off x="1393581" y="3418258"/>
            <a:ext cx="1711325" cy="1260418"/>
          </a:xfrm>
          <a:prstGeom prst="ellipse">
            <a:avLst/>
          </a:prstGeom>
          <a:noFill/>
          <a:ln w="1270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52587" name="Rectangle 11"/>
          <p:cNvSpPr>
            <a:spLocks noChangeArrowheads="1"/>
          </p:cNvSpPr>
          <p:nvPr/>
        </p:nvSpPr>
        <p:spPr bwMode="auto">
          <a:xfrm>
            <a:off x="1694113" y="3859883"/>
            <a:ext cx="998848" cy="345261"/>
          </a:xfrm>
          <a:prstGeom prst="rect">
            <a:avLst/>
          </a:prstGeom>
          <a:noFill/>
          <a:ln w="12700">
            <a:noFill/>
            <a:miter lim="800000"/>
            <a:headEnd/>
            <a:tailEnd/>
          </a:ln>
          <a:effectLst/>
        </p:spPr>
        <p:txBody>
          <a:bodyPr wrap="square" lIns="68034" tIns="33420" rIns="68034" bIns="33420">
            <a:spAutoFit/>
          </a:bodyPr>
          <a:lstStyle/>
          <a:p>
            <a:pPr algn="l"/>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A</a:t>
            </a:r>
          </a:p>
        </p:txBody>
      </p:sp>
      <p:grpSp>
        <p:nvGrpSpPr>
          <p:cNvPr id="152588" name="Group 12"/>
          <p:cNvGrpSpPr>
            <a:grpSpLocks/>
          </p:cNvGrpSpPr>
          <p:nvPr/>
        </p:nvGrpSpPr>
        <p:grpSpPr bwMode="auto">
          <a:xfrm>
            <a:off x="2735019" y="3403935"/>
            <a:ext cx="1701800" cy="1259224"/>
            <a:chOff x="2753" y="2205"/>
            <a:chExt cx="1072" cy="1055"/>
          </a:xfrm>
          <a:noFill/>
        </p:grpSpPr>
        <p:sp>
          <p:nvSpPr>
            <p:cNvPr id="152589" name="Oval 13"/>
            <p:cNvSpPr>
              <a:spLocks noChangeArrowheads="1"/>
            </p:cNvSpPr>
            <p:nvPr/>
          </p:nvSpPr>
          <p:spPr bwMode="auto">
            <a:xfrm>
              <a:off x="2760" y="2205"/>
              <a:ext cx="1065" cy="1055"/>
            </a:xfrm>
            <a:prstGeom prst="ellipse">
              <a:avLst/>
            </a:prstGeom>
            <a:grpFill/>
            <a:ln w="1270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52590" name="Freeform 14"/>
            <p:cNvSpPr>
              <a:spLocks/>
            </p:cNvSpPr>
            <p:nvPr/>
          </p:nvSpPr>
          <p:spPr bwMode="auto">
            <a:xfrm>
              <a:off x="2753" y="2417"/>
              <a:ext cx="237" cy="649"/>
            </a:xfrm>
            <a:custGeom>
              <a:avLst/>
              <a:gdLst/>
              <a:ahLst/>
              <a:cxnLst>
                <a:cxn ang="0">
                  <a:pos x="110" y="0"/>
                </a:cxn>
                <a:cxn ang="0">
                  <a:pos x="98" y="18"/>
                </a:cxn>
                <a:cxn ang="0">
                  <a:pos x="84" y="40"/>
                </a:cxn>
                <a:cxn ang="0">
                  <a:pos x="70" y="62"/>
                </a:cxn>
                <a:cxn ang="0">
                  <a:pos x="50" y="92"/>
                </a:cxn>
                <a:cxn ang="0">
                  <a:pos x="40" y="118"/>
                </a:cxn>
                <a:cxn ang="0">
                  <a:pos x="32" y="141"/>
                </a:cxn>
                <a:cxn ang="0">
                  <a:pos x="23" y="168"/>
                </a:cxn>
                <a:cxn ang="0">
                  <a:pos x="14" y="194"/>
                </a:cxn>
                <a:cxn ang="0">
                  <a:pos x="10" y="218"/>
                </a:cxn>
                <a:cxn ang="0">
                  <a:pos x="6" y="246"/>
                </a:cxn>
                <a:cxn ang="0">
                  <a:pos x="2" y="272"/>
                </a:cxn>
                <a:cxn ang="0">
                  <a:pos x="0" y="302"/>
                </a:cxn>
                <a:cxn ang="0">
                  <a:pos x="0" y="330"/>
                </a:cxn>
                <a:cxn ang="0">
                  <a:pos x="2" y="358"/>
                </a:cxn>
                <a:cxn ang="0">
                  <a:pos x="6" y="388"/>
                </a:cxn>
                <a:cxn ang="0">
                  <a:pos x="10" y="414"/>
                </a:cxn>
                <a:cxn ang="0">
                  <a:pos x="18" y="438"/>
                </a:cxn>
                <a:cxn ang="0">
                  <a:pos x="26" y="464"/>
                </a:cxn>
                <a:cxn ang="0">
                  <a:pos x="36" y="488"/>
                </a:cxn>
                <a:cxn ang="0">
                  <a:pos x="48" y="514"/>
                </a:cxn>
                <a:cxn ang="0">
                  <a:pos x="60" y="540"/>
                </a:cxn>
                <a:cxn ang="0">
                  <a:pos x="74" y="560"/>
                </a:cxn>
                <a:cxn ang="0">
                  <a:pos x="84" y="582"/>
                </a:cxn>
                <a:cxn ang="0">
                  <a:pos x="102" y="604"/>
                </a:cxn>
                <a:cxn ang="0">
                  <a:pos x="122" y="622"/>
                </a:cxn>
                <a:cxn ang="0">
                  <a:pos x="138" y="598"/>
                </a:cxn>
                <a:cxn ang="0">
                  <a:pos x="156" y="572"/>
                </a:cxn>
                <a:cxn ang="0">
                  <a:pos x="172" y="546"/>
                </a:cxn>
                <a:cxn ang="0">
                  <a:pos x="186" y="514"/>
                </a:cxn>
                <a:cxn ang="0">
                  <a:pos x="196" y="492"/>
                </a:cxn>
                <a:cxn ang="0">
                  <a:pos x="204" y="472"/>
                </a:cxn>
                <a:cxn ang="0">
                  <a:pos x="212" y="450"/>
                </a:cxn>
                <a:cxn ang="0">
                  <a:pos x="218" y="426"/>
                </a:cxn>
                <a:cxn ang="0">
                  <a:pos x="224" y="402"/>
                </a:cxn>
                <a:cxn ang="0">
                  <a:pos x="226" y="378"/>
                </a:cxn>
                <a:cxn ang="0">
                  <a:pos x="228" y="354"/>
                </a:cxn>
                <a:cxn ang="0">
                  <a:pos x="230" y="324"/>
                </a:cxn>
                <a:cxn ang="0">
                  <a:pos x="230" y="286"/>
                </a:cxn>
                <a:cxn ang="0">
                  <a:pos x="226" y="256"/>
                </a:cxn>
                <a:cxn ang="0">
                  <a:pos x="222" y="232"/>
                </a:cxn>
                <a:cxn ang="0">
                  <a:pos x="220" y="206"/>
                </a:cxn>
                <a:cxn ang="0">
                  <a:pos x="212" y="180"/>
                </a:cxn>
                <a:cxn ang="0">
                  <a:pos x="204" y="154"/>
                </a:cxn>
                <a:cxn ang="0">
                  <a:pos x="194" y="126"/>
                </a:cxn>
                <a:cxn ang="0">
                  <a:pos x="184" y="100"/>
                </a:cxn>
                <a:cxn ang="0">
                  <a:pos x="168" y="70"/>
                </a:cxn>
                <a:cxn ang="0">
                  <a:pos x="152" y="44"/>
                </a:cxn>
                <a:cxn ang="0">
                  <a:pos x="138" y="22"/>
                </a:cxn>
                <a:cxn ang="0">
                  <a:pos x="120" y="6"/>
                </a:cxn>
              </a:cxnLst>
              <a:rect l="0" t="0" r="r" b="b"/>
              <a:pathLst>
                <a:path w="230" h="622">
                  <a:moveTo>
                    <a:pt x="110" y="0"/>
                  </a:moveTo>
                  <a:lnTo>
                    <a:pt x="98" y="18"/>
                  </a:lnTo>
                  <a:lnTo>
                    <a:pt x="84" y="40"/>
                  </a:lnTo>
                  <a:lnTo>
                    <a:pt x="70" y="62"/>
                  </a:lnTo>
                  <a:lnTo>
                    <a:pt x="50" y="92"/>
                  </a:lnTo>
                  <a:lnTo>
                    <a:pt x="40" y="118"/>
                  </a:lnTo>
                  <a:lnTo>
                    <a:pt x="32" y="141"/>
                  </a:lnTo>
                  <a:lnTo>
                    <a:pt x="23" y="168"/>
                  </a:lnTo>
                  <a:lnTo>
                    <a:pt x="14" y="194"/>
                  </a:lnTo>
                  <a:lnTo>
                    <a:pt x="10" y="218"/>
                  </a:lnTo>
                  <a:lnTo>
                    <a:pt x="6" y="246"/>
                  </a:lnTo>
                  <a:lnTo>
                    <a:pt x="2" y="272"/>
                  </a:lnTo>
                  <a:lnTo>
                    <a:pt x="0" y="302"/>
                  </a:lnTo>
                  <a:lnTo>
                    <a:pt x="0" y="330"/>
                  </a:lnTo>
                  <a:lnTo>
                    <a:pt x="2" y="358"/>
                  </a:lnTo>
                  <a:lnTo>
                    <a:pt x="6" y="388"/>
                  </a:lnTo>
                  <a:lnTo>
                    <a:pt x="10" y="414"/>
                  </a:lnTo>
                  <a:lnTo>
                    <a:pt x="18" y="438"/>
                  </a:lnTo>
                  <a:lnTo>
                    <a:pt x="26" y="464"/>
                  </a:lnTo>
                  <a:lnTo>
                    <a:pt x="36" y="488"/>
                  </a:lnTo>
                  <a:lnTo>
                    <a:pt x="48" y="514"/>
                  </a:lnTo>
                  <a:lnTo>
                    <a:pt x="60" y="540"/>
                  </a:lnTo>
                  <a:lnTo>
                    <a:pt x="74" y="560"/>
                  </a:lnTo>
                  <a:lnTo>
                    <a:pt x="84" y="582"/>
                  </a:lnTo>
                  <a:lnTo>
                    <a:pt x="102" y="604"/>
                  </a:lnTo>
                  <a:lnTo>
                    <a:pt x="122" y="622"/>
                  </a:lnTo>
                  <a:lnTo>
                    <a:pt x="138" y="598"/>
                  </a:lnTo>
                  <a:lnTo>
                    <a:pt x="156" y="572"/>
                  </a:lnTo>
                  <a:lnTo>
                    <a:pt x="172" y="546"/>
                  </a:lnTo>
                  <a:lnTo>
                    <a:pt x="186" y="514"/>
                  </a:lnTo>
                  <a:lnTo>
                    <a:pt x="196" y="492"/>
                  </a:lnTo>
                  <a:lnTo>
                    <a:pt x="204" y="472"/>
                  </a:lnTo>
                  <a:lnTo>
                    <a:pt x="212" y="450"/>
                  </a:lnTo>
                  <a:lnTo>
                    <a:pt x="218" y="426"/>
                  </a:lnTo>
                  <a:lnTo>
                    <a:pt x="224" y="402"/>
                  </a:lnTo>
                  <a:lnTo>
                    <a:pt x="226" y="378"/>
                  </a:lnTo>
                  <a:lnTo>
                    <a:pt x="228" y="354"/>
                  </a:lnTo>
                  <a:lnTo>
                    <a:pt x="230" y="324"/>
                  </a:lnTo>
                  <a:lnTo>
                    <a:pt x="230" y="286"/>
                  </a:lnTo>
                  <a:lnTo>
                    <a:pt x="226" y="256"/>
                  </a:lnTo>
                  <a:lnTo>
                    <a:pt x="222" y="232"/>
                  </a:lnTo>
                  <a:lnTo>
                    <a:pt x="220" y="206"/>
                  </a:lnTo>
                  <a:lnTo>
                    <a:pt x="212" y="180"/>
                  </a:lnTo>
                  <a:lnTo>
                    <a:pt x="204" y="154"/>
                  </a:lnTo>
                  <a:lnTo>
                    <a:pt x="194" y="126"/>
                  </a:lnTo>
                  <a:lnTo>
                    <a:pt x="184" y="100"/>
                  </a:lnTo>
                  <a:lnTo>
                    <a:pt x="168" y="70"/>
                  </a:lnTo>
                  <a:lnTo>
                    <a:pt x="152" y="44"/>
                  </a:lnTo>
                  <a:lnTo>
                    <a:pt x="138" y="22"/>
                  </a:lnTo>
                  <a:lnTo>
                    <a:pt x="120" y="6"/>
                  </a:lnTo>
                </a:path>
              </a:pathLst>
            </a:custGeom>
            <a:grpFill/>
            <a:ln w="12700" cap="rnd" cmpd="sng">
              <a:solidFill>
                <a:srgbClr val="000000"/>
              </a:solidFill>
              <a:prstDash val="solid"/>
              <a:round/>
              <a:headEnd type="none" w="med" len="med"/>
              <a:tailEnd type="none" w="med" len="me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grpSp>
      <p:sp>
        <p:nvSpPr>
          <p:cNvPr id="152591" name="Rectangle 15"/>
          <p:cNvSpPr>
            <a:spLocks noChangeArrowheads="1"/>
          </p:cNvSpPr>
          <p:nvPr/>
        </p:nvSpPr>
        <p:spPr bwMode="auto">
          <a:xfrm>
            <a:off x="3285777" y="3864657"/>
            <a:ext cx="839320"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B</a:t>
            </a:r>
          </a:p>
        </p:txBody>
      </p:sp>
      <p:sp>
        <p:nvSpPr>
          <p:cNvPr id="152592" name="Rectangle 16"/>
          <p:cNvSpPr>
            <a:spLocks noChangeArrowheads="1"/>
          </p:cNvSpPr>
          <p:nvPr/>
        </p:nvSpPr>
        <p:spPr bwMode="auto">
          <a:xfrm>
            <a:off x="442130" y="971359"/>
            <a:ext cx="7772400" cy="526367"/>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Intersection of Two Events</a:t>
            </a:r>
          </a:p>
        </p:txBody>
      </p:sp>
      <p:sp>
        <p:nvSpPr>
          <p:cNvPr id="152595" name="Freeform 19"/>
          <p:cNvSpPr>
            <a:spLocks/>
          </p:cNvSpPr>
          <p:nvPr/>
        </p:nvSpPr>
        <p:spPr bwMode="auto">
          <a:xfrm>
            <a:off x="2735020" y="3656975"/>
            <a:ext cx="376237" cy="774632"/>
          </a:xfrm>
          <a:custGeom>
            <a:avLst/>
            <a:gdLst/>
            <a:ahLst/>
            <a:cxnLst>
              <a:cxn ang="0">
                <a:pos x="110" y="0"/>
              </a:cxn>
              <a:cxn ang="0">
                <a:pos x="98" y="18"/>
              </a:cxn>
              <a:cxn ang="0">
                <a:pos x="84" y="40"/>
              </a:cxn>
              <a:cxn ang="0">
                <a:pos x="70" y="62"/>
              </a:cxn>
              <a:cxn ang="0">
                <a:pos x="50" y="92"/>
              </a:cxn>
              <a:cxn ang="0">
                <a:pos x="40" y="118"/>
              </a:cxn>
              <a:cxn ang="0">
                <a:pos x="32" y="141"/>
              </a:cxn>
              <a:cxn ang="0">
                <a:pos x="23" y="168"/>
              </a:cxn>
              <a:cxn ang="0">
                <a:pos x="14" y="194"/>
              </a:cxn>
              <a:cxn ang="0">
                <a:pos x="10" y="218"/>
              </a:cxn>
              <a:cxn ang="0">
                <a:pos x="6" y="246"/>
              </a:cxn>
              <a:cxn ang="0">
                <a:pos x="2" y="272"/>
              </a:cxn>
              <a:cxn ang="0">
                <a:pos x="0" y="302"/>
              </a:cxn>
              <a:cxn ang="0">
                <a:pos x="0" y="330"/>
              </a:cxn>
              <a:cxn ang="0">
                <a:pos x="2" y="358"/>
              </a:cxn>
              <a:cxn ang="0">
                <a:pos x="6" y="388"/>
              </a:cxn>
              <a:cxn ang="0">
                <a:pos x="10" y="414"/>
              </a:cxn>
              <a:cxn ang="0">
                <a:pos x="18" y="438"/>
              </a:cxn>
              <a:cxn ang="0">
                <a:pos x="26" y="464"/>
              </a:cxn>
              <a:cxn ang="0">
                <a:pos x="36" y="488"/>
              </a:cxn>
              <a:cxn ang="0">
                <a:pos x="48" y="514"/>
              </a:cxn>
              <a:cxn ang="0">
                <a:pos x="60" y="540"/>
              </a:cxn>
              <a:cxn ang="0">
                <a:pos x="74" y="560"/>
              </a:cxn>
              <a:cxn ang="0">
                <a:pos x="84" y="582"/>
              </a:cxn>
              <a:cxn ang="0">
                <a:pos x="102" y="604"/>
              </a:cxn>
              <a:cxn ang="0">
                <a:pos x="122" y="622"/>
              </a:cxn>
              <a:cxn ang="0">
                <a:pos x="138" y="598"/>
              </a:cxn>
              <a:cxn ang="0">
                <a:pos x="156" y="572"/>
              </a:cxn>
              <a:cxn ang="0">
                <a:pos x="172" y="546"/>
              </a:cxn>
              <a:cxn ang="0">
                <a:pos x="186" y="514"/>
              </a:cxn>
              <a:cxn ang="0">
                <a:pos x="196" y="492"/>
              </a:cxn>
              <a:cxn ang="0">
                <a:pos x="204" y="472"/>
              </a:cxn>
              <a:cxn ang="0">
                <a:pos x="212" y="450"/>
              </a:cxn>
              <a:cxn ang="0">
                <a:pos x="218" y="426"/>
              </a:cxn>
              <a:cxn ang="0">
                <a:pos x="224" y="402"/>
              </a:cxn>
              <a:cxn ang="0">
                <a:pos x="226" y="378"/>
              </a:cxn>
              <a:cxn ang="0">
                <a:pos x="228" y="354"/>
              </a:cxn>
              <a:cxn ang="0">
                <a:pos x="230" y="324"/>
              </a:cxn>
              <a:cxn ang="0">
                <a:pos x="230" y="286"/>
              </a:cxn>
              <a:cxn ang="0">
                <a:pos x="226" y="256"/>
              </a:cxn>
              <a:cxn ang="0">
                <a:pos x="222" y="232"/>
              </a:cxn>
              <a:cxn ang="0">
                <a:pos x="220" y="206"/>
              </a:cxn>
              <a:cxn ang="0">
                <a:pos x="212" y="180"/>
              </a:cxn>
              <a:cxn ang="0">
                <a:pos x="204" y="154"/>
              </a:cxn>
              <a:cxn ang="0">
                <a:pos x="194" y="126"/>
              </a:cxn>
              <a:cxn ang="0">
                <a:pos x="184" y="100"/>
              </a:cxn>
              <a:cxn ang="0">
                <a:pos x="168" y="70"/>
              </a:cxn>
              <a:cxn ang="0">
                <a:pos x="152" y="44"/>
              </a:cxn>
              <a:cxn ang="0">
                <a:pos x="138" y="22"/>
              </a:cxn>
              <a:cxn ang="0">
                <a:pos x="120" y="6"/>
              </a:cxn>
            </a:cxnLst>
            <a:rect l="0" t="0" r="r" b="b"/>
            <a:pathLst>
              <a:path w="230" h="622">
                <a:moveTo>
                  <a:pt x="110" y="0"/>
                </a:moveTo>
                <a:lnTo>
                  <a:pt x="98" y="18"/>
                </a:lnTo>
                <a:lnTo>
                  <a:pt x="84" y="40"/>
                </a:lnTo>
                <a:lnTo>
                  <a:pt x="70" y="62"/>
                </a:lnTo>
                <a:lnTo>
                  <a:pt x="50" y="92"/>
                </a:lnTo>
                <a:lnTo>
                  <a:pt x="40" y="118"/>
                </a:lnTo>
                <a:lnTo>
                  <a:pt x="32" y="141"/>
                </a:lnTo>
                <a:lnTo>
                  <a:pt x="23" y="168"/>
                </a:lnTo>
                <a:lnTo>
                  <a:pt x="14" y="194"/>
                </a:lnTo>
                <a:lnTo>
                  <a:pt x="10" y="218"/>
                </a:lnTo>
                <a:lnTo>
                  <a:pt x="6" y="246"/>
                </a:lnTo>
                <a:lnTo>
                  <a:pt x="2" y="272"/>
                </a:lnTo>
                <a:lnTo>
                  <a:pt x="0" y="302"/>
                </a:lnTo>
                <a:lnTo>
                  <a:pt x="0" y="330"/>
                </a:lnTo>
                <a:lnTo>
                  <a:pt x="2" y="358"/>
                </a:lnTo>
                <a:lnTo>
                  <a:pt x="6" y="388"/>
                </a:lnTo>
                <a:lnTo>
                  <a:pt x="10" y="414"/>
                </a:lnTo>
                <a:lnTo>
                  <a:pt x="18" y="438"/>
                </a:lnTo>
                <a:lnTo>
                  <a:pt x="26" y="464"/>
                </a:lnTo>
                <a:lnTo>
                  <a:pt x="36" y="488"/>
                </a:lnTo>
                <a:lnTo>
                  <a:pt x="48" y="514"/>
                </a:lnTo>
                <a:lnTo>
                  <a:pt x="60" y="540"/>
                </a:lnTo>
                <a:lnTo>
                  <a:pt x="74" y="560"/>
                </a:lnTo>
                <a:lnTo>
                  <a:pt x="84" y="582"/>
                </a:lnTo>
                <a:lnTo>
                  <a:pt x="102" y="604"/>
                </a:lnTo>
                <a:lnTo>
                  <a:pt x="122" y="622"/>
                </a:lnTo>
                <a:lnTo>
                  <a:pt x="138" y="598"/>
                </a:lnTo>
                <a:lnTo>
                  <a:pt x="156" y="572"/>
                </a:lnTo>
                <a:lnTo>
                  <a:pt x="172" y="546"/>
                </a:lnTo>
                <a:lnTo>
                  <a:pt x="186" y="514"/>
                </a:lnTo>
                <a:lnTo>
                  <a:pt x="196" y="492"/>
                </a:lnTo>
                <a:lnTo>
                  <a:pt x="204" y="472"/>
                </a:lnTo>
                <a:lnTo>
                  <a:pt x="212" y="450"/>
                </a:lnTo>
                <a:lnTo>
                  <a:pt x="218" y="426"/>
                </a:lnTo>
                <a:lnTo>
                  <a:pt x="224" y="402"/>
                </a:lnTo>
                <a:lnTo>
                  <a:pt x="226" y="378"/>
                </a:lnTo>
                <a:lnTo>
                  <a:pt x="228" y="354"/>
                </a:lnTo>
                <a:lnTo>
                  <a:pt x="230" y="324"/>
                </a:lnTo>
                <a:lnTo>
                  <a:pt x="230" y="286"/>
                </a:lnTo>
                <a:lnTo>
                  <a:pt x="226" y="256"/>
                </a:lnTo>
                <a:lnTo>
                  <a:pt x="222" y="232"/>
                </a:lnTo>
                <a:lnTo>
                  <a:pt x="220" y="206"/>
                </a:lnTo>
                <a:lnTo>
                  <a:pt x="212" y="180"/>
                </a:lnTo>
                <a:lnTo>
                  <a:pt x="204" y="154"/>
                </a:lnTo>
                <a:lnTo>
                  <a:pt x="194" y="126"/>
                </a:lnTo>
                <a:lnTo>
                  <a:pt x="184" y="100"/>
                </a:lnTo>
                <a:lnTo>
                  <a:pt x="168" y="70"/>
                </a:lnTo>
                <a:lnTo>
                  <a:pt x="152" y="44"/>
                </a:lnTo>
                <a:lnTo>
                  <a:pt x="138" y="22"/>
                </a:lnTo>
                <a:lnTo>
                  <a:pt x="120" y="6"/>
                </a:lnTo>
              </a:path>
            </a:pathLst>
          </a:custGeom>
          <a:solidFill>
            <a:schemeClr val="accent1"/>
          </a:solidFill>
          <a:ln w="12700" cap="rnd" cmpd="sng">
            <a:solidFill>
              <a:schemeClr val="tx1"/>
            </a:solidFill>
            <a:prstDash val="solid"/>
            <a:round/>
            <a:headEnd type="none" w="med" len="med"/>
            <a:tailEnd type="none" w="med" len="me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
        <p:nvSpPr>
          <p:cNvPr id="152596" name="Rectangle 20"/>
          <p:cNvSpPr>
            <a:spLocks noChangeArrowheads="1"/>
          </p:cNvSpPr>
          <p:nvPr/>
        </p:nvSpPr>
        <p:spPr bwMode="auto">
          <a:xfrm>
            <a:off x="1727777" y="2806955"/>
            <a:ext cx="2509969" cy="375269"/>
          </a:xfrm>
          <a:prstGeom prst="rect">
            <a:avLst/>
          </a:prstGeom>
          <a:noFill/>
          <a:ln w="12700">
            <a:noFill/>
            <a:miter lim="800000"/>
            <a:headEnd/>
            <a:tailEnd/>
          </a:ln>
          <a:effectLst/>
        </p:spPr>
        <p:txBody>
          <a:bodyPr wrap="none" lIns="68034" tIns="33420" rIns="68034" bIns="33420">
            <a:spAutoFit/>
          </a:bodyPr>
          <a:lstStyle/>
          <a:p>
            <a:pPr algn="l"/>
            <a:r>
              <a:rPr lang="en-US" sz="2000" dirty="0">
                <a:solidFill>
                  <a:srgbClr val="000000"/>
                </a:solidFill>
                <a:latin typeface="+mn-lt"/>
                <a:cs typeface="Arial" panose="020B0604020202020204" pitchFamily="34" charset="0"/>
              </a:rPr>
              <a:t>Intersection of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and </a:t>
            </a:r>
            <a:r>
              <a:rPr lang="en-US" sz="2000" i="1" dirty="0">
                <a:solidFill>
                  <a:srgbClr val="000000"/>
                </a:solidFill>
                <a:latin typeface="+mn-lt"/>
                <a:cs typeface="Arial" panose="020B0604020202020204" pitchFamily="34" charset="0"/>
              </a:rPr>
              <a:t>B</a:t>
            </a:r>
          </a:p>
        </p:txBody>
      </p:sp>
      <p:cxnSp>
        <p:nvCxnSpPr>
          <p:cNvPr id="3" name="Straight Arrow Connector 2">
            <a:extLst>
              <a:ext uri="{FF2B5EF4-FFF2-40B4-BE49-F238E27FC236}">
                <a16:creationId xmlns:a16="http://schemas.microsoft.com/office/drawing/2014/main" id="{800E1F11-F206-4033-9A75-3739BF78362A}"/>
              </a:ext>
            </a:extLst>
          </p:cNvPr>
          <p:cNvCxnSpPr>
            <a:cxnSpLocks/>
          </p:cNvCxnSpPr>
          <p:nvPr/>
        </p:nvCxnSpPr>
        <p:spPr>
          <a:xfrm>
            <a:off x="2942876" y="3155890"/>
            <a:ext cx="1" cy="763451"/>
          </a:xfrm>
          <a:prstGeom prst="straightConnector1">
            <a:avLst/>
          </a:prstGeom>
          <a:ln w="2222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8707120"/>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1026"/>
          <p:cNvSpPr>
            <a:spLocks noChangeArrowheads="1"/>
          </p:cNvSpPr>
          <p:nvPr/>
        </p:nvSpPr>
        <p:spPr bwMode="auto">
          <a:xfrm>
            <a:off x="515939" y="943072"/>
            <a:ext cx="7772400" cy="597024"/>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Uncertainties</a:t>
            </a:r>
          </a:p>
        </p:txBody>
      </p:sp>
      <p:sp>
        <p:nvSpPr>
          <p:cNvPr id="197635" name="Rectangle 1027"/>
          <p:cNvSpPr>
            <a:spLocks noChangeArrowheads="1"/>
          </p:cNvSpPr>
          <p:nvPr/>
        </p:nvSpPr>
        <p:spPr bwMode="auto">
          <a:xfrm>
            <a:off x="773114" y="1590322"/>
            <a:ext cx="7258050" cy="697425"/>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r>
              <a:rPr lang="en-US" sz="2400" dirty="0">
                <a:solidFill>
                  <a:srgbClr val="000000"/>
                </a:solidFill>
                <a:latin typeface="+mn-lt"/>
                <a:cs typeface="Arial" panose="020B0604020202020204" pitchFamily="34" charset="0"/>
              </a:rPr>
              <a:t>Managers often base their decisions on an analysis of uncertainties such as the following:</a:t>
            </a:r>
          </a:p>
        </p:txBody>
      </p:sp>
      <p:sp>
        <p:nvSpPr>
          <p:cNvPr id="197642" name="Rectangle 1034"/>
          <p:cNvSpPr>
            <a:spLocks noChangeArrowheads="1"/>
          </p:cNvSpPr>
          <p:nvPr/>
        </p:nvSpPr>
        <p:spPr bwMode="auto">
          <a:xfrm>
            <a:off x="1260930" y="2433887"/>
            <a:ext cx="6388100" cy="687501"/>
          </a:xfrm>
          <a:prstGeom prst="rect">
            <a:avLst/>
          </a:prstGeom>
          <a:no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sz="2000">
              <a:solidFill>
                <a:srgbClr val="000000"/>
              </a:solidFill>
              <a:effectLst/>
              <a:latin typeface="Arial" panose="020B0604020202020204" pitchFamily="34" charset="0"/>
              <a:cs typeface="Arial" panose="020B0604020202020204" pitchFamily="34" charset="0"/>
            </a:endParaRPr>
          </a:p>
        </p:txBody>
      </p:sp>
      <p:sp>
        <p:nvSpPr>
          <p:cNvPr id="197641" name="Text Box 1033"/>
          <p:cNvSpPr txBox="1">
            <a:spLocks noChangeArrowheads="1"/>
          </p:cNvSpPr>
          <p:nvPr/>
        </p:nvSpPr>
        <p:spPr bwMode="auto">
          <a:xfrm>
            <a:off x="1117652" y="2463728"/>
            <a:ext cx="6880628" cy="707886"/>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square">
            <a:spAutoFit/>
          </a:bodyP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What are the </a:t>
            </a:r>
            <a:r>
              <a:rPr lang="en-US" sz="2000" i="1" dirty="0">
                <a:solidFill>
                  <a:srgbClr val="000000"/>
                </a:solidFill>
                <a:latin typeface="+mn-lt"/>
                <a:cs typeface="Arial" panose="020B0604020202020204" pitchFamily="34" charset="0"/>
              </a:rPr>
              <a:t>chances</a:t>
            </a:r>
            <a:r>
              <a:rPr lang="en-US" sz="2000" dirty="0">
                <a:solidFill>
                  <a:srgbClr val="000000"/>
                </a:solidFill>
                <a:latin typeface="+mn-lt"/>
                <a:cs typeface="Arial" panose="020B0604020202020204" pitchFamily="34" charset="0"/>
              </a:rPr>
              <a:t> that sales will decrease if we increase prices?</a:t>
            </a:r>
          </a:p>
        </p:txBody>
      </p:sp>
      <p:sp>
        <p:nvSpPr>
          <p:cNvPr id="197643" name="Rectangle 1035"/>
          <p:cNvSpPr>
            <a:spLocks noChangeArrowheads="1"/>
          </p:cNvSpPr>
          <p:nvPr/>
        </p:nvSpPr>
        <p:spPr bwMode="auto">
          <a:xfrm>
            <a:off x="1260930" y="3547454"/>
            <a:ext cx="6400468" cy="687501"/>
          </a:xfrm>
          <a:prstGeom prst="rect">
            <a:avLst/>
          </a:prstGeom>
          <a:no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endParaRPr lang="en-US" sz="2000">
              <a:solidFill>
                <a:srgbClr val="000000"/>
              </a:solidFill>
              <a:effectLst/>
              <a:latin typeface="Arial" panose="020B0604020202020204" pitchFamily="34" charset="0"/>
              <a:cs typeface="Arial" panose="020B0604020202020204" pitchFamily="34" charset="0"/>
            </a:endParaRPr>
          </a:p>
        </p:txBody>
      </p:sp>
      <p:sp>
        <p:nvSpPr>
          <p:cNvPr id="197644" name="Text Box 1036"/>
          <p:cNvSpPr txBox="1">
            <a:spLocks noChangeArrowheads="1"/>
          </p:cNvSpPr>
          <p:nvPr/>
        </p:nvSpPr>
        <p:spPr bwMode="auto">
          <a:xfrm>
            <a:off x="1117790" y="3120350"/>
            <a:ext cx="6666804" cy="707886"/>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square">
            <a:spAutoFit/>
          </a:bodyP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What is the </a:t>
            </a:r>
            <a:r>
              <a:rPr lang="en-US" sz="2000" i="1" dirty="0">
                <a:solidFill>
                  <a:srgbClr val="000000"/>
                </a:solidFill>
                <a:latin typeface="+mn-lt"/>
                <a:cs typeface="Arial" panose="020B0604020202020204" pitchFamily="34" charset="0"/>
              </a:rPr>
              <a:t>likelihood</a:t>
            </a:r>
            <a:r>
              <a:rPr lang="en-US" sz="2000" dirty="0">
                <a:solidFill>
                  <a:srgbClr val="000000"/>
                </a:solidFill>
                <a:latin typeface="+mn-lt"/>
                <a:cs typeface="Arial" panose="020B0604020202020204" pitchFamily="34" charset="0"/>
              </a:rPr>
              <a:t> a new assembly method will increase productivity?</a:t>
            </a:r>
          </a:p>
        </p:txBody>
      </p:sp>
      <p:sp>
        <p:nvSpPr>
          <p:cNvPr id="197646" name="Text Box 1038"/>
          <p:cNvSpPr txBox="1">
            <a:spLocks noChangeArrowheads="1"/>
          </p:cNvSpPr>
          <p:nvPr/>
        </p:nvSpPr>
        <p:spPr bwMode="auto">
          <a:xfrm>
            <a:off x="1130495" y="3867674"/>
            <a:ext cx="6654098" cy="400110"/>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square">
            <a:spAutoFit/>
          </a:bodyP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What are the </a:t>
            </a:r>
            <a:r>
              <a:rPr lang="en-US" sz="2000" i="1" dirty="0">
                <a:solidFill>
                  <a:srgbClr val="000000"/>
                </a:solidFill>
                <a:latin typeface="+mn-lt"/>
                <a:cs typeface="Arial" panose="020B0604020202020204" pitchFamily="34" charset="0"/>
              </a:rPr>
              <a:t>odds</a:t>
            </a:r>
            <a:r>
              <a:rPr lang="en-US" sz="2000" dirty="0">
                <a:solidFill>
                  <a:srgbClr val="000000"/>
                </a:solidFill>
                <a:latin typeface="+mn-lt"/>
                <a:cs typeface="Arial" panose="020B0604020202020204" pitchFamily="34" charset="0"/>
              </a:rPr>
              <a:t> that a new investment will be profitable?</a:t>
            </a:r>
          </a:p>
        </p:txBody>
      </p:sp>
    </p:spTree>
    <p:extLst>
      <p:ext uri="{BB962C8B-B14F-4D97-AF65-F5344CB8AC3E}">
        <p14:creationId xmlns:p14="http://schemas.microsoft.com/office/powerpoint/2010/main" val="3731172774"/>
      </p:ext>
    </p:extLst>
  </p:cSld>
  <p:clrMapOvr>
    <a:masterClrMapping/>
  </p:clrMapOvr>
  <p:transition>
    <p:zo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35" name="Rectangle 39"/>
          <p:cNvSpPr>
            <a:spLocks noChangeArrowheads="1"/>
          </p:cNvSpPr>
          <p:nvPr/>
        </p:nvSpPr>
        <p:spPr bwMode="auto">
          <a:xfrm>
            <a:off x="1591687" y="4768853"/>
            <a:ext cx="3581400" cy="429688"/>
          </a:xfrm>
          <a:prstGeom prst="rect">
            <a:avLst/>
          </a:prstGeom>
          <a:noFill/>
          <a:ln w="12700">
            <a:noFill/>
            <a:miter lim="800000"/>
            <a:headEnd/>
            <a:tailEnd/>
          </a:ln>
          <a:effectLst/>
        </p:spPr>
        <p:txBody>
          <a:bodyPr wrap="none" anchor="ctr"/>
          <a:lstStyle/>
          <a:p>
            <a:pPr algn="l"/>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{(5, 7), (1, 7)}</a:t>
            </a:r>
          </a:p>
        </p:txBody>
      </p:sp>
      <p:sp>
        <p:nvSpPr>
          <p:cNvPr id="157736" name="Rectangle 40"/>
          <p:cNvSpPr>
            <a:spLocks noChangeArrowheads="1"/>
          </p:cNvSpPr>
          <p:nvPr/>
        </p:nvSpPr>
        <p:spPr bwMode="auto">
          <a:xfrm>
            <a:off x="1330998" y="5131959"/>
            <a:ext cx="4191000" cy="458334"/>
          </a:xfrm>
          <a:prstGeom prst="rect">
            <a:avLst/>
          </a:prstGeom>
          <a:noFill/>
          <a:ln w="12700">
            <a:noFill/>
            <a:miter lim="800000"/>
            <a:headEnd/>
            <a:tailEnd/>
          </a:ln>
          <a:effectLst/>
        </p:spPr>
        <p:txBody>
          <a:bodyPr wrap="none" anchor="ctr"/>
          <a:lstStyle/>
          <a:p>
            <a:pPr algn="l"/>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(5, 7)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(1, 7)</a:t>
            </a:r>
          </a:p>
        </p:txBody>
      </p:sp>
      <p:sp>
        <p:nvSpPr>
          <p:cNvPr id="157738" name="Rectangle 42"/>
          <p:cNvSpPr>
            <a:spLocks noChangeArrowheads="1"/>
          </p:cNvSpPr>
          <p:nvPr/>
        </p:nvSpPr>
        <p:spPr bwMode="auto">
          <a:xfrm>
            <a:off x="2185051" y="5561647"/>
            <a:ext cx="4648200" cy="329427"/>
          </a:xfrm>
          <a:prstGeom prst="rect">
            <a:avLst/>
          </a:prstGeom>
          <a:noFill/>
          <a:ln w="12700">
            <a:noFill/>
            <a:miter lim="800000"/>
            <a:headEnd/>
            <a:tailEnd/>
          </a:ln>
          <a:effectLst/>
        </p:spPr>
        <p:txBody>
          <a:bodyPr wrap="none" anchor="ctr"/>
          <a:lstStyle/>
          <a:p>
            <a:pPr algn="l"/>
            <a:r>
              <a:rPr lang="en-US" sz="1805" dirty="0">
                <a:solidFill>
                  <a:srgbClr val="000000"/>
                </a:solidFill>
                <a:latin typeface="+mn-lt"/>
                <a:cs typeface="Arial" panose="020B0604020202020204" pitchFamily="34" charset="0"/>
              </a:rPr>
              <a:t>= 0.15 + 0.30</a:t>
            </a:r>
          </a:p>
        </p:txBody>
      </p:sp>
      <p:sp>
        <p:nvSpPr>
          <p:cNvPr id="157739" name="Rectangle 43"/>
          <p:cNvSpPr>
            <a:spLocks noChangeArrowheads="1"/>
          </p:cNvSpPr>
          <p:nvPr/>
        </p:nvSpPr>
        <p:spPr bwMode="auto">
          <a:xfrm>
            <a:off x="2197395" y="5884739"/>
            <a:ext cx="1181100" cy="386719"/>
          </a:xfrm>
          <a:prstGeom prst="rect">
            <a:avLst/>
          </a:prstGeom>
          <a:noFill/>
          <a:ln w="12700">
            <a:noFill/>
            <a:miter lim="800000"/>
            <a:headEnd/>
            <a:tailEnd/>
          </a:ln>
          <a:effectLst/>
        </p:spPr>
        <p:txBody>
          <a:bodyPr wrap="none" anchor="ctr"/>
          <a:lstStyle/>
          <a:p>
            <a:pPr>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   0.45</a:t>
            </a:r>
            <a:endParaRPr lang="en-US" dirty="0">
              <a:solidFill>
                <a:srgbClr val="000000"/>
              </a:solidFill>
              <a:effectLst/>
              <a:latin typeface="+mn-lt"/>
              <a:cs typeface="Arial" panose="020B0604020202020204" pitchFamily="34" charset="0"/>
            </a:endParaRPr>
          </a:p>
        </p:txBody>
      </p:sp>
      <p:sp>
        <p:nvSpPr>
          <p:cNvPr id="14" name="Rectangle 16"/>
          <p:cNvSpPr>
            <a:spLocks noChangeArrowheads="1"/>
          </p:cNvSpPr>
          <p:nvPr/>
        </p:nvSpPr>
        <p:spPr bwMode="auto">
          <a:xfrm>
            <a:off x="459782" y="975116"/>
            <a:ext cx="7772400" cy="526367"/>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Intersection of Two Events</a:t>
            </a:r>
          </a:p>
        </p:txBody>
      </p:sp>
      <p:sp>
        <p:nvSpPr>
          <p:cNvPr id="12" name="Rectangle 35">
            <a:extLst>
              <a:ext uri="{FF2B5EF4-FFF2-40B4-BE49-F238E27FC236}">
                <a16:creationId xmlns:a16="http://schemas.microsoft.com/office/drawing/2014/main" id="{C01BEF9F-E06E-414E-9619-4162FF666BDE}"/>
              </a:ext>
            </a:extLst>
          </p:cNvPr>
          <p:cNvSpPr>
            <a:spLocks noChangeArrowheads="1"/>
          </p:cNvSpPr>
          <p:nvPr/>
        </p:nvSpPr>
        <p:spPr bwMode="auto">
          <a:xfrm>
            <a:off x="1016264" y="1866190"/>
            <a:ext cx="4040250"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 Nuclear Pro is Profitable</a:t>
            </a:r>
          </a:p>
        </p:txBody>
      </p:sp>
      <p:sp>
        <p:nvSpPr>
          <p:cNvPr id="13" name="Rectangle 36">
            <a:extLst>
              <a:ext uri="{FF2B5EF4-FFF2-40B4-BE49-F238E27FC236}">
                <a16:creationId xmlns:a16="http://schemas.microsoft.com/office/drawing/2014/main" id="{4DB774B3-9218-4B16-B6EB-5D31E2285189}"/>
              </a:ext>
            </a:extLst>
          </p:cNvPr>
          <p:cNvSpPr>
            <a:spLocks noChangeArrowheads="1"/>
          </p:cNvSpPr>
          <p:nvPr/>
        </p:nvSpPr>
        <p:spPr bwMode="auto">
          <a:xfrm>
            <a:off x="1024148" y="2209941"/>
            <a:ext cx="4040250"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Wind Power Inc is Profitable</a:t>
            </a:r>
          </a:p>
        </p:txBody>
      </p:sp>
      <p:sp>
        <p:nvSpPr>
          <p:cNvPr id="16" name="Rectangle 37">
            <a:extLst>
              <a:ext uri="{FF2B5EF4-FFF2-40B4-BE49-F238E27FC236}">
                <a16:creationId xmlns:a16="http://schemas.microsoft.com/office/drawing/2014/main" id="{E8708C5C-7CDC-419E-8FD9-9DD8231DA02F}"/>
              </a:ext>
            </a:extLst>
          </p:cNvPr>
          <p:cNvSpPr>
            <a:spLocks noChangeArrowheads="1"/>
          </p:cNvSpPr>
          <p:nvPr/>
        </p:nvSpPr>
        <p:spPr bwMode="auto">
          <a:xfrm>
            <a:off x="1113087" y="2607784"/>
            <a:ext cx="5152457" cy="447584"/>
          </a:xfrm>
          <a:prstGeom prst="rect">
            <a:avLst/>
          </a:prstGeom>
          <a:noFill/>
          <a:ln w="12700">
            <a:noFill/>
            <a:miter lim="800000"/>
            <a:headEnd/>
            <a:tailEnd/>
          </a:ln>
          <a:effectLst/>
        </p:spPr>
        <p:txBody>
          <a:bodyPr wrap="none" anchor="t"/>
          <a:lstStyle/>
          <a:p>
            <a:pPr>
              <a:lnSpc>
                <a:spcPct val="90000"/>
              </a:lnSpc>
              <a:spcBef>
                <a:spcPct val="20000"/>
              </a:spcBef>
              <a:buClr>
                <a:srgbClr val="66FFFF"/>
              </a:buClr>
              <a:buSzPct val="75000"/>
            </a:pPr>
            <a:r>
              <a:rPr lang="en-US" sz="1805" i="1" dirty="0">
                <a:solidFill>
                  <a:srgbClr val="000000"/>
                </a:solidFill>
                <a:cs typeface="Arial" panose="020B0604020202020204" pitchFamily="34" charset="0"/>
              </a:rPr>
              <a:t>A</a:t>
            </a:r>
            <a:r>
              <a:rPr lang="en-US" sz="1805" dirty="0">
                <a:solidFill>
                  <a:srgbClr val="000000"/>
                </a:solidFill>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 </a:t>
            </a:r>
            <a:r>
              <a:rPr lang="en-US" sz="1805" i="1" dirty="0">
                <a:solidFill>
                  <a:srgbClr val="000000"/>
                </a:solidFill>
                <a:cs typeface="Arial" panose="020B0604020202020204" pitchFamily="34" charset="0"/>
              </a:rPr>
              <a:t>B</a:t>
            </a:r>
            <a:r>
              <a:rPr lang="en-US" sz="1805" dirty="0">
                <a:solidFill>
                  <a:srgbClr val="000000"/>
                </a:solidFill>
                <a:cs typeface="Arial" panose="020B0604020202020204" pitchFamily="34" charset="0"/>
              </a:rPr>
              <a:t> </a:t>
            </a:r>
            <a:r>
              <a:rPr lang="en-US" sz="1805" dirty="0">
                <a:solidFill>
                  <a:srgbClr val="000000"/>
                </a:solidFill>
                <a:latin typeface="+mn-lt"/>
                <a:cs typeface="Arial" panose="020B0604020202020204" pitchFamily="34" charset="0"/>
              </a:rPr>
              <a:t>= Nuclear Pro </a:t>
            </a:r>
            <a:r>
              <a:rPr lang="en-US" sz="1805" b="1" dirty="0">
                <a:solidFill>
                  <a:srgbClr val="000000"/>
                </a:solidFill>
                <a:latin typeface="+mn-lt"/>
                <a:cs typeface="Arial" panose="020B0604020202020204" pitchFamily="34" charset="0"/>
              </a:rPr>
              <a:t>and</a:t>
            </a:r>
            <a:r>
              <a:rPr lang="en-US" sz="1805" dirty="0">
                <a:solidFill>
                  <a:srgbClr val="000000"/>
                </a:solidFill>
                <a:latin typeface="+mn-lt"/>
                <a:cs typeface="Arial" panose="020B0604020202020204" pitchFamily="34" charset="0"/>
              </a:rPr>
              <a:t> Wind Power Inc are Profitable</a:t>
            </a:r>
          </a:p>
        </p:txBody>
      </p:sp>
      <p:graphicFrame>
        <p:nvGraphicFramePr>
          <p:cNvPr id="17" name="Table 16">
            <a:extLst>
              <a:ext uri="{FF2B5EF4-FFF2-40B4-BE49-F238E27FC236}">
                <a16:creationId xmlns:a16="http://schemas.microsoft.com/office/drawing/2014/main" id="{73F75190-193C-49E9-ADAD-01F960AEC60F}"/>
              </a:ext>
            </a:extLst>
          </p:cNvPr>
          <p:cNvGraphicFramePr>
            <a:graphicFrameLocks noGrp="1"/>
          </p:cNvGraphicFramePr>
          <p:nvPr>
            <p:extLst>
              <p:ext uri="{D42A27DB-BD31-4B8C-83A1-F6EECF244321}">
                <p14:modId xmlns:p14="http://schemas.microsoft.com/office/powerpoint/2010/main" val="1756887761"/>
              </p:ext>
            </p:extLst>
          </p:nvPr>
        </p:nvGraphicFramePr>
        <p:xfrm>
          <a:off x="1591687" y="2985773"/>
          <a:ext cx="4114800" cy="1783080"/>
        </p:xfrm>
        <a:graphic>
          <a:graphicData uri="http://schemas.openxmlformats.org/drawingml/2006/table">
            <a:tbl>
              <a:tblPr>
                <a:tableStyleId>{5C22544A-7EE6-4342-B048-85BDC9FD1C3A}</a:tableStyleId>
              </a:tblPr>
              <a:tblGrid>
                <a:gridCol w="2103120">
                  <a:extLst>
                    <a:ext uri="{9D8B030D-6E8A-4147-A177-3AD203B41FA5}">
                      <a16:colId xmlns:a16="http://schemas.microsoft.com/office/drawing/2014/main" val="4205589594"/>
                    </a:ext>
                  </a:extLst>
                </a:gridCol>
                <a:gridCol w="1005840">
                  <a:extLst>
                    <a:ext uri="{9D8B030D-6E8A-4147-A177-3AD203B41FA5}">
                      <a16:colId xmlns:a16="http://schemas.microsoft.com/office/drawing/2014/main" val="1203184169"/>
                    </a:ext>
                  </a:extLst>
                </a:gridCol>
                <a:gridCol w="1005840">
                  <a:extLst>
                    <a:ext uri="{9D8B030D-6E8A-4147-A177-3AD203B41FA5}">
                      <a16:colId xmlns:a16="http://schemas.microsoft.com/office/drawing/2014/main" val="3422404670"/>
                    </a:ext>
                  </a:extLst>
                </a:gridCol>
              </a:tblGrid>
              <a:tr h="190500">
                <a:tc>
                  <a:txBody>
                    <a:bodyPr/>
                    <a:lstStyle/>
                    <a:p>
                      <a:pPr algn="l" fontAlgn="b"/>
                      <a:r>
                        <a:rPr lang="en-US" sz="1400" u="none" strike="noStrike" dirty="0">
                          <a:effectLst/>
                          <a:latin typeface="+mn-lt"/>
                        </a:rPr>
                        <a:t>Experimental Outcome</a:t>
                      </a:r>
                      <a:endParaRPr lang="en-US" sz="14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400" u="none" strike="noStrike" dirty="0">
                          <a:effectLst/>
                          <a:latin typeface="+mn-lt"/>
                        </a:rPr>
                        <a:t>Gain/Lost</a:t>
                      </a:r>
                      <a:endParaRPr lang="en-US" sz="14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400" u="none" strike="noStrike" dirty="0">
                          <a:effectLst/>
                          <a:latin typeface="+mn-lt"/>
                        </a:rPr>
                        <a:t>Probability</a:t>
                      </a:r>
                      <a:endParaRPr lang="en-US" sz="14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9524786"/>
                  </a:ext>
                </a:extLst>
              </a:tr>
              <a:tr h="190500">
                <a:tc>
                  <a:txBody>
                    <a:bodyPr/>
                    <a:lstStyle/>
                    <a:p>
                      <a:pPr algn="l" fontAlgn="b"/>
                      <a:r>
                        <a:rPr lang="en-US" sz="1400" u="none" strike="noStrike" dirty="0">
                          <a:effectLst/>
                          <a:latin typeface="+mn-lt"/>
                        </a:rPr>
                        <a:t>($5,000, -$10,000)</a:t>
                      </a:r>
                      <a:endParaRPr lang="en-US" sz="14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400" u="none" strike="noStrike" dirty="0">
                          <a:effectLst/>
                          <a:latin typeface="+mn-lt"/>
                        </a:rPr>
                        <a:t>-$5,000</a:t>
                      </a:r>
                      <a:endParaRPr lang="en-US" sz="14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400" u="none" strike="noStrike" dirty="0">
                          <a:effectLst/>
                          <a:latin typeface="+mn-lt"/>
                        </a:rPr>
                        <a:t>0.20</a:t>
                      </a:r>
                      <a:endParaRPr lang="en-US" sz="14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731847863"/>
                  </a:ext>
                </a:extLst>
              </a:tr>
              <a:tr h="190500">
                <a:tc>
                  <a:txBody>
                    <a:bodyPr/>
                    <a:lstStyle/>
                    <a:p>
                      <a:pPr algn="l" fontAlgn="b"/>
                      <a:r>
                        <a:rPr lang="en-US" sz="1400" u="none" strike="noStrike" dirty="0">
                          <a:effectLst/>
                          <a:latin typeface="+mn-lt"/>
                        </a:rPr>
                        <a:t>($5,000, $7,000)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$12,000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0.15</a:t>
                      </a:r>
                      <a:endParaRPr lang="en-US" sz="14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1357228394"/>
                  </a:ext>
                </a:extLst>
              </a:tr>
              <a:tr h="190500">
                <a:tc>
                  <a:txBody>
                    <a:bodyPr/>
                    <a:lstStyle/>
                    <a:p>
                      <a:pPr algn="l" fontAlgn="b"/>
                      <a:r>
                        <a:rPr lang="en-US" sz="1400" u="none" strike="noStrike" dirty="0">
                          <a:effectLst/>
                          <a:latin typeface="+mn-lt"/>
                        </a:rPr>
                        <a:t>(-$2,000, -$10,000)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-$12,000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0.05</a:t>
                      </a:r>
                      <a:endParaRPr lang="en-US" sz="14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335129820"/>
                  </a:ext>
                </a:extLst>
              </a:tr>
              <a:tr h="190500">
                <a:tc>
                  <a:txBody>
                    <a:bodyPr/>
                    <a:lstStyle/>
                    <a:p>
                      <a:pPr algn="l" fontAlgn="b"/>
                      <a:r>
                        <a:rPr lang="en-US" sz="1400" u="none" strike="noStrike" dirty="0">
                          <a:effectLst/>
                          <a:latin typeface="+mn-lt"/>
                        </a:rPr>
                        <a:t>(-$2,000, $7,000)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$5,000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0.10</a:t>
                      </a:r>
                      <a:endParaRPr lang="en-US" sz="14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519224886"/>
                  </a:ext>
                </a:extLst>
              </a:tr>
              <a:tr h="190500">
                <a:tc>
                  <a:txBody>
                    <a:bodyPr/>
                    <a:lstStyle/>
                    <a:p>
                      <a:pPr algn="l" fontAlgn="b"/>
                      <a:r>
                        <a:rPr lang="en-US" sz="1400" u="none" strike="noStrike" dirty="0">
                          <a:effectLst/>
                          <a:latin typeface="+mn-lt"/>
                        </a:rPr>
                        <a:t>($1,000, -$10,000)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-$9,000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0.20</a:t>
                      </a:r>
                      <a:endParaRPr lang="en-US" sz="14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567101065"/>
                  </a:ext>
                </a:extLst>
              </a:tr>
              <a:tr h="190500">
                <a:tc>
                  <a:txBody>
                    <a:bodyPr/>
                    <a:lstStyle/>
                    <a:p>
                      <a:pPr algn="l" fontAlgn="b"/>
                      <a:r>
                        <a:rPr lang="en-US" sz="1400" u="none" strike="noStrike" dirty="0">
                          <a:effectLst/>
                          <a:latin typeface="+mn-lt"/>
                        </a:rPr>
                        <a:t>($1,000, $7,000)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$8,000</a:t>
                      </a:r>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0.30</a:t>
                      </a:r>
                      <a:endParaRPr lang="en-US" sz="14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1613220"/>
                  </a:ext>
                </a:extLst>
              </a:tr>
              <a:tr h="190500">
                <a:tc>
                  <a:txBody>
                    <a:bodyPr/>
                    <a:lstStyle/>
                    <a:p>
                      <a:pPr algn="l" fontAlgn="b"/>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endParaRPr lang="en-US" sz="1400" b="0" i="0" u="none" strike="noStrike" dirty="0">
                        <a:solidFill>
                          <a:srgbClr val="000000"/>
                        </a:solidFill>
                        <a:effectLst/>
                        <a:latin typeface="+mn-lt"/>
                      </a:endParaRPr>
                    </a:p>
                  </a:txBody>
                  <a:tcPr marL="9525" marR="9525" marT="9525" marB="0" anchor="b">
                    <a:noFill/>
                  </a:tcPr>
                </a:tc>
                <a:tc>
                  <a:txBody>
                    <a:bodyPr/>
                    <a:lstStyle/>
                    <a:p>
                      <a:pPr algn="ctr" fontAlgn="b"/>
                      <a:r>
                        <a:rPr lang="en-US" sz="1400" u="none" strike="noStrike" dirty="0">
                          <a:effectLst/>
                          <a:latin typeface="+mn-lt"/>
                        </a:rPr>
                        <a:t>1.00</a:t>
                      </a: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37434862"/>
                  </a:ext>
                </a:extLst>
              </a:tr>
            </a:tbl>
          </a:graphicData>
        </a:graphic>
      </p:graphicFrame>
      <p:sp>
        <p:nvSpPr>
          <p:cNvPr id="18" name="Rectangle 124">
            <a:extLst>
              <a:ext uri="{FF2B5EF4-FFF2-40B4-BE49-F238E27FC236}">
                <a16:creationId xmlns:a16="http://schemas.microsoft.com/office/drawing/2014/main" id="{631878C2-49AF-4ED4-855B-3B83274B145A}"/>
              </a:ext>
            </a:extLst>
          </p:cNvPr>
          <p:cNvSpPr>
            <a:spLocks noChangeArrowheads="1"/>
          </p:cNvSpPr>
          <p:nvPr/>
        </p:nvSpPr>
        <p:spPr bwMode="auto">
          <a:xfrm>
            <a:off x="785020" y="1446184"/>
            <a:ext cx="5360987" cy="41417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Power Investments</a:t>
            </a:r>
          </a:p>
        </p:txBody>
      </p:sp>
    </p:spTree>
    <p:extLst>
      <p:ext uri="{BB962C8B-B14F-4D97-AF65-F5344CB8AC3E}">
        <p14:creationId xmlns:p14="http://schemas.microsoft.com/office/powerpoint/2010/main" val="1907273545"/>
      </p:ext>
    </p:extLst>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ChangeArrowheads="1"/>
          </p:cNvSpPr>
          <p:nvPr/>
        </p:nvSpPr>
        <p:spPr bwMode="auto">
          <a:xfrm>
            <a:off x="776529" y="1549496"/>
            <a:ext cx="7313686" cy="75911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a:t>
            </a:r>
            <a:r>
              <a:rPr lang="en-US" sz="2000" b="1" dirty="0">
                <a:solidFill>
                  <a:srgbClr val="000000"/>
                </a:solidFill>
                <a:latin typeface="+mn-lt"/>
                <a:cs typeface="Arial" panose="020B0604020202020204" pitchFamily="34" charset="0"/>
              </a:rPr>
              <a:t>addition law </a:t>
            </a:r>
            <a:r>
              <a:rPr lang="en-US" sz="2000" dirty="0">
                <a:solidFill>
                  <a:srgbClr val="000000"/>
                </a:solidFill>
                <a:latin typeface="+mn-lt"/>
                <a:cs typeface="Arial" panose="020B0604020202020204" pitchFamily="34" charset="0"/>
              </a:rPr>
              <a:t>provides a way to compute the probability of event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or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or both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and </a:t>
            </a:r>
            <a:r>
              <a:rPr lang="en-US" sz="2000" i="1" dirty="0">
                <a:solidFill>
                  <a:srgbClr val="000000"/>
                </a:solidFill>
                <a:latin typeface="+mn-lt"/>
                <a:cs typeface="Arial" panose="020B0604020202020204" pitchFamily="34" charset="0"/>
              </a:rPr>
              <a:t>B </a:t>
            </a:r>
            <a:r>
              <a:rPr lang="en-US" sz="2000" dirty="0">
                <a:solidFill>
                  <a:srgbClr val="000000"/>
                </a:solidFill>
                <a:latin typeface="+mn-lt"/>
                <a:cs typeface="Arial" panose="020B0604020202020204" pitchFamily="34" charset="0"/>
              </a:rPr>
              <a:t>occurring.</a:t>
            </a:r>
          </a:p>
        </p:txBody>
      </p:sp>
      <p:sp>
        <p:nvSpPr>
          <p:cNvPr id="160772" name="Rectangle 4"/>
          <p:cNvSpPr>
            <a:spLocks noChangeArrowheads="1"/>
          </p:cNvSpPr>
          <p:nvPr/>
        </p:nvSpPr>
        <p:spPr bwMode="auto">
          <a:xfrm>
            <a:off x="493786" y="1000567"/>
            <a:ext cx="7772400" cy="440430"/>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Addition Law</a:t>
            </a:r>
          </a:p>
        </p:txBody>
      </p:sp>
      <p:sp>
        <p:nvSpPr>
          <p:cNvPr id="160773" name="Rectangle 5"/>
          <p:cNvSpPr>
            <a:spLocks noChangeArrowheads="1"/>
          </p:cNvSpPr>
          <p:nvPr/>
        </p:nvSpPr>
        <p:spPr bwMode="auto">
          <a:xfrm>
            <a:off x="776529" y="2236607"/>
            <a:ext cx="7715250" cy="45236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law is written as:</a:t>
            </a:r>
          </a:p>
        </p:txBody>
      </p:sp>
      <p:sp>
        <p:nvSpPr>
          <p:cNvPr id="160775" name="Rectangle 7"/>
          <p:cNvSpPr>
            <a:spLocks noChangeArrowheads="1"/>
          </p:cNvSpPr>
          <p:nvPr/>
        </p:nvSpPr>
        <p:spPr bwMode="auto">
          <a:xfrm>
            <a:off x="1926505" y="2601750"/>
            <a:ext cx="4906962" cy="558594"/>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t>
            </a:r>
            <a:r>
              <a:rPr lang="en-US" sz="2000" dirty="0">
                <a:solidFill>
                  <a:srgbClr val="000000"/>
                </a:solidFill>
                <a:latin typeface="Symbol" panose="05050102010706020507" pitchFamily="18" charset="2"/>
                <a:cs typeface="Arial" panose="020B0604020202020204" pitchFamily="34" charset="0"/>
              </a:rPr>
              <a:t>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 </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 </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a:t>
            </a:r>
            <a:r>
              <a:rPr lang="en-US" sz="2000" dirty="0">
                <a:solidFill>
                  <a:srgbClr val="000000"/>
                </a:solidFill>
                <a:latin typeface="Symbol" panose="05050102010706020507" pitchFamily="18" charset="2"/>
                <a:cs typeface="Arial" panose="020B0604020202020204" pitchFamily="34" charset="0"/>
              </a:rPr>
              <a:t>-</a:t>
            </a:r>
            <a:r>
              <a:rPr lang="en-US" sz="2000" dirty="0">
                <a:solidFill>
                  <a:srgbClr val="000000"/>
                </a:solidFill>
                <a:latin typeface="+mn-lt"/>
                <a:cs typeface="Arial" panose="020B0604020202020204" pitchFamily="34" charset="0"/>
              </a:rPr>
              <a:t> </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t>
            </a:r>
            <a:r>
              <a:rPr lang="en-US" sz="2000" dirty="0">
                <a:solidFill>
                  <a:srgbClr val="000000"/>
                </a:solidFill>
                <a:latin typeface="Symbol" panose="05050102010706020507" pitchFamily="18" charset="2"/>
                <a:cs typeface="Arial" panose="020B0604020202020204" pitchFamily="34" charset="0"/>
              </a:rPr>
              <a:t></a:t>
            </a:r>
            <a:r>
              <a:rPr lang="en-US" sz="2000" dirty="0">
                <a:solidFill>
                  <a:srgbClr val="000000"/>
                </a:solidFill>
                <a:latin typeface="+mn-lt"/>
                <a:cs typeface="Arial" panose="020B0604020202020204" pitchFamily="34" charset="0"/>
              </a:rPr>
              <a:t>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a:t>
            </a:r>
          </a:p>
        </p:txBody>
      </p:sp>
      <p:sp>
        <p:nvSpPr>
          <p:cNvPr id="6" name="Rectangle 124">
            <a:extLst>
              <a:ext uri="{FF2B5EF4-FFF2-40B4-BE49-F238E27FC236}">
                <a16:creationId xmlns:a16="http://schemas.microsoft.com/office/drawing/2014/main" id="{83072036-F4AF-473E-ADCB-EC211E328ED4}"/>
              </a:ext>
            </a:extLst>
          </p:cNvPr>
          <p:cNvSpPr>
            <a:spLocks noChangeArrowheads="1"/>
          </p:cNvSpPr>
          <p:nvPr/>
        </p:nvSpPr>
        <p:spPr bwMode="auto">
          <a:xfrm>
            <a:off x="776529" y="3221914"/>
            <a:ext cx="5360987" cy="41417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Power Investments</a:t>
            </a:r>
          </a:p>
        </p:txBody>
      </p:sp>
      <p:sp>
        <p:nvSpPr>
          <p:cNvPr id="7" name="Rectangle 35">
            <a:extLst>
              <a:ext uri="{FF2B5EF4-FFF2-40B4-BE49-F238E27FC236}">
                <a16:creationId xmlns:a16="http://schemas.microsoft.com/office/drawing/2014/main" id="{C62A6960-291B-4F58-8358-7769523A61DB}"/>
              </a:ext>
            </a:extLst>
          </p:cNvPr>
          <p:cNvSpPr>
            <a:spLocks noChangeArrowheads="1"/>
          </p:cNvSpPr>
          <p:nvPr/>
        </p:nvSpPr>
        <p:spPr bwMode="auto">
          <a:xfrm>
            <a:off x="1112980" y="3639078"/>
            <a:ext cx="4040250"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 Nuclear Pro is Profitable</a:t>
            </a:r>
          </a:p>
        </p:txBody>
      </p:sp>
      <p:sp>
        <p:nvSpPr>
          <p:cNvPr id="8" name="Rectangle 36">
            <a:extLst>
              <a:ext uri="{FF2B5EF4-FFF2-40B4-BE49-F238E27FC236}">
                <a16:creationId xmlns:a16="http://schemas.microsoft.com/office/drawing/2014/main" id="{FA3DCE48-C60D-4875-8283-A015F531F511}"/>
              </a:ext>
            </a:extLst>
          </p:cNvPr>
          <p:cNvSpPr>
            <a:spLocks noChangeArrowheads="1"/>
          </p:cNvSpPr>
          <p:nvPr/>
        </p:nvSpPr>
        <p:spPr bwMode="auto">
          <a:xfrm>
            <a:off x="1120864" y="3982829"/>
            <a:ext cx="4040250"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Wind Power Inc is Profitable</a:t>
            </a:r>
          </a:p>
        </p:txBody>
      </p:sp>
      <p:sp>
        <p:nvSpPr>
          <p:cNvPr id="9" name="Rectangle 37">
            <a:extLst>
              <a:ext uri="{FF2B5EF4-FFF2-40B4-BE49-F238E27FC236}">
                <a16:creationId xmlns:a16="http://schemas.microsoft.com/office/drawing/2014/main" id="{D6B2E205-AFEC-4CE1-8C1F-FD747F547BAE}"/>
              </a:ext>
            </a:extLst>
          </p:cNvPr>
          <p:cNvSpPr>
            <a:spLocks noChangeArrowheads="1"/>
          </p:cNvSpPr>
          <p:nvPr/>
        </p:nvSpPr>
        <p:spPr bwMode="auto">
          <a:xfrm>
            <a:off x="1274721" y="4355225"/>
            <a:ext cx="5152457" cy="447584"/>
          </a:xfrm>
          <a:prstGeom prst="rect">
            <a:avLst/>
          </a:prstGeom>
          <a:noFill/>
          <a:ln w="12700">
            <a:noFill/>
            <a:miter lim="800000"/>
            <a:headEnd/>
            <a:tailEnd/>
          </a:ln>
          <a:effectLst/>
        </p:spPr>
        <p:txBody>
          <a:bodyPr wrap="none" anchor="t"/>
          <a:lstStyle/>
          <a:p>
            <a:pPr algn="l">
              <a:lnSpc>
                <a:spcPct val="90000"/>
              </a:lnSpc>
              <a:spcBef>
                <a:spcPct val="20000"/>
              </a:spcBef>
              <a:buClr>
                <a:srgbClr val="66FFFF"/>
              </a:buClr>
              <a:buSzPct val="75000"/>
              <a:buFont typeface="Monotype Sorts" pitchFamily="2" charset="2"/>
              <a:buNone/>
            </a:pP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Nuclear Pro </a:t>
            </a:r>
            <a:r>
              <a:rPr lang="en-US" sz="1805" b="1" dirty="0">
                <a:solidFill>
                  <a:srgbClr val="000000"/>
                </a:solidFill>
                <a:latin typeface="+mn-lt"/>
                <a:cs typeface="Arial" panose="020B0604020202020204" pitchFamily="34" charset="0"/>
              </a:rPr>
              <a:t>or</a:t>
            </a:r>
            <a:r>
              <a:rPr lang="en-US" sz="1805" dirty="0">
                <a:solidFill>
                  <a:srgbClr val="000000"/>
                </a:solidFill>
                <a:latin typeface="+mn-lt"/>
                <a:cs typeface="Arial" panose="020B0604020202020204" pitchFamily="34" charset="0"/>
              </a:rPr>
              <a:t> Wind Power Inc are Profitable</a:t>
            </a:r>
          </a:p>
        </p:txBody>
      </p:sp>
      <p:sp>
        <p:nvSpPr>
          <p:cNvPr id="10" name="Rectangle 6">
            <a:extLst>
              <a:ext uri="{FF2B5EF4-FFF2-40B4-BE49-F238E27FC236}">
                <a16:creationId xmlns:a16="http://schemas.microsoft.com/office/drawing/2014/main" id="{F5D783A8-1132-4C4D-B8C4-7D172DDAC511}"/>
              </a:ext>
            </a:extLst>
          </p:cNvPr>
          <p:cNvSpPr>
            <a:spLocks noChangeArrowheads="1"/>
          </p:cNvSpPr>
          <p:nvPr/>
        </p:nvSpPr>
        <p:spPr bwMode="auto">
          <a:xfrm>
            <a:off x="1274721" y="4670564"/>
            <a:ext cx="5240129" cy="429688"/>
          </a:xfrm>
          <a:prstGeom prst="rect">
            <a:avLst/>
          </a:prstGeom>
          <a:noFill/>
          <a:ln w="12700">
            <a:noFill/>
            <a:miter lim="800000"/>
            <a:headEnd/>
            <a:tailEnd/>
          </a:ln>
          <a:effectLst/>
        </p:spPr>
        <p:txBody>
          <a:bodyPr wrap="none" anchor="ctr"/>
          <a:lstStyle/>
          <a:p>
            <a:pPr algn="l"/>
            <a:r>
              <a:rPr lang="en-US" sz="1805" dirty="0">
                <a:solidFill>
                  <a:srgbClr val="000000"/>
                </a:solidFill>
                <a:latin typeface="+mn-lt"/>
                <a:cs typeface="Arial" panose="020B0604020202020204" pitchFamily="34" charset="0"/>
              </a:rPr>
              <a:t>We know: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 0.85,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0.55,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0.45</a:t>
            </a:r>
          </a:p>
        </p:txBody>
      </p:sp>
      <p:sp>
        <p:nvSpPr>
          <p:cNvPr id="11" name="Rectangle 7">
            <a:extLst>
              <a:ext uri="{FF2B5EF4-FFF2-40B4-BE49-F238E27FC236}">
                <a16:creationId xmlns:a16="http://schemas.microsoft.com/office/drawing/2014/main" id="{F62CE9B4-E668-4A31-BE80-5FB9688DBF52}"/>
              </a:ext>
            </a:extLst>
          </p:cNvPr>
          <p:cNvSpPr>
            <a:spLocks noChangeArrowheads="1"/>
          </p:cNvSpPr>
          <p:nvPr/>
        </p:nvSpPr>
        <p:spPr bwMode="auto">
          <a:xfrm>
            <a:off x="1713992" y="5018573"/>
            <a:ext cx="5490409" cy="444011"/>
          </a:xfrm>
          <a:prstGeom prst="rect">
            <a:avLst/>
          </a:prstGeom>
          <a:noFill/>
          <a:ln w="12700">
            <a:noFill/>
            <a:miter lim="800000"/>
            <a:headEnd/>
            <a:tailEnd/>
          </a:ln>
          <a:effectLst/>
        </p:spPr>
        <p:txBody>
          <a:bodyPr wrap="none" anchor="ctr"/>
          <a:lstStyle/>
          <a:p>
            <a:pPr algn="l"/>
            <a:r>
              <a:rPr lang="en-US" sz="1805" dirty="0">
                <a:solidFill>
                  <a:srgbClr val="000000"/>
                </a:solidFill>
                <a:latin typeface="+mn-lt"/>
                <a:cs typeface="Arial" panose="020B0604020202020204" pitchFamily="34" charset="0"/>
              </a:rPr>
              <a:t>Thus: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 </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 + P(</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p>
        </p:txBody>
      </p:sp>
      <p:sp>
        <p:nvSpPr>
          <p:cNvPr id="12" name="Rectangle 9">
            <a:extLst>
              <a:ext uri="{FF2B5EF4-FFF2-40B4-BE49-F238E27FC236}">
                <a16:creationId xmlns:a16="http://schemas.microsoft.com/office/drawing/2014/main" id="{05AABFFA-61A1-4943-95D0-3CBF2C3C32D8}"/>
              </a:ext>
            </a:extLst>
          </p:cNvPr>
          <p:cNvSpPr>
            <a:spLocks noChangeArrowheads="1"/>
          </p:cNvSpPr>
          <p:nvPr/>
        </p:nvSpPr>
        <p:spPr bwMode="auto">
          <a:xfrm>
            <a:off x="3236785" y="5471239"/>
            <a:ext cx="3638550" cy="329427"/>
          </a:xfrm>
          <a:prstGeom prst="rect">
            <a:avLst/>
          </a:prstGeom>
          <a:noFill/>
          <a:ln w="12700">
            <a:noFill/>
            <a:miter lim="800000"/>
            <a:headEnd/>
            <a:tailEnd/>
          </a:ln>
          <a:effectLst/>
        </p:spPr>
        <p:txBody>
          <a:bodyPr wrap="none" anchor="ctr"/>
          <a:lstStyle/>
          <a:p>
            <a:pPr algn="l"/>
            <a:r>
              <a:rPr lang="en-US" sz="1805" dirty="0">
                <a:solidFill>
                  <a:srgbClr val="000000"/>
                </a:solidFill>
                <a:latin typeface="+mn-lt"/>
                <a:cs typeface="Arial" panose="020B0604020202020204" pitchFamily="34" charset="0"/>
              </a:rPr>
              <a:t>= 0.85 + 0.55 – 0.45</a:t>
            </a:r>
          </a:p>
        </p:txBody>
      </p:sp>
      <p:sp>
        <p:nvSpPr>
          <p:cNvPr id="13" name="Rectangle 10">
            <a:extLst>
              <a:ext uri="{FF2B5EF4-FFF2-40B4-BE49-F238E27FC236}">
                <a16:creationId xmlns:a16="http://schemas.microsoft.com/office/drawing/2014/main" id="{B8C1011C-E73C-4E89-A55F-A62481487110}"/>
              </a:ext>
            </a:extLst>
          </p:cNvPr>
          <p:cNvSpPr>
            <a:spLocks noChangeArrowheads="1"/>
          </p:cNvSpPr>
          <p:nvPr/>
        </p:nvSpPr>
        <p:spPr bwMode="auto">
          <a:xfrm>
            <a:off x="3243241" y="5781441"/>
            <a:ext cx="1181100" cy="386719"/>
          </a:xfrm>
          <a:prstGeom prst="rect">
            <a:avLst/>
          </a:prstGeom>
          <a:noFill/>
          <a:ln w="12700">
            <a:noFill/>
            <a:miter lim="800000"/>
            <a:headEnd/>
            <a:tailEnd/>
          </a:ln>
          <a:effectLst/>
        </p:spPr>
        <p:txBody>
          <a:bodyPr wrap="none" anchor="ctr"/>
          <a:lstStyle/>
          <a:p>
            <a:pPr>
              <a:spcBef>
                <a:spcPct val="20000"/>
              </a:spcBef>
              <a:buClr>
                <a:srgbClr val="66FFFF"/>
              </a:buClr>
              <a:buSzPct val="75000"/>
              <a:buFont typeface="Monotype Sorts" pitchFamily="2" charset="2"/>
              <a:buNone/>
            </a:pPr>
            <a:r>
              <a:rPr lang="en-US" sz="1805" dirty="0">
                <a:solidFill>
                  <a:srgbClr val="000000"/>
                </a:solidFill>
                <a:latin typeface="+mn-lt"/>
                <a:cs typeface="Arial" panose="020B0604020202020204" pitchFamily="34" charset="0"/>
              </a:rPr>
              <a:t>=   0.95</a:t>
            </a:r>
            <a:endParaRPr lang="en-US" dirty="0">
              <a:solidFill>
                <a:srgbClr val="000000"/>
              </a:solidFill>
              <a:effectLst/>
              <a:latin typeface="+mn-lt"/>
              <a:cs typeface="Arial" panose="020B0604020202020204" pitchFamily="34" charset="0"/>
            </a:endParaRPr>
          </a:p>
        </p:txBody>
      </p:sp>
    </p:spTree>
    <p:extLst>
      <p:ext uri="{BB962C8B-B14F-4D97-AF65-F5344CB8AC3E}">
        <p14:creationId xmlns:p14="http://schemas.microsoft.com/office/powerpoint/2010/main" val="2006552427"/>
      </p:ext>
    </p:extLst>
  </p:cSld>
  <p:clrMapOvr>
    <a:masterClrMapping/>
  </p:clrMapOvr>
  <p:transition>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ChangeArrowheads="1"/>
          </p:cNvSpPr>
          <p:nvPr/>
        </p:nvSpPr>
        <p:spPr bwMode="auto">
          <a:xfrm>
            <a:off x="526814" y="970934"/>
            <a:ext cx="7772400" cy="555013"/>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Mutually Exclusive Events</a:t>
            </a:r>
          </a:p>
        </p:txBody>
      </p:sp>
      <p:sp>
        <p:nvSpPr>
          <p:cNvPr id="164867" name="Rectangle 3"/>
          <p:cNvSpPr>
            <a:spLocks noChangeArrowheads="1"/>
          </p:cNvSpPr>
          <p:nvPr/>
        </p:nvSpPr>
        <p:spPr bwMode="auto">
          <a:xfrm>
            <a:off x="865790" y="1536235"/>
            <a:ext cx="7488620" cy="75911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Two events are said to be </a:t>
            </a:r>
            <a:r>
              <a:rPr lang="en-US" sz="2000" b="1" dirty="0">
                <a:solidFill>
                  <a:srgbClr val="000000"/>
                </a:solidFill>
                <a:latin typeface="+mn-lt"/>
                <a:cs typeface="Arial" panose="020B0604020202020204" pitchFamily="34" charset="0"/>
              </a:rPr>
              <a:t>mutually exclusive </a:t>
            </a:r>
            <a:r>
              <a:rPr lang="en-US" sz="2000" dirty="0">
                <a:solidFill>
                  <a:srgbClr val="000000"/>
                </a:solidFill>
                <a:latin typeface="+mn-lt"/>
                <a:cs typeface="Arial" panose="020B0604020202020204" pitchFamily="34" charset="0"/>
              </a:rPr>
              <a:t>if the events have no sample points in common.</a:t>
            </a:r>
          </a:p>
        </p:txBody>
      </p:sp>
      <p:sp>
        <p:nvSpPr>
          <p:cNvPr id="164869" name="Rectangle 5"/>
          <p:cNvSpPr>
            <a:spLocks noChangeArrowheads="1"/>
          </p:cNvSpPr>
          <p:nvPr/>
        </p:nvSpPr>
        <p:spPr bwMode="auto">
          <a:xfrm>
            <a:off x="865790" y="2214055"/>
            <a:ext cx="7488620" cy="75911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Two events are mutually exclusive if, when one event occurs, the other cannot occur.</a:t>
            </a:r>
          </a:p>
        </p:txBody>
      </p:sp>
      <p:sp>
        <p:nvSpPr>
          <p:cNvPr id="164871" name="Rectangle 7"/>
          <p:cNvSpPr>
            <a:spLocks noChangeArrowheads="1"/>
          </p:cNvSpPr>
          <p:nvPr/>
        </p:nvSpPr>
        <p:spPr bwMode="auto">
          <a:xfrm>
            <a:off x="2682876" y="3048789"/>
            <a:ext cx="3732213" cy="1534941"/>
          </a:xfrm>
          <a:prstGeom prst="rect">
            <a:avLst/>
          </a:prstGeom>
          <a:noFill/>
          <a:ln w="6350">
            <a:solidFill>
              <a:srgbClr val="000000"/>
            </a:solid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64873" name="Rectangle 9"/>
          <p:cNvSpPr>
            <a:spLocks noChangeArrowheads="1"/>
          </p:cNvSpPr>
          <p:nvPr/>
        </p:nvSpPr>
        <p:spPr bwMode="auto">
          <a:xfrm>
            <a:off x="6862764" y="3377022"/>
            <a:ext cx="845924" cy="567501"/>
          </a:xfrm>
          <a:prstGeom prst="rect">
            <a:avLst/>
          </a:prstGeom>
          <a:noFill/>
          <a:ln w="12700">
            <a:noFill/>
            <a:miter lim="800000"/>
            <a:headEnd/>
            <a:tailEnd/>
          </a:ln>
          <a:effectLst/>
        </p:spPr>
        <p:txBody>
          <a:bodyPr wrap="none" lIns="68034" tIns="33420" rIns="68034" bIns="33420">
            <a:spAutoFit/>
          </a:bodyPr>
          <a:lstStyle/>
          <a:p>
            <a:pPr algn="l">
              <a:lnSpc>
                <a:spcPct val="90000"/>
              </a:lnSpc>
            </a:pPr>
            <a:r>
              <a:rPr lang="en-US" sz="1805" dirty="0">
                <a:solidFill>
                  <a:srgbClr val="000000"/>
                </a:solidFill>
                <a:latin typeface="+mn-lt"/>
                <a:cs typeface="Arial" panose="020B0604020202020204" pitchFamily="34" charset="0"/>
              </a:rPr>
              <a:t>Sample</a:t>
            </a:r>
          </a:p>
          <a:p>
            <a:pPr algn="l">
              <a:lnSpc>
                <a:spcPct val="90000"/>
              </a:lnSpc>
            </a:pPr>
            <a:r>
              <a:rPr lang="en-US" sz="1805" dirty="0">
                <a:solidFill>
                  <a:srgbClr val="000000"/>
                </a:solidFill>
                <a:latin typeface="+mn-lt"/>
                <a:cs typeface="Arial" panose="020B0604020202020204" pitchFamily="34" charset="0"/>
              </a:rPr>
              <a:t>Space </a:t>
            </a:r>
            <a:r>
              <a:rPr lang="en-US" sz="1805" i="1" dirty="0">
                <a:solidFill>
                  <a:srgbClr val="000000"/>
                </a:solidFill>
                <a:latin typeface="+mn-lt"/>
                <a:cs typeface="Arial" panose="020B0604020202020204" pitchFamily="34" charset="0"/>
              </a:rPr>
              <a:t>S</a:t>
            </a:r>
          </a:p>
        </p:txBody>
      </p:sp>
      <p:sp>
        <p:nvSpPr>
          <p:cNvPr id="164874" name="Line 10"/>
          <p:cNvSpPr>
            <a:spLocks noChangeShapeType="1"/>
          </p:cNvSpPr>
          <p:nvPr/>
        </p:nvSpPr>
        <p:spPr bwMode="auto">
          <a:xfrm flipV="1">
            <a:off x="6419850" y="3760160"/>
            <a:ext cx="400050" cy="0"/>
          </a:xfrm>
          <a:prstGeom prst="line">
            <a:avLst/>
          </a:prstGeom>
          <a:noFill/>
          <a:ln w="19050">
            <a:solidFill>
              <a:schemeClr val="tx1"/>
            </a:solidFill>
            <a:round/>
            <a:headEnd type="triangle" w="med" len="med"/>
            <a:tailEn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
        <p:nvSpPr>
          <p:cNvPr id="164875" name="Oval 11"/>
          <p:cNvSpPr>
            <a:spLocks noChangeArrowheads="1"/>
          </p:cNvSpPr>
          <p:nvPr/>
        </p:nvSpPr>
        <p:spPr bwMode="auto">
          <a:xfrm>
            <a:off x="2781300" y="3197985"/>
            <a:ext cx="1711325" cy="1260418"/>
          </a:xfrm>
          <a:prstGeom prst="ellipse">
            <a:avLst/>
          </a:prstGeom>
          <a:solidFill>
            <a:schemeClr val="accent1"/>
          </a:solidFill>
          <a:ln w="1270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64876" name="Rectangle 12"/>
          <p:cNvSpPr>
            <a:spLocks noChangeArrowheads="1"/>
          </p:cNvSpPr>
          <p:nvPr/>
        </p:nvSpPr>
        <p:spPr bwMode="auto">
          <a:xfrm>
            <a:off x="3213096" y="3653932"/>
            <a:ext cx="1261462" cy="345261"/>
          </a:xfrm>
          <a:prstGeom prst="rect">
            <a:avLst/>
          </a:prstGeom>
          <a:noFill/>
          <a:ln w="12700">
            <a:noFill/>
            <a:miter lim="800000"/>
            <a:headEnd/>
            <a:tailEnd/>
          </a:ln>
          <a:effectLst/>
        </p:spPr>
        <p:txBody>
          <a:bodyPr wrap="square" lIns="68034" tIns="33420" rIns="68034" bIns="33420">
            <a:spAutoFit/>
          </a:bodyPr>
          <a:lstStyle/>
          <a:p>
            <a:pPr algn="l"/>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A</a:t>
            </a:r>
          </a:p>
        </p:txBody>
      </p:sp>
      <p:sp>
        <p:nvSpPr>
          <p:cNvPr id="164878" name="Oval 14"/>
          <p:cNvSpPr>
            <a:spLocks noChangeArrowheads="1"/>
          </p:cNvSpPr>
          <p:nvPr/>
        </p:nvSpPr>
        <p:spPr bwMode="auto">
          <a:xfrm>
            <a:off x="4610100" y="3197985"/>
            <a:ext cx="1690688" cy="1259224"/>
          </a:xfrm>
          <a:prstGeom prst="ellipse">
            <a:avLst/>
          </a:prstGeom>
          <a:solidFill>
            <a:schemeClr val="accent1"/>
          </a:solidFill>
          <a:ln w="12700">
            <a:solidFill>
              <a:srgbClr val="000000"/>
            </a:solidFill>
            <a:round/>
            <a:headEnd/>
            <a:tailEn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64880" name="Rectangle 16"/>
          <p:cNvSpPr>
            <a:spLocks noChangeArrowheads="1"/>
          </p:cNvSpPr>
          <p:nvPr/>
        </p:nvSpPr>
        <p:spPr bwMode="auto">
          <a:xfrm>
            <a:off x="5059389" y="3658707"/>
            <a:ext cx="839320"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Event </a:t>
            </a:r>
            <a:r>
              <a:rPr lang="en-US" sz="1805" i="1" dirty="0">
                <a:solidFill>
                  <a:srgbClr val="000000"/>
                </a:solidFill>
                <a:latin typeface="+mn-lt"/>
                <a:cs typeface="Arial" panose="020B0604020202020204" pitchFamily="34" charset="0"/>
              </a:rPr>
              <a:t>B</a:t>
            </a:r>
          </a:p>
        </p:txBody>
      </p:sp>
      <p:sp>
        <p:nvSpPr>
          <p:cNvPr id="14" name="Rectangle 3">
            <a:extLst>
              <a:ext uri="{FF2B5EF4-FFF2-40B4-BE49-F238E27FC236}">
                <a16:creationId xmlns:a16="http://schemas.microsoft.com/office/drawing/2014/main" id="{19666ADA-381E-4EB7-839B-3D5EE429E437}"/>
              </a:ext>
            </a:extLst>
          </p:cNvPr>
          <p:cNvSpPr>
            <a:spLocks noChangeArrowheads="1"/>
          </p:cNvSpPr>
          <p:nvPr/>
        </p:nvSpPr>
        <p:spPr bwMode="auto">
          <a:xfrm>
            <a:off x="865790" y="4861060"/>
            <a:ext cx="6424246" cy="572917"/>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t"/>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If events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and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are mutually exclusive, </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t>
            </a:r>
            <a:r>
              <a:rPr lang="en-US" sz="2000" dirty="0">
                <a:solidFill>
                  <a:srgbClr val="000000"/>
                </a:solidFill>
                <a:latin typeface="Symbol" panose="05050102010706020507" pitchFamily="18" charset="2"/>
                <a:cs typeface="Arial" panose="020B0604020202020204" pitchFamily="34" charset="0"/>
              </a:rPr>
              <a:t></a:t>
            </a:r>
            <a:r>
              <a:rPr lang="en-US" sz="2000" dirty="0">
                <a:solidFill>
                  <a:srgbClr val="000000"/>
                </a:solidFill>
                <a:latin typeface="+mn-lt"/>
                <a:cs typeface="Arial" panose="020B0604020202020204" pitchFamily="34" charset="0"/>
              </a:rPr>
              <a:t>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 0.</a:t>
            </a:r>
          </a:p>
        </p:txBody>
      </p:sp>
      <p:sp>
        <p:nvSpPr>
          <p:cNvPr id="15" name="Rectangle 5">
            <a:extLst>
              <a:ext uri="{FF2B5EF4-FFF2-40B4-BE49-F238E27FC236}">
                <a16:creationId xmlns:a16="http://schemas.microsoft.com/office/drawing/2014/main" id="{02812686-23A2-4C9D-AEBE-4AA91BDFFF3C}"/>
              </a:ext>
            </a:extLst>
          </p:cNvPr>
          <p:cNvSpPr>
            <a:spLocks noChangeArrowheads="1"/>
          </p:cNvSpPr>
          <p:nvPr/>
        </p:nvSpPr>
        <p:spPr bwMode="auto">
          <a:xfrm>
            <a:off x="865790" y="5348423"/>
            <a:ext cx="5263662" cy="52787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t"/>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addition law for mutually exclusive events is:</a:t>
            </a:r>
          </a:p>
        </p:txBody>
      </p:sp>
      <p:sp>
        <p:nvSpPr>
          <p:cNvPr id="16" name="Rectangle 7">
            <a:extLst>
              <a:ext uri="{FF2B5EF4-FFF2-40B4-BE49-F238E27FC236}">
                <a16:creationId xmlns:a16="http://schemas.microsoft.com/office/drawing/2014/main" id="{7481EACE-445F-4943-B1C7-E734C6BD8015}"/>
              </a:ext>
            </a:extLst>
          </p:cNvPr>
          <p:cNvSpPr>
            <a:spLocks noChangeArrowheads="1"/>
          </p:cNvSpPr>
          <p:nvPr/>
        </p:nvSpPr>
        <p:spPr bwMode="auto">
          <a:xfrm>
            <a:off x="2205799" y="5775301"/>
            <a:ext cx="4566330" cy="558594"/>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none" anchor="t"/>
          <a:lstStyle/>
          <a:p>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t>
            </a:r>
            <a:r>
              <a:rPr lang="en-US" sz="2000" dirty="0">
                <a:solidFill>
                  <a:srgbClr val="000000"/>
                </a:solidFill>
                <a:latin typeface="Symbol" panose="05050102010706020507" pitchFamily="18" charset="2"/>
                <a:cs typeface="Arial" panose="020B0604020202020204" pitchFamily="34" charset="0"/>
              </a:rPr>
              <a:t>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 </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 </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a:t>
            </a:r>
          </a:p>
        </p:txBody>
      </p:sp>
    </p:spTree>
    <p:extLst>
      <p:ext uri="{BB962C8B-B14F-4D97-AF65-F5344CB8AC3E}">
        <p14:creationId xmlns:p14="http://schemas.microsoft.com/office/powerpoint/2010/main" val="3369032147"/>
      </p:ext>
    </p:extLst>
  </p:cSld>
  <p:clrMapOvr>
    <a:masterClrMapping/>
  </p:clrMapOvr>
  <p:transition>
    <p:zo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ChangeArrowheads="1"/>
          </p:cNvSpPr>
          <p:nvPr/>
        </p:nvSpPr>
        <p:spPr bwMode="auto">
          <a:xfrm>
            <a:off x="526814" y="970934"/>
            <a:ext cx="7772400" cy="555013"/>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Mutually Exclusive Events</a:t>
            </a:r>
          </a:p>
        </p:txBody>
      </p:sp>
      <p:sp>
        <p:nvSpPr>
          <p:cNvPr id="164873" name="Rectangle 9"/>
          <p:cNvSpPr>
            <a:spLocks noChangeArrowheads="1"/>
          </p:cNvSpPr>
          <p:nvPr/>
        </p:nvSpPr>
        <p:spPr bwMode="auto">
          <a:xfrm>
            <a:off x="3557494" y="2799734"/>
            <a:ext cx="2330122" cy="621491"/>
          </a:xfrm>
          <a:prstGeom prst="rect">
            <a:avLst/>
          </a:prstGeom>
          <a:noFill/>
          <a:ln w="12700">
            <a:noFill/>
            <a:miter lim="800000"/>
            <a:headEnd/>
            <a:tailEnd/>
          </a:ln>
          <a:effectLst/>
        </p:spPr>
        <p:txBody>
          <a:bodyPr wrap="square" lIns="68034" tIns="33420" rIns="68034" bIns="33420">
            <a:spAutoFit/>
          </a:bodyPr>
          <a:lstStyle/>
          <a:p>
            <a:pPr algn="l">
              <a:lnSpc>
                <a:spcPct val="90000"/>
              </a:lnSpc>
            </a:pPr>
            <a:r>
              <a:rPr lang="en-US" sz="2000" i="1" dirty="0">
                <a:solidFill>
                  <a:srgbClr val="000000"/>
                </a:solidFill>
                <a:latin typeface="+mn-lt"/>
                <a:cs typeface="Arial" panose="020B0604020202020204" pitchFamily="34" charset="0"/>
              </a:rPr>
              <a:t>Sample Space has 24 marbles</a:t>
            </a:r>
          </a:p>
        </p:txBody>
      </p:sp>
      <p:sp>
        <p:nvSpPr>
          <p:cNvPr id="164874" name="Line 10"/>
          <p:cNvSpPr>
            <a:spLocks noChangeShapeType="1"/>
          </p:cNvSpPr>
          <p:nvPr/>
        </p:nvSpPr>
        <p:spPr bwMode="auto">
          <a:xfrm flipV="1">
            <a:off x="3114580" y="3117555"/>
            <a:ext cx="400050" cy="0"/>
          </a:xfrm>
          <a:prstGeom prst="line">
            <a:avLst/>
          </a:prstGeom>
          <a:noFill/>
          <a:ln w="19050">
            <a:solidFill>
              <a:schemeClr val="tx1"/>
            </a:solidFill>
            <a:round/>
            <a:headEnd type="triangle" w="med" len="med"/>
            <a:tailEn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
        <p:nvSpPr>
          <p:cNvPr id="16" name="Rectangle 7">
            <a:extLst>
              <a:ext uri="{FF2B5EF4-FFF2-40B4-BE49-F238E27FC236}">
                <a16:creationId xmlns:a16="http://schemas.microsoft.com/office/drawing/2014/main" id="{7481EACE-445F-4943-B1C7-E734C6BD8015}"/>
              </a:ext>
            </a:extLst>
          </p:cNvPr>
          <p:cNvSpPr>
            <a:spLocks noChangeArrowheads="1"/>
          </p:cNvSpPr>
          <p:nvPr/>
        </p:nvSpPr>
        <p:spPr bwMode="auto">
          <a:xfrm>
            <a:off x="1031440" y="4417735"/>
            <a:ext cx="4566330" cy="558594"/>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none" anchor="t"/>
          <a:lstStyle/>
          <a:p>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Blue</a:t>
            </a:r>
            <a:r>
              <a:rPr lang="en-US" sz="2000" dirty="0">
                <a:solidFill>
                  <a:srgbClr val="000000"/>
                </a:solidFill>
                <a:latin typeface="+mn-lt"/>
                <a:cs typeface="Arial" panose="020B0604020202020204" pitchFamily="34" charset="0"/>
              </a:rPr>
              <a:t> </a:t>
            </a:r>
            <a:r>
              <a:rPr lang="en-US" sz="2000" dirty="0">
                <a:solidFill>
                  <a:srgbClr val="000000"/>
                </a:solidFill>
                <a:latin typeface="Symbol" panose="05050102010706020507" pitchFamily="18" charset="2"/>
                <a:cs typeface="Arial" panose="020B0604020202020204" pitchFamily="34" charset="0"/>
              </a:rPr>
              <a:t> </a:t>
            </a:r>
            <a:r>
              <a:rPr lang="en-US" sz="2000" i="1" dirty="0">
                <a:solidFill>
                  <a:srgbClr val="000000"/>
                </a:solidFill>
                <a:latin typeface="+mn-lt"/>
                <a:cs typeface="Arial" panose="020B0604020202020204" pitchFamily="34" charset="0"/>
              </a:rPr>
              <a:t>Green</a:t>
            </a:r>
            <a:r>
              <a:rPr lang="en-US" sz="2000" dirty="0">
                <a:solidFill>
                  <a:srgbClr val="000000"/>
                </a:solidFill>
                <a:latin typeface="+mn-lt"/>
                <a:cs typeface="Arial" panose="020B0604020202020204" pitchFamily="34" charset="0"/>
              </a:rPr>
              <a:t>) = </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Blue</a:t>
            </a:r>
            <a:r>
              <a:rPr lang="en-US" sz="2000" dirty="0">
                <a:solidFill>
                  <a:srgbClr val="000000"/>
                </a:solidFill>
                <a:latin typeface="+mn-lt"/>
                <a:cs typeface="Arial" panose="020B0604020202020204" pitchFamily="34" charset="0"/>
              </a:rPr>
              <a:t>) + </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Green</a:t>
            </a:r>
            <a:r>
              <a:rPr lang="en-US" sz="2000" dirty="0">
                <a:solidFill>
                  <a:srgbClr val="000000"/>
                </a:solidFill>
                <a:latin typeface="+mn-lt"/>
                <a:cs typeface="Arial" panose="020B0604020202020204" pitchFamily="34" charset="0"/>
              </a:rPr>
              <a:t>)    </a:t>
            </a:r>
          </a:p>
        </p:txBody>
      </p:sp>
      <p:sp>
        <p:nvSpPr>
          <p:cNvPr id="2" name="Rectangle 1">
            <a:extLst>
              <a:ext uri="{FF2B5EF4-FFF2-40B4-BE49-F238E27FC236}">
                <a16:creationId xmlns:a16="http://schemas.microsoft.com/office/drawing/2014/main" id="{B863E969-0CF2-4193-B515-4FF0ADFBE957}"/>
              </a:ext>
            </a:extLst>
          </p:cNvPr>
          <p:cNvSpPr/>
          <p:nvPr/>
        </p:nvSpPr>
        <p:spPr>
          <a:xfrm>
            <a:off x="570849" y="1618475"/>
            <a:ext cx="7966481" cy="646331"/>
          </a:xfrm>
          <a:prstGeom prst="rect">
            <a:avLst/>
          </a:prstGeom>
        </p:spPr>
        <p:txBody>
          <a:bodyPr wrap="square">
            <a:spAutoFit/>
          </a:bodyPr>
          <a:lstStyle/>
          <a:p>
            <a:r>
              <a:rPr lang="en-US" dirty="0">
                <a:solidFill>
                  <a:srgbClr val="000000"/>
                </a:solidFill>
                <a:latin typeface="+mn-lt"/>
                <a:cs typeface="Arial" panose="020B0604020202020204" pitchFamily="34" charset="0"/>
              </a:rPr>
              <a:t>Suppose you have a jar with 8 red </a:t>
            </a:r>
            <a:r>
              <a:rPr lang="en-US" dirty="0" smtClean="0">
                <a:solidFill>
                  <a:srgbClr val="000000"/>
                </a:solidFill>
                <a:latin typeface="+mn-lt"/>
                <a:cs typeface="Arial" panose="020B0604020202020204" pitchFamily="34" charset="0"/>
              </a:rPr>
              <a:t>marbles, </a:t>
            </a:r>
            <a:r>
              <a:rPr lang="en-US" dirty="0">
                <a:solidFill>
                  <a:srgbClr val="000000"/>
                </a:solidFill>
                <a:latin typeface="+mn-lt"/>
                <a:cs typeface="Arial" panose="020B0604020202020204" pitchFamily="34" charset="0"/>
              </a:rPr>
              <a:t>6 blue marbles, 2 yellow marbles and 8 green marbles.</a:t>
            </a:r>
          </a:p>
        </p:txBody>
      </p:sp>
      <p:sp>
        <p:nvSpPr>
          <p:cNvPr id="3" name="Rectangle 2">
            <a:extLst>
              <a:ext uri="{FF2B5EF4-FFF2-40B4-BE49-F238E27FC236}">
                <a16:creationId xmlns:a16="http://schemas.microsoft.com/office/drawing/2014/main" id="{16A56DBF-02FC-4C1C-9B02-D60FBE433052}"/>
              </a:ext>
            </a:extLst>
          </p:cNvPr>
          <p:cNvSpPr/>
          <p:nvPr/>
        </p:nvSpPr>
        <p:spPr>
          <a:xfrm>
            <a:off x="984738" y="2734418"/>
            <a:ext cx="641839" cy="13891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F45F1D7-69BB-4C32-8F63-8B57DA57AA07}"/>
              </a:ext>
            </a:extLst>
          </p:cNvPr>
          <p:cNvSpPr/>
          <p:nvPr/>
        </p:nvSpPr>
        <p:spPr>
          <a:xfrm>
            <a:off x="1626577" y="2734419"/>
            <a:ext cx="641839" cy="89519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24F7158-CB05-447D-91C7-63AC5C4B09C1}"/>
              </a:ext>
            </a:extLst>
          </p:cNvPr>
          <p:cNvSpPr/>
          <p:nvPr/>
        </p:nvSpPr>
        <p:spPr>
          <a:xfrm>
            <a:off x="1626577" y="3633688"/>
            <a:ext cx="641839" cy="48989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9889674-98CB-422E-A376-10B5079A3306}"/>
              </a:ext>
            </a:extLst>
          </p:cNvPr>
          <p:cNvSpPr/>
          <p:nvPr/>
        </p:nvSpPr>
        <p:spPr>
          <a:xfrm>
            <a:off x="2271116" y="2734417"/>
            <a:ext cx="641839" cy="13891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E1C747BA-76ED-4087-993D-D56ECAEAFBA9}"/>
                  </a:ext>
                </a:extLst>
              </p:cNvPr>
              <p:cNvSpPr txBox="1"/>
              <p:nvPr/>
            </p:nvSpPr>
            <p:spPr>
              <a:xfrm>
                <a:off x="1002981" y="4893408"/>
                <a:ext cx="5023298"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d>
                        <m:dPr>
                          <m:ctrlPr>
                            <a:rPr lang="en-US" b="0" i="1" smtClean="0">
                              <a:latin typeface="Cambria Math" panose="02040503050406030204" pitchFamily="18" charset="0"/>
                            </a:rPr>
                          </m:ctrlPr>
                        </m:dPr>
                        <m:e>
                          <m:r>
                            <a:rPr lang="en-US" b="0" i="1" smtClean="0">
                              <a:latin typeface="Cambria Math" panose="02040503050406030204" pitchFamily="18" charset="0"/>
                            </a:rPr>
                            <m:t>𝐵𝑙𝑢𝑒</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𝐺𝑟𝑒𝑒𝑛</m:t>
                          </m:r>
                        </m:e>
                      </m:d>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6</m:t>
                          </m:r>
                        </m:num>
                        <m:den>
                          <m:r>
                            <a:rPr lang="en-US" b="0" i="1" smtClean="0">
                              <a:latin typeface="Cambria Math" panose="02040503050406030204" pitchFamily="18" charset="0"/>
                              <a:ea typeface="Cambria Math" panose="02040503050406030204" pitchFamily="18" charset="0"/>
                            </a:rPr>
                            <m:t>24</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8</m:t>
                          </m:r>
                        </m:num>
                        <m:den>
                          <m:r>
                            <a:rPr lang="en-US" b="0" i="1" smtClean="0">
                              <a:latin typeface="Cambria Math" panose="02040503050406030204" pitchFamily="18" charset="0"/>
                              <a:ea typeface="Cambria Math" panose="02040503050406030204" pitchFamily="18" charset="0"/>
                            </a:rPr>
                            <m:t>24</m:t>
                          </m:r>
                        </m:den>
                      </m:f>
                      <m:r>
                        <a:rPr lang="en-US" b="0" i="1" smtClean="0">
                          <a:latin typeface="Cambria Math" panose="02040503050406030204" pitchFamily="18" charset="0"/>
                          <a:ea typeface="Cambria Math" panose="02040503050406030204" pitchFamily="18" charset="0"/>
                        </a:rPr>
                        <m:t>=0.25+0.33≈0.58</m:t>
                      </m:r>
                    </m:oMath>
                  </m:oMathPara>
                </a14:m>
                <a:endParaRPr lang="en-US" dirty="0"/>
              </a:p>
            </p:txBody>
          </p:sp>
        </mc:Choice>
        <mc:Fallback xmlns="">
          <p:sp>
            <p:nvSpPr>
              <p:cNvPr id="5" name="TextBox 4">
                <a:extLst>
                  <a:ext uri="{FF2B5EF4-FFF2-40B4-BE49-F238E27FC236}">
                    <a16:creationId xmlns:a16="http://schemas.microsoft.com/office/drawing/2014/main" id="{E1C747BA-76ED-4087-993D-D56ECAEAFBA9}"/>
                  </a:ext>
                </a:extLst>
              </p:cNvPr>
              <p:cNvSpPr txBox="1">
                <a:spLocks noRot="1" noChangeAspect="1" noMove="1" noResize="1" noEditPoints="1" noAdjustHandles="1" noChangeArrowheads="1" noChangeShapeType="1" noTextEdit="1"/>
              </p:cNvSpPr>
              <p:nvPr/>
            </p:nvSpPr>
            <p:spPr>
              <a:xfrm>
                <a:off x="1002981" y="4893408"/>
                <a:ext cx="5023298" cy="518604"/>
              </a:xfrm>
              <a:prstGeom prst="rect">
                <a:avLst/>
              </a:prstGeom>
              <a:blipFill>
                <a:blip r:embed="rId3"/>
                <a:stretch>
                  <a:fillRect/>
                </a:stretch>
              </a:blipFill>
            </p:spPr>
            <p:txBody>
              <a:bodyPr/>
              <a:lstStyle/>
              <a:p>
                <a:r>
                  <a:rPr lang="en-US">
                    <a:noFill/>
                  </a:rPr>
                  <a:t> </a:t>
                </a:r>
              </a:p>
            </p:txBody>
          </p:sp>
        </mc:Fallback>
      </mc:AlternateContent>
      <p:sp>
        <p:nvSpPr>
          <p:cNvPr id="22" name="Rectangle 21">
            <a:extLst>
              <a:ext uri="{FF2B5EF4-FFF2-40B4-BE49-F238E27FC236}">
                <a16:creationId xmlns:a16="http://schemas.microsoft.com/office/drawing/2014/main" id="{8A2B4C93-351C-4095-A9EC-9006518CE3C4}"/>
              </a:ext>
            </a:extLst>
          </p:cNvPr>
          <p:cNvSpPr/>
          <p:nvPr/>
        </p:nvSpPr>
        <p:spPr>
          <a:xfrm>
            <a:off x="967154" y="5579789"/>
            <a:ext cx="7966481" cy="369332"/>
          </a:xfrm>
          <a:prstGeom prst="rect">
            <a:avLst/>
          </a:prstGeom>
        </p:spPr>
        <p:txBody>
          <a:bodyPr wrap="square">
            <a:spAutoFit/>
          </a:bodyPr>
          <a:lstStyle/>
          <a:p>
            <a:r>
              <a:rPr lang="en-US" dirty="0">
                <a:solidFill>
                  <a:srgbClr val="000000"/>
                </a:solidFill>
                <a:latin typeface="+mn-lt"/>
                <a:cs typeface="Arial" panose="020B0604020202020204" pitchFamily="34" charset="0"/>
              </a:rPr>
              <a:t>Mutually Exclusive but not collectively exhaustive</a:t>
            </a:r>
          </a:p>
        </p:txBody>
      </p:sp>
    </p:spTree>
    <p:extLst>
      <p:ext uri="{BB962C8B-B14F-4D97-AF65-F5344CB8AC3E}">
        <p14:creationId xmlns:p14="http://schemas.microsoft.com/office/powerpoint/2010/main" val="3674149991"/>
      </p:ext>
    </p:extLst>
  </p:cSld>
  <p:clrMapOvr>
    <a:masterClrMapping/>
  </p:clrMapOvr>
  <p:transition>
    <p:zo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ChangeArrowheads="1"/>
          </p:cNvSpPr>
          <p:nvPr/>
        </p:nvSpPr>
        <p:spPr bwMode="auto">
          <a:xfrm>
            <a:off x="616598" y="1499301"/>
            <a:ext cx="7600950" cy="75911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probability of an event given that another event has occurred is called a </a:t>
            </a:r>
            <a:r>
              <a:rPr lang="en-US" sz="2000" b="1" dirty="0">
                <a:solidFill>
                  <a:srgbClr val="000000"/>
                </a:solidFill>
                <a:latin typeface="+mn-lt"/>
                <a:cs typeface="Arial" panose="020B0604020202020204" pitchFamily="34" charset="0"/>
              </a:rPr>
              <a:t>conditional probability</a:t>
            </a:r>
            <a:r>
              <a:rPr lang="en-US" sz="2000" dirty="0">
                <a:solidFill>
                  <a:srgbClr val="000000"/>
                </a:solidFill>
                <a:latin typeface="+mn-lt"/>
                <a:cs typeface="Arial" panose="020B0604020202020204" pitchFamily="34" charset="0"/>
              </a:rPr>
              <a:t>.</a:t>
            </a:r>
          </a:p>
        </p:txBody>
      </p:sp>
      <p:sp>
        <p:nvSpPr>
          <p:cNvPr id="166916" name="Rectangle 4"/>
          <p:cNvSpPr>
            <a:spLocks noChangeArrowheads="1"/>
          </p:cNvSpPr>
          <p:nvPr/>
        </p:nvSpPr>
        <p:spPr bwMode="auto">
          <a:xfrm>
            <a:off x="625889" y="2733447"/>
            <a:ext cx="7600950" cy="55871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Arial" panose="020B0604020202020204" pitchFamily="34" charset="0"/>
                <a:cs typeface="Arial" panose="020B0604020202020204" pitchFamily="34" charset="0"/>
              </a:rPr>
              <a:t>A conditional probability is computed as follows :</a:t>
            </a:r>
          </a:p>
        </p:txBody>
      </p:sp>
      <p:sp>
        <p:nvSpPr>
          <p:cNvPr id="166919" name="Rectangle 7"/>
          <p:cNvSpPr>
            <a:spLocks noChangeArrowheads="1"/>
          </p:cNvSpPr>
          <p:nvPr/>
        </p:nvSpPr>
        <p:spPr bwMode="auto">
          <a:xfrm>
            <a:off x="616598" y="2238100"/>
            <a:ext cx="7600950" cy="546477"/>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conditional probability of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given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has already occurred is denoted by </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a:t>
            </a:r>
          </a:p>
        </p:txBody>
      </p:sp>
      <p:sp>
        <p:nvSpPr>
          <p:cNvPr id="166920" name="Rectangle 8"/>
          <p:cNvSpPr>
            <a:spLocks noChangeArrowheads="1"/>
          </p:cNvSpPr>
          <p:nvPr/>
        </p:nvSpPr>
        <p:spPr bwMode="auto">
          <a:xfrm>
            <a:off x="463454" y="989057"/>
            <a:ext cx="7772400" cy="435656"/>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Conditional Probability</a:t>
            </a:r>
          </a:p>
        </p:txBody>
      </p:sp>
      <mc:AlternateContent xmlns:mc="http://schemas.openxmlformats.org/markup-compatibility/2006" xmlns:a14="http://schemas.microsoft.com/office/drawing/2010/main">
        <mc:Choice Requires="a14">
          <p:sp>
            <p:nvSpPr>
              <p:cNvPr id="2" name="TextBox 1"/>
              <p:cNvSpPr txBox="1"/>
              <p:nvPr/>
            </p:nvSpPr>
            <p:spPr>
              <a:xfrm>
                <a:off x="1168085" y="3376435"/>
                <a:ext cx="2221314" cy="670696"/>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r>
                            <a:rPr lang="en-US" sz="1805" i="1">
                              <a:solidFill>
                                <a:srgbClr val="000000"/>
                              </a:solidFill>
                              <a:latin typeface="Cambria Math"/>
                            </a:rPr>
                            <m:t>𝐴</m:t>
                          </m:r>
                        </m:e>
                        <m:e>
                          <m:r>
                            <a:rPr lang="en-US" sz="1805" i="1">
                              <a:solidFill>
                                <a:srgbClr val="000000"/>
                              </a:solidFill>
                              <a:latin typeface="Cambria Math"/>
                            </a:rPr>
                            <m:t>𝐵</m:t>
                          </m:r>
                        </m:e>
                      </m:d>
                      <m:r>
                        <a:rPr lang="en-US" sz="1805" i="1">
                          <a:solidFill>
                            <a:srgbClr val="000000"/>
                          </a:solidFill>
                          <a:latin typeface="Cambria Math"/>
                        </a:rPr>
                        <m:t>= </m:t>
                      </m:r>
                      <m:f>
                        <m:fPr>
                          <m:ctrlPr>
                            <a:rPr lang="en-US" sz="1805" i="1">
                              <a:solidFill>
                                <a:srgbClr val="000000"/>
                              </a:solidFill>
                              <a:latin typeface="Cambria Math" panose="02040503050406030204" pitchFamily="18" charset="0"/>
                            </a:rPr>
                          </m:ctrlPr>
                        </m:fPr>
                        <m:num>
                          <m:r>
                            <a:rPr lang="en-US" sz="1805" i="1">
                              <a:solidFill>
                                <a:srgbClr val="000000"/>
                              </a:solidFill>
                              <a:latin typeface="Cambria Math"/>
                            </a:rPr>
                            <m:t>𝑃</m:t>
                          </m:r>
                          <m:r>
                            <a:rPr lang="en-US" sz="1805" i="1">
                              <a:solidFill>
                                <a:srgbClr val="000000"/>
                              </a:solidFill>
                              <a:latin typeface="Cambria Math"/>
                            </a:rPr>
                            <m:t>(</m:t>
                          </m:r>
                          <m:r>
                            <a:rPr lang="en-US" sz="1805" i="1">
                              <a:solidFill>
                                <a:srgbClr val="000000"/>
                              </a:solidFill>
                              <a:latin typeface="Cambria Math"/>
                            </a:rPr>
                            <m:t>𝐴</m:t>
                          </m:r>
                          <m:r>
                            <a:rPr lang="en-US" sz="1805" i="1">
                              <a:solidFill>
                                <a:srgbClr val="000000"/>
                              </a:solidFill>
                              <a:latin typeface="Cambria Math"/>
                              <a:ea typeface="Cambria Math"/>
                            </a:rPr>
                            <m:t>∩</m:t>
                          </m:r>
                          <m:r>
                            <a:rPr lang="en-US" sz="1805" i="1">
                              <a:solidFill>
                                <a:srgbClr val="000000"/>
                              </a:solidFill>
                              <a:latin typeface="Cambria Math"/>
                              <a:ea typeface="Cambria Math"/>
                            </a:rPr>
                            <m:t>𝐵</m:t>
                          </m:r>
                          <m:r>
                            <a:rPr lang="en-US" sz="1805" i="1">
                              <a:solidFill>
                                <a:srgbClr val="000000"/>
                              </a:solidFill>
                              <a:latin typeface="Cambria Math"/>
                              <a:ea typeface="Cambria Math"/>
                            </a:rPr>
                            <m:t>)</m:t>
                          </m:r>
                        </m:num>
                        <m:den>
                          <m:r>
                            <a:rPr lang="en-US" sz="1805" i="1">
                              <a:solidFill>
                                <a:srgbClr val="000000"/>
                              </a:solidFill>
                              <a:latin typeface="Cambria Math"/>
                            </a:rPr>
                            <m:t>𝑃</m:t>
                          </m:r>
                          <m:r>
                            <a:rPr lang="en-US" sz="1805" i="1">
                              <a:solidFill>
                                <a:srgbClr val="000000"/>
                              </a:solidFill>
                              <a:latin typeface="Cambria Math"/>
                            </a:rPr>
                            <m:t>(</m:t>
                          </m:r>
                          <m:r>
                            <a:rPr lang="en-US" sz="1805" i="1">
                              <a:solidFill>
                                <a:srgbClr val="000000"/>
                              </a:solidFill>
                              <a:latin typeface="Cambria Math"/>
                            </a:rPr>
                            <m:t>𝐵</m:t>
                          </m:r>
                          <m:r>
                            <a:rPr lang="en-US" sz="1805" i="1">
                              <a:solidFill>
                                <a:srgbClr val="000000"/>
                              </a:solidFill>
                              <a:latin typeface="Cambria Math"/>
                            </a:rPr>
                            <m:t>)</m:t>
                          </m:r>
                        </m:den>
                      </m:f>
                    </m:oMath>
                  </m:oMathPara>
                </a14:m>
                <a:endParaRPr lang="en-US" sz="1805" dirty="0">
                  <a:solidFill>
                    <a:srgbClr val="000000"/>
                  </a:solidFill>
                  <a:latin typeface="+mn-lt"/>
                  <a:cs typeface="Arial" panose="020B0604020202020204" pitchFamily="34" charset="0"/>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1168085" y="3376435"/>
                <a:ext cx="2221314" cy="670696"/>
              </a:xfrm>
              <a:prstGeom prst="rect">
                <a:avLst/>
              </a:prstGeom>
              <a:blipFill>
                <a:blip r:embed="rId3"/>
                <a:stretch>
                  <a:fillRect/>
                </a:stretch>
              </a:blipFill>
              <a:effectLst/>
            </p:spPr>
            <p:txBody>
              <a:bodyPr/>
              <a:lstStyle/>
              <a:p>
                <a:r>
                  <a:rPr lang="en-US">
                    <a:noFill/>
                  </a:rPr>
                  <a:t> </a:t>
                </a:r>
              </a:p>
            </p:txBody>
          </p:sp>
        </mc:Fallback>
      </mc:AlternateContent>
    </p:spTree>
    <p:extLst>
      <p:ext uri="{BB962C8B-B14F-4D97-AF65-F5344CB8AC3E}">
        <p14:creationId xmlns:p14="http://schemas.microsoft.com/office/powerpoint/2010/main" val="1448651689"/>
      </p:ext>
    </p:extLst>
  </p:cSld>
  <p:clrMapOvr>
    <a:masterClrMapping/>
  </p:clrMapOvr>
  <p:transition>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20" name="Rectangle 8"/>
          <p:cNvSpPr>
            <a:spLocks noChangeArrowheads="1"/>
          </p:cNvSpPr>
          <p:nvPr/>
        </p:nvSpPr>
        <p:spPr bwMode="auto">
          <a:xfrm>
            <a:off x="463454" y="979821"/>
            <a:ext cx="7772400" cy="435656"/>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Conditional Probability</a:t>
            </a:r>
          </a:p>
        </p:txBody>
      </p:sp>
      <p:sp>
        <p:nvSpPr>
          <p:cNvPr id="7" name="Rectangle 124">
            <a:extLst>
              <a:ext uri="{FF2B5EF4-FFF2-40B4-BE49-F238E27FC236}">
                <a16:creationId xmlns:a16="http://schemas.microsoft.com/office/drawing/2014/main" id="{6F21836D-095E-4003-A5AA-C68BF739FD6B}"/>
              </a:ext>
            </a:extLst>
          </p:cNvPr>
          <p:cNvSpPr>
            <a:spLocks noChangeArrowheads="1"/>
          </p:cNvSpPr>
          <p:nvPr/>
        </p:nvSpPr>
        <p:spPr bwMode="auto">
          <a:xfrm>
            <a:off x="681790" y="1608362"/>
            <a:ext cx="5360987" cy="41417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Power Investments</a:t>
            </a:r>
          </a:p>
        </p:txBody>
      </p:sp>
      <p:sp>
        <p:nvSpPr>
          <p:cNvPr id="8" name="Rectangle 35">
            <a:extLst>
              <a:ext uri="{FF2B5EF4-FFF2-40B4-BE49-F238E27FC236}">
                <a16:creationId xmlns:a16="http://schemas.microsoft.com/office/drawing/2014/main" id="{06C65009-E12B-443C-B904-4F49D5E92B90}"/>
              </a:ext>
            </a:extLst>
          </p:cNvPr>
          <p:cNvSpPr>
            <a:spLocks noChangeArrowheads="1"/>
          </p:cNvSpPr>
          <p:nvPr/>
        </p:nvSpPr>
        <p:spPr bwMode="auto">
          <a:xfrm>
            <a:off x="790021" y="2059858"/>
            <a:ext cx="6427305"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dirty="0">
                <a:solidFill>
                  <a:srgbClr val="000000"/>
                </a:solidFill>
                <a:latin typeface="+mn-lt"/>
                <a:cs typeface="Arial" panose="020B0604020202020204" pitchFamily="34" charset="0"/>
              </a:rPr>
              <a:t>Event </a:t>
            </a:r>
            <a:r>
              <a:rPr lang="en-US" i="1" dirty="0">
                <a:solidFill>
                  <a:srgbClr val="000000"/>
                </a:solidFill>
                <a:latin typeface="+mn-lt"/>
                <a:cs typeface="Arial" panose="020B0604020202020204" pitchFamily="34" charset="0"/>
              </a:rPr>
              <a:t>A</a:t>
            </a:r>
            <a:r>
              <a:rPr lang="en-US" dirty="0">
                <a:solidFill>
                  <a:srgbClr val="000000"/>
                </a:solidFill>
                <a:latin typeface="+mn-lt"/>
                <a:cs typeface="Arial" panose="020B0604020202020204" pitchFamily="34" charset="0"/>
              </a:rPr>
              <a:t> = Nuclear Pro is Profitable</a:t>
            </a:r>
          </a:p>
        </p:txBody>
      </p:sp>
      <p:sp>
        <p:nvSpPr>
          <p:cNvPr id="9" name="Rectangle 36">
            <a:extLst>
              <a:ext uri="{FF2B5EF4-FFF2-40B4-BE49-F238E27FC236}">
                <a16:creationId xmlns:a16="http://schemas.microsoft.com/office/drawing/2014/main" id="{A6AC79DB-A4B9-4A57-8058-1A03EAB80179}"/>
              </a:ext>
            </a:extLst>
          </p:cNvPr>
          <p:cNvSpPr>
            <a:spLocks noChangeArrowheads="1"/>
          </p:cNvSpPr>
          <p:nvPr/>
        </p:nvSpPr>
        <p:spPr bwMode="auto">
          <a:xfrm>
            <a:off x="797905" y="2450263"/>
            <a:ext cx="6427305"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dirty="0">
                <a:solidFill>
                  <a:srgbClr val="000000"/>
                </a:solidFill>
                <a:latin typeface="+mn-lt"/>
                <a:cs typeface="Arial" panose="020B0604020202020204" pitchFamily="34" charset="0"/>
              </a:rPr>
              <a:t>Event </a:t>
            </a:r>
            <a:r>
              <a:rPr lang="en-US" i="1" dirty="0">
                <a:solidFill>
                  <a:srgbClr val="000000"/>
                </a:solidFill>
                <a:latin typeface="+mn-lt"/>
                <a:cs typeface="Arial" panose="020B0604020202020204" pitchFamily="34" charset="0"/>
              </a:rPr>
              <a:t>B</a:t>
            </a:r>
            <a:r>
              <a:rPr lang="en-US" dirty="0">
                <a:solidFill>
                  <a:srgbClr val="000000"/>
                </a:solidFill>
                <a:latin typeface="+mn-lt"/>
                <a:cs typeface="Arial" panose="020B0604020202020204" pitchFamily="34" charset="0"/>
              </a:rPr>
              <a:t> = Wind Power Inc is Profitable</a:t>
            </a:r>
          </a:p>
        </p:txBody>
      </p:sp>
      <p:sp>
        <p:nvSpPr>
          <p:cNvPr id="10" name="Rectangle 37">
            <a:extLst>
              <a:ext uri="{FF2B5EF4-FFF2-40B4-BE49-F238E27FC236}">
                <a16:creationId xmlns:a16="http://schemas.microsoft.com/office/drawing/2014/main" id="{A84A10D6-3C9F-4591-9EC8-1190B962D0F8}"/>
              </a:ext>
            </a:extLst>
          </p:cNvPr>
          <p:cNvSpPr>
            <a:spLocks noChangeArrowheads="1"/>
          </p:cNvSpPr>
          <p:nvPr/>
        </p:nvSpPr>
        <p:spPr bwMode="auto">
          <a:xfrm>
            <a:off x="797907" y="2869314"/>
            <a:ext cx="6622802" cy="447584"/>
          </a:xfrm>
          <a:prstGeom prst="rect">
            <a:avLst/>
          </a:prstGeom>
          <a:noFill/>
          <a:ln w="12700">
            <a:noFill/>
            <a:miter lim="800000"/>
            <a:headEnd/>
            <a:tailEnd/>
          </a:ln>
          <a:effectLst/>
        </p:spPr>
        <p:txBody>
          <a:bodyPr wrap="square" anchor="t"/>
          <a:lstStyle/>
          <a:p>
            <a:pPr>
              <a:lnSpc>
                <a:spcPct val="90000"/>
              </a:lnSpc>
              <a:spcBef>
                <a:spcPct val="20000"/>
              </a:spcBef>
              <a:buClr>
                <a:srgbClr val="66FFFF"/>
              </a:buClr>
              <a:buSzPct val="75000"/>
            </a:pPr>
            <a:r>
              <a:rPr lang="en-US" i="1" dirty="0">
                <a:solidFill>
                  <a:srgbClr val="000000"/>
                </a:solidFill>
                <a:latin typeface="+mn-lt"/>
                <a:cs typeface="Arial" panose="020B0604020202020204" pitchFamily="34" charset="0"/>
              </a:rPr>
              <a:t>P</a:t>
            </a:r>
            <a:r>
              <a:rPr lang="en-US" dirty="0">
                <a:solidFill>
                  <a:srgbClr val="000000"/>
                </a:solidFill>
                <a:latin typeface="+mn-lt"/>
                <a:cs typeface="Arial" panose="020B0604020202020204" pitchFamily="34" charset="0"/>
              </a:rPr>
              <a:t>(</a:t>
            </a:r>
            <a:r>
              <a:rPr lang="en-US" i="1" dirty="0">
                <a:solidFill>
                  <a:srgbClr val="000000"/>
                </a:solidFill>
                <a:latin typeface="+mn-lt"/>
                <a:cs typeface="Arial" panose="020B0604020202020204" pitchFamily="34" charset="0"/>
              </a:rPr>
              <a:t>A</a:t>
            </a:r>
            <a:r>
              <a:rPr lang="en-US" dirty="0">
                <a:solidFill>
                  <a:srgbClr val="000000"/>
                </a:solidFill>
                <a:latin typeface="+mn-lt"/>
                <a:cs typeface="Arial" panose="020B0604020202020204" pitchFamily="34" charset="0"/>
              </a:rPr>
              <a:t>|</a:t>
            </a:r>
            <a:r>
              <a:rPr lang="en-US" i="1" dirty="0">
                <a:solidFill>
                  <a:srgbClr val="000000"/>
                </a:solidFill>
                <a:latin typeface="+mn-lt"/>
                <a:cs typeface="Arial" panose="020B0604020202020204" pitchFamily="34" charset="0"/>
              </a:rPr>
              <a:t>B</a:t>
            </a:r>
            <a:r>
              <a:rPr lang="en-US" dirty="0">
                <a:solidFill>
                  <a:srgbClr val="000000"/>
                </a:solidFill>
                <a:latin typeface="+mn-lt"/>
                <a:cs typeface="Arial" panose="020B0604020202020204" pitchFamily="34" charset="0"/>
              </a:rPr>
              <a:t>) = Probability of Nuclear Pro being profitable </a:t>
            </a:r>
            <a:r>
              <a:rPr lang="en-US" b="1" dirty="0">
                <a:solidFill>
                  <a:srgbClr val="000000"/>
                </a:solidFill>
                <a:latin typeface="+mn-lt"/>
                <a:cs typeface="Arial" panose="020B0604020202020204" pitchFamily="34" charset="0"/>
              </a:rPr>
              <a:t>given</a:t>
            </a:r>
            <a:r>
              <a:rPr lang="en-US" dirty="0">
                <a:solidFill>
                  <a:srgbClr val="000000"/>
                </a:solidFill>
                <a:latin typeface="+mn-lt"/>
                <a:cs typeface="Arial" panose="020B0604020202020204" pitchFamily="34" charset="0"/>
              </a:rPr>
              <a:t> Wind Power Inc is Profitable</a:t>
            </a:r>
          </a:p>
        </p:txBody>
      </p:sp>
      <p:sp>
        <p:nvSpPr>
          <p:cNvPr id="11" name="Rectangle 6">
            <a:extLst>
              <a:ext uri="{FF2B5EF4-FFF2-40B4-BE49-F238E27FC236}">
                <a16:creationId xmlns:a16="http://schemas.microsoft.com/office/drawing/2014/main" id="{8DFC5547-4527-45A8-AF33-CD23E7B3EE5E}"/>
              </a:ext>
            </a:extLst>
          </p:cNvPr>
          <p:cNvSpPr>
            <a:spLocks noChangeArrowheads="1"/>
          </p:cNvSpPr>
          <p:nvPr/>
        </p:nvSpPr>
        <p:spPr bwMode="auto">
          <a:xfrm>
            <a:off x="1326797" y="3486271"/>
            <a:ext cx="4119809" cy="429688"/>
          </a:xfrm>
          <a:prstGeom prst="rect">
            <a:avLst/>
          </a:prstGeom>
          <a:noFill/>
          <a:ln w="12700">
            <a:noFill/>
            <a:miter lim="800000"/>
            <a:headEnd/>
            <a:tailEnd/>
          </a:ln>
          <a:effectLst/>
        </p:spPr>
        <p:txBody>
          <a:bodyPr wrap="none" anchor="ctr"/>
          <a:lstStyle/>
          <a:p>
            <a:pPr algn="l"/>
            <a:r>
              <a:rPr lang="en-US" dirty="0">
                <a:solidFill>
                  <a:srgbClr val="000000"/>
                </a:solidFill>
                <a:latin typeface="+mn-lt"/>
                <a:cs typeface="Arial" panose="020B0604020202020204" pitchFamily="34" charset="0"/>
              </a:rPr>
              <a:t>We know:</a:t>
            </a:r>
            <a:r>
              <a:rPr lang="en-US" i="1" dirty="0">
                <a:solidFill>
                  <a:srgbClr val="000000"/>
                </a:solidFill>
                <a:latin typeface="+mn-lt"/>
                <a:cs typeface="Arial" panose="020B0604020202020204" pitchFamily="34" charset="0"/>
              </a:rPr>
              <a:t>  P</a:t>
            </a:r>
            <a:r>
              <a:rPr lang="en-US" dirty="0">
                <a:solidFill>
                  <a:srgbClr val="000000"/>
                </a:solidFill>
                <a:latin typeface="+mn-lt"/>
                <a:cs typeface="Arial" panose="020B0604020202020204" pitchFamily="34" charset="0"/>
              </a:rPr>
              <a:t>(</a:t>
            </a:r>
            <a:r>
              <a:rPr lang="en-US" i="1" dirty="0">
                <a:solidFill>
                  <a:srgbClr val="000000"/>
                </a:solidFill>
                <a:latin typeface="+mn-lt"/>
                <a:cs typeface="Arial" panose="020B0604020202020204" pitchFamily="34" charset="0"/>
              </a:rPr>
              <a:t>A</a:t>
            </a:r>
            <a:r>
              <a:rPr lang="en-US" dirty="0">
                <a:solidFill>
                  <a:srgbClr val="000000"/>
                </a:solidFill>
                <a:latin typeface="+mn-lt"/>
                <a:cs typeface="Arial" panose="020B0604020202020204" pitchFamily="34" charset="0"/>
              </a:rPr>
              <a:t> </a:t>
            </a:r>
            <a:r>
              <a:rPr lang="en-US" dirty="0">
                <a:solidFill>
                  <a:srgbClr val="000000"/>
                </a:solidFill>
                <a:latin typeface="Symbol" panose="05050102010706020507" pitchFamily="18" charset="2"/>
                <a:cs typeface="Arial" panose="020B0604020202020204" pitchFamily="34" charset="0"/>
              </a:rPr>
              <a:t> </a:t>
            </a:r>
            <a:r>
              <a:rPr lang="en-US" i="1" dirty="0">
                <a:solidFill>
                  <a:srgbClr val="000000"/>
                </a:solidFill>
                <a:latin typeface="+mn-lt"/>
                <a:cs typeface="Arial" panose="020B0604020202020204" pitchFamily="34" charset="0"/>
              </a:rPr>
              <a:t>B</a:t>
            </a:r>
            <a:r>
              <a:rPr lang="en-US" dirty="0">
                <a:solidFill>
                  <a:srgbClr val="000000"/>
                </a:solidFill>
                <a:latin typeface="+mn-lt"/>
                <a:cs typeface="Arial" panose="020B0604020202020204" pitchFamily="34" charset="0"/>
              </a:rPr>
              <a:t>) = 0.45, </a:t>
            </a:r>
            <a:r>
              <a:rPr lang="en-US" i="1" dirty="0">
                <a:solidFill>
                  <a:srgbClr val="000000"/>
                </a:solidFill>
                <a:latin typeface="+mn-lt"/>
                <a:cs typeface="Arial" panose="020B0604020202020204" pitchFamily="34" charset="0"/>
              </a:rPr>
              <a:t>P</a:t>
            </a:r>
            <a:r>
              <a:rPr lang="en-US" dirty="0">
                <a:solidFill>
                  <a:srgbClr val="000000"/>
                </a:solidFill>
                <a:latin typeface="+mn-lt"/>
                <a:cs typeface="Arial" panose="020B0604020202020204" pitchFamily="34" charset="0"/>
              </a:rPr>
              <a:t>(</a:t>
            </a:r>
            <a:r>
              <a:rPr lang="en-US" i="1" dirty="0">
                <a:solidFill>
                  <a:srgbClr val="000000"/>
                </a:solidFill>
                <a:latin typeface="+mn-lt"/>
                <a:cs typeface="Arial" panose="020B0604020202020204" pitchFamily="34" charset="0"/>
              </a:rPr>
              <a:t>B</a:t>
            </a:r>
            <a:r>
              <a:rPr lang="en-US" dirty="0">
                <a:solidFill>
                  <a:srgbClr val="000000"/>
                </a:solidFill>
                <a:latin typeface="+mn-lt"/>
                <a:cs typeface="Arial" panose="020B0604020202020204" pitchFamily="34" charset="0"/>
              </a:rPr>
              <a:t>) = 0.55  </a:t>
            </a:r>
          </a:p>
        </p:txBody>
      </p:sp>
      <p:sp>
        <p:nvSpPr>
          <p:cNvPr id="12" name="Rectangle 7">
            <a:extLst>
              <a:ext uri="{FF2B5EF4-FFF2-40B4-BE49-F238E27FC236}">
                <a16:creationId xmlns:a16="http://schemas.microsoft.com/office/drawing/2014/main" id="{4885E52C-7A9A-4D61-A87E-FBA9D0624DF9}"/>
              </a:ext>
            </a:extLst>
          </p:cNvPr>
          <p:cNvSpPr>
            <a:spLocks noChangeArrowheads="1"/>
          </p:cNvSpPr>
          <p:nvPr/>
        </p:nvSpPr>
        <p:spPr bwMode="auto">
          <a:xfrm>
            <a:off x="1281512" y="3989735"/>
            <a:ext cx="1121838" cy="458334"/>
          </a:xfrm>
          <a:prstGeom prst="rect">
            <a:avLst/>
          </a:prstGeom>
          <a:noFill/>
          <a:ln w="12700">
            <a:noFill/>
            <a:miter lim="800000"/>
            <a:headEnd/>
            <a:tailEnd/>
          </a:ln>
          <a:effectLst/>
        </p:spPr>
        <p:txBody>
          <a:bodyPr wrap="none" anchor="ctr"/>
          <a:lstStyle/>
          <a:p>
            <a:pPr algn="l"/>
            <a:r>
              <a:rPr lang="en-US" i="1" dirty="0">
                <a:solidFill>
                  <a:srgbClr val="000000"/>
                </a:solidFill>
                <a:latin typeface="+mn-lt"/>
                <a:cs typeface="Arial" panose="020B0604020202020204" pitchFamily="34" charset="0"/>
              </a:rPr>
              <a:t> </a:t>
            </a:r>
            <a:r>
              <a:rPr lang="en-US" dirty="0">
                <a:solidFill>
                  <a:srgbClr val="000000"/>
                </a:solidFill>
                <a:latin typeface="+mn-lt"/>
                <a:cs typeface="Arial" panose="020B0604020202020204" pitchFamily="34" charset="0"/>
              </a:rPr>
              <a:t>Thus: </a:t>
            </a: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1FCCCCC5-C9CC-42B8-9AEB-DC1CF569CA3F}"/>
                  </a:ext>
                </a:extLst>
              </p:cNvPr>
              <p:cNvSpPr txBox="1"/>
              <p:nvPr/>
            </p:nvSpPr>
            <p:spPr>
              <a:xfrm>
                <a:off x="1992163" y="3971154"/>
                <a:ext cx="3247043" cy="533544"/>
              </a:xfrm>
              <a:prstGeom prst="rect">
                <a:avLst/>
              </a:prstGeom>
              <a:noFill/>
              <a:effectLst/>
            </p:spPr>
            <p:txBody>
              <a:bodyPr wrap="none" rtlCol="0">
                <a:spAutoFit/>
              </a:bodyPr>
              <a:lstStyle/>
              <a:p>
                <a14:m>
                  <m:oMath xmlns:m="http://schemas.openxmlformats.org/officeDocument/2006/math">
                    <m:r>
                      <a:rPr lang="en-US" i="1" smtClean="0">
                        <a:solidFill>
                          <a:srgbClr val="000000"/>
                        </a:solidFill>
                        <a:latin typeface="Cambria Math"/>
                      </a:rPr>
                      <m:t>𝑃</m:t>
                    </m:r>
                    <m:d>
                      <m:dPr>
                        <m:ctrlPr>
                          <a:rPr lang="en-US" i="1">
                            <a:solidFill>
                              <a:srgbClr val="000000"/>
                            </a:solidFill>
                            <a:latin typeface="Cambria Math" panose="02040503050406030204" pitchFamily="18" charset="0"/>
                          </a:rPr>
                        </m:ctrlPr>
                      </m:dPr>
                      <m:e>
                        <m:r>
                          <a:rPr lang="en-US" b="0" i="1" smtClean="0">
                            <a:solidFill>
                              <a:srgbClr val="000000"/>
                            </a:solidFill>
                            <a:latin typeface="Cambria Math" panose="02040503050406030204" pitchFamily="18" charset="0"/>
                          </a:rPr>
                          <m:t>𝐴</m:t>
                        </m:r>
                      </m:e>
                      <m:e>
                        <m:r>
                          <a:rPr lang="en-US" b="0" i="1" smtClean="0">
                            <a:solidFill>
                              <a:srgbClr val="000000"/>
                            </a:solidFill>
                            <a:latin typeface="Cambria Math" panose="02040503050406030204" pitchFamily="18" charset="0"/>
                          </a:rPr>
                          <m:t>𝐵</m:t>
                        </m:r>
                      </m:e>
                    </m:d>
                    <m:r>
                      <a:rPr lang="en-US" i="1">
                        <a:solidFill>
                          <a:srgbClr val="000000"/>
                        </a:solidFill>
                        <a:latin typeface="Cambria Math"/>
                      </a:rPr>
                      <m:t>= </m:t>
                    </m:r>
                    <m:f>
                      <m:fPr>
                        <m:ctrlPr>
                          <a:rPr lang="en-US" i="1">
                            <a:solidFill>
                              <a:srgbClr val="000000"/>
                            </a:solidFill>
                            <a:latin typeface="Cambria Math" panose="02040503050406030204" pitchFamily="18" charset="0"/>
                          </a:rPr>
                        </m:ctrlPr>
                      </m:fPr>
                      <m:num>
                        <m:r>
                          <a:rPr lang="en-US" i="1">
                            <a:solidFill>
                              <a:srgbClr val="000000"/>
                            </a:solidFill>
                            <a:latin typeface="Cambria Math"/>
                          </a:rPr>
                          <m:t>𝑃</m:t>
                        </m:r>
                        <m:r>
                          <a:rPr lang="en-US" i="1">
                            <a:solidFill>
                              <a:srgbClr val="000000"/>
                            </a:solidFill>
                            <a:latin typeface="Cambria Math"/>
                          </a:rPr>
                          <m:t>(</m:t>
                        </m:r>
                        <m:r>
                          <a:rPr lang="en-US" b="0" i="1" smtClean="0">
                            <a:solidFill>
                              <a:srgbClr val="000000"/>
                            </a:solidFill>
                            <a:latin typeface="Cambria Math" panose="02040503050406030204" pitchFamily="18" charset="0"/>
                          </a:rPr>
                          <m:t>𝐴</m:t>
                        </m:r>
                        <m:r>
                          <a:rPr lang="en-US" i="1">
                            <a:solidFill>
                              <a:srgbClr val="000000"/>
                            </a:solidFill>
                            <a:latin typeface="Cambria Math"/>
                            <a:ea typeface="Cambria Math"/>
                          </a:rPr>
                          <m:t>∩</m:t>
                        </m:r>
                        <m:r>
                          <a:rPr lang="en-US" b="0" i="1" smtClean="0">
                            <a:solidFill>
                              <a:srgbClr val="000000"/>
                            </a:solidFill>
                            <a:latin typeface="Cambria Math" panose="02040503050406030204" pitchFamily="18" charset="0"/>
                            <a:ea typeface="Cambria Math"/>
                          </a:rPr>
                          <m:t>𝐵</m:t>
                        </m:r>
                        <m:r>
                          <a:rPr lang="en-US" i="1">
                            <a:solidFill>
                              <a:srgbClr val="000000"/>
                            </a:solidFill>
                            <a:latin typeface="Cambria Math"/>
                            <a:ea typeface="Cambria Math"/>
                          </a:rPr>
                          <m:t>)</m:t>
                        </m:r>
                      </m:num>
                      <m:den>
                        <m:r>
                          <a:rPr lang="en-US" i="1">
                            <a:solidFill>
                              <a:srgbClr val="000000"/>
                            </a:solidFill>
                            <a:latin typeface="Cambria Math"/>
                          </a:rPr>
                          <m:t>𝑃</m:t>
                        </m:r>
                        <m:r>
                          <a:rPr lang="en-US" i="1">
                            <a:solidFill>
                              <a:srgbClr val="000000"/>
                            </a:solidFill>
                            <a:latin typeface="Cambria Math"/>
                          </a:rPr>
                          <m:t>(</m:t>
                        </m:r>
                        <m:r>
                          <a:rPr lang="en-US" b="0" i="1" smtClean="0">
                            <a:solidFill>
                              <a:srgbClr val="000000"/>
                            </a:solidFill>
                            <a:latin typeface="Cambria Math" panose="02040503050406030204" pitchFamily="18" charset="0"/>
                          </a:rPr>
                          <m:t>𝐵</m:t>
                        </m:r>
                        <m:r>
                          <a:rPr lang="en-US" i="1">
                            <a:solidFill>
                              <a:srgbClr val="000000"/>
                            </a:solidFill>
                            <a:latin typeface="Cambria Math"/>
                          </a:rPr>
                          <m:t>)</m:t>
                        </m:r>
                      </m:den>
                    </m:f>
                  </m:oMath>
                </a14:m>
                <a:r>
                  <a:rPr lang="en-US" dirty="0">
                    <a:solidFill>
                      <a:srgbClr val="000000"/>
                    </a:solidFill>
                    <a:latin typeface="+mn-lt"/>
                    <a:cs typeface="Arial" panose="020B0604020202020204" pitchFamily="34" charset="0"/>
                  </a:rPr>
                  <a:t> = </a:t>
                </a:r>
                <a14:m>
                  <m:oMath xmlns:m="http://schemas.openxmlformats.org/officeDocument/2006/math">
                    <m:f>
                      <m:fPr>
                        <m:ctrlPr>
                          <a:rPr lang="en-US" i="1" dirty="0">
                            <a:solidFill>
                              <a:srgbClr val="000000"/>
                            </a:solidFill>
                            <a:latin typeface="Cambria Math" panose="02040503050406030204" pitchFamily="18" charset="0"/>
                          </a:rPr>
                        </m:ctrlPr>
                      </m:fPr>
                      <m:num>
                        <m:r>
                          <a:rPr lang="en-US" b="0" i="1" dirty="0" smtClean="0">
                            <a:solidFill>
                              <a:srgbClr val="000000"/>
                            </a:solidFill>
                            <a:latin typeface="Cambria Math" panose="02040503050406030204" pitchFamily="18" charset="0"/>
                          </a:rPr>
                          <m:t>0.45</m:t>
                        </m:r>
                      </m:num>
                      <m:den>
                        <m:r>
                          <a:rPr lang="en-US" b="0" i="1" dirty="0" smtClean="0">
                            <a:solidFill>
                              <a:srgbClr val="000000"/>
                            </a:solidFill>
                            <a:latin typeface="Cambria Math" panose="02040503050406030204" pitchFamily="18" charset="0"/>
                          </a:rPr>
                          <m:t>0.55</m:t>
                        </m:r>
                      </m:den>
                    </m:f>
                    <m:r>
                      <a:rPr lang="en-US" i="1" dirty="0" smtClean="0">
                        <a:solidFill>
                          <a:srgbClr val="000000"/>
                        </a:solidFill>
                        <a:latin typeface="Cambria Math" panose="02040503050406030204" pitchFamily="18" charset="0"/>
                        <a:ea typeface="Cambria Math" panose="02040503050406030204" pitchFamily="18" charset="0"/>
                      </a:rPr>
                      <m:t>≈</m:t>
                    </m:r>
                    <m:r>
                      <a:rPr lang="en-US" b="0" i="1" dirty="0" smtClean="0">
                        <a:solidFill>
                          <a:srgbClr val="000000"/>
                        </a:solidFill>
                        <a:latin typeface="Cambria Math" panose="02040503050406030204" pitchFamily="18" charset="0"/>
                      </a:rPr>
                      <m:t>0.82</m:t>
                    </m:r>
                  </m:oMath>
                </a14:m>
                <a:endParaRPr lang="en-US" dirty="0">
                  <a:solidFill>
                    <a:srgbClr val="000000"/>
                  </a:solidFill>
                  <a:latin typeface="+mn-lt"/>
                  <a:cs typeface="Arial" panose="020B0604020202020204" pitchFamily="34" charset="0"/>
                </a:endParaRPr>
              </a:p>
            </p:txBody>
          </p:sp>
        </mc:Choice>
        <mc:Fallback xmlns="">
          <p:sp>
            <p:nvSpPr>
              <p:cNvPr id="13" name="TextBox 12">
                <a:extLst>
                  <a:ext uri="{FF2B5EF4-FFF2-40B4-BE49-F238E27FC236}">
                    <a16:creationId xmlns:a16="http://schemas.microsoft.com/office/drawing/2014/main" id="{1FCCCCC5-C9CC-42B8-9AEB-DC1CF569CA3F}"/>
                  </a:ext>
                </a:extLst>
              </p:cNvPr>
              <p:cNvSpPr txBox="1">
                <a:spLocks noRot="1" noChangeAspect="1" noMove="1" noResize="1" noEditPoints="1" noAdjustHandles="1" noChangeArrowheads="1" noChangeShapeType="1" noTextEdit="1"/>
              </p:cNvSpPr>
              <p:nvPr/>
            </p:nvSpPr>
            <p:spPr>
              <a:xfrm>
                <a:off x="1992163" y="3971154"/>
                <a:ext cx="3247043" cy="533544"/>
              </a:xfrm>
              <a:prstGeom prst="rect">
                <a:avLst/>
              </a:prstGeom>
              <a:blipFill>
                <a:blip r:embed="rId3"/>
                <a:stretch>
                  <a:fillRect b="-5682"/>
                </a:stretch>
              </a:blipFill>
              <a:effectLst/>
            </p:spPr>
            <p:txBody>
              <a:bodyPr/>
              <a:lstStyle/>
              <a:p>
                <a:r>
                  <a:rPr lang="en-US">
                    <a:noFill/>
                  </a:rPr>
                  <a:t> </a:t>
                </a:r>
              </a:p>
            </p:txBody>
          </p:sp>
        </mc:Fallback>
      </mc:AlternateContent>
    </p:spTree>
    <p:extLst>
      <p:ext uri="{BB962C8B-B14F-4D97-AF65-F5344CB8AC3E}">
        <p14:creationId xmlns:p14="http://schemas.microsoft.com/office/powerpoint/2010/main" val="3283055234"/>
      </p:ext>
    </p:extLst>
  </p:cSld>
  <p:clrMapOvr>
    <a:masterClrMapping/>
  </p:clrMapOvr>
  <p:transition>
    <p:zo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ChangeArrowheads="1"/>
          </p:cNvSpPr>
          <p:nvPr/>
        </p:nvSpPr>
        <p:spPr bwMode="auto">
          <a:xfrm>
            <a:off x="435267" y="988466"/>
            <a:ext cx="7772400" cy="445204"/>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Multiplication Law</a:t>
            </a:r>
          </a:p>
        </p:txBody>
      </p:sp>
      <p:sp>
        <p:nvSpPr>
          <p:cNvPr id="173059" name="Rectangle 3"/>
          <p:cNvSpPr>
            <a:spLocks noChangeArrowheads="1"/>
          </p:cNvSpPr>
          <p:nvPr/>
        </p:nvSpPr>
        <p:spPr bwMode="auto">
          <a:xfrm>
            <a:off x="663251" y="1416381"/>
            <a:ext cx="7715250" cy="75911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a:t>
            </a:r>
            <a:r>
              <a:rPr lang="en-US" sz="2000" b="1" dirty="0">
                <a:solidFill>
                  <a:srgbClr val="000000"/>
                </a:solidFill>
                <a:latin typeface="+mn-lt"/>
                <a:cs typeface="Arial" panose="020B0604020202020204" pitchFamily="34" charset="0"/>
              </a:rPr>
              <a:t>multiplication law </a:t>
            </a:r>
            <a:r>
              <a:rPr lang="en-US" sz="2000" dirty="0">
                <a:solidFill>
                  <a:srgbClr val="000000"/>
                </a:solidFill>
                <a:latin typeface="+mn-lt"/>
                <a:cs typeface="Arial" panose="020B0604020202020204" pitchFamily="34" charset="0"/>
              </a:rPr>
              <a:t>provides a way to compute the probability of the intersection of two events.</a:t>
            </a:r>
          </a:p>
        </p:txBody>
      </p:sp>
      <p:sp>
        <p:nvSpPr>
          <p:cNvPr id="173061" name="Rectangle 5"/>
          <p:cNvSpPr>
            <a:spLocks noChangeArrowheads="1"/>
          </p:cNvSpPr>
          <p:nvPr/>
        </p:nvSpPr>
        <p:spPr bwMode="auto">
          <a:xfrm>
            <a:off x="663251" y="2103493"/>
            <a:ext cx="7715250" cy="45236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law is written as:</a:t>
            </a:r>
          </a:p>
        </p:txBody>
      </p:sp>
      <p:sp>
        <p:nvSpPr>
          <p:cNvPr id="173063" name="Rectangle 7"/>
          <p:cNvSpPr>
            <a:spLocks noChangeArrowheads="1"/>
          </p:cNvSpPr>
          <p:nvPr/>
        </p:nvSpPr>
        <p:spPr bwMode="auto">
          <a:xfrm>
            <a:off x="1237193" y="2638271"/>
            <a:ext cx="4367966" cy="673402"/>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spcBef>
                <a:spcPct val="20000"/>
              </a:spcBef>
              <a:buClr>
                <a:srgbClr val="66FFFF"/>
              </a:buClr>
              <a:buSzPct val="75000"/>
              <a:buFont typeface="Monotype Sorts" pitchFamily="2" charset="2"/>
              <a:buNone/>
            </a:pP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t>
            </a:r>
            <a:r>
              <a:rPr lang="en-US" sz="2000" dirty="0">
                <a:solidFill>
                  <a:srgbClr val="000000"/>
                </a:solidFill>
                <a:latin typeface="Symbol" panose="05050102010706020507" pitchFamily="18" charset="2"/>
                <a:cs typeface="Arial" panose="020B0604020202020204" pitchFamily="34" charset="0"/>
              </a:rPr>
              <a:t>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 </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a:t>
            </a:r>
          </a:p>
          <a:p>
            <a:pPr>
              <a:spcBef>
                <a:spcPct val="20000"/>
              </a:spcBef>
              <a:buClr>
                <a:srgbClr val="66FFFF"/>
              </a:buClr>
              <a:buSzPct val="75000"/>
              <a:buFont typeface="Monotype Sorts" pitchFamily="2" charset="2"/>
              <a:buNone/>
            </a:pPr>
            <a:r>
              <a:rPr lang="en-US" sz="2000" dirty="0">
                <a:solidFill>
                  <a:srgbClr val="000000"/>
                </a:solidFill>
                <a:latin typeface="+mn-lt"/>
                <a:cs typeface="Arial" panose="020B0604020202020204" pitchFamily="34" charset="0"/>
              </a:rPr>
              <a:t>or</a:t>
            </a:r>
          </a:p>
        </p:txBody>
      </p:sp>
      <p:sp>
        <p:nvSpPr>
          <p:cNvPr id="7" name="Rectangle 7"/>
          <p:cNvSpPr>
            <a:spLocks noChangeArrowheads="1"/>
          </p:cNvSpPr>
          <p:nvPr/>
        </p:nvSpPr>
        <p:spPr bwMode="auto">
          <a:xfrm>
            <a:off x="1237193" y="3335963"/>
            <a:ext cx="4545012" cy="558594"/>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spcBef>
                <a:spcPct val="20000"/>
              </a:spcBef>
              <a:buClr>
                <a:srgbClr val="66FFFF"/>
              </a:buClr>
              <a:buSzPct val="75000"/>
              <a:buFont typeface="Monotype Sorts" pitchFamily="2" charset="2"/>
              <a:buNone/>
            </a:pP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t>
            </a:r>
            <a:r>
              <a:rPr lang="en-US" sz="2000" dirty="0">
                <a:solidFill>
                  <a:srgbClr val="000000"/>
                </a:solidFill>
                <a:latin typeface="Symbol" panose="05050102010706020507" pitchFamily="18" charset="2"/>
                <a:cs typeface="Arial" panose="020B0604020202020204" pitchFamily="34" charset="0"/>
              </a:rPr>
              <a:t>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 </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P</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a:t>
            </a:r>
          </a:p>
        </p:txBody>
      </p:sp>
    </p:spTree>
    <p:extLst>
      <p:ext uri="{BB962C8B-B14F-4D97-AF65-F5344CB8AC3E}">
        <p14:creationId xmlns:p14="http://schemas.microsoft.com/office/powerpoint/2010/main" val="3532638046"/>
      </p:ext>
    </p:extLst>
  </p:cSld>
  <p:clrMapOvr>
    <a:masterClrMapping/>
  </p:clrMapOvr>
  <p:transition>
    <p:zo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a:extLst>
              <a:ext uri="{FF2B5EF4-FFF2-40B4-BE49-F238E27FC236}">
                <a16:creationId xmlns:a16="http://schemas.microsoft.com/office/drawing/2014/main" id="{351D524C-887A-46B1-BD14-60DD5E13666C}"/>
              </a:ext>
            </a:extLst>
          </p:cNvPr>
          <p:cNvSpPr>
            <a:spLocks noChangeArrowheads="1"/>
          </p:cNvSpPr>
          <p:nvPr/>
        </p:nvSpPr>
        <p:spPr bwMode="auto">
          <a:xfrm>
            <a:off x="435267" y="988466"/>
            <a:ext cx="7772400" cy="445204"/>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Multiplication Law</a:t>
            </a:r>
          </a:p>
        </p:txBody>
      </p:sp>
      <p:sp>
        <p:nvSpPr>
          <p:cNvPr id="14" name="Rectangle 124">
            <a:extLst>
              <a:ext uri="{FF2B5EF4-FFF2-40B4-BE49-F238E27FC236}">
                <a16:creationId xmlns:a16="http://schemas.microsoft.com/office/drawing/2014/main" id="{F0FB0648-0086-4CC4-A55C-80F0403F1C78}"/>
              </a:ext>
            </a:extLst>
          </p:cNvPr>
          <p:cNvSpPr>
            <a:spLocks noChangeArrowheads="1"/>
          </p:cNvSpPr>
          <p:nvPr/>
        </p:nvSpPr>
        <p:spPr bwMode="auto">
          <a:xfrm>
            <a:off x="681790" y="1608362"/>
            <a:ext cx="5360987" cy="41417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Power Investments</a:t>
            </a:r>
          </a:p>
        </p:txBody>
      </p:sp>
      <p:sp>
        <p:nvSpPr>
          <p:cNvPr id="17" name="Rectangle 35">
            <a:extLst>
              <a:ext uri="{FF2B5EF4-FFF2-40B4-BE49-F238E27FC236}">
                <a16:creationId xmlns:a16="http://schemas.microsoft.com/office/drawing/2014/main" id="{980B2EDB-4580-4B3D-BF55-629161460184}"/>
              </a:ext>
            </a:extLst>
          </p:cNvPr>
          <p:cNvSpPr>
            <a:spLocks noChangeArrowheads="1"/>
          </p:cNvSpPr>
          <p:nvPr/>
        </p:nvSpPr>
        <p:spPr bwMode="auto">
          <a:xfrm>
            <a:off x="790022" y="2059858"/>
            <a:ext cx="3456664"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dirty="0">
                <a:solidFill>
                  <a:srgbClr val="000000"/>
                </a:solidFill>
                <a:latin typeface="+mn-lt"/>
                <a:cs typeface="Arial" panose="020B0604020202020204" pitchFamily="34" charset="0"/>
              </a:rPr>
              <a:t>Event </a:t>
            </a:r>
            <a:r>
              <a:rPr lang="en-US" i="1" dirty="0">
                <a:solidFill>
                  <a:srgbClr val="000000"/>
                </a:solidFill>
                <a:latin typeface="+mn-lt"/>
                <a:cs typeface="Arial" panose="020B0604020202020204" pitchFamily="34" charset="0"/>
              </a:rPr>
              <a:t>A</a:t>
            </a:r>
            <a:r>
              <a:rPr lang="en-US" dirty="0">
                <a:solidFill>
                  <a:srgbClr val="000000"/>
                </a:solidFill>
                <a:latin typeface="+mn-lt"/>
                <a:cs typeface="Arial" panose="020B0604020202020204" pitchFamily="34" charset="0"/>
              </a:rPr>
              <a:t> = Nuclear Pro is Profitable</a:t>
            </a:r>
          </a:p>
        </p:txBody>
      </p:sp>
      <p:sp>
        <p:nvSpPr>
          <p:cNvPr id="18" name="Rectangle 36">
            <a:extLst>
              <a:ext uri="{FF2B5EF4-FFF2-40B4-BE49-F238E27FC236}">
                <a16:creationId xmlns:a16="http://schemas.microsoft.com/office/drawing/2014/main" id="{155B12C7-DA5D-4D31-844B-E0ABB501608D}"/>
              </a:ext>
            </a:extLst>
          </p:cNvPr>
          <p:cNvSpPr>
            <a:spLocks noChangeArrowheads="1"/>
          </p:cNvSpPr>
          <p:nvPr/>
        </p:nvSpPr>
        <p:spPr bwMode="auto">
          <a:xfrm>
            <a:off x="797906" y="2450263"/>
            <a:ext cx="4152164"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dirty="0">
                <a:solidFill>
                  <a:srgbClr val="000000"/>
                </a:solidFill>
                <a:latin typeface="+mn-lt"/>
                <a:cs typeface="Arial" panose="020B0604020202020204" pitchFamily="34" charset="0"/>
              </a:rPr>
              <a:t>Event </a:t>
            </a:r>
            <a:r>
              <a:rPr lang="en-US" i="1" dirty="0">
                <a:solidFill>
                  <a:srgbClr val="000000"/>
                </a:solidFill>
                <a:latin typeface="+mn-lt"/>
                <a:cs typeface="Arial" panose="020B0604020202020204" pitchFamily="34" charset="0"/>
              </a:rPr>
              <a:t>B</a:t>
            </a:r>
            <a:r>
              <a:rPr lang="en-US" dirty="0">
                <a:solidFill>
                  <a:srgbClr val="000000"/>
                </a:solidFill>
                <a:latin typeface="+mn-lt"/>
                <a:cs typeface="Arial" panose="020B0604020202020204" pitchFamily="34" charset="0"/>
              </a:rPr>
              <a:t> = Wind Power Inc is Profitable</a:t>
            </a:r>
          </a:p>
        </p:txBody>
      </p:sp>
      <p:sp>
        <p:nvSpPr>
          <p:cNvPr id="19" name="Rectangle 37">
            <a:extLst>
              <a:ext uri="{FF2B5EF4-FFF2-40B4-BE49-F238E27FC236}">
                <a16:creationId xmlns:a16="http://schemas.microsoft.com/office/drawing/2014/main" id="{1EAB62BC-E18B-4B39-A706-C6FE168B1201}"/>
              </a:ext>
            </a:extLst>
          </p:cNvPr>
          <p:cNvSpPr>
            <a:spLocks noChangeArrowheads="1"/>
          </p:cNvSpPr>
          <p:nvPr/>
        </p:nvSpPr>
        <p:spPr bwMode="auto">
          <a:xfrm>
            <a:off x="797906" y="2869314"/>
            <a:ext cx="7161105" cy="447584"/>
          </a:xfrm>
          <a:prstGeom prst="rect">
            <a:avLst/>
          </a:prstGeom>
          <a:noFill/>
          <a:ln w="12700">
            <a:noFill/>
            <a:miter lim="800000"/>
            <a:headEnd/>
            <a:tailEnd/>
          </a:ln>
          <a:effectLst/>
        </p:spPr>
        <p:txBody>
          <a:bodyPr wrap="square" anchor="t"/>
          <a:lstStyle/>
          <a:p>
            <a:pPr>
              <a:lnSpc>
                <a:spcPct val="90000"/>
              </a:lnSpc>
              <a:spcBef>
                <a:spcPct val="20000"/>
              </a:spcBef>
              <a:buClr>
                <a:srgbClr val="66FFFF"/>
              </a:buClr>
              <a:buSzPct val="75000"/>
            </a:pPr>
            <a:r>
              <a:rPr lang="en-US" i="1" dirty="0">
                <a:solidFill>
                  <a:srgbClr val="000000"/>
                </a:solidFill>
                <a:latin typeface="+mn-lt"/>
                <a:cs typeface="Arial" panose="020B0604020202020204" pitchFamily="34" charset="0"/>
              </a:rPr>
              <a:t>P(A</a:t>
            </a:r>
            <a:r>
              <a:rPr lang="en-US" dirty="0">
                <a:solidFill>
                  <a:srgbClr val="000000"/>
                </a:solidFill>
                <a:latin typeface="Symbol" panose="05050102010706020507" pitchFamily="18" charset="2"/>
                <a:cs typeface="Arial" panose="020B0604020202020204" pitchFamily="34" charset="0"/>
              </a:rPr>
              <a:t>  </a:t>
            </a:r>
            <a:r>
              <a:rPr lang="en-US" i="1" dirty="0">
                <a:solidFill>
                  <a:srgbClr val="000000"/>
                </a:solidFill>
                <a:latin typeface="+mn-lt"/>
                <a:cs typeface="Arial" panose="020B0604020202020204" pitchFamily="34" charset="0"/>
              </a:rPr>
              <a:t>B)</a:t>
            </a:r>
            <a:r>
              <a:rPr lang="en-US" dirty="0">
                <a:solidFill>
                  <a:srgbClr val="000000"/>
                </a:solidFill>
                <a:latin typeface="+mn-lt"/>
                <a:cs typeface="Arial" panose="020B0604020202020204" pitchFamily="34" charset="0"/>
              </a:rPr>
              <a:t> = Probability of Nuclear Pro </a:t>
            </a:r>
            <a:r>
              <a:rPr lang="en-US" b="1" dirty="0">
                <a:solidFill>
                  <a:srgbClr val="000000"/>
                </a:solidFill>
                <a:latin typeface="+mn-lt"/>
                <a:cs typeface="Arial" panose="020B0604020202020204" pitchFamily="34" charset="0"/>
              </a:rPr>
              <a:t>and</a:t>
            </a:r>
            <a:r>
              <a:rPr lang="en-US" dirty="0">
                <a:solidFill>
                  <a:srgbClr val="000000"/>
                </a:solidFill>
                <a:latin typeface="+mn-lt"/>
                <a:cs typeface="Arial" panose="020B0604020202020204" pitchFamily="34" charset="0"/>
              </a:rPr>
              <a:t> Wind Power Inc are Profitable</a:t>
            </a:r>
          </a:p>
        </p:txBody>
      </p:sp>
      <p:sp>
        <p:nvSpPr>
          <p:cNvPr id="20" name="Rectangle 6">
            <a:extLst>
              <a:ext uri="{FF2B5EF4-FFF2-40B4-BE49-F238E27FC236}">
                <a16:creationId xmlns:a16="http://schemas.microsoft.com/office/drawing/2014/main" id="{E2BC9070-1EA4-47CB-96D4-810080045A68}"/>
              </a:ext>
            </a:extLst>
          </p:cNvPr>
          <p:cNvSpPr>
            <a:spLocks noChangeArrowheads="1"/>
          </p:cNvSpPr>
          <p:nvPr/>
        </p:nvSpPr>
        <p:spPr bwMode="auto">
          <a:xfrm>
            <a:off x="1326797" y="3486271"/>
            <a:ext cx="1379081" cy="429688"/>
          </a:xfrm>
          <a:prstGeom prst="rect">
            <a:avLst/>
          </a:prstGeom>
          <a:noFill/>
          <a:ln w="12700">
            <a:noFill/>
            <a:miter lim="800000"/>
            <a:headEnd/>
            <a:tailEnd/>
          </a:ln>
          <a:effectLst/>
        </p:spPr>
        <p:txBody>
          <a:bodyPr wrap="none" anchor="ctr"/>
          <a:lstStyle/>
          <a:p>
            <a:pPr algn="l"/>
            <a:r>
              <a:rPr lang="en-US" dirty="0">
                <a:solidFill>
                  <a:srgbClr val="000000"/>
                </a:solidFill>
                <a:latin typeface="+mn-lt"/>
                <a:cs typeface="Arial" panose="020B0604020202020204" pitchFamily="34" charset="0"/>
              </a:rPr>
              <a:t>We know:</a:t>
            </a:r>
          </a:p>
        </p:txBody>
      </p:sp>
      <p:sp>
        <p:nvSpPr>
          <p:cNvPr id="21" name="Rectangle 7">
            <a:extLst>
              <a:ext uri="{FF2B5EF4-FFF2-40B4-BE49-F238E27FC236}">
                <a16:creationId xmlns:a16="http://schemas.microsoft.com/office/drawing/2014/main" id="{51B73B77-1C0B-4B9D-B67C-71E3BDE53DD9}"/>
              </a:ext>
            </a:extLst>
          </p:cNvPr>
          <p:cNvSpPr>
            <a:spLocks noChangeArrowheads="1"/>
          </p:cNvSpPr>
          <p:nvPr/>
        </p:nvSpPr>
        <p:spPr bwMode="auto">
          <a:xfrm>
            <a:off x="1281512" y="3989735"/>
            <a:ext cx="1121838" cy="458334"/>
          </a:xfrm>
          <a:prstGeom prst="rect">
            <a:avLst/>
          </a:prstGeom>
          <a:noFill/>
          <a:ln w="12700">
            <a:noFill/>
            <a:miter lim="800000"/>
            <a:headEnd/>
            <a:tailEnd/>
          </a:ln>
          <a:effectLst/>
        </p:spPr>
        <p:txBody>
          <a:bodyPr wrap="none" anchor="ctr"/>
          <a:lstStyle/>
          <a:p>
            <a:pPr algn="l"/>
            <a:r>
              <a:rPr lang="en-US" i="1" dirty="0">
                <a:solidFill>
                  <a:srgbClr val="000000"/>
                </a:solidFill>
                <a:latin typeface="+mn-lt"/>
                <a:cs typeface="Arial" panose="020B0604020202020204" pitchFamily="34" charset="0"/>
              </a:rPr>
              <a:t> </a:t>
            </a:r>
            <a:r>
              <a:rPr lang="en-US" dirty="0">
                <a:solidFill>
                  <a:srgbClr val="000000"/>
                </a:solidFill>
                <a:latin typeface="+mn-lt"/>
                <a:cs typeface="Arial" panose="020B0604020202020204" pitchFamily="34" charset="0"/>
              </a:rPr>
              <a:t>Thus: </a:t>
            </a:r>
          </a:p>
        </p:txBody>
      </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338E928A-20F6-4865-9D0E-53F892D09F1B}"/>
                  </a:ext>
                </a:extLst>
              </p:cNvPr>
              <p:cNvSpPr txBox="1"/>
              <p:nvPr/>
            </p:nvSpPr>
            <p:spPr>
              <a:xfrm>
                <a:off x="4113461" y="3551865"/>
                <a:ext cx="1470146" cy="369332"/>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000000"/>
                          </a:solidFill>
                          <a:latin typeface="Cambria Math"/>
                        </a:rPr>
                        <m:t>𝑃</m:t>
                      </m:r>
                      <m:d>
                        <m:dPr>
                          <m:ctrlPr>
                            <a:rPr lang="en-US" b="0" i="1" smtClean="0">
                              <a:solidFill>
                                <a:srgbClr val="000000"/>
                              </a:solidFill>
                              <a:latin typeface="Cambria Math" panose="02040503050406030204" pitchFamily="18" charset="0"/>
                            </a:rPr>
                          </m:ctrlPr>
                        </m:dPr>
                        <m:e>
                          <m:r>
                            <a:rPr lang="en-US" b="0" i="1" smtClean="0">
                              <a:solidFill>
                                <a:srgbClr val="000000"/>
                              </a:solidFill>
                              <a:latin typeface="Cambria Math" panose="02040503050406030204" pitchFamily="18" charset="0"/>
                            </a:rPr>
                            <m:t>𝐵</m:t>
                          </m:r>
                        </m:e>
                      </m:d>
                      <m:r>
                        <a:rPr lang="en-US" b="0" i="1" smtClean="0">
                          <a:solidFill>
                            <a:srgbClr val="000000"/>
                          </a:solidFill>
                          <a:latin typeface="Cambria Math" panose="02040503050406030204" pitchFamily="18" charset="0"/>
                        </a:rPr>
                        <m:t>=</m:t>
                      </m:r>
                      <m:r>
                        <a:rPr lang="en-US" b="0" i="1" dirty="0" smtClean="0">
                          <a:solidFill>
                            <a:srgbClr val="000000"/>
                          </a:solidFill>
                          <a:latin typeface="Cambria Math" panose="02040503050406030204" pitchFamily="18" charset="0"/>
                        </a:rPr>
                        <m:t>0.45</m:t>
                      </m:r>
                    </m:oMath>
                  </m:oMathPara>
                </a14:m>
                <a:endParaRPr lang="en-US" dirty="0">
                  <a:solidFill>
                    <a:srgbClr val="000000"/>
                  </a:solidFill>
                  <a:latin typeface="+mn-lt"/>
                  <a:cs typeface="Arial" panose="020B0604020202020204" pitchFamily="34" charset="0"/>
                </a:endParaRPr>
              </a:p>
            </p:txBody>
          </p:sp>
        </mc:Choice>
        <mc:Fallback xmlns="">
          <p:sp>
            <p:nvSpPr>
              <p:cNvPr id="22" name="TextBox 21">
                <a:extLst>
                  <a:ext uri="{FF2B5EF4-FFF2-40B4-BE49-F238E27FC236}">
                    <a16:creationId xmlns:a16="http://schemas.microsoft.com/office/drawing/2014/main" id="{338E928A-20F6-4865-9D0E-53F892D09F1B}"/>
                  </a:ext>
                </a:extLst>
              </p:cNvPr>
              <p:cNvSpPr txBox="1">
                <a:spLocks noRot="1" noChangeAspect="1" noMove="1" noResize="1" noEditPoints="1" noAdjustHandles="1" noChangeArrowheads="1" noChangeShapeType="1" noTextEdit="1"/>
              </p:cNvSpPr>
              <p:nvPr/>
            </p:nvSpPr>
            <p:spPr>
              <a:xfrm>
                <a:off x="4113461" y="3551865"/>
                <a:ext cx="1470146" cy="369332"/>
              </a:xfrm>
              <a:prstGeom prst="rect">
                <a:avLst/>
              </a:prstGeom>
              <a:blipFill>
                <a:blip r:embed="rId3"/>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a:extLst>
                  <a:ext uri="{FF2B5EF4-FFF2-40B4-BE49-F238E27FC236}">
                    <a16:creationId xmlns:a16="http://schemas.microsoft.com/office/drawing/2014/main" id="{E7B33151-289C-4F77-A09D-BD7CD1A90FD6}"/>
                  </a:ext>
                </a:extLst>
              </p:cNvPr>
              <p:cNvSpPr txBox="1"/>
              <p:nvPr/>
            </p:nvSpPr>
            <p:spPr>
              <a:xfrm>
                <a:off x="2377039" y="3546030"/>
                <a:ext cx="1688090" cy="369332"/>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000000"/>
                          </a:solidFill>
                          <a:latin typeface="Cambria Math"/>
                        </a:rPr>
                        <m:t>𝑃</m:t>
                      </m:r>
                      <m:d>
                        <m:dPr>
                          <m:ctrlPr>
                            <a:rPr lang="en-US" i="1">
                              <a:solidFill>
                                <a:srgbClr val="000000"/>
                              </a:solidFill>
                              <a:latin typeface="Cambria Math" panose="02040503050406030204" pitchFamily="18" charset="0"/>
                            </a:rPr>
                          </m:ctrlPr>
                        </m:dPr>
                        <m:e>
                          <m:r>
                            <a:rPr lang="en-US" b="0" i="1" smtClean="0">
                              <a:solidFill>
                                <a:srgbClr val="000000"/>
                              </a:solidFill>
                              <a:latin typeface="Cambria Math" panose="02040503050406030204" pitchFamily="18" charset="0"/>
                            </a:rPr>
                            <m:t>𝐴</m:t>
                          </m:r>
                        </m:e>
                        <m:e>
                          <m:r>
                            <a:rPr lang="en-US" b="0" i="1" smtClean="0">
                              <a:solidFill>
                                <a:srgbClr val="000000"/>
                              </a:solidFill>
                              <a:latin typeface="Cambria Math" panose="02040503050406030204" pitchFamily="18" charset="0"/>
                            </a:rPr>
                            <m:t>𝐵</m:t>
                          </m:r>
                        </m:e>
                      </m:d>
                      <m:r>
                        <a:rPr lang="en-US" i="1" dirty="0" smtClean="0">
                          <a:solidFill>
                            <a:srgbClr val="000000"/>
                          </a:solidFill>
                          <a:latin typeface="Cambria Math" panose="02040503050406030204" pitchFamily="18" charset="0"/>
                          <a:ea typeface="Cambria Math" panose="02040503050406030204" pitchFamily="18" charset="0"/>
                        </a:rPr>
                        <m:t>≈</m:t>
                      </m:r>
                      <m:r>
                        <a:rPr lang="en-US" b="0" i="1" dirty="0" smtClean="0">
                          <a:solidFill>
                            <a:srgbClr val="000000"/>
                          </a:solidFill>
                          <a:latin typeface="Cambria Math" panose="02040503050406030204" pitchFamily="18" charset="0"/>
                        </a:rPr>
                        <m:t>0.82</m:t>
                      </m:r>
                    </m:oMath>
                  </m:oMathPara>
                </a14:m>
                <a:endParaRPr lang="en-US" dirty="0">
                  <a:solidFill>
                    <a:srgbClr val="000000"/>
                  </a:solidFill>
                  <a:latin typeface="+mn-lt"/>
                  <a:cs typeface="Arial" panose="020B0604020202020204" pitchFamily="34" charset="0"/>
                </a:endParaRPr>
              </a:p>
            </p:txBody>
          </p:sp>
        </mc:Choice>
        <mc:Fallback xmlns="">
          <p:sp>
            <p:nvSpPr>
              <p:cNvPr id="26" name="TextBox 25">
                <a:extLst>
                  <a:ext uri="{FF2B5EF4-FFF2-40B4-BE49-F238E27FC236}">
                    <a16:creationId xmlns:a16="http://schemas.microsoft.com/office/drawing/2014/main" id="{E7B33151-289C-4F77-A09D-BD7CD1A90FD6}"/>
                  </a:ext>
                </a:extLst>
              </p:cNvPr>
              <p:cNvSpPr txBox="1">
                <a:spLocks noRot="1" noChangeAspect="1" noMove="1" noResize="1" noEditPoints="1" noAdjustHandles="1" noChangeArrowheads="1" noChangeShapeType="1" noTextEdit="1"/>
              </p:cNvSpPr>
              <p:nvPr/>
            </p:nvSpPr>
            <p:spPr>
              <a:xfrm>
                <a:off x="2377039" y="3546030"/>
                <a:ext cx="1688090" cy="369332"/>
              </a:xfrm>
              <a:prstGeom prst="rect">
                <a:avLst/>
              </a:prstGeom>
              <a:blipFill>
                <a:blip r:embed="rId4"/>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31532987-34B6-4B3C-9F2C-AF1E48222331}"/>
                  </a:ext>
                </a:extLst>
              </p:cNvPr>
              <p:cNvSpPr txBox="1"/>
              <p:nvPr/>
            </p:nvSpPr>
            <p:spPr>
              <a:xfrm>
                <a:off x="1971363" y="4062952"/>
                <a:ext cx="4752648" cy="369332"/>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solidFill>
                            <a:srgbClr val="000000"/>
                          </a:solidFill>
                          <a:latin typeface="Cambria Math"/>
                        </a:rPr>
                        <m:t>𝑃</m:t>
                      </m:r>
                      <m:d>
                        <m:dPr>
                          <m:ctrlPr>
                            <a:rPr lang="en-US" i="1" smtClean="0">
                              <a:solidFill>
                                <a:srgbClr val="000000"/>
                              </a:solidFill>
                              <a:latin typeface="Cambria Math" panose="02040503050406030204" pitchFamily="18" charset="0"/>
                            </a:rPr>
                          </m:ctrlPr>
                        </m:dPr>
                        <m:e>
                          <m:r>
                            <a:rPr lang="en-US" b="0" i="1" smtClean="0">
                              <a:solidFill>
                                <a:srgbClr val="000000"/>
                              </a:solidFill>
                              <a:latin typeface="Cambria Math" panose="02040503050406030204" pitchFamily="18" charset="0"/>
                            </a:rPr>
                            <m:t>𝐴</m:t>
                          </m:r>
                          <m:r>
                            <a:rPr lang="en-US" b="0" i="1" smtClean="0">
                              <a:solidFill>
                                <a:srgbClr val="000000"/>
                              </a:solidFill>
                              <a:latin typeface="Cambria Math" panose="02040503050406030204" pitchFamily="18" charset="0"/>
                              <a:ea typeface="Cambria Math" panose="02040503050406030204" pitchFamily="18" charset="0"/>
                            </a:rPr>
                            <m:t>∩</m:t>
                          </m:r>
                          <m:r>
                            <a:rPr lang="en-US" b="0" i="1" smtClean="0">
                              <a:solidFill>
                                <a:srgbClr val="000000"/>
                              </a:solidFill>
                              <a:latin typeface="Cambria Math" panose="02040503050406030204" pitchFamily="18" charset="0"/>
                              <a:ea typeface="Cambria Math" panose="02040503050406030204" pitchFamily="18" charset="0"/>
                            </a:rPr>
                            <m:t>𝐵</m:t>
                          </m:r>
                        </m:e>
                      </m:d>
                      <m:r>
                        <a:rPr lang="en-US" i="1" dirty="0" smtClean="0">
                          <a:solidFill>
                            <a:srgbClr val="000000"/>
                          </a:solidFill>
                          <a:latin typeface="Cambria Math" panose="02040503050406030204" pitchFamily="18" charset="0"/>
                          <a:ea typeface="Cambria Math" panose="02040503050406030204" pitchFamily="18" charset="0"/>
                        </a:rPr>
                        <m:t>≈</m:t>
                      </m:r>
                      <m:r>
                        <a:rPr lang="en-US" b="0" i="1" dirty="0" smtClean="0">
                          <a:solidFill>
                            <a:srgbClr val="000000"/>
                          </a:solidFill>
                          <a:latin typeface="Cambria Math" panose="02040503050406030204" pitchFamily="18" charset="0"/>
                          <a:ea typeface="Cambria Math" panose="02040503050406030204" pitchFamily="18" charset="0"/>
                        </a:rPr>
                        <m:t>𝑃</m:t>
                      </m:r>
                      <m:d>
                        <m:dPr>
                          <m:ctrlPr>
                            <a:rPr lang="en-US" b="0" i="1" dirty="0" smtClean="0">
                              <a:solidFill>
                                <a:srgbClr val="000000"/>
                              </a:solidFill>
                              <a:latin typeface="Cambria Math" panose="02040503050406030204" pitchFamily="18" charset="0"/>
                              <a:ea typeface="Cambria Math" panose="02040503050406030204" pitchFamily="18" charset="0"/>
                            </a:rPr>
                          </m:ctrlPr>
                        </m:dPr>
                        <m:e>
                          <m:r>
                            <a:rPr lang="en-US" b="0" i="1" dirty="0" smtClean="0">
                              <a:solidFill>
                                <a:srgbClr val="000000"/>
                              </a:solidFill>
                              <a:latin typeface="Cambria Math" panose="02040503050406030204" pitchFamily="18" charset="0"/>
                              <a:ea typeface="Cambria Math" panose="02040503050406030204" pitchFamily="18" charset="0"/>
                            </a:rPr>
                            <m:t>𝐵</m:t>
                          </m:r>
                        </m:e>
                      </m:d>
                      <m:r>
                        <a:rPr lang="en-US" b="0" i="1" dirty="0" smtClean="0">
                          <a:solidFill>
                            <a:srgbClr val="000000"/>
                          </a:solidFill>
                          <a:latin typeface="Cambria Math" panose="02040503050406030204" pitchFamily="18" charset="0"/>
                          <a:ea typeface="Cambria Math" panose="02040503050406030204" pitchFamily="18" charset="0"/>
                        </a:rPr>
                        <m:t>𝑃</m:t>
                      </m:r>
                      <m:d>
                        <m:dPr>
                          <m:ctrlPr>
                            <a:rPr lang="en-US" b="0" i="1" dirty="0" smtClean="0">
                              <a:solidFill>
                                <a:srgbClr val="000000"/>
                              </a:solidFill>
                              <a:latin typeface="Cambria Math" panose="02040503050406030204" pitchFamily="18" charset="0"/>
                              <a:ea typeface="Cambria Math" panose="02040503050406030204" pitchFamily="18" charset="0"/>
                            </a:rPr>
                          </m:ctrlPr>
                        </m:dPr>
                        <m:e>
                          <m:r>
                            <a:rPr lang="en-US" b="0" i="1" dirty="0" smtClean="0">
                              <a:solidFill>
                                <a:srgbClr val="000000"/>
                              </a:solidFill>
                              <a:latin typeface="Cambria Math" panose="02040503050406030204" pitchFamily="18" charset="0"/>
                              <a:ea typeface="Cambria Math" panose="02040503050406030204" pitchFamily="18" charset="0"/>
                            </a:rPr>
                            <m:t>𝐴</m:t>
                          </m:r>
                        </m:e>
                        <m:e>
                          <m:r>
                            <a:rPr lang="en-US" b="0" i="1" dirty="0" smtClean="0">
                              <a:solidFill>
                                <a:srgbClr val="000000"/>
                              </a:solidFill>
                              <a:latin typeface="Cambria Math" panose="02040503050406030204" pitchFamily="18" charset="0"/>
                              <a:ea typeface="Cambria Math" panose="02040503050406030204" pitchFamily="18" charset="0"/>
                            </a:rPr>
                            <m:t>𝐵</m:t>
                          </m:r>
                        </m:e>
                      </m:d>
                      <m:r>
                        <a:rPr lang="en-US" b="0" i="1" dirty="0" smtClean="0">
                          <a:solidFill>
                            <a:srgbClr val="000000"/>
                          </a:solidFill>
                          <a:latin typeface="Cambria Math" panose="02040503050406030204" pitchFamily="18" charset="0"/>
                          <a:ea typeface="Cambria Math" panose="02040503050406030204" pitchFamily="18" charset="0"/>
                        </a:rPr>
                        <m:t>=0.55</m:t>
                      </m:r>
                      <m:d>
                        <m:dPr>
                          <m:ctrlPr>
                            <a:rPr lang="en-US" b="0" i="1" dirty="0" smtClean="0">
                              <a:solidFill>
                                <a:srgbClr val="000000"/>
                              </a:solidFill>
                              <a:latin typeface="Cambria Math" panose="02040503050406030204" pitchFamily="18" charset="0"/>
                              <a:ea typeface="Cambria Math" panose="02040503050406030204" pitchFamily="18" charset="0"/>
                            </a:rPr>
                          </m:ctrlPr>
                        </m:dPr>
                        <m:e>
                          <m:r>
                            <a:rPr lang="en-US" b="0" i="1" dirty="0" smtClean="0">
                              <a:solidFill>
                                <a:srgbClr val="000000"/>
                              </a:solidFill>
                              <a:latin typeface="Cambria Math" panose="02040503050406030204" pitchFamily="18" charset="0"/>
                              <a:ea typeface="Cambria Math" panose="02040503050406030204" pitchFamily="18" charset="0"/>
                            </a:rPr>
                            <m:t>0.82</m:t>
                          </m:r>
                        </m:e>
                      </m:d>
                      <m:r>
                        <a:rPr lang="en-US" b="0" i="1" dirty="0" smtClean="0">
                          <a:solidFill>
                            <a:srgbClr val="000000"/>
                          </a:solidFill>
                          <a:latin typeface="Cambria Math" panose="02040503050406030204" pitchFamily="18" charset="0"/>
                          <a:ea typeface="Cambria Math" panose="02040503050406030204" pitchFamily="18" charset="0"/>
                        </a:rPr>
                        <m:t>=0.45</m:t>
                      </m:r>
                    </m:oMath>
                  </m:oMathPara>
                </a14:m>
                <a:endParaRPr lang="en-US" dirty="0">
                  <a:solidFill>
                    <a:srgbClr val="000000"/>
                  </a:solidFill>
                  <a:latin typeface="+mn-lt"/>
                  <a:cs typeface="Arial" panose="020B0604020202020204" pitchFamily="34" charset="0"/>
                </a:endParaRPr>
              </a:p>
            </p:txBody>
          </p:sp>
        </mc:Choice>
        <mc:Fallback xmlns="">
          <p:sp>
            <p:nvSpPr>
              <p:cNvPr id="27" name="TextBox 26">
                <a:extLst>
                  <a:ext uri="{FF2B5EF4-FFF2-40B4-BE49-F238E27FC236}">
                    <a16:creationId xmlns:a16="http://schemas.microsoft.com/office/drawing/2014/main" id="{31532987-34B6-4B3C-9F2C-AF1E48222331}"/>
                  </a:ext>
                </a:extLst>
              </p:cNvPr>
              <p:cNvSpPr txBox="1">
                <a:spLocks noRot="1" noChangeAspect="1" noMove="1" noResize="1" noEditPoints="1" noAdjustHandles="1" noChangeArrowheads="1" noChangeShapeType="1" noTextEdit="1"/>
              </p:cNvSpPr>
              <p:nvPr/>
            </p:nvSpPr>
            <p:spPr>
              <a:xfrm>
                <a:off x="1971363" y="4062952"/>
                <a:ext cx="4752648" cy="369332"/>
              </a:xfrm>
              <a:prstGeom prst="rect">
                <a:avLst/>
              </a:prstGeom>
              <a:blipFill>
                <a:blip r:embed="rId5"/>
                <a:stretch>
                  <a:fillRect/>
                </a:stretch>
              </a:blipFill>
              <a:effectLst/>
            </p:spPr>
            <p:txBody>
              <a:bodyPr/>
              <a:lstStyle/>
              <a:p>
                <a:r>
                  <a:rPr lang="en-US">
                    <a:noFill/>
                  </a:rPr>
                  <a:t> </a:t>
                </a:r>
              </a:p>
            </p:txBody>
          </p:sp>
        </mc:Fallback>
      </mc:AlternateContent>
    </p:spTree>
    <p:extLst>
      <p:ext uri="{BB962C8B-B14F-4D97-AF65-F5344CB8AC3E}">
        <p14:creationId xmlns:p14="http://schemas.microsoft.com/office/powerpoint/2010/main" val="2934205725"/>
      </p:ext>
    </p:extLst>
  </p:cSld>
  <p:clrMapOvr>
    <a:masterClrMapping/>
  </p:clrMapOvr>
  <p:transition>
    <p:zo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ChangeArrowheads="1"/>
          </p:cNvSpPr>
          <p:nvPr/>
        </p:nvSpPr>
        <p:spPr bwMode="auto">
          <a:xfrm>
            <a:off x="571647" y="971426"/>
            <a:ext cx="7772400" cy="555014"/>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Joint Probability Table</a:t>
            </a:r>
          </a:p>
        </p:txBody>
      </p:sp>
      <p:sp>
        <p:nvSpPr>
          <p:cNvPr id="3" name="TextBox 2"/>
          <p:cNvSpPr txBox="1"/>
          <p:nvPr/>
        </p:nvSpPr>
        <p:spPr>
          <a:xfrm>
            <a:off x="992202" y="1636607"/>
            <a:ext cx="5710192" cy="342338"/>
          </a:xfrm>
          <a:prstGeom prst="rect">
            <a:avLst/>
          </a:prstGeom>
          <a:noFill/>
        </p:spPr>
        <p:txBody>
          <a:bodyPr wrap="square" rtlCol="0">
            <a:spAutoFit/>
          </a:bodyPr>
          <a:lstStyle/>
          <a:p>
            <a:pPr marL="257827" indent="-257827">
              <a:lnSpc>
                <a:spcPct val="90000"/>
              </a:lnSpc>
              <a:buFont typeface="Arial" panose="020B0604020202020204" pitchFamily="34" charset="0"/>
              <a:buChar char="•"/>
            </a:pPr>
            <a:r>
              <a:rPr lang="en-US" dirty="0">
                <a:solidFill>
                  <a:srgbClr val="000000"/>
                </a:solidFill>
                <a:latin typeface="+mn-lt"/>
                <a:cs typeface="Arial" panose="020B0604020202020204" pitchFamily="34" charset="0"/>
              </a:rPr>
              <a:t>Joint probabilities appear in the body of the table.</a:t>
            </a:r>
          </a:p>
        </p:txBody>
      </p:sp>
      <p:sp>
        <p:nvSpPr>
          <p:cNvPr id="19" name="TextBox 18"/>
          <p:cNvSpPr txBox="1"/>
          <p:nvPr/>
        </p:nvSpPr>
        <p:spPr>
          <a:xfrm>
            <a:off x="999416" y="2032177"/>
            <a:ext cx="6678498" cy="342338"/>
          </a:xfrm>
          <a:prstGeom prst="rect">
            <a:avLst/>
          </a:prstGeom>
          <a:noFill/>
        </p:spPr>
        <p:txBody>
          <a:bodyPr wrap="square" rtlCol="0">
            <a:spAutoFit/>
          </a:bodyPr>
          <a:lstStyle/>
          <a:p>
            <a:pPr marL="257827" indent="-257827">
              <a:lnSpc>
                <a:spcPct val="90000"/>
              </a:lnSpc>
              <a:buFont typeface="Arial" panose="020B0604020202020204" pitchFamily="34" charset="0"/>
              <a:buChar char="•"/>
            </a:pPr>
            <a:r>
              <a:rPr lang="en-US" dirty="0">
                <a:solidFill>
                  <a:srgbClr val="000000"/>
                </a:solidFill>
                <a:latin typeface="+mn-lt"/>
                <a:cs typeface="Arial" panose="020B0604020202020204" pitchFamily="34" charset="0"/>
              </a:rPr>
              <a:t>Marginal probabilities appear in the margins of the table.</a:t>
            </a:r>
          </a:p>
        </p:txBody>
      </p:sp>
      <p:graphicFrame>
        <p:nvGraphicFramePr>
          <p:cNvPr id="2" name="Table 1">
            <a:extLst>
              <a:ext uri="{FF2B5EF4-FFF2-40B4-BE49-F238E27FC236}">
                <a16:creationId xmlns:a16="http://schemas.microsoft.com/office/drawing/2014/main" id="{EAC80704-24E1-4907-9D0F-E38DC06D7758}"/>
              </a:ext>
            </a:extLst>
          </p:cNvPr>
          <p:cNvGraphicFramePr>
            <a:graphicFrameLocks noGrp="1"/>
          </p:cNvGraphicFramePr>
          <p:nvPr>
            <p:extLst>
              <p:ext uri="{D42A27DB-BD31-4B8C-83A1-F6EECF244321}">
                <p14:modId xmlns:p14="http://schemas.microsoft.com/office/powerpoint/2010/main" val="3878298369"/>
              </p:ext>
            </p:extLst>
          </p:nvPr>
        </p:nvGraphicFramePr>
        <p:xfrm>
          <a:off x="1407258" y="2731770"/>
          <a:ext cx="5120640" cy="1394460"/>
        </p:xfrm>
        <a:graphic>
          <a:graphicData uri="http://schemas.openxmlformats.org/drawingml/2006/table">
            <a:tbl>
              <a:tblPr>
                <a:tableStyleId>{5C22544A-7EE6-4342-B048-85BDC9FD1C3A}</a:tableStyleId>
              </a:tblPr>
              <a:tblGrid>
                <a:gridCol w="1280160">
                  <a:extLst>
                    <a:ext uri="{9D8B030D-6E8A-4147-A177-3AD203B41FA5}">
                      <a16:colId xmlns:a16="http://schemas.microsoft.com/office/drawing/2014/main" val="1403167328"/>
                    </a:ext>
                  </a:extLst>
                </a:gridCol>
                <a:gridCol w="1280160">
                  <a:extLst>
                    <a:ext uri="{9D8B030D-6E8A-4147-A177-3AD203B41FA5}">
                      <a16:colId xmlns:a16="http://schemas.microsoft.com/office/drawing/2014/main" val="597341291"/>
                    </a:ext>
                  </a:extLst>
                </a:gridCol>
                <a:gridCol w="1280160">
                  <a:extLst>
                    <a:ext uri="{9D8B030D-6E8A-4147-A177-3AD203B41FA5}">
                      <a16:colId xmlns:a16="http://schemas.microsoft.com/office/drawing/2014/main" val="2018603490"/>
                    </a:ext>
                  </a:extLst>
                </a:gridCol>
                <a:gridCol w="1280160">
                  <a:extLst>
                    <a:ext uri="{9D8B030D-6E8A-4147-A177-3AD203B41FA5}">
                      <a16:colId xmlns:a16="http://schemas.microsoft.com/office/drawing/2014/main" val="1346823231"/>
                    </a:ext>
                  </a:extLst>
                </a:gridCol>
              </a:tblGrid>
              <a:tr h="190500">
                <a:tc>
                  <a:txBody>
                    <a:bodyPr/>
                    <a:lstStyle/>
                    <a:p>
                      <a:pPr algn="l" fontAlgn="b"/>
                      <a:endParaRPr lang="en-US" sz="1600" b="0" i="0" u="none" strike="noStrike" dirty="0">
                        <a:solidFill>
                          <a:srgbClr val="000000"/>
                        </a:solidFill>
                        <a:effectLst/>
                        <a:latin typeface="+mn-lt"/>
                      </a:endParaRPr>
                    </a:p>
                  </a:txBody>
                  <a:tcPr marL="9525" marR="9525" marT="9525" marB="0" anchor="b">
                    <a:noFill/>
                  </a:tcPr>
                </a:tc>
                <a:tc gridSpan="2">
                  <a:txBody>
                    <a:bodyPr/>
                    <a:lstStyle/>
                    <a:p>
                      <a:pPr algn="ctr" fontAlgn="b"/>
                      <a:r>
                        <a:rPr lang="en-US" sz="1600" b="1" u="none" strike="noStrike" dirty="0">
                          <a:effectLst/>
                          <a:latin typeface="+mn-lt"/>
                        </a:rPr>
                        <a:t>Wind Power Inc.</a:t>
                      </a:r>
                      <a:endParaRPr lang="en-US" sz="1600" b="1" i="0" u="none" strike="noStrike" dirty="0">
                        <a:solidFill>
                          <a:srgbClr val="000000"/>
                        </a:solidFill>
                        <a:effectLst/>
                        <a:latin typeface="+mn-lt"/>
                      </a:endParaRPr>
                    </a:p>
                  </a:txBody>
                  <a:tcPr marL="9525" marR="9525" marT="9525" marB="0" anchor="b">
                    <a:noFill/>
                  </a:tcPr>
                </a:tc>
                <a:tc hMerge="1">
                  <a:txBody>
                    <a:bodyPr/>
                    <a:lstStyle/>
                    <a:p>
                      <a:endParaRPr lang="en-US"/>
                    </a:p>
                  </a:txBody>
                  <a:tcPr/>
                </a:tc>
                <a:tc>
                  <a:txBody>
                    <a:bodyPr/>
                    <a:lstStyle/>
                    <a:p>
                      <a:pPr algn="l" fontAlgn="b"/>
                      <a:endParaRPr lang="en-US" sz="1600" b="0" i="0" u="none" strike="noStrike">
                        <a:solidFill>
                          <a:srgbClr val="000000"/>
                        </a:solidFill>
                        <a:effectLst/>
                        <a:latin typeface="+mn-lt"/>
                      </a:endParaRPr>
                    </a:p>
                  </a:txBody>
                  <a:tcPr marL="9525" marR="9525" marT="9525" marB="0" anchor="b">
                    <a:lnB w="12700" cmpd="sng">
                      <a:noFill/>
                    </a:lnB>
                    <a:noFill/>
                  </a:tcPr>
                </a:tc>
                <a:extLst>
                  <a:ext uri="{0D108BD9-81ED-4DB2-BD59-A6C34878D82A}">
                    <a16:rowId xmlns:a16="http://schemas.microsoft.com/office/drawing/2014/main" val="3463121035"/>
                  </a:ext>
                </a:extLst>
              </a:tr>
              <a:tr h="381000">
                <a:tc>
                  <a:txBody>
                    <a:bodyPr/>
                    <a:lstStyle/>
                    <a:p>
                      <a:pPr algn="l" fontAlgn="b"/>
                      <a:r>
                        <a:rPr lang="en-US" sz="1600" b="1" u="none" strike="noStrike" dirty="0">
                          <a:effectLst/>
                          <a:latin typeface="+mn-lt"/>
                        </a:rPr>
                        <a:t>Nuclear Pro</a:t>
                      </a:r>
                      <a:endParaRPr lang="en-US" sz="1600" b="1"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Profitable</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Not Profitable</a:t>
                      </a:r>
                      <a:endParaRPr lang="en-US" sz="1600" b="0" i="0" u="none" strike="noStrike" dirty="0">
                        <a:solidFill>
                          <a:srgbClr val="000000"/>
                        </a:solidFill>
                        <a:effectLst/>
                        <a:latin typeface="+mn-lt"/>
                      </a:endParaRPr>
                    </a:p>
                  </a:txBody>
                  <a:tcPr marL="9525" marR="9525" marT="9525" marB="0" anchor="b">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Total</a:t>
                      </a:r>
                      <a:endParaRPr lang="en-US" sz="1600" b="0" i="0" u="none" strike="noStrike" dirty="0">
                        <a:solidFill>
                          <a:srgbClr val="000000"/>
                        </a:solidFill>
                        <a:effectLst/>
                        <a:latin typeface="+mn-lt"/>
                      </a:endParaRPr>
                    </a:p>
                  </a:txBody>
                  <a:tcPr marL="9525" marR="9525" marT="952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3320772"/>
                  </a:ext>
                </a:extLst>
              </a:tr>
              <a:tr h="190500">
                <a:tc>
                  <a:txBody>
                    <a:bodyPr/>
                    <a:lstStyle/>
                    <a:p>
                      <a:pPr algn="l" fontAlgn="b"/>
                      <a:r>
                        <a:rPr lang="en-US" sz="1600" u="none" strike="noStrike">
                          <a:effectLst/>
                          <a:latin typeface="+mn-lt"/>
                        </a:rPr>
                        <a:t>Profitable</a:t>
                      </a:r>
                      <a:endParaRPr lang="en-US" sz="1600" b="0" i="0" u="none" strike="noStrike">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0.45</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latin typeface="+mn-lt"/>
                        </a:rPr>
                        <a:t>0.4</a:t>
                      </a:r>
                      <a:endParaRPr lang="en-US" sz="1600" b="0" i="0" u="none" strike="noStrike" dirty="0">
                        <a:solidFill>
                          <a:srgbClr val="000000"/>
                        </a:solidFill>
                        <a:effectLst/>
                        <a:latin typeface="+mn-lt"/>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a:effectLst/>
                          <a:latin typeface="+mn-lt"/>
                        </a:rPr>
                        <a:t>0.85</a:t>
                      </a:r>
                      <a:endParaRPr lang="en-US" sz="1600" b="0" i="0" u="none" strike="noStrike">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6034070"/>
                  </a:ext>
                </a:extLst>
              </a:tr>
              <a:tr h="190500">
                <a:tc>
                  <a:txBody>
                    <a:bodyPr/>
                    <a:lstStyle/>
                    <a:p>
                      <a:pPr algn="l" fontAlgn="b"/>
                      <a:r>
                        <a:rPr lang="en-US" sz="1600" u="none" strike="noStrike">
                          <a:effectLst/>
                          <a:latin typeface="+mn-lt"/>
                        </a:rPr>
                        <a:t>Not Profitable</a:t>
                      </a:r>
                      <a:endParaRPr lang="en-US" sz="1600" b="0" i="0" u="none" strike="noStrike">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0.1</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0.05</a:t>
                      </a:r>
                      <a:endParaRPr lang="en-US" sz="1600" b="0" i="0" u="none" strike="noStrike" dirty="0">
                        <a:solidFill>
                          <a:srgbClr val="000000"/>
                        </a:solidFill>
                        <a:effectLst/>
                        <a:latin typeface="+mn-lt"/>
                      </a:endParaRPr>
                    </a:p>
                  </a:txBody>
                  <a:tcPr marL="9525" marR="9525" marT="9525"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0.15</a:t>
                      </a:r>
                      <a:endParaRPr lang="en-US" sz="16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94462722"/>
                  </a:ext>
                </a:extLst>
              </a:tr>
              <a:tr h="190500">
                <a:tc>
                  <a:txBody>
                    <a:bodyPr/>
                    <a:lstStyle/>
                    <a:p>
                      <a:pPr algn="l" fontAlgn="b"/>
                      <a:r>
                        <a:rPr lang="en-US" sz="1600" u="none" strike="noStrike" dirty="0">
                          <a:effectLst/>
                          <a:latin typeface="+mn-lt"/>
                        </a:rPr>
                        <a:t>Total</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0.55</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latin typeface="+mn-lt"/>
                        </a:rPr>
                        <a:t>0.45</a:t>
                      </a:r>
                      <a:endParaRPr lang="en-US" sz="1600" b="0" i="0" u="none" strike="noStrike" dirty="0">
                        <a:solidFill>
                          <a:srgbClr val="000000"/>
                        </a:solidFill>
                        <a:effectLst/>
                        <a:latin typeface="+mn-lt"/>
                      </a:endParaRPr>
                    </a:p>
                  </a:txBody>
                  <a:tcPr marL="9525" marR="9525" marT="9525"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b"/>
                      <a:endParaRPr lang="en-US" sz="1600" b="0" i="0" u="none" strike="noStrike" dirty="0">
                        <a:solidFill>
                          <a:srgbClr val="000000"/>
                        </a:solidFill>
                        <a:effectLst/>
                        <a:latin typeface="+mn-lt"/>
                      </a:endParaRPr>
                    </a:p>
                  </a:txBody>
                  <a:tcPr marL="9525" marR="9525" marT="9525"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382459542"/>
                  </a:ext>
                </a:extLst>
              </a:tr>
            </a:tbl>
          </a:graphicData>
        </a:graphic>
      </p:graphicFrame>
    </p:spTree>
    <p:extLst>
      <p:ext uri="{BB962C8B-B14F-4D97-AF65-F5344CB8AC3E}">
        <p14:creationId xmlns:p14="http://schemas.microsoft.com/office/powerpoint/2010/main" val="2991129683"/>
      </p:ext>
    </p:extLst>
  </p:cSld>
  <p:clrMapOvr>
    <a:masterClrMapping/>
  </p:clrMapOvr>
  <p:transition>
    <p:zo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ChangeArrowheads="1"/>
          </p:cNvSpPr>
          <p:nvPr/>
        </p:nvSpPr>
        <p:spPr bwMode="auto">
          <a:xfrm>
            <a:off x="438150" y="969715"/>
            <a:ext cx="7772400" cy="555014"/>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Independent Events</a:t>
            </a:r>
          </a:p>
        </p:txBody>
      </p:sp>
      <p:sp>
        <p:nvSpPr>
          <p:cNvPr id="177155" name="Rectangle 3"/>
          <p:cNvSpPr>
            <a:spLocks noChangeArrowheads="1"/>
          </p:cNvSpPr>
          <p:nvPr/>
        </p:nvSpPr>
        <p:spPr bwMode="auto">
          <a:xfrm>
            <a:off x="759069" y="1603046"/>
            <a:ext cx="7258050" cy="747577"/>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If the probability of event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is not changed by the existence of event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we would say that events </a:t>
            </a:r>
            <a:r>
              <a:rPr lang="en-US" sz="2000" i="1" dirty="0">
                <a:solidFill>
                  <a:srgbClr val="000000"/>
                </a:solidFill>
                <a:latin typeface="+mn-lt"/>
                <a:cs typeface="Arial" panose="020B0604020202020204" pitchFamily="34" charset="0"/>
              </a:rPr>
              <a:t>A </a:t>
            </a:r>
            <a:r>
              <a:rPr lang="en-US" sz="2000" dirty="0">
                <a:solidFill>
                  <a:srgbClr val="000000"/>
                </a:solidFill>
                <a:latin typeface="+mn-lt"/>
                <a:cs typeface="Arial" panose="020B0604020202020204" pitchFamily="34" charset="0"/>
              </a:rPr>
              <a:t>and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are </a:t>
            </a:r>
            <a:r>
              <a:rPr lang="en-US" sz="2000" b="1" dirty="0">
                <a:solidFill>
                  <a:srgbClr val="000000"/>
                </a:solidFill>
                <a:latin typeface="+mn-lt"/>
                <a:cs typeface="Arial" panose="020B0604020202020204" pitchFamily="34" charset="0"/>
              </a:rPr>
              <a:t>independent</a:t>
            </a:r>
            <a:r>
              <a:rPr lang="en-US" sz="2000" dirty="0">
                <a:solidFill>
                  <a:srgbClr val="000000"/>
                </a:solidFill>
                <a:latin typeface="+mn-lt"/>
                <a:cs typeface="Arial" panose="020B0604020202020204" pitchFamily="34" charset="0"/>
              </a:rPr>
              <a:t>.</a:t>
            </a:r>
          </a:p>
        </p:txBody>
      </p:sp>
      <p:sp>
        <p:nvSpPr>
          <p:cNvPr id="177157" name="Rectangle 5"/>
          <p:cNvSpPr>
            <a:spLocks noChangeArrowheads="1"/>
          </p:cNvSpPr>
          <p:nvPr/>
        </p:nvSpPr>
        <p:spPr bwMode="auto">
          <a:xfrm>
            <a:off x="759069" y="2218535"/>
            <a:ext cx="7258050" cy="583660"/>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Two events </a:t>
            </a:r>
            <a:r>
              <a:rPr lang="en-US" sz="2000" i="1" dirty="0">
                <a:solidFill>
                  <a:srgbClr val="000000"/>
                </a:solidFill>
                <a:latin typeface="+mn-lt"/>
                <a:cs typeface="Arial" panose="020B0604020202020204" pitchFamily="34" charset="0"/>
              </a:rPr>
              <a:t>A</a:t>
            </a:r>
            <a:r>
              <a:rPr lang="en-US" sz="2000" dirty="0">
                <a:solidFill>
                  <a:srgbClr val="000000"/>
                </a:solidFill>
                <a:latin typeface="+mn-lt"/>
                <a:cs typeface="Arial" panose="020B0604020202020204" pitchFamily="34" charset="0"/>
              </a:rPr>
              <a:t> and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are independent if:</a:t>
            </a:r>
          </a:p>
        </p:txBody>
      </p:sp>
      <p:sp>
        <p:nvSpPr>
          <p:cNvPr id="177159" name="Rectangle 7"/>
          <p:cNvSpPr>
            <a:spLocks noChangeArrowheads="1"/>
          </p:cNvSpPr>
          <p:nvPr/>
        </p:nvSpPr>
        <p:spPr bwMode="auto">
          <a:xfrm>
            <a:off x="1704827" y="2879626"/>
            <a:ext cx="3675949" cy="376504"/>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spcBef>
                <a:spcPct val="20000"/>
              </a:spcBef>
              <a:buClr>
                <a:srgbClr val="66FFFF"/>
              </a:buClr>
              <a:buSzPct val="75000"/>
            </a:pP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or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a:t>
            </a:r>
          </a:p>
        </p:txBody>
      </p:sp>
    </p:spTree>
    <p:extLst>
      <p:ext uri="{BB962C8B-B14F-4D97-AF65-F5344CB8AC3E}">
        <p14:creationId xmlns:p14="http://schemas.microsoft.com/office/powerpoint/2010/main" val="2418259795"/>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ChangeArrowheads="1"/>
          </p:cNvSpPr>
          <p:nvPr/>
        </p:nvSpPr>
        <p:spPr bwMode="auto">
          <a:xfrm>
            <a:off x="564848" y="973276"/>
            <a:ext cx="7772400" cy="511840"/>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Probability</a:t>
            </a:r>
          </a:p>
        </p:txBody>
      </p:sp>
      <p:sp>
        <p:nvSpPr>
          <p:cNvPr id="198659" name="Rectangle 3"/>
          <p:cNvSpPr>
            <a:spLocks noChangeArrowheads="1"/>
          </p:cNvSpPr>
          <p:nvPr/>
        </p:nvSpPr>
        <p:spPr bwMode="auto">
          <a:xfrm>
            <a:off x="952500" y="1695542"/>
            <a:ext cx="7258050" cy="511840"/>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pPr marL="257827" indent="-257827">
              <a:buFont typeface="Arial" panose="020B0604020202020204" pitchFamily="34" charset="0"/>
              <a:buChar char="•"/>
            </a:pPr>
            <a:r>
              <a:rPr lang="en-US" sz="2000" b="1" dirty="0">
                <a:solidFill>
                  <a:srgbClr val="000000"/>
                </a:solidFill>
                <a:latin typeface="+mn-lt"/>
                <a:cs typeface="Arial" panose="020B0604020202020204" pitchFamily="34" charset="0"/>
              </a:rPr>
              <a:t>Probability</a:t>
            </a:r>
            <a:r>
              <a:rPr lang="en-US" sz="2000" dirty="0">
                <a:solidFill>
                  <a:srgbClr val="000000"/>
                </a:solidFill>
                <a:latin typeface="+mn-lt"/>
                <a:cs typeface="Arial" panose="020B0604020202020204" pitchFamily="34" charset="0"/>
              </a:rPr>
              <a:t> is a numerical measure of the likelihood that an event will occur.</a:t>
            </a:r>
          </a:p>
        </p:txBody>
      </p:sp>
      <p:sp>
        <p:nvSpPr>
          <p:cNvPr id="198660" name="Rectangle 4"/>
          <p:cNvSpPr>
            <a:spLocks noChangeArrowheads="1"/>
          </p:cNvSpPr>
          <p:nvPr/>
        </p:nvSpPr>
        <p:spPr bwMode="auto">
          <a:xfrm>
            <a:off x="952500" y="2388553"/>
            <a:ext cx="7258050" cy="522365"/>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Probability values are always assigned on a scale from 0 to 1.</a:t>
            </a:r>
          </a:p>
        </p:txBody>
      </p:sp>
      <p:sp>
        <p:nvSpPr>
          <p:cNvPr id="198661" name="Rectangle 5"/>
          <p:cNvSpPr>
            <a:spLocks noChangeArrowheads="1"/>
          </p:cNvSpPr>
          <p:nvPr/>
        </p:nvSpPr>
        <p:spPr bwMode="auto">
          <a:xfrm>
            <a:off x="952499" y="2834341"/>
            <a:ext cx="7636329" cy="521390"/>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A probability near zero indicates an event is quite unlikely to occur.</a:t>
            </a:r>
          </a:p>
        </p:txBody>
      </p:sp>
      <p:sp>
        <p:nvSpPr>
          <p:cNvPr id="198665" name="Rectangle 9"/>
          <p:cNvSpPr>
            <a:spLocks noChangeArrowheads="1"/>
          </p:cNvSpPr>
          <p:nvPr/>
        </p:nvSpPr>
        <p:spPr bwMode="auto">
          <a:xfrm>
            <a:off x="952499" y="3301600"/>
            <a:ext cx="7522029" cy="493310"/>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A probability near one indicates an event is almost certain to occur.</a:t>
            </a:r>
          </a:p>
        </p:txBody>
      </p:sp>
    </p:spTree>
    <p:extLst>
      <p:ext uri="{BB962C8B-B14F-4D97-AF65-F5344CB8AC3E}">
        <p14:creationId xmlns:p14="http://schemas.microsoft.com/office/powerpoint/2010/main" val="1285839782"/>
      </p:ext>
    </p:extLst>
  </p:cSld>
  <p:clrMapOvr>
    <a:masterClrMapping/>
  </p:clrMapOvr>
  <p:transition>
    <p:zo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ChangeArrowheads="1"/>
          </p:cNvSpPr>
          <p:nvPr/>
        </p:nvSpPr>
        <p:spPr bwMode="auto">
          <a:xfrm>
            <a:off x="811823" y="1595843"/>
            <a:ext cx="7715250" cy="75911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multiplication law also can be used as a test to see if two events are independent.</a:t>
            </a:r>
          </a:p>
        </p:txBody>
      </p:sp>
      <p:sp>
        <p:nvSpPr>
          <p:cNvPr id="178180" name="Rectangle 4"/>
          <p:cNvSpPr>
            <a:spLocks noChangeArrowheads="1"/>
          </p:cNvSpPr>
          <p:nvPr/>
        </p:nvSpPr>
        <p:spPr bwMode="auto">
          <a:xfrm>
            <a:off x="811823" y="2273663"/>
            <a:ext cx="7715250" cy="45236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law is written as:</a:t>
            </a:r>
          </a:p>
        </p:txBody>
      </p:sp>
      <p:sp>
        <p:nvSpPr>
          <p:cNvPr id="178182" name="Rectangle 6"/>
          <p:cNvSpPr>
            <a:spLocks noChangeArrowheads="1"/>
          </p:cNvSpPr>
          <p:nvPr/>
        </p:nvSpPr>
        <p:spPr bwMode="auto">
          <a:xfrm>
            <a:off x="1672330" y="2666495"/>
            <a:ext cx="4545012" cy="558594"/>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spcBef>
                <a:spcPct val="20000"/>
              </a:spcBef>
              <a:buClr>
                <a:srgbClr val="66FFFF"/>
              </a:buClr>
              <a:buSzPct val="75000"/>
              <a:buFont typeface="Monotype Sorts" pitchFamily="2" charset="2"/>
              <a:buNone/>
            </a:pP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p>
        </p:txBody>
      </p:sp>
      <p:sp>
        <p:nvSpPr>
          <p:cNvPr id="178183" name="Rectangle 7"/>
          <p:cNvSpPr>
            <a:spLocks noChangeArrowheads="1"/>
          </p:cNvSpPr>
          <p:nvPr/>
        </p:nvSpPr>
        <p:spPr bwMode="auto">
          <a:xfrm>
            <a:off x="396357" y="965205"/>
            <a:ext cx="7772400" cy="542138"/>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Multiplication Law for Independent Events</a:t>
            </a:r>
          </a:p>
        </p:txBody>
      </p:sp>
      <p:sp>
        <p:nvSpPr>
          <p:cNvPr id="13" name="Rectangle 35">
            <a:extLst>
              <a:ext uri="{FF2B5EF4-FFF2-40B4-BE49-F238E27FC236}">
                <a16:creationId xmlns:a16="http://schemas.microsoft.com/office/drawing/2014/main" id="{9ABA52C1-20F3-49C0-899C-26CDC15F8FDD}"/>
              </a:ext>
            </a:extLst>
          </p:cNvPr>
          <p:cNvSpPr>
            <a:spLocks noChangeArrowheads="1"/>
          </p:cNvSpPr>
          <p:nvPr/>
        </p:nvSpPr>
        <p:spPr bwMode="auto">
          <a:xfrm>
            <a:off x="1343938" y="3712814"/>
            <a:ext cx="3456664"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dirty="0">
                <a:solidFill>
                  <a:srgbClr val="000000"/>
                </a:solidFill>
                <a:latin typeface="+mn-lt"/>
                <a:cs typeface="Arial" panose="020B0604020202020204" pitchFamily="34" charset="0"/>
              </a:rPr>
              <a:t>Event </a:t>
            </a:r>
            <a:r>
              <a:rPr lang="en-US" i="1" dirty="0">
                <a:solidFill>
                  <a:srgbClr val="000000"/>
                </a:solidFill>
                <a:latin typeface="+mn-lt"/>
                <a:cs typeface="Arial" panose="020B0604020202020204" pitchFamily="34" charset="0"/>
              </a:rPr>
              <a:t>A</a:t>
            </a:r>
            <a:r>
              <a:rPr lang="en-US" dirty="0">
                <a:solidFill>
                  <a:srgbClr val="000000"/>
                </a:solidFill>
                <a:latin typeface="+mn-lt"/>
                <a:cs typeface="Arial" panose="020B0604020202020204" pitchFamily="34" charset="0"/>
              </a:rPr>
              <a:t> = Nuclear Pro is Profitable</a:t>
            </a:r>
          </a:p>
        </p:txBody>
      </p:sp>
      <p:sp>
        <p:nvSpPr>
          <p:cNvPr id="14" name="Rectangle 36">
            <a:extLst>
              <a:ext uri="{FF2B5EF4-FFF2-40B4-BE49-F238E27FC236}">
                <a16:creationId xmlns:a16="http://schemas.microsoft.com/office/drawing/2014/main" id="{C0532D34-7657-4CE5-BA14-A56C9643589C}"/>
              </a:ext>
            </a:extLst>
          </p:cNvPr>
          <p:cNvSpPr>
            <a:spLocks noChangeArrowheads="1"/>
          </p:cNvSpPr>
          <p:nvPr/>
        </p:nvSpPr>
        <p:spPr bwMode="auto">
          <a:xfrm>
            <a:off x="1351822" y="4103219"/>
            <a:ext cx="4152164"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dirty="0">
                <a:solidFill>
                  <a:srgbClr val="000000"/>
                </a:solidFill>
                <a:latin typeface="+mn-lt"/>
                <a:cs typeface="Arial" panose="020B0604020202020204" pitchFamily="34" charset="0"/>
              </a:rPr>
              <a:t>Event </a:t>
            </a:r>
            <a:r>
              <a:rPr lang="en-US" i="1" dirty="0">
                <a:solidFill>
                  <a:srgbClr val="000000"/>
                </a:solidFill>
                <a:latin typeface="+mn-lt"/>
                <a:cs typeface="Arial" panose="020B0604020202020204" pitchFamily="34" charset="0"/>
              </a:rPr>
              <a:t>B</a:t>
            </a:r>
            <a:r>
              <a:rPr lang="en-US" dirty="0">
                <a:solidFill>
                  <a:srgbClr val="000000"/>
                </a:solidFill>
                <a:latin typeface="+mn-lt"/>
                <a:cs typeface="Arial" panose="020B0604020202020204" pitchFamily="34" charset="0"/>
              </a:rPr>
              <a:t> = Wind Power Inc is Profitable</a:t>
            </a:r>
          </a:p>
        </p:txBody>
      </p:sp>
      <p:sp>
        <p:nvSpPr>
          <p:cNvPr id="15" name="Rectangle 124">
            <a:extLst>
              <a:ext uri="{FF2B5EF4-FFF2-40B4-BE49-F238E27FC236}">
                <a16:creationId xmlns:a16="http://schemas.microsoft.com/office/drawing/2014/main" id="{7C10B818-9E30-4FD3-81E5-262D6FE841D0}"/>
              </a:ext>
            </a:extLst>
          </p:cNvPr>
          <p:cNvSpPr>
            <a:spLocks noChangeArrowheads="1"/>
          </p:cNvSpPr>
          <p:nvPr/>
        </p:nvSpPr>
        <p:spPr bwMode="auto">
          <a:xfrm>
            <a:off x="862307" y="3294140"/>
            <a:ext cx="5360987" cy="41417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Power Investments</a:t>
            </a:r>
          </a:p>
        </p:txBody>
      </p:sp>
      <p:sp>
        <p:nvSpPr>
          <p:cNvPr id="16" name="Rectangle 36">
            <a:extLst>
              <a:ext uri="{FF2B5EF4-FFF2-40B4-BE49-F238E27FC236}">
                <a16:creationId xmlns:a16="http://schemas.microsoft.com/office/drawing/2014/main" id="{1C968473-7876-452E-8F25-14F3020F868A}"/>
              </a:ext>
            </a:extLst>
          </p:cNvPr>
          <p:cNvSpPr>
            <a:spLocks noChangeArrowheads="1"/>
          </p:cNvSpPr>
          <p:nvPr/>
        </p:nvSpPr>
        <p:spPr bwMode="auto">
          <a:xfrm>
            <a:off x="862307" y="4507988"/>
            <a:ext cx="4152164" cy="372396"/>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dirty="0">
                <a:solidFill>
                  <a:srgbClr val="000000"/>
                </a:solidFill>
                <a:latin typeface="+mn-lt"/>
                <a:cs typeface="Arial" panose="020B0604020202020204" pitchFamily="34" charset="0"/>
              </a:rPr>
              <a:t>Are the profits of Nuclear Pro and Wind Power Inc. independent?</a:t>
            </a:r>
          </a:p>
        </p:txBody>
      </p:sp>
      <p:sp>
        <p:nvSpPr>
          <p:cNvPr id="17" name="Rectangle 50">
            <a:extLst>
              <a:ext uri="{FF2B5EF4-FFF2-40B4-BE49-F238E27FC236}">
                <a16:creationId xmlns:a16="http://schemas.microsoft.com/office/drawing/2014/main" id="{92FD859D-0A1B-4C8B-9A09-AB513D9083DD}"/>
              </a:ext>
            </a:extLst>
          </p:cNvPr>
          <p:cNvSpPr>
            <a:spLocks noChangeArrowheads="1"/>
          </p:cNvSpPr>
          <p:nvPr/>
        </p:nvSpPr>
        <p:spPr bwMode="auto">
          <a:xfrm>
            <a:off x="1261314" y="4930766"/>
            <a:ext cx="5048250" cy="372396"/>
          </a:xfrm>
          <a:prstGeom prst="rect">
            <a:avLst/>
          </a:prstGeom>
          <a:noFill/>
          <a:ln w="12700">
            <a:noFill/>
            <a:miter lim="800000"/>
            <a:headEnd/>
            <a:tailEnd/>
          </a:ln>
          <a:effectLst/>
        </p:spPr>
        <p:txBody>
          <a:bodyPr wrap="none" anchor="ctr"/>
          <a:lstStyle/>
          <a:p>
            <a:pPr algn="l">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Does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p>
        </p:txBody>
      </p:sp>
      <p:sp>
        <p:nvSpPr>
          <p:cNvPr id="18" name="Rectangle 50">
            <a:extLst>
              <a:ext uri="{FF2B5EF4-FFF2-40B4-BE49-F238E27FC236}">
                <a16:creationId xmlns:a16="http://schemas.microsoft.com/office/drawing/2014/main" id="{0D3D1375-F431-40B1-9208-65A7AC45ADB8}"/>
              </a:ext>
            </a:extLst>
          </p:cNvPr>
          <p:cNvSpPr>
            <a:spLocks noChangeArrowheads="1"/>
          </p:cNvSpPr>
          <p:nvPr/>
        </p:nvSpPr>
        <p:spPr bwMode="auto">
          <a:xfrm>
            <a:off x="2615329" y="5243628"/>
            <a:ext cx="2563340" cy="372396"/>
          </a:xfrm>
          <a:prstGeom prst="rect">
            <a:avLst/>
          </a:prstGeom>
          <a:noFill/>
          <a:ln w="12700">
            <a:noFill/>
            <a:miter lim="800000"/>
            <a:headEnd/>
            <a:tailEnd/>
          </a:ln>
          <a:effectLst/>
        </p:spPr>
        <p:txBody>
          <a:bodyPr wrap="none" anchor="ctr"/>
          <a:lstStyle/>
          <a:p>
            <a:pPr algn="l">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 0.85(0.55) = 0.4675</a:t>
            </a:r>
          </a:p>
        </p:txBody>
      </p:sp>
      <p:sp>
        <p:nvSpPr>
          <p:cNvPr id="19" name="Rectangle 50">
            <a:extLst>
              <a:ext uri="{FF2B5EF4-FFF2-40B4-BE49-F238E27FC236}">
                <a16:creationId xmlns:a16="http://schemas.microsoft.com/office/drawing/2014/main" id="{61CBCBB4-0AD6-48A4-93BC-9D2216A9E6A3}"/>
              </a:ext>
            </a:extLst>
          </p:cNvPr>
          <p:cNvSpPr>
            <a:spLocks noChangeArrowheads="1"/>
          </p:cNvSpPr>
          <p:nvPr/>
        </p:nvSpPr>
        <p:spPr bwMode="auto">
          <a:xfrm>
            <a:off x="1261314" y="5675599"/>
            <a:ext cx="5048250" cy="372396"/>
          </a:xfrm>
          <a:prstGeom prst="rect">
            <a:avLst/>
          </a:prstGeom>
          <a:noFill/>
          <a:ln w="12700">
            <a:noFill/>
            <a:miter lim="800000"/>
            <a:headEnd/>
            <a:tailEnd/>
          </a:ln>
          <a:effectLst/>
        </p:spPr>
        <p:txBody>
          <a:bodyPr wrap="none" anchor="ctr"/>
          <a:lstStyle/>
          <a:p>
            <a:pPr algn="l">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We know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0.45, so company profits are not independent.</a:t>
            </a:r>
          </a:p>
        </p:txBody>
      </p:sp>
    </p:spTree>
    <p:extLst>
      <p:ext uri="{BB962C8B-B14F-4D97-AF65-F5344CB8AC3E}">
        <p14:creationId xmlns:p14="http://schemas.microsoft.com/office/powerpoint/2010/main" val="2852318989"/>
      </p:ext>
    </p:extLst>
  </p:cSld>
  <p:clrMapOvr>
    <a:masterClrMapping/>
  </p:clrMapOvr>
  <p:transition>
    <p:zo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ChangeArrowheads="1"/>
          </p:cNvSpPr>
          <p:nvPr/>
        </p:nvSpPr>
        <p:spPr bwMode="auto">
          <a:xfrm>
            <a:off x="732694" y="1588397"/>
            <a:ext cx="7258050" cy="716147"/>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Do not confuse the notion of mutually exclusive events with that of independent events.</a:t>
            </a:r>
          </a:p>
        </p:txBody>
      </p:sp>
      <p:sp>
        <p:nvSpPr>
          <p:cNvPr id="211971" name="Rectangle 3"/>
          <p:cNvSpPr>
            <a:spLocks noChangeArrowheads="1"/>
          </p:cNvSpPr>
          <p:nvPr/>
        </p:nvSpPr>
        <p:spPr bwMode="auto">
          <a:xfrm>
            <a:off x="732694" y="2217383"/>
            <a:ext cx="7258050" cy="720921"/>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Two events with nonzero probabilities cannot be both mutually exclusive and independent.</a:t>
            </a:r>
          </a:p>
        </p:txBody>
      </p:sp>
      <p:sp>
        <p:nvSpPr>
          <p:cNvPr id="211972" name="Rectangle 4"/>
          <p:cNvSpPr>
            <a:spLocks noChangeArrowheads="1"/>
          </p:cNvSpPr>
          <p:nvPr/>
        </p:nvSpPr>
        <p:spPr bwMode="auto">
          <a:xfrm>
            <a:off x="732694" y="2858787"/>
            <a:ext cx="7258050" cy="982991"/>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If one mutually exclusive event is known to occur, the other cannot occur.; thus, the probability of the other event occurring is reduced to zero (and they are therefore dependent).</a:t>
            </a:r>
          </a:p>
        </p:txBody>
      </p:sp>
      <p:sp>
        <p:nvSpPr>
          <p:cNvPr id="211976" name="Rectangle 8"/>
          <p:cNvSpPr>
            <a:spLocks noChangeArrowheads="1"/>
          </p:cNvSpPr>
          <p:nvPr/>
        </p:nvSpPr>
        <p:spPr bwMode="auto">
          <a:xfrm>
            <a:off x="369277" y="970268"/>
            <a:ext cx="7772400" cy="555014"/>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Mutual Exclusiveness and Independence</a:t>
            </a:r>
          </a:p>
        </p:txBody>
      </p:sp>
      <p:sp>
        <p:nvSpPr>
          <p:cNvPr id="211977" name="Rectangle 9"/>
          <p:cNvSpPr>
            <a:spLocks noChangeArrowheads="1"/>
          </p:cNvSpPr>
          <p:nvPr/>
        </p:nvSpPr>
        <p:spPr bwMode="auto">
          <a:xfrm>
            <a:off x="732694" y="3776029"/>
            <a:ext cx="7258050" cy="720921"/>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Two events that are not mutually exclusive, might or might not be independent.</a:t>
            </a:r>
          </a:p>
        </p:txBody>
      </p:sp>
    </p:spTree>
    <p:extLst>
      <p:ext uri="{BB962C8B-B14F-4D97-AF65-F5344CB8AC3E}">
        <p14:creationId xmlns:p14="http://schemas.microsoft.com/office/powerpoint/2010/main" val="1856679584"/>
      </p:ext>
    </p:extLst>
  </p:cSld>
  <p:clrMapOvr>
    <a:masterClrMapping/>
  </p:clrMapOvr>
  <p:transition>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99971" y="974228"/>
            <a:ext cx="7772400" cy="454753"/>
          </a:xfrm>
          <a:noFill/>
          <a:ln/>
        </p:spPr>
        <p:txBody>
          <a:bodyPr>
            <a:noAutofit/>
          </a:bodyPr>
          <a:lstStyle/>
          <a:p>
            <a:r>
              <a:rPr lang="en-US" dirty="0"/>
              <a:t>Bayes’ Theorem</a:t>
            </a:r>
          </a:p>
        </p:txBody>
      </p:sp>
      <p:sp>
        <p:nvSpPr>
          <p:cNvPr id="36868" name="Rectangle 4"/>
          <p:cNvSpPr>
            <a:spLocks noChangeArrowheads="1"/>
          </p:cNvSpPr>
          <p:nvPr/>
        </p:nvSpPr>
        <p:spPr bwMode="auto">
          <a:xfrm>
            <a:off x="2639016" y="3818304"/>
            <a:ext cx="1709962" cy="849827"/>
          </a:xfrm>
          <a:prstGeom prst="rect">
            <a:avLst/>
          </a:prstGeom>
          <a:solidFill>
            <a:schemeClr val="bg1">
              <a:lumMod val="95000"/>
            </a:schemeClr>
          </a:solidFill>
          <a:ln w="6350">
            <a:solidFill>
              <a:srgbClr val="000000"/>
            </a:solidFill>
            <a:miter lim="800000"/>
            <a:headEnd/>
            <a:tailEnd/>
          </a:ln>
          <a:effectLst/>
        </p:spPr>
        <p:txBody>
          <a:bodyPr wrap="none" lIns="68034" tIns="33420" rIns="68034" bIns="33420" anchor="ctr"/>
          <a:lstStyle/>
          <a:p>
            <a:r>
              <a:rPr lang="en-US">
                <a:solidFill>
                  <a:srgbClr val="000000"/>
                </a:solidFill>
                <a:effectLst/>
                <a:latin typeface="Arial" panose="020B0604020202020204" pitchFamily="34" charset="0"/>
                <a:cs typeface="Arial" panose="020B0604020202020204" pitchFamily="34" charset="0"/>
              </a:rPr>
              <a:t>New</a:t>
            </a:r>
          </a:p>
          <a:p>
            <a:r>
              <a:rPr lang="en-US">
                <a:solidFill>
                  <a:srgbClr val="000000"/>
                </a:solidFill>
                <a:effectLst/>
                <a:latin typeface="Arial" panose="020B0604020202020204" pitchFamily="34" charset="0"/>
                <a:cs typeface="Arial" panose="020B0604020202020204" pitchFamily="34" charset="0"/>
              </a:rPr>
              <a:t>Information</a:t>
            </a:r>
          </a:p>
        </p:txBody>
      </p:sp>
      <p:sp>
        <p:nvSpPr>
          <p:cNvPr id="36869" name="Rectangle 5"/>
          <p:cNvSpPr>
            <a:spLocks noChangeArrowheads="1"/>
          </p:cNvSpPr>
          <p:nvPr/>
        </p:nvSpPr>
        <p:spPr bwMode="auto">
          <a:xfrm>
            <a:off x="4701401" y="3818305"/>
            <a:ext cx="1842859" cy="856989"/>
          </a:xfrm>
          <a:prstGeom prst="rect">
            <a:avLst/>
          </a:prstGeom>
          <a:solidFill>
            <a:schemeClr val="bg1">
              <a:lumMod val="95000"/>
            </a:schemeClr>
          </a:solidFill>
          <a:ln w="6350">
            <a:solidFill>
              <a:srgbClr val="000000"/>
            </a:solidFill>
            <a:miter lim="800000"/>
            <a:headEnd/>
            <a:tailEnd/>
          </a:ln>
          <a:effectLst/>
        </p:spPr>
        <p:txBody>
          <a:bodyPr wrap="none" lIns="68034" tIns="33420" rIns="68034" bIns="33420" anchor="ctr"/>
          <a:lstStyle/>
          <a:p>
            <a:r>
              <a:rPr lang="en-US" dirty="0">
                <a:solidFill>
                  <a:srgbClr val="000000"/>
                </a:solidFill>
                <a:effectLst/>
                <a:latin typeface="Arial" panose="020B0604020202020204" pitchFamily="34" charset="0"/>
                <a:cs typeface="Arial" panose="020B0604020202020204" pitchFamily="34" charset="0"/>
              </a:rPr>
              <a:t>Application</a:t>
            </a:r>
          </a:p>
          <a:p>
            <a:r>
              <a:rPr lang="en-US" dirty="0">
                <a:solidFill>
                  <a:srgbClr val="000000"/>
                </a:solidFill>
                <a:effectLst/>
                <a:latin typeface="Arial" panose="020B0604020202020204" pitchFamily="34" charset="0"/>
                <a:cs typeface="Arial" panose="020B0604020202020204" pitchFamily="34" charset="0"/>
              </a:rPr>
              <a:t>of Bayes’</a:t>
            </a:r>
          </a:p>
          <a:p>
            <a:r>
              <a:rPr lang="en-US" dirty="0">
                <a:solidFill>
                  <a:srgbClr val="000000"/>
                </a:solidFill>
                <a:effectLst/>
                <a:latin typeface="Arial" panose="020B0604020202020204" pitchFamily="34" charset="0"/>
                <a:cs typeface="Arial" panose="020B0604020202020204" pitchFamily="34" charset="0"/>
              </a:rPr>
              <a:t>Theorem</a:t>
            </a:r>
          </a:p>
        </p:txBody>
      </p:sp>
      <p:sp>
        <p:nvSpPr>
          <p:cNvPr id="36870" name="Rectangle 6"/>
          <p:cNvSpPr>
            <a:spLocks noChangeArrowheads="1"/>
          </p:cNvSpPr>
          <p:nvPr/>
        </p:nvSpPr>
        <p:spPr bwMode="auto">
          <a:xfrm>
            <a:off x="6914373" y="3818305"/>
            <a:ext cx="1793197" cy="856989"/>
          </a:xfrm>
          <a:prstGeom prst="rect">
            <a:avLst/>
          </a:prstGeom>
          <a:solidFill>
            <a:schemeClr val="bg1">
              <a:lumMod val="95000"/>
            </a:schemeClr>
          </a:solidFill>
          <a:ln w="6350">
            <a:solidFill>
              <a:srgbClr val="000000"/>
            </a:solidFill>
            <a:miter lim="800000"/>
            <a:headEnd/>
            <a:tailEnd/>
          </a:ln>
          <a:effectLst/>
        </p:spPr>
        <p:txBody>
          <a:bodyPr wrap="none" lIns="68034" tIns="33420" rIns="68034" bIns="33420" anchor="ctr"/>
          <a:lstStyle/>
          <a:p>
            <a:r>
              <a:rPr lang="en-US" dirty="0">
                <a:solidFill>
                  <a:srgbClr val="000000"/>
                </a:solidFill>
                <a:effectLst/>
                <a:latin typeface="Arial" panose="020B0604020202020204" pitchFamily="34" charset="0"/>
                <a:cs typeface="Arial" panose="020B0604020202020204" pitchFamily="34" charset="0"/>
              </a:rPr>
              <a:t>Posterior</a:t>
            </a:r>
          </a:p>
          <a:p>
            <a:r>
              <a:rPr lang="en-US" dirty="0">
                <a:solidFill>
                  <a:srgbClr val="000000"/>
                </a:solidFill>
                <a:effectLst/>
                <a:latin typeface="Arial" panose="020B0604020202020204" pitchFamily="34" charset="0"/>
                <a:cs typeface="Arial" panose="020B0604020202020204" pitchFamily="34" charset="0"/>
              </a:rPr>
              <a:t>Probabilities</a:t>
            </a:r>
          </a:p>
        </p:txBody>
      </p:sp>
      <p:sp>
        <p:nvSpPr>
          <p:cNvPr id="36874" name="Rectangle 10"/>
          <p:cNvSpPr>
            <a:spLocks noChangeArrowheads="1"/>
          </p:cNvSpPr>
          <p:nvPr/>
        </p:nvSpPr>
        <p:spPr bwMode="auto">
          <a:xfrm>
            <a:off x="525600" y="3818305"/>
            <a:ext cx="1779588" cy="856989"/>
          </a:xfrm>
          <a:prstGeom prst="rect">
            <a:avLst/>
          </a:prstGeom>
          <a:solidFill>
            <a:schemeClr val="bg1">
              <a:lumMod val="95000"/>
            </a:schemeClr>
          </a:solidFill>
          <a:ln w="6350">
            <a:solidFill>
              <a:srgbClr val="000000"/>
            </a:solidFill>
            <a:miter lim="800000"/>
            <a:headEnd/>
            <a:tailEnd/>
          </a:ln>
          <a:effectLst/>
        </p:spPr>
        <p:txBody>
          <a:bodyPr wrap="none" lIns="68034" tIns="33420" rIns="68034" bIns="33420" anchor="ctr"/>
          <a:lstStyle/>
          <a:p>
            <a:r>
              <a:rPr lang="en-US" dirty="0">
                <a:solidFill>
                  <a:srgbClr val="000000"/>
                </a:solidFill>
                <a:effectLst/>
                <a:latin typeface="Arial" panose="020B0604020202020204" pitchFamily="34" charset="0"/>
                <a:cs typeface="Arial" panose="020B0604020202020204" pitchFamily="34" charset="0"/>
              </a:rPr>
              <a:t>Prior</a:t>
            </a:r>
          </a:p>
          <a:p>
            <a:r>
              <a:rPr lang="en-US" dirty="0">
                <a:solidFill>
                  <a:srgbClr val="000000"/>
                </a:solidFill>
                <a:effectLst/>
                <a:latin typeface="Arial" panose="020B0604020202020204" pitchFamily="34" charset="0"/>
                <a:cs typeface="Arial" panose="020B0604020202020204" pitchFamily="34" charset="0"/>
              </a:rPr>
              <a:t>Probabilities</a:t>
            </a:r>
          </a:p>
        </p:txBody>
      </p:sp>
      <p:sp>
        <p:nvSpPr>
          <p:cNvPr id="36880" name="Line 16"/>
          <p:cNvSpPr>
            <a:spLocks noChangeShapeType="1"/>
          </p:cNvSpPr>
          <p:nvPr/>
        </p:nvSpPr>
        <p:spPr bwMode="auto">
          <a:xfrm>
            <a:off x="4386171" y="4243218"/>
            <a:ext cx="311150" cy="0"/>
          </a:xfrm>
          <a:prstGeom prst="line">
            <a:avLst/>
          </a:prstGeom>
          <a:noFill/>
          <a:ln w="19050">
            <a:solidFill>
              <a:srgbClr val="000000"/>
            </a:solidFill>
            <a:round/>
            <a:headEnd/>
            <a:tailEnd type="triangle" w="med" len="me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36881" name="Line 17"/>
          <p:cNvSpPr>
            <a:spLocks noChangeShapeType="1"/>
          </p:cNvSpPr>
          <p:nvPr/>
        </p:nvSpPr>
        <p:spPr bwMode="auto">
          <a:xfrm>
            <a:off x="6571475" y="4243218"/>
            <a:ext cx="311150" cy="0"/>
          </a:xfrm>
          <a:prstGeom prst="line">
            <a:avLst/>
          </a:prstGeom>
          <a:noFill/>
          <a:ln w="19050">
            <a:solidFill>
              <a:srgbClr val="000000"/>
            </a:solidFill>
            <a:round/>
            <a:headEnd/>
            <a:tailEnd type="triangle" w="med" len="me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36882" name="Rectangle 18"/>
          <p:cNvSpPr>
            <a:spLocks noChangeArrowheads="1"/>
          </p:cNvSpPr>
          <p:nvPr/>
        </p:nvSpPr>
        <p:spPr bwMode="auto">
          <a:xfrm>
            <a:off x="681955" y="1531108"/>
            <a:ext cx="7772400" cy="481804"/>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Often we begin probability analysis with initial or </a:t>
            </a:r>
            <a:r>
              <a:rPr lang="en-US" sz="2000" b="1" dirty="0">
                <a:solidFill>
                  <a:srgbClr val="000000"/>
                </a:solidFill>
                <a:latin typeface="+mn-lt"/>
                <a:cs typeface="Arial" panose="020B0604020202020204" pitchFamily="34" charset="0"/>
              </a:rPr>
              <a:t>prior probabilities</a:t>
            </a:r>
            <a:r>
              <a:rPr lang="en-US" sz="2000" dirty="0">
                <a:solidFill>
                  <a:srgbClr val="000000"/>
                </a:solidFill>
                <a:latin typeface="+mn-lt"/>
                <a:cs typeface="Arial" panose="020B0604020202020204" pitchFamily="34" charset="0"/>
              </a:rPr>
              <a:t>.</a:t>
            </a:r>
          </a:p>
        </p:txBody>
      </p:sp>
      <p:sp>
        <p:nvSpPr>
          <p:cNvPr id="36883" name="Rectangle 19"/>
          <p:cNvSpPr>
            <a:spLocks noChangeArrowheads="1"/>
          </p:cNvSpPr>
          <p:nvPr/>
        </p:nvSpPr>
        <p:spPr bwMode="auto">
          <a:xfrm>
            <a:off x="681955" y="1958469"/>
            <a:ext cx="7772400" cy="630209"/>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Then, from a sample, special report, or a product test we obtain some additional information.</a:t>
            </a:r>
          </a:p>
        </p:txBody>
      </p:sp>
      <p:sp>
        <p:nvSpPr>
          <p:cNvPr id="36884" name="Rectangle 20"/>
          <p:cNvSpPr>
            <a:spLocks noChangeArrowheads="1"/>
          </p:cNvSpPr>
          <p:nvPr/>
        </p:nvSpPr>
        <p:spPr bwMode="auto">
          <a:xfrm>
            <a:off x="681955" y="2549968"/>
            <a:ext cx="7772400" cy="484901"/>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Given this information, we calculate revised or </a:t>
            </a:r>
            <a:r>
              <a:rPr lang="en-US" sz="2000" b="1" dirty="0">
                <a:solidFill>
                  <a:srgbClr val="000000"/>
                </a:solidFill>
                <a:latin typeface="+mn-lt"/>
                <a:cs typeface="Arial" panose="020B0604020202020204" pitchFamily="34" charset="0"/>
              </a:rPr>
              <a:t>posterior probabilities</a:t>
            </a:r>
            <a:r>
              <a:rPr lang="en-US" sz="2000" dirty="0">
                <a:solidFill>
                  <a:srgbClr val="000000"/>
                </a:solidFill>
                <a:latin typeface="+mn-lt"/>
                <a:cs typeface="Arial" panose="020B0604020202020204" pitchFamily="34" charset="0"/>
              </a:rPr>
              <a:t>.</a:t>
            </a:r>
          </a:p>
        </p:txBody>
      </p:sp>
      <p:sp>
        <p:nvSpPr>
          <p:cNvPr id="36885" name="Rectangle 21"/>
          <p:cNvSpPr>
            <a:spLocks noChangeArrowheads="1"/>
          </p:cNvSpPr>
          <p:nvPr/>
        </p:nvSpPr>
        <p:spPr bwMode="auto">
          <a:xfrm>
            <a:off x="681955" y="2888679"/>
            <a:ext cx="7772400" cy="508515"/>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2000" b="1" dirty="0">
                <a:solidFill>
                  <a:srgbClr val="000000"/>
                </a:solidFill>
                <a:latin typeface="+mn-lt"/>
                <a:cs typeface="Arial" panose="020B0604020202020204" pitchFamily="34" charset="0"/>
              </a:rPr>
              <a:t>Bayes’ theorem </a:t>
            </a:r>
            <a:r>
              <a:rPr lang="en-US" sz="2000" dirty="0">
                <a:solidFill>
                  <a:srgbClr val="000000"/>
                </a:solidFill>
                <a:latin typeface="+mn-lt"/>
                <a:cs typeface="Arial" panose="020B0604020202020204" pitchFamily="34" charset="0"/>
              </a:rPr>
              <a:t>provides the means for revising the prior probabilities.</a:t>
            </a:r>
          </a:p>
        </p:txBody>
      </p:sp>
      <p:sp>
        <p:nvSpPr>
          <p:cNvPr id="36871" name="Line 7"/>
          <p:cNvSpPr>
            <a:spLocks noChangeShapeType="1"/>
          </p:cNvSpPr>
          <p:nvPr/>
        </p:nvSpPr>
        <p:spPr bwMode="auto">
          <a:xfrm>
            <a:off x="2327865" y="4243218"/>
            <a:ext cx="311150" cy="0"/>
          </a:xfrm>
          <a:prstGeom prst="line">
            <a:avLst/>
          </a:prstGeom>
          <a:noFill/>
          <a:ln w="19050">
            <a:solidFill>
              <a:srgbClr val="000000"/>
            </a:solidFill>
            <a:round/>
            <a:headEnd/>
            <a:tailEnd type="triangle" w="med" len="med"/>
          </a:ln>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15777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idx="1"/>
          </p:nvPr>
        </p:nvSpPr>
        <p:spPr>
          <a:xfrm>
            <a:off x="1037218" y="2111691"/>
            <a:ext cx="7069563" cy="2034583"/>
          </a:xfrm>
          <a:noFill/>
          <a:ln/>
        </p:spPr>
        <p:txBody>
          <a:bodyPr>
            <a:noAutofit/>
          </a:bodyPr>
          <a:lstStyle/>
          <a:p>
            <a:pPr marL="0" indent="0">
              <a:buNone/>
            </a:pPr>
            <a:r>
              <a:rPr lang="en-US" sz="2000" dirty="0"/>
              <a:t>A proposed shopping center will provide strong competition for downtown businesses like L. S. Clothiers.  If the shopping center is built, the owner of L. S. Clothiers feels it would be best to relocate to the shopping center.</a:t>
            </a:r>
          </a:p>
        </p:txBody>
      </p:sp>
      <p:sp>
        <p:nvSpPr>
          <p:cNvPr id="38028" name="Rectangle 140"/>
          <p:cNvSpPr>
            <a:spLocks noChangeArrowheads="1"/>
          </p:cNvSpPr>
          <p:nvPr/>
        </p:nvSpPr>
        <p:spPr bwMode="auto">
          <a:xfrm>
            <a:off x="471411" y="969293"/>
            <a:ext cx="7772400" cy="454753"/>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Bayes’ Theorem</a:t>
            </a:r>
          </a:p>
        </p:txBody>
      </p:sp>
      <p:sp>
        <p:nvSpPr>
          <p:cNvPr id="38029" name="Rectangle 141"/>
          <p:cNvSpPr>
            <a:spLocks noChangeArrowheads="1"/>
          </p:cNvSpPr>
          <p:nvPr/>
        </p:nvSpPr>
        <p:spPr bwMode="auto">
          <a:xfrm>
            <a:off x="849454" y="1616980"/>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p:sp>
        <p:nvSpPr>
          <p:cNvPr id="38031" name="Rectangle 143"/>
          <p:cNvSpPr>
            <a:spLocks noChangeArrowheads="1"/>
          </p:cNvSpPr>
          <p:nvPr/>
        </p:nvSpPr>
        <p:spPr bwMode="auto">
          <a:xfrm>
            <a:off x="1037218" y="3632205"/>
            <a:ext cx="7056311" cy="1028138"/>
          </a:xfrm>
          <a:prstGeom prst="rect">
            <a:avLst/>
          </a:prstGeom>
          <a:noFill/>
          <a:ln w="12700">
            <a:noFill/>
            <a:miter lim="800000"/>
            <a:headEnd/>
            <a:tailEnd/>
          </a:ln>
          <a:effectLst/>
        </p:spPr>
        <p:txBody>
          <a:bodyPr lIns="68034" tIns="33420" rIns="68034" bIns="33420"/>
          <a:lstStyle/>
          <a:p>
            <a:r>
              <a:rPr lang="en-US" sz="2000" dirty="0">
                <a:solidFill>
                  <a:srgbClr val="000000"/>
                </a:solidFill>
                <a:latin typeface="+mn-lt"/>
                <a:cs typeface="Arial" panose="020B0604020202020204" pitchFamily="34" charset="0"/>
              </a:rPr>
              <a:t>The shopping center cannot be built unless a zoning change is approved by the town council.  The planning board must first make a recommendation, for or against the zoning change, to the council.</a:t>
            </a:r>
          </a:p>
        </p:txBody>
      </p:sp>
    </p:spTree>
    <p:extLst>
      <p:ext uri="{BB962C8B-B14F-4D97-AF65-F5344CB8AC3E}">
        <p14:creationId xmlns:p14="http://schemas.microsoft.com/office/powerpoint/2010/main" val="40030377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ChangeArrowheads="1"/>
          </p:cNvSpPr>
          <p:nvPr/>
        </p:nvSpPr>
        <p:spPr bwMode="auto">
          <a:xfrm>
            <a:off x="1419807" y="2122553"/>
            <a:ext cx="2921000" cy="414171"/>
          </a:xfrm>
          <a:prstGeom prst="rect">
            <a:avLst/>
          </a:prstGeom>
          <a:noFill/>
          <a:ln w="12700">
            <a:noFill/>
            <a:miter lim="800000"/>
            <a:headEnd/>
            <a:tailEnd/>
          </a:ln>
          <a:effectLst/>
        </p:spPr>
        <p:txBody>
          <a:bodyPr lIns="68034" tIns="33420" rIns="68034" bIns="33420"/>
          <a:lstStyle/>
          <a:p>
            <a:pPr marL="257827" indent="-257827">
              <a:spcBef>
                <a:spcPct val="20000"/>
              </a:spcBef>
            </a:pPr>
            <a:r>
              <a:rPr lang="en-US" sz="1805">
                <a:solidFill>
                  <a:srgbClr val="000000"/>
                </a:solidFill>
                <a:latin typeface="+mn-lt"/>
                <a:cs typeface="Arial" panose="020B0604020202020204" pitchFamily="34" charset="0"/>
              </a:rPr>
              <a:t>Let:</a:t>
            </a:r>
          </a:p>
        </p:txBody>
      </p:sp>
      <p:sp>
        <p:nvSpPr>
          <p:cNvPr id="134267" name="Rectangle 123"/>
          <p:cNvSpPr>
            <a:spLocks noChangeArrowheads="1"/>
          </p:cNvSpPr>
          <p:nvPr/>
        </p:nvSpPr>
        <p:spPr bwMode="auto">
          <a:xfrm>
            <a:off x="454607" y="1002238"/>
            <a:ext cx="7772400" cy="454753"/>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Prior Probabilities</a:t>
            </a:r>
          </a:p>
        </p:txBody>
      </p:sp>
      <p:sp>
        <p:nvSpPr>
          <p:cNvPr id="134268" name="Rectangle 124"/>
          <p:cNvSpPr>
            <a:spLocks noChangeArrowheads="1"/>
          </p:cNvSpPr>
          <p:nvPr/>
        </p:nvSpPr>
        <p:spPr bwMode="auto">
          <a:xfrm>
            <a:off x="1859349" y="2054840"/>
            <a:ext cx="5425302" cy="773438"/>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lgn="l">
              <a:spcBef>
                <a:spcPct val="20000"/>
              </a:spcBef>
              <a:buSzPct val="75000"/>
              <a:buFont typeface="Monotype Sorts" pitchFamily="2" charset="2"/>
              <a:buNone/>
            </a:pPr>
            <a:r>
              <a:rPr lang="en-US" sz="1805" i="1" dirty="0">
                <a:solidFill>
                  <a:srgbClr val="000000"/>
                </a:solidFill>
                <a:latin typeface="+mn-lt"/>
                <a:cs typeface="Arial" panose="020B0604020202020204" pitchFamily="34" charset="0"/>
              </a:rPr>
              <a:t> A</a:t>
            </a:r>
            <a:r>
              <a:rPr lang="en-US" sz="1805" baseline="-25000" dirty="0">
                <a:solidFill>
                  <a:srgbClr val="000000"/>
                </a:solidFill>
                <a:latin typeface="+mn-lt"/>
                <a:cs typeface="Arial" panose="020B0604020202020204" pitchFamily="34" charset="0"/>
              </a:rPr>
              <a:t>1</a:t>
            </a:r>
            <a:r>
              <a:rPr lang="en-US" sz="1805" dirty="0">
                <a:solidFill>
                  <a:srgbClr val="000000"/>
                </a:solidFill>
                <a:latin typeface="+mn-lt"/>
                <a:cs typeface="Arial" panose="020B0604020202020204" pitchFamily="34" charset="0"/>
              </a:rPr>
              <a:t> = town council approves the zoning change</a:t>
            </a:r>
          </a:p>
          <a:p>
            <a:pPr algn="l">
              <a:spcBef>
                <a:spcPct val="20000"/>
              </a:spcBef>
              <a:buSzPct val="75000"/>
              <a:buFont typeface="Monotype Sorts" pitchFamily="2" charset="2"/>
              <a:buNone/>
            </a:pPr>
            <a:r>
              <a:rPr lang="en-US" sz="1805" i="1" dirty="0">
                <a:solidFill>
                  <a:srgbClr val="000000"/>
                </a:solidFill>
                <a:latin typeface="+mn-lt"/>
                <a:cs typeface="Arial" panose="020B0604020202020204" pitchFamily="34" charset="0"/>
              </a:rPr>
              <a:t> A</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 town council disapproves the change</a:t>
            </a:r>
          </a:p>
        </p:txBody>
      </p:sp>
      <p:sp>
        <p:nvSpPr>
          <p:cNvPr id="134269" name="Rectangle 125"/>
          <p:cNvSpPr>
            <a:spLocks noChangeArrowheads="1"/>
          </p:cNvSpPr>
          <p:nvPr/>
        </p:nvSpPr>
        <p:spPr bwMode="auto">
          <a:xfrm>
            <a:off x="2029043" y="3179472"/>
            <a:ext cx="3238500" cy="572917"/>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t"/>
          <a:lstStyle/>
          <a:p>
            <a:pPr algn="l"/>
            <a:r>
              <a:rPr lang="en-US" sz="1805" dirty="0">
                <a:solidFill>
                  <a:srgbClr val="000000"/>
                </a:solidFill>
                <a:latin typeface="+mn-lt"/>
                <a:cs typeface="Arial" panose="020B0604020202020204" pitchFamily="34" charset="0"/>
              </a:rPr>
              <a:t>P(</a:t>
            </a:r>
            <a:r>
              <a:rPr lang="en-US" sz="1805" i="1" dirty="0">
                <a:solidFill>
                  <a:srgbClr val="000000"/>
                </a:solidFill>
                <a:latin typeface="+mn-lt"/>
                <a:cs typeface="Arial" panose="020B0604020202020204" pitchFamily="34" charset="0"/>
              </a:rPr>
              <a:t>A</a:t>
            </a:r>
            <a:r>
              <a:rPr lang="en-US" sz="1805" baseline="-25000" dirty="0">
                <a:solidFill>
                  <a:srgbClr val="000000"/>
                </a:solidFill>
                <a:latin typeface="+mn-lt"/>
                <a:cs typeface="Arial" panose="020B0604020202020204" pitchFamily="34" charset="0"/>
              </a:rPr>
              <a:t>1</a:t>
            </a:r>
            <a:r>
              <a:rPr lang="en-US" sz="1805" dirty="0">
                <a:solidFill>
                  <a:srgbClr val="000000"/>
                </a:solidFill>
                <a:latin typeface="+mn-lt"/>
                <a:cs typeface="Arial" panose="020B0604020202020204" pitchFamily="34" charset="0"/>
              </a:rPr>
              <a:t>) = .7   </a:t>
            </a:r>
          </a:p>
          <a:p>
            <a:pPr algn="l"/>
            <a:r>
              <a:rPr lang="en-US" sz="1805" dirty="0">
                <a:solidFill>
                  <a:srgbClr val="000000"/>
                </a:solidFill>
                <a:latin typeface="+mn-lt"/>
                <a:cs typeface="Arial" panose="020B0604020202020204" pitchFamily="34" charset="0"/>
              </a:rPr>
              <a:t>P(</a:t>
            </a:r>
            <a:r>
              <a:rPr lang="en-US" sz="1805" i="1" dirty="0">
                <a:solidFill>
                  <a:srgbClr val="000000"/>
                </a:solidFill>
                <a:latin typeface="+mn-lt"/>
                <a:cs typeface="Arial" panose="020B0604020202020204" pitchFamily="34" charset="0"/>
              </a:rPr>
              <a:t>A</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 .3</a:t>
            </a:r>
          </a:p>
        </p:txBody>
      </p:sp>
      <p:sp>
        <p:nvSpPr>
          <p:cNvPr id="134270" name="Rectangle 126"/>
          <p:cNvSpPr>
            <a:spLocks noChangeArrowheads="1"/>
          </p:cNvSpPr>
          <p:nvPr/>
        </p:nvSpPr>
        <p:spPr bwMode="auto">
          <a:xfrm>
            <a:off x="1427797" y="2851981"/>
            <a:ext cx="3886200" cy="429688"/>
          </a:xfrm>
          <a:prstGeom prst="rect">
            <a:avLst/>
          </a:prstGeom>
          <a:noFill/>
          <a:ln w="12700">
            <a:noFill/>
            <a:miter lim="800000"/>
            <a:headEnd/>
            <a:tailEnd/>
          </a:ln>
          <a:effectLst/>
        </p:spPr>
        <p:txBody>
          <a:bodyPr wrap="none" anchor="ctr"/>
          <a:lstStyle/>
          <a:p>
            <a:pPr algn="l"/>
            <a:r>
              <a:rPr lang="en-US" sz="1805" dirty="0">
                <a:solidFill>
                  <a:srgbClr val="000000"/>
                </a:solidFill>
                <a:latin typeface="+mn-lt"/>
                <a:cs typeface="Arial" panose="020B0604020202020204" pitchFamily="34" charset="0"/>
              </a:rPr>
              <a:t>Using subjective judgment:</a:t>
            </a:r>
          </a:p>
        </p:txBody>
      </p:sp>
      <p:sp>
        <p:nvSpPr>
          <p:cNvPr id="8" name="Rectangle 141">
            <a:extLst>
              <a:ext uri="{FF2B5EF4-FFF2-40B4-BE49-F238E27FC236}">
                <a16:creationId xmlns:a16="http://schemas.microsoft.com/office/drawing/2014/main" id="{A424AD45-B3CA-4B6E-8B9F-5AF4A418D88C}"/>
              </a:ext>
            </a:extLst>
          </p:cNvPr>
          <p:cNvSpPr>
            <a:spLocks noChangeArrowheads="1"/>
          </p:cNvSpPr>
          <p:nvPr/>
        </p:nvSpPr>
        <p:spPr bwMode="auto">
          <a:xfrm>
            <a:off x="849454" y="1524620"/>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p:spTree>
    <p:extLst>
      <p:ext uri="{BB962C8B-B14F-4D97-AF65-F5344CB8AC3E}">
        <p14:creationId xmlns:p14="http://schemas.microsoft.com/office/powerpoint/2010/main" val="604297959"/>
      </p:ext>
    </p:extLst>
  </p:cSld>
  <p:clrMapOvr>
    <a:masterClrMapping/>
  </p:clrMapOvr>
  <p:transition>
    <p:zoom/>
  </p:transition>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033" name="Rectangle 121"/>
          <p:cNvSpPr>
            <a:spLocks noGrp="1" noChangeArrowheads="1"/>
          </p:cNvSpPr>
          <p:nvPr>
            <p:ph type="title"/>
          </p:nvPr>
        </p:nvSpPr>
        <p:spPr>
          <a:xfrm>
            <a:off x="489659" y="969883"/>
            <a:ext cx="7772400" cy="454753"/>
          </a:xfrm>
          <a:noFill/>
          <a:ln/>
        </p:spPr>
        <p:txBody>
          <a:bodyPr>
            <a:noAutofit/>
          </a:bodyPr>
          <a:lstStyle/>
          <a:p>
            <a:r>
              <a:rPr lang="en-US" dirty="0"/>
              <a:t>New Information</a:t>
            </a:r>
          </a:p>
        </p:txBody>
      </p:sp>
      <p:sp>
        <p:nvSpPr>
          <p:cNvPr id="38915" name="Rectangle 3"/>
          <p:cNvSpPr>
            <a:spLocks noGrp="1" noChangeArrowheads="1"/>
          </p:cNvSpPr>
          <p:nvPr>
            <p:ph idx="1"/>
          </p:nvPr>
        </p:nvSpPr>
        <p:spPr>
          <a:xfrm>
            <a:off x="1179308" y="2043238"/>
            <a:ext cx="7226300" cy="646613"/>
          </a:xfrm>
          <a:noFill/>
          <a:ln/>
        </p:spPr>
        <p:txBody>
          <a:bodyPr>
            <a:noAutofit/>
          </a:bodyPr>
          <a:lstStyle/>
          <a:p>
            <a:pPr marL="0" indent="0">
              <a:buNone/>
            </a:pPr>
            <a:r>
              <a:rPr lang="en-US" sz="2000" dirty="0"/>
              <a:t>The planning board has recommended against the zoning change.  Let </a:t>
            </a:r>
            <a:r>
              <a:rPr lang="en-US" sz="2000" i="1" dirty="0"/>
              <a:t>B</a:t>
            </a:r>
            <a:r>
              <a:rPr lang="en-US" sz="2000" dirty="0"/>
              <a:t> denote the event of a negative recommendation by the planning board.</a:t>
            </a:r>
          </a:p>
        </p:txBody>
      </p:sp>
      <p:sp>
        <p:nvSpPr>
          <p:cNvPr id="39035" name="Rectangle 123"/>
          <p:cNvSpPr>
            <a:spLocks noChangeArrowheads="1"/>
          </p:cNvSpPr>
          <p:nvPr/>
        </p:nvSpPr>
        <p:spPr bwMode="auto">
          <a:xfrm>
            <a:off x="1207180" y="3135906"/>
            <a:ext cx="7226300" cy="702873"/>
          </a:xfrm>
          <a:prstGeom prst="rect">
            <a:avLst/>
          </a:prstGeom>
          <a:noFill/>
          <a:ln w="12700">
            <a:noFill/>
            <a:miter lim="800000"/>
            <a:headEnd/>
            <a:tailEnd/>
          </a:ln>
          <a:effectLst/>
        </p:spPr>
        <p:txBody>
          <a:bodyPr lIns="68034" tIns="33420" rIns="68034" bIns="33420"/>
          <a:lstStyle/>
          <a:p>
            <a:pPr>
              <a:spcBef>
                <a:spcPct val="20000"/>
              </a:spcBef>
            </a:pPr>
            <a:r>
              <a:rPr lang="en-US" sz="2000" dirty="0">
                <a:solidFill>
                  <a:srgbClr val="000000"/>
                </a:solidFill>
                <a:latin typeface="+mn-lt"/>
                <a:cs typeface="Arial" panose="020B0604020202020204" pitchFamily="34" charset="0"/>
              </a:rPr>
              <a:t>Given that </a:t>
            </a:r>
            <a:r>
              <a:rPr lang="en-US" sz="2000" i="1" dirty="0">
                <a:solidFill>
                  <a:srgbClr val="000000"/>
                </a:solidFill>
                <a:latin typeface="+mn-lt"/>
                <a:cs typeface="Arial" panose="020B0604020202020204" pitchFamily="34" charset="0"/>
              </a:rPr>
              <a:t>B</a:t>
            </a:r>
            <a:r>
              <a:rPr lang="en-US" sz="2000" dirty="0">
                <a:solidFill>
                  <a:srgbClr val="000000"/>
                </a:solidFill>
                <a:latin typeface="+mn-lt"/>
                <a:cs typeface="Arial" panose="020B0604020202020204" pitchFamily="34" charset="0"/>
              </a:rPr>
              <a:t> has occurred, should L. S. Clothiers revise the probabilities that the town council will approve or disapprove the zoning change?</a:t>
            </a:r>
          </a:p>
        </p:txBody>
      </p:sp>
      <p:sp>
        <p:nvSpPr>
          <p:cNvPr id="6" name="Rectangle 141">
            <a:extLst>
              <a:ext uri="{FF2B5EF4-FFF2-40B4-BE49-F238E27FC236}">
                <a16:creationId xmlns:a16="http://schemas.microsoft.com/office/drawing/2014/main" id="{98606017-37A6-445A-B389-734ACF4CBC87}"/>
              </a:ext>
            </a:extLst>
          </p:cNvPr>
          <p:cNvSpPr>
            <a:spLocks noChangeArrowheads="1"/>
          </p:cNvSpPr>
          <p:nvPr/>
        </p:nvSpPr>
        <p:spPr bwMode="auto">
          <a:xfrm>
            <a:off x="849454" y="1524620"/>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p:spTree>
    <p:extLst>
      <p:ext uri="{BB962C8B-B14F-4D97-AF65-F5344CB8AC3E}">
        <p14:creationId xmlns:p14="http://schemas.microsoft.com/office/powerpoint/2010/main" val="21582677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ChangeArrowheads="1"/>
          </p:cNvSpPr>
          <p:nvPr/>
        </p:nvSpPr>
        <p:spPr bwMode="auto">
          <a:xfrm>
            <a:off x="1175389" y="2059925"/>
            <a:ext cx="7114379" cy="736438"/>
          </a:xfrm>
          <a:prstGeom prst="rect">
            <a:avLst/>
          </a:prstGeom>
          <a:noFill/>
          <a:ln w="12700">
            <a:noFill/>
            <a:miter lim="800000"/>
            <a:headEnd/>
            <a:tailEnd/>
          </a:ln>
          <a:effectLst/>
        </p:spPr>
        <p:txBody>
          <a:bodyPr lIns="68034" tIns="33420" rIns="68034" bIns="33420"/>
          <a:lstStyle/>
          <a:p>
            <a:pPr algn="l">
              <a:spcBef>
                <a:spcPct val="20000"/>
              </a:spcBef>
              <a:buFont typeface="Wingdings" pitchFamily="2" charset="2"/>
              <a:buNone/>
            </a:pPr>
            <a:r>
              <a:rPr lang="en-US" sz="2000" dirty="0">
                <a:solidFill>
                  <a:srgbClr val="000000"/>
                </a:solidFill>
                <a:latin typeface="+mn-lt"/>
                <a:cs typeface="Arial" panose="020B0604020202020204" pitchFamily="34" charset="0"/>
              </a:rPr>
              <a:t>Past history with the planning board and the town council indicates the following: </a:t>
            </a:r>
          </a:p>
        </p:txBody>
      </p:sp>
      <p:sp>
        <p:nvSpPr>
          <p:cNvPr id="183415" name="Rectangle 119"/>
          <p:cNvSpPr>
            <a:spLocks noChangeArrowheads="1"/>
          </p:cNvSpPr>
          <p:nvPr/>
        </p:nvSpPr>
        <p:spPr bwMode="auto">
          <a:xfrm>
            <a:off x="517368" y="980079"/>
            <a:ext cx="7772400" cy="454753"/>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Conditional Probabilities</a:t>
            </a:r>
          </a:p>
        </p:txBody>
      </p:sp>
      <p:sp>
        <p:nvSpPr>
          <p:cNvPr id="183416" name="Rectangle 120"/>
          <p:cNvSpPr>
            <a:spLocks noChangeArrowheads="1"/>
          </p:cNvSpPr>
          <p:nvPr/>
        </p:nvSpPr>
        <p:spPr bwMode="auto">
          <a:xfrm>
            <a:off x="2556374" y="3075049"/>
            <a:ext cx="3476235" cy="51562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baseline="-25000" dirty="0">
                <a:solidFill>
                  <a:srgbClr val="000000"/>
                </a:solidFill>
                <a:latin typeface="+mn-lt"/>
                <a:cs typeface="Arial" panose="020B0604020202020204" pitchFamily="34" charset="0"/>
              </a:rPr>
              <a:t>1</a:t>
            </a:r>
            <a:r>
              <a:rPr lang="en-US" sz="1805" dirty="0">
                <a:solidFill>
                  <a:srgbClr val="000000"/>
                </a:solidFill>
                <a:latin typeface="+mn-lt"/>
                <a:cs typeface="Arial" panose="020B0604020202020204" pitchFamily="34" charset="0"/>
              </a:rPr>
              <a:t>) = .2   and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 .9</a:t>
            </a:r>
          </a:p>
        </p:txBody>
      </p:sp>
      <p:sp>
        <p:nvSpPr>
          <p:cNvPr id="183418" name="Rectangle 122"/>
          <p:cNvSpPr>
            <a:spLocks noChangeArrowheads="1"/>
          </p:cNvSpPr>
          <p:nvPr/>
        </p:nvSpPr>
        <p:spPr bwMode="auto">
          <a:xfrm>
            <a:off x="2481664" y="3497377"/>
            <a:ext cx="3771536" cy="544272"/>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i="1" baseline="30000" dirty="0">
                <a:solidFill>
                  <a:srgbClr val="000000"/>
                </a:solidFill>
                <a:latin typeface="+mn-lt"/>
                <a:cs typeface="Arial" panose="020B0604020202020204" pitchFamily="34" charset="0"/>
              </a:rPr>
              <a:t>C</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baseline="-25000" dirty="0">
                <a:solidFill>
                  <a:srgbClr val="000000"/>
                </a:solidFill>
                <a:latin typeface="+mn-lt"/>
                <a:cs typeface="Arial" panose="020B0604020202020204" pitchFamily="34" charset="0"/>
              </a:rPr>
              <a:t>1</a:t>
            </a:r>
            <a:r>
              <a:rPr lang="en-US" sz="1805" dirty="0">
                <a:solidFill>
                  <a:srgbClr val="000000"/>
                </a:solidFill>
                <a:latin typeface="+mn-lt"/>
                <a:cs typeface="Arial" panose="020B0604020202020204" pitchFamily="34" charset="0"/>
              </a:rPr>
              <a:t>) = .8   and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i="1" baseline="30000" dirty="0">
                <a:solidFill>
                  <a:srgbClr val="000000"/>
                </a:solidFill>
                <a:latin typeface="+mn-lt"/>
                <a:cs typeface="Arial" panose="020B0604020202020204" pitchFamily="34" charset="0"/>
              </a:rPr>
              <a:t>C</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 .1</a:t>
            </a:r>
          </a:p>
        </p:txBody>
      </p:sp>
      <p:sp>
        <p:nvSpPr>
          <p:cNvPr id="183420" name="Rectangle 124"/>
          <p:cNvSpPr>
            <a:spLocks noChangeArrowheads="1"/>
          </p:cNvSpPr>
          <p:nvPr/>
        </p:nvSpPr>
        <p:spPr bwMode="auto">
          <a:xfrm>
            <a:off x="1521771" y="3075049"/>
            <a:ext cx="1200150" cy="401042"/>
          </a:xfrm>
          <a:prstGeom prst="rect">
            <a:avLst/>
          </a:prstGeom>
          <a:noFill/>
          <a:ln w="12700">
            <a:noFill/>
            <a:miter lim="800000"/>
            <a:headEnd/>
            <a:tailEnd/>
          </a:ln>
          <a:effectLst/>
        </p:spPr>
        <p:txBody>
          <a:bodyPr wrap="none" anchor="ctr"/>
          <a:lstStyle/>
          <a:p>
            <a:r>
              <a:rPr lang="en-US" sz="1805" dirty="0">
                <a:solidFill>
                  <a:srgbClr val="000000"/>
                </a:solidFill>
                <a:latin typeface="Arial" panose="020B0604020202020204" pitchFamily="34" charset="0"/>
                <a:cs typeface="Arial" panose="020B0604020202020204" pitchFamily="34" charset="0"/>
              </a:rPr>
              <a:t>Hence: </a:t>
            </a:r>
          </a:p>
        </p:txBody>
      </p:sp>
      <p:sp>
        <p:nvSpPr>
          <p:cNvPr id="8" name="Rectangle 141">
            <a:extLst>
              <a:ext uri="{FF2B5EF4-FFF2-40B4-BE49-F238E27FC236}">
                <a16:creationId xmlns:a16="http://schemas.microsoft.com/office/drawing/2014/main" id="{680F4F2B-49C1-490E-972B-5E0DC1F8EE48}"/>
              </a:ext>
            </a:extLst>
          </p:cNvPr>
          <p:cNvSpPr>
            <a:spLocks noChangeArrowheads="1"/>
          </p:cNvSpPr>
          <p:nvPr/>
        </p:nvSpPr>
        <p:spPr bwMode="auto">
          <a:xfrm>
            <a:off x="849454" y="1524620"/>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p:spTree>
    <p:extLst>
      <p:ext uri="{BB962C8B-B14F-4D97-AF65-F5344CB8AC3E}">
        <p14:creationId xmlns:p14="http://schemas.microsoft.com/office/powerpoint/2010/main" val="1435881583"/>
      </p:ext>
    </p:extLst>
  </p:cSld>
  <p:clrMapOvr>
    <a:masterClrMapping/>
  </p:clrMapOvr>
  <p:transition>
    <p:zoom/>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Line 3"/>
          <p:cNvSpPr>
            <a:spLocks noChangeShapeType="1"/>
          </p:cNvSpPr>
          <p:nvPr/>
        </p:nvSpPr>
        <p:spPr bwMode="auto">
          <a:xfrm flipV="1">
            <a:off x="1537743" y="3379394"/>
            <a:ext cx="1987550" cy="679145"/>
          </a:xfrm>
          <a:prstGeom prst="line">
            <a:avLst/>
          </a:prstGeom>
          <a:ln>
            <a:headEnd/>
            <a:tailEnd/>
          </a:ln>
        </p:spPr>
        <p:style>
          <a:lnRef idx="1">
            <a:schemeClr val="dk1"/>
          </a:lnRef>
          <a:fillRef idx="0">
            <a:schemeClr val="dk1"/>
          </a:fillRef>
          <a:effectRef idx="0">
            <a:schemeClr val="dk1"/>
          </a:effectRef>
          <a:fontRef idx="minor">
            <a:schemeClr val="tx1"/>
          </a:fontRef>
        </p:style>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85348" name="Line 4"/>
          <p:cNvSpPr>
            <a:spLocks noChangeShapeType="1"/>
          </p:cNvSpPr>
          <p:nvPr/>
        </p:nvSpPr>
        <p:spPr bwMode="auto">
          <a:xfrm>
            <a:off x="1537744" y="4130152"/>
            <a:ext cx="1963737" cy="473851"/>
          </a:xfrm>
          <a:prstGeom prst="line">
            <a:avLst/>
          </a:prstGeom>
          <a:ln>
            <a:headEnd/>
            <a:tailEnd/>
          </a:ln>
        </p:spPr>
        <p:style>
          <a:lnRef idx="1">
            <a:schemeClr val="dk1"/>
          </a:lnRef>
          <a:fillRef idx="0">
            <a:schemeClr val="dk1"/>
          </a:fillRef>
          <a:effectRef idx="0">
            <a:schemeClr val="dk1"/>
          </a:effectRef>
          <a:fontRef idx="minor">
            <a:schemeClr val="tx1"/>
          </a:fontRef>
        </p:style>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85349" name="Line 5"/>
          <p:cNvSpPr>
            <a:spLocks noChangeShapeType="1"/>
          </p:cNvSpPr>
          <p:nvPr/>
        </p:nvSpPr>
        <p:spPr bwMode="auto">
          <a:xfrm flipV="1">
            <a:off x="3557044" y="4385578"/>
            <a:ext cx="2074862" cy="210070"/>
          </a:xfrm>
          <a:prstGeom prst="line">
            <a:avLst/>
          </a:prstGeom>
          <a:ln>
            <a:headEnd/>
            <a:tailEnd/>
          </a:ln>
        </p:spPr>
        <p:style>
          <a:lnRef idx="1">
            <a:schemeClr val="dk1"/>
          </a:lnRef>
          <a:fillRef idx="0">
            <a:schemeClr val="dk1"/>
          </a:fillRef>
          <a:effectRef idx="0">
            <a:schemeClr val="dk1"/>
          </a:effectRef>
          <a:fontRef idx="minor">
            <a:schemeClr val="tx1"/>
          </a:fontRef>
        </p:style>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85350" name="Line 6"/>
          <p:cNvSpPr>
            <a:spLocks noChangeShapeType="1"/>
          </p:cNvSpPr>
          <p:nvPr/>
        </p:nvSpPr>
        <p:spPr bwMode="auto">
          <a:xfrm flipV="1">
            <a:off x="3595143" y="3156193"/>
            <a:ext cx="2036762" cy="229167"/>
          </a:xfrm>
          <a:prstGeom prst="line">
            <a:avLst/>
          </a:prstGeom>
          <a:ln>
            <a:headEnd/>
            <a:tailEnd/>
          </a:ln>
        </p:spPr>
        <p:style>
          <a:lnRef idx="1">
            <a:schemeClr val="dk1"/>
          </a:lnRef>
          <a:fillRef idx="0">
            <a:schemeClr val="dk1"/>
          </a:fillRef>
          <a:effectRef idx="0">
            <a:schemeClr val="dk1"/>
          </a:effectRef>
          <a:fontRef idx="minor">
            <a:schemeClr val="tx1"/>
          </a:fontRef>
        </p:style>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85351" name="Line 7"/>
          <p:cNvSpPr>
            <a:spLocks noChangeShapeType="1"/>
          </p:cNvSpPr>
          <p:nvPr/>
        </p:nvSpPr>
        <p:spPr bwMode="auto">
          <a:xfrm>
            <a:off x="3557044" y="3428330"/>
            <a:ext cx="2074862" cy="194554"/>
          </a:xfrm>
          <a:prstGeom prst="line">
            <a:avLst/>
          </a:prstGeom>
          <a:ln>
            <a:headEnd/>
            <a:tailEnd/>
          </a:ln>
        </p:spPr>
        <p:style>
          <a:lnRef idx="1">
            <a:schemeClr val="dk1"/>
          </a:lnRef>
          <a:fillRef idx="0">
            <a:schemeClr val="dk1"/>
          </a:fillRef>
          <a:effectRef idx="0">
            <a:schemeClr val="dk1"/>
          </a:effectRef>
          <a:fontRef idx="minor">
            <a:schemeClr val="tx1"/>
          </a:fontRef>
        </p:style>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85352" name="Line 8"/>
          <p:cNvSpPr>
            <a:spLocks noChangeShapeType="1"/>
          </p:cNvSpPr>
          <p:nvPr/>
        </p:nvSpPr>
        <p:spPr bwMode="auto">
          <a:xfrm>
            <a:off x="3595144" y="4624294"/>
            <a:ext cx="2047875" cy="219618"/>
          </a:xfrm>
          <a:prstGeom prst="line">
            <a:avLst/>
          </a:prstGeom>
          <a:ln>
            <a:headEnd/>
            <a:tailEnd/>
          </a:ln>
        </p:spPr>
        <p:style>
          <a:lnRef idx="1">
            <a:schemeClr val="dk1"/>
          </a:lnRef>
          <a:fillRef idx="0">
            <a:schemeClr val="dk1"/>
          </a:fillRef>
          <a:effectRef idx="0">
            <a:schemeClr val="dk1"/>
          </a:effectRef>
          <a:fontRef idx="minor">
            <a:schemeClr val="tx1"/>
          </a:fontRef>
        </p:style>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85354" name="Rectangle 10"/>
          <p:cNvSpPr>
            <a:spLocks noChangeArrowheads="1"/>
          </p:cNvSpPr>
          <p:nvPr/>
        </p:nvSpPr>
        <p:spPr bwMode="auto">
          <a:xfrm>
            <a:off x="3752435" y="3599011"/>
            <a:ext cx="1305986" cy="345261"/>
          </a:xfrm>
          <a:prstGeom prst="rect">
            <a:avLst/>
          </a:prstGeom>
          <a:noFill/>
          <a:ln w="12700">
            <a:noFill/>
            <a:miter lim="800000"/>
            <a:headEnd/>
            <a:tailEnd/>
          </a:ln>
          <a:effectLst/>
        </p:spPr>
        <p:txBody>
          <a:bodyPr wrap="none" lIns="68034" tIns="33420" rIns="68034" bIns="33420">
            <a:spAutoFit/>
          </a:bodyPr>
          <a:lstStyle/>
          <a:p>
            <a:pPr algn="l"/>
            <a:r>
              <a:rPr lang="en-US" sz="1805">
                <a:solidFill>
                  <a:srgbClr val="000000"/>
                </a:solidFill>
                <a:latin typeface="+mn-lt"/>
                <a:cs typeface="Arial" panose="020B0604020202020204" pitchFamily="34" charset="0"/>
              </a:rPr>
              <a:t>P(</a:t>
            </a:r>
            <a:r>
              <a:rPr lang="en-US" sz="1805" i="1">
                <a:solidFill>
                  <a:srgbClr val="000000"/>
                </a:solidFill>
                <a:latin typeface="+mn-lt"/>
                <a:cs typeface="Arial" panose="020B0604020202020204" pitchFamily="34" charset="0"/>
              </a:rPr>
              <a:t>B</a:t>
            </a:r>
            <a:r>
              <a:rPr lang="en-US" sz="1805" baseline="40000">
                <a:solidFill>
                  <a:srgbClr val="000000"/>
                </a:solidFill>
                <a:latin typeface="+mn-lt"/>
                <a:cs typeface="Arial" panose="020B0604020202020204" pitchFamily="34" charset="0"/>
              </a:rPr>
              <a:t>c</a:t>
            </a:r>
            <a:r>
              <a:rPr lang="en-US" sz="1805">
                <a:solidFill>
                  <a:srgbClr val="000000"/>
                </a:solidFill>
                <a:latin typeface="+mn-lt"/>
                <a:cs typeface="Arial" panose="020B0604020202020204" pitchFamily="34" charset="0"/>
              </a:rPr>
              <a:t>|</a:t>
            </a:r>
            <a:r>
              <a:rPr lang="en-US" sz="1805" i="1">
                <a:solidFill>
                  <a:srgbClr val="000000"/>
                </a:solidFill>
                <a:latin typeface="+mn-lt"/>
                <a:cs typeface="Arial" panose="020B0604020202020204" pitchFamily="34" charset="0"/>
              </a:rPr>
              <a:t>A</a:t>
            </a:r>
            <a:r>
              <a:rPr lang="en-US" sz="1805" baseline="-25000">
                <a:solidFill>
                  <a:srgbClr val="000000"/>
                </a:solidFill>
                <a:latin typeface="+mn-lt"/>
                <a:cs typeface="Arial" panose="020B0604020202020204" pitchFamily="34" charset="0"/>
              </a:rPr>
              <a:t>1</a:t>
            </a:r>
            <a:r>
              <a:rPr lang="en-US" sz="1805">
                <a:solidFill>
                  <a:srgbClr val="000000"/>
                </a:solidFill>
                <a:latin typeface="+mn-lt"/>
                <a:cs typeface="Arial" panose="020B0604020202020204" pitchFamily="34" charset="0"/>
              </a:rPr>
              <a:t>) = .8</a:t>
            </a:r>
          </a:p>
        </p:txBody>
      </p:sp>
      <p:sp>
        <p:nvSpPr>
          <p:cNvPr id="185355" name="Rectangle 11"/>
          <p:cNvSpPr>
            <a:spLocks noChangeArrowheads="1"/>
          </p:cNvSpPr>
          <p:nvPr/>
        </p:nvSpPr>
        <p:spPr bwMode="auto">
          <a:xfrm>
            <a:off x="1750779" y="3283907"/>
            <a:ext cx="1007828"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P(</a:t>
            </a:r>
            <a:r>
              <a:rPr lang="en-US" sz="1805" i="1" dirty="0">
                <a:solidFill>
                  <a:srgbClr val="000000"/>
                </a:solidFill>
                <a:latin typeface="+mn-lt"/>
                <a:cs typeface="Arial" panose="020B0604020202020204" pitchFamily="34" charset="0"/>
              </a:rPr>
              <a:t>A</a:t>
            </a:r>
            <a:r>
              <a:rPr lang="en-US" sz="1805" baseline="-25000" dirty="0">
                <a:solidFill>
                  <a:srgbClr val="000000"/>
                </a:solidFill>
                <a:latin typeface="+mn-lt"/>
                <a:cs typeface="Arial" panose="020B0604020202020204" pitchFamily="34" charset="0"/>
              </a:rPr>
              <a:t>1</a:t>
            </a:r>
            <a:r>
              <a:rPr lang="en-US" sz="1805" dirty="0">
                <a:solidFill>
                  <a:srgbClr val="000000"/>
                </a:solidFill>
                <a:latin typeface="+mn-lt"/>
                <a:cs typeface="Arial" panose="020B0604020202020204" pitchFamily="34" charset="0"/>
              </a:rPr>
              <a:t>) = .7</a:t>
            </a:r>
          </a:p>
        </p:txBody>
      </p:sp>
      <p:sp>
        <p:nvSpPr>
          <p:cNvPr id="185356" name="Rectangle 12"/>
          <p:cNvSpPr>
            <a:spLocks noChangeArrowheads="1"/>
          </p:cNvSpPr>
          <p:nvPr/>
        </p:nvSpPr>
        <p:spPr bwMode="auto">
          <a:xfrm>
            <a:off x="1750779" y="4451226"/>
            <a:ext cx="1007828" cy="345261"/>
          </a:xfrm>
          <a:prstGeom prst="rect">
            <a:avLst/>
          </a:prstGeom>
          <a:noFill/>
          <a:ln w="12700">
            <a:noFill/>
            <a:miter lim="800000"/>
            <a:headEnd/>
            <a:tailEnd/>
          </a:ln>
          <a:effectLst/>
        </p:spPr>
        <p:txBody>
          <a:bodyPr wrap="none" lIns="68034" tIns="33420" rIns="68034" bIns="33420">
            <a:spAutoFit/>
          </a:bodyPr>
          <a:lstStyle/>
          <a:p>
            <a:pPr algn="l"/>
            <a:r>
              <a:rPr lang="en-US" sz="1805">
                <a:solidFill>
                  <a:srgbClr val="000000"/>
                </a:solidFill>
                <a:latin typeface="+mn-lt"/>
                <a:cs typeface="Arial" panose="020B0604020202020204" pitchFamily="34" charset="0"/>
              </a:rPr>
              <a:t>P(</a:t>
            </a:r>
            <a:r>
              <a:rPr lang="en-US" sz="1805" i="1">
                <a:solidFill>
                  <a:srgbClr val="000000"/>
                </a:solidFill>
                <a:latin typeface="+mn-lt"/>
                <a:cs typeface="Arial" panose="020B0604020202020204" pitchFamily="34" charset="0"/>
              </a:rPr>
              <a:t>A</a:t>
            </a:r>
            <a:r>
              <a:rPr lang="en-US" sz="1805" baseline="-25000">
                <a:solidFill>
                  <a:srgbClr val="000000"/>
                </a:solidFill>
                <a:latin typeface="+mn-lt"/>
                <a:cs typeface="Arial" panose="020B0604020202020204" pitchFamily="34" charset="0"/>
              </a:rPr>
              <a:t>2</a:t>
            </a:r>
            <a:r>
              <a:rPr lang="en-US" sz="1805">
                <a:solidFill>
                  <a:srgbClr val="000000"/>
                </a:solidFill>
                <a:latin typeface="+mn-lt"/>
                <a:cs typeface="Arial" panose="020B0604020202020204" pitchFamily="34" charset="0"/>
              </a:rPr>
              <a:t>) = .3</a:t>
            </a:r>
          </a:p>
        </p:txBody>
      </p:sp>
      <p:sp>
        <p:nvSpPr>
          <p:cNvPr id="185357" name="Rectangle 13"/>
          <p:cNvSpPr>
            <a:spLocks noChangeArrowheads="1"/>
          </p:cNvSpPr>
          <p:nvPr/>
        </p:nvSpPr>
        <p:spPr bwMode="auto">
          <a:xfrm>
            <a:off x="3752435" y="4068087"/>
            <a:ext cx="1240263" cy="345261"/>
          </a:xfrm>
          <a:prstGeom prst="rect">
            <a:avLst/>
          </a:prstGeom>
          <a:noFill/>
          <a:ln w="12700">
            <a:noFill/>
            <a:miter lim="800000"/>
            <a:headEnd/>
            <a:tailEnd/>
          </a:ln>
          <a:effectLst/>
        </p:spPr>
        <p:txBody>
          <a:bodyPr wrap="none" lIns="68034" tIns="33420" rIns="68034" bIns="33420">
            <a:spAutoFit/>
          </a:bodyPr>
          <a:lstStyle/>
          <a:p>
            <a:pPr algn="l"/>
            <a:r>
              <a:rPr lang="en-US" sz="1805">
                <a:solidFill>
                  <a:srgbClr val="000000"/>
                </a:solidFill>
                <a:latin typeface="+mn-lt"/>
                <a:cs typeface="Arial" panose="020B0604020202020204" pitchFamily="34" charset="0"/>
              </a:rPr>
              <a:t>P(</a:t>
            </a:r>
            <a:r>
              <a:rPr lang="en-US" sz="1805" i="1">
                <a:solidFill>
                  <a:srgbClr val="000000"/>
                </a:solidFill>
                <a:latin typeface="+mn-lt"/>
                <a:cs typeface="Arial" panose="020B0604020202020204" pitchFamily="34" charset="0"/>
              </a:rPr>
              <a:t>B</a:t>
            </a:r>
            <a:r>
              <a:rPr lang="en-US" sz="1805">
                <a:solidFill>
                  <a:srgbClr val="000000"/>
                </a:solidFill>
                <a:latin typeface="+mn-lt"/>
                <a:cs typeface="Arial" panose="020B0604020202020204" pitchFamily="34" charset="0"/>
              </a:rPr>
              <a:t>|</a:t>
            </a:r>
            <a:r>
              <a:rPr lang="en-US" sz="1805" i="1">
                <a:solidFill>
                  <a:srgbClr val="000000"/>
                </a:solidFill>
                <a:latin typeface="+mn-lt"/>
                <a:cs typeface="Arial" panose="020B0604020202020204" pitchFamily="34" charset="0"/>
              </a:rPr>
              <a:t>A</a:t>
            </a:r>
            <a:r>
              <a:rPr lang="en-US" sz="1805" baseline="-25000">
                <a:solidFill>
                  <a:srgbClr val="000000"/>
                </a:solidFill>
                <a:latin typeface="+mn-lt"/>
                <a:cs typeface="Arial" panose="020B0604020202020204" pitchFamily="34" charset="0"/>
              </a:rPr>
              <a:t>2</a:t>
            </a:r>
            <a:r>
              <a:rPr lang="en-US" sz="1805">
                <a:solidFill>
                  <a:srgbClr val="000000"/>
                </a:solidFill>
                <a:latin typeface="+mn-lt"/>
                <a:cs typeface="Arial" panose="020B0604020202020204" pitchFamily="34" charset="0"/>
              </a:rPr>
              <a:t>) = .9</a:t>
            </a:r>
          </a:p>
        </p:txBody>
      </p:sp>
      <p:sp>
        <p:nvSpPr>
          <p:cNvPr id="185358" name="Rectangle 14"/>
          <p:cNvSpPr>
            <a:spLocks noChangeArrowheads="1"/>
          </p:cNvSpPr>
          <p:nvPr/>
        </p:nvSpPr>
        <p:spPr bwMode="auto">
          <a:xfrm>
            <a:off x="3752435" y="4816461"/>
            <a:ext cx="1305986" cy="345261"/>
          </a:xfrm>
          <a:prstGeom prst="rect">
            <a:avLst/>
          </a:prstGeom>
          <a:noFill/>
          <a:ln w="12700">
            <a:noFill/>
            <a:miter lim="800000"/>
            <a:headEnd/>
            <a:tailEnd/>
          </a:ln>
          <a:effectLst/>
        </p:spPr>
        <p:txBody>
          <a:bodyPr wrap="none" lIns="68034" tIns="33420" rIns="68034" bIns="33420">
            <a:spAutoFit/>
          </a:bodyPr>
          <a:lstStyle/>
          <a:p>
            <a:pPr algn="l"/>
            <a:r>
              <a:rPr lang="en-US" sz="1805">
                <a:solidFill>
                  <a:srgbClr val="000000"/>
                </a:solidFill>
                <a:latin typeface="+mn-lt"/>
                <a:cs typeface="Arial" panose="020B0604020202020204" pitchFamily="34" charset="0"/>
              </a:rPr>
              <a:t>P(</a:t>
            </a:r>
            <a:r>
              <a:rPr lang="en-US" sz="1805" i="1">
                <a:solidFill>
                  <a:srgbClr val="000000"/>
                </a:solidFill>
                <a:latin typeface="+mn-lt"/>
                <a:cs typeface="Arial" panose="020B0604020202020204" pitchFamily="34" charset="0"/>
              </a:rPr>
              <a:t>B</a:t>
            </a:r>
            <a:r>
              <a:rPr lang="en-US" sz="1805" baseline="40000">
                <a:solidFill>
                  <a:srgbClr val="000000"/>
                </a:solidFill>
                <a:latin typeface="+mn-lt"/>
                <a:cs typeface="Arial" panose="020B0604020202020204" pitchFamily="34" charset="0"/>
              </a:rPr>
              <a:t>c</a:t>
            </a:r>
            <a:r>
              <a:rPr lang="en-US" sz="1805">
                <a:solidFill>
                  <a:srgbClr val="000000"/>
                </a:solidFill>
                <a:latin typeface="+mn-lt"/>
                <a:cs typeface="Arial" panose="020B0604020202020204" pitchFamily="34" charset="0"/>
              </a:rPr>
              <a:t>|</a:t>
            </a:r>
            <a:r>
              <a:rPr lang="en-US" sz="1805" i="1">
                <a:solidFill>
                  <a:srgbClr val="000000"/>
                </a:solidFill>
                <a:latin typeface="+mn-lt"/>
                <a:cs typeface="Arial" panose="020B0604020202020204" pitchFamily="34" charset="0"/>
              </a:rPr>
              <a:t>A</a:t>
            </a:r>
            <a:r>
              <a:rPr lang="en-US" sz="1805" baseline="-25000">
                <a:solidFill>
                  <a:srgbClr val="000000"/>
                </a:solidFill>
                <a:latin typeface="+mn-lt"/>
                <a:cs typeface="Arial" panose="020B0604020202020204" pitchFamily="34" charset="0"/>
              </a:rPr>
              <a:t>2</a:t>
            </a:r>
            <a:r>
              <a:rPr lang="en-US" sz="1805">
                <a:solidFill>
                  <a:srgbClr val="000000"/>
                </a:solidFill>
                <a:latin typeface="+mn-lt"/>
                <a:cs typeface="Arial" panose="020B0604020202020204" pitchFamily="34" charset="0"/>
              </a:rPr>
              <a:t>) = .1</a:t>
            </a:r>
          </a:p>
        </p:txBody>
      </p:sp>
      <p:sp>
        <p:nvSpPr>
          <p:cNvPr id="185359" name="Rectangle 15"/>
          <p:cNvSpPr>
            <a:spLocks noChangeArrowheads="1"/>
          </p:cNvSpPr>
          <p:nvPr/>
        </p:nvSpPr>
        <p:spPr bwMode="auto">
          <a:xfrm>
            <a:off x="3752435" y="2847057"/>
            <a:ext cx="1240263"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P(</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baseline="-25000" dirty="0">
                <a:solidFill>
                  <a:srgbClr val="000000"/>
                </a:solidFill>
                <a:latin typeface="+mn-lt"/>
                <a:cs typeface="Arial" panose="020B0604020202020204" pitchFamily="34" charset="0"/>
              </a:rPr>
              <a:t>1</a:t>
            </a:r>
            <a:r>
              <a:rPr lang="en-US" sz="1805" dirty="0">
                <a:solidFill>
                  <a:srgbClr val="000000"/>
                </a:solidFill>
                <a:latin typeface="+mn-lt"/>
                <a:cs typeface="Arial" panose="020B0604020202020204" pitchFamily="34" charset="0"/>
              </a:rPr>
              <a:t>) = .2</a:t>
            </a:r>
          </a:p>
        </p:txBody>
      </p:sp>
      <p:sp>
        <p:nvSpPr>
          <p:cNvPr id="185360" name="Rectangle 16"/>
          <p:cNvSpPr>
            <a:spLocks noChangeArrowheads="1"/>
          </p:cNvSpPr>
          <p:nvPr/>
        </p:nvSpPr>
        <p:spPr bwMode="auto">
          <a:xfrm>
            <a:off x="5979880" y="2961641"/>
            <a:ext cx="1588115"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P(</a:t>
            </a:r>
            <a:r>
              <a:rPr lang="en-US" sz="1805" i="1" dirty="0">
                <a:solidFill>
                  <a:srgbClr val="000000"/>
                </a:solidFill>
                <a:latin typeface="+mn-lt"/>
                <a:cs typeface="Arial" panose="020B0604020202020204" pitchFamily="34" charset="0"/>
              </a:rPr>
              <a:t>A</a:t>
            </a:r>
            <a:r>
              <a:rPr lang="en-US" sz="1805" baseline="-25000" dirty="0">
                <a:solidFill>
                  <a:srgbClr val="000000"/>
                </a:solidFill>
                <a:latin typeface="+mn-lt"/>
                <a:cs typeface="Arial" panose="020B0604020202020204" pitchFamily="34" charset="0"/>
              </a:rPr>
              <a:t>1</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.14</a:t>
            </a:r>
          </a:p>
        </p:txBody>
      </p:sp>
      <p:sp>
        <p:nvSpPr>
          <p:cNvPr id="185361" name="Rectangle 17"/>
          <p:cNvSpPr>
            <a:spLocks noChangeArrowheads="1"/>
          </p:cNvSpPr>
          <p:nvPr/>
        </p:nvSpPr>
        <p:spPr bwMode="auto">
          <a:xfrm>
            <a:off x="5971942" y="4189832"/>
            <a:ext cx="1588115"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P(</a:t>
            </a:r>
            <a:r>
              <a:rPr lang="en-US" sz="1805" i="1" dirty="0">
                <a:solidFill>
                  <a:srgbClr val="000000"/>
                </a:solidFill>
                <a:latin typeface="+mn-lt"/>
                <a:cs typeface="Arial" panose="020B0604020202020204" pitchFamily="34" charset="0"/>
              </a:rPr>
              <a:t>A</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.27</a:t>
            </a:r>
          </a:p>
        </p:txBody>
      </p:sp>
      <p:sp>
        <p:nvSpPr>
          <p:cNvPr id="185362" name="Rectangle 18"/>
          <p:cNvSpPr>
            <a:spLocks noChangeArrowheads="1"/>
          </p:cNvSpPr>
          <p:nvPr/>
        </p:nvSpPr>
        <p:spPr bwMode="auto">
          <a:xfrm>
            <a:off x="5979880" y="4700683"/>
            <a:ext cx="1599335"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P(</a:t>
            </a:r>
            <a:r>
              <a:rPr lang="en-US" sz="1805" i="1" dirty="0">
                <a:solidFill>
                  <a:srgbClr val="000000"/>
                </a:solidFill>
                <a:latin typeface="+mn-lt"/>
                <a:cs typeface="Arial" panose="020B0604020202020204" pitchFamily="34" charset="0"/>
              </a:rPr>
              <a:t>A</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i="1" dirty="0" err="1">
                <a:solidFill>
                  <a:srgbClr val="000000"/>
                </a:solidFill>
                <a:latin typeface="+mn-lt"/>
                <a:cs typeface="Arial" panose="020B0604020202020204" pitchFamily="34" charset="0"/>
              </a:rPr>
              <a:t>B</a:t>
            </a:r>
            <a:r>
              <a:rPr lang="en-US" sz="1805" i="1" baseline="40000" dirty="0" err="1">
                <a:solidFill>
                  <a:srgbClr val="000000"/>
                </a:solidFill>
                <a:latin typeface="+mn-lt"/>
                <a:cs typeface="Arial" panose="020B0604020202020204" pitchFamily="34" charset="0"/>
              </a:rPr>
              <a:t>c</a:t>
            </a:r>
            <a:r>
              <a:rPr lang="en-US" sz="1805" dirty="0">
                <a:solidFill>
                  <a:srgbClr val="000000"/>
                </a:solidFill>
                <a:latin typeface="+mn-lt"/>
                <a:cs typeface="Arial" panose="020B0604020202020204" pitchFamily="34" charset="0"/>
              </a:rPr>
              <a:t>) = .03</a:t>
            </a:r>
          </a:p>
        </p:txBody>
      </p:sp>
      <p:sp>
        <p:nvSpPr>
          <p:cNvPr id="185363" name="Rectangle 19"/>
          <p:cNvSpPr>
            <a:spLocks noChangeArrowheads="1"/>
          </p:cNvSpPr>
          <p:nvPr/>
        </p:nvSpPr>
        <p:spPr bwMode="auto">
          <a:xfrm>
            <a:off x="5979880" y="3488008"/>
            <a:ext cx="1599335" cy="345261"/>
          </a:xfrm>
          <a:prstGeom prst="rect">
            <a:avLst/>
          </a:prstGeom>
          <a:noFill/>
          <a:ln w="12700">
            <a:noFill/>
            <a:miter lim="800000"/>
            <a:headEnd/>
            <a:tailEnd/>
          </a:ln>
          <a:effectLst/>
        </p:spPr>
        <p:txBody>
          <a:bodyPr wrap="none" lIns="68034" tIns="33420" rIns="68034" bIns="33420">
            <a:spAutoFit/>
          </a:bodyPr>
          <a:lstStyle/>
          <a:p>
            <a:pPr algn="l"/>
            <a:r>
              <a:rPr lang="en-US" sz="1805" dirty="0">
                <a:solidFill>
                  <a:srgbClr val="000000"/>
                </a:solidFill>
                <a:latin typeface="+mn-lt"/>
                <a:cs typeface="Arial" panose="020B0604020202020204" pitchFamily="34" charset="0"/>
              </a:rPr>
              <a:t>P(</a:t>
            </a:r>
            <a:r>
              <a:rPr lang="en-US" sz="1805" i="1" dirty="0">
                <a:solidFill>
                  <a:srgbClr val="000000"/>
                </a:solidFill>
                <a:latin typeface="+mn-lt"/>
                <a:cs typeface="Arial" panose="020B0604020202020204" pitchFamily="34" charset="0"/>
              </a:rPr>
              <a:t>A</a:t>
            </a:r>
            <a:r>
              <a:rPr lang="en-US" sz="1805" baseline="-25000" dirty="0">
                <a:solidFill>
                  <a:srgbClr val="000000"/>
                </a:solidFill>
                <a:latin typeface="+mn-lt"/>
                <a:cs typeface="Arial" panose="020B0604020202020204" pitchFamily="34" charset="0"/>
              </a:rPr>
              <a:t>1</a:t>
            </a:r>
            <a:r>
              <a:rPr lang="en-US" sz="1805" dirty="0">
                <a:solidFill>
                  <a:srgbClr val="000000"/>
                </a:solidFill>
                <a:latin typeface="+mn-lt"/>
                <a:cs typeface="Arial" panose="020B0604020202020204" pitchFamily="34" charset="0"/>
              </a:rPr>
              <a:t> </a:t>
            </a:r>
            <a:r>
              <a:rPr lang="en-US" sz="1805" dirty="0">
                <a:solidFill>
                  <a:srgbClr val="000000"/>
                </a:solidFill>
                <a:latin typeface="Symbol" panose="05050102010706020507" pitchFamily="18" charset="2"/>
                <a:cs typeface="Arial" panose="020B0604020202020204" pitchFamily="34" charset="0"/>
              </a:rPr>
              <a:t></a:t>
            </a:r>
            <a:r>
              <a:rPr lang="en-US" sz="1805" dirty="0">
                <a:solidFill>
                  <a:srgbClr val="000000"/>
                </a:solidFill>
                <a:latin typeface="+mn-lt"/>
                <a:cs typeface="Arial" panose="020B0604020202020204" pitchFamily="34" charset="0"/>
              </a:rPr>
              <a:t> </a:t>
            </a:r>
            <a:r>
              <a:rPr lang="en-US" sz="1805" i="1" dirty="0" err="1">
                <a:solidFill>
                  <a:srgbClr val="000000"/>
                </a:solidFill>
                <a:latin typeface="+mn-lt"/>
                <a:cs typeface="Arial" panose="020B0604020202020204" pitchFamily="34" charset="0"/>
              </a:rPr>
              <a:t>B</a:t>
            </a:r>
            <a:r>
              <a:rPr lang="en-US" sz="1805" i="1" baseline="40000" dirty="0" err="1">
                <a:solidFill>
                  <a:srgbClr val="000000"/>
                </a:solidFill>
                <a:latin typeface="+mn-lt"/>
                <a:cs typeface="Arial" panose="020B0604020202020204" pitchFamily="34" charset="0"/>
              </a:rPr>
              <a:t>c</a:t>
            </a:r>
            <a:r>
              <a:rPr lang="en-US" sz="1805" dirty="0">
                <a:solidFill>
                  <a:srgbClr val="000000"/>
                </a:solidFill>
                <a:latin typeface="+mn-lt"/>
                <a:cs typeface="Arial" panose="020B0604020202020204" pitchFamily="34" charset="0"/>
              </a:rPr>
              <a:t>) = .56</a:t>
            </a:r>
          </a:p>
        </p:txBody>
      </p:sp>
      <p:sp>
        <p:nvSpPr>
          <p:cNvPr id="185486" name="Line 142"/>
          <p:cNvSpPr>
            <a:spLocks noChangeShapeType="1"/>
          </p:cNvSpPr>
          <p:nvPr/>
        </p:nvSpPr>
        <p:spPr bwMode="auto">
          <a:xfrm>
            <a:off x="1512343" y="2456757"/>
            <a:ext cx="0" cy="2733293"/>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85489" name="Rectangle 145"/>
          <p:cNvSpPr>
            <a:spLocks noChangeArrowheads="1"/>
          </p:cNvSpPr>
          <p:nvPr/>
        </p:nvSpPr>
        <p:spPr bwMode="auto">
          <a:xfrm>
            <a:off x="1488530" y="2092619"/>
            <a:ext cx="2019300" cy="478529"/>
          </a:xfrm>
          <a:prstGeom prst="rect">
            <a:avLst/>
          </a:prstGeom>
          <a:noFill/>
          <a:ln w="12700">
            <a:noFill/>
            <a:miter lim="800000"/>
            <a:headEnd/>
            <a:tailEnd/>
          </a:ln>
          <a:effectLst/>
        </p:spPr>
        <p:txBody>
          <a:bodyPr wrap="none" anchor="ctr"/>
          <a:lstStyle/>
          <a:p>
            <a:pPr>
              <a:lnSpc>
                <a:spcPct val="90000"/>
              </a:lnSpc>
            </a:pPr>
            <a:r>
              <a:rPr lang="en-US" sz="1805" dirty="0">
                <a:solidFill>
                  <a:srgbClr val="000000"/>
                </a:solidFill>
                <a:latin typeface="+mn-lt"/>
                <a:cs typeface="Arial" panose="020B0604020202020204" pitchFamily="34" charset="0"/>
              </a:rPr>
              <a:t>Town Council</a:t>
            </a:r>
          </a:p>
        </p:txBody>
      </p:sp>
      <p:sp>
        <p:nvSpPr>
          <p:cNvPr id="185490" name="Rectangle 146"/>
          <p:cNvSpPr>
            <a:spLocks noChangeArrowheads="1"/>
          </p:cNvSpPr>
          <p:nvPr/>
        </p:nvSpPr>
        <p:spPr bwMode="auto">
          <a:xfrm>
            <a:off x="3450680" y="2087587"/>
            <a:ext cx="2286000" cy="492852"/>
          </a:xfrm>
          <a:prstGeom prst="rect">
            <a:avLst/>
          </a:prstGeom>
          <a:noFill/>
          <a:ln w="12700">
            <a:noFill/>
            <a:miter lim="800000"/>
            <a:headEnd/>
            <a:tailEnd/>
          </a:ln>
          <a:effectLst/>
        </p:spPr>
        <p:txBody>
          <a:bodyPr wrap="none" anchor="ctr"/>
          <a:lstStyle/>
          <a:p>
            <a:pPr>
              <a:lnSpc>
                <a:spcPct val="90000"/>
              </a:lnSpc>
            </a:pPr>
            <a:r>
              <a:rPr lang="en-US" sz="1805" dirty="0">
                <a:solidFill>
                  <a:srgbClr val="000000"/>
                </a:solidFill>
                <a:latin typeface="+mn-lt"/>
                <a:cs typeface="Arial" panose="020B0604020202020204" pitchFamily="34" charset="0"/>
              </a:rPr>
              <a:t>Planning Board</a:t>
            </a:r>
          </a:p>
        </p:txBody>
      </p:sp>
      <p:sp>
        <p:nvSpPr>
          <p:cNvPr id="185491" name="Rectangle 147"/>
          <p:cNvSpPr>
            <a:spLocks noChangeArrowheads="1"/>
          </p:cNvSpPr>
          <p:nvPr/>
        </p:nvSpPr>
        <p:spPr bwMode="auto">
          <a:xfrm>
            <a:off x="5597788" y="2120492"/>
            <a:ext cx="2707233" cy="432075"/>
          </a:xfrm>
          <a:prstGeom prst="rect">
            <a:avLst/>
          </a:prstGeom>
          <a:noFill/>
          <a:ln w="12700">
            <a:noFill/>
            <a:miter lim="800000"/>
            <a:headEnd/>
            <a:tailEnd/>
          </a:ln>
          <a:effectLst/>
        </p:spPr>
        <p:txBody>
          <a:bodyPr wrap="none" anchor="ctr"/>
          <a:lstStyle/>
          <a:p>
            <a:pPr>
              <a:lnSpc>
                <a:spcPct val="90000"/>
              </a:lnSpc>
            </a:pPr>
            <a:r>
              <a:rPr lang="en-US" sz="1805" dirty="0">
                <a:solidFill>
                  <a:srgbClr val="000000"/>
                </a:solidFill>
                <a:latin typeface="+mn-lt"/>
                <a:cs typeface="Arial" panose="020B0604020202020204" pitchFamily="34" charset="0"/>
              </a:rPr>
              <a:t>Experimental Outcomes</a:t>
            </a:r>
          </a:p>
        </p:txBody>
      </p:sp>
      <p:sp>
        <p:nvSpPr>
          <p:cNvPr id="185365" name="Oval 21"/>
          <p:cNvSpPr>
            <a:spLocks noChangeArrowheads="1"/>
          </p:cNvSpPr>
          <p:nvPr/>
        </p:nvSpPr>
        <p:spPr bwMode="auto">
          <a:xfrm>
            <a:off x="1429793" y="4027724"/>
            <a:ext cx="137160" cy="137160"/>
          </a:xfrm>
          <a:prstGeom prst="ellipse">
            <a:avLst/>
          </a:prstGeom>
          <a:solidFill>
            <a:srgbClr val="000000"/>
          </a:solidFill>
          <a:ln w="12700">
            <a:solidFill>
              <a:schemeClr val="tx1"/>
            </a:solidFill>
            <a:round/>
            <a:headEnd/>
            <a:tailEnd/>
          </a:ln>
          <a:effectLst>
            <a:outerShdw dist="17961" dir="2700000" algn="ctr" rotWithShape="0">
              <a:srgbClr val="000000"/>
            </a:outerShdw>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85353" name="Oval 9"/>
          <p:cNvSpPr>
            <a:spLocks noChangeArrowheads="1"/>
          </p:cNvSpPr>
          <p:nvPr/>
        </p:nvSpPr>
        <p:spPr bwMode="auto">
          <a:xfrm>
            <a:off x="3447505" y="3345973"/>
            <a:ext cx="137160" cy="137160"/>
          </a:xfrm>
          <a:prstGeom prst="ellipse">
            <a:avLst/>
          </a:prstGeom>
          <a:solidFill>
            <a:srgbClr val="000000"/>
          </a:solidFill>
          <a:ln w="12700">
            <a:solidFill>
              <a:schemeClr val="tx1"/>
            </a:solidFill>
            <a:round/>
            <a:headEnd/>
            <a:tailEnd/>
          </a:ln>
          <a:effectLst>
            <a:outerShdw dist="17961" dir="2700000" algn="ctr" rotWithShape="0">
              <a:srgbClr val="000000"/>
            </a:outerShdw>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85364" name="Oval 20"/>
          <p:cNvSpPr>
            <a:spLocks noChangeArrowheads="1"/>
          </p:cNvSpPr>
          <p:nvPr/>
        </p:nvSpPr>
        <p:spPr bwMode="auto">
          <a:xfrm>
            <a:off x="3445918" y="4550293"/>
            <a:ext cx="137160" cy="137160"/>
          </a:xfrm>
          <a:prstGeom prst="ellipse">
            <a:avLst/>
          </a:prstGeom>
          <a:solidFill>
            <a:srgbClr val="000000"/>
          </a:solidFill>
          <a:ln w="12700">
            <a:solidFill>
              <a:schemeClr val="tx1"/>
            </a:solidFill>
            <a:round/>
            <a:headEnd/>
            <a:tailEnd/>
          </a:ln>
          <a:effectLst>
            <a:outerShdw dist="17961" dir="2700000" algn="ctr" rotWithShape="0">
              <a:srgbClr val="000000"/>
            </a:outerShdw>
          </a:effectLst>
        </p:spPr>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185498" name="Rectangle 154"/>
          <p:cNvSpPr>
            <a:spLocks noChangeArrowheads="1"/>
          </p:cNvSpPr>
          <p:nvPr/>
        </p:nvSpPr>
        <p:spPr bwMode="auto">
          <a:xfrm>
            <a:off x="486366" y="971617"/>
            <a:ext cx="7772400" cy="454753"/>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Tree Diagram</a:t>
            </a:r>
          </a:p>
        </p:txBody>
      </p:sp>
      <p:cxnSp>
        <p:nvCxnSpPr>
          <p:cNvPr id="37" name="Straight Connector 36"/>
          <p:cNvCxnSpPr/>
          <p:nvPr/>
        </p:nvCxnSpPr>
        <p:spPr bwMode="auto">
          <a:xfrm flipV="1">
            <a:off x="7257152" y="4893813"/>
            <a:ext cx="729218" cy="226943"/>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38" name="TextBox 37"/>
          <p:cNvSpPr txBox="1"/>
          <p:nvPr/>
        </p:nvSpPr>
        <p:spPr>
          <a:xfrm>
            <a:off x="7449147" y="5025677"/>
            <a:ext cx="593432" cy="370101"/>
          </a:xfrm>
          <a:prstGeom prst="rect">
            <a:avLst/>
          </a:prstGeom>
          <a:noFill/>
        </p:spPr>
        <p:txBody>
          <a:bodyPr wrap="none" rtlCol="0">
            <a:spAutoFit/>
          </a:bodyPr>
          <a:lstStyle/>
          <a:p>
            <a:r>
              <a:rPr lang="en-US" sz="1805" dirty="0">
                <a:solidFill>
                  <a:srgbClr val="000000"/>
                </a:solidFill>
                <a:latin typeface="+mn-lt"/>
                <a:cs typeface="Arial" panose="020B0604020202020204" pitchFamily="34" charset="0"/>
              </a:rPr>
              <a:t>1.00</a:t>
            </a:r>
          </a:p>
        </p:txBody>
      </p:sp>
      <p:sp>
        <p:nvSpPr>
          <p:cNvPr id="31" name="Rectangle 141">
            <a:extLst>
              <a:ext uri="{FF2B5EF4-FFF2-40B4-BE49-F238E27FC236}">
                <a16:creationId xmlns:a16="http://schemas.microsoft.com/office/drawing/2014/main" id="{D623D175-9BBB-4483-8089-579AB05C2060}"/>
              </a:ext>
            </a:extLst>
          </p:cNvPr>
          <p:cNvSpPr>
            <a:spLocks noChangeArrowheads="1"/>
          </p:cNvSpPr>
          <p:nvPr/>
        </p:nvSpPr>
        <p:spPr bwMode="auto">
          <a:xfrm>
            <a:off x="849454" y="1524620"/>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p:sp>
        <p:nvSpPr>
          <p:cNvPr id="32" name="Line 142">
            <a:extLst>
              <a:ext uri="{FF2B5EF4-FFF2-40B4-BE49-F238E27FC236}">
                <a16:creationId xmlns:a16="http://schemas.microsoft.com/office/drawing/2014/main" id="{E227BBCB-FB04-422C-B905-926C7FFB3FC3}"/>
              </a:ext>
            </a:extLst>
          </p:cNvPr>
          <p:cNvSpPr>
            <a:spLocks noChangeShapeType="1"/>
          </p:cNvSpPr>
          <p:nvPr/>
        </p:nvSpPr>
        <p:spPr bwMode="auto">
          <a:xfrm>
            <a:off x="3530868" y="2450530"/>
            <a:ext cx="0" cy="2733293"/>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sp>
        <p:nvSpPr>
          <p:cNvPr id="33" name="Line 142">
            <a:extLst>
              <a:ext uri="{FF2B5EF4-FFF2-40B4-BE49-F238E27FC236}">
                <a16:creationId xmlns:a16="http://schemas.microsoft.com/office/drawing/2014/main" id="{1B6E6CC9-9DF7-4727-8AF7-091BB71D7AB1}"/>
              </a:ext>
            </a:extLst>
          </p:cNvPr>
          <p:cNvSpPr>
            <a:spLocks noChangeShapeType="1"/>
          </p:cNvSpPr>
          <p:nvPr/>
        </p:nvSpPr>
        <p:spPr bwMode="auto">
          <a:xfrm>
            <a:off x="5661357" y="2425647"/>
            <a:ext cx="0" cy="2733293"/>
          </a:xfrm>
          <a:prstGeom prst="line">
            <a:avLst/>
          </a:prstGeom>
          <a:ln w="19050"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txBody>
          <a:bodyPr wrap="none" anchor="ctr"/>
          <a:lstStyle/>
          <a:p>
            <a:endParaRPr lang="en-US">
              <a:solidFill>
                <a:srgbClr val="000000"/>
              </a:solidFill>
              <a:effectLst/>
              <a:latin typeface="Arial" panose="020B0604020202020204" pitchFamily="34" charset="0"/>
              <a:cs typeface="Arial" panose="020B0604020202020204" pitchFamily="34" charset="0"/>
            </a:endParaRPr>
          </a:p>
        </p:txBody>
      </p:sp>
      <p:graphicFrame>
        <p:nvGraphicFramePr>
          <p:cNvPr id="2" name="Object 1">
            <a:extLst>
              <a:ext uri="{FF2B5EF4-FFF2-40B4-BE49-F238E27FC236}">
                <a16:creationId xmlns:a16="http://schemas.microsoft.com/office/drawing/2014/main" id="{CA5FE0C9-C1B9-44C5-A434-1FB9020293F1}"/>
              </a:ext>
            </a:extLst>
          </p:cNvPr>
          <p:cNvGraphicFramePr>
            <a:graphicFrameLocks noChangeAspect="1"/>
          </p:cNvGraphicFramePr>
          <p:nvPr>
            <p:extLst>
              <p:ext uri="{D42A27DB-BD31-4B8C-83A1-F6EECF244321}">
                <p14:modId xmlns:p14="http://schemas.microsoft.com/office/powerpoint/2010/main" val="859209519"/>
              </p:ext>
            </p:extLst>
          </p:nvPr>
        </p:nvGraphicFramePr>
        <p:xfrm>
          <a:off x="7930952" y="5785218"/>
          <a:ext cx="914400" cy="792163"/>
        </p:xfrm>
        <a:graphic>
          <a:graphicData uri="http://schemas.openxmlformats.org/presentationml/2006/ole">
            <mc:AlternateContent xmlns:mc="http://schemas.openxmlformats.org/markup-compatibility/2006">
              <mc:Choice xmlns:v="urn:schemas-microsoft-com:vml" Requires="v">
                <p:oleObj spid="_x0000_s5137" name="Worksheet" showAsIcon="1" r:id="rId4" imgW="914400" imgH="792360" progId="Excel.Sheet.12">
                  <p:embed/>
                </p:oleObj>
              </mc:Choice>
              <mc:Fallback>
                <p:oleObj name="Worksheet" showAsIcon="1" r:id="rId4" imgW="914400" imgH="792360" progId="Excel.Sheet.12">
                  <p:embed/>
                  <p:pic>
                    <p:nvPicPr>
                      <p:cNvPr id="0" name=""/>
                      <p:cNvPicPr/>
                      <p:nvPr/>
                    </p:nvPicPr>
                    <p:blipFill>
                      <a:blip r:embed="rId5"/>
                      <a:stretch>
                        <a:fillRect/>
                      </a:stretch>
                    </p:blipFill>
                    <p:spPr>
                      <a:xfrm>
                        <a:off x="7930952" y="5785218"/>
                        <a:ext cx="914400" cy="792163"/>
                      </a:xfrm>
                      <a:prstGeom prst="rect">
                        <a:avLst/>
                      </a:prstGeom>
                    </p:spPr>
                  </p:pic>
                </p:oleObj>
              </mc:Fallback>
            </mc:AlternateContent>
          </a:graphicData>
        </a:graphic>
      </p:graphicFrame>
    </p:spTree>
    <p:extLst>
      <p:ext uri="{BB962C8B-B14F-4D97-AF65-F5344CB8AC3E}">
        <p14:creationId xmlns:p14="http://schemas.microsoft.com/office/powerpoint/2010/main" val="1651136610"/>
      </p:ext>
    </p:extLst>
  </p:cSld>
  <p:clrMapOvr>
    <a:masterClrMapping/>
  </p:clrMapOvr>
  <p:transition>
    <p:zo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508131" y="956103"/>
            <a:ext cx="7772400" cy="454753"/>
          </a:xfrm>
          <a:noFill/>
          <a:ln/>
        </p:spPr>
        <p:txBody>
          <a:bodyPr>
            <a:noAutofit/>
          </a:bodyPr>
          <a:lstStyle/>
          <a:p>
            <a:r>
              <a:rPr lang="en-US" dirty="0"/>
              <a:t>Bayes’ Theorem</a:t>
            </a:r>
          </a:p>
        </p:txBody>
      </p:sp>
      <p:sp>
        <p:nvSpPr>
          <p:cNvPr id="40969" name="Rectangle 9"/>
          <p:cNvSpPr>
            <a:spLocks noChangeArrowheads="1"/>
          </p:cNvSpPr>
          <p:nvPr/>
        </p:nvSpPr>
        <p:spPr bwMode="auto">
          <a:xfrm>
            <a:off x="946732" y="1719390"/>
            <a:ext cx="7456955" cy="775584"/>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To find the posterior probability that event </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 will occur given that event</a:t>
            </a:r>
            <a:r>
              <a:rPr lang="en-US" sz="1805" i="1" dirty="0">
                <a:solidFill>
                  <a:srgbClr val="000000"/>
                </a:solidFill>
                <a:latin typeface="+mn-lt"/>
                <a:cs typeface="Arial" panose="020B0604020202020204" pitchFamily="34" charset="0"/>
              </a:rPr>
              <a:t> B </a:t>
            </a:r>
            <a:r>
              <a:rPr lang="en-US" sz="1805" dirty="0">
                <a:solidFill>
                  <a:srgbClr val="000000"/>
                </a:solidFill>
                <a:latin typeface="+mn-lt"/>
                <a:cs typeface="Arial" panose="020B0604020202020204" pitchFamily="34" charset="0"/>
              </a:rPr>
              <a:t>has occurred, we apply </a:t>
            </a:r>
            <a:r>
              <a:rPr lang="en-US" sz="1805" b="1" dirty="0">
                <a:solidFill>
                  <a:srgbClr val="000000"/>
                </a:solidFill>
                <a:latin typeface="+mn-lt"/>
                <a:cs typeface="Arial" panose="020B0604020202020204" pitchFamily="34" charset="0"/>
              </a:rPr>
              <a:t>Bayes’ theorem</a:t>
            </a:r>
            <a:r>
              <a:rPr lang="en-US" sz="1805" dirty="0">
                <a:solidFill>
                  <a:srgbClr val="000000"/>
                </a:solidFill>
                <a:latin typeface="+mn-lt"/>
                <a:cs typeface="Arial" panose="020B0604020202020204" pitchFamily="34" charset="0"/>
              </a:rPr>
              <a:t>.</a:t>
            </a:r>
          </a:p>
        </p:txBody>
      </p:sp>
      <p:sp>
        <p:nvSpPr>
          <p:cNvPr id="40970" name="Rectangle 10"/>
          <p:cNvSpPr>
            <a:spLocks noChangeArrowheads="1"/>
          </p:cNvSpPr>
          <p:nvPr/>
        </p:nvSpPr>
        <p:spPr bwMode="auto">
          <a:xfrm>
            <a:off x="946733" y="3332327"/>
            <a:ext cx="7456954" cy="946427"/>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Bayes’ theorem is applicable when the events for which we want to compute posterior probabilities are mutually exclusive and their union is the entire sample space.</a:t>
            </a:r>
          </a:p>
        </p:txBody>
      </p:sp>
      <mc:AlternateContent xmlns:mc="http://schemas.openxmlformats.org/markup-compatibility/2006" xmlns:a14="http://schemas.microsoft.com/office/drawing/2010/main">
        <mc:Choice Requires="a14">
          <p:sp>
            <p:nvSpPr>
              <p:cNvPr id="2" name="TextBox 1"/>
              <p:cNvSpPr txBox="1"/>
              <p:nvPr/>
            </p:nvSpPr>
            <p:spPr>
              <a:xfrm>
                <a:off x="1239587" y="2489312"/>
                <a:ext cx="6684074" cy="680699"/>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𝑖</m:t>
                              </m:r>
                            </m:sub>
                          </m:sSub>
                        </m:e>
                        <m:e>
                          <m:r>
                            <a:rPr lang="en-US" sz="1805" i="1">
                              <a:solidFill>
                                <a:srgbClr val="000000"/>
                              </a:solidFill>
                              <a:latin typeface="Cambria Math"/>
                            </a:rPr>
                            <m:t>𝐵</m:t>
                          </m:r>
                        </m:e>
                      </m:d>
                      <m:r>
                        <a:rPr lang="en-US" sz="1805" i="1">
                          <a:solidFill>
                            <a:srgbClr val="000000"/>
                          </a:solidFill>
                          <a:latin typeface="Cambria Math"/>
                        </a:rPr>
                        <m:t>= </m:t>
                      </m:r>
                      <m:f>
                        <m:fPr>
                          <m:ctrlPr>
                            <a:rPr lang="en-US" sz="1805" i="1">
                              <a:solidFill>
                                <a:srgbClr val="000000"/>
                              </a:solidFill>
                              <a:latin typeface="Cambria Math" panose="02040503050406030204" pitchFamily="18" charset="0"/>
                            </a:rPr>
                          </m:ctrlPr>
                        </m:fPr>
                        <m:num>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𝑖</m:t>
                                  </m:r>
                                </m:sub>
                              </m:sSub>
                            </m:e>
                          </m:d>
                          <m:r>
                            <a:rPr lang="en-US" sz="1805" i="1">
                              <a:solidFill>
                                <a:srgbClr val="000000"/>
                              </a:solidFill>
                              <a:latin typeface="Cambria Math"/>
                            </a:rPr>
                            <m:t>𝑃</m:t>
                          </m:r>
                          <m:r>
                            <a:rPr lang="en-US" sz="1805" i="1">
                              <a:solidFill>
                                <a:srgbClr val="000000"/>
                              </a:solidFill>
                              <a:latin typeface="Cambria Math"/>
                            </a:rPr>
                            <m:t>(</m:t>
                          </m:r>
                          <m:r>
                            <a:rPr lang="en-US" sz="1805" i="1">
                              <a:solidFill>
                                <a:srgbClr val="000000"/>
                              </a:solidFill>
                              <a:latin typeface="Cambria Math"/>
                            </a:rPr>
                            <m:t>𝐵</m:t>
                          </m:r>
                          <m:r>
                            <a:rPr lang="en-US" sz="1805" i="1">
                              <a:solidFill>
                                <a:srgbClr val="000000"/>
                              </a:solidFill>
                              <a:latin typeface="Cambria Math"/>
                            </a:rPr>
                            <m:t>|</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𝑖</m:t>
                              </m:r>
                            </m:sub>
                          </m:sSub>
                          <m:r>
                            <a:rPr lang="en-US" sz="1805" i="1">
                              <a:solidFill>
                                <a:srgbClr val="000000"/>
                              </a:solidFill>
                              <a:latin typeface="Cambria Math"/>
                            </a:rPr>
                            <m:t>)</m:t>
                          </m:r>
                        </m:num>
                        <m:den>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1</m:t>
                                  </m:r>
                                </m:sub>
                              </m:sSub>
                            </m:e>
                          </m:d>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r>
                                <a:rPr lang="en-US" sz="1805" i="1">
                                  <a:solidFill>
                                    <a:srgbClr val="000000"/>
                                  </a:solidFill>
                                  <a:latin typeface="Cambria Math"/>
                                </a:rPr>
                                <m:t>𝐵</m:t>
                              </m:r>
                            </m:e>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1</m:t>
                                  </m:r>
                                </m:sub>
                              </m:sSub>
                            </m:e>
                          </m:d>
                          <m:r>
                            <a:rPr lang="en-US" sz="1805" i="1">
                              <a:solidFill>
                                <a:srgbClr val="000000"/>
                              </a:solidFill>
                              <a:latin typeface="Cambria Math"/>
                            </a:rPr>
                            <m:t>+</m:t>
                          </m:r>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2</m:t>
                                  </m:r>
                                </m:sub>
                              </m:sSub>
                            </m:e>
                          </m:d>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r>
                                <a:rPr lang="en-US" sz="1805" i="1">
                                  <a:solidFill>
                                    <a:srgbClr val="000000"/>
                                  </a:solidFill>
                                  <a:latin typeface="Cambria Math"/>
                                </a:rPr>
                                <m:t>𝐵</m:t>
                              </m:r>
                            </m:e>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2</m:t>
                                  </m:r>
                                </m:sub>
                              </m:sSub>
                            </m:e>
                          </m:d>
                          <m:r>
                            <a:rPr lang="en-US" sz="1805" i="1">
                              <a:solidFill>
                                <a:srgbClr val="000000"/>
                              </a:solidFill>
                              <a:latin typeface="Cambria Math"/>
                            </a:rPr>
                            <m:t>+…+</m:t>
                          </m:r>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𝑛</m:t>
                                  </m:r>
                                </m:sub>
                              </m:sSub>
                            </m:e>
                          </m:d>
                          <m:r>
                            <a:rPr lang="en-US" sz="1805" i="1">
                              <a:solidFill>
                                <a:srgbClr val="000000"/>
                              </a:solidFill>
                              <a:latin typeface="Cambria Math"/>
                            </a:rPr>
                            <m:t>𝑃</m:t>
                          </m:r>
                          <m:r>
                            <a:rPr lang="en-US" sz="1805" i="1">
                              <a:solidFill>
                                <a:srgbClr val="000000"/>
                              </a:solidFill>
                              <a:latin typeface="Cambria Math"/>
                            </a:rPr>
                            <m:t>(</m:t>
                          </m:r>
                          <m:r>
                            <a:rPr lang="en-US" sz="1805" i="1">
                              <a:solidFill>
                                <a:srgbClr val="000000"/>
                              </a:solidFill>
                              <a:latin typeface="Cambria Math"/>
                            </a:rPr>
                            <m:t>𝐵</m:t>
                          </m:r>
                          <m:r>
                            <a:rPr lang="en-US" sz="1805" i="1">
                              <a:solidFill>
                                <a:srgbClr val="000000"/>
                              </a:solidFill>
                              <a:latin typeface="Cambria Math"/>
                            </a:rPr>
                            <m:t>|</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𝑛</m:t>
                              </m:r>
                            </m:sub>
                          </m:sSub>
                          <m:r>
                            <a:rPr lang="en-US" sz="1805" i="1">
                              <a:solidFill>
                                <a:srgbClr val="000000"/>
                              </a:solidFill>
                              <a:latin typeface="Cambria Math"/>
                            </a:rPr>
                            <m:t>)</m:t>
                          </m:r>
                        </m:den>
                      </m:f>
                    </m:oMath>
                  </m:oMathPara>
                </a14:m>
                <a:endParaRPr lang="en-US" sz="1805" dirty="0">
                  <a:solidFill>
                    <a:srgbClr val="000000"/>
                  </a:solidFill>
                  <a:latin typeface="+mn-lt"/>
                  <a:cs typeface="Arial" panose="020B0604020202020204" pitchFamily="34" charset="0"/>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1239587" y="2489312"/>
                <a:ext cx="6684074" cy="680699"/>
              </a:xfrm>
              <a:prstGeom prst="rect">
                <a:avLst/>
              </a:prstGeom>
              <a:blipFill>
                <a:blip r:embed="rId3"/>
                <a:stretch>
                  <a:fillRect/>
                </a:stretch>
              </a:blipFill>
              <a:effectLst/>
            </p:spPr>
            <p:txBody>
              <a:bodyPr/>
              <a:lstStyle/>
              <a:p>
                <a:r>
                  <a:rPr lang="en-US">
                    <a:noFill/>
                  </a:rPr>
                  <a:t> </a:t>
                </a:r>
              </a:p>
            </p:txBody>
          </p:sp>
        </mc:Fallback>
      </mc:AlternateContent>
    </p:spTree>
    <p:extLst>
      <p:ext uri="{BB962C8B-B14F-4D97-AF65-F5344CB8AC3E}">
        <p14:creationId xmlns:p14="http://schemas.microsoft.com/office/powerpoint/2010/main" val="39659357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2108" name="Rectangle 124"/>
          <p:cNvSpPr>
            <a:spLocks noGrp="1" noChangeArrowheads="1"/>
          </p:cNvSpPr>
          <p:nvPr>
            <p:ph type="title"/>
          </p:nvPr>
        </p:nvSpPr>
        <p:spPr>
          <a:xfrm>
            <a:off x="426152" y="965901"/>
            <a:ext cx="7772400" cy="454753"/>
          </a:xfrm>
          <a:noFill/>
          <a:ln/>
        </p:spPr>
        <p:txBody>
          <a:bodyPr>
            <a:noAutofit/>
          </a:bodyPr>
          <a:lstStyle/>
          <a:p>
            <a:r>
              <a:rPr lang="en-US" dirty="0"/>
              <a:t>Posterior Probabilities</a:t>
            </a:r>
          </a:p>
        </p:txBody>
      </p:sp>
      <p:sp>
        <p:nvSpPr>
          <p:cNvPr id="41987" name="Rectangle 3"/>
          <p:cNvSpPr>
            <a:spLocks noGrp="1" noChangeArrowheads="1"/>
          </p:cNvSpPr>
          <p:nvPr>
            <p:ph idx="1"/>
          </p:nvPr>
        </p:nvSpPr>
        <p:spPr>
          <a:xfrm>
            <a:off x="1235874" y="2206602"/>
            <a:ext cx="7442200" cy="660871"/>
          </a:xfrm>
          <a:noFill/>
          <a:ln/>
        </p:spPr>
        <p:txBody>
          <a:bodyPr>
            <a:normAutofit fontScale="92500" lnSpcReduction="20000"/>
          </a:bodyPr>
          <a:lstStyle/>
          <a:p>
            <a:pPr marL="0" indent="0">
              <a:buNone/>
            </a:pPr>
            <a:r>
              <a:rPr lang="en-US" dirty="0"/>
              <a:t>Given the planning board’s recommendation not to approve the zoning change, we revise the prior probabilities as follows:</a:t>
            </a:r>
          </a:p>
        </p:txBody>
      </p:sp>
      <mc:AlternateContent xmlns:mc="http://schemas.openxmlformats.org/markup-compatibility/2006" xmlns:a14="http://schemas.microsoft.com/office/drawing/2010/main">
        <mc:Choice Requires="a14">
          <p:sp>
            <p:nvSpPr>
              <p:cNvPr id="13" name="TextBox 12"/>
              <p:cNvSpPr txBox="1"/>
              <p:nvPr/>
            </p:nvSpPr>
            <p:spPr>
              <a:xfrm>
                <a:off x="2317649" y="2873309"/>
                <a:ext cx="4522264" cy="676852"/>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1</m:t>
                              </m:r>
                            </m:sub>
                          </m:sSub>
                        </m:e>
                        <m:e>
                          <m:r>
                            <a:rPr lang="en-US" sz="1805" i="1">
                              <a:solidFill>
                                <a:srgbClr val="000000"/>
                              </a:solidFill>
                              <a:latin typeface="Cambria Math"/>
                            </a:rPr>
                            <m:t>𝐵</m:t>
                          </m:r>
                        </m:e>
                      </m:d>
                      <m:r>
                        <a:rPr lang="en-US" sz="1805" i="1">
                          <a:solidFill>
                            <a:srgbClr val="000000"/>
                          </a:solidFill>
                          <a:latin typeface="Cambria Math"/>
                        </a:rPr>
                        <m:t>= </m:t>
                      </m:r>
                      <m:f>
                        <m:fPr>
                          <m:ctrlPr>
                            <a:rPr lang="en-US" sz="1805" i="1">
                              <a:solidFill>
                                <a:srgbClr val="000000"/>
                              </a:solidFill>
                              <a:latin typeface="Cambria Math" panose="02040503050406030204" pitchFamily="18" charset="0"/>
                            </a:rPr>
                          </m:ctrlPr>
                        </m:fPr>
                        <m:num>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1</m:t>
                                  </m:r>
                                </m:sub>
                              </m:sSub>
                            </m:e>
                          </m:d>
                          <m:r>
                            <a:rPr lang="en-US" sz="1805" i="1">
                              <a:solidFill>
                                <a:srgbClr val="000000"/>
                              </a:solidFill>
                              <a:latin typeface="Cambria Math"/>
                            </a:rPr>
                            <m:t>𝑃</m:t>
                          </m:r>
                          <m:r>
                            <a:rPr lang="en-US" sz="1805" i="1">
                              <a:solidFill>
                                <a:srgbClr val="000000"/>
                              </a:solidFill>
                              <a:latin typeface="Cambria Math"/>
                            </a:rPr>
                            <m:t>(</m:t>
                          </m:r>
                          <m:r>
                            <a:rPr lang="en-US" sz="1805" i="1">
                              <a:solidFill>
                                <a:srgbClr val="000000"/>
                              </a:solidFill>
                              <a:latin typeface="Cambria Math"/>
                            </a:rPr>
                            <m:t>𝐵</m:t>
                          </m:r>
                          <m:r>
                            <a:rPr lang="en-US" sz="1805" i="1">
                              <a:solidFill>
                                <a:srgbClr val="000000"/>
                              </a:solidFill>
                              <a:latin typeface="Cambria Math"/>
                            </a:rPr>
                            <m:t>|</m:t>
                          </m:r>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1</m:t>
                              </m:r>
                            </m:sub>
                          </m:sSub>
                          <m:r>
                            <a:rPr lang="en-US" sz="1805" i="1">
                              <a:solidFill>
                                <a:srgbClr val="000000"/>
                              </a:solidFill>
                              <a:latin typeface="Cambria Math"/>
                            </a:rPr>
                            <m:t>)</m:t>
                          </m:r>
                        </m:num>
                        <m:den>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1</m:t>
                                  </m:r>
                                </m:sub>
                              </m:sSub>
                            </m:e>
                          </m:d>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r>
                                <a:rPr lang="en-US" sz="1805" i="1">
                                  <a:solidFill>
                                    <a:srgbClr val="000000"/>
                                  </a:solidFill>
                                  <a:latin typeface="Cambria Math"/>
                                </a:rPr>
                                <m:t>𝐵</m:t>
                              </m:r>
                            </m:e>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1</m:t>
                                  </m:r>
                                </m:sub>
                              </m:sSub>
                            </m:e>
                          </m:d>
                          <m:r>
                            <a:rPr lang="en-US" sz="1805" i="1">
                              <a:solidFill>
                                <a:srgbClr val="000000"/>
                              </a:solidFill>
                              <a:latin typeface="Cambria Math"/>
                            </a:rPr>
                            <m:t>+</m:t>
                          </m:r>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2</m:t>
                                  </m:r>
                                </m:sub>
                              </m:sSub>
                            </m:e>
                          </m:d>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r>
                                <a:rPr lang="en-US" sz="1805" i="1">
                                  <a:solidFill>
                                    <a:srgbClr val="000000"/>
                                  </a:solidFill>
                                  <a:latin typeface="Cambria Math"/>
                                </a:rPr>
                                <m:t>𝐵</m:t>
                              </m:r>
                            </m:e>
                            <m:e>
                              <m:sSub>
                                <m:sSubPr>
                                  <m:ctrlPr>
                                    <a:rPr lang="en-US" sz="1805" i="1">
                                      <a:solidFill>
                                        <a:srgbClr val="000000"/>
                                      </a:solidFill>
                                      <a:latin typeface="Cambria Math" panose="02040503050406030204" pitchFamily="18" charset="0"/>
                                    </a:rPr>
                                  </m:ctrlPr>
                                </m:sSubPr>
                                <m:e>
                                  <m:r>
                                    <a:rPr lang="en-US" sz="1805" i="1">
                                      <a:solidFill>
                                        <a:srgbClr val="000000"/>
                                      </a:solidFill>
                                      <a:latin typeface="Cambria Math"/>
                                    </a:rPr>
                                    <m:t>𝐴</m:t>
                                  </m:r>
                                </m:e>
                                <m:sub>
                                  <m:r>
                                    <a:rPr lang="en-US" sz="1805" i="1">
                                      <a:solidFill>
                                        <a:srgbClr val="000000"/>
                                      </a:solidFill>
                                      <a:latin typeface="Cambria Math"/>
                                    </a:rPr>
                                    <m:t>2</m:t>
                                  </m:r>
                                </m:sub>
                              </m:sSub>
                            </m:e>
                          </m:d>
                        </m:den>
                      </m:f>
                    </m:oMath>
                  </m:oMathPara>
                </a14:m>
                <a:endParaRPr lang="en-US" sz="1805" dirty="0">
                  <a:solidFill>
                    <a:srgbClr val="000000"/>
                  </a:solidFill>
                  <a:latin typeface="+mn-lt"/>
                  <a:cs typeface="Arial" panose="020B0604020202020204" pitchFamily="34" charset="0"/>
                </a:endParaRPr>
              </a:p>
            </p:txBody>
          </p:sp>
        </mc:Choice>
        <mc:Fallback xmlns="">
          <p:sp>
            <p:nvSpPr>
              <p:cNvPr id="13" name="TextBox 12"/>
              <p:cNvSpPr txBox="1">
                <a:spLocks noRot="1" noChangeAspect="1" noMove="1" noResize="1" noEditPoints="1" noAdjustHandles="1" noChangeArrowheads="1" noChangeShapeType="1" noTextEdit="1"/>
              </p:cNvSpPr>
              <p:nvPr/>
            </p:nvSpPr>
            <p:spPr>
              <a:xfrm>
                <a:off x="2317649" y="2873309"/>
                <a:ext cx="4522264" cy="676852"/>
              </a:xfrm>
              <a:prstGeom prst="rect">
                <a:avLst/>
              </a:prstGeom>
              <a:blipFill>
                <a:blip r:embed="rId4"/>
                <a:stretch>
                  <a:fillRect/>
                </a:stretch>
              </a:blipFill>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 name="TextBox 1"/>
              <p:cNvSpPr txBox="1"/>
              <p:nvPr/>
            </p:nvSpPr>
            <p:spPr>
              <a:xfrm>
                <a:off x="3237697" y="3631293"/>
                <a:ext cx="1924373" cy="691664"/>
              </a:xfrm>
              <a:prstGeom prst="rect">
                <a:avLst/>
              </a:prstGeom>
              <a:noFill/>
            </p:spPr>
            <p:txBody>
              <a:bodyPr wrap="none" rtlCol="0">
                <a:spAutoFit/>
              </a:bodyPr>
              <a:lstStyle/>
              <a:p>
                <a:r>
                  <a:rPr lang="en-US" sz="2406" dirty="0">
                    <a:solidFill>
                      <a:srgbClr val="000000"/>
                    </a:solidFill>
                    <a:latin typeface="+mn-lt"/>
                    <a:cs typeface="Arial" panose="020B0604020202020204" pitchFamily="34" charset="0"/>
                  </a:rPr>
                  <a:t>= </a:t>
                </a:r>
                <a14:m>
                  <m:oMath xmlns:m="http://schemas.openxmlformats.org/officeDocument/2006/math">
                    <m:f>
                      <m:fPr>
                        <m:ctrlPr>
                          <a:rPr lang="en-US" sz="2406" i="1">
                            <a:solidFill>
                              <a:srgbClr val="000000"/>
                            </a:solidFill>
                            <a:latin typeface="Cambria Math" panose="02040503050406030204" pitchFamily="18" charset="0"/>
                          </a:rPr>
                        </m:ctrlPr>
                      </m:fPr>
                      <m:num>
                        <m:d>
                          <m:dPr>
                            <m:ctrlPr>
                              <a:rPr lang="en-US" sz="2406" i="1">
                                <a:solidFill>
                                  <a:srgbClr val="000000"/>
                                </a:solidFill>
                                <a:latin typeface="Cambria Math" panose="02040503050406030204" pitchFamily="18" charset="0"/>
                              </a:rPr>
                            </m:ctrlPr>
                          </m:dPr>
                          <m:e>
                            <m:r>
                              <a:rPr lang="en-US" sz="2406" i="1">
                                <a:solidFill>
                                  <a:srgbClr val="000000"/>
                                </a:solidFill>
                                <a:latin typeface="Cambria Math"/>
                              </a:rPr>
                              <m:t>.7</m:t>
                            </m:r>
                          </m:e>
                        </m:d>
                        <m:r>
                          <a:rPr lang="en-US" sz="2406" i="1">
                            <a:solidFill>
                              <a:srgbClr val="000000"/>
                            </a:solidFill>
                            <a:latin typeface="Cambria Math"/>
                          </a:rPr>
                          <m:t>(.2)</m:t>
                        </m:r>
                      </m:num>
                      <m:den>
                        <m:d>
                          <m:dPr>
                            <m:ctrlPr>
                              <a:rPr lang="en-US" sz="2406" i="1">
                                <a:solidFill>
                                  <a:srgbClr val="000000"/>
                                </a:solidFill>
                                <a:latin typeface="Cambria Math" panose="02040503050406030204" pitchFamily="18" charset="0"/>
                              </a:rPr>
                            </m:ctrlPr>
                          </m:dPr>
                          <m:e>
                            <m:r>
                              <a:rPr lang="en-US" sz="2406" i="1">
                                <a:solidFill>
                                  <a:srgbClr val="000000"/>
                                </a:solidFill>
                                <a:latin typeface="Cambria Math"/>
                              </a:rPr>
                              <m:t>.7</m:t>
                            </m:r>
                          </m:e>
                        </m:d>
                        <m:r>
                          <a:rPr lang="en-US" sz="2406" i="1">
                            <a:solidFill>
                              <a:srgbClr val="000000"/>
                            </a:solidFill>
                            <a:latin typeface="Cambria Math"/>
                          </a:rPr>
                          <m:t>.2)+</m:t>
                        </m:r>
                        <m:d>
                          <m:dPr>
                            <m:ctrlPr>
                              <a:rPr lang="en-US" sz="2406" i="1">
                                <a:solidFill>
                                  <a:srgbClr val="000000"/>
                                </a:solidFill>
                                <a:latin typeface="Cambria Math" panose="02040503050406030204" pitchFamily="18" charset="0"/>
                              </a:rPr>
                            </m:ctrlPr>
                          </m:dPr>
                          <m:e>
                            <m:r>
                              <a:rPr lang="en-US" sz="2406" i="1">
                                <a:solidFill>
                                  <a:srgbClr val="000000"/>
                                </a:solidFill>
                                <a:latin typeface="Cambria Math"/>
                              </a:rPr>
                              <m:t>.3</m:t>
                            </m:r>
                          </m:e>
                        </m:d>
                        <m:r>
                          <a:rPr lang="en-US" sz="2406" b="0" i="1" smtClean="0">
                            <a:solidFill>
                              <a:srgbClr val="000000"/>
                            </a:solidFill>
                            <a:latin typeface="Cambria Math" panose="02040503050406030204" pitchFamily="18" charset="0"/>
                          </a:rPr>
                          <m:t>(</m:t>
                        </m:r>
                        <m:r>
                          <a:rPr lang="en-US" sz="2406" i="1">
                            <a:solidFill>
                              <a:srgbClr val="000000"/>
                            </a:solidFill>
                            <a:latin typeface="Cambria Math"/>
                          </a:rPr>
                          <m:t>.9)</m:t>
                        </m:r>
                      </m:den>
                    </m:f>
                  </m:oMath>
                </a14:m>
                <a:endParaRPr lang="en-US" sz="2406" dirty="0">
                  <a:solidFill>
                    <a:srgbClr val="000000"/>
                  </a:solidFill>
                  <a:latin typeface="+mn-lt"/>
                  <a:cs typeface="Arial" panose="020B0604020202020204" pitchFamily="34" charset="0"/>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3237697" y="3631293"/>
                <a:ext cx="1924373" cy="691664"/>
              </a:xfrm>
              <a:prstGeom prst="rect">
                <a:avLst/>
              </a:prstGeom>
              <a:blipFill>
                <a:blip r:embed="rId5"/>
                <a:stretch>
                  <a:fillRect l="-4747" b="-1770"/>
                </a:stretch>
              </a:blipFill>
            </p:spPr>
            <p:txBody>
              <a:bodyPr/>
              <a:lstStyle/>
              <a:p>
                <a:r>
                  <a:rPr lang="en-US">
                    <a:noFill/>
                  </a:rPr>
                  <a:t> </a:t>
                </a:r>
              </a:p>
            </p:txBody>
          </p:sp>
        </mc:Fallback>
      </mc:AlternateContent>
      <p:sp>
        <p:nvSpPr>
          <p:cNvPr id="9" name="Rectangle 141">
            <a:extLst>
              <a:ext uri="{FF2B5EF4-FFF2-40B4-BE49-F238E27FC236}">
                <a16:creationId xmlns:a16="http://schemas.microsoft.com/office/drawing/2014/main" id="{76472485-ACF2-47FC-9BED-ECBD771CADD9}"/>
              </a:ext>
            </a:extLst>
          </p:cNvPr>
          <p:cNvSpPr>
            <a:spLocks noChangeArrowheads="1"/>
          </p:cNvSpPr>
          <p:nvPr/>
        </p:nvSpPr>
        <p:spPr bwMode="auto">
          <a:xfrm>
            <a:off x="849454" y="1524620"/>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E53DC6CE-4888-4BE5-9FF8-EF62A9F9866C}"/>
                  </a:ext>
                </a:extLst>
              </p:cNvPr>
              <p:cNvSpPr txBox="1"/>
              <p:nvPr/>
            </p:nvSpPr>
            <p:spPr>
              <a:xfrm>
                <a:off x="3237697" y="4496455"/>
                <a:ext cx="840295" cy="461665"/>
              </a:xfrm>
              <a:prstGeom prst="rect">
                <a:avLst/>
              </a:prstGeom>
              <a:noFill/>
            </p:spPr>
            <p:txBody>
              <a:bodyPr wrap="none" rtlCol="0">
                <a:spAutoFit/>
              </a:bodyPr>
              <a:lstStyle/>
              <a:p>
                <a:r>
                  <a:rPr lang="en-US" sz="2400" dirty="0">
                    <a:solidFill>
                      <a:srgbClr val="000000"/>
                    </a:solidFill>
                    <a:latin typeface="+mn-lt"/>
                    <a:cs typeface="Arial" panose="020B0604020202020204" pitchFamily="34" charset="0"/>
                  </a:rPr>
                  <a:t>= </a:t>
                </a:r>
                <a14:m>
                  <m:oMath xmlns:m="http://schemas.openxmlformats.org/officeDocument/2006/math">
                    <m:r>
                      <a:rPr lang="en-US" b="0" i="1" smtClean="0">
                        <a:solidFill>
                          <a:srgbClr val="000000"/>
                        </a:solidFill>
                        <a:latin typeface="Cambria Math" panose="02040503050406030204" pitchFamily="18" charset="0"/>
                      </a:rPr>
                      <m:t>0.34</m:t>
                    </m:r>
                  </m:oMath>
                </a14:m>
                <a:endParaRPr lang="en-US" dirty="0">
                  <a:solidFill>
                    <a:srgbClr val="000000"/>
                  </a:solidFill>
                  <a:latin typeface="+mn-lt"/>
                  <a:cs typeface="Arial" panose="020B0604020202020204" pitchFamily="34" charset="0"/>
                </a:endParaRPr>
              </a:p>
            </p:txBody>
          </p:sp>
        </mc:Choice>
        <mc:Fallback xmlns="">
          <p:sp>
            <p:nvSpPr>
              <p:cNvPr id="10" name="TextBox 9">
                <a:extLst>
                  <a:ext uri="{FF2B5EF4-FFF2-40B4-BE49-F238E27FC236}">
                    <a16:creationId xmlns:a16="http://schemas.microsoft.com/office/drawing/2014/main" id="{E53DC6CE-4888-4BE5-9FF8-EF62A9F9866C}"/>
                  </a:ext>
                </a:extLst>
              </p:cNvPr>
              <p:cNvSpPr txBox="1">
                <a:spLocks noRot="1" noChangeAspect="1" noMove="1" noResize="1" noEditPoints="1" noAdjustHandles="1" noChangeArrowheads="1" noChangeShapeType="1" noTextEdit="1"/>
              </p:cNvSpPr>
              <p:nvPr/>
            </p:nvSpPr>
            <p:spPr>
              <a:xfrm>
                <a:off x="3237697" y="4496455"/>
                <a:ext cx="840295" cy="461665"/>
              </a:xfrm>
              <a:prstGeom prst="rect">
                <a:avLst/>
              </a:prstGeom>
              <a:blipFill>
                <a:blip r:embed="rId6"/>
                <a:stretch>
                  <a:fillRect l="-10870" t="-10667" b="-30667"/>
                </a:stretch>
              </a:blipFill>
            </p:spPr>
            <p:txBody>
              <a:bodyPr/>
              <a:lstStyle/>
              <a:p>
                <a:r>
                  <a:rPr lang="en-US">
                    <a:noFill/>
                  </a:rPr>
                  <a:t> </a:t>
                </a:r>
              </a:p>
            </p:txBody>
          </p:sp>
        </mc:Fallback>
      </mc:AlternateContent>
      <p:graphicFrame>
        <p:nvGraphicFramePr>
          <p:cNvPr id="3" name="Object 2">
            <a:extLst>
              <a:ext uri="{FF2B5EF4-FFF2-40B4-BE49-F238E27FC236}">
                <a16:creationId xmlns:a16="http://schemas.microsoft.com/office/drawing/2014/main" id="{4551B047-693F-4757-94F6-5E8616E5D5D7}"/>
              </a:ext>
            </a:extLst>
          </p:cNvPr>
          <p:cNvGraphicFramePr>
            <a:graphicFrameLocks noChangeAspect="1"/>
          </p:cNvGraphicFramePr>
          <p:nvPr>
            <p:extLst>
              <p:ext uri="{D42A27DB-BD31-4B8C-83A1-F6EECF244321}">
                <p14:modId xmlns:p14="http://schemas.microsoft.com/office/powerpoint/2010/main" val="703563258"/>
              </p:ext>
            </p:extLst>
          </p:nvPr>
        </p:nvGraphicFramePr>
        <p:xfrm>
          <a:off x="7791382" y="5719905"/>
          <a:ext cx="914400" cy="792163"/>
        </p:xfrm>
        <a:graphic>
          <a:graphicData uri="http://schemas.openxmlformats.org/presentationml/2006/ole">
            <mc:AlternateContent xmlns:mc="http://schemas.openxmlformats.org/markup-compatibility/2006">
              <mc:Choice xmlns:v="urn:schemas-microsoft-com:vml" Requires="v">
                <p:oleObj spid="_x0000_s6161" name="Worksheet" showAsIcon="1" r:id="rId7" imgW="914400" imgH="792360" progId="Excel.Sheet.12">
                  <p:embed/>
                </p:oleObj>
              </mc:Choice>
              <mc:Fallback>
                <p:oleObj name="Worksheet" showAsIcon="1" r:id="rId7" imgW="914400" imgH="792360" progId="Excel.Sheet.12">
                  <p:embed/>
                  <p:pic>
                    <p:nvPicPr>
                      <p:cNvPr id="0" name=""/>
                      <p:cNvPicPr/>
                      <p:nvPr/>
                    </p:nvPicPr>
                    <p:blipFill>
                      <a:blip r:embed="rId8"/>
                      <a:stretch>
                        <a:fillRect/>
                      </a:stretch>
                    </p:blipFill>
                    <p:spPr>
                      <a:xfrm>
                        <a:off x="7791382" y="5719905"/>
                        <a:ext cx="914400" cy="792163"/>
                      </a:xfrm>
                      <a:prstGeom prst="rect">
                        <a:avLst/>
                      </a:prstGeom>
                    </p:spPr>
                  </p:pic>
                </p:oleObj>
              </mc:Fallback>
            </mc:AlternateContent>
          </a:graphicData>
        </a:graphic>
      </p:graphicFrame>
      <p:sp>
        <p:nvSpPr>
          <p:cNvPr id="12" name="Rectangle 85">
            <a:extLst>
              <a:ext uri="{FF2B5EF4-FFF2-40B4-BE49-F238E27FC236}">
                <a16:creationId xmlns:a16="http://schemas.microsoft.com/office/drawing/2014/main" id="{4A73E9D5-F29F-4B15-9316-47829EBF7D50}"/>
              </a:ext>
            </a:extLst>
          </p:cNvPr>
          <p:cNvSpPr>
            <a:spLocks noChangeArrowheads="1"/>
          </p:cNvSpPr>
          <p:nvPr/>
        </p:nvSpPr>
        <p:spPr bwMode="auto">
          <a:xfrm>
            <a:off x="7503792" y="5376048"/>
            <a:ext cx="1574708" cy="366429"/>
          </a:xfrm>
          <a:prstGeom prst="rect">
            <a:avLst/>
          </a:prstGeom>
          <a:noFill/>
          <a:ln w="12700">
            <a:noFill/>
            <a:miter lim="800000"/>
            <a:headEnd/>
            <a:tailEnd/>
          </a:ln>
          <a:effectLst/>
        </p:spPr>
        <p:txBody>
          <a:bodyPr lIns="68034" tIns="33420" rIns="68034" bIns="33420"/>
          <a:lstStyle/>
          <a:p>
            <a:r>
              <a:rPr lang="en-US" sz="1600" dirty="0">
                <a:solidFill>
                  <a:srgbClr val="000000"/>
                </a:solidFill>
                <a:latin typeface="+mn-lt"/>
                <a:cs typeface="Arial" panose="020B0604020202020204" pitchFamily="34" charset="0"/>
              </a:rPr>
              <a:t>How it was done.</a:t>
            </a:r>
          </a:p>
        </p:txBody>
      </p:sp>
    </p:spTree>
    <p:extLst>
      <p:ext uri="{BB962C8B-B14F-4D97-AF65-F5344CB8AC3E}">
        <p14:creationId xmlns:p14="http://schemas.microsoft.com/office/powerpoint/2010/main" val="2358226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501" name="Line 5"/>
          <p:cNvSpPr>
            <a:spLocks noChangeShapeType="1"/>
          </p:cNvSpPr>
          <p:nvPr/>
        </p:nvSpPr>
        <p:spPr bwMode="auto">
          <a:xfrm>
            <a:off x="2209723" y="3151542"/>
            <a:ext cx="0" cy="170682"/>
          </a:xfrm>
          <a:prstGeom prst="line">
            <a:avLst/>
          </a:prstGeom>
          <a:noFill/>
          <a:ln w="38100">
            <a:solidFill>
              <a:srgbClr val="000000"/>
            </a:solidFill>
            <a:round/>
            <a:headEnd/>
            <a:tailEn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
        <p:nvSpPr>
          <p:cNvPr id="106502" name="Line 6"/>
          <p:cNvSpPr>
            <a:spLocks noChangeShapeType="1"/>
          </p:cNvSpPr>
          <p:nvPr/>
        </p:nvSpPr>
        <p:spPr bwMode="auto">
          <a:xfrm>
            <a:off x="5120955" y="3151542"/>
            <a:ext cx="0" cy="151585"/>
          </a:xfrm>
          <a:prstGeom prst="line">
            <a:avLst/>
          </a:prstGeom>
          <a:noFill/>
          <a:ln w="38100">
            <a:solidFill>
              <a:srgbClr val="000000"/>
            </a:solidFill>
            <a:round/>
            <a:headEnd/>
            <a:tailEn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
        <p:nvSpPr>
          <p:cNvPr id="106498" name="Rectangle 2"/>
          <p:cNvSpPr>
            <a:spLocks noGrp="1" noChangeArrowheads="1"/>
          </p:cNvSpPr>
          <p:nvPr>
            <p:ph type="title"/>
          </p:nvPr>
        </p:nvSpPr>
        <p:spPr>
          <a:xfrm>
            <a:off x="371333" y="998557"/>
            <a:ext cx="8205682" cy="612305"/>
          </a:xfrm>
        </p:spPr>
        <p:txBody>
          <a:bodyPr>
            <a:noAutofit/>
          </a:bodyPr>
          <a:lstStyle/>
          <a:p>
            <a:pPr algn="l"/>
            <a:r>
              <a:rPr lang="en-US" sz="2800" b="1" dirty="0"/>
              <a:t>Probability and the Likelihood of Occurrence</a:t>
            </a:r>
          </a:p>
        </p:txBody>
      </p:sp>
      <p:sp>
        <p:nvSpPr>
          <p:cNvPr id="106500" name="Line 4"/>
          <p:cNvSpPr>
            <a:spLocks noChangeShapeType="1"/>
          </p:cNvSpPr>
          <p:nvPr/>
        </p:nvSpPr>
        <p:spPr bwMode="auto">
          <a:xfrm>
            <a:off x="3373178" y="2760900"/>
            <a:ext cx="3790063" cy="11673"/>
          </a:xfrm>
          <a:prstGeom prst="line">
            <a:avLst/>
          </a:prstGeom>
          <a:noFill/>
          <a:ln w="28575">
            <a:solidFill>
              <a:srgbClr val="000000"/>
            </a:solidFill>
            <a:round/>
            <a:headEnd/>
            <a:tailEnd type="triangle" w="med" len="me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
        <p:nvSpPr>
          <p:cNvPr id="106499" name="Line 3"/>
          <p:cNvSpPr>
            <a:spLocks noChangeShapeType="1"/>
          </p:cNvSpPr>
          <p:nvPr/>
        </p:nvSpPr>
        <p:spPr bwMode="auto">
          <a:xfrm>
            <a:off x="2209723" y="3307900"/>
            <a:ext cx="5618156" cy="32718"/>
          </a:xfrm>
          <a:prstGeom prst="line">
            <a:avLst/>
          </a:prstGeom>
          <a:noFill/>
          <a:ln w="38100">
            <a:solidFill>
              <a:srgbClr val="000000"/>
            </a:solidFill>
            <a:round/>
            <a:headEnd/>
            <a:tailEn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
        <p:nvSpPr>
          <p:cNvPr id="106506" name="Text Box 10"/>
          <p:cNvSpPr txBox="1">
            <a:spLocks noChangeArrowheads="1"/>
          </p:cNvSpPr>
          <p:nvPr/>
        </p:nvSpPr>
        <p:spPr bwMode="auto">
          <a:xfrm>
            <a:off x="2073983" y="2793128"/>
            <a:ext cx="438150" cy="370101"/>
          </a:xfrm>
          <a:prstGeom prst="rect">
            <a:avLst/>
          </a:prstGeom>
          <a:noFill/>
          <a:ln w="12700">
            <a:noFill/>
            <a:miter lim="800000"/>
            <a:headEnd/>
            <a:tailEnd/>
          </a:ln>
          <a:effectLst/>
        </p:spPr>
        <p:txBody>
          <a:bodyPr>
            <a:spAutoFit/>
          </a:bodyPr>
          <a:lstStyle/>
          <a:p>
            <a:pPr algn="l">
              <a:spcBef>
                <a:spcPct val="50000"/>
              </a:spcBef>
            </a:pPr>
            <a:r>
              <a:rPr lang="en-US" sz="1805" dirty="0">
                <a:solidFill>
                  <a:srgbClr val="000000"/>
                </a:solidFill>
                <a:latin typeface="+mn-lt"/>
                <a:cs typeface="Arial" panose="020B0604020202020204" pitchFamily="34" charset="0"/>
              </a:rPr>
              <a:t>0</a:t>
            </a:r>
          </a:p>
        </p:txBody>
      </p:sp>
      <p:sp>
        <p:nvSpPr>
          <p:cNvPr id="106507" name="Text Box 11"/>
          <p:cNvSpPr txBox="1">
            <a:spLocks noChangeArrowheads="1"/>
          </p:cNvSpPr>
          <p:nvPr/>
        </p:nvSpPr>
        <p:spPr bwMode="auto">
          <a:xfrm>
            <a:off x="7672008" y="2797903"/>
            <a:ext cx="336550" cy="370101"/>
          </a:xfrm>
          <a:prstGeom prst="rect">
            <a:avLst/>
          </a:prstGeom>
          <a:noFill/>
          <a:ln w="12700">
            <a:noFill/>
            <a:miter lim="800000"/>
            <a:headEnd/>
            <a:tailEnd/>
          </a:ln>
          <a:effectLst/>
        </p:spPr>
        <p:txBody>
          <a:bodyPr>
            <a:spAutoFit/>
          </a:bodyPr>
          <a:lstStyle/>
          <a:p>
            <a:pPr algn="l">
              <a:spcBef>
                <a:spcPct val="50000"/>
              </a:spcBef>
            </a:pPr>
            <a:r>
              <a:rPr lang="en-US" sz="1805" dirty="0">
                <a:solidFill>
                  <a:srgbClr val="000000"/>
                </a:solidFill>
                <a:latin typeface="+mn-lt"/>
                <a:cs typeface="Arial" panose="020B0604020202020204" pitchFamily="34" charset="0"/>
              </a:rPr>
              <a:t>1</a:t>
            </a:r>
          </a:p>
        </p:txBody>
      </p:sp>
      <p:sp>
        <p:nvSpPr>
          <p:cNvPr id="106508" name="Text Box 12"/>
          <p:cNvSpPr txBox="1">
            <a:spLocks noChangeArrowheads="1"/>
          </p:cNvSpPr>
          <p:nvPr/>
        </p:nvSpPr>
        <p:spPr bwMode="auto">
          <a:xfrm>
            <a:off x="4953747" y="2793128"/>
            <a:ext cx="583973" cy="370101"/>
          </a:xfrm>
          <a:prstGeom prst="rect">
            <a:avLst/>
          </a:prstGeom>
          <a:noFill/>
          <a:ln w="12700">
            <a:noFill/>
            <a:miter lim="800000"/>
            <a:headEnd/>
            <a:tailEnd/>
          </a:ln>
          <a:effectLst/>
        </p:spPr>
        <p:txBody>
          <a:bodyPr wrap="square">
            <a:spAutoFit/>
          </a:bodyPr>
          <a:lstStyle/>
          <a:p>
            <a:pPr algn="l">
              <a:spcBef>
                <a:spcPct val="50000"/>
              </a:spcBef>
            </a:pPr>
            <a:r>
              <a:rPr lang="en-US" sz="1805" dirty="0">
                <a:solidFill>
                  <a:srgbClr val="000000"/>
                </a:solidFill>
                <a:latin typeface="+mn-lt"/>
                <a:cs typeface="Arial" panose="020B0604020202020204" pitchFamily="34" charset="0"/>
              </a:rPr>
              <a:t>.5</a:t>
            </a:r>
          </a:p>
        </p:txBody>
      </p:sp>
      <p:sp>
        <p:nvSpPr>
          <p:cNvPr id="106509" name="Text Box 13"/>
          <p:cNvSpPr txBox="1">
            <a:spLocks noChangeArrowheads="1"/>
          </p:cNvSpPr>
          <p:nvPr/>
        </p:nvSpPr>
        <p:spPr bwMode="auto">
          <a:xfrm>
            <a:off x="3271471" y="2325586"/>
            <a:ext cx="3891771" cy="400110"/>
          </a:xfrm>
          <a:prstGeom prst="rect">
            <a:avLst/>
          </a:prstGeom>
          <a:noFill/>
          <a:ln w="12700">
            <a:noFill/>
            <a:miter lim="800000"/>
            <a:headEnd/>
            <a:tailEnd/>
          </a:ln>
          <a:effectLst/>
        </p:spPr>
        <p:txBody>
          <a:bodyPr wrap="none">
            <a:spAutoFit/>
          </a:bodyPr>
          <a:lstStyle/>
          <a:p>
            <a:pPr algn="l"/>
            <a:r>
              <a:rPr lang="en-US" sz="2000" dirty="0">
                <a:solidFill>
                  <a:srgbClr val="000000"/>
                </a:solidFill>
                <a:latin typeface="+mn-lt"/>
                <a:cs typeface="Arial" panose="020B0604020202020204" pitchFamily="34" charset="0"/>
              </a:rPr>
              <a:t>Increasing Likelihood of Occurrence</a:t>
            </a:r>
          </a:p>
        </p:txBody>
      </p:sp>
      <p:sp>
        <p:nvSpPr>
          <p:cNvPr id="106510" name="Text Box 14"/>
          <p:cNvSpPr txBox="1">
            <a:spLocks noChangeArrowheads="1"/>
          </p:cNvSpPr>
          <p:nvPr/>
        </p:nvSpPr>
        <p:spPr bwMode="auto">
          <a:xfrm>
            <a:off x="698343" y="2798560"/>
            <a:ext cx="1419907" cy="370101"/>
          </a:xfrm>
          <a:prstGeom prst="rect">
            <a:avLst/>
          </a:prstGeom>
          <a:noFill/>
          <a:ln w="12700">
            <a:noFill/>
            <a:miter lim="800000"/>
            <a:headEnd/>
            <a:tailEnd/>
          </a:ln>
          <a:effectLst/>
        </p:spPr>
        <p:txBody>
          <a:bodyPr wrap="square">
            <a:spAutoFit/>
          </a:bodyPr>
          <a:lstStyle/>
          <a:p>
            <a:pPr algn="l">
              <a:spcBef>
                <a:spcPct val="50000"/>
              </a:spcBef>
            </a:pPr>
            <a:r>
              <a:rPr lang="en-US" sz="1805" dirty="0">
                <a:solidFill>
                  <a:srgbClr val="000000"/>
                </a:solidFill>
                <a:latin typeface="+mn-lt"/>
                <a:cs typeface="Arial" panose="020B0604020202020204" pitchFamily="34" charset="0"/>
              </a:rPr>
              <a:t>Probability:</a:t>
            </a:r>
          </a:p>
        </p:txBody>
      </p:sp>
      <p:sp>
        <p:nvSpPr>
          <p:cNvPr id="106512" name="Line 16"/>
          <p:cNvSpPr>
            <a:spLocks noChangeShapeType="1"/>
          </p:cNvSpPr>
          <p:nvPr/>
        </p:nvSpPr>
        <p:spPr bwMode="auto">
          <a:xfrm flipH="1" flipV="1">
            <a:off x="2202272" y="3525942"/>
            <a:ext cx="0" cy="266168"/>
          </a:xfrm>
          <a:prstGeom prst="line">
            <a:avLst/>
          </a:prstGeom>
          <a:noFill/>
          <a:ln w="28575">
            <a:solidFill>
              <a:srgbClr val="000000"/>
            </a:solidFill>
            <a:round/>
            <a:headEnd/>
            <a:tailEnd type="triangle" w="med" len="med"/>
          </a:ln>
          <a:effectLst/>
        </p:spPr>
        <p:txBody>
          <a:bodyPr/>
          <a:lstStyle/>
          <a:p>
            <a:endParaRPr lang="en-US"/>
          </a:p>
        </p:txBody>
      </p:sp>
      <p:sp>
        <p:nvSpPr>
          <p:cNvPr id="106516" name="AutoShape 20"/>
          <p:cNvSpPr>
            <a:spLocks noChangeArrowheads="1"/>
          </p:cNvSpPr>
          <p:nvPr/>
        </p:nvSpPr>
        <p:spPr bwMode="auto">
          <a:xfrm>
            <a:off x="1613787" y="3665939"/>
            <a:ext cx="1733550" cy="1429906"/>
          </a:xfrm>
          <a:prstGeom prst="roundRect">
            <a:avLst>
              <a:gd name="adj" fmla="val 16667"/>
            </a:avLst>
          </a:prstGeom>
          <a:noFill/>
          <a:ln w="12700">
            <a:noFill/>
            <a:round/>
            <a:headEnd/>
            <a:tailEnd/>
          </a:ln>
          <a:effectLst/>
          <a:scene3d>
            <a:camera prst="orthographicFront">
              <a:rot lat="0" lon="0" rev="0"/>
            </a:camera>
            <a:lightRig rig="balanced" dir="t">
              <a:rot lat="0" lon="0" rev="8700000"/>
            </a:lightRig>
          </a:scene3d>
          <a:sp3d>
            <a:bevelT w="190500" h="38100"/>
          </a:sp3d>
        </p:spPr>
        <p:txBody>
          <a:bodyPr wrap="none" anchor="ctr"/>
          <a:lstStyle/>
          <a:p>
            <a:pPr>
              <a:lnSpc>
                <a:spcPct val="110000"/>
              </a:lnSpc>
            </a:pPr>
            <a:r>
              <a:rPr lang="en-US" sz="1805" dirty="0">
                <a:solidFill>
                  <a:srgbClr val="000000"/>
                </a:solidFill>
                <a:latin typeface="+mn-lt"/>
                <a:cs typeface="Arial" panose="020B0604020202020204" pitchFamily="34" charset="0"/>
              </a:rPr>
              <a:t>The event</a:t>
            </a:r>
          </a:p>
          <a:p>
            <a:pPr>
              <a:lnSpc>
                <a:spcPct val="110000"/>
              </a:lnSpc>
            </a:pPr>
            <a:r>
              <a:rPr lang="en-US" sz="1805" dirty="0">
                <a:solidFill>
                  <a:srgbClr val="000000"/>
                </a:solidFill>
                <a:latin typeface="+mn-lt"/>
                <a:cs typeface="Arial" panose="020B0604020202020204" pitchFamily="34" charset="0"/>
              </a:rPr>
              <a:t>is very</a:t>
            </a:r>
          </a:p>
          <a:p>
            <a:pPr>
              <a:lnSpc>
                <a:spcPct val="110000"/>
              </a:lnSpc>
            </a:pPr>
            <a:r>
              <a:rPr lang="en-US" sz="1805" dirty="0">
                <a:solidFill>
                  <a:srgbClr val="000000"/>
                </a:solidFill>
                <a:latin typeface="+mn-lt"/>
                <a:cs typeface="Arial" panose="020B0604020202020204" pitchFamily="34" charset="0"/>
              </a:rPr>
              <a:t>unlikely</a:t>
            </a:r>
          </a:p>
          <a:p>
            <a:pPr>
              <a:lnSpc>
                <a:spcPct val="110000"/>
              </a:lnSpc>
            </a:pPr>
            <a:r>
              <a:rPr lang="en-US" sz="1805" dirty="0">
                <a:solidFill>
                  <a:srgbClr val="000000"/>
                </a:solidFill>
                <a:latin typeface="+mn-lt"/>
                <a:cs typeface="Arial" panose="020B0604020202020204" pitchFamily="34" charset="0"/>
              </a:rPr>
              <a:t>to occur.</a:t>
            </a:r>
          </a:p>
        </p:txBody>
      </p:sp>
      <p:sp>
        <p:nvSpPr>
          <p:cNvPr id="106517" name="AutoShape 21"/>
          <p:cNvSpPr>
            <a:spLocks noChangeArrowheads="1"/>
          </p:cNvSpPr>
          <p:nvPr/>
        </p:nvSpPr>
        <p:spPr bwMode="auto">
          <a:xfrm>
            <a:off x="4319921" y="3686847"/>
            <a:ext cx="2552700" cy="1432293"/>
          </a:xfrm>
          <a:prstGeom prst="roundRect">
            <a:avLst>
              <a:gd name="adj" fmla="val 16667"/>
            </a:avLst>
          </a:prstGeom>
          <a:noFill/>
          <a:ln w="12700">
            <a:noFill/>
            <a:round/>
            <a:headEnd/>
            <a:tailEnd/>
          </a:ln>
          <a:effectLst/>
          <a:scene3d>
            <a:camera prst="orthographicFront">
              <a:rot lat="0" lon="0" rev="0"/>
            </a:camera>
            <a:lightRig rig="balanced" dir="t">
              <a:rot lat="0" lon="0" rev="8700000"/>
            </a:lightRig>
          </a:scene3d>
          <a:sp3d>
            <a:bevelT w="190500" h="38100"/>
          </a:sp3d>
        </p:spPr>
        <p:txBody>
          <a:bodyPr wrap="none" anchor="ctr"/>
          <a:lstStyle/>
          <a:p>
            <a:pPr>
              <a:lnSpc>
                <a:spcPct val="110000"/>
              </a:lnSpc>
            </a:pPr>
            <a:r>
              <a:rPr lang="en-US" sz="1805" dirty="0">
                <a:solidFill>
                  <a:srgbClr val="000000"/>
                </a:solidFill>
                <a:latin typeface="+mn-lt"/>
                <a:cs typeface="Arial" panose="020B0604020202020204" pitchFamily="34" charset="0"/>
              </a:rPr>
              <a:t>The occurrence</a:t>
            </a:r>
          </a:p>
          <a:p>
            <a:pPr>
              <a:lnSpc>
                <a:spcPct val="110000"/>
              </a:lnSpc>
            </a:pPr>
            <a:r>
              <a:rPr lang="en-US" sz="1805" dirty="0">
                <a:solidFill>
                  <a:srgbClr val="000000"/>
                </a:solidFill>
                <a:latin typeface="+mn-lt"/>
                <a:cs typeface="Arial" panose="020B0604020202020204" pitchFamily="34" charset="0"/>
              </a:rPr>
              <a:t>of the event is</a:t>
            </a:r>
          </a:p>
          <a:p>
            <a:pPr>
              <a:lnSpc>
                <a:spcPct val="110000"/>
              </a:lnSpc>
            </a:pPr>
            <a:r>
              <a:rPr lang="en-US" sz="1805" dirty="0">
                <a:solidFill>
                  <a:srgbClr val="000000"/>
                </a:solidFill>
                <a:latin typeface="+mn-lt"/>
                <a:cs typeface="Arial" panose="020B0604020202020204" pitchFamily="34" charset="0"/>
              </a:rPr>
              <a:t>  just as likely as</a:t>
            </a:r>
          </a:p>
          <a:p>
            <a:pPr>
              <a:lnSpc>
                <a:spcPct val="110000"/>
              </a:lnSpc>
            </a:pPr>
            <a:r>
              <a:rPr lang="en-US" sz="1805" dirty="0">
                <a:solidFill>
                  <a:srgbClr val="000000"/>
                </a:solidFill>
                <a:latin typeface="+mn-lt"/>
                <a:cs typeface="Arial" panose="020B0604020202020204" pitchFamily="34" charset="0"/>
              </a:rPr>
              <a:t>it is unlikely.</a:t>
            </a:r>
          </a:p>
        </p:txBody>
      </p:sp>
      <p:sp>
        <p:nvSpPr>
          <p:cNvPr id="106518" name="AutoShape 22"/>
          <p:cNvSpPr>
            <a:spLocks noChangeArrowheads="1"/>
          </p:cNvSpPr>
          <p:nvPr/>
        </p:nvSpPr>
        <p:spPr bwMode="auto">
          <a:xfrm>
            <a:off x="7206931" y="3703331"/>
            <a:ext cx="1733550" cy="1429906"/>
          </a:xfrm>
          <a:prstGeom prst="roundRect">
            <a:avLst>
              <a:gd name="adj" fmla="val 16667"/>
            </a:avLst>
          </a:prstGeom>
          <a:noFill/>
          <a:ln w="12700">
            <a:noFill/>
            <a:round/>
            <a:headEnd/>
            <a:tailEnd/>
          </a:ln>
          <a:effectLst/>
          <a:scene3d>
            <a:camera prst="orthographicFront">
              <a:rot lat="0" lon="0" rev="0"/>
            </a:camera>
            <a:lightRig rig="balanced" dir="t">
              <a:rot lat="0" lon="0" rev="8700000"/>
            </a:lightRig>
          </a:scene3d>
          <a:sp3d>
            <a:bevelT w="190500" h="38100"/>
          </a:sp3d>
        </p:spPr>
        <p:txBody>
          <a:bodyPr wrap="none" anchor="ctr"/>
          <a:lstStyle/>
          <a:p>
            <a:pPr>
              <a:lnSpc>
                <a:spcPct val="110000"/>
              </a:lnSpc>
            </a:pPr>
            <a:r>
              <a:rPr lang="en-US" sz="1805" dirty="0">
                <a:solidFill>
                  <a:srgbClr val="000000"/>
                </a:solidFill>
                <a:latin typeface="+mn-lt"/>
                <a:cs typeface="Arial" panose="020B0604020202020204" pitchFamily="34" charset="0"/>
              </a:rPr>
              <a:t>The event</a:t>
            </a:r>
          </a:p>
          <a:p>
            <a:pPr>
              <a:lnSpc>
                <a:spcPct val="110000"/>
              </a:lnSpc>
            </a:pPr>
            <a:r>
              <a:rPr lang="en-US" sz="1805" dirty="0">
                <a:solidFill>
                  <a:srgbClr val="000000"/>
                </a:solidFill>
                <a:latin typeface="+mn-lt"/>
                <a:cs typeface="Arial" panose="020B0604020202020204" pitchFamily="34" charset="0"/>
              </a:rPr>
              <a:t>is almost</a:t>
            </a:r>
          </a:p>
          <a:p>
            <a:pPr>
              <a:lnSpc>
                <a:spcPct val="110000"/>
              </a:lnSpc>
            </a:pPr>
            <a:r>
              <a:rPr lang="en-US" sz="1805" dirty="0">
                <a:solidFill>
                  <a:srgbClr val="000000"/>
                </a:solidFill>
                <a:latin typeface="+mn-lt"/>
                <a:cs typeface="Arial" panose="020B0604020202020204" pitchFamily="34" charset="0"/>
              </a:rPr>
              <a:t>certain</a:t>
            </a:r>
          </a:p>
          <a:p>
            <a:pPr>
              <a:lnSpc>
                <a:spcPct val="110000"/>
              </a:lnSpc>
            </a:pPr>
            <a:r>
              <a:rPr lang="en-US" sz="1805" dirty="0">
                <a:solidFill>
                  <a:srgbClr val="000000"/>
                </a:solidFill>
                <a:latin typeface="+mn-lt"/>
                <a:cs typeface="Arial" panose="020B0604020202020204" pitchFamily="34" charset="0"/>
              </a:rPr>
              <a:t>to occur.</a:t>
            </a:r>
          </a:p>
        </p:txBody>
      </p:sp>
      <p:sp>
        <p:nvSpPr>
          <p:cNvPr id="106519" name="Line 23"/>
          <p:cNvSpPr>
            <a:spLocks noChangeShapeType="1"/>
          </p:cNvSpPr>
          <p:nvPr/>
        </p:nvSpPr>
        <p:spPr bwMode="auto">
          <a:xfrm flipH="1" flipV="1">
            <a:off x="5110575" y="3525942"/>
            <a:ext cx="0" cy="266168"/>
          </a:xfrm>
          <a:prstGeom prst="line">
            <a:avLst/>
          </a:prstGeom>
          <a:noFill/>
          <a:ln w="28575">
            <a:solidFill>
              <a:srgbClr val="000000"/>
            </a:solidFill>
            <a:round/>
            <a:headEnd/>
            <a:tailEnd type="triangle" w="med" len="med"/>
          </a:ln>
          <a:effectLst/>
        </p:spPr>
        <p:txBody>
          <a:bodyPr/>
          <a:lstStyle/>
          <a:p>
            <a:endParaRPr lang="en-US"/>
          </a:p>
        </p:txBody>
      </p:sp>
      <p:sp>
        <p:nvSpPr>
          <p:cNvPr id="106520" name="Line 24"/>
          <p:cNvSpPr>
            <a:spLocks noChangeShapeType="1"/>
          </p:cNvSpPr>
          <p:nvPr/>
        </p:nvSpPr>
        <p:spPr bwMode="auto">
          <a:xfrm flipH="1" flipV="1">
            <a:off x="7792718" y="3525942"/>
            <a:ext cx="0" cy="266168"/>
          </a:xfrm>
          <a:prstGeom prst="line">
            <a:avLst/>
          </a:prstGeom>
          <a:noFill/>
          <a:ln w="28575">
            <a:solidFill>
              <a:srgbClr val="000000"/>
            </a:solidFill>
            <a:round/>
            <a:headEnd/>
            <a:tailEnd type="triangle" w="med" len="med"/>
          </a:ln>
          <a:effectLst/>
        </p:spPr>
        <p:txBody>
          <a:bodyPr/>
          <a:lstStyle/>
          <a:p>
            <a:endParaRPr lang="en-US"/>
          </a:p>
        </p:txBody>
      </p:sp>
      <p:sp>
        <p:nvSpPr>
          <p:cNvPr id="106503" name="Line 7"/>
          <p:cNvSpPr>
            <a:spLocks noChangeShapeType="1"/>
          </p:cNvSpPr>
          <p:nvPr/>
        </p:nvSpPr>
        <p:spPr bwMode="auto">
          <a:xfrm>
            <a:off x="7809939" y="3151542"/>
            <a:ext cx="0" cy="170682"/>
          </a:xfrm>
          <a:prstGeom prst="line">
            <a:avLst/>
          </a:prstGeom>
          <a:noFill/>
          <a:ln w="38100">
            <a:solidFill>
              <a:srgbClr val="000000"/>
            </a:solidFill>
            <a:round/>
            <a:headEnd/>
            <a:tailEn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6918132"/>
      </p:ext>
    </p:extLst>
  </p:cSld>
  <p:clrMapOvr>
    <a:masterClrMapping/>
  </p:clrMapOvr>
  <p:transition>
    <p:zoom/>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1" name="Rectangle 3"/>
          <p:cNvSpPr>
            <a:spLocks noChangeArrowheads="1"/>
          </p:cNvSpPr>
          <p:nvPr/>
        </p:nvSpPr>
        <p:spPr bwMode="auto">
          <a:xfrm>
            <a:off x="1066448" y="1958071"/>
            <a:ext cx="7011104" cy="993685"/>
          </a:xfrm>
          <a:prstGeom prst="rect">
            <a:avLst/>
          </a:prstGeom>
          <a:noFill/>
          <a:ln w="12700">
            <a:noFill/>
            <a:miter lim="800000"/>
            <a:headEnd/>
            <a:tailEnd/>
          </a:ln>
          <a:effectLst/>
        </p:spPr>
        <p:txBody>
          <a:bodyPr lIns="68034" tIns="33420" rIns="68034" bIns="33420"/>
          <a:lstStyle/>
          <a:p>
            <a:pPr algn="l">
              <a:spcBef>
                <a:spcPct val="20000"/>
              </a:spcBef>
              <a:buFont typeface="Wingdings" pitchFamily="2" charset="2"/>
              <a:buNone/>
            </a:pPr>
            <a:r>
              <a:rPr lang="en-US" sz="2000" dirty="0">
                <a:solidFill>
                  <a:srgbClr val="000000"/>
                </a:solidFill>
                <a:latin typeface="+mn-lt"/>
                <a:cs typeface="Arial" panose="020B0604020202020204" pitchFamily="34" charset="0"/>
              </a:rPr>
              <a:t>The planning board’s recommendation is good news for L. S. Clothiers.  The posterior probability of the town council approving the zoning change is .34 compared to a prior probability of .70.</a:t>
            </a:r>
          </a:p>
        </p:txBody>
      </p:sp>
      <p:sp>
        <p:nvSpPr>
          <p:cNvPr id="5" name="Rectangle 124">
            <a:extLst>
              <a:ext uri="{FF2B5EF4-FFF2-40B4-BE49-F238E27FC236}">
                <a16:creationId xmlns:a16="http://schemas.microsoft.com/office/drawing/2014/main" id="{C926DD43-A55C-447F-B5CA-1A3B754C7094}"/>
              </a:ext>
            </a:extLst>
          </p:cNvPr>
          <p:cNvSpPr txBox="1">
            <a:spLocks noChangeArrowheads="1"/>
          </p:cNvSpPr>
          <p:nvPr/>
        </p:nvSpPr>
        <p:spPr>
          <a:xfrm>
            <a:off x="426152" y="965901"/>
            <a:ext cx="7772400" cy="454753"/>
          </a:xfrm>
          <a:noFill/>
          <a:ln/>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en-US" sz="2800" b="1" dirty="0"/>
              <a:t>Posterior Probabilities</a:t>
            </a:r>
          </a:p>
        </p:txBody>
      </p:sp>
      <p:sp>
        <p:nvSpPr>
          <p:cNvPr id="8" name="Rectangle 141">
            <a:extLst>
              <a:ext uri="{FF2B5EF4-FFF2-40B4-BE49-F238E27FC236}">
                <a16:creationId xmlns:a16="http://schemas.microsoft.com/office/drawing/2014/main" id="{F8E9DE7E-EB22-43E1-A570-CE3B39E7ABB0}"/>
              </a:ext>
            </a:extLst>
          </p:cNvPr>
          <p:cNvSpPr>
            <a:spLocks noChangeArrowheads="1"/>
          </p:cNvSpPr>
          <p:nvPr/>
        </p:nvSpPr>
        <p:spPr bwMode="auto">
          <a:xfrm>
            <a:off x="849454" y="1487676"/>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p:spTree>
    <p:extLst>
      <p:ext uri="{BB962C8B-B14F-4D97-AF65-F5344CB8AC3E}">
        <p14:creationId xmlns:p14="http://schemas.microsoft.com/office/powerpoint/2010/main" val="1857460025"/>
      </p:ext>
    </p:extLst>
  </p:cSld>
  <p:clrMapOvr>
    <a:masterClrMapping/>
  </p:clrMapOvr>
  <p:transition>
    <p:zoom/>
  </p:transition>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28948" y="950417"/>
            <a:ext cx="7886700" cy="546659"/>
          </a:xfrm>
        </p:spPr>
        <p:txBody>
          <a:bodyPr/>
          <a:lstStyle/>
          <a:p>
            <a:r>
              <a:rPr lang="en-US" dirty="0"/>
              <a:t>Bayes’ Theorem:  Tabular Approach</a:t>
            </a:r>
          </a:p>
        </p:txBody>
      </p:sp>
      <p:sp>
        <p:nvSpPr>
          <p:cNvPr id="90116" name="Rectangle 4"/>
          <p:cNvSpPr>
            <a:spLocks noChangeArrowheads="1"/>
          </p:cNvSpPr>
          <p:nvPr/>
        </p:nvSpPr>
        <p:spPr bwMode="auto">
          <a:xfrm>
            <a:off x="1269122" y="2440718"/>
            <a:ext cx="7616260" cy="730470"/>
          </a:xfrm>
          <a:prstGeom prst="rect">
            <a:avLst/>
          </a:prstGeom>
          <a:noFill/>
          <a:ln w="12700">
            <a:noFill/>
            <a:miter lim="800000"/>
            <a:headEnd/>
            <a:tailEnd/>
          </a:ln>
          <a:effectLst/>
        </p:spPr>
        <p:txBody>
          <a:bodyPr wrap="square" anchor="ctr"/>
          <a:lstStyle/>
          <a:p>
            <a:pPr marL="1207965" indent="-1207965"/>
            <a:r>
              <a:rPr lang="en-US" sz="1600" dirty="0">
                <a:solidFill>
                  <a:srgbClr val="000000"/>
                </a:solidFill>
                <a:latin typeface="+mn-lt"/>
                <a:cs typeface="Arial" panose="020B0604020202020204" pitchFamily="34" charset="0"/>
              </a:rPr>
              <a:t> Column 1  -  The mutually exclusive events for which posterior probabilities are desired.</a:t>
            </a:r>
          </a:p>
        </p:txBody>
      </p:sp>
      <p:sp>
        <p:nvSpPr>
          <p:cNvPr id="90117" name="Rectangle 5"/>
          <p:cNvSpPr>
            <a:spLocks noChangeArrowheads="1"/>
          </p:cNvSpPr>
          <p:nvPr/>
        </p:nvSpPr>
        <p:spPr bwMode="auto">
          <a:xfrm>
            <a:off x="1269120" y="2895437"/>
            <a:ext cx="7636388" cy="415365"/>
          </a:xfrm>
          <a:prstGeom prst="rect">
            <a:avLst/>
          </a:prstGeom>
          <a:noFill/>
          <a:ln w="12700">
            <a:noFill/>
            <a:miter lim="800000"/>
            <a:headEnd/>
            <a:tailEnd/>
          </a:ln>
          <a:effectLst/>
        </p:spPr>
        <p:txBody>
          <a:bodyPr wrap="square" anchor="ctr"/>
          <a:lstStyle/>
          <a:p>
            <a:pPr algn="l"/>
            <a:r>
              <a:rPr lang="en-US" sz="1600" dirty="0">
                <a:solidFill>
                  <a:srgbClr val="000000"/>
                </a:solidFill>
                <a:latin typeface="+mn-lt"/>
                <a:cs typeface="Arial" panose="020B0604020202020204" pitchFamily="34" charset="0"/>
              </a:rPr>
              <a:t> Column 2  -  The prior probabilities for the events.</a:t>
            </a:r>
          </a:p>
        </p:txBody>
      </p:sp>
      <p:sp>
        <p:nvSpPr>
          <p:cNvPr id="90119" name="Rectangle 7"/>
          <p:cNvSpPr>
            <a:spLocks noChangeArrowheads="1"/>
          </p:cNvSpPr>
          <p:nvPr/>
        </p:nvSpPr>
        <p:spPr bwMode="auto">
          <a:xfrm>
            <a:off x="1269119" y="3078023"/>
            <a:ext cx="7616261" cy="673178"/>
          </a:xfrm>
          <a:prstGeom prst="rect">
            <a:avLst/>
          </a:prstGeom>
          <a:noFill/>
          <a:ln w="12700">
            <a:noFill/>
            <a:miter lim="800000"/>
            <a:headEnd/>
            <a:tailEnd/>
          </a:ln>
          <a:effectLst/>
        </p:spPr>
        <p:txBody>
          <a:bodyPr wrap="square" anchor="ctr"/>
          <a:lstStyle/>
          <a:p>
            <a:pPr marL="1207965" indent="-1207965"/>
            <a:r>
              <a:rPr lang="en-US" sz="1600" dirty="0">
                <a:solidFill>
                  <a:srgbClr val="000000"/>
                </a:solidFill>
                <a:latin typeface="+mn-lt"/>
                <a:cs typeface="Arial" panose="020B0604020202020204" pitchFamily="34" charset="0"/>
              </a:rPr>
              <a:t> Column 3  -  The conditional probabilities of the new information </a:t>
            </a:r>
            <a:r>
              <a:rPr lang="en-US" sz="1600" i="1" dirty="0">
                <a:solidFill>
                  <a:srgbClr val="000000"/>
                </a:solidFill>
                <a:latin typeface="+mn-lt"/>
                <a:cs typeface="Arial" panose="020B0604020202020204" pitchFamily="34" charset="0"/>
              </a:rPr>
              <a:t>given</a:t>
            </a:r>
            <a:r>
              <a:rPr lang="en-US" sz="1600" dirty="0">
                <a:solidFill>
                  <a:srgbClr val="000000"/>
                </a:solidFill>
                <a:latin typeface="+mn-lt"/>
                <a:cs typeface="Arial" panose="020B0604020202020204" pitchFamily="34" charset="0"/>
              </a:rPr>
              <a:t> each event.</a:t>
            </a:r>
          </a:p>
        </p:txBody>
      </p:sp>
      <p:sp>
        <p:nvSpPr>
          <p:cNvPr id="90124" name="Rectangle 12"/>
          <p:cNvSpPr>
            <a:spLocks noChangeArrowheads="1"/>
          </p:cNvSpPr>
          <p:nvPr/>
        </p:nvSpPr>
        <p:spPr bwMode="auto">
          <a:xfrm>
            <a:off x="1980046" y="2158518"/>
            <a:ext cx="5360253" cy="296007"/>
          </a:xfrm>
          <a:prstGeom prst="rect">
            <a:avLst/>
          </a:prstGeom>
          <a:noFill/>
          <a:ln w="12700">
            <a:noFill/>
            <a:miter lim="800000"/>
            <a:headEnd/>
            <a:tailEnd/>
          </a:ln>
          <a:effectLst/>
        </p:spPr>
        <p:txBody>
          <a:bodyPr wrap="square" lIns="68034" tIns="33420" rIns="68034" bIns="33420"/>
          <a:lstStyle/>
          <a:p>
            <a:pPr marL="257827" indent="-257827">
              <a:spcBef>
                <a:spcPct val="20000"/>
              </a:spcBef>
              <a:buClr>
                <a:srgbClr val="66FFFF"/>
              </a:buClr>
            </a:pPr>
            <a:r>
              <a:rPr lang="en-US" dirty="0">
                <a:solidFill>
                  <a:srgbClr val="000000"/>
                </a:solidFill>
                <a:latin typeface="+mn-lt"/>
                <a:cs typeface="Arial" panose="020B0604020202020204" pitchFamily="34" charset="0"/>
              </a:rPr>
              <a:t>Prepare the following three columns:</a:t>
            </a:r>
          </a:p>
        </p:txBody>
      </p:sp>
      <p:sp>
        <p:nvSpPr>
          <p:cNvPr id="90125" name="Rectangle 13"/>
          <p:cNvSpPr>
            <a:spLocks noChangeArrowheads="1"/>
          </p:cNvSpPr>
          <p:nvPr/>
        </p:nvSpPr>
        <p:spPr bwMode="auto">
          <a:xfrm>
            <a:off x="545534" y="2146963"/>
            <a:ext cx="1449520" cy="401042"/>
          </a:xfrm>
          <a:prstGeom prst="rect">
            <a:avLst/>
          </a:prstGeom>
          <a:noFill/>
          <a:ln w="12700">
            <a:noFill/>
            <a:miter lim="800000"/>
            <a:headEnd/>
            <a:tailEnd/>
          </a:ln>
          <a:effectLst/>
        </p:spPr>
        <p:txBody>
          <a:bodyPr wrap="square" lIns="68034" tIns="33420" rIns="68034" bIns="33420"/>
          <a:lstStyle/>
          <a:p>
            <a:pPr marL="558624" lvl="1" indent="-214855">
              <a:spcBef>
                <a:spcPct val="20000"/>
              </a:spcBef>
              <a:buSzPct val="100000"/>
              <a:buFontTx/>
              <a:buChar char="•"/>
            </a:pPr>
            <a:r>
              <a:rPr lang="en-US" dirty="0">
                <a:solidFill>
                  <a:srgbClr val="000000"/>
                </a:solidFill>
                <a:latin typeface="+mn-lt"/>
                <a:cs typeface="Arial" panose="020B0604020202020204" pitchFamily="34" charset="0"/>
              </a:rPr>
              <a:t> Step 1 		</a:t>
            </a:r>
          </a:p>
        </p:txBody>
      </p:sp>
      <p:sp>
        <p:nvSpPr>
          <p:cNvPr id="9" name="Rectangle 141">
            <a:extLst>
              <a:ext uri="{FF2B5EF4-FFF2-40B4-BE49-F238E27FC236}">
                <a16:creationId xmlns:a16="http://schemas.microsoft.com/office/drawing/2014/main" id="{AA4EF97F-3231-49EC-ABE5-FB65A9582D5D}"/>
              </a:ext>
            </a:extLst>
          </p:cNvPr>
          <p:cNvSpPr>
            <a:spLocks noChangeArrowheads="1"/>
          </p:cNvSpPr>
          <p:nvPr/>
        </p:nvSpPr>
        <p:spPr bwMode="auto">
          <a:xfrm>
            <a:off x="849454" y="1524620"/>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p:grpSp>
        <p:nvGrpSpPr>
          <p:cNvPr id="10" name="Group 9">
            <a:extLst>
              <a:ext uri="{FF2B5EF4-FFF2-40B4-BE49-F238E27FC236}">
                <a16:creationId xmlns:a16="http://schemas.microsoft.com/office/drawing/2014/main" id="{D504D06A-4F03-411B-B6B9-36FD3B5D2EBC}"/>
              </a:ext>
            </a:extLst>
          </p:cNvPr>
          <p:cNvGrpSpPr/>
          <p:nvPr/>
        </p:nvGrpSpPr>
        <p:grpSpPr>
          <a:xfrm>
            <a:off x="1208376" y="3686813"/>
            <a:ext cx="7107272" cy="2549370"/>
            <a:chOff x="1087395" y="2143478"/>
            <a:chExt cx="9452919" cy="3390750"/>
          </a:xfrm>
        </p:grpSpPr>
        <p:sp>
          <p:nvSpPr>
            <p:cNvPr id="12" name="Rectangle 11">
              <a:extLst>
                <a:ext uri="{FF2B5EF4-FFF2-40B4-BE49-F238E27FC236}">
                  <a16:creationId xmlns:a16="http://schemas.microsoft.com/office/drawing/2014/main" id="{B8DDAA0E-97B3-4BBA-987C-4BA2FE7A753E}"/>
                </a:ext>
              </a:extLst>
            </p:cNvPr>
            <p:cNvSpPr/>
            <p:nvPr/>
          </p:nvSpPr>
          <p:spPr>
            <a:xfrm>
              <a:off x="1087395" y="2143478"/>
              <a:ext cx="9452919" cy="339075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ine 136">
              <a:extLst>
                <a:ext uri="{FF2B5EF4-FFF2-40B4-BE49-F238E27FC236}">
                  <a16:creationId xmlns:a16="http://schemas.microsoft.com/office/drawing/2014/main" id="{559FA457-B5BF-4114-AD9F-50E81E0F4023}"/>
                </a:ext>
              </a:extLst>
            </p:cNvPr>
            <p:cNvSpPr>
              <a:spLocks noChangeShapeType="1"/>
            </p:cNvSpPr>
            <p:nvPr/>
          </p:nvSpPr>
          <p:spPr bwMode="auto">
            <a:xfrm>
              <a:off x="1265334" y="4024744"/>
              <a:ext cx="9040210" cy="0"/>
            </a:xfrm>
            <a:prstGeom prst="line">
              <a:avLst/>
            </a:prstGeom>
            <a:noFill/>
            <a:ln w="12700">
              <a:solidFill>
                <a:schemeClr val="tx1"/>
              </a:solidFill>
              <a:round/>
              <a:headEnd/>
              <a:tailEn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
          <p:nvSpPr>
            <p:cNvPr id="14" name="Rectangle 137">
              <a:extLst>
                <a:ext uri="{FF2B5EF4-FFF2-40B4-BE49-F238E27FC236}">
                  <a16:creationId xmlns:a16="http://schemas.microsoft.com/office/drawing/2014/main" id="{1DF14CC8-1069-4376-ADAA-DD4C9ACF7AB1}"/>
                </a:ext>
              </a:extLst>
            </p:cNvPr>
            <p:cNvSpPr>
              <a:spLocks noChangeArrowheads="1"/>
            </p:cNvSpPr>
            <p:nvPr/>
          </p:nvSpPr>
          <p:spPr bwMode="auto">
            <a:xfrm>
              <a:off x="1661208"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(1)</a:t>
              </a:r>
            </a:p>
          </p:txBody>
        </p:sp>
        <p:sp>
          <p:nvSpPr>
            <p:cNvPr id="15" name="Rectangle 138">
              <a:extLst>
                <a:ext uri="{FF2B5EF4-FFF2-40B4-BE49-F238E27FC236}">
                  <a16:creationId xmlns:a16="http://schemas.microsoft.com/office/drawing/2014/main" id="{BD29A372-C046-4E5F-9110-85A68C6A48F4}"/>
                </a:ext>
              </a:extLst>
            </p:cNvPr>
            <p:cNvSpPr>
              <a:spLocks noChangeArrowheads="1"/>
            </p:cNvSpPr>
            <p:nvPr/>
          </p:nvSpPr>
          <p:spPr bwMode="auto">
            <a:xfrm>
              <a:off x="3058133"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(2)</a:t>
              </a:r>
            </a:p>
          </p:txBody>
        </p:sp>
        <p:sp>
          <p:nvSpPr>
            <p:cNvPr id="16" name="Rectangle 139">
              <a:extLst>
                <a:ext uri="{FF2B5EF4-FFF2-40B4-BE49-F238E27FC236}">
                  <a16:creationId xmlns:a16="http://schemas.microsoft.com/office/drawing/2014/main" id="{892C48AB-7B77-43A0-9BD5-13F9FBB7B5E3}"/>
                </a:ext>
              </a:extLst>
            </p:cNvPr>
            <p:cNvSpPr>
              <a:spLocks noChangeArrowheads="1"/>
            </p:cNvSpPr>
            <p:nvPr/>
          </p:nvSpPr>
          <p:spPr bwMode="auto">
            <a:xfrm>
              <a:off x="5132365"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(3)</a:t>
              </a:r>
            </a:p>
          </p:txBody>
        </p:sp>
        <p:sp>
          <p:nvSpPr>
            <p:cNvPr id="17" name="Rectangle 140">
              <a:extLst>
                <a:ext uri="{FF2B5EF4-FFF2-40B4-BE49-F238E27FC236}">
                  <a16:creationId xmlns:a16="http://schemas.microsoft.com/office/drawing/2014/main" id="{4A18D515-664F-42AA-B1DC-1034E4E981C8}"/>
                </a:ext>
              </a:extLst>
            </p:cNvPr>
            <p:cNvSpPr>
              <a:spLocks noChangeArrowheads="1"/>
            </p:cNvSpPr>
            <p:nvPr/>
          </p:nvSpPr>
          <p:spPr bwMode="auto">
            <a:xfrm>
              <a:off x="7065032"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(4)</a:t>
              </a:r>
            </a:p>
          </p:txBody>
        </p:sp>
        <p:sp>
          <p:nvSpPr>
            <p:cNvPr id="18" name="Rectangle 141">
              <a:extLst>
                <a:ext uri="{FF2B5EF4-FFF2-40B4-BE49-F238E27FC236}">
                  <a16:creationId xmlns:a16="http://schemas.microsoft.com/office/drawing/2014/main" id="{F0D2DDEB-C056-44D6-AE92-EB97FE4BA21E}"/>
                </a:ext>
              </a:extLst>
            </p:cNvPr>
            <p:cNvSpPr>
              <a:spLocks noChangeArrowheads="1"/>
            </p:cNvSpPr>
            <p:nvPr/>
          </p:nvSpPr>
          <p:spPr bwMode="auto">
            <a:xfrm>
              <a:off x="8903117"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(5)</a:t>
              </a:r>
            </a:p>
          </p:txBody>
        </p:sp>
        <p:sp>
          <p:nvSpPr>
            <p:cNvPr id="19" name="Rectangle 142">
              <a:extLst>
                <a:ext uri="{FF2B5EF4-FFF2-40B4-BE49-F238E27FC236}">
                  <a16:creationId xmlns:a16="http://schemas.microsoft.com/office/drawing/2014/main" id="{255CB225-525C-4C3E-A8C6-8B062F8C956A}"/>
                </a:ext>
              </a:extLst>
            </p:cNvPr>
            <p:cNvSpPr>
              <a:spLocks noChangeArrowheads="1"/>
            </p:cNvSpPr>
            <p:nvPr/>
          </p:nvSpPr>
          <p:spPr bwMode="auto">
            <a:xfrm>
              <a:off x="1500740" y="3013506"/>
              <a:ext cx="1292195" cy="914400"/>
            </a:xfrm>
            <a:prstGeom prst="rect">
              <a:avLst/>
            </a:prstGeom>
            <a:noFill/>
            <a:ln w="12700">
              <a:noFill/>
              <a:miter lim="800000"/>
              <a:headEnd/>
              <a:tailEnd/>
            </a:ln>
            <a:effectLst/>
          </p:spPr>
          <p:txBody>
            <a:bodyPr wrap="none" anchor="ctr"/>
            <a:lstStyle/>
            <a:p>
              <a:pPr>
                <a:lnSpc>
                  <a:spcPct val="120000"/>
                </a:lnSpc>
              </a:pPr>
              <a:r>
                <a:rPr lang="en-US" sz="1805" dirty="0">
                  <a:solidFill>
                    <a:srgbClr val="000000"/>
                  </a:solidFill>
                  <a:latin typeface="+mn-lt"/>
                  <a:cs typeface="Arial" panose="020B0604020202020204" pitchFamily="34" charset="0"/>
                </a:rPr>
                <a:t>Events</a:t>
              </a:r>
            </a:p>
            <a:p>
              <a:pPr>
                <a:lnSpc>
                  <a:spcPct val="120000"/>
                </a:lnSpc>
              </a:pPr>
              <a:r>
                <a:rPr lang="en-US" sz="1805" i="1" dirty="0">
                  <a:solidFill>
                    <a:srgbClr val="000000"/>
                  </a:solidFill>
                  <a:latin typeface="+mn-lt"/>
                  <a:cs typeface="Arial" panose="020B0604020202020204" pitchFamily="34" charset="0"/>
                </a:rPr>
                <a:t>   A</a:t>
              </a:r>
              <a:r>
                <a:rPr lang="en-US" sz="1805" i="1" baseline="-25000" dirty="0">
                  <a:solidFill>
                    <a:srgbClr val="000000"/>
                  </a:solidFill>
                  <a:latin typeface="+mn-lt"/>
                  <a:cs typeface="Arial" panose="020B0604020202020204" pitchFamily="34" charset="0"/>
                </a:rPr>
                <a:t>i</a:t>
              </a:r>
            </a:p>
          </p:txBody>
        </p:sp>
        <p:sp>
          <p:nvSpPr>
            <p:cNvPr id="20" name="Rectangle 143">
              <a:extLst>
                <a:ext uri="{FF2B5EF4-FFF2-40B4-BE49-F238E27FC236}">
                  <a16:creationId xmlns:a16="http://schemas.microsoft.com/office/drawing/2014/main" id="{8F835010-9C1F-4F94-A51A-7D9B6C1A958C}"/>
                </a:ext>
              </a:extLst>
            </p:cNvPr>
            <p:cNvSpPr>
              <a:spLocks noChangeArrowheads="1"/>
            </p:cNvSpPr>
            <p:nvPr/>
          </p:nvSpPr>
          <p:spPr bwMode="auto">
            <a:xfrm>
              <a:off x="2675769" y="2683306"/>
              <a:ext cx="2229670" cy="1238250"/>
            </a:xfrm>
            <a:prstGeom prst="rect">
              <a:avLst/>
            </a:prstGeom>
            <a:noFill/>
            <a:ln w="12700">
              <a:noFill/>
              <a:miter lim="800000"/>
              <a:headEnd/>
              <a:tailEnd/>
            </a:ln>
            <a:effectLst/>
          </p:spPr>
          <p:txBody>
            <a:bodyPr wrap="none" anchor="ctr"/>
            <a:lstStyle/>
            <a:p>
              <a:pPr>
                <a:lnSpc>
                  <a:spcPct val="110000"/>
                </a:lnSpc>
              </a:pPr>
              <a:r>
                <a:rPr lang="en-US" sz="1805" dirty="0">
                  <a:solidFill>
                    <a:srgbClr val="000000"/>
                  </a:solidFill>
                  <a:latin typeface="+mn-lt"/>
                  <a:cs typeface="Arial" panose="020B0604020202020204" pitchFamily="34" charset="0"/>
                </a:rPr>
                <a:t>Prior</a:t>
              </a:r>
            </a:p>
            <a:p>
              <a:pPr>
                <a:lnSpc>
                  <a:spcPct val="110000"/>
                </a:lnSpc>
              </a:pPr>
              <a:r>
                <a:rPr lang="en-US" sz="1805" dirty="0">
                  <a:solidFill>
                    <a:srgbClr val="000000"/>
                  </a:solidFill>
                  <a:latin typeface="+mn-lt"/>
                  <a:cs typeface="Arial" panose="020B0604020202020204" pitchFamily="34" charset="0"/>
                </a:rPr>
                <a:t>Probabilities</a:t>
              </a:r>
            </a:p>
            <a:p>
              <a:pPr>
                <a:lnSpc>
                  <a:spcPct val="12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a:t>
              </a:r>
            </a:p>
          </p:txBody>
        </p:sp>
        <p:sp>
          <p:nvSpPr>
            <p:cNvPr id="21" name="Rectangle 144">
              <a:extLst>
                <a:ext uri="{FF2B5EF4-FFF2-40B4-BE49-F238E27FC236}">
                  <a16:creationId xmlns:a16="http://schemas.microsoft.com/office/drawing/2014/main" id="{432D3C2C-FA9B-47CB-A11D-7CAA223F8242}"/>
                </a:ext>
              </a:extLst>
            </p:cNvPr>
            <p:cNvSpPr>
              <a:spLocks noChangeArrowheads="1"/>
            </p:cNvSpPr>
            <p:nvPr/>
          </p:nvSpPr>
          <p:spPr bwMode="auto">
            <a:xfrm>
              <a:off x="4601049" y="2696006"/>
              <a:ext cx="2381693" cy="1276350"/>
            </a:xfrm>
            <a:prstGeom prst="rect">
              <a:avLst/>
            </a:prstGeom>
            <a:noFill/>
            <a:ln w="12700">
              <a:noFill/>
              <a:miter lim="800000"/>
              <a:headEnd/>
              <a:tailEnd/>
            </a:ln>
            <a:effectLst/>
          </p:spPr>
          <p:txBody>
            <a:bodyPr wrap="none" anchor="ctr"/>
            <a:lstStyle/>
            <a:p>
              <a:pPr>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Conditional</a:t>
              </a:r>
            </a:p>
            <a:p>
              <a:pPr>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Probabilities</a:t>
              </a:r>
            </a:p>
            <a:p>
              <a:pPr>
                <a:lnSpc>
                  <a:spcPct val="13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err="1">
                  <a:solidFill>
                    <a:srgbClr val="000000"/>
                  </a:solidFill>
                  <a:latin typeface="+mn-lt"/>
                  <a:cs typeface="Arial" panose="020B0604020202020204" pitchFamily="34" charset="0"/>
                </a:rPr>
                <a:t>B</a:t>
              </a:r>
              <a:r>
                <a:rPr lang="en-US" sz="1805" dirty="0" err="1">
                  <a:solidFill>
                    <a:srgbClr val="000000"/>
                  </a:solidFill>
                  <a:latin typeface="+mn-lt"/>
                  <a:cs typeface="Arial" panose="020B0604020202020204" pitchFamily="34" charset="0"/>
                </a:rPr>
                <a:t>|</a:t>
              </a:r>
              <a:r>
                <a:rPr lang="en-US" sz="1805" i="1" dirty="0" err="1">
                  <a:solidFill>
                    <a:srgbClr val="000000"/>
                  </a:solidFill>
                  <a:latin typeface="+mn-lt"/>
                  <a:cs typeface="Arial" panose="020B0604020202020204" pitchFamily="34" charset="0"/>
                </a:rPr>
                <a:t>A</a:t>
              </a:r>
              <a:r>
                <a:rPr lang="en-US" sz="1805" i="1" baseline="-25000" dirty="0" err="1">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a:t>
              </a:r>
            </a:p>
          </p:txBody>
        </p:sp>
        <p:sp>
          <p:nvSpPr>
            <p:cNvPr id="22" name="Rectangle 145">
              <a:extLst>
                <a:ext uri="{FF2B5EF4-FFF2-40B4-BE49-F238E27FC236}">
                  <a16:creationId xmlns:a16="http://schemas.microsoft.com/office/drawing/2014/main" id="{8A8805C7-C9FD-46DB-989B-B157D2972C0F}"/>
                </a:ext>
              </a:extLst>
            </p:cNvPr>
            <p:cNvSpPr>
              <a:spLocks noChangeArrowheads="1"/>
            </p:cNvSpPr>
            <p:nvPr/>
          </p:nvSpPr>
          <p:spPr bwMode="auto">
            <a:xfrm>
              <a:off x="1728774" y="3934256"/>
              <a:ext cx="912138" cy="1162050"/>
            </a:xfrm>
            <a:prstGeom prst="rect">
              <a:avLst/>
            </a:prstGeom>
            <a:noFill/>
            <a:ln w="12700">
              <a:noFill/>
              <a:miter lim="800000"/>
              <a:headEnd/>
              <a:tailEnd/>
            </a:ln>
            <a:effectLst/>
          </p:spPr>
          <p:txBody>
            <a:bodyPr wrap="none" anchor="ctr"/>
            <a:lstStyle/>
            <a:p>
              <a:pPr>
                <a:lnSpc>
                  <a:spcPct val="130000"/>
                </a:lnSpc>
              </a:pPr>
              <a:r>
                <a:rPr lang="en-US" sz="1805" i="1">
                  <a:solidFill>
                    <a:srgbClr val="000000"/>
                  </a:solidFill>
                  <a:latin typeface="+mn-lt"/>
                  <a:cs typeface="Arial" panose="020B0604020202020204" pitchFamily="34" charset="0"/>
                </a:rPr>
                <a:t>A</a:t>
              </a:r>
              <a:r>
                <a:rPr lang="en-US" sz="1805" i="1" baseline="-25000">
                  <a:solidFill>
                    <a:srgbClr val="000000"/>
                  </a:solidFill>
                  <a:latin typeface="+mn-lt"/>
                  <a:cs typeface="Arial" panose="020B0604020202020204" pitchFamily="34" charset="0"/>
                </a:rPr>
                <a:t>1</a:t>
              </a:r>
            </a:p>
            <a:p>
              <a:pPr>
                <a:lnSpc>
                  <a:spcPct val="130000"/>
                </a:lnSpc>
              </a:pPr>
              <a:r>
                <a:rPr lang="en-US" sz="1805" i="1">
                  <a:solidFill>
                    <a:srgbClr val="000000"/>
                  </a:solidFill>
                  <a:latin typeface="+mn-lt"/>
                  <a:cs typeface="Arial" panose="020B0604020202020204" pitchFamily="34" charset="0"/>
                </a:rPr>
                <a:t>A</a:t>
              </a:r>
              <a:r>
                <a:rPr lang="en-US" sz="1805" i="1" baseline="-25000">
                  <a:solidFill>
                    <a:srgbClr val="000000"/>
                  </a:solidFill>
                  <a:latin typeface="+mn-lt"/>
                  <a:cs typeface="Arial" panose="020B0604020202020204" pitchFamily="34" charset="0"/>
                </a:rPr>
                <a:t>2</a:t>
              </a:r>
            </a:p>
          </p:txBody>
        </p:sp>
        <p:sp>
          <p:nvSpPr>
            <p:cNvPr id="23" name="Rectangle 146">
              <a:extLst>
                <a:ext uri="{FF2B5EF4-FFF2-40B4-BE49-F238E27FC236}">
                  <a16:creationId xmlns:a16="http://schemas.microsoft.com/office/drawing/2014/main" id="{72FE79EE-F4A6-45B6-9A01-4E3CB9B5B23F}"/>
                </a:ext>
              </a:extLst>
            </p:cNvPr>
            <p:cNvSpPr>
              <a:spLocks noChangeArrowheads="1"/>
            </p:cNvSpPr>
            <p:nvPr/>
          </p:nvSpPr>
          <p:spPr bwMode="auto">
            <a:xfrm>
              <a:off x="3016672" y="4099356"/>
              <a:ext cx="785452" cy="1295400"/>
            </a:xfrm>
            <a:prstGeom prst="rect">
              <a:avLst/>
            </a:prstGeom>
            <a:noFill/>
            <a:ln w="12700">
              <a:noFill/>
              <a:miter lim="800000"/>
              <a:headEnd/>
              <a:tailEnd/>
            </a:ln>
            <a:effectLst/>
          </p:spPr>
          <p:txBody>
            <a:bodyPr wrap="none" anchor="ctr"/>
            <a:lstStyle/>
            <a:p>
              <a:pPr>
                <a:lnSpc>
                  <a:spcPct val="130000"/>
                </a:lnSpc>
              </a:pPr>
              <a:r>
                <a:rPr lang="en-US" sz="1805" dirty="0">
                  <a:solidFill>
                    <a:srgbClr val="000000"/>
                  </a:solidFill>
                  <a:latin typeface="+mn-lt"/>
                  <a:cs typeface="Arial" panose="020B0604020202020204" pitchFamily="34" charset="0"/>
                </a:rPr>
                <a:t>  .7</a:t>
              </a:r>
            </a:p>
            <a:p>
              <a:pPr>
                <a:lnSpc>
                  <a:spcPct val="130000"/>
                </a:lnSpc>
              </a:pPr>
              <a:r>
                <a:rPr lang="en-US" sz="1805" u="sng" dirty="0">
                  <a:solidFill>
                    <a:srgbClr val="000000"/>
                  </a:solidFill>
                  <a:latin typeface="+mn-lt"/>
                  <a:cs typeface="Arial" panose="020B0604020202020204" pitchFamily="34" charset="0"/>
                </a:rPr>
                <a:t>  .3</a:t>
              </a:r>
            </a:p>
            <a:p>
              <a:pPr>
                <a:lnSpc>
                  <a:spcPct val="130000"/>
                </a:lnSpc>
              </a:pPr>
              <a:r>
                <a:rPr lang="en-US" sz="1805" dirty="0">
                  <a:solidFill>
                    <a:srgbClr val="000000"/>
                  </a:solidFill>
                  <a:latin typeface="+mn-lt"/>
                  <a:cs typeface="Arial" panose="020B0604020202020204" pitchFamily="34" charset="0"/>
                </a:rPr>
                <a:t>1.0</a:t>
              </a:r>
            </a:p>
          </p:txBody>
        </p:sp>
        <p:sp>
          <p:nvSpPr>
            <p:cNvPr id="24" name="Rectangle 147">
              <a:extLst>
                <a:ext uri="{FF2B5EF4-FFF2-40B4-BE49-F238E27FC236}">
                  <a16:creationId xmlns:a16="http://schemas.microsoft.com/office/drawing/2014/main" id="{21F8A04F-F01C-45D6-B8F2-922F273CCDF7}"/>
                </a:ext>
              </a:extLst>
            </p:cNvPr>
            <p:cNvSpPr>
              <a:spLocks noChangeArrowheads="1"/>
            </p:cNvSpPr>
            <p:nvPr/>
          </p:nvSpPr>
          <p:spPr bwMode="auto">
            <a:xfrm>
              <a:off x="5143117" y="3889807"/>
              <a:ext cx="608092" cy="1257300"/>
            </a:xfrm>
            <a:prstGeom prst="rect">
              <a:avLst/>
            </a:prstGeom>
            <a:noFill/>
            <a:ln w="12700">
              <a:noFill/>
              <a:miter lim="800000"/>
              <a:headEnd/>
              <a:tailEnd/>
            </a:ln>
            <a:effectLst/>
          </p:spPr>
          <p:txBody>
            <a:bodyPr wrap="none" anchor="ctr"/>
            <a:lstStyle/>
            <a:p>
              <a:pPr>
                <a:lnSpc>
                  <a:spcPct val="130000"/>
                </a:lnSpc>
              </a:pPr>
              <a:r>
                <a:rPr lang="en-US" sz="1805" dirty="0">
                  <a:solidFill>
                    <a:srgbClr val="000000"/>
                  </a:solidFill>
                  <a:latin typeface="+mn-lt"/>
                  <a:cs typeface="Arial" panose="020B0604020202020204" pitchFamily="34" charset="0"/>
                </a:rPr>
                <a:t>.2</a:t>
              </a:r>
            </a:p>
            <a:p>
              <a:pPr>
                <a:lnSpc>
                  <a:spcPct val="130000"/>
                </a:lnSpc>
              </a:pPr>
              <a:r>
                <a:rPr lang="en-US" sz="1805" dirty="0">
                  <a:solidFill>
                    <a:srgbClr val="000000"/>
                  </a:solidFill>
                  <a:latin typeface="+mn-lt"/>
                  <a:cs typeface="Arial" panose="020B0604020202020204" pitchFamily="34" charset="0"/>
                </a:rPr>
                <a:t>.9</a:t>
              </a:r>
            </a:p>
          </p:txBody>
        </p:sp>
      </p:grpSp>
    </p:spTree>
    <p:extLst>
      <p:ext uri="{BB962C8B-B14F-4D97-AF65-F5344CB8AC3E}">
        <p14:creationId xmlns:p14="http://schemas.microsoft.com/office/powerpoint/2010/main" val="1774320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6" name="Rectangle 6"/>
          <p:cNvSpPr>
            <a:spLocks noChangeArrowheads="1"/>
          </p:cNvSpPr>
          <p:nvPr/>
        </p:nvSpPr>
        <p:spPr bwMode="auto">
          <a:xfrm>
            <a:off x="1652731" y="2473234"/>
            <a:ext cx="6960929" cy="716179"/>
          </a:xfrm>
          <a:prstGeom prst="rect">
            <a:avLst/>
          </a:prstGeom>
          <a:noFill/>
          <a:ln w="12700">
            <a:noFill/>
            <a:miter lim="800000"/>
            <a:headEnd/>
            <a:tailEnd/>
          </a:ln>
          <a:effectLst/>
        </p:spPr>
        <p:txBody>
          <a:bodyPr lIns="68034" tIns="33420" rIns="68034" bIns="33420"/>
          <a:lstStyle/>
          <a:p>
            <a:pPr>
              <a:spcBef>
                <a:spcPct val="20000"/>
              </a:spcBef>
              <a:buSzPct val="75000"/>
            </a:pPr>
            <a:r>
              <a:rPr lang="en-US" sz="1600" dirty="0">
                <a:solidFill>
                  <a:srgbClr val="000000"/>
                </a:solidFill>
                <a:latin typeface="+mn-lt"/>
                <a:cs typeface="Arial" panose="020B0604020202020204" pitchFamily="34" charset="0"/>
              </a:rPr>
              <a:t>Column 4 - Compute the joint probabilities for each event and the new information </a:t>
            </a:r>
            <a:r>
              <a:rPr lang="en-US" sz="1600" i="1" dirty="0">
                <a:solidFill>
                  <a:srgbClr val="000000"/>
                </a:solidFill>
                <a:latin typeface="+mn-lt"/>
                <a:cs typeface="Arial" panose="020B0604020202020204" pitchFamily="34" charset="0"/>
              </a:rPr>
              <a:t>B</a:t>
            </a:r>
            <a:r>
              <a:rPr lang="en-US" sz="1600" dirty="0">
                <a:solidFill>
                  <a:srgbClr val="000000"/>
                </a:solidFill>
                <a:latin typeface="+mn-lt"/>
                <a:cs typeface="Arial" panose="020B0604020202020204" pitchFamily="34" charset="0"/>
              </a:rPr>
              <a:t> by using the multiplication law.</a:t>
            </a:r>
          </a:p>
        </p:txBody>
      </p:sp>
      <p:sp>
        <p:nvSpPr>
          <p:cNvPr id="97289" name="Rectangle 9"/>
          <p:cNvSpPr>
            <a:spLocks noChangeArrowheads="1"/>
          </p:cNvSpPr>
          <p:nvPr/>
        </p:nvSpPr>
        <p:spPr bwMode="auto">
          <a:xfrm>
            <a:off x="2173146" y="2119661"/>
            <a:ext cx="6121400" cy="296007"/>
          </a:xfrm>
          <a:prstGeom prst="rect">
            <a:avLst/>
          </a:prstGeom>
          <a:noFill/>
          <a:ln w="12700">
            <a:noFill/>
            <a:miter lim="800000"/>
            <a:headEnd/>
            <a:tailEnd/>
          </a:ln>
          <a:effectLst/>
        </p:spPr>
        <p:txBody>
          <a:bodyPr lIns="68034" tIns="33420" rIns="68034" bIns="33420"/>
          <a:lstStyle/>
          <a:p>
            <a:pPr marL="257827" indent="-257827">
              <a:spcBef>
                <a:spcPct val="20000"/>
              </a:spcBef>
            </a:pPr>
            <a:r>
              <a:rPr lang="en-US" sz="1805" dirty="0">
                <a:solidFill>
                  <a:srgbClr val="000000"/>
                </a:solidFill>
                <a:latin typeface="+mn-lt"/>
                <a:cs typeface="Arial" panose="020B0604020202020204" pitchFamily="34" charset="0"/>
              </a:rPr>
              <a:t>Prepare the fourth column</a:t>
            </a:r>
          </a:p>
        </p:txBody>
      </p:sp>
      <p:sp>
        <p:nvSpPr>
          <p:cNvPr id="97290" name="Rectangle 10"/>
          <p:cNvSpPr>
            <a:spLocks noChangeArrowheads="1"/>
          </p:cNvSpPr>
          <p:nvPr/>
        </p:nvSpPr>
        <p:spPr bwMode="auto">
          <a:xfrm>
            <a:off x="1404545" y="3036640"/>
            <a:ext cx="7358633" cy="725067"/>
          </a:xfrm>
          <a:prstGeom prst="rect">
            <a:avLst/>
          </a:prstGeom>
          <a:noFill/>
          <a:ln w="12700">
            <a:noFill/>
            <a:miter lim="800000"/>
            <a:headEnd/>
            <a:tailEnd/>
          </a:ln>
          <a:effectLst/>
        </p:spPr>
        <p:txBody>
          <a:bodyPr lIns="68034" tIns="33420" rIns="68034" bIns="33420"/>
          <a:lstStyle/>
          <a:p>
            <a:pPr marL="257827" indent="-257827">
              <a:lnSpc>
                <a:spcPct val="110000"/>
              </a:lnSpc>
              <a:spcBef>
                <a:spcPct val="20000"/>
              </a:spcBef>
              <a:buSzPct val="75000"/>
            </a:pPr>
            <a:r>
              <a:rPr lang="en-US" sz="1600" dirty="0">
                <a:solidFill>
                  <a:srgbClr val="000000"/>
                </a:solidFill>
                <a:latin typeface="+mn-lt"/>
                <a:cs typeface="Arial" panose="020B0604020202020204" pitchFamily="34" charset="0"/>
              </a:rPr>
              <a:t>	Multiply the prior probabilities in column 2 by the corresponding conditional probabilities in column 3.  That is, </a:t>
            </a:r>
            <a:r>
              <a:rPr lang="en-US" sz="1600" i="1" dirty="0">
                <a:solidFill>
                  <a:srgbClr val="000000"/>
                </a:solidFill>
                <a:latin typeface="+mn-lt"/>
                <a:cs typeface="Arial" panose="020B0604020202020204" pitchFamily="34" charset="0"/>
              </a:rPr>
              <a:t>P</a:t>
            </a:r>
            <a:r>
              <a:rPr lang="en-US" sz="1600" dirty="0">
                <a:solidFill>
                  <a:srgbClr val="000000"/>
                </a:solidFill>
                <a:latin typeface="+mn-lt"/>
                <a:cs typeface="Arial" panose="020B0604020202020204" pitchFamily="34" charset="0"/>
              </a:rPr>
              <a:t>(</a:t>
            </a:r>
            <a:r>
              <a:rPr lang="en-US" sz="1600" i="1" dirty="0">
                <a:solidFill>
                  <a:srgbClr val="000000"/>
                </a:solidFill>
                <a:latin typeface="+mn-lt"/>
                <a:cs typeface="Arial" panose="020B0604020202020204" pitchFamily="34" charset="0"/>
              </a:rPr>
              <a:t>A</a:t>
            </a:r>
            <a:r>
              <a:rPr lang="en-US" sz="1600" i="1" baseline="-25000" dirty="0">
                <a:solidFill>
                  <a:srgbClr val="000000"/>
                </a:solidFill>
                <a:latin typeface="+mn-lt"/>
                <a:cs typeface="Arial" panose="020B0604020202020204" pitchFamily="34" charset="0"/>
              </a:rPr>
              <a:t>i</a:t>
            </a:r>
            <a:r>
              <a:rPr lang="en-US" sz="1600" i="1" dirty="0">
                <a:solidFill>
                  <a:srgbClr val="000000"/>
                </a:solidFill>
                <a:cs typeface="Arial" panose="020B0604020202020204" pitchFamily="34" charset="0"/>
              </a:rPr>
              <a:t> </a:t>
            </a:r>
            <a:r>
              <a:rPr lang="en-US" sz="1600" dirty="0">
                <a:solidFill>
                  <a:srgbClr val="000000"/>
                </a:solidFill>
                <a:latin typeface="Symbol" panose="05050102010706020507" pitchFamily="18" charset="2"/>
                <a:cs typeface="Arial" panose="020B0604020202020204" pitchFamily="34" charset="0"/>
              </a:rPr>
              <a:t> </a:t>
            </a:r>
            <a:r>
              <a:rPr lang="en-US" sz="1600" i="1" dirty="0">
                <a:solidFill>
                  <a:srgbClr val="000000"/>
                </a:solidFill>
                <a:latin typeface="+mn-lt"/>
                <a:cs typeface="Arial" panose="020B0604020202020204" pitchFamily="34" charset="0"/>
              </a:rPr>
              <a:t>B</a:t>
            </a:r>
            <a:r>
              <a:rPr lang="en-US" sz="1600" dirty="0">
                <a:solidFill>
                  <a:srgbClr val="000000"/>
                </a:solidFill>
                <a:latin typeface="+mn-lt"/>
                <a:cs typeface="Arial" panose="020B0604020202020204" pitchFamily="34" charset="0"/>
              </a:rPr>
              <a:t>) = </a:t>
            </a:r>
            <a:r>
              <a:rPr lang="en-US" sz="1600" i="1" dirty="0">
                <a:solidFill>
                  <a:srgbClr val="000000"/>
                </a:solidFill>
                <a:latin typeface="+mn-lt"/>
                <a:cs typeface="Arial" panose="020B0604020202020204" pitchFamily="34" charset="0"/>
              </a:rPr>
              <a:t>P</a:t>
            </a:r>
            <a:r>
              <a:rPr lang="en-US" sz="1600" dirty="0">
                <a:solidFill>
                  <a:srgbClr val="000000"/>
                </a:solidFill>
                <a:latin typeface="+mn-lt"/>
                <a:cs typeface="Arial" panose="020B0604020202020204" pitchFamily="34" charset="0"/>
              </a:rPr>
              <a:t>(</a:t>
            </a:r>
            <a:r>
              <a:rPr lang="en-US" sz="1600" i="1" dirty="0">
                <a:solidFill>
                  <a:srgbClr val="000000"/>
                </a:solidFill>
                <a:latin typeface="+mn-lt"/>
                <a:cs typeface="Arial" panose="020B0604020202020204" pitchFamily="34" charset="0"/>
              </a:rPr>
              <a:t>A</a:t>
            </a:r>
            <a:r>
              <a:rPr lang="en-US" sz="1600" i="1" baseline="-25000" dirty="0">
                <a:solidFill>
                  <a:srgbClr val="000000"/>
                </a:solidFill>
                <a:latin typeface="+mn-lt"/>
                <a:cs typeface="Arial" panose="020B0604020202020204" pitchFamily="34" charset="0"/>
              </a:rPr>
              <a:t>i</a:t>
            </a:r>
            <a:r>
              <a:rPr lang="en-US" sz="1600" dirty="0">
                <a:solidFill>
                  <a:srgbClr val="000000"/>
                </a:solidFill>
                <a:latin typeface="+mn-lt"/>
                <a:cs typeface="Arial" panose="020B0604020202020204" pitchFamily="34" charset="0"/>
              </a:rPr>
              <a:t>) </a:t>
            </a:r>
            <a:r>
              <a:rPr lang="en-US" sz="1600" i="1" dirty="0">
                <a:solidFill>
                  <a:srgbClr val="000000"/>
                </a:solidFill>
                <a:latin typeface="+mn-lt"/>
                <a:cs typeface="Arial" panose="020B0604020202020204" pitchFamily="34" charset="0"/>
              </a:rPr>
              <a:t>P</a:t>
            </a:r>
            <a:r>
              <a:rPr lang="en-US" sz="1600" dirty="0">
                <a:solidFill>
                  <a:srgbClr val="000000"/>
                </a:solidFill>
                <a:latin typeface="+mn-lt"/>
                <a:cs typeface="Arial" panose="020B0604020202020204" pitchFamily="34" charset="0"/>
              </a:rPr>
              <a:t>(</a:t>
            </a:r>
            <a:r>
              <a:rPr lang="en-US" sz="1600" i="1" dirty="0" err="1">
                <a:solidFill>
                  <a:srgbClr val="000000"/>
                </a:solidFill>
                <a:latin typeface="+mn-lt"/>
                <a:cs typeface="Arial" panose="020B0604020202020204" pitchFamily="34" charset="0"/>
              </a:rPr>
              <a:t>B</a:t>
            </a:r>
            <a:r>
              <a:rPr lang="en-US" sz="1600" dirty="0" err="1">
                <a:solidFill>
                  <a:srgbClr val="000000"/>
                </a:solidFill>
                <a:latin typeface="+mn-lt"/>
                <a:cs typeface="Arial" panose="020B0604020202020204" pitchFamily="34" charset="0"/>
              </a:rPr>
              <a:t>|</a:t>
            </a:r>
            <a:r>
              <a:rPr lang="en-US" sz="1600" i="1" dirty="0" err="1">
                <a:solidFill>
                  <a:srgbClr val="000000"/>
                </a:solidFill>
                <a:latin typeface="+mn-lt"/>
                <a:cs typeface="Arial" panose="020B0604020202020204" pitchFamily="34" charset="0"/>
              </a:rPr>
              <a:t>A</a:t>
            </a:r>
            <a:r>
              <a:rPr lang="en-US" sz="1600" i="1" baseline="-25000" dirty="0" err="1">
                <a:solidFill>
                  <a:srgbClr val="000000"/>
                </a:solidFill>
                <a:latin typeface="+mn-lt"/>
                <a:cs typeface="Arial" panose="020B0604020202020204" pitchFamily="34" charset="0"/>
              </a:rPr>
              <a:t>i</a:t>
            </a:r>
            <a:r>
              <a:rPr lang="en-US" sz="1600" dirty="0">
                <a:solidFill>
                  <a:srgbClr val="000000"/>
                </a:solidFill>
                <a:latin typeface="+mn-lt"/>
                <a:cs typeface="Arial" panose="020B0604020202020204" pitchFamily="34" charset="0"/>
              </a:rPr>
              <a:t>). </a:t>
            </a:r>
          </a:p>
        </p:txBody>
      </p:sp>
      <p:sp>
        <p:nvSpPr>
          <p:cNvPr id="97293" name="Rectangle 13"/>
          <p:cNvSpPr>
            <a:spLocks noChangeArrowheads="1"/>
          </p:cNvSpPr>
          <p:nvPr/>
        </p:nvSpPr>
        <p:spPr bwMode="auto">
          <a:xfrm>
            <a:off x="849454" y="2109031"/>
            <a:ext cx="1441164" cy="401042"/>
          </a:xfrm>
          <a:prstGeom prst="rect">
            <a:avLst/>
          </a:prstGeom>
          <a:noFill/>
          <a:ln w="12700">
            <a:noFill/>
            <a:miter lim="800000"/>
            <a:headEnd/>
            <a:tailEnd/>
          </a:ln>
          <a:effectLst/>
        </p:spPr>
        <p:txBody>
          <a:bodyPr lIns="68034" tIns="33420" rIns="68034" bIns="33420"/>
          <a:lstStyle/>
          <a:p>
            <a:pPr marL="558624" lvl="1" indent="-214855">
              <a:spcBef>
                <a:spcPct val="20000"/>
              </a:spcBef>
              <a:buSzPct val="125000"/>
              <a:buFontTx/>
              <a:buChar char="•"/>
            </a:pPr>
            <a:r>
              <a:rPr lang="en-US" sz="1805" dirty="0">
                <a:solidFill>
                  <a:srgbClr val="000000"/>
                </a:solidFill>
                <a:latin typeface="+mn-lt"/>
                <a:cs typeface="Arial" panose="020B0604020202020204" pitchFamily="34" charset="0"/>
              </a:rPr>
              <a:t> Step 2 		</a:t>
            </a:r>
          </a:p>
        </p:txBody>
      </p:sp>
      <p:sp>
        <p:nvSpPr>
          <p:cNvPr id="10" name="Rectangle 2"/>
          <p:cNvSpPr>
            <a:spLocks noGrp="1" noChangeArrowheads="1"/>
          </p:cNvSpPr>
          <p:nvPr>
            <p:ph type="title"/>
          </p:nvPr>
        </p:nvSpPr>
        <p:spPr>
          <a:xfrm>
            <a:off x="539784" y="972822"/>
            <a:ext cx="7886700" cy="546659"/>
          </a:xfrm>
        </p:spPr>
        <p:txBody>
          <a:bodyPr/>
          <a:lstStyle/>
          <a:p>
            <a:r>
              <a:rPr lang="en-US" dirty="0"/>
              <a:t>Bayes’ Theorem:  Tabular Approach</a:t>
            </a:r>
          </a:p>
        </p:txBody>
      </p:sp>
      <p:sp>
        <p:nvSpPr>
          <p:cNvPr id="8" name="Rectangle 141">
            <a:extLst>
              <a:ext uri="{FF2B5EF4-FFF2-40B4-BE49-F238E27FC236}">
                <a16:creationId xmlns:a16="http://schemas.microsoft.com/office/drawing/2014/main" id="{42A74729-C253-426B-99C8-301D3E2B026C}"/>
              </a:ext>
            </a:extLst>
          </p:cNvPr>
          <p:cNvSpPr>
            <a:spLocks noChangeArrowheads="1"/>
          </p:cNvSpPr>
          <p:nvPr/>
        </p:nvSpPr>
        <p:spPr bwMode="auto">
          <a:xfrm>
            <a:off x="849454" y="1524620"/>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p:grpSp>
        <p:nvGrpSpPr>
          <p:cNvPr id="9" name="Group 8">
            <a:extLst>
              <a:ext uri="{FF2B5EF4-FFF2-40B4-BE49-F238E27FC236}">
                <a16:creationId xmlns:a16="http://schemas.microsoft.com/office/drawing/2014/main" id="{D422A724-4AFA-4623-A601-F0D05BD40BFC}"/>
              </a:ext>
            </a:extLst>
          </p:cNvPr>
          <p:cNvGrpSpPr/>
          <p:nvPr/>
        </p:nvGrpSpPr>
        <p:grpSpPr>
          <a:xfrm>
            <a:off x="1652731" y="3761707"/>
            <a:ext cx="7107272" cy="2549370"/>
            <a:chOff x="1087395" y="2132720"/>
            <a:chExt cx="9452919" cy="3390750"/>
          </a:xfrm>
        </p:grpSpPr>
        <p:sp>
          <p:nvSpPr>
            <p:cNvPr id="12" name="Rectangle 11">
              <a:extLst>
                <a:ext uri="{FF2B5EF4-FFF2-40B4-BE49-F238E27FC236}">
                  <a16:creationId xmlns:a16="http://schemas.microsoft.com/office/drawing/2014/main" id="{4E84BBF7-886B-483A-B0AE-EC585BE0694E}"/>
                </a:ext>
              </a:extLst>
            </p:cNvPr>
            <p:cNvSpPr/>
            <p:nvPr/>
          </p:nvSpPr>
          <p:spPr>
            <a:xfrm>
              <a:off x="1087395" y="2132720"/>
              <a:ext cx="9452919" cy="339075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Line 136">
              <a:extLst>
                <a:ext uri="{FF2B5EF4-FFF2-40B4-BE49-F238E27FC236}">
                  <a16:creationId xmlns:a16="http://schemas.microsoft.com/office/drawing/2014/main" id="{C3DDC7B5-61D6-4426-8153-5FDBDAA85CAD}"/>
                </a:ext>
              </a:extLst>
            </p:cNvPr>
            <p:cNvSpPr>
              <a:spLocks noChangeShapeType="1"/>
            </p:cNvSpPr>
            <p:nvPr/>
          </p:nvSpPr>
          <p:spPr bwMode="auto">
            <a:xfrm>
              <a:off x="1265334" y="4000030"/>
              <a:ext cx="9040210" cy="0"/>
            </a:xfrm>
            <a:prstGeom prst="line">
              <a:avLst/>
            </a:prstGeom>
            <a:noFill/>
            <a:ln w="12700">
              <a:solidFill>
                <a:schemeClr val="tx1"/>
              </a:solidFill>
              <a:round/>
              <a:headEnd/>
              <a:tailEn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
          <p:nvSpPr>
            <p:cNvPr id="14" name="Rectangle 137">
              <a:extLst>
                <a:ext uri="{FF2B5EF4-FFF2-40B4-BE49-F238E27FC236}">
                  <a16:creationId xmlns:a16="http://schemas.microsoft.com/office/drawing/2014/main" id="{A305DAE3-0122-451A-B637-63050C31A774}"/>
                </a:ext>
              </a:extLst>
            </p:cNvPr>
            <p:cNvSpPr>
              <a:spLocks noChangeArrowheads="1"/>
            </p:cNvSpPr>
            <p:nvPr/>
          </p:nvSpPr>
          <p:spPr bwMode="auto">
            <a:xfrm>
              <a:off x="1685780" y="2290292"/>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(1)</a:t>
              </a:r>
            </a:p>
          </p:txBody>
        </p:sp>
        <p:sp>
          <p:nvSpPr>
            <p:cNvPr id="15" name="Rectangle 138">
              <a:extLst>
                <a:ext uri="{FF2B5EF4-FFF2-40B4-BE49-F238E27FC236}">
                  <a16:creationId xmlns:a16="http://schemas.microsoft.com/office/drawing/2014/main" id="{1A32BC01-9F04-46DA-BE53-869B24261579}"/>
                </a:ext>
              </a:extLst>
            </p:cNvPr>
            <p:cNvSpPr>
              <a:spLocks noChangeArrowheads="1"/>
            </p:cNvSpPr>
            <p:nvPr/>
          </p:nvSpPr>
          <p:spPr bwMode="auto">
            <a:xfrm>
              <a:off x="2972137" y="2290292"/>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(2)</a:t>
              </a:r>
            </a:p>
          </p:txBody>
        </p:sp>
        <p:sp>
          <p:nvSpPr>
            <p:cNvPr id="16" name="Rectangle 139">
              <a:extLst>
                <a:ext uri="{FF2B5EF4-FFF2-40B4-BE49-F238E27FC236}">
                  <a16:creationId xmlns:a16="http://schemas.microsoft.com/office/drawing/2014/main" id="{FC225328-8316-4879-9F55-D3B48BB0C341}"/>
                </a:ext>
              </a:extLst>
            </p:cNvPr>
            <p:cNvSpPr>
              <a:spLocks noChangeArrowheads="1"/>
            </p:cNvSpPr>
            <p:nvPr/>
          </p:nvSpPr>
          <p:spPr bwMode="auto">
            <a:xfrm>
              <a:off x="5132366" y="2290292"/>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(3)</a:t>
              </a:r>
            </a:p>
          </p:txBody>
        </p:sp>
        <p:sp>
          <p:nvSpPr>
            <p:cNvPr id="17" name="Rectangle 140">
              <a:extLst>
                <a:ext uri="{FF2B5EF4-FFF2-40B4-BE49-F238E27FC236}">
                  <a16:creationId xmlns:a16="http://schemas.microsoft.com/office/drawing/2014/main" id="{C5D9ACE6-E4C6-462F-87FD-4152D9587E94}"/>
                </a:ext>
              </a:extLst>
            </p:cNvPr>
            <p:cNvSpPr>
              <a:spLocks noChangeArrowheads="1"/>
            </p:cNvSpPr>
            <p:nvPr/>
          </p:nvSpPr>
          <p:spPr bwMode="auto">
            <a:xfrm>
              <a:off x="7114390" y="2290292"/>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(4)</a:t>
              </a:r>
            </a:p>
          </p:txBody>
        </p:sp>
        <p:sp>
          <p:nvSpPr>
            <p:cNvPr id="18" name="Rectangle 141">
              <a:extLst>
                <a:ext uri="{FF2B5EF4-FFF2-40B4-BE49-F238E27FC236}">
                  <a16:creationId xmlns:a16="http://schemas.microsoft.com/office/drawing/2014/main" id="{2221CD4B-87E8-45EA-A992-BF809ADEF068}"/>
                </a:ext>
              </a:extLst>
            </p:cNvPr>
            <p:cNvSpPr>
              <a:spLocks noChangeArrowheads="1"/>
            </p:cNvSpPr>
            <p:nvPr/>
          </p:nvSpPr>
          <p:spPr bwMode="auto">
            <a:xfrm>
              <a:off x="9234801" y="2290292"/>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(5)</a:t>
              </a:r>
            </a:p>
          </p:txBody>
        </p:sp>
        <p:sp>
          <p:nvSpPr>
            <p:cNvPr id="19" name="Rectangle 142">
              <a:extLst>
                <a:ext uri="{FF2B5EF4-FFF2-40B4-BE49-F238E27FC236}">
                  <a16:creationId xmlns:a16="http://schemas.microsoft.com/office/drawing/2014/main" id="{325EC1A0-5BB5-4952-B5F5-F0AE8C4608EB}"/>
                </a:ext>
              </a:extLst>
            </p:cNvPr>
            <p:cNvSpPr>
              <a:spLocks noChangeArrowheads="1"/>
            </p:cNvSpPr>
            <p:nvPr/>
          </p:nvSpPr>
          <p:spPr bwMode="auto">
            <a:xfrm>
              <a:off x="1500740" y="2988792"/>
              <a:ext cx="1292195" cy="914400"/>
            </a:xfrm>
            <a:prstGeom prst="rect">
              <a:avLst/>
            </a:prstGeom>
            <a:noFill/>
            <a:ln w="12700">
              <a:noFill/>
              <a:miter lim="800000"/>
              <a:headEnd/>
              <a:tailEnd/>
            </a:ln>
            <a:effectLst/>
          </p:spPr>
          <p:txBody>
            <a:bodyPr wrap="none" anchor="ctr"/>
            <a:lstStyle/>
            <a:p>
              <a:pPr>
                <a:lnSpc>
                  <a:spcPct val="120000"/>
                </a:lnSpc>
              </a:pPr>
              <a:r>
                <a:rPr lang="en-US" sz="1805" dirty="0">
                  <a:solidFill>
                    <a:srgbClr val="000000"/>
                  </a:solidFill>
                  <a:latin typeface="+mn-lt"/>
                  <a:cs typeface="Arial" panose="020B0604020202020204" pitchFamily="34" charset="0"/>
                </a:rPr>
                <a:t>Events</a:t>
              </a:r>
            </a:p>
            <a:p>
              <a:pPr>
                <a:lnSpc>
                  <a:spcPct val="120000"/>
                </a:lnSpc>
              </a:pPr>
              <a:r>
                <a:rPr lang="en-US" sz="1805" i="1" dirty="0">
                  <a:solidFill>
                    <a:srgbClr val="000000"/>
                  </a:solidFill>
                  <a:latin typeface="+mn-lt"/>
                  <a:cs typeface="Arial" panose="020B0604020202020204" pitchFamily="34" charset="0"/>
                </a:rPr>
                <a:t>   A</a:t>
              </a:r>
              <a:r>
                <a:rPr lang="en-US" sz="1805" i="1" baseline="-25000" dirty="0">
                  <a:solidFill>
                    <a:srgbClr val="000000"/>
                  </a:solidFill>
                  <a:latin typeface="+mn-lt"/>
                  <a:cs typeface="Arial" panose="020B0604020202020204" pitchFamily="34" charset="0"/>
                </a:rPr>
                <a:t>i</a:t>
              </a:r>
            </a:p>
          </p:txBody>
        </p:sp>
        <p:sp>
          <p:nvSpPr>
            <p:cNvPr id="20" name="Rectangle 143">
              <a:extLst>
                <a:ext uri="{FF2B5EF4-FFF2-40B4-BE49-F238E27FC236}">
                  <a16:creationId xmlns:a16="http://schemas.microsoft.com/office/drawing/2014/main" id="{418E6A95-0281-47EE-B46A-B0A1BBEC4FF1}"/>
                </a:ext>
              </a:extLst>
            </p:cNvPr>
            <p:cNvSpPr>
              <a:spLocks noChangeArrowheads="1"/>
            </p:cNvSpPr>
            <p:nvPr/>
          </p:nvSpPr>
          <p:spPr bwMode="auto">
            <a:xfrm>
              <a:off x="2675769" y="2658592"/>
              <a:ext cx="2229670" cy="1238250"/>
            </a:xfrm>
            <a:prstGeom prst="rect">
              <a:avLst/>
            </a:prstGeom>
            <a:noFill/>
            <a:ln w="12700">
              <a:noFill/>
              <a:miter lim="800000"/>
              <a:headEnd/>
              <a:tailEnd/>
            </a:ln>
            <a:effectLst/>
          </p:spPr>
          <p:txBody>
            <a:bodyPr wrap="none" anchor="ctr"/>
            <a:lstStyle/>
            <a:p>
              <a:pPr>
                <a:lnSpc>
                  <a:spcPct val="110000"/>
                </a:lnSpc>
              </a:pPr>
              <a:r>
                <a:rPr lang="en-US" sz="1805" dirty="0">
                  <a:solidFill>
                    <a:srgbClr val="000000"/>
                  </a:solidFill>
                  <a:latin typeface="+mn-lt"/>
                  <a:cs typeface="Arial" panose="020B0604020202020204" pitchFamily="34" charset="0"/>
                </a:rPr>
                <a:t>Prior</a:t>
              </a:r>
            </a:p>
            <a:p>
              <a:pPr>
                <a:lnSpc>
                  <a:spcPct val="110000"/>
                </a:lnSpc>
              </a:pPr>
              <a:r>
                <a:rPr lang="en-US" sz="1805" dirty="0">
                  <a:solidFill>
                    <a:srgbClr val="000000"/>
                  </a:solidFill>
                  <a:latin typeface="+mn-lt"/>
                  <a:cs typeface="Arial" panose="020B0604020202020204" pitchFamily="34" charset="0"/>
                </a:rPr>
                <a:t>Probabilities</a:t>
              </a:r>
            </a:p>
            <a:p>
              <a:pPr>
                <a:lnSpc>
                  <a:spcPct val="12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a:t>
              </a:r>
            </a:p>
          </p:txBody>
        </p:sp>
        <p:sp>
          <p:nvSpPr>
            <p:cNvPr id="21" name="Rectangle 144">
              <a:extLst>
                <a:ext uri="{FF2B5EF4-FFF2-40B4-BE49-F238E27FC236}">
                  <a16:creationId xmlns:a16="http://schemas.microsoft.com/office/drawing/2014/main" id="{923E3C3B-B50F-4577-BA02-6124BFB285A2}"/>
                </a:ext>
              </a:extLst>
            </p:cNvPr>
            <p:cNvSpPr>
              <a:spLocks noChangeArrowheads="1"/>
            </p:cNvSpPr>
            <p:nvPr/>
          </p:nvSpPr>
          <p:spPr bwMode="auto">
            <a:xfrm>
              <a:off x="4601049" y="2671292"/>
              <a:ext cx="2381693" cy="1276350"/>
            </a:xfrm>
            <a:prstGeom prst="rect">
              <a:avLst/>
            </a:prstGeom>
            <a:noFill/>
            <a:ln w="12700">
              <a:noFill/>
              <a:miter lim="800000"/>
              <a:headEnd/>
              <a:tailEnd/>
            </a:ln>
            <a:effectLst/>
          </p:spPr>
          <p:txBody>
            <a:bodyPr wrap="none" anchor="ctr"/>
            <a:lstStyle/>
            <a:p>
              <a:pPr>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Conditional</a:t>
              </a:r>
            </a:p>
            <a:p>
              <a:pPr>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Probabilities</a:t>
              </a:r>
            </a:p>
            <a:p>
              <a:pPr>
                <a:lnSpc>
                  <a:spcPct val="13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err="1">
                  <a:solidFill>
                    <a:srgbClr val="000000"/>
                  </a:solidFill>
                  <a:latin typeface="+mn-lt"/>
                  <a:cs typeface="Arial" panose="020B0604020202020204" pitchFamily="34" charset="0"/>
                </a:rPr>
                <a:t>B</a:t>
              </a:r>
              <a:r>
                <a:rPr lang="en-US" sz="1805" dirty="0" err="1">
                  <a:solidFill>
                    <a:srgbClr val="000000"/>
                  </a:solidFill>
                  <a:latin typeface="+mn-lt"/>
                  <a:cs typeface="Arial" panose="020B0604020202020204" pitchFamily="34" charset="0"/>
                </a:rPr>
                <a:t>|</a:t>
              </a:r>
              <a:r>
                <a:rPr lang="en-US" sz="1805" i="1" dirty="0" err="1">
                  <a:solidFill>
                    <a:srgbClr val="000000"/>
                  </a:solidFill>
                  <a:latin typeface="+mn-lt"/>
                  <a:cs typeface="Arial" panose="020B0604020202020204" pitchFamily="34" charset="0"/>
                </a:rPr>
                <a:t>A</a:t>
              </a:r>
              <a:r>
                <a:rPr lang="en-US" sz="1805" i="1" baseline="-25000" dirty="0" err="1">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a:t>
              </a:r>
            </a:p>
          </p:txBody>
        </p:sp>
        <p:sp>
          <p:nvSpPr>
            <p:cNvPr id="22" name="Rectangle 145">
              <a:extLst>
                <a:ext uri="{FF2B5EF4-FFF2-40B4-BE49-F238E27FC236}">
                  <a16:creationId xmlns:a16="http://schemas.microsoft.com/office/drawing/2014/main" id="{D27E5E4B-BBFC-41A5-907D-0707AE882338}"/>
                </a:ext>
              </a:extLst>
            </p:cNvPr>
            <p:cNvSpPr>
              <a:spLocks noChangeArrowheads="1"/>
            </p:cNvSpPr>
            <p:nvPr/>
          </p:nvSpPr>
          <p:spPr bwMode="auto">
            <a:xfrm>
              <a:off x="1728774" y="3909542"/>
              <a:ext cx="912138" cy="1162050"/>
            </a:xfrm>
            <a:prstGeom prst="rect">
              <a:avLst/>
            </a:prstGeom>
            <a:noFill/>
            <a:ln w="12700">
              <a:noFill/>
              <a:miter lim="800000"/>
              <a:headEnd/>
              <a:tailEnd/>
            </a:ln>
            <a:effectLst/>
          </p:spPr>
          <p:txBody>
            <a:bodyPr wrap="none" anchor="ctr"/>
            <a:lstStyle/>
            <a:p>
              <a:pPr>
                <a:lnSpc>
                  <a:spcPct val="130000"/>
                </a:lnSpc>
              </a:pPr>
              <a:r>
                <a:rPr lang="en-US" sz="1805" i="1">
                  <a:solidFill>
                    <a:srgbClr val="000000"/>
                  </a:solidFill>
                  <a:latin typeface="+mn-lt"/>
                  <a:cs typeface="Arial" panose="020B0604020202020204" pitchFamily="34" charset="0"/>
                </a:rPr>
                <a:t>A</a:t>
              </a:r>
              <a:r>
                <a:rPr lang="en-US" sz="1805" i="1" baseline="-25000">
                  <a:solidFill>
                    <a:srgbClr val="000000"/>
                  </a:solidFill>
                  <a:latin typeface="+mn-lt"/>
                  <a:cs typeface="Arial" panose="020B0604020202020204" pitchFamily="34" charset="0"/>
                </a:rPr>
                <a:t>1</a:t>
              </a:r>
            </a:p>
            <a:p>
              <a:pPr>
                <a:lnSpc>
                  <a:spcPct val="130000"/>
                </a:lnSpc>
              </a:pPr>
              <a:r>
                <a:rPr lang="en-US" sz="1805" i="1">
                  <a:solidFill>
                    <a:srgbClr val="000000"/>
                  </a:solidFill>
                  <a:latin typeface="+mn-lt"/>
                  <a:cs typeface="Arial" panose="020B0604020202020204" pitchFamily="34" charset="0"/>
                </a:rPr>
                <a:t>A</a:t>
              </a:r>
              <a:r>
                <a:rPr lang="en-US" sz="1805" i="1" baseline="-25000">
                  <a:solidFill>
                    <a:srgbClr val="000000"/>
                  </a:solidFill>
                  <a:latin typeface="+mn-lt"/>
                  <a:cs typeface="Arial" panose="020B0604020202020204" pitchFamily="34" charset="0"/>
                </a:rPr>
                <a:t>2</a:t>
              </a:r>
            </a:p>
          </p:txBody>
        </p:sp>
        <p:sp>
          <p:nvSpPr>
            <p:cNvPr id="23" name="Rectangle 146">
              <a:extLst>
                <a:ext uri="{FF2B5EF4-FFF2-40B4-BE49-F238E27FC236}">
                  <a16:creationId xmlns:a16="http://schemas.microsoft.com/office/drawing/2014/main" id="{6FF8C904-AD82-4A38-89EB-694A07D33EB4}"/>
                </a:ext>
              </a:extLst>
            </p:cNvPr>
            <p:cNvSpPr>
              <a:spLocks noChangeArrowheads="1"/>
            </p:cNvSpPr>
            <p:nvPr/>
          </p:nvSpPr>
          <p:spPr bwMode="auto">
            <a:xfrm>
              <a:off x="2967536" y="4074642"/>
              <a:ext cx="785452" cy="1295400"/>
            </a:xfrm>
            <a:prstGeom prst="rect">
              <a:avLst/>
            </a:prstGeom>
            <a:noFill/>
            <a:ln w="12700">
              <a:noFill/>
              <a:miter lim="800000"/>
              <a:headEnd/>
              <a:tailEnd/>
            </a:ln>
            <a:effectLst/>
          </p:spPr>
          <p:txBody>
            <a:bodyPr wrap="none" anchor="ctr"/>
            <a:lstStyle/>
            <a:p>
              <a:pPr>
                <a:lnSpc>
                  <a:spcPct val="130000"/>
                </a:lnSpc>
              </a:pPr>
              <a:r>
                <a:rPr lang="en-US" sz="1805" dirty="0">
                  <a:solidFill>
                    <a:srgbClr val="000000"/>
                  </a:solidFill>
                  <a:latin typeface="+mn-lt"/>
                  <a:cs typeface="Arial" panose="020B0604020202020204" pitchFamily="34" charset="0"/>
                </a:rPr>
                <a:t>  .7</a:t>
              </a:r>
            </a:p>
            <a:p>
              <a:pPr>
                <a:lnSpc>
                  <a:spcPct val="130000"/>
                </a:lnSpc>
              </a:pPr>
              <a:r>
                <a:rPr lang="en-US" sz="1805" u="sng" dirty="0">
                  <a:solidFill>
                    <a:srgbClr val="000000"/>
                  </a:solidFill>
                  <a:latin typeface="+mn-lt"/>
                  <a:cs typeface="Arial" panose="020B0604020202020204" pitchFamily="34" charset="0"/>
                </a:rPr>
                <a:t>  .3</a:t>
              </a:r>
            </a:p>
            <a:p>
              <a:pPr>
                <a:lnSpc>
                  <a:spcPct val="130000"/>
                </a:lnSpc>
              </a:pPr>
              <a:r>
                <a:rPr lang="en-US" sz="1805" dirty="0">
                  <a:solidFill>
                    <a:srgbClr val="000000"/>
                  </a:solidFill>
                  <a:latin typeface="+mn-lt"/>
                  <a:cs typeface="Arial" panose="020B0604020202020204" pitchFamily="34" charset="0"/>
                </a:rPr>
                <a:t>1.0</a:t>
              </a:r>
            </a:p>
          </p:txBody>
        </p:sp>
        <p:sp>
          <p:nvSpPr>
            <p:cNvPr id="24" name="Rectangle 147">
              <a:extLst>
                <a:ext uri="{FF2B5EF4-FFF2-40B4-BE49-F238E27FC236}">
                  <a16:creationId xmlns:a16="http://schemas.microsoft.com/office/drawing/2014/main" id="{38837AA0-AF7D-4E81-BC06-1413FD6DC95A}"/>
                </a:ext>
              </a:extLst>
            </p:cNvPr>
            <p:cNvSpPr>
              <a:spLocks noChangeArrowheads="1"/>
            </p:cNvSpPr>
            <p:nvPr/>
          </p:nvSpPr>
          <p:spPr bwMode="auto">
            <a:xfrm>
              <a:off x="5204538" y="3865093"/>
              <a:ext cx="608092" cy="1257300"/>
            </a:xfrm>
            <a:prstGeom prst="rect">
              <a:avLst/>
            </a:prstGeom>
            <a:noFill/>
            <a:ln w="12700">
              <a:noFill/>
              <a:miter lim="800000"/>
              <a:headEnd/>
              <a:tailEnd/>
            </a:ln>
            <a:effectLst/>
          </p:spPr>
          <p:txBody>
            <a:bodyPr wrap="none" anchor="ctr"/>
            <a:lstStyle/>
            <a:p>
              <a:pPr>
                <a:lnSpc>
                  <a:spcPct val="130000"/>
                </a:lnSpc>
              </a:pPr>
              <a:r>
                <a:rPr lang="en-US" sz="1805" dirty="0">
                  <a:solidFill>
                    <a:srgbClr val="000000"/>
                  </a:solidFill>
                  <a:latin typeface="+mn-lt"/>
                  <a:cs typeface="Arial" panose="020B0604020202020204" pitchFamily="34" charset="0"/>
                </a:rPr>
                <a:t>.2</a:t>
              </a:r>
            </a:p>
            <a:p>
              <a:pPr>
                <a:lnSpc>
                  <a:spcPct val="130000"/>
                </a:lnSpc>
              </a:pPr>
              <a:r>
                <a:rPr lang="en-US" sz="1805" dirty="0">
                  <a:solidFill>
                    <a:srgbClr val="000000"/>
                  </a:solidFill>
                  <a:latin typeface="+mn-lt"/>
                  <a:cs typeface="Arial" panose="020B0604020202020204" pitchFamily="34" charset="0"/>
                </a:rPr>
                <a:t>.9</a:t>
              </a:r>
            </a:p>
          </p:txBody>
        </p:sp>
        <p:sp>
          <p:nvSpPr>
            <p:cNvPr id="25" name="Rectangle 154">
              <a:extLst>
                <a:ext uri="{FF2B5EF4-FFF2-40B4-BE49-F238E27FC236}">
                  <a16:creationId xmlns:a16="http://schemas.microsoft.com/office/drawing/2014/main" id="{7124B10F-6823-4278-A842-482312E4C844}"/>
                </a:ext>
              </a:extLst>
            </p:cNvPr>
            <p:cNvSpPr>
              <a:spLocks noChangeArrowheads="1"/>
            </p:cNvSpPr>
            <p:nvPr/>
          </p:nvSpPr>
          <p:spPr bwMode="auto">
            <a:xfrm>
              <a:off x="7096900" y="3819270"/>
              <a:ext cx="1827062" cy="1352551"/>
            </a:xfrm>
            <a:prstGeom prst="rect">
              <a:avLst/>
            </a:prstGeom>
            <a:noFill/>
            <a:ln w="12700">
              <a:noFill/>
              <a:miter lim="800000"/>
              <a:headEnd/>
              <a:tailEnd/>
            </a:ln>
            <a:effectLst/>
          </p:spPr>
          <p:txBody>
            <a:bodyPr wrap="none" anchor="ctr"/>
            <a:lstStyle/>
            <a:p>
              <a:pPr algn="l">
                <a:lnSpc>
                  <a:spcPct val="130000"/>
                </a:lnSpc>
              </a:pPr>
              <a:r>
                <a:rPr lang="en-US" sz="1805" dirty="0">
                  <a:solidFill>
                    <a:srgbClr val="000000"/>
                  </a:solidFill>
                  <a:latin typeface="+mn-lt"/>
                  <a:cs typeface="Arial" panose="020B0604020202020204" pitchFamily="34" charset="0"/>
                </a:rPr>
                <a:t>.14 = .7(.2)</a:t>
              </a:r>
            </a:p>
            <a:p>
              <a:pPr algn="l">
                <a:lnSpc>
                  <a:spcPct val="130000"/>
                </a:lnSpc>
              </a:pPr>
              <a:r>
                <a:rPr lang="en-US" sz="1805" u="sng" dirty="0">
                  <a:solidFill>
                    <a:srgbClr val="000000"/>
                  </a:solidFill>
                  <a:latin typeface="+mn-lt"/>
                  <a:cs typeface="Arial" panose="020B0604020202020204" pitchFamily="34" charset="0"/>
                </a:rPr>
                <a:t>.27</a:t>
              </a:r>
            </a:p>
          </p:txBody>
        </p:sp>
        <p:sp>
          <p:nvSpPr>
            <p:cNvPr id="26" name="Rectangle 155">
              <a:extLst>
                <a:ext uri="{FF2B5EF4-FFF2-40B4-BE49-F238E27FC236}">
                  <a16:creationId xmlns:a16="http://schemas.microsoft.com/office/drawing/2014/main" id="{251EDC26-9058-4FF9-A560-22462ABFE281}"/>
                </a:ext>
              </a:extLst>
            </p:cNvPr>
            <p:cNvSpPr>
              <a:spLocks noChangeArrowheads="1"/>
            </p:cNvSpPr>
            <p:nvPr/>
          </p:nvSpPr>
          <p:spPr bwMode="auto">
            <a:xfrm>
              <a:off x="6656302" y="2614142"/>
              <a:ext cx="2381693" cy="1333500"/>
            </a:xfrm>
            <a:prstGeom prst="rect">
              <a:avLst/>
            </a:prstGeom>
            <a:noFill/>
            <a:ln w="12700">
              <a:noFill/>
              <a:miter lim="800000"/>
              <a:headEnd/>
              <a:tailEnd/>
            </a:ln>
            <a:effectLst/>
          </p:spPr>
          <p:txBody>
            <a:bodyPr wrap="none" anchor="ctr"/>
            <a:lstStyle/>
            <a:p>
              <a:pPr>
                <a:lnSpc>
                  <a:spcPct val="110000"/>
                </a:lnSpc>
              </a:pPr>
              <a:r>
                <a:rPr lang="en-US" sz="1805" dirty="0">
                  <a:solidFill>
                    <a:srgbClr val="000000"/>
                  </a:solidFill>
                  <a:latin typeface="+mn-lt"/>
                  <a:cs typeface="Arial" panose="020B0604020202020204" pitchFamily="34" charset="0"/>
                </a:rPr>
                <a:t>Joint</a:t>
              </a:r>
            </a:p>
            <a:p>
              <a:pPr>
                <a:lnSpc>
                  <a:spcPct val="110000"/>
                </a:lnSpc>
              </a:pPr>
              <a:r>
                <a:rPr lang="en-US" sz="1805" dirty="0">
                  <a:solidFill>
                    <a:srgbClr val="000000"/>
                  </a:solidFill>
                  <a:latin typeface="+mn-lt"/>
                  <a:cs typeface="Arial" panose="020B0604020202020204" pitchFamily="34" charset="0"/>
                </a:rPr>
                <a:t>Probabilities</a:t>
              </a:r>
            </a:p>
            <a:p>
              <a:pPr>
                <a:lnSpc>
                  <a:spcPct val="12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 </a:t>
              </a:r>
              <a:r>
                <a:rPr lang="en-US" sz="1805" dirty="0">
                  <a:solidFill>
                    <a:srgbClr val="000000"/>
                  </a:solidFill>
                  <a:latin typeface="+mn-lt"/>
                  <a:cs typeface="Arial" panose="020B0604020202020204" pitchFamily="34" charset="0"/>
                </a:rPr>
                <a:t>I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p>
          </p:txBody>
        </p:sp>
      </p:grpSp>
    </p:spTree>
    <p:extLst>
      <p:ext uri="{BB962C8B-B14F-4D97-AF65-F5344CB8AC3E}">
        <p14:creationId xmlns:p14="http://schemas.microsoft.com/office/powerpoint/2010/main" val="275390268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5" name="Rectangle 3"/>
          <p:cNvSpPr>
            <a:spLocks noChangeArrowheads="1"/>
          </p:cNvSpPr>
          <p:nvPr/>
        </p:nvSpPr>
        <p:spPr bwMode="auto">
          <a:xfrm>
            <a:off x="953082" y="2166576"/>
            <a:ext cx="4889500" cy="401042"/>
          </a:xfrm>
          <a:prstGeom prst="rect">
            <a:avLst/>
          </a:prstGeom>
          <a:noFill/>
          <a:ln w="12700">
            <a:noFill/>
            <a:miter lim="800000"/>
            <a:headEnd/>
            <a:tailEnd/>
          </a:ln>
          <a:effectLst/>
        </p:spPr>
        <p:txBody>
          <a:bodyPr lIns="68034" tIns="33420" rIns="68034" bIns="33420"/>
          <a:lstStyle/>
          <a:p>
            <a:pPr marL="558624" lvl="1" indent="-214855">
              <a:spcBef>
                <a:spcPct val="20000"/>
              </a:spcBef>
              <a:buSzPct val="125000"/>
              <a:buFontTx/>
              <a:buChar char="•"/>
            </a:pPr>
            <a:r>
              <a:rPr lang="en-US" sz="1805">
                <a:solidFill>
                  <a:srgbClr val="000000"/>
                </a:solidFill>
                <a:latin typeface="Arial" panose="020B0604020202020204" pitchFamily="34" charset="0"/>
                <a:cs typeface="Arial" panose="020B0604020202020204" pitchFamily="34" charset="0"/>
              </a:rPr>
              <a:t> Step 2 (continued)   		</a:t>
            </a:r>
          </a:p>
        </p:txBody>
      </p:sp>
      <p:sp>
        <p:nvSpPr>
          <p:cNvPr id="187513" name="Rectangle 121"/>
          <p:cNvSpPr>
            <a:spLocks noChangeArrowheads="1"/>
          </p:cNvSpPr>
          <p:nvPr/>
        </p:nvSpPr>
        <p:spPr bwMode="auto">
          <a:xfrm>
            <a:off x="1576658" y="2466584"/>
            <a:ext cx="6946901" cy="1050349"/>
          </a:xfrm>
          <a:prstGeom prst="rect">
            <a:avLst/>
          </a:prstGeom>
          <a:noFill/>
          <a:ln w="12700">
            <a:noFill/>
            <a:miter lim="800000"/>
            <a:headEnd/>
            <a:tailEnd/>
          </a:ln>
          <a:effectLst/>
        </p:spPr>
        <p:txBody>
          <a:bodyPr wrap="square" anchor="ctr"/>
          <a:lstStyle/>
          <a:p>
            <a:pPr algn="l">
              <a:lnSpc>
                <a:spcPct val="110000"/>
              </a:lnSpc>
            </a:pPr>
            <a:r>
              <a:rPr lang="en-US" sz="1805" dirty="0">
                <a:solidFill>
                  <a:srgbClr val="000000"/>
                </a:solidFill>
                <a:latin typeface="+mn-lt"/>
                <a:cs typeface="Arial" panose="020B0604020202020204" pitchFamily="34" charset="0"/>
              </a:rPr>
              <a:t>We see that there is a .14 probability of the town council approving the zoning change and a negative recommendation by the planning board.  </a:t>
            </a:r>
          </a:p>
        </p:txBody>
      </p:sp>
      <p:sp>
        <p:nvSpPr>
          <p:cNvPr id="187521" name="Rectangle 129"/>
          <p:cNvSpPr>
            <a:spLocks noChangeArrowheads="1"/>
          </p:cNvSpPr>
          <p:nvPr/>
        </p:nvSpPr>
        <p:spPr bwMode="auto">
          <a:xfrm>
            <a:off x="1585949" y="3358481"/>
            <a:ext cx="7086600" cy="848037"/>
          </a:xfrm>
          <a:prstGeom prst="rect">
            <a:avLst/>
          </a:prstGeom>
          <a:noFill/>
          <a:ln w="12700">
            <a:noFill/>
            <a:miter lim="800000"/>
            <a:headEnd/>
            <a:tailEnd/>
          </a:ln>
          <a:effectLst/>
        </p:spPr>
        <p:txBody>
          <a:bodyPr wrap="square" anchor="ctr"/>
          <a:lstStyle/>
          <a:p>
            <a:pPr algn="l">
              <a:lnSpc>
                <a:spcPct val="110000"/>
              </a:lnSpc>
            </a:pPr>
            <a:r>
              <a:rPr lang="en-US" sz="1805" dirty="0">
                <a:solidFill>
                  <a:srgbClr val="000000"/>
                </a:solidFill>
                <a:latin typeface="+mn-lt"/>
                <a:cs typeface="Arial" panose="020B0604020202020204" pitchFamily="34" charset="0"/>
              </a:rPr>
              <a:t>There is a .27 probability of the town council disapproving the zoning change and a negative recommendation by the planning board.</a:t>
            </a:r>
          </a:p>
        </p:txBody>
      </p:sp>
      <p:sp>
        <p:nvSpPr>
          <p:cNvPr id="8" name="Rectangle 2"/>
          <p:cNvSpPr txBox="1">
            <a:spLocks noChangeArrowheads="1"/>
          </p:cNvSpPr>
          <p:nvPr/>
        </p:nvSpPr>
        <p:spPr>
          <a:xfrm>
            <a:off x="502839" y="967038"/>
            <a:ext cx="7886700" cy="546659"/>
          </a:xfrm>
          <a:prstGeom prst="rect">
            <a:avLst/>
          </a:prstGeom>
        </p:spPr>
        <p:txBody>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pPr>
            <a:r>
              <a:rPr lang="en-US" sz="2800" b="1" dirty="0"/>
              <a:t>Bayes’ Theorem:  Tabular Approach</a:t>
            </a:r>
          </a:p>
        </p:txBody>
      </p:sp>
      <p:sp>
        <p:nvSpPr>
          <p:cNvPr id="7" name="Rectangle 141">
            <a:extLst>
              <a:ext uri="{FF2B5EF4-FFF2-40B4-BE49-F238E27FC236}">
                <a16:creationId xmlns:a16="http://schemas.microsoft.com/office/drawing/2014/main" id="{F941620C-9FB9-4301-B448-B8F4FFA92A9F}"/>
              </a:ext>
            </a:extLst>
          </p:cNvPr>
          <p:cNvSpPr>
            <a:spLocks noChangeArrowheads="1"/>
          </p:cNvSpPr>
          <p:nvPr/>
        </p:nvSpPr>
        <p:spPr bwMode="auto">
          <a:xfrm>
            <a:off x="849454" y="1524620"/>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p:spTree>
    <p:extLst>
      <p:ext uri="{BB962C8B-B14F-4D97-AF65-F5344CB8AC3E}">
        <p14:creationId xmlns:p14="http://schemas.microsoft.com/office/powerpoint/2010/main" val="522805647"/>
      </p:ext>
    </p:extLst>
  </p:cSld>
  <p:clrMapOvr>
    <a:masterClrMapping/>
  </p:clrMapOvr>
  <p:transition>
    <p:zoom/>
  </p:transition>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450" name="Rectangle 122"/>
          <p:cNvSpPr>
            <a:spLocks noChangeArrowheads="1"/>
          </p:cNvSpPr>
          <p:nvPr/>
        </p:nvSpPr>
        <p:spPr bwMode="auto">
          <a:xfrm>
            <a:off x="1576658" y="2521297"/>
            <a:ext cx="6692900" cy="947915"/>
          </a:xfrm>
          <a:prstGeom prst="rect">
            <a:avLst/>
          </a:prstGeom>
          <a:noFill/>
          <a:ln w="12700">
            <a:noFill/>
            <a:miter lim="800000"/>
            <a:headEnd/>
            <a:tailEnd/>
          </a:ln>
          <a:effectLst/>
        </p:spPr>
        <p:txBody>
          <a:bodyPr wrap="square" anchor="t"/>
          <a:lstStyle/>
          <a:p>
            <a:pPr algn="l">
              <a:lnSpc>
                <a:spcPct val="90000"/>
              </a:lnSpc>
              <a:spcBef>
                <a:spcPct val="20000"/>
              </a:spcBef>
              <a:buSzPct val="75000"/>
              <a:buFont typeface="Monotype Sorts" pitchFamily="2" charset="2"/>
              <a:buNone/>
            </a:pPr>
            <a:r>
              <a:rPr lang="en-US" sz="1600" dirty="0">
                <a:solidFill>
                  <a:srgbClr val="000000"/>
                </a:solidFill>
                <a:latin typeface="+mn-lt"/>
                <a:cs typeface="Arial" panose="020B0604020202020204" pitchFamily="34" charset="0"/>
              </a:rPr>
              <a:t>Sum the joint probabilities in Column 4.  The sum is the probability of the new information, </a:t>
            </a:r>
            <a:r>
              <a:rPr lang="en-US" sz="1600" i="1" dirty="0">
                <a:solidFill>
                  <a:srgbClr val="000000"/>
                </a:solidFill>
                <a:latin typeface="+mn-lt"/>
                <a:cs typeface="Arial" panose="020B0604020202020204" pitchFamily="34" charset="0"/>
              </a:rPr>
              <a:t>P</a:t>
            </a:r>
            <a:r>
              <a:rPr lang="en-US" sz="1600" dirty="0">
                <a:solidFill>
                  <a:srgbClr val="000000"/>
                </a:solidFill>
                <a:latin typeface="+mn-lt"/>
                <a:cs typeface="Arial" panose="020B0604020202020204" pitchFamily="34" charset="0"/>
              </a:rPr>
              <a:t>(</a:t>
            </a:r>
            <a:r>
              <a:rPr lang="en-US" sz="1600" i="1" dirty="0">
                <a:solidFill>
                  <a:srgbClr val="000000"/>
                </a:solidFill>
                <a:latin typeface="+mn-lt"/>
                <a:cs typeface="Arial" panose="020B0604020202020204" pitchFamily="34" charset="0"/>
              </a:rPr>
              <a:t>B</a:t>
            </a:r>
            <a:r>
              <a:rPr lang="en-US" sz="1600" dirty="0">
                <a:solidFill>
                  <a:srgbClr val="000000"/>
                </a:solidFill>
                <a:latin typeface="+mn-lt"/>
                <a:cs typeface="Arial" panose="020B0604020202020204" pitchFamily="34" charset="0"/>
              </a:rPr>
              <a:t>).  The sum .14 + .27 shows an overall</a:t>
            </a:r>
          </a:p>
          <a:p>
            <a:pPr algn="l">
              <a:lnSpc>
                <a:spcPct val="90000"/>
              </a:lnSpc>
              <a:spcBef>
                <a:spcPct val="20000"/>
              </a:spcBef>
              <a:buSzPct val="75000"/>
              <a:buFont typeface="Monotype Sorts" pitchFamily="2" charset="2"/>
              <a:buNone/>
            </a:pPr>
            <a:r>
              <a:rPr lang="en-US" sz="1600" dirty="0">
                <a:solidFill>
                  <a:srgbClr val="000000"/>
                </a:solidFill>
                <a:latin typeface="+mn-lt"/>
                <a:cs typeface="Arial" panose="020B0604020202020204" pitchFamily="34" charset="0"/>
              </a:rPr>
              <a:t>probability of .41 of a negative recommendation by the planning board.</a:t>
            </a:r>
          </a:p>
        </p:txBody>
      </p:sp>
      <p:sp>
        <p:nvSpPr>
          <p:cNvPr id="9" name="Rectangle 3"/>
          <p:cNvSpPr>
            <a:spLocks noChangeArrowheads="1"/>
          </p:cNvSpPr>
          <p:nvPr/>
        </p:nvSpPr>
        <p:spPr bwMode="auto">
          <a:xfrm>
            <a:off x="953082" y="2166576"/>
            <a:ext cx="4889500" cy="401042"/>
          </a:xfrm>
          <a:prstGeom prst="rect">
            <a:avLst/>
          </a:prstGeom>
          <a:noFill/>
          <a:ln w="12700">
            <a:noFill/>
            <a:miter lim="800000"/>
            <a:headEnd/>
            <a:tailEnd/>
          </a:ln>
          <a:effectLst/>
        </p:spPr>
        <p:txBody>
          <a:bodyPr lIns="68034" tIns="33420" rIns="68034" bIns="33420"/>
          <a:lstStyle/>
          <a:p>
            <a:pPr marL="558624" lvl="1" indent="-214855">
              <a:spcBef>
                <a:spcPct val="20000"/>
              </a:spcBef>
              <a:buSzPct val="125000"/>
              <a:buFontTx/>
              <a:buChar char="•"/>
            </a:pPr>
            <a:r>
              <a:rPr lang="en-US" sz="1805" dirty="0">
                <a:solidFill>
                  <a:srgbClr val="000000"/>
                </a:solidFill>
                <a:latin typeface="Arial" panose="020B0604020202020204" pitchFamily="34" charset="0"/>
                <a:cs typeface="Arial" panose="020B0604020202020204" pitchFamily="34" charset="0"/>
              </a:rPr>
              <a:t> Step 3   		</a:t>
            </a:r>
          </a:p>
        </p:txBody>
      </p:sp>
      <p:sp>
        <p:nvSpPr>
          <p:cNvPr id="10" name="Rectangle 2"/>
          <p:cNvSpPr txBox="1">
            <a:spLocks noChangeArrowheads="1"/>
          </p:cNvSpPr>
          <p:nvPr/>
        </p:nvSpPr>
        <p:spPr>
          <a:xfrm>
            <a:off x="493601" y="973788"/>
            <a:ext cx="7886700" cy="546659"/>
          </a:xfrm>
          <a:prstGeom prst="rect">
            <a:avLst/>
          </a:prstGeom>
        </p:spPr>
        <p:txBody>
          <a:bodyPr/>
          <a:lstStyle>
            <a:lvl1pPr algn="l" defTabSz="914400" rtl="0" eaLnBrk="1" latinLnBrk="0" hangingPunct="1">
              <a:lnSpc>
                <a:spcPct val="90000"/>
              </a:lnSpc>
              <a:spcBef>
                <a:spcPct val="0"/>
              </a:spcBef>
              <a:buNone/>
              <a:defRPr sz="3200" kern="1200">
                <a:solidFill>
                  <a:schemeClr val="tx1"/>
                </a:solidFill>
                <a:latin typeface="+mn-lt"/>
                <a:ea typeface="+mj-ea"/>
                <a:cs typeface="+mj-cs"/>
              </a:defRPr>
            </a:lvl1pPr>
          </a:lstStyle>
          <a:p>
            <a:pPr fontAlgn="auto">
              <a:spcAft>
                <a:spcPts val="0"/>
              </a:spcAft>
            </a:pPr>
            <a:r>
              <a:rPr lang="en-US" sz="2800" b="1" dirty="0"/>
              <a:t>Bayes’ Theorem:  Tabular Approach</a:t>
            </a:r>
          </a:p>
        </p:txBody>
      </p:sp>
      <p:sp>
        <p:nvSpPr>
          <p:cNvPr id="6" name="Rectangle 141">
            <a:extLst>
              <a:ext uri="{FF2B5EF4-FFF2-40B4-BE49-F238E27FC236}">
                <a16:creationId xmlns:a16="http://schemas.microsoft.com/office/drawing/2014/main" id="{96BDEDA7-9793-4777-87A9-DFD8FA305B7D}"/>
              </a:ext>
            </a:extLst>
          </p:cNvPr>
          <p:cNvSpPr>
            <a:spLocks noChangeArrowheads="1"/>
          </p:cNvSpPr>
          <p:nvPr/>
        </p:nvSpPr>
        <p:spPr bwMode="auto">
          <a:xfrm>
            <a:off x="849454" y="1524620"/>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p:grpSp>
        <p:nvGrpSpPr>
          <p:cNvPr id="7" name="Group 6">
            <a:extLst>
              <a:ext uri="{FF2B5EF4-FFF2-40B4-BE49-F238E27FC236}">
                <a16:creationId xmlns:a16="http://schemas.microsoft.com/office/drawing/2014/main" id="{9EB43BDA-633D-4CC0-8691-F8507DAE0C17}"/>
              </a:ext>
            </a:extLst>
          </p:cNvPr>
          <p:cNvGrpSpPr/>
          <p:nvPr/>
        </p:nvGrpSpPr>
        <p:grpSpPr>
          <a:xfrm>
            <a:off x="1452600" y="3568468"/>
            <a:ext cx="7107272" cy="2549370"/>
            <a:chOff x="1087395" y="2132720"/>
            <a:chExt cx="9452919" cy="3390750"/>
          </a:xfrm>
        </p:grpSpPr>
        <p:sp>
          <p:nvSpPr>
            <p:cNvPr id="8" name="Rectangle 7">
              <a:extLst>
                <a:ext uri="{FF2B5EF4-FFF2-40B4-BE49-F238E27FC236}">
                  <a16:creationId xmlns:a16="http://schemas.microsoft.com/office/drawing/2014/main" id="{80CF134A-2026-4BCE-900C-39ACAF127682}"/>
                </a:ext>
              </a:extLst>
            </p:cNvPr>
            <p:cNvSpPr/>
            <p:nvPr/>
          </p:nvSpPr>
          <p:spPr>
            <a:xfrm>
              <a:off x="1087395" y="2132720"/>
              <a:ext cx="9452919" cy="339075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Line 136">
              <a:extLst>
                <a:ext uri="{FF2B5EF4-FFF2-40B4-BE49-F238E27FC236}">
                  <a16:creationId xmlns:a16="http://schemas.microsoft.com/office/drawing/2014/main" id="{F5DECE64-5327-452C-BC96-5DE71FDF803A}"/>
                </a:ext>
              </a:extLst>
            </p:cNvPr>
            <p:cNvSpPr>
              <a:spLocks noChangeShapeType="1"/>
            </p:cNvSpPr>
            <p:nvPr/>
          </p:nvSpPr>
          <p:spPr bwMode="auto">
            <a:xfrm>
              <a:off x="1265334" y="4000030"/>
              <a:ext cx="9040210" cy="0"/>
            </a:xfrm>
            <a:prstGeom prst="line">
              <a:avLst/>
            </a:prstGeom>
            <a:noFill/>
            <a:ln w="12700">
              <a:solidFill>
                <a:schemeClr val="tx1"/>
              </a:solidFill>
              <a:round/>
              <a:headEnd/>
              <a:tailEnd/>
            </a:ln>
            <a:effectLst/>
          </p:spPr>
          <p:txBody>
            <a:bodyPr/>
            <a:lstStyle/>
            <a:p>
              <a:endParaRPr lang="en-US">
                <a:solidFill>
                  <a:srgbClr val="000000"/>
                </a:solidFill>
                <a:effectLst/>
                <a:latin typeface="Arial" panose="020B0604020202020204" pitchFamily="34" charset="0"/>
                <a:cs typeface="Arial" panose="020B0604020202020204" pitchFamily="34" charset="0"/>
              </a:endParaRPr>
            </a:p>
          </p:txBody>
        </p:sp>
        <p:sp>
          <p:nvSpPr>
            <p:cNvPr id="13" name="Rectangle 137">
              <a:extLst>
                <a:ext uri="{FF2B5EF4-FFF2-40B4-BE49-F238E27FC236}">
                  <a16:creationId xmlns:a16="http://schemas.microsoft.com/office/drawing/2014/main" id="{5D0752EC-FC61-4E3F-B792-D4BE77B4ABC5}"/>
                </a:ext>
              </a:extLst>
            </p:cNvPr>
            <p:cNvSpPr>
              <a:spLocks noChangeArrowheads="1"/>
            </p:cNvSpPr>
            <p:nvPr/>
          </p:nvSpPr>
          <p:spPr bwMode="auto">
            <a:xfrm>
              <a:off x="1624357" y="2290292"/>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(1)</a:t>
              </a:r>
            </a:p>
          </p:txBody>
        </p:sp>
        <p:sp>
          <p:nvSpPr>
            <p:cNvPr id="14" name="Rectangle 138">
              <a:extLst>
                <a:ext uri="{FF2B5EF4-FFF2-40B4-BE49-F238E27FC236}">
                  <a16:creationId xmlns:a16="http://schemas.microsoft.com/office/drawing/2014/main" id="{C378A472-C149-451E-9D02-71EE464481B6}"/>
                </a:ext>
              </a:extLst>
            </p:cNvPr>
            <p:cNvSpPr>
              <a:spLocks noChangeArrowheads="1"/>
            </p:cNvSpPr>
            <p:nvPr/>
          </p:nvSpPr>
          <p:spPr bwMode="auto">
            <a:xfrm>
              <a:off x="3107271" y="2290292"/>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(2)</a:t>
              </a:r>
            </a:p>
          </p:txBody>
        </p:sp>
        <p:sp>
          <p:nvSpPr>
            <p:cNvPr id="15" name="Rectangle 139">
              <a:extLst>
                <a:ext uri="{FF2B5EF4-FFF2-40B4-BE49-F238E27FC236}">
                  <a16:creationId xmlns:a16="http://schemas.microsoft.com/office/drawing/2014/main" id="{FCA5B216-12FA-4802-9FF0-303DF7967FAA}"/>
                </a:ext>
              </a:extLst>
            </p:cNvPr>
            <p:cNvSpPr>
              <a:spLocks noChangeArrowheads="1"/>
            </p:cNvSpPr>
            <p:nvPr/>
          </p:nvSpPr>
          <p:spPr bwMode="auto">
            <a:xfrm>
              <a:off x="5169219" y="2290292"/>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(3)</a:t>
              </a:r>
            </a:p>
          </p:txBody>
        </p:sp>
        <p:sp>
          <p:nvSpPr>
            <p:cNvPr id="16" name="Rectangle 140">
              <a:extLst>
                <a:ext uri="{FF2B5EF4-FFF2-40B4-BE49-F238E27FC236}">
                  <a16:creationId xmlns:a16="http://schemas.microsoft.com/office/drawing/2014/main" id="{278904BA-B8CA-4FAC-AC89-3835A47863D2}"/>
                </a:ext>
              </a:extLst>
            </p:cNvPr>
            <p:cNvSpPr>
              <a:spLocks noChangeArrowheads="1"/>
            </p:cNvSpPr>
            <p:nvPr/>
          </p:nvSpPr>
          <p:spPr bwMode="auto">
            <a:xfrm>
              <a:off x="7114390" y="2290292"/>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(4)</a:t>
              </a:r>
            </a:p>
          </p:txBody>
        </p:sp>
        <p:sp>
          <p:nvSpPr>
            <p:cNvPr id="17" name="Rectangle 141">
              <a:extLst>
                <a:ext uri="{FF2B5EF4-FFF2-40B4-BE49-F238E27FC236}">
                  <a16:creationId xmlns:a16="http://schemas.microsoft.com/office/drawing/2014/main" id="{C18D63A5-438F-4E8A-BCB6-998657E994B0}"/>
                </a:ext>
              </a:extLst>
            </p:cNvPr>
            <p:cNvSpPr>
              <a:spLocks noChangeArrowheads="1"/>
            </p:cNvSpPr>
            <p:nvPr/>
          </p:nvSpPr>
          <p:spPr bwMode="auto">
            <a:xfrm>
              <a:off x="9296226" y="2290292"/>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(5)</a:t>
              </a:r>
            </a:p>
          </p:txBody>
        </p:sp>
        <p:sp>
          <p:nvSpPr>
            <p:cNvPr id="18" name="Rectangle 142">
              <a:extLst>
                <a:ext uri="{FF2B5EF4-FFF2-40B4-BE49-F238E27FC236}">
                  <a16:creationId xmlns:a16="http://schemas.microsoft.com/office/drawing/2014/main" id="{528660F1-3304-4E8F-B5B4-7F2B1C6B979D}"/>
                </a:ext>
              </a:extLst>
            </p:cNvPr>
            <p:cNvSpPr>
              <a:spLocks noChangeArrowheads="1"/>
            </p:cNvSpPr>
            <p:nvPr/>
          </p:nvSpPr>
          <p:spPr bwMode="auto">
            <a:xfrm>
              <a:off x="1500740" y="2988792"/>
              <a:ext cx="1292195" cy="914400"/>
            </a:xfrm>
            <a:prstGeom prst="rect">
              <a:avLst/>
            </a:prstGeom>
            <a:noFill/>
            <a:ln w="12700">
              <a:noFill/>
              <a:miter lim="800000"/>
              <a:headEnd/>
              <a:tailEnd/>
            </a:ln>
            <a:effectLst/>
          </p:spPr>
          <p:txBody>
            <a:bodyPr wrap="none" anchor="ctr"/>
            <a:lstStyle/>
            <a:p>
              <a:pPr>
                <a:lnSpc>
                  <a:spcPct val="120000"/>
                </a:lnSpc>
              </a:pPr>
              <a:r>
                <a:rPr lang="en-US" sz="1805" dirty="0">
                  <a:solidFill>
                    <a:srgbClr val="000000"/>
                  </a:solidFill>
                  <a:latin typeface="+mn-lt"/>
                  <a:cs typeface="Arial" panose="020B0604020202020204" pitchFamily="34" charset="0"/>
                </a:rPr>
                <a:t>Events</a:t>
              </a:r>
            </a:p>
            <a:p>
              <a:pPr>
                <a:lnSpc>
                  <a:spcPct val="120000"/>
                </a:lnSpc>
              </a:pPr>
              <a:r>
                <a:rPr lang="en-US" sz="1805" i="1" dirty="0">
                  <a:solidFill>
                    <a:srgbClr val="000000"/>
                  </a:solidFill>
                  <a:latin typeface="+mn-lt"/>
                  <a:cs typeface="Arial" panose="020B0604020202020204" pitchFamily="34" charset="0"/>
                </a:rPr>
                <a:t>   A</a:t>
              </a:r>
              <a:r>
                <a:rPr lang="en-US" sz="1805" i="1" baseline="-25000" dirty="0">
                  <a:solidFill>
                    <a:srgbClr val="000000"/>
                  </a:solidFill>
                  <a:latin typeface="+mn-lt"/>
                  <a:cs typeface="Arial" panose="020B0604020202020204" pitchFamily="34" charset="0"/>
                </a:rPr>
                <a:t>i</a:t>
              </a:r>
            </a:p>
          </p:txBody>
        </p:sp>
        <p:sp>
          <p:nvSpPr>
            <p:cNvPr id="19" name="Rectangle 143">
              <a:extLst>
                <a:ext uri="{FF2B5EF4-FFF2-40B4-BE49-F238E27FC236}">
                  <a16:creationId xmlns:a16="http://schemas.microsoft.com/office/drawing/2014/main" id="{A7A6FED9-01F1-4A7F-8DB2-9FACD4AB75AD}"/>
                </a:ext>
              </a:extLst>
            </p:cNvPr>
            <p:cNvSpPr>
              <a:spLocks noChangeArrowheads="1"/>
            </p:cNvSpPr>
            <p:nvPr/>
          </p:nvSpPr>
          <p:spPr bwMode="auto">
            <a:xfrm>
              <a:off x="2675769" y="2658592"/>
              <a:ext cx="2229670" cy="1238250"/>
            </a:xfrm>
            <a:prstGeom prst="rect">
              <a:avLst/>
            </a:prstGeom>
            <a:noFill/>
            <a:ln w="12700">
              <a:noFill/>
              <a:miter lim="800000"/>
              <a:headEnd/>
              <a:tailEnd/>
            </a:ln>
            <a:effectLst/>
          </p:spPr>
          <p:txBody>
            <a:bodyPr wrap="none" anchor="ctr"/>
            <a:lstStyle/>
            <a:p>
              <a:pPr>
                <a:lnSpc>
                  <a:spcPct val="110000"/>
                </a:lnSpc>
              </a:pPr>
              <a:r>
                <a:rPr lang="en-US" sz="1805" dirty="0">
                  <a:solidFill>
                    <a:srgbClr val="000000"/>
                  </a:solidFill>
                  <a:latin typeface="+mn-lt"/>
                  <a:cs typeface="Arial" panose="020B0604020202020204" pitchFamily="34" charset="0"/>
                </a:rPr>
                <a:t>Prior</a:t>
              </a:r>
            </a:p>
            <a:p>
              <a:pPr>
                <a:lnSpc>
                  <a:spcPct val="110000"/>
                </a:lnSpc>
              </a:pPr>
              <a:r>
                <a:rPr lang="en-US" sz="1805" dirty="0">
                  <a:solidFill>
                    <a:srgbClr val="000000"/>
                  </a:solidFill>
                  <a:latin typeface="+mn-lt"/>
                  <a:cs typeface="Arial" panose="020B0604020202020204" pitchFamily="34" charset="0"/>
                </a:rPr>
                <a:t>Probabilities</a:t>
              </a:r>
            </a:p>
            <a:p>
              <a:pPr>
                <a:lnSpc>
                  <a:spcPct val="12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a:t>
              </a:r>
            </a:p>
          </p:txBody>
        </p:sp>
        <p:sp>
          <p:nvSpPr>
            <p:cNvPr id="20" name="Rectangle 144">
              <a:extLst>
                <a:ext uri="{FF2B5EF4-FFF2-40B4-BE49-F238E27FC236}">
                  <a16:creationId xmlns:a16="http://schemas.microsoft.com/office/drawing/2014/main" id="{C789C75E-8A1D-44A3-B72D-21514121449C}"/>
                </a:ext>
              </a:extLst>
            </p:cNvPr>
            <p:cNvSpPr>
              <a:spLocks noChangeArrowheads="1"/>
            </p:cNvSpPr>
            <p:nvPr/>
          </p:nvSpPr>
          <p:spPr bwMode="auto">
            <a:xfrm>
              <a:off x="4601049" y="2671292"/>
              <a:ext cx="2381693" cy="1276350"/>
            </a:xfrm>
            <a:prstGeom prst="rect">
              <a:avLst/>
            </a:prstGeom>
            <a:noFill/>
            <a:ln w="12700">
              <a:noFill/>
              <a:miter lim="800000"/>
              <a:headEnd/>
              <a:tailEnd/>
            </a:ln>
            <a:effectLst/>
          </p:spPr>
          <p:txBody>
            <a:bodyPr wrap="none" anchor="ctr"/>
            <a:lstStyle/>
            <a:p>
              <a:pPr>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Conditional</a:t>
              </a:r>
            </a:p>
            <a:p>
              <a:pPr>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Probabilities</a:t>
              </a:r>
            </a:p>
            <a:p>
              <a:pPr>
                <a:lnSpc>
                  <a:spcPct val="13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err="1">
                  <a:solidFill>
                    <a:srgbClr val="000000"/>
                  </a:solidFill>
                  <a:latin typeface="+mn-lt"/>
                  <a:cs typeface="Arial" panose="020B0604020202020204" pitchFamily="34" charset="0"/>
                </a:rPr>
                <a:t>B</a:t>
              </a:r>
              <a:r>
                <a:rPr lang="en-US" sz="1805" dirty="0" err="1">
                  <a:solidFill>
                    <a:srgbClr val="000000"/>
                  </a:solidFill>
                  <a:latin typeface="+mn-lt"/>
                  <a:cs typeface="Arial" panose="020B0604020202020204" pitchFamily="34" charset="0"/>
                </a:rPr>
                <a:t>|</a:t>
              </a:r>
              <a:r>
                <a:rPr lang="en-US" sz="1805" i="1" dirty="0" err="1">
                  <a:solidFill>
                    <a:srgbClr val="000000"/>
                  </a:solidFill>
                  <a:latin typeface="+mn-lt"/>
                  <a:cs typeface="Arial" panose="020B0604020202020204" pitchFamily="34" charset="0"/>
                </a:rPr>
                <a:t>A</a:t>
              </a:r>
              <a:r>
                <a:rPr lang="en-US" sz="1805" i="1" baseline="-25000" dirty="0" err="1">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a:t>
              </a:r>
            </a:p>
          </p:txBody>
        </p:sp>
        <p:sp>
          <p:nvSpPr>
            <p:cNvPr id="21" name="Rectangle 145">
              <a:extLst>
                <a:ext uri="{FF2B5EF4-FFF2-40B4-BE49-F238E27FC236}">
                  <a16:creationId xmlns:a16="http://schemas.microsoft.com/office/drawing/2014/main" id="{F49D990E-DF10-4E67-A092-0A725CB0DEF4}"/>
                </a:ext>
              </a:extLst>
            </p:cNvPr>
            <p:cNvSpPr>
              <a:spLocks noChangeArrowheads="1"/>
            </p:cNvSpPr>
            <p:nvPr/>
          </p:nvSpPr>
          <p:spPr bwMode="auto">
            <a:xfrm>
              <a:off x="1728774" y="3909542"/>
              <a:ext cx="912138" cy="1162050"/>
            </a:xfrm>
            <a:prstGeom prst="rect">
              <a:avLst/>
            </a:prstGeom>
            <a:noFill/>
            <a:ln w="12700">
              <a:noFill/>
              <a:miter lim="800000"/>
              <a:headEnd/>
              <a:tailEnd/>
            </a:ln>
            <a:effectLst/>
          </p:spPr>
          <p:txBody>
            <a:bodyPr wrap="none" anchor="ctr"/>
            <a:lstStyle/>
            <a:p>
              <a:pPr>
                <a:lnSpc>
                  <a:spcPct val="130000"/>
                </a:lnSpc>
              </a:pPr>
              <a:r>
                <a:rPr lang="en-US" sz="1805" i="1">
                  <a:solidFill>
                    <a:srgbClr val="000000"/>
                  </a:solidFill>
                  <a:latin typeface="+mn-lt"/>
                  <a:cs typeface="Arial" panose="020B0604020202020204" pitchFamily="34" charset="0"/>
                </a:rPr>
                <a:t>A</a:t>
              </a:r>
              <a:r>
                <a:rPr lang="en-US" sz="1805" i="1" baseline="-25000">
                  <a:solidFill>
                    <a:srgbClr val="000000"/>
                  </a:solidFill>
                  <a:latin typeface="+mn-lt"/>
                  <a:cs typeface="Arial" panose="020B0604020202020204" pitchFamily="34" charset="0"/>
                </a:rPr>
                <a:t>1</a:t>
              </a:r>
            </a:p>
            <a:p>
              <a:pPr>
                <a:lnSpc>
                  <a:spcPct val="130000"/>
                </a:lnSpc>
              </a:pPr>
              <a:r>
                <a:rPr lang="en-US" sz="1805" i="1">
                  <a:solidFill>
                    <a:srgbClr val="000000"/>
                  </a:solidFill>
                  <a:latin typeface="+mn-lt"/>
                  <a:cs typeface="Arial" panose="020B0604020202020204" pitchFamily="34" charset="0"/>
                </a:rPr>
                <a:t>A</a:t>
              </a:r>
              <a:r>
                <a:rPr lang="en-US" sz="1805" i="1" baseline="-25000">
                  <a:solidFill>
                    <a:srgbClr val="000000"/>
                  </a:solidFill>
                  <a:latin typeface="+mn-lt"/>
                  <a:cs typeface="Arial" panose="020B0604020202020204" pitchFamily="34" charset="0"/>
                </a:rPr>
                <a:t>2</a:t>
              </a:r>
            </a:p>
          </p:txBody>
        </p:sp>
        <p:sp>
          <p:nvSpPr>
            <p:cNvPr id="22" name="Rectangle 146">
              <a:extLst>
                <a:ext uri="{FF2B5EF4-FFF2-40B4-BE49-F238E27FC236}">
                  <a16:creationId xmlns:a16="http://schemas.microsoft.com/office/drawing/2014/main" id="{6BCFB99B-B7AE-415D-875B-776BC61F33E2}"/>
                </a:ext>
              </a:extLst>
            </p:cNvPr>
            <p:cNvSpPr>
              <a:spLocks noChangeArrowheads="1"/>
            </p:cNvSpPr>
            <p:nvPr/>
          </p:nvSpPr>
          <p:spPr bwMode="auto">
            <a:xfrm>
              <a:off x="3078099" y="4074642"/>
              <a:ext cx="785452" cy="1295400"/>
            </a:xfrm>
            <a:prstGeom prst="rect">
              <a:avLst/>
            </a:prstGeom>
            <a:noFill/>
            <a:ln w="12700">
              <a:noFill/>
              <a:miter lim="800000"/>
              <a:headEnd/>
              <a:tailEnd/>
            </a:ln>
            <a:effectLst/>
          </p:spPr>
          <p:txBody>
            <a:bodyPr wrap="none" anchor="ctr"/>
            <a:lstStyle/>
            <a:p>
              <a:pPr>
                <a:lnSpc>
                  <a:spcPct val="130000"/>
                </a:lnSpc>
              </a:pPr>
              <a:r>
                <a:rPr lang="en-US" sz="1805" dirty="0">
                  <a:solidFill>
                    <a:srgbClr val="000000"/>
                  </a:solidFill>
                  <a:latin typeface="+mn-lt"/>
                  <a:cs typeface="Arial" panose="020B0604020202020204" pitchFamily="34" charset="0"/>
                </a:rPr>
                <a:t>  .7</a:t>
              </a:r>
            </a:p>
            <a:p>
              <a:pPr>
                <a:lnSpc>
                  <a:spcPct val="130000"/>
                </a:lnSpc>
              </a:pPr>
              <a:r>
                <a:rPr lang="en-US" sz="1805" u="sng" dirty="0">
                  <a:solidFill>
                    <a:srgbClr val="000000"/>
                  </a:solidFill>
                  <a:latin typeface="+mn-lt"/>
                  <a:cs typeface="Arial" panose="020B0604020202020204" pitchFamily="34" charset="0"/>
                </a:rPr>
                <a:t>  .3</a:t>
              </a:r>
            </a:p>
            <a:p>
              <a:pPr>
                <a:lnSpc>
                  <a:spcPct val="130000"/>
                </a:lnSpc>
              </a:pPr>
              <a:r>
                <a:rPr lang="en-US" sz="1805" dirty="0">
                  <a:solidFill>
                    <a:srgbClr val="000000"/>
                  </a:solidFill>
                  <a:latin typeface="+mn-lt"/>
                  <a:cs typeface="Arial" panose="020B0604020202020204" pitchFamily="34" charset="0"/>
                </a:rPr>
                <a:t>1.0</a:t>
              </a:r>
            </a:p>
          </p:txBody>
        </p:sp>
        <p:sp>
          <p:nvSpPr>
            <p:cNvPr id="23" name="Rectangle 147">
              <a:extLst>
                <a:ext uri="{FF2B5EF4-FFF2-40B4-BE49-F238E27FC236}">
                  <a16:creationId xmlns:a16="http://schemas.microsoft.com/office/drawing/2014/main" id="{E11A2FE2-F497-4E07-ADD9-298427BFACB2}"/>
                </a:ext>
              </a:extLst>
            </p:cNvPr>
            <p:cNvSpPr>
              <a:spLocks noChangeArrowheads="1"/>
            </p:cNvSpPr>
            <p:nvPr/>
          </p:nvSpPr>
          <p:spPr bwMode="auto">
            <a:xfrm>
              <a:off x="5204538" y="3865093"/>
              <a:ext cx="608092" cy="1257300"/>
            </a:xfrm>
            <a:prstGeom prst="rect">
              <a:avLst/>
            </a:prstGeom>
            <a:noFill/>
            <a:ln w="12700">
              <a:noFill/>
              <a:miter lim="800000"/>
              <a:headEnd/>
              <a:tailEnd/>
            </a:ln>
            <a:effectLst/>
          </p:spPr>
          <p:txBody>
            <a:bodyPr wrap="none" anchor="ctr"/>
            <a:lstStyle/>
            <a:p>
              <a:pPr>
                <a:lnSpc>
                  <a:spcPct val="130000"/>
                </a:lnSpc>
              </a:pPr>
              <a:r>
                <a:rPr lang="en-US" sz="1805" dirty="0">
                  <a:solidFill>
                    <a:srgbClr val="000000"/>
                  </a:solidFill>
                  <a:latin typeface="+mn-lt"/>
                  <a:cs typeface="Arial" panose="020B0604020202020204" pitchFamily="34" charset="0"/>
                </a:rPr>
                <a:t>.2</a:t>
              </a:r>
            </a:p>
            <a:p>
              <a:pPr>
                <a:lnSpc>
                  <a:spcPct val="130000"/>
                </a:lnSpc>
              </a:pPr>
              <a:r>
                <a:rPr lang="en-US" sz="1805" dirty="0">
                  <a:solidFill>
                    <a:srgbClr val="000000"/>
                  </a:solidFill>
                  <a:latin typeface="+mn-lt"/>
                  <a:cs typeface="Arial" panose="020B0604020202020204" pitchFamily="34" charset="0"/>
                </a:rPr>
                <a:t>.9</a:t>
              </a:r>
            </a:p>
          </p:txBody>
        </p:sp>
        <p:sp>
          <p:nvSpPr>
            <p:cNvPr id="24" name="Rectangle 154">
              <a:extLst>
                <a:ext uri="{FF2B5EF4-FFF2-40B4-BE49-F238E27FC236}">
                  <a16:creationId xmlns:a16="http://schemas.microsoft.com/office/drawing/2014/main" id="{D148CB72-46FA-4A4B-B3BC-D810CC01F448}"/>
                </a:ext>
              </a:extLst>
            </p:cNvPr>
            <p:cNvSpPr>
              <a:spLocks noChangeArrowheads="1"/>
            </p:cNvSpPr>
            <p:nvPr/>
          </p:nvSpPr>
          <p:spPr bwMode="auto">
            <a:xfrm>
              <a:off x="7133757" y="3819270"/>
              <a:ext cx="1827062" cy="1352551"/>
            </a:xfrm>
            <a:prstGeom prst="rect">
              <a:avLst/>
            </a:prstGeom>
            <a:noFill/>
            <a:ln w="12700">
              <a:noFill/>
              <a:miter lim="800000"/>
              <a:headEnd/>
              <a:tailEnd/>
            </a:ln>
            <a:effectLst/>
          </p:spPr>
          <p:txBody>
            <a:bodyPr wrap="none" anchor="ctr"/>
            <a:lstStyle/>
            <a:p>
              <a:pPr algn="l">
                <a:lnSpc>
                  <a:spcPct val="130000"/>
                </a:lnSpc>
              </a:pPr>
              <a:r>
                <a:rPr lang="en-US" sz="1805" dirty="0">
                  <a:solidFill>
                    <a:srgbClr val="000000"/>
                  </a:solidFill>
                  <a:latin typeface="+mn-lt"/>
                  <a:cs typeface="Arial" panose="020B0604020202020204" pitchFamily="34" charset="0"/>
                </a:rPr>
                <a:t>.14 </a:t>
              </a:r>
            </a:p>
            <a:p>
              <a:pPr algn="l">
                <a:lnSpc>
                  <a:spcPct val="130000"/>
                </a:lnSpc>
              </a:pPr>
              <a:r>
                <a:rPr lang="en-US" sz="1805" u="sng" dirty="0">
                  <a:solidFill>
                    <a:srgbClr val="000000"/>
                  </a:solidFill>
                  <a:latin typeface="+mn-lt"/>
                  <a:cs typeface="Arial" panose="020B0604020202020204" pitchFamily="34" charset="0"/>
                </a:rPr>
                <a:t>.27</a:t>
              </a:r>
            </a:p>
          </p:txBody>
        </p:sp>
        <p:sp>
          <p:nvSpPr>
            <p:cNvPr id="25" name="Rectangle 155">
              <a:extLst>
                <a:ext uri="{FF2B5EF4-FFF2-40B4-BE49-F238E27FC236}">
                  <a16:creationId xmlns:a16="http://schemas.microsoft.com/office/drawing/2014/main" id="{B0FAD25C-E8D6-46A7-83FA-394997EF8446}"/>
                </a:ext>
              </a:extLst>
            </p:cNvPr>
            <p:cNvSpPr>
              <a:spLocks noChangeArrowheads="1"/>
            </p:cNvSpPr>
            <p:nvPr/>
          </p:nvSpPr>
          <p:spPr bwMode="auto">
            <a:xfrm>
              <a:off x="6656302" y="2614142"/>
              <a:ext cx="2381693" cy="1333500"/>
            </a:xfrm>
            <a:prstGeom prst="rect">
              <a:avLst/>
            </a:prstGeom>
            <a:noFill/>
            <a:ln w="12700">
              <a:noFill/>
              <a:miter lim="800000"/>
              <a:headEnd/>
              <a:tailEnd/>
            </a:ln>
            <a:effectLst/>
          </p:spPr>
          <p:txBody>
            <a:bodyPr wrap="none" anchor="ctr"/>
            <a:lstStyle/>
            <a:p>
              <a:pPr>
                <a:lnSpc>
                  <a:spcPct val="110000"/>
                </a:lnSpc>
              </a:pPr>
              <a:r>
                <a:rPr lang="en-US" sz="1805" dirty="0">
                  <a:solidFill>
                    <a:srgbClr val="000000"/>
                  </a:solidFill>
                  <a:latin typeface="+mn-lt"/>
                  <a:cs typeface="Arial" panose="020B0604020202020204" pitchFamily="34" charset="0"/>
                </a:rPr>
                <a:t>Joint</a:t>
              </a:r>
            </a:p>
            <a:p>
              <a:pPr>
                <a:lnSpc>
                  <a:spcPct val="110000"/>
                </a:lnSpc>
              </a:pPr>
              <a:r>
                <a:rPr lang="en-US" sz="1805" dirty="0">
                  <a:solidFill>
                    <a:srgbClr val="000000"/>
                  </a:solidFill>
                  <a:latin typeface="+mn-lt"/>
                  <a:cs typeface="Arial" panose="020B0604020202020204" pitchFamily="34" charset="0"/>
                </a:rPr>
                <a:t>Probabilities</a:t>
              </a:r>
            </a:p>
            <a:p>
              <a:pPr>
                <a:lnSpc>
                  <a:spcPct val="12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 </a:t>
              </a:r>
              <a:r>
                <a:rPr lang="en-US" sz="1805" dirty="0">
                  <a:solidFill>
                    <a:srgbClr val="000000"/>
                  </a:solidFill>
                  <a:latin typeface="+mn-lt"/>
                  <a:cs typeface="Arial" panose="020B0604020202020204" pitchFamily="34" charset="0"/>
                </a:rPr>
                <a:t>I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p>
          </p:txBody>
        </p:sp>
        <p:sp>
          <p:nvSpPr>
            <p:cNvPr id="26" name="Rectangle 157">
              <a:extLst>
                <a:ext uri="{FF2B5EF4-FFF2-40B4-BE49-F238E27FC236}">
                  <a16:creationId xmlns:a16="http://schemas.microsoft.com/office/drawing/2014/main" id="{136D0C23-3584-445F-B46B-1B10DCCE020E}"/>
                </a:ext>
              </a:extLst>
            </p:cNvPr>
            <p:cNvSpPr>
              <a:spLocks noChangeArrowheads="1"/>
            </p:cNvSpPr>
            <p:nvPr/>
          </p:nvSpPr>
          <p:spPr bwMode="auto">
            <a:xfrm>
              <a:off x="6192251" y="4919878"/>
              <a:ext cx="2153659" cy="590550"/>
            </a:xfrm>
            <a:prstGeom prst="rect">
              <a:avLst/>
            </a:prstGeom>
            <a:noFill/>
            <a:ln w="12700">
              <a:noFill/>
              <a:miter lim="800000"/>
              <a:headEnd/>
              <a:tailEnd/>
            </a:ln>
            <a:effectLst/>
          </p:spPr>
          <p:txBody>
            <a:bodyPr wrap="none" anchor="ctr"/>
            <a:lstStyle/>
            <a:p>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.41</a:t>
              </a:r>
            </a:p>
          </p:txBody>
        </p:sp>
      </p:grpSp>
    </p:spTree>
    <p:extLst>
      <p:ext uri="{BB962C8B-B14F-4D97-AF65-F5344CB8AC3E}">
        <p14:creationId xmlns:p14="http://schemas.microsoft.com/office/powerpoint/2010/main" val="17714368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5" name="Rectangle 9"/>
          <p:cNvSpPr>
            <a:spLocks noChangeArrowheads="1"/>
          </p:cNvSpPr>
          <p:nvPr/>
        </p:nvSpPr>
        <p:spPr bwMode="auto">
          <a:xfrm>
            <a:off x="1757794" y="2500778"/>
            <a:ext cx="6121400" cy="296007"/>
          </a:xfrm>
          <a:prstGeom prst="rect">
            <a:avLst/>
          </a:prstGeom>
          <a:noFill/>
          <a:ln w="12700">
            <a:noFill/>
            <a:miter lim="800000"/>
            <a:headEnd/>
            <a:tailEnd/>
          </a:ln>
          <a:effectLst/>
        </p:spPr>
        <p:txBody>
          <a:bodyPr lIns="68034" tIns="33420" rIns="68034" bIns="33420"/>
          <a:lstStyle/>
          <a:p>
            <a:pPr marL="257827" indent="-257827">
              <a:spcBef>
                <a:spcPct val="20000"/>
              </a:spcBef>
              <a:buClr>
                <a:srgbClr val="66FFFF"/>
              </a:buClr>
            </a:pPr>
            <a:r>
              <a:rPr lang="en-US" sz="1805" dirty="0">
                <a:solidFill>
                  <a:srgbClr val="000000"/>
                </a:solidFill>
                <a:latin typeface="+mn-lt"/>
                <a:cs typeface="Arial" panose="020B0604020202020204" pitchFamily="34" charset="0"/>
              </a:rPr>
              <a:t>Prepare the fifth column:</a:t>
            </a:r>
          </a:p>
        </p:txBody>
      </p:sp>
      <p:sp>
        <p:nvSpPr>
          <p:cNvPr id="101386" name="Rectangle 10"/>
          <p:cNvSpPr>
            <a:spLocks noChangeArrowheads="1"/>
          </p:cNvSpPr>
          <p:nvPr/>
        </p:nvSpPr>
        <p:spPr bwMode="auto">
          <a:xfrm>
            <a:off x="1745094" y="2834979"/>
            <a:ext cx="7134225" cy="1059897"/>
          </a:xfrm>
          <a:prstGeom prst="rect">
            <a:avLst/>
          </a:prstGeom>
          <a:noFill/>
          <a:ln w="12700">
            <a:noFill/>
            <a:miter lim="800000"/>
            <a:headEnd/>
            <a:tailEnd/>
          </a:ln>
          <a:effectLst/>
        </p:spPr>
        <p:txBody>
          <a:bodyPr lIns="68034" tIns="33420" rIns="68034" bIns="33420"/>
          <a:lstStyle/>
          <a:p>
            <a:pPr marL="257827" indent="-257827">
              <a:spcBef>
                <a:spcPct val="20000"/>
              </a:spcBef>
              <a:buClr>
                <a:srgbClr val="66FFFF"/>
              </a:buClr>
            </a:pPr>
            <a:r>
              <a:rPr lang="en-US" sz="1805" dirty="0">
                <a:solidFill>
                  <a:srgbClr val="000000"/>
                </a:solidFill>
                <a:latin typeface="+mn-lt"/>
                <a:cs typeface="Arial" panose="020B0604020202020204" pitchFamily="34" charset="0"/>
              </a:rPr>
              <a:t>Column 5</a:t>
            </a:r>
          </a:p>
          <a:p>
            <a:pPr marL="257827" indent="-257827">
              <a:spcBef>
                <a:spcPct val="20000"/>
              </a:spcBef>
              <a:buClr>
                <a:srgbClr val="66FFFF"/>
              </a:buClr>
            </a:pPr>
            <a:r>
              <a:rPr lang="en-US" sz="1805" dirty="0">
                <a:solidFill>
                  <a:srgbClr val="000000"/>
                </a:solidFill>
                <a:latin typeface="+mn-lt"/>
                <a:cs typeface="Arial" panose="020B0604020202020204" pitchFamily="34" charset="0"/>
              </a:rPr>
              <a:t>     Compute the posterior probabilities using the basic relationship of conditional probability.</a:t>
            </a:r>
          </a:p>
        </p:txBody>
      </p:sp>
      <p:sp>
        <p:nvSpPr>
          <p:cNvPr id="101392" name="Rectangle 16"/>
          <p:cNvSpPr>
            <a:spLocks noChangeArrowheads="1"/>
          </p:cNvSpPr>
          <p:nvPr/>
        </p:nvSpPr>
        <p:spPr bwMode="auto">
          <a:xfrm>
            <a:off x="2011117" y="4531275"/>
            <a:ext cx="6465364" cy="802084"/>
          </a:xfrm>
          <a:prstGeom prst="rect">
            <a:avLst/>
          </a:prstGeom>
          <a:noFill/>
          <a:ln w="12700">
            <a:noFill/>
            <a:miter lim="800000"/>
            <a:headEnd/>
            <a:tailEnd/>
          </a:ln>
          <a:effectLst/>
        </p:spPr>
        <p:txBody>
          <a:bodyPr lIns="68034" tIns="33420" rIns="68034" bIns="33420"/>
          <a:lstStyle/>
          <a:p>
            <a:pPr algn="l">
              <a:spcBef>
                <a:spcPct val="20000"/>
              </a:spcBef>
              <a:buClr>
                <a:srgbClr val="66FFFF"/>
              </a:buClr>
              <a:buFont typeface="Wingdings" pitchFamily="2" charset="2"/>
              <a:buNone/>
            </a:pPr>
            <a:r>
              <a:rPr lang="en-US" sz="1805" dirty="0">
                <a:solidFill>
                  <a:srgbClr val="000000"/>
                </a:solidFill>
                <a:latin typeface="+mn-lt"/>
                <a:cs typeface="Arial" panose="020B0604020202020204" pitchFamily="34" charset="0"/>
              </a:rPr>
              <a:t>The joint probabilities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 </a:t>
            </a:r>
            <a:r>
              <a:rPr lang="en-US" sz="1805" dirty="0">
                <a:solidFill>
                  <a:srgbClr val="000000"/>
                </a:solidFill>
                <a:latin typeface="+mn-lt"/>
                <a:cs typeface="Arial" panose="020B0604020202020204" pitchFamily="34" charset="0"/>
              </a:rPr>
              <a:t>I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are in column 4 and the probability </a:t>
            </a:r>
            <a:r>
              <a:rPr lang="en-US" sz="1805" i="1" dirty="0">
                <a:solidFill>
                  <a:srgbClr val="000000"/>
                </a:solidFill>
                <a:latin typeface="+mn-lt"/>
                <a:cs typeface="Arial" panose="020B0604020202020204" pitchFamily="34" charset="0"/>
              </a:rPr>
              <a:t>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is the sum of column 4.</a:t>
            </a:r>
          </a:p>
        </p:txBody>
      </p:sp>
      <mc:AlternateContent xmlns:mc="http://schemas.openxmlformats.org/markup-compatibility/2006" xmlns:a14="http://schemas.microsoft.com/office/drawing/2010/main">
        <mc:Choice Requires="a14">
          <p:sp>
            <p:nvSpPr>
              <p:cNvPr id="12" name="TextBox 11"/>
              <p:cNvSpPr txBox="1"/>
              <p:nvPr/>
            </p:nvSpPr>
            <p:spPr>
              <a:xfrm>
                <a:off x="3717874" y="3753309"/>
                <a:ext cx="2355004" cy="670696"/>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r>
                        <a:rPr lang="en-US" sz="1805" i="1">
                          <a:solidFill>
                            <a:srgbClr val="000000"/>
                          </a:solidFill>
                          <a:latin typeface="Cambria Math"/>
                        </a:rPr>
                        <m:t>𝑃</m:t>
                      </m:r>
                      <m:d>
                        <m:dPr>
                          <m:ctrlPr>
                            <a:rPr lang="en-US" sz="1805" i="1">
                              <a:solidFill>
                                <a:srgbClr val="000000"/>
                              </a:solidFill>
                              <a:latin typeface="Cambria Math" panose="02040503050406030204" pitchFamily="18" charset="0"/>
                            </a:rPr>
                          </m:ctrlPr>
                        </m:dPr>
                        <m:e>
                          <m:r>
                            <a:rPr lang="en-US" sz="1805" i="1">
                              <a:solidFill>
                                <a:srgbClr val="000000"/>
                              </a:solidFill>
                              <a:latin typeface="Cambria Math"/>
                            </a:rPr>
                            <m:t>𝐴</m:t>
                          </m:r>
                          <m:r>
                            <a:rPr lang="en-US" sz="1805" i="1" baseline="-25000">
                              <a:solidFill>
                                <a:srgbClr val="000000"/>
                              </a:solidFill>
                              <a:latin typeface="Cambria Math"/>
                            </a:rPr>
                            <m:t>𝑖</m:t>
                          </m:r>
                        </m:e>
                        <m:e>
                          <m:r>
                            <a:rPr lang="en-US" sz="1805" i="1">
                              <a:solidFill>
                                <a:srgbClr val="000000"/>
                              </a:solidFill>
                              <a:latin typeface="Cambria Math"/>
                            </a:rPr>
                            <m:t>𝐵</m:t>
                          </m:r>
                        </m:e>
                      </m:d>
                      <m:r>
                        <a:rPr lang="en-US" sz="1805" i="1">
                          <a:solidFill>
                            <a:srgbClr val="000000"/>
                          </a:solidFill>
                          <a:latin typeface="Cambria Math"/>
                        </a:rPr>
                        <m:t>= </m:t>
                      </m:r>
                      <m:f>
                        <m:fPr>
                          <m:ctrlPr>
                            <a:rPr lang="en-US" sz="1805" i="1">
                              <a:solidFill>
                                <a:srgbClr val="000000"/>
                              </a:solidFill>
                              <a:latin typeface="Cambria Math" panose="02040503050406030204" pitchFamily="18" charset="0"/>
                            </a:rPr>
                          </m:ctrlPr>
                        </m:fPr>
                        <m:num>
                          <m:r>
                            <a:rPr lang="en-US" sz="1805" i="1">
                              <a:solidFill>
                                <a:srgbClr val="000000"/>
                              </a:solidFill>
                              <a:latin typeface="Cambria Math"/>
                            </a:rPr>
                            <m:t>𝑃</m:t>
                          </m:r>
                          <m:r>
                            <a:rPr lang="en-US" sz="1805" i="1">
                              <a:solidFill>
                                <a:srgbClr val="000000"/>
                              </a:solidFill>
                              <a:latin typeface="Cambria Math"/>
                            </a:rPr>
                            <m:t>(</m:t>
                          </m:r>
                          <m:r>
                            <a:rPr lang="en-US" sz="1805" i="1">
                              <a:solidFill>
                                <a:srgbClr val="000000"/>
                              </a:solidFill>
                              <a:latin typeface="Cambria Math"/>
                            </a:rPr>
                            <m:t>𝐴𝑖</m:t>
                          </m:r>
                          <m:r>
                            <a:rPr lang="en-US" sz="1805" i="1">
                              <a:solidFill>
                                <a:srgbClr val="000000"/>
                              </a:solidFill>
                              <a:latin typeface="Cambria Math"/>
                              <a:ea typeface="Cambria Math"/>
                            </a:rPr>
                            <m:t>∩</m:t>
                          </m:r>
                          <m:r>
                            <a:rPr lang="en-US" sz="1805" i="1">
                              <a:solidFill>
                                <a:srgbClr val="000000"/>
                              </a:solidFill>
                              <a:latin typeface="Cambria Math"/>
                              <a:ea typeface="Cambria Math"/>
                            </a:rPr>
                            <m:t>𝐵</m:t>
                          </m:r>
                          <m:r>
                            <a:rPr lang="en-US" sz="1805" i="1">
                              <a:solidFill>
                                <a:srgbClr val="000000"/>
                              </a:solidFill>
                              <a:latin typeface="Cambria Math"/>
                              <a:ea typeface="Cambria Math"/>
                            </a:rPr>
                            <m:t>)</m:t>
                          </m:r>
                        </m:num>
                        <m:den>
                          <m:r>
                            <a:rPr lang="en-US" sz="1805" i="1">
                              <a:solidFill>
                                <a:srgbClr val="000000"/>
                              </a:solidFill>
                              <a:latin typeface="Cambria Math"/>
                            </a:rPr>
                            <m:t>𝑃</m:t>
                          </m:r>
                          <m:r>
                            <a:rPr lang="en-US" sz="1805" i="1">
                              <a:solidFill>
                                <a:srgbClr val="000000"/>
                              </a:solidFill>
                              <a:latin typeface="Cambria Math"/>
                            </a:rPr>
                            <m:t>(</m:t>
                          </m:r>
                          <m:r>
                            <a:rPr lang="en-US" sz="1805" i="1">
                              <a:solidFill>
                                <a:srgbClr val="000000"/>
                              </a:solidFill>
                              <a:latin typeface="Cambria Math"/>
                            </a:rPr>
                            <m:t>𝐵</m:t>
                          </m:r>
                          <m:r>
                            <a:rPr lang="en-US" sz="1805" i="1">
                              <a:solidFill>
                                <a:srgbClr val="000000"/>
                              </a:solidFill>
                              <a:latin typeface="Cambria Math"/>
                            </a:rPr>
                            <m:t>)</m:t>
                          </m:r>
                        </m:den>
                      </m:f>
                    </m:oMath>
                  </m:oMathPara>
                </a14:m>
                <a:endParaRPr lang="en-US" sz="1805" dirty="0">
                  <a:solidFill>
                    <a:srgbClr val="000000"/>
                  </a:solidFill>
                  <a:latin typeface="+mn-lt"/>
                  <a:cs typeface="Arial" panose="020B0604020202020204" pitchFamily="34" charset="0"/>
                </a:endParaRPr>
              </a:p>
            </p:txBody>
          </p:sp>
        </mc:Choice>
        <mc:Fallback xmlns="">
          <p:sp>
            <p:nvSpPr>
              <p:cNvPr id="12" name="TextBox 11"/>
              <p:cNvSpPr txBox="1">
                <a:spLocks noRot="1" noChangeAspect="1" noMove="1" noResize="1" noEditPoints="1" noAdjustHandles="1" noChangeArrowheads="1" noChangeShapeType="1" noTextEdit="1"/>
              </p:cNvSpPr>
              <p:nvPr/>
            </p:nvSpPr>
            <p:spPr>
              <a:xfrm>
                <a:off x="3717874" y="3753309"/>
                <a:ext cx="2355004" cy="670696"/>
              </a:xfrm>
              <a:prstGeom prst="rect">
                <a:avLst/>
              </a:prstGeom>
              <a:blipFill>
                <a:blip r:embed="rId3"/>
                <a:stretch>
                  <a:fillRect/>
                </a:stretch>
              </a:blipFill>
              <a:effectLst/>
            </p:spPr>
            <p:txBody>
              <a:bodyPr/>
              <a:lstStyle/>
              <a:p>
                <a:r>
                  <a:rPr lang="en-US">
                    <a:noFill/>
                  </a:rPr>
                  <a:t> </a:t>
                </a:r>
              </a:p>
            </p:txBody>
          </p:sp>
        </mc:Fallback>
      </mc:AlternateContent>
      <p:sp>
        <p:nvSpPr>
          <p:cNvPr id="13" name="Rectangle 159"/>
          <p:cNvSpPr>
            <a:spLocks noChangeArrowheads="1"/>
          </p:cNvSpPr>
          <p:nvPr/>
        </p:nvSpPr>
        <p:spPr bwMode="auto">
          <a:xfrm>
            <a:off x="944994" y="2166576"/>
            <a:ext cx="4889500" cy="401042"/>
          </a:xfrm>
          <a:prstGeom prst="rect">
            <a:avLst/>
          </a:prstGeom>
          <a:noFill/>
          <a:ln w="12700">
            <a:noFill/>
            <a:miter lim="800000"/>
            <a:headEnd/>
            <a:tailEnd/>
          </a:ln>
          <a:effectLst/>
        </p:spPr>
        <p:txBody>
          <a:bodyPr lIns="68034" tIns="33420" rIns="68034" bIns="33420"/>
          <a:lstStyle/>
          <a:p>
            <a:pPr marL="558624" lvl="1" indent="-214855">
              <a:spcBef>
                <a:spcPct val="20000"/>
              </a:spcBef>
              <a:buSzPct val="125000"/>
              <a:buFontTx/>
              <a:buChar char="•"/>
            </a:pPr>
            <a:r>
              <a:rPr lang="en-US" sz="1805" dirty="0">
                <a:solidFill>
                  <a:srgbClr val="000000"/>
                </a:solidFill>
                <a:latin typeface="Arial" panose="020B0604020202020204" pitchFamily="34" charset="0"/>
                <a:cs typeface="Arial" panose="020B0604020202020204" pitchFamily="34" charset="0"/>
              </a:rPr>
              <a:t> Step 4 		</a:t>
            </a:r>
          </a:p>
        </p:txBody>
      </p:sp>
      <p:sp>
        <p:nvSpPr>
          <p:cNvPr id="14" name="Rectangle 2"/>
          <p:cNvSpPr>
            <a:spLocks noGrp="1" noChangeArrowheads="1"/>
          </p:cNvSpPr>
          <p:nvPr>
            <p:ph type="title"/>
          </p:nvPr>
        </p:nvSpPr>
        <p:spPr>
          <a:xfrm>
            <a:off x="521308" y="962353"/>
            <a:ext cx="7886700" cy="546659"/>
          </a:xfrm>
        </p:spPr>
        <p:txBody>
          <a:bodyPr/>
          <a:lstStyle/>
          <a:p>
            <a:r>
              <a:rPr lang="en-US" dirty="0"/>
              <a:t>Bayes’ Theorem:  Tabular Approach</a:t>
            </a:r>
          </a:p>
        </p:txBody>
      </p:sp>
      <p:sp>
        <p:nvSpPr>
          <p:cNvPr id="9" name="Rectangle 141">
            <a:extLst>
              <a:ext uri="{FF2B5EF4-FFF2-40B4-BE49-F238E27FC236}">
                <a16:creationId xmlns:a16="http://schemas.microsoft.com/office/drawing/2014/main" id="{C7726A72-2AA2-482B-86D9-E314B535F516}"/>
              </a:ext>
            </a:extLst>
          </p:cNvPr>
          <p:cNvSpPr>
            <a:spLocks noChangeArrowheads="1"/>
          </p:cNvSpPr>
          <p:nvPr/>
        </p:nvSpPr>
        <p:spPr bwMode="auto">
          <a:xfrm>
            <a:off x="849454" y="1524620"/>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p:spTree>
    <p:extLst>
      <p:ext uri="{BB962C8B-B14F-4D97-AF65-F5344CB8AC3E}">
        <p14:creationId xmlns:p14="http://schemas.microsoft.com/office/powerpoint/2010/main" val="7536163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59"/>
          <p:cNvSpPr>
            <a:spLocks noChangeArrowheads="1"/>
          </p:cNvSpPr>
          <p:nvPr/>
        </p:nvSpPr>
        <p:spPr bwMode="auto">
          <a:xfrm>
            <a:off x="749886" y="2166576"/>
            <a:ext cx="4889500" cy="401042"/>
          </a:xfrm>
          <a:prstGeom prst="rect">
            <a:avLst/>
          </a:prstGeom>
          <a:noFill/>
          <a:ln w="12700">
            <a:noFill/>
            <a:miter lim="800000"/>
            <a:headEnd/>
            <a:tailEnd/>
          </a:ln>
          <a:effectLst/>
        </p:spPr>
        <p:txBody>
          <a:bodyPr lIns="68034" tIns="33420" rIns="68034" bIns="33420"/>
          <a:lstStyle/>
          <a:p>
            <a:pPr marL="558624" lvl="1" indent="-214855">
              <a:spcBef>
                <a:spcPct val="20000"/>
              </a:spcBef>
              <a:buSzPct val="125000"/>
              <a:buFontTx/>
              <a:buChar char="•"/>
            </a:pPr>
            <a:r>
              <a:rPr lang="en-US" sz="1805" dirty="0">
                <a:solidFill>
                  <a:srgbClr val="000000"/>
                </a:solidFill>
                <a:latin typeface="Arial" panose="020B0604020202020204" pitchFamily="34" charset="0"/>
                <a:cs typeface="Arial" panose="020B0604020202020204" pitchFamily="34" charset="0"/>
              </a:rPr>
              <a:t> Step 4 		</a:t>
            </a:r>
          </a:p>
        </p:txBody>
      </p:sp>
      <p:sp>
        <p:nvSpPr>
          <p:cNvPr id="6" name="Rectangle 2"/>
          <p:cNvSpPr>
            <a:spLocks noGrp="1" noChangeArrowheads="1"/>
          </p:cNvSpPr>
          <p:nvPr>
            <p:ph type="title"/>
          </p:nvPr>
        </p:nvSpPr>
        <p:spPr>
          <a:xfrm>
            <a:off x="628650" y="966876"/>
            <a:ext cx="7886700" cy="546659"/>
          </a:xfrm>
        </p:spPr>
        <p:txBody>
          <a:bodyPr/>
          <a:lstStyle/>
          <a:p>
            <a:r>
              <a:rPr lang="en-US" dirty="0"/>
              <a:t>Bayes’ Theorem:  Tabular Approach</a:t>
            </a:r>
          </a:p>
        </p:txBody>
      </p:sp>
      <p:grpSp>
        <p:nvGrpSpPr>
          <p:cNvPr id="2" name="Group 2"/>
          <p:cNvGrpSpPr/>
          <p:nvPr/>
        </p:nvGrpSpPr>
        <p:grpSpPr>
          <a:xfrm>
            <a:off x="1125421" y="2610465"/>
            <a:ext cx="7418220" cy="2549370"/>
            <a:chOff x="1433760" y="2157434"/>
            <a:chExt cx="9826309" cy="3390750"/>
          </a:xfrm>
        </p:grpSpPr>
        <p:sp>
          <p:nvSpPr>
            <p:cNvPr id="25" name="Rectangle 25"/>
            <p:cNvSpPr/>
            <p:nvPr/>
          </p:nvSpPr>
          <p:spPr>
            <a:xfrm>
              <a:off x="1433760" y="2157434"/>
              <a:ext cx="9826309" cy="339075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Line 136"/>
            <p:cNvSpPr>
              <a:spLocks noChangeShapeType="1"/>
            </p:cNvSpPr>
            <p:nvPr/>
          </p:nvSpPr>
          <p:spPr bwMode="auto">
            <a:xfrm>
              <a:off x="1648401" y="4024744"/>
              <a:ext cx="9040210" cy="0"/>
            </a:xfrm>
            <a:prstGeom prst="line">
              <a:avLst/>
            </a:prstGeom>
            <a:noFill/>
            <a:ln w="12700">
              <a:solidFill>
                <a:schemeClr val="tx1"/>
              </a:solidFill>
              <a:round/>
              <a:headEnd/>
              <a:tailEnd/>
            </a:ln>
            <a:effectLst/>
          </p:spPr>
          <p:txBody>
            <a:bodyPr/>
            <a:lstStyle/>
            <a:p>
              <a:endParaRPr lang="en-US" dirty="0">
                <a:solidFill>
                  <a:srgbClr val="000000"/>
                </a:solidFill>
                <a:effectLst/>
                <a:latin typeface="Arial" panose="020B0604020202020204" pitchFamily="34" charset="0"/>
                <a:cs typeface="Arial" panose="020B0604020202020204" pitchFamily="34" charset="0"/>
              </a:endParaRPr>
            </a:p>
          </p:txBody>
        </p:sp>
        <p:sp>
          <p:nvSpPr>
            <p:cNvPr id="9" name="Rectangle 137"/>
            <p:cNvSpPr>
              <a:spLocks noChangeArrowheads="1"/>
            </p:cNvSpPr>
            <p:nvPr/>
          </p:nvSpPr>
          <p:spPr bwMode="auto">
            <a:xfrm>
              <a:off x="1711252"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(1)</a:t>
              </a:r>
            </a:p>
          </p:txBody>
        </p:sp>
        <p:sp>
          <p:nvSpPr>
            <p:cNvPr id="10" name="Rectangle 138"/>
            <p:cNvSpPr>
              <a:spLocks noChangeArrowheads="1"/>
            </p:cNvSpPr>
            <p:nvPr/>
          </p:nvSpPr>
          <p:spPr bwMode="auto">
            <a:xfrm>
              <a:off x="3133490"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(2)</a:t>
              </a:r>
            </a:p>
          </p:txBody>
        </p:sp>
        <p:sp>
          <p:nvSpPr>
            <p:cNvPr id="11" name="Rectangle 139"/>
            <p:cNvSpPr>
              <a:spLocks noChangeArrowheads="1"/>
            </p:cNvSpPr>
            <p:nvPr/>
          </p:nvSpPr>
          <p:spPr bwMode="auto">
            <a:xfrm>
              <a:off x="5158388"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(3)</a:t>
              </a:r>
            </a:p>
          </p:txBody>
        </p:sp>
        <p:sp>
          <p:nvSpPr>
            <p:cNvPr id="12" name="Rectangle 140"/>
            <p:cNvSpPr>
              <a:spLocks noChangeArrowheads="1"/>
            </p:cNvSpPr>
            <p:nvPr/>
          </p:nvSpPr>
          <p:spPr bwMode="auto">
            <a:xfrm>
              <a:off x="7177312"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(4)</a:t>
              </a:r>
            </a:p>
          </p:txBody>
        </p:sp>
        <p:sp>
          <p:nvSpPr>
            <p:cNvPr id="13" name="Rectangle 141"/>
            <p:cNvSpPr>
              <a:spLocks noChangeArrowheads="1"/>
            </p:cNvSpPr>
            <p:nvPr/>
          </p:nvSpPr>
          <p:spPr bwMode="auto">
            <a:xfrm>
              <a:off x="9200278" y="2315006"/>
              <a:ext cx="557418" cy="419101"/>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(5)</a:t>
              </a:r>
            </a:p>
          </p:txBody>
        </p:sp>
        <p:sp>
          <p:nvSpPr>
            <p:cNvPr id="14" name="Rectangle 142"/>
            <p:cNvSpPr>
              <a:spLocks noChangeArrowheads="1"/>
            </p:cNvSpPr>
            <p:nvPr/>
          </p:nvSpPr>
          <p:spPr bwMode="auto">
            <a:xfrm>
              <a:off x="1500740" y="3013506"/>
              <a:ext cx="1292195" cy="914400"/>
            </a:xfrm>
            <a:prstGeom prst="rect">
              <a:avLst/>
            </a:prstGeom>
            <a:noFill/>
            <a:ln w="12700">
              <a:noFill/>
              <a:miter lim="800000"/>
              <a:headEnd/>
              <a:tailEnd/>
            </a:ln>
            <a:effectLst/>
          </p:spPr>
          <p:txBody>
            <a:bodyPr wrap="none" anchor="ctr"/>
            <a:lstStyle/>
            <a:p>
              <a:pPr>
                <a:lnSpc>
                  <a:spcPct val="120000"/>
                </a:lnSpc>
              </a:pPr>
              <a:r>
                <a:rPr lang="en-US" sz="1805" dirty="0">
                  <a:solidFill>
                    <a:srgbClr val="000000"/>
                  </a:solidFill>
                  <a:latin typeface="+mn-lt"/>
                  <a:cs typeface="Arial" panose="020B0604020202020204" pitchFamily="34" charset="0"/>
                </a:rPr>
                <a:t>Events</a:t>
              </a:r>
            </a:p>
            <a:p>
              <a:pPr>
                <a:lnSpc>
                  <a:spcPct val="120000"/>
                </a:lnSpc>
              </a:pPr>
              <a:r>
                <a:rPr lang="en-US" sz="1805" i="1" dirty="0">
                  <a:solidFill>
                    <a:srgbClr val="000000"/>
                  </a:solidFill>
                  <a:latin typeface="+mn-lt"/>
                  <a:cs typeface="Arial" panose="020B0604020202020204" pitchFamily="34" charset="0"/>
                </a:rPr>
                <a:t>    A</a:t>
              </a:r>
              <a:r>
                <a:rPr lang="en-US" sz="1805" i="1" baseline="-25000" dirty="0">
                  <a:solidFill>
                    <a:srgbClr val="000000"/>
                  </a:solidFill>
                  <a:latin typeface="+mn-lt"/>
                  <a:cs typeface="Arial" panose="020B0604020202020204" pitchFamily="34" charset="0"/>
                </a:rPr>
                <a:t>i</a:t>
              </a:r>
            </a:p>
          </p:txBody>
        </p:sp>
        <p:sp>
          <p:nvSpPr>
            <p:cNvPr id="15" name="Rectangle 143"/>
            <p:cNvSpPr>
              <a:spLocks noChangeArrowheads="1"/>
            </p:cNvSpPr>
            <p:nvPr/>
          </p:nvSpPr>
          <p:spPr bwMode="auto">
            <a:xfrm>
              <a:off x="2675769" y="2683306"/>
              <a:ext cx="2229670" cy="1238250"/>
            </a:xfrm>
            <a:prstGeom prst="rect">
              <a:avLst/>
            </a:prstGeom>
            <a:noFill/>
            <a:ln w="12700">
              <a:noFill/>
              <a:miter lim="800000"/>
              <a:headEnd/>
              <a:tailEnd/>
            </a:ln>
            <a:effectLst/>
          </p:spPr>
          <p:txBody>
            <a:bodyPr wrap="none" anchor="ctr"/>
            <a:lstStyle/>
            <a:p>
              <a:pPr>
                <a:lnSpc>
                  <a:spcPct val="110000"/>
                </a:lnSpc>
              </a:pPr>
              <a:r>
                <a:rPr lang="en-US" sz="1805" dirty="0">
                  <a:solidFill>
                    <a:srgbClr val="000000"/>
                  </a:solidFill>
                  <a:latin typeface="+mn-lt"/>
                  <a:cs typeface="Arial" panose="020B0604020202020204" pitchFamily="34" charset="0"/>
                </a:rPr>
                <a:t>Prior</a:t>
              </a:r>
            </a:p>
            <a:p>
              <a:pPr>
                <a:lnSpc>
                  <a:spcPct val="110000"/>
                </a:lnSpc>
              </a:pPr>
              <a:r>
                <a:rPr lang="en-US" sz="1805" dirty="0">
                  <a:solidFill>
                    <a:srgbClr val="000000"/>
                  </a:solidFill>
                  <a:latin typeface="+mn-lt"/>
                  <a:cs typeface="Arial" panose="020B0604020202020204" pitchFamily="34" charset="0"/>
                </a:rPr>
                <a:t>Probabilities</a:t>
              </a:r>
            </a:p>
            <a:p>
              <a:pPr>
                <a:lnSpc>
                  <a:spcPct val="12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a:t>
              </a:r>
            </a:p>
          </p:txBody>
        </p:sp>
        <p:sp>
          <p:nvSpPr>
            <p:cNvPr id="16" name="Rectangle 144"/>
            <p:cNvSpPr>
              <a:spLocks noChangeArrowheads="1"/>
            </p:cNvSpPr>
            <p:nvPr/>
          </p:nvSpPr>
          <p:spPr bwMode="auto">
            <a:xfrm>
              <a:off x="4601049" y="2696006"/>
              <a:ext cx="2381693" cy="1276350"/>
            </a:xfrm>
            <a:prstGeom prst="rect">
              <a:avLst/>
            </a:prstGeom>
            <a:noFill/>
            <a:ln w="12700">
              <a:noFill/>
              <a:miter lim="800000"/>
              <a:headEnd/>
              <a:tailEnd/>
            </a:ln>
            <a:effectLst/>
          </p:spPr>
          <p:txBody>
            <a:bodyPr wrap="none" anchor="ctr"/>
            <a:lstStyle/>
            <a:p>
              <a:pPr>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Conditional</a:t>
              </a:r>
            </a:p>
            <a:p>
              <a:pPr>
                <a:lnSpc>
                  <a:spcPct val="90000"/>
                </a:lnSpc>
                <a:spcBef>
                  <a:spcPct val="20000"/>
                </a:spcBef>
                <a:buSzPct val="75000"/>
                <a:buFont typeface="Monotype Sorts" pitchFamily="2" charset="2"/>
                <a:buNone/>
              </a:pPr>
              <a:r>
                <a:rPr lang="en-US" sz="1805" dirty="0">
                  <a:solidFill>
                    <a:srgbClr val="000000"/>
                  </a:solidFill>
                  <a:latin typeface="+mn-lt"/>
                  <a:cs typeface="Arial" panose="020B0604020202020204" pitchFamily="34" charset="0"/>
                </a:rPr>
                <a:t>Probabilities</a:t>
              </a:r>
            </a:p>
            <a:p>
              <a:pPr>
                <a:lnSpc>
                  <a:spcPct val="13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a:t>
              </a:r>
            </a:p>
          </p:txBody>
        </p:sp>
        <p:sp>
          <p:nvSpPr>
            <p:cNvPr id="17" name="Rectangle 145"/>
            <p:cNvSpPr>
              <a:spLocks noChangeArrowheads="1"/>
            </p:cNvSpPr>
            <p:nvPr/>
          </p:nvSpPr>
          <p:spPr bwMode="auto">
            <a:xfrm>
              <a:off x="1728774" y="3934256"/>
              <a:ext cx="912138" cy="1162050"/>
            </a:xfrm>
            <a:prstGeom prst="rect">
              <a:avLst/>
            </a:prstGeom>
            <a:noFill/>
            <a:ln w="12700">
              <a:noFill/>
              <a:miter lim="800000"/>
              <a:headEnd/>
              <a:tailEnd/>
            </a:ln>
            <a:effectLst/>
          </p:spPr>
          <p:txBody>
            <a:bodyPr wrap="none" anchor="ctr"/>
            <a:lstStyle/>
            <a:p>
              <a:pPr>
                <a:lnSpc>
                  <a:spcPct val="130000"/>
                </a:lnSpc>
              </a:pP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1</a:t>
              </a:r>
            </a:p>
            <a:p>
              <a:pPr>
                <a:lnSpc>
                  <a:spcPct val="130000"/>
                </a:lnSpc>
              </a:pP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2</a:t>
              </a:r>
            </a:p>
          </p:txBody>
        </p:sp>
        <p:sp>
          <p:nvSpPr>
            <p:cNvPr id="18" name="Rectangle 146"/>
            <p:cNvSpPr>
              <a:spLocks noChangeArrowheads="1"/>
            </p:cNvSpPr>
            <p:nvPr/>
          </p:nvSpPr>
          <p:spPr bwMode="auto">
            <a:xfrm>
              <a:off x="3079346" y="4099356"/>
              <a:ext cx="785452" cy="1295400"/>
            </a:xfrm>
            <a:prstGeom prst="rect">
              <a:avLst/>
            </a:prstGeom>
            <a:noFill/>
            <a:ln w="12700">
              <a:noFill/>
              <a:miter lim="800000"/>
              <a:headEnd/>
              <a:tailEnd/>
            </a:ln>
            <a:effectLst/>
          </p:spPr>
          <p:txBody>
            <a:bodyPr wrap="none" anchor="ctr"/>
            <a:lstStyle/>
            <a:p>
              <a:pPr>
                <a:lnSpc>
                  <a:spcPct val="130000"/>
                </a:lnSpc>
              </a:pPr>
              <a:r>
                <a:rPr lang="en-US" sz="1805" dirty="0">
                  <a:solidFill>
                    <a:srgbClr val="000000"/>
                  </a:solidFill>
                  <a:latin typeface="+mn-lt"/>
                  <a:cs typeface="Arial" panose="020B0604020202020204" pitchFamily="34" charset="0"/>
                </a:rPr>
                <a:t>  .7</a:t>
              </a:r>
            </a:p>
            <a:p>
              <a:pPr>
                <a:lnSpc>
                  <a:spcPct val="130000"/>
                </a:lnSpc>
              </a:pPr>
              <a:r>
                <a:rPr lang="en-US" sz="1805" u="sng" dirty="0">
                  <a:solidFill>
                    <a:srgbClr val="000000"/>
                  </a:solidFill>
                  <a:latin typeface="+mn-lt"/>
                  <a:cs typeface="Arial" panose="020B0604020202020204" pitchFamily="34" charset="0"/>
                </a:rPr>
                <a:t>  .3</a:t>
              </a:r>
            </a:p>
            <a:p>
              <a:pPr>
                <a:lnSpc>
                  <a:spcPct val="130000"/>
                </a:lnSpc>
              </a:pPr>
              <a:r>
                <a:rPr lang="en-US" sz="1805" dirty="0">
                  <a:solidFill>
                    <a:srgbClr val="000000"/>
                  </a:solidFill>
                  <a:latin typeface="+mn-lt"/>
                  <a:cs typeface="Arial" panose="020B0604020202020204" pitchFamily="34" charset="0"/>
                </a:rPr>
                <a:t>1.0</a:t>
              </a:r>
            </a:p>
          </p:txBody>
        </p:sp>
        <p:sp>
          <p:nvSpPr>
            <p:cNvPr id="19" name="Rectangle 147"/>
            <p:cNvSpPr>
              <a:spLocks noChangeArrowheads="1"/>
            </p:cNvSpPr>
            <p:nvPr/>
          </p:nvSpPr>
          <p:spPr bwMode="auto">
            <a:xfrm>
              <a:off x="5217822" y="3889807"/>
              <a:ext cx="608092" cy="1257300"/>
            </a:xfrm>
            <a:prstGeom prst="rect">
              <a:avLst/>
            </a:prstGeom>
            <a:noFill/>
            <a:ln w="12700">
              <a:noFill/>
              <a:miter lim="800000"/>
              <a:headEnd/>
              <a:tailEnd/>
            </a:ln>
            <a:effectLst/>
          </p:spPr>
          <p:txBody>
            <a:bodyPr wrap="none" anchor="ctr"/>
            <a:lstStyle/>
            <a:p>
              <a:pPr>
                <a:lnSpc>
                  <a:spcPct val="130000"/>
                </a:lnSpc>
              </a:pPr>
              <a:r>
                <a:rPr lang="en-US" sz="1805" dirty="0">
                  <a:solidFill>
                    <a:srgbClr val="000000"/>
                  </a:solidFill>
                  <a:latin typeface="+mn-lt"/>
                  <a:cs typeface="Arial" panose="020B0604020202020204" pitchFamily="34" charset="0"/>
                </a:rPr>
                <a:t>.2</a:t>
              </a:r>
            </a:p>
            <a:p>
              <a:pPr>
                <a:lnSpc>
                  <a:spcPct val="130000"/>
                </a:lnSpc>
              </a:pPr>
              <a:r>
                <a:rPr lang="en-US" sz="1805" dirty="0">
                  <a:solidFill>
                    <a:srgbClr val="000000"/>
                  </a:solidFill>
                  <a:latin typeface="+mn-lt"/>
                  <a:cs typeface="Arial" panose="020B0604020202020204" pitchFamily="34" charset="0"/>
                </a:rPr>
                <a:t>.9</a:t>
              </a:r>
            </a:p>
          </p:txBody>
        </p:sp>
        <p:sp>
          <p:nvSpPr>
            <p:cNvPr id="20" name="Rectangle 154"/>
            <p:cNvSpPr>
              <a:spLocks noChangeArrowheads="1"/>
            </p:cNvSpPr>
            <p:nvPr/>
          </p:nvSpPr>
          <p:spPr bwMode="auto">
            <a:xfrm>
              <a:off x="7184196" y="3843984"/>
              <a:ext cx="1827062" cy="1352551"/>
            </a:xfrm>
            <a:prstGeom prst="rect">
              <a:avLst/>
            </a:prstGeom>
            <a:noFill/>
            <a:ln w="12700">
              <a:noFill/>
              <a:miter lim="800000"/>
              <a:headEnd/>
              <a:tailEnd/>
            </a:ln>
            <a:effectLst/>
          </p:spPr>
          <p:txBody>
            <a:bodyPr wrap="none" anchor="ctr"/>
            <a:lstStyle/>
            <a:p>
              <a:pPr algn="l">
                <a:lnSpc>
                  <a:spcPct val="130000"/>
                </a:lnSpc>
              </a:pPr>
              <a:r>
                <a:rPr lang="en-US" sz="1805" dirty="0">
                  <a:solidFill>
                    <a:srgbClr val="000000"/>
                  </a:solidFill>
                  <a:latin typeface="+mn-lt"/>
                  <a:cs typeface="Arial" panose="020B0604020202020204" pitchFamily="34" charset="0"/>
                </a:rPr>
                <a:t>.14 </a:t>
              </a:r>
            </a:p>
            <a:p>
              <a:pPr algn="l">
                <a:lnSpc>
                  <a:spcPct val="130000"/>
                </a:lnSpc>
              </a:pPr>
              <a:r>
                <a:rPr lang="en-US" sz="1805" u="sng" dirty="0">
                  <a:solidFill>
                    <a:srgbClr val="000000"/>
                  </a:solidFill>
                  <a:latin typeface="+mn-lt"/>
                  <a:cs typeface="Arial" panose="020B0604020202020204" pitchFamily="34" charset="0"/>
                </a:rPr>
                <a:t>.27</a:t>
              </a:r>
            </a:p>
          </p:txBody>
        </p:sp>
        <p:sp>
          <p:nvSpPr>
            <p:cNvPr id="21" name="Rectangle 155"/>
            <p:cNvSpPr>
              <a:spLocks noChangeArrowheads="1"/>
            </p:cNvSpPr>
            <p:nvPr/>
          </p:nvSpPr>
          <p:spPr bwMode="auto">
            <a:xfrm>
              <a:off x="6656302" y="2638856"/>
              <a:ext cx="2381693" cy="1333500"/>
            </a:xfrm>
            <a:prstGeom prst="rect">
              <a:avLst/>
            </a:prstGeom>
            <a:noFill/>
            <a:ln w="12700">
              <a:noFill/>
              <a:miter lim="800000"/>
              <a:headEnd/>
              <a:tailEnd/>
            </a:ln>
            <a:effectLst/>
          </p:spPr>
          <p:txBody>
            <a:bodyPr wrap="none" anchor="ctr"/>
            <a:lstStyle/>
            <a:p>
              <a:pPr>
                <a:lnSpc>
                  <a:spcPct val="110000"/>
                </a:lnSpc>
              </a:pPr>
              <a:r>
                <a:rPr lang="en-US" sz="1805" dirty="0">
                  <a:solidFill>
                    <a:srgbClr val="000000"/>
                  </a:solidFill>
                  <a:latin typeface="+mn-lt"/>
                  <a:cs typeface="Arial" panose="020B0604020202020204" pitchFamily="34" charset="0"/>
                </a:rPr>
                <a:t>Joint</a:t>
              </a:r>
            </a:p>
            <a:p>
              <a:pPr>
                <a:lnSpc>
                  <a:spcPct val="110000"/>
                </a:lnSpc>
              </a:pPr>
              <a:r>
                <a:rPr lang="en-US" sz="1805" dirty="0">
                  <a:solidFill>
                    <a:srgbClr val="000000"/>
                  </a:solidFill>
                  <a:latin typeface="+mn-lt"/>
                  <a:cs typeface="Arial" panose="020B0604020202020204" pitchFamily="34" charset="0"/>
                </a:rPr>
                <a:t>Probabilities</a:t>
              </a:r>
            </a:p>
            <a:p>
              <a:pPr>
                <a:lnSpc>
                  <a:spcPct val="12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 </a:t>
              </a:r>
              <a:r>
                <a:rPr lang="en-US" sz="1805" dirty="0">
                  <a:solidFill>
                    <a:srgbClr val="000000"/>
                  </a:solidFill>
                  <a:latin typeface="+mn-lt"/>
                  <a:cs typeface="Arial" panose="020B0604020202020204" pitchFamily="34" charset="0"/>
                </a:rPr>
                <a:t>I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p>
          </p:txBody>
        </p:sp>
        <p:sp>
          <p:nvSpPr>
            <p:cNvPr id="22" name="Rectangle 157"/>
            <p:cNvSpPr>
              <a:spLocks noChangeArrowheads="1"/>
            </p:cNvSpPr>
            <p:nvPr/>
          </p:nvSpPr>
          <p:spPr bwMode="auto">
            <a:xfrm>
              <a:off x="6241388" y="4944592"/>
              <a:ext cx="2153659" cy="590550"/>
            </a:xfrm>
            <a:prstGeom prst="rect">
              <a:avLst/>
            </a:prstGeom>
            <a:noFill/>
            <a:ln w="12700">
              <a:noFill/>
              <a:miter lim="800000"/>
              <a:headEnd/>
              <a:tailEnd/>
            </a:ln>
            <a:effectLst/>
          </p:spPr>
          <p:txBody>
            <a:bodyPr wrap="none" anchor="ctr"/>
            <a:lstStyle/>
            <a:p>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 =  .41</a:t>
              </a:r>
            </a:p>
          </p:txBody>
        </p:sp>
        <p:sp>
          <p:nvSpPr>
            <p:cNvPr id="23" name="Rectangle 124"/>
            <p:cNvSpPr>
              <a:spLocks noChangeArrowheads="1"/>
            </p:cNvSpPr>
            <p:nvPr/>
          </p:nvSpPr>
          <p:spPr bwMode="auto">
            <a:xfrm>
              <a:off x="8678396" y="2667088"/>
              <a:ext cx="2381693" cy="1276350"/>
            </a:xfrm>
            <a:prstGeom prst="rect">
              <a:avLst/>
            </a:prstGeom>
            <a:noFill/>
            <a:ln w="12700">
              <a:noFill/>
              <a:miter lim="800000"/>
              <a:headEnd/>
              <a:tailEnd/>
            </a:ln>
            <a:effectLst/>
          </p:spPr>
          <p:txBody>
            <a:bodyPr wrap="none" anchor="ctr"/>
            <a:lstStyle/>
            <a:p>
              <a:pPr>
                <a:lnSpc>
                  <a:spcPct val="110000"/>
                </a:lnSpc>
              </a:pPr>
              <a:r>
                <a:rPr lang="en-US" sz="1805" dirty="0">
                  <a:solidFill>
                    <a:srgbClr val="000000"/>
                  </a:solidFill>
                  <a:latin typeface="+mn-lt"/>
                  <a:cs typeface="Arial" panose="020B0604020202020204" pitchFamily="34" charset="0"/>
                </a:rPr>
                <a:t>Posterior</a:t>
              </a:r>
            </a:p>
            <a:p>
              <a:pPr>
                <a:lnSpc>
                  <a:spcPct val="110000"/>
                </a:lnSpc>
              </a:pPr>
              <a:r>
                <a:rPr lang="en-US" sz="1805" dirty="0">
                  <a:solidFill>
                    <a:srgbClr val="000000"/>
                  </a:solidFill>
                  <a:latin typeface="+mn-lt"/>
                  <a:cs typeface="Arial" panose="020B0604020202020204" pitchFamily="34" charset="0"/>
                </a:rPr>
                <a:t>Probabilities</a:t>
              </a:r>
            </a:p>
            <a:p>
              <a:pPr>
                <a:lnSpc>
                  <a:spcPct val="120000"/>
                </a:lnSpc>
              </a:pPr>
              <a:r>
                <a:rPr lang="en-US" sz="1805" i="1" dirty="0">
                  <a:solidFill>
                    <a:srgbClr val="000000"/>
                  </a:solidFill>
                  <a:latin typeface="+mn-lt"/>
                  <a:cs typeface="Arial" panose="020B0604020202020204" pitchFamily="34" charset="0"/>
                </a:rPr>
                <a:t>   P</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A</a:t>
              </a:r>
              <a:r>
                <a:rPr lang="en-US" sz="1805" i="1" baseline="-25000" dirty="0">
                  <a:solidFill>
                    <a:srgbClr val="000000"/>
                  </a:solidFill>
                  <a:latin typeface="+mn-lt"/>
                  <a:cs typeface="Arial" panose="020B0604020202020204" pitchFamily="34" charset="0"/>
                </a:rPr>
                <a:t>i</a:t>
              </a:r>
              <a:r>
                <a:rPr lang="en-US" sz="1805" dirty="0">
                  <a:solidFill>
                    <a:srgbClr val="000000"/>
                  </a:solidFill>
                  <a:latin typeface="+mn-lt"/>
                  <a:cs typeface="Arial" panose="020B0604020202020204" pitchFamily="34" charset="0"/>
                </a:rPr>
                <a:t> |</a:t>
              </a:r>
              <a:r>
                <a:rPr lang="en-US" sz="1805" i="1" dirty="0">
                  <a:solidFill>
                    <a:srgbClr val="000000"/>
                  </a:solidFill>
                  <a:latin typeface="+mn-lt"/>
                  <a:cs typeface="Arial" panose="020B0604020202020204" pitchFamily="34" charset="0"/>
                </a:rPr>
                <a:t>B</a:t>
              </a:r>
              <a:r>
                <a:rPr lang="en-US" sz="1805" dirty="0">
                  <a:solidFill>
                    <a:srgbClr val="000000"/>
                  </a:solidFill>
                  <a:latin typeface="+mn-lt"/>
                  <a:cs typeface="Arial" panose="020B0604020202020204" pitchFamily="34" charset="0"/>
                </a:rPr>
                <a:t>)</a:t>
              </a:r>
            </a:p>
          </p:txBody>
        </p:sp>
        <p:sp>
          <p:nvSpPr>
            <p:cNvPr id="24" name="Rectangle 125"/>
            <p:cNvSpPr>
              <a:spLocks noChangeArrowheads="1"/>
            </p:cNvSpPr>
            <p:nvPr/>
          </p:nvSpPr>
          <p:spPr bwMode="auto">
            <a:xfrm>
              <a:off x="9012715" y="4080649"/>
              <a:ext cx="2247354" cy="1314450"/>
            </a:xfrm>
            <a:prstGeom prst="rect">
              <a:avLst/>
            </a:prstGeom>
            <a:noFill/>
            <a:ln w="12700">
              <a:noFill/>
              <a:miter lim="800000"/>
              <a:headEnd/>
              <a:tailEnd/>
            </a:ln>
            <a:effectLst/>
          </p:spPr>
          <p:txBody>
            <a:bodyPr wrap="none" anchor="ctr"/>
            <a:lstStyle/>
            <a:p>
              <a:pPr algn="l">
                <a:lnSpc>
                  <a:spcPct val="130000"/>
                </a:lnSpc>
              </a:pPr>
              <a:r>
                <a:rPr lang="en-US" sz="1805" dirty="0">
                  <a:solidFill>
                    <a:srgbClr val="000000"/>
                  </a:solidFill>
                  <a:latin typeface="+mn-lt"/>
                  <a:cs typeface="Arial" panose="020B0604020202020204" pitchFamily="34" charset="0"/>
                </a:rPr>
                <a:t>  .3415 = .14/.41 </a:t>
              </a:r>
            </a:p>
            <a:p>
              <a:pPr algn="l">
                <a:lnSpc>
                  <a:spcPct val="130000"/>
                </a:lnSpc>
              </a:pPr>
              <a:r>
                <a:rPr lang="en-US" sz="1805" u="sng" dirty="0">
                  <a:solidFill>
                    <a:srgbClr val="000000"/>
                  </a:solidFill>
                  <a:latin typeface="+mn-lt"/>
                  <a:cs typeface="Arial" panose="020B0604020202020204" pitchFamily="34" charset="0"/>
                </a:rPr>
                <a:t>  .6585</a:t>
              </a:r>
            </a:p>
            <a:p>
              <a:pPr algn="l">
                <a:lnSpc>
                  <a:spcPct val="130000"/>
                </a:lnSpc>
              </a:pPr>
              <a:r>
                <a:rPr lang="en-US" sz="1805" dirty="0">
                  <a:solidFill>
                    <a:srgbClr val="000000"/>
                  </a:solidFill>
                  <a:latin typeface="+mn-lt"/>
                  <a:cs typeface="Arial" panose="020B0604020202020204" pitchFamily="34" charset="0"/>
                </a:rPr>
                <a:t>1.0000</a:t>
              </a:r>
            </a:p>
          </p:txBody>
        </p:sp>
      </p:grpSp>
      <p:sp>
        <p:nvSpPr>
          <p:cNvPr id="26" name="Rectangle 141">
            <a:extLst>
              <a:ext uri="{FF2B5EF4-FFF2-40B4-BE49-F238E27FC236}">
                <a16:creationId xmlns:a16="http://schemas.microsoft.com/office/drawing/2014/main" id="{F8B54416-365D-4C62-8F7B-BFE5EDDB9B5E}"/>
              </a:ext>
            </a:extLst>
          </p:cNvPr>
          <p:cNvSpPr>
            <a:spLocks noChangeArrowheads="1"/>
          </p:cNvSpPr>
          <p:nvPr/>
        </p:nvSpPr>
        <p:spPr bwMode="auto">
          <a:xfrm>
            <a:off x="849454" y="1496912"/>
            <a:ext cx="5632412" cy="366429"/>
          </a:xfrm>
          <a:prstGeom prst="rect">
            <a:avLst/>
          </a:prstGeom>
          <a:noFill/>
          <a:ln w="12700">
            <a:noFill/>
            <a:miter lim="800000"/>
            <a:headEnd/>
            <a:tailEnd/>
          </a:ln>
          <a:effectLst/>
        </p:spPr>
        <p:txBody>
          <a:bodyPr lIns="68034" tIns="33420" rIns="68034" bIns="33420"/>
          <a:lstStyle/>
          <a:p>
            <a:r>
              <a:rPr lang="en-US" sz="2400" dirty="0">
                <a:solidFill>
                  <a:srgbClr val="000000"/>
                </a:solidFill>
                <a:latin typeface="+mn-lt"/>
                <a:cs typeface="Arial" panose="020B0604020202020204" pitchFamily="34" charset="0"/>
              </a:rPr>
              <a:t>Example:  L. S. Clothiers</a:t>
            </a:r>
          </a:p>
        </p:txBody>
      </p:sp>
      <p:graphicFrame>
        <p:nvGraphicFramePr>
          <p:cNvPr id="3" name="Object 2">
            <a:extLst>
              <a:ext uri="{FF2B5EF4-FFF2-40B4-BE49-F238E27FC236}">
                <a16:creationId xmlns:a16="http://schemas.microsoft.com/office/drawing/2014/main" id="{91C846B9-ED7C-4BD3-9A32-A426E674186F}"/>
              </a:ext>
            </a:extLst>
          </p:cNvPr>
          <p:cNvGraphicFramePr>
            <a:graphicFrameLocks noChangeAspect="1"/>
          </p:cNvGraphicFramePr>
          <p:nvPr>
            <p:extLst>
              <p:ext uri="{D42A27DB-BD31-4B8C-83A1-F6EECF244321}">
                <p14:modId xmlns:p14="http://schemas.microsoft.com/office/powerpoint/2010/main" val="2388493909"/>
              </p:ext>
            </p:extLst>
          </p:nvPr>
        </p:nvGraphicFramePr>
        <p:xfrm>
          <a:off x="7695338" y="5698563"/>
          <a:ext cx="914400" cy="792163"/>
        </p:xfrm>
        <a:graphic>
          <a:graphicData uri="http://schemas.openxmlformats.org/presentationml/2006/ole">
            <mc:AlternateContent xmlns:mc="http://schemas.openxmlformats.org/markup-compatibility/2006">
              <mc:Choice xmlns:v="urn:schemas-microsoft-com:vml" Requires="v">
                <p:oleObj spid="_x0000_s7184" name="Worksheet" showAsIcon="1" r:id="rId3" imgW="914400" imgH="792360" progId="Excel.Sheet.12">
                  <p:embed/>
                </p:oleObj>
              </mc:Choice>
              <mc:Fallback>
                <p:oleObj name="Worksheet" showAsIcon="1" r:id="rId3" imgW="914400" imgH="792360" progId="Excel.Sheet.12">
                  <p:embed/>
                  <p:pic>
                    <p:nvPicPr>
                      <p:cNvPr id="0" name=""/>
                      <p:cNvPicPr/>
                      <p:nvPr/>
                    </p:nvPicPr>
                    <p:blipFill>
                      <a:blip r:embed="rId4"/>
                      <a:stretch>
                        <a:fillRect/>
                      </a:stretch>
                    </p:blipFill>
                    <p:spPr>
                      <a:xfrm>
                        <a:off x="7695338" y="5698563"/>
                        <a:ext cx="914400" cy="792163"/>
                      </a:xfrm>
                      <a:prstGeom prst="rect">
                        <a:avLst/>
                      </a:prstGeom>
                    </p:spPr>
                  </p:pic>
                </p:oleObj>
              </mc:Fallback>
            </mc:AlternateContent>
          </a:graphicData>
        </a:graphic>
      </p:graphicFrame>
    </p:spTree>
    <p:extLst>
      <p:ext uri="{BB962C8B-B14F-4D97-AF65-F5344CB8AC3E}">
        <p14:creationId xmlns:p14="http://schemas.microsoft.com/office/powerpoint/2010/main" val="781064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ChangeArrowheads="1"/>
          </p:cNvSpPr>
          <p:nvPr/>
        </p:nvSpPr>
        <p:spPr bwMode="auto">
          <a:xfrm>
            <a:off x="545856" y="967143"/>
            <a:ext cx="7772400" cy="566093"/>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Statistical Experiments</a:t>
            </a:r>
          </a:p>
        </p:txBody>
      </p:sp>
      <p:sp>
        <p:nvSpPr>
          <p:cNvPr id="207875" name="Rectangle 3"/>
          <p:cNvSpPr>
            <a:spLocks noChangeArrowheads="1"/>
          </p:cNvSpPr>
          <p:nvPr/>
        </p:nvSpPr>
        <p:spPr bwMode="auto">
          <a:xfrm>
            <a:off x="804719" y="1531216"/>
            <a:ext cx="7258050" cy="964411"/>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In statistics, the notion of an experiment differs somewhat from that of an experiment in the physical sciences.</a:t>
            </a:r>
          </a:p>
        </p:txBody>
      </p:sp>
      <p:sp>
        <p:nvSpPr>
          <p:cNvPr id="207876" name="Rectangle 4"/>
          <p:cNvSpPr>
            <a:spLocks noChangeArrowheads="1"/>
          </p:cNvSpPr>
          <p:nvPr/>
        </p:nvSpPr>
        <p:spPr bwMode="auto">
          <a:xfrm>
            <a:off x="804719" y="2326590"/>
            <a:ext cx="7258050" cy="479375"/>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In statistical experiments, probability determines outcomes.</a:t>
            </a:r>
          </a:p>
        </p:txBody>
      </p:sp>
      <p:sp>
        <p:nvSpPr>
          <p:cNvPr id="207877" name="Rectangle 5"/>
          <p:cNvSpPr>
            <a:spLocks noChangeArrowheads="1"/>
          </p:cNvSpPr>
          <p:nvPr/>
        </p:nvSpPr>
        <p:spPr bwMode="auto">
          <a:xfrm>
            <a:off x="804719" y="2711240"/>
            <a:ext cx="7258050" cy="799809"/>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Even though the experiment is repeated in exactly the same way, an entirely different outcome may occur.</a:t>
            </a:r>
          </a:p>
        </p:txBody>
      </p:sp>
      <p:sp>
        <p:nvSpPr>
          <p:cNvPr id="207881" name="Rectangle 9"/>
          <p:cNvSpPr>
            <a:spLocks noChangeArrowheads="1"/>
          </p:cNvSpPr>
          <p:nvPr/>
        </p:nvSpPr>
        <p:spPr bwMode="auto">
          <a:xfrm>
            <a:off x="804719" y="3437062"/>
            <a:ext cx="7258050" cy="701824"/>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For this reason, statistical experiments are sometimes called </a:t>
            </a:r>
            <a:r>
              <a:rPr lang="en-US" sz="2000" b="1" i="1" dirty="0">
                <a:solidFill>
                  <a:srgbClr val="000000"/>
                </a:solidFill>
                <a:latin typeface="+mn-lt"/>
                <a:cs typeface="Arial" panose="020B0604020202020204" pitchFamily="34" charset="0"/>
              </a:rPr>
              <a:t>random experiments</a:t>
            </a:r>
            <a:r>
              <a:rPr lang="en-US" sz="2000" dirty="0">
                <a:solidFill>
                  <a:srgbClr val="000000"/>
                </a:solidFill>
                <a:latin typeface="+mn-lt"/>
                <a:cs typeface="Arial" panose="020B0604020202020204" pitchFamily="34" charset="0"/>
              </a:rPr>
              <a:t>.</a:t>
            </a:r>
          </a:p>
        </p:txBody>
      </p:sp>
    </p:spTree>
    <p:extLst>
      <p:ext uri="{BB962C8B-B14F-4D97-AF65-F5344CB8AC3E}">
        <p14:creationId xmlns:p14="http://schemas.microsoft.com/office/powerpoint/2010/main" val="2581623470"/>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15148" y="947828"/>
            <a:ext cx="7772400" cy="597154"/>
          </a:xfrm>
          <a:noFill/>
          <a:ln/>
        </p:spPr>
        <p:txBody>
          <a:bodyPr/>
          <a:lstStyle/>
          <a:p>
            <a:r>
              <a:rPr lang="en-US" dirty="0"/>
              <a:t>Random Experiment and Its Sample Space</a:t>
            </a:r>
          </a:p>
        </p:txBody>
      </p:sp>
      <p:sp>
        <p:nvSpPr>
          <p:cNvPr id="6148" name="Rectangle 4"/>
          <p:cNvSpPr>
            <a:spLocks noChangeArrowheads="1"/>
          </p:cNvSpPr>
          <p:nvPr/>
        </p:nvSpPr>
        <p:spPr bwMode="auto">
          <a:xfrm>
            <a:off x="952500" y="1723642"/>
            <a:ext cx="7258050" cy="504635"/>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A </a:t>
            </a:r>
            <a:r>
              <a:rPr lang="en-US" sz="2000" b="1" dirty="0">
                <a:solidFill>
                  <a:srgbClr val="000000"/>
                </a:solidFill>
                <a:latin typeface="+mn-lt"/>
                <a:cs typeface="Arial" panose="020B0604020202020204" pitchFamily="34" charset="0"/>
              </a:rPr>
              <a:t>Random experiment </a:t>
            </a:r>
            <a:r>
              <a:rPr lang="en-US" sz="2000" dirty="0">
                <a:solidFill>
                  <a:srgbClr val="000000"/>
                </a:solidFill>
                <a:latin typeface="+mn-lt"/>
                <a:cs typeface="Arial" panose="020B0604020202020204" pitchFamily="34" charset="0"/>
              </a:rPr>
              <a:t>is a process that generates well-defined experimental outcomes.</a:t>
            </a:r>
          </a:p>
        </p:txBody>
      </p:sp>
      <p:sp>
        <p:nvSpPr>
          <p:cNvPr id="6149" name="Rectangle 5"/>
          <p:cNvSpPr>
            <a:spLocks noChangeArrowheads="1"/>
          </p:cNvSpPr>
          <p:nvPr/>
        </p:nvSpPr>
        <p:spPr bwMode="auto">
          <a:xfrm>
            <a:off x="952500" y="2457621"/>
            <a:ext cx="7474030" cy="597154"/>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The </a:t>
            </a:r>
            <a:r>
              <a:rPr lang="en-US" sz="2000" b="1" dirty="0">
                <a:solidFill>
                  <a:srgbClr val="000000"/>
                </a:solidFill>
                <a:latin typeface="+mn-lt"/>
                <a:cs typeface="Arial" panose="020B0604020202020204" pitchFamily="34" charset="0"/>
              </a:rPr>
              <a:t>sample space </a:t>
            </a:r>
            <a:r>
              <a:rPr lang="en-US" sz="2000" dirty="0">
                <a:solidFill>
                  <a:srgbClr val="000000"/>
                </a:solidFill>
                <a:latin typeface="+mn-lt"/>
                <a:cs typeface="Arial" panose="020B0604020202020204" pitchFamily="34" charset="0"/>
              </a:rPr>
              <a:t>for an experiment is the set of all experimental outcomes.</a:t>
            </a:r>
          </a:p>
        </p:txBody>
      </p:sp>
      <p:sp>
        <p:nvSpPr>
          <p:cNvPr id="6150" name="Rectangle 6"/>
          <p:cNvSpPr>
            <a:spLocks noChangeArrowheads="1"/>
          </p:cNvSpPr>
          <p:nvPr/>
        </p:nvSpPr>
        <p:spPr bwMode="auto">
          <a:xfrm>
            <a:off x="952500" y="3032790"/>
            <a:ext cx="7258050" cy="546056"/>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An experimental outcome is also called a </a:t>
            </a:r>
            <a:r>
              <a:rPr lang="en-US" sz="2000" b="1" dirty="0">
                <a:solidFill>
                  <a:srgbClr val="000000"/>
                </a:solidFill>
                <a:latin typeface="+mn-lt"/>
                <a:cs typeface="Arial" panose="020B0604020202020204" pitchFamily="34" charset="0"/>
              </a:rPr>
              <a:t>sample point</a:t>
            </a:r>
            <a:r>
              <a:rPr lang="en-US" sz="2000" dirty="0">
                <a:solidFill>
                  <a:srgbClr val="000000"/>
                </a:solidFill>
                <a:latin typeface="+mn-lt"/>
                <a:cs typeface="Arial" panose="020B0604020202020204" pitchFamily="34" charset="0"/>
              </a:rPr>
              <a:t>.</a:t>
            </a:r>
          </a:p>
        </p:txBody>
      </p:sp>
      <p:sp>
        <p:nvSpPr>
          <p:cNvPr id="6" name="Text Box 4">
            <a:extLst>
              <a:ext uri="{FF2B5EF4-FFF2-40B4-BE49-F238E27FC236}">
                <a16:creationId xmlns:a16="http://schemas.microsoft.com/office/drawing/2014/main" id="{7B8B9053-8F73-4567-BE09-F87E123723F0}"/>
              </a:ext>
            </a:extLst>
          </p:cNvPr>
          <p:cNvSpPr txBox="1">
            <a:spLocks noChangeArrowheads="1"/>
          </p:cNvSpPr>
          <p:nvPr/>
        </p:nvSpPr>
        <p:spPr bwMode="auto">
          <a:xfrm>
            <a:off x="1755806" y="3903806"/>
            <a:ext cx="1299779" cy="2001830"/>
          </a:xfrm>
          <a:prstGeom prst="rect">
            <a:avLst/>
          </a:prstGeom>
          <a:noFill/>
          <a:ln w="12700">
            <a:solidFill>
              <a:schemeClr val="tx1"/>
            </a:solidFill>
            <a:miter lim="800000"/>
            <a:headEnd/>
            <a:tailEnd/>
          </a:ln>
          <a:effectLst/>
        </p:spPr>
        <p:txBody>
          <a:bodyPr wrap="none">
            <a:spAutoFit/>
          </a:bodyPr>
          <a:lstStyle/>
          <a:p>
            <a:pPr algn="l">
              <a:lnSpc>
                <a:spcPct val="110000"/>
              </a:lnSpc>
            </a:pPr>
            <a:r>
              <a:rPr lang="en-US" sz="1805" b="1" dirty="0">
                <a:solidFill>
                  <a:srgbClr val="000000"/>
                </a:solidFill>
                <a:latin typeface="+mn-lt"/>
                <a:cs typeface="Arial" panose="020B0604020202020204" pitchFamily="34" charset="0"/>
              </a:rPr>
              <a:t>Experiment</a:t>
            </a:r>
          </a:p>
          <a:p>
            <a:pPr algn="l">
              <a:lnSpc>
                <a:spcPct val="110000"/>
              </a:lnSpc>
            </a:pPr>
            <a:endParaRPr lang="en-US" sz="451" dirty="0">
              <a:solidFill>
                <a:srgbClr val="000000"/>
              </a:solidFill>
              <a:latin typeface="+mn-lt"/>
              <a:cs typeface="Arial" panose="020B0604020202020204" pitchFamily="34" charset="0"/>
            </a:endParaRPr>
          </a:p>
          <a:p>
            <a:pPr algn="l">
              <a:lnSpc>
                <a:spcPct val="110000"/>
              </a:lnSpc>
            </a:pPr>
            <a:r>
              <a:rPr lang="en-US" sz="1805" dirty="0">
                <a:solidFill>
                  <a:srgbClr val="000000"/>
                </a:solidFill>
                <a:latin typeface="+mn-lt"/>
                <a:cs typeface="Arial" panose="020B0604020202020204" pitchFamily="34" charset="0"/>
              </a:rPr>
              <a:t>Toss a coin</a:t>
            </a:r>
          </a:p>
          <a:p>
            <a:pPr algn="l">
              <a:lnSpc>
                <a:spcPct val="110000"/>
              </a:lnSpc>
            </a:pPr>
            <a:r>
              <a:rPr lang="en-US" sz="1805" dirty="0">
                <a:solidFill>
                  <a:srgbClr val="000000"/>
                </a:solidFill>
                <a:latin typeface="+mn-lt"/>
                <a:cs typeface="Arial" panose="020B0604020202020204" pitchFamily="34" charset="0"/>
              </a:rPr>
              <a:t>Inspection</a:t>
            </a:r>
          </a:p>
          <a:p>
            <a:pPr algn="l">
              <a:lnSpc>
                <a:spcPct val="110000"/>
              </a:lnSpc>
            </a:pPr>
            <a:r>
              <a:rPr lang="en-US" sz="1805" dirty="0">
                <a:solidFill>
                  <a:srgbClr val="000000"/>
                </a:solidFill>
                <a:latin typeface="+mn-lt"/>
                <a:cs typeface="Arial" panose="020B0604020202020204" pitchFamily="34" charset="0"/>
              </a:rPr>
              <a:t>Sales call</a:t>
            </a:r>
          </a:p>
          <a:p>
            <a:pPr algn="l">
              <a:lnSpc>
                <a:spcPct val="110000"/>
              </a:lnSpc>
            </a:pPr>
            <a:r>
              <a:rPr lang="en-US" sz="1805" dirty="0">
                <a:solidFill>
                  <a:srgbClr val="000000"/>
                </a:solidFill>
                <a:latin typeface="+mn-lt"/>
                <a:cs typeface="Arial" panose="020B0604020202020204" pitchFamily="34" charset="0"/>
              </a:rPr>
              <a:t>Roll a die</a:t>
            </a:r>
          </a:p>
          <a:p>
            <a:pPr algn="l">
              <a:lnSpc>
                <a:spcPct val="110000"/>
              </a:lnSpc>
            </a:pPr>
            <a:r>
              <a:rPr lang="en-US" sz="1805" dirty="0">
                <a:solidFill>
                  <a:srgbClr val="000000"/>
                </a:solidFill>
                <a:latin typeface="+mn-lt"/>
                <a:cs typeface="Arial" panose="020B0604020202020204" pitchFamily="34" charset="0"/>
              </a:rPr>
              <a:t>Play a game</a:t>
            </a:r>
          </a:p>
        </p:txBody>
      </p:sp>
      <p:sp>
        <p:nvSpPr>
          <p:cNvPr id="7" name="Text Box 5">
            <a:extLst>
              <a:ext uri="{FF2B5EF4-FFF2-40B4-BE49-F238E27FC236}">
                <a16:creationId xmlns:a16="http://schemas.microsoft.com/office/drawing/2014/main" id="{37C05009-9B18-45FD-989E-0677E70C314E}"/>
              </a:ext>
            </a:extLst>
          </p:cNvPr>
          <p:cNvSpPr txBox="1">
            <a:spLocks noChangeArrowheads="1"/>
          </p:cNvSpPr>
          <p:nvPr/>
        </p:nvSpPr>
        <p:spPr bwMode="auto">
          <a:xfrm>
            <a:off x="4450618" y="3903805"/>
            <a:ext cx="2472856" cy="2001830"/>
          </a:xfrm>
          <a:prstGeom prst="rect">
            <a:avLst/>
          </a:prstGeom>
          <a:noFill/>
          <a:ln w="12700">
            <a:solidFill>
              <a:schemeClr val="tx1"/>
            </a:solidFill>
            <a:miter lim="800000"/>
            <a:headEnd/>
            <a:tailEnd/>
          </a:ln>
          <a:effectLst/>
        </p:spPr>
        <p:txBody>
          <a:bodyPr wrap="none">
            <a:spAutoFit/>
          </a:bodyPr>
          <a:lstStyle/>
          <a:p>
            <a:pPr algn="l">
              <a:lnSpc>
                <a:spcPct val="110000"/>
              </a:lnSpc>
            </a:pPr>
            <a:r>
              <a:rPr lang="en-US" sz="1805" b="1" dirty="0">
                <a:solidFill>
                  <a:srgbClr val="000000"/>
                </a:solidFill>
                <a:latin typeface="+mn-lt"/>
                <a:cs typeface="Arial" panose="020B0604020202020204" pitchFamily="34" charset="0"/>
              </a:rPr>
              <a:t>Experiment Outcomes</a:t>
            </a:r>
          </a:p>
          <a:p>
            <a:pPr algn="l">
              <a:lnSpc>
                <a:spcPct val="110000"/>
              </a:lnSpc>
            </a:pPr>
            <a:endParaRPr lang="en-US" sz="451" dirty="0">
              <a:solidFill>
                <a:srgbClr val="000000"/>
              </a:solidFill>
              <a:latin typeface="+mn-lt"/>
              <a:cs typeface="Arial" panose="020B0604020202020204" pitchFamily="34" charset="0"/>
            </a:endParaRPr>
          </a:p>
          <a:p>
            <a:pPr algn="l">
              <a:lnSpc>
                <a:spcPct val="110000"/>
              </a:lnSpc>
            </a:pPr>
            <a:r>
              <a:rPr lang="en-US" sz="1805" dirty="0">
                <a:solidFill>
                  <a:srgbClr val="000000"/>
                </a:solidFill>
                <a:latin typeface="+mn-lt"/>
                <a:cs typeface="Arial" panose="020B0604020202020204" pitchFamily="34" charset="0"/>
              </a:rPr>
              <a:t>Head, tail</a:t>
            </a:r>
          </a:p>
          <a:p>
            <a:pPr algn="l">
              <a:lnSpc>
                <a:spcPct val="110000"/>
              </a:lnSpc>
            </a:pPr>
            <a:r>
              <a:rPr lang="en-US" sz="1805" dirty="0">
                <a:solidFill>
                  <a:srgbClr val="000000"/>
                </a:solidFill>
                <a:latin typeface="+mn-lt"/>
                <a:cs typeface="Arial" panose="020B0604020202020204" pitchFamily="34" charset="0"/>
              </a:rPr>
              <a:t>Defective, non-defective</a:t>
            </a:r>
          </a:p>
          <a:p>
            <a:pPr algn="l">
              <a:lnSpc>
                <a:spcPct val="110000"/>
              </a:lnSpc>
            </a:pPr>
            <a:r>
              <a:rPr lang="en-US" sz="1805" dirty="0">
                <a:solidFill>
                  <a:srgbClr val="000000"/>
                </a:solidFill>
                <a:latin typeface="+mn-lt"/>
                <a:cs typeface="Arial" panose="020B0604020202020204" pitchFamily="34" charset="0"/>
              </a:rPr>
              <a:t>Purchase, no purchase</a:t>
            </a:r>
          </a:p>
          <a:p>
            <a:pPr algn="l">
              <a:lnSpc>
                <a:spcPct val="110000"/>
              </a:lnSpc>
            </a:pPr>
            <a:r>
              <a:rPr lang="en-US" sz="1805" dirty="0">
                <a:solidFill>
                  <a:srgbClr val="000000"/>
                </a:solidFill>
                <a:latin typeface="+mn-lt"/>
                <a:cs typeface="Arial" panose="020B0604020202020204" pitchFamily="34" charset="0"/>
              </a:rPr>
              <a:t>1, 2, 3, 4, 5, 6</a:t>
            </a:r>
          </a:p>
          <a:p>
            <a:pPr algn="l">
              <a:lnSpc>
                <a:spcPct val="110000"/>
              </a:lnSpc>
            </a:pPr>
            <a:r>
              <a:rPr lang="en-US" sz="1805" dirty="0">
                <a:solidFill>
                  <a:srgbClr val="000000"/>
                </a:solidFill>
                <a:latin typeface="+mn-lt"/>
                <a:cs typeface="Arial" panose="020B0604020202020204" pitchFamily="34" charset="0"/>
              </a:rPr>
              <a:t>Win, lose, tie</a:t>
            </a:r>
          </a:p>
        </p:txBody>
      </p:sp>
      <p:sp>
        <p:nvSpPr>
          <p:cNvPr id="2" name="Arrow: Right 1">
            <a:extLst>
              <a:ext uri="{FF2B5EF4-FFF2-40B4-BE49-F238E27FC236}">
                <a16:creationId xmlns:a16="http://schemas.microsoft.com/office/drawing/2014/main" id="{4EDF1A6C-FF9F-4027-B20F-9CF2060ECCF3}"/>
              </a:ext>
            </a:extLst>
          </p:cNvPr>
          <p:cNvSpPr/>
          <p:nvPr/>
        </p:nvSpPr>
        <p:spPr>
          <a:xfrm>
            <a:off x="3409705" y="4764043"/>
            <a:ext cx="773723" cy="281354"/>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3059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892689" y="1996881"/>
            <a:ext cx="7416774" cy="885746"/>
          </a:xfrm>
          <a:noFill/>
          <a:ln/>
        </p:spPr>
        <p:txBody>
          <a:bodyPr>
            <a:normAutofit fontScale="92500" lnSpcReduction="10000"/>
          </a:bodyPr>
          <a:lstStyle/>
          <a:p>
            <a:pPr>
              <a:buFont typeface="Monotype Sorts" pitchFamily="2" charset="2"/>
              <a:buNone/>
            </a:pPr>
            <a:r>
              <a:rPr lang="en-US" sz="2000" dirty="0"/>
              <a:t>	James has invested in two stocks, Nuclear Pro and Wind Power Inc.  Bradley has determined that the possible outcomes of these investments three </a:t>
            </a:r>
            <a:r>
              <a:rPr lang="en-US" sz="2000" dirty="0" smtClean="0"/>
              <a:t>years</a:t>
            </a:r>
            <a:r>
              <a:rPr lang="en-US" sz="2000" dirty="0" smtClean="0"/>
              <a:t> </a:t>
            </a:r>
            <a:r>
              <a:rPr lang="en-US" sz="2000" dirty="0"/>
              <a:t>from now are as follows: </a:t>
            </a:r>
          </a:p>
        </p:txBody>
      </p:sp>
      <p:sp>
        <p:nvSpPr>
          <p:cNvPr id="7292" name="Rectangle 124"/>
          <p:cNvSpPr>
            <a:spLocks noChangeArrowheads="1"/>
          </p:cNvSpPr>
          <p:nvPr/>
        </p:nvSpPr>
        <p:spPr bwMode="auto">
          <a:xfrm>
            <a:off x="834537" y="1553202"/>
            <a:ext cx="5360987" cy="41417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Power Investments</a:t>
            </a:r>
          </a:p>
        </p:txBody>
      </p:sp>
      <p:sp>
        <p:nvSpPr>
          <p:cNvPr id="13" name="Rectangle 2"/>
          <p:cNvSpPr>
            <a:spLocks noGrp="1" noChangeArrowheads="1"/>
          </p:cNvSpPr>
          <p:nvPr>
            <p:ph type="title"/>
          </p:nvPr>
        </p:nvSpPr>
        <p:spPr>
          <a:xfrm>
            <a:off x="509355" y="966834"/>
            <a:ext cx="7772400" cy="556861"/>
          </a:xfrm>
          <a:noFill/>
          <a:ln/>
        </p:spPr>
        <p:txBody>
          <a:bodyPr/>
          <a:lstStyle/>
          <a:p>
            <a:r>
              <a:rPr lang="en-US" dirty="0"/>
              <a:t>Random Experiment and Its Sample Space</a:t>
            </a:r>
          </a:p>
        </p:txBody>
      </p:sp>
      <p:graphicFrame>
        <p:nvGraphicFramePr>
          <p:cNvPr id="2" name="Table 1">
            <a:extLst>
              <a:ext uri="{FF2B5EF4-FFF2-40B4-BE49-F238E27FC236}">
                <a16:creationId xmlns:a16="http://schemas.microsoft.com/office/drawing/2014/main" id="{2FEEA1F5-88F2-4325-9DEB-88D7E320E8EF}"/>
              </a:ext>
            </a:extLst>
          </p:cNvPr>
          <p:cNvGraphicFramePr>
            <a:graphicFrameLocks noGrp="1"/>
          </p:cNvGraphicFramePr>
          <p:nvPr>
            <p:extLst>
              <p:ext uri="{D42A27DB-BD31-4B8C-83A1-F6EECF244321}">
                <p14:modId xmlns:p14="http://schemas.microsoft.com/office/powerpoint/2010/main" val="2876527446"/>
              </p:ext>
            </p:extLst>
          </p:nvPr>
        </p:nvGraphicFramePr>
        <p:xfrm>
          <a:off x="991845" y="3182894"/>
          <a:ext cx="4114800" cy="1287780"/>
        </p:xfrm>
        <a:graphic>
          <a:graphicData uri="http://schemas.openxmlformats.org/drawingml/2006/table">
            <a:tbl>
              <a:tblPr>
                <a:tableStyleId>{5C22544A-7EE6-4342-B048-85BDC9FD1C3A}</a:tableStyleId>
              </a:tblPr>
              <a:tblGrid>
                <a:gridCol w="1371600">
                  <a:extLst>
                    <a:ext uri="{9D8B030D-6E8A-4147-A177-3AD203B41FA5}">
                      <a16:colId xmlns:a16="http://schemas.microsoft.com/office/drawing/2014/main" val="3844512853"/>
                    </a:ext>
                  </a:extLst>
                </a:gridCol>
                <a:gridCol w="1371600">
                  <a:extLst>
                    <a:ext uri="{9D8B030D-6E8A-4147-A177-3AD203B41FA5}">
                      <a16:colId xmlns:a16="http://schemas.microsoft.com/office/drawing/2014/main" val="1606914313"/>
                    </a:ext>
                  </a:extLst>
                </a:gridCol>
                <a:gridCol w="1371600">
                  <a:extLst>
                    <a:ext uri="{9D8B030D-6E8A-4147-A177-3AD203B41FA5}">
                      <a16:colId xmlns:a16="http://schemas.microsoft.com/office/drawing/2014/main" val="4188065994"/>
                    </a:ext>
                  </a:extLst>
                </a:gridCol>
              </a:tblGrid>
              <a:tr h="190500">
                <a:tc>
                  <a:txBody>
                    <a:bodyPr/>
                    <a:lstStyle/>
                    <a:p>
                      <a:pPr algn="l" fontAlgn="b"/>
                      <a:endParaRPr lang="en-US" sz="1600" b="0" i="0" u="none" strike="noStrike" dirty="0">
                        <a:solidFill>
                          <a:srgbClr val="000000"/>
                        </a:solidFill>
                        <a:effectLst/>
                        <a:latin typeface="+mn-lt"/>
                      </a:endParaRPr>
                    </a:p>
                  </a:txBody>
                  <a:tcPr marL="9525" marR="9525" marT="9525" marB="0" anchor="b">
                    <a:noFill/>
                  </a:tcPr>
                </a:tc>
                <a:tc gridSpan="2">
                  <a:txBody>
                    <a:bodyPr/>
                    <a:lstStyle/>
                    <a:p>
                      <a:pPr algn="ctr" fontAlgn="b"/>
                      <a:r>
                        <a:rPr lang="en-US" sz="1600" u="none" strike="noStrike" dirty="0">
                          <a:effectLst/>
                          <a:latin typeface="+mn-lt"/>
                        </a:rPr>
                        <a:t>Gains / Loss</a:t>
                      </a:r>
                      <a:endParaRPr lang="en-US" sz="1600" b="0" i="0" u="none" strike="noStrike" dirty="0">
                        <a:solidFill>
                          <a:srgbClr val="000000"/>
                        </a:solidFill>
                        <a:effectLst/>
                        <a:latin typeface="+mn-lt"/>
                      </a:endParaRPr>
                    </a:p>
                  </a:txBody>
                  <a:tcPr marL="9525" marR="9525" marT="9525" marB="0" anchor="b">
                    <a:lnB w="12700" cap="flat" cmpd="sng" algn="ctr">
                      <a:solidFill>
                        <a:schemeClr val="tx1"/>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43292511"/>
                  </a:ext>
                </a:extLst>
              </a:tr>
              <a:tr h="274320">
                <a:tc>
                  <a:txBody>
                    <a:bodyPr/>
                    <a:lstStyle/>
                    <a:p>
                      <a:pPr algn="l" fontAlgn="b"/>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Nuclear Pro</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Wind Power Inc.</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25419648"/>
                  </a:ext>
                </a:extLst>
              </a:tr>
              <a:tr h="190500">
                <a:tc>
                  <a:txBody>
                    <a:bodyPr/>
                    <a:lstStyle/>
                    <a:p>
                      <a:pPr algn="r" fontAlgn="b"/>
                      <a:r>
                        <a:rPr lang="en-US" sz="1600" u="none" strike="noStrike" dirty="0">
                          <a:effectLst/>
                          <a:latin typeface="+mn-lt"/>
                        </a:rPr>
                        <a:t>2014</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$5,000</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latin typeface="+mn-lt"/>
                        </a:rPr>
                        <a:t>-$10,000</a:t>
                      </a:r>
                      <a:endParaRPr lang="en-US" sz="1600" b="0" i="0" u="none" strike="noStrike" dirty="0">
                        <a:solidFill>
                          <a:srgbClr val="000000"/>
                        </a:solidFill>
                        <a:effectLst/>
                        <a:latin typeface="+mn-lt"/>
                      </a:endParaRPr>
                    </a:p>
                  </a:txBody>
                  <a:tcPr marL="9525" marR="9525" marT="9525"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813325460"/>
                  </a:ext>
                </a:extLst>
              </a:tr>
              <a:tr h="190500">
                <a:tc>
                  <a:txBody>
                    <a:bodyPr/>
                    <a:lstStyle/>
                    <a:p>
                      <a:pPr algn="r" fontAlgn="b"/>
                      <a:r>
                        <a:rPr lang="en-US" sz="1600" u="none" strike="noStrike" dirty="0">
                          <a:effectLst/>
                          <a:latin typeface="+mn-lt"/>
                        </a:rPr>
                        <a:t>2015</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-$2,000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$7,000</a:t>
                      </a:r>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3844523418"/>
                  </a:ext>
                </a:extLst>
              </a:tr>
              <a:tr h="190500">
                <a:tc>
                  <a:txBody>
                    <a:bodyPr/>
                    <a:lstStyle/>
                    <a:p>
                      <a:pPr algn="r" fontAlgn="b"/>
                      <a:r>
                        <a:rPr lang="en-US" sz="1600" u="none" strike="noStrike" dirty="0">
                          <a:effectLst/>
                          <a:latin typeface="+mn-lt"/>
                        </a:rPr>
                        <a:t>2016</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r>
                        <a:rPr lang="en-US" sz="1600" u="none" strike="noStrike" dirty="0">
                          <a:effectLst/>
                          <a:latin typeface="+mn-lt"/>
                        </a:rPr>
                        <a:t>$1,000</a:t>
                      </a:r>
                      <a:endParaRPr lang="en-US" sz="1600" b="0" i="0" u="none" strike="noStrike" dirty="0">
                        <a:solidFill>
                          <a:srgbClr val="000000"/>
                        </a:solidFill>
                        <a:effectLst/>
                        <a:latin typeface="+mn-lt"/>
                      </a:endParaRPr>
                    </a:p>
                  </a:txBody>
                  <a:tcPr marL="9525" marR="9525" marT="9525" marB="0" anchor="b">
                    <a:noFill/>
                  </a:tcPr>
                </a:tc>
                <a:tc>
                  <a:txBody>
                    <a:bodyPr/>
                    <a:lstStyle/>
                    <a:p>
                      <a:pPr algn="ctr" fontAlgn="b"/>
                      <a:endParaRPr lang="en-US" sz="1600" b="0" i="0" u="none" strike="noStrike" dirty="0">
                        <a:solidFill>
                          <a:srgbClr val="000000"/>
                        </a:solidFill>
                        <a:effectLst/>
                        <a:latin typeface="+mn-lt"/>
                      </a:endParaRPr>
                    </a:p>
                  </a:txBody>
                  <a:tcPr marL="9525" marR="9525" marT="9525" marB="0" anchor="b">
                    <a:noFill/>
                  </a:tcPr>
                </a:tc>
                <a:extLst>
                  <a:ext uri="{0D108BD9-81ED-4DB2-BD59-A6C34878D82A}">
                    <a16:rowId xmlns:a16="http://schemas.microsoft.com/office/drawing/2014/main" val="259025808"/>
                  </a:ext>
                </a:extLst>
              </a:tr>
            </a:tbl>
          </a:graphicData>
        </a:graphic>
      </p:graphicFrame>
    </p:spTree>
    <p:extLst>
      <p:ext uri="{BB962C8B-B14F-4D97-AF65-F5344CB8AC3E}">
        <p14:creationId xmlns:p14="http://schemas.microsoft.com/office/powerpoint/2010/main" val="1345755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07947" y="1478562"/>
            <a:ext cx="7772400" cy="524494"/>
          </a:xfrm>
          <a:noFill/>
          <a:ln/>
        </p:spPr>
        <p:txBody>
          <a:bodyPr>
            <a:noAutofit/>
          </a:bodyPr>
          <a:lstStyle/>
          <a:p>
            <a:r>
              <a:rPr lang="en-US" sz="2400" dirty="0"/>
              <a:t>Counting Rule for Multiple-Step Experiments</a:t>
            </a:r>
          </a:p>
        </p:txBody>
      </p:sp>
      <p:sp>
        <p:nvSpPr>
          <p:cNvPr id="8196" name="Rectangle 4"/>
          <p:cNvSpPr>
            <a:spLocks noChangeArrowheads="1"/>
          </p:cNvSpPr>
          <p:nvPr/>
        </p:nvSpPr>
        <p:spPr bwMode="auto">
          <a:xfrm>
            <a:off x="895182" y="2060444"/>
            <a:ext cx="7585165" cy="1088850"/>
          </a:xfrm>
          <a:prstGeom prst="rect">
            <a:avLst/>
          </a:prstGeom>
          <a:noFill/>
          <a:ln w="12700">
            <a:noFill/>
            <a:miter lim="800000"/>
            <a:headEnd/>
            <a:tailEnd/>
          </a:ln>
          <a:effectLst/>
        </p:spPr>
        <p:txBody>
          <a:bodyPr wrap="square" anchor="ctr"/>
          <a:lstStyle/>
          <a:p>
            <a:pPr marL="257827" indent="-257827">
              <a:lnSpc>
                <a:spcPct val="110000"/>
              </a:lnSpc>
              <a:buFont typeface="Arial" panose="020B0604020202020204" pitchFamily="34" charset="0"/>
              <a:buChar char="•"/>
            </a:pPr>
            <a:r>
              <a:rPr lang="en-US" sz="1805" dirty="0">
                <a:solidFill>
                  <a:srgbClr val="000000"/>
                </a:solidFill>
                <a:latin typeface="+mn-lt"/>
                <a:cs typeface="Arial" panose="020B0604020202020204" pitchFamily="34" charset="0"/>
              </a:rPr>
              <a:t>If an experiment consists of a sequence of </a:t>
            </a:r>
            <a:r>
              <a:rPr lang="en-US" sz="1805" i="1" dirty="0">
                <a:solidFill>
                  <a:srgbClr val="000000"/>
                </a:solidFill>
                <a:latin typeface="+mn-lt"/>
                <a:cs typeface="Arial" panose="020B0604020202020204" pitchFamily="34" charset="0"/>
              </a:rPr>
              <a:t>k</a:t>
            </a:r>
            <a:r>
              <a:rPr lang="en-US" sz="1805" dirty="0">
                <a:solidFill>
                  <a:srgbClr val="000000"/>
                </a:solidFill>
                <a:latin typeface="+mn-lt"/>
                <a:cs typeface="Arial" panose="020B0604020202020204" pitchFamily="34" charset="0"/>
              </a:rPr>
              <a:t> steps in which there are </a:t>
            </a:r>
            <a:r>
              <a:rPr lang="en-US" sz="1805" i="1" dirty="0">
                <a:solidFill>
                  <a:srgbClr val="000000"/>
                </a:solidFill>
                <a:latin typeface="+mn-lt"/>
                <a:cs typeface="Arial" panose="020B0604020202020204" pitchFamily="34" charset="0"/>
              </a:rPr>
              <a:t>n</a:t>
            </a:r>
            <a:r>
              <a:rPr lang="en-US" sz="1805" baseline="-25000" dirty="0">
                <a:solidFill>
                  <a:srgbClr val="000000"/>
                </a:solidFill>
                <a:latin typeface="+mn-lt"/>
                <a:cs typeface="Arial" panose="020B0604020202020204" pitchFamily="34" charset="0"/>
              </a:rPr>
              <a:t>1</a:t>
            </a:r>
            <a:r>
              <a:rPr lang="en-US" sz="1805" dirty="0">
                <a:solidFill>
                  <a:srgbClr val="000000"/>
                </a:solidFill>
                <a:latin typeface="+mn-lt"/>
                <a:cs typeface="Arial" panose="020B0604020202020204" pitchFamily="34" charset="0"/>
              </a:rPr>
              <a:t> possible results for the first step, </a:t>
            </a:r>
            <a:r>
              <a:rPr lang="en-US" sz="1805" i="1" dirty="0">
                <a:solidFill>
                  <a:srgbClr val="000000"/>
                </a:solidFill>
                <a:latin typeface="+mn-lt"/>
                <a:cs typeface="Arial" panose="020B0604020202020204" pitchFamily="34" charset="0"/>
              </a:rPr>
              <a:t>n</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possible results for the second step, and so on, then the total number of experimental outcomes is given by (</a:t>
            </a:r>
            <a:r>
              <a:rPr lang="en-US" sz="1805" i="1" dirty="0">
                <a:solidFill>
                  <a:srgbClr val="000000"/>
                </a:solidFill>
                <a:latin typeface="+mn-lt"/>
                <a:cs typeface="Arial" panose="020B0604020202020204" pitchFamily="34" charset="0"/>
              </a:rPr>
              <a:t>n</a:t>
            </a:r>
            <a:r>
              <a:rPr lang="en-US" sz="1805" baseline="-25000" dirty="0">
                <a:solidFill>
                  <a:srgbClr val="000000"/>
                </a:solidFill>
                <a:latin typeface="+mn-lt"/>
                <a:cs typeface="Arial" panose="020B0604020202020204" pitchFamily="34" charset="0"/>
              </a:rPr>
              <a:t>1</a:t>
            </a:r>
            <a:r>
              <a:rPr lang="en-US" sz="1805" dirty="0">
                <a:solidFill>
                  <a:srgbClr val="000000"/>
                </a:solidFill>
                <a:latin typeface="+mn-lt"/>
                <a:cs typeface="Arial" panose="020B0604020202020204" pitchFamily="34" charset="0"/>
              </a:rPr>
              <a:t>)(</a:t>
            </a:r>
            <a:r>
              <a:rPr lang="en-US" sz="1805" i="1" dirty="0">
                <a:solidFill>
                  <a:srgbClr val="000000"/>
                </a:solidFill>
                <a:latin typeface="+mn-lt"/>
                <a:cs typeface="Arial" panose="020B0604020202020204" pitchFamily="34" charset="0"/>
              </a:rPr>
              <a:t>n</a:t>
            </a:r>
            <a:r>
              <a:rPr lang="en-US" sz="1805" baseline="-25000" dirty="0">
                <a:solidFill>
                  <a:srgbClr val="000000"/>
                </a:solidFill>
                <a:latin typeface="+mn-lt"/>
                <a:cs typeface="Arial" panose="020B0604020202020204" pitchFamily="34" charset="0"/>
              </a:rPr>
              <a:t>2</a:t>
            </a:r>
            <a:r>
              <a:rPr lang="en-US" sz="1805" dirty="0">
                <a:solidFill>
                  <a:srgbClr val="000000"/>
                </a:solidFill>
                <a:latin typeface="+mn-lt"/>
                <a:cs typeface="Arial" panose="020B0604020202020204" pitchFamily="34" charset="0"/>
              </a:rPr>
              <a:t>) . . . (</a:t>
            </a:r>
            <a:r>
              <a:rPr lang="en-US" sz="1805" i="1" dirty="0" err="1">
                <a:solidFill>
                  <a:srgbClr val="000000"/>
                </a:solidFill>
                <a:latin typeface="+mn-lt"/>
                <a:cs typeface="Arial" panose="020B0604020202020204" pitchFamily="34" charset="0"/>
              </a:rPr>
              <a:t>n</a:t>
            </a:r>
            <a:r>
              <a:rPr lang="en-US" sz="1805" i="1" baseline="-25000" dirty="0" err="1">
                <a:solidFill>
                  <a:srgbClr val="000000"/>
                </a:solidFill>
                <a:latin typeface="+mn-lt"/>
                <a:cs typeface="Arial" panose="020B0604020202020204" pitchFamily="34" charset="0"/>
              </a:rPr>
              <a:t>k</a:t>
            </a:r>
            <a:r>
              <a:rPr lang="en-US" sz="1805" dirty="0">
                <a:solidFill>
                  <a:srgbClr val="000000"/>
                </a:solidFill>
                <a:latin typeface="+mn-lt"/>
                <a:cs typeface="Arial" panose="020B0604020202020204" pitchFamily="34" charset="0"/>
              </a:rPr>
              <a:t>).</a:t>
            </a:r>
          </a:p>
        </p:txBody>
      </p:sp>
      <p:sp>
        <p:nvSpPr>
          <p:cNvPr id="8197" name="Rectangle 5"/>
          <p:cNvSpPr>
            <a:spLocks noChangeArrowheads="1"/>
          </p:cNvSpPr>
          <p:nvPr/>
        </p:nvSpPr>
        <p:spPr bwMode="auto">
          <a:xfrm>
            <a:off x="885891" y="3284736"/>
            <a:ext cx="7585165" cy="830730"/>
          </a:xfrm>
          <a:prstGeom prst="rect">
            <a:avLst/>
          </a:prstGeom>
          <a:noFill/>
          <a:ln w="12700">
            <a:noFill/>
            <a:miter lim="800000"/>
            <a:headEnd/>
            <a:tailEnd/>
          </a:ln>
          <a:effectLst/>
        </p:spPr>
        <p:txBody>
          <a:bodyPr wrap="square" anchor="ctr"/>
          <a:lstStyle/>
          <a:p>
            <a:pPr marL="257827" indent="-257827">
              <a:spcBef>
                <a:spcPct val="20000"/>
              </a:spcBef>
              <a:buFont typeface="Arial" panose="020B0604020202020204" pitchFamily="34" charset="0"/>
              <a:buChar char="•"/>
            </a:pPr>
            <a:r>
              <a:rPr lang="en-US" sz="1805" dirty="0">
                <a:solidFill>
                  <a:srgbClr val="000000"/>
                </a:solidFill>
                <a:latin typeface="+mn-lt"/>
                <a:cs typeface="Arial" panose="020B0604020202020204" pitchFamily="34" charset="0"/>
              </a:rPr>
              <a:t>A helpful graphical representation of a multiple-step experiment is a tree diagram.</a:t>
            </a:r>
          </a:p>
          <a:p>
            <a:pPr algn="l"/>
            <a:endParaRPr lang="en-US" dirty="0">
              <a:solidFill>
                <a:srgbClr val="000000"/>
              </a:solidFill>
              <a:effectLst/>
              <a:latin typeface="+mn-lt"/>
              <a:cs typeface="Arial" panose="020B0604020202020204" pitchFamily="34" charset="0"/>
            </a:endParaRPr>
          </a:p>
        </p:txBody>
      </p:sp>
      <p:sp>
        <p:nvSpPr>
          <p:cNvPr id="5" name="Rectangle 2">
            <a:extLst>
              <a:ext uri="{FF2B5EF4-FFF2-40B4-BE49-F238E27FC236}">
                <a16:creationId xmlns:a16="http://schemas.microsoft.com/office/drawing/2014/main" id="{445BE0DD-C45B-4D44-BADC-FFB302AD6D65}"/>
              </a:ext>
            </a:extLst>
          </p:cNvPr>
          <p:cNvSpPr txBox="1">
            <a:spLocks noChangeArrowheads="1"/>
          </p:cNvSpPr>
          <p:nvPr/>
        </p:nvSpPr>
        <p:spPr>
          <a:xfrm>
            <a:off x="509355" y="966834"/>
            <a:ext cx="7772400" cy="524494"/>
          </a:xfrm>
          <a:noFill/>
          <a:ln/>
        </p:spPr>
        <p:txBody>
          <a:bodyPr/>
          <a:lstStyle>
            <a:lvl1pPr algn="l" defTabSz="914400" rtl="0" eaLnBrk="1" latinLnBrk="0" hangingPunct="1">
              <a:spcBef>
                <a:spcPct val="0"/>
              </a:spcBef>
              <a:buNone/>
              <a:defRPr sz="2800" b="1" kern="1200">
                <a:solidFill>
                  <a:schemeClr val="tx1"/>
                </a:solidFill>
                <a:latin typeface="+mj-lt"/>
                <a:ea typeface="+mj-ea"/>
                <a:cs typeface="+mj-cs"/>
              </a:defRPr>
            </a:lvl1pPr>
          </a:lstStyle>
          <a:p>
            <a:pPr fontAlgn="auto">
              <a:spcAft>
                <a:spcPts val="0"/>
              </a:spcAft>
            </a:pPr>
            <a:r>
              <a:rPr lang="en-US" dirty="0"/>
              <a:t>Random Experiment and Its Sample Space</a:t>
            </a:r>
          </a:p>
        </p:txBody>
      </p:sp>
    </p:spTree>
    <p:extLst>
      <p:ext uri="{BB962C8B-B14F-4D97-AF65-F5344CB8AC3E}">
        <p14:creationId xmlns:p14="http://schemas.microsoft.com/office/powerpoint/2010/main" val="1251638980"/>
      </p:ext>
    </p:extLst>
  </p:cSld>
  <p:clrMapOvr>
    <a:masterClrMapping/>
  </p:clrMapOvr>
</p:sld>
</file>

<file path=ppt/theme/theme1.xml><?xml version="1.0" encoding="utf-8"?>
<a:theme xmlns:a="http://schemas.openxmlformats.org/drawingml/2006/main" name="e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StudyTemplate.pptx" id="{AE74280A-B603-42B4-B05F-2B7AC7703B76}" vid="{F4A7A3A8-5CA7-4B76-85A7-4E6A94576C8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eStudy</Template>
  <TotalTime>0</TotalTime>
  <Words>3932</Words>
  <Application>Microsoft Office PowerPoint</Application>
  <PresentationFormat>On-screen Show (4:3)</PresentationFormat>
  <Paragraphs>672</Paragraphs>
  <Slides>56</Slides>
  <Notes>55</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3</vt:i4>
      </vt:variant>
      <vt:variant>
        <vt:lpstr>Slide Titles</vt:lpstr>
      </vt:variant>
      <vt:variant>
        <vt:i4>56</vt:i4>
      </vt:variant>
    </vt:vector>
  </HeadingPairs>
  <TitlesOfParts>
    <vt:vector size="68" baseType="lpstr">
      <vt:lpstr>Arial</vt:lpstr>
      <vt:lpstr>Calibri</vt:lpstr>
      <vt:lpstr>Cambria Math</vt:lpstr>
      <vt:lpstr>Monotype Sorts</vt:lpstr>
      <vt:lpstr>Symbol</vt:lpstr>
      <vt:lpstr>Times New Roman</vt:lpstr>
      <vt:lpstr>Verdana</vt:lpstr>
      <vt:lpstr>Wingdings</vt:lpstr>
      <vt:lpstr>eStudy</vt:lpstr>
      <vt:lpstr>Worksheet</vt:lpstr>
      <vt:lpstr>Microsoft Excel Binary Worksheet</vt:lpstr>
      <vt:lpstr>Microsoft Excel Worksheet</vt:lpstr>
      <vt:lpstr>PowerPoint Presentation</vt:lpstr>
      <vt:lpstr>Probability</vt:lpstr>
      <vt:lpstr>PowerPoint Presentation</vt:lpstr>
      <vt:lpstr>PowerPoint Presentation</vt:lpstr>
      <vt:lpstr>Probability and the Likelihood of Occurrence</vt:lpstr>
      <vt:lpstr>PowerPoint Presentation</vt:lpstr>
      <vt:lpstr>Random Experiment and Its Sample Space</vt:lpstr>
      <vt:lpstr>Random Experiment and Its Sample Space</vt:lpstr>
      <vt:lpstr>Counting Rule for Multiple-Step Experiments</vt:lpstr>
      <vt:lpstr>Counting Rule for Multiple-Step Experiments</vt:lpstr>
      <vt:lpstr>Tree Diagram</vt:lpstr>
      <vt:lpstr>Counting Rule for Combinations</vt:lpstr>
      <vt:lpstr>Counting Rule for Combinations</vt:lpstr>
      <vt:lpstr>PowerPoint Presentation</vt:lpstr>
      <vt:lpstr>PowerPoint Presentation</vt:lpstr>
      <vt:lpstr>PowerPoint Presentation</vt:lpstr>
      <vt:lpstr>PowerPoint Presentation</vt:lpstr>
      <vt:lpstr>Classical Method</vt:lpstr>
      <vt:lpstr>Relative Frequency Method</vt:lpstr>
      <vt:lpstr>Subjective Method</vt:lpstr>
      <vt:lpstr>Subjective Method</vt:lpstr>
      <vt:lpstr>PowerPoint Presentation</vt:lpstr>
      <vt:lpstr>PowerPoint Presentation</vt:lpstr>
      <vt:lpstr>PowerPoint Presentation</vt:lpstr>
      <vt:lpstr>Some Basic Relationships of Probability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Bayes’ Theorem</vt:lpstr>
      <vt:lpstr>PowerPoint Presentation</vt:lpstr>
      <vt:lpstr>PowerPoint Presentation</vt:lpstr>
      <vt:lpstr>New Information</vt:lpstr>
      <vt:lpstr>PowerPoint Presentation</vt:lpstr>
      <vt:lpstr>PowerPoint Presentation</vt:lpstr>
      <vt:lpstr>Bayes’ Theorem</vt:lpstr>
      <vt:lpstr>Posterior Probabilities</vt:lpstr>
      <vt:lpstr>PowerPoint Presentation</vt:lpstr>
      <vt:lpstr>Bayes’ Theorem:  Tabular Approach</vt:lpstr>
      <vt:lpstr>Bayes’ Theorem:  Tabular Approach</vt:lpstr>
      <vt:lpstr>PowerPoint Presentation</vt:lpstr>
      <vt:lpstr>PowerPoint Presentation</vt:lpstr>
      <vt:lpstr>Bayes’ Theorem:  Tabular Approach</vt:lpstr>
      <vt:lpstr>Bayes’ Theorem:  Tabular Approach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2017-11-07T19:55:41Z</dcterms:created>
  <dcterms:modified xsi:type="dcterms:W3CDTF">2019-02-18T20:32:33Z</dcterms:modified>
</cp:coreProperties>
</file>