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theme/themeOverride1.xml" ContentType="application/vnd.openxmlformats-officedocument.themeOverr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removePersonalInfoOnSave="1" saveSubsetFonts="1">
  <p:sldMasterIdLst>
    <p:sldMasterId id="2147483676" r:id="rId1"/>
  </p:sldMasterIdLst>
  <p:notesMasterIdLst>
    <p:notesMasterId r:id="rId49"/>
  </p:notesMasterIdLst>
  <p:handoutMasterIdLst>
    <p:handoutMasterId r:id="rId50"/>
  </p:handoutMasterIdLst>
  <p:sldIdLst>
    <p:sldId id="268" r:id="rId2"/>
    <p:sldId id="272" r:id="rId3"/>
    <p:sldId id="273" r:id="rId4"/>
    <p:sldId id="274" r:id="rId5"/>
    <p:sldId id="275" r:id="rId6"/>
    <p:sldId id="276" r:id="rId7"/>
    <p:sldId id="277" r:id="rId8"/>
    <p:sldId id="278" r:id="rId9"/>
    <p:sldId id="279" r:id="rId10"/>
    <p:sldId id="280" r:id="rId11"/>
    <p:sldId id="281" r:id="rId12"/>
    <p:sldId id="282" r:id="rId13"/>
    <p:sldId id="283" r:id="rId14"/>
    <p:sldId id="284" r:id="rId15"/>
    <p:sldId id="285" r:id="rId16"/>
    <p:sldId id="286" r:id="rId17"/>
    <p:sldId id="287" r:id="rId18"/>
    <p:sldId id="288" r:id="rId19"/>
    <p:sldId id="289" r:id="rId20"/>
    <p:sldId id="290" r:id="rId21"/>
    <p:sldId id="291" r:id="rId22"/>
    <p:sldId id="292" r:id="rId23"/>
    <p:sldId id="293" r:id="rId24"/>
    <p:sldId id="294" r:id="rId25"/>
    <p:sldId id="295" r:id="rId26"/>
    <p:sldId id="296" r:id="rId27"/>
    <p:sldId id="297" r:id="rId28"/>
    <p:sldId id="298" r:id="rId29"/>
    <p:sldId id="299" r:id="rId30"/>
    <p:sldId id="300" r:id="rId31"/>
    <p:sldId id="301" r:id="rId32"/>
    <p:sldId id="302" r:id="rId33"/>
    <p:sldId id="303" r:id="rId34"/>
    <p:sldId id="304" r:id="rId35"/>
    <p:sldId id="305" r:id="rId36"/>
    <p:sldId id="306" r:id="rId37"/>
    <p:sldId id="307" r:id="rId38"/>
    <p:sldId id="309" r:id="rId39"/>
    <p:sldId id="310" r:id="rId40"/>
    <p:sldId id="311" r:id="rId41"/>
    <p:sldId id="312" r:id="rId42"/>
    <p:sldId id="313" r:id="rId43"/>
    <p:sldId id="314" r:id="rId44"/>
    <p:sldId id="315" r:id="rId45"/>
    <p:sldId id="317" r:id="rId46"/>
    <p:sldId id="318" r:id="rId47"/>
    <p:sldId id="319" r:id="rId48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743">
          <p15:clr>
            <a:srgbClr val="A4A3A4"/>
          </p15:clr>
        </p15:guide>
        <p15:guide id="2" pos="1422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70C0"/>
    <a:srgbClr val="5F5F5F"/>
    <a:srgbClr val="777777"/>
    <a:srgbClr val="0000FF"/>
    <a:srgbClr val="FFFFCC"/>
    <a:srgbClr val="996633"/>
    <a:srgbClr val="339966"/>
    <a:srgbClr val="333399"/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89" autoAdjust="0"/>
    <p:restoredTop sz="95540" autoAdjust="0"/>
  </p:normalViewPr>
  <p:slideViewPr>
    <p:cSldViewPr snapToGrid="0">
      <p:cViewPr varScale="1">
        <p:scale>
          <a:sx n="102" d="100"/>
          <a:sy n="102" d="100"/>
        </p:scale>
        <p:origin x="162" y="90"/>
      </p:cViewPr>
      <p:guideLst>
        <p:guide orient="horz" pos="3743"/>
        <p:guide pos="1422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90" d="100"/>
        <a:sy n="90" d="100"/>
      </p:scale>
      <p:origin x="0" y="0"/>
    </p:cViewPr>
  </p:sorterViewPr>
  <p:notesViewPr>
    <p:cSldViewPr snapToGrid="0">
      <p:cViewPr>
        <p:scale>
          <a:sx n="90" d="100"/>
          <a:sy n="90" d="100"/>
        </p:scale>
        <p:origin x="-2814" y="-6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handoutMaster" Target="handoutMasters/handoutMaster1.xml"/><Relationship Id="rId55" Type="http://schemas.microsoft.com/office/2015/10/relationships/revisionInfo" Target="revisionInfo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presProps" Target="presProps.xml"/><Relationship Id="rId3" Type="http://schemas.openxmlformats.org/officeDocument/2006/relationships/slide" Target="slides/slide2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Book1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package" Target="../embeddings/Microsoft_Excel_Worksheet.xlsx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Sheet1!$A$1:$A$4</c:f>
              <c:strCache>
                <c:ptCount val="4"/>
                <c:pt idx="0">
                  <c:v>A</c:v>
                </c:pt>
                <c:pt idx="1">
                  <c:v>B</c:v>
                </c:pt>
                <c:pt idx="2">
                  <c:v>C</c:v>
                </c:pt>
                <c:pt idx="3">
                  <c:v>D</c:v>
                </c:pt>
              </c:strCache>
            </c:strRef>
          </c:cat>
          <c:val>
            <c:numRef>
              <c:f>Sheet1!$B$1:$B$4</c:f>
              <c:numCache>
                <c:formatCode>General</c:formatCode>
                <c:ptCount val="4"/>
                <c:pt idx="0">
                  <c:v>0.2</c:v>
                </c:pt>
                <c:pt idx="1">
                  <c:v>0.3</c:v>
                </c:pt>
                <c:pt idx="2">
                  <c:v>0.35</c:v>
                </c:pt>
                <c:pt idx="3">
                  <c:v>0.05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CA0-4894-BFDF-17EA1603B2A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542779176"/>
        <c:axId val="542780160"/>
      </c:barChart>
      <c:catAx>
        <c:axId val="54277917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42780160"/>
        <c:crosses val="autoZero"/>
        <c:auto val="1"/>
        <c:lblAlgn val="ctr"/>
        <c:lblOffset val="100"/>
        <c:noMultiLvlLbl val="0"/>
      </c:catAx>
      <c:valAx>
        <c:axId val="54278016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42779176"/>
        <c:crosses val="autoZero"/>
        <c:crossBetween val="between"/>
        <c:majorUnit val="0.1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38100">
      <a:solidFill>
        <a:schemeClr val="accent1"/>
      </a:solidFill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Sheet1!$B$6</c:f>
              <c:strCache>
                <c:ptCount val="1"/>
                <c:pt idx="0">
                  <c:v>Probability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numRef>
              <c:f>Sheet1!$A$7:$A$11</c:f>
              <c:numCache>
                <c:formatCode>General</c:formatCode>
                <c:ptCount val="5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</c:numCache>
            </c:numRef>
          </c:cat>
          <c:val>
            <c:numRef>
              <c:f>Sheet1!$B$7:$B$11</c:f>
              <c:numCache>
                <c:formatCode>General</c:formatCode>
                <c:ptCount val="5"/>
                <c:pt idx="0">
                  <c:v>0.4</c:v>
                </c:pt>
                <c:pt idx="1">
                  <c:v>0.2</c:v>
                </c:pt>
                <c:pt idx="2">
                  <c:v>0.25</c:v>
                </c:pt>
                <c:pt idx="3">
                  <c:v>0.05</c:v>
                </c:pt>
                <c:pt idx="4">
                  <c:v>0.1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021-4E93-97A3-00D5AF515AC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603900800"/>
        <c:axId val="603901456"/>
      </c:barChart>
      <c:catAx>
        <c:axId val="60390080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03901456"/>
        <c:crosses val="autoZero"/>
        <c:auto val="1"/>
        <c:lblAlgn val="ctr"/>
        <c:lblOffset val="100"/>
        <c:noMultiLvlLbl val="0"/>
      </c:catAx>
      <c:valAx>
        <c:axId val="60390145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03900800"/>
        <c:crosses val="autoZero"/>
        <c:crossBetween val="between"/>
        <c:majorUnit val="0.1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'[Worksheet in 06_DiscreteProbability.pptx]Sheet1'!$G$1</c:f>
              <c:strCache>
                <c:ptCount val="1"/>
                <c:pt idx="0">
                  <c:v>f(x)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numRef>
              <c:f>'[Worksheet in 06_DiscreteProbability.pptx]Sheet1'!$F$2:$F$12</c:f>
              <c:numCache>
                <c:formatCode>General</c:formatCode>
                <c:ptCount val="11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</c:numCache>
            </c:numRef>
          </c:cat>
          <c:val>
            <c:numRef>
              <c:f>'[Worksheet in 06_DiscreteProbability.pptx]Sheet1'!$G$2:$G$12</c:f>
              <c:numCache>
                <c:formatCode>0.0000</c:formatCode>
                <c:ptCount val="11"/>
                <c:pt idx="0">
                  <c:v>1.8315638888734179E-2</c:v>
                </c:pt>
                <c:pt idx="1">
                  <c:v>7.3262555554936715E-2</c:v>
                </c:pt>
                <c:pt idx="2">
                  <c:v>0.14652511110987346</c:v>
                </c:pt>
                <c:pt idx="3">
                  <c:v>0.19536681481316462</c:v>
                </c:pt>
                <c:pt idx="4">
                  <c:v>0.19536681481316462</c:v>
                </c:pt>
                <c:pt idx="5">
                  <c:v>0.1562934518505317</c:v>
                </c:pt>
                <c:pt idx="6">
                  <c:v>0.10419563456702115</c:v>
                </c:pt>
                <c:pt idx="7">
                  <c:v>5.9540362609726373E-2</c:v>
                </c:pt>
                <c:pt idx="8">
                  <c:v>2.9770181304863183E-2</c:v>
                </c:pt>
                <c:pt idx="9">
                  <c:v>1.3231191691050297E-2</c:v>
                </c:pt>
                <c:pt idx="10">
                  <c:v>5.2924766764201169E-3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451-4A18-A22E-E0213AE75D1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547555104"/>
        <c:axId val="547553792"/>
      </c:barChart>
      <c:catAx>
        <c:axId val="54755510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47553792"/>
        <c:crosses val="autoZero"/>
        <c:auto val="1"/>
        <c:lblAlgn val="ctr"/>
        <c:lblOffset val="100"/>
        <c:noMultiLvlLbl val="0"/>
      </c:catAx>
      <c:valAx>
        <c:axId val="54755379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4755510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03656062-D505-4836-AF54-3CB4DAD8743C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E011AD9-8D16-42BA-B401-68D93E83917D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20D2BF6-C0F9-4370-AAC9-0C55220FB4CA}" type="datetimeFigureOut">
              <a:rPr lang="en-US" smtClean="0"/>
              <a:t>2/2/2018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52CD096-219C-4E81-A6F2-CAFD835FFB44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9A945DE-73A1-4703-8B3F-28EFB191340B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386C0B1-35B7-4639-BFAA-194584681F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525967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71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71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EF615B9B-8AAB-401E-86BB-543DBAA5304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7502904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6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96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988560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841412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2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1792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652975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454770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5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2365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456043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242701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47572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9346975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942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1075529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7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1597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3170047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6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157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437114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6771775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972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4494432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149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6806480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5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2375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204452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5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2385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1609476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0064466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6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2396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4106848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3467267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1270524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3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1853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5827074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3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1863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958148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9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1699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2322034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6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154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9778131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2617254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501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6608952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1290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1345470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6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1976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4021623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0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1710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9056955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665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5324896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8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1658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4479518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675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1329038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6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1986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636957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8023927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7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2027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8497295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8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2058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078764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4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147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9177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4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148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148274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1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1771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8484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1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1781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125398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49662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7" name="Line 4"/>
          <p:cNvSpPr>
            <a:spLocks noChangeShapeType="1"/>
          </p:cNvSpPr>
          <p:nvPr/>
        </p:nvSpPr>
        <p:spPr bwMode="auto">
          <a:xfrm>
            <a:off x="0" y="793750"/>
            <a:ext cx="9144000" cy="0"/>
          </a:xfrm>
          <a:prstGeom prst="line">
            <a:avLst/>
          </a:prstGeom>
          <a:noFill/>
          <a:ln w="9525">
            <a:solidFill>
              <a:srgbClr val="3366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" name="Line 5"/>
          <p:cNvSpPr>
            <a:spLocks noChangeShapeType="1"/>
          </p:cNvSpPr>
          <p:nvPr/>
        </p:nvSpPr>
        <p:spPr bwMode="auto">
          <a:xfrm>
            <a:off x="0" y="946150"/>
            <a:ext cx="9144000" cy="0"/>
          </a:xfrm>
          <a:prstGeom prst="line">
            <a:avLst/>
          </a:prstGeom>
          <a:noFill/>
          <a:ln w="28575">
            <a:solidFill>
              <a:schemeClr val="tx2">
                <a:lumMod val="60000"/>
                <a:lumOff val="4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61350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400"/>
            </a:lvl1pPr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C9A200E3-CC3B-4F36-A270-5195B35C52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3869" y="1007227"/>
            <a:ext cx="4869240" cy="461355"/>
          </a:xfrm>
        </p:spPr>
        <p:txBody>
          <a:bodyPr/>
          <a:lstStyle>
            <a:lvl1pPr algn="l">
              <a:defRPr sz="2800" b="1"/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4401125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307981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8280577"/>
      </p:ext>
    </p:extLst>
  </p:cSld>
  <p:clrMapOvr>
    <a:masterClrMapping/>
  </p:clrMapOvr>
  <p:transition>
    <p:zo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89509579"/>
      </p:ext>
    </p:extLst>
  </p:cSld>
  <p:clrMapOvr>
    <a:masterClrMapping/>
  </p:clrMapOvr>
  <p:transition>
    <p:zoom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5257800" y="6627168"/>
            <a:ext cx="3886200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1000" dirty="0">
                <a:solidFill>
                  <a:schemeClr val="bg1">
                    <a:lumMod val="50000"/>
                  </a:schemeClr>
                </a:solidFill>
                <a:latin typeface="+mn-lt"/>
              </a:rPr>
              <a:t>copyright © michael .roberson@eStudy.us</a:t>
            </a:r>
            <a:r>
              <a:rPr lang="en-US" sz="1000" baseline="0" dirty="0">
                <a:solidFill>
                  <a:schemeClr val="bg1">
                    <a:lumMod val="50000"/>
                  </a:schemeClr>
                </a:solidFill>
                <a:latin typeface="+mn-lt"/>
              </a:rPr>
              <a:t> 2017</a:t>
            </a:r>
            <a:r>
              <a:rPr lang="en-US" sz="1000" dirty="0">
                <a:solidFill>
                  <a:schemeClr val="bg1">
                    <a:lumMod val="50000"/>
                  </a:schemeClr>
                </a:solidFill>
                <a:latin typeface="+mn-lt"/>
              </a:rPr>
              <a:t>, All  rights reserved</a:t>
            </a:r>
          </a:p>
        </p:txBody>
      </p:sp>
      <p:sp>
        <p:nvSpPr>
          <p:cNvPr id="8" name="Line 4"/>
          <p:cNvSpPr>
            <a:spLocks noChangeShapeType="1"/>
          </p:cNvSpPr>
          <p:nvPr/>
        </p:nvSpPr>
        <p:spPr bwMode="auto">
          <a:xfrm>
            <a:off x="0" y="793750"/>
            <a:ext cx="9144000" cy="0"/>
          </a:xfrm>
          <a:prstGeom prst="line">
            <a:avLst/>
          </a:prstGeom>
          <a:noFill/>
          <a:ln w="9525">
            <a:solidFill>
              <a:srgbClr val="0070C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9" name="Line 5"/>
          <p:cNvSpPr>
            <a:spLocks noChangeShapeType="1"/>
          </p:cNvSpPr>
          <p:nvPr/>
        </p:nvSpPr>
        <p:spPr bwMode="auto">
          <a:xfrm>
            <a:off x="0" y="946150"/>
            <a:ext cx="9144000" cy="0"/>
          </a:xfrm>
          <a:prstGeom prst="line">
            <a:avLst/>
          </a:prstGeom>
          <a:noFill/>
          <a:ln w="28575">
            <a:solidFill>
              <a:srgbClr val="0070C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28600" y="0"/>
            <a:ext cx="3657600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6000" dirty="0">
                <a:solidFill>
                  <a:srgbClr val="0070C0"/>
                </a:solidFill>
                <a:latin typeface="+mn-lt"/>
              </a:rPr>
              <a:t>eStudy.us</a:t>
            </a:r>
          </a:p>
        </p:txBody>
      </p:sp>
    </p:spTree>
    <p:extLst>
      <p:ext uri="{BB962C8B-B14F-4D97-AF65-F5344CB8AC3E}">
        <p14:creationId xmlns:p14="http://schemas.microsoft.com/office/powerpoint/2010/main" val="36803677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682" r:id="rId3"/>
    <p:sldLayoutId id="2147483683" r:id="rId4"/>
    <p:sldLayoutId id="2147483684" r:id="rId5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1.wmf"/><Relationship Id="rId4" Type="http://schemas.openxmlformats.org/officeDocument/2006/relationships/oleObject" Target="../embeddings/oleObject1.bin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.wmf"/><Relationship Id="rId5" Type="http://schemas.openxmlformats.org/officeDocument/2006/relationships/oleObject" Target="../embeddings/oleObject2.bin"/><Relationship Id="rId4" Type="http://schemas.openxmlformats.org/officeDocument/2006/relationships/chart" Target="../charts/char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4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1.wmf"/><Relationship Id="rId4" Type="http://schemas.openxmlformats.org/officeDocument/2006/relationships/oleObject" Target="../embeddings/oleObject3.bin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5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5" Type="http://schemas.openxmlformats.org/officeDocument/2006/relationships/image" Target="../media/image1.wmf"/><Relationship Id="rId4" Type="http://schemas.openxmlformats.org/officeDocument/2006/relationships/oleObject" Target="../embeddings/oleObject4.bin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4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3.xml"/><Relationship Id="rId7" Type="http://schemas.openxmlformats.org/officeDocument/2006/relationships/image" Target="../media/image1.wmf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5.bin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4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6.vml"/><Relationship Id="rId4" Type="http://schemas.openxmlformats.org/officeDocument/2006/relationships/image" Target="../media/image2.emf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3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wmf"/><Relationship Id="rId3" Type="http://schemas.openxmlformats.org/officeDocument/2006/relationships/notesSlide" Target="../notesSlides/notesSlide27.xml"/><Relationship Id="rId7" Type="http://schemas.openxmlformats.org/officeDocument/2006/relationships/oleObject" Target="../embeddings/oleObject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17.png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4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4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4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0.png"/><Relationship Id="rId4" Type="http://schemas.openxmlformats.org/officeDocument/2006/relationships/image" Target="../media/image19.png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2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1.wmf"/><Relationship Id="rId5" Type="http://schemas.openxmlformats.org/officeDocument/2006/relationships/oleObject" Target="../embeddings/oleObject8.bin"/><Relationship Id="rId4" Type="http://schemas.openxmlformats.org/officeDocument/2006/relationships/image" Target="../media/image21.png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3.xml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9.vml"/><Relationship Id="rId6" Type="http://schemas.openxmlformats.org/officeDocument/2006/relationships/chart" Target="../charts/chart3.xml"/><Relationship Id="rId5" Type="http://schemas.openxmlformats.org/officeDocument/2006/relationships/image" Target="../media/image1.wmf"/><Relationship Id="rId4" Type="http://schemas.openxmlformats.org/officeDocument/2006/relationships/oleObject" Target="../embeddings/oleObject9.bin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23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4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4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8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1.wmf"/><Relationship Id="rId5" Type="http://schemas.openxmlformats.org/officeDocument/2006/relationships/oleObject" Target="../embeddings/oleObject11.bin"/><Relationship Id="rId4" Type="http://schemas.openxmlformats.org/officeDocument/2006/relationships/image" Target="../media/image26.png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28.png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30.png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7BF3D8E0-1960-4898-A0A4-050E6374E922}"/>
              </a:ext>
            </a:extLst>
          </p:cNvPr>
          <p:cNvSpPr/>
          <p:nvPr/>
        </p:nvSpPr>
        <p:spPr>
          <a:xfrm>
            <a:off x="582345" y="1113384"/>
            <a:ext cx="4404283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400" b="1" dirty="0">
                <a:latin typeface="+mn-lt"/>
              </a:rPr>
              <a:t>Business Statistics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8D2354A6-5BE7-423D-9C29-B88BD528EC91}"/>
              </a:ext>
            </a:extLst>
          </p:cNvPr>
          <p:cNvSpPr/>
          <p:nvPr/>
        </p:nvSpPr>
        <p:spPr>
          <a:xfrm>
            <a:off x="894521" y="2635951"/>
            <a:ext cx="7032929" cy="11541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>
              <a:spcBef>
                <a:spcPts val="600"/>
              </a:spcBef>
              <a:spcAft>
                <a:spcPts val="0"/>
              </a:spcAft>
            </a:pPr>
            <a:r>
              <a:rPr lang="en-US" dirty="0">
                <a:solidFill>
                  <a:srgbClr val="000000"/>
                </a:solidFill>
                <a:latin typeface="Verdana" panose="020B0604030504040204" pitchFamily="34" charset="0"/>
                <a:ea typeface="Calibri" panose="020F0502020204030204" pitchFamily="34" charset="0"/>
              </a:rPr>
              <a:t>This lecture flows well with </a:t>
            </a:r>
          </a:p>
          <a:p>
            <a:pPr marL="0" marR="0">
              <a:spcBef>
                <a:spcPts val="600"/>
              </a:spcBef>
              <a:spcAft>
                <a:spcPts val="0"/>
              </a:spcAft>
            </a:pPr>
            <a:r>
              <a:rPr lang="en-US" i="1" dirty="0">
                <a:solidFill>
                  <a:srgbClr val="000000"/>
                </a:solidFill>
                <a:latin typeface="Verdana" panose="020B0604030504040204" pitchFamily="34" charset="0"/>
                <a:ea typeface="Calibri" panose="020F0502020204030204" pitchFamily="34" charset="0"/>
              </a:rPr>
              <a:t>Statistics for Business and Economics, Anderson, Sweeney, and Williams, 13</a:t>
            </a:r>
            <a:r>
              <a:rPr lang="en-US" i="1" baseline="30000" dirty="0">
                <a:solidFill>
                  <a:srgbClr val="000000"/>
                </a:solidFill>
                <a:latin typeface="Verdana" panose="020B0604030504040204" pitchFamily="34" charset="0"/>
                <a:ea typeface="Calibri" panose="020F0502020204030204" pitchFamily="34" charset="0"/>
              </a:rPr>
              <a:t>th</a:t>
            </a:r>
            <a:r>
              <a:rPr lang="en-US" i="1" dirty="0">
                <a:solidFill>
                  <a:srgbClr val="000000"/>
                </a:solidFill>
                <a:latin typeface="Verdana" panose="020B0604030504040204" pitchFamily="34" charset="0"/>
                <a:ea typeface="Calibri" panose="020F0502020204030204" pitchFamily="34" charset="0"/>
              </a:rPr>
              <a:t> edition</a:t>
            </a:r>
            <a:r>
              <a:rPr lang="en-US" dirty="0">
                <a:solidFill>
                  <a:srgbClr val="000000"/>
                </a:solidFill>
                <a:latin typeface="Verdana" panose="020B0604030504040204" pitchFamily="34" charset="0"/>
                <a:ea typeface="Calibri" panose="020F0502020204030204" pitchFamily="34" charset="0"/>
              </a:rPr>
              <a:t>, </a:t>
            </a:r>
            <a:r>
              <a:rPr lang="en-US" b="1" dirty="0">
                <a:solidFill>
                  <a:srgbClr val="000000"/>
                </a:solidFill>
                <a:latin typeface="Verdana" panose="020B0604030504040204" pitchFamily="34" charset="0"/>
                <a:ea typeface="Calibri" panose="020F0502020204030204" pitchFamily="34" charset="0"/>
              </a:rPr>
              <a:t>chapter 5</a:t>
            </a:r>
            <a:r>
              <a:rPr lang="en-US" dirty="0">
                <a:solidFill>
                  <a:srgbClr val="000000"/>
                </a:solidFill>
                <a:latin typeface="Verdana" panose="020B0604030504040204" pitchFamily="34" charset="0"/>
                <a:ea typeface="Calibri" panose="020F0502020204030204" pitchFamily="34" charset="0"/>
              </a:rPr>
              <a:t>.</a:t>
            </a:r>
            <a:endParaRPr lang="en-US" sz="28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401A4484-8D43-493F-8A52-9E2163D5FC6F}"/>
              </a:ext>
            </a:extLst>
          </p:cNvPr>
          <p:cNvSpPr/>
          <p:nvPr/>
        </p:nvSpPr>
        <p:spPr>
          <a:xfrm>
            <a:off x="831099" y="1736168"/>
            <a:ext cx="268823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>
                <a:latin typeface="+mn-lt"/>
              </a:rPr>
              <a:t>Discrete Probability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1309"/>
    </mc:Choice>
    <mc:Fallback xmlns="">
      <p:transition advTm="1309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895349" y="1612728"/>
            <a:ext cx="7521121" cy="757981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anchor="ctr"/>
          <a:lstStyle/>
          <a:p>
            <a:pPr marL="257827" indent="-257827">
              <a:buFont typeface="Arial" panose="020B0604020202020204" pitchFamily="34" charset="0"/>
              <a:buChar char="•"/>
            </a:pP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There are three methods </a:t>
            </a:r>
            <a:r>
              <a:rPr lang="en-US" sz="1805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for assign</a:t>
            </a:r>
            <a:r>
              <a:rPr lang="en-US" sz="1805">
                <a:latin typeface="+mn-lt"/>
                <a:cs typeface="Arial" panose="020B0604020202020204" pitchFamily="34" charset="0"/>
              </a:rPr>
              <a:t>ing</a:t>
            </a:r>
            <a:r>
              <a:rPr lang="en-US" sz="1805">
                <a:solidFill>
                  <a:srgbClr val="FF0000"/>
                </a:solidFill>
                <a:latin typeface="+mn-lt"/>
                <a:cs typeface="Arial" panose="020B0604020202020204" pitchFamily="34" charset="0"/>
              </a:rPr>
              <a:t> </a:t>
            </a:r>
            <a:r>
              <a:rPr lang="en-US" sz="1805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probabilities </a:t>
            </a: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to random variables: classical method, subjective method, and relative frequency method.</a:t>
            </a: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917125" y="2265983"/>
            <a:ext cx="7633604" cy="810797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anchor="ctr"/>
          <a:lstStyle/>
          <a:p>
            <a:pPr marL="257827" indent="-257827">
              <a:buFont typeface="Arial" panose="020B0604020202020204" pitchFamily="34" charset="0"/>
              <a:buChar char="•"/>
            </a:pP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The use of the relative frequency method to develop discrete probability distributions leads to what is called an empirical discrete distribution.</a:t>
            </a:r>
          </a:p>
        </p:txBody>
      </p:sp>
      <p:sp>
        <p:nvSpPr>
          <p:cNvPr id="8" name="Rectangle 6"/>
          <p:cNvSpPr>
            <a:spLocks noChangeArrowheads="1"/>
          </p:cNvSpPr>
          <p:nvPr/>
        </p:nvSpPr>
        <p:spPr bwMode="auto">
          <a:xfrm>
            <a:off x="577576" y="998317"/>
            <a:ext cx="7772400" cy="45833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68034" tIns="33420" rIns="68034" bIns="33420" anchor="ctr"/>
          <a:lstStyle/>
          <a:p>
            <a:pPr algn="l"/>
            <a:r>
              <a:rPr lang="en-US" sz="2800" b="1" dirty="0">
                <a:latin typeface="+mn-lt"/>
                <a:cs typeface="Arial" panose="020B0604020202020204" pitchFamily="34" charset="0"/>
              </a:rPr>
              <a:t>Discrete Probability Distributions</a:t>
            </a:r>
          </a:p>
        </p:txBody>
      </p:sp>
    </p:spTree>
    <p:extLst>
      <p:ext uri="{BB962C8B-B14F-4D97-AF65-F5344CB8AC3E}">
        <p14:creationId xmlns:p14="http://schemas.microsoft.com/office/powerpoint/2010/main" val="2423516001"/>
      </p:ext>
    </p:extLst>
  </p:cSld>
  <p:clrMapOvr>
    <a:masterClrMapping/>
  </p:clrMapOvr>
  <p:transition>
    <p:zoom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4" name="Rectangle 8"/>
          <p:cNvSpPr>
            <a:spLocks noChangeArrowheads="1"/>
          </p:cNvSpPr>
          <p:nvPr/>
        </p:nvSpPr>
        <p:spPr bwMode="auto">
          <a:xfrm>
            <a:off x="934261" y="2212785"/>
            <a:ext cx="7998493" cy="613999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68034" tIns="33420" rIns="68034" bIns="33420"/>
          <a:lstStyle/>
          <a:p>
            <a:pPr lvl="1" algn="l">
              <a:lnSpc>
                <a:spcPct val="80000"/>
              </a:lnSpc>
              <a:spcBef>
                <a:spcPct val="20000"/>
              </a:spcBef>
            </a:pP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Using past data on car sales, a tabular representation </a:t>
            </a:r>
          </a:p>
          <a:p>
            <a:pPr lvl="1" algn="l">
              <a:lnSpc>
                <a:spcPct val="80000"/>
              </a:lnSpc>
              <a:spcBef>
                <a:spcPct val="20000"/>
              </a:spcBef>
            </a:pP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of the probability distribution for sales was developed.</a:t>
            </a:r>
          </a:p>
        </p:txBody>
      </p:sp>
      <p:sp>
        <p:nvSpPr>
          <p:cNvPr id="9394" name="Freeform 178"/>
          <p:cNvSpPr>
            <a:spLocks/>
          </p:cNvSpPr>
          <p:nvPr/>
        </p:nvSpPr>
        <p:spPr bwMode="auto">
          <a:xfrm>
            <a:off x="8072438" y="5248899"/>
            <a:ext cx="11112" cy="2029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35"/>
              </a:cxn>
              <a:cxn ang="0">
                <a:pos x="13" y="25"/>
              </a:cxn>
              <a:cxn ang="0">
                <a:pos x="0" y="0"/>
              </a:cxn>
              <a:cxn ang="0">
                <a:pos x="0" y="0"/>
              </a:cxn>
            </a:cxnLst>
            <a:rect l="0" t="0" r="r" b="b"/>
            <a:pathLst>
              <a:path w="13" h="35">
                <a:moveTo>
                  <a:pt x="0" y="0"/>
                </a:moveTo>
                <a:lnTo>
                  <a:pt x="0" y="35"/>
                </a:lnTo>
                <a:lnTo>
                  <a:pt x="13" y="25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396" name="Freeform 180"/>
          <p:cNvSpPr>
            <a:spLocks/>
          </p:cNvSpPr>
          <p:nvPr/>
        </p:nvSpPr>
        <p:spPr bwMode="auto">
          <a:xfrm>
            <a:off x="8050214" y="5251286"/>
            <a:ext cx="14287" cy="11936"/>
          </a:xfrm>
          <a:custGeom>
            <a:avLst/>
            <a:gdLst/>
            <a:ahLst/>
            <a:cxnLst>
              <a:cxn ang="0">
                <a:pos x="19" y="0"/>
              </a:cxn>
              <a:cxn ang="0">
                <a:pos x="0" y="15"/>
              </a:cxn>
              <a:cxn ang="0">
                <a:pos x="17" y="21"/>
              </a:cxn>
              <a:cxn ang="0">
                <a:pos x="19" y="0"/>
              </a:cxn>
              <a:cxn ang="0">
                <a:pos x="19" y="0"/>
              </a:cxn>
            </a:cxnLst>
            <a:rect l="0" t="0" r="r" b="b"/>
            <a:pathLst>
              <a:path w="19" h="21">
                <a:moveTo>
                  <a:pt x="19" y="0"/>
                </a:moveTo>
                <a:lnTo>
                  <a:pt x="0" y="15"/>
                </a:lnTo>
                <a:lnTo>
                  <a:pt x="17" y="21"/>
                </a:lnTo>
                <a:lnTo>
                  <a:pt x="19" y="0"/>
                </a:lnTo>
                <a:lnTo>
                  <a:pt x="19" y="0"/>
                </a:lnTo>
                <a:close/>
              </a:path>
            </a:pathLst>
          </a:cu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467" name="Rectangle 251"/>
          <p:cNvSpPr>
            <a:spLocks noChangeArrowheads="1"/>
          </p:cNvSpPr>
          <p:nvPr/>
        </p:nvSpPr>
        <p:spPr bwMode="auto">
          <a:xfrm>
            <a:off x="1009195" y="1753681"/>
            <a:ext cx="7886700" cy="44878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68034" tIns="33420" rIns="68034" bIns="33420"/>
          <a:lstStyle/>
          <a:p>
            <a:pPr marL="260214" indent="-260214">
              <a:spcBef>
                <a:spcPct val="20000"/>
              </a:spcBef>
              <a:buSzPct val="100000"/>
              <a:buFont typeface="Arial" panose="020B0604020202020204" pitchFamily="34" charset="0"/>
              <a:buChar char="•"/>
            </a:pPr>
            <a:r>
              <a:rPr lang="en-US" sz="21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Example:  Swope Motors</a:t>
            </a:r>
          </a:p>
        </p:txBody>
      </p:sp>
      <p:sp>
        <p:nvSpPr>
          <p:cNvPr id="14" name="Rectangle 6"/>
          <p:cNvSpPr>
            <a:spLocks noChangeArrowheads="1"/>
          </p:cNvSpPr>
          <p:nvPr/>
        </p:nvSpPr>
        <p:spPr bwMode="auto">
          <a:xfrm>
            <a:off x="542407" y="1035578"/>
            <a:ext cx="7772400" cy="45833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68034" tIns="33420" rIns="68034" bIns="33420" anchor="ctr"/>
          <a:lstStyle/>
          <a:p>
            <a:pPr algn="l"/>
            <a:r>
              <a:rPr lang="en-US" sz="2800" b="1" dirty="0">
                <a:latin typeface="+mn-lt"/>
                <a:cs typeface="Arial" panose="020B0604020202020204" pitchFamily="34" charset="0"/>
              </a:rPr>
              <a:t>Discrete Probability Distributions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EC1DCDCC-427D-41D0-A6A4-44D5E8A1DEFB}"/>
              </a:ext>
            </a:extLst>
          </p:cNvPr>
          <p:cNvSpPr txBox="1"/>
          <p:nvPr/>
        </p:nvSpPr>
        <p:spPr>
          <a:xfrm>
            <a:off x="7079810" y="4998504"/>
            <a:ext cx="20641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How it was done</a:t>
            </a:r>
          </a:p>
        </p:txBody>
      </p:sp>
      <p:graphicFrame>
        <p:nvGraphicFramePr>
          <p:cNvPr id="13" name="Object 12">
            <a:extLst>
              <a:ext uri="{FF2B5EF4-FFF2-40B4-BE49-F238E27FC236}">
                <a16:creationId xmlns:a16="http://schemas.microsoft.com/office/drawing/2014/main" id="{5ADA92B8-AFE9-4EE1-8189-0C1B36FA493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9714906"/>
              </p:ext>
            </p:extLst>
          </p:nvPr>
        </p:nvGraphicFramePr>
        <p:xfrm>
          <a:off x="7573224" y="5560101"/>
          <a:ext cx="914400" cy="771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00" name="Worksheet" showAsIcon="1" r:id="rId4" imgW="914400" imgH="771480" progId="Excel.Sheet.12">
                  <p:embed/>
                </p:oleObj>
              </mc:Choice>
              <mc:Fallback>
                <p:oleObj name="Worksheet" showAsIcon="1" r:id="rId4" imgW="914400" imgH="771480" progId="Excel.Sheet.12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D6FA4E11-0652-4A69-94D0-5BE346DC018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7573224" y="5560101"/>
                        <a:ext cx="914400" cy="7715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2CB7FFB4-311A-418F-A3FC-89CCEE665F9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73102275"/>
              </p:ext>
            </p:extLst>
          </p:nvPr>
        </p:nvGraphicFramePr>
        <p:xfrm>
          <a:off x="2035419" y="3053862"/>
          <a:ext cx="4754880" cy="201739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188720">
                  <a:extLst>
                    <a:ext uri="{9D8B030D-6E8A-4147-A177-3AD203B41FA5}">
                      <a16:colId xmlns:a16="http://schemas.microsoft.com/office/drawing/2014/main" val="3146606017"/>
                    </a:ext>
                  </a:extLst>
                </a:gridCol>
                <a:gridCol w="1188720">
                  <a:extLst>
                    <a:ext uri="{9D8B030D-6E8A-4147-A177-3AD203B41FA5}">
                      <a16:colId xmlns:a16="http://schemas.microsoft.com/office/drawing/2014/main" val="232285232"/>
                    </a:ext>
                  </a:extLst>
                </a:gridCol>
                <a:gridCol w="1188720">
                  <a:extLst>
                    <a:ext uri="{9D8B030D-6E8A-4147-A177-3AD203B41FA5}">
                      <a16:colId xmlns:a16="http://schemas.microsoft.com/office/drawing/2014/main" val="1628922552"/>
                    </a:ext>
                  </a:extLst>
                </a:gridCol>
                <a:gridCol w="1188720">
                  <a:extLst>
                    <a:ext uri="{9D8B030D-6E8A-4147-A177-3AD203B41FA5}">
                      <a16:colId xmlns:a16="http://schemas.microsoft.com/office/drawing/2014/main" val="541920263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Cars sold per day (x)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Number of days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Probability f(x)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392362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40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0.4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  =40/100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31518779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1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20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0.2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6137838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2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25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0.25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84516856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3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5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0.05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58217291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4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10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0.1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9062868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100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463494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0883598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2" name="Rectangle 22"/>
          <p:cNvSpPr>
            <a:spLocks noChangeArrowheads="1"/>
          </p:cNvSpPr>
          <p:nvPr/>
        </p:nvSpPr>
        <p:spPr bwMode="auto">
          <a:xfrm>
            <a:off x="2594249" y="5183170"/>
            <a:ext cx="3556859" cy="29896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8034" tIns="33420" rIns="68034" bIns="33420">
            <a:spAutoFit/>
          </a:bodyPr>
          <a:lstStyle/>
          <a:p>
            <a:pPr algn="l"/>
            <a:r>
              <a:rPr lang="en-US" sz="1504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Values of Random Variable </a:t>
            </a:r>
            <a:r>
              <a:rPr lang="en-US" sz="1504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  <a:r>
              <a:rPr lang="en-US" sz="1504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(car sales)</a:t>
            </a:r>
          </a:p>
        </p:txBody>
      </p:sp>
      <p:sp>
        <p:nvSpPr>
          <p:cNvPr id="10263" name="Rectangle 23"/>
          <p:cNvSpPr>
            <a:spLocks noChangeArrowheads="1"/>
          </p:cNvSpPr>
          <p:nvPr/>
        </p:nvSpPr>
        <p:spPr bwMode="auto">
          <a:xfrm rot="16200000">
            <a:off x="975776" y="3532627"/>
            <a:ext cx="1214615" cy="34449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8034" tIns="33420" rIns="68034" bIns="33420">
            <a:spAutoFit/>
          </a:bodyPr>
          <a:lstStyle/>
          <a:p>
            <a:pPr algn="l"/>
            <a:r>
              <a:rPr lang="en-US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Probability</a:t>
            </a:r>
          </a:p>
        </p:txBody>
      </p:sp>
      <p:sp>
        <p:nvSpPr>
          <p:cNvPr id="10310" name="AutoShape 70"/>
          <p:cNvSpPr>
            <a:spLocks noChangeArrowheads="1"/>
          </p:cNvSpPr>
          <p:nvPr/>
        </p:nvSpPr>
        <p:spPr bwMode="auto">
          <a:xfrm>
            <a:off x="1241604" y="2022321"/>
            <a:ext cx="6015705" cy="523499"/>
          </a:xfrm>
          <a:prstGeom prst="roundRect">
            <a:avLst>
              <a:gd name="adj" fmla="val 16667"/>
            </a:avLst>
          </a:prstGeom>
          <a:noFill/>
          <a:ln w="12700">
            <a:noFill/>
            <a:round/>
            <a:headEnd/>
            <a:tailEnd/>
          </a:ln>
          <a:effectLst/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r>
              <a:rPr lang="en-US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Graphical representation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of probability distribution</a:t>
            </a:r>
          </a:p>
        </p:txBody>
      </p:sp>
      <p:sp>
        <p:nvSpPr>
          <p:cNvPr id="47" name="Rectangle 6"/>
          <p:cNvSpPr>
            <a:spLocks noChangeArrowheads="1"/>
          </p:cNvSpPr>
          <p:nvPr/>
        </p:nvSpPr>
        <p:spPr bwMode="auto">
          <a:xfrm>
            <a:off x="591802" y="1019034"/>
            <a:ext cx="7772400" cy="45833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68034" tIns="33420" rIns="68034" bIns="33420" anchor="ctr"/>
          <a:lstStyle/>
          <a:p>
            <a:pPr algn="l"/>
            <a:r>
              <a:rPr lang="en-US" sz="2800" b="1" dirty="0">
                <a:latin typeface="+mn-lt"/>
                <a:cs typeface="Arial" panose="020B0604020202020204" pitchFamily="34" charset="0"/>
              </a:rPr>
              <a:t>Discrete Probability Distributions</a:t>
            </a:r>
          </a:p>
        </p:txBody>
      </p:sp>
      <p:sp>
        <p:nvSpPr>
          <p:cNvPr id="48" name="Rectangle 251"/>
          <p:cNvSpPr>
            <a:spLocks noChangeArrowheads="1"/>
          </p:cNvSpPr>
          <p:nvPr/>
        </p:nvSpPr>
        <p:spPr bwMode="auto">
          <a:xfrm>
            <a:off x="1009195" y="1753681"/>
            <a:ext cx="7886700" cy="44878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68034" tIns="33420" rIns="68034" bIns="33420"/>
          <a:lstStyle/>
          <a:p>
            <a:pPr>
              <a:spcBef>
                <a:spcPct val="20000"/>
              </a:spcBef>
              <a:buSzPct val="100000"/>
            </a:pPr>
            <a:r>
              <a:rPr lang="en-US" sz="21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Example:  Swope Motors</a:t>
            </a:r>
          </a:p>
        </p:txBody>
      </p:sp>
      <p:graphicFrame>
        <p:nvGraphicFramePr>
          <p:cNvPr id="46" name="Chart 45">
            <a:extLst>
              <a:ext uri="{FF2B5EF4-FFF2-40B4-BE49-F238E27FC236}">
                <a16:creationId xmlns:a16="http://schemas.microsoft.com/office/drawing/2014/main" id="{EA66BA7F-B8EA-4FE4-8D6B-887B9C69BCC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13112875"/>
              </p:ext>
            </p:extLst>
          </p:nvPr>
        </p:nvGraphicFramePr>
        <p:xfrm>
          <a:off x="1863970" y="2576146"/>
          <a:ext cx="4572000" cy="26070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4742C55D-DA25-4682-9F44-6EDF4CD245BC}"/>
              </a:ext>
            </a:extLst>
          </p:cNvPr>
          <p:cNvSpPr txBox="1"/>
          <p:nvPr/>
        </p:nvSpPr>
        <p:spPr>
          <a:xfrm>
            <a:off x="7079810" y="4998504"/>
            <a:ext cx="20641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How it was done</a:t>
            </a:r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D6FA4E11-0652-4A69-94D0-5BE346DC018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95533800"/>
              </p:ext>
            </p:extLst>
          </p:nvPr>
        </p:nvGraphicFramePr>
        <p:xfrm>
          <a:off x="7573224" y="5560101"/>
          <a:ext cx="914400" cy="771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9" name="Worksheet" showAsIcon="1" r:id="rId5" imgW="914400" imgH="771480" progId="Excel.Sheet.12">
                  <p:embed/>
                </p:oleObj>
              </mc:Choice>
              <mc:Fallback>
                <p:oleObj name="Worksheet" showAsIcon="1" r:id="rId5" imgW="914400" imgH="771480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7573224" y="5560101"/>
                        <a:ext cx="914400" cy="7715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55880015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/>
          <p:cNvSpPr>
            <a:spLocks noChangeArrowheads="1"/>
          </p:cNvSpPr>
          <p:nvPr/>
        </p:nvSpPr>
        <p:spPr bwMode="auto">
          <a:xfrm>
            <a:off x="1017834" y="1665847"/>
            <a:ext cx="7334251" cy="934258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anchor="ctr"/>
          <a:lstStyle/>
          <a:p>
            <a:pPr marL="257827" indent="-257827">
              <a:buFont typeface="Arial" panose="020B0604020202020204" pitchFamily="34" charset="0"/>
              <a:buChar char="•"/>
            </a:pP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In addition to tables and graphs, a formula that gives the probability function, </a:t>
            </a:r>
            <a:r>
              <a:rPr lang="en-US" sz="1805" i="1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f</a:t>
            </a: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(</a:t>
            </a:r>
            <a:r>
              <a:rPr lang="en-US" sz="1805" i="1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x</a:t>
            </a: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), for every value of </a:t>
            </a:r>
            <a:r>
              <a:rPr lang="en-US" sz="1805" i="1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x</a:t>
            </a: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 is often used to describe the probability   distributions.</a:t>
            </a:r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1025094" y="2472316"/>
            <a:ext cx="7334251" cy="778114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anchor="ctr"/>
          <a:lstStyle/>
          <a:p>
            <a:pPr marL="257827" indent="-257827">
              <a:buFont typeface="Arial" panose="020B0604020202020204" pitchFamily="34" charset="0"/>
              <a:buChar char="•"/>
            </a:pP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Several discrete probability distributions specified by formulas are the discrete-uniform, binomial, Poisson, and hypergeometric distributions.</a:t>
            </a:r>
          </a:p>
        </p:txBody>
      </p:sp>
      <p:sp>
        <p:nvSpPr>
          <p:cNvPr id="8" name="Rectangle 6"/>
          <p:cNvSpPr>
            <a:spLocks noChangeArrowheads="1"/>
          </p:cNvSpPr>
          <p:nvPr/>
        </p:nvSpPr>
        <p:spPr bwMode="auto">
          <a:xfrm>
            <a:off x="586945" y="989142"/>
            <a:ext cx="7772400" cy="45833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68034" tIns="33420" rIns="68034" bIns="33420" anchor="ctr"/>
          <a:lstStyle/>
          <a:p>
            <a:pPr algn="l"/>
            <a:r>
              <a:rPr lang="en-US" sz="2800" b="1" dirty="0">
                <a:latin typeface="+mn-lt"/>
                <a:cs typeface="Arial" panose="020B0604020202020204" pitchFamily="34" charset="0"/>
              </a:rPr>
              <a:t>Discrete Probability Distributions</a:t>
            </a:r>
          </a:p>
        </p:txBody>
      </p:sp>
    </p:spTree>
    <p:extLst>
      <p:ext uri="{BB962C8B-B14F-4D97-AF65-F5344CB8AC3E}">
        <p14:creationId xmlns:p14="http://schemas.microsoft.com/office/powerpoint/2010/main" val="216556606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133" name="Rectangle 5"/>
          <p:cNvSpPr>
            <a:spLocks noChangeArrowheads="1"/>
          </p:cNvSpPr>
          <p:nvPr/>
        </p:nvSpPr>
        <p:spPr bwMode="auto">
          <a:xfrm>
            <a:off x="1017834" y="1713450"/>
            <a:ext cx="7334251" cy="748446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anchor="ctr"/>
          <a:lstStyle/>
          <a:p>
            <a:pPr marL="257827" indent="-257827">
              <a:buFont typeface="Arial" panose="020B0604020202020204" pitchFamily="34" charset="0"/>
              <a:buChar char="•"/>
            </a:pP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The </a:t>
            </a:r>
            <a:r>
              <a:rPr lang="en-US" sz="1805" b="1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discrete uniform probability distribution </a:t>
            </a: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is the simplest example of a discrete probability distribution given by a formula.</a:t>
            </a:r>
          </a:p>
        </p:txBody>
      </p:sp>
      <p:sp>
        <p:nvSpPr>
          <p:cNvPr id="176134" name="Rectangle 6"/>
          <p:cNvSpPr>
            <a:spLocks noChangeArrowheads="1"/>
          </p:cNvSpPr>
          <p:nvPr/>
        </p:nvSpPr>
        <p:spPr bwMode="auto">
          <a:xfrm>
            <a:off x="1017835" y="2361940"/>
            <a:ext cx="7339014" cy="564478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anchor="ctr"/>
          <a:lstStyle/>
          <a:p>
            <a:pPr marL="257827" indent="-257827">
              <a:buFont typeface="Arial" panose="020B0604020202020204" pitchFamily="34" charset="0"/>
              <a:buChar char="•"/>
            </a:pP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The </a:t>
            </a:r>
            <a:r>
              <a:rPr lang="en-US" sz="1805" b="1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discrete uniform probability function </a:t>
            </a: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is</a:t>
            </a:r>
            <a:endParaRPr lang="en-US" sz="1053" dirty="0">
              <a:solidFill>
                <a:srgbClr val="000000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76139" name="Rectangle 11"/>
          <p:cNvSpPr>
            <a:spLocks noChangeArrowheads="1"/>
          </p:cNvSpPr>
          <p:nvPr/>
        </p:nvSpPr>
        <p:spPr bwMode="auto">
          <a:xfrm>
            <a:off x="2686509" y="3359101"/>
            <a:ext cx="4115365" cy="59157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where:  </a:t>
            </a:r>
            <a:r>
              <a:rPr lang="en-US" sz="1805" i="1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n</a:t>
            </a: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 = the number of values the </a:t>
            </a:r>
          </a:p>
          <a:p>
            <a:pPr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                     random variable may assume</a:t>
            </a:r>
          </a:p>
        </p:txBody>
      </p:sp>
      <p:sp>
        <p:nvSpPr>
          <p:cNvPr id="9" name="Rectangle 6"/>
          <p:cNvSpPr>
            <a:spLocks noChangeArrowheads="1"/>
          </p:cNvSpPr>
          <p:nvPr/>
        </p:nvSpPr>
        <p:spPr bwMode="auto">
          <a:xfrm>
            <a:off x="579685" y="1019761"/>
            <a:ext cx="7772400" cy="45833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68034" tIns="33420" rIns="68034" bIns="33420" anchor="ctr"/>
          <a:lstStyle/>
          <a:p>
            <a:pPr algn="l"/>
            <a:r>
              <a:rPr lang="en-US" sz="2800" b="1" dirty="0">
                <a:latin typeface="+mn-lt"/>
                <a:cs typeface="Arial" panose="020B0604020202020204" pitchFamily="34" charset="0"/>
              </a:rPr>
              <a:t>Discrete Probability Distributions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22204" y="4102549"/>
            <a:ext cx="6623922" cy="620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57827" indent="-257827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The values of the random variable are </a:t>
            </a:r>
            <a:r>
              <a:rPr lang="en-US" sz="1805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equally likely</a:t>
            </a: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.</a:t>
            </a:r>
          </a:p>
          <a:p>
            <a:pPr algn="l"/>
            <a:endParaRPr lang="en-US" sz="1805" dirty="0">
              <a:latin typeface="+mn-lt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566DB289-385D-45AB-A86A-E0A0C29CFBAF}"/>
                  </a:ext>
                </a:extLst>
              </p:cNvPr>
              <p:cNvSpPr txBox="1"/>
              <p:nvPr/>
            </p:nvSpPr>
            <p:spPr>
              <a:xfrm>
                <a:off x="2338754" y="2911462"/>
                <a:ext cx="1199944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𝑓</m:t>
                      </m:r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=1/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𝑛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566DB289-385D-45AB-A86A-E0A0C29CFBA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38754" y="2911462"/>
                <a:ext cx="1199944" cy="276999"/>
              </a:xfrm>
              <a:prstGeom prst="rect">
                <a:avLst/>
              </a:prstGeom>
              <a:blipFill>
                <a:blip r:embed="rId3"/>
                <a:stretch>
                  <a:fillRect l="-6122" t="-2222" r="-2551" b="-3777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874404381"/>
      </p:ext>
    </p:extLst>
  </p:cSld>
  <p:clrMapOvr>
    <a:masterClrMapping/>
  </p:clrMapOvr>
  <p:transition>
    <p:zoom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542442" y="937079"/>
            <a:ext cx="7772400" cy="444011"/>
          </a:xfrm>
          <a:noFill/>
          <a:ln/>
        </p:spPr>
        <p:txBody>
          <a:bodyPr>
            <a:noAutofit/>
          </a:bodyPr>
          <a:lstStyle/>
          <a:p>
            <a:r>
              <a:rPr lang="en-US" dirty="0"/>
              <a:t>Expected Value</a:t>
            </a:r>
          </a:p>
        </p:txBody>
      </p:sp>
      <p:sp>
        <p:nvSpPr>
          <p:cNvPr id="11280" name="Rectangle 16"/>
          <p:cNvSpPr>
            <a:spLocks noChangeArrowheads="1"/>
          </p:cNvSpPr>
          <p:nvPr/>
        </p:nvSpPr>
        <p:spPr bwMode="auto">
          <a:xfrm>
            <a:off x="1017834" y="1745304"/>
            <a:ext cx="7334251" cy="680339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anchor="ctr"/>
          <a:lstStyle/>
          <a:p>
            <a:pPr marL="257827" indent="-257827">
              <a:buFont typeface="Arial" panose="020B0604020202020204" pitchFamily="34" charset="0"/>
              <a:buChar char="•"/>
            </a:pP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The </a:t>
            </a:r>
            <a:r>
              <a:rPr lang="en-US" sz="1805" b="1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expected value</a:t>
            </a: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, or mean, of a random variable is a measure of its central location.</a:t>
            </a:r>
          </a:p>
        </p:txBody>
      </p:sp>
      <p:sp>
        <p:nvSpPr>
          <p:cNvPr id="11281" name="Rectangle 17"/>
          <p:cNvSpPr>
            <a:spLocks noChangeArrowheads="1"/>
          </p:cNvSpPr>
          <p:nvPr/>
        </p:nvSpPr>
        <p:spPr bwMode="auto">
          <a:xfrm>
            <a:off x="1017834" y="3169085"/>
            <a:ext cx="7334251" cy="794027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anchor="ctr"/>
          <a:lstStyle/>
          <a:p>
            <a:pPr marL="257827" indent="-257827">
              <a:buFont typeface="Arial" panose="020B0604020202020204" pitchFamily="34" charset="0"/>
              <a:buChar char="•"/>
            </a:pP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The expected value is a weighted average of the values the random variable may assume.  The weights are the probabilities.</a:t>
            </a:r>
          </a:p>
        </p:txBody>
      </p:sp>
      <p:sp>
        <p:nvSpPr>
          <p:cNvPr id="11283" name="Rectangle 19"/>
          <p:cNvSpPr>
            <a:spLocks noChangeArrowheads="1"/>
          </p:cNvSpPr>
          <p:nvPr/>
        </p:nvSpPr>
        <p:spPr bwMode="auto">
          <a:xfrm>
            <a:off x="1017834" y="3897513"/>
            <a:ext cx="7334251" cy="730470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anchor="ctr"/>
          <a:lstStyle/>
          <a:p>
            <a:pPr marL="257827" indent="-257827">
              <a:buFont typeface="Arial" panose="020B0604020202020204" pitchFamily="34" charset="0"/>
              <a:buChar char="•"/>
            </a:pP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The expected value does not have to be a value the random variable can assume.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29012074-8931-443D-BFCE-0F8C9C05270A}"/>
                  </a:ext>
                </a:extLst>
              </p:cNvPr>
              <p:cNvSpPr txBox="1"/>
              <p:nvPr/>
            </p:nvSpPr>
            <p:spPr>
              <a:xfrm>
                <a:off x="3077307" y="2500741"/>
                <a:ext cx="2199064" cy="67076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𝐸</m:t>
                      </m:r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𝜇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chr m:val="∑"/>
                          <m:subHide m:val="on"/>
                          <m:supHide m:val="on"/>
                          <m:ctrlP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𝑥𝑓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(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)</m:t>
                          </m:r>
                        </m:e>
                      </m:nary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29012074-8931-443D-BFCE-0F8C9C05270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77307" y="2500741"/>
                <a:ext cx="2199064" cy="670761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96912296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426" name="Rectangle 2"/>
          <p:cNvSpPr>
            <a:spLocks noChangeArrowheads="1"/>
          </p:cNvSpPr>
          <p:nvPr/>
        </p:nvSpPr>
        <p:spPr bwMode="auto">
          <a:xfrm>
            <a:off x="579685" y="1030277"/>
            <a:ext cx="7772400" cy="44401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68034" tIns="33420" rIns="68034" bIns="33420" anchor="ctr"/>
          <a:lstStyle/>
          <a:p>
            <a:pPr algn="l"/>
            <a:r>
              <a:rPr lang="en-US" sz="2800" b="1" dirty="0">
                <a:latin typeface="+mn-lt"/>
                <a:cs typeface="Arial" panose="020B0604020202020204" pitchFamily="34" charset="0"/>
              </a:rPr>
              <a:t>Variance and Standard Deviation</a:t>
            </a:r>
          </a:p>
        </p:txBody>
      </p:sp>
      <p:sp>
        <p:nvSpPr>
          <p:cNvPr id="231428" name="Rectangle 4"/>
          <p:cNvSpPr>
            <a:spLocks noChangeArrowheads="1"/>
          </p:cNvSpPr>
          <p:nvPr/>
        </p:nvSpPr>
        <p:spPr bwMode="auto">
          <a:xfrm>
            <a:off x="1017834" y="1703054"/>
            <a:ext cx="7334251" cy="479020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anchor="ctr"/>
          <a:lstStyle/>
          <a:p>
            <a:pPr marL="257827" indent="-257827">
              <a:buFont typeface="Arial" panose="020B0604020202020204" pitchFamily="34" charset="0"/>
              <a:buChar char="•"/>
            </a:pP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The </a:t>
            </a:r>
            <a:r>
              <a:rPr lang="en-US" sz="1805" b="1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variance</a:t>
            </a: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 summarizes the variability in the values of a random variable.</a:t>
            </a:r>
          </a:p>
        </p:txBody>
      </p:sp>
      <p:sp>
        <p:nvSpPr>
          <p:cNvPr id="231430" name="Rectangle 6"/>
          <p:cNvSpPr>
            <a:spLocks noChangeArrowheads="1"/>
          </p:cNvSpPr>
          <p:nvPr/>
        </p:nvSpPr>
        <p:spPr bwMode="auto">
          <a:xfrm>
            <a:off x="1017834" y="2806654"/>
            <a:ext cx="7334251" cy="747575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anchor="ctr"/>
          <a:lstStyle/>
          <a:p>
            <a:pPr marL="257827" indent="-257827">
              <a:buFont typeface="Arial" panose="020B0604020202020204" pitchFamily="34" charset="0"/>
              <a:buChar char="•"/>
            </a:pP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The variance is a weighted average of the squared deviations of a random variable from its mean.  The weights are the probabilities.</a:t>
            </a:r>
          </a:p>
        </p:txBody>
      </p:sp>
      <p:sp>
        <p:nvSpPr>
          <p:cNvPr id="231439" name="Rectangle 15"/>
          <p:cNvSpPr>
            <a:spLocks noChangeArrowheads="1"/>
          </p:cNvSpPr>
          <p:nvPr/>
        </p:nvSpPr>
        <p:spPr bwMode="auto">
          <a:xfrm>
            <a:off x="1019175" y="3550084"/>
            <a:ext cx="7334251" cy="730470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anchor="ctr"/>
          <a:lstStyle/>
          <a:p>
            <a:pPr marL="257827" indent="-257827">
              <a:buFont typeface="Arial" panose="020B0604020202020204" pitchFamily="34" charset="0"/>
              <a:buChar char="•"/>
            </a:pP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The </a:t>
            </a:r>
            <a:r>
              <a:rPr lang="en-US" sz="1805" b="1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standard deviation</a:t>
            </a: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, </a:t>
            </a:r>
            <a:r>
              <a:rPr lang="en-US" sz="1805" i="1" dirty="0">
                <a:solidFill>
                  <a:srgbClr val="000000"/>
                </a:solidFill>
                <a:latin typeface="Symbol" panose="05050102010706020507" pitchFamily="18" charset="2"/>
                <a:cs typeface="Arial" panose="020B0604020202020204" pitchFamily="34" charset="0"/>
              </a:rPr>
              <a:t></a:t>
            </a: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, is defined as the positive square root of the variance.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AE8793FA-8AAE-4B71-84FF-B1C9812F427B}"/>
                  </a:ext>
                </a:extLst>
              </p:cNvPr>
              <p:cNvSpPr txBox="1"/>
              <p:nvPr/>
            </p:nvSpPr>
            <p:spPr>
              <a:xfrm>
                <a:off x="2042487" y="2243672"/>
                <a:ext cx="3231013" cy="67076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𝑉𝑎𝑟</m:t>
                      </m:r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𝜎</m:t>
                          </m:r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chr m:val="∑"/>
                          <m:subHide m:val="on"/>
                          <m:supHide m:val="on"/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sSup>
                            <m:sSup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𝜇</m:t>
                                  </m:r>
                                </m:e>
                              </m:d>
                            </m:e>
                            <m:sup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𝑓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)</m:t>
                          </m:r>
                        </m:e>
                      </m:nary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AE8793FA-8AAE-4B71-84FF-B1C9812F427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42487" y="2243672"/>
                <a:ext cx="3231013" cy="670761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130597542"/>
      </p:ext>
    </p:extLst>
  </p:cSld>
  <p:clrMapOvr>
    <a:masterClrMapping/>
  </p:clrMapOvr>
  <p:transition>
    <p:zoom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11" name="Rectangle 23"/>
          <p:cNvSpPr>
            <a:spLocks noGrp="1" noChangeArrowheads="1"/>
          </p:cNvSpPr>
          <p:nvPr>
            <p:ph type="title"/>
          </p:nvPr>
        </p:nvSpPr>
        <p:spPr>
          <a:xfrm>
            <a:off x="621538" y="1042772"/>
            <a:ext cx="7772400" cy="444011"/>
          </a:xfrm>
          <a:noFill/>
          <a:ln/>
        </p:spPr>
        <p:txBody>
          <a:bodyPr>
            <a:noAutofit/>
          </a:bodyPr>
          <a:lstStyle/>
          <a:p>
            <a:r>
              <a:rPr lang="en-US" dirty="0"/>
              <a:t>Expected Value</a:t>
            </a:r>
          </a:p>
        </p:txBody>
      </p:sp>
      <p:sp>
        <p:nvSpPr>
          <p:cNvPr id="12313" name="Rectangle 25"/>
          <p:cNvSpPr>
            <a:spLocks noChangeArrowheads="1"/>
          </p:cNvSpPr>
          <p:nvPr/>
        </p:nvSpPr>
        <p:spPr bwMode="auto">
          <a:xfrm>
            <a:off x="1020034" y="1752970"/>
            <a:ext cx="7886700" cy="44878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68034" tIns="33420" rIns="68034" bIns="33420"/>
          <a:lstStyle/>
          <a:p>
            <a:pPr>
              <a:spcBef>
                <a:spcPct val="20000"/>
              </a:spcBef>
              <a:buSzPct val="100000"/>
            </a:pPr>
            <a:r>
              <a:rPr lang="en-US" sz="21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Example:  Swope Motors</a:t>
            </a:r>
          </a:p>
        </p:txBody>
      </p:sp>
      <p:sp>
        <p:nvSpPr>
          <p:cNvPr id="7" name="Freeform 178">
            <a:extLst>
              <a:ext uri="{FF2B5EF4-FFF2-40B4-BE49-F238E27FC236}">
                <a16:creationId xmlns:a16="http://schemas.microsoft.com/office/drawing/2014/main" id="{50EA1A16-C1C2-4D5B-9F6B-F7CC6D478A81}"/>
              </a:ext>
            </a:extLst>
          </p:cNvPr>
          <p:cNvSpPr>
            <a:spLocks/>
          </p:cNvSpPr>
          <p:nvPr/>
        </p:nvSpPr>
        <p:spPr bwMode="auto">
          <a:xfrm>
            <a:off x="8072438" y="5248899"/>
            <a:ext cx="11112" cy="2029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35"/>
              </a:cxn>
              <a:cxn ang="0">
                <a:pos x="13" y="25"/>
              </a:cxn>
              <a:cxn ang="0">
                <a:pos x="0" y="0"/>
              </a:cxn>
              <a:cxn ang="0">
                <a:pos x="0" y="0"/>
              </a:cxn>
            </a:cxnLst>
            <a:rect l="0" t="0" r="r" b="b"/>
            <a:pathLst>
              <a:path w="13" h="35">
                <a:moveTo>
                  <a:pt x="0" y="0"/>
                </a:moveTo>
                <a:lnTo>
                  <a:pt x="0" y="35"/>
                </a:lnTo>
                <a:lnTo>
                  <a:pt x="13" y="25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Freeform 180">
            <a:extLst>
              <a:ext uri="{FF2B5EF4-FFF2-40B4-BE49-F238E27FC236}">
                <a16:creationId xmlns:a16="http://schemas.microsoft.com/office/drawing/2014/main" id="{B783B3E4-F354-466C-B96C-32AB011D3D85}"/>
              </a:ext>
            </a:extLst>
          </p:cNvPr>
          <p:cNvSpPr>
            <a:spLocks/>
          </p:cNvSpPr>
          <p:nvPr/>
        </p:nvSpPr>
        <p:spPr bwMode="auto">
          <a:xfrm>
            <a:off x="8050214" y="5251286"/>
            <a:ext cx="14287" cy="11936"/>
          </a:xfrm>
          <a:custGeom>
            <a:avLst/>
            <a:gdLst/>
            <a:ahLst/>
            <a:cxnLst>
              <a:cxn ang="0">
                <a:pos x="19" y="0"/>
              </a:cxn>
              <a:cxn ang="0">
                <a:pos x="0" y="15"/>
              </a:cxn>
              <a:cxn ang="0">
                <a:pos x="17" y="21"/>
              </a:cxn>
              <a:cxn ang="0">
                <a:pos x="19" y="0"/>
              </a:cxn>
              <a:cxn ang="0">
                <a:pos x="19" y="0"/>
              </a:cxn>
            </a:cxnLst>
            <a:rect l="0" t="0" r="r" b="b"/>
            <a:pathLst>
              <a:path w="19" h="21">
                <a:moveTo>
                  <a:pt x="19" y="0"/>
                </a:moveTo>
                <a:lnTo>
                  <a:pt x="0" y="15"/>
                </a:lnTo>
                <a:lnTo>
                  <a:pt x="17" y="21"/>
                </a:lnTo>
                <a:lnTo>
                  <a:pt x="19" y="0"/>
                </a:lnTo>
                <a:lnTo>
                  <a:pt x="19" y="0"/>
                </a:lnTo>
                <a:close/>
              </a:path>
            </a:pathLst>
          </a:cu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55B516E-29C3-4720-AFFE-2B194EDA778D}"/>
              </a:ext>
            </a:extLst>
          </p:cNvPr>
          <p:cNvSpPr txBox="1"/>
          <p:nvPr/>
        </p:nvSpPr>
        <p:spPr>
          <a:xfrm>
            <a:off x="7079810" y="4998504"/>
            <a:ext cx="20641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How it was done</a:t>
            </a:r>
          </a:p>
        </p:txBody>
      </p:sp>
      <p:graphicFrame>
        <p:nvGraphicFramePr>
          <p:cNvPr id="10" name="Object 9">
            <a:extLst>
              <a:ext uri="{FF2B5EF4-FFF2-40B4-BE49-F238E27FC236}">
                <a16:creationId xmlns:a16="http://schemas.microsoft.com/office/drawing/2014/main" id="{631404B1-BFAB-4C34-B5E7-F55C52F3334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17016245"/>
              </p:ext>
            </p:extLst>
          </p:nvPr>
        </p:nvGraphicFramePr>
        <p:xfrm>
          <a:off x="7573224" y="5560101"/>
          <a:ext cx="914400" cy="771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24" name="Worksheet" showAsIcon="1" r:id="rId4" imgW="914400" imgH="771480" progId="Excel.Sheet.12">
                  <p:embed/>
                </p:oleObj>
              </mc:Choice>
              <mc:Fallback>
                <p:oleObj name="Worksheet" showAsIcon="1" r:id="rId4" imgW="914400" imgH="771480" progId="Excel.Sheet.12">
                  <p:embed/>
                  <p:pic>
                    <p:nvPicPr>
                      <p:cNvPr id="13" name="Object 12">
                        <a:extLst>
                          <a:ext uri="{FF2B5EF4-FFF2-40B4-BE49-F238E27FC236}">
                            <a16:creationId xmlns:a16="http://schemas.microsoft.com/office/drawing/2014/main" id="{5ADA92B8-AFE9-4EE1-8189-0C1B36FA493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7573224" y="5560101"/>
                        <a:ext cx="914400" cy="7715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1C166AB4-8043-4222-804B-03F4FF534DD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82402734"/>
              </p:ext>
            </p:extLst>
          </p:nvPr>
        </p:nvGraphicFramePr>
        <p:xfrm>
          <a:off x="1519604" y="2330174"/>
          <a:ext cx="5029200" cy="201739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005840">
                  <a:extLst>
                    <a:ext uri="{9D8B030D-6E8A-4147-A177-3AD203B41FA5}">
                      <a16:colId xmlns:a16="http://schemas.microsoft.com/office/drawing/2014/main" val="2586358081"/>
                    </a:ext>
                  </a:extLst>
                </a:gridCol>
                <a:gridCol w="1005840">
                  <a:extLst>
                    <a:ext uri="{9D8B030D-6E8A-4147-A177-3AD203B41FA5}">
                      <a16:colId xmlns:a16="http://schemas.microsoft.com/office/drawing/2014/main" val="1502149240"/>
                    </a:ext>
                  </a:extLst>
                </a:gridCol>
                <a:gridCol w="1005840">
                  <a:extLst>
                    <a:ext uri="{9D8B030D-6E8A-4147-A177-3AD203B41FA5}">
                      <a16:colId xmlns:a16="http://schemas.microsoft.com/office/drawing/2014/main" val="240881044"/>
                    </a:ext>
                  </a:extLst>
                </a:gridCol>
                <a:gridCol w="1005840">
                  <a:extLst>
                    <a:ext uri="{9D8B030D-6E8A-4147-A177-3AD203B41FA5}">
                      <a16:colId xmlns:a16="http://schemas.microsoft.com/office/drawing/2014/main" val="3405552612"/>
                    </a:ext>
                  </a:extLst>
                </a:gridCol>
                <a:gridCol w="1005840">
                  <a:extLst>
                    <a:ext uri="{9D8B030D-6E8A-4147-A177-3AD203B41FA5}">
                      <a16:colId xmlns:a16="http://schemas.microsoft.com/office/drawing/2014/main" val="3669877791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Cars Sold (x)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days sold x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Probability f(x)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 err="1">
                          <a:effectLst/>
                        </a:rPr>
                        <a:t>xf</a:t>
                      </a:r>
                      <a:r>
                        <a:rPr lang="en-US" sz="1600" u="none" strike="noStrike" dirty="0">
                          <a:effectLst/>
                        </a:rPr>
                        <a:t>(x)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83892569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40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0.4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4196020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1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20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0.2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0.2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1163519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2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25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0.25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0.5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=2*0.25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540446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3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5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0.05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0.15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6454486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4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10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0.1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0.4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3048272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100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1.25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28848639"/>
                  </a:ext>
                </a:extLst>
              </a:tr>
            </a:tbl>
          </a:graphicData>
        </a:graphic>
      </p:graphicFrame>
      <p:sp>
        <p:nvSpPr>
          <p:cNvPr id="4" name="Rectangle 3">
            <a:extLst>
              <a:ext uri="{FF2B5EF4-FFF2-40B4-BE49-F238E27FC236}">
                <a16:creationId xmlns:a16="http://schemas.microsoft.com/office/drawing/2014/main" id="{AE7CF0E5-7899-4A66-BF90-EE3201E777A7}"/>
              </a:ext>
            </a:extLst>
          </p:cNvPr>
          <p:cNvSpPr/>
          <p:nvPr/>
        </p:nvSpPr>
        <p:spPr>
          <a:xfrm>
            <a:off x="5498333" y="4056786"/>
            <a:ext cx="239751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600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= expected number of cars</a:t>
            </a:r>
          </a:p>
          <a:p>
            <a:r>
              <a:rPr lang="en-US" sz="1600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   sold in a day</a:t>
            </a:r>
            <a:endParaRPr lang="en-US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87501575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44" name="Rectangle 32"/>
          <p:cNvSpPr>
            <a:spLocks noGrp="1" noChangeArrowheads="1"/>
          </p:cNvSpPr>
          <p:nvPr>
            <p:ph type="title"/>
          </p:nvPr>
        </p:nvSpPr>
        <p:spPr>
          <a:xfrm>
            <a:off x="621702" y="933078"/>
            <a:ext cx="7772400" cy="444011"/>
          </a:xfrm>
          <a:noFill/>
          <a:ln/>
        </p:spPr>
        <p:txBody>
          <a:bodyPr>
            <a:noAutofit/>
          </a:bodyPr>
          <a:lstStyle/>
          <a:p>
            <a:r>
              <a:rPr lang="en-US" dirty="0"/>
              <a:t>Variance</a:t>
            </a:r>
          </a:p>
        </p:txBody>
      </p:sp>
      <p:sp>
        <p:nvSpPr>
          <p:cNvPr id="21" name="Rectangle 25"/>
          <p:cNvSpPr>
            <a:spLocks noChangeArrowheads="1"/>
          </p:cNvSpPr>
          <p:nvPr/>
        </p:nvSpPr>
        <p:spPr bwMode="auto">
          <a:xfrm>
            <a:off x="952032" y="1602759"/>
            <a:ext cx="7886700" cy="44878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68034" tIns="33420" rIns="68034" bIns="33420"/>
          <a:lstStyle/>
          <a:p>
            <a:pPr>
              <a:spcBef>
                <a:spcPct val="20000"/>
              </a:spcBef>
              <a:buSzPct val="100000"/>
            </a:pPr>
            <a:r>
              <a:rPr lang="en-US" sz="21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Example:  Swope Motors</a:t>
            </a:r>
          </a:p>
        </p:txBody>
      </p:sp>
      <p:sp>
        <p:nvSpPr>
          <p:cNvPr id="22" name="Freeform 178">
            <a:extLst>
              <a:ext uri="{FF2B5EF4-FFF2-40B4-BE49-F238E27FC236}">
                <a16:creationId xmlns:a16="http://schemas.microsoft.com/office/drawing/2014/main" id="{A1E685FF-E9AD-43FD-9DD3-246EA45C7EF9}"/>
              </a:ext>
            </a:extLst>
          </p:cNvPr>
          <p:cNvSpPr>
            <a:spLocks/>
          </p:cNvSpPr>
          <p:nvPr/>
        </p:nvSpPr>
        <p:spPr bwMode="auto">
          <a:xfrm>
            <a:off x="8063617" y="5522237"/>
            <a:ext cx="11112" cy="2029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35"/>
              </a:cxn>
              <a:cxn ang="0">
                <a:pos x="13" y="25"/>
              </a:cxn>
              <a:cxn ang="0">
                <a:pos x="0" y="0"/>
              </a:cxn>
              <a:cxn ang="0">
                <a:pos x="0" y="0"/>
              </a:cxn>
            </a:cxnLst>
            <a:rect l="0" t="0" r="r" b="b"/>
            <a:pathLst>
              <a:path w="13" h="35">
                <a:moveTo>
                  <a:pt x="0" y="0"/>
                </a:moveTo>
                <a:lnTo>
                  <a:pt x="0" y="35"/>
                </a:lnTo>
                <a:lnTo>
                  <a:pt x="13" y="25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Freeform 180">
            <a:extLst>
              <a:ext uri="{FF2B5EF4-FFF2-40B4-BE49-F238E27FC236}">
                <a16:creationId xmlns:a16="http://schemas.microsoft.com/office/drawing/2014/main" id="{AEF871FA-F42F-49A0-9A56-0296ECBA60A0}"/>
              </a:ext>
            </a:extLst>
          </p:cNvPr>
          <p:cNvSpPr>
            <a:spLocks/>
          </p:cNvSpPr>
          <p:nvPr/>
        </p:nvSpPr>
        <p:spPr bwMode="auto">
          <a:xfrm>
            <a:off x="8041393" y="5524624"/>
            <a:ext cx="14287" cy="11936"/>
          </a:xfrm>
          <a:custGeom>
            <a:avLst/>
            <a:gdLst/>
            <a:ahLst/>
            <a:cxnLst>
              <a:cxn ang="0">
                <a:pos x="19" y="0"/>
              </a:cxn>
              <a:cxn ang="0">
                <a:pos x="0" y="15"/>
              </a:cxn>
              <a:cxn ang="0">
                <a:pos x="17" y="21"/>
              </a:cxn>
              <a:cxn ang="0">
                <a:pos x="19" y="0"/>
              </a:cxn>
              <a:cxn ang="0">
                <a:pos x="19" y="0"/>
              </a:cxn>
            </a:cxnLst>
            <a:rect l="0" t="0" r="r" b="b"/>
            <a:pathLst>
              <a:path w="19" h="21">
                <a:moveTo>
                  <a:pt x="19" y="0"/>
                </a:moveTo>
                <a:lnTo>
                  <a:pt x="0" y="15"/>
                </a:lnTo>
                <a:lnTo>
                  <a:pt x="17" y="21"/>
                </a:lnTo>
                <a:lnTo>
                  <a:pt x="19" y="0"/>
                </a:lnTo>
                <a:lnTo>
                  <a:pt x="19" y="0"/>
                </a:lnTo>
                <a:close/>
              </a:path>
            </a:pathLst>
          </a:cu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D5C65CC1-4917-4819-B7F3-B13E2E7A6FDC}"/>
              </a:ext>
            </a:extLst>
          </p:cNvPr>
          <p:cNvSpPr txBox="1"/>
          <p:nvPr/>
        </p:nvSpPr>
        <p:spPr>
          <a:xfrm>
            <a:off x="7070989" y="5271842"/>
            <a:ext cx="20641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How it was done</a:t>
            </a:r>
          </a:p>
        </p:txBody>
      </p:sp>
      <p:graphicFrame>
        <p:nvGraphicFramePr>
          <p:cNvPr id="25" name="Object 24">
            <a:extLst>
              <a:ext uri="{FF2B5EF4-FFF2-40B4-BE49-F238E27FC236}">
                <a16:creationId xmlns:a16="http://schemas.microsoft.com/office/drawing/2014/main" id="{B20FC4D3-45F9-4759-9CB8-EC5502562EA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62515688"/>
              </p:ext>
            </p:extLst>
          </p:nvPr>
        </p:nvGraphicFramePr>
        <p:xfrm>
          <a:off x="7564403" y="5833439"/>
          <a:ext cx="914400" cy="771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46" name="Worksheet" showAsIcon="1" r:id="rId4" imgW="914400" imgH="771480" progId="Excel.Sheet.12">
                  <p:embed/>
                </p:oleObj>
              </mc:Choice>
              <mc:Fallback>
                <p:oleObj name="Worksheet" showAsIcon="1" r:id="rId4" imgW="914400" imgH="771480" progId="Excel.Sheet.12">
                  <p:embed/>
                  <p:pic>
                    <p:nvPicPr>
                      <p:cNvPr id="10" name="Object 9">
                        <a:extLst>
                          <a:ext uri="{FF2B5EF4-FFF2-40B4-BE49-F238E27FC236}">
                            <a16:creationId xmlns:a16="http://schemas.microsoft.com/office/drawing/2014/main" id="{631404B1-BFAB-4C34-B5E7-F55C52F3334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7564403" y="5833439"/>
                        <a:ext cx="914400" cy="7715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9E307B3A-1AF0-4310-985F-78EA9B61361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74570194"/>
              </p:ext>
            </p:extLst>
          </p:nvPr>
        </p:nvGraphicFramePr>
        <p:xfrm>
          <a:off x="1163603" y="2301939"/>
          <a:ext cx="7315200" cy="199644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14400">
                  <a:extLst>
                    <a:ext uri="{9D8B030D-6E8A-4147-A177-3AD203B41FA5}">
                      <a16:colId xmlns:a16="http://schemas.microsoft.com/office/drawing/2014/main" val="2488015898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604620861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352770273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925118213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515830644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4031441886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1225472545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2964982721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dirty="0">
                          <a:effectLst/>
                        </a:rPr>
                        <a:t>Cars Sold (x)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dirty="0">
                          <a:effectLst/>
                        </a:rPr>
                        <a:t>days sold x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dirty="0">
                          <a:effectLst/>
                        </a:rPr>
                        <a:t>Probability f(x)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dirty="0" err="1">
                          <a:effectLst/>
                        </a:rPr>
                        <a:t>xf</a:t>
                      </a:r>
                      <a:r>
                        <a:rPr lang="en-US" sz="1400" u="none" strike="noStrike" dirty="0">
                          <a:effectLst/>
                        </a:rPr>
                        <a:t>(x)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dirty="0">
                          <a:effectLst/>
                        </a:rPr>
                        <a:t>(x-m)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dirty="0">
                          <a:effectLst/>
                        </a:rPr>
                        <a:t>(x-m)</a:t>
                      </a:r>
                      <a:r>
                        <a:rPr lang="en-US" sz="1400" u="none" strike="noStrike" baseline="30000" dirty="0">
                          <a:effectLst/>
                        </a:rPr>
                        <a:t>2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dirty="0">
                          <a:effectLst/>
                        </a:rPr>
                        <a:t>(x-m)</a:t>
                      </a:r>
                      <a:r>
                        <a:rPr lang="en-US" sz="1400" u="none" strike="noStrike" baseline="30000" dirty="0">
                          <a:effectLst/>
                        </a:rPr>
                        <a:t>2</a:t>
                      </a:r>
                      <a:r>
                        <a:rPr lang="en-US" sz="1400" u="none" strike="noStrike" dirty="0">
                          <a:effectLst/>
                        </a:rPr>
                        <a:t>f(x)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63033516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0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dirty="0">
                          <a:effectLst/>
                        </a:rPr>
                        <a:t>40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dirty="0">
                          <a:effectLst/>
                        </a:rPr>
                        <a:t>0.4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0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-1.25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1.5625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0.6250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7582634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1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dirty="0">
                          <a:effectLst/>
                        </a:rPr>
                        <a:t>20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dirty="0">
                          <a:effectLst/>
                        </a:rPr>
                        <a:t>0.2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dirty="0">
                          <a:effectLst/>
                        </a:rPr>
                        <a:t>0.2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-0.25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0.0625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0.0125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9128402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2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25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dirty="0">
                          <a:effectLst/>
                        </a:rPr>
                        <a:t>0.25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0.5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dirty="0">
                          <a:effectLst/>
                        </a:rPr>
                        <a:t>0.75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dirty="0">
                          <a:effectLst/>
                        </a:rPr>
                        <a:t>0.5625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0.1406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77158761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3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5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0.05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dirty="0">
                          <a:effectLst/>
                        </a:rPr>
                        <a:t>0.15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dirty="0">
                          <a:effectLst/>
                        </a:rPr>
                        <a:t>1.75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dirty="0">
                          <a:effectLst/>
                        </a:rPr>
                        <a:t>3.0625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dirty="0">
                          <a:effectLst/>
                        </a:rPr>
                        <a:t>0.1531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54573861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4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dirty="0">
                          <a:effectLst/>
                        </a:rPr>
                        <a:t>10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0.1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dirty="0">
                          <a:effectLst/>
                        </a:rPr>
                        <a:t>0.4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dirty="0">
                          <a:effectLst/>
                        </a:rPr>
                        <a:t>2.75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dirty="0">
                          <a:effectLst/>
                        </a:rPr>
                        <a:t>7.5625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dirty="0">
                          <a:effectLst/>
                        </a:rPr>
                        <a:t>0.7563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17237654"/>
                  </a:ext>
                </a:extLst>
              </a:tr>
              <a:tr h="219075"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100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1.25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dirty="0">
                          <a:effectLst/>
                        </a:rPr>
                        <a:t>1.6875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= s</a:t>
                      </a:r>
                      <a:r>
                        <a:rPr lang="en-US" sz="1400" u="none" strike="noStrike" baseline="30000" dirty="0">
                          <a:effectLst/>
                        </a:rPr>
                        <a:t>2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888927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dirty="0">
                          <a:effectLst/>
                        </a:rPr>
                        <a:t>1.2990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= s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162686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8505316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595160" y="1029275"/>
            <a:ext cx="7772400" cy="458334"/>
          </a:xfrm>
          <a:noFill/>
          <a:ln/>
        </p:spPr>
        <p:txBody>
          <a:bodyPr>
            <a:noAutofit/>
          </a:bodyPr>
          <a:lstStyle/>
          <a:p>
            <a:r>
              <a:rPr lang="en-US" dirty="0"/>
              <a:t>Binomial Probability Distribution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idx="1"/>
          </p:nvPr>
        </p:nvSpPr>
        <p:spPr>
          <a:xfrm>
            <a:off x="1022537" y="1721964"/>
            <a:ext cx="7772400" cy="429688"/>
          </a:xfrm>
          <a:noFill/>
          <a:ln/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Four Properties of a Binomial Experiment</a:t>
            </a:r>
          </a:p>
        </p:txBody>
      </p:sp>
      <p:sp>
        <p:nvSpPr>
          <p:cNvPr id="14342" name="Rectangle 6"/>
          <p:cNvSpPr>
            <a:spLocks noChangeArrowheads="1"/>
          </p:cNvSpPr>
          <p:nvPr/>
        </p:nvSpPr>
        <p:spPr bwMode="auto">
          <a:xfrm>
            <a:off x="1454338" y="2925781"/>
            <a:ext cx="6986278" cy="686468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anchor="ctr"/>
          <a:lstStyle/>
          <a:p>
            <a:pPr marL="343769" indent="-257827"/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3.  The probability of a success, denoted by </a:t>
            </a:r>
            <a:r>
              <a:rPr lang="en-US" sz="1805" i="1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p</a:t>
            </a: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, does not change from trial to trial. (This is referred to as the stationarity assumption.)</a:t>
            </a:r>
          </a:p>
        </p:txBody>
      </p:sp>
      <p:sp>
        <p:nvSpPr>
          <p:cNvPr id="14343" name="Rectangle 7"/>
          <p:cNvSpPr>
            <a:spLocks noChangeArrowheads="1"/>
          </p:cNvSpPr>
          <p:nvPr/>
        </p:nvSpPr>
        <p:spPr bwMode="auto">
          <a:xfrm>
            <a:off x="1454336" y="3551021"/>
            <a:ext cx="7318375" cy="496528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anchor="ctr"/>
          <a:lstStyle/>
          <a:p>
            <a:pPr marL="343769" indent="-257827"/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4.  The trials are independent.</a:t>
            </a:r>
          </a:p>
        </p:txBody>
      </p:sp>
      <p:sp>
        <p:nvSpPr>
          <p:cNvPr id="14346" name="Rectangle 10"/>
          <p:cNvSpPr>
            <a:spLocks noChangeArrowheads="1"/>
          </p:cNvSpPr>
          <p:nvPr/>
        </p:nvSpPr>
        <p:spPr bwMode="auto">
          <a:xfrm>
            <a:off x="1454337" y="2452357"/>
            <a:ext cx="7318375" cy="556013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anchor="ctr"/>
          <a:lstStyle/>
          <a:p>
            <a:pPr marL="429711" lvl="1" indent="-343769">
              <a:lnSpc>
                <a:spcPct val="80000"/>
              </a:lnSpc>
              <a:spcBef>
                <a:spcPct val="20000"/>
              </a:spcBef>
              <a:buClr>
                <a:srgbClr val="66FFFF"/>
              </a:buClr>
              <a:buSzPct val="110000"/>
            </a:pP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2.  Two outcomes, success and failure, are possible on each trial.</a:t>
            </a:r>
          </a:p>
        </p:txBody>
      </p:sp>
      <p:sp>
        <p:nvSpPr>
          <p:cNvPr id="14347" name="Rectangle 11"/>
          <p:cNvSpPr>
            <a:spLocks noChangeArrowheads="1"/>
          </p:cNvSpPr>
          <p:nvPr/>
        </p:nvSpPr>
        <p:spPr bwMode="auto">
          <a:xfrm>
            <a:off x="1454337" y="2062551"/>
            <a:ext cx="7318375" cy="527754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pPr marL="171884" lvl="1" indent="-85942">
              <a:lnSpc>
                <a:spcPct val="80000"/>
              </a:lnSpc>
              <a:spcBef>
                <a:spcPct val="20000"/>
              </a:spcBef>
              <a:buClr>
                <a:srgbClr val="66FFFF"/>
              </a:buClr>
              <a:buSzPct val="110000"/>
            </a:pP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1. The experiment consists of a sequence of </a:t>
            </a:r>
            <a:r>
              <a:rPr lang="en-US" sz="1805" i="1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n</a:t>
            </a: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 identical trials.</a:t>
            </a:r>
          </a:p>
        </p:txBody>
      </p:sp>
    </p:spTree>
    <p:extLst>
      <p:ext uri="{BB962C8B-B14F-4D97-AF65-F5344CB8AC3E}">
        <p14:creationId xmlns:p14="http://schemas.microsoft.com/office/powerpoint/2010/main" val="32885560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385620" y="1065316"/>
            <a:ext cx="7772400" cy="612305"/>
          </a:xfrm>
          <a:noFill/>
          <a:ln/>
        </p:spPr>
        <p:txBody>
          <a:bodyPr>
            <a:noAutofit/>
          </a:bodyPr>
          <a:lstStyle/>
          <a:p>
            <a:r>
              <a:rPr lang="en-US" dirty="0"/>
              <a:t>Discrete Probability Distributions</a:t>
            </a:r>
          </a:p>
        </p:txBody>
      </p:sp>
      <p:sp>
        <p:nvSpPr>
          <p:cNvPr id="5159" name="Rectangle 39"/>
          <p:cNvSpPr>
            <a:spLocks noChangeArrowheads="1"/>
          </p:cNvSpPr>
          <p:nvPr/>
        </p:nvSpPr>
        <p:spPr bwMode="auto">
          <a:xfrm>
            <a:off x="724519" y="1687511"/>
            <a:ext cx="5480050" cy="37717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68034" tIns="33420" rIns="68034" bIns="33420"/>
          <a:lstStyle/>
          <a:p>
            <a:pPr marL="257827" indent="-257827">
              <a:spcBef>
                <a:spcPct val="20000"/>
              </a:spcBef>
              <a:buSzPct val="100000"/>
              <a:buFont typeface="Arial" panose="020B0604020202020204" pitchFamily="34" charset="0"/>
              <a:buChar char="•"/>
            </a:pP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Random Variables</a:t>
            </a:r>
          </a:p>
        </p:txBody>
      </p:sp>
      <p:sp>
        <p:nvSpPr>
          <p:cNvPr id="5161" name="Rectangle 41"/>
          <p:cNvSpPr>
            <a:spLocks noChangeArrowheads="1"/>
          </p:cNvSpPr>
          <p:nvPr/>
        </p:nvSpPr>
        <p:spPr bwMode="auto">
          <a:xfrm>
            <a:off x="724518" y="2016938"/>
            <a:ext cx="6847681" cy="39149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68034" tIns="33420" rIns="68034" bIns="33420"/>
          <a:lstStyle/>
          <a:p>
            <a:pPr marL="257827" indent="-257827">
              <a:spcBef>
                <a:spcPct val="20000"/>
              </a:spcBef>
              <a:buSzPct val="100000"/>
              <a:buFont typeface="Arial" panose="020B0604020202020204" pitchFamily="34" charset="0"/>
              <a:buChar char="•"/>
            </a:pP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Developing Discrete Probability Distributions</a:t>
            </a:r>
          </a:p>
        </p:txBody>
      </p:sp>
      <p:sp>
        <p:nvSpPr>
          <p:cNvPr id="5162" name="Rectangle 42"/>
          <p:cNvSpPr>
            <a:spLocks noChangeArrowheads="1"/>
          </p:cNvSpPr>
          <p:nvPr/>
        </p:nvSpPr>
        <p:spPr bwMode="auto">
          <a:xfrm>
            <a:off x="724517" y="2346366"/>
            <a:ext cx="6013451" cy="37717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68034" tIns="33420" rIns="68034" bIns="33420"/>
          <a:lstStyle/>
          <a:p>
            <a:pPr marL="257827" indent="-257827">
              <a:spcBef>
                <a:spcPct val="20000"/>
              </a:spcBef>
              <a:buSzPct val="100000"/>
              <a:buFont typeface="Arial" panose="020B0604020202020204" pitchFamily="34" charset="0"/>
              <a:buChar char="•"/>
            </a:pP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Expected Value and Variance</a:t>
            </a:r>
          </a:p>
        </p:txBody>
      </p:sp>
      <p:sp>
        <p:nvSpPr>
          <p:cNvPr id="5163" name="Rectangle 43"/>
          <p:cNvSpPr>
            <a:spLocks noChangeArrowheads="1"/>
          </p:cNvSpPr>
          <p:nvPr/>
        </p:nvSpPr>
        <p:spPr bwMode="auto">
          <a:xfrm>
            <a:off x="724519" y="2701016"/>
            <a:ext cx="5975350" cy="46096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68034" tIns="33420" rIns="68034" bIns="33420"/>
          <a:lstStyle/>
          <a:p>
            <a:pPr marL="257827" indent="-257827">
              <a:spcBef>
                <a:spcPct val="20000"/>
              </a:spcBef>
              <a:buSzPct val="100000"/>
              <a:buFont typeface="Arial" panose="020B0604020202020204" pitchFamily="34" charset="0"/>
              <a:buChar char="•"/>
            </a:pP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Binomial Probability Distribution</a:t>
            </a:r>
          </a:p>
        </p:txBody>
      </p:sp>
      <p:sp>
        <p:nvSpPr>
          <p:cNvPr id="5164" name="Rectangle 44"/>
          <p:cNvSpPr>
            <a:spLocks noChangeArrowheads="1"/>
          </p:cNvSpPr>
          <p:nvPr/>
        </p:nvSpPr>
        <p:spPr bwMode="auto">
          <a:xfrm>
            <a:off x="724519" y="3049602"/>
            <a:ext cx="4321401" cy="37057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68034" tIns="33420" rIns="68034" bIns="33420"/>
          <a:lstStyle/>
          <a:p>
            <a:pPr marL="257827" indent="-257827">
              <a:spcBef>
                <a:spcPct val="20000"/>
              </a:spcBef>
              <a:buSzPct val="100000"/>
              <a:buFont typeface="Arial" panose="020B0604020202020204" pitchFamily="34" charset="0"/>
              <a:buChar char="•"/>
            </a:pP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Poisson Probability Distribution</a:t>
            </a:r>
          </a:p>
        </p:txBody>
      </p:sp>
      <p:sp>
        <p:nvSpPr>
          <p:cNvPr id="5165" name="Rectangle 45"/>
          <p:cNvSpPr>
            <a:spLocks noChangeArrowheads="1"/>
          </p:cNvSpPr>
          <p:nvPr/>
        </p:nvSpPr>
        <p:spPr bwMode="auto">
          <a:xfrm>
            <a:off x="724518" y="3420180"/>
            <a:ext cx="3846340" cy="445909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68034" tIns="33420" rIns="68034" bIns="33420"/>
          <a:lstStyle/>
          <a:p>
            <a:pPr marL="257827" indent="-257827">
              <a:spcBef>
                <a:spcPct val="20000"/>
              </a:spcBef>
              <a:buSzPct val="100000"/>
              <a:buFont typeface="Arial" panose="020B0604020202020204" pitchFamily="34" charset="0"/>
              <a:buChar char="•"/>
            </a:pP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Hypergeometric Probability Distribution</a:t>
            </a:r>
          </a:p>
        </p:txBody>
      </p:sp>
      <p:graphicFrame>
        <p:nvGraphicFramePr>
          <p:cNvPr id="35" name="Chart 34">
            <a:extLst>
              <a:ext uri="{FF2B5EF4-FFF2-40B4-BE49-F238E27FC236}">
                <a16:creationId xmlns:a16="http://schemas.microsoft.com/office/drawing/2014/main" id="{A2769D72-00E6-492F-ADE7-2FC26BF298C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15215590"/>
              </p:ext>
            </p:extLst>
          </p:nvPr>
        </p:nvGraphicFramePr>
        <p:xfrm>
          <a:off x="4800600" y="3234891"/>
          <a:ext cx="3130062" cy="200171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75968914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2"/>
          <p:cNvSpPr>
            <a:spLocks noGrp="1" noChangeArrowheads="1"/>
          </p:cNvSpPr>
          <p:nvPr>
            <p:ph type="title"/>
          </p:nvPr>
        </p:nvSpPr>
        <p:spPr>
          <a:xfrm>
            <a:off x="595161" y="997017"/>
            <a:ext cx="7772400" cy="514604"/>
          </a:xfrm>
        </p:spPr>
        <p:txBody>
          <a:bodyPr/>
          <a:lstStyle/>
          <a:p>
            <a:r>
              <a:rPr lang="en-US" dirty="0"/>
              <a:t>Binomial Probability Distribution</a:t>
            </a:r>
          </a:p>
        </p:txBody>
      </p:sp>
      <p:sp>
        <p:nvSpPr>
          <p:cNvPr id="90116" name="Rectangle 4"/>
          <p:cNvSpPr>
            <a:spLocks noChangeArrowheads="1"/>
          </p:cNvSpPr>
          <p:nvPr/>
        </p:nvSpPr>
        <p:spPr bwMode="auto">
          <a:xfrm>
            <a:off x="1023052" y="1697233"/>
            <a:ext cx="7175501" cy="501873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anchor="ctr"/>
          <a:lstStyle/>
          <a:p>
            <a:pPr marL="260214" indent="-260214">
              <a:buFont typeface="Arial" panose="020B0604020202020204" pitchFamily="34" charset="0"/>
              <a:buChar char="•"/>
            </a:pP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Our interest is in the number of successes occurring in the </a:t>
            </a:r>
            <a:r>
              <a:rPr lang="en-US" sz="1805" i="1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n</a:t>
            </a: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  trials.</a:t>
            </a:r>
          </a:p>
        </p:txBody>
      </p:sp>
      <p:sp>
        <p:nvSpPr>
          <p:cNvPr id="90117" name="Rectangle 5"/>
          <p:cNvSpPr>
            <a:spLocks noChangeArrowheads="1"/>
          </p:cNvSpPr>
          <p:nvPr/>
        </p:nvSpPr>
        <p:spPr bwMode="auto">
          <a:xfrm>
            <a:off x="1023052" y="2068458"/>
            <a:ext cx="7175501" cy="530132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anchor="ctr"/>
          <a:lstStyle/>
          <a:p>
            <a:pPr marL="257827" indent="-257827">
              <a:buFont typeface="Arial" panose="020B0604020202020204" pitchFamily="34" charset="0"/>
              <a:buChar char="•"/>
            </a:pPr>
            <a:r>
              <a:rPr lang="en-US" sz="1805">
                <a:latin typeface="+mn-lt"/>
                <a:cs typeface="Arial" panose="020B0604020202020204" pitchFamily="34" charset="0"/>
              </a:rPr>
              <a:t>L</a:t>
            </a:r>
            <a:r>
              <a:rPr lang="en-US" sz="1805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et </a:t>
            </a:r>
            <a:r>
              <a:rPr lang="en-US" sz="1805" i="1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x</a:t>
            </a:r>
            <a:r>
              <a:rPr lang="en-US" sz="1805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  </a:t>
            </a: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denote the number of successes occurring in the </a:t>
            </a:r>
            <a:r>
              <a:rPr lang="en-US" sz="1805" i="1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n</a:t>
            </a: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  trials.</a:t>
            </a:r>
          </a:p>
        </p:txBody>
      </p:sp>
    </p:spTree>
    <p:extLst>
      <p:ext uri="{BB962C8B-B14F-4D97-AF65-F5344CB8AC3E}">
        <p14:creationId xmlns:p14="http://schemas.microsoft.com/office/powerpoint/2010/main" val="21715147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736" name="Rectangle 16"/>
          <p:cNvSpPr>
            <a:spLocks noChangeArrowheads="1"/>
          </p:cNvSpPr>
          <p:nvPr/>
        </p:nvSpPr>
        <p:spPr bwMode="auto">
          <a:xfrm>
            <a:off x="2158232" y="3206512"/>
            <a:ext cx="5617984" cy="217041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 where:</a:t>
            </a:r>
          </a:p>
          <a:p>
            <a:pPr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           </a:t>
            </a:r>
            <a:r>
              <a:rPr lang="en-US" sz="1805" i="1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x</a:t>
            </a: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 = the number of successes</a:t>
            </a:r>
          </a:p>
          <a:p>
            <a:pPr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 sz="1805" i="1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           p</a:t>
            </a: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 = the probability of a success on one trial</a:t>
            </a:r>
          </a:p>
          <a:p>
            <a:pPr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 sz="1805" i="1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           n</a:t>
            </a: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 = the number of trials</a:t>
            </a:r>
          </a:p>
          <a:p>
            <a:pPr algn="l">
              <a:lnSpc>
                <a:spcPct val="90000"/>
              </a:lnSpc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        </a:t>
            </a:r>
            <a:r>
              <a:rPr lang="en-US" sz="1805" i="1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f</a:t>
            </a: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(</a:t>
            </a:r>
            <a:r>
              <a:rPr lang="en-US" sz="1805" i="1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x</a:t>
            </a: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) = the probability of </a:t>
            </a:r>
            <a:r>
              <a:rPr lang="en-US" sz="1805" i="1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x</a:t>
            </a: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 successes in </a:t>
            </a:r>
            <a:r>
              <a:rPr lang="en-US" sz="1805" i="1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n</a:t>
            </a: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 trials</a:t>
            </a:r>
          </a:p>
          <a:p>
            <a:pPr algn="l">
              <a:lnSpc>
                <a:spcPct val="90000"/>
              </a:lnSpc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 sz="1805" i="1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          n</a:t>
            </a: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! = </a:t>
            </a:r>
            <a:r>
              <a:rPr lang="en-US" sz="1805" i="1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n</a:t>
            </a: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(</a:t>
            </a:r>
            <a:r>
              <a:rPr lang="en-US" sz="1805" i="1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n</a:t>
            </a: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 – 1)(</a:t>
            </a:r>
            <a:r>
              <a:rPr lang="en-US" sz="1805" i="1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n</a:t>
            </a: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 – 2) ….. (2)(1)         </a:t>
            </a:r>
          </a:p>
          <a:p>
            <a:pPr algn="l">
              <a:lnSpc>
                <a:spcPct val="90000"/>
              </a:lnSpc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           </a:t>
            </a:r>
          </a:p>
        </p:txBody>
      </p:sp>
      <p:sp>
        <p:nvSpPr>
          <p:cNvPr id="158729" name="Rectangle 9"/>
          <p:cNvSpPr>
            <a:spLocks noChangeArrowheads="1"/>
          </p:cNvSpPr>
          <p:nvPr/>
        </p:nvSpPr>
        <p:spPr bwMode="auto">
          <a:xfrm>
            <a:off x="1019376" y="1772391"/>
            <a:ext cx="7772400" cy="46411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68034" tIns="33420" rIns="68034" bIns="33420"/>
          <a:lstStyle/>
          <a:p>
            <a:pPr>
              <a:spcBef>
                <a:spcPct val="20000"/>
              </a:spcBef>
              <a:buSzPct val="100000"/>
            </a:pP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Binomial Probability Function:</a:t>
            </a:r>
          </a:p>
        </p:txBody>
      </p:sp>
      <p:sp>
        <p:nvSpPr>
          <p:cNvPr id="8" name="Rectangle 2"/>
          <p:cNvSpPr txBox="1">
            <a:spLocks noChangeArrowheads="1"/>
          </p:cNvSpPr>
          <p:nvPr/>
        </p:nvSpPr>
        <p:spPr>
          <a:xfrm>
            <a:off x="612745" y="1053604"/>
            <a:ext cx="7772400" cy="514604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kern="1200">
                <a:solidFill>
                  <a:schemeClr val="tx1"/>
                </a:solidFill>
                <a:latin typeface="+mn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r>
              <a:rPr lang="en-US" sz="2400" b="1" dirty="0"/>
              <a:t>Binomial Probability Distribution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17F3048C-124D-4DBC-9BFC-FBCEA67F98A9}"/>
                  </a:ext>
                </a:extLst>
              </p:cNvPr>
              <p:cNvSpPr txBox="1"/>
              <p:nvPr/>
            </p:nvSpPr>
            <p:spPr>
              <a:xfrm>
                <a:off x="2007318" y="2326385"/>
                <a:ext cx="3362074" cy="55778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𝑓</m:t>
                      </m:r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!</m:t>
                          </m:r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!</m:t>
                          </m:r>
                          <m:d>
                            <m:d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d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!</m:t>
                          </m:r>
                        </m:den>
                      </m:f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𝑝</m:t>
                          </m:r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sup>
                      </m:sSup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(1−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𝑝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)</m:t>
                          </m:r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)</m:t>
                          </m:r>
                        </m:sup>
                      </m:sSup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17F3048C-124D-4DBC-9BFC-FBCEA67F98A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07318" y="2326385"/>
                <a:ext cx="3362074" cy="557781"/>
              </a:xfrm>
              <a:prstGeom prst="rect">
                <a:avLst/>
              </a:prstGeom>
              <a:blipFill>
                <a:blip r:embed="rId3"/>
                <a:stretch>
                  <a:fillRect b="-109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76449883"/>
      </p:ext>
    </p:extLst>
  </p:cSld>
  <p:clrMapOvr>
    <a:masterClrMapping/>
  </p:clrMapOvr>
  <p:transition>
    <p:zoom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686" name="AutoShape 14"/>
          <p:cNvSpPr>
            <a:spLocks noChangeArrowheads="1"/>
          </p:cNvSpPr>
          <p:nvPr/>
        </p:nvSpPr>
        <p:spPr bwMode="auto">
          <a:xfrm>
            <a:off x="4866612" y="3497233"/>
            <a:ext cx="3277976" cy="1002605"/>
          </a:xfrm>
          <a:prstGeom prst="roundRect">
            <a:avLst>
              <a:gd name="adj" fmla="val 16667"/>
            </a:avLst>
          </a:prstGeom>
          <a:noFill/>
          <a:ln w="12700">
            <a:noFill/>
            <a:round/>
            <a:headEnd/>
            <a:tailEnd/>
          </a:ln>
          <a:effectLst/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Probability of a particular</a:t>
            </a:r>
          </a:p>
          <a:p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sequence of trial outcomes</a:t>
            </a:r>
          </a:p>
          <a:p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with </a:t>
            </a:r>
            <a:r>
              <a:rPr lang="en-US" sz="1805" i="1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x</a:t>
            </a: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 successes in </a:t>
            </a:r>
            <a:r>
              <a:rPr lang="en-US" sz="1805" i="1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n</a:t>
            </a: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 trials</a:t>
            </a:r>
          </a:p>
        </p:txBody>
      </p:sp>
      <p:sp>
        <p:nvSpPr>
          <p:cNvPr id="156687" name="AutoShape 15"/>
          <p:cNvSpPr>
            <a:spLocks noChangeArrowheads="1"/>
          </p:cNvSpPr>
          <p:nvPr/>
        </p:nvSpPr>
        <p:spPr bwMode="auto">
          <a:xfrm>
            <a:off x="692842" y="3488584"/>
            <a:ext cx="3190461" cy="988282"/>
          </a:xfrm>
          <a:prstGeom prst="roundRect">
            <a:avLst>
              <a:gd name="adj" fmla="val 16667"/>
            </a:avLst>
          </a:prstGeom>
          <a:noFill/>
          <a:ln w="12700">
            <a:noFill/>
            <a:round/>
            <a:headEnd/>
            <a:tailEnd/>
          </a:ln>
          <a:effectLst/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Number of experimental</a:t>
            </a:r>
          </a:p>
          <a:p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outcomes providing exactly</a:t>
            </a:r>
          </a:p>
          <a:p>
            <a:r>
              <a:rPr lang="en-US" sz="1805" i="1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x</a:t>
            </a: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 successes in </a:t>
            </a:r>
            <a:r>
              <a:rPr lang="en-US" sz="1805" i="1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n</a:t>
            </a: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 trials</a:t>
            </a:r>
          </a:p>
        </p:txBody>
      </p:sp>
      <p:sp>
        <p:nvSpPr>
          <p:cNvPr id="156690" name="Line 18"/>
          <p:cNvSpPr>
            <a:spLocks noChangeShapeType="1"/>
          </p:cNvSpPr>
          <p:nvPr/>
        </p:nvSpPr>
        <p:spPr bwMode="auto">
          <a:xfrm flipH="1">
            <a:off x="2587692" y="2980504"/>
            <a:ext cx="596900" cy="520400"/>
          </a:xfrm>
          <a:prstGeom prst="line">
            <a:avLst/>
          </a:prstGeom>
          <a:noFill/>
          <a:ln w="38100">
            <a:solidFill>
              <a:schemeClr val="tx2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6691" name="Line 19"/>
          <p:cNvSpPr>
            <a:spLocks noChangeShapeType="1"/>
          </p:cNvSpPr>
          <p:nvPr/>
        </p:nvSpPr>
        <p:spPr bwMode="auto">
          <a:xfrm>
            <a:off x="4866612" y="2974049"/>
            <a:ext cx="311878" cy="514535"/>
          </a:xfrm>
          <a:prstGeom prst="line">
            <a:avLst/>
          </a:prstGeom>
          <a:noFill/>
          <a:ln w="38100">
            <a:solidFill>
              <a:schemeClr val="tx2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Rectangle 9"/>
          <p:cNvSpPr>
            <a:spLocks noChangeArrowheads="1"/>
          </p:cNvSpPr>
          <p:nvPr/>
        </p:nvSpPr>
        <p:spPr bwMode="auto">
          <a:xfrm>
            <a:off x="1019376" y="1772391"/>
            <a:ext cx="7181534" cy="46411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68034" tIns="33420" rIns="68034" bIns="33420"/>
          <a:lstStyle/>
          <a:p>
            <a:pPr>
              <a:spcBef>
                <a:spcPct val="20000"/>
              </a:spcBef>
              <a:buSzPct val="100000"/>
            </a:pP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Binomial Probability Function:</a:t>
            </a:r>
          </a:p>
        </p:txBody>
      </p:sp>
      <p:sp>
        <p:nvSpPr>
          <p:cNvPr id="15" name="Rectangle 2"/>
          <p:cNvSpPr txBox="1">
            <a:spLocks noChangeArrowheads="1"/>
          </p:cNvSpPr>
          <p:nvPr/>
        </p:nvSpPr>
        <p:spPr>
          <a:xfrm>
            <a:off x="598176" y="1094654"/>
            <a:ext cx="7772400" cy="514604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kern="1200">
                <a:solidFill>
                  <a:schemeClr val="tx1"/>
                </a:solidFill>
                <a:latin typeface="+mn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r>
              <a:rPr lang="en-US" sz="2800" b="1" dirty="0"/>
              <a:t>Binomial Probability Distribution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ED511BFF-7482-4425-A730-99AB2A2CA9E7}"/>
                  </a:ext>
                </a:extLst>
              </p:cNvPr>
              <p:cNvSpPr txBox="1"/>
              <p:nvPr/>
            </p:nvSpPr>
            <p:spPr>
              <a:xfrm>
                <a:off x="2007318" y="2326385"/>
                <a:ext cx="3464666" cy="55778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𝑓</m:t>
                      </m:r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!</m:t>
                          </m:r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!</m:t>
                          </m:r>
                          <m:d>
                            <m:d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d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!</m:t>
                          </m:r>
                        </m:den>
                      </m:f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  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𝑝</m:t>
                          </m:r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sup>
                      </m:sSup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(1−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𝑝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)</m:t>
                          </m:r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)</m:t>
                          </m:r>
                        </m:sup>
                      </m:sSup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ED511BFF-7482-4425-A730-99AB2A2CA9E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07318" y="2326385"/>
                <a:ext cx="3464666" cy="557781"/>
              </a:xfrm>
              <a:prstGeom prst="rect">
                <a:avLst/>
              </a:prstGeom>
              <a:blipFill>
                <a:blip r:embed="rId3"/>
                <a:stretch>
                  <a:fillRect b="-109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Rectangle 2">
            <a:extLst>
              <a:ext uri="{FF2B5EF4-FFF2-40B4-BE49-F238E27FC236}">
                <a16:creationId xmlns:a16="http://schemas.microsoft.com/office/drawing/2014/main" id="{4B303281-5936-45AC-A097-35D020BCA80C}"/>
              </a:ext>
            </a:extLst>
          </p:cNvPr>
          <p:cNvSpPr/>
          <p:nvPr/>
        </p:nvSpPr>
        <p:spPr>
          <a:xfrm>
            <a:off x="2760785" y="2326385"/>
            <a:ext cx="1090246" cy="651653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A24358D8-8641-4ED2-A8D1-C49C368C1C0D}"/>
              </a:ext>
            </a:extLst>
          </p:cNvPr>
          <p:cNvSpPr/>
          <p:nvPr/>
        </p:nvSpPr>
        <p:spPr>
          <a:xfrm>
            <a:off x="3918420" y="2326384"/>
            <a:ext cx="1553563" cy="651653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4865112"/>
      </p:ext>
    </p:extLst>
  </p:cSld>
  <p:clrMapOvr>
    <a:masterClrMapping/>
  </p:clrMapOvr>
  <p:transition>
    <p:zoom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9" name="Rectangle 3"/>
          <p:cNvSpPr>
            <a:spLocks noChangeArrowheads="1"/>
          </p:cNvSpPr>
          <p:nvPr/>
        </p:nvSpPr>
        <p:spPr bwMode="auto">
          <a:xfrm>
            <a:off x="1024122" y="1747837"/>
            <a:ext cx="5562600" cy="40939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68034" tIns="33420" rIns="68034" bIns="33420"/>
          <a:lstStyle/>
          <a:p>
            <a:pPr>
              <a:spcBef>
                <a:spcPct val="20000"/>
              </a:spcBef>
              <a:buSzPct val="100000"/>
            </a:pPr>
            <a:r>
              <a:rPr lang="en-US" sz="21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Example:  Evans Electronics</a:t>
            </a:r>
          </a:p>
        </p:txBody>
      </p:sp>
      <p:sp>
        <p:nvSpPr>
          <p:cNvPr id="91423" name="Rectangle 287"/>
          <p:cNvSpPr>
            <a:spLocks noChangeArrowheads="1"/>
          </p:cNvSpPr>
          <p:nvPr/>
        </p:nvSpPr>
        <p:spPr bwMode="auto">
          <a:xfrm>
            <a:off x="1379723" y="2101135"/>
            <a:ext cx="6740156" cy="97062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68034" tIns="33420" rIns="68034" bIns="33420"/>
          <a:lstStyle/>
          <a:p>
            <a:pPr algn="just">
              <a:spcBef>
                <a:spcPct val="20000"/>
              </a:spcBef>
              <a:buSzPct val="75000"/>
            </a:pP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Evans Electronics is concerned about a low retention rate for its employees.  In recent years, management has seen a turnover of 10% of the hourly employees annually.</a:t>
            </a:r>
          </a:p>
        </p:txBody>
      </p:sp>
      <p:sp>
        <p:nvSpPr>
          <p:cNvPr id="91425" name="Rectangle 289"/>
          <p:cNvSpPr>
            <a:spLocks noChangeArrowheads="1"/>
          </p:cNvSpPr>
          <p:nvPr/>
        </p:nvSpPr>
        <p:spPr bwMode="auto">
          <a:xfrm>
            <a:off x="1363846" y="4194400"/>
            <a:ext cx="6839377" cy="7299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68034" tIns="33420" rIns="68034" bIns="33420"/>
          <a:lstStyle/>
          <a:p>
            <a:pPr algn="just">
              <a:spcBef>
                <a:spcPct val="20000"/>
              </a:spcBef>
              <a:buSzPct val="75000"/>
            </a:pP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Choosing 3 hourly employees at random, what is the probability that 1 of them will leave the company this year?		     </a:t>
            </a:r>
          </a:p>
        </p:txBody>
      </p:sp>
      <p:sp>
        <p:nvSpPr>
          <p:cNvPr id="91426" name="Rectangle 290"/>
          <p:cNvSpPr>
            <a:spLocks noChangeArrowheads="1"/>
          </p:cNvSpPr>
          <p:nvPr/>
        </p:nvSpPr>
        <p:spPr bwMode="auto">
          <a:xfrm>
            <a:off x="1374959" y="3158529"/>
            <a:ext cx="6924980" cy="6841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68034" tIns="33420" rIns="68034" bIns="33420"/>
          <a:lstStyle/>
          <a:p>
            <a:pPr algn="just">
              <a:spcBef>
                <a:spcPct val="20000"/>
              </a:spcBef>
              <a:buSzPct val="75000"/>
            </a:pP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Thus, for any hourly employee chosen at random, management estimates a probability of 0.1 that the person will not be with the company next year.</a:t>
            </a:r>
          </a:p>
        </p:txBody>
      </p:sp>
      <p:sp>
        <p:nvSpPr>
          <p:cNvPr id="8" name="Rectangle 2"/>
          <p:cNvSpPr txBox="1">
            <a:spLocks noChangeArrowheads="1"/>
          </p:cNvSpPr>
          <p:nvPr/>
        </p:nvSpPr>
        <p:spPr>
          <a:xfrm>
            <a:off x="589383" y="1000980"/>
            <a:ext cx="7772400" cy="514604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kern="1200">
                <a:solidFill>
                  <a:schemeClr val="tx1"/>
                </a:solidFill>
                <a:latin typeface="+mn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r>
              <a:rPr lang="en-US" sz="2800" b="1" dirty="0"/>
              <a:t>Binomial Probability Distribution</a:t>
            </a:r>
          </a:p>
        </p:txBody>
      </p:sp>
    </p:spTree>
    <p:extLst>
      <p:ext uri="{BB962C8B-B14F-4D97-AF65-F5344CB8AC3E}">
        <p14:creationId xmlns:p14="http://schemas.microsoft.com/office/powerpoint/2010/main" val="2767325102"/>
      </p:ext>
    </p:extLst>
  </p:cSld>
  <p:clrMapOvr>
    <a:masterClrMapping/>
  </p:clrMapOvr>
  <p:transition>
    <p:zoom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856" name="Rectangle 424"/>
          <p:cNvSpPr>
            <a:spLocks noChangeArrowheads="1"/>
          </p:cNvSpPr>
          <p:nvPr/>
        </p:nvSpPr>
        <p:spPr bwMode="auto">
          <a:xfrm>
            <a:off x="1371537" y="2101136"/>
            <a:ext cx="6981454" cy="10170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68034" tIns="33420" rIns="68034" bIns="33420"/>
          <a:lstStyle/>
          <a:p>
            <a:pPr marL="257827" indent="-257827">
              <a:spcBef>
                <a:spcPct val="20000"/>
              </a:spcBef>
              <a:buSzPct val="100000"/>
              <a:buFont typeface="Arial" panose="020B0604020202020204" pitchFamily="34" charset="0"/>
              <a:buChar char="•"/>
            </a:pP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The probability of the first employee leaving and the second and third employees staying, denoted (</a:t>
            </a:r>
            <a:r>
              <a:rPr lang="en-US" sz="1805" i="1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S</a:t>
            </a: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, </a:t>
            </a:r>
            <a:r>
              <a:rPr lang="en-US" sz="1805" i="1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F</a:t>
            </a: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, </a:t>
            </a:r>
            <a:r>
              <a:rPr lang="en-US" sz="1805" i="1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F</a:t>
            </a: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), is given by:</a:t>
            </a:r>
          </a:p>
          <a:p>
            <a:pPr marL="257827" indent="-257827">
              <a:spcBef>
                <a:spcPct val="20000"/>
              </a:spcBef>
              <a:buClr>
                <a:srgbClr val="66FFFF"/>
              </a:buClr>
              <a:buSzPct val="75000"/>
            </a:pP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				</a:t>
            </a:r>
          </a:p>
        </p:txBody>
      </p:sp>
      <p:sp>
        <p:nvSpPr>
          <p:cNvPr id="146857" name="Rectangle 425"/>
          <p:cNvSpPr>
            <a:spLocks noChangeArrowheads="1"/>
          </p:cNvSpPr>
          <p:nvPr/>
        </p:nvSpPr>
        <p:spPr bwMode="auto">
          <a:xfrm>
            <a:off x="1366774" y="3320651"/>
            <a:ext cx="7096034" cy="135569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68034" tIns="33420" rIns="68034" bIns="33420"/>
          <a:lstStyle/>
          <a:p>
            <a:pPr marL="257827" indent="-257827">
              <a:spcBef>
                <a:spcPct val="20000"/>
              </a:spcBef>
              <a:buSzPct val="100000"/>
              <a:buFont typeface="Arial" panose="020B0604020202020204" pitchFamily="34" charset="0"/>
              <a:buChar char="•"/>
            </a:pP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With a .10 probability of an employee leaving on any one trial, the probability of an employee leaving on the first trial and not on the second and third trials is given by:</a:t>
            </a:r>
          </a:p>
          <a:p>
            <a:pPr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 sz="1805" i="1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		</a:t>
            </a:r>
            <a:endParaRPr lang="en-US" sz="1805" dirty="0">
              <a:solidFill>
                <a:srgbClr val="000000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1015937" y="1747837"/>
            <a:ext cx="5562600" cy="40939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68034" tIns="33420" rIns="68034" bIns="33420"/>
          <a:lstStyle/>
          <a:p>
            <a:pPr>
              <a:spcBef>
                <a:spcPct val="20000"/>
              </a:spcBef>
              <a:buSzPct val="100000"/>
            </a:pPr>
            <a:r>
              <a:rPr lang="en-US" sz="21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Example:  Evans Electronics</a:t>
            </a:r>
          </a:p>
        </p:txBody>
      </p:sp>
      <p:sp>
        <p:nvSpPr>
          <p:cNvPr id="8" name="Rectangle 2"/>
          <p:cNvSpPr txBox="1">
            <a:spLocks noChangeArrowheads="1"/>
          </p:cNvSpPr>
          <p:nvPr/>
        </p:nvSpPr>
        <p:spPr>
          <a:xfrm>
            <a:off x="580591" y="1056584"/>
            <a:ext cx="7772400" cy="514604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kern="1200">
                <a:solidFill>
                  <a:schemeClr val="tx1"/>
                </a:solidFill>
                <a:latin typeface="+mn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r>
              <a:rPr lang="en-US" sz="2800" b="1" dirty="0"/>
              <a:t>Binomial Probability Distribution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5272C484-7856-4B99-941F-1F41EF27829B}"/>
                  </a:ext>
                </a:extLst>
              </p:cNvPr>
              <p:cNvSpPr txBox="1"/>
              <p:nvPr/>
            </p:nvSpPr>
            <p:spPr>
              <a:xfrm>
                <a:off x="2297465" y="2841212"/>
                <a:ext cx="1649939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𝑝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(1−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𝑝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)(1−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𝑝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5272C484-7856-4B99-941F-1F41EF27829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97465" y="2841212"/>
                <a:ext cx="1649939" cy="276999"/>
              </a:xfrm>
              <a:prstGeom prst="rect">
                <a:avLst/>
              </a:prstGeom>
              <a:blipFill>
                <a:blip r:embed="rId3"/>
                <a:stretch>
                  <a:fillRect l="-2952" r="-4059" b="-3478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Rectangle 3">
            <a:extLst>
              <a:ext uri="{FF2B5EF4-FFF2-40B4-BE49-F238E27FC236}">
                <a16:creationId xmlns:a16="http://schemas.microsoft.com/office/drawing/2014/main" id="{15406C83-E47E-457D-9A9E-4E7650801EDA}"/>
              </a:ext>
            </a:extLst>
          </p:cNvPr>
          <p:cNvSpPr/>
          <p:nvPr/>
        </p:nvSpPr>
        <p:spPr>
          <a:xfrm>
            <a:off x="2139056" y="4333732"/>
            <a:ext cx="327846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(.10)(.90)(.90) = (.10)(.90)</a:t>
            </a:r>
            <a:r>
              <a:rPr lang="en-US" baseline="30000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2</a:t>
            </a:r>
            <a:r>
              <a:rPr lang="en-US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 = .081</a:t>
            </a:r>
            <a:endParaRPr lang="en-US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298269799"/>
      </p:ext>
    </p:extLst>
  </p:cSld>
  <p:clrMapOvr>
    <a:masterClrMapping/>
  </p:clrMapOvr>
  <p:transition>
    <p:zoom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477" name="Rectangle 5"/>
          <p:cNvSpPr>
            <a:spLocks noChangeArrowheads="1"/>
          </p:cNvSpPr>
          <p:nvPr/>
        </p:nvSpPr>
        <p:spPr bwMode="auto">
          <a:xfrm>
            <a:off x="1371536" y="2101136"/>
            <a:ext cx="6655841" cy="756939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68034" tIns="33420" rIns="68034" bIns="33420"/>
          <a:lstStyle/>
          <a:p>
            <a:pPr>
              <a:spcBef>
                <a:spcPct val="20000"/>
              </a:spcBef>
              <a:buSzPct val="100000"/>
            </a:pP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Two other experimental outcomes result in one success and two failures.  The probabilities for all three experimental outcomes involving one success follow.</a:t>
            </a:r>
          </a:p>
        </p:txBody>
      </p:sp>
      <p:sp>
        <p:nvSpPr>
          <p:cNvPr id="233480" name="Text Box 8"/>
          <p:cNvSpPr txBox="1">
            <a:spLocks noChangeArrowheads="1"/>
          </p:cNvSpPr>
          <p:nvPr/>
        </p:nvSpPr>
        <p:spPr bwMode="auto">
          <a:xfrm>
            <a:off x="2383701" y="3132574"/>
            <a:ext cx="1426865" cy="14811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Experimental</a:t>
            </a:r>
          </a:p>
          <a:p>
            <a:r>
              <a:rPr lang="en-US" sz="1805" u="sng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Outcome</a:t>
            </a:r>
          </a:p>
          <a:p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(</a:t>
            </a:r>
            <a:r>
              <a:rPr lang="en-US" sz="1805" i="1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S</a:t>
            </a: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, </a:t>
            </a:r>
            <a:r>
              <a:rPr lang="en-US" sz="1805" i="1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F</a:t>
            </a: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, </a:t>
            </a:r>
            <a:r>
              <a:rPr lang="en-US" sz="1805" i="1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F</a:t>
            </a: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)</a:t>
            </a:r>
          </a:p>
          <a:p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(</a:t>
            </a:r>
            <a:r>
              <a:rPr lang="en-US" sz="1805" i="1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F</a:t>
            </a: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, </a:t>
            </a:r>
            <a:r>
              <a:rPr lang="en-US" sz="1805" i="1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S</a:t>
            </a: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, </a:t>
            </a:r>
            <a:r>
              <a:rPr lang="en-US" sz="1805" i="1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F</a:t>
            </a: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)</a:t>
            </a:r>
          </a:p>
          <a:p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(</a:t>
            </a:r>
            <a:r>
              <a:rPr lang="en-US" sz="1805" i="1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F</a:t>
            </a: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, </a:t>
            </a:r>
            <a:r>
              <a:rPr lang="en-US" sz="1805" i="1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F</a:t>
            </a: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, </a:t>
            </a:r>
            <a:r>
              <a:rPr lang="en-US" sz="1805" i="1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S</a:t>
            </a: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)</a:t>
            </a:r>
          </a:p>
        </p:txBody>
      </p:sp>
      <p:sp>
        <p:nvSpPr>
          <p:cNvPr id="233481" name="Text Box 9"/>
          <p:cNvSpPr txBox="1">
            <a:spLocks noChangeArrowheads="1"/>
          </p:cNvSpPr>
          <p:nvPr/>
        </p:nvSpPr>
        <p:spPr bwMode="auto">
          <a:xfrm>
            <a:off x="3985564" y="3132574"/>
            <a:ext cx="5185945" cy="203671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Probability of</a:t>
            </a:r>
          </a:p>
          <a:p>
            <a:r>
              <a:rPr lang="en-US" sz="1805" u="sng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Experimental Outcome</a:t>
            </a:r>
          </a:p>
          <a:p>
            <a:r>
              <a:rPr lang="en-US" sz="1805" i="1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p</a:t>
            </a: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(1 – </a:t>
            </a:r>
            <a:r>
              <a:rPr lang="en-US" sz="1805" i="1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p</a:t>
            </a: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)(1 – </a:t>
            </a:r>
            <a:r>
              <a:rPr lang="en-US" sz="1805" i="1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p</a:t>
            </a: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) = (.1)(.9)(.9) = .081</a:t>
            </a:r>
          </a:p>
          <a:p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(1 – </a:t>
            </a:r>
            <a:r>
              <a:rPr lang="en-US" sz="1805" i="1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p</a:t>
            </a: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)</a:t>
            </a:r>
            <a:r>
              <a:rPr lang="en-US" sz="1805" i="1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p</a:t>
            </a: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(1 – </a:t>
            </a:r>
            <a:r>
              <a:rPr lang="en-US" sz="1805" i="1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p</a:t>
            </a: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) = (.9)(.1)(.9) = .081</a:t>
            </a:r>
          </a:p>
          <a:p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(1 – </a:t>
            </a:r>
            <a:r>
              <a:rPr lang="en-US" sz="1805" i="1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p</a:t>
            </a: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)(1 – </a:t>
            </a:r>
            <a:r>
              <a:rPr lang="en-US" sz="1805" i="1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p</a:t>
            </a: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)</a:t>
            </a:r>
            <a:r>
              <a:rPr lang="en-US" sz="1805" i="1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p</a:t>
            </a: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 = (.9)(.9)(.1) = </a:t>
            </a:r>
            <a:r>
              <a:rPr lang="en-US" sz="1805" u="sng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.081</a:t>
            </a:r>
          </a:p>
          <a:p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                                      Total = .243  </a:t>
            </a:r>
          </a:p>
          <a:p>
            <a:endParaRPr lang="en-US" sz="1805" dirty="0">
              <a:solidFill>
                <a:srgbClr val="000000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0" name="Rectangle 3"/>
          <p:cNvSpPr>
            <a:spLocks noChangeArrowheads="1"/>
          </p:cNvSpPr>
          <p:nvPr/>
        </p:nvSpPr>
        <p:spPr bwMode="auto">
          <a:xfrm>
            <a:off x="1015937" y="1747837"/>
            <a:ext cx="5562600" cy="40939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68034" tIns="33420" rIns="68034" bIns="33420"/>
          <a:lstStyle/>
          <a:p>
            <a:pPr>
              <a:spcBef>
                <a:spcPct val="20000"/>
              </a:spcBef>
              <a:buSzPct val="100000"/>
            </a:pPr>
            <a:r>
              <a:rPr lang="en-US" sz="21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Example:  Evans Electronics</a:t>
            </a:r>
          </a:p>
        </p:txBody>
      </p:sp>
      <p:sp>
        <p:nvSpPr>
          <p:cNvPr id="11" name="Rectangle 2"/>
          <p:cNvSpPr txBox="1">
            <a:spLocks noChangeArrowheads="1"/>
          </p:cNvSpPr>
          <p:nvPr/>
        </p:nvSpPr>
        <p:spPr>
          <a:xfrm>
            <a:off x="571799" y="958734"/>
            <a:ext cx="7772400" cy="514604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kern="1200">
                <a:solidFill>
                  <a:schemeClr val="tx1"/>
                </a:solidFill>
                <a:latin typeface="+mn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r>
              <a:rPr lang="en-US" sz="2800" b="1" dirty="0"/>
              <a:t>Binomial Probability Distribution</a:t>
            </a:r>
          </a:p>
        </p:txBody>
      </p:sp>
    </p:spTree>
    <p:extLst>
      <p:ext uri="{BB962C8B-B14F-4D97-AF65-F5344CB8AC3E}">
        <p14:creationId xmlns:p14="http://schemas.microsoft.com/office/powerpoint/2010/main" val="303523390"/>
      </p:ext>
    </p:extLst>
  </p:cSld>
  <p:clrMapOvr>
    <a:masterClrMapping/>
  </p:clrMapOvr>
  <p:transition>
    <p:zoom/>
  </p:transition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455" name="Rectangle 7"/>
          <p:cNvSpPr>
            <a:spLocks noChangeArrowheads="1"/>
          </p:cNvSpPr>
          <p:nvPr/>
        </p:nvSpPr>
        <p:spPr bwMode="auto">
          <a:xfrm>
            <a:off x="2460978" y="2589905"/>
            <a:ext cx="4038600" cy="44401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Let</a:t>
            </a:r>
            <a:r>
              <a:rPr lang="en-US" sz="1805" i="1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:   p</a:t>
            </a: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 = .10,  </a:t>
            </a:r>
            <a:r>
              <a:rPr lang="en-US" sz="1805" i="1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n</a:t>
            </a: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 = 3,  </a:t>
            </a:r>
            <a:r>
              <a:rPr lang="en-US" sz="1805" i="1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x</a:t>
            </a: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 = 1</a:t>
            </a:r>
          </a:p>
        </p:txBody>
      </p:sp>
      <p:sp>
        <p:nvSpPr>
          <p:cNvPr id="232459" name="AutoShape 11"/>
          <p:cNvSpPr>
            <a:spLocks noChangeArrowheads="1"/>
          </p:cNvSpPr>
          <p:nvPr/>
        </p:nvSpPr>
        <p:spPr bwMode="auto">
          <a:xfrm>
            <a:off x="1220828" y="2139353"/>
            <a:ext cx="3548991" cy="478369"/>
          </a:xfrm>
          <a:prstGeom prst="roundRect">
            <a:avLst>
              <a:gd name="adj" fmla="val 16667"/>
            </a:avLst>
          </a:prstGeom>
          <a:noFill/>
          <a:ln w="12700">
            <a:noFill/>
            <a:round/>
            <a:headEnd/>
            <a:tailEnd/>
          </a:ln>
          <a:effectLst/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pPr algn="l"/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Using the probability function:</a:t>
            </a:r>
          </a:p>
        </p:txBody>
      </p:sp>
      <p:sp>
        <p:nvSpPr>
          <p:cNvPr id="13" name="Rectangle 3"/>
          <p:cNvSpPr>
            <a:spLocks noChangeArrowheads="1"/>
          </p:cNvSpPr>
          <p:nvPr/>
        </p:nvSpPr>
        <p:spPr bwMode="auto">
          <a:xfrm>
            <a:off x="1015937" y="1747837"/>
            <a:ext cx="5562600" cy="40939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68034" tIns="33420" rIns="68034" bIns="33420"/>
          <a:lstStyle/>
          <a:p>
            <a:pPr>
              <a:spcBef>
                <a:spcPct val="20000"/>
              </a:spcBef>
              <a:buSzPct val="100000"/>
            </a:pPr>
            <a:r>
              <a:rPr lang="en-US" sz="21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Example:  Evans Electronics</a:t>
            </a:r>
          </a:p>
        </p:txBody>
      </p:sp>
      <p:sp>
        <p:nvSpPr>
          <p:cNvPr id="14" name="Rectangle 2"/>
          <p:cNvSpPr txBox="1">
            <a:spLocks noChangeArrowheads="1"/>
          </p:cNvSpPr>
          <p:nvPr/>
        </p:nvSpPr>
        <p:spPr>
          <a:xfrm>
            <a:off x="594078" y="1057865"/>
            <a:ext cx="7772400" cy="514604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kern="1200">
                <a:solidFill>
                  <a:schemeClr val="tx1"/>
                </a:solidFill>
                <a:latin typeface="+mn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r>
              <a:rPr lang="en-US" sz="2800" b="1" dirty="0"/>
              <a:t>Binomial Probability Distribution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E23527B6-78B3-46A3-A95D-9263F0C88D76}"/>
                  </a:ext>
                </a:extLst>
              </p:cNvPr>
              <p:cNvSpPr txBox="1"/>
              <p:nvPr/>
            </p:nvSpPr>
            <p:spPr>
              <a:xfrm>
                <a:off x="2612471" y="3187695"/>
                <a:ext cx="3362074" cy="55778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𝑓</m:t>
                      </m:r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!</m:t>
                          </m:r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!</m:t>
                          </m:r>
                          <m:d>
                            <m:d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d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!</m:t>
                          </m:r>
                        </m:den>
                      </m:f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𝑝</m:t>
                          </m:r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sup>
                      </m:sSup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(1−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𝑝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)</m:t>
                          </m:r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)</m:t>
                          </m:r>
                        </m:sup>
                      </m:sSup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E23527B6-78B3-46A3-A95D-9263F0C88D7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12471" y="3187695"/>
                <a:ext cx="3362074" cy="557781"/>
              </a:xfrm>
              <a:prstGeom prst="rect">
                <a:avLst/>
              </a:prstGeom>
              <a:blipFill>
                <a:blip r:embed="rId4"/>
                <a:stretch>
                  <a:fillRect b="-109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E01968E4-1FDF-4BD2-8A29-D4F641D57B26}"/>
                  </a:ext>
                </a:extLst>
              </p:cNvPr>
              <p:cNvSpPr txBox="1"/>
              <p:nvPr/>
            </p:nvSpPr>
            <p:spPr>
              <a:xfrm>
                <a:off x="2612471" y="4163506"/>
                <a:ext cx="4049314" cy="55964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𝑓</m:t>
                      </m:r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3!</m:t>
                          </m:r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1!</m:t>
                          </m:r>
                          <m:d>
                            <m:d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3−1</m:t>
                              </m:r>
                            </m:e>
                          </m:d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!</m:t>
                          </m:r>
                        </m:den>
                      </m:f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0.1</m:t>
                          </m:r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p>
                      </m:sSup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(0.9)</m:t>
                          </m:r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(3−1)</m:t>
                          </m:r>
                        </m:sup>
                      </m:sSup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=0.243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E01968E4-1FDF-4BD2-8A29-D4F641D57B2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12471" y="4163506"/>
                <a:ext cx="4049314" cy="559640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Freeform 178">
            <a:extLst>
              <a:ext uri="{FF2B5EF4-FFF2-40B4-BE49-F238E27FC236}">
                <a16:creationId xmlns:a16="http://schemas.microsoft.com/office/drawing/2014/main" id="{B1E62D60-FCFB-4A61-B3A9-9B9F757BD11C}"/>
              </a:ext>
            </a:extLst>
          </p:cNvPr>
          <p:cNvSpPr>
            <a:spLocks/>
          </p:cNvSpPr>
          <p:nvPr/>
        </p:nvSpPr>
        <p:spPr bwMode="auto">
          <a:xfrm>
            <a:off x="8063617" y="5522237"/>
            <a:ext cx="11112" cy="2029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35"/>
              </a:cxn>
              <a:cxn ang="0">
                <a:pos x="13" y="25"/>
              </a:cxn>
              <a:cxn ang="0">
                <a:pos x="0" y="0"/>
              </a:cxn>
              <a:cxn ang="0">
                <a:pos x="0" y="0"/>
              </a:cxn>
            </a:cxnLst>
            <a:rect l="0" t="0" r="r" b="b"/>
            <a:pathLst>
              <a:path w="13" h="35">
                <a:moveTo>
                  <a:pt x="0" y="0"/>
                </a:moveTo>
                <a:lnTo>
                  <a:pt x="0" y="35"/>
                </a:lnTo>
                <a:lnTo>
                  <a:pt x="13" y="25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Freeform 180">
            <a:extLst>
              <a:ext uri="{FF2B5EF4-FFF2-40B4-BE49-F238E27FC236}">
                <a16:creationId xmlns:a16="http://schemas.microsoft.com/office/drawing/2014/main" id="{E856C3CE-51C2-4EC3-B76E-1D49BC47426A}"/>
              </a:ext>
            </a:extLst>
          </p:cNvPr>
          <p:cNvSpPr>
            <a:spLocks/>
          </p:cNvSpPr>
          <p:nvPr/>
        </p:nvSpPr>
        <p:spPr bwMode="auto">
          <a:xfrm>
            <a:off x="8041393" y="5524624"/>
            <a:ext cx="14287" cy="11936"/>
          </a:xfrm>
          <a:custGeom>
            <a:avLst/>
            <a:gdLst/>
            <a:ahLst/>
            <a:cxnLst>
              <a:cxn ang="0">
                <a:pos x="19" y="0"/>
              </a:cxn>
              <a:cxn ang="0">
                <a:pos x="0" y="15"/>
              </a:cxn>
              <a:cxn ang="0">
                <a:pos x="17" y="21"/>
              </a:cxn>
              <a:cxn ang="0">
                <a:pos x="19" y="0"/>
              </a:cxn>
              <a:cxn ang="0">
                <a:pos x="19" y="0"/>
              </a:cxn>
            </a:cxnLst>
            <a:rect l="0" t="0" r="r" b="b"/>
            <a:pathLst>
              <a:path w="19" h="21">
                <a:moveTo>
                  <a:pt x="19" y="0"/>
                </a:moveTo>
                <a:lnTo>
                  <a:pt x="0" y="15"/>
                </a:lnTo>
                <a:lnTo>
                  <a:pt x="17" y="21"/>
                </a:lnTo>
                <a:lnTo>
                  <a:pt x="19" y="0"/>
                </a:lnTo>
                <a:lnTo>
                  <a:pt x="19" y="0"/>
                </a:lnTo>
                <a:close/>
              </a:path>
            </a:pathLst>
          </a:cu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78DEB902-3802-4484-86F6-4EACD89B1E17}"/>
              </a:ext>
            </a:extLst>
          </p:cNvPr>
          <p:cNvSpPr txBox="1"/>
          <p:nvPr/>
        </p:nvSpPr>
        <p:spPr>
          <a:xfrm>
            <a:off x="7070989" y="5271842"/>
            <a:ext cx="20641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How it was done</a:t>
            </a:r>
          </a:p>
        </p:txBody>
      </p:sp>
      <p:graphicFrame>
        <p:nvGraphicFramePr>
          <p:cNvPr id="19" name="Object 18">
            <a:extLst>
              <a:ext uri="{FF2B5EF4-FFF2-40B4-BE49-F238E27FC236}">
                <a16:creationId xmlns:a16="http://schemas.microsoft.com/office/drawing/2014/main" id="{838C616F-6395-4867-B090-14E95510555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05882220"/>
              </p:ext>
            </p:extLst>
          </p:nvPr>
        </p:nvGraphicFramePr>
        <p:xfrm>
          <a:off x="7564403" y="5833439"/>
          <a:ext cx="914400" cy="771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66" name="Worksheet" showAsIcon="1" r:id="rId6" imgW="914400" imgH="771480" progId="Excel.Sheet.12">
                  <p:embed/>
                </p:oleObj>
              </mc:Choice>
              <mc:Fallback>
                <p:oleObj name="Worksheet" showAsIcon="1" r:id="rId6" imgW="914400" imgH="771480" progId="Excel.Sheet.12">
                  <p:embed/>
                  <p:pic>
                    <p:nvPicPr>
                      <p:cNvPr id="25" name="Object 24">
                        <a:extLst>
                          <a:ext uri="{FF2B5EF4-FFF2-40B4-BE49-F238E27FC236}">
                            <a16:creationId xmlns:a16="http://schemas.microsoft.com/office/drawing/2014/main" id="{B20FC4D3-45F9-4759-9CB8-EC5502562EA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7564403" y="5833439"/>
                        <a:ext cx="914400" cy="7715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406678712"/>
      </p:ext>
    </p:extLst>
  </p:cSld>
  <p:clrMapOvr>
    <a:masterClrMapping/>
  </p:clrMapOvr>
  <p:transition>
    <p:zoom/>
  </p:transition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25" name="Rectangle 69"/>
          <p:cNvSpPr>
            <a:spLocks noGrp="1" noChangeArrowheads="1"/>
          </p:cNvSpPr>
          <p:nvPr>
            <p:ph type="title"/>
          </p:nvPr>
        </p:nvSpPr>
        <p:spPr>
          <a:xfrm>
            <a:off x="529271" y="1017536"/>
            <a:ext cx="7772400" cy="458334"/>
          </a:xfrm>
          <a:noFill/>
          <a:ln/>
        </p:spPr>
        <p:txBody>
          <a:bodyPr>
            <a:noAutofit/>
          </a:bodyPr>
          <a:lstStyle/>
          <a:p>
            <a:r>
              <a:rPr lang="en-US" dirty="0"/>
              <a:t>Binomial Probability Distribution</a:t>
            </a:r>
          </a:p>
        </p:txBody>
      </p:sp>
      <p:sp>
        <p:nvSpPr>
          <p:cNvPr id="19484" name="Rectangle 28"/>
          <p:cNvSpPr>
            <a:spLocks noChangeArrowheads="1"/>
          </p:cNvSpPr>
          <p:nvPr/>
        </p:nvSpPr>
        <p:spPr bwMode="auto">
          <a:xfrm>
            <a:off x="1134746" y="2269407"/>
            <a:ext cx="1174284" cy="29896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8034" tIns="33420" rIns="68034" bIns="33420">
            <a:spAutoFit/>
          </a:bodyPr>
          <a:lstStyle/>
          <a:p>
            <a:pPr algn="l"/>
            <a:r>
              <a:rPr lang="en-US" sz="1504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n-US" sz="1504" u="sng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sz="1504" u="sng" baseline="30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</a:t>
            </a:r>
            <a:r>
              <a:rPr lang="en-US" sz="1504" u="sng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Worker</a:t>
            </a:r>
          </a:p>
        </p:txBody>
      </p:sp>
      <p:sp>
        <p:nvSpPr>
          <p:cNvPr id="19485" name="Rectangle 29"/>
          <p:cNvSpPr>
            <a:spLocks noChangeArrowheads="1"/>
          </p:cNvSpPr>
          <p:nvPr/>
        </p:nvSpPr>
        <p:spPr bwMode="auto">
          <a:xfrm>
            <a:off x="3067456" y="2251081"/>
            <a:ext cx="1060470" cy="29896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8034" tIns="33420" rIns="68034" bIns="33420">
            <a:spAutoFit/>
          </a:bodyPr>
          <a:lstStyle/>
          <a:p>
            <a:r>
              <a:rPr lang="en-US" sz="1504" u="sng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1504" u="sng" baseline="30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nd</a:t>
            </a:r>
            <a:r>
              <a:rPr lang="en-US" sz="1504" u="sng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Worker</a:t>
            </a:r>
          </a:p>
        </p:txBody>
      </p:sp>
      <p:sp>
        <p:nvSpPr>
          <p:cNvPr id="19486" name="Rectangle 30"/>
          <p:cNvSpPr>
            <a:spLocks noChangeArrowheads="1"/>
          </p:cNvSpPr>
          <p:nvPr/>
        </p:nvSpPr>
        <p:spPr bwMode="auto">
          <a:xfrm>
            <a:off x="5069497" y="2268640"/>
            <a:ext cx="1031616" cy="29896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8034" tIns="33420" rIns="68034" bIns="33420">
            <a:spAutoFit/>
          </a:bodyPr>
          <a:lstStyle/>
          <a:p>
            <a:r>
              <a:rPr lang="en-US" sz="1504" u="sng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US" sz="1504" u="sng" baseline="30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rd</a:t>
            </a:r>
            <a:r>
              <a:rPr lang="en-US" sz="1504" u="sng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Worker</a:t>
            </a:r>
          </a:p>
        </p:txBody>
      </p:sp>
      <p:sp>
        <p:nvSpPr>
          <p:cNvPr id="19489" name="Rectangle 33"/>
          <p:cNvSpPr>
            <a:spLocks noChangeArrowheads="1"/>
          </p:cNvSpPr>
          <p:nvPr/>
        </p:nvSpPr>
        <p:spPr bwMode="auto">
          <a:xfrm>
            <a:off x="6903317" y="2478157"/>
            <a:ext cx="252813" cy="34526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8034" tIns="33420" rIns="68034" bIns="33420">
            <a:spAutoFit/>
          </a:bodyPr>
          <a:lstStyle/>
          <a:p>
            <a:r>
              <a:rPr lang="en-US" sz="1805" i="1" u="sng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</a:p>
        </p:txBody>
      </p:sp>
      <p:sp>
        <p:nvSpPr>
          <p:cNvPr id="19510" name="Rectangle 54"/>
          <p:cNvSpPr>
            <a:spLocks noChangeArrowheads="1"/>
          </p:cNvSpPr>
          <p:nvPr/>
        </p:nvSpPr>
        <p:spPr bwMode="auto">
          <a:xfrm>
            <a:off x="7715250" y="2509191"/>
            <a:ext cx="597459" cy="29896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8034" tIns="33420" rIns="68034" bIns="33420">
            <a:spAutoFit/>
          </a:bodyPr>
          <a:lstStyle/>
          <a:p>
            <a:pPr algn="l"/>
            <a:r>
              <a:rPr lang="en-US" sz="1504" u="sng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Prob.</a:t>
            </a:r>
          </a:p>
        </p:txBody>
      </p:sp>
      <p:sp>
        <p:nvSpPr>
          <p:cNvPr id="19461" name="Line 5"/>
          <p:cNvSpPr>
            <a:spLocks noChangeShapeType="1"/>
          </p:cNvSpPr>
          <p:nvPr/>
        </p:nvSpPr>
        <p:spPr bwMode="auto">
          <a:xfrm flipV="1">
            <a:off x="1040230" y="3561926"/>
            <a:ext cx="1444625" cy="740018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462" name="Line 6"/>
          <p:cNvSpPr>
            <a:spLocks noChangeShapeType="1"/>
          </p:cNvSpPr>
          <p:nvPr/>
        </p:nvSpPr>
        <p:spPr bwMode="auto">
          <a:xfrm>
            <a:off x="1051342" y="4346107"/>
            <a:ext cx="1427162" cy="802084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463" name="Line 7"/>
          <p:cNvSpPr>
            <a:spLocks noChangeShapeType="1"/>
          </p:cNvSpPr>
          <p:nvPr/>
        </p:nvSpPr>
        <p:spPr bwMode="auto">
          <a:xfrm flipV="1">
            <a:off x="2608679" y="4797279"/>
            <a:ext cx="1978025" cy="358073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464" name="Line 8"/>
          <p:cNvSpPr>
            <a:spLocks noChangeShapeType="1"/>
          </p:cNvSpPr>
          <p:nvPr/>
        </p:nvSpPr>
        <p:spPr bwMode="auto">
          <a:xfrm flipV="1">
            <a:off x="4661318" y="2973492"/>
            <a:ext cx="1901825" cy="185004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465" name="Line 9"/>
          <p:cNvSpPr>
            <a:spLocks noChangeShapeType="1"/>
          </p:cNvSpPr>
          <p:nvPr/>
        </p:nvSpPr>
        <p:spPr bwMode="auto">
          <a:xfrm flipV="1">
            <a:off x="2600742" y="3174013"/>
            <a:ext cx="2000250" cy="358073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466" name="Line 10"/>
          <p:cNvSpPr>
            <a:spLocks noChangeShapeType="1"/>
          </p:cNvSpPr>
          <p:nvPr/>
        </p:nvSpPr>
        <p:spPr bwMode="auto">
          <a:xfrm>
            <a:off x="2613442" y="3555958"/>
            <a:ext cx="1968500" cy="391494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471" name="Line 15"/>
          <p:cNvSpPr>
            <a:spLocks noChangeShapeType="1"/>
          </p:cNvSpPr>
          <p:nvPr/>
        </p:nvSpPr>
        <p:spPr bwMode="auto">
          <a:xfrm>
            <a:off x="4670843" y="3197886"/>
            <a:ext cx="1906587" cy="158745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472" name="Line 16"/>
          <p:cNvSpPr>
            <a:spLocks noChangeShapeType="1"/>
          </p:cNvSpPr>
          <p:nvPr/>
        </p:nvSpPr>
        <p:spPr bwMode="auto">
          <a:xfrm>
            <a:off x="2602329" y="5173256"/>
            <a:ext cx="2001838" cy="354493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473" name="Line 17"/>
          <p:cNvSpPr>
            <a:spLocks noChangeShapeType="1"/>
          </p:cNvSpPr>
          <p:nvPr/>
        </p:nvSpPr>
        <p:spPr bwMode="auto">
          <a:xfrm>
            <a:off x="4602579" y="2576030"/>
            <a:ext cx="0" cy="3219080"/>
          </a:xfrm>
          <a:prstGeom prst="line">
            <a:avLst/>
          </a:prstGeom>
          <a:noFill/>
          <a:ln w="19050">
            <a:solidFill>
              <a:schemeClr val="tx2"/>
            </a:solidFill>
            <a:prstDash val="lg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475" name="Line 19"/>
          <p:cNvSpPr>
            <a:spLocks noChangeShapeType="1"/>
          </p:cNvSpPr>
          <p:nvPr/>
        </p:nvSpPr>
        <p:spPr bwMode="auto">
          <a:xfrm flipV="1">
            <a:off x="4675604" y="3754092"/>
            <a:ext cx="1887538" cy="185004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477" name="Line 21"/>
          <p:cNvSpPr>
            <a:spLocks noChangeShapeType="1"/>
          </p:cNvSpPr>
          <p:nvPr/>
        </p:nvSpPr>
        <p:spPr bwMode="auto">
          <a:xfrm>
            <a:off x="4666080" y="3967743"/>
            <a:ext cx="1897063" cy="175456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479" name="Line 23"/>
          <p:cNvSpPr>
            <a:spLocks noChangeShapeType="1"/>
          </p:cNvSpPr>
          <p:nvPr/>
        </p:nvSpPr>
        <p:spPr bwMode="auto">
          <a:xfrm flipV="1">
            <a:off x="4675604" y="5352292"/>
            <a:ext cx="1911350" cy="133681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481" name="Line 25"/>
          <p:cNvSpPr>
            <a:spLocks noChangeShapeType="1"/>
          </p:cNvSpPr>
          <p:nvPr/>
        </p:nvSpPr>
        <p:spPr bwMode="auto">
          <a:xfrm>
            <a:off x="4685130" y="5537298"/>
            <a:ext cx="1878013" cy="211263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482" name="Line 26"/>
          <p:cNvSpPr>
            <a:spLocks noChangeShapeType="1"/>
          </p:cNvSpPr>
          <p:nvPr/>
        </p:nvSpPr>
        <p:spPr bwMode="auto">
          <a:xfrm>
            <a:off x="4664492" y="4794390"/>
            <a:ext cx="1889125" cy="181424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483" name="Line 27"/>
          <p:cNvSpPr>
            <a:spLocks noChangeShapeType="1"/>
          </p:cNvSpPr>
          <p:nvPr/>
        </p:nvSpPr>
        <p:spPr bwMode="auto">
          <a:xfrm flipV="1">
            <a:off x="4670842" y="4583127"/>
            <a:ext cx="1911350" cy="174262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487" name="Rectangle 31"/>
          <p:cNvSpPr>
            <a:spLocks noChangeArrowheads="1"/>
          </p:cNvSpPr>
          <p:nvPr/>
        </p:nvSpPr>
        <p:spPr bwMode="auto">
          <a:xfrm>
            <a:off x="1216442" y="3363793"/>
            <a:ext cx="759362" cy="53044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8034" tIns="33420" rIns="68034" bIns="33420">
            <a:spAutoFit/>
          </a:bodyPr>
          <a:lstStyle/>
          <a:p>
            <a:pPr algn="l"/>
            <a:r>
              <a:rPr lang="en-US" sz="1504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Leaves</a:t>
            </a:r>
          </a:p>
          <a:p>
            <a:pPr algn="l"/>
            <a:r>
              <a:rPr lang="en-US" sz="1504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(.1)</a:t>
            </a:r>
          </a:p>
        </p:txBody>
      </p:sp>
      <p:sp>
        <p:nvSpPr>
          <p:cNvPr id="19488" name="Rectangle 32"/>
          <p:cNvSpPr>
            <a:spLocks noChangeArrowheads="1"/>
          </p:cNvSpPr>
          <p:nvPr/>
        </p:nvSpPr>
        <p:spPr bwMode="auto">
          <a:xfrm>
            <a:off x="1297404" y="4828313"/>
            <a:ext cx="618298" cy="53044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8034" tIns="33420" rIns="68034" bIns="33420">
            <a:spAutoFit/>
          </a:bodyPr>
          <a:lstStyle/>
          <a:p>
            <a:pPr algn="l"/>
            <a:r>
              <a:rPr lang="en-US" sz="1504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Stays</a:t>
            </a:r>
          </a:p>
          <a:p>
            <a:pPr algn="l"/>
            <a:r>
              <a:rPr lang="en-US" sz="1504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(.9)</a:t>
            </a:r>
          </a:p>
        </p:txBody>
      </p:sp>
      <p:sp>
        <p:nvSpPr>
          <p:cNvPr id="19490" name="Rectangle 34"/>
          <p:cNvSpPr>
            <a:spLocks noChangeArrowheads="1"/>
          </p:cNvSpPr>
          <p:nvPr/>
        </p:nvSpPr>
        <p:spPr bwMode="auto">
          <a:xfrm>
            <a:off x="6879055" y="2815941"/>
            <a:ext cx="244798" cy="29896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8034" tIns="33420" rIns="68034" bIns="33420">
            <a:spAutoFit/>
          </a:bodyPr>
          <a:lstStyle/>
          <a:p>
            <a:pPr algn="l"/>
            <a:r>
              <a:rPr lang="en-US" sz="1504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</a:p>
        </p:txBody>
      </p:sp>
      <p:sp>
        <p:nvSpPr>
          <p:cNvPr id="19491" name="Rectangle 35"/>
          <p:cNvSpPr>
            <a:spLocks noChangeArrowheads="1"/>
          </p:cNvSpPr>
          <p:nvPr/>
        </p:nvSpPr>
        <p:spPr bwMode="auto">
          <a:xfrm>
            <a:off x="6874293" y="4434432"/>
            <a:ext cx="244798" cy="29896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8034" tIns="33420" rIns="68034" bIns="33420">
            <a:spAutoFit/>
          </a:bodyPr>
          <a:lstStyle/>
          <a:p>
            <a:pPr algn="l"/>
            <a:r>
              <a:rPr lang="en-US" sz="1504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</a:p>
        </p:txBody>
      </p:sp>
      <p:sp>
        <p:nvSpPr>
          <p:cNvPr id="19492" name="Rectangle 36"/>
          <p:cNvSpPr>
            <a:spLocks noChangeArrowheads="1"/>
          </p:cNvSpPr>
          <p:nvPr/>
        </p:nvSpPr>
        <p:spPr bwMode="auto">
          <a:xfrm>
            <a:off x="6874293" y="5626816"/>
            <a:ext cx="244798" cy="29896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8034" tIns="33420" rIns="68034" bIns="33420">
            <a:spAutoFit/>
          </a:bodyPr>
          <a:lstStyle/>
          <a:p>
            <a:pPr algn="l"/>
            <a:r>
              <a:rPr lang="en-US" sz="1504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</a:p>
        </p:txBody>
      </p:sp>
      <p:sp>
        <p:nvSpPr>
          <p:cNvPr id="19493" name="Rectangle 37"/>
          <p:cNvSpPr>
            <a:spLocks noChangeArrowheads="1"/>
          </p:cNvSpPr>
          <p:nvPr/>
        </p:nvSpPr>
        <p:spPr bwMode="auto">
          <a:xfrm>
            <a:off x="6879055" y="3589379"/>
            <a:ext cx="244798" cy="29896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8034" tIns="33420" rIns="68034" bIns="33420">
            <a:spAutoFit/>
          </a:bodyPr>
          <a:lstStyle/>
          <a:p>
            <a:pPr algn="l"/>
            <a:r>
              <a:rPr lang="en-US" sz="1504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</a:p>
        </p:txBody>
      </p:sp>
      <p:sp>
        <p:nvSpPr>
          <p:cNvPr id="19494" name="Rectangle 38"/>
          <p:cNvSpPr>
            <a:spLocks noChangeArrowheads="1"/>
          </p:cNvSpPr>
          <p:nvPr/>
        </p:nvSpPr>
        <p:spPr bwMode="auto">
          <a:xfrm>
            <a:off x="6879055" y="3220563"/>
            <a:ext cx="244798" cy="29896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8034" tIns="33420" rIns="68034" bIns="33420">
            <a:spAutoFit/>
          </a:bodyPr>
          <a:lstStyle/>
          <a:p>
            <a:pPr algn="l"/>
            <a:r>
              <a:rPr lang="en-US" sz="1504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</a:p>
        </p:txBody>
      </p:sp>
      <p:sp>
        <p:nvSpPr>
          <p:cNvPr id="19498" name="Rectangle 42"/>
          <p:cNvSpPr>
            <a:spLocks noChangeArrowheads="1"/>
          </p:cNvSpPr>
          <p:nvPr/>
        </p:nvSpPr>
        <p:spPr bwMode="auto">
          <a:xfrm>
            <a:off x="2649955" y="4563338"/>
            <a:ext cx="1100802" cy="29896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8034" tIns="33420" rIns="68034" bIns="33420">
            <a:spAutoFit/>
          </a:bodyPr>
          <a:lstStyle/>
          <a:p>
            <a:pPr algn="l"/>
            <a:r>
              <a:rPr lang="en-US" sz="1504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Leaves (.1)</a:t>
            </a:r>
          </a:p>
        </p:txBody>
      </p:sp>
      <p:sp>
        <p:nvSpPr>
          <p:cNvPr id="19499" name="Rectangle 43"/>
          <p:cNvSpPr>
            <a:spLocks noChangeArrowheads="1"/>
          </p:cNvSpPr>
          <p:nvPr/>
        </p:nvSpPr>
        <p:spPr bwMode="auto">
          <a:xfrm>
            <a:off x="2656304" y="2973493"/>
            <a:ext cx="1100802" cy="29896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8034" tIns="33420" rIns="68034" bIns="33420">
            <a:spAutoFit/>
          </a:bodyPr>
          <a:lstStyle/>
          <a:p>
            <a:pPr algn="l"/>
            <a:r>
              <a:rPr lang="en-US" sz="1504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Leaves (.1)</a:t>
            </a:r>
          </a:p>
        </p:txBody>
      </p:sp>
      <p:sp>
        <p:nvSpPr>
          <p:cNvPr id="19500" name="Rectangle 44"/>
          <p:cNvSpPr>
            <a:spLocks noChangeArrowheads="1"/>
          </p:cNvSpPr>
          <p:nvPr/>
        </p:nvSpPr>
        <p:spPr bwMode="auto">
          <a:xfrm>
            <a:off x="4713704" y="3249209"/>
            <a:ext cx="607077" cy="29896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8034" tIns="33420" rIns="68034" bIns="33420">
            <a:spAutoFit/>
          </a:bodyPr>
          <a:lstStyle/>
          <a:p>
            <a:pPr algn="l"/>
            <a:r>
              <a:rPr lang="en-US" sz="1504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 (.9)</a:t>
            </a:r>
          </a:p>
        </p:txBody>
      </p:sp>
      <p:sp>
        <p:nvSpPr>
          <p:cNvPr id="19501" name="Rectangle 45"/>
          <p:cNvSpPr>
            <a:spLocks noChangeArrowheads="1"/>
          </p:cNvSpPr>
          <p:nvPr/>
        </p:nvSpPr>
        <p:spPr bwMode="auto">
          <a:xfrm>
            <a:off x="2669004" y="3775577"/>
            <a:ext cx="959738" cy="29896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8034" tIns="33420" rIns="68034" bIns="33420">
            <a:spAutoFit/>
          </a:bodyPr>
          <a:lstStyle/>
          <a:p>
            <a:pPr algn="l"/>
            <a:r>
              <a:rPr lang="en-US" sz="1504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Stays (.9)</a:t>
            </a:r>
          </a:p>
        </p:txBody>
      </p:sp>
      <p:sp>
        <p:nvSpPr>
          <p:cNvPr id="19502" name="Rectangle 46"/>
          <p:cNvSpPr>
            <a:spLocks noChangeArrowheads="1"/>
          </p:cNvSpPr>
          <p:nvPr/>
        </p:nvSpPr>
        <p:spPr bwMode="auto">
          <a:xfrm>
            <a:off x="2669004" y="5372584"/>
            <a:ext cx="959738" cy="29896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8034" tIns="33420" rIns="68034" bIns="33420">
            <a:spAutoFit/>
          </a:bodyPr>
          <a:lstStyle/>
          <a:p>
            <a:pPr algn="l"/>
            <a:r>
              <a:rPr lang="en-US" sz="1504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Stays (.9)</a:t>
            </a:r>
          </a:p>
        </p:txBody>
      </p:sp>
      <p:sp>
        <p:nvSpPr>
          <p:cNvPr id="19503" name="Rectangle 47"/>
          <p:cNvSpPr>
            <a:spLocks noChangeArrowheads="1"/>
          </p:cNvSpPr>
          <p:nvPr/>
        </p:nvSpPr>
        <p:spPr bwMode="auto">
          <a:xfrm>
            <a:off x="5378867" y="4089488"/>
            <a:ext cx="607077" cy="29896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8034" tIns="33420" rIns="68034" bIns="33420">
            <a:spAutoFit/>
          </a:bodyPr>
          <a:lstStyle/>
          <a:p>
            <a:pPr algn="l"/>
            <a:r>
              <a:rPr lang="en-US" sz="1504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 (.9)</a:t>
            </a:r>
          </a:p>
        </p:txBody>
      </p:sp>
      <p:sp>
        <p:nvSpPr>
          <p:cNvPr id="19504" name="Rectangle 48"/>
          <p:cNvSpPr>
            <a:spLocks noChangeArrowheads="1"/>
          </p:cNvSpPr>
          <p:nvPr/>
        </p:nvSpPr>
        <p:spPr bwMode="auto">
          <a:xfrm>
            <a:off x="4699417" y="4837861"/>
            <a:ext cx="607077" cy="29896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8034" tIns="33420" rIns="68034" bIns="33420">
            <a:spAutoFit/>
          </a:bodyPr>
          <a:lstStyle/>
          <a:p>
            <a:pPr algn="l"/>
            <a:r>
              <a:rPr lang="en-US" sz="1504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 (.9)</a:t>
            </a:r>
          </a:p>
        </p:txBody>
      </p:sp>
      <p:sp>
        <p:nvSpPr>
          <p:cNvPr id="19505" name="Rectangle 49"/>
          <p:cNvSpPr>
            <a:spLocks noChangeArrowheads="1"/>
          </p:cNvSpPr>
          <p:nvPr/>
        </p:nvSpPr>
        <p:spPr bwMode="auto">
          <a:xfrm>
            <a:off x="5355522" y="5660494"/>
            <a:ext cx="607077" cy="29896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8034" tIns="33420" rIns="68034" bIns="33420">
            <a:spAutoFit/>
          </a:bodyPr>
          <a:lstStyle/>
          <a:p>
            <a:pPr algn="l"/>
            <a:r>
              <a:rPr lang="en-US" sz="1504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 (.9)</a:t>
            </a:r>
          </a:p>
        </p:txBody>
      </p:sp>
      <p:sp>
        <p:nvSpPr>
          <p:cNvPr id="19506" name="Rectangle 50"/>
          <p:cNvSpPr>
            <a:spLocks noChangeArrowheads="1"/>
          </p:cNvSpPr>
          <p:nvPr/>
        </p:nvSpPr>
        <p:spPr bwMode="auto">
          <a:xfrm>
            <a:off x="4685130" y="4380721"/>
            <a:ext cx="579056" cy="29896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8034" tIns="33420" rIns="68034" bIns="33420">
            <a:spAutoFit/>
          </a:bodyPr>
          <a:lstStyle/>
          <a:p>
            <a:pPr algn="l"/>
            <a:r>
              <a:rPr lang="en-US" sz="1504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 (.1)</a:t>
            </a:r>
          </a:p>
        </p:txBody>
      </p:sp>
      <p:sp>
        <p:nvSpPr>
          <p:cNvPr id="19507" name="Rectangle 51"/>
          <p:cNvSpPr>
            <a:spLocks noChangeArrowheads="1"/>
          </p:cNvSpPr>
          <p:nvPr/>
        </p:nvSpPr>
        <p:spPr bwMode="auto">
          <a:xfrm>
            <a:off x="5366167" y="5078964"/>
            <a:ext cx="579056" cy="29896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8034" tIns="33420" rIns="68034" bIns="33420">
            <a:spAutoFit/>
          </a:bodyPr>
          <a:lstStyle/>
          <a:p>
            <a:pPr algn="l"/>
            <a:r>
              <a:rPr lang="en-US" sz="1504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 (.1)</a:t>
            </a:r>
          </a:p>
        </p:txBody>
      </p:sp>
      <p:sp>
        <p:nvSpPr>
          <p:cNvPr id="19508" name="Rectangle 52"/>
          <p:cNvSpPr>
            <a:spLocks noChangeArrowheads="1"/>
          </p:cNvSpPr>
          <p:nvPr/>
        </p:nvSpPr>
        <p:spPr bwMode="auto">
          <a:xfrm>
            <a:off x="5351880" y="3507022"/>
            <a:ext cx="579056" cy="29896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8034" tIns="33420" rIns="68034" bIns="33420">
            <a:spAutoFit/>
          </a:bodyPr>
          <a:lstStyle/>
          <a:p>
            <a:pPr algn="l"/>
            <a:r>
              <a:rPr lang="en-US" sz="1504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 (.1)</a:t>
            </a:r>
          </a:p>
        </p:txBody>
      </p:sp>
      <p:sp>
        <p:nvSpPr>
          <p:cNvPr id="19509" name="Rectangle 53"/>
          <p:cNvSpPr>
            <a:spLocks noChangeArrowheads="1"/>
          </p:cNvSpPr>
          <p:nvPr/>
        </p:nvSpPr>
        <p:spPr bwMode="auto">
          <a:xfrm>
            <a:off x="4685130" y="2787295"/>
            <a:ext cx="579056" cy="29896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8034" tIns="33420" rIns="68034" bIns="33420">
            <a:spAutoFit/>
          </a:bodyPr>
          <a:lstStyle/>
          <a:p>
            <a:pPr algn="l"/>
            <a:r>
              <a:rPr lang="en-US" sz="1504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 (.1)</a:t>
            </a:r>
          </a:p>
        </p:txBody>
      </p:sp>
      <p:sp>
        <p:nvSpPr>
          <p:cNvPr id="19511" name="Rectangle 55"/>
          <p:cNvSpPr>
            <a:spLocks noChangeArrowheads="1"/>
          </p:cNvSpPr>
          <p:nvPr/>
        </p:nvSpPr>
        <p:spPr bwMode="auto">
          <a:xfrm>
            <a:off x="7660105" y="2787295"/>
            <a:ext cx="619901" cy="29896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8034" tIns="33420" rIns="68034" bIns="33420">
            <a:spAutoFit/>
          </a:bodyPr>
          <a:lstStyle/>
          <a:p>
            <a:pPr algn="l"/>
            <a:r>
              <a:rPr lang="en-US" sz="1504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.0010</a:t>
            </a:r>
          </a:p>
        </p:txBody>
      </p:sp>
      <p:sp>
        <p:nvSpPr>
          <p:cNvPr id="19512" name="Rectangle 56"/>
          <p:cNvSpPr>
            <a:spLocks noChangeArrowheads="1"/>
          </p:cNvSpPr>
          <p:nvPr/>
        </p:nvSpPr>
        <p:spPr bwMode="auto">
          <a:xfrm>
            <a:off x="7679154" y="3532087"/>
            <a:ext cx="619901" cy="29896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8034" tIns="33420" rIns="68034" bIns="33420">
            <a:spAutoFit/>
          </a:bodyPr>
          <a:lstStyle/>
          <a:p>
            <a:pPr algn="l"/>
            <a:r>
              <a:rPr lang="en-US" sz="1504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.0090</a:t>
            </a:r>
          </a:p>
        </p:txBody>
      </p:sp>
      <p:sp>
        <p:nvSpPr>
          <p:cNvPr id="19513" name="Rectangle 57"/>
          <p:cNvSpPr>
            <a:spLocks noChangeArrowheads="1"/>
          </p:cNvSpPr>
          <p:nvPr/>
        </p:nvSpPr>
        <p:spPr bwMode="auto">
          <a:xfrm>
            <a:off x="7698204" y="4434432"/>
            <a:ext cx="619901" cy="29896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8034" tIns="33420" rIns="68034" bIns="33420">
            <a:spAutoFit/>
          </a:bodyPr>
          <a:lstStyle/>
          <a:p>
            <a:pPr algn="l"/>
            <a:r>
              <a:rPr lang="en-US" sz="1504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.0090</a:t>
            </a:r>
          </a:p>
        </p:txBody>
      </p:sp>
      <p:sp>
        <p:nvSpPr>
          <p:cNvPr id="19514" name="Rectangle 58"/>
          <p:cNvSpPr>
            <a:spLocks noChangeArrowheads="1"/>
          </p:cNvSpPr>
          <p:nvPr/>
        </p:nvSpPr>
        <p:spPr bwMode="auto">
          <a:xfrm>
            <a:off x="7698204" y="5626816"/>
            <a:ext cx="619901" cy="29896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8034" tIns="33420" rIns="68034" bIns="33420">
            <a:spAutoFit/>
          </a:bodyPr>
          <a:lstStyle/>
          <a:p>
            <a:pPr algn="l"/>
            <a:r>
              <a:rPr lang="en-US" sz="1504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.7290</a:t>
            </a:r>
          </a:p>
        </p:txBody>
      </p:sp>
      <p:sp>
        <p:nvSpPr>
          <p:cNvPr id="19515" name="Rectangle 59"/>
          <p:cNvSpPr>
            <a:spLocks noChangeArrowheads="1"/>
          </p:cNvSpPr>
          <p:nvPr/>
        </p:nvSpPr>
        <p:spPr bwMode="auto">
          <a:xfrm>
            <a:off x="7679154" y="3188337"/>
            <a:ext cx="619901" cy="29896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8034" tIns="33420" rIns="68034" bIns="33420">
            <a:spAutoFit/>
          </a:bodyPr>
          <a:lstStyle/>
          <a:p>
            <a:pPr algn="l"/>
            <a:r>
              <a:rPr lang="en-US" sz="1504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.0090</a:t>
            </a:r>
          </a:p>
        </p:txBody>
      </p:sp>
      <p:sp>
        <p:nvSpPr>
          <p:cNvPr id="19517" name="Rectangle 61"/>
          <p:cNvSpPr>
            <a:spLocks noChangeArrowheads="1"/>
          </p:cNvSpPr>
          <p:nvPr/>
        </p:nvSpPr>
        <p:spPr bwMode="auto">
          <a:xfrm>
            <a:off x="6850479" y="4829505"/>
            <a:ext cx="350838" cy="29896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68034" tIns="33420" rIns="68034" bIns="33420">
            <a:spAutoFit/>
          </a:bodyPr>
          <a:lstStyle/>
          <a:p>
            <a:r>
              <a:rPr lang="en-US" sz="1504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</a:p>
        </p:txBody>
      </p:sp>
      <p:sp>
        <p:nvSpPr>
          <p:cNvPr id="19518" name="Rectangle 62"/>
          <p:cNvSpPr>
            <a:spLocks noChangeArrowheads="1"/>
          </p:cNvSpPr>
          <p:nvPr/>
        </p:nvSpPr>
        <p:spPr bwMode="auto">
          <a:xfrm>
            <a:off x="6853654" y="5216224"/>
            <a:ext cx="349250" cy="29896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68034" tIns="33420" rIns="68034" bIns="33420">
            <a:spAutoFit/>
          </a:bodyPr>
          <a:lstStyle/>
          <a:p>
            <a:r>
              <a:rPr lang="en-US" sz="1504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</a:p>
        </p:txBody>
      </p:sp>
      <p:sp>
        <p:nvSpPr>
          <p:cNvPr id="19520" name="Rectangle 64"/>
          <p:cNvSpPr>
            <a:spLocks noChangeArrowheads="1"/>
          </p:cNvSpPr>
          <p:nvPr/>
        </p:nvSpPr>
        <p:spPr bwMode="auto">
          <a:xfrm>
            <a:off x="7756759" y="4023841"/>
            <a:ext cx="619901" cy="29896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8034" tIns="33420" rIns="68034" bIns="33420">
            <a:spAutoFit/>
          </a:bodyPr>
          <a:lstStyle/>
          <a:p>
            <a:r>
              <a:rPr lang="en-US" sz="1504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.0810</a:t>
            </a:r>
          </a:p>
        </p:txBody>
      </p:sp>
      <p:sp>
        <p:nvSpPr>
          <p:cNvPr id="19523" name="Rectangle 67"/>
          <p:cNvSpPr>
            <a:spLocks noChangeArrowheads="1"/>
          </p:cNvSpPr>
          <p:nvPr/>
        </p:nvSpPr>
        <p:spPr bwMode="auto">
          <a:xfrm>
            <a:off x="7751996" y="4831893"/>
            <a:ext cx="619901" cy="29896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8034" tIns="33420" rIns="68034" bIns="33420">
            <a:spAutoFit/>
          </a:bodyPr>
          <a:lstStyle/>
          <a:p>
            <a:r>
              <a:rPr lang="en-US" sz="1504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.0810</a:t>
            </a:r>
          </a:p>
        </p:txBody>
      </p:sp>
      <p:sp>
        <p:nvSpPr>
          <p:cNvPr id="19524" name="Rectangle 68"/>
          <p:cNvSpPr>
            <a:spLocks noChangeArrowheads="1"/>
          </p:cNvSpPr>
          <p:nvPr/>
        </p:nvSpPr>
        <p:spPr bwMode="auto">
          <a:xfrm>
            <a:off x="7748821" y="5216225"/>
            <a:ext cx="619901" cy="29896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8034" tIns="33420" rIns="68034" bIns="33420">
            <a:spAutoFit/>
          </a:bodyPr>
          <a:lstStyle/>
          <a:p>
            <a:r>
              <a:rPr lang="en-US" sz="1504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.0810</a:t>
            </a:r>
          </a:p>
        </p:txBody>
      </p:sp>
      <p:sp>
        <p:nvSpPr>
          <p:cNvPr id="19531" name="Oval 75"/>
          <p:cNvSpPr>
            <a:spLocks noChangeArrowheads="1"/>
          </p:cNvSpPr>
          <p:nvPr/>
        </p:nvSpPr>
        <p:spPr bwMode="auto">
          <a:xfrm>
            <a:off x="4523205" y="3897321"/>
            <a:ext cx="144463" cy="105035"/>
          </a:xfrm>
          <a:prstGeom prst="ellipse">
            <a:avLst/>
          </a:prstGeom>
          <a:solidFill>
            <a:srgbClr val="000000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538" name="Line 82"/>
          <p:cNvSpPr>
            <a:spLocks noChangeShapeType="1"/>
          </p:cNvSpPr>
          <p:nvPr/>
        </p:nvSpPr>
        <p:spPr bwMode="auto">
          <a:xfrm>
            <a:off x="2549942" y="2571256"/>
            <a:ext cx="0" cy="3219080"/>
          </a:xfrm>
          <a:prstGeom prst="line">
            <a:avLst/>
          </a:prstGeom>
          <a:noFill/>
          <a:ln w="19050">
            <a:solidFill>
              <a:schemeClr val="tx2"/>
            </a:solidFill>
            <a:prstDash val="lg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537" name="Line 81"/>
          <p:cNvSpPr>
            <a:spLocks noChangeShapeType="1"/>
          </p:cNvSpPr>
          <p:nvPr/>
        </p:nvSpPr>
        <p:spPr bwMode="auto">
          <a:xfrm>
            <a:off x="6569492" y="2572451"/>
            <a:ext cx="0" cy="3219079"/>
          </a:xfrm>
          <a:prstGeom prst="line">
            <a:avLst/>
          </a:prstGeom>
          <a:noFill/>
          <a:ln w="19050">
            <a:solidFill>
              <a:schemeClr val="tx2"/>
            </a:solidFill>
            <a:prstDash val="lg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539" name="Line 83"/>
          <p:cNvSpPr>
            <a:spLocks noChangeShapeType="1"/>
          </p:cNvSpPr>
          <p:nvPr/>
        </p:nvSpPr>
        <p:spPr bwMode="auto">
          <a:xfrm>
            <a:off x="991017" y="2548580"/>
            <a:ext cx="0" cy="3238176"/>
          </a:xfrm>
          <a:prstGeom prst="line">
            <a:avLst/>
          </a:prstGeom>
          <a:noFill/>
          <a:ln w="19050">
            <a:solidFill>
              <a:schemeClr val="tx2"/>
            </a:solidFill>
            <a:prstDash val="lg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618" name="Oval 162"/>
          <p:cNvSpPr>
            <a:spLocks noChangeArrowheads="1"/>
          </p:cNvSpPr>
          <p:nvPr/>
        </p:nvSpPr>
        <p:spPr bwMode="auto">
          <a:xfrm>
            <a:off x="4523205" y="3127463"/>
            <a:ext cx="144463" cy="105035"/>
          </a:xfrm>
          <a:prstGeom prst="ellipse">
            <a:avLst/>
          </a:prstGeom>
          <a:solidFill>
            <a:srgbClr val="000000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619" name="Oval 163"/>
          <p:cNvSpPr>
            <a:spLocks noChangeArrowheads="1"/>
          </p:cNvSpPr>
          <p:nvPr/>
        </p:nvSpPr>
        <p:spPr bwMode="auto">
          <a:xfrm>
            <a:off x="2475330" y="3503441"/>
            <a:ext cx="144463" cy="105035"/>
          </a:xfrm>
          <a:prstGeom prst="ellipse">
            <a:avLst/>
          </a:prstGeom>
          <a:solidFill>
            <a:srgbClr val="000000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620" name="Oval 164"/>
          <p:cNvSpPr>
            <a:spLocks noChangeArrowheads="1"/>
          </p:cNvSpPr>
          <p:nvPr/>
        </p:nvSpPr>
        <p:spPr bwMode="auto">
          <a:xfrm>
            <a:off x="2475330" y="5111190"/>
            <a:ext cx="144463" cy="105035"/>
          </a:xfrm>
          <a:prstGeom prst="ellipse">
            <a:avLst/>
          </a:prstGeom>
          <a:solidFill>
            <a:srgbClr val="000000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621" name="Oval 165"/>
          <p:cNvSpPr>
            <a:spLocks noChangeArrowheads="1"/>
          </p:cNvSpPr>
          <p:nvPr/>
        </p:nvSpPr>
        <p:spPr bwMode="auto">
          <a:xfrm>
            <a:off x="4527968" y="4737098"/>
            <a:ext cx="144462" cy="105035"/>
          </a:xfrm>
          <a:prstGeom prst="ellipse">
            <a:avLst/>
          </a:prstGeom>
          <a:solidFill>
            <a:srgbClr val="000000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622" name="Oval 166"/>
          <p:cNvSpPr>
            <a:spLocks noChangeArrowheads="1"/>
          </p:cNvSpPr>
          <p:nvPr/>
        </p:nvSpPr>
        <p:spPr bwMode="auto">
          <a:xfrm>
            <a:off x="4527968" y="5469263"/>
            <a:ext cx="144462" cy="105035"/>
          </a:xfrm>
          <a:prstGeom prst="ellipse">
            <a:avLst/>
          </a:prstGeom>
          <a:solidFill>
            <a:srgbClr val="000000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623" name="Oval 167"/>
          <p:cNvSpPr>
            <a:spLocks noChangeArrowheads="1"/>
          </p:cNvSpPr>
          <p:nvPr/>
        </p:nvSpPr>
        <p:spPr bwMode="auto">
          <a:xfrm>
            <a:off x="913230" y="4269717"/>
            <a:ext cx="144463" cy="105035"/>
          </a:xfrm>
          <a:prstGeom prst="ellipse">
            <a:avLst/>
          </a:prstGeom>
          <a:solidFill>
            <a:srgbClr val="000000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625" name="Rectangle 169"/>
          <p:cNvSpPr>
            <a:spLocks noChangeArrowheads="1"/>
          </p:cNvSpPr>
          <p:nvPr/>
        </p:nvSpPr>
        <p:spPr bwMode="auto">
          <a:xfrm>
            <a:off x="6860005" y="4020259"/>
            <a:ext cx="350838" cy="29896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68034" tIns="33420" rIns="68034" bIns="33420">
            <a:spAutoFit/>
          </a:bodyPr>
          <a:lstStyle/>
          <a:p>
            <a:r>
              <a:rPr lang="en-US" sz="1504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</a:p>
        </p:txBody>
      </p:sp>
      <p:sp>
        <p:nvSpPr>
          <p:cNvPr id="73" name="Rectangle 3"/>
          <p:cNvSpPr>
            <a:spLocks noChangeArrowheads="1"/>
          </p:cNvSpPr>
          <p:nvPr/>
        </p:nvSpPr>
        <p:spPr bwMode="auto">
          <a:xfrm>
            <a:off x="663993" y="1548678"/>
            <a:ext cx="5562600" cy="40939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68034" tIns="33420" rIns="68034" bIns="33420"/>
          <a:lstStyle/>
          <a:p>
            <a:pPr>
              <a:spcBef>
                <a:spcPct val="20000"/>
              </a:spcBef>
              <a:buSzPct val="100000"/>
            </a:pPr>
            <a:r>
              <a:rPr lang="en-US" sz="21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Example:  Evans Electronics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6333A495-F611-42DD-8A6D-D85454F4DA86}"/>
              </a:ext>
            </a:extLst>
          </p:cNvPr>
          <p:cNvSpPr/>
          <p:nvPr/>
        </p:nvSpPr>
        <p:spPr>
          <a:xfrm>
            <a:off x="6755363" y="4020259"/>
            <a:ext cx="1621290" cy="31567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" name="Rectangle 71">
            <a:extLst>
              <a:ext uri="{FF2B5EF4-FFF2-40B4-BE49-F238E27FC236}">
                <a16:creationId xmlns:a16="http://schemas.microsoft.com/office/drawing/2014/main" id="{FB7D3705-DAB4-4617-B614-76C6A22F41BF}"/>
              </a:ext>
            </a:extLst>
          </p:cNvPr>
          <p:cNvSpPr/>
          <p:nvPr/>
        </p:nvSpPr>
        <p:spPr>
          <a:xfrm>
            <a:off x="6755363" y="4798107"/>
            <a:ext cx="1621290" cy="31567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" name="Rectangle 73">
            <a:extLst>
              <a:ext uri="{FF2B5EF4-FFF2-40B4-BE49-F238E27FC236}">
                <a16:creationId xmlns:a16="http://schemas.microsoft.com/office/drawing/2014/main" id="{5DB51FE6-6BE4-455D-87D8-F49FE9D21692}"/>
              </a:ext>
            </a:extLst>
          </p:cNvPr>
          <p:cNvSpPr/>
          <p:nvPr/>
        </p:nvSpPr>
        <p:spPr>
          <a:xfrm>
            <a:off x="6755648" y="5203153"/>
            <a:ext cx="1621290" cy="31567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147953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498" name="Rectangle 2"/>
          <p:cNvSpPr>
            <a:spLocks noChangeArrowheads="1"/>
          </p:cNvSpPr>
          <p:nvPr/>
        </p:nvSpPr>
        <p:spPr bwMode="auto">
          <a:xfrm>
            <a:off x="559992" y="956023"/>
            <a:ext cx="7772400" cy="50261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68034" tIns="33420" rIns="68034" bIns="33420" anchor="ctr"/>
          <a:lstStyle/>
          <a:p>
            <a:pPr algn="l"/>
            <a:r>
              <a:rPr lang="en-US" sz="2800" b="1" dirty="0">
                <a:latin typeface="+mn-lt"/>
                <a:cs typeface="Arial" panose="020B0604020202020204" pitchFamily="34" charset="0"/>
              </a:rPr>
              <a:t>Binomial Probabilities and Cumulative Probabilities</a:t>
            </a:r>
          </a:p>
        </p:txBody>
      </p:sp>
      <p:sp>
        <p:nvSpPr>
          <p:cNvPr id="234499" name="Rectangle 3"/>
          <p:cNvSpPr>
            <a:spLocks noChangeArrowheads="1"/>
          </p:cNvSpPr>
          <p:nvPr/>
        </p:nvSpPr>
        <p:spPr bwMode="auto">
          <a:xfrm>
            <a:off x="831865" y="2709594"/>
            <a:ext cx="7175501" cy="715975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anchor="t"/>
          <a:lstStyle/>
          <a:p>
            <a:pPr marL="257827" indent="-257827">
              <a:buSzPct val="100000"/>
              <a:buFont typeface="Arial" panose="020B0604020202020204" pitchFamily="34" charset="0"/>
              <a:buChar char="•"/>
            </a:pP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With modern calculators and the capability of statistical software packages, such tables are almost unnecessary.</a:t>
            </a:r>
          </a:p>
        </p:txBody>
      </p:sp>
      <p:sp>
        <p:nvSpPr>
          <p:cNvPr id="234500" name="Rectangle 4"/>
          <p:cNvSpPr>
            <a:spLocks noChangeArrowheads="1"/>
          </p:cNvSpPr>
          <p:nvPr/>
        </p:nvSpPr>
        <p:spPr bwMode="auto">
          <a:xfrm>
            <a:off x="831865" y="2310496"/>
            <a:ext cx="7175501" cy="474015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anchor="t"/>
          <a:lstStyle/>
          <a:p>
            <a:pPr marL="257827" lvl="1" indent="-257827">
              <a:lnSpc>
                <a:spcPct val="80000"/>
              </a:lnSpc>
              <a:spcBef>
                <a:spcPct val="20000"/>
              </a:spcBef>
              <a:buSzPct val="100000"/>
              <a:buFont typeface="Arial" panose="020B0604020202020204" pitchFamily="34" charset="0"/>
              <a:buChar char="•"/>
            </a:pP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These tables can be found in some statistics textbooks.</a:t>
            </a:r>
          </a:p>
        </p:txBody>
      </p:sp>
      <p:sp>
        <p:nvSpPr>
          <p:cNvPr id="234501" name="Rectangle 5"/>
          <p:cNvSpPr>
            <a:spLocks noChangeArrowheads="1"/>
          </p:cNvSpPr>
          <p:nvPr/>
        </p:nvSpPr>
        <p:spPr bwMode="auto">
          <a:xfrm>
            <a:off x="831865" y="1637044"/>
            <a:ext cx="7175501" cy="611908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anchor="t"/>
          <a:lstStyle/>
          <a:p>
            <a:pPr marL="257827" lvl="1" indent="-257827">
              <a:lnSpc>
                <a:spcPct val="80000"/>
              </a:lnSpc>
              <a:spcBef>
                <a:spcPct val="20000"/>
              </a:spcBef>
              <a:buSzPct val="100000"/>
              <a:buFont typeface="Arial" panose="020B0604020202020204" pitchFamily="34" charset="0"/>
              <a:buChar char="•"/>
            </a:pP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Statisticians have developed tables that give probabilities and cumulative probabilities for a binomial </a:t>
            </a:r>
            <a:r>
              <a:rPr lang="en-US" sz="1805" dirty="0">
                <a:latin typeface="+mn-lt"/>
                <a:cs typeface="Arial" panose="020B0604020202020204" pitchFamily="34" charset="0"/>
              </a:rPr>
              <a:t>experiment</a:t>
            </a:r>
            <a:r>
              <a:rPr lang="en-US" sz="1805" dirty="0">
                <a:solidFill>
                  <a:srgbClr val="FF0000"/>
                </a:solidFill>
                <a:latin typeface="+mn-lt"/>
                <a:cs typeface="Arial" panose="020B0604020202020204" pitchFamily="34" charset="0"/>
              </a:rPr>
              <a:t> </a:t>
            </a:r>
            <a:r>
              <a:rPr lang="en-US" sz="1805" dirty="0">
                <a:latin typeface="+mn-lt"/>
                <a:cs typeface="Arial" panose="020B0604020202020204" pitchFamily="34" charset="0"/>
              </a:rPr>
              <a:t>random variable </a:t>
            </a: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103471032"/>
      </p:ext>
    </p:extLst>
  </p:cSld>
  <p:clrMapOvr>
    <a:masterClrMapping/>
  </p:clrMapOvr>
  <p:transition>
    <p:zoom/>
  </p:transition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926742" y="1591034"/>
            <a:ext cx="7772400" cy="404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8034" tIns="33420" rIns="68034" bIns="33420"/>
          <a:lstStyle/>
          <a:p>
            <a:pPr>
              <a:spcBef>
                <a:spcPct val="20000"/>
              </a:spcBef>
              <a:buSzPct val="100000"/>
            </a:pP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Using Tables of Binomial Probabilities  </a:t>
            </a:r>
          </a:p>
        </p:txBody>
      </p:sp>
      <p:graphicFrame>
        <p:nvGraphicFramePr>
          <p:cNvPr id="3" name="Object 2">
            <a:hlinkClick r:id="" action="ppaction://ole?verb=0"/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74993990"/>
              </p:ext>
            </p:extLst>
          </p:nvPr>
        </p:nvGraphicFramePr>
        <p:xfrm>
          <a:off x="1259527" y="2005384"/>
          <a:ext cx="6637029" cy="176649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64" name="Worksheet" r:id="rId3" imgW="4105359" imgH="1095321" progId="Excel.Sheet.8">
                  <p:embed/>
                </p:oleObj>
              </mc:Choice>
              <mc:Fallback>
                <p:oleObj name="Worksheet" r:id="rId3" imgW="4105359" imgH="1095321" progId="Excel.Sheet.8">
                  <p:embed/>
                  <p:pic>
                    <p:nvPicPr>
                      <p:cNvPr id="3" name="Object 2">
                        <a:hlinkClick r:id="" action="ppaction://ole?verb=0"/>
                      </p:cNvPr>
                      <p:cNvPicPr>
                        <a:picLocks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59527" y="2005384"/>
                        <a:ext cx="6637029" cy="1766495"/>
                      </a:xfrm>
                      <a:prstGeom prst="rect">
                        <a:avLst/>
                      </a:prstGeom>
                      <a:solidFill>
                        <a:schemeClr val="bg1">
                          <a:lumMod val="85000"/>
                        </a:schemeClr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  <a:effectLst>
                        <a:outerShdw dist="17961" dir="2700000" algn="ctr" rotWithShape="0">
                          <a:srgbClr val="000000"/>
                        </a:outerShdw>
                      </a:effec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603953" y="980732"/>
            <a:ext cx="7772400" cy="4583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CCFF33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8034" tIns="33420" rIns="68034" bIns="33420" anchor="ctr"/>
          <a:lstStyle/>
          <a:p>
            <a:pPr algn="l"/>
            <a:r>
              <a:rPr lang="en-US" sz="2800" b="1" dirty="0">
                <a:latin typeface="+mn-lt"/>
                <a:cs typeface="Arial" panose="020B0604020202020204" pitchFamily="34" charset="0"/>
              </a:rPr>
              <a:t>Binomial Probability Distribution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624EADA4-B5F0-43D8-9AC9-AD967F21BD25}"/>
              </a:ext>
            </a:extLst>
          </p:cNvPr>
          <p:cNvSpPr>
            <a:spLocks noChangeArrowheads="1"/>
          </p:cNvSpPr>
          <p:nvPr/>
        </p:nvSpPr>
        <p:spPr bwMode="auto">
          <a:xfrm>
            <a:off x="926742" y="4172933"/>
            <a:ext cx="7772400" cy="404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8034" tIns="33420" rIns="68034" bIns="33420"/>
          <a:lstStyle/>
          <a:p>
            <a:pPr>
              <a:spcBef>
                <a:spcPct val="20000"/>
              </a:spcBef>
              <a:buSzPct val="100000"/>
            </a:pP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Using Binomial Probabilities in Excel </a:t>
            </a:r>
          </a:p>
        </p:txBody>
      </p:sp>
      <p:graphicFrame>
        <p:nvGraphicFramePr>
          <p:cNvPr id="14" name="Table 13">
            <a:extLst>
              <a:ext uri="{FF2B5EF4-FFF2-40B4-BE49-F238E27FC236}">
                <a16:creationId xmlns:a16="http://schemas.microsoft.com/office/drawing/2014/main" id="{560EDB84-5B92-429B-AC05-42A3220D958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21018223"/>
              </p:ext>
            </p:extLst>
          </p:nvPr>
        </p:nvGraphicFramePr>
        <p:xfrm>
          <a:off x="1277818" y="4589665"/>
          <a:ext cx="3505200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7200">
                  <a:extLst>
                    <a:ext uri="{9D8B030D-6E8A-4147-A177-3AD203B41FA5}">
                      <a16:colId xmlns:a16="http://schemas.microsoft.com/office/drawing/2014/main" val="1805446199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4136894615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12381104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chemeClr val="tx1"/>
                          </a:solidFill>
                        </a:rPr>
                        <a:t>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chemeClr val="tx1"/>
                          </a:solidFill>
                        </a:rPr>
                        <a:t>B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2272218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p=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0.1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1674098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x=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1602957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n=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2432258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f(x)=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0.243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44905880"/>
                  </a:ext>
                </a:extLst>
              </a:tr>
            </a:tbl>
          </a:graphicData>
        </a:graphic>
      </p:graphicFrame>
      <p:sp>
        <p:nvSpPr>
          <p:cNvPr id="15" name="Rectangle 14">
            <a:extLst>
              <a:ext uri="{FF2B5EF4-FFF2-40B4-BE49-F238E27FC236}">
                <a16:creationId xmlns:a16="http://schemas.microsoft.com/office/drawing/2014/main" id="{0068A3F5-18EF-439D-AEC5-336E0B2D4562}"/>
              </a:ext>
            </a:extLst>
          </p:cNvPr>
          <p:cNvSpPr/>
          <p:nvPr/>
        </p:nvSpPr>
        <p:spPr>
          <a:xfrm>
            <a:off x="4783018" y="6074533"/>
            <a:ext cx="255550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+mn-lt"/>
              </a:rPr>
              <a:t>=BINOMDIST(B2,B3,B1,0)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4B21C949-38EB-4EFB-9874-F2A6929637FF}"/>
              </a:ext>
            </a:extLst>
          </p:cNvPr>
          <p:cNvSpPr/>
          <p:nvPr/>
        </p:nvSpPr>
        <p:spPr>
          <a:xfrm>
            <a:off x="4767336" y="5332043"/>
            <a:ext cx="333937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+mn-lt"/>
              </a:rPr>
              <a:t>The number of successes in trials.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FEFB9D29-1945-49A2-B077-FB2448F85E02}"/>
              </a:ext>
            </a:extLst>
          </p:cNvPr>
          <p:cNvSpPr/>
          <p:nvPr/>
        </p:nvSpPr>
        <p:spPr>
          <a:xfrm>
            <a:off x="4767336" y="4948010"/>
            <a:ext cx="388067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+mn-lt"/>
              </a:rPr>
              <a:t>The probability of success on each trial.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DCBAFBF4-0EB9-4444-9D12-0A3388FCBBB7}"/>
              </a:ext>
            </a:extLst>
          </p:cNvPr>
          <p:cNvSpPr/>
          <p:nvPr/>
        </p:nvSpPr>
        <p:spPr>
          <a:xfrm>
            <a:off x="4767336" y="5718978"/>
            <a:ext cx="3252814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600" dirty="0"/>
              <a:t>The number of independent trials.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91FFF156-80EA-49C4-A407-5EF135421DE3}"/>
              </a:ext>
            </a:extLst>
          </p:cNvPr>
          <p:cNvSpPr/>
          <p:nvPr/>
        </p:nvSpPr>
        <p:spPr>
          <a:xfrm>
            <a:off x="1333803" y="2637674"/>
            <a:ext cx="221872" cy="232295"/>
          </a:xfrm>
          <a:prstGeom prst="rect">
            <a:avLst/>
          </a:prstGeom>
          <a:solidFill>
            <a:schemeClr val="accent1">
              <a:alpha val="6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1E4EB8BB-8F28-465A-8E37-F37C7CD74D50}"/>
              </a:ext>
            </a:extLst>
          </p:cNvPr>
          <p:cNvSpPr/>
          <p:nvPr/>
        </p:nvSpPr>
        <p:spPr>
          <a:xfrm>
            <a:off x="2699181" y="2304594"/>
            <a:ext cx="361259" cy="232295"/>
          </a:xfrm>
          <a:prstGeom prst="rect">
            <a:avLst/>
          </a:prstGeom>
          <a:solidFill>
            <a:schemeClr val="accent1">
              <a:alpha val="6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93440919-67A2-422D-A499-48477BA7D72E}"/>
              </a:ext>
            </a:extLst>
          </p:cNvPr>
          <p:cNvSpPr/>
          <p:nvPr/>
        </p:nvSpPr>
        <p:spPr>
          <a:xfrm>
            <a:off x="1720723" y="2897962"/>
            <a:ext cx="221872" cy="232295"/>
          </a:xfrm>
          <a:prstGeom prst="rect">
            <a:avLst/>
          </a:prstGeom>
          <a:solidFill>
            <a:schemeClr val="accent1">
              <a:alpha val="6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A5EE9B5D-6587-4386-A110-C3D8347BEAA6}"/>
              </a:ext>
            </a:extLst>
          </p:cNvPr>
          <p:cNvSpPr/>
          <p:nvPr/>
        </p:nvSpPr>
        <p:spPr>
          <a:xfrm>
            <a:off x="2646505" y="2893784"/>
            <a:ext cx="525905" cy="232295"/>
          </a:xfrm>
          <a:prstGeom prst="rect">
            <a:avLst/>
          </a:prstGeom>
          <a:solidFill>
            <a:schemeClr val="accent1">
              <a:alpha val="6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4707978"/>
      </p:ext>
    </p:extLst>
  </p:cSld>
  <p:clrMapOvr>
    <a:masterClrMapping/>
  </p:clrMapOvr>
  <p:transition>
    <p:zoom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945" name="Rectangle 9"/>
          <p:cNvSpPr>
            <a:spLocks noChangeArrowheads="1"/>
          </p:cNvSpPr>
          <p:nvPr/>
        </p:nvSpPr>
        <p:spPr bwMode="auto">
          <a:xfrm>
            <a:off x="1017835" y="1682504"/>
            <a:ext cx="7277100" cy="802084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anchor="ctr"/>
          <a:lstStyle/>
          <a:p>
            <a:pPr marL="257827" indent="-257827">
              <a:buFont typeface="Arial" panose="020B0604020202020204" pitchFamily="34" charset="0"/>
              <a:buChar char="•"/>
            </a:pP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A </a:t>
            </a:r>
            <a:r>
              <a:rPr lang="en-US" sz="1805" b="1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random variable </a:t>
            </a: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is a numerical description of the outcome of an experiment.</a:t>
            </a:r>
            <a:endParaRPr lang="en-US" dirty="0">
              <a:solidFill>
                <a:srgbClr val="000000"/>
              </a:solidFill>
              <a:effectLst/>
              <a:latin typeface="+mn-lt"/>
              <a:cs typeface="Arial" panose="020B0604020202020204" pitchFamily="34" charset="0"/>
            </a:endParaRPr>
          </a:p>
        </p:txBody>
      </p:sp>
      <p:sp>
        <p:nvSpPr>
          <p:cNvPr id="167938" name="Rectangle 2"/>
          <p:cNvSpPr>
            <a:spLocks noChangeArrowheads="1"/>
          </p:cNvSpPr>
          <p:nvPr/>
        </p:nvSpPr>
        <p:spPr bwMode="auto">
          <a:xfrm>
            <a:off x="401730" y="940390"/>
            <a:ext cx="7772400" cy="45833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68034" tIns="33420" rIns="68034" bIns="33420" anchor="ctr"/>
          <a:lstStyle/>
          <a:p>
            <a:pPr algn="l"/>
            <a:r>
              <a:rPr lang="en-US" sz="2800" b="1" dirty="0">
                <a:latin typeface="+mn-lt"/>
                <a:cs typeface="Arial" panose="020B0604020202020204" pitchFamily="34" charset="0"/>
              </a:rPr>
              <a:t>Random Variables</a:t>
            </a:r>
          </a:p>
        </p:txBody>
      </p:sp>
      <p:sp>
        <p:nvSpPr>
          <p:cNvPr id="167939" name="Rectangle 3"/>
          <p:cNvSpPr>
            <a:spLocks noChangeArrowheads="1"/>
          </p:cNvSpPr>
          <p:nvPr/>
        </p:nvSpPr>
        <p:spPr bwMode="auto">
          <a:xfrm>
            <a:off x="681038" y="1681602"/>
            <a:ext cx="7772400" cy="377767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68034" tIns="33420" rIns="68034" bIns="33420"/>
          <a:lstStyle/>
          <a:p>
            <a:pPr marL="257827" indent="-257827">
              <a:spcBef>
                <a:spcPct val="20000"/>
              </a:spcBef>
              <a:buClr>
                <a:srgbClr val="66FFFF"/>
              </a:buClr>
              <a:buSzPct val="75000"/>
            </a:pPr>
            <a:endParaRPr lang="en-US" sz="1805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7946" name="Rectangle 10"/>
          <p:cNvSpPr>
            <a:spLocks noChangeArrowheads="1"/>
          </p:cNvSpPr>
          <p:nvPr/>
        </p:nvSpPr>
        <p:spPr bwMode="auto">
          <a:xfrm>
            <a:off x="1017835" y="2344064"/>
            <a:ext cx="7277100" cy="774138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anchor="ctr"/>
          <a:lstStyle/>
          <a:p>
            <a:pPr marL="257827" indent="-257827">
              <a:buFont typeface="Arial" panose="020B0604020202020204" pitchFamily="34" charset="0"/>
              <a:buChar char="•"/>
            </a:pP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A </a:t>
            </a:r>
            <a:r>
              <a:rPr lang="en-US" sz="1805" b="1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discrete random variable </a:t>
            </a: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may assume either a finite number of values or an infinite sequence of values.</a:t>
            </a:r>
          </a:p>
        </p:txBody>
      </p:sp>
      <p:sp>
        <p:nvSpPr>
          <p:cNvPr id="167947" name="Rectangle 11"/>
          <p:cNvSpPr>
            <a:spLocks noChangeArrowheads="1"/>
          </p:cNvSpPr>
          <p:nvPr/>
        </p:nvSpPr>
        <p:spPr bwMode="auto">
          <a:xfrm>
            <a:off x="1017835" y="2962648"/>
            <a:ext cx="7277100" cy="768719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anchor="ctr"/>
          <a:lstStyle/>
          <a:p>
            <a:pPr marL="257827" indent="-257827">
              <a:buFont typeface="Arial" panose="020B0604020202020204" pitchFamily="34" charset="0"/>
              <a:buChar char="•"/>
            </a:pP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A </a:t>
            </a:r>
            <a:r>
              <a:rPr lang="en-US" sz="1805" b="1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continuous random variable </a:t>
            </a: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may assume any numerical value in an interval or collection of intervals.</a:t>
            </a:r>
          </a:p>
        </p:txBody>
      </p:sp>
    </p:spTree>
    <p:extLst>
      <p:ext uri="{BB962C8B-B14F-4D97-AF65-F5344CB8AC3E}">
        <p14:creationId xmlns:p14="http://schemas.microsoft.com/office/powerpoint/2010/main" val="875261879"/>
      </p:ext>
    </p:extLst>
  </p:cSld>
  <p:clrMapOvr>
    <a:masterClrMapping/>
  </p:clrMapOvr>
  <p:transition>
    <p:zoom/>
  </p:transition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585701" y="961670"/>
            <a:ext cx="7772400" cy="458334"/>
          </a:xfrm>
          <a:noFill/>
          <a:ln/>
        </p:spPr>
        <p:txBody>
          <a:bodyPr>
            <a:noAutofit/>
          </a:bodyPr>
          <a:lstStyle/>
          <a:p>
            <a:r>
              <a:rPr lang="en-US" dirty="0"/>
              <a:t>Binomial Probability Distribution</a:t>
            </a:r>
          </a:p>
        </p:txBody>
      </p:sp>
      <p:sp>
        <p:nvSpPr>
          <p:cNvPr id="20486" name="Rectangle 6"/>
          <p:cNvSpPr>
            <a:spLocks noChangeArrowheads="1"/>
          </p:cNvSpPr>
          <p:nvPr/>
        </p:nvSpPr>
        <p:spPr bwMode="auto">
          <a:xfrm>
            <a:off x="2737746" y="4135038"/>
            <a:ext cx="3668712" cy="55143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en-US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503" name="Rectangle 23"/>
          <p:cNvSpPr>
            <a:spLocks noChangeArrowheads="1"/>
          </p:cNvSpPr>
          <p:nvPr/>
        </p:nvSpPr>
        <p:spPr bwMode="auto">
          <a:xfrm>
            <a:off x="1024125" y="1774654"/>
            <a:ext cx="6134100" cy="40104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68034" tIns="33420" rIns="68034" bIns="33420"/>
          <a:lstStyle/>
          <a:p>
            <a:pPr marL="257827" indent="-257827">
              <a:spcBef>
                <a:spcPct val="20000"/>
              </a:spcBef>
              <a:buSzPct val="100000"/>
              <a:buFont typeface="Arial" panose="020B0604020202020204" pitchFamily="34" charset="0"/>
              <a:buChar char="•"/>
            </a:pP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Expected Value</a:t>
            </a:r>
          </a:p>
        </p:txBody>
      </p:sp>
      <p:sp>
        <p:nvSpPr>
          <p:cNvPr id="20504" name="Rectangle 24"/>
          <p:cNvSpPr>
            <a:spLocks noChangeArrowheads="1"/>
          </p:cNvSpPr>
          <p:nvPr/>
        </p:nvSpPr>
        <p:spPr bwMode="auto">
          <a:xfrm>
            <a:off x="1024125" y="2796357"/>
            <a:ext cx="6153150" cy="3437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68034" tIns="33420" rIns="68034" bIns="33420"/>
          <a:lstStyle/>
          <a:p>
            <a:pPr marL="257827" indent="-257827">
              <a:spcBef>
                <a:spcPct val="20000"/>
              </a:spcBef>
              <a:buSzPct val="100000"/>
              <a:buFont typeface="Arial" panose="020B0604020202020204" pitchFamily="34" charset="0"/>
              <a:buChar char="•"/>
            </a:pP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Variance</a:t>
            </a:r>
          </a:p>
        </p:txBody>
      </p:sp>
      <p:sp>
        <p:nvSpPr>
          <p:cNvPr id="20505" name="Rectangle 25"/>
          <p:cNvSpPr>
            <a:spLocks noChangeArrowheads="1"/>
          </p:cNvSpPr>
          <p:nvPr/>
        </p:nvSpPr>
        <p:spPr bwMode="auto">
          <a:xfrm>
            <a:off x="1024125" y="3827608"/>
            <a:ext cx="6629401" cy="386719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68034" tIns="33420" rIns="68034" bIns="33420"/>
          <a:lstStyle/>
          <a:p>
            <a:pPr marL="257827" indent="-257827">
              <a:spcBef>
                <a:spcPct val="20000"/>
              </a:spcBef>
              <a:buSzPct val="100000"/>
              <a:buFont typeface="Arial" panose="020B0604020202020204" pitchFamily="34" charset="0"/>
              <a:buChar char="•"/>
            </a:pP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Standard Deviation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FEAED073-D5D8-46CB-B094-D6CB9A2A7AE1}"/>
                  </a:ext>
                </a:extLst>
              </p:cNvPr>
              <p:cNvSpPr txBox="1"/>
              <p:nvPr/>
            </p:nvSpPr>
            <p:spPr>
              <a:xfrm>
                <a:off x="1960922" y="2245813"/>
                <a:ext cx="1539139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𝐸</m:t>
                      </m:r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𝜇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𝑛𝑝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FEAED073-D5D8-46CB-B094-D6CB9A2A7AE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60922" y="2245813"/>
                <a:ext cx="1539139" cy="276999"/>
              </a:xfrm>
              <a:prstGeom prst="rect">
                <a:avLst/>
              </a:prstGeom>
              <a:blipFill>
                <a:blip r:embed="rId3"/>
                <a:stretch>
                  <a:fillRect l="-3175" r="-3175" b="-2608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35988480-8CDD-4B6A-BDB8-C6C7382A1DE6}"/>
                  </a:ext>
                </a:extLst>
              </p:cNvPr>
              <p:cNvSpPr txBox="1"/>
              <p:nvPr/>
            </p:nvSpPr>
            <p:spPr>
              <a:xfrm>
                <a:off x="1846068" y="3236238"/>
                <a:ext cx="2622449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𝑉𝑎𝑟</m:t>
                      </m:r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𝜎</m:t>
                          </m:r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𝑛𝑝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(1−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𝑝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35988480-8CDD-4B6A-BDB8-C6C7382A1DE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46068" y="3236238"/>
                <a:ext cx="2622449" cy="276999"/>
              </a:xfrm>
              <a:prstGeom prst="rect">
                <a:avLst/>
              </a:prstGeom>
              <a:blipFill>
                <a:blip r:embed="rId4"/>
                <a:stretch>
                  <a:fillRect l="-1628" t="-2222" r="-2558" b="-3777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A8A6655F-BDCB-4D93-BB3E-2EA8F2592C99}"/>
                  </a:ext>
                </a:extLst>
              </p:cNvPr>
              <p:cNvSpPr txBox="1"/>
              <p:nvPr/>
            </p:nvSpPr>
            <p:spPr>
              <a:xfrm>
                <a:off x="1846068" y="4293122"/>
                <a:ext cx="1891608" cy="2800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𝜌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begChr m:val="["/>
                              <m:endChr m:val="]"/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𝑛𝑝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(1−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𝑝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)</m:t>
                              </m:r>
                            </m:e>
                          </m:d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0.5</m:t>
                          </m:r>
                        </m:sup>
                      </m:sSup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A8A6655F-BDCB-4D93-BB3E-2EA8F2592C9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46068" y="4293122"/>
                <a:ext cx="1891608" cy="280077"/>
              </a:xfrm>
              <a:prstGeom prst="rect">
                <a:avLst/>
              </a:prstGeom>
              <a:blipFill>
                <a:blip r:embed="rId5"/>
                <a:stretch>
                  <a:fillRect l="-2258" t="-2174" r="-968" b="-3695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503644558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89" name="Rectangle 85"/>
          <p:cNvSpPr>
            <a:spLocks noChangeArrowheads="1"/>
          </p:cNvSpPr>
          <p:nvPr/>
        </p:nvSpPr>
        <p:spPr bwMode="auto">
          <a:xfrm>
            <a:off x="4711347" y="2406561"/>
            <a:ext cx="2163932" cy="47265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employees out of  3</a:t>
            </a:r>
          </a:p>
        </p:txBody>
      </p:sp>
      <p:sp>
        <p:nvSpPr>
          <p:cNvPr id="21605" name="Rectangle 101"/>
          <p:cNvSpPr>
            <a:spLocks noChangeArrowheads="1"/>
          </p:cNvSpPr>
          <p:nvPr/>
        </p:nvSpPr>
        <p:spPr bwMode="auto">
          <a:xfrm>
            <a:off x="665658" y="2108969"/>
            <a:ext cx="6134100" cy="40104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68034" tIns="33420" rIns="68034" bIns="33420"/>
          <a:lstStyle/>
          <a:p>
            <a:pPr marL="558624" lvl="1" indent="-214855">
              <a:spcBef>
                <a:spcPct val="20000"/>
              </a:spcBef>
              <a:buSzPct val="100000"/>
              <a:buFontTx/>
              <a:buChar char="•"/>
            </a:pP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 Expected Value</a:t>
            </a:r>
          </a:p>
        </p:txBody>
      </p:sp>
      <p:sp>
        <p:nvSpPr>
          <p:cNvPr id="21606" name="Rectangle 102"/>
          <p:cNvSpPr>
            <a:spLocks noChangeArrowheads="1"/>
          </p:cNvSpPr>
          <p:nvPr/>
        </p:nvSpPr>
        <p:spPr bwMode="auto">
          <a:xfrm>
            <a:off x="665658" y="2992085"/>
            <a:ext cx="6153150" cy="3437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68034" tIns="33420" rIns="68034" bIns="33420"/>
          <a:lstStyle/>
          <a:p>
            <a:pPr marL="558624" lvl="1" indent="-214855">
              <a:spcBef>
                <a:spcPct val="20000"/>
              </a:spcBef>
              <a:buSzPct val="100000"/>
              <a:buFontTx/>
              <a:buChar char="•"/>
            </a:pP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 Variance</a:t>
            </a:r>
          </a:p>
        </p:txBody>
      </p:sp>
      <p:sp>
        <p:nvSpPr>
          <p:cNvPr id="21607" name="Rectangle 103"/>
          <p:cNvSpPr>
            <a:spLocks noChangeArrowheads="1"/>
          </p:cNvSpPr>
          <p:nvPr/>
        </p:nvSpPr>
        <p:spPr bwMode="auto">
          <a:xfrm>
            <a:off x="665657" y="3820229"/>
            <a:ext cx="6629401" cy="386719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68034" tIns="33420" rIns="68034" bIns="33420"/>
          <a:lstStyle/>
          <a:p>
            <a:pPr marL="558624" lvl="1" indent="-214855">
              <a:spcBef>
                <a:spcPct val="20000"/>
              </a:spcBef>
              <a:buSzPct val="100000"/>
              <a:buFontTx/>
              <a:buChar char="•"/>
            </a:pP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 Standard Deviation</a:t>
            </a:r>
          </a:p>
        </p:txBody>
      </p:sp>
      <p:sp>
        <p:nvSpPr>
          <p:cNvPr id="21608" name="Rectangle 104"/>
          <p:cNvSpPr>
            <a:spLocks noChangeArrowheads="1"/>
          </p:cNvSpPr>
          <p:nvPr/>
        </p:nvSpPr>
        <p:spPr bwMode="auto">
          <a:xfrm>
            <a:off x="730867" y="1684622"/>
            <a:ext cx="5562600" cy="40939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68034" tIns="33420" rIns="68034" bIns="33420"/>
          <a:lstStyle/>
          <a:p>
            <a:pPr>
              <a:spcBef>
                <a:spcPct val="20000"/>
              </a:spcBef>
              <a:buSzPct val="100000"/>
            </a:pPr>
            <a:r>
              <a:rPr lang="en-US" sz="21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Example:  Evans Electronics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278590" y="4245156"/>
            <a:ext cx="1201739" cy="370101"/>
          </a:xfrm>
          <a:prstGeom prst="rect">
            <a:avLst/>
          </a:prstGeom>
          <a:noFill/>
          <a:effectLst/>
        </p:spPr>
        <p:txBody>
          <a:bodyPr wrap="none" rtlCol="0">
            <a:spAutoFit/>
          </a:bodyPr>
          <a:lstStyle/>
          <a:p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employees</a:t>
            </a:r>
          </a:p>
        </p:txBody>
      </p:sp>
      <p:sp>
        <p:nvSpPr>
          <p:cNvPr id="18" name="Rectangle 2"/>
          <p:cNvSpPr>
            <a:spLocks noGrp="1" noChangeArrowheads="1"/>
          </p:cNvSpPr>
          <p:nvPr>
            <p:ph type="title"/>
          </p:nvPr>
        </p:nvSpPr>
        <p:spPr>
          <a:xfrm>
            <a:off x="392270" y="961666"/>
            <a:ext cx="7772400" cy="458334"/>
          </a:xfrm>
          <a:noFill/>
          <a:ln/>
        </p:spPr>
        <p:txBody>
          <a:bodyPr>
            <a:noAutofit/>
          </a:bodyPr>
          <a:lstStyle/>
          <a:p>
            <a:r>
              <a:rPr lang="en-US" dirty="0"/>
              <a:t>Binomial Probability Distribution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FB4E9246-140A-42EE-AB29-557C4BE27B33}"/>
                  </a:ext>
                </a:extLst>
              </p:cNvPr>
              <p:cNvSpPr txBox="1"/>
              <p:nvPr/>
            </p:nvSpPr>
            <p:spPr>
              <a:xfrm>
                <a:off x="1694065" y="2500327"/>
                <a:ext cx="3070841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𝐸</m:t>
                      </m:r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𝜇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𝑛𝑝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=3</m:t>
                      </m:r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0.1</m:t>
                          </m:r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=0.3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FB4E9246-140A-42EE-AB29-557C4BE27B3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94065" y="2500327"/>
                <a:ext cx="3070841" cy="276999"/>
              </a:xfrm>
              <a:prstGeom prst="rect">
                <a:avLst/>
              </a:prstGeom>
              <a:blipFill>
                <a:blip r:embed="rId4"/>
                <a:stretch>
                  <a:fillRect l="-1190" r="-1190" b="-2608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CCC2B28A-E794-4D65-BBBE-9AC42EAFB775}"/>
                  </a:ext>
                </a:extLst>
              </p:cNvPr>
              <p:cNvSpPr txBox="1"/>
              <p:nvPr/>
            </p:nvSpPr>
            <p:spPr>
              <a:xfrm>
                <a:off x="1694065" y="3383666"/>
                <a:ext cx="5181740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𝑉𝑎𝑟</m:t>
                      </m:r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𝜎</m:t>
                          </m:r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𝑛𝑝</m:t>
                      </m:r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1−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𝑝</m:t>
                          </m:r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=3</m:t>
                      </m:r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0.1</m:t>
                          </m:r>
                        </m:e>
                      </m:d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1−0.1</m:t>
                          </m:r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=0.27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CCC2B28A-E794-4D65-BBBE-9AC42EAFB77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94065" y="3383666"/>
                <a:ext cx="5181740" cy="276999"/>
              </a:xfrm>
              <a:prstGeom prst="rect">
                <a:avLst/>
              </a:prstGeom>
              <a:blipFill>
                <a:blip r:embed="rId5"/>
                <a:stretch>
                  <a:fillRect l="-588" t="-2174" r="-471" b="-2608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463A2F9E-0248-483F-A15F-7201086F21EF}"/>
                  </a:ext>
                </a:extLst>
              </p:cNvPr>
              <p:cNvSpPr txBox="1"/>
              <p:nvPr/>
            </p:nvSpPr>
            <p:spPr>
              <a:xfrm>
                <a:off x="1694065" y="4276846"/>
                <a:ext cx="4668842" cy="2800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𝜎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begChr m:val="["/>
                              <m:endChr m:val="]"/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𝑛𝑝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(1−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𝑝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)</m:t>
                              </m:r>
                            </m:e>
                          </m:d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0.5</m:t>
                          </m:r>
                        </m:sup>
                      </m:sSup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begChr m:val="["/>
                              <m:endChr m:val="]"/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3(0.1)(1−0.1</m:t>
                              </m:r>
                            </m:e>
                          </m:d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.5</m:t>
                          </m:r>
                        </m:sup>
                      </m:sSup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=0.52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463A2F9E-0248-483F-A15F-7201086F21E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94065" y="4276846"/>
                <a:ext cx="4668842" cy="280077"/>
              </a:xfrm>
              <a:prstGeom prst="rect">
                <a:avLst/>
              </a:prstGeom>
              <a:blipFill>
                <a:blip r:embed="rId6"/>
                <a:stretch>
                  <a:fillRect l="-131" t="-4348" r="-783" b="-3695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7" name="Freeform 178">
            <a:extLst>
              <a:ext uri="{FF2B5EF4-FFF2-40B4-BE49-F238E27FC236}">
                <a16:creationId xmlns:a16="http://schemas.microsoft.com/office/drawing/2014/main" id="{86F61181-79D7-4DC5-A957-11C0CDF876E9}"/>
              </a:ext>
            </a:extLst>
          </p:cNvPr>
          <p:cNvSpPr>
            <a:spLocks/>
          </p:cNvSpPr>
          <p:nvPr/>
        </p:nvSpPr>
        <p:spPr bwMode="auto">
          <a:xfrm>
            <a:off x="8063617" y="5522237"/>
            <a:ext cx="11112" cy="2029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35"/>
              </a:cxn>
              <a:cxn ang="0">
                <a:pos x="13" y="25"/>
              </a:cxn>
              <a:cxn ang="0">
                <a:pos x="0" y="0"/>
              </a:cxn>
              <a:cxn ang="0">
                <a:pos x="0" y="0"/>
              </a:cxn>
            </a:cxnLst>
            <a:rect l="0" t="0" r="r" b="b"/>
            <a:pathLst>
              <a:path w="13" h="35">
                <a:moveTo>
                  <a:pt x="0" y="0"/>
                </a:moveTo>
                <a:lnTo>
                  <a:pt x="0" y="35"/>
                </a:lnTo>
                <a:lnTo>
                  <a:pt x="13" y="25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Freeform 180">
            <a:extLst>
              <a:ext uri="{FF2B5EF4-FFF2-40B4-BE49-F238E27FC236}">
                <a16:creationId xmlns:a16="http://schemas.microsoft.com/office/drawing/2014/main" id="{66815CC0-9B77-4D5D-A644-401146BA8F97}"/>
              </a:ext>
            </a:extLst>
          </p:cNvPr>
          <p:cNvSpPr>
            <a:spLocks/>
          </p:cNvSpPr>
          <p:nvPr/>
        </p:nvSpPr>
        <p:spPr bwMode="auto">
          <a:xfrm>
            <a:off x="8041393" y="5524624"/>
            <a:ext cx="14287" cy="11936"/>
          </a:xfrm>
          <a:custGeom>
            <a:avLst/>
            <a:gdLst/>
            <a:ahLst/>
            <a:cxnLst>
              <a:cxn ang="0">
                <a:pos x="19" y="0"/>
              </a:cxn>
              <a:cxn ang="0">
                <a:pos x="0" y="15"/>
              </a:cxn>
              <a:cxn ang="0">
                <a:pos x="17" y="21"/>
              </a:cxn>
              <a:cxn ang="0">
                <a:pos x="19" y="0"/>
              </a:cxn>
              <a:cxn ang="0">
                <a:pos x="19" y="0"/>
              </a:cxn>
            </a:cxnLst>
            <a:rect l="0" t="0" r="r" b="b"/>
            <a:pathLst>
              <a:path w="19" h="21">
                <a:moveTo>
                  <a:pt x="19" y="0"/>
                </a:moveTo>
                <a:lnTo>
                  <a:pt x="0" y="15"/>
                </a:lnTo>
                <a:lnTo>
                  <a:pt x="17" y="21"/>
                </a:lnTo>
                <a:lnTo>
                  <a:pt x="19" y="0"/>
                </a:lnTo>
                <a:lnTo>
                  <a:pt x="19" y="0"/>
                </a:lnTo>
                <a:close/>
              </a:path>
            </a:pathLst>
          </a:cu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A9DF017F-F914-46BD-A6A3-328492D5BFB7}"/>
              </a:ext>
            </a:extLst>
          </p:cNvPr>
          <p:cNvSpPr txBox="1"/>
          <p:nvPr/>
        </p:nvSpPr>
        <p:spPr>
          <a:xfrm>
            <a:off x="7070989" y="5271842"/>
            <a:ext cx="20641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How it was done</a:t>
            </a:r>
          </a:p>
        </p:txBody>
      </p:sp>
      <p:graphicFrame>
        <p:nvGraphicFramePr>
          <p:cNvPr id="21" name="Object 20">
            <a:extLst>
              <a:ext uri="{FF2B5EF4-FFF2-40B4-BE49-F238E27FC236}">
                <a16:creationId xmlns:a16="http://schemas.microsoft.com/office/drawing/2014/main" id="{2D4D3617-0105-450A-BFC3-4F7A091D917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38454575"/>
              </p:ext>
            </p:extLst>
          </p:nvPr>
        </p:nvGraphicFramePr>
        <p:xfrm>
          <a:off x="7564403" y="5833439"/>
          <a:ext cx="914400" cy="771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84" name="Worksheet" showAsIcon="1" r:id="rId7" imgW="914400" imgH="771480" progId="Excel.Sheet.12">
                  <p:embed/>
                </p:oleObj>
              </mc:Choice>
              <mc:Fallback>
                <p:oleObj name="Worksheet" showAsIcon="1" r:id="rId7" imgW="914400" imgH="771480" progId="Excel.Sheet.12">
                  <p:embed/>
                  <p:pic>
                    <p:nvPicPr>
                      <p:cNvPr id="19" name="Object 18">
                        <a:extLst>
                          <a:ext uri="{FF2B5EF4-FFF2-40B4-BE49-F238E27FC236}">
                            <a16:creationId xmlns:a16="http://schemas.microsoft.com/office/drawing/2014/main" id="{838C616F-6395-4867-B090-14E95510555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7564403" y="5833439"/>
                        <a:ext cx="914400" cy="7715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168589911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298" name="Rectangle 2"/>
          <p:cNvSpPr>
            <a:spLocks noChangeArrowheads="1"/>
          </p:cNvSpPr>
          <p:nvPr/>
        </p:nvSpPr>
        <p:spPr bwMode="auto">
          <a:xfrm>
            <a:off x="818436" y="1623608"/>
            <a:ext cx="6901970" cy="836577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anchor="ctr"/>
          <a:lstStyle/>
          <a:p>
            <a:pPr marL="257827" indent="-257827">
              <a:buFont typeface="Arial" panose="020B0604020202020204" pitchFamily="34" charset="0"/>
              <a:buChar char="•"/>
            </a:pP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A </a:t>
            </a:r>
            <a:r>
              <a:rPr lang="en-US" sz="1805" b="1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Poisson distributed random variable </a:t>
            </a: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is often useful in estimating the number of occurrences over a specified interval of time or space.</a:t>
            </a:r>
            <a:endParaRPr lang="en-US" sz="1805" u="sng" dirty="0">
              <a:solidFill>
                <a:srgbClr val="000000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83299" name="Rectangle 3"/>
          <p:cNvSpPr>
            <a:spLocks noChangeArrowheads="1"/>
          </p:cNvSpPr>
          <p:nvPr/>
        </p:nvSpPr>
        <p:spPr bwMode="auto">
          <a:xfrm>
            <a:off x="818436" y="2420262"/>
            <a:ext cx="6901970" cy="754341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anchor="ctr"/>
          <a:lstStyle/>
          <a:p>
            <a:pPr marL="257827" indent="-257827">
              <a:buFont typeface="Arial" panose="020B0604020202020204" pitchFamily="34" charset="0"/>
              <a:buChar char="•"/>
            </a:pP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It is a discrete random variable that may assume an infinite sequence of values (x = 0, 1, 2, . . . ).</a:t>
            </a:r>
          </a:p>
        </p:txBody>
      </p:sp>
      <p:sp>
        <p:nvSpPr>
          <p:cNvPr id="183302" name="Rectangle 6"/>
          <p:cNvSpPr>
            <a:spLocks noChangeArrowheads="1"/>
          </p:cNvSpPr>
          <p:nvPr/>
        </p:nvSpPr>
        <p:spPr bwMode="auto">
          <a:xfrm>
            <a:off x="603953" y="946936"/>
            <a:ext cx="7772400" cy="61230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68034" tIns="33420" rIns="68034" bIns="33420" anchor="t"/>
          <a:lstStyle/>
          <a:p>
            <a:pPr algn="l"/>
            <a:r>
              <a:rPr lang="en-US" sz="2800" b="1" dirty="0">
                <a:latin typeface="+mn-lt"/>
                <a:cs typeface="Arial" panose="020B0604020202020204" pitchFamily="34" charset="0"/>
              </a:rPr>
              <a:t>Poisson Probability Distribution</a:t>
            </a:r>
          </a:p>
        </p:txBody>
      </p:sp>
    </p:spTree>
    <p:extLst>
      <p:ext uri="{BB962C8B-B14F-4D97-AF65-F5344CB8AC3E}">
        <p14:creationId xmlns:p14="http://schemas.microsoft.com/office/powerpoint/2010/main" val="2971405342"/>
      </p:ext>
    </p:extLst>
  </p:cSld>
  <p:clrMapOvr>
    <a:masterClrMapping/>
  </p:clrMapOvr>
  <p:transition>
    <p:zoom/>
  </p:transition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22" name="Rectangle 2"/>
          <p:cNvSpPr>
            <a:spLocks noChangeArrowheads="1"/>
          </p:cNvSpPr>
          <p:nvPr/>
        </p:nvSpPr>
        <p:spPr bwMode="auto">
          <a:xfrm>
            <a:off x="869355" y="1583188"/>
            <a:ext cx="7277100" cy="472657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anchor="ctr"/>
          <a:lstStyle/>
          <a:p>
            <a:pPr marL="257827" indent="-257827">
              <a:buFont typeface="Arial" panose="020B0604020202020204" pitchFamily="34" charset="0"/>
              <a:buChar char="•"/>
            </a:pP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Examples of Poisson distributed random variables:</a:t>
            </a:r>
          </a:p>
        </p:txBody>
      </p:sp>
      <p:sp>
        <p:nvSpPr>
          <p:cNvPr id="184323" name="Rectangle 3"/>
          <p:cNvSpPr>
            <a:spLocks noChangeArrowheads="1"/>
          </p:cNvSpPr>
          <p:nvPr/>
        </p:nvSpPr>
        <p:spPr bwMode="auto">
          <a:xfrm>
            <a:off x="1444381" y="1842821"/>
            <a:ext cx="6286501" cy="512569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anchor="ctr"/>
          <a:lstStyle/>
          <a:p>
            <a:pPr marL="257827" indent="-257827">
              <a:buFont typeface="Arial" panose="020B0604020202020204" pitchFamily="34" charset="0"/>
              <a:buChar char="•"/>
            </a:pP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number of knotholes in 14 linear feet of pine board</a:t>
            </a:r>
          </a:p>
        </p:txBody>
      </p:sp>
      <p:sp>
        <p:nvSpPr>
          <p:cNvPr id="184324" name="Rectangle 4"/>
          <p:cNvSpPr>
            <a:spLocks noChangeArrowheads="1"/>
          </p:cNvSpPr>
          <p:nvPr/>
        </p:nvSpPr>
        <p:spPr bwMode="auto">
          <a:xfrm>
            <a:off x="1444381" y="2155481"/>
            <a:ext cx="6286501" cy="53502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anchor="ctr"/>
          <a:lstStyle/>
          <a:p>
            <a:pPr marL="257827" indent="-257827">
              <a:buFont typeface="Arial" panose="020B0604020202020204" pitchFamily="34" charset="0"/>
              <a:buChar char="•"/>
            </a:pP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number of vehicles arriving at a toll booth in one hour</a:t>
            </a:r>
          </a:p>
        </p:txBody>
      </p:sp>
      <p:sp>
        <p:nvSpPr>
          <p:cNvPr id="184491" name="Rectangle 171"/>
          <p:cNvSpPr>
            <a:spLocks noChangeArrowheads="1"/>
          </p:cNvSpPr>
          <p:nvPr/>
        </p:nvSpPr>
        <p:spPr bwMode="auto">
          <a:xfrm>
            <a:off x="881586" y="2697447"/>
            <a:ext cx="7291389" cy="493407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anchor="ctr"/>
          <a:lstStyle/>
          <a:p>
            <a:pPr marL="257827" indent="-257827">
              <a:buFont typeface="Arial" panose="020B0604020202020204" pitchFamily="34" charset="0"/>
              <a:buChar char="•"/>
            </a:pP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Bell Labs used the Poisson distribution to model the arrival of phone calls.</a:t>
            </a:r>
          </a:p>
        </p:txBody>
      </p:sp>
      <p:sp>
        <p:nvSpPr>
          <p:cNvPr id="8" name="Rectangle 6"/>
          <p:cNvSpPr>
            <a:spLocks noChangeArrowheads="1"/>
          </p:cNvSpPr>
          <p:nvPr/>
        </p:nvSpPr>
        <p:spPr bwMode="auto">
          <a:xfrm>
            <a:off x="603953" y="973315"/>
            <a:ext cx="7772400" cy="61230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68034" tIns="33420" rIns="68034" bIns="33420" anchor="t"/>
          <a:lstStyle/>
          <a:p>
            <a:pPr algn="l"/>
            <a:r>
              <a:rPr lang="en-US" sz="2800" b="1" dirty="0">
                <a:latin typeface="+mn-lt"/>
                <a:cs typeface="Arial" panose="020B0604020202020204" pitchFamily="34" charset="0"/>
              </a:rPr>
              <a:t>Poisson Probability Distribution</a:t>
            </a:r>
          </a:p>
        </p:txBody>
      </p:sp>
    </p:spTree>
    <p:extLst>
      <p:ext uri="{BB962C8B-B14F-4D97-AF65-F5344CB8AC3E}">
        <p14:creationId xmlns:p14="http://schemas.microsoft.com/office/powerpoint/2010/main" val="589419816"/>
      </p:ext>
    </p:extLst>
  </p:cSld>
  <p:clrMapOvr>
    <a:masterClrMapping/>
  </p:clrMapOvr>
  <p:transition>
    <p:zoom/>
  </p:transition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03" name="Rectangle 3"/>
          <p:cNvSpPr>
            <a:spLocks noChangeArrowheads="1"/>
          </p:cNvSpPr>
          <p:nvPr/>
        </p:nvSpPr>
        <p:spPr bwMode="auto">
          <a:xfrm>
            <a:off x="938977" y="1660302"/>
            <a:ext cx="7572884" cy="37836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68034" tIns="33420" rIns="68034" bIns="33420"/>
          <a:lstStyle/>
          <a:p>
            <a:pPr>
              <a:spcBef>
                <a:spcPct val="20000"/>
              </a:spcBef>
              <a:buSzPct val="100000"/>
            </a:pP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Two Properties of a Poisson Experiment</a:t>
            </a:r>
          </a:p>
        </p:txBody>
      </p:sp>
      <p:sp>
        <p:nvSpPr>
          <p:cNvPr id="153606" name="Rectangle 6"/>
          <p:cNvSpPr>
            <a:spLocks noChangeArrowheads="1"/>
          </p:cNvSpPr>
          <p:nvPr/>
        </p:nvSpPr>
        <p:spPr bwMode="auto">
          <a:xfrm>
            <a:off x="1333613" y="2572705"/>
            <a:ext cx="6657209" cy="764553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anchor="ctr"/>
          <a:lstStyle/>
          <a:p>
            <a:pPr marL="429711" lvl="1" indent="-343769">
              <a:lnSpc>
                <a:spcPct val="80000"/>
              </a:lnSpc>
              <a:spcBef>
                <a:spcPct val="20000"/>
              </a:spcBef>
              <a:buSzPct val="110000"/>
              <a:buFontTx/>
              <a:buAutoNum type="arabicPeriod" startAt="2"/>
            </a:pP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The occurrence or nonoccurrence in any interval is independent of the occurrence or nonoccurrence in any other interval.</a:t>
            </a:r>
          </a:p>
        </p:txBody>
      </p:sp>
      <p:sp>
        <p:nvSpPr>
          <p:cNvPr id="153607" name="Rectangle 7"/>
          <p:cNvSpPr>
            <a:spLocks noChangeArrowheads="1"/>
          </p:cNvSpPr>
          <p:nvPr/>
        </p:nvSpPr>
        <p:spPr bwMode="auto">
          <a:xfrm>
            <a:off x="1333613" y="1997083"/>
            <a:ext cx="6657209" cy="754341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anchor="ctr"/>
          <a:lstStyle/>
          <a:p>
            <a:pPr marL="429711" lvl="1" indent="-343769">
              <a:lnSpc>
                <a:spcPct val="80000"/>
              </a:lnSpc>
              <a:spcBef>
                <a:spcPct val="20000"/>
              </a:spcBef>
              <a:buSzPct val="110000"/>
              <a:buFontTx/>
              <a:buAutoNum type="arabicPeriod"/>
            </a:pP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The probability of an occurrence is the same for any two intervals of equal length.</a:t>
            </a: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603953" y="973316"/>
            <a:ext cx="7772400" cy="61230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68034" tIns="33420" rIns="68034" bIns="33420" anchor="t"/>
          <a:lstStyle/>
          <a:p>
            <a:pPr algn="l"/>
            <a:r>
              <a:rPr lang="en-US" sz="2800" b="1" dirty="0">
                <a:latin typeface="+mn-lt"/>
                <a:cs typeface="Arial" panose="020B0604020202020204" pitchFamily="34" charset="0"/>
              </a:rPr>
              <a:t>Poisson Probability Distribution</a:t>
            </a:r>
          </a:p>
        </p:txBody>
      </p:sp>
    </p:spTree>
    <p:extLst>
      <p:ext uri="{BB962C8B-B14F-4D97-AF65-F5344CB8AC3E}">
        <p14:creationId xmlns:p14="http://schemas.microsoft.com/office/powerpoint/2010/main" val="1634770891"/>
      </p:ext>
    </p:extLst>
  </p:cSld>
  <p:clrMapOvr>
    <a:masterClrMapping/>
  </p:clrMapOvr>
  <p:transition>
    <p:zoom/>
  </p:transition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603953" y="975994"/>
            <a:ext cx="7772400" cy="429688"/>
          </a:xfrm>
          <a:noFill/>
          <a:ln/>
        </p:spPr>
        <p:txBody>
          <a:bodyPr>
            <a:noAutofit/>
          </a:bodyPr>
          <a:lstStyle/>
          <a:p>
            <a:r>
              <a:rPr lang="en-US" dirty="0"/>
              <a:t>Poisson Probability Distribution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idx="1"/>
          </p:nvPr>
        </p:nvSpPr>
        <p:spPr>
          <a:xfrm>
            <a:off x="1016855" y="1801369"/>
            <a:ext cx="7772400" cy="440431"/>
          </a:xfrm>
          <a:noFill/>
          <a:ln/>
          <a:effectLst/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Poisson Probability Function:</a:t>
            </a:r>
          </a:p>
        </p:txBody>
      </p:sp>
      <p:sp>
        <p:nvSpPr>
          <p:cNvPr id="23558" name="Rectangle 6"/>
          <p:cNvSpPr>
            <a:spLocks noChangeArrowheads="1"/>
          </p:cNvSpPr>
          <p:nvPr/>
        </p:nvSpPr>
        <p:spPr bwMode="auto">
          <a:xfrm>
            <a:off x="2172457" y="3091743"/>
            <a:ext cx="6151903" cy="190364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  where:</a:t>
            </a:r>
          </a:p>
          <a:p>
            <a:pPr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 sz="1805" i="1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           x</a:t>
            </a: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 = the number of occurrences in an interval</a:t>
            </a:r>
          </a:p>
          <a:p>
            <a:pPr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 sz="1805" i="1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       f</a:t>
            </a: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(</a:t>
            </a:r>
            <a:r>
              <a:rPr lang="en-US" sz="1805" i="1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x</a:t>
            </a: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)</a:t>
            </a:r>
            <a:r>
              <a:rPr lang="en-US" sz="1805" i="1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 </a:t>
            </a: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= the probability of </a:t>
            </a:r>
            <a:r>
              <a:rPr lang="en-US" sz="1805" i="1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x</a:t>
            </a: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 occurrences in an interval</a:t>
            </a:r>
          </a:p>
          <a:p>
            <a:pPr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 sz="1805" i="1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         </a:t>
            </a:r>
            <a:r>
              <a:rPr lang="en-US" sz="1805" i="1" dirty="0">
                <a:solidFill>
                  <a:srgbClr val="000000"/>
                </a:solidFill>
                <a:latin typeface="Symbol" panose="05050102010706020507" pitchFamily="18" charset="2"/>
                <a:cs typeface="Arial" panose="020B0604020202020204" pitchFamily="34" charset="0"/>
              </a:rPr>
              <a:t></a:t>
            </a: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  = mean number of occurrences in an interval</a:t>
            </a:r>
          </a:p>
          <a:p>
            <a:pPr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 sz="1805" i="1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          e</a:t>
            </a: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 = 2.71828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A13A807C-C101-4CF6-B7A1-7A2250CC3493}"/>
                  </a:ext>
                </a:extLst>
              </p:cNvPr>
              <p:cNvSpPr txBox="1"/>
              <p:nvPr/>
            </p:nvSpPr>
            <p:spPr>
              <a:xfrm>
                <a:off x="1925516" y="2371773"/>
                <a:ext cx="1443537" cy="53142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𝑓</m:t>
                      </m:r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𝜇</m:t>
                              </m:r>
                            </m:e>
                            <m:sup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sup>
                          </m:sSup>
                          <m:sSup>
                            <m:sSup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p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𝜇</m:t>
                              </m:r>
                            </m:sup>
                          </m:sSup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!</m:t>
                          </m:r>
                        </m:den>
                      </m:f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A13A807C-C101-4CF6-B7A1-7A2250CC349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25516" y="2371773"/>
                <a:ext cx="1443537" cy="531428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7EDC22E6-EFFA-432B-A7DA-2F2923E23E2E}"/>
                  </a:ext>
                </a:extLst>
              </p:cNvPr>
              <p:cNvSpPr txBox="1"/>
              <p:nvPr/>
            </p:nvSpPr>
            <p:spPr>
              <a:xfrm>
                <a:off x="2744306" y="4943576"/>
                <a:ext cx="2143985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!=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𝑥</m:t>
                      </m:r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−1</m:t>
                          </m:r>
                        </m:e>
                      </m:d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−2</m:t>
                          </m:r>
                        </m:e>
                      </m:d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7EDC22E6-EFFA-432B-A7DA-2F2923E23E2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44306" y="4943576"/>
                <a:ext cx="2143985" cy="276999"/>
              </a:xfrm>
              <a:prstGeom prst="rect">
                <a:avLst/>
              </a:prstGeom>
              <a:blipFill>
                <a:blip r:embed="rId4"/>
                <a:stretch>
                  <a:fillRect l="-852" b="-888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86F7889B-68B6-4527-BC2F-4D2C8051DFD7}"/>
                  </a:ext>
                </a:extLst>
              </p:cNvPr>
              <p:cNvSpPr txBox="1"/>
              <p:nvPr/>
            </p:nvSpPr>
            <p:spPr>
              <a:xfrm>
                <a:off x="2744305" y="5350953"/>
                <a:ext cx="2436628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2!=</m:t>
                      </m:r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2−1</m:t>
                          </m:r>
                        </m:e>
                      </m:d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2−2</m:t>
                          </m:r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=1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86F7889B-68B6-4527-BC2F-4D2C8051DFD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44305" y="5350953"/>
                <a:ext cx="2436628" cy="276999"/>
              </a:xfrm>
              <a:prstGeom prst="rect">
                <a:avLst/>
              </a:prstGeom>
              <a:blipFill>
                <a:blip r:embed="rId5"/>
                <a:stretch>
                  <a:fillRect l="-1500" r="-1750" b="-888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951348384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603953" y="975682"/>
            <a:ext cx="7772400" cy="612305"/>
          </a:xfrm>
        </p:spPr>
        <p:txBody>
          <a:bodyPr/>
          <a:lstStyle/>
          <a:p>
            <a:pPr algn="l"/>
            <a:r>
              <a:rPr lang="en-US" sz="2800" b="1" dirty="0">
                <a:latin typeface="+mn-lt"/>
              </a:rPr>
              <a:t>Poisson Probability Distribution</a:t>
            </a:r>
          </a:p>
        </p:txBody>
      </p:sp>
      <p:sp>
        <p:nvSpPr>
          <p:cNvPr id="3" name="Rectangle 7"/>
          <p:cNvSpPr txBox="1">
            <a:spLocks noChangeArrowheads="1"/>
          </p:cNvSpPr>
          <p:nvPr/>
        </p:nvSpPr>
        <p:spPr>
          <a:xfrm>
            <a:off x="883610" y="1605571"/>
            <a:ext cx="7772400" cy="379558"/>
          </a:xfrm>
          <a:prstGeom prst="rect">
            <a:avLst/>
          </a:prstGeom>
          <a:noFill/>
          <a:ln/>
        </p:spPr>
        <p:txBody>
          <a:bodyPr/>
          <a:lstStyle/>
          <a:p>
            <a:pPr defTabSz="687537" eaLnBrk="0" hangingPunct="0">
              <a:spcBef>
                <a:spcPct val="20000"/>
              </a:spcBef>
              <a:buSzPct val="100000"/>
              <a:defRPr/>
            </a:pPr>
            <a:r>
              <a:rPr lang="en-US" sz="2400" kern="0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Poisson Probability Function: </a:t>
            </a: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32780" y="2792022"/>
            <a:ext cx="6997290" cy="907059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anchor="ctr"/>
          <a:lstStyle/>
          <a:p>
            <a:pPr marL="257827" lvl="1" indent="-257827">
              <a:lnSpc>
                <a:spcPct val="80000"/>
              </a:lnSpc>
              <a:spcBef>
                <a:spcPct val="20000"/>
              </a:spcBef>
              <a:buSzPct val="100000"/>
              <a:buFont typeface="Arial" panose="020B0604020202020204" pitchFamily="34" charset="0"/>
              <a:buChar char="•"/>
            </a:pP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In practical applications, </a:t>
            </a:r>
            <a:r>
              <a:rPr lang="en-US" sz="1805" i="1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x</a:t>
            </a: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 will eventually become large enough so that </a:t>
            </a:r>
            <a:r>
              <a:rPr lang="en-US" sz="1805" i="1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f</a:t>
            </a: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(</a:t>
            </a:r>
            <a:r>
              <a:rPr lang="en-US" sz="1805" i="1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x</a:t>
            </a: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) is approximately zero and the probability of any larger values of </a:t>
            </a:r>
            <a:r>
              <a:rPr lang="en-US" sz="1805" i="1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x </a:t>
            </a: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 becomes negligible.</a:t>
            </a: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432780" y="2083531"/>
            <a:ext cx="6997290" cy="807281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anchor="ctr"/>
          <a:lstStyle/>
          <a:p>
            <a:pPr marL="257827" lvl="1" indent="-257827">
              <a:lnSpc>
                <a:spcPct val="80000"/>
              </a:lnSpc>
              <a:spcBef>
                <a:spcPct val="20000"/>
              </a:spcBef>
              <a:buSzPct val="100000"/>
              <a:buFont typeface="Arial" panose="020B0604020202020204" pitchFamily="34" charset="0"/>
              <a:buChar char="•"/>
            </a:pP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Since there is no stated upper limit for the number of occurrences, the probability function </a:t>
            </a:r>
            <a:r>
              <a:rPr lang="en-US" sz="1805" i="1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f</a:t>
            </a: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(</a:t>
            </a:r>
            <a:r>
              <a:rPr lang="en-US" sz="1805" i="1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x</a:t>
            </a: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) is applicable for values </a:t>
            </a:r>
            <a:r>
              <a:rPr lang="en-US" sz="1805" i="1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x</a:t>
            </a: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 = 0, 1, 2, … without limit.</a:t>
            </a:r>
          </a:p>
        </p:txBody>
      </p:sp>
    </p:spTree>
    <p:extLst>
      <p:ext uri="{BB962C8B-B14F-4D97-AF65-F5344CB8AC3E}">
        <p14:creationId xmlns:p14="http://schemas.microsoft.com/office/powerpoint/2010/main" val="410774725"/>
      </p:ext>
    </p:extLst>
  </p:cSld>
  <p:clrMapOvr>
    <a:masterClrMapping/>
  </p:clrMapOvr>
  <p:transition>
    <p:zoom/>
  </p:transition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603953" y="979258"/>
            <a:ext cx="7772400" cy="458334"/>
          </a:xfrm>
          <a:noFill/>
          <a:ln/>
        </p:spPr>
        <p:txBody>
          <a:bodyPr>
            <a:noAutofit/>
          </a:bodyPr>
          <a:lstStyle/>
          <a:p>
            <a:r>
              <a:rPr lang="en-US" dirty="0"/>
              <a:t>Poisson Probability Distribution</a:t>
            </a:r>
          </a:p>
        </p:txBody>
      </p:sp>
      <p:sp>
        <p:nvSpPr>
          <p:cNvPr id="25072" name="Rectangle 496"/>
          <p:cNvSpPr>
            <a:spLocks noChangeArrowheads="1"/>
          </p:cNvSpPr>
          <p:nvPr/>
        </p:nvSpPr>
        <p:spPr bwMode="auto">
          <a:xfrm>
            <a:off x="1010259" y="1648975"/>
            <a:ext cx="5934926" cy="37128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68034" tIns="33420" rIns="68034" bIns="33420"/>
          <a:lstStyle/>
          <a:p>
            <a:pPr>
              <a:spcBef>
                <a:spcPct val="20000"/>
              </a:spcBef>
              <a:buSzPct val="100000"/>
            </a:pPr>
            <a:r>
              <a:rPr lang="en-US" sz="21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Example:  Swope Motors</a:t>
            </a:r>
          </a:p>
        </p:txBody>
      </p:sp>
      <p:sp>
        <p:nvSpPr>
          <p:cNvPr id="25073" name="Rectangle 497"/>
          <p:cNvSpPr>
            <a:spLocks noChangeArrowheads="1"/>
          </p:cNvSpPr>
          <p:nvPr/>
        </p:nvSpPr>
        <p:spPr bwMode="auto">
          <a:xfrm>
            <a:off x="1353159" y="2105073"/>
            <a:ext cx="6978697" cy="61421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68034" tIns="33420" rIns="68034" bIns="33420"/>
          <a:lstStyle/>
          <a:p>
            <a:pPr>
              <a:spcBef>
                <a:spcPct val="20000"/>
              </a:spcBef>
              <a:buSzPct val="75000"/>
            </a:pP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Customers arrive a with dealership at the average rate of 6 per hour.</a:t>
            </a:r>
          </a:p>
        </p:txBody>
      </p:sp>
      <p:sp>
        <p:nvSpPr>
          <p:cNvPr id="25076" name="Rectangle 500"/>
          <p:cNvSpPr>
            <a:spLocks noChangeArrowheads="1"/>
          </p:cNvSpPr>
          <p:nvPr/>
        </p:nvSpPr>
        <p:spPr bwMode="auto">
          <a:xfrm>
            <a:off x="1353158" y="2538195"/>
            <a:ext cx="6978697" cy="70789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68034" tIns="33420" rIns="68034" bIns="33420"/>
          <a:lstStyle/>
          <a:p>
            <a:pPr>
              <a:spcBef>
                <a:spcPct val="20000"/>
              </a:spcBef>
              <a:buSzPct val="75000"/>
            </a:pP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What is the probability of 4 arrivals in the next 30 minutes?</a:t>
            </a:r>
          </a:p>
        </p:txBody>
      </p:sp>
      <p:sp>
        <p:nvSpPr>
          <p:cNvPr id="8" name="Rectangle 833">
            <a:extLst>
              <a:ext uri="{FF2B5EF4-FFF2-40B4-BE49-F238E27FC236}">
                <a16:creationId xmlns:a16="http://schemas.microsoft.com/office/drawing/2014/main" id="{F80C4D89-1A40-4F7C-B03A-05E77D53E41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82197" y="2930719"/>
            <a:ext cx="4591050" cy="45833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1805" i="1" dirty="0">
                <a:solidFill>
                  <a:srgbClr val="000000"/>
                </a:solidFill>
                <a:latin typeface="Symbol" panose="05050102010706020507" pitchFamily="18" charset="2"/>
                <a:cs typeface="Arial" panose="020B0604020202020204" pitchFamily="34" charset="0"/>
              </a:rPr>
              <a:t></a:t>
            </a: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 = 6/hour = 3/half-hour,  </a:t>
            </a:r>
            <a:r>
              <a:rPr lang="en-US" sz="1805" i="1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x</a:t>
            </a: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 = 4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052BEE12-04F4-4626-B48D-6BFA5FBC5938}"/>
                  </a:ext>
                </a:extLst>
              </p:cNvPr>
              <p:cNvSpPr txBox="1"/>
              <p:nvPr/>
            </p:nvSpPr>
            <p:spPr>
              <a:xfrm>
                <a:off x="1863970" y="3679210"/>
                <a:ext cx="4907947" cy="55579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𝑓</m:t>
                      </m:r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4</m:t>
                          </m:r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𝜇</m:t>
                              </m:r>
                            </m:e>
                            <m:sup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sup>
                          </m:sSup>
                          <m:sSup>
                            <m:sSup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p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𝜇</m:t>
                              </m:r>
                            </m:sup>
                          </m:sSup>
                        </m:num>
                        <m:den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!</m:t>
                          </m:r>
                        </m:den>
                      </m:f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  <m:sup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sup>
                          </m:sSup>
                          <m:sSup>
                            <m:sSup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p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−3</m:t>
                              </m:r>
                            </m:sup>
                          </m:sSup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4!</m:t>
                          </m:r>
                        </m:den>
                      </m:f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  <m:sup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sup>
                          </m:sSup>
                          <m:sSup>
                            <m:sSup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2.71828</m:t>
                              </m:r>
                            </m:e>
                            <m:sup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−3</m:t>
                              </m:r>
                            </m:sup>
                          </m:sSup>
                        </m:num>
                        <m:den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4!</m:t>
                          </m:r>
                        </m:den>
                      </m:f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=0.168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052BEE12-04F4-4626-B48D-6BFA5FBC593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63970" y="3679210"/>
                <a:ext cx="4907947" cy="555793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Freeform 178">
            <a:extLst>
              <a:ext uri="{FF2B5EF4-FFF2-40B4-BE49-F238E27FC236}">
                <a16:creationId xmlns:a16="http://schemas.microsoft.com/office/drawing/2014/main" id="{99E61B04-62FB-454F-A268-1E40968EA589}"/>
              </a:ext>
            </a:extLst>
          </p:cNvPr>
          <p:cNvSpPr>
            <a:spLocks/>
          </p:cNvSpPr>
          <p:nvPr/>
        </p:nvSpPr>
        <p:spPr bwMode="auto">
          <a:xfrm>
            <a:off x="8063617" y="5522237"/>
            <a:ext cx="11112" cy="2029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35"/>
              </a:cxn>
              <a:cxn ang="0">
                <a:pos x="13" y="25"/>
              </a:cxn>
              <a:cxn ang="0">
                <a:pos x="0" y="0"/>
              </a:cxn>
              <a:cxn ang="0">
                <a:pos x="0" y="0"/>
              </a:cxn>
            </a:cxnLst>
            <a:rect l="0" t="0" r="r" b="b"/>
            <a:pathLst>
              <a:path w="13" h="35">
                <a:moveTo>
                  <a:pt x="0" y="0"/>
                </a:moveTo>
                <a:lnTo>
                  <a:pt x="0" y="35"/>
                </a:lnTo>
                <a:lnTo>
                  <a:pt x="13" y="25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Freeform 180">
            <a:extLst>
              <a:ext uri="{FF2B5EF4-FFF2-40B4-BE49-F238E27FC236}">
                <a16:creationId xmlns:a16="http://schemas.microsoft.com/office/drawing/2014/main" id="{5C599966-FC43-4290-8A7A-62D1DD67BB29}"/>
              </a:ext>
            </a:extLst>
          </p:cNvPr>
          <p:cNvSpPr>
            <a:spLocks/>
          </p:cNvSpPr>
          <p:nvPr/>
        </p:nvSpPr>
        <p:spPr bwMode="auto">
          <a:xfrm>
            <a:off x="8041393" y="5524624"/>
            <a:ext cx="14287" cy="11936"/>
          </a:xfrm>
          <a:custGeom>
            <a:avLst/>
            <a:gdLst/>
            <a:ahLst/>
            <a:cxnLst>
              <a:cxn ang="0">
                <a:pos x="19" y="0"/>
              </a:cxn>
              <a:cxn ang="0">
                <a:pos x="0" y="15"/>
              </a:cxn>
              <a:cxn ang="0">
                <a:pos x="17" y="21"/>
              </a:cxn>
              <a:cxn ang="0">
                <a:pos x="19" y="0"/>
              </a:cxn>
              <a:cxn ang="0">
                <a:pos x="19" y="0"/>
              </a:cxn>
            </a:cxnLst>
            <a:rect l="0" t="0" r="r" b="b"/>
            <a:pathLst>
              <a:path w="19" h="21">
                <a:moveTo>
                  <a:pt x="19" y="0"/>
                </a:moveTo>
                <a:lnTo>
                  <a:pt x="0" y="15"/>
                </a:lnTo>
                <a:lnTo>
                  <a:pt x="17" y="21"/>
                </a:lnTo>
                <a:lnTo>
                  <a:pt x="19" y="0"/>
                </a:lnTo>
                <a:lnTo>
                  <a:pt x="19" y="0"/>
                </a:lnTo>
                <a:close/>
              </a:path>
            </a:pathLst>
          </a:cu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BF642377-028D-4386-982D-157063C4283E}"/>
              </a:ext>
            </a:extLst>
          </p:cNvPr>
          <p:cNvSpPr txBox="1"/>
          <p:nvPr/>
        </p:nvSpPr>
        <p:spPr>
          <a:xfrm>
            <a:off x="7070989" y="5271842"/>
            <a:ext cx="20641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How it was done</a:t>
            </a:r>
          </a:p>
        </p:txBody>
      </p:sp>
      <p:graphicFrame>
        <p:nvGraphicFramePr>
          <p:cNvPr id="15" name="Object 14">
            <a:extLst>
              <a:ext uri="{FF2B5EF4-FFF2-40B4-BE49-F238E27FC236}">
                <a16:creationId xmlns:a16="http://schemas.microsoft.com/office/drawing/2014/main" id="{0D7EFAD5-936C-4A0D-B4C8-87AB1140734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02376748"/>
              </p:ext>
            </p:extLst>
          </p:nvPr>
        </p:nvGraphicFramePr>
        <p:xfrm>
          <a:off x="7564403" y="5833439"/>
          <a:ext cx="914400" cy="771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03" name="Worksheet" showAsIcon="1" r:id="rId5" imgW="914400" imgH="771480" progId="Excel.Sheet.12">
                  <p:embed/>
                </p:oleObj>
              </mc:Choice>
              <mc:Fallback>
                <p:oleObj name="Worksheet" showAsIcon="1" r:id="rId5" imgW="914400" imgH="771480" progId="Excel.Sheet.12">
                  <p:embed/>
                  <p:pic>
                    <p:nvPicPr>
                      <p:cNvPr id="21" name="Object 20">
                        <a:extLst>
                          <a:ext uri="{FF2B5EF4-FFF2-40B4-BE49-F238E27FC236}">
                            <a16:creationId xmlns:a16="http://schemas.microsoft.com/office/drawing/2014/main" id="{2D4D3617-0105-450A-BFC3-4F7A091D917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7564403" y="5833439"/>
                        <a:ext cx="914400" cy="7715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836777816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Rectangle 2"/>
          <p:cNvSpPr txBox="1">
            <a:spLocks noChangeArrowheads="1"/>
          </p:cNvSpPr>
          <p:nvPr/>
        </p:nvSpPr>
        <p:spPr>
          <a:xfrm>
            <a:off x="603953" y="976827"/>
            <a:ext cx="7772400" cy="458334"/>
          </a:xfrm>
          <a:prstGeom prst="rect">
            <a:avLst/>
          </a:prstGeom>
          <a:noFill/>
          <a:ln/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kern="1200">
                <a:solidFill>
                  <a:schemeClr val="tx1"/>
                </a:solidFill>
                <a:latin typeface="+mn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r>
              <a:rPr lang="en-US" sz="2800" b="1" dirty="0"/>
              <a:t>Poisson Probability Distribution</a:t>
            </a:r>
          </a:p>
        </p:txBody>
      </p:sp>
      <p:sp>
        <p:nvSpPr>
          <p:cNvPr id="67" name="Rectangle 496"/>
          <p:cNvSpPr>
            <a:spLocks noChangeArrowheads="1"/>
          </p:cNvSpPr>
          <p:nvPr/>
        </p:nvSpPr>
        <p:spPr bwMode="auto">
          <a:xfrm>
            <a:off x="666499" y="1682358"/>
            <a:ext cx="6210300" cy="386719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68034" tIns="33420" rIns="68034" bIns="33420"/>
          <a:lstStyle/>
          <a:p>
            <a:pPr>
              <a:spcBef>
                <a:spcPct val="20000"/>
              </a:spcBef>
              <a:buSzPct val="100000"/>
            </a:pPr>
            <a:r>
              <a:rPr lang="en-US" sz="21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Example:  Swope Motors</a:t>
            </a:r>
          </a:p>
        </p:txBody>
      </p:sp>
      <p:sp>
        <p:nvSpPr>
          <p:cNvPr id="65" name="Freeform 178">
            <a:extLst>
              <a:ext uri="{FF2B5EF4-FFF2-40B4-BE49-F238E27FC236}">
                <a16:creationId xmlns:a16="http://schemas.microsoft.com/office/drawing/2014/main" id="{96CC5C12-CBC6-4189-90B6-F92046E96A2B}"/>
              </a:ext>
            </a:extLst>
          </p:cNvPr>
          <p:cNvSpPr>
            <a:spLocks/>
          </p:cNvSpPr>
          <p:nvPr/>
        </p:nvSpPr>
        <p:spPr bwMode="auto">
          <a:xfrm>
            <a:off x="8063617" y="5522237"/>
            <a:ext cx="11112" cy="2029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35"/>
              </a:cxn>
              <a:cxn ang="0">
                <a:pos x="13" y="25"/>
              </a:cxn>
              <a:cxn ang="0">
                <a:pos x="0" y="0"/>
              </a:cxn>
              <a:cxn ang="0">
                <a:pos x="0" y="0"/>
              </a:cxn>
            </a:cxnLst>
            <a:rect l="0" t="0" r="r" b="b"/>
            <a:pathLst>
              <a:path w="13" h="35">
                <a:moveTo>
                  <a:pt x="0" y="0"/>
                </a:moveTo>
                <a:lnTo>
                  <a:pt x="0" y="35"/>
                </a:lnTo>
                <a:lnTo>
                  <a:pt x="13" y="25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8" name="Freeform 180">
            <a:extLst>
              <a:ext uri="{FF2B5EF4-FFF2-40B4-BE49-F238E27FC236}">
                <a16:creationId xmlns:a16="http://schemas.microsoft.com/office/drawing/2014/main" id="{8C8BED1F-DE1D-4A86-98CD-6E02515C89F3}"/>
              </a:ext>
            </a:extLst>
          </p:cNvPr>
          <p:cNvSpPr>
            <a:spLocks/>
          </p:cNvSpPr>
          <p:nvPr/>
        </p:nvSpPr>
        <p:spPr bwMode="auto">
          <a:xfrm>
            <a:off x="8041393" y="5524624"/>
            <a:ext cx="14287" cy="11936"/>
          </a:xfrm>
          <a:custGeom>
            <a:avLst/>
            <a:gdLst/>
            <a:ahLst/>
            <a:cxnLst>
              <a:cxn ang="0">
                <a:pos x="19" y="0"/>
              </a:cxn>
              <a:cxn ang="0">
                <a:pos x="0" y="15"/>
              </a:cxn>
              <a:cxn ang="0">
                <a:pos x="17" y="21"/>
              </a:cxn>
              <a:cxn ang="0">
                <a:pos x="19" y="0"/>
              </a:cxn>
              <a:cxn ang="0">
                <a:pos x="19" y="0"/>
              </a:cxn>
            </a:cxnLst>
            <a:rect l="0" t="0" r="r" b="b"/>
            <a:pathLst>
              <a:path w="19" h="21">
                <a:moveTo>
                  <a:pt x="19" y="0"/>
                </a:moveTo>
                <a:lnTo>
                  <a:pt x="0" y="15"/>
                </a:lnTo>
                <a:lnTo>
                  <a:pt x="17" y="21"/>
                </a:lnTo>
                <a:lnTo>
                  <a:pt x="19" y="0"/>
                </a:lnTo>
                <a:lnTo>
                  <a:pt x="19" y="0"/>
                </a:lnTo>
                <a:close/>
              </a:path>
            </a:pathLst>
          </a:cu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9" name="TextBox 68">
            <a:extLst>
              <a:ext uri="{FF2B5EF4-FFF2-40B4-BE49-F238E27FC236}">
                <a16:creationId xmlns:a16="http://schemas.microsoft.com/office/drawing/2014/main" id="{DBA570AA-107F-49C5-8FA5-B8D26E12167D}"/>
              </a:ext>
            </a:extLst>
          </p:cNvPr>
          <p:cNvSpPr txBox="1"/>
          <p:nvPr/>
        </p:nvSpPr>
        <p:spPr>
          <a:xfrm>
            <a:off x="7070989" y="5271842"/>
            <a:ext cx="20641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How it was done</a:t>
            </a:r>
          </a:p>
        </p:txBody>
      </p:sp>
      <p:graphicFrame>
        <p:nvGraphicFramePr>
          <p:cNvPr id="70" name="Object 69">
            <a:extLst>
              <a:ext uri="{FF2B5EF4-FFF2-40B4-BE49-F238E27FC236}">
                <a16:creationId xmlns:a16="http://schemas.microsoft.com/office/drawing/2014/main" id="{D4BE59DB-3359-439E-AF0F-0F218D64FD5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38936186"/>
              </p:ext>
            </p:extLst>
          </p:nvPr>
        </p:nvGraphicFramePr>
        <p:xfrm>
          <a:off x="7564403" y="5833439"/>
          <a:ext cx="914400" cy="771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29" name="Worksheet" showAsIcon="1" r:id="rId4" imgW="914400" imgH="771480" progId="Excel.Sheet.12">
                  <p:embed/>
                </p:oleObj>
              </mc:Choice>
              <mc:Fallback>
                <p:oleObj name="Worksheet" showAsIcon="1" r:id="rId4" imgW="914400" imgH="771480" progId="Excel.Sheet.12">
                  <p:embed/>
                  <p:pic>
                    <p:nvPicPr>
                      <p:cNvPr id="15" name="Object 14">
                        <a:extLst>
                          <a:ext uri="{FF2B5EF4-FFF2-40B4-BE49-F238E27FC236}">
                            <a16:creationId xmlns:a16="http://schemas.microsoft.com/office/drawing/2014/main" id="{0D7EFAD5-936C-4A0D-B4C8-87AB1140734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7564403" y="5833439"/>
                        <a:ext cx="914400" cy="7715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" name="Chart 70">
            <a:extLst>
              <a:ext uri="{FF2B5EF4-FFF2-40B4-BE49-F238E27FC236}">
                <a16:creationId xmlns:a16="http://schemas.microsoft.com/office/drawing/2014/main" id="{FACB3654-BCD6-4667-8759-3465FBCFC59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40168813"/>
              </p:ext>
            </p:extLst>
          </p:nvPr>
        </p:nvGraphicFramePr>
        <p:xfrm>
          <a:off x="1658271" y="2316274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61A36901-5D07-4BF1-B27F-D59D9F0FEEB9}"/>
              </a:ext>
            </a:extLst>
          </p:cNvPr>
          <p:cNvSpPr txBox="1"/>
          <p:nvPr/>
        </p:nvSpPr>
        <p:spPr>
          <a:xfrm rot="16200000">
            <a:off x="782233" y="3393091"/>
            <a:ext cx="13827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+mn-lt"/>
              </a:rPr>
              <a:t>Probability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E28846D-0E10-41A6-AD57-C4CE85B4FDB2}"/>
              </a:ext>
            </a:extLst>
          </p:cNvPr>
          <p:cNvSpPr txBox="1"/>
          <p:nvPr/>
        </p:nvSpPr>
        <p:spPr>
          <a:xfrm>
            <a:off x="2559164" y="4990976"/>
            <a:ext cx="38203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+mn-lt"/>
              </a:rPr>
              <a:t>Number of arrivals in 30 minutes</a:t>
            </a:r>
          </a:p>
        </p:txBody>
      </p:sp>
    </p:spTree>
    <p:extLst>
      <p:ext uri="{BB962C8B-B14F-4D97-AF65-F5344CB8AC3E}">
        <p14:creationId xmlns:p14="http://schemas.microsoft.com/office/powerpoint/2010/main" val="2186984799"/>
      </p:ext>
    </p:extLst>
  </p:cSld>
  <p:clrMapOvr>
    <a:masterClrMapping/>
  </p:clrMapOvr>
  <p:transition>
    <p:zoom/>
  </p:transition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594" name="Rectangle 10"/>
          <p:cNvSpPr>
            <a:spLocks noChangeArrowheads="1"/>
          </p:cNvSpPr>
          <p:nvPr/>
        </p:nvSpPr>
        <p:spPr bwMode="auto">
          <a:xfrm>
            <a:off x="1011552" y="1726501"/>
            <a:ext cx="5740940" cy="555280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anchor="t"/>
          <a:lstStyle/>
          <a:p>
            <a:pPr marL="0" lvl="1">
              <a:lnSpc>
                <a:spcPct val="80000"/>
              </a:lnSpc>
              <a:spcBef>
                <a:spcPct val="20000"/>
              </a:spcBef>
              <a:buClr>
                <a:schemeClr val="tx1"/>
              </a:buClr>
              <a:buSzPct val="110000"/>
            </a:pP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A property of the Poisson distribution is that the mean and variance are equal.</a:t>
            </a:r>
            <a:r>
              <a:rPr lang="en-US" sz="1805" i="1" dirty="0">
                <a:latin typeface="+mn-lt"/>
                <a:cs typeface="Arial" panose="020B0604020202020204" pitchFamily="34" charset="0"/>
              </a:rPr>
              <a:t> </a:t>
            </a:r>
            <a:endParaRPr lang="en-US" sz="1805" baseline="30000" dirty="0">
              <a:latin typeface="+mn-lt"/>
              <a:cs typeface="Arial" panose="020B0604020202020204" pitchFamily="34" charset="0"/>
            </a:endParaRPr>
          </a:p>
        </p:txBody>
      </p:sp>
      <p:sp>
        <p:nvSpPr>
          <p:cNvPr id="8" name="Rectangle 2"/>
          <p:cNvSpPr txBox="1">
            <a:spLocks noChangeArrowheads="1"/>
          </p:cNvSpPr>
          <p:nvPr/>
        </p:nvSpPr>
        <p:spPr>
          <a:xfrm>
            <a:off x="603953" y="975024"/>
            <a:ext cx="7772400" cy="458334"/>
          </a:xfrm>
          <a:prstGeom prst="rect">
            <a:avLst/>
          </a:prstGeom>
          <a:noFill/>
          <a:ln/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kern="1200">
                <a:solidFill>
                  <a:schemeClr val="tx1"/>
                </a:solidFill>
                <a:latin typeface="+mn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r>
              <a:rPr lang="en-US" sz="2800" b="1" dirty="0"/>
              <a:t>Poisson Probability Distribution</a:t>
            </a:r>
          </a:p>
        </p:txBody>
      </p:sp>
      <p:sp>
        <p:nvSpPr>
          <p:cNvPr id="3" name="Rectangle 2"/>
          <p:cNvSpPr/>
          <p:nvPr/>
        </p:nvSpPr>
        <p:spPr>
          <a:xfrm>
            <a:off x="1011552" y="3028381"/>
            <a:ext cx="2509020" cy="37010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ct val="20000"/>
              </a:spcBef>
              <a:buSzPct val="100000"/>
            </a:pP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Example:  Swope Motors</a:t>
            </a:r>
          </a:p>
        </p:txBody>
      </p:sp>
      <p:sp>
        <p:nvSpPr>
          <p:cNvPr id="4" name="Rectangle 3"/>
          <p:cNvSpPr/>
          <p:nvPr/>
        </p:nvSpPr>
        <p:spPr>
          <a:xfrm>
            <a:off x="1358687" y="3533584"/>
            <a:ext cx="5461991" cy="5552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57827" indent="-257827">
              <a:spcBef>
                <a:spcPct val="20000"/>
              </a:spcBef>
              <a:buSzPct val="75000"/>
            </a:pPr>
            <a:r>
              <a:rPr lang="en-US" sz="1504" dirty="0">
                <a:solidFill>
                  <a:srgbClr val="000000"/>
                </a:solidFill>
                <a:cs typeface="Arial" panose="020B0604020202020204" pitchFamily="34" charset="0"/>
              </a:rPr>
              <a:t>Variance for Number of Arrivals during 30-Minute periods	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20F631C2-6221-4D4D-88F0-02E2944D9328}"/>
                  </a:ext>
                </a:extLst>
              </p:cNvPr>
              <p:cNvSpPr txBox="1"/>
              <p:nvPr/>
            </p:nvSpPr>
            <p:spPr>
              <a:xfrm>
                <a:off x="2570283" y="2314019"/>
                <a:ext cx="753860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𝜇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𝜎</m:t>
                          </m:r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20F631C2-6221-4D4D-88F0-02E2944D932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70283" y="2314019"/>
                <a:ext cx="753860" cy="276999"/>
              </a:xfrm>
              <a:prstGeom prst="rect">
                <a:avLst/>
              </a:prstGeom>
              <a:blipFill>
                <a:blip r:embed="rId3"/>
                <a:stretch>
                  <a:fillRect l="-6504" t="-2222" r="-1626" b="-2444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D87411B1-33D7-4D22-8E70-19AFFB14DCE7}"/>
                  </a:ext>
                </a:extLst>
              </p:cNvPr>
              <p:cNvSpPr txBox="1"/>
              <p:nvPr/>
            </p:nvSpPr>
            <p:spPr>
              <a:xfrm>
                <a:off x="2570283" y="4088864"/>
                <a:ext cx="1183466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𝜇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𝜎</m:t>
                          </m:r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=3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D87411B1-33D7-4D22-8E70-19AFFB14DCE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70283" y="4088864"/>
                <a:ext cx="1183466" cy="276999"/>
              </a:xfrm>
              <a:prstGeom prst="rect">
                <a:avLst/>
              </a:prstGeom>
              <a:blipFill>
                <a:blip r:embed="rId4"/>
                <a:stretch>
                  <a:fillRect l="-4124" t="-2222" r="-3608" b="-2444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977347614"/>
      </p:ext>
    </p:extLst>
  </p:cSld>
  <p:clrMapOvr>
    <a:masterClrMapping/>
  </p:clrMapOvr>
  <p:transition>
    <p:zoom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25" name="Rectangle 57"/>
          <p:cNvSpPr>
            <a:spLocks noChangeArrowheads="1"/>
          </p:cNvSpPr>
          <p:nvPr/>
        </p:nvSpPr>
        <p:spPr bwMode="auto">
          <a:xfrm>
            <a:off x="1360428" y="2504645"/>
            <a:ext cx="7181850" cy="816407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anchor="ctr"/>
          <a:lstStyle/>
          <a:p>
            <a:pPr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 Let </a:t>
            </a:r>
            <a:r>
              <a:rPr lang="en-US" sz="1805" i="1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x</a:t>
            </a: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 = number of cars sold at the dealership in one day,</a:t>
            </a:r>
          </a:p>
          <a:p>
            <a:pPr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	 where </a:t>
            </a:r>
            <a:r>
              <a:rPr lang="en-US" sz="1805" i="1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x</a:t>
            </a: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 can take on 5 values (0, 1, 2, 3, 4)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idx="1"/>
          </p:nvPr>
        </p:nvSpPr>
        <p:spPr>
          <a:xfrm>
            <a:off x="1008003" y="2094732"/>
            <a:ext cx="7886700" cy="448785"/>
          </a:xfrm>
          <a:noFill/>
          <a:ln/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105" dirty="0"/>
              <a:t>Example:  Swope Motors</a:t>
            </a:r>
          </a:p>
        </p:txBody>
      </p:sp>
      <p:sp>
        <p:nvSpPr>
          <p:cNvPr id="7228" name="Rectangle 60"/>
          <p:cNvSpPr>
            <a:spLocks noChangeArrowheads="1"/>
          </p:cNvSpPr>
          <p:nvPr/>
        </p:nvSpPr>
        <p:spPr bwMode="auto">
          <a:xfrm>
            <a:off x="472068" y="997318"/>
            <a:ext cx="7772400" cy="63975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68034" tIns="33420" rIns="68034" bIns="33420" anchor="ctr"/>
          <a:lstStyle/>
          <a:p>
            <a:pPr algn="l"/>
            <a:r>
              <a:rPr lang="en-US" sz="2406" b="1" dirty="0">
                <a:latin typeface="+mn-lt"/>
                <a:cs typeface="Arial" panose="020B0604020202020204" pitchFamily="34" charset="0"/>
              </a:rPr>
              <a:t>Discrete Random Variable with a Finite Number of Values</a:t>
            </a:r>
          </a:p>
        </p:txBody>
      </p:sp>
      <p:sp>
        <p:nvSpPr>
          <p:cNvPr id="7229" name="Rectangle 61"/>
          <p:cNvSpPr>
            <a:spLocks noChangeArrowheads="1"/>
          </p:cNvSpPr>
          <p:nvPr/>
        </p:nvSpPr>
        <p:spPr bwMode="auto">
          <a:xfrm>
            <a:off x="1435223" y="3341954"/>
            <a:ext cx="6619696" cy="81635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 anchor="ctr"/>
          <a:lstStyle/>
          <a:p>
            <a:pPr algn="l"/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We can count the cars sold, and there is a finite upper limit on the number that might be sold (which is the number of cars in stock).</a:t>
            </a:r>
          </a:p>
        </p:txBody>
      </p:sp>
    </p:spTree>
    <p:extLst>
      <p:ext uri="{BB962C8B-B14F-4D97-AF65-F5344CB8AC3E}">
        <p14:creationId xmlns:p14="http://schemas.microsoft.com/office/powerpoint/2010/main" val="1066436240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962" name="Rectangle 2"/>
          <p:cNvSpPr>
            <a:spLocks noChangeArrowheads="1"/>
          </p:cNvSpPr>
          <p:nvPr/>
        </p:nvSpPr>
        <p:spPr bwMode="auto">
          <a:xfrm>
            <a:off x="603953" y="978266"/>
            <a:ext cx="7772400" cy="61230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68034" tIns="33420" rIns="68034" bIns="33420" anchor="t"/>
          <a:lstStyle/>
          <a:p>
            <a:pPr algn="l"/>
            <a:r>
              <a:rPr lang="en-US" sz="2800" b="1" dirty="0">
                <a:latin typeface="+mn-lt"/>
                <a:cs typeface="Arial" panose="020B0604020202020204" pitchFamily="34" charset="0"/>
              </a:rPr>
              <a:t>Hypergeometric Probability Distribution</a:t>
            </a:r>
          </a:p>
        </p:txBody>
      </p:sp>
      <p:sp>
        <p:nvSpPr>
          <p:cNvPr id="168963" name="Rectangle 3"/>
          <p:cNvSpPr>
            <a:spLocks noChangeArrowheads="1"/>
          </p:cNvSpPr>
          <p:nvPr/>
        </p:nvSpPr>
        <p:spPr bwMode="auto">
          <a:xfrm>
            <a:off x="673100" y="1631472"/>
            <a:ext cx="7772400" cy="349121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68034" tIns="33420" rIns="68034" bIns="33420"/>
          <a:lstStyle/>
          <a:p>
            <a:pPr marL="257827" indent="-257827">
              <a:spcBef>
                <a:spcPct val="20000"/>
              </a:spcBef>
              <a:buClr>
                <a:srgbClr val="66FFFF"/>
              </a:buClr>
              <a:buSzPct val="75000"/>
            </a:pPr>
            <a:endParaRPr lang="en-US" sz="1805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8964" name="Rectangle 4"/>
          <p:cNvSpPr>
            <a:spLocks noChangeArrowheads="1"/>
          </p:cNvSpPr>
          <p:nvPr/>
        </p:nvSpPr>
        <p:spPr bwMode="auto">
          <a:xfrm>
            <a:off x="994426" y="1651243"/>
            <a:ext cx="7531100" cy="571926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anchor="ctr"/>
          <a:lstStyle/>
          <a:p>
            <a:pPr marL="257827" indent="-257827">
              <a:buFont typeface="Arial" panose="020B0604020202020204" pitchFamily="34" charset="0"/>
              <a:buChar char="•"/>
            </a:pP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The hypergeometric distribution is closely related to the binomial distribution.  </a:t>
            </a:r>
          </a:p>
        </p:txBody>
      </p:sp>
      <p:sp>
        <p:nvSpPr>
          <p:cNvPr id="168965" name="Rectangle 5"/>
          <p:cNvSpPr>
            <a:spLocks noChangeArrowheads="1"/>
          </p:cNvSpPr>
          <p:nvPr/>
        </p:nvSpPr>
        <p:spPr bwMode="auto">
          <a:xfrm>
            <a:off x="1000776" y="2196281"/>
            <a:ext cx="7277100" cy="529949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anchor="ctr"/>
          <a:lstStyle/>
          <a:p>
            <a:pPr marL="257827" indent="-257827">
              <a:buFont typeface="Arial" panose="020B0604020202020204" pitchFamily="34" charset="0"/>
              <a:buChar char="•"/>
            </a:pP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However, for the hypergeometric distribution:</a:t>
            </a:r>
          </a:p>
        </p:txBody>
      </p:sp>
      <p:sp>
        <p:nvSpPr>
          <p:cNvPr id="168966" name="Rectangle 6"/>
          <p:cNvSpPr>
            <a:spLocks noChangeArrowheads="1"/>
          </p:cNvSpPr>
          <p:nvPr/>
        </p:nvSpPr>
        <p:spPr bwMode="auto">
          <a:xfrm>
            <a:off x="1616725" y="2558996"/>
            <a:ext cx="6286501" cy="529949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anchor="ctr"/>
          <a:lstStyle/>
          <a:p>
            <a:pPr marL="257827" indent="-257827">
              <a:buFont typeface="Arial" panose="020B0604020202020204" pitchFamily="34" charset="0"/>
              <a:buChar char="•"/>
            </a:pP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the trials are not independent, and</a:t>
            </a:r>
          </a:p>
        </p:txBody>
      </p:sp>
      <p:sp>
        <p:nvSpPr>
          <p:cNvPr id="168967" name="Rectangle 7"/>
          <p:cNvSpPr>
            <a:spLocks noChangeArrowheads="1"/>
          </p:cNvSpPr>
          <p:nvPr/>
        </p:nvSpPr>
        <p:spPr bwMode="auto">
          <a:xfrm>
            <a:off x="1616725" y="2975518"/>
            <a:ext cx="6286501" cy="4739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anchor="ctr"/>
          <a:lstStyle/>
          <a:p>
            <a:pPr marL="257827" indent="-257827">
              <a:buFont typeface="Arial" panose="020B0604020202020204" pitchFamily="34" charset="0"/>
              <a:buChar char="•"/>
            </a:pP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the probability of success changes from trial to trial. </a:t>
            </a:r>
          </a:p>
        </p:txBody>
      </p:sp>
    </p:spTree>
    <p:extLst>
      <p:ext uri="{BB962C8B-B14F-4D97-AF65-F5344CB8AC3E}">
        <p14:creationId xmlns:p14="http://schemas.microsoft.com/office/powerpoint/2010/main" val="1442431644"/>
      </p:ext>
    </p:extLst>
  </p:cSld>
  <p:clrMapOvr>
    <a:masterClrMapping/>
  </p:clrMapOvr>
  <p:transition>
    <p:zoom/>
  </p:transition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7" name="Rectangle 7"/>
          <p:cNvSpPr>
            <a:spLocks noGrp="1" noChangeArrowheads="1"/>
          </p:cNvSpPr>
          <p:nvPr>
            <p:ph idx="1"/>
          </p:nvPr>
        </p:nvSpPr>
        <p:spPr>
          <a:xfrm>
            <a:off x="985129" y="1795685"/>
            <a:ext cx="7772400" cy="379558"/>
          </a:xfrm>
          <a:noFill/>
          <a:ln/>
        </p:spPr>
        <p:txBody>
          <a:bodyPr>
            <a:normAutofit fontScale="92500" lnSpcReduction="20000"/>
          </a:bodyPr>
          <a:lstStyle/>
          <a:p>
            <a:r>
              <a:rPr lang="en-US" dirty="0" err="1"/>
              <a:t>Hypergeometric</a:t>
            </a:r>
            <a:r>
              <a:rPr lang="en-US" dirty="0"/>
              <a:t> Probability Function</a:t>
            </a:r>
          </a:p>
        </p:txBody>
      </p:sp>
      <p:sp>
        <p:nvSpPr>
          <p:cNvPr id="61450" name="Rectangle 10"/>
          <p:cNvSpPr>
            <a:spLocks noChangeArrowheads="1"/>
          </p:cNvSpPr>
          <p:nvPr/>
        </p:nvSpPr>
        <p:spPr bwMode="auto">
          <a:xfrm>
            <a:off x="1920329" y="3457945"/>
            <a:ext cx="6837200" cy="169010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ts val="1654"/>
              </a:lnSpc>
              <a:spcBef>
                <a:spcPct val="20000"/>
              </a:spcBef>
              <a:buClr>
                <a:srgbClr val="66FFFF"/>
              </a:buClr>
              <a:buSzPct val="75000"/>
            </a:pP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where:   	  </a:t>
            </a:r>
            <a:r>
              <a:rPr lang="en-US" sz="1805" i="1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x</a:t>
            </a: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 = number of successes</a:t>
            </a:r>
          </a:p>
          <a:p>
            <a:pPr>
              <a:lnSpc>
                <a:spcPts val="1654"/>
              </a:lnSpc>
              <a:spcBef>
                <a:spcPct val="20000"/>
              </a:spcBef>
              <a:buClr>
                <a:srgbClr val="66FFFF"/>
              </a:buClr>
              <a:buSzPct val="75000"/>
            </a:pPr>
            <a:r>
              <a:rPr lang="en-US" sz="1805" i="1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	  n</a:t>
            </a: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 = number of trials</a:t>
            </a:r>
          </a:p>
          <a:p>
            <a:pPr>
              <a:lnSpc>
                <a:spcPts val="1654"/>
              </a:lnSpc>
              <a:spcBef>
                <a:spcPct val="20000"/>
              </a:spcBef>
              <a:buClr>
                <a:srgbClr val="66FFFF"/>
              </a:buClr>
              <a:buSzPct val="75000"/>
            </a:pPr>
            <a:r>
              <a:rPr lang="en-US" sz="1805" i="1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                f</a:t>
            </a: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(</a:t>
            </a:r>
            <a:r>
              <a:rPr lang="en-US" sz="1805" i="1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x</a:t>
            </a: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) = probability of </a:t>
            </a:r>
            <a:r>
              <a:rPr lang="en-US" sz="1805" i="1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x</a:t>
            </a: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 successes in </a:t>
            </a:r>
            <a:r>
              <a:rPr lang="en-US" sz="1805" i="1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n</a:t>
            </a: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 trials</a:t>
            </a:r>
          </a:p>
          <a:p>
            <a:pPr>
              <a:lnSpc>
                <a:spcPts val="1654"/>
              </a:lnSpc>
              <a:spcBef>
                <a:spcPct val="20000"/>
              </a:spcBef>
              <a:buClr>
                <a:srgbClr val="66FFFF"/>
              </a:buClr>
              <a:buSzPct val="75000"/>
            </a:pPr>
            <a:r>
              <a:rPr lang="en-US" sz="1805" i="1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	  N</a:t>
            </a: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 = number of elements in the population</a:t>
            </a:r>
          </a:p>
          <a:p>
            <a:pPr>
              <a:lnSpc>
                <a:spcPts val="1654"/>
              </a:lnSpc>
              <a:spcBef>
                <a:spcPct val="20000"/>
              </a:spcBef>
              <a:buClr>
                <a:srgbClr val="66FFFF"/>
              </a:buClr>
              <a:buSzPct val="75000"/>
            </a:pPr>
            <a:r>
              <a:rPr lang="en-US" sz="1805" i="1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	   r</a:t>
            </a: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 = number of elements in the population labeled success</a:t>
            </a:r>
          </a:p>
        </p:txBody>
      </p:sp>
      <p:sp>
        <p:nvSpPr>
          <p:cNvPr id="9" name="Rectangle 2"/>
          <p:cNvSpPr>
            <a:spLocks noChangeArrowheads="1"/>
          </p:cNvSpPr>
          <p:nvPr/>
        </p:nvSpPr>
        <p:spPr bwMode="auto">
          <a:xfrm>
            <a:off x="528539" y="1062903"/>
            <a:ext cx="7772400" cy="61230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68034" tIns="33420" rIns="68034" bIns="33420" anchor="ctr"/>
          <a:lstStyle/>
          <a:p>
            <a:pPr algn="l"/>
            <a:r>
              <a:rPr lang="en-US" sz="2400" b="1" dirty="0">
                <a:latin typeface="+mn-lt"/>
                <a:cs typeface="Arial" panose="020B0604020202020204" pitchFamily="34" charset="0"/>
              </a:rPr>
              <a:t>Hypergeometric Probability Distribution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9CDE63D7-B06D-4155-B09F-9A2DB617D446}"/>
                  </a:ext>
                </a:extLst>
              </p:cNvPr>
              <p:cNvSpPr txBox="1"/>
              <p:nvPr/>
            </p:nvSpPr>
            <p:spPr>
              <a:xfrm>
                <a:off x="1766873" y="2416197"/>
                <a:ext cx="2006190" cy="98385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𝑓</m:t>
                      </m:r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d>
                            <m:d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m>
                                <m:mPr>
                                  <m:mcs>
                                    <m:mc>
                                      <m:mcPr>
                                        <m:count m:val="1"/>
                                        <m:mcJc m:val="center"/>
                                      </m:mcPr>
                                    </m:mc>
                                  </m:mcs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mPr>
                                <m:mr>
                                  <m:e>
                                    <m:r>
                                      <m:rPr>
                                        <m:brk m:alnAt="7"/>
                                      </m:rP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𝑟</m:t>
                                    </m:r>
                                  </m:e>
                                </m:mr>
                                <m:mr>
                                  <m:e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</m:mr>
                              </m:m>
                            </m:e>
                          </m:d>
                          <m:d>
                            <m:d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m>
                                <m:mPr>
                                  <m:mcs>
                                    <m:mc>
                                      <m:mcPr>
                                        <m:count m:val="1"/>
                                        <m:mcJc m:val="center"/>
                                      </m:mcPr>
                                    </m:mc>
                                  </m:mcs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mPr>
                                <m:mr>
                                  <m:e>
                                    <m:r>
                                      <m:rPr>
                                        <m:brk m:alnAt="7"/>
                                      </m:rP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𝑁</m:t>
                                    </m:r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−</m:t>
                                    </m:r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𝑟</m:t>
                                    </m:r>
                                  </m:e>
                                </m:mr>
                                <m:mr>
                                  <m:e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𝑛</m:t>
                                    </m:r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−</m:t>
                                    </m:r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</m:mr>
                              </m:m>
                            </m:e>
                          </m:d>
                        </m:num>
                        <m:den>
                          <m:d>
                            <m:d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m>
                                <m:mPr>
                                  <m:mcs>
                                    <m:mc>
                                      <m:mcPr>
                                        <m:count m:val="1"/>
                                        <m:mcJc m:val="center"/>
                                      </m:mcPr>
                                    </m:mc>
                                  </m:mcs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mPr>
                                <m:mr>
                                  <m:e>
                                    <m:r>
                                      <m:rPr>
                                        <m:brk m:alnAt="7"/>
                                      </m:rP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𝑁</m:t>
                                    </m:r>
                                  </m:e>
                                </m:mr>
                                <m:mr>
                                  <m:e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𝑛</m:t>
                                    </m:r>
                                  </m:e>
                                </m:mr>
                              </m:m>
                            </m:e>
                          </m:d>
                        </m:den>
                      </m:f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9CDE63D7-B06D-4155-B09F-9A2DB617D44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66873" y="2416197"/>
                <a:ext cx="2006190" cy="983859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151605165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46" name="Rectangle 6"/>
          <p:cNvSpPr>
            <a:spLocks noChangeArrowheads="1"/>
          </p:cNvSpPr>
          <p:nvPr/>
        </p:nvSpPr>
        <p:spPr bwMode="auto">
          <a:xfrm>
            <a:off x="4815968" y="2426693"/>
            <a:ext cx="1866900" cy="47265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for  0 </a:t>
            </a:r>
            <a:r>
              <a:rPr lang="en-US" sz="1805" u="sng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&lt;</a:t>
            </a: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 </a:t>
            </a:r>
            <a:r>
              <a:rPr lang="en-US" sz="1805" i="1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x</a:t>
            </a: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 </a:t>
            </a:r>
            <a:r>
              <a:rPr lang="en-US" sz="1805" u="sng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&lt;</a:t>
            </a: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 </a:t>
            </a:r>
            <a:r>
              <a:rPr lang="en-US" sz="1805" i="1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r</a:t>
            </a:r>
          </a:p>
        </p:txBody>
      </p:sp>
      <p:sp>
        <p:nvSpPr>
          <p:cNvPr id="163859" name="Arc 19"/>
          <p:cNvSpPr>
            <a:spLocks/>
          </p:cNvSpPr>
          <p:nvPr/>
        </p:nvSpPr>
        <p:spPr bwMode="auto">
          <a:xfrm rot="21235995" flipH="1">
            <a:off x="1567975" y="2491223"/>
            <a:ext cx="2055941" cy="910834"/>
          </a:xfrm>
          <a:custGeom>
            <a:avLst/>
            <a:gdLst>
              <a:gd name="G0" fmla="+- 282 0 0"/>
              <a:gd name="G1" fmla="+- 21600 0 0"/>
              <a:gd name="G2" fmla="+- 21600 0 0"/>
              <a:gd name="T0" fmla="*/ 0 w 21882"/>
              <a:gd name="T1" fmla="*/ 2 h 21600"/>
              <a:gd name="T2" fmla="*/ 21882 w 21882"/>
              <a:gd name="T3" fmla="*/ 21600 h 21600"/>
              <a:gd name="T4" fmla="*/ 282 w 21882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882" h="21600" fill="none" extrusionOk="0">
                <a:moveTo>
                  <a:pt x="-1" y="1"/>
                </a:moveTo>
                <a:cubicBezTo>
                  <a:pt x="93" y="0"/>
                  <a:pt x="187" y="-1"/>
                  <a:pt x="282" y="0"/>
                </a:cubicBezTo>
                <a:cubicBezTo>
                  <a:pt x="12211" y="0"/>
                  <a:pt x="21882" y="9670"/>
                  <a:pt x="21882" y="21600"/>
                </a:cubicBezTo>
              </a:path>
              <a:path w="21882" h="21600" stroke="0" extrusionOk="0">
                <a:moveTo>
                  <a:pt x="-1" y="1"/>
                </a:moveTo>
                <a:cubicBezTo>
                  <a:pt x="93" y="0"/>
                  <a:pt x="187" y="-1"/>
                  <a:pt x="282" y="0"/>
                </a:cubicBezTo>
                <a:cubicBezTo>
                  <a:pt x="12211" y="0"/>
                  <a:pt x="21882" y="9670"/>
                  <a:pt x="21882" y="21600"/>
                </a:cubicBezTo>
                <a:lnTo>
                  <a:pt x="282" y="21600"/>
                </a:lnTo>
                <a:close/>
              </a:path>
            </a:pathLst>
          </a:custGeom>
          <a:noFill/>
          <a:ln w="25400">
            <a:solidFill>
              <a:schemeClr val="tx2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63860" name="Arc 20"/>
          <p:cNvSpPr>
            <a:spLocks/>
          </p:cNvSpPr>
          <p:nvPr/>
        </p:nvSpPr>
        <p:spPr bwMode="auto">
          <a:xfrm>
            <a:off x="4771396" y="2328439"/>
            <a:ext cx="1915482" cy="787761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25400">
            <a:solidFill>
              <a:schemeClr val="tx2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63862" name="Line 22"/>
          <p:cNvSpPr>
            <a:spLocks noChangeShapeType="1"/>
          </p:cNvSpPr>
          <p:nvPr/>
        </p:nvSpPr>
        <p:spPr bwMode="auto">
          <a:xfrm>
            <a:off x="4177486" y="3163878"/>
            <a:ext cx="345011" cy="1185718"/>
          </a:xfrm>
          <a:prstGeom prst="line">
            <a:avLst/>
          </a:prstGeom>
          <a:noFill/>
          <a:ln w="25400">
            <a:solidFill>
              <a:schemeClr val="tx2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63870" name="Rectangle 30"/>
          <p:cNvSpPr>
            <a:spLocks noChangeArrowheads="1"/>
          </p:cNvSpPr>
          <p:nvPr/>
        </p:nvSpPr>
        <p:spPr bwMode="auto">
          <a:xfrm>
            <a:off x="161723" y="3508150"/>
            <a:ext cx="3263775" cy="118880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pPr marL="0" lvl="1">
              <a:lnSpc>
                <a:spcPct val="70000"/>
              </a:lnSpc>
              <a:spcBef>
                <a:spcPct val="20000"/>
              </a:spcBef>
              <a:buSzPct val="125000"/>
            </a:pPr>
            <a:r>
              <a:rPr lang="en-US" dirty="0">
                <a:solidFill>
                  <a:srgbClr val="000000"/>
                </a:solidFill>
                <a:effectLst/>
                <a:latin typeface="+mn-lt"/>
                <a:cs typeface="Arial" panose="020B0604020202020204" pitchFamily="34" charset="0"/>
              </a:rPr>
              <a:t>number of ways</a:t>
            </a:r>
          </a:p>
          <a:p>
            <a:pPr marL="0" lvl="1">
              <a:lnSpc>
                <a:spcPct val="70000"/>
              </a:lnSpc>
              <a:spcBef>
                <a:spcPct val="20000"/>
              </a:spcBef>
              <a:buSzPct val="125000"/>
            </a:pPr>
            <a:r>
              <a:rPr lang="en-US" i="1" dirty="0">
                <a:solidFill>
                  <a:srgbClr val="000000"/>
                </a:solidFill>
                <a:effectLst/>
                <a:latin typeface="+mn-lt"/>
                <a:cs typeface="Arial" panose="020B0604020202020204" pitchFamily="34" charset="0"/>
              </a:rPr>
              <a:t>x</a:t>
            </a:r>
            <a:r>
              <a:rPr lang="en-US" dirty="0">
                <a:solidFill>
                  <a:srgbClr val="000000"/>
                </a:solidFill>
                <a:effectLst/>
                <a:latin typeface="+mn-lt"/>
                <a:cs typeface="Arial" panose="020B0604020202020204" pitchFamily="34" charset="0"/>
              </a:rPr>
              <a:t> successes can be selected</a:t>
            </a:r>
          </a:p>
          <a:p>
            <a:pPr marL="0" lvl="1">
              <a:lnSpc>
                <a:spcPct val="70000"/>
              </a:lnSpc>
              <a:spcBef>
                <a:spcPct val="20000"/>
              </a:spcBef>
              <a:buSzPct val="125000"/>
            </a:pPr>
            <a:r>
              <a:rPr lang="en-US" dirty="0">
                <a:solidFill>
                  <a:srgbClr val="000000"/>
                </a:solidFill>
                <a:effectLst/>
                <a:latin typeface="+mn-lt"/>
                <a:cs typeface="Arial" panose="020B0604020202020204" pitchFamily="34" charset="0"/>
              </a:rPr>
              <a:t>from a total of </a:t>
            </a:r>
            <a:r>
              <a:rPr lang="en-US" i="1" dirty="0">
                <a:solidFill>
                  <a:srgbClr val="000000"/>
                </a:solidFill>
                <a:effectLst/>
                <a:latin typeface="+mn-lt"/>
                <a:cs typeface="Arial" panose="020B0604020202020204" pitchFamily="34" charset="0"/>
              </a:rPr>
              <a:t>r</a:t>
            </a:r>
            <a:r>
              <a:rPr lang="en-US" dirty="0">
                <a:solidFill>
                  <a:srgbClr val="000000"/>
                </a:solidFill>
                <a:effectLst/>
                <a:latin typeface="+mn-lt"/>
                <a:cs typeface="Arial" panose="020B0604020202020204" pitchFamily="34" charset="0"/>
              </a:rPr>
              <a:t> successes</a:t>
            </a:r>
          </a:p>
          <a:p>
            <a:pPr marL="0" lvl="1">
              <a:lnSpc>
                <a:spcPct val="70000"/>
              </a:lnSpc>
              <a:spcBef>
                <a:spcPct val="20000"/>
              </a:spcBef>
              <a:buSzPct val="125000"/>
            </a:pPr>
            <a:r>
              <a:rPr lang="en-US" dirty="0">
                <a:solidFill>
                  <a:srgbClr val="000000"/>
                </a:solidFill>
                <a:effectLst/>
                <a:latin typeface="+mn-lt"/>
                <a:cs typeface="Arial" panose="020B0604020202020204" pitchFamily="34" charset="0"/>
              </a:rPr>
              <a:t>in the population</a:t>
            </a:r>
          </a:p>
        </p:txBody>
      </p:sp>
      <p:sp>
        <p:nvSpPr>
          <p:cNvPr id="163872" name="Rectangle 32"/>
          <p:cNvSpPr>
            <a:spLocks noChangeArrowheads="1"/>
          </p:cNvSpPr>
          <p:nvPr/>
        </p:nvSpPr>
        <p:spPr bwMode="auto">
          <a:xfrm>
            <a:off x="3578139" y="4302507"/>
            <a:ext cx="2813869" cy="97848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pPr>
              <a:lnSpc>
                <a:spcPct val="90000"/>
              </a:lnSpc>
            </a:pPr>
            <a:r>
              <a:rPr lang="en-US" dirty="0">
                <a:solidFill>
                  <a:srgbClr val="000000"/>
                </a:solidFill>
                <a:effectLst/>
                <a:latin typeface="+mn-lt"/>
                <a:cs typeface="Arial" panose="020B0604020202020204" pitchFamily="34" charset="0"/>
              </a:rPr>
              <a:t>number of ways</a:t>
            </a:r>
          </a:p>
          <a:p>
            <a:pPr>
              <a:lnSpc>
                <a:spcPct val="90000"/>
              </a:lnSpc>
            </a:pPr>
            <a:r>
              <a:rPr lang="en-US" i="1" dirty="0">
                <a:solidFill>
                  <a:srgbClr val="000000"/>
                </a:solidFill>
                <a:effectLst/>
                <a:latin typeface="+mn-lt"/>
                <a:cs typeface="Arial" panose="020B0604020202020204" pitchFamily="34" charset="0"/>
              </a:rPr>
              <a:t>n </a:t>
            </a:r>
            <a:r>
              <a:rPr lang="en-US" dirty="0">
                <a:solidFill>
                  <a:srgbClr val="000000"/>
                </a:solidFill>
                <a:effectLst/>
                <a:latin typeface="+mn-lt"/>
                <a:cs typeface="Arial" panose="020B0604020202020204" pitchFamily="34" charset="0"/>
              </a:rPr>
              <a:t>elements can be selected</a:t>
            </a:r>
          </a:p>
          <a:p>
            <a:pPr>
              <a:lnSpc>
                <a:spcPct val="90000"/>
              </a:lnSpc>
            </a:pPr>
            <a:r>
              <a:rPr lang="en-US" dirty="0">
                <a:solidFill>
                  <a:srgbClr val="000000"/>
                </a:solidFill>
                <a:effectLst/>
                <a:latin typeface="+mn-lt"/>
                <a:cs typeface="Arial" panose="020B0604020202020204" pitchFamily="34" charset="0"/>
              </a:rPr>
              <a:t> from a population of size </a:t>
            </a:r>
            <a:r>
              <a:rPr lang="en-US" i="1" dirty="0">
                <a:solidFill>
                  <a:srgbClr val="000000"/>
                </a:solidFill>
                <a:effectLst/>
                <a:latin typeface="+mn-lt"/>
                <a:cs typeface="Arial" panose="020B0604020202020204" pitchFamily="34" charset="0"/>
              </a:rPr>
              <a:t>N</a:t>
            </a:r>
          </a:p>
        </p:txBody>
      </p:sp>
      <p:sp>
        <p:nvSpPr>
          <p:cNvPr id="20" name="Rectangle 2"/>
          <p:cNvSpPr>
            <a:spLocks noChangeArrowheads="1"/>
          </p:cNvSpPr>
          <p:nvPr/>
        </p:nvSpPr>
        <p:spPr bwMode="auto">
          <a:xfrm>
            <a:off x="673100" y="981309"/>
            <a:ext cx="7772400" cy="61230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68034" tIns="33420" rIns="68034" bIns="33420" anchor="t"/>
          <a:lstStyle/>
          <a:p>
            <a:pPr algn="l"/>
            <a:r>
              <a:rPr lang="en-US" sz="2800" b="1" dirty="0">
                <a:latin typeface="+mn-lt"/>
                <a:cs typeface="Arial" panose="020B0604020202020204" pitchFamily="34" charset="0"/>
              </a:rPr>
              <a:t>Hypergeometric Probability Distribution</a:t>
            </a:r>
          </a:p>
        </p:txBody>
      </p:sp>
      <p:sp>
        <p:nvSpPr>
          <p:cNvPr id="21" name="Rectangle 7"/>
          <p:cNvSpPr txBox="1">
            <a:spLocks noChangeArrowheads="1"/>
          </p:cNvSpPr>
          <p:nvPr/>
        </p:nvSpPr>
        <p:spPr>
          <a:xfrm>
            <a:off x="885196" y="1519135"/>
            <a:ext cx="7772400" cy="379558"/>
          </a:xfrm>
          <a:prstGeom prst="rect">
            <a:avLst/>
          </a:prstGeom>
          <a:noFill/>
          <a:ln/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fontAlgn="auto">
              <a:spcAft>
                <a:spcPts val="0"/>
              </a:spcAft>
              <a:buNone/>
            </a:pPr>
            <a:r>
              <a:rPr lang="en-US" sz="2105" dirty="0"/>
              <a:t>Hypergeometric Probability Function: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47AC02C5-5EFF-41DA-BC84-B5A65B93246B}"/>
                  </a:ext>
                </a:extLst>
              </p:cNvPr>
              <p:cNvSpPr txBox="1"/>
              <p:nvPr/>
            </p:nvSpPr>
            <p:spPr>
              <a:xfrm>
                <a:off x="2798072" y="2180904"/>
                <a:ext cx="2006190" cy="98385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𝑓</m:t>
                      </m:r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d>
                            <m:d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m>
                                <m:mPr>
                                  <m:mcs>
                                    <m:mc>
                                      <m:mcPr>
                                        <m:count m:val="1"/>
                                        <m:mcJc m:val="center"/>
                                      </m:mcPr>
                                    </m:mc>
                                  </m:mcs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mPr>
                                <m:mr>
                                  <m:e>
                                    <m:r>
                                      <m:rPr>
                                        <m:brk m:alnAt="7"/>
                                      </m:rP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𝑟</m:t>
                                    </m:r>
                                  </m:e>
                                </m:mr>
                                <m:mr>
                                  <m:e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</m:mr>
                              </m:m>
                            </m:e>
                          </m:d>
                          <m:d>
                            <m:d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m>
                                <m:mPr>
                                  <m:mcs>
                                    <m:mc>
                                      <m:mcPr>
                                        <m:count m:val="1"/>
                                        <m:mcJc m:val="center"/>
                                      </m:mcPr>
                                    </m:mc>
                                  </m:mcs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mPr>
                                <m:mr>
                                  <m:e>
                                    <m:r>
                                      <m:rPr>
                                        <m:brk m:alnAt="7"/>
                                      </m:rP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𝑁</m:t>
                                    </m:r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−</m:t>
                                    </m:r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𝑟</m:t>
                                    </m:r>
                                  </m:e>
                                </m:mr>
                                <m:mr>
                                  <m:e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𝑛</m:t>
                                    </m:r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−</m:t>
                                    </m:r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</m:mr>
                              </m:m>
                            </m:e>
                          </m:d>
                        </m:num>
                        <m:den>
                          <m:d>
                            <m:d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m>
                                <m:mPr>
                                  <m:mcs>
                                    <m:mc>
                                      <m:mcPr>
                                        <m:count m:val="1"/>
                                        <m:mcJc m:val="center"/>
                                      </m:mcPr>
                                    </m:mc>
                                  </m:mcs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mPr>
                                <m:mr>
                                  <m:e>
                                    <m:r>
                                      <m:rPr>
                                        <m:brk m:alnAt="7"/>
                                      </m:rP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𝑁</m:t>
                                    </m:r>
                                  </m:e>
                                </m:mr>
                                <m:mr>
                                  <m:e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𝑛</m:t>
                                    </m:r>
                                  </m:e>
                                </m:mr>
                              </m:m>
                            </m:e>
                          </m:d>
                        </m:den>
                      </m:f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47AC02C5-5EFF-41DA-BC84-B5A65B93246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98072" y="2180904"/>
                <a:ext cx="2006190" cy="983859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Rectangle 2">
            <a:extLst>
              <a:ext uri="{FF2B5EF4-FFF2-40B4-BE49-F238E27FC236}">
                <a16:creationId xmlns:a16="http://schemas.microsoft.com/office/drawing/2014/main" id="{2D150CAC-32CD-4649-B1AB-FFF5CA9D0EA4}"/>
              </a:ext>
            </a:extLst>
          </p:cNvPr>
          <p:cNvSpPr/>
          <p:nvPr/>
        </p:nvSpPr>
        <p:spPr>
          <a:xfrm>
            <a:off x="3578139" y="2172550"/>
            <a:ext cx="366568" cy="476574"/>
          </a:xfrm>
          <a:prstGeom prst="rect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E463099A-BB01-4356-A06E-8AB0FB0ED52C}"/>
              </a:ext>
            </a:extLst>
          </p:cNvPr>
          <p:cNvSpPr/>
          <p:nvPr/>
        </p:nvSpPr>
        <p:spPr>
          <a:xfrm>
            <a:off x="3988434" y="2172550"/>
            <a:ext cx="771256" cy="476574"/>
          </a:xfrm>
          <a:prstGeom prst="rect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F31E0C97-30FC-4A79-A1D1-1F1D4FCA944A}"/>
              </a:ext>
            </a:extLst>
          </p:cNvPr>
          <p:cNvSpPr/>
          <p:nvPr/>
        </p:nvSpPr>
        <p:spPr>
          <a:xfrm>
            <a:off x="5972084" y="3164763"/>
            <a:ext cx="3010193" cy="10895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</a:pPr>
            <a:r>
              <a:rPr lang="en-US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number of ways</a:t>
            </a:r>
          </a:p>
          <a:p>
            <a:pPr>
              <a:lnSpc>
                <a:spcPct val="90000"/>
              </a:lnSpc>
            </a:pPr>
            <a:r>
              <a:rPr lang="en-US" i="1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n</a:t>
            </a:r>
            <a:r>
              <a:rPr lang="en-US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 – </a:t>
            </a:r>
            <a:r>
              <a:rPr lang="en-US" i="1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x </a:t>
            </a:r>
            <a:r>
              <a:rPr lang="en-US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failures can be selected</a:t>
            </a:r>
          </a:p>
          <a:p>
            <a:pPr>
              <a:lnSpc>
                <a:spcPct val="90000"/>
              </a:lnSpc>
            </a:pPr>
            <a:r>
              <a:rPr lang="en-US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from a total of </a:t>
            </a:r>
            <a:r>
              <a:rPr lang="en-US" i="1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N</a:t>
            </a:r>
            <a:r>
              <a:rPr lang="en-US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 – </a:t>
            </a:r>
            <a:r>
              <a:rPr lang="en-US" i="1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r</a:t>
            </a:r>
            <a:r>
              <a:rPr lang="en-US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 failures</a:t>
            </a:r>
          </a:p>
          <a:p>
            <a:pPr>
              <a:lnSpc>
                <a:spcPct val="90000"/>
              </a:lnSpc>
            </a:pPr>
            <a:r>
              <a:rPr lang="en-US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in the population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9F32E2CC-8240-4762-94EC-CE298716FC2F}"/>
              </a:ext>
            </a:extLst>
          </p:cNvPr>
          <p:cNvSpPr/>
          <p:nvPr/>
        </p:nvSpPr>
        <p:spPr>
          <a:xfrm>
            <a:off x="3965963" y="2686715"/>
            <a:ext cx="403893" cy="476574"/>
          </a:xfrm>
          <a:prstGeom prst="rect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1824609"/>
      </p:ext>
    </p:extLst>
  </p:cSld>
  <p:clrMapOvr>
    <a:masterClrMapping/>
  </p:clrMapOvr>
  <p:transition>
    <p:zoom/>
  </p:transition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1354780" y="2970342"/>
            <a:ext cx="6927969" cy="766277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anchor="ctr"/>
          <a:lstStyle/>
          <a:p>
            <a:pPr marL="257827" indent="-257827">
              <a:buFont typeface="Arial" panose="020B0604020202020204" pitchFamily="34" charset="0"/>
              <a:buChar char="•"/>
            </a:pP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If these two conditions do not hold for a value of </a:t>
            </a:r>
            <a:r>
              <a:rPr lang="en-US" sz="1805" i="1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x</a:t>
            </a: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, the corresponding </a:t>
            </a:r>
            <a:r>
              <a:rPr lang="en-US" sz="1805" i="1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f</a:t>
            </a: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(</a:t>
            </a:r>
            <a:r>
              <a:rPr lang="en-US" sz="1805" i="1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x</a:t>
            </a: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) equals 0.</a:t>
            </a: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354780" y="2476205"/>
            <a:ext cx="6918901" cy="751955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anchor="ctr"/>
          <a:lstStyle/>
          <a:p>
            <a:pPr marL="257827" lvl="1" indent="-257827">
              <a:lnSpc>
                <a:spcPct val="80000"/>
              </a:lnSpc>
              <a:spcBef>
                <a:spcPct val="20000"/>
              </a:spcBef>
              <a:buSzPct val="110000"/>
              <a:buFont typeface="Arial" panose="020B0604020202020204" pitchFamily="34" charset="0"/>
              <a:buChar char="•"/>
            </a:pP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However, only values of </a:t>
            </a:r>
            <a:r>
              <a:rPr lang="en-US" sz="1805" i="1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x</a:t>
            </a: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 where:  1) </a:t>
            </a:r>
            <a:r>
              <a:rPr lang="en-US" sz="1805" i="1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x</a:t>
            </a: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 </a:t>
            </a:r>
            <a:r>
              <a:rPr lang="en-US" sz="1805" u="sng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&lt;</a:t>
            </a: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 </a:t>
            </a:r>
            <a:r>
              <a:rPr lang="en-US" sz="1805" i="1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r</a:t>
            </a: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  and 2) </a:t>
            </a:r>
            <a:r>
              <a:rPr lang="en-US" sz="1805" i="1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n</a:t>
            </a: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 – </a:t>
            </a:r>
            <a:r>
              <a:rPr lang="en-US" sz="1805" i="1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x</a:t>
            </a: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 </a:t>
            </a:r>
            <a:r>
              <a:rPr lang="en-US" sz="1805" u="sng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&lt;</a:t>
            </a: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 </a:t>
            </a:r>
            <a:r>
              <a:rPr lang="en-US" sz="1805" i="1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N</a:t>
            </a: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 – </a:t>
            </a:r>
            <a:r>
              <a:rPr lang="en-US" sz="1805" i="1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r</a:t>
            </a: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  are valid.</a:t>
            </a: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354780" y="2001332"/>
            <a:ext cx="6918901" cy="762696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anchor="ctr"/>
          <a:lstStyle/>
          <a:p>
            <a:pPr marL="257827" lvl="1" indent="-257827">
              <a:lnSpc>
                <a:spcPct val="80000"/>
              </a:lnSpc>
              <a:spcBef>
                <a:spcPct val="20000"/>
              </a:spcBef>
              <a:buSzPct val="110000"/>
              <a:buFont typeface="Arial" panose="020B0604020202020204" pitchFamily="34" charset="0"/>
              <a:buChar char="•"/>
            </a:pP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The probability function </a:t>
            </a:r>
            <a:r>
              <a:rPr lang="en-US" sz="1805" i="1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f</a:t>
            </a: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(</a:t>
            </a:r>
            <a:r>
              <a:rPr lang="en-US" sz="1805" i="1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x</a:t>
            </a: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) on the is usually applicable for values of </a:t>
            </a:r>
            <a:r>
              <a:rPr lang="en-US" sz="1805" i="1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x</a:t>
            </a: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 = 0, 1, 2, … </a:t>
            </a:r>
            <a:r>
              <a:rPr lang="en-US" sz="1805" i="1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n</a:t>
            </a: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.</a:t>
            </a:r>
          </a:p>
        </p:txBody>
      </p:sp>
      <p:sp>
        <p:nvSpPr>
          <p:cNvPr id="9" name="Rectangle 2"/>
          <p:cNvSpPr>
            <a:spLocks noChangeArrowheads="1"/>
          </p:cNvSpPr>
          <p:nvPr/>
        </p:nvSpPr>
        <p:spPr bwMode="auto">
          <a:xfrm>
            <a:off x="603953" y="960679"/>
            <a:ext cx="7772400" cy="61230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68034" tIns="33420" rIns="68034" bIns="33420" anchor="t"/>
          <a:lstStyle/>
          <a:p>
            <a:pPr algn="l"/>
            <a:r>
              <a:rPr lang="en-US" sz="2400" b="1" dirty="0">
                <a:latin typeface="+mn-lt"/>
                <a:cs typeface="Arial" panose="020B0604020202020204" pitchFamily="34" charset="0"/>
              </a:rPr>
              <a:t>Hypergeometric Probability Distribution</a:t>
            </a:r>
          </a:p>
        </p:txBody>
      </p:sp>
      <p:sp>
        <p:nvSpPr>
          <p:cNvPr id="10" name="Rectangle 7"/>
          <p:cNvSpPr txBox="1">
            <a:spLocks noChangeArrowheads="1"/>
          </p:cNvSpPr>
          <p:nvPr/>
        </p:nvSpPr>
        <p:spPr>
          <a:xfrm>
            <a:off x="1016860" y="1668050"/>
            <a:ext cx="7772400" cy="379558"/>
          </a:xfrm>
          <a:prstGeom prst="rect">
            <a:avLst/>
          </a:prstGeom>
          <a:noFill/>
          <a:ln/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fontAlgn="auto">
              <a:spcAft>
                <a:spcPts val="0"/>
              </a:spcAft>
              <a:buNone/>
            </a:pPr>
            <a:r>
              <a:rPr lang="en-US" sz="2105" dirty="0"/>
              <a:t>Hypergeometric Probability Function:</a:t>
            </a:r>
          </a:p>
        </p:txBody>
      </p:sp>
    </p:spTree>
    <p:extLst>
      <p:ext uri="{BB962C8B-B14F-4D97-AF65-F5344CB8AC3E}">
        <p14:creationId xmlns:p14="http://schemas.microsoft.com/office/powerpoint/2010/main" val="221727171"/>
      </p:ext>
    </p:extLst>
  </p:cSld>
  <p:clrMapOvr>
    <a:masterClrMapping/>
  </p:clrMapOvr>
  <p:transition>
    <p:zoom/>
  </p:transition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7" name="Rectangle 3"/>
          <p:cNvSpPr>
            <a:spLocks noGrp="1" noChangeArrowheads="1"/>
          </p:cNvSpPr>
          <p:nvPr>
            <p:ph idx="1"/>
          </p:nvPr>
        </p:nvSpPr>
        <p:spPr>
          <a:xfrm>
            <a:off x="1066089" y="1961646"/>
            <a:ext cx="7404100" cy="895782"/>
          </a:xfrm>
        </p:spPr>
        <p:txBody>
          <a:bodyPr>
            <a:normAutofit/>
          </a:bodyPr>
          <a:lstStyle/>
          <a:p>
            <a:pPr marL="0" indent="0">
              <a:lnSpc>
                <a:spcPct val="90000"/>
              </a:lnSpc>
              <a:buNone/>
            </a:pPr>
            <a:r>
              <a:rPr lang="en-US" sz="1800" dirty="0"/>
              <a:t>Bob </a:t>
            </a:r>
            <a:r>
              <a:rPr lang="en-US" sz="1800" dirty="0" err="1"/>
              <a:t>Neveready</a:t>
            </a:r>
            <a:r>
              <a:rPr lang="en-US" sz="1800" dirty="0"/>
              <a:t> has removed two dead batteries from a flashlight and inadvertently mingled them with the two good batteries he intended as replacements.  The four batteries look identical.</a:t>
            </a:r>
          </a:p>
        </p:txBody>
      </p:sp>
      <p:sp>
        <p:nvSpPr>
          <p:cNvPr id="62563" name="Rectangle 99"/>
          <p:cNvSpPr>
            <a:spLocks noChangeArrowheads="1"/>
          </p:cNvSpPr>
          <p:nvPr/>
        </p:nvSpPr>
        <p:spPr bwMode="auto">
          <a:xfrm>
            <a:off x="893772" y="1596546"/>
            <a:ext cx="5064125" cy="3974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68034" tIns="33420" rIns="68034" bIns="33420"/>
          <a:lstStyle/>
          <a:p>
            <a:pPr>
              <a:spcBef>
                <a:spcPct val="20000"/>
              </a:spcBef>
              <a:buSzPct val="100000"/>
            </a:pPr>
            <a:r>
              <a:rPr lang="en-US" sz="2000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Example:  </a:t>
            </a:r>
            <a:r>
              <a:rPr lang="en-US" sz="2000" dirty="0" err="1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Neveready’s</a:t>
            </a:r>
            <a:r>
              <a:rPr lang="en-US" sz="2000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 Batteries</a:t>
            </a:r>
          </a:p>
        </p:txBody>
      </p:sp>
      <p:sp>
        <p:nvSpPr>
          <p:cNvPr id="62564" name="Rectangle 100"/>
          <p:cNvSpPr>
            <a:spLocks noChangeArrowheads="1"/>
          </p:cNvSpPr>
          <p:nvPr/>
        </p:nvSpPr>
        <p:spPr bwMode="auto">
          <a:xfrm>
            <a:off x="1098346" y="2820069"/>
            <a:ext cx="7404100" cy="70377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68034" tIns="33420" rIns="68034" bIns="33420"/>
          <a:lstStyle/>
          <a:p>
            <a:pPr>
              <a:lnSpc>
                <a:spcPct val="90000"/>
              </a:lnSpc>
              <a:spcBef>
                <a:spcPct val="20000"/>
              </a:spcBef>
              <a:buSzPct val="75000"/>
            </a:pPr>
            <a:r>
              <a:rPr lang="en-US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Bob now randomly selects two of the four batteries.  What is the probability he selects the two good batteries?</a:t>
            </a:r>
          </a:p>
        </p:txBody>
      </p:sp>
      <p:sp>
        <p:nvSpPr>
          <p:cNvPr id="8" name="Rectangle 2"/>
          <p:cNvSpPr>
            <a:spLocks noChangeArrowheads="1"/>
          </p:cNvSpPr>
          <p:nvPr/>
        </p:nvSpPr>
        <p:spPr bwMode="auto">
          <a:xfrm>
            <a:off x="603953" y="978263"/>
            <a:ext cx="7772400" cy="61230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68034" tIns="33420" rIns="68034" bIns="33420" anchor="t"/>
          <a:lstStyle/>
          <a:p>
            <a:pPr algn="l"/>
            <a:r>
              <a:rPr lang="en-US" sz="2400" b="1" dirty="0">
                <a:latin typeface="+mn-lt"/>
                <a:cs typeface="Arial" panose="020B0604020202020204" pitchFamily="34" charset="0"/>
              </a:rPr>
              <a:t>Hypergeometric Probability Distribution</a:t>
            </a:r>
          </a:p>
        </p:txBody>
      </p:sp>
      <p:sp>
        <p:nvSpPr>
          <p:cNvPr id="7" name="Rectangle 206">
            <a:extLst>
              <a:ext uri="{FF2B5EF4-FFF2-40B4-BE49-F238E27FC236}">
                <a16:creationId xmlns:a16="http://schemas.microsoft.com/office/drawing/2014/main" id="{DFA658CA-D35D-4C3A-8F96-6E9ACD88F0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06766" y="5145077"/>
            <a:ext cx="5401769" cy="122055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t"/>
          <a:lstStyle/>
          <a:p>
            <a:pPr algn="l">
              <a:spcBef>
                <a:spcPct val="20000"/>
              </a:spcBef>
              <a:buSzPct val="75000"/>
              <a:buFont typeface="Monotype Sorts" pitchFamily="2" charset="2"/>
              <a:buNone/>
            </a:pPr>
            <a:r>
              <a:rPr lang="en-US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where:  </a:t>
            </a:r>
            <a:r>
              <a:rPr lang="en-US" i="1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x</a:t>
            </a:r>
            <a:r>
              <a:rPr lang="en-US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 = 2 the number of good batteries selected</a:t>
            </a:r>
          </a:p>
          <a:p>
            <a:pPr algn="l">
              <a:lnSpc>
                <a:spcPct val="80000"/>
              </a:lnSpc>
              <a:spcBef>
                <a:spcPct val="20000"/>
              </a:spcBef>
              <a:buSzPct val="75000"/>
              <a:buFont typeface="Monotype Sorts" pitchFamily="2" charset="2"/>
              <a:buNone/>
            </a:pPr>
            <a:r>
              <a:rPr lang="en-US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              </a:t>
            </a:r>
            <a:r>
              <a:rPr lang="en-US" i="1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n</a:t>
            </a:r>
            <a:r>
              <a:rPr lang="en-US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 = 2 the number of batteries selected</a:t>
            </a:r>
          </a:p>
          <a:p>
            <a:pPr algn="l">
              <a:lnSpc>
                <a:spcPct val="80000"/>
              </a:lnSpc>
              <a:spcBef>
                <a:spcPct val="20000"/>
              </a:spcBef>
              <a:buSzPct val="75000"/>
              <a:buFont typeface="Monotype Sorts" pitchFamily="2" charset="2"/>
              <a:buNone/>
            </a:pPr>
            <a:r>
              <a:rPr lang="en-US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              </a:t>
            </a:r>
            <a:r>
              <a:rPr lang="en-US" i="1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N</a:t>
            </a:r>
            <a:r>
              <a:rPr lang="en-US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 = 4 the number of batteries in total</a:t>
            </a:r>
          </a:p>
          <a:p>
            <a:pPr algn="l">
              <a:lnSpc>
                <a:spcPct val="80000"/>
              </a:lnSpc>
              <a:spcBef>
                <a:spcPct val="20000"/>
              </a:spcBef>
              <a:buSzPct val="75000"/>
              <a:buFont typeface="Monotype Sorts" pitchFamily="2" charset="2"/>
              <a:buNone/>
            </a:pPr>
            <a:r>
              <a:rPr lang="en-US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               </a:t>
            </a:r>
            <a:r>
              <a:rPr lang="en-US" i="1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r</a:t>
            </a:r>
            <a:r>
              <a:rPr lang="en-US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 = 2 the number of good batteries in total</a:t>
            </a:r>
          </a:p>
        </p:txBody>
      </p:sp>
      <p:sp>
        <p:nvSpPr>
          <p:cNvPr id="10" name="AutoShape 210">
            <a:extLst>
              <a:ext uri="{FF2B5EF4-FFF2-40B4-BE49-F238E27FC236}">
                <a16:creationId xmlns:a16="http://schemas.microsoft.com/office/drawing/2014/main" id="{3A44558A-3E08-40DF-AF31-0DE74253EFD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42348" y="3429000"/>
            <a:ext cx="3325894" cy="491754"/>
          </a:xfrm>
          <a:prstGeom prst="roundRect">
            <a:avLst>
              <a:gd name="adj" fmla="val 16667"/>
            </a:avLst>
          </a:prstGeom>
          <a:noFill/>
          <a:ln w="12700">
            <a:noFill/>
            <a:round/>
            <a:headEnd/>
            <a:tailEnd/>
          </a:ln>
          <a:effectLst/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r>
              <a:rPr lang="en-US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Using the probability function: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4D5729C2-160F-4030-9592-76B2578AF043}"/>
                  </a:ext>
                </a:extLst>
              </p:cNvPr>
              <p:cNvSpPr txBox="1"/>
              <p:nvPr/>
            </p:nvSpPr>
            <p:spPr>
              <a:xfrm>
                <a:off x="1168997" y="3973506"/>
                <a:ext cx="7538474" cy="96180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𝑓</m:t>
                      </m:r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d>
                            <m:d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m>
                                <m:mPr>
                                  <m:mcs>
                                    <m:mc>
                                      <m:mcPr>
                                        <m:count m:val="1"/>
                                        <m:mcJc m:val="center"/>
                                      </m:mcPr>
                                    </m:mc>
                                  </m:mcs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mPr>
                                <m:mr>
                                  <m:e>
                                    <m:r>
                                      <m:rPr>
                                        <m:brk m:alnAt="7"/>
                                      </m:rP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𝑟</m:t>
                                    </m:r>
                                  </m:e>
                                </m:mr>
                                <m:mr>
                                  <m:e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</m:mr>
                              </m:m>
                            </m:e>
                          </m:d>
                          <m:d>
                            <m:d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m>
                                <m:mPr>
                                  <m:mcs>
                                    <m:mc>
                                      <m:mcPr>
                                        <m:count m:val="1"/>
                                        <m:mcJc m:val="center"/>
                                      </m:mcPr>
                                    </m:mc>
                                  </m:mcs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mPr>
                                <m:mr>
                                  <m:e>
                                    <m:r>
                                      <m:rPr>
                                        <m:brk m:alnAt="7"/>
                                      </m:rP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𝑁</m:t>
                                    </m:r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−</m:t>
                                    </m:r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𝑟</m:t>
                                    </m:r>
                                  </m:e>
                                </m:mr>
                                <m:mr>
                                  <m:e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𝑛</m:t>
                                    </m:r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−</m:t>
                                    </m:r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</m:mr>
                              </m:m>
                            </m:e>
                          </m:d>
                        </m:num>
                        <m:den>
                          <m:d>
                            <m:d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m>
                                <m:mPr>
                                  <m:mcs>
                                    <m:mc>
                                      <m:mcPr>
                                        <m:count m:val="1"/>
                                        <m:mcJc m:val="center"/>
                                      </m:mcPr>
                                    </m:mc>
                                  </m:mcs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mPr>
                                <m:mr>
                                  <m:e>
                                    <m:r>
                                      <m:rPr>
                                        <m:brk m:alnAt="7"/>
                                      </m:rP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𝑁</m:t>
                                    </m:r>
                                  </m:e>
                                </m:mr>
                                <m:mr>
                                  <m:e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𝑛</m:t>
                                    </m:r>
                                  </m:e>
                                </m:mr>
                              </m:m>
                            </m:e>
                          </m:d>
                        </m:den>
                      </m:f>
                      <m:r>
                        <a:rPr lang="en-US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d>
                            <m:d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m>
                                <m:mPr>
                                  <m:mcs>
                                    <m:mc>
                                      <m:mcPr>
                                        <m:count m:val="1"/>
                                        <m:mcJc m:val="center"/>
                                      </m:mcPr>
                                    </m:mc>
                                  </m:mcs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mPr>
                                <m:mr>
                                  <m:e>
                                    <m:r>
                                      <m:rPr>
                                        <m:brk m:alnAt="7"/>
                                      </m:rP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e>
                                </m:mr>
                                <m:mr>
                                  <m:e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e>
                                </m:mr>
                              </m:m>
                            </m:e>
                          </m:d>
                          <m:d>
                            <m:d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m>
                                <m:mPr>
                                  <m:mcs>
                                    <m:mc>
                                      <m:mcPr>
                                        <m:count m:val="1"/>
                                        <m:mcJc m:val="center"/>
                                      </m:mcPr>
                                    </m:mc>
                                  </m:mcs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mPr>
                                <m:mr>
                                  <m:e>
                                    <m:r>
                                      <m:rPr>
                                        <m:brk m:alnAt="7"/>
                                      </m:rP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4</m:t>
                                    </m:r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−</m:t>
                                    </m:r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e>
                                </m:mr>
                                <m:mr>
                                  <m:e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−</m:t>
                                    </m:r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e>
                                </m:mr>
                              </m:m>
                            </m:e>
                          </m:d>
                        </m:num>
                        <m:den>
                          <m:d>
                            <m:d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m>
                                <m:mPr>
                                  <m:mcs>
                                    <m:mc>
                                      <m:mcPr>
                                        <m:count m:val="1"/>
                                        <m:mcJc m:val="center"/>
                                      </m:mcPr>
                                    </m:mc>
                                  </m:mcs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mPr>
                                <m:mr>
                                  <m:e>
                                    <m:r>
                                      <m:rPr>
                                        <m:brk m:alnAt="7"/>
                                      </m:rP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4</m:t>
                                    </m:r>
                                  </m:e>
                                </m:mr>
                                <m:mr>
                                  <m:e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e>
                                </m:mr>
                              </m:m>
                            </m:e>
                          </m:d>
                        </m:den>
                      </m:f>
                      <m:r>
                        <a:rPr lang="en-US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d>
                            <m:d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m>
                                <m:mPr>
                                  <m:mcs>
                                    <m:mc>
                                      <m:mcPr>
                                        <m:count m:val="1"/>
                                        <m:mcJc m:val="center"/>
                                      </m:mcPr>
                                    </m:mc>
                                  </m:mcs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mPr>
                                <m:mr>
                                  <m:e>
                                    <m:r>
                                      <m:rPr>
                                        <m:brk m:alnAt="7"/>
                                      </m:rP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!</m:t>
                                    </m:r>
                                  </m:e>
                                </m:mr>
                                <m:mr>
                                  <m:e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2!</m:t>
                                    </m:r>
                                  </m:e>
                                </m:mr>
                              </m:m>
                            </m:e>
                          </m:d>
                          <m:d>
                            <m:d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m>
                                <m:mPr>
                                  <m:mcs>
                                    <m:mc>
                                      <m:mcPr>
                                        <m:count m:val="1"/>
                                        <m:mcJc m:val="center"/>
                                      </m:mcPr>
                                    </m:mc>
                                  </m:mcs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mPr>
                                <m:mr>
                                  <m:e>
                                    <m:r>
                                      <m:rPr>
                                        <m:brk m:alnAt="7"/>
                                      </m:rP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!</m:t>
                                    </m:r>
                                  </m:e>
                                </m:mr>
                                <m:mr>
                                  <m:e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0!</m:t>
                                    </m:r>
                                  </m:e>
                                </m:mr>
                              </m:m>
                            </m:e>
                          </m:d>
                        </m:num>
                        <m:den>
                          <m:d>
                            <m:d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m>
                                <m:mPr>
                                  <m:mcs>
                                    <m:mc>
                                      <m:mcPr>
                                        <m:count m:val="1"/>
                                        <m:mcJc m:val="center"/>
                                      </m:mcPr>
                                    </m:mc>
                                  </m:mcs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mPr>
                                <m:mr>
                                  <m:e>
                                    <m:r>
                                      <m:rPr>
                                        <m:brk m:alnAt="7"/>
                                      </m:rP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4</m:t>
                                    </m:r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!</m:t>
                                    </m:r>
                                  </m:e>
                                </m:mr>
                                <m:mr>
                                  <m:e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2!</m:t>
                                    </m:r>
                                  </m:e>
                                </m:mr>
                              </m:m>
                            </m:e>
                          </m:d>
                        </m:den>
                      </m:f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d>
                            <m:d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num>
                                <m:den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den>
                              </m:f>
                            </m:e>
                          </m:d>
                          <m:d>
                            <m:d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num>
                                <m:den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den>
                              </m:f>
                            </m:e>
                          </m:d>
                        </m:num>
                        <m:den>
                          <m:d>
                            <m:d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24</m:t>
                                  </m:r>
                                </m:num>
                                <m:den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den>
                              </m:f>
                            </m:e>
                          </m:d>
                        </m:den>
                      </m:f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12</m:t>
                          </m:r>
                        </m:den>
                      </m:f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6</m:t>
                          </m:r>
                        </m:den>
                      </m:f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=0.167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4D5729C2-160F-4030-9592-76B2578AF04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68997" y="3973506"/>
                <a:ext cx="7538474" cy="961802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Freeform 178">
            <a:extLst>
              <a:ext uri="{FF2B5EF4-FFF2-40B4-BE49-F238E27FC236}">
                <a16:creationId xmlns:a16="http://schemas.microsoft.com/office/drawing/2014/main" id="{2FF72BC3-DD5E-4279-821E-F7F49D17AF1F}"/>
              </a:ext>
            </a:extLst>
          </p:cNvPr>
          <p:cNvSpPr>
            <a:spLocks/>
          </p:cNvSpPr>
          <p:nvPr/>
        </p:nvSpPr>
        <p:spPr bwMode="auto">
          <a:xfrm>
            <a:off x="8063617" y="5522237"/>
            <a:ext cx="11112" cy="2029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35"/>
              </a:cxn>
              <a:cxn ang="0">
                <a:pos x="13" y="25"/>
              </a:cxn>
              <a:cxn ang="0">
                <a:pos x="0" y="0"/>
              </a:cxn>
              <a:cxn ang="0">
                <a:pos x="0" y="0"/>
              </a:cxn>
            </a:cxnLst>
            <a:rect l="0" t="0" r="r" b="b"/>
            <a:pathLst>
              <a:path w="13" h="35">
                <a:moveTo>
                  <a:pt x="0" y="0"/>
                </a:moveTo>
                <a:lnTo>
                  <a:pt x="0" y="35"/>
                </a:lnTo>
                <a:lnTo>
                  <a:pt x="13" y="25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Freeform 180">
            <a:extLst>
              <a:ext uri="{FF2B5EF4-FFF2-40B4-BE49-F238E27FC236}">
                <a16:creationId xmlns:a16="http://schemas.microsoft.com/office/drawing/2014/main" id="{4BBC2C37-5895-4620-9A39-778AEF5E3C0A}"/>
              </a:ext>
            </a:extLst>
          </p:cNvPr>
          <p:cNvSpPr>
            <a:spLocks/>
          </p:cNvSpPr>
          <p:nvPr/>
        </p:nvSpPr>
        <p:spPr bwMode="auto">
          <a:xfrm>
            <a:off x="8041393" y="5524624"/>
            <a:ext cx="14287" cy="11936"/>
          </a:xfrm>
          <a:custGeom>
            <a:avLst/>
            <a:gdLst/>
            <a:ahLst/>
            <a:cxnLst>
              <a:cxn ang="0">
                <a:pos x="19" y="0"/>
              </a:cxn>
              <a:cxn ang="0">
                <a:pos x="0" y="15"/>
              </a:cxn>
              <a:cxn ang="0">
                <a:pos x="17" y="21"/>
              </a:cxn>
              <a:cxn ang="0">
                <a:pos x="19" y="0"/>
              </a:cxn>
              <a:cxn ang="0">
                <a:pos x="19" y="0"/>
              </a:cxn>
            </a:cxnLst>
            <a:rect l="0" t="0" r="r" b="b"/>
            <a:pathLst>
              <a:path w="19" h="21">
                <a:moveTo>
                  <a:pt x="19" y="0"/>
                </a:moveTo>
                <a:lnTo>
                  <a:pt x="0" y="15"/>
                </a:lnTo>
                <a:lnTo>
                  <a:pt x="17" y="21"/>
                </a:lnTo>
                <a:lnTo>
                  <a:pt x="19" y="0"/>
                </a:lnTo>
                <a:lnTo>
                  <a:pt x="19" y="0"/>
                </a:lnTo>
                <a:close/>
              </a:path>
            </a:pathLst>
          </a:cu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DEA656FF-D6D5-4EA5-8245-0CA351EF70A1}"/>
              </a:ext>
            </a:extLst>
          </p:cNvPr>
          <p:cNvSpPr txBox="1"/>
          <p:nvPr/>
        </p:nvSpPr>
        <p:spPr>
          <a:xfrm>
            <a:off x="7070989" y="5271842"/>
            <a:ext cx="20641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How it was done</a:t>
            </a:r>
          </a:p>
        </p:txBody>
      </p:sp>
      <p:graphicFrame>
        <p:nvGraphicFramePr>
          <p:cNvPr id="16" name="Object 15">
            <a:extLst>
              <a:ext uri="{FF2B5EF4-FFF2-40B4-BE49-F238E27FC236}">
                <a16:creationId xmlns:a16="http://schemas.microsoft.com/office/drawing/2014/main" id="{CC072D24-300C-4369-82AB-0DD6BD80FF3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938233"/>
              </p:ext>
            </p:extLst>
          </p:nvPr>
        </p:nvGraphicFramePr>
        <p:xfrm>
          <a:off x="7564403" y="5833439"/>
          <a:ext cx="914400" cy="771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44" name="Worksheet" showAsIcon="1" r:id="rId5" imgW="914400" imgH="771480" progId="Excel.Sheet.12">
                  <p:embed/>
                </p:oleObj>
              </mc:Choice>
              <mc:Fallback>
                <p:oleObj name="Worksheet" showAsIcon="1" r:id="rId5" imgW="914400" imgH="771480" progId="Excel.Sheet.12">
                  <p:embed/>
                  <p:pic>
                    <p:nvPicPr>
                      <p:cNvPr id="70" name="Object 69">
                        <a:extLst>
                          <a:ext uri="{FF2B5EF4-FFF2-40B4-BE49-F238E27FC236}">
                            <a16:creationId xmlns:a16="http://schemas.microsoft.com/office/drawing/2014/main" id="{D4BE59DB-3359-439E-AF0F-0F218D64FD5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7564403" y="5833439"/>
                        <a:ext cx="914400" cy="7715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598069764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622" name="Rectangle 14"/>
          <p:cNvSpPr>
            <a:spLocks noChangeArrowheads="1"/>
          </p:cNvSpPr>
          <p:nvPr/>
        </p:nvSpPr>
        <p:spPr bwMode="auto">
          <a:xfrm>
            <a:off x="1021283" y="1773318"/>
            <a:ext cx="6210300" cy="36881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68034" tIns="33420" rIns="68034" bIns="33420"/>
          <a:lstStyle/>
          <a:p>
            <a:pPr marL="257827" indent="-257827">
              <a:spcBef>
                <a:spcPct val="20000"/>
              </a:spcBef>
              <a:buSzPct val="100000"/>
              <a:buFont typeface="Arial" panose="020B0604020202020204" pitchFamily="34" charset="0"/>
              <a:buChar char="•"/>
            </a:pP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Mean</a:t>
            </a:r>
          </a:p>
        </p:txBody>
      </p:sp>
      <p:sp>
        <p:nvSpPr>
          <p:cNvPr id="196623" name="Rectangle 15"/>
          <p:cNvSpPr>
            <a:spLocks noChangeArrowheads="1"/>
          </p:cNvSpPr>
          <p:nvPr/>
        </p:nvSpPr>
        <p:spPr bwMode="auto">
          <a:xfrm>
            <a:off x="1021283" y="2905872"/>
            <a:ext cx="6572250" cy="3831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68034" tIns="33420" rIns="68034" bIns="33420"/>
          <a:lstStyle/>
          <a:p>
            <a:pPr marL="257827" indent="-257827">
              <a:spcBef>
                <a:spcPct val="20000"/>
              </a:spcBef>
              <a:buSzPct val="100000"/>
              <a:buFont typeface="Arial" panose="020B0604020202020204" pitchFamily="34" charset="0"/>
              <a:buChar char="•"/>
            </a:pP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Variance	</a:t>
            </a:r>
          </a:p>
        </p:txBody>
      </p:sp>
      <p:sp>
        <p:nvSpPr>
          <p:cNvPr id="10" name="Rectangle 2"/>
          <p:cNvSpPr>
            <a:spLocks noChangeArrowheads="1"/>
          </p:cNvSpPr>
          <p:nvPr/>
        </p:nvSpPr>
        <p:spPr bwMode="auto">
          <a:xfrm>
            <a:off x="519112" y="1055798"/>
            <a:ext cx="7772400" cy="61230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68034" tIns="33420" rIns="68034" bIns="33420" anchor="ctr"/>
          <a:lstStyle/>
          <a:p>
            <a:pPr algn="l"/>
            <a:r>
              <a:rPr lang="en-US" sz="2406" b="1" dirty="0">
                <a:latin typeface="+mn-lt"/>
                <a:cs typeface="Arial" panose="020B0604020202020204" pitchFamily="34" charset="0"/>
              </a:rPr>
              <a:t>Hypergeometric Probability Distribution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797B17DF-DAC7-4DC0-9148-A994011B03F2}"/>
                  </a:ext>
                </a:extLst>
              </p:cNvPr>
              <p:cNvSpPr txBox="1"/>
              <p:nvPr/>
            </p:nvSpPr>
            <p:spPr>
              <a:xfrm>
                <a:off x="1688123" y="2222878"/>
                <a:ext cx="1850828" cy="47256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𝐸</m:t>
                      </m:r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𝜇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𝑛</m:t>
                      </m:r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𝑟</m:t>
                              </m:r>
                            </m:num>
                            <m:den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𝑁</m:t>
                              </m:r>
                            </m:den>
                          </m:f>
                        </m:e>
                      </m:d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797B17DF-DAC7-4DC0-9148-A994011B03F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88123" y="2222878"/>
                <a:ext cx="1850828" cy="472565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2AB72CBB-67B4-4B88-B68C-C5C086927D7D}"/>
                  </a:ext>
                </a:extLst>
              </p:cNvPr>
              <p:cNvSpPr txBox="1"/>
              <p:nvPr/>
            </p:nvSpPr>
            <p:spPr>
              <a:xfrm>
                <a:off x="1688123" y="3289010"/>
                <a:ext cx="3902800" cy="52443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𝑉𝑎𝑟</m:t>
                      </m:r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𝜎</m:t>
                          </m:r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𝑛</m:t>
                      </m:r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𝑟</m:t>
                              </m:r>
                            </m:num>
                            <m:den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𝑁</m:t>
                              </m:r>
                            </m:den>
                          </m:f>
                        </m:e>
                      </m:d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1−</m:t>
                          </m:r>
                          <m:f>
                            <m:f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𝑟</m:t>
                              </m:r>
                            </m:num>
                            <m:den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𝑁</m:t>
                              </m:r>
                            </m:den>
                          </m:f>
                        </m:e>
                      </m:d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𝑁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𝑛</m:t>
                              </m:r>
                            </m:num>
                            <m:den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𝑁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−1</m:t>
                              </m:r>
                            </m:den>
                          </m:f>
                        </m:e>
                      </m:d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2AB72CBB-67B4-4B88-B68C-C5C086927D7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88123" y="3289010"/>
                <a:ext cx="3902800" cy="524439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158037670"/>
      </p:ext>
    </p:extLst>
  </p:cSld>
  <p:clrMapOvr>
    <a:masterClrMapping/>
  </p:clrMapOvr>
  <p:transition>
    <p:zoom/>
  </p:transition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749" name="Rectangle 69"/>
          <p:cNvSpPr>
            <a:spLocks noChangeArrowheads="1"/>
          </p:cNvSpPr>
          <p:nvPr/>
        </p:nvSpPr>
        <p:spPr bwMode="auto">
          <a:xfrm>
            <a:off x="1058485" y="2049123"/>
            <a:ext cx="6210300" cy="36881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68034" tIns="33420" rIns="68034" bIns="33420"/>
          <a:lstStyle/>
          <a:p>
            <a:pPr marL="257827" indent="-257827">
              <a:spcBef>
                <a:spcPct val="20000"/>
              </a:spcBef>
              <a:buSzPct val="100000"/>
              <a:buFont typeface="Arial" panose="020B0604020202020204" pitchFamily="34" charset="0"/>
              <a:buChar char="•"/>
            </a:pP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Mean</a:t>
            </a:r>
          </a:p>
        </p:txBody>
      </p:sp>
      <p:sp>
        <p:nvSpPr>
          <p:cNvPr id="199750" name="Rectangle 70"/>
          <p:cNvSpPr>
            <a:spLocks noChangeArrowheads="1"/>
          </p:cNvSpPr>
          <p:nvPr/>
        </p:nvSpPr>
        <p:spPr bwMode="auto">
          <a:xfrm>
            <a:off x="1058484" y="3348394"/>
            <a:ext cx="2957513" cy="383139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68034" tIns="33420" rIns="68034" bIns="33420"/>
          <a:lstStyle/>
          <a:p>
            <a:pPr marL="257827" indent="-257827">
              <a:spcBef>
                <a:spcPct val="20000"/>
              </a:spcBef>
              <a:buSzPct val="100000"/>
              <a:buFont typeface="Arial" panose="020B0604020202020204" pitchFamily="34" charset="0"/>
              <a:buChar char="•"/>
            </a:pP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Variance	</a:t>
            </a:r>
          </a:p>
        </p:txBody>
      </p:sp>
      <p:sp>
        <p:nvSpPr>
          <p:cNvPr id="199751" name="Rectangle 71"/>
          <p:cNvSpPr>
            <a:spLocks noChangeArrowheads="1"/>
          </p:cNvSpPr>
          <p:nvPr/>
        </p:nvSpPr>
        <p:spPr bwMode="auto">
          <a:xfrm>
            <a:off x="883431" y="1677500"/>
            <a:ext cx="5064125" cy="3974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68034" tIns="33420" rIns="68034" bIns="33420"/>
          <a:lstStyle/>
          <a:p>
            <a:pPr>
              <a:spcBef>
                <a:spcPct val="20000"/>
              </a:spcBef>
              <a:buSzPct val="100000"/>
            </a:pPr>
            <a:r>
              <a:rPr lang="en-US" sz="21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Example:  </a:t>
            </a:r>
            <a:r>
              <a:rPr lang="en-US" sz="2105" dirty="0" err="1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Neveready’s</a:t>
            </a:r>
            <a:r>
              <a:rPr lang="en-US" sz="21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 Batteries</a:t>
            </a:r>
          </a:p>
        </p:txBody>
      </p:sp>
      <p:sp>
        <p:nvSpPr>
          <p:cNvPr id="13" name="Rectangle 2"/>
          <p:cNvSpPr>
            <a:spLocks noChangeArrowheads="1"/>
          </p:cNvSpPr>
          <p:nvPr/>
        </p:nvSpPr>
        <p:spPr bwMode="auto">
          <a:xfrm>
            <a:off x="603953" y="978268"/>
            <a:ext cx="7772400" cy="61230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68034" tIns="33420" rIns="68034" bIns="33420" anchor="t"/>
          <a:lstStyle/>
          <a:p>
            <a:pPr algn="l"/>
            <a:r>
              <a:rPr lang="en-US" sz="2800" b="1" dirty="0">
                <a:latin typeface="+mn-lt"/>
                <a:cs typeface="Arial" panose="020B0604020202020204" pitchFamily="34" charset="0"/>
              </a:rPr>
              <a:t>Hypergeometric Probability Distribution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246F0097-2135-43A6-AAD3-432333BE5321}"/>
                  </a:ext>
                </a:extLst>
              </p:cNvPr>
              <p:cNvSpPr txBox="1"/>
              <p:nvPr/>
            </p:nvSpPr>
            <p:spPr>
              <a:xfrm>
                <a:off x="1529865" y="2383772"/>
                <a:ext cx="3141566" cy="62235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𝐸</m:t>
                      </m:r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𝜇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𝑛</m:t>
                      </m:r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𝑟</m:t>
                              </m:r>
                            </m:num>
                            <m:den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𝑁</m:t>
                              </m:r>
                            </m:den>
                          </m:f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=2</m:t>
                      </m:r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num>
                            <m:den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4</m:t>
                              </m:r>
                            </m:den>
                          </m:f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=1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246F0097-2135-43A6-AAD3-432333BE532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29865" y="2383772"/>
                <a:ext cx="3141566" cy="62235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C4066B2C-FB3E-4049-AC68-1A69C7A46AB3}"/>
                  </a:ext>
                </a:extLst>
              </p:cNvPr>
              <p:cNvSpPr txBox="1"/>
              <p:nvPr/>
            </p:nvSpPr>
            <p:spPr>
              <a:xfrm>
                <a:off x="1529865" y="3730986"/>
                <a:ext cx="7306103" cy="62235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𝑉𝑎𝑟</m:t>
                      </m:r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𝜎</m:t>
                          </m:r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𝑛</m:t>
                      </m:r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𝑟</m:t>
                              </m:r>
                            </m:num>
                            <m:den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𝑁</m:t>
                              </m:r>
                            </m:den>
                          </m:f>
                        </m:e>
                      </m:d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1−</m:t>
                          </m:r>
                          <m:f>
                            <m:f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𝑟</m:t>
                              </m:r>
                            </m:num>
                            <m:den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𝑁</m:t>
                              </m:r>
                            </m:den>
                          </m:f>
                        </m:e>
                      </m:d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𝑁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𝑛</m:t>
                              </m:r>
                            </m:num>
                            <m:den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𝑁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−1</m:t>
                              </m:r>
                            </m:den>
                          </m:f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𝑛</m:t>
                      </m:r>
                      <m:d>
                        <m:dPr>
                          <m:ctrlP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num>
                            <m:den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4</m:t>
                              </m:r>
                            </m:den>
                          </m:f>
                        </m:e>
                      </m:d>
                      <m:d>
                        <m:dPr>
                          <m:ctrlP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1−</m:t>
                          </m:r>
                          <m:f>
                            <m:fPr>
                              <m:ctrlPr>
                                <a:rPr lang="en-US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num>
                            <m:den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4</m:t>
                              </m:r>
                            </m:den>
                          </m:f>
                        </m:e>
                      </m:d>
                      <m:d>
                        <m:dPr>
                          <m:ctrlP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4</m:t>
                              </m:r>
                              <m:r>
                                <a:rPr lang="en-US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num>
                            <m:den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4</m:t>
                              </m:r>
                              <m:r>
                                <a:rPr lang="en-US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−1</m:t>
                              </m:r>
                            </m:den>
                          </m:f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=0.333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C4066B2C-FB3E-4049-AC68-1A69C7A46AB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29865" y="3730986"/>
                <a:ext cx="7306103" cy="62235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001501625"/>
      </p:ext>
    </p:extLst>
  </p:cSld>
  <p:clrMapOvr>
    <a:masterClrMapping/>
  </p:clrMapOvr>
  <p:transition>
    <p:zoom/>
  </p:transition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04" name="Rectangle 4"/>
          <p:cNvSpPr>
            <a:spLocks noChangeArrowheads="1"/>
          </p:cNvSpPr>
          <p:nvPr/>
        </p:nvSpPr>
        <p:spPr bwMode="auto">
          <a:xfrm>
            <a:off x="883704" y="1546806"/>
            <a:ext cx="7360769" cy="724044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anchor="ctr"/>
          <a:lstStyle/>
          <a:p>
            <a:pPr marL="257827" indent="-257827">
              <a:buFont typeface="Arial" panose="020B0604020202020204" pitchFamily="34" charset="0"/>
              <a:buChar char="•"/>
            </a:pP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Consider a hypergeometric distribution with </a:t>
            </a:r>
            <a:r>
              <a:rPr lang="en-US" sz="1805" i="1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n</a:t>
            </a: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 trials and let  </a:t>
            </a:r>
            <a:r>
              <a:rPr lang="en-US" sz="1805" i="1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p</a:t>
            </a: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 </a:t>
            </a:r>
            <a:r>
              <a:rPr lang="en-US" sz="1805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= (</a:t>
            </a:r>
            <a:r>
              <a:rPr lang="en-US" sz="1805" i="1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r</a:t>
            </a:r>
            <a:r>
              <a:rPr lang="en-US" sz="1805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/</a:t>
            </a:r>
            <a:r>
              <a:rPr lang="en-US" sz="1805" i="1">
                <a:latin typeface="+mn-lt"/>
                <a:cs typeface="Arial" panose="020B0604020202020204" pitchFamily="34" charset="0"/>
              </a:rPr>
              <a:t>N</a:t>
            </a:r>
            <a:r>
              <a:rPr lang="en-US" sz="1805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) </a:t>
            </a: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denote the probability of a success on the first trial.  </a:t>
            </a:r>
          </a:p>
        </p:txBody>
      </p:sp>
      <p:sp>
        <p:nvSpPr>
          <p:cNvPr id="204813" name="Rectangle 13"/>
          <p:cNvSpPr>
            <a:spLocks noChangeArrowheads="1"/>
          </p:cNvSpPr>
          <p:nvPr/>
        </p:nvSpPr>
        <p:spPr bwMode="auto">
          <a:xfrm>
            <a:off x="883704" y="2180590"/>
            <a:ext cx="7360769" cy="452617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anchor="ctr"/>
          <a:lstStyle/>
          <a:p>
            <a:pPr marL="257827" indent="-257827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If the population size is large, the term (</a:t>
            </a:r>
            <a:r>
              <a:rPr lang="en-US" sz="1805" i="1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N</a:t>
            </a: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 – </a:t>
            </a:r>
            <a:r>
              <a:rPr lang="en-US" sz="1805" i="1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n</a:t>
            </a: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)/(</a:t>
            </a:r>
            <a:r>
              <a:rPr lang="en-US" sz="1805" i="1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N</a:t>
            </a: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 – 1) approaches 1.  </a:t>
            </a:r>
          </a:p>
        </p:txBody>
      </p:sp>
      <p:sp>
        <p:nvSpPr>
          <p:cNvPr id="204814" name="Rectangle 14"/>
          <p:cNvSpPr>
            <a:spLocks noChangeArrowheads="1"/>
          </p:cNvSpPr>
          <p:nvPr/>
        </p:nvSpPr>
        <p:spPr bwMode="auto">
          <a:xfrm>
            <a:off x="883704" y="2633207"/>
            <a:ext cx="7360769" cy="652999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anchor="ctr"/>
          <a:lstStyle/>
          <a:p>
            <a:pPr marL="257827" indent="-257827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The expected value and variance can be written </a:t>
            </a:r>
            <a:r>
              <a:rPr lang="en-US" sz="1805" i="1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E</a:t>
            </a: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(</a:t>
            </a:r>
            <a:r>
              <a:rPr lang="en-US" sz="1805" i="1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x</a:t>
            </a: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) = </a:t>
            </a:r>
            <a:r>
              <a:rPr lang="en-US" sz="1805" i="1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np</a:t>
            </a: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 and </a:t>
            </a:r>
            <a:r>
              <a:rPr lang="en-US" sz="1805" i="1" dirty="0" err="1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Var</a:t>
            </a: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(</a:t>
            </a:r>
            <a:r>
              <a:rPr lang="en-US" sz="1805" i="1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x</a:t>
            </a: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) =        </a:t>
            </a:r>
            <a:r>
              <a:rPr lang="en-US" sz="1805" i="1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np</a:t>
            </a: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(1 – </a:t>
            </a:r>
            <a:r>
              <a:rPr lang="en-US" sz="1805" i="1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p</a:t>
            </a: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).</a:t>
            </a:r>
          </a:p>
        </p:txBody>
      </p:sp>
      <p:sp>
        <p:nvSpPr>
          <p:cNvPr id="204816" name="Rectangle 16"/>
          <p:cNvSpPr>
            <a:spLocks noChangeArrowheads="1"/>
          </p:cNvSpPr>
          <p:nvPr/>
        </p:nvSpPr>
        <p:spPr bwMode="auto">
          <a:xfrm>
            <a:off x="883704" y="3258334"/>
            <a:ext cx="7360769" cy="773438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anchor="ctr"/>
          <a:lstStyle/>
          <a:p>
            <a:pPr marL="257827" indent="-257827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Note that these are the expressions for the expected value and variance of a binomial distribution.</a:t>
            </a:r>
          </a:p>
        </p:txBody>
      </p:sp>
      <p:sp>
        <p:nvSpPr>
          <p:cNvPr id="11" name="Rectangle 2"/>
          <p:cNvSpPr>
            <a:spLocks noChangeArrowheads="1"/>
          </p:cNvSpPr>
          <p:nvPr/>
        </p:nvSpPr>
        <p:spPr bwMode="auto">
          <a:xfrm>
            <a:off x="603953" y="978266"/>
            <a:ext cx="7772400" cy="61230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68034" tIns="33420" rIns="68034" bIns="33420" anchor="t"/>
          <a:lstStyle/>
          <a:p>
            <a:pPr algn="l"/>
            <a:r>
              <a:rPr lang="en-US" sz="2800" b="1" dirty="0">
                <a:latin typeface="+mn-lt"/>
                <a:cs typeface="Arial" panose="020B0604020202020204" pitchFamily="34" charset="0"/>
              </a:rPr>
              <a:t>Hypergeometric Probability Distribution</a:t>
            </a:r>
          </a:p>
        </p:txBody>
      </p:sp>
      <p:sp>
        <p:nvSpPr>
          <p:cNvPr id="10" name="Rectangle 4">
            <a:extLst>
              <a:ext uri="{FF2B5EF4-FFF2-40B4-BE49-F238E27FC236}">
                <a16:creationId xmlns:a16="http://schemas.microsoft.com/office/drawing/2014/main" id="{DF1FB356-2DFA-47D9-BE5F-5EF25227B15D}"/>
              </a:ext>
            </a:extLst>
          </p:cNvPr>
          <p:cNvSpPr>
            <a:spLocks noChangeArrowheads="1"/>
          </p:cNvSpPr>
          <p:nvPr/>
        </p:nvSpPr>
        <p:spPr bwMode="auto">
          <a:xfrm>
            <a:off x="883704" y="3943447"/>
            <a:ext cx="7448551" cy="1063837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anchor="ctr"/>
          <a:lstStyle/>
          <a:p>
            <a:pPr marL="257827" indent="-257827">
              <a:buFont typeface="Arial" panose="020B0604020202020204" pitchFamily="34" charset="0"/>
              <a:buChar char="•"/>
            </a:pP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When the population size is large, a hypergeometric  distribution can be approximated by a binomial distribution with </a:t>
            </a:r>
            <a:r>
              <a:rPr lang="en-US" sz="1805" i="1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n</a:t>
            </a: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 trials and a probability of  success </a:t>
            </a:r>
            <a:r>
              <a:rPr lang="en-US" sz="1805" i="1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p</a:t>
            </a: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 = (</a:t>
            </a:r>
            <a:r>
              <a:rPr lang="en-US" sz="1805" i="1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r</a:t>
            </a: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/</a:t>
            </a:r>
            <a:r>
              <a:rPr lang="en-US" sz="1805" i="1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N</a:t>
            </a: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).   </a:t>
            </a:r>
          </a:p>
        </p:txBody>
      </p:sp>
    </p:spTree>
    <p:extLst>
      <p:ext uri="{BB962C8B-B14F-4D97-AF65-F5344CB8AC3E}">
        <p14:creationId xmlns:p14="http://schemas.microsoft.com/office/powerpoint/2010/main" val="273100067"/>
      </p:ext>
    </p:extLst>
  </p:cSld>
  <p:clrMapOvr>
    <a:masterClrMapping/>
  </p:clrMapOvr>
  <p:transition>
    <p:zoom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344" name="Rectangle 8"/>
          <p:cNvSpPr>
            <a:spLocks noChangeArrowheads="1"/>
          </p:cNvSpPr>
          <p:nvPr/>
        </p:nvSpPr>
        <p:spPr bwMode="auto">
          <a:xfrm>
            <a:off x="1245841" y="2476772"/>
            <a:ext cx="7194551" cy="816407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pPr algn="l">
              <a:spcBef>
                <a:spcPct val="20000"/>
              </a:spcBef>
              <a:buSzPct val="75000"/>
              <a:buFont typeface="Monotype Sorts" pitchFamily="2" charset="2"/>
              <a:buNone/>
            </a:pP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 Let </a:t>
            </a:r>
            <a:r>
              <a:rPr lang="en-US" sz="1805" i="1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x</a:t>
            </a: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 = number of customers arriving in one day,</a:t>
            </a:r>
          </a:p>
          <a:p>
            <a:pPr algn="l">
              <a:spcBef>
                <a:spcPct val="20000"/>
              </a:spcBef>
              <a:buSzPct val="75000"/>
              <a:buFont typeface="Monotype Sorts" pitchFamily="2" charset="2"/>
              <a:buNone/>
            </a:pP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	  where </a:t>
            </a:r>
            <a:r>
              <a:rPr lang="en-US" sz="1805" i="1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x</a:t>
            </a: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 can take on the values 0, 1, 2, . . .</a:t>
            </a:r>
          </a:p>
        </p:txBody>
      </p:sp>
      <p:sp>
        <p:nvSpPr>
          <p:cNvPr id="142345" name="Rectangle 9"/>
          <p:cNvSpPr>
            <a:spLocks noChangeArrowheads="1"/>
          </p:cNvSpPr>
          <p:nvPr/>
        </p:nvSpPr>
        <p:spPr bwMode="auto">
          <a:xfrm>
            <a:off x="1302054" y="3286911"/>
            <a:ext cx="6947956" cy="74479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/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We can count the customers arriving, but there is</a:t>
            </a:r>
          </a:p>
          <a:p>
            <a:pPr algn="l"/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no finite upper limit on the number that might arrive.</a:t>
            </a:r>
          </a:p>
        </p:txBody>
      </p:sp>
      <p:sp>
        <p:nvSpPr>
          <p:cNvPr id="7" name="Rectangle 60"/>
          <p:cNvSpPr>
            <a:spLocks noChangeArrowheads="1"/>
          </p:cNvSpPr>
          <p:nvPr/>
        </p:nvSpPr>
        <p:spPr bwMode="auto">
          <a:xfrm>
            <a:off x="477610" y="944075"/>
            <a:ext cx="7772400" cy="63975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68034" tIns="33420" rIns="68034" bIns="33420" anchor="ctr"/>
          <a:lstStyle/>
          <a:p>
            <a:pPr algn="l"/>
            <a:r>
              <a:rPr lang="en-US" sz="2406" b="1" dirty="0">
                <a:latin typeface="+mn-lt"/>
                <a:cs typeface="Arial" panose="020B0604020202020204" pitchFamily="34" charset="0"/>
              </a:rPr>
              <a:t>Discrete Random Variable with a Finite Number of Values</a:t>
            </a:r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>
          <a:xfrm>
            <a:off x="1008003" y="2094732"/>
            <a:ext cx="7886700" cy="448785"/>
          </a:xfrm>
          <a:prstGeom prst="rect">
            <a:avLst/>
          </a:prstGeom>
          <a:noFill/>
          <a:ln/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fontAlgn="auto">
              <a:spcAft>
                <a:spcPts val="0"/>
              </a:spcAft>
              <a:buNone/>
            </a:pPr>
            <a:r>
              <a:rPr lang="en-US" sz="2105" dirty="0"/>
              <a:t>Example:  Swope Motors</a:t>
            </a:r>
          </a:p>
        </p:txBody>
      </p:sp>
    </p:spTree>
    <p:extLst>
      <p:ext uri="{BB962C8B-B14F-4D97-AF65-F5344CB8AC3E}">
        <p14:creationId xmlns:p14="http://schemas.microsoft.com/office/powerpoint/2010/main" val="2373946935"/>
      </p:ext>
    </p:extLst>
  </p:cSld>
  <p:clrMapOvr>
    <a:masterClrMapping/>
  </p:clrMapOvr>
  <p:transition>
    <p:zoom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6" name="Rectangle 2"/>
          <p:cNvSpPr>
            <a:spLocks noChangeArrowheads="1"/>
          </p:cNvSpPr>
          <p:nvPr/>
        </p:nvSpPr>
        <p:spPr bwMode="auto">
          <a:xfrm>
            <a:off x="489182" y="978432"/>
            <a:ext cx="7772400" cy="51357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68034" tIns="33420" rIns="68034" bIns="33420" anchor="ctr"/>
          <a:lstStyle/>
          <a:p>
            <a:pPr algn="l"/>
            <a:r>
              <a:rPr lang="en-US" sz="2800" b="1" dirty="0">
                <a:latin typeface="+mn-lt"/>
                <a:cs typeface="Arial" panose="020B0604020202020204" pitchFamily="34" charset="0"/>
              </a:rPr>
              <a:t>Random Variables</a:t>
            </a:r>
          </a:p>
        </p:txBody>
      </p:sp>
      <p:sp>
        <p:nvSpPr>
          <p:cNvPr id="144410" name="Rectangle 26"/>
          <p:cNvSpPr>
            <a:spLocks noChangeArrowheads="1"/>
          </p:cNvSpPr>
          <p:nvPr/>
        </p:nvSpPr>
        <p:spPr bwMode="auto">
          <a:xfrm>
            <a:off x="362650" y="2306371"/>
            <a:ext cx="2054225" cy="68511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>
            <a:outerShdw dist="53882" dir="2700000" algn="ctr" rotWithShape="0">
              <a:srgbClr val="333333"/>
            </a:outerShdw>
          </a:effectLst>
        </p:spPr>
        <p:txBody>
          <a:bodyPr wrap="none" anchor="ctr"/>
          <a:lstStyle/>
          <a:p>
            <a:endParaRPr lang="en-US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4408" name="Rectangle 24"/>
          <p:cNvSpPr>
            <a:spLocks noChangeArrowheads="1"/>
          </p:cNvSpPr>
          <p:nvPr/>
        </p:nvSpPr>
        <p:spPr bwMode="auto">
          <a:xfrm>
            <a:off x="2496250" y="1814617"/>
            <a:ext cx="4194176" cy="44162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en-US" sz="2000" dirty="0">
              <a:solidFill>
                <a:srgbClr val="000000"/>
              </a:solidFill>
              <a:effectLst/>
              <a:latin typeface="+mn-lt"/>
              <a:cs typeface="Arial" panose="020B0604020202020204" pitchFamily="34" charset="0"/>
            </a:endParaRPr>
          </a:p>
        </p:txBody>
      </p:sp>
      <p:sp>
        <p:nvSpPr>
          <p:cNvPr id="144409" name="Rectangle 25"/>
          <p:cNvSpPr>
            <a:spLocks noChangeArrowheads="1"/>
          </p:cNvSpPr>
          <p:nvPr/>
        </p:nvSpPr>
        <p:spPr bwMode="auto">
          <a:xfrm>
            <a:off x="6774561" y="1811548"/>
            <a:ext cx="1866902" cy="44469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en-US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4394" name="Rectangle 10"/>
          <p:cNvSpPr>
            <a:spLocks noChangeArrowheads="1"/>
          </p:cNvSpPr>
          <p:nvPr/>
        </p:nvSpPr>
        <p:spPr bwMode="auto">
          <a:xfrm>
            <a:off x="337250" y="1818242"/>
            <a:ext cx="1524000" cy="44401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2000" b="1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Illustration</a:t>
            </a:r>
          </a:p>
        </p:txBody>
      </p:sp>
      <p:sp>
        <p:nvSpPr>
          <p:cNvPr id="144395" name="Rectangle 11"/>
          <p:cNvSpPr>
            <a:spLocks noChangeArrowheads="1"/>
          </p:cNvSpPr>
          <p:nvPr/>
        </p:nvSpPr>
        <p:spPr bwMode="auto">
          <a:xfrm>
            <a:off x="2794700" y="1811548"/>
            <a:ext cx="2313631" cy="4296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2000" b="1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Random Variable  </a:t>
            </a:r>
            <a:r>
              <a:rPr lang="en-US" sz="2000" b="1" i="1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x</a:t>
            </a:r>
          </a:p>
        </p:txBody>
      </p:sp>
      <p:sp>
        <p:nvSpPr>
          <p:cNvPr id="144396" name="Rectangle 12"/>
          <p:cNvSpPr>
            <a:spLocks noChangeArrowheads="1"/>
          </p:cNvSpPr>
          <p:nvPr/>
        </p:nvSpPr>
        <p:spPr bwMode="auto">
          <a:xfrm>
            <a:off x="6811289" y="1826211"/>
            <a:ext cx="1162050" cy="41536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2000" b="1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Type</a:t>
            </a:r>
          </a:p>
        </p:txBody>
      </p:sp>
      <p:sp>
        <p:nvSpPr>
          <p:cNvPr id="144397" name="Rectangle 13"/>
          <p:cNvSpPr>
            <a:spLocks noChangeArrowheads="1"/>
          </p:cNvSpPr>
          <p:nvPr/>
        </p:nvSpPr>
        <p:spPr bwMode="auto">
          <a:xfrm>
            <a:off x="356300" y="2256240"/>
            <a:ext cx="1720379" cy="47265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>
              <a:lnSpc>
                <a:spcPct val="110000"/>
              </a:lnSpc>
            </a:pP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Family size</a:t>
            </a:r>
          </a:p>
        </p:txBody>
      </p:sp>
      <p:sp>
        <p:nvSpPr>
          <p:cNvPr id="144398" name="Rectangle 14"/>
          <p:cNvSpPr>
            <a:spLocks noChangeArrowheads="1"/>
          </p:cNvSpPr>
          <p:nvPr/>
        </p:nvSpPr>
        <p:spPr bwMode="auto">
          <a:xfrm>
            <a:off x="2764903" y="2303467"/>
            <a:ext cx="2800626" cy="74479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>
              <a:lnSpc>
                <a:spcPct val="90000"/>
              </a:lnSpc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 sz="1805" i="1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x</a:t>
            </a: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 = Number of dependents</a:t>
            </a:r>
          </a:p>
          <a:p>
            <a:pPr algn="l">
              <a:lnSpc>
                <a:spcPct val="90000"/>
              </a:lnSpc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       reported on tax return</a:t>
            </a:r>
          </a:p>
        </p:txBody>
      </p:sp>
      <p:sp>
        <p:nvSpPr>
          <p:cNvPr id="144399" name="Rectangle 15"/>
          <p:cNvSpPr>
            <a:spLocks noChangeArrowheads="1"/>
          </p:cNvSpPr>
          <p:nvPr/>
        </p:nvSpPr>
        <p:spPr bwMode="auto">
          <a:xfrm>
            <a:off x="6832832" y="2284886"/>
            <a:ext cx="1428750" cy="44401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/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Discrete</a:t>
            </a:r>
          </a:p>
        </p:txBody>
      </p:sp>
      <p:sp>
        <p:nvSpPr>
          <p:cNvPr id="144400" name="Rectangle 16"/>
          <p:cNvSpPr>
            <a:spLocks noChangeArrowheads="1"/>
          </p:cNvSpPr>
          <p:nvPr/>
        </p:nvSpPr>
        <p:spPr bwMode="auto">
          <a:xfrm>
            <a:off x="356300" y="3343962"/>
            <a:ext cx="2162175" cy="104510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>
              <a:lnSpc>
                <a:spcPct val="110000"/>
              </a:lnSpc>
            </a:pPr>
            <a:r>
              <a:rPr lang="en-US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Distance from</a:t>
            </a:r>
          </a:p>
          <a:p>
            <a:pPr algn="l">
              <a:lnSpc>
                <a:spcPct val="110000"/>
              </a:lnSpc>
            </a:pPr>
            <a:r>
              <a:rPr lang="en-US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home to stores on a</a:t>
            </a:r>
          </a:p>
          <a:p>
            <a:pPr algn="l">
              <a:lnSpc>
                <a:spcPct val="110000"/>
              </a:lnSpc>
            </a:pPr>
            <a:r>
              <a:rPr lang="en-US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highway </a:t>
            </a:r>
          </a:p>
          <a:p>
            <a:pPr algn="l">
              <a:lnSpc>
                <a:spcPct val="110000"/>
              </a:lnSpc>
            </a:pPr>
            <a:endParaRPr lang="en-US" sz="1805" dirty="0">
              <a:solidFill>
                <a:srgbClr val="000000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44401" name="Rectangle 17"/>
          <p:cNvSpPr>
            <a:spLocks noChangeArrowheads="1"/>
          </p:cNvSpPr>
          <p:nvPr/>
        </p:nvSpPr>
        <p:spPr bwMode="auto">
          <a:xfrm>
            <a:off x="2794700" y="3231498"/>
            <a:ext cx="2924696" cy="71614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>
              <a:lnSpc>
                <a:spcPct val="110000"/>
              </a:lnSpc>
            </a:pPr>
            <a:r>
              <a:rPr lang="en-US" sz="1805" i="1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x</a:t>
            </a: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 = Distance in miles from</a:t>
            </a:r>
          </a:p>
          <a:p>
            <a:pPr algn="l">
              <a:lnSpc>
                <a:spcPct val="110000"/>
              </a:lnSpc>
            </a:pP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       home to the store site</a:t>
            </a:r>
          </a:p>
        </p:txBody>
      </p:sp>
      <p:sp>
        <p:nvSpPr>
          <p:cNvPr id="144402" name="Rectangle 18"/>
          <p:cNvSpPr>
            <a:spLocks noChangeArrowheads="1"/>
          </p:cNvSpPr>
          <p:nvPr/>
        </p:nvSpPr>
        <p:spPr bwMode="auto">
          <a:xfrm>
            <a:off x="6757101" y="3267071"/>
            <a:ext cx="1847850" cy="4296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/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 Continuous</a:t>
            </a:r>
          </a:p>
        </p:txBody>
      </p:sp>
      <p:sp>
        <p:nvSpPr>
          <p:cNvPr id="144403" name="Rectangle 19"/>
          <p:cNvSpPr>
            <a:spLocks noChangeArrowheads="1"/>
          </p:cNvSpPr>
          <p:nvPr/>
        </p:nvSpPr>
        <p:spPr bwMode="auto">
          <a:xfrm>
            <a:off x="337250" y="4474590"/>
            <a:ext cx="2015160" cy="43014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/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Own dog or cat</a:t>
            </a:r>
          </a:p>
        </p:txBody>
      </p:sp>
      <p:sp>
        <p:nvSpPr>
          <p:cNvPr id="144404" name="Rectangle 20"/>
          <p:cNvSpPr>
            <a:spLocks noChangeArrowheads="1"/>
          </p:cNvSpPr>
          <p:nvPr/>
        </p:nvSpPr>
        <p:spPr bwMode="auto">
          <a:xfrm>
            <a:off x="2780777" y="4481752"/>
            <a:ext cx="3145237" cy="1310549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>
              <a:lnSpc>
                <a:spcPct val="90000"/>
              </a:lnSpc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 sz="1805" i="1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x</a:t>
            </a: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 = 1 if own no pet;</a:t>
            </a:r>
          </a:p>
          <a:p>
            <a:pPr algn="l">
              <a:lnSpc>
                <a:spcPct val="90000"/>
              </a:lnSpc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   = 2 if own dog(s) only;         </a:t>
            </a:r>
          </a:p>
          <a:p>
            <a:pPr algn="l">
              <a:lnSpc>
                <a:spcPct val="90000"/>
              </a:lnSpc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   = 3 if own cat(s) only; </a:t>
            </a:r>
          </a:p>
          <a:p>
            <a:pPr algn="l">
              <a:lnSpc>
                <a:spcPct val="90000"/>
              </a:lnSpc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   = 4 if own dog(s) and cat(s)</a:t>
            </a:r>
          </a:p>
        </p:txBody>
      </p:sp>
      <p:sp>
        <p:nvSpPr>
          <p:cNvPr id="144405" name="Rectangle 21"/>
          <p:cNvSpPr>
            <a:spLocks noChangeArrowheads="1"/>
          </p:cNvSpPr>
          <p:nvPr/>
        </p:nvSpPr>
        <p:spPr bwMode="auto">
          <a:xfrm>
            <a:off x="6718532" y="4474590"/>
            <a:ext cx="1485900" cy="40104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/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  Discrete</a:t>
            </a:r>
          </a:p>
        </p:txBody>
      </p:sp>
    </p:spTree>
    <p:extLst>
      <p:ext uri="{BB962C8B-B14F-4D97-AF65-F5344CB8AC3E}">
        <p14:creationId xmlns:p14="http://schemas.microsoft.com/office/powerpoint/2010/main" val="852532676"/>
      </p:ext>
    </p:extLst>
  </p:cSld>
  <p:clrMapOvr>
    <a:masterClrMapping/>
  </p:clrMapOvr>
  <p:transition>
    <p:zoom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84" name="Rectangle 4"/>
          <p:cNvSpPr>
            <a:spLocks noChangeArrowheads="1"/>
          </p:cNvSpPr>
          <p:nvPr/>
        </p:nvSpPr>
        <p:spPr bwMode="auto">
          <a:xfrm>
            <a:off x="819150" y="1588066"/>
            <a:ext cx="7505700" cy="767272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anchor="ctr"/>
          <a:lstStyle/>
          <a:p>
            <a:pPr marL="257827" indent="-257827">
              <a:buFont typeface="Arial" panose="020B0604020202020204" pitchFamily="34" charset="0"/>
              <a:buChar char="•"/>
            </a:pPr>
            <a:r>
              <a:rPr lang="en-US" sz="1805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</a:t>
            </a:r>
            <a:r>
              <a:rPr lang="en-US" sz="1805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probability distribution </a:t>
            </a:r>
            <a:r>
              <a:rPr lang="en-US" sz="1805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 a random variable describes how probabilities are distributed over the values of the random variable.</a:t>
            </a:r>
          </a:p>
        </p:txBody>
      </p:sp>
      <p:sp>
        <p:nvSpPr>
          <p:cNvPr id="174082" name="Rectangle 2"/>
          <p:cNvSpPr>
            <a:spLocks noChangeArrowheads="1"/>
          </p:cNvSpPr>
          <p:nvPr/>
        </p:nvSpPr>
        <p:spPr bwMode="auto">
          <a:xfrm>
            <a:off x="819150" y="2267759"/>
            <a:ext cx="7510463" cy="802084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anchor="ctr"/>
          <a:lstStyle/>
          <a:p>
            <a:pPr marL="257827" indent="-257827">
              <a:buFont typeface="Arial" panose="020B0604020202020204" pitchFamily="34" charset="0"/>
              <a:buChar char="•"/>
            </a:pPr>
            <a:r>
              <a:rPr lang="en-US" sz="1805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 can describe a discrete probability distribution with a table, graph, or formula.</a:t>
            </a:r>
          </a:p>
        </p:txBody>
      </p:sp>
      <p:sp>
        <p:nvSpPr>
          <p:cNvPr id="174086" name="Rectangle 6"/>
          <p:cNvSpPr>
            <a:spLocks noChangeArrowheads="1"/>
          </p:cNvSpPr>
          <p:nvPr/>
        </p:nvSpPr>
        <p:spPr bwMode="auto">
          <a:xfrm>
            <a:off x="489653" y="987861"/>
            <a:ext cx="7772400" cy="45833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68034" tIns="33420" rIns="68034" bIns="33420" anchor="ctr"/>
          <a:lstStyle/>
          <a:p>
            <a:pPr algn="l"/>
            <a:r>
              <a:rPr lang="en-US" sz="2800" b="1" dirty="0">
                <a:latin typeface="+mn-lt"/>
                <a:cs typeface="Arial" panose="020B0604020202020204" pitchFamily="34" charset="0"/>
              </a:rPr>
              <a:t>Discrete Probability Distributions</a:t>
            </a:r>
          </a:p>
        </p:txBody>
      </p:sp>
    </p:spTree>
    <p:extLst>
      <p:ext uri="{BB962C8B-B14F-4D97-AF65-F5344CB8AC3E}">
        <p14:creationId xmlns:p14="http://schemas.microsoft.com/office/powerpoint/2010/main" val="1042016904"/>
      </p:ext>
    </p:extLst>
  </p:cSld>
  <p:clrMapOvr>
    <a:masterClrMapping/>
  </p:clrMapOvr>
  <p:transition>
    <p:zoom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ChangeArrowheads="1"/>
          </p:cNvSpPr>
          <p:nvPr/>
        </p:nvSpPr>
        <p:spPr bwMode="auto">
          <a:xfrm>
            <a:off x="1017835" y="1675601"/>
            <a:ext cx="7505700" cy="562879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anchor="ctr"/>
          <a:lstStyle/>
          <a:p>
            <a:pPr algn="l"/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Types of discrete probability distributions: </a:t>
            </a: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1017835" y="2078131"/>
            <a:ext cx="7510463" cy="792096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anchor="ctr"/>
          <a:lstStyle/>
          <a:p>
            <a:pPr marL="257827" indent="-257827">
              <a:buFont typeface="Arial" panose="020B0604020202020204" pitchFamily="34" charset="0"/>
              <a:buChar char="•"/>
            </a:pP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First type:  uses the rules of assigning probabilities to experimental outcomes to determine probabilities for each value of the random variable.</a:t>
            </a: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1025095" y="2716790"/>
            <a:ext cx="7510463" cy="822347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anchor="ctr"/>
          <a:lstStyle/>
          <a:p>
            <a:pPr marL="257827" indent="-257827">
              <a:buFont typeface="Arial" panose="020B0604020202020204" pitchFamily="34" charset="0"/>
              <a:buChar char="•"/>
            </a:pP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Second type:  uses a special mathematical formula to compute the probabilities for each value of the random variable.</a:t>
            </a:r>
          </a:p>
        </p:txBody>
      </p:sp>
      <p:sp>
        <p:nvSpPr>
          <p:cNvPr id="9" name="Rectangle 6"/>
          <p:cNvSpPr>
            <a:spLocks noChangeArrowheads="1"/>
          </p:cNvSpPr>
          <p:nvPr/>
        </p:nvSpPr>
        <p:spPr bwMode="auto">
          <a:xfrm>
            <a:off x="542407" y="978112"/>
            <a:ext cx="7772400" cy="45833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68034" tIns="33420" rIns="68034" bIns="33420" anchor="ctr"/>
          <a:lstStyle/>
          <a:p>
            <a:pPr algn="l"/>
            <a:r>
              <a:rPr lang="en-US" sz="2800" b="1" dirty="0">
                <a:latin typeface="+mn-lt"/>
                <a:cs typeface="Arial" panose="020B0604020202020204" pitchFamily="34" charset="0"/>
              </a:rPr>
              <a:t>Discrete Probability Distributions</a:t>
            </a:r>
          </a:p>
        </p:txBody>
      </p:sp>
    </p:spTree>
    <p:extLst>
      <p:ext uri="{BB962C8B-B14F-4D97-AF65-F5344CB8AC3E}">
        <p14:creationId xmlns:p14="http://schemas.microsoft.com/office/powerpoint/2010/main" val="1865537253"/>
      </p:ext>
    </p:extLst>
  </p:cSld>
  <p:clrMapOvr>
    <a:masterClrMapping/>
  </p:clrMapOvr>
  <p:transition>
    <p:zoom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106" name="Rectangle 2"/>
          <p:cNvSpPr>
            <a:spLocks noChangeArrowheads="1"/>
          </p:cNvSpPr>
          <p:nvPr/>
        </p:nvSpPr>
        <p:spPr bwMode="auto">
          <a:xfrm>
            <a:off x="1017835" y="1657461"/>
            <a:ext cx="7505700" cy="869468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anchor="ctr"/>
          <a:lstStyle/>
          <a:p>
            <a:pPr marL="257827" indent="-257827">
              <a:buFont typeface="Arial" panose="020B0604020202020204" pitchFamily="34" charset="0"/>
              <a:buChar char="•"/>
            </a:pP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The probability distribution is defined by a probability function, denoted by </a:t>
            </a:r>
            <a:r>
              <a:rPr lang="en-US" sz="1805" i="1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f</a:t>
            </a: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(</a:t>
            </a:r>
            <a:r>
              <a:rPr lang="en-US" sz="1805" i="1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x</a:t>
            </a: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), that provides the probability for each value of the random variable.</a:t>
            </a:r>
          </a:p>
        </p:txBody>
      </p:sp>
      <p:sp>
        <p:nvSpPr>
          <p:cNvPr id="175107" name="Rectangle 3"/>
          <p:cNvSpPr>
            <a:spLocks noChangeArrowheads="1"/>
          </p:cNvSpPr>
          <p:nvPr/>
        </p:nvSpPr>
        <p:spPr bwMode="auto">
          <a:xfrm>
            <a:off x="1017835" y="2385571"/>
            <a:ext cx="7510463" cy="540842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anchor="ctr"/>
          <a:lstStyle/>
          <a:p>
            <a:pPr marL="257827" indent="-257827">
              <a:buFont typeface="Arial" panose="020B0604020202020204" pitchFamily="34" charset="0"/>
              <a:buChar char="•"/>
            </a:pP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The required conditions for a discrete probability function are:</a:t>
            </a:r>
            <a:endParaRPr lang="en-US" sz="1053" dirty="0">
              <a:solidFill>
                <a:srgbClr val="000000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8" name="Rectangle 6"/>
          <p:cNvSpPr>
            <a:spLocks noChangeArrowheads="1"/>
          </p:cNvSpPr>
          <p:nvPr/>
        </p:nvSpPr>
        <p:spPr bwMode="auto">
          <a:xfrm>
            <a:off x="586368" y="1028810"/>
            <a:ext cx="7772400" cy="45833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68034" tIns="33420" rIns="68034" bIns="33420" anchor="ctr"/>
          <a:lstStyle/>
          <a:p>
            <a:pPr algn="l"/>
            <a:r>
              <a:rPr lang="en-US" sz="2800" b="1" dirty="0">
                <a:latin typeface="+mn-lt"/>
                <a:cs typeface="Arial" panose="020B0604020202020204" pitchFamily="34" charset="0"/>
              </a:rPr>
              <a:t>Discrete Probability Distributions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ACE02C91-9402-4077-A699-DAC4087D85FB}"/>
                  </a:ext>
                </a:extLst>
              </p:cNvPr>
              <p:cNvSpPr txBox="1"/>
              <p:nvPr/>
            </p:nvSpPr>
            <p:spPr>
              <a:xfrm>
                <a:off x="2745871" y="3093619"/>
                <a:ext cx="2721258" cy="67076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𝑓</m:t>
                      </m:r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≥0 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𝑎𝑛𝑑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nary>
                        <m:naryPr>
                          <m:chr m:val="∑"/>
                          <m:subHide m:val="on"/>
                          <m:supHide m:val="on"/>
                          <m:ctrlP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𝑓</m:t>
                          </m:r>
                          <m:d>
                            <m:d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</m:e>
                          </m:d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=1</m:t>
                          </m:r>
                        </m:e>
                      </m:nary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ACE02C91-9402-4077-A699-DAC4087D85F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45871" y="3093619"/>
                <a:ext cx="2721258" cy="670761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508586583"/>
      </p:ext>
    </p:extLst>
  </p:cSld>
  <p:clrMapOvr>
    <a:masterClrMapping/>
  </p:clrMapOvr>
  <p:transition>
    <p:zoom/>
  </p:transition>
</p:sld>
</file>

<file path=ppt/theme/theme1.xml><?xml version="1.0" encoding="utf-8"?>
<a:theme xmlns:a="http://schemas.openxmlformats.org/drawingml/2006/main" name="eStudy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StudyTemplate.pptx" id="{AE74280A-B603-42B4-B05F-2B7AC7703B76}" vid="{F4A7A3A8-5CA7-4B76-85A7-4E6A94576C8D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eStudy</Template>
  <TotalTime>0</TotalTime>
  <Words>2734</Words>
  <Application>Microsoft Office PowerPoint</Application>
  <PresentationFormat>On-screen Show (4:3)</PresentationFormat>
  <Paragraphs>443</Paragraphs>
  <Slides>47</Slides>
  <Notes>41</Notes>
  <HiddenSlides>0</HiddenSlides>
  <MMClips>0</MMClips>
  <ScaleCrop>false</ScaleCrop>
  <HeadingPairs>
    <vt:vector size="8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47</vt:i4>
      </vt:variant>
    </vt:vector>
  </HeadingPairs>
  <TitlesOfParts>
    <vt:vector size="56" baseType="lpstr">
      <vt:lpstr>Arial</vt:lpstr>
      <vt:lpstr>Calibri</vt:lpstr>
      <vt:lpstr>Cambria Math</vt:lpstr>
      <vt:lpstr>Monotype Sorts</vt:lpstr>
      <vt:lpstr>Symbol</vt:lpstr>
      <vt:lpstr>Times New Roman</vt:lpstr>
      <vt:lpstr>Verdana</vt:lpstr>
      <vt:lpstr>eStudy</vt:lpstr>
      <vt:lpstr>Worksheet</vt:lpstr>
      <vt:lpstr>PowerPoint Presentation</vt:lpstr>
      <vt:lpstr>Discrete Probability Distributions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Expected Value</vt:lpstr>
      <vt:lpstr>PowerPoint Presentation</vt:lpstr>
      <vt:lpstr>Expected Value</vt:lpstr>
      <vt:lpstr>Variance</vt:lpstr>
      <vt:lpstr>Binomial Probability Distribution</vt:lpstr>
      <vt:lpstr>Binomial Probability Distribution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Binomial Probability Distribution</vt:lpstr>
      <vt:lpstr>PowerPoint Presentation</vt:lpstr>
      <vt:lpstr>PowerPoint Presentation</vt:lpstr>
      <vt:lpstr>Binomial Probability Distribution</vt:lpstr>
      <vt:lpstr>Binomial Probability Distribution</vt:lpstr>
      <vt:lpstr>PowerPoint Presentation</vt:lpstr>
      <vt:lpstr>PowerPoint Presentation</vt:lpstr>
      <vt:lpstr>PowerPoint Presentation</vt:lpstr>
      <vt:lpstr>Poisson Probability Distribution</vt:lpstr>
      <vt:lpstr>Poisson Probability Distribution</vt:lpstr>
      <vt:lpstr>Poisson Probability Distribution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2017-11-07T19:55:41Z</dcterms:created>
  <dcterms:modified xsi:type="dcterms:W3CDTF">2018-02-02T23:01:44Z</dcterms:modified>
</cp:coreProperties>
</file>