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46"/>
  </p:notesMasterIdLst>
  <p:handoutMasterIdLst>
    <p:handoutMasterId r:id="rId47"/>
  </p:handoutMasterIdLst>
  <p:sldIdLst>
    <p:sldId id="268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6" r:id="rId25"/>
    <p:sldId id="297" r:id="rId26"/>
    <p:sldId id="298" r:id="rId27"/>
    <p:sldId id="299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5540" autoAdjust="0"/>
  </p:normalViewPr>
  <p:slideViewPr>
    <p:cSldViewPr snapToGrid="0">
      <p:cViewPr varScale="1">
        <p:scale>
          <a:sx n="102" d="100"/>
          <a:sy n="102" d="100"/>
        </p:scale>
        <p:origin x="162" y="96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656062-D505-4836-AF54-3CB4DAD874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011AD9-8D16-42BA-B401-68D93E8391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D2BF6-C0F9-4370-AAC9-0C55220FB4CA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CD096-219C-4E81-A6F2-CAFD835FFB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945DE-73A1-4703-8B3F-28EFB19134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6C0B1-35B7-4639-BFAA-194584681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59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965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7545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630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069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913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620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084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8127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1977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55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4333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9036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288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196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874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344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257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374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972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2626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30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16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358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6532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359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10729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8340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420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1271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831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28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95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659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624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78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70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19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52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A200E3-CC3B-4F36-A270-5195B35C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869" y="1007227"/>
            <a:ext cx="4869240" cy="461355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  <a:latin typeface="+mn-lt"/>
              </a:defRPr>
            </a:lvl1pPr>
          </a:lstStyle>
          <a:p>
            <a:fld id="{949EBC64-41CB-41B8-B6DF-9B1367312B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75275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327812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2" r:id="rId3"/>
    <p:sldLayoutId id="2147483683" r:id="rId4"/>
    <p:sldLayoutId id="2147483684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44042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Business Statistics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894521" y="2635951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lecture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6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1A4484-8D43-493F-8A52-9E2163D5FC6F}"/>
              </a:ext>
            </a:extLst>
          </p:cNvPr>
          <p:cNvSpPr/>
          <p:nvPr/>
        </p:nvSpPr>
        <p:spPr>
          <a:xfrm>
            <a:off x="831099" y="1736168"/>
            <a:ext cx="31066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+mn-lt"/>
              </a:rPr>
              <a:t>Continuous Probability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700088" y="1718433"/>
            <a:ext cx="7772400" cy="409856"/>
          </a:xfrm>
        </p:spPr>
        <p:txBody>
          <a:bodyPr>
            <a:normAutofit fontScale="92500" lnSpcReduction="10000"/>
          </a:bodyPr>
          <a:lstStyle/>
          <a:p>
            <a:pPr marL="255439" indent="-255439"/>
            <a:r>
              <a:rPr lang="en-US" dirty="0"/>
              <a:t>Salad Plate Filling Weight</a:t>
            </a:r>
          </a:p>
        </p:txBody>
      </p:sp>
      <p:sp>
        <p:nvSpPr>
          <p:cNvPr id="88069" name="Line 5"/>
          <p:cNvSpPr>
            <a:spLocks noChangeShapeType="1"/>
          </p:cNvSpPr>
          <p:nvPr/>
        </p:nvSpPr>
        <p:spPr bwMode="auto">
          <a:xfrm>
            <a:off x="2048809" y="2934644"/>
            <a:ext cx="0" cy="1475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1729722" y="2533603"/>
            <a:ext cx="470821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6377922" y="4166417"/>
            <a:ext cx="31693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sp>
        <p:nvSpPr>
          <p:cNvPr id="88081" name="Freeform 17"/>
          <p:cNvSpPr>
            <a:spLocks/>
          </p:cNvSpPr>
          <p:nvPr/>
        </p:nvSpPr>
        <p:spPr bwMode="auto">
          <a:xfrm>
            <a:off x="3296784" y="3667427"/>
            <a:ext cx="2500114" cy="670876"/>
          </a:xfrm>
          <a:custGeom>
            <a:avLst/>
            <a:gdLst>
              <a:gd name="connsiteX0" fmla="*/ 0 w 10000"/>
              <a:gd name="connsiteY0" fmla="*/ 10000 h 10059"/>
              <a:gd name="connsiteX1" fmla="*/ 227 w 10000"/>
              <a:gd name="connsiteY1" fmla="*/ 0 h 10059"/>
              <a:gd name="connsiteX2" fmla="*/ 10000 w 10000"/>
              <a:gd name="connsiteY2" fmla="*/ 0 h 10059"/>
              <a:gd name="connsiteX3" fmla="*/ 10000 w 10000"/>
              <a:gd name="connsiteY3" fmla="*/ 10000 h 10059"/>
              <a:gd name="connsiteX4" fmla="*/ 224 w 10000"/>
              <a:gd name="connsiteY4" fmla="*/ 10059 h 10059"/>
              <a:gd name="connsiteX0" fmla="*/ 37 w 9794"/>
              <a:gd name="connsiteY0" fmla="*/ 962 h 11021"/>
              <a:gd name="connsiteX1" fmla="*/ 21 w 9794"/>
              <a:gd name="connsiteY1" fmla="*/ 962 h 11021"/>
              <a:gd name="connsiteX2" fmla="*/ 9794 w 9794"/>
              <a:gd name="connsiteY2" fmla="*/ 962 h 11021"/>
              <a:gd name="connsiteX3" fmla="*/ 9794 w 9794"/>
              <a:gd name="connsiteY3" fmla="*/ 10962 h 11021"/>
              <a:gd name="connsiteX4" fmla="*/ 18 w 9794"/>
              <a:gd name="connsiteY4" fmla="*/ 11021 h 11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94" h="11021">
                <a:moveTo>
                  <a:pt x="37" y="962"/>
                </a:moveTo>
                <a:cubicBezTo>
                  <a:pt x="113" y="-2371"/>
                  <a:pt x="-55" y="4295"/>
                  <a:pt x="21" y="962"/>
                </a:cubicBezTo>
                <a:lnTo>
                  <a:pt x="9794" y="962"/>
                </a:lnTo>
                <a:lnTo>
                  <a:pt x="9794" y="10962"/>
                </a:lnTo>
                <a:lnTo>
                  <a:pt x="18" y="11021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5801660" y="3718824"/>
            <a:ext cx="0" cy="6397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 flipV="1">
            <a:off x="3293410" y="3718824"/>
            <a:ext cx="2511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2055160" y="4334711"/>
            <a:ext cx="4349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 flipH="1">
            <a:off x="1959910" y="3718824"/>
            <a:ext cx="165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87" name="Rectangle 23"/>
          <p:cNvSpPr>
            <a:spLocks noChangeArrowheads="1"/>
          </p:cNvSpPr>
          <p:nvPr/>
        </p:nvSpPr>
        <p:spPr bwMode="auto">
          <a:xfrm>
            <a:off x="1151872" y="3550531"/>
            <a:ext cx="586238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1/10</a:t>
            </a:r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2914894" y="4758432"/>
            <a:ext cx="2031185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Salad Weight (oz.)</a:t>
            </a:r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>
            <a:off x="3301349" y="3723599"/>
            <a:ext cx="0" cy="606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72" name="Line 8"/>
          <p:cNvSpPr>
            <a:spLocks noChangeShapeType="1"/>
          </p:cNvSpPr>
          <p:nvPr/>
        </p:nvSpPr>
        <p:spPr bwMode="auto">
          <a:xfrm>
            <a:off x="3301349" y="4296516"/>
            <a:ext cx="0" cy="10503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73" name="Line 9"/>
          <p:cNvSpPr>
            <a:spLocks noChangeShapeType="1"/>
          </p:cNvSpPr>
          <p:nvPr/>
        </p:nvSpPr>
        <p:spPr bwMode="auto">
          <a:xfrm>
            <a:off x="5801660" y="4301290"/>
            <a:ext cx="0" cy="10503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>
            <a:off x="4544359" y="4291742"/>
            <a:ext cx="0" cy="10503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76" name="Rectangle 12"/>
          <p:cNvSpPr>
            <a:spLocks noChangeArrowheads="1"/>
          </p:cNvSpPr>
          <p:nvPr/>
        </p:nvSpPr>
        <p:spPr bwMode="auto">
          <a:xfrm>
            <a:off x="3139422" y="4414685"/>
            <a:ext cx="26563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8077" name="Rectangle 13"/>
          <p:cNvSpPr>
            <a:spLocks noChangeArrowheads="1"/>
          </p:cNvSpPr>
          <p:nvPr/>
        </p:nvSpPr>
        <p:spPr bwMode="auto">
          <a:xfrm>
            <a:off x="4301472" y="4429008"/>
            <a:ext cx="39387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88078" name="Rectangle 14"/>
          <p:cNvSpPr>
            <a:spLocks noChangeArrowheads="1"/>
          </p:cNvSpPr>
          <p:nvPr/>
        </p:nvSpPr>
        <p:spPr bwMode="auto">
          <a:xfrm>
            <a:off x="5548794" y="4443331"/>
            <a:ext cx="39387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88149" name="Rectangle 85"/>
          <p:cNvSpPr>
            <a:spLocks noChangeArrowheads="1"/>
          </p:cNvSpPr>
          <p:nvPr/>
        </p:nvSpPr>
        <p:spPr bwMode="auto">
          <a:xfrm>
            <a:off x="1894822" y="4414685"/>
            <a:ext cx="26563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>
          <a:xfrm>
            <a:off x="612210" y="1059105"/>
            <a:ext cx="7772400" cy="506077"/>
          </a:xfrm>
          <a:noFill/>
          <a:ln/>
        </p:spPr>
        <p:txBody>
          <a:bodyPr/>
          <a:lstStyle/>
          <a:p>
            <a:r>
              <a:rPr lang="en-US" sz="2400" dirty="0"/>
              <a:t>Uniform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7053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9"/>
          <p:cNvSpPr>
            <a:spLocks noChangeArrowheads="1"/>
          </p:cNvSpPr>
          <p:nvPr/>
        </p:nvSpPr>
        <p:spPr bwMode="auto">
          <a:xfrm>
            <a:off x="1146713" y="1706073"/>
            <a:ext cx="5174874" cy="7352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What is the probability that a customer will take between 12 and 15 ounces of salad?	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2709864" y="3032009"/>
            <a:ext cx="0" cy="1475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390776" y="2630967"/>
            <a:ext cx="470821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038976" y="4263782"/>
            <a:ext cx="31693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</a:t>
            </a:r>
          </a:p>
        </p:txBody>
      </p:sp>
      <p:sp>
        <p:nvSpPr>
          <p:cNvPr id="9" name="Freeform 17"/>
          <p:cNvSpPr>
            <a:spLocks/>
          </p:cNvSpPr>
          <p:nvPr/>
        </p:nvSpPr>
        <p:spPr bwMode="auto">
          <a:xfrm>
            <a:off x="3957838" y="3764792"/>
            <a:ext cx="2500114" cy="670876"/>
          </a:xfrm>
          <a:custGeom>
            <a:avLst/>
            <a:gdLst>
              <a:gd name="connsiteX0" fmla="*/ 0 w 10000"/>
              <a:gd name="connsiteY0" fmla="*/ 10000 h 10059"/>
              <a:gd name="connsiteX1" fmla="*/ 227 w 10000"/>
              <a:gd name="connsiteY1" fmla="*/ 0 h 10059"/>
              <a:gd name="connsiteX2" fmla="*/ 10000 w 10000"/>
              <a:gd name="connsiteY2" fmla="*/ 0 h 10059"/>
              <a:gd name="connsiteX3" fmla="*/ 10000 w 10000"/>
              <a:gd name="connsiteY3" fmla="*/ 10000 h 10059"/>
              <a:gd name="connsiteX4" fmla="*/ 224 w 10000"/>
              <a:gd name="connsiteY4" fmla="*/ 10059 h 10059"/>
              <a:gd name="connsiteX0" fmla="*/ 37 w 9794"/>
              <a:gd name="connsiteY0" fmla="*/ 962 h 11021"/>
              <a:gd name="connsiteX1" fmla="*/ 21 w 9794"/>
              <a:gd name="connsiteY1" fmla="*/ 962 h 11021"/>
              <a:gd name="connsiteX2" fmla="*/ 9794 w 9794"/>
              <a:gd name="connsiteY2" fmla="*/ 962 h 11021"/>
              <a:gd name="connsiteX3" fmla="*/ 9794 w 9794"/>
              <a:gd name="connsiteY3" fmla="*/ 10962 h 11021"/>
              <a:gd name="connsiteX4" fmla="*/ 18 w 9794"/>
              <a:gd name="connsiteY4" fmla="*/ 11021 h 11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94" h="11021">
                <a:moveTo>
                  <a:pt x="37" y="962"/>
                </a:moveTo>
                <a:cubicBezTo>
                  <a:pt x="113" y="-2371"/>
                  <a:pt x="-55" y="4295"/>
                  <a:pt x="21" y="962"/>
                </a:cubicBezTo>
                <a:lnTo>
                  <a:pt x="9794" y="962"/>
                </a:lnTo>
                <a:lnTo>
                  <a:pt x="9794" y="10962"/>
                </a:lnTo>
                <a:lnTo>
                  <a:pt x="18" y="11021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6462714" y="3816189"/>
            <a:ext cx="0" cy="63975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Line 20"/>
          <p:cNvSpPr>
            <a:spLocks noChangeShapeType="1"/>
          </p:cNvSpPr>
          <p:nvPr/>
        </p:nvSpPr>
        <p:spPr bwMode="auto">
          <a:xfrm flipV="1">
            <a:off x="3954464" y="3816189"/>
            <a:ext cx="2511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Line 21"/>
          <p:cNvSpPr>
            <a:spLocks noChangeShapeType="1"/>
          </p:cNvSpPr>
          <p:nvPr/>
        </p:nvSpPr>
        <p:spPr bwMode="auto">
          <a:xfrm>
            <a:off x="2716214" y="4432075"/>
            <a:ext cx="4349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Line 22"/>
          <p:cNvSpPr>
            <a:spLocks noChangeShapeType="1"/>
          </p:cNvSpPr>
          <p:nvPr/>
        </p:nvSpPr>
        <p:spPr bwMode="auto">
          <a:xfrm flipH="1">
            <a:off x="2620964" y="3816189"/>
            <a:ext cx="165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23"/>
          <p:cNvSpPr>
            <a:spLocks noChangeArrowheads="1"/>
          </p:cNvSpPr>
          <p:nvPr/>
        </p:nvSpPr>
        <p:spPr bwMode="auto">
          <a:xfrm>
            <a:off x="1812926" y="3647896"/>
            <a:ext cx="586238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1/10</a:t>
            </a:r>
          </a:p>
        </p:txBody>
      </p:sp>
      <p:sp>
        <p:nvSpPr>
          <p:cNvPr id="15" name="Rectangle 24"/>
          <p:cNvSpPr>
            <a:spLocks noChangeArrowheads="1"/>
          </p:cNvSpPr>
          <p:nvPr/>
        </p:nvSpPr>
        <p:spPr bwMode="auto">
          <a:xfrm>
            <a:off x="3611204" y="4855796"/>
            <a:ext cx="2031185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Salad Weight (oz.)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3962403" y="3820963"/>
            <a:ext cx="0" cy="606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3962403" y="4393881"/>
            <a:ext cx="0" cy="10503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ine 9"/>
          <p:cNvSpPr>
            <a:spLocks noChangeShapeType="1"/>
          </p:cNvSpPr>
          <p:nvPr/>
        </p:nvSpPr>
        <p:spPr bwMode="auto">
          <a:xfrm>
            <a:off x="6462714" y="4398655"/>
            <a:ext cx="0" cy="10503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>
            <a:off x="5205414" y="4389106"/>
            <a:ext cx="0" cy="10503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800476" y="4512050"/>
            <a:ext cx="26563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4962526" y="4526373"/>
            <a:ext cx="39387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6209848" y="4540696"/>
            <a:ext cx="39387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23" name="Rectangle 85"/>
          <p:cNvSpPr>
            <a:spLocks noChangeArrowheads="1"/>
          </p:cNvSpPr>
          <p:nvPr/>
        </p:nvSpPr>
        <p:spPr bwMode="auto">
          <a:xfrm>
            <a:off x="2555876" y="4512050"/>
            <a:ext cx="26563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4" name="Rectangle 77"/>
          <p:cNvSpPr>
            <a:spLocks noChangeArrowheads="1"/>
          </p:cNvSpPr>
          <p:nvPr/>
        </p:nvSpPr>
        <p:spPr bwMode="auto">
          <a:xfrm>
            <a:off x="3338515" y="3221788"/>
            <a:ext cx="3176690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(12 </a:t>
            </a:r>
            <a:r>
              <a:rPr lang="en-US" sz="1805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15) = 1/10(3) =   .3</a:t>
            </a:r>
          </a:p>
        </p:txBody>
      </p:sp>
      <p:sp>
        <p:nvSpPr>
          <p:cNvPr id="26" name="Freeform 75"/>
          <p:cNvSpPr>
            <a:spLocks/>
          </p:cNvSpPr>
          <p:nvPr/>
        </p:nvSpPr>
        <p:spPr bwMode="auto">
          <a:xfrm>
            <a:off x="5628674" y="3816190"/>
            <a:ext cx="838200" cy="619014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12" y="0"/>
              </a:cxn>
              <a:cxn ang="0">
                <a:pos x="528" y="0"/>
              </a:cxn>
              <a:cxn ang="0">
                <a:pos x="528" y="528"/>
              </a:cxn>
              <a:cxn ang="0">
                <a:pos x="0" y="528"/>
              </a:cxn>
            </a:cxnLst>
            <a:rect l="0" t="0" r="r" b="b"/>
            <a:pathLst>
              <a:path w="528" h="528">
                <a:moveTo>
                  <a:pt x="0" y="528"/>
                </a:moveTo>
                <a:lnTo>
                  <a:pt x="12" y="0"/>
                </a:lnTo>
                <a:lnTo>
                  <a:pt x="528" y="0"/>
                </a:lnTo>
                <a:lnTo>
                  <a:pt x="528" y="528"/>
                </a:lnTo>
                <a:lnTo>
                  <a:pt x="0" y="528"/>
                </a:lnTo>
              </a:path>
            </a:pathLst>
          </a:custGeom>
          <a:solidFill>
            <a:schemeClr val="bg1">
              <a:lumMod val="50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78"/>
          <p:cNvSpPr>
            <a:spLocks noChangeShapeType="1"/>
          </p:cNvSpPr>
          <p:nvPr/>
        </p:nvSpPr>
        <p:spPr bwMode="auto">
          <a:xfrm>
            <a:off x="5636546" y="3826240"/>
            <a:ext cx="0" cy="6063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76"/>
          <p:cNvSpPr>
            <a:spLocks noChangeShapeType="1"/>
          </p:cNvSpPr>
          <p:nvPr/>
        </p:nvSpPr>
        <p:spPr bwMode="auto">
          <a:xfrm flipH="1" flipV="1">
            <a:off x="6176964" y="3573893"/>
            <a:ext cx="0" cy="44759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" name="Group 82"/>
          <p:cNvGrpSpPr>
            <a:grpSpLocks/>
          </p:cNvGrpSpPr>
          <p:nvPr/>
        </p:nvGrpSpPr>
        <p:grpSpPr bwMode="auto">
          <a:xfrm>
            <a:off x="5400680" y="4384333"/>
            <a:ext cx="393700" cy="486980"/>
            <a:chOff x="3402" y="2920"/>
            <a:chExt cx="248" cy="408"/>
          </a:xfrm>
        </p:grpSpPr>
        <p:sp>
          <p:nvSpPr>
            <p:cNvPr id="30" name="Line 80"/>
            <p:cNvSpPr>
              <a:spLocks noChangeShapeType="1"/>
            </p:cNvSpPr>
            <p:nvPr/>
          </p:nvSpPr>
          <p:spPr bwMode="auto">
            <a:xfrm>
              <a:off x="3543" y="2920"/>
              <a:ext cx="0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81"/>
            <p:cNvSpPr>
              <a:spLocks noChangeArrowheads="1"/>
            </p:cNvSpPr>
            <p:nvPr/>
          </p:nvSpPr>
          <p:spPr bwMode="auto">
            <a:xfrm>
              <a:off x="3402" y="3039"/>
              <a:ext cx="248" cy="2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</a:t>
              </a:r>
            </a:p>
          </p:txBody>
        </p:sp>
      </p:grpSp>
      <p:sp>
        <p:nvSpPr>
          <p:cNvPr id="34" name="Rectangle 2"/>
          <p:cNvSpPr txBox="1">
            <a:spLocks noChangeArrowheads="1"/>
          </p:cNvSpPr>
          <p:nvPr/>
        </p:nvSpPr>
        <p:spPr>
          <a:xfrm>
            <a:off x="604088" y="1078843"/>
            <a:ext cx="7772400" cy="372399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Uniform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855382589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685800" y="1095967"/>
            <a:ext cx="7772400" cy="4595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Area as a Measure of Probability</a:t>
            </a:r>
          </a:p>
        </p:txBody>
      </p:sp>
      <p:sp>
        <p:nvSpPr>
          <p:cNvPr id="250883" name="Rectangle 3"/>
          <p:cNvSpPr>
            <a:spLocks noChangeArrowheads="1"/>
          </p:cNvSpPr>
          <p:nvPr/>
        </p:nvSpPr>
        <p:spPr bwMode="auto">
          <a:xfrm>
            <a:off x="701073" y="1691891"/>
            <a:ext cx="7772400" cy="375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area under the graph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and probability are identical.</a:t>
            </a:r>
          </a:p>
        </p:txBody>
      </p:sp>
      <p:sp>
        <p:nvSpPr>
          <p:cNvPr id="250884" name="Rectangle 4"/>
          <p:cNvSpPr>
            <a:spLocks noChangeArrowheads="1"/>
          </p:cNvSpPr>
          <p:nvPr/>
        </p:nvSpPr>
        <p:spPr bwMode="auto">
          <a:xfrm>
            <a:off x="701073" y="2065758"/>
            <a:ext cx="7772400" cy="381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This is valid for all continuous random variables.</a:t>
            </a:r>
          </a:p>
        </p:txBody>
      </p:sp>
      <p:sp>
        <p:nvSpPr>
          <p:cNvPr id="250885" name="Rectangle 5"/>
          <p:cNvSpPr>
            <a:spLocks noChangeArrowheads="1"/>
          </p:cNvSpPr>
          <p:nvPr/>
        </p:nvSpPr>
        <p:spPr bwMode="auto">
          <a:xfrm>
            <a:off x="701073" y="2433380"/>
            <a:ext cx="7772400" cy="12317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probability that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takes on a value between some lower value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baseline="-250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some higher value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baseline="-250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can be found by computing the area under the graph of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over the interval from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baseline="-250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to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baseline="-250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44445360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48278"/>
            <a:ext cx="7772400" cy="522610"/>
          </a:xfrm>
        </p:spPr>
        <p:txBody>
          <a:bodyPr/>
          <a:lstStyle/>
          <a:p>
            <a:r>
              <a:rPr lang="en-US" sz="2400" dirty="0"/>
              <a:t>Normal Probability Distribution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701976" y="1716899"/>
            <a:ext cx="7772400" cy="621670"/>
          </a:xfrm>
        </p:spPr>
        <p:txBody>
          <a:bodyPr>
            <a:normAutofit fontScale="85000" lnSpcReduction="20000"/>
          </a:bodyPr>
          <a:lstStyle/>
          <a:p>
            <a:pPr marL="255439" indent="-255439"/>
            <a:r>
              <a:rPr lang="en-US" dirty="0"/>
              <a:t>The normal probability distribution is the most important distribution for describing a continuous random variable.</a:t>
            </a: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704492" y="2260438"/>
            <a:ext cx="69342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widely used in statistical inference.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705751" y="2605659"/>
            <a:ext cx="7772400" cy="365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has been used in a wide variety of applications including:</a:t>
            </a:r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1476376" y="2953502"/>
            <a:ext cx="2809875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SzPct val="100000"/>
              <a:buFontTx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Heights of people</a:t>
            </a:r>
          </a:p>
          <a:p>
            <a:pPr algn="l">
              <a:buSzPct val="100000"/>
              <a:buFontTx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Amounts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of rainfall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3651590" y="2953502"/>
            <a:ext cx="3533775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SzPct val="100000"/>
              <a:buFontTx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Test scores</a:t>
            </a:r>
          </a:p>
          <a:p>
            <a:pPr algn="l">
              <a:buSzPct val="100000"/>
              <a:buFontTx/>
              <a:buChar char="•"/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Scientific measurements</a:t>
            </a:r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706381" y="3553177"/>
            <a:ext cx="7772400" cy="6539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Abraham de </a:t>
            </a:r>
            <a:r>
              <a:rPr lang="en-US" sz="1805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Moivre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, a French mathematician, published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Doctrine of Chances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in 1733.</a:t>
            </a:r>
          </a:p>
        </p:txBody>
      </p:sp>
      <p:sp>
        <p:nvSpPr>
          <p:cNvPr id="89102" name="Rectangle 14"/>
          <p:cNvSpPr>
            <a:spLocks noChangeArrowheads="1"/>
          </p:cNvSpPr>
          <p:nvPr/>
        </p:nvSpPr>
        <p:spPr bwMode="auto">
          <a:xfrm>
            <a:off x="706381" y="4194404"/>
            <a:ext cx="69342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He derived the normal distribution.</a:t>
            </a:r>
          </a:p>
        </p:txBody>
      </p:sp>
    </p:spTree>
    <p:extLst>
      <p:ext uri="{BB962C8B-B14F-4D97-AF65-F5344CB8AC3E}">
        <p14:creationId xmlns:p14="http://schemas.microsoft.com/office/powerpoint/2010/main" val="2221721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7" name="Rectangle 5"/>
          <p:cNvSpPr>
            <a:spLocks noGrp="1" noChangeArrowheads="1"/>
          </p:cNvSpPr>
          <p:nvPr>
            <p:ph type="title"/>
          </p:nvPr>
        </p:nvSpPr>
        <p:spPr>
          <a:xfrm>
            <a:off x="608475" y="1085028"/>
            <a:ext cx="7772400" cy="525174"/>
          </a:xfrm>
          <a:noFill/>
          <a:ln/>
        </p:spPr>
        <p:txBody>
          <a:bodyPr/>
          <a:lstStyle/>
          <a:p>
            <a:r>
              <a:rPr lang="en-US" sz="2400" dirty="0"/>
              <a:t>Normal Probability Distribution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idx="1"/>
          </p:nvPr>
        </p:nvSpPr>
        <p:spPr>
          <a:xfrm>
            <a:off x="700088" y="1713036"/>
            <a:ext cx="7772400" cy="500110"/>
          </a:xfrm>
          <a:noFill/>
          <a:ln/>
        </p:spPr>
        <p:txBody>
          <a:bodyPr/>
          <a:lstStyle/>
          <a:p>
            <a:pPr marL="255439" indent="-255439"/>
            <a:r>
              <a:rPr lang="en-US" dirty="0"/>
              <a:t>Normal Probability Density Function</a:t>
            </a:r>
          </a:p>
        </p:txBody>
      </p:sp>
      <p:grpSp>
        <p:nvGrpSpPr>
          <p:cNvPr id="90127" name="Group 15"/>
          <p:cNvGrpSpPr>
            <a:grpSpLocks/>
          </p:cNvGrpSpPr>
          <p:nvPr/>
        </p:nvGrpSpPr>
        <p:grpSpPr bwMode="auto">
          <a:xfrm>
            <a:off x="2233964" y="3146428"/>
            <a:ext cx="3339958" cy="1360679"/>
            <a:chOff x="1728" y="2184"/>
            <a:chExt cx="2452" cy="1140"/>
          </a:xfrm>
        </p:grpSpPr>
        <p:sp>
          <p:nvSpPr>
            <p:cNvPr id="90121" name="Rectangle 9"/>
            <p:cNvSpPr>
              <a:spLocks noChangeArrowheads="1"/>
            </p:cNvSpPr>
            <p:nvPr/>
          </p:nvSpPr>
          <p:spPr bwMode="auto">
            <a:xfrm>
              <a:off x="1728" y="2184"/>
              <a:ext cx="24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</a:t>
              </a:r>
              <a:r>
                <a:rPr lang="en-US" sz="1805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=  mean</a:t>
              </a:r>
            </a:p>
          </p:txBody>
        </p:sp>
        <p:sp>
          <p:nvSpPr>
            <p:cNvPr id="90122" name="Rectangle 10"/>
            <p:cNvSpPr>
              <a:spLocks noChangeArrowheads="1"/>
            </p:cNvSpPr>
            <p:nvPr/>
          </p:nvSpPr>
          <p:spPr bwMode="auto">
            <a:xfrm>
              <a:off x="1728" y="2460"/>
              <a:ext cx="24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</a:t>
              </a:r>
              <a:r>
                <a:rPr lang="en-US" sz="1805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=  standard deviation</a:t>
              </a:r>
            </a:p>
          </p:txBody>
        </p:sp>
        <p:sp>
          <p:nvSpPr>
            <p:cNvPr id="90123" name="Rectangle 11"/>
            <p:cNvSpPr>
              <a:spLocks noChangeArrowheads="1"/>
            </p:cNvSpPr>
            <p:nvPr/>
          </p:nvSpPr>
          <p:spPr bwMode="auto">
            <a:xfrm>
              <a:off x="1728" y="2736"/>
              <a:ext cx="24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</a:t>
              </a:r>
              <a:r>
                <a:rPr lang="en-US" sz="1805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=  3.14159</a:t>
              </a:r>
            </a:p>
          </p:txBody>
        </p:sp>
        <p:sp>
          <p:nvSpPr>
            <p:cNvPr id="90124" name="Rectangle 12"/>
            <p:cNvSpPr>
              <a:spLocks noChangeArrowheads="1"/>
            </p:cNvSpPr>
            <p:nvPr/>
          </p:nvSpPr>
          <p:spPr bwMode="auto">
            <a:xfrm>
              <a:off x="1732" y="3012"/>
              <a:ext cx="24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  <a:r>
                <a:rPr lang="en-US" sz="1805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=  2.71828</a:t>
              </a:r>
            </a:p>
          </p:txBody>
        </p:sp>
      </p:grpSp>
      <p:sp>
        <p:nvSpPr>
          <p:cNvPr id="90125" name="Rectangle 13"/>
          <p:cNvSpPr>
            <a:spLocks noChangeArrowheads="1"/>
          </p:cNvSpPr>
          <p:nvPr/>
        </p:nvSpPr>
        <p:spPr bwMode="auto">
          <a:xfrm>
            <a:off x="1243364" y="3134307"/>
            <a:ext cx="3334509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92419" y="2299631"/>
                <a:ext cx="3049809" cy="66601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1/2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  <m:sSup>
                            <m:sSupPr>
                              <m:ctrlP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  <m:t>)/</m:t>
                              </m:r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1805" i="1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419" y="2299631"/>
                <a:ext cx="3049809" cy="6660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9523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1104900" y="1962920"/>
            <a:ext cx="7189788" cy="53619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The distribution is symmetric; its skewness measure is zero.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703510" y="1691152"/>
            <a:ext cx="3302000" cy="39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</a:t>
            </a:r>
          </a:p>
          <a:p>
            <a:pPr marL="687537" lvl="1" indent="-343769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endParaRPr lang="en-US" sz="21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7463" name="Freeform 7"/>
          <p:cNvSpPr>
            <a:spLocks/>
          </p:cNvSpPr>
          <p:nvPr/>
        </p:nvSpPr>
        <p:spPr bwMode="auto">
          <a:xfrm>
            <a:off x="2594355" y="2666125"/>
            <a:ext cx="3937000" cy="1400066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0" y="1170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0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0" y="1170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6896207" y="3885961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7462" name="Line 6"/>
          <p:cNvSpPr>
            <a:spLocks noChangeShapeType="1"/>
          </p:cNvSpPr>
          <p:nvPr/>
        </p:nvSpPr>
        <p:spPr bwMode="auto">
          <a:xfrm>
            <a:off x="2260980" y="4067384"/>
            <a:ext cx="4591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>
          <a:xfrm>
            <a:off x="608475" y="1051470"/>
            <a:ext cx="7772400" cy="436051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766981578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955066" y="1815409"/>
            <a:ext cx="7175501" cy="108376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entire family of normal probability distributions is defined by its</a:t>
            </a: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m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its standard deviation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.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703510" y="1650228"/>
            <a:ext cx="3578225" cy="346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</a:t>
            </a: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48494" name="Freeform 14"/>
          <p:cNvSpPr>
            <a:spLocks/>
          </p:cNvSpPr>
          <p:nvPr/>
        </p:nvSpPr>
        <p:spPr bwMode="auto">
          <a:xfrm>
            <a:off x="2488586" y="3081797"/>
            <a:ext cx="3937000" cy="1400066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0" y="1170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0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0" y="1170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496" name="Line 16"/>
          <p:cNvSpPr>
            <a:spLocks noChangeShapeType="1"/>
          </p:cNvSpPr>
          <p:nvPr/>
        </p:nvSpPr>
        <p:spPr bwMode="auto">
          <a:xfrm>
            <a:off x="4555511" y="4398313"/>
            <a:ext cx="0" cy="174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497" name="Text Box 17"/>
          <p:cNvSpPr txBox="1">
            <a:spLocks noChangeArrowheads="1"/>
          </p:cNvSpPr>
          <p:nvPr/>
        </p:nvSpPr>
        <p:spPr bwMode="auto">
          <a:xfrm>
            <a:off x="5398932" y="3178475"/>
            <a:ext cx="235032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Standard Deviation </a:t>
            </a:r>
            <a:r>
              <a:rPr lang="en-US" i="1" dirty="0">
                <a:solidFill>
                  <a:srgbClr val="000000"/>
                </a:solidFill>
                <a:effectLst/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</a:p>
        </p:txBody>
      </p:sp>
      <p:sp>
        <p:nvSpPr>
          <p:cNvPr id="148498" name="Text Box 18"/>
          <p:cNvSpPr txBox="1">
            <a:spLocks noChangeArrowheads="1"/>
          </p:cNvSpPr>
          <p:nvPr/>
        </p:nvSpPr>
        <p:spPr bwMode="auto">
          <a:xfrm>
            <a:off x="4106925" y="4584511"/>
            <a:ext cx="95891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Mean </a:t>
            </a:r>
            <a:r>
              <a:rPr lang="en-US" i="1" dirty="0">
                <a:solidFill>
                  <a:srgbClr val="000000"/>
                </a:solidFill>
                <a:effectLst/>
                <a:latin typeface="Symbol" panose="05050102010706020507" pitchFamily="18" charset="2"/>
                <a:cs typeface="Arial" panose="020B0604020202020204" pitchFamily="34" charset="0"/>
              </a:rPr>
              <a:t>m</a:t>
            </a:r>
          </a:p>
        </p:txBody>
      </p:sp>
      <p:sp>
        <p:nvSpPr>
          <p:cNvPr id="148499" name="Text Box 19"/>
          <p:cNvSpPr txBox="1">
            <a:spLocks noChangeArrowheads="1"/>
          </p:cNvSpPr>
          <p:nvPr/>
        </p:nvSpPr>
        <p:spPr bwMode="auto">
          <a:xfrm>
            <a:off x="6790438" y="4311181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8493" name="Line 13"/>
          <p:cNvSpPr>
            <a:spLocks noChangeShapeType="1"/>
          </p:cNvSpPr>
          <p:nvPr/>
        </p:nvSpPr>
        <p:spPr bwMode="auto">
          <a:xfrm>
            <a:off x="2155211" y="4478282"/>
            <a:ext cx="45910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5"/>
          <p:cNvSpPr txBox="1">
            <a:spLocks noChangeArrowheads="1"/>
          </p:cNvSpPr>
          <p:nvPr/>
        </p:nvSpPr>
        <p:spPr>
          <a:xfrm>
            <a:off x="656616" y="1070023"/>
            <a:ext cx="7772400" cy="436051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168994013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963875" y="1953409"/>
            <a:ext cx="7175501" cy="75434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highest point on the normal curve is at the mean, which is also the median and mode.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703509" y="1691152"/>
            <a:ext cx="3505200" cy="39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</a:t>
            </a:r>
            <a:endParaRPr lang="en-US" sz="21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9511" name="Freeform 7"/>
          <p:cNvSpPr>
            <a:spLocks/>
          </p:cNvSpPr>
          <p:nvPr/>
        </p:nvSpPr>
        <p:spPr bwMode="auto">
          <a:xfrm>
            <a:off x="2576727" y="2753569"/>
            <a:ext cx="3937000" cy="1400066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0" y="1170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0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0" y="1170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512" name="Line 8"/>
          <p:cNvSpPr>
            <a:spLocks noChangeShapeType="1"/>
          </p:cNvSpPr>
          <p:nvPr/>
        </p:nvSpPr>
        <p:spPr bwMode="auto">
          <a:xfrm>
            <a:off x="4586502" y="2757148"/>
            <a:ext cx="0" cy="1460939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513" name="Text Box 9"/>
          <p:cNvSpPr txBox="1">
            <a:spLocks noChangeArrowheads="1"/>
          </p:cNvSpPr>
          <p:nvPr/>
        </p:nvSpPr>
        <p:spPr bwMode="auto">
          <a:xfrm>
            <a:off x="6878579" y="3987727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9510" name="Line 6"/>
          <p:cNvSpPr>
            <a:spLocks noChangeShapeType="1"/>
          </p:cNvSpPr>
          <p:nvPr/>
        </p:nvSpPr>
        <p:spPr bwMode="auto">
          <a:xfrm>
            <a:off x="2243352" y="4154828"/>
            <a:ext cx="4591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5"/>
          <p:cNvSpPr txBox="1">
            <a:spLocks noChangeArrowheads="1"/>
          </p:cNvSpPr>
          <p:nvPr/>
        </p:nvSpPr>
        <p:spPr>
          <a:xfrm>
            <a:off x="652677" y="1095395"/>
            <a:ext cx="7772400" cy="436051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672389139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703510" y="1691151"/>
            <a:ext cx="3635375" cy="36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</a:t>
            </a:r>
          </a:p>
        </p:txBody>
      </p:sp>
      <p:sp>
        <p:nvSpPr>
          <p:cNvPr id="134154" name="Line 10"/>
          <p:cNvSpPr>
            <a:spLocks noChangeShapeType="1"/>
          </p:cNvSpPr>
          <p:nvPr/>
        </p:nvSpPr>
        <p:spPr bwMode="auto">
          <a:xfrm>
            <a:off x="3968750" y="3901883"/>
            <a:ext cx="0" cy="174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157" name="Freeform 13"/>
          <p:cNvSpPr>
            <a:spLocks/>
          </p:cNvSpPr>
          <p:nvPr/>
        </p:nvSpPr>
        <p:spPr bwMode="auto">
          <a:xfrm>
            <a:off x="1317625" y="2596107"/>
            <a:ext cx="3803650" cy="1395293"/>
          </a:xfrm>
          <a:custGeom>
            <a:avLst/>
            <a:gdLst/>
            <a:ahLst/>
            <a:cxnLst>
              <a:cxn ang="0">
                <a:pos x="1199" y="12"/>
              </a:cxn>
              <a:cxn ang="0">
                <a:pos x="1122" y="66"/>
              </a:cxn>
              <a:cxn ang="0">
                <a:pos x="1072" y="131"/>
              </a:cxn>
              <a:cxn ang="0">
                <a:pos x="1030" y="197"/>
              </a:cxn>
              <a:cxn ang="0">
                <a:pos x="993" y="262"/>
              </a:cxn>
              <a:cxn ang="0">
                <a:pos x="965" y="320"/>
              </a:cxn>
              <a:cxn ang="0">
                <a:pos x="931" y="395"/>
              </a:cxn>
              <a:cxn ang="0">
                <a:pos x="900" y="462"/>
              </a:cxn>
              <a:cxn ang="0">
                <a:pos x="871" y="528"/>
              </a:cxn>
              <a:cxn ang="0">
                <a:pos x="846" y="591"/>
              </a:cxn>
              <a:cxn ang="0">
                <a:pos x="816" y="663"/>
              </a:cxn>
              <a:cxn ang="0">
                <a:pos x="786" y="727"/>
              </a:cxn>
              <a:cxn ang="0">
                <a:pos x="755" y="790"/>
              </a:cxn>
              <a:cxn ang="0">
                <a:pos x="707" y="862"/>
              </a:cxn>
              <a:cxn ang="0">
                <a:pos x="643" y="932"/>
              </a:cxn>
              <a:cxn ang="0">
                <a:pos x="582" y="981"/>
              </a:cxn>
              <a:cxn ang="0">
                <a:pos x="496" y="1031"/>
              </a:cxn>
              <a:cxn ang="0">
                <a:pos x="413" y="1063"/>
              </a:cxn>
              <a:cxn ang="0">
                <a:pos x="323" y="1089"/>
              </a:cxn>
              <a:cxn ang="0">
                <a:pos x="248" y="1108"/>
              </a:cxn>
              <a:cxn ang="0">
                <a:pos x="145" y="1129"/>
              </a:cxn>
              <a:cxn ang="0">
                <a:pos x="64" y="1144"/>
              </a:cxn>
              <a:cxn ang="0">
                <a:pos x="2470" y="1170"/>
              </a:cxn>
              <a:cxn ang="0">
                <a:pos x="2385" y="1143"/>
              </a:cxn>
              <a:cxn ang="0">
                <a:pos x="2331" y="1132"/>
              </a:cxn>
              <a:cxn ang="0">
                <a:pos x="2214" y="1104"/>
              </a:cxn>
              <a:cxn ang="0">
                <a:pos x="2108" y="1071"/>
              </a:cxn>
              <a:cxn ang="0">
                <a:pos x="2001" y="1029"/>
              </a:cxn>
              <a:cxn ang="0">
                <a:pos x="1970" y="1013"/>
              </a:cxn>
              <a:cxn ang="0">
                <a:pos x="1904" y="969"/>
              </a:cxn>
              <a:cxn ang="0">
                <a:pos x="1849" y="915"/>
              </a:cxn>
              <a:cxn ang="0">
                <a:pos x="1791" y="845"/>
              </a:cxn>
              <a:cxn ang="0">
                <a:pos x="1755" y="792"/>
              </a:cxn>
              <a:cxn ang="0">
                <a:pos x="1725" y="729"/>
              </a:cxn>
              <a:cxn ang="0">
                <a:pos x="1700" y="674"/>
              </a:cxn>
              <a:cxn ang="0">
                <a:pos x="1676" y="619"/>
              </a:cxn>
              <a:cxn ang="0">
                <a:pos x="1641" y="546"/>
              </a:cxn>
              <a:cxn ang="0">
                <a:pos x="1608" y="476"/>
              </a:cxn>
              <a:cxn ang="0">
                <a:pos x="1570" y="397"/>
              </a:cxn>
              <a:cxn ang="0">
                <a:pos x="1533" y="322"/>
              </a:cxn>
              <a:cxn ang="0">
                <a:pos x="1496" y="251"/>
              </a:cxn>
              <a:cxn ang="0">
                <a:pos x="1469" y="203"/>
              </a:cxn>
              <a:cxn ang="0">
                <a:pos x="1439" y="150"/>
              </a:cxn>
              <a:cxn ang="0">
                <a:pos x="1413" y="114"/>
              </a:cxn>
              <a:cxn ang="0">
                <a:pos x="1397" y="95"/>
              </a:cxn>
              <a:cxn ang="0">
                <a:pos x="1368" y="62"/>
              </a:cxn>
              <a:cxn ang="0">
                <a:pos x="1331" y="30"/>
              </a:cxn>
              <a:cxn ang="0">
                <a:pos x="1276" y="4"/>
              </a:cxn>
            </a:cxnLst>
            <a:rect l="0" t="0" r="r" b="b"/>
            <a:pathLst>
              <a:path w="2470" h="1171">
                <a:moveTo>
                  <a:pt x="1250" y="0"/>
                </a:moveTo>
                <a:lnTo>
                  <a:pt x="1226" y="5"/>
                </a:lnTo>
                <a:lnTo>
                  <a:pt x="1199" y="12"/>
                </a:lnTo>
                <a:lnTo>
                  <a:pt x="1169" y="27"/>
                </a:lnTo>
                <a:lnTo>
                  <a:pt x="1145" y="45"/>
                </a:lnTo>
                <a:lnTo>
                  <a:pt x="1122" y="66"/>
                </a:lnTo>
                <a:lnTo>
                  <a:pt x="1104" y="85"/>
                </a:lnTo>
                <a:lnTo>
                  <a:pt x="1089" y="106"/>
                </a:lnTo>
                <a:lnTo>
                  <a:pt x="1072" y="131"/>
                </a:lnTo>
                <a:lnTo>
                  <a:pt x="1060" y="149"/>
                </a:lnTo>
                <a:lnTo>
                  <a:pt x="1044" y="175"/>
                </a:lnTo>
                <a:lnTo>
                  <a:pt x="1030" y="197"/>
                </a:lnTo>
                <a:lnTo>
                  <a:pt x="1014" y="223"/>
                </a:lnTo>
                <a:lnTo>
                  <a:pt x="1005" y="240"/>
                </a:lnTo>
                <a:lnTo>
                  <a:pt x="993" y="262"/>
                </a:lnTo>
                <a:lnTo>
                  <a:pt x="984" y="282"/>
                </a:lnTo>
                <a:lnTo>
                  <a:pt x="974" y="300"/>
                </a:lnTo>
                <a:lnTo>
                  <a:pt x="965" y="320"/>
                </a:lnTo>
                <a:lnTo>
                  <a:pt x="954" y="344"/>
                </a:lnTo>
                <a:lnTo>
                  <a:pt x="941" y="373"/>
                </a:lnTo>
                <a:lnTo>
                  <a:pt x="931" y="395"/>
                </a:lnTo>
                <a:lnTo>
                  <a:pt x="923" y="412"/>
                </a:lnTo>
                <a:lnTo>
                  <a:pt x="911" y="437"/>
                </a:lnTo>
                <a:lnTo>
                  <a:pt x="900" y="462"/>
                </a:lnTo>
                <a:lnTo>
                  <a:pt x="892" y="479"/>
                </a:lnTo>
                <a:lnTo>
                  <a:pt x="880" y="506"/>
                </a:lnTo>
                <a:lnTo>
                  <a:pt x="871" y="528"/>
                </a:lnTo>
                <a:lnTo>
                  <a:pt x="863" y="549"/>
                </a:lnTo>
                <a:lnTo>
                  <a:pt x="855" y="570"/>
                </a:lnTo>
                <a:lnTo>
                  <a:pt x="846" y="591"/>
                </a:lnTo>
                <a:lnTo>
                  <a:pt x="838" y="612"/>
                </a:lnTo>
                <a:lnTo>
                  <a:pt x="829" y="633"/>
                </a:lnTo>
                <a:lnTo>
                  <a:pt x="816" y="663"/>
                </a:lnTo>
                <a:lnTo>
                  <a:pt x="804" y="690"/>
                </a:lnTo>
                <a:lnTo>
                  <a:pt x="795" y="708"/>
                </a:lnTo>
                <a:lnTo>
                  <a:pt x="786" y="727"/>
                </a:lnTo>
                <a:lnTo>
                  <a:pt x="777" y="747"/>
                </a:lnTo>
                <a:lnTo>
                  <a:pt x="768" y="765"/>
                </a:lnTo>
                <a:lnTo>
                  <a:pt x="755" y="790"/>
                </a:lnTo>
                <a:lnTo>
                  <a:pt x="741" y="814"/>
                </a:lnTo>
                <a:lnTo>
                  <a:pt x="725" y="838"/>
                </a:lnTo>
                <a:lnTo>
                  <a:pt x="707" y="862"/>
                </a:lnTo>
                <a:lnTo>
                  <a:pt x="689" y="885"/>
                </a:lnTo>
                <a:lnTo>
                  <a:pt x="667" y="907"/>
                </a:lnTo>
                <a:lnTo>
                  <a:pt x="643" y="932"/>
                </a:lnTo>
                <a:lnTo>
                  <a:pt x="626" y="947"/>
                </a:lnTo>
                <a:lnTo>
                  <a:pt x="606" y="963"/>
                </a:lnTo>
                <a:lnTo>
                  <a:pt x="582" y="981"/>
                </a:lnTo>
                <a:lnTo>
                  <a:pt x="562" y="994"/>
                </a:lnTo>
                <a:lnTo>
                  <a:pt x="536" y="1009"/>
                </a:lnTo>
                <a:lnTo>
                  <a:pt x="496" y="1031"/>
                </a:lnTo>
                <a:lnTo>
                  <a:pt x="462" y="1045"/>
                </a:lnTo>
                <a:lnTo>
                  <a:pt x="436" y="1054"/>
                </a:lnTo>
                <a:lnTo>
                  <a:pt x="413" y="1063"/>
                </a:lnTo>
                <a:lnTo>
                  <a:pt x="383" y="1073"/>
                </a:lnTo>
                <a:lnTo>
                  <a:pt x="353" y="1082"/>
                </a:lnTo>
                <a:lnTo>
                  <a:pt x="323" y="1089"/>
                </a:lnTo>
                <a:lnTo>
                  <a:pt x="300" y="1095"/>
                </a:lnTo>
                <a:lnTo>
                  <a:pt x="272" y="1102"/>
                </a:lnTo>
                <a:lnTo>
                  <a:pt x="248" y="1108"/>
                </a:lnTo>
                <a:lnTo>
                  <a:pt x="216" y="1115"/>
                </a:lnTo>
                <a:lnTo>
                  <a:pt x="173" y="1123"/>
                </a:lnTo>
                <a:lnTo>
                  <a:pt x="145" y="1129"/>
                </a:lnTo>
                <a:lnTo>
                  <a:pt x="120" y="1134"/>
                </a:lnTo>
                <a:lnTo>
                  <a:pt x="99" y="1137"/>
                </a:lnTo>
                <a:lnTo>
                  <a:pt x="64" y="1144"/>
                </a:lnTo>
                <a:lnTo>
                  <a:pt x="26" y="1152"/>
                </a:lnTo>
                <a:lnTo>
                  <a:pt x="0" y="1171"/>
                </a:lnTo>
                <a:lnTo>
                  <a:pt x="2470" y="1170"/>
                </a:lnTo>
                <a:lnTo>
                  <a:pt x="2454" y="1159"/>
                </a:lnTo>
                <a:lnTo>
                  <a:pt x="2413" y="1147"/>
                </a:lnTo>
                <a:lnTo>
                  <a:pt x="2385" y="1143"/>
                </a:lnTo>
                <a:lnTo>
                  <a:pt x="2351" y="1138"/>
                </a:lnTo>
                <a:lnTo>
                  <a:pt x="2310" y="1129"/>
                </a:lnTo>
                <a:lnTo>
                  <a:pt x="2331" y="1132"/>
                </a:lnTo>
                <a:lnTo>
                  <a:pt x="2285" y="1123"/>
                </a:lnTo>
                <a:lnTo>
                  <a:pt x="2258" y="1116"/>
                </a:lnTo>
                <a:lnTo>
                  <a:pt x="2214" y="1104"/>
                </a:lnTo>
                <a:lnTo>
                  <a:pt x="2174" y="1092"/>
                </a:lnTo>
                <a:lnTo>
                  <a:pt x="2140" y="1081"/>
                </a:lnTo>
                <a:lnTo>
                  <a:pt x="2108" y="1071"/>
                </a:lnTo>
                <a:lnTo>
                  <a:pt x="2072" y="1059"/>
                </a:lnTo>
                <a:lnTo>
                  <a:pt x="2041" y="1047"/>
                </a:lnTo>
                <a:lnTo>
                  <a:pt x="2001" y="1029"/>
                </a:lnTo>
                <a:lnTo>
                  <a:pt x="1984" y="1020"/>
                </a:lnTo>
                <a:lnTo>
                  <a:pt x="1983" y="1020"/>
                </a:lnTo>
                <a:lnTo>
                  <a:pt x="1970" y="1013"/>
                </a:lnTo>
                <a:lnTo>
                  <a:pt x="1946" y="1001"/>
                </a:lnTo>
                <a:lnTo>
                  <a:pt x="1926" y="986"/>
                </a:lnTo>
                <a:lnTo>
                  <a:pt x="1904" y="969"/>
                </a:lnTo>
                <a:lnTo>
                  <a:pt x="1888" y="955"/>
                </a:lnTo>
                <a:lnTo>
                  <a:pt x="1870" y="938"/>
                </a:lnTo>
                <a:lnTo>
                  <a:pt x="1849" y="915"/>
                </a:lnTo>
                <a:lnTo>
                  <a:pt x="1828" y="891"/>
                </a:lnTo>
                <a:lnTo>
                  <a:pt x="1810" y="868"/>
                </a:lnTo>
                <a:lnTo>
                  <a:pt x="1791" y="845"/>
                </a:lnTo>
                <a:lnTo>
                  <a:pt x="1778" y="825"/>
                </a:lnTo>
                <a:lnTo>
                  <a:pt x="1766" y="809"/>
                </a:lnTo>
                <a:lnTo>
                  <a:pt x="1755" y="792"/>
                </a:lnTo>
                <a:lnTo>
                  <a:pt x="1744" y="772"/>
                </a:lnTo>
                <a:lnTo>
                  <a:pt x="1734" y="751"/>
                </a:lnTo>
                <a:lnTo>
                  <a:pt x="1725" y="729"/>
                </a:lnTo>
                <a:lnTo>
                  <a:pt x="1715" y="707"/>
                </a:lnTo>
                <a:lnTo>
                  <a:pt x="1708" y="692"/>
                </a:lnTo>
                <a:lnTo>
                  <a:pt x="1700" y="674"/>
                </a:lnTo>
                <a:lnTo>
                  <a:pt x="1693" y="657"/>
                </a:lnTo>
                <a:lnTo>
                  <a:pt x="1685" y="641"/>
                </a:lnTo>
                <a:lnTo>
                  <a:pt x="1676" y="619"/>
                </a:lnTo>
                <a:lnTo>
                  <a:pt x="1666" y="598"/>
                </a:lnTo>
                <a:lnTo>
                  <a:pt x="1653" y="568"/>
                </a:lnTo>
                <a:lnTo>
                  <a:pt x="1641" y="546"/>
                </a:lnTo>
                <a:lnTo>
                  <a:pt x="1629" y="522"/>
                </a:lnTo>
                <a:lnTo>
                  <a:pt x="1617" y="497"/>
                </a:lnTo>
                <a:lnTo>
                  <a:pt x="1608" y="476"/>
                </a:lnTo>
                <a:lnTo>
                  <a:pt x="1597" y="452"/>
                </a:lnTo>
                <a:lnTo>
                  <a:pt x="1587" y="430"/>
                </a:lnTo>
                <a:lnTo>
                  <a:pt x="1570" y="397"/>
                </a:lnTo>
                <a:lnTo>
                  <a:pt x="1556" y="366"/>
                </a:lnTo>
                <a:lnTo>
                  <a:pt x="1543" y="340"/>
                </a:lnTo>
                <a:lnTo>
                  <a:pt x="1533" y="322"/>
                </a:lnTo>
                <a:lnTo>
                  <a:pt x="1521" y="298"/>
                </a:lnTo>
                <a:lnTo>
                  <a:pt x="1507" y="271"/>
                </a:lnTo>
                <a:lnTo>
                  <a:pt x="1496" y="251"/>
                </a:lnTo>
                <a:lnTo>
                  <a:pt x="1487" y="236"/>
                </a:lnTo>
                <a:lnTo>
                  <a:pt x="1480" y="223"/>
                </a:lnTo>
                <a:lnTo>
                  <a:pt x="1469" y="203"/>
                </a:lnTo>
                <a:lnTo>
                  <a:pt x="1458" y="183"/>
                </a:lnTo>
                <a:lnTo>
                  <a:pt x="1449" y="167"/>
                </a:lnTo>
                <a:lnTo>
                  <a:pt x="1439" y="150"/>
                </a:lnTo>
                <a:lnTo>
                  <a:pt x="1428" y="135"/>
                </a:lnTo>
                <a:lnTo>
                  <a:pt x="1419" y="125"/>
                </a:lnTo>
                <a:lnTo>
                  <a:pt x="1413" y="114"/>
                </a:lnTo>
                <a:lnTo>
                  <a:pt x="1407" y="107"/>
                </a:lnTo>
                <a:lnTo>
                  <a:pt x="1401" y="99"/>
                </a:lnTo>
                <a:lnTo>
                  <a:pt x="1397" y="95"/>
                </a:lnTo>
                <a:lnTo>
                  <a:pt x="1389" y="86"/>
                </a:lnTo>
                <a:lnTo>
                  <a:pt x="1379" y="74"/>
                </a:lnTo>
                <a:lnTo>
                  <a:pt x="1368" y="62"/>
                </a:lnTo>
                <a:lnTo>
                  <a:pt x="1356" y="50"/>
                </a:lnTo>
                <a:lnTo>
                  <a:pt x="1344" y="39"/>
                </a:lnTo>
                <a:lnTo>
                  <a:pt x="1331" y="30"/>
                </a:lnTo>
                <a:lnTo>
                  <a:pt x="1317" y="19"/>
                </a:lnTo>
                <a:lnTo>
                  <a:pt x="1296" y="11"/>
                </a:lnTo>
                <a:lnTo>
                  <a:pt x="1276" y="4"/>
                </a:lnTo>
                <a:lnTo>
                  <a:pt x="1251" y="0"/>
                </a:lnTo>
              </a:path>
            </a:pathLst>
          </a:custGeom>
          <a:noFill/>
          <a:ln w="1905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159" name="Line 15"/>
          <p:cNvSpPr>
            <a:spLocks noChangeShapeType="1"/>
          </p:cNvSpPr>
          <p:nvPr/>
        </p:nvSpPr>
        <p:spPr bwMode="auto">
          <a:xfrm>
            <a:off x="3238500" y="3899496"/>
            <a:ext cx="0" cy="174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161" name="Line 17"/>
          <p:cNvSpPr>
            <a:spLocks noChangeShapeType="1"/>
          </p:cNvSpPr>
          <p:nvPr/>
        </p:nvSpPr>
        <p:spPr bwMode="auto">
          <a:xfrm>
            <a:off x="6000750" y="3899496"/>
            <a:ext cx="0" cy="174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162" name="Text Box 18"/>
          <p:cNvSpPr txBox="1">
            <a:spLocks noChangeArrowheads="1"/>
          </p:cNvSpPr>
          <p:nvPr/>
        </p:nvSpPr>
        <p:spPr bwMode="auto">
          <a:xfrm>
            <a:off x="2978106" y="4096436"/>
            <a:ext cx="5180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-10</a:t>
            </a:r>
          </a:p>
        </p:txBody>
      </p:sp>
      <p:sp>
        <p:nvSpPr>
          <p:cNvPr id="134163" name="Text Box 19"/>
          <p:cNvSpPr txBox="1">
            <a:spLocks noChangeArrowheads="1"/>
          </p:cNvSpPr>
          <p:nvPr/>
        </p:nvSpPr>
        <p:spPr bwMode="auto">
          <a:xfrm>
            <a:off x="3830748" y="4096436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34164" name="Text Box 20"/>
          <p:cNvSpPr txBox="1">
            <a:spLocks noChangeArrowheads="1"/>
          </p:cNvSpPr>
          <p:nvPr/>
        </p:nvSpPr>
        <p:spPr bwMode="auto">
          <a:xfrm>
            <a:off x="5810042" y="4096436"/>
            <a:ext cx="44114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  <p:sp>
        <p:nvSpPr>
          <p:cNvPr id="134168" name="Rectangle 24"/>
          <p:cNvSpPr>
            <a:spLocks noChangeArrowheads="1"/>
          </p:cNvSpPr>
          <p:nvPr/>
        </p:nvSpPr>
        <p:spPr bwMode="auto">
          <a:xfrm>
            <a:off x="858106" y="1944596"/>
            <a:ext cx="7175501" cy="49281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The mean can be any numerical value: negative, zero, or positive.</a:t>
            </a:r>
          </a:p>
        </p:txBody>
      </p:sp>
      <p:sp>
        <p:nvSpPr>
          <p:cNvPr id="134170" name="Freeform 26"/>
          <p:cNvSpPr>
            <a:spLocks/>
          </p:cNvSpPr>
          <p:nvPr/>
        </p:nvSpPr>
        <p:spPr bwMode="auto">
          <a:xfrm>
            <a:off x="2047876" y="2591334"/>
            <a:ext cx="3787775" cy="1397680"/>
          </a:xfrm>
          <a:custGeom>
            <a:avLst/>
            <a:gdLst/>
            <a:ahLst/>
            <a:cxnLst>
              <a:cxn ang="0">
                <a:pos x="1199" y="12"/>
              </a:cxn>
              <a:cxn ang="0">
                <a:pos x="1122" y="66"/>
              </a:cxn>
              <a:cxn ang="0">
                <a:pos x="1072" y="131"/>
              </a:cxn>
              <a:cxn ang="0">
                <a:pos x="1030" y="197"/>
              </a:cxn>
              <a:cxn ang="0">
                <a:pos x="993" y="262"/>
              </a:cxn>
              <a:cxn ang="0">
                <a:pos x="965" y="320"/>
              </a:cxn>
              <a:cxn ang="0">
                <a:pos x="931" y="395"/>
              </a:cxn>
              <a:cxn ang="0">
                <a:pos x="900" y="462"/>
              </a:cxn>
              <a:cxn ang="0">
                <a:pos x="871" y="528"/>
              </a:cxn>
              <a:cxn ang="0">
                <a:pos x="846" y="591"/>
              </a:cxn>
              <a:cxn ang="0">
                <a:pos x="816" y="663"/>
              </a:cxn>
              <a:cxn ang="0">
                <a:pos x="786" y="727"/>
              </a:cxn>
              <a:cxn ang="0">
                <a:pos x="755" y="790"/>
              </a:cxn>
              <a:cxn ang="0">
                <a:pos x="707" y="862"/>
              </a:cxn>
              <a:cxn ang="0">
                <a:pos x="643" y="932"/>
              </a:cxn>
              <a:cxn ang="0">
                <a:pos x="582" y="981"/>
              </a:cxn>
              <a:cxn ang="0">
                <a:pos x="496" y="1031"/>
              </a:cxn>
              <a:cxn ang="0">
                <a:pos x="413" y="1063"/>
              </a:cxn>
              <a:cxn ang="0">
                <a:pos x="323" y="1089"/>
              </a:cxn>
              <a:cxn ang="0">
                <a:pos x="248" y="1108"/>
              </a:cxn>
              <a:cxn ang="0">
                <a:pos x="145" y="1129"/>
              </a:cxn>
              <a:cxn ang="0">
                <a:pos x="64" y="1144"/>
              </a:cxn>
              <a:cxn ang="0">
                <a:pos x="2470" y="1170"/>
              </a:cxn>
              <a:cxn ang="0">
                <a:pos x="2385" y="1143"/>
              </a:cxn>
              <a:cxn ang="0">
                <a:pos x="2331" y="1132"/>
              </a:cxn>
              <a:cxn ang="0">
                <a:pos x="2214" y="1104"/>
              </a:cxn>
              <a:cxn ang="0">
                <a:pos x="2108" y="1071"/>
              </a:cxn>
              <a:cxn ang="0">
                <a:pos x="2001" y="1029"/>
              </a:cxn>
              <a:cxn ang="0">
                <a:pos x="1970" y="1013"/>
              </a:cxn>
              <a:cxn ang="0">
                <a:pos x="1904" y="969"/>
              </a:cxn>
              <a:cxn ang="0">
                <a:pos x="1849" y="915"/>
              </a:cxn>
              <a:cxn ang="0">
                <a:pos x="1791" y="845"/>
              </a:cxn>
              <a:cxn ang="0">
                <a:pos x="1755" y="792"/>
              </a:cxn>
              <a:cxn ang="0">
                <a:pos x="1725" y="729"/>
              </a:cxn>
              <a:cxn ang="0">
                <a:pos x="1700" y="674"/>
              </a:cxn>
              <a:cxn ang="0">
                <a:pos x="1676" y="619"/>
              </a:cxn>
              <a:cxn ang="0">
                <a:pos x="1641" y="546"/>
              </a:cxn>
              <a:cxn ang="0">
                <a:pos x="1608" y="476"/>
              </a:cxn>
              <a:cxn ang="0">
                <a:pos x="1570" y="397"/>
              </a:cxn>
              <a:cxn ang="0">
                <a:pos x="1533" y="322"/>
              </a:cxn>
              <a:cxn ang="0">
                <a:pos x="1496" y="251"/>
              </a:cxn>
              <a:cxn ang="0">
                <a:pos x="1469" y="203"/>
              </a:cxn>
              <a:cxn ang="0">
                <a:pos x="1439" y="150"/>
              </a:cxn>
              <a:cxn ang="0">
                <a:pos x="1413" y="114"/>
              </a:cxn>
              <a:cxn ang="0">
                <a:pos x="1397" y="95"/>
              </a:cxn>
              <a:cxn ang="0">
                <a:pos x="1368" y="62"/>
              </a:cxn>
              <a:cxn ang="0">
                <a:pos x="1331" y="30"/>
              </a:cxn>
              <a:cxn ang="0">
                <a:pos x="1276" y="4"/>
              </a:cxn>
            </a:cxnLst>
            <a:rect l="0" t="0" r="r" b="b"/>
            <a:pathLst>
              <a:path w="2470" h="1171">
                <a:moveTo>
                  <a:pt x="1250" y="0"/>
                </a:moveTo>
                <a:lnTo>
                  <a:pt x="1226" y="5"/>
                </a:lnTo>
                <a:lnTo>
                  <a:pt x="1199" y="12"/>
                </a:lnTo>
                <a:lnTo>
                  <a:pt x="1169" y="27"/>
                </a:lnTo>
                <a:lnTo>
                  <a:pt x="1145" y="45"/>
                </a:lnTo>
                <a:lnTo>
                  <a:pt x="1122" y="66"/>
                </a:lnTo>
                <a:lnTo>
                  <a:pt x="1104" y="85"/>
                </a:lnTo>
                <a:lnTo>
                  <a:pt x="1089" y="106"/>
                </a:lnTo>
                <a:lnTo>
                  <a:pt x="1072" y="131"/>
                </a:lnTo>
                <a:lnTo>
                  <a:pt x="1060" y="149"/>
                </a:lnTo>
                <a:lnTo>
                  <a:pt x="1044" y="175"/>
                </a:lnTo>
                <a:lnTo>
                  <a:pt x="1030" y="197"/>
                </a:lnTo>
                <a:lnTo>
                  <a:pt x="1014" y="223"/>
                </a:lnTo>
                <a:lnTo>
                  <a:pt x="1005" y="240"/>
                </a:lnTo>
                <a:lnTo>
                  <a:pt x="993" y="262"/>
                </a:lnTo>
                <a:lnTo>
                  <a:pt x="984" y="282"/>
                </a:lnTo>
                <a:lnTo>
                  <a:pt x="974" y="300"/>
                </a:lnTo>
                <a:lnTo>
                  <a:pt x="965" y="320"/>
                </a:lnTo>
                <a:lnTo>
                  <a:pt x="954" y="344"/>
                </a:lnTo>
                <a:lnTo>
                  <a:pt x="941" y="373"/>
                </a:lnTo>
                <a:lnTo>
                  <a:pt x="931" y="395"/>
                </a:lnTo>
                <a:lnTo>
                  <a:pt x="923" y="412"/>
                </a:lnTo>
                <a:lnTo>
                  <a:pt x="911" y="437"/>
                </a:lnTo>
                <a:lnTo>
                  <a:pt x="900" y="462"/>
                </a:lnTo>
                <a:lnTo>
                  <a:pt x="892" y="479"/>
                </a:lnTo>
                <a:lnTo>
                  <a:pt x="880" y="506"/>
                </a:lnTo>
                <a:lnTo>
                  <a:pt x="871" y="528"/>
                </a:lnTo>
                <a:lnTo>
                  <a:pt x="863" y="549"/>
                </a:lnTo>
                <a:lnTo>
                  <a:pt x="855" y="570"/>
                </a:lnTo>
                <a:lnTo>
                  <a:pt x="846" y="591"/>
                </a:lnTo>
                <a:lnTo>
                  <a:pt x="838" y="612"/>
                </a:lnTo>
                <a:lnTo>
                  <a:pt x="829" y="633"/>
                </a:lnTo>
                <a:lnTo>
                  <a:pt x="816" y="663"/>
                </a:lnTo>
                <a:lnTo>
                  <a:pt x="804" y="690"/>
                </a:lnTo>
                <a:lnTo>
                  <a:pt x="795" y="708"/>
                </a:lnTo>
                <a:lnTo>
                  <a:pt x="786" y="727"/>
                </a:lnTo>
                <a:lnTo>
                  <a:pt x="777" y="747"/>
                </a:lnTo>
                <a:lnTo>
                  <a:pt x="768" y="765"/>
                </a:lnTo>
                <a:lnTo>
                  <a:pt x="755" y="790"/>
                </a:lnTo>
                <a:lnTo>
                  <a:pt x="741" y="814"/>
                </a:lnTo>
                <a:lnTo>
                  <a:pt x="725" y="838"/>
                </a:lnTo>
                <a:lnTo>
                  <a:pt x="707" y="862"/>
                </a:lnTo>
                <a:lnTo>
                  <a:pt x="689" y="885"/>
                </a:lnTo>
                <a:lnTo>
                  <a:pt x="667" y="907"/>
                </a:lnTo>
                <a:lnTo>
                  <a:pt x="643" y="932"/>
                </a:lnTo>
                <a:lnTo>
                  <a:pt x="626" y="947"/>
                </a:lnTo>
                <a:lnTo>
                  <a:pt x="606" y="963"/>
                </a:lnTo>
                <a:lnTo>
                  <a:pt x="582" y="981"/>
                </a:lnTo>
                <a:lnTo>
                  <a:pt x="562" y="994"/>
                </a:lnTo>
                <a:lnTo>
                  <a:pt x="536" y="1009"/>
                </a:lnTo>
                <a:lnTo>
                  <a:pt x="496" y="1031"/>
                </a:lnTo>
                <a:lnTo>
                  <a:pt x="462" y="1045"/>
                </a:lnTo>
                <a:lnTo>
                  <a:pt x="436" y="1054"/>
                </a:lnTo>
                <a:lnTo>
                  <a:pt x="413" y="1063"/>
                </a:lnTo>
                <a:lnTo>
                  <a:pt x="383" y="1073"/>
                </a:lnTo>
                <a:lnTo>
                  <a:pt x="353" y="1082"/>
                </a:lnTo>
                <a:lnTo>
                  <a:pt x="323" y="1089"/>
                </a:lnTo>
                <a:lnTo>
                  <a:pt x="300" y="1095"/>
                </a:lnTo>
                <a:lnTo>
                  <a:pt x="272" y="1102"/>
                </a:lnTo>
                <a:lnTo>
                  <a:pt x="248" y="1108"/>
                </a:lnTo>
                <a:lnTo>
                  <a:pt x="216" y="1115"/>
                </a:lnTo>
                <a:lnTo>
                  <a:pt x="173" y="1123"/>
                </a:lnTo>
                <a:lnTo>
                  <a:pt x="145" y="1129"/>
                </a:lnTo>
                <a:lnTo>
                  <a:pt x="120" y="1134"/>
                </a:lnTo>
                <a:lnTo>
                  <a:pt x="99" y="1137"/>
                </a:lnTo>
                <a:lnTo>
                  <a:pt x="64" y="1144"/>
                </a:lnTo>
                <a:lnTo>
                  <a:pt x="26" y="1152"/>
                </a:lnTo>
                <a:lnTo>
                  <a:pt x="0" y="1171"/>
                </a:lnTo>
                <a:lnTo>
                  <a:pt x="2470" y="1170"/>
                </a:lnTo>
                <a:lnTo>
                  <a:pt x="2454" y="1159"/>
                </a:lnTo>
                <a:lnTo>
                  <a:pt x="2413" y="1147"/>
                </a:lnTo>
                <a:lnTo>
                  <a:pt x="2385" y="1143"/>
                </a:lnTo>
                <a:lnTo>
                  <a:pt x="2351" y="1138"/>
                </a:lnTo>
                <a:lnTo>
                  <a:pt x="2310" y="1129"/>
                </a:lnTo>
                <a:lnTo>
                  <a:pt x="2331" y="1132"/>
                </a:lnTo>
                <a:lnTo>
                  <a:pt x="2285" y="1123"/>
                </a:lnTo>
                <a:lnTo>
                  <a:pt x="2258" y="1116"/>
                </a:lnTo>
                <a:lnTo>
                  <a:pt x="2214" y="1104"/>
                </a:lnTo>
                <a:lnTo>
                  <a:pt x="2174" y="1092"/>
                </a:lnTo>
                <a:lnTo>
                  <a:pt x="2140" y="1081"/>
                </a:lnTo>
                <a:lnTo>
                  <a:pt x="2108" y="1071"/>
                </a:lnTo>
                <a:lnTo>
                  <a:pt x="2072" y="1059"/>
                </a:lnTo>
                <a:lnTo>
                  <a:pt x="2041" y="1047"/>
                </a:lnTo>
                <a:lnTo>
                  <a:pt x="2001" y="1029"/>
                </a:lnTo>
                <a:lnTo>
                  <a:pt x="1984" y="1020"/>
                </a:lnTo>
                <a:lnTo>
                  <a:pt x="1983" y="1020"/>
                </a:lnTo>
                <a:lnTo>
                  <a:pt x="1970" y="1013"/>
                </a:lnTo>
                <a:lnTo>
                  <a:pt x="1946" y="1001"/>
                </a:lnTo>
                <a:lnTo>
                  <a:pt x="1926" y="986"/>
                </a:lnTo>
                <a:lnTo>
                  <a:pt x="1904" y="969"/>
                </a:lnTo>
                <a:lnTo>
                  <a:pt x="1888" y="955"/>
                </a:lnTo>
                <a:lnTo>
                  <a:pt x="1870" y="938"/>
                </a:lnTo>
                <a:lnTo>
                  <a:pt x="1849" y="915"/>
                </a:lnTo>
                <a:lnTo>
                  <a:pt x="1828" y="891"/>
                </a:lnTo>
                <a:lnTo>
                  <a:pt x="1810" y="868"/>
                </a:lnTo>
                <a:lnTo>
                  <a:pt x="1791" y="845"/>
                </a:lnTo>
                <a:lnTo>
                  <a:pt x="1778" y="825"/>
                </a:lnTo>
                <a:lnTo>
                  <a:pt x="1766" y="809"/>
                </a:lnTo>
                <a:lnTo>
                  <a:pt x="1755" y="792"/>
                </a:lnTo>
                <a:lnTo>
                  <a:pt x="1744" y="772"/>
                </a:lnTo>
                <a:lnTo>
                  <a:pt x="1734" y="751"/>
                </a:lnTo>
                <a:lnTo>
                  <a:pt x="1725" y="729"/>
                </a:lnTo>
                <a:lnTo>
                  <a:pt x="1715" y="707"/>
                </a:lnTo>
                <a:lnTo>
                  <a:pt x="1708" y="692"/>
                </a:lnTo>
                <a:lnTo>
                  <a:pt x="1700" y="674"/>
                </a:lnTo>
                <a:lnTo>
                  <a:pt x="1693" y="657"/>
                </a:lnTo>
                <a:lnTo>
                  <a:pt x="1685" y="641"/>
                </a:lnTo>
                <a:lnTo>
                  <a:pt x="1676" y="619"/>
                </a:lnTo>
                <a:lnTo>
                  <a:pt x="1666" y="598"/>
                </a:lnTo>
                <a:lnTo>
                  <a:pt x="1653" y="568"/>
                </a:lnTo>
                <a:lnTo>
                  <a:pt x="1641" y="546"/>
                </a:lnTo>
                <a:lnTo>
                  <a:pt x="1629" y="522"/>
                </a:lnTo>
                <a:lnTo>
                  <a:pt x="1617" y="497"/>
                </a:lnTo>
                <a:lnTo>
                  <a:pt x="1608" y="476"/>
                </a:lnTo>
                <a:lnTo>
                  <a:pt x="1597" y="452"/>
                </a:lnTo>
                <a:lnTo>
                  <a:pt x="1587" y="430"/>
                </a:lnTo>
                <a:lnTo>
                  <a:pt x="1570" y="397"/>
                </a:lnTo>
                <a:lnTo>
                  <a:pt x="1556" y="366"/>
                </a:lnTo>
                <a:lnTo>
                  <a:pt x="1543" y="340"/>
                </a:lnTo>
                <a:lnTo>
                  <a:pt x="1533" y="322"/>
                </a:lnTo>
                <a:lnTo>
                  <a:pt x="1521" y="298"/>
                </a:lnTo>
                <a:lnTo>
                  <a:pt x="1507" y="271"/>
                </a:lnTo>
                <a:lnTo>
                  <a:pt x="1496" y="251"/>
                </a:lnTo>
                <a:lnTo>
                  <a:pt x="1487" y="236"/>
                </a:lnTo>
                <a:lnTo>
                  <a:pt x="1480" y="223"/>
                </a:lnTo>
                <a:lnTo>
                  <a:pt x="1469" y="203"/>
                </a:lnTo>
                <a:lnTo>
                  <a:pt x="1458" y="183"/>
                </a:lnTo>
                <a:lnTo>
                  <a:pt x="1449" y="167"/>
                </a:lnTo>
                <a:lnTo>
                  <a:pt x="1439" y="150"/>
                </a:lnTo>
                <a:lnTo>
                  <a:pt x="1428" y="135"/>
                </a:lnTo>
                <a:lnTo>
                  <a:pt x="1419" y="125"/>
                </a:lnTo>
                <a:lnTo>
                  <a:pt x="1413" y="114"/>
                </a:lnTo>
                <a:lnTo>
                  <a:pt x="1407" y="107"/>
                </a:lnTo>
                <a:lnTo>
                  <a:pt x="1401" y="99"/>
                </a:lnTo>
                <a:lnTo>
                  <a:pt x="1397" y="95"/>
                </a:lnTo>
                <a:lnTo>
                  <a:pt x="1389" y="86"/>
                </a:lnTo>
                <a:lnTo>
                  <a:pt x="1379" y="74"/>
                </a:lnTo>
                <a:lnTo>
                  <a:pt x="1368" y="62"/>
                </a:lnTo>
                <a:lnTo>
                  <a:pt x="1356" y="50"/>
                </a:lnTo>
                <a:lnTo>
                  <a:pt x="1344" y="39"/>
                </a:lnTo>
                <a:lnTo>
                  <a:pt x="1331" y="30"/>
                </a:lnTo>
                <a:lnTo>
                  <a:pt x="1317" y="19"/>
                </a:lnTo>
                <a:lnTo>
                  <a:pt x="1296" y="11"/>
                </a:lnTo>
                <a:lnTo>
                  <a:pt x="1276" y="4"/>
                </a:lnTo>
                <a:lnTo>
                  <a:pt x="1251" y="0"/>
                </a:lnTo>
              </a:path>
            </a:pathLst>
          </a:custGeom>
          <a:noFill/>
          <a:ln w="1905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171" name="Freeform 27"/>
          <p:cNvSpPr>
            <a:spLocks/>
          </p:cNvSpPr>
          <p:nvPr/>
        </p:nvSpPr>
        <p:spPr bwMode="auto">
          <a:xfrm>
            <a:off x="4081463" y="2587753"/>
            <a:ext cx="3806825" cy="1397679"/>
          </a:xfrm>
          <a:custGeom>
            <a:avLst/>
            <a:gdLst/>
            <a:ahLst/>
            <a:cxnLst>
              <a:cxn ang="0">
                <a:pos x="1199" y="12"/>
              </a:cxn>
              <a:cxn ang="0">
                <a:pos x="1122" y="66"/>
              </a:cxn>
              <a:cxn ang="0">
                <a:pos x="1072" y="131"/>
              </a:cxn>
              <a:cxn ang="0">
                <a:pos x="1030" y="197"/>
              </a:cxn>
              <a:cxn ang="0">
                <a:pos x="993" y="262"/>
              </a:cxn>
              <a:cxn ang="0">
                <a:pos x="965" y="320"/>
              </a:cxn>
              <a:cxn ang="0">
                <a:pos x="931" y="395"/>
              </a:cxn>
              <a:cxn ang="0">
                <a:pos x="900" y="462"/>
              </a:cxn>
              <a:cxn ang="0">
                <a:pos x="871" y="528"/>
              </a:cxn>
              <a:cxn ang="0">
                <a:pos x="846" y="591"/>
              </a:cxn>
              <a:cxn ang="0">
                <a:pos x="816" y="663"/>
              </a:cxn>
              <a:cxn ang="0">
                <a:pos x="786" y="727"/>
              </a:cxn>
              <a:cxn ang="0">
                <a:pos x="755" y="790"/>
              </a:cxn>
              <a:cxn ang="0">
                <a:pos x="707" y="862"/>
              </a:cxn>
              <a:cxn ang="0">
                <a:pos x="643" y="932"/>
              </a:cxn>
              <a:cxn ang="0">
                <a:pos x="582" y="981"/>
              </a:cxn>
              <a:cxn ang="0">
                <a:pos x="496" y="1031"/>
              </a:cxn>
              <a:cxn ang="0">
                <a:pos x="413" y="1063"/>
              </a:cxn>
              <a:cxn ang="0">
                <a:pos x="323" y="1089"/>
              </a:cxn>
              <a:cxn ang="0">
                <a:pos x="248" y="1108"/>
              </a:cxn>
              <a:cxn ang="0">
                <a:pos x="145" y="1129"/>
              </a:cxn>
              <a:cxn ang="0">
                <a:pos x="64" y="1144"/>
              </a:cxn>
              <a:cxn ang="0">
                <a:pos x="2470" y="1170"/>
              </a:cxn>
              <a:cxn ang="0">
                <a:pos x="2385" y="1143"/>
              </a:cxn>
              <a:cxn ang="0">
                <a:pos x="2331" y="1132"/>
              </a:cxn>
              <a:cxn ang="0">
                <a:pos x="2214" y="1104"/>
              </a:cxn>
              <a:cxn ang="0">
                <a:pos x="2108" y="1071"/>
              </a:cxn>
              <a:cxn ang="0">
                <a:pos x="2001" y="1029"/>
              </a:cxn>
              <a:cxn ang="0">
                <a:pos x="1970" y="1013"/>
              </a:cxn>
              <a:cxn ang="0">
                <a:pos x="1904" y="969"/>
              </a:cxn>
              <a:cxn ang="0">
                <a:pos x="1849" y="915"/>
              </a:cxn>
              <a:cxn ang="0">
                <a:pos x="1791" y="845"/>
              </a:cxn>
              <a:cxn ang="0">
                <a:pos x="1755" y="792"/>
              </a:cxn>
              <a:cxn ang="0">
                <a:pos x="1725" y="729"/>
              </a:cxn>
              <a:cxn ang="0">
                <a:pos x="1700" y="674"/>
              </a:cxn>
              <a:cxn ang="0">
                <a:pos x="1676" y="619"/>
              </a:cxn>
              <a:cxn ang="0">
                <a:pos x="1641" y="546"/>
              </a:cxn>
              <a:cxn ang="0">
                <a:pos x="1608" y="476"/>
              </a:cxn>
              <a:cxn ang="0">
                <a:pos x="1570" y="397"/>
              </a:cxn>
              <a:cxn ang="0">
                <a:pos x="1533" y="322"/>
              </a:cxn>
              <a:cxn ang="0">
                <a:pos x="1496" y="251"/>
              </a:cxn>
              <a:cxn ang="0">
                <a:pos x="1469" y="203"/>
              </a:cxn>
              <a:cxn ang="0">
                <a:pos x="1439" y="150"/>
              </a:cxn>
              <a:cxn ang="0">
                <a:pos x="1413" y="114"/>
              </a:cxn>
              <a:cxn ang="0">
                <a:pos x="1397" y="95"/>
              </a:cxn>
              <a:cxn ang="0">
                <a:pos x="1368" y="62"/>
              </a:cxn>
              <a:cxn ang="0">
                <a:pos x="1331" y="30"/>
              </a:cxn>
              <a:cxn ang="0">
                <a:pos x="1276" y="4"/>
              </a:cxn>
            </a:cxnLst>
            <a:rect l="0" t="0" r="r" b="b"/>
            <a:pathLst>
              <a:path w="2470" h="1171">
                <a:moveTo>
                  <a:pt x="1250" y="0"/>
                </a:moveTo>
                <a:lnTo>
                  <a:pt x="1226" y="5"/>
                </a:lnTo>
                <a:lnTo>
                  <a:pt x="1199" y="12"/>
                </a:lnTo>
                <a:lnTo>
                  <a:pt x="1169" y="27"/>
                </a:lnTo>
                <a:lnTo>
                  <a:pt x="1145" y="45"/>
                </a:lnTo>
                <a:lnTo>
                  <a:pt x="1122" y="66"/>
                </a:lnTo>
                <a:lnTo>
                  <a:pt x="1104" y="85"/>
                </a:lnTo>
                <a:lnTo>
                  <a:pt x="1089" y="106"/>
                </a:lnTo>
                <a:lnTo>
                  <a:pt x="1072" y="131"/>
                </a:lnTo>
                <a:lnTo>
                  <a:pt x="1060" y="149"/>
                </a:lnTo>
                <a:lnTo>
                  <a:pt x="1044" y="175"/>
                </a:lnTo>
                <a:lnTo>
                  <a:pt x="1030" y="197"/>
                </a:lnTo>
                <a:lnTo>
                  <a:pt x="1014" y="223"/>
                </a:lnTo>
                <a:lnTo>
                  <a:pt x="1005" y="240"/>
                </a:lnTo>
                <a:lnTo>
                  <a:pt x="993" y="262"/>
                </a:lnTo>
                <a:lnTo>
                  <a:pt x="984" y="282"/>
                </a:lnTo>
                <a:lnTo>
                  <a:pt x="974" y="300"/>
                </a:lnTo>
                <a:lnTo>
                  <a:pt x="965" y="320"/>
                </a:lnTo>
                <a:lnTo>
                  <a:pt x="954" y="344"/>
                </a:lnTo>
                <a:lnTo>
                  <a:pt x="941" y="373"/>
                </a:lnTo>
                <a:lnTo>
                  <a:pt x="931" y="395"/>
                </a:lnTo>
                <a:lnTo>
                  <a:pt x="923" y="412"/>
                </a:lnTo>
                <a:lnTo>
                  <a:pt x="911" y="437"/>
                </a:lnTo>
                <a:lnTo>
                  <a:pt x="900" y="462"/>
                </a:lnTo>
                <a:lnTo>
                  <a:pt x="892" y="479"/>
                </a:lnTo>
                <a:lnTo>
                  <a:pt x="880" y="506"/>
                </a:lnTo>
                <a:lnTo>
                  <a:pt x="871" y="528"/>
                </a:lnTo>
                <a:lnTo>
                  <a:pt x="863" y="549"/>
                </a:lnTo>
                <a:lnTo>
                  <a:pt x="855" y="570"/>
                </a:lnTo>
                <a:lnTo>
                  <a:pt x="846" y="591"/>
                </a:lnTo>
                <a:lnTo>
                  <a:pt x="838" y="612"/>
                </a:lnTo>
                <a:lnTo>
                  <a:pt x="829" y="633"/>
                </a:lnTo>
                <a:lnTo>
                  <a:pt x="816" y="663"/>
                </a:lnTo>
                <a:lnTo>
                  <a:pt x="804" y="690"/>
                </a:lnTo>
                <a:lnTo>
                  <a:pt x="795" y="708"/>
                </a:lnTo>
                <a:lnTo>
                  <a:pt x="786" y="727"/>
                </a:lnTo>
                <a:lnTo>
                  <a:pt x="777" y="747"/>
                </a:lnTo>
                <a:lnTo>
                  <a:pt x="768" y="765"/>
                </a:lnTo>
                <a:lnTo>
                  <a:pt x="755" y="790"/>
                </a:lnTo>
                <a:lnTo>
                  <a:pt x="741" y="814"/>
                </a:lnTo>
                <a:lnTo>
                  <a:pt x="725" y="838"/>
                </a:lnTo>
                <a:lnTo>
                  <a:pt x="707" y="862"/>
                </a:lnTo>
                <a:lnTo>
                  <a:pt x="689" y="885"/>
                </a:lnTo>
                <a:lnTo>
                  <a:pt x="667" y="907"/>
                </a:lnTo>
                <a:lnTo>
                  <a:pt x="643" y="932"/>
                </a:lnTo>
                <a:lnTo>
                  <a:pt x="626" y="947"/>
                </a:lnTo>
                <a:lnTo>
                  <a:pt x="606" y="963"/>
                </a:lnTo>
                <a:lnTo>
                  <a:pt x="582" y="981"/>
                </a:lnTo>
                <a:lnTo>
                  <a:pt x="562" y="994"/>
                </a:lnTo>
                <a:lnTo>
                  <a:pt x="536" y="1009"/>
                </a:lnTo>
                <a:lnTo>
                  <a:pt x="496" y="1031"/>
                </a:lnTo>
                <a:lnTo>
                  <a:pt x="462" y="1045"/>
                </a:lnTo>
                <a:lnTo>
                  <a:pt x="436" y="1054"/>
                </a:lnTo>
                <a:lnTo>
                  <a:pt x="413" y="1063"/>
                </a:lnTo>
                <a:lnTo>
                  <a:pt x="383" y="1073"/>
                </a:lnTo>
                <a:lnTo>
                  <a:pt x="353" y="1082"/>
                </a:lnTo>
                <a:lnTo>
                  <a:pt x="323" y="1089"/>
                </a:lnTo>
                <a:lnTo>
                  <a:pt x="300" y="1095"/>
                </a:lnTo>
                <a:lnTo>
                  <a:pt x="272" y="1102"/>
                </a:lnTo>
                <a:lnTo>
                  <a:pt x="248" y="1108"/>
                </a:lnTo>
                <a:lnTo>
                  <a:pt x="216" y="1115"/>
                </a:lnTo>
                <a:lnTo>
                  <a:pt x="173" y="1123"/>
                </a:lnTo>
                <a:lnTo>
                  <a:pt x="145" y="1129"/>
                </a:lnTo>
                <a:lnTo>
                  <a:pt x="120" y="1134"/>
                </a:lnTo>
                <a:lnTo>
                  <a:pt x="99" y="1137"/>
                </a:lnTo>
                <a:lnTo>
                  <a:pt x="64" y="1144"/>
                </a:lnTo>
                <a:lnTo>
                  <a:pt x="26" y="1152"/>
                </a:lnTo>
                <a:lnTo>
                  <a:pt x="0" y="1171"/>
                </a:lnTo>
                <a:lnTo>
                  <a:pt x="2470" y="1170"/>
                </a:lnTo>
                <a:lnTo>
                  <a:pt x="2454" y="1159"/>
                </a:lnTo>
                <a:lnTo>
                  <a:pt x="2413" y="1147"/>
                </a:lnTo>
                <a:lnTo>
                  <a:pt x="2385" y="1143"/>
                </a:lnTo>
                <a:lnTo>
                  <a:pt x="2351" y="1138"/>
                </a:lnTo>
                <a:lnTo>
                  <a:pt x="2310" y="1129"/>
                </a:lnTo>
                <a:lnTo>
                  <a:pt x="2331" y="1132"/>
                </a:lnTo>
                <a:lnTo>
                  <a:pt x="2285" y="1123"/>
                </a:lnTo>
                <a:lnTo>
                  <a:pt x="2258" y="1116"/>
                </a:lnTo>
                <a:lnTo>
                  <a:pt x="2214" y="1104"/>
                </a:lnTo>
                <a:lnTo>
                  <a:pt x="2174" y="1092"/>
                </a:lnTo>
                <a:lnTo>
                  <a:pt x="2140" y="1081"/>
                </a:lnTo>
                <a:lnTo>
                  <a:pt x="2108" y="1071"/>
                </a:lnTo>
                <a:lnTo>
                  <a:pt x="2072" y="1059"/>
                </a:lnTo>
                <a:lnTo>
                  <a:pt x="2041" y="1047"/>
                </a:lnTo>
                <a:lnTo>
                  <a:pt x="2001" y="1029"/>
                </a:lnTo>
                <a:lnTo>
                  <a:pt x="1984" y="1020"/>
                </a:lnTo>
                <a:lnTo>
                  <a:pt x="1983" y="1020"/>
                </a:lnTo>
                <a:lnTo>
                  <a:pt x="1970" y="1013"/>
                </a:lnTo>
                <a:lnTo>
                  <a:pt x="1946" y="1001"/>
                </a:lnTo>
                <a:lnTo>
                  <a:pt x="1926" y="986"/>
                </a:lnTo>
                <a:lnTo>
                  <a:pt x="1904" y="969"/>
                </a:lnTo>
                <a:lnTo>
                  <a:pt x="1888" y="955"/>
                </a:lnTo>
                <a:lnTo>
                  <a:pt x="1870" y="938"/>
                </a:lnTo>
                <a:lnTo>
                  <a:pt x="1849" y="915"/>
                </a:lnTo>
                <a:lnTo>
                  <a:pt x="1828" y="891"/>
                </a:lnTo>
                <a:lnTo>
                  <a:pt x="1810" y="868"/>
                </a:lnTo>
                <a:lnTo>
                  <a:pt x="1791" y="845"/>
                </a:lnTo>
                <a:lnTo>
                  <a:pt x="1778" y="825"/>
                </a:lnTo>
                <a:lnTo>
                  <a:pt x="1766" y="809"/>
                </a:lnTo>
                <a:lnTo>
                  <a:pt x="1755" y="792"/>
                </a:lnTo>
                <a:lnTo>
                  <a:pt x="1744" y="772"/>
                </a:lnTo>
                <a:lnTo>
                  <a:pt x="1734" y="751"/>
                </a:lnTo>
                <a:lnTo>
                  <a:pt x="1725" y="729"/>
                </a:lnTo>
                <a:lnTo>
                  <a:pt x="1715" y="707"/>
                </a:lnTo>
                <a:lnTo>
                  <a:pt x="1708" y="692"/>
                </a:lnTo>
                <a:lnTo>
                  <a:pt x="1700" y="674"/>
                </a:lnTo>
                <a:lnTo>
                  <a:pt x="1693" y="657"/>
                </a:lnTo>
                <a:lnTo>
                  <a:pt x="1685" y="641"/>
                </a:lnTo>
                <a:lnTo>
                  <a:pt x="1676" y="619"/>
                </a:lnTo>
                <a:lnTo>
                  <a:pt x="1666" y="598"/>
                </a:lnTo>
                <a:lnTo>
                  <a:pt x="1653" y="568"/>
                </a:lnTo>
                <a:lnTo>
                  <a:pt x="1641" y="546"/>
                </a:lnTo>
                <a:lnTo>
                  <a:pt x="1629" y="522"/>
                </a:lnTo>
                <a:lnTo>
                  <a:pt x="1617" y="497"/>
                </a:lnTo>
                <a:lnTo>
                  <a:pt x="1608" y="476"/>
                </a:lnTo>
                <a:lnTo>
                  <a:pt x="1597" y="452"/>
                </a:lnTo>
                <a:lnTo>
                  <a:pt x="1587" y="430"/>
                </a:lnTo>
                <a:lnTo>
                  <a:pt x="1570" y="397"/>
                </a:lnTo>
                <a:lnTo>
                  <a:pt x="1556" y="366"/>
                </a:lnTo>
                <a:lnTo>
                  <a:pt x="1543" y="340"/>
                </a:lnTo>
                <a:lnTo>
                  <a:pt x="1533" y="322"/>
                </a:lnTo>
                <a:lnTo>
                  <a:pt x="1521" y="298"/>
                </a:lnTo>
                <a:lnTo>
                  <a:pt x="1507" y="271"/>
                </a:lnTo>
                <a:lnTo>
                  <a:pt x="1496" y="251"/>
                </a:lnTo>
                <a:lnTo>
                  <a:pt x="1487" y="236"/>
                </a:lnTo>
                <a:lnTo>
                  <a:pt x="1480" y="223"/>
                </a:lnTo>
                <a:lnTo>
                  <a:pt x="1469" y="203"/>
                </a:lnTo>
                <a:lnTo>
                  <a:pt x="1458" y="183"/>
                </a:lnTo>
                <a:lnTo>
                  <a:pt x="1449" y="167"/>
                </a:lnTo>
                <a:lnTo>
                  <a:pt x="1439" y="150"/>
                </a:lnTo>
                <a:lnTo>
                  <a:pt x="1428" y="135"/>
                </a:lnTo>
                <a:lnTo>
                  <a:pt x="1419" y="125"/>
                </a:lnTo>
                <a:lnTo>
                  <a:pt x="1413" y="114"/>
                </a:lnTo>
                <a:lnTo>
                  <a:pt x="1407" y="107"/>
                </a:lnTo>
                <a:lnTo>
                  <a:pt x="1401" y="99"/>
                </a:lnTo>
                <a:lnTo>
                  <a:pt x="1397" y="95"/>
                </a:lnTo>
                <a:lnTo>
                  <a:pt x="1389" y="86"/>
                </a:lnTo>
                <a:lnTo>
                  <a:pt x="1379" y="74"/>
                </a:lnTo>
                <a:lnTo>
                  <a:pt x="1368" y="62"/>
                </a:lnTo>
                <a:lnTo>
                  <a:pt x="1356" y="50"/>
                </a:lnTo>
                <a:lnTo>
                  <a:pt x="1344" y="39"/>
                </a:lnTo>
                <a:lnTo>
                  <a:pt x="1331" y="30"/>
                </a:lnTo>
                <a:lnTo>
                  <a:pt x="1317" y="19"/>
                </a:lnTo>
                <a:lnTo>
                  <a:pt x="1296" y="11"/>
                </a:lnTo>
                <a:lnTo>
                  <a:pt x="1276" y="4"/>
                </a:lnTo>
                <a:lnTo>
                  <a:pt x="1251" y="0"/>
                </a:lnTo>
              </a:path>
            </a:pathLst>
          </a:custGeom>
          <a:noFill/>
          <a:ln w="1905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174" name="Text Box 30"/>
          <p:cNvSpPr txBox="1">
            <a:spLocks noChangeArrowheads="1"/>
          </p:cNvSpPr>
          <p:nvPr/>
        </p:nvSpPr>
        <p:spPr bwMode="auto">
          <a:xfrm>
            <a:off x="7988027" y="3814751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34150" name="Line 6"/>
          <p:cNvSpPr>
            <a:spLocks noChangeShapeType="1"/>
          </p:cNvSpPr>
          <p:nvPr/>
        </p:nvSpPr>
        <p:spPr bwMode="auto">
          <a:xfrm>
            <a:off x="1225551" y="3981852"/>
            <a:ext cx="6746875" cy="477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292929"/>
            </a:outerShdw>
          </a:effectLst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"/>
          <p:cNvSpPr txBox="1">
            <a:spLocks noChangeArrowheads="1"/>
          </p:cNvSpPr>
          <p:nvPr/>
        </p:nvSpPr>
        <p:spPr>
          <a:xfrm>
            <a:off x="685800" y="1096408"/>
            <a:ext cx="7772400" cy="436050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717610227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700088" y="1691151"/>
            <a:ext cx="3403600" cy="4022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</a:t>
            </a:r>
          </a:p>
        </p:txBody>
      </p:sp>
      <p:sp>
        <p:nvSpPr>
          <p:cNvPr id="145412" name="Freeform 4"/>
          <p:cNvSpPr>
            <a:spLocks/>
          </p:cNvSpPr>
          <p:nvPr/>
        </p:nvSpPr>
        <p:spPr bwMode="auto">
          <a:xfrm>
            <a:off x="3235160" y="2787490"/>
            <a:ext cx="2657475" cy="2064890"/>
          </a:xfrm>
          <a:custGeom>
            <a:avLst/>
            <a:gdLst/>
            <a:ahLst/>
            <a:cxnLst>
              <a:cxn ang="0">
                <a:pos x="797" y="18"/>
              </a:cxn>
              <a:cxn ang="0">
                <a:pos x="749" y="100"/>
              </a:cxn>
              <a:cxn ang="0">
                <a:pos x="718" y="194"/>
              </a:cxn>
              <a:cxn ang="0">
                <a:pos x="691" y="291"/>
              </a:cxn>
              <a:cxn ang="0">
                <a:pos x="669" y="388"/>
              </a:cxn>
              <a:cxn ang="0">
                <a:pos x="651" y="476"/>
              </a:cxn>
              <a:cxn ang="0">
                <a:pos x="630" y="580"/>
              </a:cxn>
              <a:cxn ang="0">
                <a:pos x="610" y="681"/>
              </a:cxn>
              <a:cxn ang="0">
                <a:pos x="594" y="777"/>
              </a:cxn>
              <a:cxn ang="0">
                <a:pos x="577" y="873"/>
              </a:cxn>
              <a:cxn ang="0">
                <a:pos x="558" y="972"/>
              </a:cxn>
              <a:cxn ang="0">
                <a:pos x="537" y="1071"/>
              </a:cxn>
              <a:cxn ang="0">
                <a:pos x="516" y="1160"/>
              </a:cxn>
              <a:cxn ang="0">
                <a:pos x="487" y="1266"/>
              </a:cxn>
              <a:cxn ang="0">
                <a:pos x="451" y="1370"/>
              </a:cxn>
              <a:cxn ang="0">
                <a:pos x="413" y="1448"/>
              </a:cxn>
              <a:cxn ang="0">
                <a:pos x="356" y="1522"/>
              </a:cxn>
              <a:cxn ang="0">
                <a:pos x="303" y="1574"/>
              </a:cxn>
              <a:cxn ang="0">
                <a:pos x="255" y="1608"/>
              </a:cxn>
              <a:cxn ang="0">
                <a:pos x="198" y="1641"/>
              </a:cxn>
              <a:cxn ang="0">
                <a:pos x="135" y="1674"/>
              </a:cxn>
              <a:cxn ang="0">
                <a:pos x="74" y="1702"/>
              </a:cxn>
              <a:cxn ang="0">
                <a:pos x="1674" y="1728"/>
              </a:cxn>
              <a:cxn ang="0">
                <a:pos x="1550" y="1689"/>
              </a:cxn>
              <a:cxn ang="0">
                <a:pos x="1499" y="1667"/>
              </a:cxn>
              <a:cxn ang="0">
                <a:pos x="1430" y="1631"/>
              </a:cxn>
              <a:cxn ang="0">
                <a:pos x="1366" y="1585"/>
              </a:cxn>
              <a:cxn ang="0">
                <a:pos x="1302" y="1527"/>
              </a:cxn>
              <a:cxn ang="0">
                <a:pos x="1278" y="1497"/>
              </a:cxn>
              <a:cxn ang="0">
                <a:pos x="1241" y="1434"/>
              </a:cxn>
              <a:cxn ang="0">
                <a:pos x="1205" y="1354"/>
              </a:cxn>
              <a:cxn ang="0">
                <a:pos x="1168" y="1246"/>
              </a:cxn>
              <a:cxn ang="0">
                <a:pos x="1150" y="1174"/>
              </a:cxn>
              <a:cxn ang="0">
                <a:pos x="1128" y="1077"/>
              </a:cxn>
              <a:cxn ang="0">
                <a:pos x="1112" y="997"/>
              </a:cxn>
              <a:cxn ang="0">
                <a:pos x="1097" y="916"/>
              </a:cxn>
              <a:cxn ang="0">
                <a:pos x="1077" y="810"/>
              </a:cxn>
              <a:cxn ang="0">
                <a:pos x="1057" y="713"/>
              </a:cxn>
              <a:cxn ang="0">
                <a:pos x="1031" y="589"/>
              </a:cxn>
              <a:cxn ang="0">
                <a:pos x="1007" y="476"/>
              </a:cxn>
              <a:cxn ang="0">
                <a:pos x="984" y="370"/>
              </a:cxn>
              <a:cxn ang="0">
                <a:pos x="967" y="301"/>
              </a:cxn>
              <a:cxn ang="0">
                <a:pos x="941" y="209"/>
              </a:cxn>
              <a:cxn ang="0">
                <a:pos x="910" y="116"/>
              </a:cxn>
              <a:cxn ang="0">
                <a:pos x="924" y="149"/>
              </a:cxn>
              <a:cxn ang="0">
                <a:pos x="916" y="132"/>
              </a:cxn>
              <a:cxn ang="0">
                <a:pos x="882" y="45"/>
              </a:cxn>
              <a:cxn ang="0">
                <a:pos x="846" y="3"/>
              </a:cxn>
            </a:cxnLst>
            <a:rect l="0" t="0" r="r" b="b"/>
            <a:pathLst>
              <a:path w="1674" h="1730">
                <a:moveTo>
                  <a:pt x="832" y="0"/>
                </a:moveTo>
                <a:lnTo>
                  <a:pt x="814" y="4"/>
                </a:lnTo>
                <a:lnTo>
                  <a:pt x="797" y="18"/>
                </a:lnTo>
                <a:lnTo>
                  <a:pt x="779" y="39"/>
                </a:lnTo>
                <a:lnTo>
                  <a:pt x="764" y="67"/>
                </a:lnTo>
                <a:lnTo>
                  <a:pt x="749" y="100"/>
                </a:lnTo>
                <a:lnTo>
                  <a:pt x="740" y="128"/>
                </a:lnTo>
                <a:lnTo>
                  <a:pt x="728" y="160"/>
                </a:lnTo>
                <a:lnTo>
                  <a:pt x="718" y="194"/>
                </a:lnTo>
                <a:lnTo>
                  <a:pt x="709" y="224"/>
                </a:lnTo>
                <a:lnTo>
                  <a:pt x="700" y="258"/>
                </a:lnTo>
                <a:lnTo>
                  <a:pt x="691" y="291"/>
                </a:lnTo>
                <a:lnTo>
                  <a:pt x="682" y="330"/>
                </a:lnTo>
                <a:lnTo>
                  <a:pt x="676" y="355"/>
                </a:lnTo>
                <a:lnTo>
                  <a:pt x="669" y="388"/>
                </a:lnTo>
                <a:lnTo>
                  <a:pt x="663" y="420"/>
                </a:lnTo>
                <a:lnTo>
                  <a:pt x="657" y="450"/>
                </a:lnTo>
                <a:lnTo>
                  <a:pt x="651" y="476"/>
                </a:lnTo>
                <a:lnTo>
                  <a:pt x="645" y="510"/>
                </a:lnTo>
                <a:lnTo>
                  <a:pt x="637" y="544"/>
                </a:lnTo>
                <a:lnTo>
                  <a:pt x="630" y="580"/>
                </a:lnTo>
                <a:lnTo>
                  <a:pt x="623" y="611"/>
                </a:lnTo>
                <a:lnTo>
                  <a:pt x="617" y="647"/>
                </a:lnTo>
                <a:lnTo>
                  <a:pt x="610" y="681"/>
                </a:lnTo>
                <a:lnTo>
                  <a:pt x="604" y="714"/>
                </a:lnTo>
                <a:lnTo>
                  <a:pt x="598" y="752"/>
                </a:lnTo>
                <a:lnTo>
                  <a:pt x="594" y="777"/>
                </a:lnTo>
                <a:lnTo>
                  <a:pt x="589" y="808"/>
                </a:lnTo>
                <a:lnTo>
                  <a:pt x="583" y="841"/>
                </a:lnTo>
                <a:lnTo>
                  <a:pt x="577" y="873"/>
                </a:lnTo>
                <a:lnTo>
                  <a:pt x="571" y="904"/>
                </a:lnTo>
                <a:lnTo>
                  <a:pt x="565" y="936"/>
                </a:lnTo>
                <a:lnTo>
                  <a:pt x="558" y="972"/>
                </a:lnTo>
                <a:lnTo>
                  <a:pt x="551" y="1006"/>
                </a:lnTo>
                <a:lnTo>
                  <a:pt x="543" y="1045"/>
                </a:lnTo>
                <a:lnTo>
                  <a:pt x="537" y="1071"/>
                </a:lnTo>
                <a:lnTo>
                  <a:pt x="531" y="1099"/>
                </a:lnTo>
                <a:lnTo>
                  <a:pt x="523" y="1131"/>
                </a:lnTo>
                <a:lnTo>
                  <a:pt x="516" y="1160"/>
                </a:lnTo>
                <a:lnTo>
                  <a:pt x="507" y="1195"/>
                </a:lnTo>
                <a:lnTo>
                  <a:pt x="498" y="1230"/>
                </a:lnTo>
                <a:lnTo>
                  <a:pt x="487" y="1266"/>
                </a:lnTo>
                <a:lnTo>
                  <a:pt x="477" y="1302"/>
                </a:lnTo>
                <a:lnTo>
                  <a:pt x="465" y="1337"/>
                </a:lnTo>
                <a:lnTo>
                  <a:pt x="451" y="1370"/>
                </a:lnTo>
                <a:lnTo>
                  <a:pt x="438" y="1402"/>
                </a:lnTo>
                <a:lnTo>
                  <a:pt x="426" y="1428"/>
                </a:lnTo>
                <a:lnTo>
                  <a:pt x="413" y="1448"/>
                </a:lnTo>
                <a:lnTo>
                  <a:pt x="398" y="1469"/>
                </a:lnTo>
                <a:lnTo>
                  <a:pt x="380" y="1493"/>
                </a:lnTo>
                <a:lnTo>
                  <a:pt x="356" y="1522"/>
                </a:lnTo>
                <a:lnTo>
                  <a:pt x="334" y="1544"/>
                </a:lnTo>
                <a:lnTo>
                  <a:pt x="318" y="1559"/>
                </a:lnTo>
                <a:lnTo>
                  <a:pt x="303" y="1574"/>
                </a:lnTo>
                <a:lnTo>
                  <a:pt x="287" y="1585"/>
                </a:lnTo>
                <a:lnTo>
                  <a:pt x="271" y="1597"/>
                </a:lnTo>
                <a:lnTo>
                  <a:pt x="255" y="1608"/>
                </a:lnTo>
                <a:lnTo>
                  <a:pt x="242" y="1616"/>
                </a:lnTo>
                <a:lnTo>
                  <a:pt x="224" y="1626"/>
                </a:lnTo>
                <a:lnTo>
                  <a:pt x="198" y="1641"/>
                </a:lnTo>
                <a:lnTo>
                  <a:pt x="179" y="1650"/>
                </a:lnTo>
                <a:lnTo>
                  <a:pt x="157" y="1662"/>
                </a:lnTo>
                <a:lnTo>
                  <a:pt x="135" y="1674"/>
                </a:lnTo>
                <a:lnTo>
                  <a:pt x="115" y="1684"/>
                </a:lnTo>
                <a:lnTo>
                  <a:pt x="96" y="1692"/>
                </a:lnTo>
                <a:lnTo>
                  <a:pt x="74" y="1702"/>
                </a:lnTo>
                <a:lnTo>
                  <a:pt x="50" y="1714"/>
                </a:lnTo>
                <a:lnTo>
                  <a:pt x="0" y="1730"/>
                </a:lnTo>
                <a:lnTo>
                  <a:pt x="1674" y="1728"/>
                </a:lnTo>
                <a:lnTo>
                  <a:pt x="1614" y="1708"/>
                </a:lnTo>
                <a:lnTo>
                  <a:pt x="1575" y="1696"/>
                </a:lnTo>
                <a:lnTo>
                  <a:pt x="1550" y="1689"/>
                </a:lnTo>
                <a:lnTo>
                  <a:pt x="1523" y="1678"/>
                </a:lnTo>
                <a:lnTo>
                  <a:pt x="1510" y="1673"/>
                </a:lnTo>
                <a:lnTo>
                  <a:pt x="1499" y="1667"/>
                </a:lnTo>
                <a:lnTo>
                  <a:pt x="1477" y="1657"/>
                </a:lnTo>
                <a:lnTo>
                  <a:pt x="1453" y="1645"/>
                </a:lnTo>
                <a:lnTo>
                  <a:pt x="1430" y="1631"/>
                </a:lnTo>
                <a:lnTo>
                  <a:pt x="1406" y="1615"/>
                </a:lnTo>
                <a:lnTo>
                  <a:pt x="1387" y="1601"/>
                </a:lnTo>
                <a:lnTo>
                  <a:pt x="1366" y="1585"/>
                </a:lnTo>
                <a:lnTo>
                  <a:pt x="1345" y="1568"/>
                </a:lnTo>
                <a:lnTo>
                  <a:pt x="1322" y="1547"/>
                </a:lnTo>
                <a:lnTo>
                  <a:pt x="1302" y="1527"/>
                </a:lnTo>
                <a:lnTo>
                  <a:pt x="1292" y="1513"/>
                </a:lnTo>
                <a:lnTo>
                  <a:pt x="1286" y="1506"/>
                </a:lnTo>
                <a:lnTo>
                  <a:pt x="1278" y="1497"/>
                </a:lnTo>
                <a:lnTo>
                  <a:pt x="1269" y="1480"/>
                </a:lnTo>
                <a:lnTo>
                  <a:pt x="1257" y="1460"/>
                </a:lnTo>
                <a:lnTo>
                  <a:pt x="1241" y="1434"/>
                </a:lnTo>
                <a:lnTo>
                  <a:pt x="1228" y="1406"/>
                </a:lnTo>
                <a:lnTo>
                  <a:pt x="1216" y="1379"/>
                </a:lnTo>
                <a:lnTo>
                  <a:pt x="1205" y="1354"/>
                </a:lnTo>
                <a:lnTo>
                  <a:pt x="1192" y="1318"/>
                </a:lnTo>
                <a:lnTo>
                  <a:pt x="1179" y="1281"/>
                </a:lnTo>
                <a:lnTo>
                  <a:pt x="1168" y="1246"/>
                </a:lnTo>
                <a:lnTo>
                  <a:pt x="1162" y="1220"/>
                </a:lnTo>
                <a:lnTo>
                  <a:pt x="1156" y="1198"/>
                </a:lnTo>
                <a:lnTo>
                  <a:pt x="1150" y="1174"/>
                </a:lnTo>
                <a:lnTo>
                  <a:pt x="1143" y="1141"/>
                </a:lnTo>
                <a:lnTo>
                  <a:pt x="1135" y="1107"/>
                </a:lnTo>
                <a:lnTo>
                  <a:pt x="1128" y="1077"/>
                </a:lnTo>
                <a:lnTo>
                  <a:pt x="1123" y="1049"/>
                </a:lnTo>
                <a:lnTo>
                  <a:pt x="1117" y="1025"/>
                </a:lnTo>
                <a:lnTo>
                  <a:pt x="1112" y="997"/>
                </a:lnTo>
                <a:lnTo>
                  <a:pt x="1107" y="970"/>
                </a:lnTo>
                <a:lnTo>
                  <a:pt x="1101" y="940"/>
                </a:lnTo>
                <a:lnTo>
                  <a:pt x="1097" y="916"/>
                </a:lnTo>
                <a:lnTo>
                  <a:pt x="1090" y="882"/>
                </a:lnTo>
                <a:lnTo>
                  <a:pt x="1084" y="844"/>
                </a:lnTo>
                <a:lnTo>
                  <a:pt x="1077" y="810"/>
                </a:lnTo>
                <a:lnTo>
                  <a:pt x="1069" y="772"/>
                </a:lnTo>
                <a:lnTo>
                  <a:pt x="1063" y="741"/>
                </a:lnTo>
                <a:lnTo>
                  <a:pt x="1057" y="713"/>
                </a:lnTo>
                <a:lnTo>
                  <a:pt x="1048" y="673"/>
                </a:lnTo>
                <a:lnTo>
                  <a:pt x="1041" y="636"/>
                </a:lnTo>
                <a:lnTo>
                  <a:pt x="1031" y="589"/>
                </a:lnTo>
                <a:lnTo>
                  <a:pt x="1023" y="549"/>
                </a:lnTo>
                <a:lnTo>
                  <a:pt x="1013" y="503"/>
                </a:lnTo>
                <a:lnTo>
                  <a:pt x="1007" y="476"/>
                </a:lnTo>
                <a:lnTo>
                  <a:pt x="999" y="439"/>
                </a:lnTo>
                <a:lnTo>
                  <a:pt x="991" y="406"/>
                </a:lnTo>
                <a:lnTo>
                  <a:pt x="984" y="370"/>
                </a:lnTo>
                <a:lnTo>
                  <a:pt x="978" y="342"/>
                </a:lnTo>
                <a:lnTo>
                  <a:pt x="972" y="320"/>
                </a:lnTo>
                <a:lnTo>
                  <a:pt x="967" y="301"/>
                </a:lnTo>
                <a:lnTo>
                  <a:pt x="959" y="272"/>
                </a:lnTo>
                <a:lnTo>
                  <a:pt x="951" y="242"/>
                </a:lnTo>
                <a:lnTo>
                  <a:pt x="941" y="209"/>
                </a:lnTo>
                <a:lnTo>
                  <a:pt x="927" y="164"/>
                </a:lnTo>
                <a:lnTo>
                  <a:pt x="916" y="134"/>
                </a:lnTo>
                <a:lnTo>
                  <a:pt x="910" y="116"/>
                </a:lnTo>
                <a:lnTo>
                  <a:pt x="918" y="132"/>
                </a:lnTo>
                <a:lnTo>
                  <a:pt x="915" y="126"/>
                </a:lnTo>
                <a:lnTo>
                  <a:pt x="924" y="149"/>
                </a:lnTo>
                <a:lnTo>
                  <a:pt x="934" y="184"/>
                </a:lnTo>
                <a:lnTo>
                  <a:pt x="922" y="150"/>
                </a:lnTo>
                <a:lnTo>
                  <a:pt x="916" y="132"/>
                </a:lnTo>
                <a:lnTo>
                  <a:pt x="905" y="102"/>
                </a:lnTo>
                <a:lnTo>
                  <a:pt x="895" y="74"/>
                </a:lnTo>
                <a:lnTo>
                  <a:pt x="882" y="45"/>
                </a:lnTo>
                <a:lnTo>
                  <a:pt x="871" y="27"/>
                </a:lnTo>
                <a:lnTo>
                  <a:pt x="859" y="15"/>
                </a:lnTo>
                <a:lnTo>
                  <a:pt x="846" y="3"/>
                </a:lnTo>
                <a:lnTo>
                  <a:pt x="832" y="0"/>
                </a:lnTo>
              </a:path>
            </a:pathLst>
          </a:custGeom>
          <a:noFill/>
          <a:ln w="1905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>
            <a:off x="4548022" y="4807023"/>
            <a:ext cx="0" cy="10861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415" name="Rectangle 7"/>
          <p:cNvSpPr>
            <a:spLocks noChangeArrowheads="1"/>
          </p:cNvSpPr>
          <p:nvPr/>
        </p:nvSpPr>
        <p:spPr bwMode="auto">
          <a:xfrm>
            <a:off x="4744872" y="2829264"/>
            <a:ext cx="860352" cy="3452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= 15</a:t>
            </a:r>
          </a:p>
        </p:txBody>
      </p:sp>
      <p:sp>
        <p:nvSpPr>
          <p:cNvPr id="145416" name="Rectangle 8"/>
          <p:cNvSpPr>
            <a:spLocks noChangeArrowheads="1"/>
          </p:cNvSpPr>
          <p:nvPr/>
        </p:nvSpPr>
        <p:spPr bwMode="auto">
          <a:xfrm>
            <a:off x="5325898" y="4118328"/>
            <a:ext cx="860352" cy="3452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25</a:t>
            </a:r>
          </a:p>
        </p:txBody>
      </p:sp>
      <p:sp>
        <p:nvSpPr>
          <p:cNvPr id="145418" name="Rectangle 10"/>
          <p:cNvSpPr>
            <a:spLocks noChangeArrowheads="1"/>
          </p:cNvSpPr>
          <p:nvPr/>
        </p:nvSpPr>
        <p:spPr bwMode="auto">
          <a:xfrm>
            <a:off x="910991" y="1944363"/>
            <a:ext cx="7175501" cy="75434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The standard deviation determines the width of the</a:t>
            </a:r>
          </a:p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curve: larger values result in wider, flatter curves.</a:t>
            </a:r>
          </a:p>
        </p:txBody>
      </p:sp>
      <p:sp>
        <p:nvSpPr>
          <p:cNvPr id="145420" name="Freeform 12"/>
          <p:cNvSpPr>
            <a:spLocks/>
          </p:cNvSpPr>
          <p:nvPr/>
        </p:nvSpPr>
        <p:spPr bwMode="auto">
          <a:xfrm>
            <a:off x="2568411" y="3453506"/>
            <a:ext cx="3921125" cy="1397679"/>
          </a:xfrm>
          <a:custGeom>
            <a:avLst/>
            <a:gdLst/>
            <a:ahLst/>
            <a:cxnLst>
              <a:cxn ang="0">
                <a:pos x="1199" y="12"/>
              </a:cxn>
              <a:cxn ang="0">
                <a:pos x="1122" y="66"/>
              </a:cxn>
              <a:cxn ang="0">
                <a:pos x="1072" y="131"/>
              </a:cxn>
              <a:cxn ang="0">
                <a:pos x="1030" y="197"/>
              </a:cxn>
              <a:cxn ang="0">
                <a:pos x="993" y="262"/>
              </a:cxn>
              <a:cxn ang="0">
                <a:pos x="965" y="320"/>
              </a:cxn>
              <a:cxn ang="0">
                <a:pos x="931" y="395"/>
              </a:cxn>
              <a:cxn ang="0">
                <a:pos x="900" y="462"/>
              </a:cxn>
              <a:cxn ang="0">
                <a:pos x="871" y="528"/>
              </a:cxn>
              <a:cxn ang="0">
                <a:pos x="846" y="591"/>
              </a:cxn>
              <a:cxn ang="0">
                <a:pos x="816" y="663"/>
              </a:cxn>
              <a:cxn ang="0">
                <a:pos x="786" y="727"/>
              </a:cxn>
              <a:cxn ang="0">
                <a:pos x="755" y="790"/>
              </a:cxn>
              <a:cxn ang="0">
                <a:pos x="707" y="862"/>
              </a:cxn>
              <a:cxn ang="0">
                <a:pos x="643" y="932"/>
              </a:cxn>
              <a:cxn ang="0">
                <a:pos x="582" y="981"/>
              </a:cxn>
              <a:cxn ang="0">
                <a:pos x="496" y="1031"/>
              </a:cxn>
              <a:cxn ang="0">
                <a:pos x="413" y="1063"/>
              </a:cxn>
              <a:cxn ang="0">
                <a:pos x="323" y="1089"/>
              </a:cxn>
              <a:cxn ang="0">
                <a:pos x="248" y="1108"/>
              </a:cxn>
              <a:cxn ang="0">
                <a:pos x="145" y="1129"/>
              </a:cxn>
              <a:cxn ang="0">
                <a:pos x="64" y="1144"/>
              </a:cxn>
              <a:cxn ang="0">
                <a:pos x="2470" y="1170"/>
              </a:cxn>
              <a:cxn ang="0">
                <a:pos x="2385" y="1143"/>
              </a:cxn>
              <a:cxn ang="0">
                <a:pos x="2331" y="1132"/>
              </a:cxn>
              <a:cxn ang="0">
                <a:pos x="2214" y="1104"/>
              </a:cxn>
              <a:cxn ang="0">
                <a:pos x="2108" y="1071"/>
              </a:cxn>
              <a:cxn ang="0">
                <a:pos x="2001" y="1029"/>
              </a:cxn>
              <a:cxn ang="0">
                <a:pos x="1970" y="1013"/>
              </a:cxn>
              <a:cxn ang="0">
                <a:pos x="1904" y="969"/>
              </a:cxn>
              <a:cxn ang="0">
                <a:pos x="1849" y="915"/>
              </a:cxn>
              <a:cxn ang="0">
                <a:pos x="1791" y="845"/>
              </a:cxn>
              <a:cxn ang="0">
                <a:pos x="1755" y="792"/>
              </a:cxn>
              <a:cxn ang="0">
                <a:pos x="1725" y="729"/>
              </a:cxn>
              <a:cxn ang="0">
                <a:pos x="1700" y="674"/>
              </a:cxn>
              <a:cxn ang="0">
                <a:pos x="1676" y="619"/>
              </a:cxn>
              <a:cxn ang="0">
                <a:pos x="1641" y="546"/>
              </a:cxn>
              <a:cxn ang="0">
                <a:pos x="1608" y="476"/>
              </a:cxn>
              <a:cxn ang="0">
                <a:pos x="1570" y="397"/>
              </a:cxn>
              <a:cxn ang="0">
                <a:pos x="1533" y="322"/>
              </a:cxn>
              <a:cxn ang="0">
                <a:pos x="1496" y="251"/>
              </a:cxn>
              <a:cxn ang="0">
                <a:pos x="1469" y="203"/>
              </a:cxn>
              <a:cxn ang="0">
                <a:pos x="1439" y="150"/>
              </a:cxn>
              <a:cxn ang="0">
                <a:pos x="1413" y="114"/>
              </a:cxn>
              <a:cxn ang="0">
                <a:pos x="1397" y="95"/>
              </a:cxn>
              <a:cxn ang="0">
                <a:pos x="1368" y="62"/>
              </a:cxn>
              <a:cxn ang="0">
                <a:pos x="1331" y="30"/>
              </a:cxn>
              <a:cxn ang="0">
                <a:pos x="1276" y="4"/>
              </a:cxn>
            </a:cxnLst>
            <a:rect l="0" t="0" r="r" b="b"/>
            <a:pathLst>
              <a:path w="2470" h="1171">
                <a:moveTo>
                  <a:pt x="1250" y="0"/>
                </a:moveTo>
                <a:lnTo>
                  <a:pt x="1226" y="5"/>
                </a:lnTo>
                <a:lnTo>
                  <a:pt x="1199" y="12"/>
                </a:lnTo>
                <a:lnTo>
                  <a:pt x="1169" y="27"/>
                </a:lnTo>
                <a:lnTo>
                  <a:pt x="1145" y="45"/>
                </a:lnTo>
                <a:lnTo>
                  <a:pt x="1122" y="66"/>
                </a:lnTo>
                <a:lnTo>
                  <a:pt x="1104" y="85"/>
                </a:lnTo>
                <a:lnTo>
                  <a:pt x="1089" y="106"/>
                </a:lnTo>
                <a:lnTo>
                  <a:pt x="1072" y="131"/>
                </a:lnTo>
                <a:lnTo>
                  <a:pt x="1060" y="149"/>
                </a:lnTo>
                <a:lnTo>
                  <a:pt x="1044" y="175"/>
                </a:lnTo>
                <a:lnTo>
                  <a:pt x="1030" y="197"/>
                </a:lnTo>
                <a:lnTo>
                  <a:pt x="1014" y="223"/>
                </a:lnTo>
                <a:lnTo>
                  <a:pt x="1005" y="240"/>
                </a:lnTo>
                <a:lnTo>
                  <a:pt x="993" y="262"/>
                </a:lnTo>
                <a:lnTo>
                  <a:pt x="984" y="282"/>
                </a:lnTo>
                <a:lnTo>
                  <a:pt x="974" y="300"/>
                </a:lnTo>
                <a:lnTo>
                  <a:pt x="965" y="320"/>
                </a:lnTo>
                <a:lnTo>
                  <a:pt x="954" y="344"/>
                </a:lnTo>
                <a:lnTo>
                  <a:pt x="941" y="373"/>
                </a:lnTo>
                <a:lnTo>
                  <a:pt x="931" y="395"/>
                </a:lnTo>
                <a:lnTo>
                  <a:pt x="923" y="412"/>
                </a:lnTo>
                <a:lnTo>
                  <a:pt x="911" y="437"/>
                </a:lnTo>
                <a:lnTo>
                  <a:pt x="900" y="462"/>
                </a:lnTo>
                <a:lnTo>
                  <a:pt x="892" y="479"/>
                </a:lnTo>
                <a:lnTo>
                  <a:pt x="880" y="506"/>
                </a:lnTo>
                <a:lnTo>
                  <a:pt x="871" y="528"/>
                </a:lnTo>
                <a:lnTo>
                  <a:pt x="863" y="549"/>
                </a:lnTo>
                <a:lnTo>
                  <a:pt x="855" y="570"/>
                </a:lnTo>
                <a:lnTo>
                  <a:pt x="846" y="591"/>
                </a:lnTo>
                <a:lnTo>
                  <a:pt x="838" y="612"/>
                </a:lnTo>
                <a:lnTo>
                  <a:pt x="829" y="633"/>
                </a:lnTo>
                <a:lnTo>
                  <a:pt x="816" y="663"/>
                </a:lnTo>
                <a:lnTo>
                  <a:pt x="804" y="690"/>
                </a:lnTo>
                <a:lnTo>
                  <a:pt x="795" y="708"/>
                </a:lnTo>
                <a:lnTo>
                  <a:pt x="786" y="727"/>
                </a:lnTo>
                <a:lnTo>
                  <a:pt x="777" y="747"/>
                </a:lnTo>
                <a:lnTo>
                  <a:pt x="768" y="765"/>
                </a:lnTo>
                <a:lnTo>
                  <a:pt x="755" y="790"/>
                </a:lnTo>
                <a:lnTo>
                  <a:pt x="741" y="814"/>
                </a:lnTo>
                <a:lnTo>
                  <a:pt x="725" y="838"/>
                </a:lnTo>
                <a:lnTo>
                  <a:pt x="707" y="862"/>
                </a:lnTo>
                <a:lnTo>
                  <a:pt x="689" y="885"/>
                </a:lnTo>
                <a:lnTo>
                  <a:pt x="667" y="907"/>
                </a:lnTo>
                <a:lnTo>
                  <a:pt x="643" y="932"/>
                </a:lnTo>
                <a:lnTo>
                  <a:pt x="626" y="947"/>
                </a:lnTo>
                <a:lnTo>
                  <a:pt x="606" y="963"/>
                </a:lnTo>
                <a:lnTo>
                  <a:pt x="582" y="981"/>
                </a:lnTo>
                <a:lnTo>
                  <a:pt x="562" y="994"/>
                </a:lnTo>
                <a:lnTo>
                  <a:pt x="536" y="1009"/>
                </a:lnTo>
                <a:lnTo>
                  <a:pt x="496" y="1031"/>
                </a:lnTo>
                <a:lnTo>
                  <a:pt x="462" y="1045"/>
                </a:lnTo>
                <a:lnTo>
                  <a:pt x="436" y="1054"/>
                </a:lnTo>
                <a:lnTo>
                  <a:pt x="413" y="1063"/>
                </a:lnTo>
                <a:lnTo>
                  <a:pt x="383" y="1073"/>
                </a:lnTo>
                <a:lnTo>
                  <a:pt x="353" y="1082"/>
                </a:lnTo>
                <a:lnTo>
                  <a:pt x="323" y="1089"/>
                </a:lnTo>
                <a:lnTo>
                  <a:pt x="300" y="1095"/>
                </a:lnTo>
                <a:lnTo>
                  <a:pt x="272" y="1102"/>
                </a:lnTo>
                <a:lnTo>
                  <a:pt x="248" y="1108"/>
                </a:lnTo>
                <a:lnTo>
                  <a:pt x="216" y="1115"/>
                </a:lnTo>
                <a:lnTo>
                  <a:pt x="173" y="1123"/>
                </a:lnTo>
                <a:lnTo>
                  <a:pt x="145" y="1129"/>
                </a:lnTo>
                <a:lnTo>
                  <a:pt x="120" y="1134"/>
                </a:lnTo>
                <a:lnTo>
                  <a:pt x="99" y="1137"/>
                </a:lnTo>
                <a:lnTo>
                  <a:pt x="64" y="1144"/>
                </a:lnTo>
                <a:lnTo>
                  <a:pt x="26" y="1152"/>
                </a:lnTo>
                <a:lnTo>
                  <a:pt x="0" y="1171"/>
                </a:lnTo>
                <a:lnTo>
                  <a:pt x="2470" y="1170"/>
                </a:lnTo>
                <a:lnTo>
                  <a:pt x="2454" y="1159"/>
                </a:lnTo>
                <a:lnTo>
                  <a:pt x="2413" y="1147"/>
                </a:lnTo>
                <a:lnTo>
                  <a:pt x="2385" y="1143"/>
                </a:lnTo>
                <a:lnTo>
                  <a:pt x="2351" y="1138"/>
                </a:lnTo>
                <a:lnTo>
                  <a:pt x="2310" y="1129"/>
                </a:lnTo>
                <a:lnTo>
                  <a:pt x="2331" y="1132"/>
                </a:lnTo>
                <a:lnTo>
                  <a:pt x="2285" y="1123"/>
                </a:lnTo>
                <a:lnTo>
                  <a:pt x="2258" y="1116"/>
                </a:lnTo>
                <a:lnTo>
                  <a:pt x="2214" y="1104"/>
                </a:lnTo>
                <a:lnTo>
                  <a:pt x="2174" y="1092"/>
                </a:lnTo>
                <a:lnTo>
                  <a:pt x="2140" y="1081"/>
                </a:lnTo>
                <a:lnTo>
                  <a:pt x="2108" y="1071"/>
                </a:lnTo>
                <a:lnTo>
                  <a:pt x="2072" y="1059"/>
                </a:lnTo>
                <a:lnTo>
                  <a:pt x="2041" y="1047"/>
                </a:lnTo>
                <a:lnTo>
                  <a:pt x="2001" y="1029"/>
                </a:lnTo>
                <a:lnTo>
                  <a:pt x="1984" y="1020"/>
                </a:lnTo>
                <a:lnTo>
                  <a:pt x="1983" y="1020"/>
                </a:lnTo>
                <a:lnTo>
                  <a:pt x="1970" y="1013"/>
                </a:lnTo>
                <a:lnTo>
                  <a:pt x="1946" y="1001"/>
                </a:lnTo>
                <a:lnTo>
                  <a:pt x="1926" y="986"/>
                </a:lnTo>
                <a:lnTo>
                  <a:pt x="1904" y="969"/>
                </a:lnTo>
                <a:lnTo>
                  <a:pt x="1888" y="955"/>
                </a:lnTo>
                <a:lnTo>
                  <a:pt x="1870" y="938"/>
                </a:lnTo>
                <a:lnTo>
                  <a:pt x="1849" y="915"/>
                </a:lnTo>
                <a:lnTo>
                  <a:pt x="1828" y="891"/>
                </a:lnTo>
                <a:lnTo>
                  <a:pt x="1810" y="868"/>
                </a:lnTo>
                <a:lnTo>
                  <a:pt x="1791" y="845"/>
                </a:lnTo>
                <a:lnTo>
                  <a:pt x="1778" y="825"/>
                </a:lnTo>
                <a:lnTo>
                  <a:pt x="1766" y="809"/>
                </a:lnTo>
                <a:lnTo>
                  <a:pt x="1755" y="792"/>
                </a:lnTo>
                <a:lnTo>
                  <a:pt x="1744" y="772"/>
                </a:lnTo>
                <a:lnTo>
                  <a:pt x="1734" y="751"/>
                </a:lnTo>
                <a:lnTo>
                  <a:pt x="1725" y="729"/>
                </a:lnTo>
                <a:lnTo>
                  <a:pt x="1715" y="707"/>
                </a:lnTo>
                <a:lnTo>
                  <a:pt x="1708" y="692"/>
                </a:lnTo>
                <a:lnTo>
                  <a:pt x="1700" y="674"/>
                </a:lnTo>
                <a:lnTo>
                  <a:pt x="1693" y="657"/>
                </a:lnTo>
                <a:lnTo>
                  <a:pt x="1685" y="641"/>
                </a:lnTo>
                <a:lnTo>
                  <a:pt x="1676" y="619"/>
                </a:lnTo>
                <a:lnTo>
                  <a:pt x="1666" y="598"/>
                </a:lnTo>
                <a:lnTo>
                  <a:pt x="1653" y="568"/>
                </a:lnTo>
                <a:lnTo>
                  <a:pt x="1641" y="546"/>
                </a:lnTo>
                <a:lnTo>
                  <a:pt x="1629" y="522"/>
                </a:lnTo>
                <a:lnTo>
                  <a:pt x="1617" y="497"/>
                </a:lnTo>
                <a:lnTo>
                  <a:pt x="1608" y="476"/>
                </a:lnTo>
                <a:lnTo>
                  <a:pt x="1597" y="452"/>
                </a:lnTo>
                <a:lnTo>
                  <a:pt x="1587" y="430"/>
                </a:lnTo>
                <a:lnTo>
                  <a:pt x="1570" y="397"/>
                </a:lnTo>
                <a:lnTo>
                  <a:pt x="1556" y="366"/>
                </a:lnTo>
                <a:lnTo>
                  <a:pt x="1543" y="340"/>
                </a:lnTo>
                <a:lnTo>
                  <a:pt x="1533" y="322"/>
                </a:lnTo>
                <a:lnTo>
                  <a:pt x="1521" y="298"/>
                </a:lnTo>
                <a:lnTo>
                  <a:pt x="1507" y="271"/>
                </a:lnTo>
                <a:lnTo>
                  <a:pt x="1496" y="251"/>
                </a:lnTo>
                <a:lnTo>
                  <a:pt x="1487" y="236"/>
                </a:lnTo>
                <a:lnTo>
                  <a:pt x="1480" y="223"/>
                </a:lnTo>
                <a:lnTo>
                  <a:pt x="1469" y="203"/>
                </a:lnTo>
                <a:lnTo>
                  <a:pt x="1458" y="183"/>
                </a:lnTo>
                <a:lnTo>
                  <a:pt x="1449" y="167"/>
                </a:lnTo>
                <a:lnTo>
                  <a:pt x="1439" y="150"/>
                </a:lnTo>
                <a:lnTo>
                  <a:pt x="1428" y="135"/>
                </a:lnTo>
                <a:lnTo>
                  <a:pt x="1419" y="125"/>
                </a:lnTo>
                <a:lnTo>
                  <a:pt x="1413" y="114"/>
                </a:lnTo>
                <a:lnTo>
                  <a:pt x="1407" y="107"/>
                </a:lnTo>
                <a:lnTo>
                  <a:pt x="1401" y="99"/>
                </a:lnTo>
                <a:lnTo>
                  <a:pt x="1397" y="95"/>
                </a:lnTo>
                <a:lnTo>
                  <a:pt x="1389" y="86"/>
                </a:lnTo>
                <a:lnTo>
                  <a:pt x="1379" y="74"/>
                </a:lnTo>
                <a:lnTo>
                  <a:pt x="1368" y="62"/>
                </a:lnTo>
                <a:lnTo>
                  <a:pt x="1356" y="50"/>
                </a:lnTo>
                <a:lnTo>
                  <a:pt x="1344" y="39"/>
                </a:lnTo>
                <a:lnTo>
                  <a:pt x="1331" y="30"/>
                </a:lnTo>
                <a:lnTo>
                  <a:pt x="1317" y="19"/>
                </a:lnTo>
                <a:lnTo>
                  <a:pt x="1296" y="11"/>
                </a:lnTo>
                <a:lnTo>
                  <a:pt x="1276" y="4"/>
                </a:lnTo>
                <a:lnTo>
                  <a:pt x="1251" y="0"/>
                </a:lnTo>
              </a:path>
            </a:pathLst>
          </a:custGeom>
          <a:noFill/>
          <a:ln w="1905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422" name="Line 14"/>
          <p:cNvSpPr>
            <a:spLocks noChangeShapeType="1"/>
          </p:cNvSpPr>
          <p:nvPr/>
        </p:nvSpPr>
        <p:spPr bwMode="auto">
          <a:xfrm>
            <a:off x="2450936" y="4851185"/>
            <a:ext cx="4219575" cy="119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6732149" y="4673342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612541" y="1085530"/>
            <a:ext cx="7772400" cy="436050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4186933515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2989" y="962171"/>
            <a:ext cx="7772400" cy="612306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Continuous Probability Distributions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3203" y="1480331"/>
            <a:ext cx="4489161" cy="361654"/>
          </a:xfrm>
          <a:noFill/>
          <a:ln/>
        </p:spPr>
        <p:txBody>
          <a:bodyPr>
            <a:noAutofit/>
          </a:bodyPr>
          <a:lstStyle/>
          <a:p>
            <a:pPr marL="260214" indent="-260214">
              <a:buSzPct val="100000"/>
            </a:pPr>
            <a:r>
              <a:rPr lang="en-US" sz="2000" dirty="0">
                <a:latin typeface="+mj-lt"/>
              </a:rPr>
              <a:t>Uniform Probability Distribution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138809" y="2749372"/>
            <a:ext cx="3028950" cy="1847659"/>
            <a:chOff x="7607182" y="854265"/>
            <a:chExt cx="4028609" cy="2457450"/>
          </a:xfrm>
        </p:grpSpPr>
        <p:sp>
          <p:nvSpPr>
            <p:cNvPr id="5193" name="AutoShape 73"/>
            <p:cNvSpPr>
              <a:spLocks noChangeArrowheads="1"/>
            </p:cNvSpPr>
            <p:nvPr/>
          </p:nvSpPr>
          <p:spPr bwMode="auto">
            <a:xfrm>
              <a:off x="7607182" y="854265"/>
              <a:ext cx="4028609" cy="245745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5" name="Rectangle 75"/>
            <p:cNvSpPr>
              <a:spLocks noChangeArrowheads="1"/>
            </p:cNvSpPr>
            <p:nvPr/>
          </p:nvSpPr>
          <p:spPr bwMode="auto">
            <a:xfrm>
              <a:off x="11027699" y="2746566"/>
              <a:ext cx="310666" cy="3976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196" name="Rectangle 76"/>
            <p:cNvSpPr>
              <a:spLocks noChangeArrowheads="1"/>
            </p:cNvSpPr>
            <p:nvPr/>
          </p:nvSpPr>
          <p:spPr bwMode="auto">
            <a:xfrm>
              <a:off x="7809879" y="982853"/>
              <a:ext cx="621944" cy="3976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 </a:t>
              </a:r>
              <a:r>
                <a:rPr lang="en-US" sz="1504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504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5197" name="Freeform 77"/>
            <p:cNvSpPr>
              <a:spLocks/>
            </p:cNvSpPr>
            <p:nvPr/>
          </p:nvSpPr>
          <p:spPr bwMode="auto">
            <a:xfrm>
              <a:off x="8177268" y="1862328"/>
              <a:ext cx="2643511" cy="108426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070"/>
                </a:cxn>
                <a:cxn ang="0">
                  <a:pos x="2853" y="1070"/>
                </a:cxn>
                <a:cxn ang="0">
                  <a:pos x="2850" y="1013"/>
                </a:cxn>
                <a:cxn ang="0">
                  <a:pos x="2535" y="995"/>
                </a:cxn>
                <a:cxn ang="0">
                  <a:pos x="2265" y="977"/>
                </a:cxn>
                <a:cxn ang="0">
                  <a:pos x="1923" y="950"/>
                </a:cxn>
                <a:cxn ang="0">
                  <a:pos x="1635" y="911"/>
                </a:cxn>
                <a:cxn ang="0">
                  <a:pos x="1347" y="857"/>
                </a:cxn>
                <a:cxn ang="0">
                  <a:pos x="996" y="764"/>
                </a:cxn>
                <a:cxn ang="0">
                  <a:pos x="723" y="665"/>
                </a:cxn>
                <a:cxn ang="0">
                  <a:pos x="492" y="554"/>
                </a:cxn>
                <a:cxn ang="0">
                  <a:pos x="351" y="470"/>
                </a:cxn>
                <a:cxn ang="0">
                  <a:pos x="294" y="431"/>
                </a:cxn>
                <a:cxn ang="0">
                  <a:pos x="261" y="404"/>
                </a:cxn>
                <a:cxn ang="0">
                  <a:pos x="231" y="374"/>
                </a:cxn>
                <a:cxn ang="0">
                  <a:pos x="204" y="353"/>
                </a:cxn>
                <a:cxn ang="0">
                  <a:pos x="174" y="320"/>
                </a:cxn>
                <a:cxn ang="0">
                  <a:pos x="144" y="290"/>
                </a:cxn>
                <a:cxn ang="0">
                  <a:pos x="117" y="257"/>
                </a:cxn>
                <a:cxn ang="0">
                  <a:pos x="93" y="221"/>
                </a:cxn>
                <a:cxn ang="0">
                  <a:pos x="57" y="161"/>
                </a:cxn>
                <a:cxn ang="0">
                  <a:pos x="42" y="132"/>
                </a:cxn>
                <a:cxn ang="0">
                  <a:pos x="21" y="74"/>
                </a:cxn>
                <a:cxn ang="0">
                  <a:pos x="6" y="32"/>
                </a:cxn>
              </a:cxnLst>
              <a:rect l="0" t="0" r="r" b="b"/>
              <a:pathLst>
                <a:path w="2853" h="1070">
                  <a:moveTo>
                    <a:pt x="2" y="0"/>
                  </a:moveTo>
                  <a:lnTo>
                    <a:pt x="0" y="1070"/>
                  </a:lnTo>
                  <a:lnTo>
                    <a:pt x="2853" y="1070"/>
                  </a:lnTo>
                  <a:lnTo>
                    <a:pt x="2850" y="1013"/>
                  </a:lnTo>
                  <a:lnTo>
                    <a:pt x="2535" y="995"/>
                  </a:lnTo>
                  <a:lnTo>
                    <a:pt x="2265" y="977"/>
                  </a:lnTo>
                  <a:lnTo>
                    <a:pt x="1923" y="950"/>
                  </a:lnTo>
                  <a:lnTo>
                    <a:pt x="1635" y="911"/>
                  </a:lnTo>
                  <a:lnTo>
                    <a:pt x="1347" y="857"/>
                  </a:lnTo>
                  <a:lnTo>
                    <a:pt x="996" y="764"/>
                  </a:lnTo>
                  <a:lnTo>
                    <a:pt x="723" y="665"/>
                  </a:lnTo>
                  <a:lnTo>
                    <a:pt x="492" y="554"/>
                  </a:lnTo>
                  <a:lnTo>
                    <a:pt x="351" y="470"/>
                  </a:lnTo>
                  <a:lnTo>
                    <a:pt x="294" y="431"/>
                  </a:lnTo>
                  <a:lnTo>
                    <a:pt x="261" y="404"/>
                  </a:lnTo>
                  <a:lnTo>
                    <a:pt x="231" y="374"/>
                  </a:lnTo>
                  <a:lnTo>
                    <a:pt x="204" y="353"/>
                  </a:lnTo>
                  <a:lnTo>
                    <a:pt x="174" y="320"/>
                  </a:lnTo>
                  <a:lnTo>
                    <a:pt x="144" y="290"/>
                  </a:lnTo>
                  <a:lnTo>
                    <a:pt x="117" y="257"/>
                  </a:lnTo>
                  <a:lnTo>
                    <a:pt x="93" y="221"/>
                  </a:lnTo>
                  <a:lnTo>
                    <a:pt x="57" y="161"/>
                  </a:lnTo>
                  <a:lnTo>
                    <a:pt x="42" y="132"/>
                  </a:lnTo>
                  <a:lnTo>
                    <a:pt x="21" y="74"/>
                  </a:lnTo>
                  <a:lnTo>
                    <a:pt x="6" y="32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98" name="Line 78"/>
            <p:cNvSpPr>
              <a:spLocks noChangeShapeType="1"/>
            </p:cNvSpPr>
            <p:nvPr/>
          </p:nvSpPr>
          <p:spPr bwMode="auto">
            <a:xfrm>
              <a:off x="8177268" y="1406716"/>
              <a:ext cx="0" cy="15367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9" name="Line 79"/>
            <p:cNvSpPr>
              <a:spLocks noChangeShapeType="1"/>
            </p:cNvSpPr>
            <p:nvPr/>
          </p:nvSpPr>
          <p:spPr bwMode="auto">
            <a:xfrm>
              <a:off x="8179380" y="2946591"/>
              <a:ext cx="28630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1" name="Line 81"/>
            <p:cNvSpPr>
              <a:spLocks noChangeShapeType="1"/>
            </p:cNvSpPr>
            <p:nvPr/>
          </p:nvSpPr>
          <p:spPr bwMode="auto">
            <a:xfrm rot="271170">
              <a:off x="10208464" y="2868804"/>
              <a:ext cx="599646" cy="3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2" name="Arc 82"/>
            <p:cNvSpPr>
              <a:spLocks/>
            </p:cNvSpPr>
            <p:nvPr/>
          </p:nvSpPr>
          <p:spPr bwMode="auto">
            <a:xfrm rot="234569">
              <a:off x="8139262" y="1851216"/>
              <a:ext cx="2124099" cy="944563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19 w 21619"/>
                <a:gd name="T1" fmla="*/ 21600 h 21600"/>
                <a:gd name="T2" fmla="*/ 0 w 21619"/>
                <a:gd name="T3" fmla="*/ 0 h 21600"/>
                <a:gd name="T4" fmla="*/ 21600 w 2161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19" h="21600" fill="none" extrusionOk="0">
                  <a:moveTo>
                    <a:pt x="21618" y="21599"/>
                  </a:moveTo>
                  <a:cubicBezTo>
                    <a:pt x="21612" y="21599"/>
                    <a:pt x="21606" y="21599"/>
                    <a:pt x="21600" y="21600"/>
                  </a:cubicBezTo>
                  <a:cubicBezTo>
                    <a:pt x="9670" y="21600"/>
                    <a:pt x="0" y="11929"/>
                    <a:pt x="0" y="0"/>
                  </a:cubicBezTo>
                </a:path>
                <a:path w="21619" h="21600" stroke="0" extrusionOk="0">
                  <a:moveTo>
                    <a:pt x="21618" y="21599"/>
                  </a:moveTo>
                  <a:cubicBezTo>
                    <a:pt x="21612" y="21599"/>
                    <a:pt x="21606" y="21599"/>
                    <a:pt x="21600" y="21600"/>
                  </a:cubicBez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15" name="Text Box 95"/>
            <p:cNvSpPr txBox="1">
              <a:spLocks noChangeArrowheads="1"/>
            </p:cNvSpPr>
            <p:nvPr/>
          </p:nvSpPr>
          <p:spPr bwMode="auto">
            <a:xfrm>
              <a:off x="8986024" y="911415"/>
              <a:ext cx="1848913" cy="491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Exponential</a:t>
              </a:r>
            </a:p>
          </p:txBody>
        </p:sp>
      </p:grpSp>
      <p:sp>
        <p:nvSpPr>
          <p:cNvPr id="5233" name="Rectangle 113"/>
          <p:cNvSpPr>
            <a:spLocks noChangeArrowheads="1"/>
          </p:cNvSpPr>
          <p:nvPr/>
        </p:nvSpPr>
        <p:spPr bwMode="auto">
          <a:xfrm>
            <a:off x="701676" y="1814533"/>
            <a:ext cx="4055052" cy="3807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Normal Probability Distribution</a:t>
            </a:r>
          </a:p>
        </p:txBody>
      </p:sp>
      <p:sp>
        <p:nvSpPr>
          <p:cNvPr id="43" name="Rectangle 114"/>
          <p:cNvSpPr>
            <a:spLocks noChangeArrowheads="1"/>
          </p:cNvSpPr>
          <p:nvPr/>
        </p:nvSpPr>
        <p:spPr bwMode="auto">
          <a:xfrm>
            <a:off x="701675" y="2149083"/>
            <a:ext cx="4618470" cy="304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Exponential Probability Distribution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936252" y="2754726"/>
            <a:ext cx="3028950" cy="1847661"/>
            <a:chOff x="487440" y="3045739"/>
            <a:chExt cx="4028609" cy="2457453"/>
          </a:xfrm>
        </p:grpSpPr>
        <p:sp>
          <p:nvSpPr>
            <p:cNvPr id="5180" name="AutoShape 60"/>
            <p:cNvSpPr>
              <a:spLocks noChangeArrowheads="1"/>
            </p:cNvSpPr>
            <p:nvPr/>
          </p:nvSpPr>
          <p:spPr bwMode="auto">
            <a:xfrm>
              <a:off x="487440" y="3045739"/>
              <a:ext cx="4028609" cy="2457453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9" name="Line 39"/>
            <p:cNvSpPr>
              <a:spLocks noChangeShapeType="1"/>
            </p:cNvSpPr>
            <p:nvPr/>
          </p:nvSpPr>
          <p:spPr bwMode="auto">
            <a:xfrm>
              <a:off x="962512" y="3710903"/>
              <a:ext cx="0" cy="14478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0" name="Rectangle 40"/>
            <p:cNvSpPr>
              <a:spLocks noChangeArrowheads="1"/>
            </p:cNvSpPr>
            <p:nvPr/>
          </p:nvSpPr>
          <p:spPr bwMode="auto">
            <a:xfrm>
              <a:off x="677469" y="3279102"/>
              <a:ext cx="621944" cy="3976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 </a:t>
              </a:r>
              <a:r>
                <a:rPr lang="en-US" sz="1504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504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5161" name="Rectangle 41"/>
            <p:cNvSpPr>
              <a:spLocks noChangeArrowheads="1"/>
            </p:cNvSpPr>
            <p:nvPr/>
          </p:nvSpPr>
          <p:spPr bwMode="auto">
            <a:xfrm>
              <a:off x="3845217" y="4911280"/>
              <a:ext cx="395947" cy="459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169" name="Line 49"/>
            <p:cNvSpPr>
              <a:spLocks noChangeShapeType="1"/>
            </p:cNvSpPr>
            <p:nvPr/>
          </p:nvSpPr>
          <p:spPr bwMode="auto">
            <a:xfrm>
              <a:off x="966735" y="5160292"/>
              <a:ext cx="29918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6" name="Freeform 46"/>
            <p:cNvSpPr>
              <a:spLocks/>
            </p:cNvSpPr>
            <p:nvPr/>
          </p:nvSpPr>
          <p:spPr bwMode="auto">
            <a:xfrm>
              <a:off x="1344983" y="4674517"/>
              <a:ext cx="2198000" cy="481013"/>
            </a:xfrm>
            <a:custGeom>
              <a:avLst/>
              <a:gdLst/>
              <a:ahLst/>
              <a:cxnLst>
                <a:cxn ang="0">
                  <a:pos x="13" y="302"/>
                </a:cxn>
                <a:cxn ang="0">
                  <a:pos x="15" y="0"/>
                </a:cxn>
                <a:cxn ang="0">
                  <a:pos x="1041" y="0"/>
                </a:cxn>
                <a:cxn ang="0">
                  <a:pos x="1041" y="303"/>
                </a:cxn>
                <a:cxn ang="0">
                  <a:pos x="0" y="303"/>
                </a:cxn>
              </a:cxnLst>
              <a:rect l="0" t="0" r="r" b="b"/>
              <a:pathLst>
                <a:path w="1041" h="303">
                  <a:moveTo>
                    <a:pt x="13" y="302"/>
                  </a:moveTo>
                  <a:lnTo>
                    <a:pt x="15" y="0"/>
                  </a:lnTo>
                  <a:lnTo>
                    <a:pt x="1041" y="0"/>
                  </a:lnTo>
                  <a:lnTo>
                    <a:pt x="1041" y="303"/>
                  </a:lnTo>
                  <a:lnTo>
                    <a:pt x="0" y="303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4" name="Text Box 94"/>
            <p:cNvSpPr txBox="1">
              <a:spLocks noChangeArrowheads="1"/>
            </p:cNvSpPr>
            <p:nvPr/>
          </p:nvSpPr>
          <p:spPr bwMode="auto">
            <a:xfrm>
              <a:off x="1957114" y="3102889"/>
              <a:ext cx="1320165" cy="491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Uniform</a:t>
              </a: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357351" y="4655240"/>
              <a:ext cx="2168438" cy="504826"/>
              <a:chOff x="1020538" y="4568155"/>
              <a:chExt cx="1630362" cy="504826"/>
            </a:xfrm>
          </p:grpSpPr>
          <p:sp>
            <p:nvSpPr>
              <p:cNvPr id="5167" name="Line 47"/>
              <p:cNvSpPr>
                <a:spLocks noChangeShapeType="1"/>
              </p:cNvSpPr>
              <p:nvPr/>
            </p:nvSpPr>
            <p:spPr bwMode="auto">
              <a:xfrm>
                <a:off x="2649313" y="4568155"/>
                <a:ext cx="0" cy="504826"/>
              </a:xfrm>
              <a:prstGeom prst="line">
                <a:avLst/>
              </a:prstGeom>
              <a:solidFill>
                <a:schemeClr val="bg1">
                  <a:lumMod val="65000"/>
                </a:schemeClr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8" name="Line 48"/>
              <p:cNvSpPr>
                <a:spLocks noChangeShapeType="1"/>
              </p:cNvSpPr>
              <p:nvPr/>
            </p:nvSpPr>
            <p:spPr bwMode="auto">
              <a:xfrm flipV="1">
                <a:off x="1025300" y="4568155"/>
                <a:ext cx="1625600" cy="0"/>
              </a:xfrm>
              <a:prstGeom prst="line">
                <a:avLst/>
              </a:prstGeom>
              <a:solidFill>
                <a:schemeClr val="bg1">
                  <a:lumMod val="65000"/>
                </a:schemeClr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3" name="Line 53"/>
              <p:cNvSpPr>
                <a:spLocks noChangeShapeType="1"/>
              </p:cNvSpPr>
              <p:nvPr/>
            </p:nvSpPr>
            <p:spPr bwMode="auto">
              <a:xfrm>
                <a:off x="1020538" y="4571330"/>
                <a:ext cx="0" cy="477838"/>
              </a:xfrm>
              <a:prstGeom prst="line">
                <a:avLst/>
              </a:prstGeom>
              <a:solidFill>
                <a:schemeClr val="bg1">
                  <a:lumMod val="65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" name="Group 3"/>
          <p:cNvGrpSpPr/>
          <p:nvPr/>
        </p:nvGrpSpPr>
        <p:grpSpPr>
          <a:xfrm>
            <a:off x="936252" y="4740895"/>
            <a:ext cx="3028950" cy="1847659"/>
            <a:chOff x="4389362" y="3426735"/>
            <a:chExt cx="4028609" cy="2457450"/>
          </a:xfrm>
        </p:grpSpPr>
        <p:sp>
          <p:nvSpPr>
            <p:cNvPr id="5156" name="AutoShape 36"/>
            <p:cNvSpPr>
              <a:spLocks noChangeArrowheads="1"/>
            </p:cNvSpPr>
            <p:nvPr/>
          </p:nvSpPr>
          <p:spPr bwMode="auto">
            <a:xfrm>
              <a:off x="4389362" y="3426735"/>
              <a:ext cx="4028609" cy="245745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7841551" y="5333323"/>
              <a:ext cx="240132" cy="3623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41775" tIns="20291" rIns="41775" bIns="20291">
              <a:spAutoFit/>
            </a:bodyPr>
            <a:lstStyle/>
            <a:p>
              <a:pPr defTabSz="248277"/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 flipH="1" flipV="1">
              <a:off x="4893995" y="4028398"/>
              <a:ext cx="0" cy="15081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4600505" y="3626307"/>
              <a:ext cx="551412" cy="3623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41775" tIns="20291" rIns="41775" bIns="20291">
              <a:spAutoFit/>
            </a:bodyPr>
            <a:lstStyle/>
            <a:p>
              <a:pPr defTabSz="248277"/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 </a:t>
              </a:r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auto">
            <a:xfrm>
              <a:off x="5145254" y="4115710"/>
              <a:ext cx="2350023" cy="1422400"/>
            </a:xfrm>
            <a:custGeom>
              <a:avLst/>
              <a:gdLst/>
              <a:ahLst/>
              <a:cxnLst>
                <a:cxn ang="0">
                  <a:pos x="1209" y="12"/>
                </a:cxn>
                <a:cxn ang="0">
                  <a:pos x="1132" y="66"/>
                </a:cxn>
                <a:cxn ang="0">
                  <a:pos x="1082" y="131"/>
                </a:cxn>
                <a:cxn ang="0">
                  <a:pos x="1040" y="197"/>
                </a:cxn>
                <a:cxn ang="0">
                  <a:pos x="1003" y="262"/>
                </a:cxn>
                <a:cxn ang="0">
                  <a:pos x="975" y="320"/>
                </a:cxn>
                <a:cxn ang="0">
                  <a:pos x="941" y="395"/>
                </a:cxn>
                <a:cxn ang="0">
                  <a:pos x="910" y="462"/>
                </a:cxn>
                <a:cxn ang="0">
                  <a:pos x="881" y="528"/>
                </a:cxn>
                <a:cxn ang="0">
                  <a:pos x="856" y="591"/>
                </a:cxn>
                <a:cxn ang="0">
                  <a:pos x="826" y="663"/>
                </a:cxn>
                <a:cxn ang="0">
                  <a:pos x="796" y="727"/>
                </a:cxn>
                <a:cxn ang="0">
                  <a:pos x="765" y="790"/>
                </a:cxn>
                <a:cxn ang="0">
                  <a:pos x="717" y="862"/>
                </a:cxn>
                <a:cxn ang="0">
                  <a:pos x="653" y="932"/>
                </a:cxn>
                <a:cxn ang="0">
                  <a:pos x="592" y="981"/>
                </a:cxn>
                <a:cxn ang="0">
                  <a:pos x="506" y="1031"/>
                </a:cxn>
                <a:cxn ang="0">
                  <a:pos x="423" y="1063"/>
                </a:cxn>
                <a:cxn ang="0">
                  <a:pos x="333" y="1089"/>
                </a:cxn>
                <a:cxn ang="0">
                  <a:pos x="258" y="1108"/>
                </a:cxn>
                <a:cxn ang="0">
                  <a:pos x="155" y="1129"/>
                </a:cxn>
                <a:cxn ang="0">
                  <a:pos x="54" y="1146"/>
                </a:cxn>
                <a:cxn ang="0">
                  <a:pos x="2480" y="1170"/>
                </a:cxn>
                <a:cxn ang="0">
                  <a:pos x="2395" y="1143"/>
                </a:cxn>
                <a:cxn ang="0">
                  <a:pos x="2341" y="1132"/>
                </a:cxn>
                <a:cxn ang="0">
                  <a:pos x="2224" y="1104"/>
                </a:cxn>
                <a:cxn ang="0">
                  <a:pos x="2118" y="1071"/>
                </a:cxn>
                <a:cxn ang="0">
                  <a:pos x="2011" y="1029"/>
                </a:cxn>
                <a:cxn ang="0">
                  <a:pos x="1980" y="1013"/>
                </a:cxn>
                <a:cxn ang="0">
                  <a:pos x="1914" y="969"/>
                </a:cxn>
                <a:cxn ang="0">
                  <a:pos x="1859" y="915"/>
                </a:cxn>
                <a:cxn ang="0">
                  <a:pos x="1801" y="845"/>
                </a:cxn>
                <a:cxn ang="0">
                  <a:pos x="1765" y="792"/>
                </a:cxn>
                <a:cxn ang="0">
                  <a:pos x="1735" y="729"/>
                </a:cxn>
                <a:cxn ang="0">
                  <a:pos x="1710" y="674"/>
                </a:cxn>
                <a:cxn ang="0">
                  <a:pos x="1686" y="619"/>
                </a:cxn>
                <a:cxn ang="0">
                  <a:pos x="1651" y="546"/>
                </a:cxn>
                <a:cxn ang="0">
                  <a:pos x="1618" y="476"/>
                </a:cxn>
                <a:cxn ang="0">
                  <a:pos x="1580" y="397"/>
                </a:cxn>
                <a:cxn ang="0">
                  <a:pos x="1543" y="322"/>
                </a:cxn>
                <a:cxn ang="0">
                  <a:pos x="1506" y="251"/>
                </a:cxn>
                <a:cxn ang="0">
                  <a:pos x="1479" y="203"/>
                </a:cxn>
                <a:cxn ang="0">
                  <a:pos x="1449" y="150"/>
                </a:cxn>
                <a:cxn ang="0">
                  <a:pos x="1423" y="114"/>
                </a:cxn>
                <a:cxn ang="0">
                  <a:pos x="1407" y="95"/>
                </a:cxn>
                <a:cxn ang="0">
                  <a:pos x="1378" y="62"/>
                </a:cxn>
                <a:cxn ang="0">
                  <a:pos x="1341" y="30"/>
                </a:cxn>
                <a:cxn ang="0">
                  <a:pos x="1286" y="4"/>
                </a:cxn>
              </a:cxnLst>
              <a:rect l="0" t="0" r="r" b="b"/>
              <a:pathLst>
                <a:path w="2480" h="1173">
                  <a:moveTo>
                    <a:pt x="1260" y="0"/>
                  </a:moveTo>
                  <a:lnTo>
                    <a:pt x="1236" y="5"/>
                  </a:lnTo>
                  <a:lnTo>
                    <a:pt x="1209" y="12"/>
                  </a:lnTo>
                  <a:lnTo>
                    <a:pt x="1179" y="27"/>
                  </a:lnTo>
                  <a:lnTo>
                    <a:pt x="1155" y="45"/>
                  </a:lnTo>
                  <a:lnTo>
                    <a:pt x="1132" y="66"/>
                  </a:lnTo>
                  <a:lnTo>
                    <a:pt x="1114" y="85"/>
                  </a:lnTo>
                  <a:lnTo>
                    <a:pt x="1099" y="106"/>
                  </a:lnTo>
                  <a:lnTo>
                    <a:pt x="1082" y="131"/>
                  </a:lnTo>
                  <a:lnTo>
                    <a:pt x="1070" y="149"/>
                  </a:lnTo>
                  <a:lnTo>
                    <a:pt x="1054" y="175"/>
                  </a:lnTo>
                  <a:lnTo>
                    <a:pt x="1040" y="197"/>
                  </a:lnTo>
                  <a:lnTo>
                    <a:pt x="1024" y="223"/>
                  </a:lnTo>
                  <a:lnTo>
                    <a:pt x="1015" y="240"/>
                  </a:lnTo>
                  <a:lnTo>
                    <a:pt x="1003" y="262"/>
                  </a:lnTo>
                  <a:lnTo>
                    <a:pt x="994" y="282"/>
                  </a:lnTo>
                  <a:lnTo>
                    <a:pt x="984" y="300"/>
                  </a:lnTo>
                  <a:lnTo>
                    <a:pt x="975" y="320"/>
                  </a:lnTo>
                  <a:lnTo>
                    <a:pt x="964" y="344"/>
                  </a:lnTo>
                  <a:lnTo>
                    <a:pt x="951" y="373"/>
                  </a:lnTo>
                  <a:lnTo>
                    <a:pt x="941" y="395"/>
                  </a:lnTo>
                  <a:lnTo>
                    <a:pt x="933" y="412"/>
                  </a:lnTo>
                  <a:lnTo>
                    <a:pt x="921" y="437"/>
                  </a:lnTo>
                  <a:lnTo>
                    <a:pt x="910" y="462"/>
                  </a:lnTo>
                  <a:lnTo>
                    <a:pt x="902" y="479"/>
                  </a:lnTo>
                  <a:lnTo>
                    <a:pt x="890" y="506"/>
                  </a:lnTo>
                  <a:lnTo>
                    <a:pt x="881" y="528"/>
                  </a:lnTo>
                  <a:lnTo>
                    <a:pt x="873" y="549"/>
                  </a:lnTo>
                  <a:lnTo>
                    <a:pt x="865" y="570"/>
                  </a:lnTo>
                  <a:lnTo>
                    <a:pt x="856" y="591"/>
                  </a:lnTo>
                  <a:lnTo>
                    <a:pt x="848" y="612"/>
                  </a:lnTo>
                  <a:lnTo>
                    <a:pt x="839" y="633"/>
                  </a:lnTo>
                  <a:lnTo>
                    <a:pt x="826" y="663"/>
                  </a:lnTo>
                  <a:lnTo>
                    <a:pt x="814" y="690"/>
                  </a:lnTo>
                  <a:lnTo>
                    <a:pt x="805" y="708"/>
                  </a:lnTo>
                  <a:lnTo>
                    <a:pt x="796" y="727"/>
                  </a:lnTo>
                  <a:lnTo>
                    <a:pt x="787" y="747"/>
                  </a:lnTo>
                  <a:lnTo>
                    <a:pt x="778" y="765"/>
                  </a:lnTo>
                  <a:lnTo>
                    <a:pt x="765" y="790"/>
                  </a:lnTo>
                  <a:lnTo>
                    <a:pt x="751" y="814"/>
                  </a:lnTo>
                  <a:lnTo>
                    <a:pt x="735" y="838"/>
                  </a:lnTo>
                  <a:lnTo>
                    <a:pt x="717" y="862"/>
                  </a:lnTo>
                  <a:lnTo>
                    <a:pt x="699" y="885"/>
                  </a:lnTo>
                  <a:lnTo>
                    <a:pt x="677" y="907"/>
                  </a:lnTo>
                  <a:lnTo>
                    <a:pt x="653" y="932"/>
                  </a:lnTo>
                  <a:lnTo>
                    <a:pt x="636" y="947"/>
                  </a:lnTo>
                  <a:lnTo>
                    <a:pt x="616" y="963"/>
                  </a:lnTo>
                  <a:lnTo>
                    <a:pt x="592" y="981"/>
                  </a:lnTo>
                  <a:lnTo>
                    <a:pt x="572" y="994"/>
                  </a:lnTo>
                  <a:lnTo>
                    <a:pt x="546" y="1009"/>
                  </a:lnTo>
                  <a:lnTo>
                    <a:pt x="506" y="1031"/>
                  </a:lnTo>
                  <a:lnTo>
                    <a:pt x="472" y="1045"/>
                  </a:lnTo>
                  <a:lnTo>
                    <a:pt x="446" y="1054"/>
                  </a:lnTo>
                  <a:lnTo>
                    <a:pt x="423" y="1063"/>
                  </a:lnTo>
                  <a:lnTo>
                    <a:pt x="393" y="1073"/>
                  </a:lnTo>
                  <a:lnTo>
                    <a:pt x="363" y="1082"/>
                  </a:lnTo>
                  <a:lnTo>
                    <a:pt x="333" y="1089"/>
                  </a:lnTo>
                  <a:lnTo>
                    <a:pt x="310" y="1095"/>
                  </a:lnTo>
                  <a:lnTo>
                    <a:pt x="282" y="1102"/>
                  </a:lnTo>
                  <a:lnTo>
                    <a:pt x="258" y="1108"/>
                  </a:lnTo>
                  <a:lnTo>
                    <a:pt x="226" y="1115"/>
                  </a:lnTo>
                  <a:lnTo>
                    <a:pt x="183" y="1123"/>
                  </a:lnTo>
                  <a:lnTo>
                    <a:pt x="155" y="1129"/>
                  </a:lnTo>
                  <a:lnTo>
                    <a:pt x="130" y="1134"/>
                  </a:lnTo>
                  <a:lnTo>
                    <a:pt x="109" y="1137"/>
                  </a:lnTo>
                  <a:lnTo>
                    <a:pt x="54" y="1146"/>
                  </a:lnTo>
                  <a:lnTo>
                    <a:pt x="3" y="1158"/>
                  </a:lnTo>
                  <a:lnTo>
                    <a:pt x="0" y="1173"/>
                  </a:lnTo>
                  <a:lnTo>
                    <a:pt x="2480" y="1170"/>
                  </a:lnTo>
                  <a:lnTo>
                    <a:pt x="2454" y="1161"/>
                  </a:lnTo>
                  <a:lnTo>
                    <a:pt x="2427" y="1152"/>
                  </a:lnTo>
                  <a:lnTo>
                    <a:pt x="2395" y="1143"/>
                  </a:lnTo>
                  <a:lnTo>
                    <a:pt x="2361" y="1138"/>
                  </a:lnTo>
                  <a:lnTo>
                    <a:pt x="2320" y="1129"/>
                  </a:lnTo>
                  <a:lnTo>
                    <a:pt x="2341" y="1132"/>
                  </a:lnTo>
                  <a:lnTo>
                    <a:pt x="2295" y="1123"/>
                  </a:lnTo>
                  <a:lnTo>
                    <a:pt x="2268" y="1116"/>
                  </a:lnTo>
                  <a:lnTo>
                    <a:pt x="2224" y="1104"/>
                  </a:lnTo>
                  <a:lnTo>
                    <a:pt x="2184" y="1092"/>
                  </a:lnTo>
                  <a:lnTo>
                    <a:pt x="2150" y="1081"/>
                  </a:lnTo>
                  <a:lnTo>
                    <a:pt x="2118" y="1071"/>
                  </a:lnTo>
                  <a:lnTo>
                    <a:pt x="2082" y="1059"/>
                  </a:lnTo>
                  <a:lnTo>
                    <a:pt x="2051" y="1047"/>
                  </a:lnTo>
                  <a:lnTo>
                    <a:pt x="2011" y="1029"/>
                  </a:lnTo>
                  <a:lnTo>
                    <a:pt x="1994" y="1020"/>
                  </a:lnTo>
                  <a:lnTo>
                    <a:pt x="1993" y="1020"/>
                  </a:lnTo>
                  <a:lnTo>
                    <a:pt x="1980" y="1013"/>
                  </a:lnTo>
                  <a:lnTo>
                    <a:pt x="1956" y="1001"/>
                  </a:lnTo>
                  <a:lnTo>
                    <a:pt x="1936" y="986"/>
                  </a:lnTo>
                  <a:lnTo>
                    <a:pt x="1914" y="969"/>
                  </a:lnTo>
                  <a:lnTo>
                    <a:pt x="1898" y="955"/>
                  </a:lnTo>
                  <a:lnTo>
                    <a:pt x="1880" y="938"/>
                  </a:lnTo>
                  <a:lnTo>
                    <a:pt x="1859" y="915"/>
                  </a:lnTo>
                  <a:lnTo>
                    <a:pt x="1838" y="891"/>
                  </a:lnTo>
                  <a:lnTo>
                    <a:pt x="1820" y="868"/>
                  </a:lnTo>
                  <a:lnTo>
                    <a:pt x="1801" y="845"/>
                  </a:lnTo>
                  <a:lnTo>
                    <a:pt x="1788" y="825"/>
                  </a:lnTo>
                  <a:lnTo>
                    <a:pt x="1776" y="809"/>
                  </a:lnTo>
                  <a:lnTo>
                    <a:pt x="1765" y="792"/>
                  </a:lnTo>
                  <a:lnTo>
                    <a:pt x="1754" y="772"/>
                  </a:lnTo>
                  <a:lnTo>
                    <a:pt x="1744" y="751"/>
                  </a:lnTo>
                  <a:lnTo>
                    <a:pt x="1735" y="729"/>
                  </a:lnTo>
                  <a:lnTo>
                    <a:pt x="1725" y="707"/>
                  </a:lnTo>
                  <a:lnTo>
                    <a:pt x="1718" y="692"/>
                  </a:lnTo>
                  <a:lnTo>
                    <a:pt x="1710" y="674"/>
                  </a:lnTo>
                  <a:lnTo>
                    <a:pt x="1703" y="657"/>
                  </a:lnTo>
                  <a:lnTo>
                    <a:pt x="1695" y="641"/>
                  </a:lnTo>
                  <a:lnTo>
                    <a:pt x="1686" y="619"/>
                  </a:lnTo>
                  <a:lnTo>
                    <a:pt x="1676" y="598"/>
                  </a:lnTo>
                  <a:lnTo>
                    <a:pt x="1663" y="568"/>
                  </a:lnTo>
                  <a:lnTo>
                    <a:pt x="1651" y="546"/>
                  </a:lnTo>
                  <a:lnTo>
                    <a:pt x="1639" y="522"/>
                  </a:lnTo>
                  <a:lnTo>
                    <a:pt x="1627" y="497"/>
                  </a:lnTo>
                  <a:lnTo>
                    <a:pt x="1618" y="476"/>
                  </a:lnTo>
                  <a:lnTo>
                    <a:pt x="1607" y="452"/>
                  </a:lnTo>
                  <a:lnTo>
                    <a:pt x="1597" y="430"/>
                  </a:lnTo>
                  <a:lnTo>
                    <a:pt x="1580" y="397"/>
                  </a:lnTo>
                  <a:lnTo>
                    <a:pt x="1566" y="366"/>
                  </a:lnTo>
                  <a:lnTo>
                    <a:pt x="1553" y="340"/>
                  </a:lnTo>
                  <a:lnTo>
                    <a:pt x="1543" y="322"/>
                  </a:lnTo>
                  <a:lnTo>
                    <a:pt x="1531" y="298"/>
                  </a:lnTo>
                  <a:lnTo>
                    <a:pt x="1517" y="271"/>
                  </a:lnTo>
                  <a:lnTo>
                    <a:pt x="1506" y="251"/>
                  </a:lnTo>
                  <a:lnTo>
                    <a:pt x="1497" y="236"/>
                  </a:lnTo>
                  <a:lnTo>
                    <a:pt x="1490" y="223"/>
                  </a:lnTo>
                  <a:lnTo>
                    <a:pt x="1479" y="203"/>
                  </a:lnTo>
                  <a:lnTo>
                    <a:pt x="1468" y="183"/>
                  </a:lnTo>
                  <a:lnTo>
                    <a:pt x="1459" y="167"/>
                  </a:lnTo>
                  <a:lnTo>
                    <a:pt x="1449" y="150"/>
                  </a:lnTo>
                  <a:lnTo>
                    <a:pt x="1438" y="135"/>
                  </a:lnTo>
                  <a:lnTo>
                    <a:pt x="1429" y="125"/>
                  </a:lnTo>
                  <a:lnTo>
                    <a:pt x="1423" y="114"/>
                  </a:lnTo>
                  <a:lnTo>
                    <a:pt x="1417" y="107"/>
                  </a:lnTo>
                  <a:lnTo>
                    <a:pt x="1411" y="99"/>
                  </a:lnTo>
                  <a:lnTo>
                    <a:pt x="1407" y="95"/>
                  </a:lnTo>
                  <a:lnTo>
                    <a:pt x="1399" y="86"/>
                  </a:lnTo>
                  <a:lnTo>
                    <a:pt x="1389" y="74"/>
                  </a:lnTo>
                  <a:lnTo>
                    <a:pt x="1378" y="62"/>
                  </a:lnTo>
                  <a:lnTo>
                    <a:pt x="1366" y="50"/>
                  </a:lnTo>
                  <a:lnTo>
                    <a:pt x="1354" y="39"/>
                  </a:lnTo>
                  <a:lnTo>
                    <a:pt x="1341" y="30"/>
                  </a:lnTo>
                  <a:lnTo>
                    <a:pt x="1327" y="19"/>
                  </a:lnTo>
                  <a:lnTo>
                    <a:pt x="1306" y="11"/>
                  </a:lnTo>
                  <a:lnTo>
                    <a:pt x="1286" y="4"/>
                  </a:lnTo>
                  <a:lnTo>
                    <a:pt x="1261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Text Box 93"/>
            <p:cNvSpPr txBox="1">
              <a:spLocks noChangeArrowheads="1"/>
            </p:cNvSpPr>
            <p:nvPr/>
          </p:nvSpPr>
          <p:spPr bwMode="auto">
            <a:xfrm>
              <a:off x="5820186" y="3483885"/>
              <a:ext cx="1234883" cy="491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Normal</a:t>
              </a: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4902440" y="5534935"/>
              <a:ext cx="2898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09983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1" name="Rectangle 3"/>
          <p:cNvSpPr>
            <a:spLocks noChangeArrowheads="1"/>
          </p:cNvSpPr>
          <p:nvPr/>
        </p:nvSpPr>
        <p:spPr bwMode="auto">
          <a:xfrm>
            <a:off x="972688" y="1944595"/>
            <a:ext cx="7194551" cy="102166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Probabilities for the normal random variable are given by areas under the curve. The total area under the curve is 1 (.5 to the left of the mean and</a:t>
            </a:r>
          </a:p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.5 to the right).</a:t>
            </a:r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703509" y="1691150"/>
            <a:ext cx="3462338" cy="4404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</a:t>
            </a:r>
            <a:endParaRPr lang="en-US" sz="21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0535" name="Freeform 7"/>
          <p:cNvSpPr>
            <a:spLocks/>
          </p:cNvSpPr>
          <p:nvPr/>
        </p:nvSpPr>
        <p:spPr bwMode="auto">
          <a:xfrm>
            <a:off x="2550285" y="2941422"/>
            <a:ext cx="3937000" cy="1400066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0" y="1170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0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0" y="1170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536" name="Line 8"/>
          <p:cNvSpPr>
            <a:spLocks noChangeShapeType="1"/>
          </p:cNvSpPr>
          <p:nvPr/>
        </p:nvSpPr>
        <p:spPr bwMode="auto">
          <a:xfrm>
            <a:off x="4560060" y="2945001"/>
            <a:ext cx="0" cy="1460939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538" name="Text Box 10"/>
          <p:cNvSpPr txBox="1">
            <a:spLocks noChangeArrowheads="1"/>
          </p:cNvSpPr>
          <p:nvPr/>
        </p:nvSpPr>
        <p:spPr bwMode="auto">
          <a:xfrm>
            <a:off x="4013219" y="3729183"/>
            <a:ext cx="37702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.5</a:t>
            </a:r>
          </a:p>
        </p:txBody>
      </p:sp>
      <p:sp>
        <p:nvSpPr>
          <p:cNvPr id="150539" name="Text Box 11"/>
          <p:cNvSpPr txBox="1">
            <a:spLocks noChangeArrowheads="1"/>
          </p:cNvSpPr>
          <p:nvPr/>
        </p:nvSpPr>
        <p:spPr bwMode="auto">
          <a:xfrm>
            <a:off x="4756170" y="3729183"/>
            <a:ext cx="377026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.5</a:t>
            </a:r>
          </a:p>
        </p:txBody>
      </p:sp>
      <p:sp>
        <p:nvSpPr>
          <p:cNvPr id="150540" name="Text Box 12"/>
          <p:cNvSpPr txBox="1">
            <a:spLocks noChangeArrowheads="1"/>
          </p:cNvSpPr>
          <p:nvPr/>
        </p:nvSpPr>
        <p:spPr bwMode="auto">
          <a:xfrm>
            <a:off x="6871186" y="4161257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50534" name="Line 6"/>
          <p:cNvSpPr>
            <a:spLocks noChangeShapeType="1"/>
          </p:cNvSpPr>
          <p:nvPr/>
        </p:nvSpPr>
        <p:spPr bwMode="auto">
          <a:xfrm>
            <a:off x="2216910" y="4342681"/>
            <a:ext cx="45910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5"/>
          <p:cNvSpPr txBox="1">
            <a:spLocks noChangeArrowheads="1"/>
          </p:cNvSpPr>
          <p:nvPr/>
        </p:nvSpPr>
        <p:spPr>
          <a:xfrm>
            <a:off x="632585" y="1068205"/>
            <a:ext cx="7772400" cy="436050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915312346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700088" y="1691151"/>
            <a:ext cx="7772400" cy="46430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 (basis for the empirical rule)</a:t>
            </a:r>
          </a:p>
        </p:txBody>
      </p:sp>
      <p:sp>
        <p:nvSpPr>
          <p:cNvPr id="152585" name="Rectangle 9"/>
          <p:cNvSpPr>
            <a:spLocks noChangeArrowheads="1"/>
          </p:cNvSpPr>
          <p:nvPr/>
        </p:nvSpPr>
        <p:spPr bwMode="auto">
          <a:xfrm>
            <a:off x="1924607" y="2130387"/>
            <a:ext cx="5461614" cy="79731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68.26% of values of a normal random variable</a:t>
            </a:r>
          </a:p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are within +/- 1 standard deviation of its mean.</a:t>
            </a:r>
          </a:p>
        </p:txBody>
      </p:sp>
      <p:sp>
        <p:nvSpPr>
          <p:cNvPr id="152588" name="Rectangle 12"/>
          <p:cNvSpPr>
            <a:spLocks noChangeArrowheads="1"/>
          </p:cNvSpPr>
          <p:nvPr/>
        </p:nvSpPr>
        <p:spPr bwMode="auto">
          <a:xfrm>
            <a:off x="1924607" y="2894325"/>
            <a:ext cx="5461614" cy="81163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95.44% of values of a normal random variable</a:t>
            </a:r>
          </a:p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are within +/- 2 standard deviations of its mean.</a:t>
            </a:r>
          </a:p>
        </p:txBody>
      </p:sp>
      <p:sp>
        <p:nvSpPr>
          <p:cNvPr id="152589" name="Rectangle 13"/>
          <p:cNvSpPr>
            <a:spLocks noChangeArrowheads="1"/>
          </p:cNvSpPr>
          <p:nvPr/>
        </p:nvSpPr>
        <p:spPr bwMode="auto">
          <a:xfrm>
            <a:off x="1943658" y="3746186"/>
            <a:ext cx="5447304" cy="81163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99.72% of values of a normal random variable</a:t>
            </a:r>
          </a:p>
          <a:p>
            <a:pPr algn="l">
              <a:lnSpc>
                <a:spcPct val="110000"/>
              </a:lnSpc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are within +/- 3 standard deviations of its mean.</a:t>
            </a: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685800" y="1035483"/>
            <a:ext cx="7772400" cy="436050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96060181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3" name="Rectangle 11"/>
          <p:cNvSpPr>
            <a:spLocks noChangeArrowheads="1"/>
          </p:cNvSpPr>
          <p:nvPr/>
        </p:nvSpPr>
        <p:spPr bwMode="auto">
          <a:xfrm>
            <a:off x="700088" y="1691151"/>
            <a:ext cx="7772400" cy="387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 (basis for the empirical rule)</a:t>
            </a:r>
          </a:p>
        </p:txBody>
      </p:sp>
      <p:sp>
        <p:nvSpPr>
          <p:cNvPr id="151565" name="Line 13"/>
          <p:cNvSpPr>
            <a:spLocks noChangeShapeType="1"/>
          </p:cNvSpPr>
          <p:nvPr/>
        </p:nvSpPr>
        <p:spPr bwMode="auto">
          <a:xfrm>
            <a:off x="4718050" y="4647389"/>
            <a:ext cx="0" cy="10861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69" name="Freeform 17"/>
          <p:cNvSpPr>
            <a:spLocks/>
          </p:cNvSpPr>
          <p:nvPr/>
        </p:nvSpPr>
        <p:spPr bwMode="auto">
          <a:xfrm>
            <a:off x="2338389" y="2964445"/>
            <a:ext cx="4732337" cy="1785592"/>
          </a:xfrm>
          <a:custGeom>
            <a:avLst/>
            <a:gdLst/>
            <a:ahLst/>
            <a:cxnLst>
              <a:cxn ang="0">
                <a:pos x="1441" y="15"/>
              </a:cxn>
              <a:cxn ang="0">
                <a:pos x="1351" y="84"/>
              </a:cxn>
              <a:cxn ang="0">
                <a:pos x="1290" y="168"/>
              </a:cxn>
              <a:cxn ang="0">
                <a:pos x="1241" y="252"/>
              </a:cxn>
              <a:cxn ang="0">
                <a:pos x="1197" y="334"/>
              </a:cxn>
              <a:cxn ang="0">
                <a:pos x="1163" y="408"/>
              </a:cxn>
              <a:cxn ang="0">
                <a:pos x="1123" y="505"/>
              </a:cxn>
              <a:cxn ang="0">
                <a:pos x="1087" y="590"/>
              </a:cxn>
              <a:cxn ang="0">
                <a:pos x="1053" y="674"/>
              </a:cxn>
              <a:cxn ang="0">
                <a:pos x="1023" y="755"/>
              </a:cxn>
              <a:cxn ang="0">
                <a:pos x="987" y="846"/>
              </a:cxn>
              <a:cxn ang="0">
                <a:pos x="951" y="928"/>
              </a:cxn>
              <a:cxn ang="0">
                <a:pos x="914" y="1008"/>
              </a:cxn>
              <a:cxn ang="0">
                <a:pos x="858" y="1100"/>
              </a:cxn>
              <a:cxn ang="0">
                <a:pos x="781" y="1190"/>
              </a:cxn>
              <a:cxn ang="0">
                <a:pos x="709" y="1253"/>
              </a:cxn>
              <a:cxn ang="0">
                <a:pos x="606" y="1316"/>
              </a:cxn>
              <a:cxn ang="0">
                <a:pos x="508" y="1357"/>
              </a:cxn>
              <a:cxn ang="0">
                <a:pos x="401" y="1390"/>
              </a:cxn>
              <a:cxn ang="0">
                <a:pos x="312" y="1415"/>
              </a:cxn>
              <a:cxn ang="0">
                <a:pos x="190" y="1441"/>
              </a:cxn>
              <a:cxn ang="0">
                <a:pos x="94" y="1461"/>
              </a:cxn>
              <a:cxn ang="0">
                <a:pos x="2981" y="1496"/>
              </a:cxn>
              <a:cxn ang="0">
                <a:pos x="2849" y="1461"/>
              </a:cxn>
              <a:cxn ang="0">
                <a:pos x="2786" y="1448"/>
              </a:cxn>
              <a:cxn ang="0">
                <a:pos x="2647" y="1410"/>
              </a:cxn>
              <a:cxn ang="0">
                <a:pos x="2521" y="1367"/>
              </a:cxn>
              <a:cxn ang="0">
                <a:pos x="2394" y="1314"/>
              </a:cxn>
              <a:cxn ang="0">
                <a:pos x="2358" y="1293"/>
              </a:cxn>
              <a:cxn ang="0">
                <a:pos x="2279" y="1237"/>
              </a:cxn>
              <a:cxn ang="0">
                <a:pos x="2213" y="1168"/>
              </a:cxn>
              <a:cxn ang="0">
                <a:pos x="2144" y="1078"/>
              </a:cxn>
              <a:cxn ang="0">
                <a:pos x="2102" y="1011"/>
              </a:cxn>
              <a:cxn ang="0">
                <a:pos x="2066" y="931"/>
              </a:cxn>
              <a:cxn ang="0">
                <a:pos x="2037" y="861"/>
              </a:cxn>
              <a:cxn ang="0">
                <a:pos x="2008" y="791"/>
              </a:cxn>
              <a:cxn ang="0">
                <a:pos x="1967" y="697"/>
              </a:cxn>
              <a:cxn ang="0">
                <a:pos x="1928" y="608"/>
              </a:cxn>
              <a:cxn ang="0">
                <a:pos x="1882" y="507"/>
              </a:cxn>
              <a:cxn ang="0">
                <a:pos x="1838" y="411"/>
              </a:cxn>
              <a:cxn ang="0">
                <a:pos x="1794" y="320"/>
              </a:cxn>
              <a:cxn ang="0">
                <a:pos x="1762" y="259"/>
              </a:cxn>
              <a:cxn ang="0">
                <a:pos x="1727" y="191"/>
              </a:cxn>
              <a:cxn ang="0">
                <a:pos x="1696" y="146"/>
              </a:cxn>
              <a:cxn ang="0">
                <a:pos x="1676" y="121"/>
              </a:cxn>
              <a:cxn ang="0">
                <a:pos x="1642" y="80"/>
              </a:cxn>
              <a:cxn ang="0">
                <a:pos x="1598" y="38"/>
              </a:cxn>
              <a:cxn ang="0">
                <a:pos x="1533" y="5"/>
              </a:cxn>
            </a:cxnLst>
            <a:rect l="0" t="0" r="r" b="b"/>
            <a:pathLst>
              <a:path w="2981" h="1496">
                <a:moveTo>
                  <a:pt x="1503" y="0"/>
                </a:moveTo>
                <a:lnTo>
                  <a:pt x="1474" y="7"/>
                </a:lnTo>
                <a:lnTo>
                  <a:pt x="1441" y="15"/>
                </a:lnTo>
                <a:lnTo>
                  <a:pt x="1406" y="34"/>
                </a:lnTo>
                <a:lnTo>
                  <a:pt x="1377" y="58"/>
                </a:lnTo>
                <a:lnTo>
                  <a:pt x="1351" y="84"/>
                </a:lnTo>
                <a:lnTo>
                  <a:pt x="1329" y="109"/>
                </a:lnTo>
                <a:lnTo>
                  <a:pt x="1311" y="135"/>
                </a:lnTo>
                <a:lnTo>
                  <a:pt x="1290" y="168"/>
                </a:lnTo>
                <a:lnTo>
                  <a:pt x="1276" y="190"/>
                </a:lnTo>
                <a:lnTo>
                  <a:pt x="1258" y="223"/>
                </a:lnTo>
                <a:lnTo>
                  <a:pt x="1241" y="252"/>
                </a:lnTo>
                <a:lnTo>
                  <a:pt x="1222" y="285"/>
                </a:lnTo>
                <a:lnTo>
                  <a:pt x="1211" y="307"/>
                </a:lnTo>
                <a:lnTo>
                  <a:pt x="1197" y="334"/>
                </a:lnTo>
                <a:lnTo>
                  <a:pt x="1186" y="360"/>
                </a:lnTo>
                <a:lnTo>
                  <a:pt x="1175" y="383"/>
                </a:lnTo>
                <a:lnTo>
                  <a:pt x="1163" y="408"/>
                </a:lnTo>
                <a:lnTo>
                  <a:pt x="1151" y="439"/>
                </a:lnTo>
                <a:lnTo>
                  <a:pt x="1136" y="476"/>
                </a:lnTo>
                <a:lnTo>
                  <a:pt x="1123" y="505"/>
                </a:lnTo>
                <a:lnTo>
                  <a:pt x="1114" y="526"/>
                </a:lnTo>
                <a:lnTo>
                  <a:pt x="1099" y="558"/>
                </a:lnTo>
                <a:lnTo>
                  <a:pt x="1087" y="590"/>
                </a:lnTo>
                <a:lnTo>
                  <a:pt x="1077" y="612"/>
                </a:lnTo>
                <a:lnTo>
                  <a:pt x="1063" y="646"/>
                </a:lnTo>
                <a:lnTo>
                  <a:pt x="1053" y="674"/>
                </a:lnTo>
                <a:lnTo>
                  <a:pt x="1043" y="701"/>
                </a:lnTo>
                <a:lnTo>
                  <a:pt x="1033" y="728"/>
                </a:lnTo>
                <a:lnTo>
                  <a:pt x="1023" y="755"/>
                </a:lnTo>
                <a:lnTo>
                  <a:pt x="1013" y="781"/>
                </a:lnTo>
                <a:lnTo>
                  <a:pt x="1002" y="809"/>
                </a:lnTo>
                <a:lnTo>
                  <a:pt x="987" y="846"/>
                </a:lnTo>
                <a:lnTo>
                  <a:pt x="972" y="881"/>
                </a:lnTo>
                <a:lnTo>
                  <a:pt x="962" y="904"/>
                </a:lnTo>
                <a:lnTo>
                  <a:pt x="951" y="928"/>
                </a:lnTo>
                <a:lnTo>
                  <a:pt x="941" y="953"/>
                </a:lnTo>
                <a:lnTo>
                  <a:pt x="930" y="977"/>
                </a:lnTo>
                <a:lnTo>
                  <a:pt x="914" y="1008"/>
                </a:lnTo>
                <a:lnTo>
                  <a:pt x="898" y="1040"/>
                </a:lnTo>
                <a:lnTo>
                  <a:pt x="879" y="1070"/>
                </a:lnTo>
                <a:lnTo>
                  <a:pt x="858" y="1100"/>
                </a:lnTo>
                <a:lnTo>
                  <a:pt x="836" y="1130"/>
                </a:lnTo>
                <a:lnTo>
                  <a:pt x="810" y="1158"/>
                </a:lnTo>
                <a:lnTo>
                  <a:pt x="781" y="1190"/>
                </a:lnTo>
                <a:lnTo>
                  <a:pt x="761" y="1209"/>
                </a:lnTo>
                <a:lnTo>
                  <a:pt x="737" y="1230"/>
                </a:lnTo>
                <a:lnTo>
                  <a:pt x="709" y="1253"/>
                </a:lnTo>
                <a:lnTo>
                  <a:pt x="686" y="1269"/>
                </a:lnTo>
                <a:lnTo>
                  <a:pt x="654" y="1289"/>
                </a:lnTo>
                <a:lnTo>
                  <a:pt x="606" y="1316"/>
                </a:lnTo>
                <a:lnTo>
                  <a:pt x="566" y="1334"/>
                </a:lnTo>
                <a:lnTo>
                  <a:pt x="536" y="1345"/>
                </a:lnTo>
                <a:lnTo>
                  <a:pt x="508" y="1357"/>
                </a:lnTo>
                <a:lnTo>
                  <a:pt x="473" y="1370"/>
                </a:lnTo>
                <a:lnTo>
                  <a:pt x="437" y="1381"/>
                </a:lnTo>
                <a:lnTo>
                  <a:pt x="401" y="1390"/>
                </a:lnTo>
                <a:lnTo>
                  <a:pt x="374" y="1398"/>
                </a:lnTo>
                <a:lnTo>
                  <a:pt x="341" y="1407"/>
                </a:lnTo>
                <a:lnTo>
                  <a:pt x="312" y="1415"/>
                </a:lnTo>
                <a:lnTo>
                  <a:pt x="274" y="1423"/>
                </a:lnTo>
                <a:lnTo>
                  <a:pt x="230" y="1433"/>
                </a:lnTo>
                <a:lnTo>
                  <a:pt x="190" y="1441"/>
                </a:lnTo>
                <a:lnTo>
                  <a:pt x="160" y="1448"/>
                </a:lnTo>
                <a:lnTo>
                  <a:pt x="131" y="1454"/>
                </a:lnTo>
                <a:lnTo>
                  <a:pt x="94" y="1461"/>
                </a:lnTo>
                <a:lnTo>
                  <a:pt x="51" y="1473"/>
                </a:lnTo>
                <a:lnTo>
                  <a:pt x="0" y="1494"/>
                </a:lnTo>
                <a:lnTo>
                  <a:pt x="2981" y="1496"/>
                </a:lnTo>
                <a:lnTo>
                  <a:pt x="2933" y="1478"/>
                </a:lnTo>
                <a:lnTo>
                  <a:pt x="2883" y="1467"/>
                </a:lnTo>
                <a:lnTo>
                  <a:pt x="2849" y="1461"/>
                </a:lnTo>
                <a:lnTo>
                  <a:pt x="2809" y="1453"/>
                </a:lnTo>
                <a:lnTo>
                  <a:pt x="2761" y="1441"/>
                </a:lnTo>
                <a:lnTo>
                  <a:pt x="2786" y="1448"/>
                </a:lnTo>
                <a:lnTo>
                  <a:pt x="2731" y="1433"/>
                </a:lnTo>
                <a:lnTo>
                  <a:pt x="2700" y="1425"/>
                </a:lnTo>
                <a:lnTo>
                  <a:pt x="2647" y="1410"/>
                </a:lnTo>
                <a:lnTo>
                  <a:pt x="2599" y="1394"/>
                </a:lnTo>
                <a:lnTo>
                  <a:pt x="2559" y="1380"/>
                </a:lnTo>
                <a:lnTo>
                  <a:pt x="2521" y="1367"/>
                </a:lnTo>
                <a:lnTo>
                  <a:pt x="2478" y="1352"/>
                </a:lnTo>
                <a:lnTo>
                  <a:pt x="2442" y="1337"/>
                </a:lnTo>
                <a:lnTo>
                  <a:pt x="2394" y="1314"/>
                </a:lnTo>
                <a:lnTo>
                  <a:pt x="2374" y="1302"/>
                </a:lnTo>
                <a:lnTo>
                  <a:pt x="2373" y="1302"/>
                </a:lnTo>
                <a:lnTo>
                  <a:pt x="2358" y="1293"/>
                </a:lnTo>
                <a:lnTo>
                  <a:pt x="2331" y="1278"/>
                </a:lnTo>
                <a:lnTo>
                  <a:pt x="2305" y="1259"/>
                </a:lnTo>
                <a:lnTo>
                  <a:pt x="2279" y="1237"/>
                </a:lnTo>
                <a:lnTo>
                  <a:pt x="2260" y="1219"/>
                </a:lnTo>
                <a:lnTo>
                  <a:pt x="2238" y="1198"/>
                </a:lnTo>
                <a:lnTo>
                  <a:pt x="2213" y="1168"/>
                </a:lnTo>
                <a:lnTo>
                  <a:pt x="2188" y="1137"/>
                </a:lnTo>
                <a:lnTo>
                  <a:pt x="2167" y="1108"/>
                </a:lnTo>
                <a:lnTo>
                  <a:pt x="2144" y="1078"/>
                </a:lnTo>
                <a:lnTo>
                  <a:pt x="2129" y="1053"/>
                </a:lnTo>
                <a:lnTo>
                  <a:pt x="2115" y="1033"/>
                </a:lnTo>
                <a:lnTo>
                  <a:pt x="2102" y="1011"/>
                </a:lnTo>
                <a:lnTo>
                  <a:pt x="2089" y="986"/>
                </a:lnTo>
                <a:lnTo>
                  <a:pt x="2077" y="959"/>
                </a:lnTo>
                <a:lnTo>
                  <a:pt x="2066" y="931"/>
                </a:lnTo>
                <a:lnTo>
                  <a:pt x="2055" y="902"/>
                </a:lnTo>
                <a:lnTo>
                  <a:pt x="2046" y="883"/>
                </a:lnTo>
                <a:lnTo>
                  <a:pt x="2037" y="861"/>
                </a:lnTo>
                <a:lnTo>
                  <a:pt x="2028" y="839"/>
                </a:lnTo>
                <a:lnTo>
                  <a:pt x="2018" y="818"/>
                </a:lnTo>
                <a:lnTo>
                  <a:pt x="2008" y="791"/>
                </a:lnTo>
                <a:lnTo>
                  <a:pt x="1996" y="763"/>
                </a:lnTo>
                <a:lnTo>
                  <a:pt x="1981" y="725"/>
                </a:lnTo>
                <a:lnTo>
                  <a:pt x="1967" y="697"/>
                </a:lnTo>
                <a:lnTo>
                  <a:pt x="1952" y="667"/>
                </a:lnTo>
                <a:lnTo>
                  <a:pt x="1938" y="634"/>
                </a:lnTo>
                <a:lnTo>
                  <a:pt x="1928" y="608"/>
                </a:lnTo>
                <a:lnTo>
                  <a:pt x="1914" y="577"/>
                </a:lnTo>
                <a:lnTo>
                  <a:pt x="1903" y="549"/>
                </a:lnTo>
                <a:lnTo>
                  <a:pt x="1882" y="507"/>
                </a:lnTo>
                <a:lnTo>
                  <a:pt x="1866" y="468"/>
                </a:lnTo>
                <a:lnTo>
                  <a:pt x="1850" y="434"/>
                </a:lnTo>
                <a:lnTo>
                  <a:pt x="1838" y="411"/>
                </a:lnTo>
                <a:lnTo>
                  <a:pt x="1824" y="381"/>
                </a:lnTo>
                <a:lnTo>
                  <a:pt x="1807" y="346"/>
                </a:lnTo>
                <a:lnTo>
                  <a:pt x="1794" y="320"/>
                </a:lnTo>
                <a:lnTo>
                  <a:pt x="1783" y="301"/>
                </a:lnTo>
                <a:lnTo>
                  <a:pt x="1776" y="285"/>
                </a:lnTo>
                <a:lnTo>
                  <a:pt x="1762" y="259"/>
                </a:lnTo>
                <a:lnTo>
                  <a:pt x="1749" y="234"/>
                </a:lnTo>
                <a:lnTo>
                  <a:pt x="1738" y="213"/>
                </a:lnTo>
                <a:lnTo>
                  <a:pt x="1727" y="191"/>
                </a:lnTo>
                <a:lnTo>
                  <a:pt x="1714" y="172"/>
                </a:lnTo>
                <a:lnTo>
                  <a:pt x="1703" y="160"/>
                </a:lnTo>
                <a:lnTo>
                  <a:pt x="1696" y="146"/>
                </a:lnTo>
                <a:lnTo>
                  <a:pt x="1689" y="136"/>
                </a:lnTo>
                <a:lnTo>
                  <a:pt x="1681" y="126"/>
                </a:lnTo>
                <a:lnTo>
                  <a:pt x="1676" y="121"/>
                </a:lnTo>
                <a:lnTo>
                  <a:pt x="1667" y="110"/>
                </a:lnTo>
                <a:lnTo>
                  <a:pt x="1655" y="95"/>
                </a:lnTo>
                <a:lnTo>
                  <a:pt x="1642" y="80"/>
                </a:lnTo>
                <a:lnTo>
                  <a:pt x="1628" y="63"/>
                </a:lnTo>
                <a:lnTo>
                  <a:pt x="1613" y="50"/>
                </a:lnTo>
                <a:lnTo>
                  <a:pt x="1598" y="38"/>
                </a:lnTo>
                <a:lnTo>
                  <a:pt x="1582" y="25"/>
                </a:lnTo>
                <a:lnTo>
                  <a:pt x="1557" y="14"/>
                </a:lnTo>
                <a:lnTo>
                  <a:pt x="1533" y="5"/>
                </a:lnTo>
                <a:lnTo>
                  <a:pt x="1503" y="0"/>
                </a:lnTo>
              </a:path>
            </a:pathLst>
          </a:custGeom>
          <a:noFill/>
          <a:ln w="1905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570" name="Line 18"/>
          <p:cNvSpPr>
            <a:spLocks noChangeShapeType="1"/>
          </p:cNvSpPr>
          <p:nvPr/>
        </p:nvSpPr>
        <p:spPr bwMode="auto">
          <a:xfrm>
            <a:off x="1935164" y="4748843"/>
            <a:ext cx="5534025" cy="119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</a:endParaRPr>
          </a:p>
        </p:txBody>
      </p: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7511777" y="4571001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51577" name="Line 25"/>
          <p:cNvSpPr>
            <a:spLocks noChangeShapeType="1"/>
          </p:cNvSpPr>
          <p:nvPr/>
        </p:nvSpPr>
        <p:spPr bwMode="auto">
          <a:xfrm>
            <a:off x="3994151" y="2699470"/>
            <a:ext cx="3175" cy="214247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79" name="Line 27"/>
          <p:cNvSpPr>
            <a:spLocks noChangeShapeType="1"/>
          </p:cNvSpPr>
          <p:nvPr/>
        </p:nvSpPr>
        <p:spPr bwMode="auto">
          <a:xfrm flipH="1">
            <a:off x="5441950" y="2699470"/>
            <a:ext cx="0" cy="2128149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84" name="Line 32"/>
          <p:cNvSpPr>
            <a:spLocks noChangeShapeType="1"/>
          </p:cNvSpPr>
          <p:nvPr/>
        </p:nvSpPr>
        <p:spPr bwMode="auto">
          <a:xfrm flipH="1">
            <a:off x="6169025" y="2398689"/>
            <a:ext cx="6350" cy="265332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85" name="Line 33"/>
          <p:cNvSpPr>
            <a:spLocks noChangeShapeType="1"/>
          </p:cNvSpPr>
          <p:nvPr/>
        </p:nvSpPr>
        <p:spPr bwMode="auto">
          <a:xfrm flipH="1">
            <a:off x="6927850" y="2186295"/>
            <a:ext cx="0" cy="267713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86" name="Text Box 34"/>
          <p:cNvSpPr txBox="1">
            <a:spLocks noChangeArrowheads="1"/>
          </p:cNvSpPr>
          <p:nvPr/>
        </p:nvSpPr>
        <p:spPr bwMode="auto">
          <a:xfrm>
            <a:off x="2102140" y="4809527"/>
            <a:ext cx="8162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dirty="0">
                <a:solidFill>
                  <a:srgbClr val="000000"/>
                </a:solidFill>
                <a:effectLst/>
                <a:latin typeface="Book Antiqua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151587" name="Text Box 35"/>
          <p:cNvSpPr txBox="1">
            <a:spLocks noChangeArrowheads="1"/>
          </p:cNvSpPr>
          <p:nvPr/>
        </p:nvSpPr>
        <p:spPr bwMode="auto">
          <a:xfrm>
            <a:off x="3607090" y="4809527"/>
            <a:ext cx="8162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dirty="0">
                <a:solidFill>
                  <a:srgbClr val="000000"/>
                </a:solidFill>
                <a:effectLst/>
                <a:latin typeface="Book Antiqua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151588" name="Text Box 36"/>
          <p:cNvSpPr txBox="1">
            <a:spLocks noChangeArrowheads="1"/>
          </p:cNvSpPr>
          <p:nvPr/>
        </p:nvSpPr>
        <p:spPr bwMode="auto">
          <a:xfrm>
            <a:off x="2826040" y="5038694"/>
            <a:ext cx="8162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dirty="0">
                <a:solidFill>
                  <a:srgbClr val="000000"/>
                </a:solidFill>
                <a:effectLst/>
                <a:latin typeface="Book Antiqua" pitchFamily="18" charset="0"/>
              </a:rPr>
              <a:t> –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151590" name="Text Box 38"/>
          <p:cNvSpPr txBox="1">
            <a:spLocks noChangeArrowheads="1"/>
          </p:cNvSpPr>
          <p:nvPr/>
        </p:nvSpPr>
        <p:spPr bwMode="auto">
          <a:xfrm>
            <a:off x="5025183" y="4809527"/>
            <a:ext cx="84029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dirty="0">
                <a:solidFill>
                  <a:srgbClr val="000000"/>
                </a:solidFill>
                <a:effectLst/>
                <a:latin typeface="Book Antiqua" pitchFamily="18" charset="0"/>
              </a:rPr>
              <a:t> +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151591" name="Text Box 39"/>
          <p:cNvSpPr txBox="1">
            <a:spLocks noChangeArrowheads="1"/>
          </p:cNvSpPr>
          <p:nvPr/>
        </p:nvSpPr>
        <p:spPr bwMode="auto">
          <a:xfrm>
            <a:off x="5749083" y="5038694"/>
            <a:ext cx="84029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dirty="0">
                <a:solidFill>
                  <a:srgbClr val="000000"/>
                </a:solidFill>
                <a:effectLst/>
                <a:latin typeface="Book Antiqua" pitchFamily="18" charset="0"/>
              </a:rPr>
              <a:t> +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151592" name="Text Box 40"/>
          <p:cNvSpPr txBox="1">
            <a:spLocks noChangeArrowheads="1"/>
          </p:cNvSpPr>
          <p:nvPr/>
        </p:nvSpPr>
        <p:spPr bwMode="auto">
          <a:xfrm>
            <a:off x="6511083" y="4795204"/>
            <a:ext cx="84029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dirty="0">
                <a:solidFill>
                  <a:srgbClr val="000000"/>
                </a:solidFill>
                <a:effectLst/>
                <a:latin typeface="Book Antiqua" pitchFamily="18" charset="0"/>
              </a:rPr>
              <a:t> +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151593" name="Text Box 41"/>
          <p:cNvSpPr txBox="1">
            <a:spLocks noChangeArrowheads="1"/>
          </p:cNvSpPr>
          <p:nvPr/>
        </p:nvSpPr>
        <p:spPr bwMode="auto">
          <a:xfrm>
            <a:off x="4579033" y="4703487"/>
            <a:ext cx="31771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</a:p>
        </p:txBody>
      </p:sp>
      <p:sp>
        <p:nvSpPr>
          <p:cNvPr id="151595" name="Line 43"/>
          <p:cNvSpPr>
            <a:spLocks noChangeShapeType="1"/>
          </p:cNvSpPr>
          <p:nvPr/>
        </p:nvSpPr>
        <p:spPr bwMode="auto">
          <a:xfrm>
            <a:off x="2461420" y="2186296"/>
            <a:ext cx="8731" cy="2679519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96" name="Line 44"/>
          <p:cNvSpPr>
            <a:spLocks noChangeShapeType="1"/>
          </p:cNvSpPr>
          <p:nvPr/>
        </p:nvSpPr>
        <p:spPr bwMode="auto">
          <a:xfrm flipH="1">
            <a:off x="3232150" y="2401077"/>
            <a:ext cx="0" cy="2674808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1604" name="Group 52"/>
          <p:cNvGrpSpPr>
            <a:grpSpLocks/>
          </p:cNvGrpSpPr>
          <p:nvPr/>
        </p:nvGrpSpPr>
        <p:grpSpPr bwMode="auto">
          <a:xfrm>
            <a:off x="3997325" y="2644629"/>
            <a:ext cx="1428750" cy="323460"/>
            <a:chOff x="2514" y="1560"/>
            <a:chExt cx="912" cy="271"/>
          </a:xfrm>
        </p:grpSpPr>
        <p:sp>
          <p:nvSpPr>
            <p:cNvPr id="151581" name="Text Box 29"/>
            <p:cNvSpPr txBox="1">
              <a:spLocks noChangeArrowheads="1"/>
            </p:cNvSpPr>
            <p:nvPr/>
          </p:nvSpPr>
          <p:spPr bwMode="auto">
            <a:xfrm>
              <a:off x="2729" y="1560"/>
              <a:ext cx="535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504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68.26%</a:t>
              </a:r>
            </a:p>
          </p:txBody>
        </p:sp>
        <p:sp>
          <p:nvSpPr>
            <p:cNvPr id="151598" name="Line 46"/>
            <p:cNvSpPr>
              <a:spLocks noChangeShapeType="1"/>
            </p:cNvSpPr>
            <p:nvPr/>
          </p:nvSpPr>
          <p:spPr bwMode="auto">
            <a:xfrm>
              <a:off x="3270" y="1686"/>
              <a:ext cx="1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599" name="Line 47"/>
            <p:cNvSpPr>
              <a:spLocks noChangeShapeType="1"/>
            </p:cNvSpPr>
            <p:nvPr/>
          </p:nvSpPr>
          <p:spPr bwMode="auto">
            <a:xfrm flipH="1">
              <a:off x="2514" y="1686"/>
              <a:ext cx="1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1605" name="Group 53"/>
          <p:cNvGrpSpPr>
            <a:grpSpLocks/>
          </p:cNvGrpSpPr>
          <p:nvPr/>
        </p:nvGrpSpPr>
        <p:grpSpPr bwMode="auto">
          <a:xfrm>
            <a:off x="3248025" y="2365332"/>
            <a:ext cx="2895600" cy="323460"/>
            <a:chOff x="2046" y="1326"/>
            <a:chExt cx="1824" cy="271"/>
          </a:xfrm>
        </p:grpSpPr>
        <p:sp>
          <p:nvSpPr>
            <p:cNvPr id="151582" name="Text Box 30"/>
            <p:cNvSpPr txBox="1">
              <a:spLocks noChangeArrowheads="1"/>
            </p:cNvSpPr>
            <p:nvPr/>
          </p:nvSpPr>
          <p:spPr bwMode="auto">
            <a:xfrm>
              <a:off x="2733" y="1326"/>
              <a:ext cx="528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95.44%</a:t>
              </a:r>
            </a:p>
          </p:txBody>
        </p:sp>
        <p:sp>
          <p:nvSpPr>
            <p:cNvPr id="151600" name="Line 48"/>
            <p:cNvSpPr>
              <a:spLocks noChangeShapeType="1"/>
            </p:cNvSpPr>
            <p:nvPr/>
          </p:nvSpPr>
          <p:spPr bwMode="auto">
            <a:xfrm flipH="1">
              <a:off x="2046" y="1434"/>
              <a:ext cx="6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601" name="Line 49"/>
            <p:cNvSpPr>
              <a:spLocks noChangeShapeType="1"/>
            </p:cNvSpPr>
            <p:nvPr/>
          </p:nvSpPr>
          <p:spPr bwMode="auto">
            <a:xfrm>
              <a:off x="3264" y="1434"/>
              <a:ext cx="6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1606" name="Group 54"/>
          <p:cNvGrpSpPr>
            <a:grpSpLocks/>
          </p:cNvGrpSpPr>
          <p:nvPr/>
        </p:nvGrpSpPr>
        <p:grpSpPr bwMode="auto">
          <a:xfrm>
            <a:off x="2514601" y="2063044"/>
            <a:ext cx="4381500" cy="323460"/>
            <a:chOff x="1584" y="1050"/>
            <a:chExt cx="2760" cy="271"/>
          </a:xfrm>
          <a:effectLst/>
        </p:grpSpPr>
        <p:sp>
          <p:nvSpPr>
            <p:cNvPr id="151583" name="Text Box 31"/>
            <p:cNvSpPr txBox="1">
              <a:spLocks noChangeArrowheads="1"/>
            </p:cNvSpPr>
            <p:nvPr/>
          </p:nvSpPr>
          <p:spPr bwMode="auto">
            <a:xfrm>
              <a:off x="2733" y="1050"/>
              <a:ext cx="528" cy="2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99.72%</a:t>
              </a:r>
            </a:p>
          </p:txBody>
        </p:sp>
        <p:sp>
          <p:nvSpPr>
            <p:cNvPr id="151602" name="Line 50"/>
            <p:cNvSpPr>
              <a:spLocks noChangeShapeType="1"/>
            </p:cNvSpPr>
            <p:nvPr/>
          </p:nvSpPr>
          <p:spPr bwMode="auto">
            <a:xfrm>
              <a:off x="3270" y="1176"/>
              <a:ext cx="10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603" name="Line 51"/>
            <p:cNvSpPr>
              <a:spLocks noChangeShapeType="1"/>
            </p:cNvSpPr>
            <p:nvPr/>
          </p:nvSpPr>
          <p:spPr bwMode="auto">
            <a:xfrm flipH="1">
              <a:off x="1584" y="1176"/>
              <a:ext cx="10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 sz="1504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5" name="Rectangle 5"/>
          <p:cNvSpPr txBox="1">
            <a:spLocks noChangeArrowheads="1"/>
          </p:cNvSpPr>
          <p:nvPr/>
        </p:nvSpPr>
        <p:spPr>
          <a:xfrm>
            <a:off x="537139" y="1047514"/>
            <a:ext cx="7772400" cy="436050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137302532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40375"/>
            <a:ext cx="7772400" cy="506077"/>
          </a:xfrm>
          <a:noFill/>
          <a:ln/>
        </p:spPr>
        <p:txBody>
          <a:bodyPr/>
          <a:lstStyle/>
          <a:p>
            <a:r>
              <a:rPr lang="en-US" sz="2400" dirty="0"/>
              <a:t>Standard Normal Probability Distribution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981503" y="1980549"/>
            <a:ext cx="7194551" cy="94164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random variable having a normal distribution with a mean of 0 and a standard deviation of 1 is said to have a standard normal probability   distribution.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700088" y="1691151"/>
            <a:ext cx="7772400" cy="387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Characteristics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887E7A18-8B4F-415F-8288-10E0A44D32F4}"/>
              </a:ext>
            </a:extLst>
          </p:cNvPr>
          <p:cNvSpPr>
            <a:spLocks/>
          </p:cNvSpPr>
          <p:nvPr/>
        </p:nvSpPr>
        <p:spPr bwMode="auto">
          <a:xfrm>
            <a:off x="2603170" y="4018099"/>
            <a:ext cx="3940175" cy="1400066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2" y="1173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2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2" y="1173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solidFill>
            <a:schemeClr val="bg1">
              <a:lumMod val="75000"/>
            </a:schemeClr>
          </a:solidFill>
          <a:ln w="12700" cap="rnd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383C091E-AF06-4E7B-9B55-E898C43BF2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044" y="5344164"/>
            <a:ext cx="0" cy="174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B7DF594-16D7-47E2-90DB-85009591D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5607" y="4086133"/>
            <a:ext cx="71526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000000"/>
                </a:solidFill>
                <a:effectLst/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 1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1F8DF481-9D15-4B6E-A1A9-6C0CA37AA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6186" y="5530362"/>
            <a:ext cx="31290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i="1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3DC2E053-8A47-4270-BB03-80DDCB2A1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4228" y="5257033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919868-EFD0-4362-BD32-4EF9B485D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503" y="3352171"/>
            <a:ext cx="7175501" cy="4129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letter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used to designate the standard normal random variable.</a:t>
            </a:r>
          </a:p>
        </p:txBody>
      </p:sp>
      <p:sp>
        <p:nvSpPr>
          <p:cNvPr id="11" name="Line 3">
            <a:extLst>
              <a:ext uri="{FF2B5EF4-FFF2-40B4-BE49-F238E27FC236}">
                <a16:creationId xmlns:a16="http://schemas.microsoft.com/office/drawing/2014/main" id="{6059DF3B-63A7-47E1-BF7A-B3CD4A9EF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9794" y="5424133"/>
            <a:ext cx="45910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2170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703510" y="1693368"/>
            <a:ext cx="7772400" cy="5060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Converting to the Standard Normal Distribution </a:t>
            </a:r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2497520" y="2921087"/>
            <a:ext cx="4174754" cy="7447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We can think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as a measure of the number of standard deviations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from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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087273" y="2133107"/>
                <a:ext cx="1003031" cy="58759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r>
                  <a:rPr lang="en-US" sz="21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z</a:t>
                </a:r>
                <a:r>
                  <a:rPr lang="en-US" sz="2406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=</a:t>
                </a:r>
                <a:r>
                  <a:rPr lang="en-US" sz="2406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6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6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406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406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𝜇</m:t>
                        </m:r>
                      </m:num>
                      <m:den>
                        <m:r>
                          <a:rPr lang="en-US" sz="2406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𝜎</m:t>
                        </m:r>
                      </m:den>
                    </m:f>
                  </m:oMath>
                </a14:m>
                <a:endParaRPr lang="en-US" sz="2406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273" y="2133107"/>
                <a:ext cx="1003031" cy="587597"/>
              </a:xfrm>
              <a:prstGeom prst="rect">
                <a:avLst/>
              </a:prstGeom>
              <a:blipFill>
                <a:blip r:embed="rId3"/>
                <a:stretch>
                  <a:fillRect l="-7273" b="-520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85800" y="1079509"/>
            <a:ext cx="7772400" cy="506077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017857364"/>
      </p:ext>
    </p:extLst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62049"/>
            <a:ext cx="7772400" cy="531143"/>
          </a:xfrm>
          <a:noFill/>
          <a:ln/>
        </p:spPr>
        <p:txBody>
          <a:bodyPr/>
          <a:lstStyle/>
          <a:p>
            <a:r>
              <a:rPr lang="en-US" sz="2400" dirty="0"/>
              <a:t>Standard Normal Probability Distribution</a:t>
            </a:r>
          </a:p>
        </p:txBody>
      </p:sp>
      <p:sp>
        <p:nvSpPr>
          <p:cNvPr id="14431" name="Rectangle 95"/>
          <p:cNvSpPr>
            <a:spLocks noChangeArrowheads="1"/>
          </p:cNvSpPr>
          <p:nvPr/>
        </p:nvSpPr>
        <p:spPr bwMode="auto">
          <a:xfrm>
            <a:off x="700636" y="1693368"/>
            <a:ext cx="6134100" cy="35687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5439" indent="-255439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Pep Zone</a:t>
            </a:r>
          </a:p>
        </p:txBody>
      </p:sp>
      <p:sp>
        <p:nvSpPr>
          <p:cNvPr id="14432" name="Rectangle 96"/>
          <p:cNvSpPr>
            <a:spLocks noChangeArrowheads="1"/>
          </p:cNvSpPr>
          <p:nvPr/>
        </p:nvSpPr>
        <p:spPr bwMode="auto">
          <a:xfrm>
            <a:off x="1046163" y="2024159"/>
            <a:ext cx="7219951" cy="9773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Pep Zone sells auto parts and supplies including a popular multi-grade motor oil.  When the stock of this oil drops to 20 gallons, a replenishment order is placed.</a:t>
            </a:r>
          </a:p>
        </p:txBody>
      </p:sp>
      <p:sp>
        <p:nvSpPr>
          <p:cNvPr id="14522" name="Rectangle 186"/>
          <p:cNvSpPr>
            <a:spLocks noChangeArrowheads="1"/>
          </p:cNvSpPr>
          <p:nvPr/>
        </p:nvSpPr>
        <p:spPr bwMode="auto">
          <a:xfrm>
            <a:off x="1046163" y="2972193"/>
            <a:ext cx="7219951" cy="6989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store manager is concerned that sales are being lost due to stockouts while waiting for a replenishment order.</a:t>
            </a:r>
          </a:p>
        </p:txBody>
      </p:sp>
    </p:spTree>
    <p:extLst>
      <p:ext uri="{BB962C8B-B14F-4D97-AF65-F5344CB8AC3E}">
        <p14:creationId xmlns:p14="http://schemas.microsoft.com/office/powerpoint/2010/main" val="12684060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993279" y="2038482"/>
            <a:ext cx="7200900" cy="10247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has been determined that demand during replenishment lead-time is normally distributed with a mean of 15 gallons and a standard deviation</a:t>
            </a:r>
          </a:p>
          <a:p>
            <a:pPr marL="257827" indent="-257827"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6 gallons.</a:t>
            </a:r>
          </a:p>
        </p:txBody>
      </p:sp>
      <p:sp>
        <p:nvSpPr>
          <p:cNvPr id="139535" name="Rectangle 271"/>
          <p:cNvSpPr>
            <a:spLocks noChangeArrowheads="1"/>
          </p:cNvSpPr>
          <p:nvPr/>
        </p:nvSpPr>
        <p:spPr bwMode="auto">
          <a:xfrm>
            <a:off x="698748" y="1693368"/>
            <a:ext cx="6134100" cy="35687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Pep Zone</a:t>
            </a:r>
          </a:p>
        </p:txBody>
      </p:sp>
      <p:sp>
        <p:nvSpPr>
          <p:cNvPr id="139537" name="Rectangle 273"/>
          <p:cNvSpPr>
            <a:spLocks noChangeArrowheads="1"/>
          </p:cNvSpPr>
          <p:nvPr/>
        </p:nvSpPr>
        <p:spPr bwMode="auto">
          <a:xfrm>
            <a:off x="993278" y="3057028"/>
            <a:ext cx="7366000" cy="9490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manager would like to know the probability of a stockout during replenishment lead-time.  In other words, what is the probability that demand during lead-time will exceed 20 gallons?   </a:t>
            </a:r>
          </a:p>
        </p:txBody>
      </p:sp>
      <p:sp>
        <p:nvSpPr>
          <p:cNvPr id="139538" name="Text Box 274"/>
          <p:cNvSpPr txBox="1">
            <a:spLocks noChangeArrowheads="1"/>
          </p:cNvSpPr>
          <p:nvPr/>
        </p:nvSpPr>
        <p:spPr bwMode="auto">
          <a:xfrm>
            <a:off x="2764658" y="4076406"/>
            <a:ext cx="1436612" cy="4166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tIns="68750" bIns="68750" anchor="ctr" anchorCtr="1">
            <a:spAutoFit/>
          </a:bodyPr>
          <a:lstStyle/>
          <a:p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&gt; 20) = ? 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685800" y="1090768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428204975"/>
      </p:ext>
    </p:extLst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4" name="Rectangle 202"/>
          <p:cNvSpPr>
            <a:spLocks noChangeArrowheads="1"/>
          </p:cNvSpPr>
          <p:nvPr/>
        </p:nvSpPr>
        <p:spPr bwMode="auto">
          <a:xfrm>
            <a:off x="3644804" y="2467653"/>
            <a:ext cx="2305050" cy="105989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z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-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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)/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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= (20 - 15)/6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= .83</a:t>
            </a:r>
          </a:p>
        </p:txBody>
      </p:sp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698748" y="1717240"/>
            <a:ext cx="777240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Solving for the Stockout Probability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584" name="Rectangle 112"/>
          <p:cNvSpPr>
            <a:spLocks noChangeArrowheads="1"/>
          </p:cNvSpPr>
          <p:nvPr/>
        </p:nvSpPr>
        <p:spPr bwMode="auto">
          <a:xfrm>
            <a:off x="1104900" y="1930542"/>
            <a:ext cx="7537451" cy="56814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Step 1:  Convert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to the standard normal distribution.</a:t>
            </a:r>
          </a:p>
        </p:txBody>
      </p:sp>
      <p:sp>
        <p:nvSpPr>
          <p:cNvPr id="105676" name="Rectangle 204"/>
          <p:cNvSpPr>
            <a:spLocks noChangeArrowheads="1"/>
          </p:cNvSpPr>
          <p:nvPr/>
        </p:nvSpPr>
        <p:spPr bwMode="auto">
          <a:xfrm>
            <a:off x="1104900" y="3429495"/>
            <a:ext cx="7537451" cy="47106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Step 2:  Find the area under the standard normal curve to the left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.83.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44398" y="1028296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985759902"/>
      </p:ext>
    </p:extLst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03510" y="1718433"/>
            <a:ext cx="7772400" cy="384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Cumulative Probability Table for the Standard Normal Distribution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41028" y="1055389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425723" y="2248403"/>
            <a:ext cx="8214719" cy="2495373"/>
            <a:chOff x="566227" y="1858765"/>
            <a:chExt cx="10925861" cy="3318933"/>
          </a:xfrm>
        </p:grpSpPr>
        <p:sp>
          <p:nvSpPr>
            <p:cNvPr id="95" name="Rectangle 94"/>
            <p:cNvSpPr/>
            <p:nvPr/>
          </p:nvSpPr>
          <p:spPr>
            <a:xfrm>
              <a:off x="566227" y="1858765"/>
              <a:ext cx="10925861" cy="3318933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173"/>
            <p:cNvSpPr>
              <a:spLocks noChangeArrowheads="1"/>
            </p:cNvSpPr>
            <p:nvPr/>
          </p:nvSpPr>
          <p:spPr bwMode="auto">
            <a:xfrm>
              <a:off x="789675" y="2044151"/>
              <a:ext cx="102338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i="1" dirty="0">
                  <a:latin typeface="+mn-lt"/>
                  <a:cs typeface="Arial" pitchFamily="34" charset="0"/>
                </a:rPr>
                <a:t>z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6" name="Rectangle 174"/>
            <p:cNvSpPr>
              <a:spLocks noChangeArrowheads="1"/>
            </p:cNvSpPr>
            <p:nvPr/>
          </p:nvSpPr>
          <p:spPr bwMode="auto">
            <a:xfrm>
              <a:off x="1539234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.00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" name="Rectangle 175"/>
            <p:cNvSpPr>
              <a:spLocks noChangeArrowheads="1"/>
            </p:cNvSpPr>
            <p:nvPr/>
          </p:nvSpPr>
          <p:spPr bwMode="auto">
            <a:xfrm>
              <a:off x="2573835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.01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" name="Rectangle 176"/>
            <p:cNvSpPr>
              <a:spLocks noChangeArrowheads="1"/>
            </p:cNvSpPr>
            <p:nvPr/>
          </p:nvSpPr>
          <p:spPr bwMode="auto">
            <a:xfrm>
              <a:off x="3608435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.02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9" name="Rectangle 177"/>
            <p:cNvSpPr>
              <a:spLocks noChangeArrowheads="1"/>
            </p:cNvSpPr>
            <p:nvPr/>
          </p:nvSpPr>
          <p:spPr bwMode="auto">
            <a:xfrm>
              <a:off x="4640924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 dirty="0">
                  <a:latin typeface="+mn-lt"/>
                  <a:cs typeface="Arial" panose="020B0604020202020204" pitchFamily="34" charset="0"/>
                </a:rPr>
                <a:t>.03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10" name="Rectangle 178"/>
            <p:cNvSpPr>
              <a:spLocks noChangeArrowheads="1"/>
            </p:cNvSpPr>
            <p:nvPr/>
          </p:nvSpPr>
          <p:spPr bwMode="auto">
            <a:xfrm>
              <a:off x="5675525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 dirty="0">
                  <a:latin typeface="+mn-lt"/>
                  <a:cs typeface="Arial" panose="020B0604020202020204" pitchFamily="34" charset="0"/>
                </a:rPr>
                <a:t>.04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11" name="Rectangle 179"/>
            <p:cNvSpPr>
              <a:spLocks noChangeArrowheads="1"/>
            </p:cNvSpPr>
            <p:nvPr/>
          </p:nvSpPr>
          <p:spPr bwMode="auto">
            <a:xfrm>
              <a:off x="6710127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 dirty="0">
                  <a:latin typeface="+mn-lt"/>
                  <a:cs typeface="Arial" panose="020B0604020202020204" pitchFamily="34" charset="0"/>
                </a:rPr>
                <a:t>.05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12" name="Rectangle 180"/>
            <p:cNvSpPr>
              <a:spLocks noChangeArrowheads="1"/>
            </p:cNvSpPr>
            <p:nvPr/>
          </p:nvSpPr>
          <p:spPr bwMode="auto">
            <a:xfrm>
              <a:off x="7742617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 dirty="0">
                  <a:latin typeface="+mn-lt"/>
                  <a:cs typeface="Arial" panose="020B0604020202020204" pitchFamily="34" charset="0"/>
                </a:rPr>
                <a:t>.06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13" name="Rectangle 181"/>
            <p:cNvSpPr>
              <a:spLocks noChangeArrowheads="1"/>
            </p:cNvSpPr>
            <p:nvPr/>
          </p:nvSpPr>
          <p:spPr bwMode="auto">
            <a:xfrm>
              <a:off x="8777216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 dirty="0">
                  <a:latin typeface="+mn-lt"/>
                  <a:cs typeface="Arial" panose="020B0604020202020204" pitchFamily="34" charset="0"/>
                </a:rPr>
                <a:t>.07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14" name="Rectangle 182"/>
            <p:cNvSpPr>
              <a:spLocks noChangeArrowheads="1"/>
            </p:cNvSpPr>
            <p:nvPr/>
          </p:nvSpPr>
          <p:spPr bwMode="auto">
            <a:xfrm>
              <a:off x="9811817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.08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15" name="Rectangle 183"/>
            <p:cNvSpPr>
              <a:spLocks noChangeArrowheads="1"/>
            </p:cNvSpPr>
            <p:nvPr/>
          </p:nvSpPr>
          <p:spPr bwMode="auto">
            <a:xfrm>
              <a:off x="10844307" y="2023512"/>
              <a:ext cx="32833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.09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16" name="Rectangle 184"/>
            <p:cNvSpPr>
              <a:spLocks noChangeArrowheads="1"/>
            </p:cNvSpPr>
            <p:nvPr/>
          </p:nvSpPr>
          <p:spPr bwMode="auto">
            <a:xfrm>
              <a:off x="867799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17" name="Rectangle 185"/>
            <p:cNvSpPr>
              <a:spLocks noChangeArrowheads="1"/>
            </p:cNvSpPr>
            <p:nvPr/>
          </p:nvSpPr>
          <p:spPr bwMode="auto">
            <a:xfrm>
              <a:off x="1720817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18" name="Rectangle 186"/>
            <p:cNvSpPr>
              <a:spLocks noChangeArrowheads="1"/>
            </p:cNvSpPr>
            <p:nvPr/>
          </p:nvSpPr>
          <p:spPr bwMode="auto">
            <a:xfrm>
              <a:off x="2755418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19" name="Rectangle 187"/>
            <p:cNvSpPr>
              <a:spLocks noChangeArrowheads="1"/>
            </p:cNvSpPr>
            <p:nvPr/>
          </p:nvSpPr>
          <p:spPr bwMode="auto">
            <a:xfrm>
              <a:off x="3787906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0" name="Rectangle 188"/>
            <p:cNvSpPr>
              <a:spLocks noChangeArrowheads="1"/>
            </p:cNvSpPr>
            <p:nvPr/>
          </p:nvSpPr>
          <p:spPr bwMode="auto">
            <a:xfrm>
              <a:off x="4822507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1" name="Rectangle 189"/>
            <p:cNvSpPr>
              <a:spLocks noChangeArrowheads="1"/>
            </p:cNvSpPr>
            <p:nvPr/>
          </p:nvSpPr>
          <p:spPr bwMode="auto">
            <a:xfrm>
              <a:off x="5857108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2" name="Rectangle 190"/>
            <p:cNvSpPr>
              <a:spLocks noChangeArrowheads="1"/>
            </p:cNvSpPr>
            <p:nvPr/>
          </p:nvSpPr>
          <p:spPr bwMode="auto">
            <a:xfrm>
              <a:off x="6889597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3" name="Rectangle 191"/>
            <p:cNvSpPr>
              <a:spLocks noChangeArrowheads="1"/>
            </p:cNvSpPr>
            <p:nvPr/>
          </p:nvSpPr>
          <p:spPr bwMode="auto">
            <a:xfrm>
              <a:off x="7924200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4" name="Rectangle 192"/>
            <p:cNvSpPr>
              <a:spLocks noChangeArrowheads="1"/>
            </p:cNvSpPr>
            <p:nvPr/>
          </p:nvSpPr>
          <p:spPr bwMode="auto">
            <a:xfrm>
              <a:off x="8958799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5" name="Rectangle 193"/>
            <p:cNvSpPr>
              <a:spLocks noChangeArrowheads="1"/>
            </p:cNvSpPr>
            <p:nvPr/>
          </p:nvSpPr>
          <p:spPr bwMode="auto">
            <a:xfrm>
              <a:off x="9991288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6" name="Rectangle 194"/>
            <p:cNvSpPr>
              <a:spLocks noChangeArrowheads="1"/>
            </p:cNvSpPr>
            <p:nvPr/>
          </p:nvSpPr>
          <p:spPr bwMode="auto">
            <a:xfrm>
              <a:off x="11025890" y="2410862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7" name="Rectangle 195"/>
            <p:cNvSpPr>
              <a:spLocks noChangeArrowheads="1"/>
            </p:cNvSpPr>
            <p:nvPr/>
          </p:nvSpPr>
          <p:spPr bwMode="auto">
            <a:xfrm>
              <a:off x="789675" y="2798212"/>
              <a:ext cx="1982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.5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8" name="Rectangle 196"/>
            <p:cNvSpPr>
              <a:spLocks noChangeArrowheads="1"/>
            </p:cNvSpPr>
            <p:nvPr/>
          </p:nvSpPr>
          <p:spPr bwMode="auto">
            <a:xfrm>
              <a:off x="1410436" y="28172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.6915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29" name="Rectangle 197"/>
            <p:cNvSpPr>
              <a:spLocks noChangeArrowheads="1"/>
            </p:cNvSpPr>
            <p:nvPr/>
          </p:nvSpPr>
          <p:spPr bwMode="auto">
            <a:xfrm>
              <a:off x="2445037" y="28172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.6950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30" name="Rectangle 198"/>
            <p:cNvSpPr>
              <a:spLocks noChangeArrowheads="1"/>
            </p:cNvSpPr>
            <p:nvPr/>
          </p:nvSpPr>
          <p:spPr bwMode="auto">
            <a:xfrm>
              <a:off x="3477527" y="28172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.6985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31" name="Rectangle 199"/>
            <p:cNvSpPr>
              <a:spLocks noChangeArrowheads="1"/>
            </p:cNvSpPr>
            <p:nvPr/>
          </p:nvSpPr>
          <p:spPr bwMode="auto">
            <a:xfrm>
              <a:off x="4512127" y="28172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.7019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32" name="Rectangle 200"/>
            <p:cNvSpPr>
              <a:spLocks noChangeArrowheads="1"/>
            </p:cNvSpPr>
            <p:nvPr/>
          </p:nvSpPr>
          <p:spPr bwMode="auto">
            <a:xfrm>
              <a:off x="5546728" y="28172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.7054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33" name="Rectangle 201"/>
            <p:cNvSpPr>
              <a:spLocks noChangeArrowheads="1"/>
            </p:cNvSpPr>
            <p:nvPr/>
          </p:nvSpPr>
          <p:spPr bwMode="auto">
            <a:xfrm>
              <a:off x="6579217" y="283556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.7088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34" name="Rectangle 202"/>
            <p:cNvSpPr>
              <a:spLocks noChangeArrowheads="1"/>
            </p:cNvSpPr>
            <p:nvPr/>
          </p:nvSpPr>
          <p:spPr bwMode="auto">
            <a:xfrm>
              <a:off x="7613819" y="283556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.7123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35" name="Rectangle 203"/>
            <p:cNvSpPr>
              <a:spLocks noChangeArrowheads="1"/>
            </p:cNvSpPr>
            <p:nvPr/>
          </p:nvSpPr>
          <p:spPr bwMode="auto">
            <a:xfrm>
              <a:off x="8648418" y="2845838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.7157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36" name="Rectangle 204"/>
            <p:cNvSpPr>
              <a:spLocks noChangeArrowheads="1"/>
            </p:cNvSpPr>
            <p:nvPr/>
          </p:nvSpPr>
          <p:spPr bwMode="auto">
            <a:xfrm>
              <a:off x="9680908" y="28172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.7190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37" name="Rectangle 205"/>
            <p:cNvSpPr>
              <a:spLocks noChangeArrowheads="1"/>
            </p:cNvSpPr>
            <p:nvPr/>
          </p:nvSpPr>
          <p:spPr bwMode="auto">
            <a:xfrm>
              <a:off x="10688180" y="28172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.7224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38" name="Rectangle 206"/>
            <p:cNvSpPr>
              <a:spLocks noChangeArrowheads="1"/>
            </p:cNvSpPr>
            <p:nvPr/>
          </p:nvSpPr>
          <p:spPr bwMode="auto">
            <a:xfrm>
              <a:off x="789675" y="3185563"/>
              <a:ext cx="1982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.6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39" name="Rectangle 207"/>
            <p:cNvSpPr>
              <a:spLocks noChangeArrowheads="1"/>
            </p:cNvSpPr>
            <p:nvPr/>
          </p:nvSpPr>
          <p:spPr bwMode="auto">
            <a:xfrm>
              <a:off x="1410436" y="32046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.7257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40" name="Rectangle 208"/>
            <p:cNvSpPr>
              <a:spLocks noChangeArrowheads="1"/>
            </p:cNvSpPr>
            <p:nvPr/>
          </p:nvSpPr>
          <p:spPr bwMode="auto">
            <a:xfrm>
              <a:off x="2445037" y="32046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.7291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41" name="Rectangle 209"/>
            <p:cNvSpPr>
              <a:spLocks noChangeArrowheads="1"/>
            </p:cNvSpPr>
            <p:nvPr/>
          </p:nvSpPr>
          <p:spPr bwMode="auto">
            <a:xfrm>
              <a:off x="3477527" y="32046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.7324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42" name="Rectangle 210"/>
            <p:cNvSpPr>
              <a:spLocks noChangeArrowheads="1"/>
            </p:cNvSpPr>
            <p:nvPr/>
          </p:nvSpPr>
          <p:spPr bwMode="auto">
            <a:xfrm>
              <a:off x="4512127" y="32046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.7357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43" name="Rectangle 211"/>
            <p:cNvSpPr>
              <a:spLocks noChangeArrowheads="1"/>
            </p:cNvSpPr>
            <p:nvPr/>
          </p:nvSpPr>
          <p:spPr bwMode="auto">
            <a:xfrm>
              <a:off x="5546728" y="32046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.7389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44" name="Rectangle 212"/>
            <p:cNvSpPr>
              <a:spLocks noChangeArrowheads="1"/>
            </p:cNvSpPr>
            <p:nvPr/>
          </p:nvSpPr>
          <p:spPr bwMode="auto">
            <a:xfrm>
              <a:off x="6579217" y="322291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.7422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45" name="Rectangle 213"/>
            <p:cNvSpPr>
              <a:spLocks noChangeArrowheads="1"/>
            </p:cNvSpPr>
            <p:nvPr/>
          </p:nvSpPr>
          <p:spPr bwMode="auto">
            <a:xfrm>
              <a:off x="7613819" y="322291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.7454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46" name="Rectangle 214"/>
            <p:cNvSpPr>
              <a:spLocks noChangeArrowheads="1"/>
            </p:cNvSpPr>
            <p:nvPr/>
          </p:nvSpPr>
          <p:spPr bwMode="auto">
            <a:xfrm>
              <a:off x="8648418" y="3233188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.7486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47" name="Rectangle 215"/>
            <p:cNvSpPr>
              <a:spLocks noChangeArrowheads="1"/>
            </p:cNvSpPr>
            <p:nvPr/>
          </p:nvSpPr>
          <p:spPr bwMode="auto">
            <a:xfrm>
              <a:off x="9680908" y="32046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.7517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48" name="Rectangle 216"/>
            <p:cNvSpPr>
              <a:spLocks noChangeArrowheads="1"/>
            </p:cNvSpPr>
            <p:nvPr/>
          </p:nvSpPr>
          <p:spPr bwMode="auto">
            <a:xfrm>
              <a:off x="10688180" y="32046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.7549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49" name="Rectangle 217"/>
            <p:cNvSpPr>
              <a:spLocks noChangeArrowheads="1"/>
            </p:cNvSpPr>
            <p:nvPr/>
          </p:nvSpPr>
          <p:spPr bwMode="auto">
            <a:xfrm>
              <a:off x="789675" y="3572913"/>
              <a:ext cx="1982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.7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0" name="Rectangle 218"/>
            <p:cNvSpPr>
              <a:spLocks noChangeArrowheads="1"/>
            </p:cNvSpPr>
            <p:nvPr/>
          </p:nvSpPr>
          <p:spPr bwMode="auto">
            <a:xfrm>
              <a:off x="1410436" y="35919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.7580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1" name="Rectangle 219"/>
            <p:cNvSpPr>
              <a:spLocks noChangeArrowheads="1"/>
            </p:cNvSpPr>
            <p:nvPr/>
          </p:nvSpPr>
          <p:spPr bwMode="auto">
            <a:xfrm>
              <a:off x="2445037" y="35919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.7611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2" name="Rectangle 220"/>
            <p:cNvSpPr>
              <a:spLocks noChangeArrowheads="1"/>
            </p:cNvSpPr>
            <p:nvPr/>
          </p:nvSpPr>
          <p:spPr bwMode="auto">
            <a:xfrm>
              <a:off x="3477527" y="35919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.7642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3" name="Rectangle 221"/>
            <p:cNvSpPr>
              <a:spLocks noChangeArrowheads="1"/>
            </p:cNvSpPr>
            <p:nvPr/>
          </p:nvSpPr>
          <p:spPr bwMode="auto">
            <a:xfrm>
              <a:off x="4512127" y="35919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.7673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4" name="Rectangle 222"/>
            <p:cNvSpPr>
              <a:spLocks noChangeArrowheads="1"/>
            </p:cNvSpPr>
            <p:nvPr/>
          </p:nvSpPr>
          <p:spPr bwMode="auto">
            <a:xfrm>
              <a:off x="5546728" y="35919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.7704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5" name="Rectangle 223"/>
            <p:cNvSpPr>
              <a:spLocks noChangeArrowheads="1"/>
            </p:cNvSpPr>
            <p:nvPr/>
          </p:nvSpPr>
          <p:spPr bwMode="auto">
            <a:xfrm>
              <a:off x="6579217" y="361026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.7734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6" name="Rectangle 224"/>
            <p:cNvSpPr>
              <a:spLocks noChangeArrowheads="1"/>
            </p:cNvSpPr>
            <p:nvPr/>
          </p:nvSpPr>
          <p:spPr bwMode="auto">
            <a:xfrm>
              <a:off x="7613819" y="361026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.7764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7" name="Rectangle 225"/>
            <p:cNvSpPr>
              <a:spLocks noChangeArrowheads="1"/>
            </p:cNvSpPr>
            <p:nvPr/>
          </p:nvSpPr>
          <p:spPr bwMode="auto">
            <a:xfrm>
              <a:off x="8648418" y="35919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.7794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58" name="Rectangle 226"/>
            <p:cNvSpPr>
              <a:spLocks noChangeArrowheads="1"/>
            </p:cNvSpPr>
            <p:nvPr/>
          </p:nvSpPr>
          <p:spPr bwMode="auto">
            <a:xfrm>
              <a:off x="9680908" y="35919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.7823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59" name="Rectangle 227"/>
            <p:cNvSpPr>
              <a:spLocks noChangeArrowheads="1"/>
            </p:cNvSpPr>
            <p:nvPr/>
          </p:nvSpPr>
          <p:spPr bwMode="auto">
            <a:xfrm>
              <a:off x="10688180" y="35919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.7852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0" name="Rectangle 228"/>
            <p:cNvSpPr>
              <a:spLocks noChangeArrowheads="1"/>
            </p:cNvSpPr>
            <p:nvPr/>
          </p:nvSpPr>
          <p:spPr bwMode="auto">
            <a:xfrm>
              <a:off x="789675" y="3960263"/>
              <a:ext cx="1982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.8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1" name="Rectangle 229"/>
            <p:cNvSpPr>
              <a:spLocks noChangeArrowheads="1"/>
            </p:cNvSpPr>
            <p:nvPr/>
          </p:nvSpPr>
          <p:spPr bwMode="auto">
            <a:xfrm>
              <a:off x="1410436" y="39793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.7881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2" name="Rectangle 230"/>
            <p:cNvSpPr>
              <a:spLocks noChangeArrowheads="1"/>
            </p:cNvSpPr>
            <p:nvPr/>
          </p:nvSpPr>
          <p:spPr bwMode="auto">
            <a:xfrm>
              <a:off x="2445037" y="39793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.7910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3" name="Rectangle 231"/>
            <p:cNvSpPr>
              <a:spLocks noChangeArrowheads="1"/>
            </p:cNvSpPr>
            <p:nvPr/>
          </p:nvSpPr>
          <p:spPr bwMode="auto">
            <a:xfrm>
              <a:off x="3477527" y="39793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.7939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4" name="Rectangle 232"/>
            <p:cNvSpPr>
              <a:spLocks noChangeArrowheads="1"/>
            </p:cNvSpPr>
            <p:nvPr/>
          </p:nvSpPr>
          <p:spPr bwMode="auto">
            <a:xfrm>
              <a:off x="4512127" y="39793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.7967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5" name="Rectangle 233"/>
            <p:cNvSpPr>
              <a:spLocks noChangeArrowheads="1"/>
            </p:cNvSpPr>
            <p:nvPr/>
          </p:nvSpPr>
          <p:spPr bwMode="auto">
            <a:xfrm>
              <a:off x="5546728" y="39793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.7995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6" name="Rectangle 234"/>
            <p:cNvSpPr>
              <a:spLocks noChangeArrowheads="1"/>
            </p:cNvSpPr>
            <p:nvPr/>
          </p:nvSpPr>
          <p:spPr bwMode="auto">
            <a:xfrm>
              <a:off x="6579217" y="399761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.8023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7" name="Rectangle 235"/>
            <p:cNvSpPr>
              <a:spLocks noChangeArrowheads="1"/>
            </p:cNvSpPr>
            <p:nvPr/>
          </p:nvSpPr>
          <p:spPr bwMode="auto">
            <a:xfrm>
              <a:off x="7613819" y="399761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.8051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68" name="Rectangle 236"/>
            <p:cNvSpPr>
              <a:spLocks noChangeArrowheads="1"/>
            </p:cNvSpPr>
            <p:nvPr/>
          </p:nvSpPr>
          <p:spPr bwMode="auto">
            <a:xfrm>
              <a:off x="8648418" y="39793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.8078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69" name="Rectangle 237"/>
            <p:cNvSpPr>
              <a:spLocks noChangeArrowheads="1"/>
            </p:cNvSpPr>
            <p:nvPr/>
          </p:nvSpPr>
          <p:spPr bwMode="auto">
            <a:xfrm>
              <a:off x="9680908" y="39793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.8106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0" name="Rectangle 238"/>
            <p:cNvSpPr>
              <a:spLocks noChangeArrowheads="1"/>
            </p:cNvSpPr>
            <p:nvPr/>
          </p:nvSpPr>
          <p:spPr bwMode="auto">
            <a:xfrm>
              <a:off x="10688180" y="397931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.8133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1" name="Rectangle 239"/>
            <p:cNvSpPr>
              <a:spLocks noChangeArrowheads="1"/>
            </p:cNvSpPr>
            <p:nvPr/>
          </p:nvSpPr>
          <p:spPr bwMode="auto">
            <a:xfrm>
              <a:off x="789675" y="4346026"/>
              <a:ext cx="1982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anose="020B0604020202020204" pitchFamily="34" charset="0"/>
                </a:rPr>
                <a:t>.9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2" name="Rectangle 240"/>
            <p:cNvSpPr>
              <a:spLocks noChangeArrowheads="1"/>
            </p:cNvSpPr>
            <p:nvPr/>
          </p:nvSpPr>
          <p:spPr bwMode="auto">
            <a:xfrm>
              <a:off x="1410436" y="43666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.8159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3" name="Rectangle 241"/>
            <p:cNvSpPr>
              <a:spLocks noChangeArrowheads="1"/>
            </p:cNvSpPr>
            <p:nvPr/>
          </p:nvSpPr>
          <p:spPr bwMode="auto">
            <a:xfrm>
              <a:off x="2445037" y="43666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.8186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4" name="Rectangle 242"/>
            <p:cNvSpPr>
              <a:spLocks noChangeArrowheads="1"/>
            </p:cNvSpPr>
            <p:nvPr/>
          </p:nvSpPr>
          <p:spPr bwMode="auto">
            <a:xfrm>
              <a:off x="3477527" y="43666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.8212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5" name="Rectangle 243"/>
            <p:cNvSpPr>
              <a:spLocks noChangeArrowheads="1"/>
            </p:cNvSpPr>
            <p:nvPr/>
          </p:nvSpPr>
          <p:spPr bwMode="auto">
            <a:xfrm>
              <a:off x="4512127" y="43666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.8238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6" name="Rectangle 244"/>
            <p:cNvSpPr>
              <a:spLocks noChangeArrowheads="1"/>
            </p:cNvSpPr>
            <p:nvPr/>
          </p:nvSpPr>
          <p:spPr bwMode="auto">
            <a:xfrm>
              <a:off x="5546728" y="43666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.8264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7" name="Rectangle 245"/>
            <p:cNvSpPr>
              <a:spLocks noChangeArrowheads="1"/>
            </p:cNvSpPr>
            <p:nvPr/>
          </p:nvSpPr>
          <p:spPr bwMode="auto">
            <a:xfrm>
              <a:off x="6579217" y="438496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.8289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78" name="Rectangle 246"/>
            <p:cNvSpPr>
              <a:spLocks noChangeArrowheads="1"/>
            </p:cNvSpPr>
            <p:nvPr/>
          </p:nvSpPr>
          <p:spPr bwMode="auto">
            <a:xfrm>
              <a:off x="7613819" y="4384964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.8315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79" name="Rectangle 247"/>
            <p:cNvSpPr>
              <a:spLocks noChangeArrowheads="1"/>
            </p:cNvSpPr>
            <p:nvPr/>
          </p:nvSpPr>
          <p:spPr bwMode="auto">
            <a:xfrm>
              <a:off x="8648418" y="43666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dirty="0">
                  <a:latin typeface="+mn-lt"/>
                  <a:cs typeface="Arial" panose="020B0604020202020204" pitchFamily="34" charset="0"/>
                </a:rPr>
                <a:t>.8340</a:t>
              </a:r>
              <a:endParaRPr lang="en-US" sz="1353" dirty="0">
                <a:latin typeface="+mn-lt"/>
                <a:cs typeface="Arial" pitchFamily="34" charset="0"/>
              </a:endParaRPr>
            </a:p>
          </p:txBody>
        </p:sp>
        <p:sp>
          <p:nvSpPr>
            <p:cNvPr id="80" name="Rectangle 248"/>
            <p:cNvSpPr>
              <a:spLocks noChangeArrowheads="1"/>
            </p:cNvSpPr>
            <p:nvPr/>
          </p:nvSpPr>
          <p:spPr bwMode="auto">
            <a:xfrm>
              <a:off x="9680908" y="43666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.8365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1" name="Rectangle 249"/>
            <p:cNvSpPr>
              <a:spLocks noChangeArrowheads="1"/>
            </p:cNvSpPr>
            <p:nvPr/>
          </p:nvSpPr>
          <p:spPr bwMode="auto">
            <a:xfrm>
              <a:off x="10688180" y="4366663"/>
              <a:ext cx="584182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>
                  <a:latin typeface="+mn-lt"/>
                  <a:cs typeface="Arial" panose="020B0604020202020204" pitchFamily="34" charset="0"/>
                </a:rPr>
                <a:t>.8389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2" name="Rectangle 250"/>
            <p:cNvSpPr>
              <a:spLocks noChangeArrowheads="1"/>
            </p:cNvSpPr>
            <p:nvPr/>
          </p:nvSpPr>
          <p:spPr bwMode="auto">
            <a:xfrm>
              <a:off x="867799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3" name="Rectangle 251"/>
            <p:cNvSpPr>
              <a:spLocks noChangeArrowheads="1"/>
            </p:cNvSpPr>
            <p:nvPr/>
          </p:nvSpPr>
          <p:spPr bwMode="auto">
            <a:xfrm>
              <a:off x="1720817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4" name="Rectangle 252"/>
            <p:cNvSpPr>
              <a:spLocks noChangeArrowheads="1"/>
            </p:cNvSpPr>
            <p:nvPr/>
          </p:nvSpPr>
          <p:spPr bwMode="auto">
            <a:xfrm>
              <a:off x="2755418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5" name="Rectangle 253"/>
            <p:cNvSpPr>
              <a:spLocks noChangeArrowheads="1"/>
            </p:cNvSpPr>
            <p:nvPr/>
          </p:nvSpPr>
          <p:spPr bwMode="auto">
            <a:xfrm>
              <a:off x="3787906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6" name="Rectangle 254"/>
            <p:cNvSpPr>
              <a:spLocks noChangeArrowheads="1"/>
            </p:cNvSpPr>
            <p:nvPr/>
          </p:nvSpPr>
          <p:spPr bwMode="auto">
            <a:xfrm>
              <a:off x="4822507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7" name="Rectangle 255"/>
            <p:cNvSpPr>
              <a:spLocks noChangeArrowheads="1"/>
            </p:cNvSpPr>
            <p:nvPr/>
          </p:nvSpPr>
          <p:spPr bwMode="auto">
            <a:xfrm>
              <a:off x="5857108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8" name="Rectangle 256"/>
            <p:cNvSpPr>
              <a:spLocks noChangeArrowheads="1"/>
            </p:cNvSpPr>
            <p:nvPr/>
          </p:nvSpPr>
          <p:spPr bwMode="auto">
            <a:xfrm>
              <a:off x="6889597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89" name="Rectangle 257"/>
            <p:cNvSpPr>
              <a:spLocks noChangeArrowheads="1"/>
            </p:cNvSpPr>
            <p:nvPr/>
          </p:nvSpPr>
          <p:spPr bwMode="auto">
            <a:xfrm>
              <a:off x="7924200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90" name="Rectangle 258"/>
            <p:cNvSpPr>
              <a:spLocks noChangeArrowheads="1"/>
            </p:cNvSpPr>
            <p:nvPr/>
          </p:nvSpPr>
          <p:spPr bwMode="auto">
            <a:xfrm>
              <a:off x="8958799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91" name="Rectangle 259"/>
            <p:cNvSpPr>
              <a:spLocks noChangeArrowheads="1"/>
            </p:cNvSpPr>
            <p:nvPr/>
          </p:nvSpPr>
          <p:spPr bwMode="auto">
            <a:xfrm>
              <a:off x="9991288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sp>
          <p:nvSpPr>
            <p:cNvPr id="92" name="Rectangle 260"/>
            <p:cNvSpPr>
              <a:spLocks noChangeArrowheads="1"/>
            </p:cNvSpPr>
            <p:nvPr/>
          </p:nvSpPr>
          <p:spPr bwMode="auto">
            <a:xfrm>
              <a:off x="11025890" y="4733376"/>
              <a:ext cx="68225" cy="307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687537"/>
              <a:r>
                <a:rPr lang="en-US" sz="1504" b="1">
                  <a:latin typeface="+mn-lt"/>
                  <a:cs typeface="Arial" pitchFamily="34" charset="0"/>
                </a:rPr>
                <a:t>.</a:t>
              </a:r>
              <a:endParaRPr lang="en-US" sz="1353">
                <a:latin typeface="+mn-lt"/>
                <a:cs typeface="Arial" pitchFamily="34" charset="0"/>
              </a:endParaRPr>
            </a:p>
          </p:txBody>
        </p:sp>
        <p:cxnSp>
          <p:nvCxnSpPr>
            <p:cNvPr id="96" name="Straight Connector 95"/>
            <p:cNvCxnSpPr/>
            <p:nvPr/>
          </p:nvCxnSpPr>
          <p:spPr>
            <a:xfrm>
              <a:off x="667828" y="2410863"/>
              <a:ext cx="1060384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148"/>
            <p:cNvSpPr>
              <a:spLocks noChangeArrowheads="1"/>
            </p:cNvSpPr>
            <p:nvPr/>
          </p:nvSpPr>
          <p:spPr bwMode="auto">
            <a:xfrm>
              <a:off x="656105" y="3947008"/>
              <a:ext cx="506743" cy="33002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99" name="Rectangle 149"/>
            <p:cNvSpPr>
              <a:spLocks noChangeArrowheads="1"/>
            </p:cNvSpPr>
            <p:nvPr/>
          </p:nvSpPr>
          <p:spPr bwMode="auto">
            <a:xfrm>
              <a:off x="4351750" y="3947008"/>
              <a:ext cx="931470" cy="332732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00" name="Rectangle 150"/>
            <p:cNvSpPr>
              <a:spLocks noChangeArrowheads="1"/>
            </p:cNvSpPr>
            <p:nvPr/>
          </p:nvSpPr>
          <p:spPr bwMode="auto">
            <a:xfrm>
              <a:off x="4489725" y="1970748"/>
              <a:ext cx="633429" cy="4000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01" name="TextBox 100"/>
          <p:cNvSpPr txBox="1"/>
          <p:nvPr/>
        </p:nvSpPr>
        <p:spPr>
          <a:xfrm>
            <a:off x="2758122" y="4817225"/>
            <a:ext cx="1797287" cy="370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.83) = .7967</a:t>
            </a:r>
            <a:endParaRPr lang="en-US" sz="1805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754463"/>
      </p:ext>
    </p:extLst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2560948" y="2794386"/>
            <a:ext cx="3992479" cy="99158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&gt; .83) = 1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.83)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	      = 1- .7967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       =   .2033</a:t>
            </a: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698748" y="1717240"/>
            <a:ext cx="7772400" cy="41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Solving for the Stockout Probability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1104900" y="1984588"/>
            <a:ext cx="7537451" cy="66436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Step 3:  Compute the area under the standard normal</a:t>
            </a:r>
          </a:p>
          <a:p>
            <a:pPr algn="l"/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    curve to the right of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.83.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48439" y="1040663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188874316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8126" y="938934"/>
            <a:ext cx="7772400" cy="459527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Continuous Probability Distributions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85800" y="1574729"/>
            <a:ext cx="7772400" cy="6652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</a:t>
            </a:r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continuous random variable 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can assume any value in an interval on the real line or in a collection of intervals.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85800" y="2264763"/>
            <a:ext cx="7772400" cy="63020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is not possible to talk about the probability of the random variable assuming a particular value.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85800" y="2919797"/>
            <a:ext cx="7772400" cy="601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Instead, we talk about the probability of the random variable assuming a value within a given interval.</a:t>
            </a:r>
            <a:endParaRPr lang="en-US" sz="2000" i="1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2059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05" name="Rectangle 109"/>
          <p:cNvSpPr>
            <a:spLocks noChangeArrowheads="1"/>
          </p:cNvSpPr>
          <p:nvPr/>
        </p:nvSpPr>
        <p:spPr bwMode="auto">
          <a:xfrm>
            <a:off x="698748" y="1717240"/>
            <a:ext cx="777240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Solving for the Stockout Probability			</a:t>
            </a:r>
          </a:p>
        </p:txBody>
      </p:sp>
      <p:sp>
        <p:nvSpPr>
          <p:cNvPr id="106606" name="Freeform 110"/>
          <p:cNvSpPr>
            <a:spLocks/>
          </p:cNvSpPr>
          <p:nvPr/>
        </p:nvSpPr>
        <p:spPr bwMode="auto">
          <a:xfrm>
            <a:off x="2742482" y="2389394"/>
            <a:ext cx="3383323" cy="2301218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607" name="Freeform 111"/>
          <p:cNvSpPr>
            <a:spLocks/>
          </p:cNvSpPr>
          <p:nvPr/>
        </p:nvSpPr>
        <p:spPr bwMode="auto">
          <a:xfrm>
            <a:off x="4843180" y="3067347"/>
            <a:ext cx="1264996" cy="1625653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12" y="24"/>
              </a:cxn>
              <a:cxn ang="0">
                <a:pos x="23" y="58"/>
              </a:cxn>
              <a:cxn ang="0">
                <a:pos x="37" y="104"/>
              </a:cxn>
              <a:cxn ang="0">
                <a:pos x="49" y="136"/>
              </a:cxn>
              <a:cxn ang="0">
                <a:pos x="59" y="174"/>
              </a:cxn>
              <a:cxn ang="0">
                <a:pos x="71" y="212"/>
              </a:cxn>
              <a:cxn ang="0">
                <a:pos x="84" y="246"/>
              </a:cxn>
              <a:cxn ang="0">
                <a:pos x="87" y="284"/>
              </a:cxn>
              <a:cxn ang="0">
                <a:pos x="99" y="316"/>
              </a:cxn>
              <a:cxn ang="0">
                <a:pos x="108" y="354"/>
              </a:cxn>
              <a:cxn ang="0">
                <a:pos x="120" y="390"/>
              </a:cxn>
              <a:cxn ang="0">
                <a:pos x="125" y="424"/>
              </a:cxn>
              <a:cxn ang="0">
                <a:pos x="139" y="462"/>
              </a:cxn>
              <a:cxn ang="0">
                <a:pos x="149" y="498"/>
              </a:cxn>
              <a:cxn ang="0">
                <a:pos x="161" y="534"/>
              </a:cxn>
              <a:cxn ang="0">
                <a:pos x="175" y="572"/>
              </a:cxn>
              <a:cxn ang="0">
                <a:pos x="189" y="606"/>
              </a:cxn>
              <a:cxn ang="0">
                <a:pos x="204" y="642"/>
              </a:cxn>
              <a:cxn ang="0">
                <a:pos x="216" y="678"/>
              </a:cxn>
              <a:cxn ang="0">
                <a:pos x="231" y="712"/>
              </a:cxn>
              <a:cxn ang="0">
                <a:pos x="252" y="750"/>
              </a:cxn>
              <a:cxn ang="0">
                <a:pos x="264" y="786"/>
              </a:cxn>
              <a:cxn ang="0">
                <a:pos x="287" y="824"/>
              </a:cxn>
              <a:cxn ang="0">
                <a:pos x="301" y="854"/>
              </a:cxn>
              <a:cxn ang="0">
                <a:pos x="321" y="886"/>
              </a:cxn>
              <a:cxn ang="0">
                <a:pos x="343" y="918"/>
              </a:cxn>
              <a:cxn ang="0">
                <a:pos x="363" y="946"/>
              </a:cxn>
              <a:cxn ang="0">
                <a:pos x="383" y="978"/>
              </a:cxn>
              <a:cxn ang="0">
                <a:pos x="407" y="1004"/>
              </a:cxn>
              <a:cxn ang="0">
                <a:pos x="435" y="1034"/>
              </a:cxn>
              <a:cxn ang="0">
                <a:pos x="465" y="1068"/>
              </a:cxn>
              <a:cxn ang="0">
                <a:pos x="504" y="1098"/>
              </a:cxn>
              <a:cxn ang="0">
                <a:pos x="528" y="1110"/>
              </a:cxn>
              <a:cxn ang="0">
                <a:pos x="559" y="1130"/>
              </a:cxn>
              <a:cxn ang="0">
                <a:pos x="593" y="1148"/>
              </a:cxn>
              <a:cxn ang="0">
                <a:pos x="633" y="1168"/>
              </a:cxn>
              <a:cxn ang="0">
                <a:pos x="675" y="1188"/>
              </a:cxn>
              <a:cxn ang="0">
                <a:pos x="709" y="1202"/>
              </a:cxn>
              <a:cxn ang="0">
                <a:pos x="741" y="1216"/>
              </a:cxn>
              <a:cxn ang="0">
                <a:pos x="771" y="1226"/>
              </a:cxn>
              <a:cxn ang="0">
                <a:pos x="803" y="1236"/>
              </a:cxn>
              <a:cxn ang="0">
                <a:pos x="845" y="1250"/>
              </a:cxn>
              <a:cxn ang="0">
                <a:pos x="825" y="1244"/>
              </a:cxn>
              <a:cxn ang="0">
                <a:pos x="867" y="1258"/>
              </a:cxn>
              <a:cxn ang="0">
                <a:pos x="899" y="1270"/>
              </a:cxn>
              <a:cxn ang="0">
                <a:pos x="954" y="1290"/>
              </a:cxn>
              <a:cxn ang="0">
                <a:pos x="1038" y="1308"/>
              </a:cxn>
              <a:cxn ang="0">
                <a:pos x="1086" y="1320"/>
              </a:cxn>
              <a:cxn ang="0">
                <a:pos x="1087" y="1336"/>
              </a:cxn>
              <a:cxn ang="0">
                <a:pos x="1091" y="1356"/>
              </a:cxn>
              <a:cxn ang="0">
                <a:pos x="0" y="1362"/>
              </a:cxn>
              <a:cxn ang="0">
                <a:pos x="6" y="0"/>
              </a:cxn>
            </a:cxnLst>
            <a:rect l="0" t="0" r="r" b="b"/>
            <a:pathLst>
              <a:path w="1091" h="1362">
                <a:moveTo>
                  <a:pt x="6" y="0"/>
                </a:moveTo>
                <a:lnTo>
                  <a:pt x="12" y="24"/>
                </a:lnTo>
                <a:lnTo>
                  <a:pt x="23" y="58"/>
                </a:lnTo>
                <a:lnTo>
                  <a:pt x="37" y="104"/>
                </a:lnTo>
                <a:lnTo>
                  <a:pt x="49" y="136"/>
                </a:lnTo>
                <a:lnTo>
                  <a:pt x="59" y="174"/>
                </a:lnTo>
                <a:lnTo>
                  <a:pt x="71" y="212"/>
                </a:lnTo>
                <a:lnTo>
                  <a:pt x="84" y="246"/>
                </a:lnTo>
                <a:lnTo>
                  <a:pt x="87" y="284"/>
                </a:lnTo>
                <a:lnTo>
                  <a:pt x="99" y="316"/>
                </a:lnTo>
                <a:lnTo>
                  <a:pt x="108" y="354"/>
                </a:lnTo>
                <a:lnTo>
                  <a:pt x="120" y="390"/>
                </a:lnTo>
                <a:lnTo>
                  <a:pt x="125" y="424"/>
                </a:lnTo>
                <a:lnTo>
                  <a:pt x="139" y="462"/>
                </a:lnTo>
                <a:lnTo>
                  <a:pt x="149" y="498"/>
                </a:lnTo>
                <a:lnTo>
                  <a:pt x="161" y="534"/>
                </a:lnTo>
                <a:lnTo>
                  <a:pt x="175" y="572"/>
                </a:lnTo>
                <a:lnTo>
                  <a:pt x="189" y="606"/>
                </a:lnTo>
                <a:lnTo>
                  <a:pt x="204" y="642"/>
                </a:lnTo>
                <a:lnTo>
                  <a:pt x="216" y="678"/>
                </a:lnTo>
                <a:lnTo>
                  <a:pt x="231" y="712"/>
                </a:lnTo>
                <a:lnTo>
                  <a:pt x="252" y="750"/>
                </a:lnTo>
                <a:lnTo>
                  <a:pt x="264" y="786"/>
                </a:lnTo>
                <a:lnTo>
                  <a:pt x="287" y="824"/>
                </a:lnTo>
                <a:lnTo>
                  <a:pt x="301" y="854"/>
                </a:lnTo>
                <a:lnTo>
                  <a:pt x="321" y="886"/>
                </a:lnTo>
                <a:lnTo>
                  <a:pt x="343" y="918"/>
                </a:lnTo>
                <a:lnTo>
                  <a:pt x="363" y="946"/>
                </a:lnTo>
                <a:lnTo>
                  <a:pt x="383" y="978"/>
                </a:lnTo>
                <a:lnTo>
                  <a:pt x="407" y="1004"/>
                </a:lnTo>
                <a:lnTo>
                  <a:pt x="435" y="1034"/>
                </a:lnTo>
                <a:lnTo>
                  <a:pt x="465" y="1068"/>
                </a:lnTo>
                <a:lnTo>
                  <a:pt x="504" y="1098"/>
                </a:lnTo>
                <a:lnTo>
                  <a:pt x="528" y="1110"/>
                </a:lnTo>
                <a:lnTo>
                  <a:pt x="559" y="1130"/>
                </a:lnTo>
                <a:lnTo>
                  <a:pt x="593" y="1148"/>
                </a:lnTo>
                <a:lnTo>
                  <a:pt x="633" y="1168"/>
                </a:lnTo>
                <a:lnTo>
                  <a:pt x="675" y="1188"/>
                </a:lnTo>
                <a:lnTo>
                  <a:pt x="709" y="1202"/>
                </a:lnTo>
                <a:lnTo>
                  <a:pt x="741" y="1216"/>
                </a:lnTo>
                <a:lnTo>
                  <a:pt x="771" y="1226"/>
                </a:lnTo>
                <a:lnTo>
                  <a:pt x="803" y="1236"/>
                </a:lnTo>
                <a:lnTo>
                  <a:pt x="845" y="1250"/>
                </a:lnTo>
                <a:lnTo>
                  <a:pt x="825" y="1244"/>
                </a:lnTo>
                <a:lnTo>
                  <a:pt x="867" y="1258"/>
                </a:lnTo>
                <a:lnTo>
                  <a:pt x="899" y="1270"/>
                </a:lnTo>
                <a:lnTo>
                  <a:pt x="954" y="1290"/>
                </a:lnTo>
                <a:lnTo>
                  <a:pt x="1038" y="1308"/>
                </a:lnTo>
                <a:lnTo>
                  <a:pt x="1086" y="1320"/>
                </a:lnTo>
                <a:lnTo>
                  <a:pt x="1087" y="1336"/>
                </a:lnTo>
                <a:lnTo>
                  <a:pt x="1091" y="1356"/>
                </a:lnTo>
                <a:lnTo>
                  <a:pt x="0" y="1362"/>
                </a:lnTo>
                <a:lnTo>
                  <a:pt x="6" y="0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609" name="Line 113"/>
          <p:cNvSpPr>
            <a:spLocks noChangeShapeType="1"/>
          </p:cNvSpPr>
          <p:nvPr/>
        </p:nvSpPr>
        <p:spPr bwMode="auto">
          <a:xfrm flipH="1">
            <a:off x="4419931" y="4635709"/>
            <a:ext cx="1588" cy="1396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610" name="Line 114"/>
          <p:cNvSpPr>
            <a:spLocks noChangeShapeType="1"/>
          </p:cNvSpPr>
          <p:nvPr/>
        </p:nvSpPr>
        <p:spPr bwMode="auto">
          <a:xfrm>
            <a:off x="3580524" y="3260703"/>
            <a:ext cx="889000" cy="30078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611" name="Rectangle 115"/>
          <p:cNvSpPr>
            <a:spLocks noChangeArrowheads="1"/>
          </p:cNvSpPr>
          <p:nvPr/>
        </p:nvSpPr>
        <p:spPr bwMode="auto">
          <a:xfrm>
            <a:off x="4286913" y="4753872"/>
            <a:ext cx="26563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06612" name="Rectangle 116"/>
          <p:cNvSpPr>
            <a:spLocks noChangeArrowheads="1"/>
          </p:cNvSpPr>
          <p:nvPr/>
        </p:nvSpPr>
        <p:spPr bwMode="auto">
          <a:xfrm>
            <a:off x="4588635" y="4756259"/>
            <a:ext cx="45799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.83</a:t>
            </a:r>
          </a:p>
        </p:txBody>
      </p:sp>
      <p:sp>
        <p:nvSpPr>
          <p:cNvPr id="106613" name="Line 117"/>
          <p:cNvSpPr>
            <a:spLocks noChangeShapeType="1"/>
          </p:cNvSpPr>
          <p:nvPr/>
        </p:nvSpPr>
        <p:spPr bwMode="auto">
          <a:xfrm>
            <a:off x="2378497" y="4682759"/>
            <a:ext cx="4188015" cy="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6614" name="Group 118"/>
          <p:cNvGrpSpPr>
            <a:grpSpLocks/>
          </p:cNvGrpSpPr>
          <p:nvPr/>
        </p:nvGrpSpPr>
        <p:grpSpPr bwMode="auto">
          <a:xfrm>
            <a:off x="2644056" y="2336876"/>
            <a:ext cx="3562128" cy="2214087"/>
            <a:chOff x="1312" y="1785"/>
            <a:chExt cx="2973" cy="1855"/>
          </a:xfrm>
        </p:grpSpPr>
        <p:sp>
          <p:nvSpPr>
            <p:cNvPr id="106615" name="Arc 119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616" name="Arc 120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617" name="Arc 121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618" name="Arc 122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619" name="Arc 123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620" name="Arc 124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6621" name="Rectangle 125"/>
          <p:cNvSpPr>
            <a:spLocks noChangeArrowheads="1"/>
          </p:cNvSpPr>
          <p:nvPr/>
        </p:nvSpPr>
        <p:spPr bwMode="auto">
          <a:xfrm>
            <a:off x="2164225" y="3067533"/>
            <a:ext cx="146468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 = .7967</a:t>
            </a:r>
          </a:p>
        </p:txBody>
      </p:sp>
      <p:sp>
        <p:nvSpPr>
          <p:cNvPr id="106622" name="Rectangle 126"/>
          <p:cNvSpPr>
            <a:spLocks noChangeArrowheads="1"/>
          </p:cNvSpPr>
          <p:nvPr/>
        </p:nvSpPr>
        <p:spPr bwMode="auto">
          <a:xfrm>
            <a:off x="5859375" y="3168623"/>
            <a:ext cx="1798108" cy="738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 = 1 - .7967</a:t>
            </a:r>
          </a:p>
          <a:p>
            <a:pPr algn="l"/>
            <a:endParaRPr lang="en-US" sz="752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=   .2033</a:t>
            </a:r>
          </a:p>
        </p:txBody>
      </p:sp>
      <p:sp>
        <p:nvSpPr>
          <p:cNvPr id="106623" name="Line 127"/>
          <p:cNvSpPr>
            <a:spLocks noChangeShapeType="1"/>
          </p:cNvSpPr>
          <p:nvPr/>
        </p:nvSpPr>
        <p:spPr bwMode="auto">
          <a:xfrm flipH="1">
            <a:off x="5191438" y="3494557"/>
            <a:ext cx="678762" cy="94099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624" name="Rectangle 128"/>
          <p:cNvSpPr>
            <a:spLocks noChangeArrowheads="1"/>
          </p:cNvSpPr>
          <p:nvPr/>
        </p:nvSpPr>
        <p:spPr bwMode="auto">
          <a:xfrm>
            <a:off x="6593296" y="4510382"/>
            <a:ext cx="25281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</a:p>
        </p:txBody>
      </p:sp>
      <p:sp>
        <p:nvSpPr>
          <p:cNvPr id="106625" name="Line 129"/>
          <p:cNvSpPr>
            <a:spLocks noChangeShapeType="1"/>
          </p:cNvSpPr>
          <p:nvPr/>
        </p:nvSpPr>
        <p:spPr bwMode="auto">
          <a:xfrm flipH="1">
            <a:off x="4840005" y="3088555"/>
            <a:ext cx="0" cy="170442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583324" y="1030115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072937009"/>
      </p:ext>
    </p:extLst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08" name="Rectangle 200"/>
          <p:cNvSpPr>
            <a:spLocks noChangeArrowheads="1"/>
          </p:cNvSpPr>
          <p:nvPr/>
        </p:nvSpPr>
        <p:spPr bwMode="auto">
          <a:xfrm>
            <a:off x="1028701" y="1732745"/>
            <a:ext cx="7302500" cy="9073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the manager of Pep Zone wants the probability of a stockout during replenishment lead-time to be no more than .05, what should the reorder point be?</a:t>
            </a:r>
          </a:p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</a:t>
            </a:r>
          </a:p>
        </p:txBody>
      </p:sp>
      <p:sp>
        <p:nvSpPr>
          <p:cNvPr id="17610" name="Rectangle 202"/>
          <p:cNvSpPr>
            <a:spLocks noChangeArrowheads="1"/>
          </p:cNvSpPr>
          <p:nvPr/>
        </p:nvSpPr>
        <p:spPr bwMode="auto">
          <a:xfrm>
            <a:off x="1028701" y="2574496"/>
            <a:ext cx="7302500" cy="6561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(Hint:  Given a probability, we can use the standard normal table in an inverse fashion to find the corresponding z value.)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46298"/>
            <a:ext cx="7772400" cy="531143"/>
          </a:xfrm>
          <a:noFill/>
          <a:ln/>
        </p:spPr>
        <p:txBody>
          <a:bodyPr/>
          <a:lstStyle/>
          <a:p>
            <a:r>
              <a:rPr lang="en-US" sz="2400" dirty="0"/>
              <a:t>Standard 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32853804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697160" y="1693369"/>
            <a:ext cx="7772400" cy="4786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Solving for the Reorder Point		</a:t>
            </a:r>
          </a:p>
        </p:txBody>
      </p:sp>
      <p:sp>
        <p:nvSpPr>
          <p:cNvPr id="195693" name="Freeform 109"/>
          <p:cNvSpPr>
            <a:spLocks/>
          </p:cNvSpPr>
          <p:nvPr/>
        </p:nvSpPr>
        <p:spPr bwMode="auto">
          <a:xfrm>
            <a:off x="2828061" y="2433464"/>
            <a:ext cx="3377070" cy="2301218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695" name="Line 111"/>
          <p:cNvSpPr>
            <a:spLocks noChangeShapeType="1"/>
          </p:cNvSpPr>
          <p:nvPr/>
        </p:nvSpPr>
        <p:spPr bwMode="auto">
          <a:xfrm flipH="1">
            <a:off x="4540767" y="4679779"/>
            <a:ext cx="1588" cy="1396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696" name="Line 112"/>
          <p:cNvSpPr>
            <a:spLocks noChangeShapeType="1"/>
          </p:cNvSpPr>
          <p:nvPr/>
        </p:nvSpPr>
        <p:spPr bwMode="auto">
          <a:xfrm>
            <a:off x="3488843" y="3382145"/>
            <a:ext cx="889000" cy="3007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697" name="Rectangle 113"/>
          <p:cNvSpPr>
            <a:spLocks noChangeArrowheads="1"/>
          </p:cNvSpPr>
          <p:nvPr/>
        </p:nvSpPr>
        <p:spPr bwMode="auto">
          <a:xfrm>
            <a:off x="4416563" y="4797942"/>
            <a:ext cx="26563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95707" name="Rectangle 123"/>
          <p:cNvSpPr>
            <a:spLocks noChangeArrowheads="1"/>
          </p:cNvSpPr>
          <p:nvPr/>
        </p:nvSpPr>
        <p:spPr bwMode="auto">
          <a:xfrm>
            <a:off x="2054430" y="3200710"/>
            <a:ext cx="1322145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Area = .9500</a:t>
            </a:r>
          </a:p>
        </p:txBody>
      </p:sp>
      <p:sp>
        <p:nvSpPr>
          <p:cNvPr id="195708" name="Rectangle 124"/>
          <p:cNvSpPr>
            <a:spLocks noChangeArrowheads="1"/>
          </p:cNvSpPr>
          <p:nvPr/>
        </p:nvSpPr>
        <p:spPr bwMode="auto">
          <a:xfrm>
            <a:off x="5702885" y="3382146"/>
            <a:ext cx="1322145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Area = .0500</a:t>
            </a:r>
          </a:p>
        </p:txBody>
      </p:sp>
      <p:sp>
        <p:nvSpPr>
          <p:cNvPr id="195710" name="Rectangle 126"/>
          <p:cNvSpPr>
            <a:spLocks noChangeArrowheads="1"/>
          </p:cNvSpPr>
          <p:nvPr/>
        </p:nvSpPr>
        <p:spPr bwMode="auto">
          <a:xfrm>
            <a:off x="6731759" y="4554452"/>
            <a:ext cx="25281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</a:p>
        </p:txBody>
      </p:sp>
      <p:sp>
        <p:nvSpPr>
          <p:cNvPr id="195717" name="Rectangle 133"/>
          <p:cNvSpPr>
            <a:spLocks noChangeArrowheads="1"/>
          </p:cNvSpPr>
          <p:nvPr/>
        </p:nvSpPr>
        <p:spPr bwMode="auto">
          <a:xfrm>
            <a:off x="5460173" y="4801523"/>
            <a:ext cx="469219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1805" baseline="-2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.05</a:t>
            </a:r>
          </a:p>
        </p:txBody>
      </p:sp>
      <p:sp>
        <p:nvSpPr>
          <p:cNvPr id="195715" name="Freeform 131"/>
          <p:cNvSpPr>
            <a:spLocks/>
          </p:cNvSpPr>
          <p:nvPr/>
        </p:nvSpPr>
        <p:spPr bwMode="auto">
          <a:xfrm>
            <a:off x="5687565" y="4497160"/>
            <a:ext cx="566738" cy="239910"/>
          </a:xfrm>
          <a:custGeom>
            <a:avLst/>
            <a:gdLst/>
            <a:ahLst/>
            <a:cxnLst>
              <a:cxn ang="0">
                <a:pos x="3" y="8"/>
              </a:cxn>
              <a:cxn ang="0">
                <a:pos x="2" y="24"/>
              </a:cxn>
              <a:cxn ang="0">
                <a:pos x="2" y="48"/>
              </a:cxn>
              <a:cxn ang="0">
                <a:pos x="2" y="78"/>
              </a:cxn>
              <a:cxn ang="0">
                <a:pos x="0" y="104"/>
              </a:cxn>
              <a:cxn ang="0">
                <a:pos x="0" y="128"/>
              </a:cxn>
              <a:cxn ang="0">
                <a:pos x="0" y="152"/>
              </a:cxn>
              <a:cxn ang="0">
                <a:pos x="0" y="176"/>
              </a:cxn>
              <a:cxn ang="0">
                <a:pos x="0" y="200"/>
              </a:cxn>
              <a:cxn ang="0">
                <a:pos x="451" y="201"/>
              </a:cxn>
              <a:cxn ang="0">
                <a:pos x="451" y="159"/>
              </a:cxn>
              <a:cxn ang="0">
                <a:pos x="436" y="154"/>
              </a:cxn>
              <a:cxn ang="0">
                <a:pos x="424" y="152"/>
              </a:cxn>
              <a:cxn ang="0">
                <a:pos x="396" y="144"/>
              </a:cxn>
              <a:cxn ang="0">
                <a:pos x="372" y="136"/>
              </a:cxn>
              <a:cxn ang="0">
                <a:pos x="348" y="132"/>
              </a:cxn>
              <a:cxn ang="0">
                <a:pos x="324" y="126"/>
              </a:cxn>
              <a:cxn ang="0">
                <a:pos x="302" y="118"/>
              </a:cxn>
              <a:cxn ang="0">
                <a:pos x="282" y="114"/>
              </a:cxn>
              <a:cxn ang="0">
                <a:pos x="260" y="104"/>
              </a:cxn>
              <a:cxn ang="0">
                <a:pos x="238" y="96"/>
              </a:cxn>
              <a:cxn ang="0">
                <a:pos x="212" y="90"/>
              </a:cxn>
              <a:cxn ang="0">
                <a:pos x="184" y="82"/>
              </a:cxn>
              <a:cxn ang="0">
                <a:pos x="166" y="72"/>
              </a:cxn>
              <a:cxn ang="0">
                <a:pos x="144" y="64"/>
              </a:cxn>
              <a:cxn ang="0">
                <a:pos x="123" y="59"/>
              </a:cxn>
              <a:cxn ang="0">
                <a:pos x="90" y="46"/>
              </a:cxn>
              <a:cxn ang="0">
                <a:pos x="68" y="36"/>
              </a:cxn>
              <a:cxn ang="0">
                <a:pos x="46" y="26"/>
              </a:cxn>
              <a:cxn ang="0">
                <a:pos x="24" y="17"/>
              </a:cxn>
              <a:cxn ang="0">
                <a:pos x="2" y="6"/>
              </a:cxn>
              <a:cxn ang="0">
                <a:pos x="2" y="0"/>
              </a:cxn>
            </a:cxnLst>
            <a:rect l="0" t="0" r="r" b="b"/>
            <a:pathLst>
              <a:path w="451" h="201">
                <a:moveTo>
                  <a:pt x="3" y="8"/>
                </a:moveTo>
                <a:lnTo>
                  <a:pt x="2" y="24"/>
                </a:lnTo>
                <a:lnTo>
                  <a:pt x="2" y="48"/>
                </a:lnTo>
                <a:lnTo>
                  <a:pt x="2" y="78"/>
                </a:lnTo>
                <a:lnTo>
                  <a:pt x="0" y="104"/>
                </a:lnTo>
                <a:lnTo>
                  <a:pt x="0" y="128"/>
                </a:lnTo>
                <a:lnTo>
                  <a:pt x="0" y="152"/>
                </a:lnTo>
                <a:lnTo>
                  <a:pt x="0" y="176"/>
                </a:lnTo>
                <a:lnTo>
                  <a:pt x="0" y="200"/>
                </a:lnTo>
                <a:lnTo>
                  <a:pt x="451" y="201"/>
                </a:lnTo>
                <a:lnTo>
                  <a:pt x="451" y="159"/>
                </a:lnTo>
                <a:lnTo>
                  <a:pt x="436" y="154"/>
                </a:lnTo>
                <a:lnTo>
                  <a:pt x="424" y="152"/>
                </a:lnTo>
                <a:lnTo>
                  <a:pt x="396" y="144"/>
                </a:lnTo>
                <a:lnTo>
                  <a:pt x="372" y="136"/>
                </a:lnTo>
                <a:lnTo>
                  <a:pt x="348" y="132"/>
                </a:lnTo>
                <a:lnTo>
                  <a:pt x="324" y="126"/>
                </a:lnTo>
                <a:lnTo>
                  <a:pt x="302" y="118"/>
                </a:lnTo>
                <a:lnTo>
                  <a:pt x="282" y="114"/>
                </a:lnTo>
                <a:lnTo>
                  <a:pt x="260" y="104"/>
                </a:lnTo>
                <a:lnTo>
                  <a:pt x="238" y="96"/>
                </a:lnTo>
                <a:lnTo>
                  <a:pt x="212" y="90"/>
                </a:lnTo>
                <a:lnTo>
                  <a:pt x="184" y="82"/>
                </a:lnTo>
                <a:lnTo>
                  <a:pt x="166" y="72"/>
                </a:lnTo>
                <a:lnTo>
                  <a:pt x="144" y="64"/>
                </a:lnTo>
                <a:lnTo>
                  <a:pt x="123" y="59"/>
                </a:lnTo>
                <a:lnTo>
                  <a:pt x="90" y="46"/>
                </a:lnTo>
                <a:lnTo>
                  <a:pt x="68" y="36"/>
                </a:lnTo>
                <a:lnTo>
                  <a:pt x="46" y="26"/>
                </a:lnTo>
                <a:lnTo>
                  <a:pt x="24" y="17"/>
                </a:lnTo>
                <a:lnTo>
                  <a:pt x="2" y="6"/>
                </a:lnTo>
                <a:lnTo>
                  <a:pt x="2" y="0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5700" name="Group 116"/>
          <p:cNvGrpSpPr>
            <a:grpSpLocks/>
          </p:cNvGrpSpPr>
          <p:nvPr/>
        </p:nvGrpSpPr>
        <p:grpSpPr bwMode="auto">
          <a:xfrm>
            <a:off x="2729636" y="2380947"/>
            <a:ext cx="3556000" cy="2214087"/>
            <a:chOff x="1312" y="1785"/>
            <a:chExt cx="2973" cy="1855"/>
          </a:xfrm>
        </p:grpSpPr>
        <p:sp>
          <p:nvSpPr>
            <p:cNvPr id="195701" name="Arc 117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702" name="Arc 118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703" name="Arc 119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704" name="Arc 120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705" name="Arc 121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706" name="Arc 122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5709" name="Line 125"/>
          <p:cNvSpPr>
            <a:spLocks noChangeShapeType="1"/>
          </p:cNvSpPr>
          <p:nvPr/>
        </p:nvSpPr>
        <p:spPr bwMode="auto">
          <a:xfrm flipH="1">
            <a:off x="5914198" y="3753561"/>
            <a:ext cx="384175" cy="9166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699" name="Line 115"/>
          <p:cNvSpPr>
            <a:spLocks noChangeShapeType="1"/>
          </p:cNvSpPr>
          <p:nvPr/>
        </p:nvSpPr>
        <p:spPr bwMode="auto">
          <a:xfrm>
            <a:off x="2596286" y="4726829"/>
            <a:ext cx="4128877" cy="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685800" y="1094525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  <p:sp>
        <p:nvSpPr>
          <p:cNvPr id="195716" name="Line 132"/>
          <p:cNvSpPr>
            <a:spLocks noChangeShapeType="1"/>
          </p:cNvSpPr>
          <p:nvPr/>
        </p:nvSpPr>
        <p:spPr bwMode="auto">
          <a:xfrm>
            <a:off x="5684389" y="4497160"/>
            <a:ext cx="0" cy="3389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885832"/>
      </p:ext>
    </p:extLst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698748" y="1717240"/>
            <a:ext cx="7772400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Solving for the Reorder Point</a:t>
            </a:r>
          </a:p>
        </p:txBody>
      </p:sp>
      <p:sp>
        <p:nvSpPr>
          <p:cNvPr id="243804" name="Rectangle 92"/>
          <p:cNvSpPr>
            <a:spLocks noChangeArrowheads="1"/>
          </p:cNvSpPr>
          <p:nvPr/>
        </p:nvSpPr>
        <p:spPr bwMode="auto">
          <a:xfrm>
            <a:off x="1104900" y="1975774"/>
            <a:ext cx="7499350" cy="69962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820032" indent="-820032"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Step 1:  Find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-value that cuts off an area of .05 in the right tail of the standard normal distribution.</a:t>
            </a:r>
          </a:p>
        </p:txBody>
      </p:sp>
      <p:sp>
        <p:nvSpPr>
          <p:cNvPr id="243805" name="Oval 93"/>
          <p:cNvSpPr>
            <a:spLocks noChangeArrowheads="1"/>
          </p:cNvSpPr>
          <p:nvPr/>
        </p:nvSpPr>
        <p:spPr bwMode="auto">
          <a:xfrm>
            <a:off x="4340225" y="2661717"/>
            <a:ext cx="1562100" cy="322266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150"/>
          <p:cNvGrpSpPr>
            <a:grpSpLocks/>
          </p:cNvGrpSpPr>
          <p:nvPr/>
        </p:nvGrpSpPr>
        <p:grpSpPr bwMode="auto">
          <a:xfrm>
            <a:off x="1100138" y="2701104"/>
            <a:ext cx="7505700" cy="2091148"/>
            <a:chOff x="693" y="1912"/>
            <a:chExt cx="4728" cy="1752"/>
          </a:xfrm>
        </p:grpSpPr>
        <p:sp>
          <p:nvSpPr>
            <p:cNvPr id="243820" name="Rectangle 6"/>
            <p:cNvSpPr>
              <a:spLocks noChangeArrowheads="1"/>
            </p:cNvSpPr>
            <p:nvPr/>
          </p:nvSpPr>
          <p:spPr bwMode="auto">
            <a:xfrm>
              <a:off x="693" y="1912"/>
              <a:ext cx="4728" cy="12"/>
            </a:xfrm>
            <a:prstGeom prst="rect">
              <a:avLst/>
            </a:pr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1" name="Rectangle 7"/>
            <p:cNvSpPr>
              <a:spLocks noChangeArrowheads="1"/>
            </p:cNvSpPr>
            <p:nvPr/>
          </p:nvSpPr>
          <p:spPr bwMode="auto">
            <a:xfrm>
              <a:off x="693" y="1924"/>
              <a:ext cx="4728" cy="12"/>
            </a:xfrm>
            <a:prstGeom prst="rect">
              <a:avLst/>
            </a:pr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2" name="Rectangle 8"/>
            <p:cNvSpPr>
              <a:spLocks noChangeArrowheads="1"/>
            </p:cNvSpPr>
            <p:nvPr/>
          </p:nvSpPr>
          <p:spPr bwMode="auto">
            <a:xfrm>
              <a:off x="693" y="1936"/>
              <a:ext cx="4728" cy="12"/>
            </a:xfrm>
            <a:prstGeom prst="rect">
              <a:avLst/>
            </a:pr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3" name="Rectangle 9"/>
            <p:cNvSpPr>
              <a:spLocks noChangeArrowheads="1"/>
            </p:cNvSpPr>
            <p:nvPr/>
          </p:nvSpPr>
          <p:spPr bwMode="auto">
            <a:xfrm>
              <a:off x="693" y="1948"/>
              <a:ext cx="4728" cy="12"/>
            </a:xfrm>
            <a:prstGeom prst="rect">
              <a:avLst/>
            </a:prstGeom>
            <a:solidFill>
              <a:srgbClr val="3D3D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4" name="Rectangle 10"/>
            <p:cNvSpPr>
              <a:spLocks noChangeArrowheads="1"/>
            </p:cNvSpPr>
            <p:nvPr/>
          </p:nvSpPr>
          <p:spPr bwMode="auto">
            <a:xfrm>
              <a:off x="693" y="1960"/>
              <a:ext cx="4728" cy="12"/>
            </a:xfrm>
            <a:prstGeom prst="rect">
              <a:avLst/>
            </a:prstGeom>
            <a:solidFill>
              <a:srgbClr val="3E3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5" name="Rectangle 11"/>
            <p:cNvSpPr>
              <a:spLocks noChangeArrowheads="1"/>
            </p:cNvSpPr>
            <p:nvPr/>
          </p:nvSpPr>
          <p:spPr bwMode="auto">
            <a:xfrm>
              <a:off x="693" y="1972"/>
              <a:ext cx="4728" cy="12"/>
            </a:xfrm>
            <a:prstGeom prst="rect">
              <a:avLst/>
            </a:prstGeom>
            <a:solidFill>
              <a:srgbClr val="3E3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6" name="Rectangle 12"/>
            <p:cNvSpPr>
              <a:spLocks noChangeArrowheads="1"/>
            </p:cNvSpPr>
            <p:nvPr/>
          </p:nvSpPr>
          <p:spPr bwMode="auto">
            <a:xfrm>
              <a:off x="693" y="1984"/>
              <a:ext cx="4728" cy="12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7" name="Rectangle 13"/>
            <p:cNvSpPr>
              <a:spLocks noChangeArrowheads="1"/>
            </p:cNvSpPr>
            <p:nvPr/>
          </p:nvSpPr>
          <p:spPr bwMode="auto">
            <a:xfrm>
              <a:off x="693" y="1996"/>
              <a:ext cx="4728" cy="12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8" name="Rectangle 14"/>
            <p:cNvSpPr>
              <a:spLocks noChangeArrowheads="1"/>
            </p:cNvSpPr>
            <p:nvPr/>
          </p:nvSpPr>
          <p:spPr bwMode="auto">
            <a:xfrm>
              <a:off x="693" y="2008"/>
              <a:ext cx="4728" cy="12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29" name="Rectangle 15"/>
            <p:cNvSpPr>
              <a:spLocks noChangeArrowheads="1"/>
            </p:cNvSpPr>
            <p:nvPr/>
          </p:nvSpPr>
          <p:spPr bwMode="auto">
            <a:xfrm>
              <a:off x="693" y="2020"/>
              <a:ext cx="4728" cy="12"/>
            </a:xfrm>
            <a:prstGeom prst="rect">
              <a:avLst/>
            </a:prstGeom>
            <a:solidFill>
              <a:srgbClr val="4141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0" name="Rectangle 16"/>
            <p:cNvSpPr>
              <a:spLocks noChangeArrowheads="1"/>
            </p:cNvSpPr>
            <p:nvPr/>
          </p:nvSpPr>
          <p:spPr bwMode="auto">
            <a:xfrm>
              <a:off x="693" y="2032"/>
              <a:ext cx="4728" cy="12"/>
            </a:xfrm>
            <a:prstGeom prst="rect">
              <a:avLst/>
            </a:prstGeom>
            <a:solidFill>
              <a:srgbClr val="4242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1" name="Rectangle 17"/>
            <p:cNvSpPr>
              <a:spLocks noChangeArrowheads="1"/>
            </p:cNvSpPr>
            <p:nvPr/>
          </p:nvSpPr>
          <p:spPr bwMode="auto">
            <a:xfrm>
              <a:off x="693" y="2044"/>
              <a:ext cx="4728" cy="12"/>
            </a:xfrm>
            <a:prstGeom prst="rect">
              <a:avLst/>
            </a:prstGeom>
            <a:solidFill>
              <a:srgbClr val="4242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2" name="Rectangle 18"/>
            <p:cNvSpPr>
              <a:spLocks noChangeArrowheads="1"/>
            </p:cNvSpPr>
            <p:nvPr/>
          </p:nvSpPr>
          <p:spPr bwMode="auto">
            <a:xfrm>
              <a:off x="693" y="2056"/>
              <a:ext cx="4728" cy="12"/>
            </a:xfrm>
            <a:prstGeom prst="rect">
              <a:avLst/>
            </a:prstGeom>
            <a:solidFill>
              <a:srgbClr val="444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3" name="Rectangle 19"/>
            <p:cNvSpPr>
              <a:spLocks noChangeArrowheads="1"/>
            </p:cNvSpPr>
            <p:nvPr/>
          </p:nvSpPr>
          <p:spPr bwMode="auto">
            <a:xfrm>
              <a:off x="693" y="2068"/>
              <a:ext cx="4728" cy="12"/>
            </a:xfrm>
            <a:prstGeom prst="rect">
              <a:avLst/>
            </a:prstGeom>
            <a:solidFill>
              <a:srgbClr val="4545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4" name="Rectangle 20"/>
            <p:cNvSpPr>
              <a:spLocks noChangeArrowheads="1"/>
            </p:cNvSpPr>
            <p:nvPr/>
          </p:nvSpPr>
          <p:spPr bwMode="auto">
            <a:xfrm>
              <a:off x="693" y="2080"/>
              <a:ext cx="4728" cy="12"/>
            </a:xfrm>
            <a:prstGeom prst="rect">
              <a:avLst/>
            </a:pr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5" name="Rectangle 21"/>
            <p:cNvSpPr>
              <a:spLocks noChangeArrowheads="1"/>
            </p:cNvSpPr>
            <p:nvPr/>
          </p:nvSpPr>
          <p:spPr bwMode="auto">
            <a:xfrm>
              <a:off x="693" y="2092"/>
              <a:ext cx="4728" cy="12"/>
            </a:xfrm>
            <a:prstGeom prst="rect">
              <a:avLst/>
            </a:prstGeom>
            <a:solidFill>
              <a:srgbClr val="4747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6" name="Rectangle 22"/>
            <p:cNvSpPr>
              <a:spLocks noChangeArrowheads="1"/>
            </p:cNvSpPr>
            <p:nvPr/>
          </p:nvSpPr>
          <p:spPr bwMode="auto">
            <a:xfrm>
              <a:off x="693" y="2104"/>
              <a:ext cx="4728" cy="12"/>
            </a:xfrm>
            <a:prstGeom prst="rect">
              <a:avLst/>
            </a:prstGeom>
            <a:solidFill>
              <a:srgbClr val="48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7" name="Rectangle 23"/>
            <p:cNvSpPr>
              <a:spLocks noChangeArrowheads="1"/>
            </p:cNvSpPr>
            <p:nvPr/>
          </p:nvSpPr>
          <p:spPr bwMode="auto">
            <a:xfrm>
              <a:off x="693" y="2116"/>
              <a:ext cx="4728" cy="18"/>
            </a:xfrm>
            <a:prstGeom prst="rect">
              <a:avLst/>
            </a:prstGeom>
            <a:solidFill>
              <a:srgbClr val="4949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8" name="Rectangle 24"/>
            <p:cNvSpPr>
              <a:spLocks noChangeArrowheads="1"/>
            </p:cNvSpPr>
            <p:nvPr/>
          </p:nvSpPr>
          <p:spPr bwMode="auto">
            <a:xfrm>
              <a:off x="693" y="2134"/>
              <a:ext cx="4728" cy="12"/>
            </a:xfrm>
            <a:prstGeom prst="rect">
              <a:avLst/>
            </a:prstGeom>
            <a:solidFill>
              <a:srgbClr val="4A4A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39" name="Rectangle 25"/>
            <p:cNvSpPr>
              <a:spLocks noChangeArrowheads="1"/>
            </p:cNvSpPr>
            <p:nvPr/>
          </p:nvSpPr>
          <p:spPr bwMode="auto">
            <a:xfrm>
              <a:off x="693" y="2146"/>
              <a:ext cx="4728" cy="12"/>
            </a:xfrm>
            <a:prstGeom prst="rect">
              <a:avLst/>
            </a:prstGeom>
            <a:solidFill>
              <a:srgbClr val="4C4C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0" name="Rectangle 26"/>
            <p:cNvSpPr>
              <a:spLocks noChangeArrowheads="1"/>
            </p:cNvSpPr>
            <p:nvPr/>
          </p:nvSpPr>
          <p:spPr bwMode="auto">
            <a:xfrm>
              <a:off x="693" y="2158"/>
              <a:ext cx="4728" cy="12"/>
            </a:xfrm>
            <a:prstGeom prst="rect">
              <a:avLst/>
            </a:pr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1" name="Rectangle 27"/>
            <p:cNvSpPr>
              <a:spLocks noChangeArrowheads="1"/>
            </p:cNvSpPr>
            <p:nvPr/>
          </p:nvSpPr>
          <p:spPr bwMode="auto">
            <a:xfrm>
              <a:off x="693" y="2170"/>
              <a:ext cx="4728" cy="12"/>
            </a:xfrm>
            <a:prstGeom prst="rect">
              <a:avLst/>
            </a:prstGeom>
            <a:solidFill>
              <a:srgbClr val="4F4F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2" name="Rectangle 28"/>
            <p:cNvSpPr>
              <a:spLocks noChangeArrowheads="1"/>
            </p:cNvSpPr>
            <p:nvPr/>
          </p:nvSpPr>
          <p:spPr bwMode="auto">
            <a:xfrm>
              <a:off x="693" y="2182"/>
              <a:ext cx="4728" cy="12"/>
            </a:xfrm>
            <a:prstGeom prst="rect">
              <a:avLst/>
            </a:prstGeom>
            <a:solidFill>
              <a:srgbClr val="505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3" name="Rectangle 29"/>
            <p:cNvSpPr>
              <a:spLocks noChangeArrowheads="1"/>
            </p:cNvSpPr>
            <p:nvPr/>
          </p:nvSpPr>
          <p:spPr bwMode="auto">
            <a:xfrm>
              <a:off x="693" y="2194"/>
              <a:ext cx="4728" cy="12"/>
            </a:xfrm>
            <a:prstGeom prst="rect">
              <a:avLst/>
            </a:prstGeom>
            <a:solidFill>
              <a:srgbClr val="5151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4" name="Rectangle 30"/>
            <p:cNvSpPr>
              <a:spLocks noChangeArrowheads="1"/>
            </p:cNvSpPr>
            <p:nvPr/>
          </p:nvSpPr>
          <p:spPr bwMode="auto">
            <a:xfrm>
              <a:off x="693" y="2206"/>
              <a:ext cx="4728" cy="12"/>
            </a:xfrm>
            <a:prstGeom prst="rect">
              <a:avLst/>
            </a:prstGeom>
            <a:solidFill>
              <a:srgbClr val="5353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5" name="Rectangle 31"/>
            <p:cNvSpPr>
              <a:spLocks noChangeArrowheads="1"/>
            </p:cNvSpPr>
            <p:nvPr/>
          </p:nvSpPr>
          <p:spPr bwMode="auto">
            <a:xfrm>
              <a:off x="693" y="2218"/>
              <a:ext cx="4728" cy="12"/>
            </a:xfrm>
            <a:prstGeom prst="rect">
              <a:avLst/>
            </a:prstGeom>
            <a:solidFill>
              <a:srgbClr val="5555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6" name="Rectangle 32"/>
            <p:cNvSpPr>
              <a:spLocks noChangeArrowheads="1"/>
            </p:cNvSpPr>
            <p:nvPr/>
          </p:nvSpPr>
          <p:spPr bwMode="auto">
            <a:xfrm>
              <a:off x="693" y="2230"/>
              <a:ext cx="4728" cy="12"/>
            </a:xfrm>
            <a:prstGeom prst="rect">
              <a:avLst/>
            </a:prstGeom>
            <a:solidFill>
              <a:srgbClr val="5656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7" name="Rectangle 33"/>
            <p:cNvSpPr>
              <a:spLocks noChangeArrowheads="1"/>
            </p:cNvSpPr>
            <p:nvPr/>
          </p:nvSpPr>
          <p:spPr bwMode="auto">
            <a:xfrm>
              <a:off x="693" y="2242"/>
              <a:ext cx="4728" cy="12"/>
            </a:xfrm>
            <a:prstGeom prst="rect">
              <a:avLst/>
            </a:prstGeom>
            <a:solidFill>
              <a:srgbClr val="5858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8" name="Rectangle 34"/>
            <p:cNvSpPr>
              <a:spLocks noChangeArrowheads="1"/>
            </p:cNvSpPr>
            <p:nvPr/>
          </p:nvSpPr>
          <p:spPr bwMode="auto">
            <a:xfrm>
              <a:off x="693" y="2254"/>
              <a:ext cx="4728" cy="12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49" name="Rectangle 35"/>
            <p:cNvSpPr>
              <a:spLocks noChangeArrowheads="1"/>
            </p:cNvSpPr>
            <p:nvPr/>
          </p:nvSpPr>
          <p:spPr bwMode="auto">
            <a:xfrm>
              <a:off x="693" y="2266"/>
              <a:ext cx="4728" cy="12"/>
            </a:xfrm>
            <a:prstGeom prst="rect">
              <a:avLst/>
            </a:prstGeom>
            <a:solidFill>
              <a:srgbClr val="5B5B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0" name="Rectangle 36"/>
            <p:cNvSpPr>
              <a:spLocks noChangeArrowheads="1"/>
            </p:cNvSpPr>
            <p:nvPr/>
          </p:nvSpPr>
          <p:spPr bwMode="auto">
            <a:xfrm>
              <a:off x="693" y="2278"/>
              <a:ext cx="4728" cy="12"/>
            </a:xfrm>
            <a:prstGeom prst="rect">
              <a:avLst/>
            </a:prstGeom>
            <a:solidFill>
              <a:srgbClr val="5D5D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1" name="Rectangle 37"/>
            <p:cNvSpPr>
              <a:spLocks noChangeArrowheads="1"/>
            </p:cNvSpPr>
            <p:nvPr/>
          </p:nvSpPr>
          <p:spPr bwMode="auto">
            <a:xfrm>
              <a:off x="693" y="2290"/>
              <a:ext cx="4728" cy="12"/>
            </a:xfrm>
            <a:prstGeom prst="rect">
              <a:avLst/>
            </a:prstGeom>
            <a:solidFill>
              <a:srgbClr val="5E5E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2" name="Rectangle 38"/>
            <p:cNvSpPr>
              <a:spLocks noChangeArrowheads="1"/>
            </p:cNvSpPr>
            <p:nvPr/>
          </p:nvSpPr>
          <p:spPr bwMode="auto">
            <a:xfrm>
              <a:off x="693" y="2302"/>
              <a:ext cx="4728" cy="12"/>
            </a:xfrm>
            <a:prstGeom prst="rect">
              <a:avLst/>
            </a:prstGeom>
            <a:solidFill>
              <a:srgbClr val="606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3" name="Rectangle 39"/>
            <p:cNvSpPr>
              <a:spLocks noChangeArrowheads="1"/>
            </p:cNvSpPr>
            <p:nvPr/>
          </p:nvSpPr>
          <p:spPr bwMode="auto">
            <a:xfrm>
              <a:off x="693" y="2314"/>
              <a:ext cx="4728" cy="12"/>
            </a:xfrm>
            <a:prstGeom prst="rect">
              <a:avLst/>
            </a:prstGeom>
            <a:solidFill>
              <a:srgbClr val="6262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4" name="Rectangle 40"/>
            <p:cNvSpPr>
              <a:spLocks noChangeArrowheads="1"/>
            </p:cNvSpPr>
            <p:nvPr/>
          </p:nvSpPr>
          <p:spPr bwMode="auto">
            <a:xfrm>
              <a:off x="693" y="2326"/>
              <a:ext cx="4728" cy="12"/>
            </a:xfrm>
            <a:prstGeom prst="rect">
              <a:avLst/>
            </a:prstGeom>
            <a:solidFill>
              <a:srgbClr val="636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5" name="Rectangle 41"/>
            <p:cNvSpPr>
              <a:spLocks noChangeArrowheads="1"/>
            </p:cNvSpPr>
            <p:nvPr/>
          </p:nvSpPr>
          <p:spPr bwMode="auto">
            <a:xfrm>
              <a:off x="693" y="2338"/>
              <a:ext cx="4728" cy="12"/>
            </a:xfrm>
            <a:prstGeom prst="rect">
              <a:avLst/>
            </a:prstGeom>
            <a:solidFill>
              <a:srgbClr val="6565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6" name="Rectangle 42"/>
            <p:cNvSpPr>
              <a:spLocks noChangeArrowheads="1"/>
            </p:cNvSpPr>
            <p:nvPr/>
          </p:nvSpPr>
          <p:spPr bwMode="auto">
            <a:xfrm>
              <a:off x="693" y="2350"/>
              <a:ext cx="4728" cy="12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7" name="Rectangle 43"/>
            <p:cNvSpPr>
              <a:spLocks noChangeArrowheads="1"/>
            </p:cNvSpPr>
            <p:nvPr/>
          </p:nvSpPr>
          <p:spPr bwMode="auto">
            <a:xfrm>
              <a:off x="693" y="2362"/>
              <a:ext cx="4728" cy="12"/>
            </a:xfrm>
            <a:prstGeom prst="rect">
              <a:avLst/>
            </a:prstGeom>
            <a:solidFill>
              <a:srgbClr val="6868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8" name="Rectangle 44"/>
            <p:cNvSpPr>
              <a:spLocks noChangeArrowheads="1"/>
            </p:cNvSpPr>
            <p:nvPr/>
          </p:nvSpPr>
          <p:spPr bwMode="auto">
            <a:xfrm>
              <a:off x="693" y="2374"/>
              <a:ext cx="4728" cy="12"/>
            </a:xfrm>
            <a:prstGeom prst="rect">
              <a:avLst/>
            </a:prstGeom>
            <a:solidFill>
              <a:srgbClr val="696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59" name="Rectangle 45"/>
            <p:cNvSpPr>
              <a:spLocks noChangeArrowheads="1"/>
            </p:cNvSpPr>
            <p:nvPr/>
          </p:nvSpPr>
          <p:spPr bwMode="auto">
            <a:xfrm>
              <a:off x="693" y="2386"/>
              <a:ext cx="4728" cy="12"/>
            </a:xfrm>
            <a:prstGeom prst="rect">
              <a:avLst/>
            </a:prstGeom>
            <a:solidFill>
              <a:srgbClr val="6B6B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0" name="Rectangle 46"/>
            <p:cNvSpPr>
              <a:spLocks noChangeArrowheads="1"/>
            </p:cNvSpPr>
            <p:nvPr/>
          </p:nvSpPr>
          <p:spPr bwMode="auto">
            <a:xfrm>
              <a:off x="693" y="2398"/>
              <a:ext cx="4728" cy="12"/>
            </a:xfrm>
            <a:prstGeom prst="rect">
              <a:avLst/>
            </a:prstGeom>
            <a:solidFill>
              <a:srgbClr val="6C6C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1" name="Rectangle 47"/>
            <p:cNvSpPr>
              <a:spLocks noChangeArrowheads="1"/>
            </p:cNvSpPr>
            <p:nvPr/>
          </p:nvSpPr>
          <p:spPr bwMode="auto">
            <a:xfrm>
              <a:off x="693" y="2410"/>
              <a:ext cx="4728" cy="12"/>
            </a:xfrm>
            <a:prstGeom prst="rect">
              <a:avLst/>
            </a:prstGeom>
            <a:solidFill>
              <a:srgbClr val="6D6D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2" name="Rectangle 48"/>
            <p:cNvSpPr>
              <a:spLocks noChangeArrowheads="1"/>
            </p:cNvSpPr>
            <p:nvPr/>
          </p:nvSpPr>
          <p:spPr bwMode="auto">
            <a:xfrm>
              <a:off x="693" y="2422"/>
              <a:ext cx="4728" cy="12"/>
            </a:xfrm>
            <a:prstGeom prst="rect">
              <a:avLst/>
            </a:prstGeom>
            <a:solidFill>
              <a:srgbClr val="6F6F6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3" name="Rectangle 49"/>
            <p:cNvSpPr>
              <a:spLocks noChangeArrowheads="1"/>
            </p:cNvSpPr>
            <p:nvPr/>
          </p:nvSpPr>
          <p:spPr bwMode="auto">
            <a:xfrm>
              <a:off x="693" y="2434"/>
              <a:ext cx="4728" cy="12"/>
            </a:xfrm>
            <a:prstGeom prst="rect">
              <a:avLst/>
            </a:prstGeom>
            <a:solidFill>
              <a:srgbClr val="7070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4" name="Rectangle 50"/>
            <p:cNvSpPr>
              <a:spLocks noChangeArrowheads="1"/>
            </p:cNvSpPr>
            <p:nvPr/>
          </p:nvSpPr>
          <p:spPr bwMode="auto">
            <a:xfrm>
              <a:off x="693" y="2446"/>
              <a:ext cx="4728" cy="12"/>
            </a:xfrm>
            <a:prstGeom prst="rect">
              <a:avLst/>
            </a:prstGeom>
            <a:solidFill>
              <a:srgbClr val="7171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5" name="Rectangle 51"/>
            <p:cNvSpPr>
              <a:spLocks noChangeArrowheads="1"/>
            </p:cNvSpPr>
            <p:nvPr/>
          </p:nvSpPr>
          <p:spPr bwMode="auto">
            <a:xfrm>
              <a:off x="693" y="2458"/>
              <a:ext cx="4728" cy="12"/>
            </a:xfrm>
            <a:prstGeom prst="rect">
              <a:avLst/>
            </a:prstGeom>
            <a:solidFill>
              <a:srgbClr val="7373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6" name="Rectangle 52"/>
            <p:cNvSpPr>
              <a:spLocks noChangeArrowheads="1"/>
            </p:cNvSpPr>
            <p:nvPr/>
          </p:nvSpPr>
          <p:spPr bwMode="auto">
            <a:xfrm>
              <a:off x="693" y="2470"/>
              <a:ext cx="4728" cy="12"/>
            </a:xfrm>
            <a:prstGeom prst="rect">
              <a:avLst/>
            </a:prstGeom>
            <a:solidFill>
              <a:srgbClr val="7474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7" name="Rectangle 53"/>
            <p:cNvSpPr>
              <a:spLocks noChangeArrowheads="1"/>
            </p:cNvSpPr>
            <p:nvPr/>
          </p:nvSpPr>
          <p:spPr bwMode="auto">
            <a:xfrm>
              <a:off x="693" y="2482"/>
              <a:ext cx="4728" cy="12"/>
            </a:xfrm>
            <a:prstGeom prst="rect">
              <a:avLst/>
            </a:prstGeom>
            <a:solidFill>
              <a:srgbClr val="7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8" name="Rectangle 54"/>
            <p:cNvSpPr>
              <a:spLocks noChangeArrowheads="1"/>
            </p:cNvSpPr>
            <p:nvPr/>
          </p:nvSpPr>
          <p:spPr bwMode="auto">
            <a:xfrm>
              <a:off x="693" y="2494"/>
              <a:ext cx="4728" cy="12"/>
            </a:xfrm>
            <a:prstGeom prst="rect">
              <a:avLst/>
            </a:prstGeom>
            <a:solidFill>
              <a:srgbClr val="7676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69" name="Rectangle 55"/>
            <p:cNvSpPr>
              <a:spLocks noChangeArrowheads="1"/>
            </p:cNvSpPr>
            <p:nvPr/>
          </p:nvSpPr>
          <p:spPr bwMode="auto">
            <a:xfrm>
              <a:off x="693" y="2506"/>
              <a:ext cx="4728" cy="1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0" name="Rectangle 56"/>
            <p:cNvSpPr>
              <a:spLocks noChangeArrowheads="1"/>
            </p:cNvSpPr>
            <p:nvPr/>
          </p:nvSpPr>
          <p:spPr bwMode="auto">
            <a:xfrm>
              <a:off x="693" y="2518"/>
              <a:ext cx="4728" cy="12"/>
            </a:xfrm>
            <a:prstGeom prst="rect">
              <a:avLst/>
            </a:prstGeom>
            <a:solidFill>
              <a:srgbClr val="7878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1" name="Rectangle 57"/>
            <p:cNvSpPr>
              <a:spLocks noChangeArrowheads="1"/>
            </p:cNvSpPr>
            <p:nvPr/>
          </p:nvSpPr>
          <p:spPr bwMode="auto">
            <a:xfrm>
              <a:off x="693" y="2530"/>
              <a:ext cx="4728" cy="12"/>
            </a:xfrm>
            <a:prstGeom prst="rect">
              <a:avLst/>
            </a:prstGeom>
            <a:solidFill>
              <a:srgbClr val="7979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2" name="Rectangle 58"/>
            <p:cNvSpPr>
              <a:spLocks noChangeArrowheads="1"/>
            </p:cNvSpPr>
            <p:nvPr/>
          </p:nvSpPr>
          <p:spPr bwMode="auto">
            <a:xfrm>
              <a:off x="693" y="2542"/>
              <a:ext cx="4728" cy="12"/>
            </a:xfrm>
            <a:prstGeom prst="rect">
              <a:avLst/>
            </a:prstGeom>
            <a:solidFill>
              <a:srgbClr val="7A7A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3" name="Rectangle 59"/>
            <p:cNvSpPr>
              <a:spLocks noChangeArrowheads="1"/>
            </p:cNvSpPr>
            <p:nvPr/>
          </p:nvSpPr>
          <p:spPr bwMode="auto">
            <a:xfrm>
              <a:off x="693" y="2554"/>
              <a:ext cx="4728" cy="18"/>
            </a:xfrm>
            <a:prstGeom prst="rect">
              <a:avLst/>
            </a:prstGeom>
            <a:solidFill>
              <a:srgbClr val="7B7B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4" name="Rectangle 60"/>
            <p:cNvSpPr>
              <a:spLocks noChangeArrowheads="1"/>
            </p:cNvSpPr>
            <p:nvPr/>
          </p:nvSpPr>
          <p:spPr bwMode="auto">
            <a:xfrm>
              <a:off x="693" y="2572"/>
              <a:ext cx="4728" cy="12"/>
            </a:xfrm>
            <a:prstGeom prst="rect">
              <a:avLst/>
            </a:prstGeom>
            <a:solidFill>
              <a:srgbClr val="7B7B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5" name="Rectangle 61"/>
            <p:cNvSpPr>
              <a:spLocks noChangeArrowheads="1"/>
            </p:cNvSpPr>
            <p:nvPr/>
          </p:nvSpPr>
          <p:spPr bwMode="auto">
            <a:xfrm>
              <a:off x="693" y="2584"/>
              <a:ext cx="4728" cy="12"/>
            </a:xfrm>
            <a:prstGeom prst="rect">
              <a:avLst/>
            </a:prstGeom>
            <a:solidFill>
              <a:srgbClr val="7C7C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6" name="Rectangle 62"/>
            <p:cNvSpPr>
              <a:spLocks noChangeArrowheads="1"/>
            </p:cNvSpPr>
            <p:nvPr/>
          </p:nvSpPr>
          <p:spPr bwMode="auto">
            <a:xfrm>
              <a:off x="693" y="2596"/>
              <a:ext cx="4728" cy="12"/>
            </a:xfrm>
            <a:prstGeom prst="rect">
              <a:avLst/>
            </a:prstGeom>
            <a:solidFill>
              <a:srgbClr val="7D7D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7" name="Rectangle 63"/>
            <p:cNvSpPr>
              <a:spLocks noChangeArrowheads="1"/>
            </p:cNvSpPr>
            <p:nvPr/>
          </p:nvSpPr>
          <p:spPr bwMode="auto">
            <a:xfrm>
              <a:off x="693" y="2608"/>
              <a:ext cx="4728" cy="12"/>
            </a:xfrm>
            <a:prstGeom prst="rect">
              <a:avLst/>
            </a:prstGeom>
            <a:solidFill>
              <a:srgbClr val="7D7D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8" name="Rectangle 64"/>
            <p:cNvSpPr>
              <a:spLocks noChangeArrowheads="1"/>
            </p:cNvSpPr>
            <p:nvPr/>
          </p:nvSpPr>
          <p:spPr bwMode="auto">
            <a:xfrm>
              <a:off x="693" y="2620"/>
              <a:ext cx="4728" cy="12"/>
            </a:xfrm>
            <a:prstGeom prst="rect">
              <a:avLst/>
            </a:prstGeom>
            <a:solidFill>
              <a:srgbClr val="7E7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79" name="Rectangle 65"/>
            <p:cNvSpPr>
              <a:spLocks noChangeArrowheads="1"/>
            </p:cNvSpPr>
            <p:nvPr/>
          </p:nvSpPr>
          <p:spPr bwMode="auto">
            <a:xfrm>
              <a:off x="693" y="2632"/>
              <a:ext cx="4728" cy="1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0" name="Rectangle 66"/>
            <p:cNvSpPr>
              <a:spLocks noChangeArrowheads="1"/>
            </p:cNvSpPr>
            <p:nvPr/>
          </p:nvSpPr>
          <p:spPr bwMode="auto">
            <a:xfrm>
              <a:off x="693" y="2644"/>
              <a:ext cx="4728" cy="1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1" name="Rectangle 67"/>
            <p:cNvSpPr>
              <a:spLocks noChangeArrowheads="1"/>
            </p:cNvSpPr>
            <p:nvPr/>
          </p:nvSpPr>
          <p:spPr bwMode="auto">
            <a:xfrm>
              <a:off x="693" y="2656"/>
              <a:ext cx="4728" cy="1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2" name="Rectangle 68"/>
            <p:cNvSpPr>
              <a:spLocks noChangeArrowheads="1"/>
            </p:cNvSpPr>
            <p:nvPr/>
          </p:nvSpPr>
          <p:spPr bwMode="auto">
            <a:xfrm>
              <a:off x="693" y="2668"/>
              <a:ext cx="4728" cy="1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3" name="Rectangle 69"/>
            <p:cNvSpPr>
              <a:spLocks noChangeArrowheads="1"/>
            </p:cNvSpPr>
            <p:nvPr/>
          </p:nvSpPr>
          <p:spPr bwMode="auto">
            <a:xfrm>
              <a:off x="693" y="2680"/>
              <a:ext cx="4728" cy="1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4" name="Rectangle 70"/>
            <p:cNvSpPr>
              <a:spLocks noChangeArrowheads="1"/>
            </p:cNvSpPr>
            <p:nvPr/>
          </p:nvSpPr>
          <p:spPr bwMode="auto">
            <a:xfrm>
              <a:off x="693" y="2692"/>
              <a:ext cx="4728" cy="12"/>
            </a:xfrm>
            <a:prstGeom prst="rect">
              <a:avLst/>
            </a:pr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5" name="Rectangle 71"/>
            <p:cNvSpPr>
              <a:spLocks noChangeArrowheads="1"/>
            </p:cNvSpPr>
            <p:nvPr/>
          </p:nvSpPr>
          <p:spPr bwMode="auto">
            <a:xfrm>
              <a:off x="693" y="2704"/>
              <a:ext cx="4728" cy="12"/>
            </a:xfrm>
            <a:prstGeom prst="rect">
              <a:avLst/>
            </a:pr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6" name="Rectangle 72"/>
            <p:cNvSpPr>
              <a:spLocks noChangeArrowheads="1"/>
            </p:cNvSpPr>
            <p:nvPr/>
          </p:nvSpPr>
          <p:spPr bwMode="auto">
            <a:xfrm>
              <a:off x="693" y="2716"/>
              <a:ext cx="4728" cy="12"/>
            </a:xfrm>
            <a:prstGeom prst="rect">
              <a:avLst/>
            </a:pr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7" name="Rectangle 73"/>
            <p:cNvSpPr>
              <a:spLocks noChangeArrowheads="1"/>
            </p:cNvSpPr>
            <p:nvPr/>
          </p:nvSpPr>
          <p:spPr bwMode="auto">
            <a:xfrm>
              <a:off x="693" y="2728"/>
              <a:ext cx="4728" cy="12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8" name="Rectangle 74"/>
            <p:cNvSpPr>
              <a:spLocks noChangeArrowheads="1"/>
            </p:cNvSpPr>
            <p:nvPr/>
          </p:nvSpPr>
          <p:spPr bwMode="auto">
            <a:xfrm>
              <a:off x="693" y="2740"/>
              <a:ext cx="4728" cy="12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89" name="Rectangle 75"/>
            <p:cNvSpPr>
              <a:spLocks noChangeArrowheads="1"/>
            </p:cNvSpPr>
            <p:nvPr/>
          </p:nvSpPr>
          <p:spPr bwMode="auto">
            <a:xfrm>
              <a:off x="693" y="2752"/>
              <a:ext cx="4728" cy="12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0" name="Rectangle 76"/>
            <p:cNvSpPr>
              <a:spLocks noChangeArrowheads="1"/>
            </p:cNvSpPr>
            <p:nvPr/>
          </p:nvSpPr>
          <p:spPr bwMode="auto">
            <a:xfrm>
              <a:off x="693" y="2764"/>
              <a:ext cx="4728" cy="12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1" name="Rectangle 77"/>
            <p:cNvSpPr>
              <a:spLocks noChangeArrowheads="1"/>
            </p:cNvSpPr>
            <p:nvPr/>
          </p:nvSpPr>
          <p:spPr bwMode="auto">
            <a:xfrm>
              <a:off x="693" y="2776"/>
              <a:ext cx="4728" cy="12"/>
            </a:xfrm>
            <a:prstGeom prst="rect">
              <a:avLst/>
            </a:prstGeom>
            <a:solidFill>
              <a:srgbClr val="8383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2" name="Rectangle 78"/>
            <p:cNvSpPr>
              <a:spLocks noChangeArrowheads="1"/>
            </p:cNvSpPr>
            <p:nvPr/>
          </p:nvSpPr>
          <p:spPr bwMode="auto">
            <a:xfrm>
              <a:off x="693" y="2788"/>
              <a:ext cx="4728" cy="12"/>
            </a:xfrm>
            <a:prstGeom prst="rect">
              <a:avLst/>
            </a:prstGeom>
            <a:solidFill>
              <a:srgbClr val="8383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3" name="Rectangle 79"/>
            <p:cNvSpPr>
              <a:spLocks noChangeArrowheads="1"/>
            </p:cNvSpPr>
            <p:nvPr/>
          </p:nvSpPr>
          <p:spPr bwMode="auto">
            <a:xfrm>
              <a:off x="693" y="2800"/>
              <a:ext cx="4728" cy="12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4" name="Rectangle 80"/>
            <p:cNvSpPr>
              <a:spLocks noChangeArrowheads="1"/>
            </p:cNvSpPr>
            <p:nvPr/>
          </p:nvSpPr>
          <p:spPr bwMode="auto">
            <a:xfrm>
              <a:off x="693" y="2812"/>
              <a:ext cx="4728" cy="12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5" name="Rectangle 81"/>
            <p:cNvSpPr>
              <a:spLocks noChangeArrowheads="1"/>
            </p:cNvSpPr>
            <p:nvPr/>
          </p:nvSpPr>
          <p:spPr bwMode="auto">
            <a:xfrm>
              <a:off x="693" y="2824"/>
              <a:ext cx="4728" cy="12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6" name="Rectangle 82"/>
            <p:cNvSpPr>
              <a:spLocks noChangeArrowheads="1"/>
            </p:cNvSpPr>
            <p:nvPr/>
          </p:nvSpPr>
          <p:spPr bwMode="auto">
            <a:xfrm>
              <a:off x="693" y="2836"/>
              <a:ext cx="4728" cy="12"/>
            </a:xfrm>
            <a:prstGeom prst="rect">
              <a:avLst/>
            </a:prstGeom>
            <a:solidFill>
              <a:srgbClr val="8282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7" name="Rectangle 83"/>
            <p:cNvSpPr>
              <a:spLocks noChangeArrowheads="1"/>
            </p:cNvSpPr>
            <p:nvPr/>
          </p:nvSpPr>
          <p:spPr bwMode="auto">
            <a:xfrm>
              <a:off x="693" y="2848"/>
              <a:ext cx="4728" cy="12"/>
            </a:xfrm>
            <a:prstGeom prst="rect">
              <a:avLst/>
            </a:pr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8" name="Rectangle 84"/>
            <p:cNvSpPr>
              <a:spLocks noChangeArrowheads="1"/>
            </p:cNvSpPr>
            <p:nvPr/>
          </p:nvSpPr>
          <p:spPr bwMode="auto">
            <a:xfrm>
              <a:off x="693" y="2860"/>
              <a:ext cx="4728" cy="12"/>
            </a:xfrm>
            <a:prstGeom prst="rect">
              <a:avLst/>
            </a:pr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99" name="Rectangle 85"/>
            <p:cNvSpPr>
              <a:spLocks noChangeArrowheads="1"/>
            </p:cNvSpPr>
            <p:nvPr/>
          </p:nvSpPr>
          <p:spPr bwMode="auto">
            <a:xfrm>
              <a:off x="693" y="2872"/>
              <a:ext cx="4728" cy="12"/>
            </a:xfrm>
            <a:prstGeom prst="rect">
              <a:avLst/>
            </a:prstGeom>
            <a:solidFill>
              <a:srgbClr val="81818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0" name="Rectangle 86"/>
            <p:cNvSpPr>
              <a:spLocks noChangeArrowheads="1"/>
            </p:cNvSpPr>
            <p:nvPr/>
          </p:nvSpPr>
          <p:spPr bwMode="auto">
            <a:xfrm>
              <a:off x="693" y="2884"/>
              <a:ext cx="4728" cy="1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1" name="Rectangle 87"/>
            <p:cNvSpPr>
              <a:spLocks noChangeArrowheads="1"/>
            </p:cNvSpPr>
            <p:nvPr/>
          </p:nvSpPr>
          <p:spPr bwMode="auto">
            <a:xfrm>
              <a:off x="693" y="2896"/>
              <a:ext cx="4728" cy="12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2" name="Rectangle 88"/>
            <p:cNvSpPr>
              <a:spLocks noChangeArrowheads="1"/>
            </p:cNvSpPr>
            <p:nvPr/>
          </p:nvSpPr>
          <p:spPr bwMode="auto">
            <a:xfrm>
              <a:off x="693" y="2908"/>
              <a:ext cx="4728" cy="1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3" name="Rectangle 89"/>
            <p:cNvSpPr>
              <a:spLocks noChangeArrowheads="1"/>
            </p:cNvSpPr>
            <p:nvPr/>
          </p:nvSpPr>
          <p:spPr bwMode="auto">
            <a:xfrm>
              <a:off x="693" y="2920"/>
              <a:ext cx="4728" cy="1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4" name="Rectangle 90"/>
            <p:cNvSpPr>
              <a:spLocks noChangeArrowheads="1"/>
            </p:cNvSpPr>
            <p:nvPr/>
          </p:nvSpPr>
          <p:spPr bwMode="auto">
            <a:xfrm>
              <a:off x="693" y="2932"/>
              <a:ext cx="4728" cy="12"/>
            </a:xfrm>
            <a:prstGeom prst="rect">
              <a:avLst/>
            </a:prstGeom>
            <a:solidFill>
              <a:srgbClr val="7F7F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5" name="Rectangle 91"/>
            <p:cNvSpPr>
              <a:spLocks noChangeArrowheads="1"/>
            </p:cNvSpPr>
            <p:nvPr/>
          </p:nvSpPr>
          <p:spPr bwMode="auto">
            <a:xfrm>
              <a:off x="693" y="2944"/>
              <a:ext cx="4728" cy="12"/>
            </a:xfrm>
            <a:prstGeom prst="rect">
              <a:avLst/>
            </a:prstGeom>
            <a:solidFill>
              <a:srgbClr val="7E7E7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6" name="Rectangle 92"/>
            <p:cNvSpPr>
              <a:spLocks noChangeArrowheads="1"/>
            </p:cNvSpPr>
            <p:nvPr/>
          </p:nvSpPr>
          <p:spPr bwMode="auto">
            <a:xfrm>
              <a:off x="693" y="2956"/>
              <a:ext cx="4728" cy="12"/>
            </a:xfrm>
            <a:prstGeom prst="rect">
              <a:avLst/>
            </a:prstGeom>
            <a:solidFill>
              <a:srgbClr val="7D7D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7" name="Rectangle 93"/>
            <p:cNvSpPr>
              <a:spLocks noChangeArrowheads="1"/>
            </p:cNvSpPr>
            <p:nvPr/>
          </p:nvSpPr>
          <p:spPr bwMode="auto">
            <a:xfrm>
              <a:off x="693" y="2968"/>
              <a:ext cx="4728" cy="12"/>
            </a:xfrm>
            <a:prstGeom prst="rect">
              <a:avLst/>
            </a:prstGeom>
            <a:solidFill>
              <a:srgbClr val="7D7D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8" name="Rectangle 94"/>
            <p:cNvSpPr>
              <a:spLocks noChangeArrowheads="1"/>
            </p:cNvSpPr>
            <p:nvPr/>
          </p:nvSpPr>
          <p:spPr bwMode="auto">
            <a:xfrm>
              <a:off x="693" y="2980"/>
              <a:ext cx="4728" cy="12"/>
            </a:xfrm>
            <a:prstGeom prst="rect">
              <a:avLst/>
            </a:prstGeom>
            <a:solidFill>
              <a:srgbClr val="7C7C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09" name="Rectangle 95"/>
            <p:cNvSpPr>
              <a:spLocks noChangeArrowheads="1"/>
            </p:cNvSpPr>
            <p:nvPr/>
          </p:nvSpPr>
          <p:spPr bwMode="auto">
            <a:xfrm>
              <a:off x="693" y="2992"/>
              <a:ext cx="4728" cy="18"/>
            </a:xfrm>
            <a:prstGeom prst="rect">
              <a:avLst/>
            </a:prstGeom>
            <a:solidFill>
              <a:srgbClr val="7B7B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0" name="Rectangle 96"/>
            <p:cNvSpPr>
              <a:spLocks noChangeArrowheads="1"/>
            </p:cNvSpPr>
            <p:nvPr/>
          </p:nvSpPr>
          <p:spPr bwMode="auto">
            <a:xfrm>
              <a:off x="693" y="3010"/>
              <a:ext cx="4728" cy="12"/>
            </a:xfrm>
            <a:prstGeom prst="rect">
              <a:avLst/>
            </a:prstGeom>
            <a:solidFill>
              <a:srgbClr val="7B7B7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1" name="Rectangle 97"/>
            <p:cNvSpPr>
              <a:spLocks noChangeArrowheads="1"/>
            </p:cNvSpPr>
            <p:nvPr/>
          </p:nvSpPr>
          <p:spPr bwMode="auto">
            <a:xfrm>
              <a:off x="693" y="3022"/>
              <a:ext cx="4728" cy="12"/>
            </a:xfrm>
            <a:prstGeom prst="rect">
              <a:avLst/>
            </a:prstGeom>
            <a:solidFill>
              <a:srgbClr val="7A7A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2" name="Rectangle 98"/>
            <p:cNvSpPr>
              <a:spLocks noChangeArrowheads="1"/>
            </p:cNvSpPr>
            <p:nvPr/>
          </p:nvSpPr>
          <p:spPr bwMode="auto">
            <a:xfrm>
              <a:off x="693" y="3034"/>
              <a:ext cx="4728" cy="12"/>
            </a:xfrm>
            <a:prstGeom prst="rect">
              <a:avLst/>
            </a:prstGeom>
            <a:solidFill>
              <a:srgbClr val="7979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3" name="Rectangle 99"/>
            <p:cNvSpPr>
              <a:spLocks noChangeArrowheads="1"/>
            </p:cNvSpPr>
            <p:nvPr/>
          </p:nvSpPr>
          <p:spPr bwMode="auto">
            <a:xfrm>
              <a:off x="693" y="3046"/>
              <a:ext cx="4728" cy="12"/>
            </a:xfrm>
            <a:prstGeom prst="rect">
              <a:avLst/>
            </a:prstGeom>
            <a:solidFill>
              <a:srgbClr val="7878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4" name="Rectangle 100"/>
            <p:cNvSpPr>
              <a:spLocks noChangeArrowheads="1"/>
            </p:cNvSpPr>
            <p:nvPr/>
          </p:nvSpPr>
          <p:spPr bwMode="auto">
            <a:xfrm>
              <a:off x="693" y="3058"/>
              <a:ext cx="4728" cy="12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5" name="Rectangle 101"/>
            <p:cNvSpPr>
              <a:spLocks noChangeArrowheads="1"/>
            </p:cNvSpPr>
            <p:nvPr/>
          </p:nvSpPr>
          <p:spPr bwMode="auto">
            <a:xfrm>
              <a:off x="693" y="3070"/>
              <a:ext cx="4728" cy="12"/>
            </a:xfrm>
            <a:prstGeom prst="rect">
              <a:avLst/>
            </a:prstGeom>
            <a:solidFill>
              <a:srgbClr val="7676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6" name="Rectangle 102"/>
            <p:cNvSpPr>
              <a:spLocks noChangeArrowheads="1"/>
            </p:cNvSpPr>
            <p:nvPr/>
          </p:nvSpPr>
          <p:spPr bwMode="auto">
            <a:xfrm>
              <a:off x="693" y="3082"/>
              <a:ext cx="4728" cy="12"/>
            </a:xfrm>
            <a:prstGeom prst="rect">
              <a:avLst/>
            </a:prstGeom>
            <a:solidFill>
              <a:srgbClr val="75757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7" name="Rectangle 103"/>
            <p:cNvSpPr>
              <a:spLocks noChangeArrowheads="1"/>
            </p:cNvSpPr>
            <p:nvPr/>
          </p:nvSpPr>
          <p:spPr bwMode="auto">
            <a:xfrm>
              <a:off x="693" y="3094"/>
              <a:ext cx="4728" cy="12"/>
            </a:xfrm>
            <a:prstGeom prst="rect">
              <a:avLst/>
            </a:prstGeom>
            <a:solidFill>
              <a:srgbClr val="74747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8" name="Rectangle 104"/>
            <p:cNvSpPr>
              <a:spLocks noChangeArrowheads="1"/>
            </p:cNvSpPr>
            <p:nvPr/>
          </p:nvSpPr>
          <p:spPr bwMode="auto">
            <a:xfrm>
              <a:off x="693" y="3106"/>
              <a:ext cx="4728" cy="12"/>
            </a:xfrm>
            <a:prstGeom prst="rect">
              <a:avLst/>
            </a:prstGeom>
            <a:solidFill>
              <a:srgbClr val="7373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19" name="Rectangle 105"/>
            <p:cNvSpPr>
              <a:spLocks noChangeArrowheads="1"/>
            </p:cNvSpPr>
            <p:nvPr/>
          </p:nvSpPr>
          <p:spPr bwMode="auto">
            <a:xfrm>
              <a:off x="693" y="3118"/>
              <a:ext cx="4728" cy="12"/>
            </a:xfrm>
            <a:prstGeom prst="rect">
              <a:avLst/>
            </a:prstGeom>
            <a:solidFill>
              <a:srgbClr val="7171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0" name="Rectangle 106"/>
            <p:cNvSpPr>
              <a:spLocks noChangeArrowheads="1"/>
            </p:cNvSpPr>
            <p:nvPr/>
          </p:nvSpPr>
          <p:spPr bwMode="auto">
            <a:xfrm>
              <a:off x="693" y="3130"/>
              <a:ext cx="4728" cy="12"/>
            </a:xfrm>
            <a:prstGeom prst="rect">
              <a:avLst/>
            </a:prstGeom>
            <a:solidFill>
              <a:srgbClr val="7070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1" name="Rectangle 107"/>
            <p:cNvSpPr>
              <a:spLocks noChangeArrowheads="1"/>
            </p:cNvSpPr>
            <p:nvPr/>
          </p:nvSpPr>
          <p:spPr bwMode="auto">
            <a:xfrm>
              <a:off x="693" y="3142"/>
              <a:ext cx="4728" cy="12"/>
            </a:xfrm>
            <a:prstGeom prst="rect">
              <a:avLst/>
            </a:prstGeom>
            <a:solidFill>
              <a:srgbClr val="6F6F6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2" name="Rectangle 108"/>
            <p:cNvSpPr>
              <a:spLocks noChangeArrowheads="1"/>
            </p:cNvSpPr>
            <p:nvPr/>
          </p:nvSpPr>
          <p:spPr bwMode="auto">
            <a:xfrm>
              <a:off x="693" y="3154"/>
              <a:ext cx="4728" cy="12"/>
            </a:xfrm>
            <a:prstGeom prst="rect">
              <a:avLst/>
            </a:prstGeom>
            <a:solidFill>
              <a:srgbClr val="6D6D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3" name="Rectangle 109"/>
            <p:cNvSpPr>
              <a:spLocks noChangeArrowheads="1"/>
            </p:cNvSpPr>
            <p:nvPr/>
          </p:nvSpPr>
          <p:spPr bwMode="auto">
            <a:xfrm>
              <a:off x="693" y="3166"/>
              <a:ext cx="4728" cy="12"/>
            </a:xfrm>
            <a:prstGeom prst="rect">
              <a:avLst/>
            </a:prstGeom>
            <a:solidFill>
              <a:srgbClr val="6C6C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4" name="Rectangle 110"/>
            <p:cNvSpPr>
              <a:spLocks noChangeArrowheads="1"/>
            </p:cNvSpPr>
            <p:nvPr/>
          </p:nvSpPr>
          <p:spPr bwMode="auto">
            <a:xfrm>
              <a:off x="693" y="3178"/>
              <a:ext cx="4728" cy="12"/>
            </a:xfrm>
            <a:prstGeom prst="rect">
              <a:avLst/>
            </a:prstGeom>
            <a:solidFill>
              <a:srgbClr val="6B6B6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5" name="Rectangle 111"/>
            <p:cNvSpPr>
              <a:spLocks noChangeArrowheads="1"/>
            </p:cNvSpPr>
            <p:nvPr/>
          </p:nvSpPr>
          <p:spPr bwMode="auto">
            <a:xfrm>
              <a:off x="693" y="3190"/>
              <a:ext cx="4728" cy="12"/>
            </a:xfrm>
            <a:prstGeom prst="rect">
              <a:avLst/>
            </a:prstGeom>
            <a:solidFill>
              <a:srgbClr val="69696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6" name="Rectangle 112"/>
            <p:cNvSpPr>
              <a:spLocks noChangeArrowheads="1"/>
            </p:cNvSpPr>
            <p:nvPr/>
          </p:nvSpPr>
          <p:spPr bwMode="auto">
            <a:xfrm>
              <a:off x="693" y="3202"/>
              <a:ext cx="4728" cy="12"/>
            </a:xfrm>
            <a:prstGeom prst="rect">
              <a:avLst/>
            </a:prstGeom>
            <a:solidFill>
              <a:srgbClr val="68686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7" name="Rectangle 113"/>
            <p:cNvSpPr>
              <a:spLocks noChangeArrowheads="1"/>
            </p:cNvSpPr>
            <p:nvPr/>
          </p:nvSpPr>
          <p:spPr bwMode="auto">
            <a:xfrm>
              <a:off x="693" y="3214"/>
              <a:ext cx="4728" cy="12"/>
            </a:xfrm>
            <a:prstGeom prst="rect">
              <a:avLst/>
            </a:prstGeom>
            <a:solidFill>
              <a:srgbClr val="666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8" name="Rectangle 114"/>
            <p:cNvSpPr>
              <a:spLocks noChangeArrowheads="1"/>
            </p:cNvSpPr>
            <p:nvPr/>
          </p:nvSpPr>
          <p:spPr bwMode="auto">
            <a:xfrm>
              <a:off x="693" y="3226"/>
              <a:ext cx="4728" cy="12"/>
            </a:xfrm>
            <a:prstGeom prst="rect">
              <a:avLst/>
            </a:prstGeom>
            <a:solidFill>
              <a:srgbClr val="65656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29" name="Rectangle 115"/>
            <p:cNvSpPr>
              <a:spLocks noChangeArrowheads="1"/>
            </p:cNvSpPr>
            <p:nvPr/>
          </p:nvSpPr>
          <p:spPr bwMode="auto">
            <a:xfrm>
              <a:off x="693" y="3238"/>
              <a:ext cx="4728" cy="12"/>
            </a:xfrm>
            <a:prstGeom prst="rect">
              <a:avLst/>
            </a:prstGeom>
            <a:solidFill>
              <a:srgbClr val="6363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0" name="Rectangle 116"/>
            <p:cNvSpPr>
              <a:spLocks noChangeArrowheads="1"/>
            </p:cNvSpPr>
            <p:nvPr/>
          </p:nvSpPr>
          <p:spPr bwMode="auto">
            <a:xfrm>
              <a:off x="693" y="3250"/>
              <a:ext cx="4728" cy="12"/>
            </a:xfrm>
            <a:prstGeom prst="rect">
              <a:avLst/>
            </a:prstGeom>
            <a:solidFill>
              <a:srgbClr val="6262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1" name="Rectangle 117"/>
            <p:cNvSpPr>
              <a:spLocks noChangeArrowheads="1"/>
            </p:cNvSpPr>
            <p:nvPr/>
          </p:nvSpPr>
          <p:spPr bwMode="auto">
            <a:xfrm>
              <a:off x="693" y="3262"/>
              <a:ext cx="4728" cy="12"/>
            </a:xfrm>
            <a:prstGeom prst="rect">
              <a:avLst/>
            </a:prstGeom>
            <a:solidFill>
              <a:srgbClr val="6060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2" name="Rectangle 118"/>
            <p:cNvSpPr>
              <a:spLocks noChangeArrowheads="1"/>
            </p:cNvSpPr>
            <p:nvPr/>
          </p:nvSpPr>
          <p:spPr bwMode="auto">
            <a:xfrm>
              <a:off x="693" y="3274"/>
              <a:ext cx="4728" cy="12"/>
            </a:xfrm>
            <a:prstGeom prst="rect">
              <a:avLst/>
            </a:prstGeom>
            <a:solidFill>
              <a:srgbClr val="5E5E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3" name="Rectangle 119"/>
            <p:cNvSpPr>
              <a:spLocks noChangeArrowheads="1"/>
            </p:cNvSpPr>
            <p:nvPr/>
          </p:nvSpPr>
          <p:spPr bwMode="auto">
            <a:xfrm>
              <a:off x="693" y="3286"/>
              <a:ext cx="4728" cy="12"/>
            </a:xfrm>
            <a:prstGeom prst="rect">
              <a:avLst/>
            </a:prstGeom>
            <a:solidFill>
              <a:srgbClr val="5D5D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4" name="Rectangle 120"/>
            <p:cNvSpPr>
              <a:spLocks noChangeArrowheads="1"/>
            </p:cNvSpPr>
            <p:nvPr/>
          </p:nvSpPr>
          <p:spPr bwMode="auto">
            <a:xfrm>
              <a:off x="693" y="3298"/>
              <a:ext cx="4728" cy="12"/>
            </a:xfrm>
            <a:prstGeom prst="rect">
              <a:avLst/>
            </a:prstGeom>
            <a:solidFill>
              <a:srgbClr val="5B5B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5" name="Rectangle 121"/>
            <p:cNvSpPr>
              <a:spLocks noChangeArrowheads="1"/>
            </p:cNvSpPr>
            <p:nvPr/>
          </p:nvSpPr>
          <p:spPr bwMode="auto">
            <a:xfrm>
              <a:off x="693" y="3310"/>
              <a:ext cx="4728" cy="12"/>
            </a:xfrm>
            <a:prstGeom prst="rect">
              <a:avLst/>
            </a:prstGeom>
            <a:solidFill>
              <a:srgbClr val="5959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6" name="Rectangle 122"/>
            <p:cNvSpPr>
              <a:spLocks noChangeArrowheads="1"/>
            </p:cNvSpPr>
            <p:nvPr/>
          </p:nvSpPr>
          <p:spPr bwMode="auto">
            <a:xfrm>
              <a:off x="693" y="3322"/>
              <a:ext cx="4728" cy="12"/>
            </a:xfrm>
            <a:prstGeom prst="rect">
              <a:avLst/>
            </a:prstGeom>
            <a:solidFill>
              <a:srgbClr val="5858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7" name="Rectangle 123"/>
            <p:cNvSpPr>
              <a:spLocks noChangeArrowheads="1"/>
            </p:cNvSpPr>
            <p:nvPr/>
          </p:nvSpPr>
          <p:spPr bwMode="auto">
            <a:xfrm>
              <a:off x="693" y="3334"/>
              <a:ext cx="4728" cy="12"/>
            </a:xfrm>
            <a:prstGeom prst="rect">
              <a:avLst/>
            </a:prstGeom>
            <a:solidFill>
              <a:srgbClr val="56565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8" name="Rectangle 124"/>
            <p:cNvSpPr>
              <a:spLocks noChangeArrowheads="1"/>
            </p:cNvSpPr>
            <p:nvPr/>
          </p:nvSpPr>
          <p:spPr bwMode="auto">
            <a:xfrm>
              <a:off x="693" y="3346"/>
              <a:ext cx="4728" cy="12"/>
            </a:xfrm>
            <a:prstGeom prst="rect">
              <a:avLst/>
            </a:prstGeom>
            <a:solidFill>
              <a:srgbClr val="55555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39" name="Rectangle 125"/>
            <p:cNvSpPr>
              <a:spLocks noChangeArrowheads="1"/>
            </p:cNvSpPr>
            <p:nvPr/>
          </p:nvSpPr>
          <p:spPr bwMode="auto">
            <a:xfrm>
              <a:off x="693" y="3358"/>
              <a:ext cx="4728" cy="12"/>
            </a:xfrm>
            <a:prstGeom prst="rect">
              <a:avLst/>
            </a:prstGeom>
            <a:solidFill>
              <a:srgbClr val="53535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0" name="Rectangle 126"/>
            <p:cNvSpPr>
              <a:spLocks noChangeArrowheads="1"/>
            </p:cNvSpPr>
            <p:nvPr/>
          </p:nvSpPr>
          <p:spPr bwMode="auto">
            <a:xfrm>
              <a:off x="693" y="3370"/>
              <a:ext cx="4728" cy="12"/>
            </a:xfrm>
            <a:prstGeom prst="rect">
              <a:avLst/>
            </a:prstGeom>
            <a:solidFill>
              <a:srgbClr val="5151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1" name="Rectangle 127"/>
            <p:cNvSpPr>
              <a:spLocks noChangeArrowheads="1"/>
            </p:cNvSpPr>
            <p:nvPr/>
          </p:nvSpPr>
          <p:spPr bwMode="auto">
            <a:xfrm>
              <a:off x="693" y="3382"/>
              <a:ext cx="4728" cy="12"/>
            </a:xfrm>
            <a:prstGeom prst="rect">
              <a:avLst/>
            </a:prstGeom>
            <a:solidFill>
              <a:srgbClr val="5050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2" name="Rectangle 128"/>
            <p:cNvSpPr>
              <a:spLocks noChangeArrowheads="1"/>
            </p:cNvSpPr>
            <p:nvPr/>
          </p:nvSpPr>
          <p:spPr bwMode="auto">
            <a:xfrm>
              <a:off x="693" y="3394"/>
              <a:ext cx="4728" cy="12"/>
            </a:xfrm>
            <a:prstGeom prst="rect">
              <a:avLst/>
            </a:prstGeom>
            <a:solidFill>
              <a:srgbClr val="4F4F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3" name="Rectangle 129"/>
            <p:cNvSpPr>
              <a:spLocks noChangeArrowheads="1"/>
            </p:cNvSpPr>
            <p:nvPr/>
          </p:nvSpPr>
          <p:spPr bwMode="auto">
            <a:xfrm>
              <a:off x="693" y="3406"/>
              <a:ext cx="4728" cy="12"/>
            </a:xfrm>
            <a:prstGeom prst="rect">
              <a:avLst/>
            </a:pr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4" name="Rectangle 130"/>
            <p:cNvSpPr>
              <a:spLocks noChangeArrowheads="1"/>
            </p:cNvSpPr>
            <p:nvPr/>
          </p:nvSpPr>
          <p:spPr bwMode="auto">
            <a:xfrm>
              <a:off x="693" y="3418"/>
              <a:ext cx="4728" cy="12"/>
            </a:xfrm>
            <a:prstGeom prst="rect">
              <a:avLst/>
            </a:prstGeom>
            <a:solidFill>
              <a:srgbClr val="4C4C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5" name="Rectangle 131"/>
            <p:cNvSpPr>
              <a:spLocks noChangeArrowheads="1"/>
            </p:cNvSpPr>
            <p:nvPr/>
          </p:nvSpPr>
          <p:spPr bwMode="auto">
            <a:xfrm>
              <a:off x="693" y="3430"/>
              <a:ext cx="4728" cy="18"/>
            </a:xfrm>
            <a:prstGeom prst="rect">
              <a:avLst/>
            </a:prstGeom>
            <a:solidFill>
              <a:srgbClr val="4A4A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6" name="Rectangle 132"/>
            <p:cNvSpPr>
              <a:spLocks noChangeArrowheads="1"/>
            </p:cNvSpPr>
            <p:nvPr/>
          </p:nvSpPr>
          <p:spPr bwMode="auto">
            <a:xfrm>
              <a:off x="693" y="3448"/>
              <a:ext cx="4728" cy="12"/>
            </a:xfrm>
            <a:prstGeom prst="rect">
              <a:avLst/>
            </a:prstGeom>
            <a:solidFill>
              <a:srgbClr val="4949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7" name="Rectangle 133"/>
            <p:cNvSpPr>
              <a:spLocks noChangeArrowheads="1"/>
            </p:cNvSpPr>
            <p:nvPr/>
          </p:nvSpPr>
          <p:spPr bwMode="auto">
            <a:xfrm>
              <a:off x="693" y="3460"/>
              <a:ext cx="4728" cy="12"/>
            </a:xfrm>
            <a:prstGeom prst="rect">
              <a:avLst/>
            </a:prstGeom>
            <a:solidFill>
              <a:srgbClr val="48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8" name="Rectangle 134"/>
            <p:cNvSpPr>
              <a:spLocks noChangeArrowheads="1"/>
            </p:cNvSpPr>
            <p:nvPr/>
          </p:nvSpPr>
          <p:spPr bwMode="auto">
            <a:xfrm>
              <a:off x="693" y="3472"/>
              <a:ext cx="4728" cy="12"/>
            </a:xfrm>
            <a:prstGeom prst="rect">
              <a:avLst/>
            </a:prstGeom>
            <a:solidFill>
              <a:srgbClr val="4747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49" name="Rectangle 135"/>
            <p:cNvSpPr>
              <a:spLocks noChangeArrowheads="1"/>
            </p:cNvSpPr>
            <p:nvPr/>
          </p:nvSpPr>
          <p:spPr bwMode="auto">
            <a:xfrm>
              <a:off x="693" y="3484"/>
              <a:ext cx="4728" cy="12"/>
            </a:xfrm>
            <a:prstGeom prst="rect">
              <a:avLst/>
            </a:prstGeom>
            <a:solidFill>
              <a:srgbClr val="4646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0" name="Rectangle 136"/>
            <p:cNvSpPr>
              <a:spLocks noChangeArrowheads="1"/>
            </p:cNvSpPr>
            <p:nvPr/>
          </p:nvSpPr>
          <p:spPr bwMode="auto">
            <a:xfrm>
              <a:off x="693" y="3496"/>
              <a:ext cx="4728" cy="12"/>
            </a:xfrm>
            <a:prstGeom prst="rect">
              <a:avLst/>
            </a:prstGeom>
            <a:solidFill>
              <a:srgbClr val="444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1" name="Rectangle 137"/>
            <p:cNvSpPr>
              <a:spLocks noChangeArrowheads="1"/>
            </p:cNvSpPr>
            <p:nvPr/>
          </p:nvSpPr>
          <p:spPr bwMode="auto">
            <a:xfrm>
              <a:off x="693" y="3508"/>
              <a:ext cx="4728" cy="12"/>
            </a:xfrm>
            <a:prstGeom prst="rect">
              <a:avLst/>
            </a:prstGeom>
            <a:solidFill>
              <a:srgbClr val="44444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2" name="Rectangle 138"/>
            <p:cNvSpPr>
              <a:spLocks noChangeArrowheads="1"/>
            </p:cNvSpPr>
            <p:nvPr/>
          </p:nvSpPr>
          <p:spPr bwMode="auto">
            <a:xfrm>
              <a:off x="693" y="3520"/>
              <a:ext cx="4728" cy="12"/>
            </a:xfrm>
            <a:prstGeom prst="rect">
              <a:avLst/>
            </a:prstGeom>
            <a:solidFill>
              <a:srgbClr val="4242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3" name="Rectangle 139"/>
            <p:cNvSpPr>
              <a:spLocks noChangeArrowheads="1"/>
            </p:cNvSpPr>
            <p:nvPr/>
          </p:nvSpPr>
          <p:spPr bwMode="auto">
            <a:xfrm>
              <a:off x="693" y="3532"/>
              <a:ext cx="4728" cy="12"/>
            </a:xfrm>
            <a:prstGeom prst="rect">
              <a:avLst/>
            </a:prstGeom>
            <a:solidFill>
              <a:srgbClr val="4242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4" name="Rectangle 140"/>
            <p:cNvSpPr>
              <a:spLocks noChangeArrowheads="1"/>
            </p:cNvSpPr>
            <p:nvPr/>
          </p:nvSpPr>
          <p:spPr bwMode="auto">
            <a:xfrm>
              <a:off x="693" y="3544"/>
              <a:ext cx="4728" cy="12"/>
            </a:xfrm>
            <a:prstGeom prst="rect">
              <a:avLst/>
            </a:prstGeom>
            <a:solidFill>
              <a:srgbClr val="4141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5" name="Rectangle 141"/>
            <p:cNvSpPr>
              <a:spLocks noChangeArrowheads="1"/>
            </p:cNvSpPr>
            <p:nvPr/>
          </p:nvSpPr>
          <p:spPr bwMode="auto">
            <a:xfrm>
              <a:off x="693" y="3556"/>
              <a:ext cx="4728" cy="12"/>
            </a:xfrm>
            <a:prstGeom prst="rect">
              <a:avLst/>
            </a:prstGeom>
            <a:solidFill>
              <a:srgbClr val="4040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6" name="Rectangle 142"/>
            <p:cNvSpPr>
              <a:spLocks noChangeArrowheads="1"/>
            </p:cNvSpPr>
            <p:nvPr/>
          </p:nvSpPr>
          <p:spPr bwMode="auto">
            <a:xfrm>
              <a:off x="693" y="3568"/>
              <a:ext cx="4728" cy="12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7" name="Rectangle 143"/>
            <p:cNvSpPr>
              <a:spLocks noChangeArrowheads="1"/>
            </p:cNvSpPr>
            <p:nvPr/>
          </p:nvSpPr>
          <p:spPr bwMode="auto">
            <a:xfrm>
              <a:off x="693" y="3580"/>
              <a:ext cx="4728" cy="12"/>
            </a:xfrm>
            <a:prstGeom prst="rect">
              <a:avLst/>
            </a:prstGeom>
            <a:solidFill>
              <a:srgbClr val="3F3F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8" name="Rectangle 144"/>
            <p:cNvSpPr>
              <a:spLocks noChangeArrowheads="1"/>
            </p:cNvSpPr>
            <p:nvPr/>
          </p:nvSpPr>
          <p:spPr bwMode="auto">
            <a:xfrm>
              <a:off x="693" y="3592"/>
              <a:ext cx="4728" cy="12"/>
            </a:xfrm>
            <a:prstGeom prst="rect">
              <a:avLst/>
            </a:prstGeom>
            <a:solidFill>
              <a:srgbClr val="3E3E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59" name="Rectangle 145"/>
            <p:cNvSpPr>
              <a:spLocks noChangeArrowheads="1"/>
            </p:cNvSpPr>
            <p:nvPr/>
          </p:nvSpPr>
          <p:spPr bwMode="auto">
            <a:xfrm>
              <a:off x="693" y="3604"/>
              <a:ext cx="4728" cy="12"/>
            </a:xfrm>
            <a:prstGeom prst="rect">
              <a:avLst/>
            </a:prstGeom>
            <a:solidFill>
              <a:srgbClr val="3D3D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60" name="Rectangle 146"/>
            <p:cNvSpPr>
              <a:spLocks noChangeArrowheads="1"/>
            </p:cNvSpPr>
            <p:nvPr/>
          </p:nvSpPr>
          <p:spPr bwMode="auto">
            <a:xfrm>
              <a:off x="693" y="3616"/>
              <a:ext cx="4728" cy="12"/>
            </a:xfrm>
            <a:prstGeom prst="rect">
              <a:avLst/>
            </a:prstGeom>
            <a:solidFill>
              <a:srgbClr val="3D3D3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61" name="Rectangle 147"/>
            <p:cNvSpPr>
              <a:spLocks noChangeArrowheads="1"/>
            </p:cNvSpPr>
            <p:nvPr/>
          </p:nvSpPr>
          <p:spPr bwMode="auto">
            <a:xfrm>
              <a:off x="693" y="3628"/>
              <a:ext cx="4728" cy="12"/>
            </a:xfrm>
            <a:prstGeom prst="rect">
              <a:avLst/>
            </a:pr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62" name="Rectangle 148"/>
            <p:cNvSpPr>
              <a:spLocks noChangeArrowheads="1"/>
            </p:cNvSpPr>
            <p:nvPr/>
          </p:nvSpPr>
          <p:spPr bwMode="auto">
            <a:xfrm>
              <a:off x="693" y="3640"/>
              <a:ext cx="4728" cy="12"/>
            </a:xfrm>
            <a:prstGeom prst="rect">
              <a:avLst/>
            </a:pr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63" name="Rectangle 149"/>
            <p:cNvSpPr>
              <a:spLocks noChangeArrowheads="1"/>
            </p:cNvSpPr>
            <p:nvPr/>
          </p:nvSpPr>
          <p:spPr bwMode="auto">
            <a:xfrm>
              <a:off x="693" y="3652"/>
              <a:ext cx="4728" cy="12"/>
            </a:xfrm>
            <a:prstGeom prst="rect">
              <a:avLst/>
            </a:prstGeom>
            <a:solidFill>
              <a:srgbClr val="3C3C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241"/>
          <p:cNvGrpSpPr>
            <a:grpSpLocks/>
          </p:cNvGrpSpPr>
          <p:nvPr/>
        </p:nvGrpSpPr>
        <p:grpSpPr bwMode="auto">
          <a:xfrm>
            <a:off x="1109663" y="2721395"/>
            <a:ext cx="7505700" cy="2032663"/>
            <a:chOff x="699" y="1929"/>
            <a:chExt cx="4728" cy="1703"/>
          </a:xfrm>
        </p:grpSpPr>
        <p:sp>
          <p:nvSpPr>
            <p:cNvPr id="8" name="Rectangle 151"/>
            <p:cNvSpPr>
              <a:spLocks noChangeArrowheads="1"/>
            </p:cNvSpPr>
            <p:nvPr/>
          </p:nvSpPr>
          <p:spPr bwMode="auto">
            <a:xfrm>
              <a:off x="799" y="1940"/>
              <a:ext cx="5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i="1">
                  <a:solidFill>
                    <a:srgbClr val="FFFFFF"/>
                  </a:solidFill>
                </a:rPr>
                <a:t>z</a:t>
              </a:r>
              <a:endParaRPr lang="en-US" altLang="en-US" sz="1353"/>
            </a:p>
          </p:txBody>
        </p:sp>
        <p:sp>
          <p:nvSpPr>
            <p:cNvPr id="9" name="Rectangle 152"/>
            <p:cNvSpPr>
              <a:spLocks noChangeArrowheads="1"/>
            </p:cNvSpPr>
            <p:nvPr/>
          </p:nvSpPr>
          <p:spPr bwMode="auto">
            <a:xfrm>
              <a:off x="1120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 dirty="0">
                  <a:solidFill>
                    <a:srgbClr val="FFFFFF"/>
                  </a:solidFill>
                </a:rPr>
                <a:t>.00</a:t>
              </a:r>
              <a:endParaRPr lang="en-US" altLang="en-US" sz="1353" dirty="0"/>
            </a:p>
          </p:txBody>
        </p:sp>
        <p:sp>
          <p:nvSpPr>
            <p:cNvPr id="10" name="Rectangle 153"/>
            <p:cNvSpPr>
              <a:spLocks noChangeArrowheads="1"/>
            </p:cNvSpPr>
            <p:nvPr/>
          </p:nvSpPr>
          <p:spPr bwMode="auto">
            <a:xfrm>
              <a:off x="1563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.01</a:t>
              </a:r>
              <a:endParaRPr lang="en-US" altLang="en-US" sz="1353"/>
            </a:p>
          </p:txBody>
        </p:sp>
        <p:sp>
          <p:nvSpPr>
            <p:cNvPr id="11" name="Rectangle 154"/>
            <p:cNvSpPr>
              <a:spLocks noChangeArrowheads="1"/>
            </p:cNvSpPr>
            <p:nvPr/>
          </p:nvSpPr>
          <p:spPr bwMode="auto">
            <a:xfrm>
              <a:off x="2005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.02</a:t>
              </a:r>
              <a:endParaRPr lang="en-US" altLang="en-US" sz="1353"/>
            </a:p>
          </p:txBody>
        </p:sp>
        <p:sp>
          <p:nvSpPr>
            <p:cNvPr id="13" name="Rectangle 155"/>
            <p:cNvSpPr>
              <a:spLocks noChangeArrowheads="1"/>
            </p:cNvSpPr>
            <p:nvPr/>
          </p:nvSpPr>
          <p:spPr bwMode="auto">
            <a:xfrm>
              <a:off x="2448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.03</a:t>
              </a:r>
              <a:endParaRPr lang="en-US" altLang="en-US" sz="1353"/>
            </a:p>
          </p:txBody>
        </p:sp>
        <p:sp>
          <p:nvSpPr>
            <p:cNvPr id="14" name="Rectangle 156"/>
            <p:cNvSpPr>
              <a:spLocks noChangeArrowheads="1"/>
            </p:cNvSpPr>
            <p:nvPr/>
          </p:nvSpPr>
          <p:spPr bwMode="auto">
            <a:xfrm>
              <a:off x="2891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.04</a:t>
              </a:r>
              <a:endParaRPr lang="en-US" altLang="en-US" sz="1353"/>
            </a:p>
          </p:txBody>
        </p:sp>
        <p:sp>
          <p:nvSpPr>
            <p:cNvPr id="15" name="Rectangle 157"/>
            <p:cNvSpPr>
              <a:spLocks noChangeArrowheads="1"/>
            </p:cNvSpPr>
            <p:nvPr/>
          </p:nvSpPr>
          <p:spPr bwMode="auto">
            <a:xfrm>
              <a:off x="3334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.05</a:t>
              </a:r>
              <a:endParaRPr lang="en-US" altLang="en-US" sz="1353"/>
            </a:p>
          </p:txBody>
        </p:sp>
        <p:sp>
          <p:nvSpPr>
            <p:cNvPr id="16" name="Rectangle 158"/>
            <p:cNvSpPr>
              <a:spLocks noChangeArrowheads="1"/>
            </p:cNvSpPr>
            <p:nvPr/>
          </p:nvSpPr>
          <p:spPr bwMode="auto">
            <a:xfrm>
              <a:off x="3777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.06</a:t>
              </a:r>
              <a:endParaRPr lang="en-US" altLang="en-US" sz="1353"/>
            </a:p>
          </p:txBody>
        </p:sp>
        <p:sp>
          <p:nvSpPr>
            <p:cNvPr id="17" name="Rectangle 159"/>
            <p:cNvSpPr>
              <a:spLocks noChangeArrowheads="1"/>
            </p:cNvSpPr>
            <p:nvPr/>
          </p:nvSpPr>
          <p:spPr bwMode="auto">
            <a:xfrm>
              <a:off x="4220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.07</a:t>
              </a:r>
              <a:endParaRPr lang="en-US" altLang="en-US" sz="1353"/>
            </a:p>
          </p:txBody>
        </p:sp>
        <p:sp>
          <p:nvSpPr>
            <p:cNvPr id="18" name="Rectangle 160"/>
            <p:cNvSpPr>
              <a:spLocks noChangeArrowheads="1"/>
            </p:cNvSpPr>
            <p:nvPr/>
          </p:nvSpPr>
          <p:spPr bwMode="auto">
            <a:xfrm>
              <a:off x="4663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.08</a:t>
              </a:r>
              <a:endParaRPr lang="en-US" altLang="en-US" sz="1353"/>
            </a:p>
          </p:txBody>
        </p:sp>
        <p:sp>
          <p:nvSpPr>
            <p:cNvPr id="19" name="Rectangle 161"/>
            <p:cNvSpPr>
              <a:spLocks noChangeArrowheads="1"/>
            </p:cNvSpPr>
            <p:nvPr/>
          </p:nvSpPr>
          <p:spPr bwMode="auto">
            <a:xfrm>
              <a:off x="5106" y="192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.09</a:t>
              </a:r>
              <a:endParaRPr lang="en-US" altLang="en-US" sz="1353"/>
            </a:p>
          </p:txBody>
        </p:sp>
        <p:sp>
          <p:nvSpPr>
            <p:cNvPr id="20" name="Rectangle 162"/>
            <p:cNvSpPr>
              <a:spLocks noChangeArrowheads="1"/>
            </p:cNvSpPr>
            <p:nvPr/>
          </p:nvSpPr>
          <p:spPr bwMode="auto">
            <a:xfrm>
              <a:off x="832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1" name="Rectangle 163"/>
            <p:cNvSpPr>
              <a:spLocks noChangeArrowheads="1"/>
            </p:cNvSpPr>
            <p:nvPr/>
          </p:nvSpPr>
          <p:spPr bwMode="auto">
            <a:xfrm>
              <a:off x="1197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2" name="Rectangle 164"/>
            <p:cNvSpPr>
              <a:spLocks noChangeArrowheads="1"/>
            </p:cNvSpPr>
            <p:nvPr/>
          </p:nvSpPr>
          <p:spPr bwMode="auto">
            <a:xfrm>
              <a:off x="1640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3" name="Rectangle 165"/>
            <p:cNvSpPr>
              <a:spLocks noChangeArrowheads="1"/>
            </p:cNvSpPr>
            <p:nvPr/>
          </p:nvSpPr>
          <p:spPr bwMode="auto">
            <a:xfrm>
              <a:off x="2083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" name="Rectangle 166"/>
            <p:cNvSpPr>
              <a:spLocks noChangeArrowheads="1"/>
            </p:cNvSpPr>
            <p:nvPr/>
          </p:nvSpPr>
          <p:spPr bwMode="auto">
            <a:xfrm>
              <a:off x="2526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5" name="Rectangle 167"/>
            <p:cNvSpPr>
              <a:spLocks noChangeArrowheads="1"/>
            </p:cNvSpPr>
            <p:nvPr/>
          </p:nvSpPr>
          <p:spPr bwMode="auto">
            <a:xfrm>
              <a:off x="2969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6" name="Rectangle 168"/>
            <p:cNvSpPr>
              <a:spLocks noChangeArrowheads="1"/>
            </p:cNvSpPr>
            <p:nvPr/>
          </p:nvSpPr>
          <p:spPr bwMode="auto">
            <a:xfrm>
              <a:off x="3412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7" name="Rectangle 169"/>
            <p:cNvSpPr>
              <a:spLocks noChangeArrowheads="1"/>
            </p:cNvSpPr>
            <p:nvPr/>
          </p:nvSpPr>
          <p:spPr bwMode="auto">
            <a:xfrm>
              <a:off x="3854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8" name="Rectangle 170"/>
            <p:cNvSpPr>
              <a:spLocks noChangeArrowheads="1"/>
            </p:cNvSpPr>
            <p:nvPr/>
          </p:nvSpPr>
          <p:spPr bwMode="auto">
            <a:xfrm>
              <a:off x="4297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9" name="Rectangle 171"/>
            <p:cNvSpPr>
              <a:spLocks noChangeArrowheads="1"/>
            </p:cNvSpPr>
            <p:nvPr/>
          </p:nvSpPr>
          <p:spPr bwMode="auto">
            <a:xfrm>
              <a:off x="4740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30" name="Rectangle 172"/>
            <p:cNvSpPr>
              <a:spLocks noChangeArrowheads="1"/>
            </p:cNvSpPr>
            <p:nvPr/>
          </p:nvSpPr>
          <p:spPr bwMode="auto">
            <a:xfrm>
              <a:off x="5183" y="2146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31" name="Rectangle 173"/>
            <p:cNvSpPr>
              <a:spLocks noChangeArrowheads="1"/>
            </p:cNvSpPr>
            <p:nvPr/>
          </p:nvSpPr>
          <p:spPr bwMode="auto">
            <a:xfrm>
              <a:off x="754" y="2363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1.5</a:t>
              </a:r>
              <a:endParaRPr lang="en-US" altLang="en-US" sz="1353"/>
            </a:p>
          </p:txBody>
        </p:sp>
        <p:sp>
          <p:nvSpPr>
            <p:cNvPr id="243712" name="Rectangle 174"/>
            <p:cNvSpPr>
              <a:spLocks noChangeArrowheads="1"/>
            </p:cNvSpPr>
            <p:nvPr/>
          </p:nvSpPr>
          <p:spPr bwMode="auto">
            <a:xfrm>
              <a:off x="1064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dirty="0">
                  <a:solidFill>
                    <a:srgbClr val="FFFFFF"/>
                  </a:solidFill>
                </a:rPr>
                <a:t>.9332</a:t>
              </a:r>
              <a:endParaRPr lang="en-US" altLang="en-US" sz="1353" dirty="0"/>
            </a:p>
          </p:txBody>
        </p:sp>
        <p:sp>
          <p:nvSpPr>
            <p:cNvPr id="243713" name="Rectangle 175"/>
            <p:cNvSpPr>
              <a:spLocks noChangeArrowheads="1"/>
            </p:cNvSpPr>
            <p:nvPr/>
          </p:nvSpPr>
          <p:spPr bwMode="auto">
            <a:xfrm>
              <a:off x="1507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.9345</a:t>
              </a:r>
              <a:endParaRPr lang="en-US" altLang="en-US" sz="1353"/>
            </a:p>
          </p:txBody>
        </p:sp>
        <p:sp>
          <p:nvSpPr>
            <p:cNvPr id="243715" name="Rectangle 176"/>
            <p:cNvSpPr>
              <a:spLocks noChangeArrowheads="1"/>
            </p:cNvSpPr>
            <p:nvPr/>
          </p:nvSpPr>
          <p:spPr bwMode="auto">
            <a:xfrm>
              <a:off x="1950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.9357</a:t>
              </a:r>
              <a:endParaRPr lang="en-US" altLang="en-US" sz="1353"/>
            </a:p>
          </p:txBody>
        </p:sp>
        <p:sp>
          <p:nvSpPr>
            <p:cNvPr id="243716" name="Rectangle 177"/>
            <p:cNvSpPr>
              <a:spLocks noChangeArrowheads="1"/>
            </p:cNvSpPr>
            <p:nvPr/>
          </p:nvSpPr>
          <p:spPr bwMode="auto">
            <a:xfrm>
              <a:off x="2393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.9370</a:t>
              </a:r>
              <a:endParaRPr lang="en-US" altLang="en-US" sz="1353"/>
            </a:p>
          </p:txBody>
        </p:sp>
        <p:sp>
          <p:nvSpPr>
            <p:cNvPr id="243717" name="Rectangle 178"/>
            <p:cNvSpPr>
              <a:spLocks noChangeArrowheads="1"/>
            </p:cNvSpPr>
            <p:nvPr/>
          </p:nvSpPr>
          <p:spPr bwMode="auto">
            <a:xfrm>
              <a:off x="2836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.9382</a:t>
              </a:r>
              <a:endParaRPr lang="en-US" altLang="en-US" sz="1353"/>
            </a:p>
          </p:txBody>
        </p:sp>
        <p:sp>
          <p:nvSpPr>
            <p:cNvPr id="243718" name="Rectangle 179"/>
            <p:cNvSpPr>
              <a:spLocks noChangeArrowheads="1"/>
            </p:cNvSpPr>
            <p:nvPr/>
          </p:nvSpPr>
          <p:spPr bwMode="auto">
            <a:xfrm>
              <a:off x="3279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.9394</a:t>
              </a:r>
              <a:endParaRPr lang="en-US" altLang="en-US" sz="1353"/>
            </a:p>
          </p:txBody>
        </p:sp>
        <p:sp>
          <p:nvSpPr>
            <p:cNvPr id="243719" name="Rectangle 180"/>
            <p:cNvSpPr>
              <a:spLocks noChangeArrowheads="1"/>
            </p:cNvSpPr>
            <p:nvPr/>
          </p:nvSpPr>
          <p:spPr bwMode="auto">
            <a:xfrm>
              <a:off x="3722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.9406</a:t>
              </a:r>
              <a:endParaRPr lang="en-US" altLang="en-US" sz="1353"/>
            </a:p>
          </p:txBody>
        </p:sp>
        <p:sp>
          <p:nvSpPr>
            <p:cNvPr id="243720" name="Rectangle 181"/>
            <p:cNvSpPr>
              <a:spLocks noChangeArrowheads="1"/>
            </p:cNvSpPr>
            <p:nvPr/>
          </p:nvSpPr>
          <p:spPr bwMode="auto">
            <a:xfrm>
              <a:off x="4164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.9418</a:t>
              </a:r>
              <a:endParaRPr lang="en-US" altLang="en-US" sz="1353"/>
            </a:p>
          </p:txBody>
        </p:sp>
        <p:sp>
          <p:nvSpPr>
            <p:cNvPr id="243721" name="Rectangle 182"/>
            <p:cNvSpPr>
              <a:spLocks noChangeArrowheads="1"/>
            </p:cNvSpPr>
            <p:nvPr/>
          </p:nvSpPr>
          <p:spPr bwMode="auto">
            <a:xfrm>
              <a:off x="4607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.9429</a:t>
              </a:r>
              <a:endParaRPr lang="en-US" altLang="en-US" sz="1353"/>
            </a:p>
          </p:txBody>
        </p:sp>
        <p:sp>
          <p:nvSpPr>
            <p:cNvPr id="243722" name="Rectangle 183"/>
            <p:cNvSpPr>
              <a:spLocks noChangeArrowheads="1"/>
            </p:cNvSpPr>
            <p:nvPr/>
          </p:nvSpPr>
          <p:spPr bwMode="auto">
            <a:xfrm>
              <a:off x="5050" y="2373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dirty="0">
                  <a:solidFill>
                    <a:srgbClr val="FFFFFF"/>
                  </a:solidFill>
                </a:rPr>
                <a:t>.9441</a:t>
              </a:r>
              <a:endParaRPr lang="en-US" altLang="en-US" sz="1353" dirty="0"/>
            </a:p>
          </p:txBody>
        </p:sp>
        <p:sp>
          <p:nvSpPr>
            <p:cNvPr id="243723" name="Rectangle 184"/>
            <p:cNvSpPr>
              <a:spLocks noChangeArrowheads="1"/>
            </p:cNvSpPr>
            <p:nvPr/>
          </p:nvSpPr>
          <p:spPr bwMode="auto">
            <a:xfrm>
              <a:off x="754" y="2579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1.6</a:t>
              </a:r>
              <a:endParaRPr lang="en-US" altLang="en-US" sz="1353"/>
            </a:p>
          </p:txBody>
        </p:sp>
        <p:sp>
          <p:nvSpPr>
            <p:cNvPr id="243724" name="Rectangle 185"/>
            <p:cNvSpPr>
              <a:spLocks noChangeArrowheads="1"/>
            </p:cNvSpPr>
            <p:nvPr/>
          </p:nvSpPr>
          <p:spPr bwMode="auto">
            <a:xfrm>
              <a:off x="1064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dirty="0">
                  <a:solidFill>
                    <a:srgbClr val="FFFFFF"/>
                  </a:solidFill>
                </a:rPr>
                <a:t>.9452</a:t>
              </a:r>
              <a:endParaRPr lang="en-US" altLang="en-US" sz="1353" dirty="0"/>
            </a:p>
          </p:txBody>
        </p:sp>
        <p:sp>
          <p:nvSpPr>
            <p:cNvPr id="243725" name="Rectangle 186"/>
            <p:cNvSpPr>
              <a:spLocks noChangeArrowheads="1"/>
            </p:cNvSpPr>
            <p:nvPr/>
          </p:nvSpPr>
          <p:spPr bwMode="auto">
            <a:xfrm>
              <a:off x="1507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.9463</a:t>
              </a:r>
              <a:endParaRPr lang="en-US" altLang="en-US" sz="1353"/>
            </a:p>
          </p:txBody>
        </p:sp>
        <p:sp>
          <p:nvSpPr>
            <p:cNvPr id="243726" name="Rectangle 187"/>
            <p:cNvSpPr>
              <a:spLocks noChangeArrowheads="1"/>
            </p:cNvSpPr>
            <p:nvPr/>
          </p:nvSpPr>
          <p:spPr bwMode="auto">
            <a:xfrm>
              <a:off x="1950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.9474</a:t>
              </a:r>
              <a:endParaRPr lang="en-US" altLang="en-US" sz="1353"/>
            </a:p>
          </p:txBody>
        </p:sp>
        <p:sp>
          <p:nvSpPr>
            <p:cNvPr id="243727" name="Rectangle 188"/>
            <p:cNvSpPr>
              <a:spLocks noChangeArrowheads="1"/>
            </p:cNvSpPr>
            <p:nvPr/>
          </p:nvSpPr>
          <p:spPr bwMode="auto">
            <a:xfrm>
              <a:off x="2393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.9484</a:t>
              </a:r>
              <a:endParaRPr lang="en-US" altLang="en-US" sz="1353"/>
            </a:p>
          </p:txBody>
        </p:sp>
        <p:sp>
          <p:nvSpPr>
            <p:cNvPr id="243728" name="Rectangle 189"/>
            <p:cNvSpPr>
              <a:spLocks noChangeArrowheads="1"/>
            </p:cNvSpPr>
            <p:nvPr/>
          </p:nvSpPr>
          <p:spPr bwMode="auto">
            <a:xfrm>
              <a:off x="2836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dirty="0">
                  <a:solidFill>
                    <a:srgbClr val="FFFFFF"/>
                  </a:solidFill>
                </a:rPr>
                <a:t>.9495</a:t>
              </a:r>
              <a:endParaRPr lang="en-US" altLang="en-US" sz="1353" dirty="0"/>
            </a:p>
          </p:txBody>
        </p:sp>
        <p:sp>
          <p:nvSpPr>
            <p:cNvPr id="243729" name="Rectangle 190"/>
            <p:cNvSpPr>
              <a:spLocks noChangeArrowheads="1"/>
            </p:cNvSpPr>
            <p:nvPr/>
          </p:nvSpPr>
          <p:spPr bwMode="auto">
            <a:xfrm>
              <a:off x="3279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.9505</a:t>
              </a:r>
              <a:endParaRPr lang="en-US" altLang="en-US" sz="1353"/>
            </a:p>
          </p:txBody>
        </p:sp>
        <p:sp>
          <p:nvSpPr>
            <p:cNvPr id="243730" name="Rectangle 191"/>
            <p:cNvSpPr>
              <a:spLocks noChangeArrowheads="1"/>
            </p:cNvSpPr>
            <p:nvPr/>
          </p:nvSpPr>
          <p:spPr bwMode="auto">
            <a:xfrm>
              <a:off x="3722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.9515</a:t>
              </a:r>
              <a:endParaRPr lang="en-US" altLang="en-US" sz="1353"/>
            </a:p>
          </p:txBody>
        </p:sp>
        <p:sp>
          <p:nvSpPr>
            <p:cNvPr id="243731" name="Rectangle 192"/>
            <p:cNvSpPr>
              <a:spLocks noChangeArrowheads="1"/>
            </p:cNvSpPr>
            <p:nvPr/>
          </p:nvSpPr>
          <p:spPr bwMode="auto">
            <a:xfrm>
              <a:off x="4164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.9525</a:t>
              </a:r>
              <a:endParaRPr lang="en-US" altLang="en-US" sz="1353"/>
            </a:p>
          </p:txBody>
        </p:sp>
        <p:sp>
          <p:nvSpPr>
            <p:cNvPr id="243732" name="Rectangle 193"/>
            <p:cNvSpPr>
              <a:spLocks noChangeArrowheads="1"/>
            </p:cNvSpPr>
            <p:nvPr/>
          </p:nvSpPr>
          <p:spPr bwMode="auto">
            <a:xfrm>
              <a:off x="4607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.9535</a:t>
              </a:r>
              <a:endParaRPr lang="en-US" altLang="en-US" sz="1353"/>
            </a:p>
          </p:txBody>
        </p:sp>
        <p:sp>
          <p:nvSpPr>
            <p:cNvPr id="243733" name="Rectangle 194"/>
            <p:cNvSpPr>
              <a:spLocks noChangeArrowheads="1"/>
            </p:cNvSpPr>
            <p:nvPr/>
          </p:nvSpPr>
          <p:spPr bwMode="auto">
            <a:xfrm>
              <a:off x="5050" y="2590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.9545</a:t>
              </a:r>
              <a:endParaRPr lang="en-US" altLang="en-US" sz="1353"/>
            </a:p>
          </p:txBody>
        </p:sp>
        <p:sp>
          <p:nvSpPr>
            <p:cNvPr id="243734" name="Rectangle 195"/>
            <p:cNvSpPr>
              <a:spLocks noChangeArrowheads="1"/>
            </p:cNvSpPr>
            <p:nvPr/>
          </p:nvSpPr>
          <p:spPr bwMode="auto">
            <a:xfrm>
              <a:off x="754" y="2796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1.7</a:t>
              </a:r>
              <a:endParaRPr lang="en-US" altLang="en-US" sz="1353"/>
            </a:p>
          </p:txBody>
        </p:sp>
        <p:sp>
          <p:nvSpPr>
            <p:cNvPr id="243735" name="Rectangle 196"/>
            <p:cNvSpPr>
              <a:spLocks noChangeArrowheads="1"/>
            </p:cNvSpPr>
            <p:nvPr/>
          </p:nvSpPr>
          <p:spPr bwMode="auto">
            <a:xfrm>
              <a:off x="1064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.9554</a:t>
              </a:r>
              <a:endParaRPr lang="en-US" altLang="en-US" sz="1353"/>
            </a:p>
          </p:txBody>
        </p:sp>
        <p:sp>
          <p:nvSpPr>
            <p:cNvPr id="243736" name="Rectangle 197"/>
            <p:cNvSpPr>
              <a:spLocks noChangeArrowheads="1"/>
            </p:cNvSpPr>
            <p:nvPr/>
          </p:nvSpPr>
          <p:spPr bwMode="auto">
            <a:xfrm>
              <a:off x="1507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.9564</a:t>
              </a:r>
              <a:endParaRPr lang="en-US" altLang="en-US" sz="1353"/>
            </a:p>
          </p:txBody>
        </p:sp>
        <p:sp>
          <p:nvSpPr>
            <p:cNvPr id="243737" name="Rectangle 198"/>
            <p:cNvSpPr>
              <a:spLocks noChangeArrowheads="1"/>
            </p:cNvSpPr>
            <p:nvPr/>
          </p:nvSpPr>
          <p:spPr bwMode="auto">
            <a:xfrm>
              <a:off x="1950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.9573</a:t>
              </a:r>
              <a:endParaRPr lang="en-US" altLang="en-US" sz="1353"/>
            </a:p>
          </p:txBody>
        </p:sp>
        <p:sp>
          <p:nvSpPr>
            <p:cNvPr id="243738" name="Rectangle 199"/>
            <p:cNvSpPr>
              <a:spLocks noChangeArrowheads="1"/>
            </p:cNvSpPr>
            <p:nvPr/>
          </p:nvSpPr>
          <p:spPr bwMode="auto">
            <a:xfrm>
              <a:off x="2393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.9582</a:t>
              </a:r>
              <a:endParaRPr lang="en-US" altLang="en-US" sz="1353"/>
            </a:p>
          </p:txBody>
        </p:sp>
        <p:sp>
          <p:nvSpPr>
            <p:cNvPr id="243739" name="Rectangle 200"/>
            <p:cNvSpPr>
              <a:spLocks noChangeArrowheads="1"/>
            </p:cNvSpPr>
            <p:nvPr/>
          </p:nvSpPr>
          <p:spPr bwMode="auto">
            <a:xfrm>
              <a:off x="2836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.9591</a:t>
              </a:r>
              <a:endParaRPr lang="en-US" altLang="en-US" sz="1353"/>
            </a:p>
          </p:txBody>
        </p:sp>
        <p:sp>
          <p:nvSpPr>
            <p:cNvPr id="243740" name="Rectangle 201"/>
            <p:cNvSpPr>
              <a:spLocks noChangeArrowheads="1"/>
            </p:cNvSpPr>
            <p:nvPr/>
          </p:nvSpPr>
          <p:spPr bwMode="auto">
            <a:xfrm>
              <a:off x="3279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.9599</a:t>
              </a:r>
              <a:endParaRPr lang="en-US" altLang="en-US" sz="1353"/>
            </a:p>
          </p:txBody>
        </p:sp>
        <p:sp>
          <p:nvSpPr>
            <p:cNvPr id="243741" name="Rectangle 202"/>
            <p:cNvSpPr>
              <a:spLocks noChangeArrowheads="1"/>
            </p:cNvSpPr>
            <p:nvPr/>
          </p:nvSpPr>
          <p:spPr bwMode="auto">
            <a:xfrm>
              <a:off x="3722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.9608</a:t>
              </a:r>
              <a:endParaRPr lang="en-US" altLang="en-US" sz="1353"/>
            </a:p>
          </p:txBody>
        </p:sp>
        <p:sp>
          <p:nvSpPr>
            <p:cNvPr id="243742" name="Rectangle 203"/>
            <p:cNvSpPr>
              <a:spLocks noChangeArrowheads="1"/>
            </p:cNvSpPr>
            <p:nvPr/>
          </p:nvSpPr>
          <p:spPr bwMode="auto">
            <a:xfrm>
              <a:off x="4164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.9616</a:t>
              </a:r>
              <a:endParaRPr lang="en-US" altLang="en-US" sz="1353"/>
            </a:p>
          </p:txBody>
        </p:sp>
        <p:sp>
          <p:nvSpPr>
            <p:cNvPr id="243743" name="Rectangle 204"/>
            <p:cNvSpPr>
              <a:spLocks noChangeArrowheads="1"/>
            </p:cNvSpPr>
            <p:nvPr/>
          </p:nvSpPr>
          <p:spPr bwMode="auto">
            <a:xfrm>
              <a:off x="4607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.9625</a:t>
              </a:r>
              <a:endParaRPr lang="en-US" altLang="en-US" sz="1353"/>
            </a:p>
          </p:txBody>
        </p:sp>
        <p:sp>
          <p:nvSpPr>
            <p:cNvPr id="243776" name="Rectangle 205"/>
            <p:cNvSpPr>
              <a:spLocks noChangeArrowheads="1"/>
            </p:cNvSpPr>
            <p:nvPr/>
          </p:nvSpPr>
          <p:spPr bwMode="auto">
            <a:xfrm>
              <a:off x="5050" y="2807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.9633</a:t>
              </a:r>
              <a:endParaRPr lang="en-US" altLang="en-US" sz="1353"/>
            </a:p>
          </p:txBody>
        </p:sp>
        <p:sp>
          <p:nvSpPr>
            <p:cNvPr id="243777" name="Rectangle 206"/>
            <p:cNvSpPr>
              <a:spLocks noChangeArrowheads="1"/>
            </p:cNvSpPr>
            <p:nvPr/>
          </p:nvSpPr>
          <p:spPr bwMode="auto">
            <a:xfrm>
              <a:off x="754" y="3013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1.8</a:t>
              </a:r>
              <a:endParaRPr lang="en-US" altLang="en-US" sz="1353"/>
            </a:p>
          </p:txBody>
        </p:sp>
        <p:sp>
          <p:nvSpPr>
            <p:cNvPr id="243778" name="Rectangle 207"/>
            <p:cNvSpPr>
              <a:spLocks noChangeArrowheads="1"/>
            </p:cNvSpPr>
            <p:nvPr/>
          </p:nvSpPr>
          <p:spPr bwMode="auto">
            <a:xfrm>
              <a:off x="1064" y="3024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.9641</a:t>
              </a:r>
              <a:endParaRPr lang="en-US" altLang="en-US" sz="1353"/>
            </a:p>
          </p:txBody>
        </p:sp>
        <p:sp>
          <p:nvSpPr>
            <p:cNvPr id="243779" name="Rectangle 208"/>
            <p:cNvSpPr>
              <a:spLocks noChangeArrowheads="1"/>
            </p:cNvSpPr>
            <p:nvPr/>
          </p:nvSpPr>
          <p:spPr bwMode="auto">
            <a:xfrm>
              <a:off x="1507" y="3024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.9649</a:t>
              </a:r>
              <a:endParaRPr lang="en-US" altLang="en-US" sz="1353"/>
            </a:p>
          </p:txBody>
        </p:sp>
        <p:sp>
          <p:nvSpPr>
            <p:cNvPr id="243780" name="Rectangle 209"/>
            <p:cNvSpPr>
              <a:spLocks noChangeArrowheads="1"/>
            </p:cNvSpPr>
            <p:nvPr/>
          </p:nvSpPr>
          <p:spPr bwMode="auto">
            <a:xfrm>
              <a:off x="1950" y="3024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.9656</a:t>
              </a:r>
              <a:endParaRPr lang="en-US" altLang="en-US" sz="1353"/>
            </a:p>
          </p:txBody>
        </p:sp>
        <p:sp>
          <p:nvSpPr>
            <p:cNvPr id="243781" name="Rectangle 210"/>
            <p:cNvSpPr>
              <a:spLocks noChangeArrowheads="1"/>
            </p:cNvSpPr>
            <p:nvPr/>
          </p:nvSpPr>
          <p:spPr bwMode="auto">
            <a:xfrm>
              <a:off x="2393" y="3024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.9664</a:t>
              </a:r>
              <a:endParaRPr lang="en-US" altLang="en-US" sz="1353"/>
            </a:p>
          </p:txBody>
        </p:sp>
        <p:sp>
          <p:nvSpPr>
            <p:cNvPr id="243782" name="Rectangle 211"/>
            <p:cNvSpPr>
              <a:spLocks noChangeArrowheads="1"/>
            </p:cNvSpPr>
            <p:nvPr/>
          </p:nvSpPr>
          <p:spPr bwMode="auto">
            <a:xfrm>
              <a:off x="2836" y="3024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.9671</a:t>
              </a:r>
              <a:endParaRPr lang="en-US" altLang="en-US" sz="1353"/>
            </a:p>
          </p:txBody>
        </p:sp>
        <p:sp>
          <p:nvSpPr>
            <p:cNvPr id="243783" name="Rectangle 212"/>
            <p:cNvSpPr>
              <a:spLocks noChangeArrowheads="1"/>
            </p:cNvSpPr>
            <p:nvPr/>
          </p:nvSpPr>
          <p:spPr bwMode="auto">
            <a:xfrm>
              <a:off x="3279" y="3024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.9678</a:t>
              </a:r>
              <a:endParaRPr lang="en-US" altLang="en-US" sz="1353"/>
            </a:p>
          </p:txBody>
        </p:sp>
        <p:sp>
          <p:nvSpPr>
            <p:cNvPr id="243784" name="Rectangle 213"/>
            <p:cNvSpPr>
              <a:spLocks noChangeArrowheads="1"/>
            </p:cNvSpPr>
            <p:nvPr/>
          </p:nvSpPr>
          <p:spPr bwMode="auto">
            <a:xfrm>
              <a:off x="3722" y="3024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.9686</a:t>
              </a:r>
              <a:endParaRPr lang="en-US" altLang="en-US" sz="1353"/>
            </a:p>
          </p:txBody>
        </p:sp>
        <p:sp>
          <p:nvSpPr>
            <p:cNvPr id="243785" name="Rectangle 214"/>
            <p:cNvSpPr>
              <a:spLocks noChangeArrowheads="1"/>
            </p:cNvSpPr>
            <p:nvPr/>
          </p:nvSpPr>
          <p:spPr bwMode="auto">
            <a:xfrm>
              <a:off x="4164" y="3024"/>
              <a:ext cx="24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  <a:latin typeface="Book Antiqua" pitchFamily="18" charset="0"/>
                </a:rPr>
                <a:t>.9693</a:t>
              </a:r>
              <a:endParaRPr lang="en-US" altLang="en-US" sz="1353"/>
            </a:p>
          </p:txBody>
        </p:sp>
        <p:sp>
          <p:nvSpPr>
            <p:cNvPr id="243786" name="Rectangle 215"/>
            <p:cNvSpPr>
              <a:spLocks noChangeArrowheads="1"/>
            </p:cNvSpPr>
            <p:nvPr/>
          </p:nvSpPr>
          <p:spPr bwMode="auto">
            <a:xfrm>
              <a:off x="4607" y="3024"/>
              <a:ext cx="24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  <a:latin typeface="Book Antiqua" pitchFamily="18" charset="0"/>
                </a:rPr>
                <a:t>.9699</a:t>
              </a:r>
              <a:endParaRPr lang="en-US" altLang="en-US" sz="1353"/>
            </a:p>
          </p:txBody>
        </p:sp>
        <p:sp>
          <p:nvSpPr>
            <p:cNvPr id="243787" name="Rectangle 216"/>
            <p:cNvSpPr>
              <a:spLocks noChangeArrowheads="1"/>
            </p:cNvSpPr>
            <p:nvPr/>
          </p:nvSpPr>
          <p:spPr bwMode="auto">
            <a:xfrm>
              <a:off x="5050" y="3024"/>
              <a:ext cx="24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  <a:latin typeface="Book Antiqua" pitchFamily="18" charset="0"/>
                </a:rPr>
                <a:t>.9706</a:t>
              </a:r>
              <a:endParaRPr lang="en-US" altLang="en-US" sz="1353"/>
            </a:p>
          </p:txBody>
        </p:sp>
        <p:sp>
          <p:nvSpPr>
            <p:cNvPr id="243788" name="Rectangle 217"/>
            <p:cNvSpPr>
              <a:spLocks noChangeArrowheads="1"/>
            </p:cNvSpPr>
            <p:nvPr/>
          </p:nvSpPr>
          <p:spPr bwMode="auto">
            <a:xfrm>
              <a:off x="754" y="3230"/>
              <a:ext cx="15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1.9</a:t>
              </a:r>
              <a:endParaRPr lang="en-US" altLang="en-US" sz="1353"/>
            </a:p>
          </p:txBody>
        </p:sp>
        <p:sp>
          <p:nvSpPr>
            <p:cNvPr id="243789" name="Rectangle 218"/>
            <p:cNvSpPr>
              <a:spLocks noChangeArrowheads="1"/>
            </p:cNvSpPr>
            <p:nvPr/>
          </p:nvSpPr>
          <p:spPr bwMode="auto">
            <a:xfrm>
              <a:off x="1064" y="3241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.9713</a:t>
              </a:r>
              <a:endParaRPr lang="en-US" altLang="en-US" sz="1353"/>
            </a:p>
          </p:txBody>
        </p:sp>
        <p:sp>
          <p:nvSpPr>
            <p:cNvPr id="243790" name="Rectangle 219"/>
            <p:cNvSpPr>
              <a:spLocks noChangeArrowheads="1"/>
            </p:cNvSpPr>
            <p:nvPr/>
          </p:nvSpPr>
          <p:spPr bwMode="auto">
            <a:xfrm>
              <a:off x="1507" y="3241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.9719</a:t>
              </a:r>
              <a:endParaRPr lang="en-US" altLang="en-US" sz="1353"/>
            </a:p>
          </p:txBody>
        </p:sp>
        <p:sp>
          <p:nvSpPr>
            <p:cNvPr id="243791" name="Rectangle 220"/>
            <p:cNvSpPr>
              <a:spLocks noChangeArrowheads="1"/>
            </p:cNvSpPr>
            <p:nvPr/>
          </p:nvSpPr>
          <p:spPr bwMode="auto">
            <a:xfrm>
              <a:off x="1950" y="3241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.9726</a:t>
              </a:r>
              <a:endParaRPr lang="en-US" altLang="en-US" sz="1353"/>
            </a:p>
          </p:txBody>
        </p:sp>
        <p:sp>
          <p:nvSpPr>
            <p:cNvPr id="243792" name="Rectangle 221"/>
            <p:cNvSpPr>
              <a:spLocks noChangeArrowheads="1"/>
            </p:cNvSpPr>
            <p:nvPr/>
          </p:nvSpPr>
          <p:spPr bwMode="auto">
            <a:xfrm>
              <a:off x="2393" y="3241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.9732</a:t>
              </a:r>
              <a:endParaRPr lang="en-US" altLang="en-US" sz="1353"/>
            </a:p>
          </p:txBody>
        </p:sp>
        <p:sp>
          <p:nvSpPr>
            <p:cNvPr id="243793" name="Rectangle 222"/>
            <p:cNvSpPr>
              <a:spLocks noChangeArrowheads="1"/>
            </p:cNvSpPr>
            <p:nvPr/>
          </p:nvSpPr>
          <p:spPr bwMode="auto">
            <a:xfrm>
              <a:off x="2836" y="3241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.9738</a:t>
              </a:r>
              <a:endParaRPr lang="en-US" altLang="en-US" sz="1353"/>
            </a:p>
          </p:txBody>
        </p:sp>
        <p:sp>
          <p:nvSpPr>
            <p:cNvPr id="243794" name="Rectangle 223"/>
            <p:cNvSpPr>
              <a:spLocks noChangeArrowheads="1"/>
            </p:cNvSpPr>
            <p:nvPr/>
          </p:nvSpPr>
          <p:spPr bwMode="auto">
            <a:xfrm>
              <a:off x="3279" y="3241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.9744</a:t>
              </a:r>
              <a:endParaRPr lang="en-US" altLang="en-US" sz="1353"/>
            </a:p>
          </p:txBody>
        </p:sp>
        <p:sp>
          <p:nvSpPr>
            <p:cNvPr id="243795" name="Rectangle 224"/>
            <p:cNvSpPr>
              <a:spLocks noChangeArrowheads="1"/>
            </p:cNvSpPr>
            <p:nvPr/>
          </p:nvSpPr>
          <p:spPr bwMode="auto">
            <a:xfrm>
              <a:off x="3722" y="3241"/>
              <a:ext cx="27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</a:rPr>
                <a:t>.9750</a:t>
              </a:r>
              <a:endParaRPr lang="en-US" altLang="en-US" sz="1353"/>
            </a:p>
          </p:txBody>
        </p:sp>
        <p:sp>
          <p:nvSpPr>
            <p:cNvPr id="243796" name="Rectangle 225"/>
            <p:cNvSpPr>
              <a:spLocks noChangeArrowheads="1"/>
            </p:cNvSpPr>
            <p:nvPr/>
          </p:nvSpPr>
          <p:spPr bwMode="auto">
            <a:xfrm>
              <a:off x="4164" y="3241"/>
              <a:ext cx="24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  <a:latin typeface="Book Antiqua" pitchFamily="18" charset="0"/>
                </a:rPr>
                <a:t>.9756</a:t>
              </a:r>
              <a:endParaRPr lang="en-US" altLang="en-US" sz="1353"/>
            </a:p>
          </p:txBody>
        </p:sp>
        <p:sp>
          <p:nvSpPr>
            <p:cNvPr id="243797" name="Rectangle 226"/>
            <p:cNvSpPr>
              <a:spLocks noChangeArrowheads="1"/>
            </p:cNvSpPr>
            <p:nvPr/>
          </p:nvSpPr>
          <p:spPr bwMode="auto">
            <a:xfrm>
              <a:off x="4607" y="3241"/>
              <a:ext cx="24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  <a:latin typeface="Book Antiqua" pitchFamily="18" charset="0"/>
                </a:rPr>
                <a:t>.9761</a:t>
              </a:r>
              <a:endParaRPr lang="en-US" altLang="en-US" sz="1353"/>
            </a:p>
          </p:txBody>
        </p:sp>
        <p:sp>
          <p:nvSpPr>
            <p:cNvPr id="243798" name="Rectangle 227"/>
            <p:cNvSpPr>
              <a:spLocks noChangeArrowheads="1"/>
            </p:cNvSpPr>
            <p:nvPr/>
          </p:nvSpPr>
          <p:spPr bwMode="auto">
            <a:xfrm>
              <a:off x="5050" y="3241"/>
              <a:ext cx="24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>
                  <a:solidFill>
                    <a:srgbClr val="FFFFFF"/>
                  </a:solidFill>
                  <a:latin typeface="Book Antiqua" pitchFamily="18" charset="0"/>
                </a:rPr>
                <a:t>.9767</a:t>
              </a:r>
              <a:endParaRPr lang="en-US" altLang="en-US" sz="1353"/>
            </a:p>
          </p:txBody>
        </p:sp>
        <p:sp>
          <p:nvSpPr>
            <p:cNvPr id="243799" name="Rectangle 228"/>
            <p:cNvSpPr>
              <a:spLocks noChangeArrowheads="1"/>
            </p:cNvSpPr>
            <p:nvPr/>
          </p:nvSpPr>
          <p:spPr bwMode="auto">
            <a:xfrm>
              <a:off x="732" y="3458"/>
              <a:ext cx="9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</a:rPr>
                <a:t>  .</a:t>
              </a:r>
              <a:endParaRPr lang="en-US" altLang="en-US" sz="1353"/>
            </a:p>
          </p:txBody>
        </p:sp>
        <p:sp>
          <p:nvSpPr>
            <p:cNvPr id="243800" name="Rectangle 229"/>
            <p:cNvSpPr>
              <a:spLocks noChangeArrowheads="1"/>
            </p:cNvSpPr>
            <p:nvPr/>
          </p:nvSpPr>
          <p:spPr bwMode="auto">
            <a:xfrm>
              <a:off x="1197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01" name="Rectangle 230"/>
            <p:cNvSpPr>
              <a:spLocks noChangeArrowheads="1"/>
            </p:cNvSpPr>
            <p:nvPr/>
          </p:nvSpPr>
          <p:spPr bwMode="auto">
            <a:xfrm>
              <a:off x="1640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02" name="Rectangle 231"/>
            <p:cNvSpPr>
              <a:spLocks noChangeArrowheads="1"/>
            </p:cNvSpPr>
            <p:nvPr/>
          </p:nvSpPr>
          <p:spPr bwMode="auto">
            <a:xfrm>
              <a:off x="2083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03" name="Rectangle 232"/>
            <p:cNvSpPr>
              <a:spLocks noChangeArrowheads="1"/>
            </p:cNvSpPr>
            <p:nvPr/>
          </p:nvSpPr>
          <p:spPr bwMode="auto">
            <a:xfrm>
              <a:off x="2526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11" name="Rectangle 233"/>
            <p:cNvSpPr>
              <a:spLocks noChangeArrowheads="1"/>
            </p:cNvSpPr>
            <p:nvPr/>
          </p:nvSpPr>
          <p:spPr bwMode="auto">
            <a:xfrm>
              <a:off x="2969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13" name="Rectangle 234"/>
            <p:cNvSpPr>
              <a:spLocks noChangeArrowheads="1"/>
            </p:cNvSpPr>
            <p:nvPr/>
          </p:nvSpPr>
          <p:spPr bwMode="auto">
            <a:xfrm>
              <a:off x="3412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14" name="Rectangle 235"/>
            <p:cNvSpPr>
              <a:spLocks noChangeArrowheads="1"/>
            </p:cNvSpPr>
            <p:nvPr/>
          </p:nvSpPr>
          <p:spPr bwMode="auto">
            <a:xfrm>
              <a:off x="3854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15" name="Rectangle 236"/>
            <p:cNvSpPr>
              <a:spLocks noChangeArrowheads="1"/>
            </p:cNvSpPr>
            <p:nvPr/>
          </p:nvSpPr>
          <p:spPr bwMode="auto">
            <a:xfrm>
              <a:off x="4297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16" name="Rectangle 237"/>
            <p:cNvSpPr>
              <a:spLocks noChangeArrowheads="1"/>
            </p:cNvSpPr>
            <p:nvPr/>
          </p:nvSpPr>
          <p:spPr bwMode="auto">
            <a:xfrm>
              <a:off x="4740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17" name="Rectangle 238"/>
            <p:cNvSpPr>
              <a:spLocks noChangeArrowheads="1"/>
            </p:cNvSpPr>
            <p:nvPr/>
          </p:nvSpPr>
          <p:spPr bwMode="auto">
            <a:xfrm>
              <a:off x="5183" y="3447"/>
              <a:ext cx="2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353" b="1">
                  <a:solidFill>
                    <a:srgbClr val="FFFFFF"/>
                  </a:solidFill>
                  <a:latin typeface="Book Antiqua" pitchFamily="18" charset="0"/>
                </a:rPr>
                <a:t>.</a:t>
              </a:r>
              <a:endParaRPr lang="en-US" altLang="en-US" sz="1353"/>
            </a:p>
          </p:txBody>
        </p:sp>
        <p:sp>
          <p:nvSpPr>
            <p:cNvPr id="243818" name="Line 239"/>
            <p:cNvSpPr>
              <a:spLocks noChangeShapeType="1"/>
            </p:cNvSpPr>
            <p:nvPr/>
          </p:nvSpPr>
          <p:spPr bwMode="auto">
            <a:xfrm>
              <a:off x="699" y="2135"/>
              <a:ext cx="4728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19" name="Rectangle 240"/>
            <p:cNvSpPr>
              <a:spLocks noChangeArrowheads="1"/>
            </p:cNvSpPr>
            <p:nvPr/>
          </p:nvSpPr>
          <p:spPr bwMode="auto">
            <a:xfrm>
              <a:off x="699" y="2135"/>
              <a:ext cx="4728" cy="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" name="Rectangle 242"/>
          <p:cNvSpPr>
            <a:spLocks noChangeArrowheads="1"/>
          </p:cNvSpPr>
          <p:nvPr/>
        </p:nvSpPr>
        <p:spPr bwMode="auto">
          <a:xfrm>
            <a:off x="1100138" y="2701104"/>
            <a:ext cx="7505700" cy="2091148"/>
          </a:xfrm>
          <a:prstGeom prst="rect">
            <a:avLst/>
          </a:prstGeom>
          <a:noFill/>
          <a:ln w="9525" cap="rnd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750" tIns="34375" rIns="68750" bIns="34375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3806" name="Oval 94"/>
          <p:cNvSpPr>
            <a:spLocks noChangeArrowheads="1"/>
          </p:cNvSpPr>
          <p:nvPr/>
        </p:nvSpPr>
        <p:spPr bwMode="auto">
          <a:xfrm>
            <a:off x="1073150" y="3444703"/>
            <a:ext cx="542925" cy="315105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808" name="Line 96"/>
          <p:cNvSpPr>
            <a:spLocks noChangeShapeType="1"/>
          </p:cNvSpPr>
          <p:nvPr/>
        </p:nvSpPr>
        <p:spPr bwMode="auto">
          <a:xfrm flipH="1">
            <a:off x="1631950" y="3599869"/>
            <a:ext cx="2714625" cy="238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809" name="Line 97"/>
          <p:cNvSpPr>
            <a:spLocks noChangeShapeType="1"/>
          </p:cNvSpPr>
          <p:nvPr/>
        </p:nvSpPr>
        <p:spPr bwMode="auto">
          <a:xfrm rot="16200000">
            <a:off x="4911993" y="3209568"/>
            <a:ext cx="424914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807" name="Oval 95"/>
          <p:cNvSpPr>
            <a:spLocks noChangeArrowheads="1"/>
          </p:cNvSpPr>
          <p:nvPr/>
        </p:nvSpPr>
        <p:spPr bwMode="auto">
          <a:xfrm>
            <a:off x="4357688" y="3423219"/>
            <a:ext cx="1543050" cy="372396"/>
          </a:xfrm>
          <a:prstGeom prst="ellips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3" name="Rectangle 2"/>
          <p:cNvSpPr txBox="1">
            <a:spLocks noChangeArrowheads="1"/>
          </p:cNvSpPr>
          <p:nvPr/>
        </p:nvSpPr>
        <p:spPr>
          <a:xfrm>
            <a:off x="633414" y="1043591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00238" y="4931807"/>
            <a:ext cx="5978973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 look up the complement of the tail area (1 - .05 = .95)</a:t>
            </a:r>
            <a:endParaRPr lang="en-US" dirty="0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5650208"/>
      </p:ext>
    </p:extLst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524" name="Rectangle 108"/>
          <p:cNvSpPr>
            <a:spLocks noChangeArrowheads="1"/>
          </p:cNvSpPr>
          <p:nvPr/>
        </p:nvSpPr>
        <p:spPr bwMode="auto">
          <a:xfrm>
            <a:off x="698748" y="1717240"/>
            <a:ext cx="777240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Solving for the Reorder Point</a:t>
            </a:r>
          </a:p>
        </p:txBody>
      </p:sp>
      <p:sp>
        <p:nvSpPr>
          <p:cNvPr id="188615" name="Rectangle 199"/>
          <p:cNvSpPr>
            <a:spLocks noChangeArrowheads="1"/>
          </p:cNvSpPr>
          <p:nvPr/>
        </p:nvSpPr>
        <p:spPr bwMode="auto">
          <a:xfrm>
            <a:off x="1104900" y="2015805"/>
            <a:ext cx="7499350" cy="49175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Step 2:  Convert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.05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to the corresponding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8624" name="Rectangle 208"/>
          <p:cNvSpPr>
            <a:spLocks noChangeArrowheads="1"/>
          </p:cNvSpPr>
          <p:nvPr/>
        </p:nvSpPr>
        <p:spPr bwMode="auto">
          <a:xfrm>
            <a:off x="2976917" y="2491448"/>
            <a:ext cx="3184359" cy="126041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x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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1805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.05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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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15 + 1.645(6)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= 24.87 or   25</a:t>
            </a:r>
          </a:p>
        </p:txBody>
      </p:sp>
      <p:sp>
        <p:nvSpPr>
          <p:cNvPr id="188627" name="Rectangle 211"/>
          <p:cNvSpPr>
            <a:spLocks noChangeArrowheads="1"/>
          </p:cNvSpPr>
          <p:nvPr/>
        </p:nvSpPr>
        <p:spPr bwMode="auto">
          <a:xfrm>
            <a:off x="1503803" y="3712157"/>
            <a:ext cx="6102772" cy="8450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A reorder point of 25 gallons will place the probability</a:t>
            </a:r>
          </a:p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of a stockout during lead time at (slightly less than) .05.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668989" y="1069808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Standard 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342968932"/>
      </p:ext>
    </p:extLst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125" y="1049381"/>
            <a:ext cx="7772400" cy="612305"/>
          </a:xfrm>
        </p:spPr>
        <p:txBody>
          <a:bodyPr/>
          <a:lstStyle/>
          <a:p>
            <a:pPr algn="l"/>
            <a:r>
              <a:rPr lang="en-US" sz="2400" b="1" dirty="0"/>
              <a:t>Normal Probability Distribution</a:t>
            </a:r>
          </a:p>
        </p:txBody>
      </p:sp>
      <p:sp>
        <p:nvSpPr>
          <p:cNvPr id="3" name="Rectangle 108"/>
          <p:cNvSpPr>
            <a:spLocks noChangeArrowheads="1"/>
          </p:cNvSpPr>
          <p:nvPr/>
        </p:nvSpPr>
        <p:spPr bwMode="auto">
          <a:xfrm>
            <a:off x="698748" y="1717240"/>
            <a:ext cx="777240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Solving for the Reorder Point</a:t>
            </a:r>
          </a:p>
        </p:txBody>
      </p:sp>
      <p:sp>
        <p:nvSpPr>
          <p:cNvPr id="5" name="Freeform 109"/>
          <p:cNvSpPr>
            <a:spLocks/>
          </p:cNvSpPr>
          <p:nvPr/>
        </p:nvSpPr>
        <p:spPr bwMode="auto">
          <a:xfrm>
            <a:off x="2766363" y="2451093"/>
            <a:ext cx="3475818" cy="2301218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111"/>
          <p:cNvSpPr>
            <a:spLocks noChangeShapeType="1"/>
          </p:cNvSpPr>
          <p:nvPr/>
        </p:nvSpPr>
        <p:spPr bwMode="auto">
          <a:xfrm flipH="1">
            <a:off x="4514325" y="4697407"/>
            <a:ext cx="1588" cy="1396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13"/>
          <p:cNvSpPr>
            <a:spLocks noChangeArrowheads="1"/>
          </p:cNvSpPr>
          <p:nvPr/>
        </p:nvSpPr>
        <p:spPr bwMode="auto">
          <a:xfrm>
            <a:off x="4322734" y="4815570"/>
            <a:ext cx="39387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11" name="Rectangle 126"/>
          <p:cNvSpPr>
            <a:spLocks noChangeArrowheads="1"/>
          </p:cNvSpPr>
          <p:nvPr/>
        </p:nvSpPr>
        <p:spPr bwMode="auto">
          <a:xfrm>
            <a:off x="6780342" y="4570428"/>
            <a:ext cx="25281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14" name="Rectangle 133"/>
          <p:cNvSpPr>
            <a:spLocks noChangeArrowheads="1"/>
          </p:cNvSpPr>
          <p:nvPr/>
        </p:nvSpPr>
        <p:spPr bwMode="auto">
          <a:xfrm>
            <a:off x="5334215" y="4819151"/>
            <a:ext cx="714478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24.87</a:t>
            </a:r>
            <a:endParaRPr lang="en-US" sz="1805" baseline="-25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 131"/>
          <p:cNvSpPr>
            <a:spLocks/>
          </p:cNvSpPr>
          <p:nvPr/>
        </p:nvSpPr>
        <p:spPr bwMode="auto">
          <a:xfrm>
            <a:off x="5669937" y="4514788"/>
            <a:ext cx="579271" cy="239910"/>
          </a:xfrm>
          <a:custGeom>
            <a:avLst/>
            <a:gdLst/>
            <a:ahLst/>
            <a:cxnLst>
              <a:cxn ang="0">
                <a:pos x="3" y="8"/>
              </a:cxn>
              <a:cxn ang="0">
                <a:pos x="2" y="24"/>
              </a:cxn>
              <a:cxn ang="0">
                <a:pos x="2" y="48"/>
              </a:cxn>
              <a:cxn ang="0">
                <a:pos x="2" y="78"/>
              </a:cxn>
              <a:cxn ang="0">
                <a:pos x="0" y="104"/>
              </a:cxn>
              <a:cxn ang="0">
                <a:pos x="0" y="128"/>
              </a:cxn>
              <a:cxn ang="0">
                <a:pos x="0" y="152"/>
              </a:cxn>
              <a:cxn ang="0">
                <a:pos x="0" y="176"/>
              </a:cxn>
              <a:cxn ang="0">
                <a:pos x="0" y="200"/>
              </a:cxn>
              <a:cxn ang="0">
                <a:pos x="451" y="201"/>
              </a:cxn>
              <a:cxn ang="0">
                <a:pos x="451" y="159"/>
              </a:cxn>
              <a:cxn ang="0">
                <a:pos x="436" y="154"/>
              </a:cxn>
              <a:cxn ang="0">
                <a:pos x="424" y="152"/>
              </a:cxn>
              <a:cxn ang="0">
                <a:pos x="396" y="144"/>
              </a:cxn>
              <a:cxn ang="0">
                <a:pos x="372" y="136"/>
              </a:cxn>
              <a:cxn ang="0">
                <a:pos x="348" y="132"/>
              </a:cxn>
              <a:cxn ang="0">
                <a:pos x="324" y="126"/>
              </a:cxn>
              <a:cxn ang="0">
                <a:pos x="302" y="118"/>
              </a:cxn>
              <a:cxn ang="0">
                <a:pos x="282" y="114"/>
              </a:cxn>
              <a:cxn ang="0">
                <a:pos x="260" y="104"/>
              </a:cxn>
              <a:cxn ang="0">
                <a:pos x="238" y="96"/>
              </a:cxn>
              <a:cxn ang="0">
                <a:pos x="212" y="90"/>
              </a:cxn>
              <a:cxn ang="0">
                <a:pos x="184" y="82"/>
              </a:cxn>
              <a:cxn ang="0">
                <a:pos x="166" y="72"/>
              </a:cxn>
              <a:cxn ang="0">
                <a:pos x="144" y="64"/>
              </a:cxn>
              <a:cxn ang="0">
                <a:pos x="123" y="59"/>
              </a:cxn>
              <a:cxn ang="0">
                <a:pos x="90" y="46"/>
              </a:cxn>
              <a:cxn ang="0">
                <a:pos x="68" y="36"/>
              </a:cxn>
              <a:cxn ang="0">
                <a:pos x="46" y="26"/>
              </a:cxn>
              <a:cxn ang="0">
                <a:pos x="24" y="17"/>
              </a:cxn>
              <a:cxn ang="0">
                <a:pos x="2" y="6"/>
              </a:cxn>
              <a:cxn ang="0">
                <a:pos x="2" y="0"/>
              </a:cxn>
            </a:cxnLst>
            <a:rect l="0" t="0" r="r" b="b"/>
            <a:pathLst>
              <a:path w="451" h="201">
                <a:moveTo>
                  <a:pt x="3" y="8"/>
                </a:moveTo>
                <a:lnTo>
                  <a:pt x="2" y="24"/>
                </a:lnTo>
                <a:lnTo>
                  <a:pt x="2" y="48"/>
                </a:lnTo>
                <a:lnTo>
                  <a:pt x="2" y="78"/>
                </a:lnTo>
                <a:lnTo>
                  <a:pt x="0" y="104"/>
                </a:lnTo>
                <a:lnTo>
                  <a:pt x="0" y="128"/>
                </a:lnTo>
                <a:lnTo>
                  <a:pt x="0" y="152"/>
                </a:lnTo>
                <a:lnTo>
                  <a:pt x="0" y="176"/>
                </a:lnTo>
                <a:lnTo>
                  <a:pt x="0" y="200"/>
                </a:lnTo>
                <a:lnTo>
                  <a:pt x="451" y="201"/>
                </a:lnTo>
                <a:lnTo>
                  <a:pt x="451" y="159"/>
                </a:lnTo>
                <a:lnTo>
                  <a:pt x="436" y="154"/>
                </a:lnTo>
                <a:lnTo>
                  <a:pt x="424" y="152"/>
                </a:lnTo>
                <a:lnTo>
                  <a:pt x="396" y="144"/>
                </a:lnTo>
                <a:lnTo>
                  <a:pt x="372" y="136"/>
                </a:lnTo>
                <a:lnTo>
                  <a:pt x="348" y="132"/>
                </a:lnTo>
                <a:lnTo>
                  <a:pt x="324" y="126"/>
                </a:lnTo>
                <a:lnTo>
                  <a:pt x="302" y="118"/>
                </a:lnTo>
                <a:lnTo>
                  <a:pt x="282" y="114"/>
                </a:lnTo>
                <a:lnTo>
                  <a:pt x="260" y="104"/>
                </a:lnTo>
                <a:lnTo>
                  <a:pt x="238" y="96"/>
                </a:lnTo>
                <a:lnTo>
                  <a:pt x="212" y="90"/>
                </a:lnTo>
                <a:lnTo>
                  <a:pt x="184" y="82"/>
                </a:lnTo>
                <a:lnTo>
                  <a:pt x="166" y="72"/>
                </a:lnTo>
                <a:lnTo>
                  <a:pt x="144" y="64"/>
                </a:lnTo>
                <a:lnTo>
                  <a:pt x="123" y="59"/>
                </a:lnTo>
                <a:lnTo>
                  <a:pt x="90" y="46"/>
                </a:lnTo>
                <a:lnTo>
                  <a:pt x="68" y="36"/>
                </a:lnTo>
                <a:lnTo>
                  <a:pt x="46" y="26"/>
                </a:lnTo>
                <a:lnTo>
                  <a:pt x="24" y="17"/>
                </a:lnTo>
                <a:lnTo>
                  <a:pt x="2" y="6"/>
                </a:lnTo>
                <a:lnTo>
                  <a:pt x="2" y="0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6" name="Group 116"/>
          <p:cNvGrpSpPr>
            <a:grpSpLocks/>
          </p:cNvGrpSpPr>
          <p:nvPr/>
        </p:nvGrpSpPr>
        <p:grpSpPr bwMode="auto">
          <a:xfrm>
            <a:off x="2703194" y="2398575"/>
            <a:ext cx="3562128" cy="2214087"/>
            <a:chOff x="1312" y="1785"/>
            <a:chExt cx="2973" cy="1855"/>
          </a:xfrm>
        </p:grpSpPr>
        <p:sp>
          <p:nvSpPr>
            <p:cNvPr id="17" name="Arc 117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rc 118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rc 119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rc 120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rc 121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rc 122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Line 115"/>
          <p:cNvSpPr>
            <a:spLocks noChangeShapeType="1"/>
          </p:cNvSpPr>
          <p:nvPr/>
        </p:nvSpPr>
        <p:spPr bwMode="auto">
          <a:xfrm>
            <a:off x="2340679" y="4744457"/>
            <a:ext cx="4337049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32"/>
          <p:cNvSpPr>
            <a:spLocks noChangeShapeType="1"/>
          </p:cNvSpPr>
          <p:nvPr/>
        </p:nvSpPr>
        <p:spPr bwMode="auto">
          <a:xfrm>
            <a:off x="5666761" y="4447948"/>
            <a:ext cx="0" cy="4058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62415" y="2693022"/>
            <a:ext cx="16436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3769" indent="-343769"/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Probability of a</a:t>
            </a:r>
          </a:p>
          <a:p>
            <a:pPr marL="343769" indent="-343769"/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stockout during</a:t>
            </a:r>
          </a:p>
          <a:p>
            <a:pPr marL="343769" indent="-343769"/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replenishment</a:t>
            </a:r>
          </a:p>
          <a:p>
            <a:pPr marL="343769" indent="-343769"/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lead-time = .05</a:t>
            </a:r>
            <a:endParaRPr lang="en-US" dirty="0">
              <a:effectLst/>
              <a:latin typeface="+mn-lt"/>
            </a:endParaRPr>
          </a:p>
        </p:txBody>
      </p:sp>
      <p:sp>
        <p:nvSpPr>
          <p:cNvPr id="23" name="Line 125"/>
          <p:cNvSpPr>
            <a:spLocks noChangeShapeType="1"/>
          </p:cNvSpPr>
          <p:nvPr/>
        </p:nvSpPr>
        <p:spPr bwMode="auto">
          <a:xfrm flipH="1">
            <a:off x="5812065" y="3773806"/>
            <a:ext cx="384175" cy="91666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31640" y="2754721"/>
            <a:ext cx="17374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3769" indent="-343769"/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Probability of </a:t>
            </a:r>
            <a:r>
              <a:rPr lang="en-US" u="sng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no</a:t>
            </a:r>
          </a:p>
          <a:p>
            <a:pPr marL="343769" indent="-343769"/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stockout during</a:t>
            </a:r>
          </a:p>
          <a:p>
            <a:pPr marL="343769" indent="-343769"/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replenishment</a:t>
            </a:r>
          </a:p>
          <a:p>
            <a:pPr marL="343769" indent="-343769"/>
            <a:r>
              <a:rPr lang="en-US" dirty="0">
                <a:solidFill>
                  <a:srgbClr val="000000"/>
                </a:solidFill>
                <a:effectLst/>
                <a:latin typeface="+mn-lt"/>
                <a:cs typeface="Arial" panose="020B0604020202020204" pitchFamily="34" charset="0"/>
              </a:rPr>
              <a:t>lead-time = .95</a:t>
            </a:r>
          </a:p>
        </p:txBody>
      </p:sp>
      <p:sp>
        <p:nvSpPr>
          <p:cNvPr id="27" name="Line 112"/>
          <p:cNvSpPr>
            <a:spLocks noChangeShapeType="1"/>
          </p:cNvSpPr>
          <p:nvPr/>
        </p:nvSpPr>
        <p:spPr bwMode="auto">
          <a:xfrm>
            <a:off x="3383074" y="3743522"/>
            <a:ext cx="889000" cy="30078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85225"/>
      </p:ext>
    </p:extLst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698748" y="1717240"/>
            <a:ext cx="655320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Solving for the Reorder Point</a:t>
            </a:r>
          </a:p>
        </p:txBody>
      </p:sp>
      <p:sp>
        <p:nvSpPr>
          <p:cNvPr id="200796" name="Rectangle 92"/>
          <p:cNvSpPr>
            <a:spLocks noChangeArrowheads="1"/>
          </p:cNvSpPr>
          <p:nvPr/>
        </p:nvSpPr>
        <p:spPr bwMode="auto">
          <a:xfrm>
            <a:off x="999794" y="1982017"/>
            <a:ext cx="7245350" cy="13985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indent="255439">
              <a:lnSpc>
                <a:spcPct val="11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By raising the reorder point from 20 gallons to 25 gallons on hand, the probability of a stockout decreases from about .20 to .05.</a:t>
            </a:r>
          </a:p>
          <a:p>
            <a:pPr algn="l">
              <a:lnSpc>
                <a:spcPct val="11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This is a significant decrease in the chance that Pep Zone will be out of stock and unable to meet a customer’s desire to make a purchase.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85800" y="1053708"/>
            <a:ext cx="7772400" cy="531143"/>
          </a:xfrm>
          <a:prstGeom prst="rect">
            <a:avLst/>
          </a:prstGeom>
          <a:noFill/>
          <a:ln/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effectLst/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pPr algn="l"/>
            <a:r>
              <a:rPr lang="en-US" sz="2400" b="1" kern="0" dirty="0">
                <a:solidFill>
                  <a:schemeClr val="tx1"/>
                </a:solidFill>
                <a:latin typeface="+mn-lt"/>
              </a:rPr>
              <a:t>Standard Normal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675096303"/>
      </p:ext>
    </p:extLst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96141" y="1016938"/>
            <a:ext cx="7772400" cy="534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Using Excel to Compute Normal Probabilities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00088" y="1691150"/>
            <a:ext cx="7772400" cy="736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Excel has two functions for computing cumulative probabilities and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values for any normal distribution: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93040" y="2286871"/>
            <a:ext cx="7175501" cy="67057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NORM.DIST is used to compute the cumulative probability given an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value.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201854" y="3024271"/>
            <a:ext cx="7175501" cy="75434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NORM.INV is used to compute the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value given a cumulative probability.       </a:t>
            </a:r>
          </a:p>
        </p:txBody>
      </p:sp>
    </p:spTree>
    <p:extLst>
      <p:ext uri="{BB962C8B-B14F-4D97-AF65-F5344CB8AC3E}">
        <p14:creationId xmlns:p14="http://schemas.microsoft.com/office/powerpoint/2010/main" val="1972876779"/>
      </p:ext>
    </p:extLst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ChangeArrowheads="1"/>
          </p:cNvSpPr>
          <p:nvPr/>
        </p:nvSpPr>
        <p:spPr bwMode="auto">
          <a:xfrm>
            <a:off x="465992" y="992449"/>
            <a:ext cx="7772400" cy="5078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Exponential Probability Distribution</a:t>
            </a:r>
          </a:p>
        </p:txBody>
      </p:sp>
      <p:sp>
        <p:nvSpPr>
          <p:cNvPr id="162819" name="Rectangle 3"/>
          <p:cNvSpPr>
            <a:spLocks noChangeArrowheads="1"/>
          </p:cNvSpPr>
          <p:nvPr/>
        </p:nvSpPr>
        <p:spPr bwMode="auto">
          <a:xfrm>
            <a:off x="700088" y="1691152"/>
            <a:ext cx="7772400" cy="7328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exponential probability distribution is useful in describing the time it takes to complete a task.</a:t>
            </a:r>
          </a:p>
        </p:txBody>
      </p:sp>
      <p:sp>
        <p:nvSpPr>
          <p:cNvPr id="162838" name="Text Box 22"/>
          <p:cNvSpPr txBox="1">
            <a:spLocks noChangeArrowheads="1"/>
          </p:cNvSpPr>
          <p:nvPr/>
        </p:nvSpPr>
        <p:spPr bwMode="auto">
          <a:xfrm>
            <a:off x="1236165" y="2614891"/>
            <a:ext cx="4688719" cy="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Time between vehicle arrivals at a toll booth</a:t>
            </a:r>
          </a:p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Time required to complete a questionnaire</a:t>
            </a:r>
          </a:p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Distance between major defects in a highway</a:t>
            </a:r>
          </a:p>
        </p:txBody>
      </p:sp>
      <p:sp>
        <p:nvSpPr>
          <p:cNvPr id="162839" name="Rectangle 23"/>
          <p:cNvSpPr>
            <a:spLocks noChangeArrowheads="1"/>
          </p:cNvSpPr>
          <p:nvPr/>
        </p:nvSpPr>
        <p:spPr bwMode="auto">
          <a:xfrm>
            <a:off x="700088" y="2292715"/>
            <a:ext cx="7772400" cy="435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exponential random variables can be used to describe:</a:t>
            </a:r>
          </a:p>
        </p:txBody>
      </p:sp>
      <p:sp>
        <p:nvSpPr>
          <p:cNvPr id="162840" name="Rectangle 24"/>
          <p:cNvSpPr>
            <a:spLocks noChangeArrowheads="1"/>
          </p:cNvSpPr>
          <p:nvPr/>
        </p:nvSpPr>
        <p:spPr bwMode="auto">
          <a:xfrm>
            <a:off x="700088" y="3493640"/>
            <a:ext cx="7772400" cy="6373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waiting line applications, the exponential distribution is often used for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service time.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066381"/>
      </p:ext>
    </p:extLst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700088" y="1682967"/>
            <a:ext cx="7772400" cy="7328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property of the exponential distribution is that the mean and standard deviation are equal.</a:t>
            </a:r>
          </a:p>
        </p:txBody>
      </p:sp>
      <p:sp>
        <p:nvSpPr>
          <p:cNvPr id="253960" name="Rectangle 8"/>
          <p:cNvSpPr>
            <a:spLocks noChangeArrowheads="1"/>
          </p:cNvSpPr>
          <p:nvPr/>
        </p:nvSpPr>
        <p:spPr bwMode="auto">
          <a:xfrm>
            <a:off x="700088" y="2321361"/>
            <a:ext cx="7772400" cy="6373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exponential distribution is skewed to the right.  Its skewness measure is 2.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45124" y="995296"/>
            <a:ext cx="7772400" cy="5078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Exponential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597231148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43127" y="1524794"/>
            <a:ext cx="7772400" cy="10090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probability of the random variable assuming a value within some given interval from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to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defined to be the area under the graph of the probability density function between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x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and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x</a:t>
            </a:r>
            <a:r>
              <a:rPr lang="en-US" sz="1805" i="1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299681" y="2946932"/>
            <a:ext cx="2829330" cy="1847661"/>
            <a:chOff x="621323" y="2811278"/>
            <a:chExt cx="3763107" cy="2457453"/>
          </a:xfrm>
        </p:grpSpPr>
        <p:sp>
          <p:nvSpPr>
            <p:cNvPr id="15" name="AutoShape 60"/>
            <p:cNvSpPr>
              <a:spLocks noChangeArrowheads="1"/>
            </p:cNvSpPr>
            <p:nvPr/>
          </p:nvSpPr>
          <p:spPr bwMode="auto">
            <a:xfrm>
              <a:off x="621323" y="2811278"/>
              <a:ext cx="3763107" cy="2457453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39"/>
            <p:cNvSpPr>
              <a:spLocks noChangeShapeType="1"/>
            </p:cNvSpPr>
            <p:nvPr/>
          </p:nvSpPr>
          <p:spPr bwMode="auto">
            <a:xfrm>
              <a:off x="962512" y="3452996"/>
              <a:ext cx="0" cy="14478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40"/>
            <p:cNvSpPr>
              <a:spLocks noChangeArrowheads="1"/>
            </p:cNvSpPr>
            <p:nvPr/>
          </p:nvSpPr>
          <p:spPr bwMode="auto">
            <a:xfrm>
              <a:off x="724361" y="3009472"/>
              <a:ext cx="621944" cy="3976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 </a:t>
              </a:r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18" name="Rectangle 41"/>
            <p:cNvSpPr>
              <a:spLocks noChangeArrowheads="1"/>
            </p:cNvSpPr>
            <p:nvPr/>
          </p:nvSpPr>
          <p:spPr bwMode="auto">
            <a:xfrm>
              <a:off x="3845217" y="4653373"/>
              <a:ext cx="395947" cy="459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9" name="Line 49"/>
            <p:cNvSpPr>
              <a:spLocks noChangeShapeType="1"/>
            </p:cNvSpPr>
            <p:nvPr/>
          </p:nvSpPr>
          <p:spPr bwMode="auto">
            <a:xfrm>
              <a:off x="966735" y="4902385"/>
              <a:ext cx="299189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46"/>
            <p:cNvSpPr>
              <a:spLocks/>
            </p:cNvSpPr>
            <p:nvPr/>
          </p:nvSpPr>
          <p:spPr bwMode="auto">
            <a:xfrm>
              <a:off x="1344983" y="4416610"/>
              <a:ext cx="2198000" cy="481013"/>
            </a:xfrm>
            <a:custGeom>
              <a:avLst/>
              <a:gdLst/>
              <a:ahLst/>
              <a:cxnLst>
                <a:cxn ang="0">
                  <a:pos x="13" y="302"/>
                </a:cxn>
                <a:cxn ang="0">
                  <a:pos x="15" y="0"/>
                </a:cxn>
                <a:cxn ang="0">
                  <a:pos x="1041" y="0"/>
                </a:cxn>
                <a:cxn ang="0">
                  <a:pos x="1041" y="303"/>
                </a:cxn>
                <a:cxn ang="0">
                  <a:pos x="0" y="303"/>
                </a:cxn>
              </a:cxnLst>
              <a:rect l="0" t="0" r="r" b="b"/>
              <a:pathLst>
                <a:path w="1041" h="303">
                  <a:moveTo>
                    <a:pt x="13" y="302"/>
                  </a:moveTo>
                  <a:lnTo>
                    <a:pt x="15" y="0"/>
                  </a:lnTo>
                  <a:lnTo>
                    <a:pt x="1041" y="0"/>
                  </a:lnTo>
                  <a:lnTo>
                    <a:pt x="1041" y="303"/>
                  </a:lnTo>
                  <a:lnTo>
                    <a:pt x="0" y="303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 Box 94"/>
            <p:cNvSpPr txBox="1">
              <a:spLocks noChangeArrowheads="1"/>
            </p:cNvSpPr>
            <p:nvPr/>
          </p:nvSpPr>
          <p:spPr bwMode="auto">
            <a:xfrm>
              <a:off x="1957114" y="2844982"/>
              <a:ext cx="1320164" cy="491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Uniform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1357351" y="4397333"/>
              <a:ext cx="2168438" cy="504826"/>
              <a:chOff x="1020538" y="4568155"/>
              <a:chExt cx="1630362" cy="504826"/>
            </a:xfrm>
          </p:grpSpPr>
          <p:sp>
            <p:nvSpPr>
              <p:cNvPr id="23" name="Line 47"/>
              <p:cNvSpPr>
                <a:spLocks noChangeShapeType="1"/>
              </p:cNvSpPr>
              <p:nvPr/>
            </p:nvSpPr>
            <p:spPr bwMode="auto">
              <a:xfrm>
                <a:off x="2649313" y="4568155"/>
                <a:ext cx="0" cy="504826"/>
              </a:xfrm>
              <a:prstGeom prst="line">
                <a:avLst/>
              </a:prstGeom>
              <a:solidFill>
                <a:schemeClr val="bg1">
                  <a:lumMod val="65000"/>
                </a:schemeClr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48"/>
              <p:cNvSpPr>
                <a:spLocks noChangeShapeType="1"/>
              </p:cNvSpPr>
              <p:nvPr/>
            </p:nvSpPr>
            <p:spPr bwMode="auto">
              <a:xfrm flipV="1">
                <a:off x="1025300" y="4568155"/>
                <a:ext cx="1625600" cy="0"/>
              </a:xfrm>
              <a:prstGeom prst="line">
                <a:avLst/>
              </a:prstGeom>
              <a:solidFill>
                <a:schemeClr val="bg1">
                  <a:lumMod val="65000"/>
                </a:schemeClr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53"/>
              <p:cNvSpPr>
                <a:spLocks noChangeShapeType="1"/>
              </p:cNvSpPr>
              <p:nvPr/>
            </p:nvSpPr>
            <p:spPr bwMode="auto">
              <a:xfrm>
                <a:off x="1020538" y="4571330"/>
                <a:ext cx="0" cy="477838"/>
              </a:xfrm>
              <a:prstGeom prst="line">
                <a:avLst/>
              </a:prstGeom>
              <a:solidFill>
                <a:schemeClr val="bg1">
                  <a:lumMod val="65000"/>
                </a:schemeClr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4" name="Rectangle 43"/>
            <p:cNvSpPr>
              <a:spLocks noChangeArrowheads="1"/>
            </p:cNvSpPr>
            <p:nvPr/>
          </p:nvSpPr>
          <p:spPr bwMode="auto">
            <a:xfrm>
              <a:off x="1739819" y="4427486"/>
              <a:ext cx="565863" cy="4730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44"/>
            <p:cNvSpPr>
              <a:spLocks noChangeShapeType="1"/>
            </p:cNvSpPr>
            <p:nvPr/>
          </p:nvSpPr>
          <p:spPr bwMode="auto">
            <a:xfrm>
              <a:off x="2305683" y="4385532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45"/>
            <p:cNvSpPr>
              <a:spLocks noChangeShapeType="1"/>
            </p:cNvSpPr>
            <p:nvPr/>
          </p:nvSpPr>
          <p:spPr bwMode="auto">
            <a:xfrm>
              <a:off x="1735597" y="4385532"/>
              <a:ext cx="0" cy="533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47"/>
            <p:cNvSpPr>
              <a:spLocks noChangeArrowheads="1"/>
            </p:cNvSpPr>
            <p:nvPr/>
          </p:nvSpPr>
          <p:spPr bwMode="auto">
            <a:xfrm>
              <a:off x="1982935" y="4798282"/>
              <a:ext cx="472701" cy="459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203" baseline="-25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53" name="Rectangle 46"/>
            <p:cNvSpPr>
              <a:spLocks noChangeArrowheads="1"/>
            </p:cNvSpPr>
            <p:nvPr/>
          </p:nvSpPr>
          <p:spPr bwMode="auto">
            <a:xfrm>
              <a:off x="1412849" y="4798282"/>
              <a:ext cx="472701" cy="459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203" baseline="-25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210342" y="3347971"/>
            <a:ext cx="2811433" cy="1859900"/>
            <a:chOff x="4516049" y="3274337"/>
            <a:chExt cx="3739304" cy="2473731"/>
          </a:xfrm>
        </p:grpSpPr>
        <p:sp>
          <p:nvSpPr>
            <p:cNvPr id="27" name="AutoShape 36"/>
            <p:cNvSpPr>
              <a:spLocks noChangeArrowheads="1"/>
            </p:cNvSpPr>
            <p:nvPr/>
          </p:nvSpPr>
          <p:spPr bwMode="auto">
            <a:xfrm>
              <a:off x="4516049" y="3274337"/>
              <a:ext cx="3739304" cy="245745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15"/>
            <p:cNvSpPr>
              <a:spLocks noChangeArrowheads="1"/>
            </p:cNvSpPr>
            <p:nvPr/>
          </p:nvSpPr>
          <p:spPr bwMode="auto">
            <a:xfrm>
              <a:off x="7841551" y="5145757"/>
              <a:ext cx="240132" cy="3623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41775" tIns="20291" rIns="41775" bIns="20291">
              <a:spAutoFit/>
            </a:bodyPr>
            <a:lstStyle/>
            <a:p>
              <a:pPr defTabSz="248277"/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 flipH="1" flipV="1">
              <a:off x="4893995" y="3840831"/>
              <a:ext cx="0" cy="15081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17"/>
            <p:cNvSpPr>
              <a:spLocks noChangeArrowheads="1"/>
            </p:cNvSpPr>
            <p:nvPr/>
          </p:nvSpPr>
          <p:spPr bwMode="auto">
            <a:xfrm>
              <a:off x="4670842" y="3438740"/>
              <a:ext cx="551413" cy="3623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41775" tIns="20291" rIns="41775" bIns="20291">
              <a:spAutoFit/>
            </a:bodyPr>
            <a:lstStyle/>
            <a:p>
              <a:pPr defTabSz="248277"/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 </a:t>
              </a:r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5145254" y="3928143"/>
              <a:ext cx="2350023" cy="1422400"/>
            </a:xfrm>
            <a:custGeom>
              <a:avLst/>
              <a:gdLst/>
              <a:ahLst/>
              <a:cxnLst>
                <a:cxn ang="0">
                  <a:pos x="1209" y="12"/>
                </a:cxn>
                <a:cxn ang="0">
                  <a:pos x="1132" y="66"/>
                </a:cxn>
                <a:cxn ang="0">
                  <a:pos x="1082" y="131"/>
                </a:cxn>
                <a:cxn ang="0">
                  <a:pos x="1040" y="197"/>
                </a:cxn>
                <a:cxn ang="0">
                  <a:pos x="1003" y="262"/>
                </a:cxn>
                <a:cxn ang="0">
                  <a:pos x="975" y="320"/>
                </a:cxn>
                <a:cxn ang="0">
                  <a:pos x="941" y="395"/>
                </a:cxn>
                <a:cxn ang="0">
                  <a:pos x="910" y="462"/>
                </a:cxn>
                <a:cxn ang="0">
                  <a:pos x="881" y="528"/>
                </a:cxn>
                <a:cxn ang="0">
                  <a:pos x="856" y="591"/>
                </a:cxn>
                <a:cxn ang="0">
                  <a:pos x="826" y="663"/>
                </a:cxn>
                <a:cxn ang="0">
                  <a:pos x="796" y="727"/>
                </a:cxn>
                <a:cxn ang="0">
                  <a:pos x="765" y="790"/>
                </a:cxn>
                <a:cxn ang="0">
                  <a:pos x="717" y="862"/>
                </a:cxn>
                <a:cxn ang="0">
                  <a:pos x="653" y="932"/>
                </a:cxn>
                <a:cxn ang="0">
                  <a:pos x="592" y="981"/>
                </a:cxn>
                <a:cxn ang="0">
                  <a:pos x="506" y="1031"/>
                </a:cxn>
                <a:cxn ang="0">
                  <a:pos x="423" y="1063"/>
                </a:cxn>
                <a:cxn ang="0">
                  <a:pos x="333" y="1089"/>
                </a:cxn>
                <a:cxn ang="0">
                  <a:pos x="258" y="1108"/>
                </a:cxn>
                <a:cxn ang="0">
                  <a:pos x="155" y="1129"/>
                </a:cxn>
                <a:cxn ang="0">
                  <a:pos x="54" y="1146"/>
                </a:cxn>
                <a:cxn ang="0">
                  <a:pos x="2480" y="1170"/>
                </a:cxn>
                <a:cxn ang="0">
                  <a:pos x="2395" y="1143"/>
                </a:cxn>
                <a:cxn ang="0">
                  <a:pos x="2341" y="1132"/>
                </a:cxn>
                <a:cxn ang="0">
                  <a:pos x="2224" y="1104"/>
                </a:cxn>
                <a:cxn ang="0">
                  <a:pos x="2118" y="1071"/>
                </a:cxn>
                <a:cxn ang="0">
                  <a:pos x="2011" y="1029"/>
                </a:cxn>
                <a:cxn ang="0">
                  <a:pos x="1980" y="1013"/>
                </a:cxn>
                <a:cxn ang="0">
                  <a:pos x="1914" y="969"/>
                </a:cxn>
                <a:cxn ang="0">
                  <a:pos x="1859" y="915"/>
                </a:cxn>
                <a:cxn ang="0">
                  <a:pos x="1801" y="845"/>
                </a:cxn>
                <a:cxn ang="0">
                  <a:pos x="1765" y="792"/>
                </a:cxn>
                <a:cxn ang="0">
                  <a:pos x="1735" y="729"/>
                </a:cxn>
                <a:cxn ang="0">
                  <a:pos x="1710" y="674"/>
                </a:cxn>
                <a:cxn ang="0">
                  <a:pos x="1686" y="619"/>
                </a:cxn>
                <a:cxn ang="0">
                  <a:pos x="1651" y="546"/>
                </a:cxn>
                <a:cxn ang="0">
                  <a:pos x="1618" y="476"/>
                </a:cxn>
                <a:cxn ang="0">
                  <a:pos x="1580" y="397"/>
                </a:cxn>
                <a:cxn ang="0">
                  <a:pos x="1543" y="322"/>
                </a:cxn>
                <a:cxn ang="0">
                  <a:pos x="1506" y="251"/>
                </a:cxn>
                <a:cxn ang="0">
                  <a:pos x="1479" y="203"/>
                </a:cxn>
                <a:cxn ang="0">
                  <a:pos x="1449" y="150"/>
                </a:cxn>
                <a:cxn ang="0">
                  <a:pos x="1423" y="114"/>
                </a:cxn>
                <a:cxn ang="0">
                  <a:pos x="1407" y="95"/>
                </a:cxn>
                <a:cxn ang="0">
                  <a:pos x="1378" y="62"/>
                </a:cxn>
                <a:cxn ang="0">
                  <a:pos x="1341" y="30"/>
                </a:cxn>
                <a:cxn ang="0">
                  <a:pos x="1286" y="4"/>
                </a:cxn>
              </a:cxnLst>
              <a:rect l="0" t="0" r="r" b="b"/>
              <a:pathLst>
                <a:path w="2480" h="1173">
                  <a:moveTo>
                    <a:pt x="1260" y="0"/>
                  </a:moveTo>
                  <a:lnTo>
                    <a:pt x="1236" y="5"/>
                  </a:lnTo>
                  <a:lnTo>
                    <a:pt x="1209" y="12"/>
                  </a:lnTo>
                  <a:lnTo>
                    <a:pt x="1179" y="27"/>
                  </a:lnTo>
                  <a:lnTo>
                    <a:pt x="1155" y="45"/>
                  </a:lnTo>
                  <a:lnTo>
                    <a:pt x="1132" y="66"/>
                  </a:lnTo>
                  <a:lnTo>
                    <a:pt x="1114" y="85"/>
                  </a:lnTo>
                  <a:lnTo>
                    <a:pt x="1099" y="106"/>
                  </a:lnTo>
                  <a:lnTo>
                    <a:pt x="1082" y="131"/>
                  </a:lnTo>
                  <a:lnTo>
                    <a:pt x="1070" y="149"/>
                  </a:lnTo>
                  <a:lnTo>
                    <a:pt x="1054" y="175"/>
                  </a:lnTo>
                  <a:lnTo>
                    <a:pt x="1040" y="197"/>
                  </a:lnTo>
                  <a:lnTo>
                    <a:pt x="1024" y="223"/>
                  </a:lnTo>
                  <a:lnTo>
                    <a:pt x="1015" y="240"/>
                  </a:lnTo>
                  <a:lnTo>
                    <a:pt x="1003" y="262"/>
                  </a:lnTo>
                  <a:lnTo>
                    <a:pt x="994" y="282"/>
                  </a:lnTo>
                  <a:lnTo>
                    <a:pt x="984" y="300"/>
                  </a:lnTo>
                  <a:lnTo>
                    <a:pt x="975" y="320"/>
                  </a:lnTo>
                  <a:lnTo>
                    <a:pt x="964" y="344"/>
                  </a:lnTo>
                  <a:lnTo>
                    <a:pt x="951" y="373"/>
                  </a:lnTo>
                  <a:lnTo>
                    <a:pt x="941" y="395"/>
                  </a:lnTo>
                  <a:lnTo>
                    <a:pt x="933" y="412"/>
                  </a:lnTo>
                  <a:lnTo>
                    <a:pt x="921" y="437"/>
                  </a:lnTo>
                  <a:lnTo>
                    <a:pt x="910" y="462"/>
                  </a:lnTo>
                  <a:lnTo>
                    <a:pt x="902" y="479"/>
                  </a:lnTo>
                  <a:lnTo>
                    <a:pt x="890" y="506"/>
                  </a:lnTo>
                  <a:lnTo>
                    <a:pt x="881" y="528"/>
                  </a:lnTo>
                  <a:lnTo>
                    <a:pt x="873" y="549"/>
                  </a:lnTo>
                  <a:lnTo>
                    <a:pt x="865" y="570"/>
                  </a:lnTo>
                  <a:lnTo>
                    <a:pt x="856" y="591"/>
                  </a:lnTo>
                  <a:lnTo>
                    <a:pt x="848" y="612"/>
                  </a:lnTo>
                  <a:lnTo>
                    <a:pt x="839" y="633"/>
                  </a:lnTo>
                  <a:lnTo>
                    <a:pt x="826" y="663"/>
                  </a:lnTo>
                  <a:lnTo>
                    <a:pt x="814" y="690"/>
                  </a:lnTo>
                  <a:lnTo>
                    <a:pt x="805" y="708"/>
                  </a:lnTo>
                  <a:lnTo>
                    <a:pt x="796" y="727"/>
                  </a:lnTo>
                  <a:lnTo>
                    <a:pt x="787" y="747"/>
                  </a:lnTo>
                  <a:lnTo>
                    <a:pt x="778" y="765"/>
                  </a:lnTo>
                  <a:lnTo>
                    <a:pt x="765" y="790"/>
                  </a:lnTo>
                  <a:lnTo>
                    <a:pt x="751" y="814"/>
                  </a:lnTo>
                  <a:lnTo>
                    <a:pt x="735" y="838"/>
                  </a:lnTo>
                  <a:lnTo>
                    <a:pt x="717" y="862"/>
                  </a:lnTo>
                  <a:lnTo>
                    <a:pt x="699" y="885"/>
                  </a:lnTo>
                  <a:lnTo>
                    <a:pt x="677" y="907"/>
                  </a:lnTo>
                  <a:lnTo>
                    <a:pt x="653" y="932"/>
                  </a:lnTo>
                  <a:lnTo>
                    <a:pt x="636" y="947"/>
                  </a:lnTo>
                  <a:lnTo>
                    <a:pt x="616" y="963"/>
                  </a:lnTo>
                  <a:lnTo>
                    <a:pt x="592" y="981"/>
                  </a:lnTo>
                  <a:lnTo>
                    <a:pt x="572" y="994"/>
                  </a:lnTo>
                  <a:lnTo>
                    <a:pt x="546" y="1009"/>
                  </a:lnTo>
                  <a:lnTo>
                    <a:pt x="506" y="1031"/>
                  </a:lnTo>
                  <a:lnTo>
                    <a:pt x="472" y="1045"/>
                  </a:lnTo>
                  <a:lnTo>
                    <a:pt x="446" y="1054"/>
                  </a:lnTo>
                  <a:lnTo>
                    <a:pt x="423" y="1063"/>
                  </a:lnTo>
                  <a:lnTo>
                    <a:pt x="393" y="1073"/>
                  </a:lnTo>
                  <a:lnTo>
                    <a:pt x="363" y="1082"/>
                  </a:lnTo>
                  <a:lnTo>
                    <a:pt x="333" y="1089"/>
                  </a:lnTo>
                  <a:lnTo>
                    <a:pt x="310" y="1095"/>
                  </a:lnTo>
                  <a:lnTo>
                    <a:pt x="282" y="1102"/>
                  </a:lnTo>
                  <a:lnTo>
                    <a:pt x="258" y="1108"/>
                  </a:lnTo>
                  <a:lnTo>
                    <a:pt x="226" y="1115"/>
                  </a:lnTo>
                  <a:lnTo>
                    <a:pt x="183" y="1123"/>
                  </a:lnTo>
                  <a:lnTo>
                    <a:pt x="155" y="1129"/>
                  </a:lnTo>
                  <a:lnTo>
                    <a:pt x="130" y="1134"/>
                  </a:lnTo>
                  <a:lnTo>
                    <a:pt x="109" y="1137"/>
                  </a:lnTo>
                  <a:lnTo>
                    <a:pt x="54" y="1146"/>
                  </a:lnTo>
                  <a:lnTo>
                    <a:pt x="3" y="1158"/>
                  </a:lnTo>
                  <a:lnTo>
                    <a:pt x="0" y="1173"/>
                  </a:lnTo>
                  <a:lnTo>
                    <a:pt x="2480" y="1170"/>
                  </a:lnTo>
                  <a:lnTo>
                    <a:pt x="2454" y="1161"/>
                  </a:lnTo>
                  <a:lnTo>
                    <a:pt x="2427" y="1152"/>
                  </a:lnTo>
                  <a:lnTo>
                    <a:pt x="2395" y="1143"/>
                  </a:lnTo>
                  <a:lnTo>
                    <a:pt x="2361" y="1138"/>
                  </a:lnTo>
                  <a:lnTo>
                    <a:pt x="2320" y="1129"/>
                  </a:lnTo>
                  <a:lnTo>
                    <a:pt x="2341" y="1132"/>
                  </a:lnTo>
                  <a:lnTo>
                    <a:pt x="2295" y="1123"/>
                  </a:lnTo>
                  <a:lnTo>
                    <a:pt x="2268" y="1116"/>
                  </a:lnTo>
                  <a:lnTo>
                    <a:pt x="2224" y="1104"/>
                  </a:lnTo>
                  <a:lnTo>
                    <a:pt x="2184" y="1092"/>
                  </a:lnTo>
                  <a:lnTo>
                    <a:pt x="2150" y="1081"/>
                  </a:lnTo>
                  <a:lnTo>
                    <a:pt x="2118" y="1071"/>
                  </a:lnTo>
                  <a:lnTo>
                    <a:pt x="2082" y="1059"/>
                  </a:lnTo>
                  <a:lnTo>
                    <a:pt x="2051" y="1047"/>
                  </a:lnTo>
                  <a:lnTo>
                    <a:pt x="2011" y="1029"/>
                  </a:lnTo>
                  <a:lnTo>
                    <a:pt x="1994" y="1020"/>
                  </a:lnTo>
                  <a:lnTo>
                    <a:pt x="1993" y="1020"/>
                  </a:lnTo>
                  <a:lnTo>
                    <a:pt x="1980" y="1013"/>
                  </a:lnTo>
                  <a:lnTo>
                    <a:pt x="1956" y="1001"/>
                  </a:lnTo>
                  <a:lnTo>
                    <a:pt x="1936" y="986"/>
                  </a:lnTo>
                  <a:lnTo>
                    <a:pt x="1914" y="969"/>
                  </a:lnTo>
                  <a:lnTo>
                    <a:pt x="1898" y="955"/>
                  </a:lnTo>
                  <a:lnTo>
                    <a:pt x="1880" y="938"/>
                  </a:lnTo>
                  <a:lnTo>
                    <a:pt x="1859" y="915"/>
                  </a:lnTo>
                  <a:lnTo>
                    <a:pt x="1838" y="891"/>
                  </a:lnTo>
                  <a:lnTo>
                    <a:pt x="1820" y="868"/>
                  </a:lnTo>
                  <a:lnTo>
                    <a:pt x="1801" y="845"/>
                  </a:lnTo>
                  <a:lnTo>
                    <a:pt x="1788" y="825"/>
                  </a:lnTo>
                  <a:lnTo>
                    <a:pt x="1776" y="809"/>
                  </a:lnTo>
                  <a:lnTo>
                    <a:pt x="1765" y="792"/>
                  </a:lnTo>
                  <a:lnTo>
                    <a:pt x="1754" y="772"/>
                  </a:lnTo>
                  <a:lnTo>
                    <a:pt x="1744" y="751"/>
                  </a:lnTo>
                  <a:lnTo>
                    <a:pt x="1735" y="729"/>
                  </a:lnTo>
                  <a:lnTo>
                    <a:pt x="1725" y="707"/>
                  </a:lnTo>
                  <a:lnTo>
                    <a:pt x="1718" y="692"/>
                  </a:lnTo>
                  <a:lnTo>
                    <a:pt x="1710" y="674"/>
                  </a:lnTo>
                  <a:lnTo>
                    <a:pt x="1703" y="657"/>
                  </a:lnTo>
                  <a:lnTo>
                    <a:pt x="1695" y="641"/>
                  </a:lnTo>
                  <a:lnTo>
                    <a:pt x="1686" y="619"/>
                  </a:lnTo>
                  <a:lnTo>
                    <a:pt x="1676" y="598"/>
                  </a:lnTo>
                  <a:lnTo>
                    <a:pt x="1663" y="568"/>
                  </a:lnTo>
                  <a:lnTo>
                    <a:pt x="1651" y="546"/>
                  </a:lnTo>
                  <a:lnTo>
                    <a:pt x="1639" y="522"/>
                  </a:lnTo>
                  <a:lnTo>
                    <a:pt x="1627" y="497"/>
                  </a:lnTo>
                  <a:lnTo>
                    <a:pt x="1618" y="476"/>
                  </a:lnTo>
                  <a:lnTo>
                    <a:pt x="1607" y="452"/>
                  </a:lnTo>
                  <a:lnTo>
                    <a:pt x="1597" y="430"/>
                  </a:lnTo>
                  <a:lnTo>
                    <a:pt x="1580" y="397"/>
                  </a:lnTo>
                  <a:lnTo>
                    <a:pt x="1566" y="366"/>
                  </a:lnTo>
                  <a:lnTo>
                    <a:pt x="1553" y="340"/>
                  </a:lnTo>
                  <a:lnTo>
                    <a:pt x="1543" y="322"/>
                  </a:lnTo>
                  <a:lnTo>
                    <a:pt x="1531" y="298"/>
                  </a:lnTo>
                  <a:lnTo>
                    <a:pt x="1517" y="271"/>
                  </a:lnTo>
                  <a:lnTo>
                    <a:pt x="1506" y="251"/>
                  </a:lnTo>
                  <a:lnTo>
                    <a:pt x="1497" y="236"/>
                  </a:lnTo>
                  <a:lnTo>
                    <a:pt x="1490" y="223"/>
                  </a:lnTo>
                  <a:lnTo>
                    <a:pt x="1479" y="203"/>
                  </a:lnTo>
                  <a:lnTo>
                    <a:pt x="1468" y="183"/>
                  </a:lnTo>
                  <a:lnTo>
                    <a:pt x="1459" y="167"/>
                  </a:lnTo>
                  <a:lnTo>
                    <a:pt x="1449" y="150"/>
                  </a:lnTo>
                  <a:lnTo>
                    <a:pt x="1438" y="135"/>
                  </a:lnTo>
                  <a:lnTo>
                    <a:pt x="1429" y="125"/>
                  </a:lnTo>
                  <a:lnTo>
                    <a:pt x="1423" y="114"/>
                  </a:lnTo>
                  <a:lnTo>
                    <a:pt x="1417" y="107"/>
                  </a:lnTo>
                  <a:lnTo>
                    <a:pt x="1411" y="99"/>
                  </a:lnTo>
                  <a:lnTo>
                    <a:pt x="1407" y="95"/>
                  </a:lnTo>
                  <a:lnTo>
                    <a:pt x="1399" y="86"/>
                  </a:lnTo>
                  <a:lnTo>
                    <a:pt x="1389" y="74"/>
                  </a:lnTo>
                  <a:lnTo>
                    <a:pt x="1378" y="62"/>
                  </a:lnTo>
                  <a:lnTo>
                    <a:pt x="1366" y="50"/>
                  </a:lnTo>
                  <a:lnTo>
                    <a:pt x="1354" y="39"/>
                  </a:lnTo>
                  <a:lnTo>
                    <a:pt x="1341" y="30"/>
                  </a:lnTo>
                  <a:lnTo>
                    <a:pt x="1327" y="19"/>
                  </a:lnTo>
                  <a:lnTo>
                    <a:pt x="1306" y="11"/>
                  </a:lnTo>
                  <a:lnTo>
                    <a:pt x="1286" y="4"/>
                  </a:lnTo>
                  <a:lnTo>
                    <a:pt x="1261" y="0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Text Box 93"/>
            <p:cNvSpPr txBox="1">
              <a:spLocks noChangeArrowheads="1"/>
            </p:cNvSpPr>
            <p:nvPr/>
          </p:nvSpPr>
          <p:spPr bwMode="auto">
            <a:xfrm>
              <a:off x="5820185" y="3296318"/>
              <a:ext cx="1234883" cy="491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Normal</a:t>
              </a:r>
            </a:p>
          </p:txBody>
        </p:sp>
        <p:sp>
          <p:nvSpPr>
            <p:cNvPr id="38" name="Rectangle 48"/>
            <p:cNvSpPr>
              <a:spLocks noChangeArrowheads="1"/>
            </p:cNvSpPr>
            <p:nvPr/>
          </p:nvSpPr>
          <p:spPr bwMode="auto">
            <a:xfrm>
              <a:off x="6270345" y="5288859"/>
              <a:ext cx="472701" cy="459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203" baseline="-2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39" name="Rectangle 49"/>
            <p:cNvSpPr>
              <a:spLocks noChangeArrowheads="1"/>
            </p:cNvSpPr>
            <p:nvPr/>
          </p:nvSpPr>
          <p:spPr bwMode="auto">
            <a:xfrm>
              <a:off x="6701077" y="5288859"/>
              <a:ext cx="472701" cy="459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203" baseline="-250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6620843" y="4342936"/>
              <a:ext cx="840349" cy="99853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11"/>
                </a:cxn>
                <a:cxn ang="0">
                  <a:pos x="8" y="27"/>
                </a:cxn>
                <a:cxn ang="0">
                  <a:pos x="13" y="48"/>
                </a:cxn>
                <a:cxn ang="0">
                  <a:pos x="17" y="63"/>
                </a:cxn>
                <a:cxn ang="0">
                  <a:pos x="20" y="80"/>
                </a:cxn>
                <a:cxn ang="0">
                  <a:pos x="24" y="98"/>
                </a:cxn>
                <a:cxn ang="0">
                  <a:pos x="29" y="113"/>
                </a:cxn>
                <a:cxn ang="0">
                  <a:pos x="30" y="131"/>
                </a:cxn>
                <a:cxn ang="0">
                  <a:pos x="34" y="146"/>
                </a:cxn>
                <a:cxn ang="0">
                  <a:pos x="37" y="163"/>
                </a:cxn>
                <a:cxn ang="0">
                  <a:pos x="41" y="180"/>
                </a:cxn>
                <a:cxn ang="0">
                  <a:pos x="43" y="196"/>
                </a:cxn>
                <a:cxn ang="0">
                  <a:pos x="47" y="213"/>
                </a:cxn>
                <a:cxn ang="0">
                  <a:pos x="51" y="230"/>
                </a:cxn>
                <a:cxn ang="0">
                  <a:pos x="55" y="246"/>
                </a:cxn>
                <a:cxn ang="0">
                  <a:pos x="60" y="264"/>
                </a:cxn>
                <a:cxn ang="0">
                  <a:pos x="64" y="279"/>
                </a:cxn>
                <a:cxn ang="0">
                  <a:pos x="70" y="296"/>
                </a:cxn>
                <a:cxn ang="0">
                  <a:pos x="74" y="313"/>
                </a:cxn>
                <a:cxn ang="0">
                  <a:pos x="79" y="328"/>
                </a:cxn>
                <a:cxn ang="0">
                  <a:pos x="86" y="346"/>
                </a:cxn>
                <a:cxn ang="0">
                  <a:pos x="90" y="362"/>
                </a:cxn>
                <a:cxn ang="0">
                  <a:pos x="98" y="380"/>
                </a:cxn>
                <a:cxn ang="0">
                  <a:pos x="103" y="394"/>
                </a:cxn>
                <a:cxn ang="0">
                  <a:pos x="109" y="409"/>
                </a:cxn>
                <a:cxn ang="0">
                  <a:pos x="117" y="423"/>
                </a:cxn>
                <a:cxn ang="0">
                  <a:pos x="124" y="436"/>
                </a:cxn>
                <a:cxn ang="0">
                  <a:pos x="131" y="451"/>
                </a:cxn>
                <a:cxn ang="0">
                  <a:pos x="139" y="463"/>
                </a:cxn>
                <a:cxn ang="0">
                  <a:pos x="148" y="477"/>
                </a:cxn>
                <a:cxn ang="0">
                  <a:pos x="159" y="492"/>
                </a:cxn>
                <a:cxn ang="0">
                  <a:pos x="172" y="506"/>
                </a:cxn>
                <a:cxn ang="0">
                  <a:pos x="180" y="512"/>
                </a:cxn>
                <a:cxn ang="0">
                  <a:pos x="191" y="521"/>
                </a:cxn>
                <a:cxn ang="0">
                  <a:pos x="202" y="529"/>
                </a:cxn>
                <a:cxn ang="0">
                  <a:pos x="216" y="539"/>
                </a:cxn>
                <a:cxn ang="0">
                  <a:pos x="230" y="548"/>
                </a:cxn>
                <a:cxn ang="0">
                  <a:pos x="242" y="554"/>
                </a:cxn>
                <a:cxn ang="0">
                  <a:pos x="253" y="561"/>
                </a:cxn>
                <a:cxn ang="0">
                  <a:pos x="263" y="565"/>
                </a:cxn>
                <a:cxn ang="0">
                  <a:pos x="274" y="570"/>
                </a:cxn>
                <a:cxn ang="0">
                  <a:pos x="288" y="576"/>
                </a:cxn>
                <a:cxn ang="0">
                  <a:pos x="281" y="574"/>
                </a:cxn>
                <a:cxn ang="0">
                  <a:pos x="296" y="580"/>
                </a:cxn>
                <a:cxn ang="0">
                  <a:pos x="307" y="586"/>
                </a:cxn>
                <a:cxn ang="0">
                  <a:pos x="325" y="595"/>
                </a:cxn>
                <a:cxn ang="0">
                  <a:pos x="344" y="602"/>
                </a:cxn>
                <a:cxn ang="0">
                  <a:pos x="370" y="609"/>
                </a:cxn>
                <a:cxn ang="0">
                  <a:pos x="385" y="618"/>
                </a:cxn>
                <a:cxn ang="0">
                  <a:pos x="398" y="629"/>
                </a:cxn>
                <a:cxn ang="0">
                  <a:pos x="0" y="628"/>
                </a:cxn>
                <a:cxn ang="0">
                  <a:pos x="2" y="0"/>
                </a:cxn>
              </a:cxnLst>
              <a:rect l="0" t="0" r="r" b="b"/>
              <a:pathLst>
                <a:path w="398" h="629">
                  <a:moveTo>
                    <a:pt x="2" y="0"/>
                  </a:moveTo>
                  <a:lnTo>
                    <a:pt x="4" y="11"/>
                  </a:lnTo>
                  <a:lnTo>
                    <a:pt x="8" y="27"/>
                  </a:lnTo>
                  <a:lnTo>
                    <a:pt x="13" y="48"/>
                  </a:lnTo>
                  <a:lnTo>
                    <a:pt x="17" y="63"/>
                  </a:lnTo>
                  <a:lnTo>
                    <a:pt x="20" y="80"/>
                  </a:lnTo>
                  <a:lnTo>
                    <a:pt x="24" y="98"/>
                  </a:lnTo>
                  <a:lnTo>
                    <a:pt x="29" y="113"/>
                  </a:lnTo>
                  <a:lnTo>
                    <a:pt x="30" y="131"/>
                  </a:lnTo>
                  <a:lnTo>
                    <a:pt x="34" y="146"/>
                  </a:lnTo>
                  <a:lnTo>
                    <a:pt x="37" y="163"/>
                  </a:lnTo>
                  <a:lnTo>
                    <a:pt x="41" y="180"/>
                  </a:lnTo>
                  <a:lnTo>
                    <a:pt x="43" y="196"/>
                  </a:lnTo>
                  <a:lnTo>
                    <a:pt x="47" y="213"/>
                  </a:lnTo>
                  <a:lnTo>
                    <a:pt x="51" y="230"/>
                  </a:lnTo>
                  <a:lnTo>
                    <a:pt x="55" y="246"/>
                  </a:lnTo>
                  <a:lnTo>
                    <a:pt x="60" y="264"/>
                  </a:lnTo>
                  <a:lnTo>
                    <a:pt x="64" y="279"/>
                  </a:lnTo>
                  <a:lnTo>
                    <a:pt x="70" y="296"/>
                  </a:lnTo>
                  <a:lnTo>
                    <a:pt x="74" y="313"/>
                  </a:lnTo>
                  <a:lnTo>
                    <a:pt x="79" y="328"/>
                  </a:lnTo>
                  <a:lnTo>
                    <a:pt x="86" y="346"/>
                  </a:lnTo>
                  <a:lnTo>
                    <a:pt x="90" y="362"/>
                  </a:lnTo>
                  <a:lnTo>
                    <a:pt x="98" y="380"/>
                  </a:lnTo>
                  <a:lnTo>
                    <a:pt x="103" y="394"/>
                  </a:lnTo>
                  <a:lnTo>
                    <a:pt x="109" y="409"/>
                  </a:lnTo>
                  <a:lnTo>
                    <a:pt x="117" y="423"/>
                  </a:lnTo>
                  <a:lnTo>
                    <a:pt x="124" y="436"/>
                  </a:lnTo>
                  <a:lnTo>
                    <a:pt x="131" y="451"/>
                  </a:lnTo>
                  <a:lnTo>
                    <a:pt x="139" y="463"/>
                  </a:lnTo>
                  <a:lnTo>
                    <a:pt x="148" y="477"/>
                  </a:lnTo>
                  <a:lnTo>
                    <a:pt x="159" y="492"/>
                  </a:lnTo>
                  <a:lnTo>
                    <a:pt x="172" y="506"/>
                  </a:lnTo>
                  <a:lnTo>
                    <a:pt x="180" y="512"/>
                  </a:lnTo>
                  <a:lnTo>
                    <a:pt x="191" y="521"/>
                  </a:lnTo>
                  <a:lnTo>
                    <a:pt x="202" y="529"/>
                  </a:lnTo>
                  <a:lnTo>
                    <a:pt x="216" y="539"/>
                  </a:lnTo>
                  <a:lnTo>
                    <a:pt x="230" y="548"/>
                  </a:lnTo>
                  <a:lnTo>
                    <a:pt x="242" y="554"/>
                  </a:lnTo>
                  <a:lnTo>
                    <a:pt x="253" y="561"/>
                  </a:lnTo>
                  <a:lnTo>
                    <a:pt x="263" y="565"/>
                  </a:lnTo>
                  <a:lnTo>
                    <a:pt x="274" y="570"/>
                  </a:lnTo>
                  <a:lnTo>
                    <a:pt x="288" y="576"/>
                  </a:lnTo>
                  <a:lnTo>
                    <a:pt x="281" y="574"/>
                  </a:lnTo>
                  <a:lnTo>
                    <a:pt x="296" y="580"/>
                  </a:lnTo>
                  <a:lnTo>
                    <a:pt x="307" y="586"/>
                  </a:lnTo>
                  <a:lnTo>
                    <a:pt x="325" y="595"/>
                  </a:lnTo>
                  <a:lnTo>
                    <a:pt x="344" y="602"/>
                  </a:lnTo>
                  <a:lnTo>
                    <a:pt x="370" y="609"/>
                  </a:lnTo>
                  <a:lnTo>
                    <a:pt x="385" y="618"/>
                  </a:lnTo>
                  <a:lnTo>
                    <a:pt x="398" y="629"/>
                  </a:lnTo>
                  <a:lnTo>
                    <a:pt x="0" y="628"/>
                  </a:lnTo>
                  <a:lnTo>
                    <a:pt x="2" y="0"/>
                  </a:lnTo>
                </a:path>
              </a:pathLst>
            </a:custGeom>
            <a:solidFill>
              <a:schemeClr val="bg1">
                <a:lumMod val="50000"/>
              </a:scheme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56"/>
            <p:cNvSpPr>
              <a:spLocks/>
            </p:cNvSpPr>
            <p:nvPr/>
          </p:nvSpPr>
          <p:spPr bwMode="auto">
            <a:xfrm>
              <a:off x="7047954" y="5186351"/>
              <a:ext cx="456069" cy="1841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8"/>
                </a:cxn>
                <a:cxn ang="0">
                  <a:pos x="1" y="31"/>
                </a:cxn>
                <a:cxn ang="0">
                  <a:pos x="1" y="48"/>
                </a:cxn>
                <a:cxn ang="0">
                  <a:pos x="0" y="62"/>
                </a:cxn>
                <a:cxn ang="0">
                  <a:pos x="0" y="76"/>
                </a:cxn>
                <a:cxn ang="0">
                  <a:pos x="0" y="89"/>
                </a:cxn>
                <a:cxn ang="0">
                  <a:pos x="0" y="103"/>
                </a:cxn>
                <a:cxn ang="0">
                  <a:pos x="0" y="116"/>
                </a:cxn>
                <a:cxn ang="0">
                  <a:pos x="216" y="116"/>
                </a:cxn>
                <a:cxn ang="0">
                  <a:pos x="193" y="102"/>
                </a:cxn>
                <a:cxn ang="0">
                  <a:pos x="174" y="92"/>
                </a:cxn>
                <a:cxn ang="0">
                  <a:pos x="157" y="87"/>
                </a:cxn>
                <a:cxn ang="0">
                  <a:pos x="144" y="81"/>
                </a:cxn>
                <a:cxn ang="0">
                  <a:pos x="133" y="75"/>
                </a:cxn>
                <a:cxn ang="0">
                  <a:pos x="124" y="70"/>
                </a:cxn>
                <a:cxn ang="0">
                  <a:pos x="116" y="68"/>
                </a:cxn>
                <a:cxn ang="0">
                  <a:pos x="98" y="58"/>
                </a:cxn>
                <a:cxn ang="0">
                  <a:pos x="87" y="54"/>
                </a:cxn>
                <a:cxn ang="0">
                  <a:pos x="72" y="48"/>
                </a:cxn>
                <a:cxn ang="0">
                  <a:pos x="59" y="40"/>
                </a:cxn>
                <a:cxn ang="0">
                  <a:pos x="47" y="32"/>
                </a:cxn>
                <a:cxn ang="0">
                  <a:pos x="37" y="30"/>
                </a:cxn>
                <a:cxn ang="0">
                  <a:pos x="28" y="24"/>
                </a:cxn>
                <a:cxn ang="0">
                  <a:pos x="22" y="20"/>
                </a:cxn>
                <a:cxn ang="0">
                  <a:pos x="12" y="9"/>
                </a:cxn>
                <a:cxn ang="0">
                  <a:pos x="0" y="4"/>
                </a:cxn>
                <a:cxn ang="0">
                  <a:pos x="1" y="4"/>
                </a:cxn>
              </a:cxnLst>
              <a:rect l="0" t="0" r="r" b="b"/>
              <a:pathLst>
                <a:path w="216" h="116">
                  <a:moveTo>
                    <a:pt x="0" y="0"/>
                  </a:moveTo>
                  <a:lnTo>
                    <a:pt x="1" y="18"/>
                  </a:lnTo>
                  <a:lnTo>
                    <a:pt x="1" y="31"/>
                  </a:lnTo>
                  <a:lnTo>
                    <a:pt x="1" y="48"/>
                  </a:lnTo>
                  <a:lnTo>
                    <a:pt x="0" y="62"/>
                  </a:lnTo>
                  <a:lnTo>
                    <a:pt x="0" y="76"/>
                  </a:lnTo>
                  <a:lnTo>
                    <a:pt x="0" y="89"/>
                  </a:lnTo>
                  <a:lnTo>
                    <a:pt x="0" y="103"/>
                  </a:lnTo>
                  <a:lnTo>
                    <a:pt x="0" y="116"/>
                  </a:lnTo>
                  <a:lnTo>
                    <a:pt x="216" y="116"/>
                  </a:lnTo>
                  <a:lnTo>
                    <a:pt x="193" y="102"/>
                  </a:lnTo>
                  <a:lnTo>
                    <a:pt x="174" y="92"/>
                  </a:lnTo>
                  <a:lnTo>
                    <a:pt x="157" y="87"/>
                  </a:lnTo>
                  <a:lnTo>
                    <a:pt x="144" y="81"/>
                  </a:lnTo>
                  <a:lnTo>
                    <a:pt x="133" y="75"/>
                  </a:lnTo>
                  <a:lnTo>
                    <a:pt x="124" y="70"/>
                  </a:lnTo>
                  <a:lnTo>
                    <a:pt x="116" y="68"/>
                  </a:lnTo>
                  <a:lnTo>
                    <a:pt x="98" y="58"/>
                  </a:lnTo>
                  <a:lnTo>
                    <a:pt x="87" y="54"/>
                  </a:lnTo>
                  <a:lnTo>
                    <a:pt x="72" y="48"/>
                  </a:lnTo>
                  <a:lnTo>
                    <a:pt x="59" y="40"/>
                  </a:lnTo>
                  <a:lnTo>
                    <a:pt x="47" y="32"/>
                  </a:lnTo>
                  <a:lnTo>
                    <a:pt x="37" y="30"/>
                  </a:lnTo>
                  <a:lnTo>
                    <a:pt x="28" y="24"/>
                  </a:lnTo>
                  <a:lnTo>
                    <a:pt x="22" y="20"/>
                  </a:lnTo>
                  <a:lnTo>
                    <a:pt x="12" y="9"/>
                  </a:lnTo>
                  <a:lnTo>
                    <a:pt x="0" y="4"/>
                  </a:lnTo>
                  <a:lnTo>
                    <a:pt x="1" y="4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5"/>
            <p:cNvSpPr>
              <a:spLocks noChangeShapeType="1"/>
            </p:cNvSpPr>
            <p:nvPr/>
          </p:nvSpPr>
          <p:spPr bwMode="auto">
            <a:xfrm>
              <a:off x="4902440" y="5347368"/>
              <a:ext cx="28989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6633813" y="4405075"/>
              <a:ext cx="2112" cy="102393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645"/>
                </a:cxn>
              </a:cxnLst>
              <a:rect l="0" t="0" r="r" b="b"/>
              <a:pathLst>
                <a:path w="1" h="645">
                  <a:moveTo>
                    <a:pt x="1" y="0"/>
                  </a:moveTo>
                  <a:lnTo>
                    <a:pt x="0" y="64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59"/>
            <p:cNvSpPr>
              <a:spLocks noChangeShapeType="1"/>
            </p:cNvSpPr>
            <p:nvPr/>
          </p:nvSpPr>
          <p:spPr bwMode="auto">
            <a:xfrm>
              <a:off x="7024427" y="5162312"/>
              <a:ext cx="0" cy="257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6098542" y="4493620"/>
            <a:ext cx="2735053" cy="1857116"/>
            <a:chOff x="7982319" y="2085181"/>
            <a:chExt cx="3637716" cy="2470028"/>
          </a:xfrm>
        </p:grpSpPr>
        <p:sp>
          <p:nvSpPr>
            <p:cNvPr id="5" name="AutoShape 73"/>
            <p:cNvSpPr>
              <a:spLocks noChangeArrowheads="1"/>
            </p:cNvSpPr>
            <p:nvPr/>
          </p:nvSpPr>
          <p:spPr bwMode="auto">
            <a:xfrm>
              <a:off x="7982319" y="2085181"/>
              <a:ext cx="3637716" cy="2457450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75"/>
            <p:cNvSpPr>
              <a:spLocks noChangeArrowheads="1"/>
            </p:cNvSpPr>
            <p:nvPr/>
          </p:nvSpPr>
          <p:spPr bwMode="auto">
            <a:xfrm>
              <a:off x="11215267" y="3954036"/>
              <a:ext cx="310666" cy="3976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504" i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7" name="Rectangle 76"/>
            <p:cNvSpPr>
              <a:spLocks noChangeArrowheads="1"/>
            </p:cNvSpPr>
            <p:nvPr/>
          </p:nvSpPr>
          <p:spPr bwMode="auto">
            <a:xfrm>
              <a:off x="8091232" y="2190323"/>
              <a:ext cx="621944" cy="39763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 </a:t>
              </a:r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504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8" name="Freeform 77"/>
            <p:cNvSpPr>
              <a:spLocks/>
            </p:cNvSpPr>
            <p:nvPr/>
          </p:nvSpPr>
          <p:spPr bwMode="auto">
            <a:xfrm>
              <a:off x="8364836" y="3069798"/>
              <a:ext cx="2643511" cy="108426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070"/>
                </a:cxn>
                <a:cxn ang="0">
                  <a:pos x="2853" y="1070"/>
                </a:cxn>
                <a:cxn ang="0">
                  <a:pos x="2850" y="1013"/>
                </a:cxn>
                <a:cxn ang="0">
                  <a:pos x="2535" y="995"/>
                </a:cxn>
                <a:cxn ang="0">
                  <a:pos x="2265" y="977"/>
                </a:cxn>
                <a:cxn ang="0">
                  <a:pos x="1923" y="950"/>
                </a:cxn>
                <a:cxn ang="0">
                  <a:pos x="1635" y="911"/>
                </a:cxn>
                <a:cxn ang="0">
                  <a:pos x="1347" y="857"/>
                </a:cxn>
                <a:cxn ang="0">
                  <a:pos x="996" y="764"/>
                </a:cxn>
                <a:cxn ang="0">
                  <a:pos x="723" y="665"/>
                </a:cxn>
                <a:cxn ang="0">
                  <a:pos x="492" y="554"/>
                </a:cxn>
                <a:cxn ang="0">
                  <a:pos x="351" y="470"/>
                </a:cxn>
                <a:cxn ang="0">
                  <a:pos x="294" y="431"/>
                </a:cxn>
                <a:cxn ang="0">
                  <a:pos x="261" y="404"/>
                </a:cxn>
                <a:cxn ang="0">
                  <a:pos x="231" y="374"/>
                </a:cxn>
                <a:cxn ang="0">
                  <a:pos x="204" y="353"/>
                </a:cxn>
                <a:cxn ang="0">
                  <a:pos x="174" y="320"/>
                </a:cxn>
                <a:cxn ang="0">
                  <a:pos x="144" y="290"/>
                </a:cxn>
                <a:cxn ang="0">
                  <a:pos x="117" y="257"/>
                </a:cxn>
                <a:cxn ang="0">
                  <a:pos x="93" y="221"/>
                </a:cxn>
                <a:cxn ang="0">
                  <a:pos x="57" y="161"/>
                </a:cxn>
                <a:cxn ang="0">
                  <a:pos x="42" y="132"/>
                </a:cxn>
                <a:cxn ang="0">
                  <a:pos x="21" y="74"/>
                </a:cxn>
                <a:cxn ang="0">
                  <a:pos x="6" y="32"/>
                </a:cxn>
              </a:cxnLst>
              <a:rect l="0" t="0" r="r" b="b"/>
              <a:pathLst>
                <a:path w="2853" h="1070">
                  <a:moveTo>
                    <a:pt x="2" y="0"/>
                  </a:moveTo>
                  <a:lnTo>
                    <a:pt x="0" y="1070"/>
                  </a:lnTo>
                  <a:lnTo>
                    <a:pt x="2853" y="1070"/>
                  </a:lnTo>
                  <a:lnTo>
                    <a:pt x="2850" y="1013"/>
                  </a:lnTo>
                  <a:lnTo>
                    <a:pt x="2535" y="995"/>
                  </a:lnTo>
                  <a:lnTo>
                    <a:pt x="2265" y="977"/>
                  </a:lnTo>
                  <a:lnTo>
                    <a:pt x="1923" y="950"/>
                  </a:lnTo>
                  <a:lnTo>
                    <a:pt x="1635" y="911"/>
                  </a:lnTo>
                  <a:lnTo>
                    <a:pt x="1347" y="857"/>
                  </a:lnTo>
                  <a:lnTo>
                    <a:pt x="996" y="764"/>
                  </a:lnTo>
                  <a:lnTo>
                    <a:pt x="723" y="665"/>
                  </a:lnTo>
                  <a:lnTo>
                    <a:pt x="492" y="554"/>
                  </a:lnTo>
                  <a:lnTo>
                    <a:pt x="351" y="470"/>
                  </a:lnTo>
                  <a:lnTo>
                    <a:pt x="294" y="431"/>
                  </a:lnTo>
                  <a:lnTo>
                    <a:pt x="261" y="404"/>
                  </a:lnTo>
                  <a:lnTo>
                    <a:pt x="231" y="374"/>
                  </a:lnTo>
                  <a:lnTo>
                    <a:pt x="204" y="353"/>
                  </a:lnTo>
                  <a:lnTo>
                    <a:pt x="174" y="320"/>
                  </a:lnTo>
                  <a:lnTo>
                    <a:pt x="144" y="290"/>
                  </a:lnTo>
                  <a:lnTo>
                    <a:pt x="117" y="257"/>
                  </a:lnTo>
                  <a:lnTo>
                    <a:pt x="93" y="221"/>
                  </a:lnTo>
                  <a:lnTo>
                    <a:pt x="57" y="161"/>
                  </a:lnTo>
                  <a:lnTo>
                    <a:pt x="42" y="132"/>
                  </a:lnTo>
                  <a:lnTo>
                    <a:pt x="21" y="74"/>
                  </a:lnTo>
                  <a:lnTo>
                    <a:pt x="6" y="32"/>
                  </a:lnTo>
                </a:path>
              </a:pathLst>
            </a:custGeom>
            <a:solidFill>
              <a:schemeClr val="bg1">
                <a:lumMod val="65000"/>
              </a:scheme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81"/>
            <p:cNvSpPr>
              <a:spLocks noChangeShapeType="1"/>
            </p:cNvSpPr>
            <p:nvPr/>
          </p:nvSpPr>
          <p:spPr bwMode="auto">
            <a:xfrm rot="271170">
              <a:off x="10396032" y="4076274"/>
              <a:ext cx="599646" cy="31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rc 82"/>
            <p:cNvSpPr>
              <a:spLocks/>
            </p:cNvSpPr>
            <p:nvPr/>
          </p:nvSpPr>
          <p:spPr bwMode="auto">
            <a:xfrm rot="234569">
              <a:off x="8326830" y="3058686"/>
              <a:ext cx="2124099" cy="944563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19 w 21619"/>
                <a:gd name="T1" fmla="*/ 21600 h 21600"/>
                <a:gd name="T2" fmla="*/ 0 w 21619"/>
                <a:gd name="T3" fmla="*/ 0 h 21600"/>
                <a:gd name="T4" fmla="*/ 21600 w 2161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19" h="21600" fill="none" extrusionOk="0">
                  <a:moveTo>
                    <a:pt x="21618" y="21599"/>
                  </a:moveTo>
                  <a:cubicBezTo>
                    <a:pt x="21612" y="21599"/>
                    <a:pt x="21606" y="21599"/>
                    <a:pt x="21600" y="21600"/>
                  </a:cubicBezTo>
                  <a:cubicBezTo>
                    <a:pt x="9670" y="21600"/>
                    <a:pt x="0" y="11929"/>
                    <a:pt x="0" y="0"/>
                  </a:cubicBezTo>
                </a:path>
                <a:path w="21619" h="21600" stroke="0" extrusionOk="0">
                  <a:moveTo>
                    <a:pt x="21618" y="21599"/>
                  </a:moveTo>
                  <a:cubicBezTo>
                    <a:pt x="21612" y="21599"/>
                    <a:pt x="21606" y="21599"/>
                    <a:pt x="21600" y="21600"/>
                  </a:cubicBez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95"/>
            <p:cNvSpPr txBox="1">
              <a:spLocks noChangeArrowheads="1"/>
            </p:cNvSpPr>
            <p:nvPr/>
          </p:nvSpPr>
          <p:spPr bwMode="auto">
            <a:xfrm>
              <a:off x="9173591" y="2118885"/>
              <a:ext cx="1848913" cy="491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Exponential</a:t>
              </a:r>
            </a:p>
          </p:txBody>
        </p:sp>
        <p:sp>
          <p:nvSpPr>
            <p:cNvPr id="47" name="Rectangle 51"/>
            <p:cNvSpPr>
              <a:spLocks noChangeArrowheads="1"/>
            </p:cNvSpPr>
            <p:nvPr/>
          </p:nvSpPr>
          <p:spPr bwMode="auto">
            <a:xfrm>
              <a:off x="8325030" y="4096000"/>
              <a:ext cx="472701" cy="459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203" baseline="-25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48" name="Rectangle 65"/>
            <p:cNvSpPr>
              <a:spLocks noChangeArrowheads="1"/>
            </p:cNvSpPr>
            <p:nvPr/>
          </p:nvSpPr>
          <p:spPr bwMode="auto">
            <a:xfrm>
              <a:off x="8945780" y="4091011"/>
              <a:ext cx="472701" cy="4592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504" i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  <a:r>
                <a:rPr lang="en-US" sz="1203" baseline="-25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49" name="Freeform 61"/>
            <p:cNvSpPr>
              <a:spLocks/>
            </p:cNvSpPr>
            <p:nvPr/>
          </p:nvSpPr>
          <p:spPr bwMode="auto">
            <a:xfrm>
              <a:off x="8669184" y="3538788"/>
              <a:ext cx="603869" cy="623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93"/>
                </a:cxn>
                <a:cxn ang="0">
                  <a:pos x="286" y="393"/>
                </a:cxn>
                <a:cxn ang="0">
                  <a:pos x="285" y="200"/>
                </a:cxn>
                <a:cxn ang="0">
                  <a:pos x="279" y="200"/>
                </a:cxn>
                <a:cxn ang="0">
                  <a:pos x="266" y="194"/>
                </a:cxn>
                <a:cxn ang="0">
                  <a:pos x="255" y="186"/>
                </a:cxn>
                <a:cxn ang="0">
                  <a:pos x="242" y="180"/>
                </a:cxn>
                <a:cxn ang="0">
                  <a:pos x="228" y="170"/>
                </a:cxn>
                <a:cxn ang="0">
                  <a:pos x="215" y="165"/>
                </a:cxn>
                <a:cxn ang="0">
                  <a:pos x="203" y="158"/>
                </a:cxn>
                <a:cxn ang="0">
                  <a:pos x="186" y="147"/>
                </a:cxn>
                <a:cxn ang="0">
                  <a:pos x="168" y="137"/>
                </a:cxn>
                <a:cxn ang="0">
                  <a:pos x="156" y="128"/>
                </a:cxn>
                <a:cxn ang="0">
                  <a:pos x="143" y="122"/>
                </a:cxn>
                <a:cxn ang="0">
                  <a:pos x="131" y="110"/>
                </a:cxn>
                <a:cxn ang="0">
                  <a:pos x="113" y="98"/>
                </a:cxn>
                <a:cxn ang="0">
                  <a:pos x="99" y="89"/>
                </a:cxn>
                <a:cxn ang="0">
                  <a:pos x="84" y="80"/>
                </a:cxn>
                <a:cxn ang="0">
                  <a:pos x="66" y="62"/>
                </a:cxn>
                <a:cxn ang="0">
                  <a:pos x="48" y="47"/>
                </a:cxn>
                <a:cxn ang="0">
                  <a:pos x="35" y="33"/>
                </a:cxn>
                <a:cxn ang="0">
                  <a:pos x="24" y="24"/>
                </a:cxn>
                <a:cxn ang="0">
                  <a:pos x="14" y="14"/>
                </a:cxn>
                <a:cxn ang="0">
                  <a:pos x="6" y="8"/>
                </a:cxn>
              </a:cxnLst>
              <a:rect l="0" t="0" r="r" b="b"/>
              <a:pathLst>
                <a:path w="286" h="393">
                  <a:moveTo>
                    <a:pt x="0" y="0"/>
                  </a:moveTo>
                  <a:lnTo>
                    <a:pt x="0" y="393"/>
                  </a:lnTo>
                  <a:lnTo>
                    <a:pt x="286" y="393"/>
                  </a:lnTo>
                  <a:lnTo>
                    <a:pt x="285" y="200"/>
                  </a:lnTo>
                  <a:lnTo>
                    <a:pt x="279" y="200"/>
                  </a:lnTo>
                  <a:lnTo>
                    <a:pt x="266" y="194"/>
                  </a:lnTo>
                  <a:lnTo>
                    <a:pt x="255" y="186"/>
                  </a:lnTo>
                  <a:lnTo>
                    <a:pt x="242" y="180"/>
                  </a:lnTo>
                  <a:lnTo>
                    <a:pt x="228" y="170"/>
                  </a:lnTo>
                  <a:lnTo>
                    <a:pt x="215" y="165"/>
                  </a:lnTo>
                  <a:lnTo>
                    <a:pt x="203" y="158"/>
                  </a:lnTo>
                  <a:lnTo>
                    <a:pt x="186" y="147"/>
                  </a:lnTo>
                  <a:lnTo>
                    <a:pt x="168" y="137"/>
                  </a:lnTo>
                  <a:lnTo>
                    <a:pt x="156" y="128"/>
                  </a:lnTo>
                  <a:lnTo>
                    <a:pt x="143" y="122"/>
                  </a:lnTo>
                  <a:lnTo>
                    <a:pt x="131" y="110"/>
                  </a:lnTo>
                  <a:lnTo>
                    <a:pt x="113" y="98"/>
                  </a:lnTo>
                  <a:lnTo>
                    <a:pt x="99" y="89"/>
                  </a:lnTo>
                  <a:lnTo>
                    <a:pt x="84" y="80"/>
                  </a:lnTo>
                  <a:lnTo>
                    <a:pt x="66" y="62"/>
                  </a:lnTo>
                  <a:lnTo>
                    <a:pt x="48" y="47"/>
                  </a:lnTo>
                  <a:lnTo>
                    <a:pt x="35" y="33"/>
                  </a:lnTo>
                  <a:lnTo>
                    <a:pt x="24" y="24"/>
                  </a:lnTo>
                  <a:lnTo>
                    <a:pt x="14" y="14"/>
                  </a:lnTo>
                  <a:lnTo>
                    <a:pt x="6" y="8"/>
                  </a:lnTo>
                </a:path>
              </a:pathLst>
            </a:custGeom>
            <a:solidFill>
              <a:schemeClr val="bg1">
                <a:lumMod val="50000"/>
              </a:scheme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63"/>
            <p:cNvSpPr>
              <a:spLocks noChangeShapeType="1"/>
            </p:cNvSpPr>
            <p:nvPr/>
          </p:nvSpPr>
          <p:spPr bwMode="auto">
            <a:xfrm>
              <a:off x="9275164" y="3857875"/>
              <a:ext cx="0" cy="3492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62"/>
            <p:cNvSpPr>
              <a:spLocks/>
            </p:cNvSpPr>
            <p:nvPr/>
          </p:nvSpPr>
          <p:spPr bwMode="auto">
            <a:xfrm>
              <a:off x="8669184" y="3534025"/>
              <a:ext cx="2112" cy="6731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4"/>
                </a:cxn>
              </a:cxnLst>
              <a:rect l="0" t="0" r="r" b="b"/>
              <a:pathLst>
                <a:path w="1" h="424">
                  <a:moveTo>
                    <a:pt x="0" y="0"/>
                  </a:moveTo>
                  <a:lnTo>
                    <a:pt x="0" y="42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79"/>
            <p:cNvSpPr>
              <a:spLocks noChangeShapeType="1"/>
            </p:cNvSpPr>
            <p:nvPr/>
          </p:nvSpPr>
          <p:spPr bwMode="auto">
            <a:xfrm>
              <a:off x="8366948" y="4154061"/>
              <a:ext cx="28630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37"/>
            <p:cNvSpPr>
              <a:spLocks noChangeShapeType="1"/>
            </p:cNvSpPr>
            <p:nvPr/>
          </p:nvSpPr>
          <p:spPr bwMode="auto">
            <a:xfrm>
              <a:off x="8345532" y="2635500"/>
              <a:ext cx="0" cy="15367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" name="Rectangle 2"/>
          <p:cNvSpPr txBox="1">
            <a:spLocks noChangeArrowheads="1"/>
          </p:cNvSpPr>
          <p:nvPr/>
        </p:nvSpPr>
        <p:spPr>
          <a:xfrm>
            <a:off x="591160" y="1056340"/>
            <a:ext cx="7772400" cy="459527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Continuous Probability Distributions</a:t>
            </a:r>
          </a:p>
        </p:txBody>
      </p:sp>
    </p:spTree>
    <p:extLst>
      <p:ext uri="{BB962C8B-B14F-4D97-AF65-F5344CB8AC3E}">
        <p14:creationId xmlns:p14="http://schemas.microsoft.com/office/powerpoint/2010/main" val="642717398"/>
      </p:ext>
    </p:extLst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700088" y="1715705"/>
            <a:ext cx="7772400" cy="383139"/>
          </a:xfrm>
          <a:noFill/>
          <a:ln/>
          <a:effectLst/>
        </p:spPr>
        <p:txBody>
          <a:bodyPr>
            <a:normAutofit fontScale="92500" lnSpcReduction="20000"/>
          </a:bodyPr>
          <a:lstStyle/>
          <a:p>
            <a:r>
              <a:rPr lang="en-US" dirty="0"/>
              <a:t>Density Function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715756" y="2805770"/>
            <a:ext cx="4829175" cy="7447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       </a:t>
            </a:r>
            <a:r>
              <a:rPr lang="en-US" sz="1805" i="1" dirty="0">
                <a:solidFill>
                  <a:srgbClr val="000000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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expected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value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or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   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2.71828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515" name="Text Box 11"/>
              <p:cNvSpPr txBox="1">
                <a:spLocks noChangeArrowheads="1"/>
              </p:cNvSpPr>
              <p:nvPr/>
            </p:nvSpPr>
            <p:spPr bwMode="auto">
              <a:xfrm>
                <a:off x="4806140" y="2203748"/>
                <a:ext cx="920958" cy="3701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5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for </a:t>
                </a:r>
                <a14:m>
                  <m:oMath xmlns:m="http://schemas.openxmlformats.org/officeDocument/2006/math">
                    <m:r>
                      <a:rPr lang="en-US" sz="1805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1805" u="sng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&gt;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0</a:t>
                </a:r>
              </a:p>
            </p:txBody>
          </p:sp>
        </mc:Choice>
        <mc:Fallback xmlns="">
          <p:sp>
            <p:nvSpPr>
              <p:cNvPr id="21515" name="Text 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06140" y="2203748"/>
                <a:ext cx="920958" cy="370101"/>
              </a:xfrm>
              <a:prstGeom prst="rect">
                <a:avLst/>
              </a:prstGeom>
              <a:blipFill>
                <a:blip r:embed="rId3"/>
                <a:stretch>
                  <a:fillRect l="-5298" t="-10000" r="-4636" b="-2666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110592" y="2054890"/>
                <a:ext cx="1728487" cy="65768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1805" i="1">
                          <a:solidFill>
                            <a:srgbClr val="0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den>
                      </m:f>
                      <m:sSup>
                        <m:sSupPr>
                          <m:ctrlPr>
                            <a:rPr lang="en-US" sz="1805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sz="1805" i="1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𝜇</m:t>
                          </m:r>
                        </m:sup>
                      </m:sSup>
                    </m:oMath>
                  </m:oMathPara>
                </a14:m>
                <a:endParaRPr lang="en-US" sz="1805" dirty="0">
                  <a:solidFill>
                    <a:srgbClr val="000000"/>
                  </a:solidFill>
                  <a:latin typeface="+mn-l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0592" y="2054890"/>
                <a:ext cx="1728487" cy="6576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80292" y="975963"/>
            <a:ext cx="7772400" cy="5078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Exponential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8613673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700088" y="1715705"/>
            <a:ext cx="7772400" cy="41655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Cumulative Probabilities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2743474" y="2522984"/>
            <a:ext cx="4991101" cy="7591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0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some specific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464405" y="2097360"/>
                <a:ext cx="2320059" cy="380489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𝑃</m:t>
                    </m:r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(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</a:rPr>
                  <a:t>x </a:t>
                </a:r>
                <a:r>
                  <a:rPr lang="en-US" sz="1805" u="sng" dirty="0">
                    <a:solidFill>
                      <a:srgbClr val="000000"/>
                    </a:solidFill>
                    <a:latin typeface="+mn-lt"/>
                  </a:rPr>
                  <a:t>&lt;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</a:t>
                </a:r>
                <a14:m>
                  <m:oMath xmlns:m="http://schemas.openxmlformats.org/officeDocument/2006/math"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en-US" sz="1805" baseline="-25000" dirty="0">
                    <a:solidFill>
                      <a:srgbClr val="000000"/>
                    </a:solidFill>
                    <a:latin typeface="+mn-lt"/>
                  </a:rPr>
                  <a:t>0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)</a:t>
                </a:r>
                <a14:m>
                  <m:oMath xmlns:m="http://schemas.openxmlformats.org/officeDocument/2006/math"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=1−</m:t>
                    </m:r>
                    <m:sSup>
                      <m:sSupPr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805" i="1" baseline="-1000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/</m:t>
                        </m:r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𝜇</m:t>
                        </m:r>
                      </m:sup>
                    </m:sSup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4405" y="2097360"/>
                <a:ext cx="2320059" cy="380489"/>
              </a:xfrm>
              <a:prstGeom prst="rect">
                <a:avLst/>
              </a:prstGeom>
              <a:blipFill>
                <a:blip r:embed="rId3"/>
                <a:stretch>
                  <a:fillRect t="-4839" b="-25806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97877" y="1012524"/>
            <a:ext cx="7772400" cy="5078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Exponential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33863151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98748" y="1672394"/>
            <a:ext cx="6648450" cy="36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5439" indent="-255439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Al’s Full-Service Pump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1008063" y="2061160"/>
            <a:ext cx="7505700" cy="12664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indent="255439"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time between arrivals of cars at Al’s full-service gas pump follows an exponential probability distribution with a mean time between arrivals of 3 minutes.  Al would like to know the probability that the time between two successive arrivals will be 2 minutes or less.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589085" y="1012882"/>
            <a:ext cx="7772400" cy="5078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  <a:cs typeface="Arial" panose="020B0604020202020204" pitchFamily="34" charset="0"/>
              </a:rPr>
              <a:t>Exponential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3289119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521712" y="4277969"/>
            <a:ext cx="25281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70545" y="2209478"/>
            <a:ext cx="470821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23664" name="Group 112"/>
          <p:cNvGrpSpPr>
            <a:grpSpLocks/>
          </p:cNvGrpSpPr>
          <p:nvPr/>
        </p:nvGrpSpPr>
        <p:grpSpPr bwMode="auto">
          <a:xfrm>
            <a:off x="2443583" y="2893396"/>
            <a:ext cx="215900" cy="1174481"/>
            <a:chOff x="1297" y="1734"/>
            <a:chExt cx="136" cy="984"/>
          </a:xfrm>
        </p:grpSpPr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>
              <a:off x="1297" y="2718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1309" y="2394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1309" y="2070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1309" y="1734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665" name="Group 113"/>
          <p:cNvGrpSpPr>
            <a:grpSpLocks/>
          </p:cNvGrpSpPr>
          <p:nvPr/>
        </p:nvGrpSpPr>
        <p:grpSpPr bwMode="auto">
          <a:xfrm>
            <a:off x="2056730" y="2739425"/>
            <a:ext cx="349250" cy="1490779"/>
            <a:chOff x="1020" y="1605"/>
            <a:chExt cx="220" cy="1249"/>
          </a:xfrm>
        </p:grpSpPr>
        <p:sp>
          <p:nvSpPr>
            <p:cNvPr id="23562" name="Rectangle 10"/>
            <p:cNvSpPr>
              <a:spLocks noChangeArrowheads="1"/>
            </p:cNvSpPr>
            <p:nvPr/>
          </p:nvSpPr>
          <p:spPr bwMode="auto">
            <a:xfrm>
              <a:off x="1020" y="2565"/>
              <a:ext cx="208" cy="2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</a:t>
              </a:r>
            </a:p>
          </p:txBody>
        </p:sp>
        <p:sp>
          <p:nvSpPr>
            <p:cNvPr id="23563" name="Rectangle 11"/>
            <p:cNvSpPr>
              <a:spLocks noChangeArrowheads="1"/>
            </p:cNvSpPr>
            <p:nvPr/>
          </p:nvSpPr>
          <p:spPr bwMode="auto">
            <a:xfrm>
              <a:off x="1032" y="1929"/>
              <a:ext cx="208" cy="2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</a:t>
              </a:r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1032" y="1605"/>
              <a:ext cx="208" cy="2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.4</a:t>
              </a:r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>
              <a:off x="1032" y="2253"/>
              <a:ext cx="208" cy="2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805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</a:t>
              </a:r>
            </a:p>
          </p:txBody>
        </p:sp>
      </p:grpSp>
      <p:sp>
        <p:nvSpPr>
          <p:cNvPr id="23566" name="Line 14"/>
          <p:cNvSpPr>
            <a:spLocks noChangeShapeType="1"/>
          </p:cNvSpPr>
          <p:nvPr/>
        </p:nvSpPr>
        <p:spPr bwMode="auto">
          <a:xfrm>
            <a:off x="2884625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912477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4246281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3226531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>
            <a:off x="3578674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4586054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4909621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5543393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>
            <a:off x="5236032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5831705" y="4380595"/>
            <a:ext cx="0" cy="14800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2370343" y="4559443"/>
            <a:ext cx="375697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0   1    2   3   4   5</a:t>
            </a:r>
            <a:r>
              <a:rPr lang="en-US" sz="827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6   7    8   9  10</a:t>
            </a:r>
          </a:p>
        </p:txBody>
      </p:sp>
      <p:sp>
        <p:nvSpPr>
          <p:cNvPr id="23578" name="Freeform 26"/>
          <p:cNvSpPr>
            <a:spLocks/>
          </p:cNvSpPr>
          <p:nvPr/>
        </p:nvSpPr>
        <p:spPr bwMode="auto">
          <a:xfrm>
            <a:off x="2546771" y="3163146"/>
            <a:ext cx="679761" cy="1287871"/>
          </a:xfrm>
          <a:custGeom>
            <a:avLst/>
            <a:gdLst/>
            <a:ahLst/>
            <a:cxnLst>
              <a:cxn ang="0">
                <a:pos x="5" y="0"/>
              </a:cxn>
              <a:cxn ang="0">
                <a:pos x="0" y="1073"/>
              </a:cxn>
              <a:cxn ang="0">
                <a:pos x="570" y="1079"/>
              </a:cxn>
              <a:cxn ang="0">
                <a:pos x="567" y="602"/>
              </a:cxn>
              <a:cxn ang="0">
                <a:pos x="563" y="598"/>
              </a:cxn>
              <a:cxn ang="0">
                <a:pos x="537" y="584"/>
              </a:cxn>
              <a:cxn ang="0">
                <a:pos x="513" y="574"/>
              </a:cxn>
              <a:cxn ang="0">
                <a:pos x="487" y="558"/>
              </a:cxn>
              <a:cxn ang="0">
                <a:pos x="455" y="540"/>
              </a:cxn>
              <a:cxn ang="0">
                <a:pos x="426" y="520"/>
              </a:cxn>
              <a:cxn ang="0">
                <a:pos x="398" y="506"/>
              </a:cxn>
              <a:cxn ang="0">
                <a:pos x="362" y="482"/>
              </a:cxn>
              <a:cxn ang="0">
                <a:pos x="326" y="458"/>
              </a:cxn>
              <a:cxn ang="0">
                <a:pos x="294" y="438"/>
              </a:cxn>
              <a:cxn ang="0">
                <a:pos x="266" y="410"/>
              </a:cxn>
              <a:cxn ang="0">
                <a:pos x="232" y="388"/>
              </a:cxn>
              <a:cxn ang="0">
                <a:pos x="208" y="364"/>
              </a:cxn>
              <a:cxn ang="0">
                <a:pos x="182" y="338"/>
              </a:cxn>
              <a:cxn ang="0">
                <a:pos x="147" y="300"/>
              </a:cxn>
              <a:cxn ang="0">
                <a:pos x="121" y="262"/>
              </a:cxn>
              <a:cxn ang="0">
                <a:pos x="99" y="232"/>
              </a:cxn>
              <a:cxn ang="0">
                <a:pos x="73" y="190"/>
              </a:cxn>
              <a:cxn ang="0">
                <a:pos x="45" y="132"/>
              </a:cxn>
              <a:cxn ang="0">
                <a:pos x="24" y="77"/>
              </a:cxn>
              <a:cxn ang="0">
                <a:pos x="9" y="26"/>
              </a:cxn>
            </a:cxnLst>
            <a:rect l="0" t="0" r="r" b="b"/>
            <a:pathLst>
              <a:path w="570" h="1079">
                <a:moveTo>
                  <a:pt x="5" y="0"/>
                </a:moveTo>
                <a:lnTo>
                  <a:pt x="0" y="1073"/>
                </a:lnTo>
                <a:lnTo>
                  <a:pt x="570" y="1079"/>
                </a:lnTo>
                <a:lnTo>
                  <a:pt x="567" y="602"/>
                </a:lnTo>
                <a:lnTo>
                  <a:pt x="563" y="598"/>
                </a:lnTo>
                <a:lnTo>
                  <a:pt x="537" y="584"/>
                </a:lnTo>
                <a:lnTo>
                  <a:pt x="513" y="574"/>
                </a:lnTo>
                <a:lnTo>
                  <a:pt x="487" y="558"/>
                </a:lnTo>
                <a:lnTo>
                  <a:pt x="455" y="540"/>
                </a:lnTo>
                <a:lnTo>
                  <a:pt x="426" y="520"/>
                </a:lnTo>
                <a:lnTo>
                  <a:pt x="398" y="506"/>
                </a:lnTo>
                <a:lnTo>
                  <a:pt x="362" y="482"/>
                </a:lnTo>
                <a:lnTo>
                  <a:pt x="326" y="458"/>
                </a:lnTo>
                <a:lnTo>
                  <a:pt x="294" y="438"/>
                </a:lnTo>
                <a:lnTo>
                  <a:pt x="266" y="410"/>
                </a:lnTo>
                <a:lnTo>
                  <a:pt x="232" y="388"/>
                </a:lnTo>
                <a:lnTo>
                  <a:pt x="208" y="364"/>
                </a:lnTo>
                <a:lnTo>
                  <a:pt x="182" y="338"/>
                </a:lnTo>
                <a:lnTo>
                  <a:pt x="147" y="300"/>
                </a:lnTo>
                <a:lnTo>
                  <a:pt x="121" y="262"/>
                </a:lnTo>
                <a:lnTo>
                  <a:pt x="99" y="232"/>
                </a:lnTo>
                <a:lnTo>
                  <a:pt x="73" y="190"/>
                </a:lnTo>
                <a:lnTo>
                  <a:pt x="45" y="132"/>
                </a:lnTo>
                <a:lnTo>
                  <a:pt x="24" y="77"/>
                </a:lnTo>
                <a:lnTo>
                  <a:pt x="9" y="26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 flipH="1" flipV="1">
            <a:off x="3229708" y="3880028"/>
            <a:ext cx="1587" cy="5705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2551533" y="2611712"/>
            <a:ext cx="0" cy="191449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2557883" y="4454596"/>
            <a:ext cx="3896102" cy="4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 flipV="1">
            <a:off x="2842405" y="3175081"/>
            <a:ext cx="438150" cy="88324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670" name="Group 118"/>
          <p:cNvGrpSpPr>
            <a:grpSpLocks/>
          </p:cNvGrpSpPr>
          <p:nvPr/>
        </p:nvGrpSpPr>
        <p:grpSpPr bwMode="auto">
          <a:xfrm>
            <a:off x="2519785" y="3164339"/>
            <a:ext cx="3641724" cy="1203126"/>
            <a:chOff x="1129" y="1961"/>
            <a:chExt cx="2866" cy="1008"/>
          </a:xfrm>
        </p:grpSpPr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 rot="197881">
              <a:off x="3403" y="2965"/>
              <a:ext cx="592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584" name="Arc 32"/>
            <p:cNvSpPr>
              <a:spLocks/>
            </p:cNvSpPr>
            <p:nvPr/>
          </p:nvSpPr>
          <p:spPr bwMode="auto">
            <a:xfrm rot="157834">
              <a:off x="1129" y="1961"/>
              <a:ext cx="2289" cy="932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2372146" y="4887866"/>
            <a:ext cx="4424917" cy="3444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Time Between Successive Arrivals (mins.)</a:t>
            </a:r>
          </a:p>
        </p:txBody>
      </p:sp>
      <p:sp>
        <p:nvSpPr>
          <p:cNvPr id="23589" name="Rectangle 37"/>
          <p:cNvSpPr>
            <a:spLocks noGrp="1" noChangeArrowheads="1"/>
          </p:cNvSpPr>
          <p:nvPr>
            <p:ph type="title"/>
          </p:nvPr>
        </p:nvSpPr>
        <p:spPr>
          <a:xfrm>
            <a:off x="527538" y="1032098"/>
            <a:ext cx="7772400" cy="515626"/>
          </a:xfrm>
          <a:noFill/>
          <a:ln/>
        </p:spPr>
        <p:txBody>
          <a:bodyPr/>
          <a:lstStyle/>
          <a:p>
            <a:r>
              <a:rPr lang="en-US" sz="2400" dirty="0"/>
              <a:t>Exponential Probability Distribution</a:t>
            </a:r>
          </a:p>
        </p:txBody>
      </p:sp>
      <p:sp>
        <p:nvSpPr>
          <p:cNvPr id="23667" name="Rectangle 115"/>
          <p:cNvSpPr>
            <a:spLocks noChangeArrowheads="1"/>
          </p:cNvSpPr>
          <p:nvPr/>
        </p:nvSpPr>
        <p:spPr bwMode="auto">
          <a:xfrm>
            <a:off x="3173853" y="2671391"/>
            <a:ext cx="5023268" cy="615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P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2) = 1 - 2.71828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-2/3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1 - .5134 =   .4866</a:t>
            </a:r>
          </a:p>
        </p:txBody>
      </p:sp>
      <p:sp>
        <p:nvSpPr>
          <p:cNvPr id="23672" name="Rectangle 120"/>
          <p:cNvSpPr>
            <a:spLocks noChangeArrowheads="1"/>
          </p:cNvSpPr>
          <p:nvPr/>
        </p:nvSpPr>
        <p:spPr bwMode="auto">
          <a:xfrm>
            <a:off x="698748" y="1672394"/>
            <a:ext cx="6648450" cy="36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343769" indent="-343769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Al’s Full-Service Pump</a:t>
            </a:r>
          </a:p>
        </p:txBody>
      </p:sp>
    </p:spTree>
    <p:extLst>
      <p:ext uri="{BB962C8B-B14F-4D97-AF65-F5344CB8AC3E}">
        <p14:creationId xmlns:p14="http://schemas.microsoft.com/office/powerpoint/2010/main" val="11552786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553915" y="1061950"/>
            <a:ext cx="7194918" cy="612305"/>
          </a:xfrm>
        </p:spPr>
        <p:txBody>
          <a:bodyPr>
            <a:noAutofit/>
          </a:bodyPr>
          <a:lstStyle/>
          <a:p>
            <a:r>
              <a:rPr lang="en-US" sz="2400" dirty="0"/>
              <a:t>Relationship between the Poisson and Exponential Distributions</a:t>
            </a:r>
          </a:p>
        </p:txBody>
      </p:sp>
      <p:sp>
        <p:nvSpPr>
          <p:cNvPr id="74756" name="Oval 4"/>
          <p:cNvSpPr>
            <a:spLocks noChangeArrowheads="1"/>
          </p:cNvSpPr>
          <p:nvPr/>
        </p:nvSpPr>
        <p:spPr bwMode="auto">
          <a:xfrm>
            <a:off x="1335306" y="2366332"/>
            <a:ext cx="4581337" cy="1352965"/>
          </a:xfrm>
          <a:prstGeom prst="ellipse">
            <a:avLst/>
          </a:prstGeom>
          <a:solidFill>
            <a:schemeClr val="bg2"/>
          </a:solidFill>
          <a:ln w="12700">
            <a:solidFill>
              <a:srgbClr val="000000"/>
            </a:solidFill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Poisson distribution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provides an appropriate description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the number of occurrences</a:t>
            </a:r>
          </a:p>
          <a:p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per interval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4757" name="Oval 5"/>
          <p:cNvSpPr>
            <a:spLocks noChangeArrowheads="1"/>
          </p:cNvSpPr>
          <p:nvPr/>
        </p:nvSpPr>
        <p:spPr bwMode="auto">
          <a:xfrm>
            <a:off x="1335306" y="4154495"/>
            <a:ext cx="4581337" cy="1464244"/>
          </a:xfrm>
          <a:prstGeom prst="ellipse">
            <a:avLst/>
          </a:prstGeom>
          <a:solidFill>
            <a:schemeClr val="bg2"/>
          </a:solidFill>
          <a:ln w="12700">
            <a:solidFill>
              <a:schemeClr val="tx1"/>
            </a:solidFill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exponential distribution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provides an appropriate description</a:t>
            </a:r>
          </a:p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the length of the interval</a:t>
            </a:r>
          </a:p>
          <a:p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between occurrences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>
            <a:off x="3383452" y="3719298"/>
            <a:ext cx="0" cy="44401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 flipV="1">
            <a:off x="3859702" y="3719298"/>
            <a:ext cx="0" cy="44401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812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5462" y="1116697"/>
            <a:ext cx="7772400" cy="506077"/>
          </a:xfrm>
          <a:noFill/>
          <a:ln/>
        </p:spPr>
        <p:txBody>
          <a:bodyPr/>
          <a:lstStyle/>
          <a:p>
            <a:r>
              <a:rPr lang="en-US" sz="2400" dirty="0"/>
              <a:t>Uniform Probability Distribution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2024689" y="3417436"/>
            <a:ext cx="5149993" cy="8450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smallest value the variable can assume</a:t>
            </a:r>
          </a:p>
          <a:p>
            <a:pPr algn="l"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largest value the variable can assume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738643" y="2697707"/>
            <a:ext cx="4324350" cy="78776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f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1/(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–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  for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</a:p>
          <a:p>
            <a:pPr algn="l"/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0                elsewhere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703510" y="1692175"/>
            <a:ext cx="7772400" cy="6829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random variable is uniformly distributed whenever the probability is proportional to the interval’s length. 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703510" y="2297675"/>
            <a:ext cx="7772400" cy="39984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uniform probability density function is:</a:t>
            </a:r>
          </a:p>
        </p:txBody>
      </p:sp>
    </p:spTree>
    <p:extLst>
      <p:ext uri="{BB962C8B-B14F-4D97-AF65-F5344CB8AC3E}">
        <p14:creationId xmlns:p14="http://schemas.microsoft.com/office/powerpoint/2010/main" val="196455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3153322" y="2908139"/>
            <a:ext cx="2917825" cy="52278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-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/12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3139033" y="2040773"/>
            <a:ext cx="2917825" cy="52278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+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)/2</a:t>
            </a:r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700088" y="1689542"/>
            <a:ext cx="6000750" cy="3831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Expected Value of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endParaRPr lang="en-US" sz="1203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700088" y="2567650"/>
            <a:ext cx="5505450" cy="3688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 of </a:t>
            </a:r>
            <a:r>
              <a:rPr lang="en-US" sz="1805" i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endParaRPr lang="en-US" sz="1805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80293" y="1034173"/>
            <a:ext cx="7772400" cy="506077"/>
          </a:xfrm>
          <a:prstGeom prst="rect">
            <a:avLst/>
          </a:prstGeom>
          <a:noFill/>
          <a:ln/>
        </p:spPr>
        <p:txBody>
          <a:bodyPr vert="horz" lIns="68750" tIns="34375" rIns="68750" bIns="34375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6" b="1" dirty="0"/>
              <a:t>Uniform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2952534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27063" y="1064744"/>
            <a:ext cx="7772400" cy="506077"/>
          </a:xfrm>
          <a:noFill/>
          <a:ln/>
        </p:spPr>
        <p:txBody>
          <a:bodyPr/>
          <a:lstStyle/>
          <a:p>
            <a:r>
              <a:rPr lang="en-US" sz="2400" dirty="0"/>
              <a:t>Uniform Probability Distribution</a:t>
            </a:r>
          </a:p>
        </p:txBody>
      </p:sp>
      <p:sp>
        <p:nvSpPr>
          <p:cNvPr id="8378" name="Rectangle 186"/>
          <p:cNvSpPr>
            <a:spLocks noChangeArrowheads="1"/>
          </p:cNvSpPr>
          <p:nvPr/>
        </p:nvSpPr>
        <p:spPr bwMode="auto">
          <a:xfrm>
            <a:off x="701073" y="1642325"/>
            <a:ext cx="5010150" cy="3544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5439" indent="-255439">
              <a:spcBef>
                <a:spcPct val="20000"/>
              </a:spcBef>
              <a:buSzPct val="75000"/>
              <a:buFont typeface="Arial" panose="020B0604020202020204" pitchFamily="34" charset="0"/>
              <a:buChar char="•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Slater's Buffet</a:t>
            </a:r>
          </a:p>
        </p:txBody>
      </p:sp>
      <p:sp>
        <p:nvSpPr>
          <p:cNvPr id="8379" name="Rectangle 187"/>
          <p:cNvSpPr>
            <a:spLocks noChangeArrowheads="1"/>
          </p:cNvSpPr>
          <p:nvPr/>
        </p:nvSpPr>
        <p:spPr bwMode="auto">
          <a:xfrm>
            <a:off x="1033463" y="2068322"/>
            <a:ext cx="7366000" cy="9155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indent="255439">
              <a:lnSpc>
                <a:spcPct val="90000"/>
              </a:lnSpc>
              <a:spcBef>
                <a:spcPct val="20000"/>
              </a:spcBef>
              <a:buSzPct val="75000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Slater’s customers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are charged for the amount of salad they take.  Sampling suggests that the amount of salad taken is uniformly distributed between 5 ounces and 15 ounces.</a:t>
            </a:r>
          </a:p>
        </p:txBody>
      </p:sp>
    </p:spTree>
    <p:extLst>
      <p:ext uri="{BB962C8B-B14F-4D97-AF65-F5344CB8AC3E}">
        <p14:creationId xmlns:p14="http://schemas.microsoft.com/office/powerpoint/2010/main" val="3393773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693985" y="1666879"/>
            <a:ext cx="7772400" cy="38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5439" indent="-255439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Uniform Probability Density Function</a:t>
            </a:r>
          </a:p>
          <a:p>
            <a:pPr algn="l">
              <a:spcBef>
                <a:spcPct val="20000"/>
              </a:spcBef>
              <a:buSzPct val="100000"/>
            </a:pPr>
            <a:r>
              <a:rPr lang="en-US" sz="21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	</a:t>
            </a:r>
          </a:p>
        </p:txBody>
      </p:sp>
      <p:sp>
        <p:nvSpPr>
          <p:cNvPr id="138344" name="Rectangle 104"/>
          <p:cNvSpPr>
            <a:spLocks noChangeArrowheads="1"/>
          </p:cNvSpPr>
          <p:nvPr/>
        </p:nvSpPr>
        <p:spPr bwMode="auto">
          <a:xfrm>
            <a:off x="3044523" y="2122271"/>
            <a:ext cx="3905250" cy="81640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f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1/10   for 5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&lt;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15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= 0         elsewhere</a:t>
            </a:r>
          </a:p>
        </p:txBody>
      </p:sp>
      <p:sp>
        <p:nvSpPr>
          <p:cNvPr id="138345" name="Rectangle 105"/>
          <p:cNvSpPr>
            <a:spLocks noChangeArrowheads="1"/>
          </p:cNvSpPr>
          <p:nvPr/>
        </p:nvSpPr>
        <p:spPr bwMode="auto">
          <a:xfrm>
            <a:off x="2768152" y="2927662"/>
            <a:ext cx="4667250" cy="77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where: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salad plate filling weight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89084" y="1028672"/>
            <a:ext cx="7772400" cy="402691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Uniform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1293634928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700088" y="1691433"/>
            <a:ext cx="4267200" cy="4117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Expected Value of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x: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7990" name="Rectangle 54"/>
          <p:cNvSpPr>
            <a:spLocks noChangeArrowheads="1"/>
          </p:cNvSpPr>
          <p:nvPr/>
        </p:nvSpPr>
        <p:spPr bwMode="auto">
          <a:xfrm>
            <a:off x="2438056" y="2059317"/>
            <a:ext cx="3086100" cy="118880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+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)/2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= (5 + 15)/2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    =   10</a:t>
            </a:r>
          </a:p>
        </p:txBody>
      </p:sp>
      <p:sp>
        <p:nvSpPr>
          <p:cNvPr id="167991" name="Rectangle 55"/>
          <p:cNvSpPr>
            <a:spLocks noChangeArrowheads="1"/>
          </p:cNvSpPr>
          <p:nvPr/>
        </p:nvSpPr>
        <p:spPr bwMode="auto">
          <a:xfrm>
            <a:off x="2419006" y="3804237"/>
            <a:ext cx="3105150" cy="116015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(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-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/12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= (15 – 5)</a:t>
            </a:r>
            <a:r>
              <a:rPr lang="en-US" sz="1805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/12</a:t>
            </a:r>
          </a:p>
          <a:p>
            <a:pPr algn="l"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	=   8.33</a:t>
            </a:r>
          </a:p>
        </p:txBody>
      </p:sp>
      <p:sp>
        <p:nvSpPr>
          <p:cNvPr id="167997" name="Rectangle 61"/>
          <p:cNvSpPr>
            <a:spLocks noChangeArrowheads="1"/>
          </p:cNvSpPr>
          <p:nvPr/>
        </p:nvSpPr>
        <p:spPr bwMode="auto">
          <a:xfrm>
            <a:off x="700088" y="3392452"/>
            <a:ext cx="4330700" cy="41178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Variance of  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x:</a:t>
            </a:r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80292" y="1041024"/>
            <a:ext cx="7772400" cy="506077"/>
          </a:xfrm>
          <a:prstGeom prst="rect">
            <a:avLst/>
          </a:prstGeom>
          <a:noFill/>
          <a:ln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Uniform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4246229250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2258</Words>
  <Application>Microsoft Office PowerPoint</Application>
  <PresentationFormat>On-screen Show (4:3)</PresentationFormat>
  <Paragraphs>480</Paragraphs>
  <Slides>44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3" baseType="lpstr">
      <vt:lpstr>Arial</vt:lpstr>
      <vt:lpstr>Book Antiqua</vt:lpstr>
      <vt:lpstr>Calibri</vt:lpstr>
      <vt:lpstr>Cambria Math</vt:lpstr>
      <vt:lpstr>Monotype Sorts</vt:lpstr>
      <vt:lpstr>Symbol</vt:lpstr>
      <vt:lpstr>Times New Roman</vt:lpstr>
      <vt:lpstr>Verdana</vt:lpstr>
      <vt:lpstr>eStudy</vt:lpstr>
      <vt:lpstr>PowerPoint Presentation</vt:lpstr>
      <vt:lpstr>Continuous Probability Distributions</vt:lpstr>
      <vt:lpstr>Continuous Probability Distributions</vt:lpstr>
      <vt:lpstr>PowerPoint Presentation</vt:lpstr>
      <vt:lpstr>Uniform Probability Distribution</vt:lpstr>
      <vt:lpstr>PowerPoint Presentation</vt:lpstr>
      <vt:lpstr>Uniform Probability Distribution</vt:lpstr>
      <vt:lpstr>PowerPoint Presentation</vt:lpstr>
      <vt:lpstr>PowerPoint Presentation</vt:lpstr>
      <vt:lpstr>Uniform Probability Distribution</vt:lpstr>
      <vt:lpstr>PowerPoint Presentation</vt:lpstr>
      <vt:lpstr>PowerPoint Presentation</vt:lpstr>
      <vt:lpstr>Normal Probability Distribution</vt:lpstr>
      <vt:lpstr>Normal Probability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Standard Normal Probability Distribution</vt:lpstr>
      <vt:lpstr>PowerPoint Presentation</vt:lpstr>
      <vt:lpstr>Standard Normal Probability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Standard Normal Probability Distribution</vt:lpstr>
      <vt:lpstr>PowerPoint Presentation</vt:lpstr>
      <vt:lpstr>PowerPoint Presentation</vt:lpstr>
      <vt:lpstr>PowerPoint Presentation</vt:lpstr>
      <vt:lpstr>Normal Probability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Exponential Probability Distribution</vt:lpstr>
      <vt:lpstr>Relationship between the Poisson and Exponential Distributions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2018-02-02T23:04:34Z</dcterms:modified>
</cp:coreProperties>
</file>