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6" r:id="rId1"/>
  </p:sldMasterIdLst>
  <p:notesMasterIdLst>
    <p:notesMasterId r:id="rId54"/>
  </p:notesMasterIdLst>
  <p:handoutMasterIdLst>
    <p:handoutMasterId r:id="rId55"/>
  </p:handoutMasterIdLst>
  <p:sldIdLst>
    <p:sldId id="268"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91" r:id="rId16"/>
    <p:sldId id="293" r:id="rId17"/>
    <p:sldId id="294" r:id="rId18"/>
    <p:sldId id="295" r:id="rId19"/>
    <p:sldId id="332" r:id="rId20"/>
    <p:sldId id="333" r:id="rId21"/>
    <p:sldId id="298" r:id="rId22"/>
    <p:sldId id="300" r:id="rId23"/>
    <p:sldId id="301" r:id="rId24"/>
    <p:sldId id="302" r:id="rId25"/>
    <p:sldId id="304" r:id="rId26"/>
    <p:sldId id="303" r:id="rId27"/>
    <p:sldId id="305" r:id="rId28"/>
    <p:sldId id="306" r:id="rId29"/>
    <p:sldId id="307" r:id="rId30"/>
    <p:sldId id="308" r:id="rId31"/>
    <p:sldId id="309" r:id="rId32"/>
    <p:sldId id="311" r:id="rId33"/>
    <p:sldId id="310" r:id="rId34"/>
    <p:sldId id="312" r:id="rId35"/>
    <p:sldId id="313" r:id="rId36"/>
    <p:sldId id="314" r:id="rId37"/>
    <p:sldId id="315" r:id="rId38"/>
    <p:sldId id="316" r:id="rId39"/>
    <p:sldId id="317" r:id="rId40"/>
    <p:sldId id="318" r:id="rId41"/>
    <p:sldId id="319" r:id="rId42"/>
    <p:sldId id="320" r:id="rId43"/>
    <p:sldId id="322" r:id="rId44"/>
    <p:sldId id="323" r:id="rId45"/>
    <p:sldId id="324" r:id="rId46"/>
    <p:sldId id="325" r:id="rId47"/>
    <p:sldId id="326" r:id="rId48"/>
    <p:sldId id="327" r:id="rId49"/>
    <p:sldId id="328" r:id="rId50"/>
    <p:sldId id="329" r:id="rId51"/>
    <p:sldId id="330" r:id="rId52"/>
    <p:sldId id="331"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743">
          <p15:clr>
            <a:srgbClr val="A4A3A4"/>
          </p15:clr>
        </p15:guide>
        <p15:guide id="2" pos="1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5F5F5F"/>
    <a:srgbClr val="777777"/>
    <a:srgbClr val="0000FF"/>
    <a:srgbClr val="FFFFCC"/>
    <a:srgbClr val="996633"/>
    <a:srgbClr val="339966"/>
    <a:srgbClr val="3333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9" autoAdjust="0"/>
    <p:restoredTop sz="95540" autoAdjust="0"/>
  </p:normalViewPr>
  <p:slideViewPr>
    <p:cSldViewPr snapToGrid="0">
      <p:cViewPr varScale="1">
        <p:scale>
          <a:sx n="63" d="100"/>
          <a:sy n="63" d="100"/>
        </p:scale>
        <p:origin x="96" y="108"/>
      </p:cViewPr>
      <p:guideLst>
        <p:guide orient="horz" pos="3743"/>
        <p:guide pos="1422"/>
      </p:guideLst>
    </p:cSldViewPr>
  </p:slideViewPr>
  <p:notesTextViewPr>
    <p:cViewPr>
      <p:scale>
        <a:sx n="100" d="100"/>
        <a:sy n="100" d="100"/>
      </p:scale>
      <p:origin x="0" y="0"/>
    </p:cViewPr>
  </p:notesTextViewPr>
  <p:sorterViewPr>
    <p:cViewPr>
      <p:scale>
        <a:sx n="90" d="100"/>
        <a:sy n="90" d="100"/>
      </p:scale>
      <p:origin x="0" y="0"/>
    </p:cViewPr>
  </p:sorterViewPr>
  <p:notesViewPr>
    <p:cSldViewPr snapToGrid="0">
      <p:cViewPr>
        <p:scale>
          <a:sx n="90" d="100"/>
          <a:sy n="90" d="100"/>
        </p:scale>
        <p:origin x="-2814" y="-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656062-D505-4836-AF54-3CB4DAD874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E011AD9-8D16-42BA-B401-68D93E83917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0D2BF6-C0F9-4370-AAC9-0C55220FB4CA}" type="datetimeFigureOut">
              <a:rPr lang="en-US" smtClean="0"/>
              <a:t>4/2/2018</a:t>
            </a:fld>
            <a:endParaRPr lang="en-US"/>
          </a:p>
        </p:txBody>
      </p:sp>
      <p:sp>
        <p:nvSpPr>
          <p:cNvPr id="4" name="Footer Placeholder 3">
            <a:extLst>
              <a:ext uri="{FF2B5EF4-FFF2-40B4-BE49-F238E27FC236}">
                <a16:creationId xmlns:a16="http://schemas.microsoft.com/office/drawing/2014/main" id="{F52CD096-219C-4E81-A6F2-CAFD835FFB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9A945DE-73A1-4703-8B3F-28EFB191340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86C0B1-35B7-4639-BFAA-194584681FD4}" type="slidenum">
              <a:rPr lang="en-US" smtClean="0"/>
              <a:t>‹#›</a:t>
            </a:fld>
            <a:endParaRPr lang="en-US"/>
          </a:p>
        </p:txBody>
      </p:sp>
    </p:spTree>
    <p:extLst>
      <p:ext uri="{BB962C8B-B14F-4D97-AF65-F5344CB8AC3E}">
        <p14:creationId xmlns:p14="http://schemas.microsoft.com/office/powerpoint/2010/main" val="14352596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F615B9B-8AAB-401E-86BB-543DBAA53047}" type="slidenum">
              <a:rPr lang="en-US"/>
              <a:pPr/>
              <a:t>‹#›</a:t>
            </a:fld>
            <a:endParaRPr lang="en-US"/>
          </a:p>
        </p:txBody>
      </p:sp>
    </p:spTree>
    <p:extLst>
      <p:ext uri="{BB962C8B-B14F-4D97-AF65-F5344CB8AC3E}">
        <p14:creationId xmlns:p14="http://schemas.microsoft.com/office/powerpoint/2010/main" val="1667502904"/>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pPr>
              <a:lnSpc>
                <a:spcPct val="90000"/>
              </a:lnSpc>
            </a:pPr>
            <a:endParaRPr lang="en-US" dirty="0"/>
          </a:p>
        </p:txBody>
      </p:sp>
    </p:spTree>
    <p:extLst>
      <p:ext uri="{BB962C8B-B14F-4D97-AF65-F5344CB8AC3E}">
        <p14:creationId xmlns:p14="http://schemas.microsoft.com/office/powerpoint/2010/main" val="529885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Rot="1" noChangeAspect="1" noChangeArrowheads="1" noTextEdit="1"/>
          </p:cNvSpPr>
          <p:nvPr>
            <p:ph type="sldImg"/>
          </p:nvPr>
        </p:nvSpPr>
        <p:spPr>
          <a:xfrm>
            <a:off x="1150938" y="692150"/>
            <a:ext cx="4556125" cy="3416300"/>
          </a:xfrm>
          <a:ln/>
        </p:spPr>
      </p:sp>
      <p:sp>
        <p:nvSpPr>
          <p:cNvPr id="2682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71701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Rot="1" noChangeAspect="1" noChangeArrowheads="1" noTextEdit="1"/>
          </p:cNvSpPr>
          <p:nvPr>
            <p:ph type="sldImg"/>
          </p:nvPr>
        </p:nvSpPr>
        <p:spPr>
          <a:xfrm>
            <a:off x="1150938" y="692150"/>
            <a:ext cx="4556125" cy="3416300"/>
          </a:xfrm>
          <a:ln/>
        </p:spPr>
      </p:sp>
      <p:sp>
        <p:nvSpPr>
          <p:cNvPr id="2693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3770424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Rot="1" noChangeAspect="1" noChangeArrowheads="1" noTextEdit="1"/>
          </p:cNvSpPr>
          <p:nvPr>
            <p:ph type="sldImg"/>
          </p:nvPr>
        </p:nvSpPr>
        <p:spPr>
          <a:xfrm>
            <a:off x="1150938" y="692150"/>
            <a:ext cx="4556125" cy="3416300"/>
          </a:xfrm>
          <a:ln/>
        </p:spPr>
      </p:sp>
      <p:sp>
        <p:nvSpPr>
          <p:cNvPr id="2703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24092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Rot="1" noChangeAspect="1" noChangeArrowheads="1" noTextEdit="1"/>
          </p:cNvSpPr>
          <p:nvPr>
            <p:ph type="sldImg"/>
          </p:nvPr>
        </p:nvSpPr>
        <p:spPr>
          <a:xfrm>
            <a:off x="1150938" y="692150"/>
            <a:ext cx="4556125" cy="3416300"/>
          </a:xfrm>
          <a:ln/>
        </p:spPr>
      </p:sp>
      <p:sp>
        <p:nvSpPr>
          <p:cNvPr id="2713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319723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Rot="1" noChangeAspect="1" noChangeArrowheads="1" noTextEdit="1"/>
          </p:cNvSpPr>
          <p:nvPr>
            <p:ph type="sldImg"/>
          </p:nvPr>
        </p:nvSpPr>
        <p:spPr>
          <a:xfrm>
            <a:off x="1150938" y="692150"/>
            <a:ext cx="4556125" cy="3416300"/>
          </a:xfrm>
          <a:ln/>
        </p:spPr>
      </p:sp>
      <p:sp>
        <p:nvSpPr>
          <p:cNvPr id="2693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747890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Rot="1" noChangeAspect="1" noChangeArrowheads="1" noTextEdit="1"/>
          </p:cNvSpPr>
          <p:nvPr>
            <p:ph type="sldImg"/>
          </p:nvPr>
        </p:nvSpPr>
        <p:spPr>
          <a:xfrm>
            <a:off x="1150938" y="692150"/>
            <a:ext cx="4556125" cy="3416300"/>
          </a:xfrm>
          <a:ln/>
        </p:spPr>
      </p:sp>
      <p:sp>
        <p:nvSpPr>
          <p:cNvPr id="2703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410780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Rot="1" noChangeAspect="1" noChangeArrowheads="1" noTextEdit="1"/>
          </p:cNvSpPr>
          <p:nvPr>
            <p:ph type="sldImg"/>
          </p:nvPr>
        </p:nvSpPr>
        <p:spPr>
          <a:xfrm>
            <a:off x="1150938" y="692150"/>
            <a:ext cx="4556125" cy="3416300"/>
          </a:xfrm>
          <a:ln/>
        </p:spPr>
      </p:sp>
      <p:sp>
        <p:nvSpPr>
          <p:cNvPr id="2744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700913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xfrm>
            <a:off x="1150938" y="692150"/>
            <a:ext cx="4556125" cy="3416300"/>
          </a:xfrm>
          <a:ln/>
        </p:spPr>
      </p:sp>
      <p:sp>
        <p:nvSpPr>
          <p:cNvPr id="1925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483811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Rot="1" noChangeAspect="1" noChangeArrowheads="1" noTextEdit="1"/>
          </p:cNvSpPr>
          <p:nvPr>
            <p:ph type="sldImg"/>
          </p:nvPr>
        </p:nvSpPr>
        <p:spPr>
          <a:xfrm>
            <a:off x="1150938" y="692150"/>
            <a:ext cx="4556125" cy="3416300"/>
          </a:xfrm>
          <a:ln/>
        </p:spPr>
      </p:sp>
      <p:sp>
        <p:nvSpPr>
          <p:cNvPr id="1935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089313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Rot="1" noChangeAspect="1" noChangeArrowheads="1" noTextEdit="1"/>
          </p:cNvSpPr>
          <p:nvPr>
            <p:ph type="sldImg"/>
          </p:nvPr>
        </p:nvSpPr>
        <p:spPr>
          <a:xfrm>
            <a:off x="1150938" y="692150"/>
            <a:ext cx="4556125" cy="3416300"/>
          </a:xfrm>
          <a:ln/>
        </p:spPr>
      </p:sp>
      <p:sp>
        <p:nvSpPr>
          <p:cNvPr id="2805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94407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50938" y="692150"/>
            <a:ext cx="4556125" cy="3416300"/>
          </a:xfrm>
          <a:ln/>
        </p:spPr>
      </p:sp>
      <p:sp>
        <p:nvSpPr>
          <p:cNvPr id="358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378646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xfrm>
            <a:off x="1150938" y="692150"/>
            <a:ext cx="4556125" cy="3416300"/>
          </a:xfrm>
          <a:ln/>
        </p:spPr>
      </p:sp>
      <p:sp>
        <p:nvSpPr>
          <p:cNvPr id="1945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626247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Rot="1" noChangeAspect="1" noChangeArrowheads="1" noTextEdit="1"/>
          </p:cNvSpPr>
          <p:nvPr>
            <p:ph type="sldImg"/>
          </p:nvPr>
        </p:nvSpPr>
        <p:spPr>
          <a:xfrm>
            <a:off x="1150938" y="692150"/>
            <a:ext cx="4556125" cy="3416300"/>
          </a:xfrm>
          <a:ln/>
        </p:spPr>
      </p:sp>
      <p:sp>
        <p:nvSpPr>
          <p:cNvPr id="2816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996322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Rot="1" noChangeAspect="1" noChangeArrowheads="1" noTextEdit="1"/>
          </p:cNvSpPr>
          <p:nvPr>
            <p:ph type="sldImg"/>
          </p:nvPr>
        </p:nvSpPr>
        <p:spPr>
          <a:xfrm>
            <a:off x="1150938" y="692150"/>
            <a:ext cx="4556125" cy="3416300"/>
          </a:xfrm>
          <a:ln/>
        </p:spPr>
      </p:sp>
      <p:sp>
        <p:nvSpPr>
          <p:cNvPr id="2887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055177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Rot="1" noChangeAspect="1" noChangeArrowheads="1" noTextEdit="1"/>
          </p:cNvSpPr>
          <p:nvPr>
            <p:ph type="sldImg"/>
          </p:nvPr>
        </p:nvSpPr>
        <p:spPr>
          <a:xfrm>
            <a:off x="1150938" y="692150"/>
            <a:ext cx="4556125" cy="3416300"/>
          </a:xfrm>
          <a:ln/>
        </p:spPr>
      </p:sp>
      <p:sp>
        <p:nvSpPr>
          <p:cNvPr id="2897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781624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p:spPr>
      </p:sp>
      <p:sp>
        <p:nvSpPr>
          <p:cNvPr id="52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700565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spect="1" noChangeArrowheads="1" noTextEdit="1"/>
          </p:cNvSpPr>
          <p:nvPr>
            <p:ph type="sldImg"/>
          </p:nvPr>
        </p:nvSpPr>
        <p:spPr>
          <a:xfrm>
            <a:off x="1150938" y="692150"/>
            <a:ext cx="4556125" cy="3416300"/>
          </a:xfrm>
          <a:ln/>
        </p:spPr>
      </p:sp>
      <p:sp>
        <p:nvSpPr>
          <p:cNvPr id="2017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095294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Rot="1" noChangeAspect="1" noChangeArrowheads="1" noTextEdit="1"/>
          </p:cNvSpPr>
          <p:nvPr>
            <p:ph type="sldImg"/>
          </p:nvPr>
        </p:nvSpPr>
        <p:spPr>
          <a:xfrm>
            <a:off x="1150938" y="692150"/>
            <a:ext cx="4556125" cy="3416300"/>
          </a:xfrm>
          <a:ln/>
        </p:spPr>
      </p:sp>
      <p:sp>
        <p:nvSpPr>
          <p:cNvPr id="2908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216878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Rot="1" noChangeAspect="1" noChangeArrowheads="1" noTextEdit="1"/>
          </p:cNvSpPr>
          <p:nvPr>
            <p:ph type="sldImg"/>
          </p:nvPr>
        </p:nvSpPr>
        <p:spPr>
          <a:xfrm>
            <a:off x="1150938" y="692150"/>
            <a:ext cx="4556125" cy="3416300"/>
          </a:xfrm>
          <a:ln/>
        </p:spPr>
      </p:sp>
      <p:sp>
        <p:nvSpPr>
          <p:cNvPr id="2928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156294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Rot="1" noChangeAspect="1" noChangeArrowheads="1" noTextEdit="1"/>
          </p:cNvSpPr>
          <p:nvPr>
            <p:ph type="sldImg"/>
          </p:nvPr>
        </p:nvSpPr>
        <p:spPr>
          <a:xfrm>
            <a:off x="1150938" y="692150"/>
            <a:ext cx="4556125" cy="3416300"/>
          </a:xfrm>
          <a:ln/>
        </p:spPr>
      </p:sp>
      <p:sp>
        <p:nvSpPr>
          <p:cNvPr id="2918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339246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spect="1" noChangeArrowheads="1" noTextEdit="1"/>
          </p:cNvSpPr>
          <p:nvPr>
            <p:ph type="sldImg"/>
          </p:nvPr>
        </p:nvSpPr>
        <p:spPr>
          <a:xfrm>
            <a:off x="1150938" y="692150"/>
            <a:ext cx="4556125" cy="3416300"/>
          </a:xfrm>
          <a:ln/>
        </p:spPr>
      </p:sp>
      <p:sp>
        <p:nvSpPr>
          <p:cNvPr id="2027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51694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50938" y="692150"/>
            <a:ext cx="4556125" cy="3416300"/>
          </a:xfrm>
          <a:ln/>
        </p:spPr>
      </p:sp>
      <p:sp>
        <p:nvSpPr>
          <p:cNvPr id="368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324251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50938" y="692150"/>
            <a:ext cx="4556125" cy="3416300"/>
          </a:xfrm>
          <a:ln/>
        </p:spPr>
      </p:sp>
      <p:sp>
        <p:nvSpPr>
          <p:cNvPr id="54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97997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150938" y="692150"/>
            <a:ext cx="4556125" cy="3416300"/>
          </a:xfrm>
          <a:ln/>
        </p:spPr>
      </p:sp>
      <p:sp>
        <p:nvSpPr>
          <p:cNvPr id="573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451163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50938" y="692150"/>
            <a:ext cx="4556125" cy="3416300"/>
          </a:xfrm>
          <a:ln/>
        </p:spPr>
      </p:sp>
      <p:sp>
        <p:nvSpPr>
          <p:cNvPr id="583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297608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50938" y="692150"/>
            <a:ext cx="4556125" cy="3416300"/>
          </a:xfrm>
          <a:ln/>
        </p:spPr>
      </p:sp>
      <p:sp>
        <p:nvSpPr>
          <p:cNvPr id="593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326356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xfrm>
            <a:off x="1150938" y="692150"/>
            <a:ext cx="4556125" cy="3416300"/>
          </a:xfrm>
          <a:ln/>
        </p:spPr>
      </p:sp>
      <p:sp>
        <p:nvSpPr>
          <p:cNvPr id="13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858331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150938" y="692150"/>
            <a:ext cx="4556125" cy="3416300"/>
          </a:xfrm>
          <a:ln/>
        </p:spPr>
      </p:sp>
      <p:sp>
        <p:nvSpPr>
          <p:cNvPr id="604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818729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xfrm>
            <a:off x="1150938" y="692150"/>
            <a:ext cx="4556125" cy="3416300"/>
          </a:xfrm>
          <a:ln/>
        </p:spPr>
      </p:sp>
      <p:sp>
        <p:nvSpPr>
          <p:cNvPr id="1095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223019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xfrm>
            <a:off x="1150938" y="692150"/>
            <a:ext cx="4556125" cy="3416300"/>
          </a:xfrm>
          <a:ln/>
        </p:spPr>
      </p:sp>
      <p:sp>
        <p:nvSpPr>
          <p:cNvPr id="179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874905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Rot="1" noChangeAspect="1" noChangeArrowheads="1" noTextEdit="1"/>
          </p:cNvSpPr>
          <p:nvPr>
            <p:ph type="sldImg"/>
          </p:nvPr>
        </p:nvSpPr>
        <p:spPr>
          <a:xfrm>
            <a:off x="1150938" y="692150"/>
            <a:ext cx="4556125" cy="3416300"/>
          </a:xfrm>
          <a:ln/>
        </p:spPr>
      </p:sp>
      <p:sp>
        <p:nvSpPr>
          <p:cNvPr id="2191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733289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Rot="1" noChangeAspect="1" noChangeArrowheads="1" noTextEdit="1"/>
          </p:cNvSpPr>
          <p:nvPr>
            <p:ph type="sldImg"/>
          </p:nvPr>
        </p:nvSpPr>
        <p:spPr>
          <a:xfrm>
            <a:off x="1150938" y="692150"/>
            <a:ext cx="4556125" cy="3416300"/>
          </a:xfrm>
          <a:ln/>
        </p:spPr>
      </p:sp>
      <p:sp>
        <p:nvSpPr>
          <p:cNvPr id="2969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7590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1150938" y="692150"/>
            <a:ext cx="4556125" cy="3416300"/>
          </a:xfrm>
          <a:ln/>
        </p:spPr>
      </p:sp>
      <p:sp>
        <p:nvSpPr>
          <p:cNvPr id="378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71187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xfrm>
            <a:off x="1150938" y="692150"/>
            <a:ext cx="4556125" cy="3416300"/>
          </a:xfrm>
          <a:ln/>
        </p:spPr>
      </p:sp>
      <p:sp>
        <p:nvSpPr>
          <p:cNvPr id="1054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38146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xfrm>
            <a:off x="1150938" y="692150"/>
            <a:ext cx="4556125" cy="3416300"/>
          </a:xfrm>
          <a:ln/>
        </p:spPr>
      </p:sp>
      <p:sp>
        <p:nvSpPr>
          <p:cNvPr id="1781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80542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1150938" y="692150"/>
            <a:ext cx="4556125" cy="3416300"/>
          </a:xfrm>
          <a:ln/>
        </p:spPr>
      </p:sp>
      <p:sp>
        <p:nvSpPr>
          <p:cNvPr id="409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52159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150938" y="692150"/>
            <a:ext cx="4556125" cy="3416300"/>
          </a:xfrm>
          <a:ln/>
        </p:spPr>
      </p:sp>
      <p:sp>
        <p:nvSpPr>
          <p:cNvPr id="2078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97371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150938" y="692150"/>
            <a:ext cx="4556125" cy="3416300"/>
          </a:xfrm>
          <a:ln/>
        </p:spPr>
      </p:sp>
      <p:sp>
        <p:nvSpPr>
          <p:cNvPr id="430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26288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Line 4"/>
          <p:cNvSpPr>
            <a:spLocks noChangeShapeType="1"/>
          </p:cNvSpPr>
          <p:nvPr/>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8" name="Line 5"/>
          <p:cNvSpPr>
            <a:spLocks noChangeShapeType="1"/>
          </p:cNvSpPr>
          <p:nvPr/>
        </p:nvSpPr>
        <p:spPr bwMode="auto">
          <a:xfrm>
            <a:off x="0" y="946150"/>
            <a:ext cx="9144000" cy="0"/>
          </a:xfrm>
          <a:prstGeom prst="line">
            <a:avLst/>
          </a:prstGeom>
          <a:noFill/>
          <a:ln w="28575">
            <a:solidFill>
              <a:schemeClr val="tx2">
                <a:lumMod val="60000"/>
                <a:lumOff val="40000"/>
              </a:schemeClr>
            </a:solidFill>
            <a:round/>
            <a:headEnd/>
            <a:tailEnd/>
          </a:ln>
        </p:spPr>
        <p:txBody>
          <a:bodyPr/>
          <a:lstStyle/>
          <a:p>
            <a:endParaRPr lang="en-US"/>
          </a:p>
        </p:txBody>
      </p:sp>
    </p:spTree>
    <p:extLst>
      <p:ext uri="{BB962C8B-B14F-4D97-AF65-F5344CB8AC3E}">
        <p14:creationId xmlns:p14="http://schemas.microsoft.com/office/powerpoint/2010/main" val="1436135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vl2pPr>
              <a:defRPr sz="2400"/>
            </a:lvl2pPr>
            <a:lvl3pPr>
              <a:defRPr sz="2400"/>
            </a:lvl3pPr>
            <a:lvl4pPr>
              <a:defRPr sz="2400"/>
            </a:lvl4pPr>
            <a:lvl5pPr>
              <a:defRPr sz="2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C9A200E3-CC3B-4F36-A270-5195B35C52FF}"/>
              </a:ext>
            </a:extLst>
          </p:cNvPr>
          <p:cNvSpPr>
            <a:spLocks noGrp="1"/>
          </p:cNvSpPr>
          <p:nvPr>
            <p:ph type="title"/>
          </p:nvPr>
        </p:nvSpPr>
        <p:spPr>
          <a:xfrm>
            <a:off x="263869" y="1007227"/>
            <a:ext cx="4869240" cy="461355"/>
          </a:xfrm>
        </p:spPr>
        <p:txBody>
          <a:bodyPr/>
          <a:lstStyle>
            <a:lvl1pPr algn="l">
              <a:defRPr sz="2800" b="1"/>
            </a:lvl1pPr>
          </a:lstStyle>
          <a:p>
            <a:r>
              <a:rPr lang="en-US" dirty="0"/>
              <a:t>Click to edit Master title style</a:t>
            </a:r>
          </a:p>
        </p:txBody>
      </p:sp>
    </p:spTree>
    <p:extLst>
      <p:ext uri="{BB962C8B-B14F-4D97-AF65-F5344CB8AC3E}">
        <p14:creationId xmlns:p14="http://schemas.microsoft.com/office/powerpoint/2010/main" val="344011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0798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4182813123"/>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3037556354"/>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Box 7"/>
          <p:cNvSpPr txBox="1">
            <a:spLocks noChangeArrowheads="1"/>
          </p:cNvSpPr>
          <p:nvPr/>
        </p:nvSpPr>
        <p:spPr bwMode="auto">
          <a:xfrm>
            <a:off x="5257800" y="6627168"/>
            <a:ext cx="3886200" cy="246221"/>
          </a:xfrm>
          <a:prstGeom prst="rect">
            <a:avLst/>
          </a:prstGeom>
          <a:noFill/>
          <a:ln w="9525">
            <a:noFill/>
            <a:miter lim="800000"/>
            <a:headEnd/>
            <a:tailEnd/>
          </a:ln>
          <a:effectLst/>
        </p:spPr>
        <p:txBody>
          <a:bodyPr wrap="square">
            <a:spAutoFit/>
          </a:bodyPr>
          <a:lstStyle/>
          <a:p>
            <a:pPr>
              <a:spcBef>
                <a:spcPct val="50000"/>
              </a:spcBef>
              <a:defRPr/>
            </a:pPr>
            <a:r>
              <a:rPr lang="en-US" sz="1000" dirty="0">
                <a:solidFill>
                  <a:schemeClr val="bg1">
                    <a:lumMod val="50000"/>
                  </a:schemeClr>
                </a:solidFill>
                <a:latin typeface="+mn-lt"/>
              </a:rPr>
              <a:t>copyright © michael .roberson@eStudy.us</a:t>
            </a:r>
            <a:r>
              <a:rPr lang="en-US" sz="1000" baseline="0" dirty="0">
                <a:solidFill>
                  <a:schemeClr val="bg1">
                    <a:lumMod val="50000"/>
                  </a:schemeClr>
                </a:solidFill>
                <a:latin typeface="+mn-lt"/>
              </a:rPr>
              <a:t> 2017</a:t>
            </a:r>
            <a:r>
              <a:rPr lang="en-US" sz="1000" dirty="0">
                <a:solidFill>
                  <a:schemeClr val="bg1">
                    <a:lumMod val="50000"/>
                  </a:schemeClr>
                </a:solidFill>
                <a:latin typeface="+mn-lt"/>
              </a:rPr>
              <a:t>, All  rights reserved</a:t>
            </a:r>
          </a:p>
        </p:txBody>
      </p:sp>
      <p:sp>
        <p:nvSpPr>
          <p:cNvPr id="8" name="Line 4"/>
          <p:cNvSpPr>
            <a:spLocks noChangeShapeType="1"/>
          </p:cNvSpPr>
          <p:nvPr/>
        </p:nvSpPr>
        <p:spPr bwMode="auto">
          <a:xfrm>
            <a:off x="0" y="793750"/>
            <a:ext cx="9144000" cy="0"/>
          </a:xfrm>
          <a:prstGeom prst="line">
            <a:avLst/>
          </a:prstGeom>
          <a:noFill/>
          <a:ln w="9525">
            <a:solidFill>
              <a:srgbClr val="0070C0"/>
            </a:solidFill>
            <a:round/>
            <a:headEnd/>
            <a:tailEnd/>
          </a:ln>
        </p:spPr>
        <p:txBody>
          <a:bodyPr/>
          <a:lstStyle/>
          <a:p>
            <a:endParaRPr lang="en-US" dirty="0"/>
          </a:p>
        </p:txBody>
      </p:sp>
      <p:sp>
        <p:nvSpPr>
          <p:cNvPr id="9" name="Line 5"/>
          <p:cNvSpPr>
            <a:spLocks noChangeShapeType="1"/>
          </p:cNvSpPr>
          <p:nvPr/>
        </p:nvSpPr>
        <p:spPr bwMode="auto">
          <a:xfrm>
            <a:off x="0" y="946150"/>
            <a:ext cx="9144000" cy="0"/>
          </a:xfrm>
          <a:prstGeom prst="line">
            <a:avLst/>
          </a:prstGeom>
          <a:noFill/>
          <a:ln w="28575">
            <a:solidFill>
              <a:srgbClr val="0070C0"/>
            </a:solidFill>
            <a:round/>
            <a:headEnd/>
            <a:tailEnd/>
          </a:ln>
        </p:spPr>
        <p:txBody>
          <a:bodyPr/>
          <a:lstStyle/>
          <a:p>
            <a:endParaRPr lang="en-US"/>
          </a:p>
        </p:txBody>
      </p:sp>
      <p:sp>
        <p:nvSpPr>
          <p:cNvPr id="10" name="Text Box 7"/>
          <p:cNvSpPr txBox="1">
            <a:spLocks noChangeArrowheads="1"/>
          </p:cNvSpPr>
          <p:nvPr/>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0070C0"/>
                </a:solidFill>
                <a:latin typeface="+mn-lt"/>
              </a:rPr>
              <a:t>eStudy.us</a:t>
            </a:r>
          </a:p>
        </p:txBody>
      </p:sp>
    </p:spTree>
    <p:extLst>
      <p:ext uri="{BB962C8B-B14F-4D97-AF65-F5344CB8AC3E}">
        <p14:creationId xmlns:p14="http://schemas.microsoft.com/office/powerpoint/2010/main" val="368036771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2" r:id="rId3"/>
    <p:sldLayoutId id="2147483683" r:id="rId4"/>
    <p:sldLayoutId id="2147483684" r:id="rId5"/>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6.xml"/><Relationship Id="rId1" Type="http://schemas.openxmlformats.org/officeDocument/2006/relationships/slideLayout" Target="../slideLayouts/slideLayout4.xml"/><Relationship Id="rId5" Type="http://schemas.openxmlformats.org/officeDocument/2006/relationships/image" Target="../media/image15.png"/><Relationship Id="rId4" Type="http://schemas.openxmlformats.org/officeDocument/2006/relationships/image" Target="../media/image140.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4.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4.xml"/><Relationship Id="rId1" Type="http://schemas.openxmlformats.org/officeDocument/2006/relationships/vmlDrawing" Target="../drawings/vmlDrawing4.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4.xml"/><Relationship Id="rId1" Type="http://schemas.openxmlformats.org/officeDocument/2006/relationships/vmlDrawing" Target="../drawings/vmlDrawing5.vml"/><Relationship Id="rId5" Type="http://schemas.openxmlformats.org/officeDocument/2006/relationships/image" Target="../media/image5.wmf"/><Relationship Id="rId4" Type="http://schemas.openxmlformats.org/officeDocument/2006/relationships/oleObject" Target="../embeddings/oleObject5.bin"/></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Layout" Target="../slideLayouts/slideLayout4.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4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4.xml"/><Relationship Id="rId4" Type="http://schemas.openxmlformats.org/officeDocument/2006/relationships/image" Target="../media/image3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4.xml"/><Relationship Id="rId1" Type="http://schemas.openxmlformats.org/officeDocument/2006/relationships/vmlDrawing" Target="../drawings/vmlDrawing6.vml"/><Relationship Id="rId4" Type="http://schemas.openxmlformats.org/officeDocument/2006/relationships/image" Target="../media/image6.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4.xml"/><Relationship Id="rId1" Type="http://schemas.openxmlformats.org/officeDocument/2006/relationships/vmlDrawing" Target="../drawings/vmlDrawing7.vml"/><Relationship Id="rId4" Type="http://schemas.openxmlformats.org/officeDocument/2006/relationships/image" Target="../media/image7.wmf"/></Relationships>
</file>

<file path=ppt/slides/_rels/slide52.xml.rels><?xml version="1.0" encoding="UTF-8" standalone="yes"?>
<Relationships xmlns="http://schemas.openxmlformats.org/package/2006/relationships"><Relationship Id="rId3" Type="http://schemas.openxmlformats.org/officeDocument/2006/relationships/hyperlink" Target="https://www.khanacademy.org/math/statistics-probability/significance-tests-one-sample/more-significance-testing-videos/v/small-sample-hypothesis-test" TargetMode="External"/><Relationship Id="rId2" Type="http://schemas.openxmlformats.org/officeDocument/2006/relationships/hyperlink" Target="https://www.khanacademy.org/math/statistics-probability/significance-tests-one-sample/more-significance-testing-videos/v/hypothesis-testing-and-p-values" TargetMode="External"/><Relationship Id="rId1" Type="http://schemas.openxmlformats.org/officeDocument/2006/relationships/slideLayout" Target="../slideLayouts/slideLayout4.xml"/><Relationship Id="rId5" Type="http://schemas.openxmlformats.org/officeDocument/2006/relationships/hyperlink" Target="https://www.khanacademy.org/math/ap-statistics/tests-significance-ap/error-probabilities-power/v/introduction-to-type-i-and-type-ii-errors" TargetMode="External"/><Relationship Id="rId4" Type="http://schemas.openxmlformats.org/officeDocument/2006/relationships/hyperlink" Target="https://www.khanacademy.org/math/statistics-probability/significance-tests-one-sample/more-significance-testing-videos/v/large-sample-proportion-hypothesis-test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F3D8E0-1960-4898-A0A4-050E6374E922}"/>
              </a:ext>
            </a:extLst>
          </p:cNvPr>
          <p:cNvSpPr/>
          <p:nvPr/>
        </p:nvSpPr>
        <p:spPr>
          <a:xfrm>
            <a:off x="582345" y="1113384"/>
            <a:ext cx="4404283" cy="769441"/>
          </a:xfrm>
          <a:prstGeom prst="rect">
            <a:avLst/>
          </a:prstGeom>
        </p:spPr>
        <p:txBody>
          <a:bodyPr wrap="none">
            <a:spAutoFit/>
          </a:bodyPr>
          <a:lstStyle/>
          <a:p>
            <a:r>
              <a:rPr lang="en-US" sz="4400" b="1" dirty="0">
                <a:latin typeface="+mn-lt"/>
              </a:rPr>
              <a:t>Business Statistics</a:t>
            </a:r>
          </a:p>
        </p:txBody>
      </p:sp>
      <p:sp>
        <p:nvSpPr>
          <p:cNvPr id="3" name="Rectangle 2">
            <a:extLst>
              <a:ext uri="{FF2B5EF4-FFF2-40B4-BE49-F238E27FC236}">
                <a16:creationId xmlns:a16="http://schemas.microsoft.com/office/drawing/2014/main" id="{8D2354A6-5BE7-423D-9C29-B88BD528EC91}"/>
              </a:ext>
            </a:extLst>
          </p:cNvPr>
          <p:cNvSpPr/>
          <p:nvPr/>
        </p:nvSpPr>
        <p:spPr>
          <a:xfrm>
            <a:off x="894521" y="2635951"/>
            <a:ext cx="7032929" cy="1154162"/>
          </a:xfrm>
          <a:prstGeom prst="rect">
            <a:avLst/>
          </a:prstGeom>
        </p:spPr>
        <p:txBody>
          <a:bodyPr wrap="square">
            <a:spAutoFit/>
          </a:bodyPr>
          <a:lstStyle/>
          <a:p>
            <a:pPr marL="0" marR="0">
              <a:spcBef>
                <a:spcPts val="600"/>
              </a:spcBef>
              <a:spcAft>
                <a:spcPts val="0"/>
              </a:spcAft>
            </a:pPr>
            <a:r>
              <a:rPr lang="en-US" dirty="0">
                <a:solidFill>
                  <a:srgbClr val="000000"/>
                </a:solidFill>
                <a:latin typeface="Verdana" panose="020B0604030504040204" pitchFamily="34" charset="0"/>
                <a:ea typeface="Calibri" panose="020F0502020204030204" pitchFamily="34" charset="0"/>
              </a:rPr>
              <a:t>This lecture flows well with </a:t>
            </a:r>
          </a:p>
          <a:p>
            <a:pPr marL="0" marR="0">
              <a:spcBef>
                <a:spcPts val="600"/>
              </a:spcBef>
              <a:spcAft>
                <a:spcPts val="0"/>
              </a:spcAft>
            </a:pPr>
            <a:r>
              <a:rPr lang="en-US" i="1" dirty="0">
                <a:solidFill>
                  <a:srgbClr val="000000"/>
                </a:solidFill>
                <a:latin typeface="Verdana" panose="020B0604030504040204" pitchFamily="34" charset="0"/>
                <a:ea typeface="Calibri" panose="020F0502020204030204" pitchFamily="34" charset="0"/>
              </a:rPr>
              <a:t>Statistics for Business and Economics, Anderson, Sweeney, and Williams, 13</a:t>
            </a:r>
            <a:r>
              <a:rPr lang="en-US" i="1" baseline="30000" dirty="0">
                <a:solidFill>
                  <a:srgbClr val="000000"/>
                </a:solidFill>
                <a:latin typeface="Verdana" panose="020B0604030504040204" pitchFamily="34" charset="0"/>
                <a:ea typeface="Calibri" panose="020F0502020204030204" pitchFamily="34" charset="0"/>
              </a:rPr>
              <a:t>th</a:t>
            </a:r>
            <a:r>
              <a:rPr lang="en-US" i="1" dirty="0">
                <a:solidFill>
                  <a:srgbClr val="000000"/>
                </a:solidFill>
                <a:latin typeface="Verdana" panose="020B0604030504040204" pitchFamily="34" charset="0"/>
                <a:ea typeface="Calibri" panose="020F0502020204030204" pitchFamily="34" charset="0"/>
              </a:rPr>
              <a:t> edition</a:t>
            </a:r>
            <a:r>
              <a:rPr lang="en-US" dirty="0">
                <a:solidFill>
                  <a:srgbClr val="000000"/>
                </a:solidFill>
                <a:latin typeface="Verdana" panose="020B0604030504040204" pitchFamily="34" charset="0"/>
                <a:ea typeface="Calibri" panose="020F0502020204030204" pitchFamily="34" charset="0"/>
              </a:rPr>
              <a:t>, </a:t>
            </a:r>
            <a:r>
              <a:rPr lang="en-US" b="1" dirty="0">
                <a:solidFill>
                  <a:srgbClr val="000000"/>
                </a:solidFill>
                <a:latin typeface="Verdana" panose="020B0604030504040204" pitchFamily="34" charset="0"/>
                <a:ea typeface="Calibri" panose="020F0502020204030204" pitchFamily="34" charset="0"/>
              </a:rPr>
              <a:t>chapter 9</a:t>
            </a:r>
            <a:r>
              <a:rPr lang="en-US" dirty="0">
                <a:solidFill>
                  <a:srgbClr val="000000"/>
                </a:solidFill>
                <a:latin typeface="Verdana" panose="020B0604030504040204" pitchFamily="34" charset="0"/>
                <a:ea typeface="Calibri" panose="020F0502020204030204" pitchFamily="34" charset="0"/>
              </a:rPr>
              <a:t>.</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4" name="Rectangle 3">
            <a:extLst>
              <a:ext uri="{FF2B5EF4-FFF2-40B4-BE49-F238E27FC236}">
                <a16:creationId xmlns:a16="http://schemas.microsoft.com/office/drawing/2014/main" id="{401A4484-8D43-493F-8A52-9E2163D5FC6F}"/>
              </a:ext>
            </a:extLst>
          </p:cNvPr>
          <p:cNvSpPr/>
          <p:nvPr/>
        </p:nvSpPr>
        <p:spPr>
          <a:xfrm>
            <a:off x="831099" y="1736168"/>
            <a:ext cx="2305824" cy="461665"/>
          </a:xfrm>
          <a:prstGeom prst="rect">
            <a:avLst/>
          </a:prstGeom>
        </p:spPr>
        <p:txBody>
          <a:bodyPr wrap="none">
            <a:spAutoFit/>
          </a:bodyPr>
          <a:lstStyle/>
          <a:p>
            <a:r>
              <a:rPr lang="en-US" sz="2400" b="1" dirty="0">
                <a:latin typeface="+mn-lt"/>
              </a:rPr>
              <a:t>Hypothesis Tests</a:t>
            </a:r>
          </a:p>
        </p:txBody>
      </p:sp>
    </p:spTree>
  </p:cSld>
  <p:clrMapOvr>
    <a:masterClrMapping/>
  </p:clrMapOvr>
  <mc:AlternateContent xmlns:mc="http://schemas.openxmlformats.org/markup-compatibility/2006" xmlns:p14="http://schemas.microsoft.com/office/powerpoint/2010/main">
    <mc:Choice Requires="p14">
      <p:transition p14:dur="0" advTm="1309"/>
    </mc:Choice>
    <mc:Fallback xmlns="">
      <p:transition advTm="1309"/>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971550" y="1977285"/>
            <a:ext cx="7353301" cy="750277"/>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Example:  </a:t>
            </a:r>
          </a:p>
          <a:p>
            <a:pPr algn="l">
              <a:buSzPct val="125000"/>
            </a:pPr>
            <a:r>
              <a:rPr lang="en-US" dirty="0">
                <a:solidFill>
                  <a:srgbClr val="000000"/>
                </a:solidFill>
                <a:latin typeface="+mn-lt"/>
                <a:cs typeface="Arial" panose="020B0604020202020204" pitchFamily="34" charset="0"/>
              </a:rPr>
              <a:t>         The label on a soft drink bottle states that it contains 67.6 fluid ounces.</a:t>
            </a:r>
          </a:p>
        </p:txBody>
      </p:sp>
      <p:sp>
        <p:nvSpPr>
          <p:cNvPr id="5" name="Rectangle 6"/>
          <p:cNvSpPr>
            <a:spLocks noChangeArrowheads="1"/>
          </p:cNvSpPr>
          <p:nvPr/>
        </p:nvSpPr>
        <p:spPr bwMode="auto">
          <a:xfrm>
            <a:off x="971550" y="2666459"/>
            <a:ext cx="7315200" cy="677952"/>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Null Hypothesis:  </a:t>
            </a:r>
          </a:p>
          <a:p>
            <a:pPr algn="l">
              <a:buSzPct val="125000"/>
            </a:pPr>
            <a:r>
              <a:rPr lang="en-US" dirty="0">
                <a:solidFill>
                  <a:srgbClr val="000000"/>
                </a:solidFill>
                <a:latin typeface="+mn-lt"/>
                <a:cs typeface="Arial" panose="020B0604020202020204" pitchFamily="34" charset="0"/>
              </a:rPr>
              <a:t>         The label is correct.   </a:t>
            </a:r>
            <a:r>
              <a:rPr lang="en-US" i="1" dirty="0">
                <a:solidFill>
                  <a:srgbClr val="000000"/>
                </a:solidFill>
                <a:latin typeface="Symbol" panose="05050102010706020507" pitchFamily="18" charset="2"/>
                <a:cs typeface="Arial" panose="020B0604020202020204" pitchFamily="34" charset="0"/>
              </a:rPr>
              <a:t>m</a:t>
            </a:r>
            <a:r>
              <a:rPr lang="en-US" dirty="0">
                <a:solidFill>
                  <a:srgbClr val="000000"/>
                </a:solidFill>
                <a:latin typeface="+mn-lt"/>
                <a:cs typeface="Arial" panose="020B0604020202020204" pitchFamily="34" charset="0"/>
              </a:rPr>
              <a:t> </a:t>
            </a:r>
            <a:r>
              <a:rPr lang="en-US" u="sng" dirty="0">
                <a:solidFill>
                  <a:srgbClr val="000000"/>
                </a:solidFill>
                <a:latin typeface="+mn-lt"/>
                <a:cs typeface="Arial" panose="020B0604020202020204" pitchFamily="34" charset="0"/>
              </a:rPr>
              <a:t>&gt;</a:t>
            </a:r>
            <a:r>
              <a:rPr lang="en-US" dirty="0">
                <a:solidFill>
                  <a:srgbClr val="000000"/>
                </a:solidFill>
                <a:latin typeface="+mn-lt"/>
                <a:cs typeface="Arial" panose="020B0604020202020204" pitchFamily="34" charset="0"/>
              </a:rPr>
              <a:t> 67.6 ounces.</a:t>
            </a:r>
          </a:p>
        </p:txBody>
      </p:sp>
      <p:sp>
        <p:nvSpPr>
          <p:cNvPr id="8" name="Rectangle 6"/>
          <p:cNvSpPr>
            <a:spLocks noChangeArrowheads="1"/>
          </p:cNvSpPr>
          <p:nvPr/>
        </p:nvSpPr>
        <p:spPr bwMode="auto">
          <a:xfrm>
            <a:off x="971550" y="3288667"/>
            <a:ext cx="7315200" cy="730276"/>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Alternative Hypothesis:  </a:t>
            </a:r>
          </a:p>
          <a:p>
            <a:pPr algn="l">
              <a:buSzPct val="125000"/>
            </a:pPr>
            <a:r>
              <a:rPr lang="en-US" dirty="0">
                <a:solidFill>
                  <a:srgbClr val="000000"/>
                </a:solidFill>
                <a:latin typeface="+mn-lt"/>
                <a:cs typeface="Arial" panose="020B0604020202020204" pitchFamily="34" charset="0"/>
              </a:rPr>
              <a:t>         The label is incorrect.   </a:t>
            </a:r>
            <a:r>
              <a:rPr lang="en-US" i="1" dirty="0">
                <a:solidFill>
                  <a:srgbClr val="000000"/>
                </a:solidFill>
                <a:latin typeface="Symbol" panose="05050102010706020507" pitchFamily="18" charset="2"/>
                <a:cs typeface="Arial" panose="020B0604020202020204" pitchFamily="34" charset="0"/>
              </a:rPr>
              <a:t>m</a:t>
            </a:r>
            <a:r>
              <a:rPr lang="en-US" dirty="0">
                <a:solidFill>
                  <a:srgbClr val="000000"/>
                </a:solidFill>
                <a:latin typeface="+mn-lt"/>
                <a:cs typeface="Arial" panose="020B0604020202020204" pitchFamily="34" charset="0"/>
              </a:rPr>
              <a:t> &lt; 67.6 ounces.</a:t>
            </a:r>
          </a:p>
        </p:txBody>
      </p:sp>
      <p:sp>
        <p:nvSpPr>
          <p:cNvPr id="10" name="Rectangle 3"/>
          <p:cNvSpPr txBox="1">
            <a:spLocks noChangeArrowheads="1"/>
          </p:cNvSpPr>
          <p:nvPr/>
        </p:nvSpPr>
        <p:spPr>
          <a:xfrm>
            <a:off x="742950" y="1546716"/>
            <a:ext cx="7772400" cy="439237"/>
          </a:xfrm>
          <a:prstGeom prst="rect">
            <a:avLst/>
          </a:prstGeom>
        </p:spPr>
        <p:txBody>
          <a:bodyPr wrap="square"/>
          <a:lstStyle/>
          <a:p>
            <a:pPr defTabSz="687537" eaLnBrk="0" hangingPunct="0">
              <a:spcBef>
                <a:spcPct val="20000"/>
              </a:spcBef>
              <a:buSzPct val="100000"/>
              <a:defRPr/>
            </a:pPr>
            <a:r>
              <a:rPr lang="en-US" sz="2000" kern="0" dirty="0">
                <a:solidFill>
                  <a:srgbClr val="000000"/>
                </a:solidFill>
                <a:latin typeface="+mn-lt"/>
                <a:cs typeface="Arial" panose="020B0604020202020204" pitchFamily="34" charset="0"/>
              </a:rPr>
              <a:t>Null Hypothesis as an Assumption to be Challenged</a:t>
            </a:r>
          </a:p>
        </p:txBody>
      </p:sp>
      <p:sp>
        <p:nvSpPr>
          <p:cNvPr id="9" name="Rectangle 3"/>
          <p:cNvSpPr txBox="1">
            <a:spLocks noChangeArrowheads="1"/>
          </p:cNvSpPr>
          <p:nvPr/>
        </p:nvSpPr>
        <p:spPr>
          <a:xfrm>
            <a:off x="552451" y="1118736"/>
            <a:ext cx="7772400" cy="483399"/>
          </a:xfrm>
          <a:prstGeom prst="rect">
            <a:avLst/>
          </a:prstGeom>
          <a:noFill/>
          <a:ln/>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pPr>
            <a:r>
              <a:rPr lang="en-US" sz="2400" b="1" dirty="0"/>
              <a:t>Developing Null and Alternative Hypotheses</a:t>
            </a:r>
          </a:p>
        </p:txBody>
      </p:sp>
    </p:spTree>
    <p:extLst>
      <p:ext uri="{BB962C8B-B14F-4D97-AF65-F5344CB8AC3E}">
        <p14:creationId xmlns:p14="http://schemas.microsoft.com/office/powerpoint/2010/main" val="939606462"/>
      </p:ext>
    </p:extLst>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3" name="Text Box 5"/>
          <p:cNvSpPr txBox="1">
            <a:spLocks noChangeArrowheads="1"/>
          </p:cNvSpPr>
          <p:nvPr/>
        </p:nvSpPr>
        <p:spPr bwMode="auto">
          <a:xfrm>
            <a:off x="2298821" y="4037344"/>
            <a:ext cx="1219245" cy="647870"/>
          </a:xfrm>
          <a:prstGeom prst="rect">
            <a:avLst/>
          </a:prstGeom>
          <a:noFill/>
          <a:ln w="12700">
            <a:noFill/>
            <a:miter lim="800000"/>
            <a:headEnd/>
            <a:tailEnd/>
          </a:ln>
          <a:effectLst/>
        </p:spPr>
        <p:txBody>
          <a:bodyPr wrap="none">
            <a:spAutoFit/>
          </a:bodyPr>
          <a:lstStyle/>
          <a:p>
            <a:r>
              <a:rPr lang="en-US" dirty="0">
                <a:solidFill>
                  <a:srgbClr val="000000"/>
                </a:solidFill>
                <a:latin typeface="+mn-lt"/>
                <a:cs typeface="Arial" panose="020B0604020202020204" pitchFamily="34" charset="0"/>
              </a:rPr>
              <a:t>One-tailed</a:t>
            </a:r>
          </a:p>
          <a:p>
            <a:r>
              <a:rPr lang="en-US" dirty="0">
                <a:solidFill>
                  <a:srgbClr val="000000"/>
                </a:solidFill>
                <a:latin typeface="+mn-lt"/>
                <a:cs typeface="Arial" panose="020B0604020202020204" pitchFamily="34" charset="0"/>
              </a:rPr>
              <a:t>(lower-tail)</a:t>
            </a:r>
          </a:p>
        </p:txBody>
      </p:sp>
      <p:sp>
        <p:nvSpPr>
          <p:cNvPr id="176134" name="Text Box 6"/>
          <p:cNvSpPr txBox="1">
            <a:spLocks noChangeArrowheads="1"/>
          </p:cNvSpPr>
          <p:nvPr/>
        </p:nvSpPr>
        <p:spPr bwMode="auto">
          <a:xfrm>
            <a:off x="4029461" y="4037344"/>
            <a:ext cx="1247842" cy="647870"/>
          </a:xfrm>
          <a:prstGeom prst="rect">
            <a:avLst/>
          </a:prstGeom>
          <a:noFill/>
          <a:ln w="12700">
            <a:noFill/>
            <a:miter lim="800000"/>
            <a:headEnd/>
            <a:tailEnd/>
          </a:ln>
          <a:effectLst/>
        </p:spPr>
        <p:txBody>
          <a:bodyPr wrap="none">
            <a:spAutoFit/>
          </a:bodyPr>
          <a:lstStyle/>
          <a:p>
            <a:r>
              <a:rPr lang="en-US" dirty="0">
                <a:solidFill>
                  <a:srgbClr val="000000"/>
                </a:solidFill>
                <a:latin typeface="+mn-lt"/>
                <a:cs typeface="Arial" panose="020B0604020202020204" pitchFamily="34" charset="0"/>
              </a:rPr>
              <a:t>One-tailed</a:t>
            </a:r>
          </a:p>
          <a:p>
            <a:r>
              <a:rPr lang="en-US" dirty="0">
                <a:solidFill>
                  <a:srgbClr val="000000"/>
                </a:solidFill>
                <a:latin typeface="+mn-lt"/>
                <a:cs typeface="Arial" panose="020B0604020202020204" pitchFamily="34" charset="0"/>
              </a:rPr>
              <a:t>(upper-tail)</a:t>
            </a:r>
          </a:p>
        </p:txBody>
      </p:sp>
      <p:sp>
        <p:nvSpPr>
          <p:cNvPr id="176135" name="Text Box 7"/>
          <p:cNvSpPr txBox="1">
            <a:spLocks noChangeArrowheads="1"/>
          </p:cNvSpPr>
          <p:nvPr/>
        </p:nvSpPr>
        <p:spPr bwMode="auto">
          <a:xfrm>
            <a:off x="5825107" y="4037344"/>
            <a:ext cx="1170257" cy="370101"/>
          </a:xfrm>
          <a:prstGeom prst="rect">
            <a:avLst/>
          </a:prstGeom>
          <a:noFill/>
          <a:ln w="12700">
            <a:noFill/>
            <a:miter lim="800000"/>
            <a:headEnd/>
            <a:tailEnd/>
          </a:ln>
          <a:effectLst/>
        </p:spPr>
        <p:txBody>
          <a:bodyPr wrap="none">
            <a:spAutoFit/>
          </a:bodyPr>
          <a:lstStyle/>
          <a:p>
            <a:r>
              <a:rPr lang="en-US" dirty="0">
                <a:solidFill>
                  <a:srgbClr val="000000"/>
                </a:solidFill>
                <a:latin typeface="+mn-lt"/>
                <a:cs typeface="Arial" panose="020B0604020202020204" pitchFamily="34" charset="0"/>
              </a:rPr>
              <a:t>Two-tailed</a:t>
            </a:r>
          </a:p>
        </p:txBody>
      </p:sp>
      <p:sp>
        <p:nvSpPr>
          <p:cNvPr id="176147" name="Rectangle 19"/>
          <p:cNvSpPr>
            <a:spLocks noChangeArrowheads="1"/>
          </p:cNvSpPr>
          <p:nvPr/>
        </p:nvSpPr>
        <p:spPr bwMode="auto">
          <a:xfrm>
            <a:off x="506452" y="1003931"/>
            <a:ext cx="7772400" cy="612305"/>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Summary of Forms for Null and Alternative Hypotheses</a:t>
            </a:r>
          </a:p>
        </p:txBody>
      </p:sp>
      <p:sp>
        <p:nvSpPr>
          <p:cNvPr id="176154" name="Rectangle 26"/>
          <p:cNvSpPr>
            <a:spLocks noChangeArrowheads="1"/>
          </p:cNvSpPr>
          <p:nvPr/>
        </p:nvSpPr>
        <p:spPr bwMode="auto">
          <a:xfrm>
            <a:off x="756783" y="1581776"/>
            <a:ext cx="7524750" cy="673178"/>
          </a:xfrm>
          <a:prstGeom prst="rect">
            <a:avLst/>
          </a:prstGeom>
          <a:noFill/>
          <a:ln w="12700">
            <a:noFill/>
            <a:miter lim="800000"/>
            <a:headEnd/>
            <a:tailEnd/>
          </a:ln>
          <a:effectLst/>
        </p:spPr>
        <p:txBody>
          <a:bodyPr wrap="square" anchor="ctr"/>
          <a:lstStyle/>
          <a:p>
            <a:pPr marL="257827" indent="-257827">
              <a:spcBef>
                <a:spcPct val="20000"/>
              </a:spcBef>
              <a:buSzPct val="100000"/>
              <a:buFont typeface="Arial" panose="020B0604020202020204" pitchFamily="34" charset="0"/>
              <a:buChar char="•"/>
            </a:pPr>
            <a:r>
              <a:rPr lang="en-US" dirty="0">
                <a:solidFill>
                  <a:srgbClr val="000000"/>
                </a:solidFill>
                <a:latin typeface="+mn-lt"/>
                <a:cs typeface="Arial" panose="020B0604020202020204" pitchFamily="34" charset="0"/>
              </a:rPr>
              <a:t>The equality part of the hypotheses always appears in the null hypothesis.</a:t>
            </a:r>
            <a:endParaRPr lang="en-US" dirty="0">
              <a:solidFill>
                <a:srgbClr val="000000"/>
              </a:solidFill>
              <a:effectLst/>
              <a:latin typeface="+mn-lt"/>
              <a:cs typeface="Arial" panose="020B0604020202020204" pitchFamily="34" charset="0"/>
            </a:endParaRPr>
          </a:p>
        </p:txBody>
      </p:sp>
      <p:sp>
        <p:nvSpPr>
          <p:cNvPr id="176155" name="Rectangle 27"/>
          <p:cNvSpPr>
            <a:spLocks noChangeArrowheads="1"/>
          </p:cNvSpPr>
          <p:nvPr/>
        </p:nvSpPr>
        <p:spPr bwMode="auto">
          <a:xfrm>
            <a:off x="754102" y="2130174"/>
            <a:ext cx="7524750" cy="1026601"/>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dirty="0">
                <a:solidFill>
                  <a:srgbClr val="000000"/>
                </a:solidFill>
                <a:latin typeface="+mn-lt"/>
                <a:cs typeface="Arial" panose="020B0604020202020204" pitchFamily="34" charset="0"/>
              </a:rPr>
              <a:t>In general, a hypothesis test about the value of a population mean </a:t>
            </a:r>
            <a:r>
              <a:rPr lang="en-US" i="1" dirty="0">
                <a:solidFill>
                  <a:srgbClr val="000000"/>
                </a:solidFill>
                <a:latin typeface="Symbol" panose="05050102010706020507" pitchFamily="18" charset="2"/>
                <a:cs typeface="Arial" panose="020B0604020202020204" pitchFamily="34" charset="0"/>
              </a:rPr>
              <a:t></a:t>
            </a:r>
            <a:r>
              <a:rPr lang="en-US" dirty="0">
                <a:solidFill>
                  <a:srgbClr val="000000"/>
                </a:solidFill>
                <a:latin typeface="+mn-lt"/>
                <a:cs typeface="Arial" panose="020B0604020202020204" pitchFamily="34" charset="0"/>
              </a:rPr>
              <a:t> must take one of the following three forms (where </a:t>
            </a:r>
            <a:r>
              <a:rPr lang="en-US" i="1" dirty="0">
                <a:solidFill>
                  <a:srgbClr val="000000"/>
                </a:solidFill>
                <a:latin typeface="Symbol" panose="05050102010706020507" pitchFamily="18" charset="2"/>
                <a:cs typeface="Arial" panose="020B0604020202020204" pitchFamily="34" charset="0"/>
              </a:rPr>
              <a:t></a:t>
            </a:r>
            <a:r>
              <a:rPr lang="en-US" baseline="-25000" dirty="0">
                <a:solidFill>
                  <a:srgbClr val="000000"/>
                </a:solidFill>
                <a:latin typeface="+mn-lt"/>
                <a:cs typeface="Arial" panose="020B0604020202020204" pitchFamily="34" charset="0"/>
              </a:rPr>
              <a:t>0</a:t>
            </a:r>
            <a:r>
              <a:rPr lang="en-US" dirty="0">
                <a:solidFill>
                  <a:srgbClr val="000000"/>
                </a:solidFill>
                <a:latin typeface="+mn-lt"/>
                <a:cs typeface="Arial" panose="020B0604020202020204" pitchFamily="34" charset="0"/>
              </a:rPr>
              <a:t> is the hypothesized value of the population mean).</a:t>
            </a:r>
          </a:p>
        </p:txBody>
      </p:sp>
      <mc:AlternateContent xmlns:mc="http://schemas.openxmlformats.org/markup-compatibility/2006" xmlns:a14="http://schemas.microsoft.com/office/drawing/2010/main">
        <mc:Choice Requires="a14">
          <p:sp>
            <p:nvSpPr>
              <p:cNvPr id="3" name="TextBox 2"/>
              <p:cNvSpPr txBox="1"/>
              <p:nvPr/>
            </p:nvSpPr>
            <p:spPr>
              <a:xfrm>
                <a:off x="2308602" y="3196514"/>
                <a:ext cx="1182503" cy="370101"/>
              </a:xfrm>
              <a:prstGeom prst="rect">
                <a:avLst/>
              </a:prstGeom>
              <a:noFill/>
              <a:effectLst/>
            </p:spPr>
            <p:txBody>
              <a:bodyPr wrap="none" rtlCol="0">
                <a:spAutoFit/>
              </a:bodyPr>
              <a:lstStyle/>
              <a:p>
                <a14:m>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a:rPr>
                          <m:t>𝐻</m:t>
                        </m:r>
                      </m:e>
                      <m:sub>
                        <m:r>
                          <a:rPr lang="en-US" i="1">
                            <a:solidFill>
                              <a:srgbClr val="000000"/>
                            </a:solidFill>
                            <a:latin typeface="Cambria Math"/>
                          </a:rPr>
                          <m:t>0</m:t>
                        </m:r>
                      </m:sub>
                    </m:sSub>
                    <m:r>
                      <a:rPr lang="en-US" i="1">
                        <a:solidFill>
                          <a:srgbClr val="000000"/>
                        </a:solidFill>
                        <a:latin typeface="Cambria Math"/>
                      </a:rPr>
                      <m:t>: </m:t>
                    </m:r>
                    <m:r>
                      <a:rPr lang="en-US" i="1">
                        <a:solidFill>
                          <a:srgbClr val="000000"/>
                        </a:solidFill>
                        <a:latin typeface="Cambria Math"/>
                        <a:ea typeface="Cambria Math"/>
                      </a:rPr>
                      <m:t>𝜇</m:t>
                    </m:r>
                    <m:r>
                      <a:rPr lang="en-US" i="1">
                        <a:solidFill>
                          <a:srgbClr val="000000"/>
                        </a:solidFill>
                        <a:latin typeface="Cambria Math"/>
                        <a:ea typeface="Cambria Math"/>
                      </a:rPr>
                      <m:t> </m:t>
                    </m:r>
                  </m:oMath>
                </a14:m>
                <a:r>
                  <a:rPr lang="en-US" dirty="0">
                    <a:solidFill>
                      <a:srgbClr val="000000"/>
                    </a:solidFill>
                    <a:latin typeface="+mn-lt"/>
                    <a:ea typeface="Cambria Math"/>
                  </a:rPr>
                  <a:t>≥</a:t>
                </a:r>
                <a14:m>
                  <m:oMath xmlns:m="http://schemas.openxmlformats.org/officeDocument/2006/math">
                    <m:r>
                      <a:rPr lang="en-US" i="1">
                        <a:solidFill>
                          <a:srgbClr val="000000"/>
                        </a:solidFill>
                        <a:latin typeface="Cambria Math"/>
                        <a:ea typeface="Cambria Math"/>
                      </a:rPr>
                      <m:t> </m:t>
                    </m:r>
                    <m:sSub>
                      <m:sSubPr>
                        <m:ctrlPr>
                          <a:rPr lang="en-US" i="1">
                            <a:solidFill>
                              <a:srgbClr val="000000"/>
                            </a:solidFill>
                            <a:latin typeface="Cambria Math" panose="02040503050406030204" pitchFamily="18" charset="0"/>
                            <a:ea typeface="Cambria Math"/>
                          </a:rPr>
                        </m:ctrlPr>
                      </m:sSubPr>
                      <m:e>
                        <m:r>
                          <a:rPr lang="en-US" i="1">
                            <a:solidFill>
                              <a:srgbClr val="000000"/>
                            </a:solidFill>
                            <a:latin typeface="Cambria Math"/>
                            <a:ea typeface="Cambria Math"/>
                          </a:rPr>
                          <m:t>𝜇</m:t>
                        </m:r>
                      </m:e>
                      <m:sub>
                        <m:r>
                          <a:rPr lang="en-US" i="1">
                            <a:solidFill>
                              <a:srgbClr val="000000"/>
                            </a:solidFill>
                            <a:latin typeface="Cambria Math"/>
                            <a:ea typeface="Cambria Math"/>
                          </a:rPr>
                          <m:t>0</m:t>
                        </m:r>
                      </m:sub>
                    </m:sSub>
                  </m:oMath>
                </a14:m>
                <a:endParaRPr lang="en-US" dirty="0">
                  <a:solidFill>
                    <a:srgbClr val="000000"/>
                  </a:solidFill>
                  <a:latin typeface="+mn-lt"/>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2308602" y="3196514"/>
                <a:ext cx="1182503" cy="370101"/>
              </a:xfrm>
              <a:prstGeom prst="rect">
                <a:avLst/>
              </a:prstGeom>
              <a:blipFill>
                <a:blip r:embed="rId3"/>
                <a:stretch>
                  <a:fillRect t="-8197" b="-24590"/>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2333918" y="3532709"/>
                <a:ext cx="1194622" cy="370101"/>
              </a:xfrm>
              <a:prstGeom prst="rect">
                <a:avLst/>
              </a:prstGeom>
              <a:noFill/>
              <a:effectLst>
                <a:outerShdw dist="25400" dir="3000000" algn="ctr" rotWithShape="0">
                  <a:schemeClr val="bg1"/>
                </a:outerShdw>
              </a:effectLst>
            </p:spPr>
            <p:txBody>
              <a:bodyPr wrap="none" rtlCol="0">
                <a:spAutoFit/>
              </a:bodyPr>
              <a:lstStyle/>
              <a:p>
                <a14:m>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a:rPr>
                          <m:t>𝐻</m:t>
                        </m:r>
                      </m:e>
                      <m:sub>
                        <m:r>
                          <a:rPr lang="en-US" i="1">
                            <a:solidFill>
                              <a:srgbClr val="000000"/>
                            </a:solidFill>
                            <a:latin typeface="Cambria Math"/>
                          </a:rPr>
                          <m:t>𝑎</m:t>
                        </m:r>
                      </m:sub>
                    </m:sSub>
                    <m:r>
                      <a:rPr lang="en-US" i="1">
                        <a:solidFill>
                          <a:srgbClr val="000000"/>
                        </a:solidFill>
                        <a:latin typeface="Cambria Math"/>
                      </a:rPr>
                      <m:t>: </m:t>
                    </m:r>
                    <m:r>
                      <a:rPr lang="en-US" i="1">
                        <a:solidFill>
                          <a:srgbClr val="000000"/>
                        </a:solidFill>
                        <a:latin typeface="Cambria Math"/>
                        <a:ea typeface="Cambria Math"/>
                      </a:rPr>
                      <m:t>𝜇</m:t>
                    </m:r>
                    <m:r>
                      <a:rPr lang="en-US" i="1">
                        <a:solidFill>
                          <a:srgbClr val="000000"/>
                        </a:solidFill>
                        <a:latin typeface="Cambria Math"/>
                        <a:ea typeface="Cambria Math"/>
                      </a:rPr>
                      <m:t> </m:t>
                    </m:r>
                  </m:oMath>
                </a14:m>
                <a:r>
                  <a:rPr lang="en-US" dirty="0">
                    <a:solidFill>
                      <a:srgbClr val="000000"/>
                    </a:solidFill>
                    <a:latin typeface="+mn-lt"/>
                    <a:ea typeface="Cambria Math"/>
                  </a:rPr>
                  <a:t>&lt;</a:t>
                </a:r>
                <a14:m>
                  <m:oMath xmlns:m="http://schemas.openxmlformats.org/officeDocument/2006/math">
                    <m:r>
                      <a:rPr lang="en-US" i="1">
                        <a:solidFill>
                          <a:srgbClr val="000000"/>
                        </a:solidFill>
                        <a:latin typeface="Cambria Math"/>
                        <a:ea typeface="Cambria Math"/>
                      </a:rPr>
                      <m:t> </m:t>
                    </m:r>
                    <m:sSub>
                      <m:sSubPr>
                        <m:ctrlPr>
                          <a:rPr lang="en-US" i="1">
                            <a:solidFill>
                              <a:srgbClr val="000000"/>
                            </a:solidFill>
                            <a:latin typeface="Cambria Math" panose="02040503050406030204" pitchFamily="18" charset="0"/>
                            <a:ea typeface="Cambria Math"/>
                          </a:rPr>
                        </m:ctrlPr>
                      </m:sSubPr>
                      <m:e>
                        <m:r>
                          <a:rPr lang="en-US" i="1">
                            <a:solidFill>
                              <a:srgbClr val="000000"/>
                            </a:solidFill>
                            <a:latin typeface="Cambria Math"/>
                            <a:ea typeface="Cambria Math"/>
                          </a:rPr>
                          <m:t>𝜇</m:t>
                        </m:r>
                      </m:e>
                      <m:sub>
                        <m:r>
                          <a:rPr lang="en-US" i="1">
                            <a:solidFill>
                              <a:srgbClr val="000000"/>
                            </a:solidFill>
                            <a:latin typeface="Cambria Math"/>
                            <a:ea typeface="Cambria Math"/>
                          </a:rPr>
                          <m:t>0</m:t>
                        </m:r>
                      </m:sub>
                    </m:sSub>
                  </m:oMath>
                </a14:m>
                <a:endParaRPr lang="en-US" dirty="0">
                  <a:solidFill>
                    <a:srgbClr val="000000"/>
                  </a:solidFill>
                  <a:latin typeface="+mn-lt"/>
                </a:endParaRPr>
              </a:p>
            </p:txBody>
          </p:sp>
        </mc:Choice>
        <mc:Fallback xmlns="">
          <p:sp>
            <p:nvSpPr>
              <p:cNvPr id="27" name="TextBox 26"/>
              <p:cNvSpPr txBox="1">
                <a:spLocks noRot="1" noChangeAspect="1" noMove="1" noResize="1" noEditPoints="1" noAdjustHandles="1" noChangeArrowheads="1" noChangeShapeType="1" noTextEdit="1"/>
              </p:cNvSpPr>
              <p:nvPr/>
            </p:nvSpPr>
            <p:spPr>
              <a:xfrm>
                <a:off x="2333918" y="3532709"/>
                <a:ext cx="1194622" cy="370101"/>
              </a:xfrm>
              <a:prstGeom prst="rect">
                <a:avLst/>
              </a:prstGeom>
              <a:blipFill>
                <a:blip r:embed="rId4"/>
                <a:stretch>
                  <a:fillRect t="-3659"/>
                </a:stretch>
              </a:blipFill>
              <a:effectLst>
                <a:outerShdw dist="25400" dir="3000000" algn="ctr" rotWithShape="0">
                  <a:schemeClr val="bg1"/>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3988712" y="3193002"/>
                <a:ext cx="1182503" cy="370101"/>
              </a:xfrm>
              <a:prstGeom prst="rect">
                <a:avLst/>
              </a:prstGeom>
              <a:noFill/>
              <a:effectLst>
                <a:outerShdw dist="25400" dir="3000000" algn="ctr" rotWithShape="0">
                  <a:schemeClr val="bg1"/>
                </a:outerShdw>
              </a:effectLst>
            </p:spPr>
            <p:txBody>
              <a:bodyPr wrap="none" rtlCol="0">
                <a:spAutoFit/>
              </a:bodyPr>
              <a:lstStyle/>
              <a:p>
                <a14:m>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a:rPr>
                          <m:t>𝐻</m:t>
                        </m:r>
                      </m:e>
                      <m:sub>
                        <m:r>
                          <a:rPr lang="en-US" i="1">
                            <a:solidFill>
                              <a:srgbClr val="000000"/>
                            </a:solidFill>
                            <a:latin typeface="Cambria Math"/>
                          </a:rPr>
                          <m:t>0</m:t>
                        </m:r>
                      </m:sub>
                    </m:sSub>
                    <m:r>
                      <a:rPr lang="en-US" i="1">
                        <a:solidFill>
                          <a:srgbClr val="000000"/>
                        </a:solidFill>
                        <a:latin typeface="Cambria Math"/>
                      </a:rPr>
                      <m:t>: </m:t>
                    </m:r>
                    <m:r>
                      <a:rPr lang="en-US" i="1">
                        <a:solidFill>
                          <a:srgbClr val="000000"/>
                        </a:solidFill>
                        <a:latin typeface="Cambria Math"/>
                        <a:ea typeface="Cambria Math"/>
                      </a:rPr>
                      <m:t>𝜇</m:t>
                    </m:r>
                    <m:r>
                      <a:rPr lang="en-US" i="1">
                        <a:solidFill>
                          <a:srgbClr val="000000"/>
                        </a:solidFill>
                        <a:latin typeface="Cambria Math"/>
                        <a:ea typeface="Cambria Math"/>
                      </a:rPr>
                      <m:t> </m:t>
                    </m:r>
                  </m:oMath>
                </a14:m>
                <a:r>
                  <a:rPr lang="en-US" dirty="0">
                    <a:solidFill>
                      <a:srgbClr val="000000"/>
                    </a:solidFill>
                    <a:latin typeface="+mn-lt"/>
                    <a:ea typeface="Cambria Math"/>
                  </a:rPr>
                  <a:t>≤</a:t>
                </a:r>
                <a14:m>
                  <m:oMath xmlns:m="http://schemas.openxmlformats.org/officeDocument/2006/math">
                    <m:r>
                      <a:rPr lang="en-US" i="1">
                        <a:solidFill>
                          <a:srgbClr val="000000"/>
                        </a:solidFill>
                        <a:latin typeface="Cambria Math"/>
                        <a:ea typeface="Cambria Math"/>
                      </a:rPr>
                      <m:t> </m:t>
                    </m:r>
                    <m:sSub>
                      <m:sSubPr>
                        <m:ctrlPr>
                          <a:rPr lang="en-US" i="1">
                            <a:solidFill>
                              <a:srgbClr val="000000"/>
                            </a:solidFill>
                            <a:latin typeface="Cambria Math" panose="02040503050406030204" pitchFamily="18" charset="0"/>
                            <a:ea typeface="Cambria Math"/>
                          </a:rPr>
                        </m:ctrlPr>
                      </m:sSubPr>
                      <m:e>
                        <m:r>
                          <a:rPr lang="en-US" i="1">
                            <a:solidFill>
                              <a:srgbClr val="000000"/>
                            </a:solidFill>
                            <a:latin typeface="Cambria Math"/>
                            <a:ea typeface="Cambria Math"/>
                          </a:rPr>
                          <m:t>𝜇</m:t>
                        </m:r>
                      </m:e>
                      <m:sub>
                        <m:r>
                          <a:rPr lang="en-US" i="1">
                            <a:solidFill>
                              <a:srgbClr val="000000"/>
                            </a:solidFill>
                            <a:latin typeface="Cambria Math"/>
                            <a:ea typeface="Cambria Math"/>
                          </a:rPr>
                          <m:t>0</m:t>
                        </m:r>
                      </m:sub>
                    </m:sSub>
                  </m:oMath>
                </a14:m>
                <a:endParaRPr lang="en-US" dirty="0">
                  <a:solidFill>
                    <a:srgbClr val="000000"/>
                  </a:solidFill>
                  <a:latin typeface="+mn-lt"/>
                </a:endParaRPr>
              </a:p>
            </p:txBody>
          </p:sp>
        </mc:Choice>
        <mc:Fallback xmlns="">
          <p:sp>
            <p:nvSpPr>
              <p:cNvPr id="28" name="TextBox 27"/>
              <p:cNvSpPr txBox="1">
                <a:spLocks noRot="1" noChangeAspect="1" noMove="1" noResize="1" noEditPoints="1" noAdjustHandles="1" noChangeArrowheads="1" noChangeShapeType="1" noTextEdit="1"/>
              </p:cNvSpPr>
              <p:nvPr/>
            </p:nvSpPr>
            <p:spPr>
              <a:xfrm>
                <a:off x="3988712" y="3193002"/>
                <a:ext cx="1182503" cy="370101"/>
              </a:xfrm>
              <a:prstGeom prst="rect">
                <a:avLst/>
              </a:prstGeom>
              <a:blipFill>
                <a:blip r:embed="rId5"/>
                <a:stretch>
                  <a:fillRect t="-3659"/>
                </a:stretch>
              </a:blipFill>
              <a:effectLst>
                <a:outerShdw dist="25400" dir="3000000" algn="ctr" rotWithShape="0">
                  <a:schemeClr val="bg1"/>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p:cNvSpPr txBox="1"/>
              <p:nvPr/>
            </p:nvSpPr>
            <p:spPr>
              <a:xfrm>
                <a:off x="4040305" y="3554848"/>
                <a:ext cx="1194622" cy="370101"/>
              </a:xfrm>
              <a:prstGeom prst="rect">
                <a:avLst/>
              </a:prstGeom>
              <a:noFill/>
              <a:effectLst>
                <a:outerShdw dist="25400" dir="3000000" algn="ctr" rotWithShape="0">
                  <a:schemeClr val="bg1"/>
                </a:outerShdw>
              </a:effectLst>
            </p:spPr>
            <p:txBody>
              <a:bodyPr wrap="none" rtlCol="0">
                <a:spAutoFit/>
              </a:bodyPr>
              <a:lstStyle/>
              <a:p>
                <a14:m>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a:rPr>
                          <m:t>𝐻</m:t>
                        </m:r>
                      </m:e>
                      <m:sub>
                        <m:r>
                          <a:rPr lang="en-US" i="1">
                            <a:solidFill>
                              <a:srgbClr val="000000"/>
                            </a:solidFill>
                            <a:latin typeface="Cambria Math"/>
                          </a:rPr>
                          <m:t>𝑎</m:t>
                        </m:r>
                      </m:sub>
                    </m:sSub>
                    <m:r>
                      <a:rPr lang="en-US" i="1">
                        <a:solidFill>
                          <a:srgbClr val="000000"/>
                        </a:solidFill>
                        <a:latin typeface="Cambria Math"/>
                      </a:rPr>
                      <m:t>: </m:t>
                    </m:r>
                    <m:r>
                      <a:rPr lang="en-US" i="1">
                        <a:solidFill>
                          <a:srgbClr val="000000"/>
                        </a:solidFill>
                        <a:latin typeface="Cambria Math"/>
                        <a:ea typeface="Cambria Math"/>
                      </a:rPr>
                      <m:t>𝜇</m:t>
                    </m:r>
                    <m:r>
                      <a:rPr lang="en-US" i="1">
                        <a:solidFill>
                          <a:srgbClr val="000000"/>
                        </a:solidFill>
                        <a:latin typeface="Cambria Math"/>
                        <a:ea typeface="Cambria Math"/>
                      </a:rPr>
                      <m:t> </m:t>
                    </m:r>
                  </m:oMath>
                </a14:m>
                <a:r>
                  <a:rPr lang="en-US" dirty="0">
                    <a:solidFill>
                      <a:srgbClr val="000000"/>
                    </a:solidFill>
                    <a:latin typeface="+mn-lt"/>
                    <a:ea typeface="Cambria Math"/>
                  </a:rPr>
                  <a:t>&gt;</a:t>
                </a:r>
                <a14:m>
                  <m:oMath xmlns:m="http://schemas.openxmlformats.org/officeDocument/2006/math">
                    <m:r>
                      <a:rPr lang="en-US" i="1">
                        <a:solidFill>
                          <a:srgbClr val="000000"/>
                        </a:solidFill>
                        <a:latin typeface="Cambria Math"/>
                        <a:ea typeface="Cambria Math"/>
                      </a:rPr>
                      <m:t> </m:t>
                    </m:r>
                    <m:sSub>
                      <m:sSubPr>
                        <m:ctrlPr>
                          <a:rPr lang="en-US" i="1">
                            <a:solidFill>
                              <a:srgbClr val="000000"/>
                            </a:solidFill>
                            <a:latin typeface="Cambria Math" panose="02040503050406030204" pitchFamily="18" charset="0"/>
                            <a:ea typeface="Cambria Math"/>
                          </a:rPr>
                        </m:ctrlPr>
                      </m:sSubPr>
                      <m:e>
                        <m:r>
                          <a:rPr lang="en-US" i="1">
                            <a:solidFill>
                              <a:srgbClr val="000000"/>
                            </a:solidFill>
                            <a:latin typeface="Cambria Math"/>
                            <a:ea typeface="Cambria Math"/>
                          </a:rPr>
                          <m:t>𝜇</m:t>
                        </m:r>
                      </m:e>
                      <m:sub>
                        <m:r>
                          <a:rPr lang="en-US" i="1">
                            <a:solidFill>
                              <a:srgbClr val="000000"/>
                            </a:solidFill>
                            <a:latin typeface="Cambria Math"/>
                            <a:ea typeface="Cambria Math"/>
                          </a:rPr>
                          <m:t>0</m:t>
                        </m:r>
                      </m:sub>
                    </m:sSub>
                  </m:oMath>
                </a14:m>
                <a:endParaRPr lang="en-US" dirty="0">
                  <a:solidFill>
                    <a:srgbClr val="000000"/>
                  </a:solidFill>
                  <a:latin typeface="+mn-lt"/>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4040305" y="3554848"/>
                <a:ext cx="1194622" cy="370101"/>
              </a:xfrm>
              <a:prstGeom prst="rect">
                <a:avLst/>
              </a:prstGeom>
              <a:blipFill>
                <a:blip r:embed="rId6"/>
                <a:stretch>
                  <a:fillRect t="-3704"/>
                </a:stretch>
              </a:blipFill>
              <a:effectLst>
                <a:outerShdw dist="25400" dir="3000000" algn="ctr" rotWithShape="0">
                  <a:schemeClr val="bg1"/>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5788301" y="3182088"/>
                <a:ext cx="1182503" cy="370101"/>
              </a:xfrm>
              <a:prstGeom prst="rect">
                <a:avLst/>
              </a:prstGeom>
              <a:noFill/>
              <a:effectLst>
                <a:outerShdw dist="25400" dir="3000000" algn="ctr" rotWithShape="0">
                  <a:schemeClr val="bg1"/>
                </a:outerShdw>
              </a:effectLst>
            </p:spPr>
            <p:txBody>
              <a:bodyPr wrap="none" rtlCol="0">
                <a:spAutoFit/>
              </a:bodyPr>
              <a:lstStyle/>
              <a:p>
                <a14:m>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a:rPr>
                          <m:t>𝐻</m:t>
                        </m:r>
                      </m:e>
                      <m:sub>
                        <m:r>
                          <a:rPr lang="en-US" i="1">
                            <a:solidFill>
                              <a:srgbClr val="000000"/>
                            </a:solidFill>
                            <a:latin typeface="Cambria Math"/>
                          </a:rPr>
                          <m:t>0</m:t>
                        </m:r>
                      </m:sub>
                    </m:sSub>
                    <m:r>
                      <a:rPr lang="en-US" i="1">
                        <a:solidFill>
                          <a:srgbClr val="000000"/>
                        </a:solidFill>
                        <a:latin typeface="Cambria Math"/>
                      </a:rPr>
                      <m:t>: </m:t>
                    </m:r>
                    <m:r>
                      <a:rPr lang="en-US" i="1">
                        <a:solidFill>
                          <a:srgbClr val="000000"/>
                        </a:solidFill>
                        <a:latin typeface="Cambria Math"/>
                        <a:ea typeface="Cambria Math"/>
                      </a:rPr>
                      <m:t>𝜇</m:t>
                    </m:r>
                    <m:r>
                      <a:rPr lang="en-US" i="1">
                        <a:solidFill>
                          <a:srgbClr val="000000"/>
                        </a:solidFill>
                        <a:latin typeface="Cambria Math"/>
                        <a:ea typeface="Cambria Math"/>
                      </a:rPr>
                      <m:t> </m:t>
                    </m:r>
                  </m:oMath>
                </a14:m>
                <a:r>
                  <a:rPr lang="en-US" dirty="0">
                    <a:solidFill>
                      <a:srgbClr val="000000"/>
                    </a:solidFill>
                    <a:latin typeface="+mn-lt"/>
                    <a:ea typeface="Cambria Math"/>
                  </a:rPr>
                  <a:t>=</a:t>
                </a:r>
                <a14:m>
                  <m:oMath xmlns:m="http://schemas.openxmlformats.org/officeDocument/2006/math">
                    <m:r>
                      <a:rPr lang="en-US" i="1">
                        <a:solidFill>
                          <a:srgbClr val="000000"/>
                        </a:solidFill>
                        <a:latin typeface="Cambria Math"/>
                        <a:ea typeface="Cambria Math"/>
                      </a:rPr>
                      <m:t> </m:t>
                    </m:r>
                    <m:sSub>
                      <m:sSubPr>
                        <m:ctrlPr>
                          <a:rPr lang="en-US" i="1">
                            <a:solidFill>
                              <a:srgbClr val="000000"/>
                            </a:solidFill>
                            <a:latin typeface="Cambria Math" panose="02040503050406030204" pitchFamily="18" charset="0"/>
                            <a:ea typeface="Cambria Math"/>
                          </a:rPr>
                        </m:ctrlPr>
                      </m:sSubPr>
                      <m:e>
                        <m:r>
                          <a:rPr lang="en-US" i="1">
                            <a:solidFill>
                              <a:srgbClr val="000000"/>
                            </a:solidFill>
                            <a:latin typeface="Cambria Math"/>
                            <a:ea typeface="Cambria Math"/>
                          </a:rPr>
                          <m:t>𝜇</m:t>
                        </m:r>
                      </m:e>
                      <m:sub>
                        <m:r>
                          <a:rPr lang="en-US" i="1">
                            <a:solidFill>
                              <a:srgbClr val="000000"/>
                            </a:solidFill>
                            <a:latin typeface="Cambria Math"/>
                            <a:ea typeface="Cambria Math"/>
                          </a:rPr>
                          <m:t>0</m:t>
                        </m:r>
                      </m:sub>
                    </m:sSub>
                  </m:oMath>
                </a14:m>
                <a:endParaRPr lang="en-US" dirty="0">
                  <a:solidFill>
                    <a:srgbClr val="000000"/>
                  </a:solidFill>
                  <a:latin typeface="+mn-lt"/>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5788301" y="3182088"/>
                <a:ext cx="1182503" cy="370101"/>
              </a:xfrm>
              <a:prstGeom prst="rect">
                <a:avLst/>
              </a:prstGeom>
              <a:blipFill>
                <a:blip r:embed="rId7"/>
                <a:stretch>
                  <a:fillRect t="-4938"/>
                </a:stretch>
              </a:blipFill>
              <a:effectLst>
                <a:outerShdw dist="25400" dir="3000000" algn="ctr" rotWithShape="0">
                  <a:schemeClr val="bg1"/>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5787819" y="3536971"/>
                <a:ext cx="1194622" cy="370101"/>
              </a:xfrm>
              <a:prstGeom prst="rect">
                <a:avLst/>
              </a:prstGeom>
              <a:noFill/>
              <a:effectLst>
                <a:outerShdw dist="25400" dir="3000000" algn="ctr" rotWithShape="0">
                  <a:schemeClr val="bg1"/>
                </a:outerShdw>
              </a:effectLst>
            </p:spPr>
            <p:txBody>
              <a:bodyPr wrap="none" rtlCol="0">
                <a:spAutoFit/>
              </a:bodyPr>
              <a:lstStyle/>
              <a:p>
                <a14:m>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a:rPr>
                          <m:t>𝐻</m:t>
                        </m:r>
                      </m:e>
                      <m:sub>
                        <m:r>
                          <a:rPr lang="en-US" i="1">
                            <a:solidFill>
                              <a:srgbClr val="000000"/>
                            </a:solidFill>
                            <a:latin typeface="Cambria Math"/>
                          </a:rPr>
                          <m:t>𝑎</m:t>
                        </m:r>
                      </m:sub>
                    </m:sSub>
                    <m:r>
                      <a:rPr lang="en-US" i="1">
                        <a:solidFill>
                          <a:srgbClr val="000000"/>
                        </a:solidFill>
                        <a:latin typeface="Cambria Math"/>
                      </a:rPr>
                      <m:t>: </m:t>
                    </m:r>
                    <m:r>
                      <a:rPr lang="en-US" i="1">
                        <a:solidFill>
                          <a:srgbClr val="000000"/>
                        </a:solidFill>
                        <a:latin typeface="Cambria Math"/>
                        <a:ea typeface="Cambria Math"/>
                      </a:rPr>
                      <m:t>𝜇</m:t>
                    </m:r>
                    <m:r>
                      <a:rPr lang="en-US" i="1">
                        <a:solidFill>
                          <a:srgbClr val="000000"/>
                        </a:solidFill>
                        <a:latin typeface="Cambria Math"/>
                        <a:ea typeface="Cambria Math"/>
                      </a:rPr>
                      <m:t> </m:t>
                    </m:r>
                  </m:oMath>
                </a14:m>
                <a:r>
                  <a:rPr lang="en-US" dirty="0">
                    <a:solidFill>
                      <a:srgbClr val="000000"/>
                    </a:solidFill>
                    <a:latin typeface="+mn-lt"/>
                    <a:ea typeface="Cambria Math"/>
                  </a:rPr>
                  <a:t>≠</a:t>
                </a:r>
                <a14:m>
                  <m:oMath xmlns:m="http://schemas.openxmlformats.org/officeDocument/2006/math">
                    <m:r>
                      <a:rPr lang="en-US" i="1">
                        <a:solidFill>
                          <a:srgbClr val="000000"/>
                        </a:solidFill>
                        <a:latin typeface="Cambria Math"/>
                        <a:ea typeface="Cambria Math"/>
                      </a:rPr>
                      <m:t> </m:t>
                    </m:r>
                    <m:sSub>
                      <m:sSubPr>
                        <m:ctrlPr>
                          <a:rPr lang="en-US" i="1">
                            <a:solidFill>
                              <a:srgbClr val="000000"/>
                            </a:solidFill>
                            <a:latin typeface="Cambria Math" panose="02040503050406030204" pitchFamily="18" charset="0"/>
                            <a:ea typeface="Cambria Math"/>
                          </a:rPr>
                        </m:ctrlPr>
                      </m:sSubPr>
                      <m:e>
                        <m:r>
                          <a:rPr lang="en-US" i="1">
                            <a:solidFill>
                              <a:srgbClr val="000000"/>
                            </a:solidFill>
                            <a:latin typeface="Cambria Math"/>
                            <a:ea typeface="Cambria Math"/>
                          </a:rPr>
                          <m:t>𝜇</m:t>
                        </m:r>
                      </m:e>
                      <m:sub>
                        <m:r>
                          <a:rPr lang="en-US" i="1">
                            <a:solidFill>
                              <a:srgbClr val="000000"/>
                            </a:solidFill>
                            <a:latin typeface="Cambria Math"/>
                            <a:ea typeface="Cambria Math"/>
                          </a:rPr>
                          <m:t>0</m:t>
                        </m:r>
                      </m:sub>
                    </m:sSub>
                  </m:oMath>
                </a14:m>
                <a:endParaRPr lang="en-US" dirty="0">
                  <a:solidFill>
                    <a:srgbClr val="000000"/>
                  </a:solidFill>
                  <a:latin typeface="+mn-lt"/>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5787819" y="3536971"/>
                <a:ext cx="1194622" cy="370101"/>
              </a:xfrm>
              <a:prstGeom prst="rect">
                <a:avLst/>
              </a:prstGeom>
              <a:blipFill>
                <a:blip r:embed="rId8"/>
                <a:stretch>
                  <a:fillRect t="-3704"/>
                </a:stretch>
              </a:blipFill>
              <a:effectLst>
                <a:outerShdw dist="25400" dir="3000000" algn="ctr" rotWithShape="0">
                  <a:schemeClr val="bg1"/>
                </a:outerShdw>
              </a:effectLst>
            </p:spPr>
            <p:txBody>
              <a:bodyPr/>
              <a:lstStyle/>
              <a:p>
                <a:r>
                  <a:rPr lang="en-US">
                    <a:noFill/>
                  </a:rPr>
                  <a:t> </a:t>
                </a:r>
              </a:p>
            </p:txBody>
          </p:sp>
        </mc:Fallback>
      </mc:AlternateContent>
    </p:spTree>
    <p:extLst>
      <p:ext uri="{BB962C8B-B14F-4D97-AF65-F5344CB8AC3E}">
        <p14:creationId xmlns:p14="http://schemas.microsoft.com/office/powerpoint/2010/main" val="4248434079"/>
      </p:ext>
    </p:extLst>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18139" y="1068344"/>
            <a:ext cx="7772400" cy="440431"/>
          </a:xfrm>
          <a:noFill/>
          <a:ln/>
        </p:spPr>
        <p:txBody>
          <a:bodyPr>
            <a:noAutofit/>
          </a:bodyPr>
          <a:lstStyle/>
          <a:p>
            <a:r>
              <a:rPr lang="en-US" sz="2400" dirty="0"/>
              <a:t>Null and Alternative Hypotheses</a:t>
            </a:r>
          </a:p>
        </p:txBody>
      </p:sp>
      <p:sp>
        <p:nvSpPr>
          <p:cNvPr id="10243" name="Rectangle 3"/>
          <p:cNvSpPr>
            <a:spLocks noGrp="1" noChangeArrowheads="1"/>
          </p:cNvSpPr>
          <p:nvPr>
            <p:ph idx="1"/>
          </p:nvPr>
        </p:nvSpPr>
        <p:spPr>
          <a:xfrm>
            <a:off x="753360" y="1740431"/>
            <a:ext cx="5124450" cy="354492"/>
          </a:xfrm>
          <a:noFill/>
          <a:ln/>
        </p:spPr>
        <p:txBody>
          <a:bodyPr>
            <a:normAutofit fontScale="85000" lnSpcReduction="20000"/>
          </a:bodyPr>
          <a:lstStyle/>
          <a:p>
            <a:pPr marL="300798" indent="-300798"/>
            <a:r>
              <a:rPr lang="en-US" dirty="0"/>
              <a:t>Example:  Metro EMS	</a:t>
            </a:r>
          </a:p>
        </p:txBody>
      </p:sp>
      <p:sp>
        <p:nvSpPr>
          <p:cNvPr id="10416" name="Text Box 176"/>
          <p:cNvSpPr txBox="1">
            <a:spLocks noChangeArrowheads="1"/>
          </p:cNvSpPr>
          <p:nvPr/>
        </p:nvSpPr>
        <p:spPr bwMode="auto">
          <a:xfrm>
            <a:off x="1089025" y="2079064"/>
            <a:ext cx="7333080" cy="2375587"/>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A major west coast city provides one of the most comprehensive emergency medical services in the world.  Operating in a multiple hospital system with approximately 20 mobile medical units, the service goal is to respond to medical emergencies with a mean time of 12 minutes or less.</a:t>
            </a:r>
          </a:p>
          <a:p>
            <a:pPr>
              <a:spcBef>
                <a:spcPct val="20000"/>
              </a:spcBef>
              <a:buClr>
                <a:srgbClr val="66FFFF"/>
              </a:buClr>
              <a:buSzPct val="75000"/>
            </a:pPr>
            <a:r>
              <a:rPr lang="en-US" sz="1805" dirty="0">
                <a:solidFill>
                  <a:srgbClr val="000000"/>
                </a:solidFill>
                <a:latin typeface="+mn-lt"/>
                <a:cs typeface="Arial" panose="020B0604020202020204" pitchFamily="34" charset="0"/>
              </a:rPr>
              <a:t>The director of medical services wants to formulate a hypothesis test that could use a sample of emergency response times to determine whether or not the service goal of 12 minutes or less is being achieved</a:t>
            </a:r>
            <a:r>
              <a:rPr lang="en-US" sz="1805" dirty="0">
                <a:solidFill>
                  <a:srgbClr val="000000"/>
                </a:solidFill>
                <a:cs typeface="Arial" panose="020B0604020202020204" pitchFamily="34" charset="0"/>
              </a:rPr>
              <a:t>.</a:t>
            </a:r>
          </a:p>
          <a:p>
            <a:pPr algn="l">
              <a:lnSpc>
                <a:spcPct val="80000"/>
              </a:lnSpc>
              <a:spcBef>
                <a:spcPct val="20000"/>
              </a:spcBef>
              <a:buClr>
                <a:srgbClr val="66FFFF"/>
              </a:buClr>
              <a:buSzPct val="75000"/>
              <a:buFont typeface="Monotype Sorts" pitchFamily="2" charset="2"/>
              <a:buNone/>
            </a:pPr>
            <a:endParaRPr lang="en-US" sz="1805" dirty="0">
              <a:solidFill>
                <a:srgbClr val="000000"/>
              </a:solidFill>
              <a:latin typeface="+mn-lt"/>
              <a:cs typeface="Arial" panose="020B0604020202020204" pitchFamily="34" charset="0"/>
            </a:endParaRPr>
          </a:p>
        </p:txBody>
      </p:sp>
    </p:spTree>
    <p:extLst>
      <p:ext uri="{BB962C8B-B14F-4D97-AF65-F5344CB8AC3E}">
        <p14:creationId xmlns:p14="http://schemas.microsoft.com/office/powerpoint/2010/main" val="6058152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29" name="Text Box 105"/>
          <p:cNvSpPr txBox="1">
            <a:spLocks noChangeArrowheads="1"/>
          </p:cNvSpPr>
          <p:nvPr/>
        </p:nvSpPr>
        <p:spPr bwMode="auto">
          <a:xfrm>
            <a:off x="2551897" y="1896933"/>
            <a:ext cx="5224295" cy="592342"/>
          </a:xfrm>
          <a:prstGeom prst="rect">
            <a:avLst/>
          </a:prstGeom>
          <a:noFill/>
          <a:ln w="12700">
            <a:noFill/>
            <a:miter lim="800000"/>
            <a:headEnd/>
            <a:tailEnd/>
          </a:ln>
          <a:effectLst/>
        </p:spPr>
        <p:txBody>
          <a:bodyPr wrap="square">
            <a:spAutoFit/>
          </a:bodyPr>
          <a:lstStyle/>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The emergency service is meeting the response goal; no follow-up action is necessary.</a:t>
            </a:r>
          </a:p>
        </p:txBody>
      </p:sp>
      <p:sp>
        <p:nvSpPr>
          <p:cNvPr id="205930" name="Text Box 106"/>
          <p:cNvSpPr txBox="1">
            <a:spLocks noChangeArrowheads="1"/>
          </p:cNvSpPr>
          <p:nvPr/>
        </p:nvSpPr>
        <p:spPr bwMode="auto">
          <a:xfrm>
            <a:off x="2571830" y="2709849"/>
            <a:ext cx="5096658" cy="592342"/>
          </a:xfrm>
          <a:prstGeom prst="rect">
            <a:avLst/>
          </a:prstGeom>
          <a:noFill/>
          <a:ln w="12700">
            <a:noFill/>
            <a:miter lim="800000"/>
            <a:headEnd/>
            <a:tailEnd/>
          </a:ln>
          <a:effectLst/>
        </p:spPr>
        <p:txBody>
          <a:bodyPr wrap="square">
            <a:spAutoFit/>
          </a:bodyPr>
          <a:lstStyle/>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The emergency service is not meeting the response goal; appropriate follow-up action is necessary.</a:t>
            </a:r>
          </a:p>
        </p:txBody>
      </p:sp>
      <p:sp>
        <p:nvSpPr>
          <p:cNvPr id="205932" name="Text Box 108"/>
          <p:cNvSpPr txBox="1">
            <a:spLocks noChangeArrowheads="1"/>
          </p:cNvSpPr>
          <p:nvPr/>
        </p:nvSpPr>
        <p:spPr bwMode="auto">
          <a:xfrm>
            <a:off x="1234556" y="1876157"/>
            <a:ext cx="1164101"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12</a:t>
            </a:r>
          </a:p>
        </p:txBody>
      </p:sp>
      <p:sp>
        <p:nvSpPr>
          <p:cNvPr id="205934" name="Text Box 110"/>
          <p:cNvSpPr txBox="1">
            <a:spLocks noChangeArrowheads="1"/>
          </p:cNvSpPr>
          <p:nvPr/>
        </p:nvSpPr>
        <p:spPr bwMode="auto">
          <a:xfrm>
            <a:off x="1265071" y="2661200"/>
            <a:ext cx="1119217"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mn-lt"/>
                <a:cs typeface="Arial" panose="020B0604020202020204" pitchFamily="34" charset="0"/>
              </a:rPr>
              <a:t>H</a:t>
            </a:r>
            <a:r>
              <a:rPr lang="en-US" sz="2105" baseline="-25000"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&gt; 12</a:t>
            </a:r>
          </a:p>
        </p:txBody>
      </p:sp>
      <p:sp>
        <p:nvSpPr>
          <p:cNvPr id="205935" name="Text Box 111"/>
          <p:cNvSpPr txBox="1">
            <a:spLocks noChangeArrowheads="1"/>
          </p:cNvSpPr>
          <p:nvPr/>
        </p:nvSpPr>
        <p:spPr bwMode="auto">
          <a:xfrm>
            <a:off x="1285016" y="3519597"/>
            <a:ext cx="4985339" cy="647870"/>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where: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 mean response time for the population</a:t>
            </a:r>
          </a:p>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	    of medical emergency requests</a:t>
            </a:r>
          </a:p>
        </p:txBody>
      </p:sp>
      <p:sp>
        <p:nvSpPr>
          <p:cNvPr id="10" name="Rectangle 2"/>
          <p:cNvSpPr txBox="1">
            <a:spLocks noChangeArrowheads="1"/>
          </p:cNvSpPr>
          <p:nvPr/>
        </p:nvSpPr>
        <p:spPr>
          <a:xfrm>
            <a:off x="570893" y="1008040"/>
            <a:ext cx="7772400" cy="440431"/>
          </a:xfrm>
          <a:prstGeom prst="rect">
            <a:avLst/>
          </a:prstGeom>
          <a:noFill/>
          <a:ln/>
        </p:spPr>
        <p:txBody>
          <a:bodyPr/>
          <a:lstStyle>
            <a:lvl1pPr algn="ctr" rtl="0" eaLnBrk="1" fontAlgn="base" hangingPunct="1">
              <a:spcBef>
                <a:spcPct val="0"/>
              </a:spcBef>
              <a:spcAft>
                <a:spcPct val="0"/>
              </a:spcAft>
              <a:defRPr sz="2800">
                <a:solidFill>
                  <a:schemeClr val="bg1"/>
                </a:solidFill>
                <a:effectLst/>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sz="2400" b="1" kern="0" dirty="0">
                <a:solidFill>
                  <a:schemeClr val="tx1"/>
                </a:solidFill>
                <a:latin typeface="+mn-lt"/>
              </a:rPr>
              <a:t>Null and Alternative Hypotheses</a:t>
            </a:r>
          </a:p>
        </p:txBody>
      </p:sp>
    </p:spTree>
    <p:extLst>
      <p:ext uri="{BB962C8B-B14F-4D97-AF65-F5344CB8AC3E}">
        <p14:creationId xmlns:p14="http://schemas.microsoft.com/office/powerpoint/2010/main" val="2657836015"/>
      </p:ext>
    </p:extLst>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263869" y="1131830"/>
            <a:ext cx="7505700" cy="656468"/>
          </a:xfrm>
          <a:prstGeom prst="rect">
            <a:avLst/>
          </a:prstGeom>
          <a:noFill/>
          <a:ln w="12700">
            <a:noFill/>
            <a:miter lim="800000"/>
            <a:headEnd/>
            <a:tailEnd/>
          </a:ln>
          <a:effectLst/>
        </p:spPr>
        <p:txBody>
          <a:bodyPr wrap="square" anchor="ctr"/>
          <a:lstStyle/>
          <a:p>
            <a:pPr>
              <a:buSzPct val="100000"/>
            </a:pPr>
            <a:r>
              <a:rPr lang="en-US" sz="2400" b="1" dirty="0" smtClean="0">
                <a:solidFill>
                  <a:srgbClr val="000000"/>
                </a:solidFill>
                <a:latin typeface="+mn-lt"/>
                <a:cs typeface="Arial" panose="020B0604020202020204" pitchFamily="34" charset="0"/>
              </a:rPr>
              <a:t>Because hypothesis tests are based on sample data, we must allow for the possibility of errors.</a:t>
            </a:r>
            <a:endParaRPr lang="en-US" sz="2400" b="1" dirty="0">
              <a:solidFill>
                <a:srgbClr val="000000"/>
              </a:solidFill>
              <a:latin typeface="+mn-lt"/>
              <a:cs typeface="Arial" panose="020B0604020202020204" pitchFamily="34" charset="0"/>
            </a:endParaRPr>
          </a:p>
        </p:txBody>
      </p:sp>
      <p:sp>
        <p:nvSpPr>
          <p:cNvPr id="12293" name="Rectangle 5"/>
          <p:cNvSpPr>
            <a:spLocks noChangeArrowheads="1"/>
          </p:cNvSpPr>
          <p:nvPr/>
        </p:nvSpPr>
        <p:spPr bwMode="auto">
          <a:xfrm>
            <a:off x="653438" y="2156405"/>
            <a:ext cx="7505700" cy="386719"/>
          </a:xfrm>
          <a:prstGeom prst="rect">
            <a:avLst/>
          </a:prstGeom>
          <a:noFill/>
          <a:ln w="12700">
            <a:noFill/>
            <a:miter lim="800000"/>
            <a:headEnd/>
            <a:tailEnd/>
          </a:ln>
          <a:effectLst/>
        </p:spPr>
        <p:txBody>
          <a:bodyPr wrap="square" anchor="ctr"/>
          <a:lstStyle/>
          <a:p>
            <a:pPr>
              <a:spcBef>
                <a:spcPct val="20000"/>
              </a:spcBef>
              <a:buSzPct val="100000"/>
            </a:pPr>
            <a:r>
              <a:rPr lang="en-US" sz="2400" dirty="0" smtClean="0">
                <a:solidFill>
                  <a:srgbClr val="000000"/>
                </a:solidFill>
                <a:latin typeface="+mn-lt"/>
                <a:cs typeface="Arial" panose="020B0604020202020204" pitchFamily="34" charset="0"/>
              </a:rPr>
              <a:t>A </a:t>
            </a:r>
            <a:r>
              <a:rPr lang="en-US" sz="2400" b="1" dirty="0" smtClean="0">
                <a:solidFill>
                  <a:srgbClr val="000000"/>
                </a:solidFill>
                <a:latin typeface="+mn-lt"/>
                <a:cs typeface="Arial" panose="020B0604020202020204" pitchFamily="34" charset="0"/>
              </a:rPr>
              <a:t>Type </a:t>
            </a:r>
            <a:r>
              <a:rPr lang="en-US" sz="2400" b="1" dirty="0">
                <a:solidFill>
                  <a:srgbClr val="000000"/>
                </a:solidFill>
                <a:latin typeface="+mn-lt"/>
                <a:cs typeface="Arial" panose="020B0604020202020204" pitchFamily="34" charset="0"/>
              </a:rPr>
              <a:t>I error </a:t>
            </a:r>
            <a:r>
              <a:rPr lang="en-US" sz="2400" dirty="0">
                <a:solidFill>
                  <a:srgbClr val="000000"/>
                </a:solidFill>
                <a:latin typeface="+mn-lt"/>
                <a:cs typeface="Arial" panose="020B0604020202020204" pitchFamily="34" charset="0"/>
              </a:rPr>
              <a:t>is rejecting </a:t>
            </a:r>
            <a:r>
              <a:rPr lang="en-US" sz="2400" i="1" dirty="0">
                <a:solidFill>
                  <a:srgbClr val="000000"/>
                </a:solidFill>
                <a:latin typeface="+mn-lt"/>
                <a:cs typeface="Arial" panose="020B0604020202020204" pitchFamily="34" charset="0"/>
              </a:rPr>
              <a:t>H</a:t>
            </a:r>
            <a:r>
              <a:rPr lang="en-US" sz="2400" baseline="-25000" dirty="0">
                <a:solidFill>
                  <a:srgbClr val="000000"/>
                </a:solidFill>
                <a:latin typeface="+mn-lt"/>
                <a:cs typeface="Arial" panose="020B0604020202020204" pitchFamily="34" charset="0"/>
              </a:rPr>
              <a:t>0</a:t>
            </a:r>
            <a:r>
              <a:rPr lang="en-US" sz="2400" dirty="0">
                <a:solidFill>
                  <a:srgbClr val="000000"/>
                </a:solidFill>
                <a:latin typeface="+mn-lt"/>
                <a:cs typeface="Arial" panose="020B0604020202020204" pitchFamily="34" charset="0"/>
              </a:rPr>
              <a:t> when it is true.</a:t>
            </a:r>
            <a:endParaRPr lang="en-US" sz="2400" dirty="0">
              <a:solidFill>
                <a:srgbClr val="000000"/>
              </a:solidFill>
              <a:effectLst/>
              <a:latin typeface="+mn-lt"/>
              <a:cs typeface="Arial" panose="020B0604020202020204" pitchFamily="34" charset="0"/>
            </a:endParaRPr>
          </a:p>
        </p:txBody>
      </p:sp>
      <p:sp>
        <p:nvSpPr>
          <p:cNvPr id="12294" name="Rectangle 6"/>
          <p:cNvSpPr>
            <a:spLocks noChangeArrowheads="1"/>
          </p:cNvSpPr>
          <p:nvPr/>
        </p:nvSpPr>
        <p:spPr bwMode="auto">
          <a:xfrm>
            <a:off x="764967" y="2525146"/>
            <a:ext cx="7505700" cy="809181"/>
          </a:xfrm>
          <a:prstGeom prst="rect">
            <a:avLst/>
          </a:prstGeom>
          <a:noFill/>
          <a:ln w="12700">
            <a:noFill/>
            <a:miter lim="800000"/>
            <a:headEnd/>
            <a:tailEnd/>
          </a:ln>
          <a:effectLst/>
        </p:spPr>
        <p:txBody>
          <a:bodyPr wrap="square" anchor="ctr"/>
          <a:lstStyle/>
          <a:p>
            <a:pPr marL="257827" indent="-257827">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probability of making a Type I error when the null hypothesis is true as an equality is called the level of significance.</a:t>
            </a:r>
          </a:p>
        </p:txBody>
      </p:sp>
      <p:sp>
        <p:nvSpPr>
          <p:cNvPr id="12299" name="Rectangle 11"/>
          <p:cNvSpPr>
            <a:spLocks noChangeArrowheads="1"/>
          </p:cNvSpPr>
          <p:nvPr/>
        </p:nvSpPr>
        <p:spPr bwMode="auto">
          <a:xfrm>
            <a:off x="764967" y="3283480"/>
            <a:ext cx="7505700" cy="747632"/>
          </a:xfrm>
          <a:prstGeom prst="rect">
            <a:avLst/>
          </a:prstGeom>
          <a:noFill/>
          <a:ln w="12700">
            <a:noFill/>
            <a:miter lim="800000"/>
            <a:headEnd/>
            <a:tailEnd/>
          </a:ln>
          <a:effectLst/>
        </p:spPr>
        <p:txBody>
          <a:bodyPr wrap="square" anchor="ctr"/>
          <a:lstStyle/>
          <a:p>
            <a:pPr marL="257827" indent="-257827">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Applications of hypothesis testing that only control for the Type I error are often called significance tests.</a:t>
            </a:r>
          </a:p>
        </p:txBody>
      </p:sp>
      <p:sp>
        <p:nvSpPr>
          <p:cNvPr id="8" name="Rectangle 3"/>
          <p:cNvSpPr>
            <a:spLocks noChangeArrowheads="1"/>
          </p:cNvSpPr>
          <p:nvPr/>
        </p:nvSpPr>
        <p:spPr bwMode="auto">
          <a:xfrm>
            <a:off x="664874" y="4143548"/>
            <a:ext cx="7505700" cy="656468"/>
          </a:xfrm>
          <a:prstGeom prst="rect">
            <a:avLst/>
          </a:prstGeom>
          <a:noFill/>
          <a:ln w="12700">
            <a:noFill/>
            <a:miter lim="800000"/>
            <a:headEnd/>
            <a:tailEnd/>
          </a:ln>
          <a:effectLst/>
        </p:spPr>
        <p:txBody>
          <a:bodyPr wrap="square" anchor="ctr"/>
          <a:lstStyle/>
          <a:p>
            <a:pPr>
              <a:spcBef>
                <a:spcPct val="20000"/>
              </a:spcBef>
              <a:buSzPct val="100000"/>
            </a:pPr>
            <a:r>
              <a:rPr lang="en-US" sz="2400" dirty="0">
                <a:solidFill>
                  <a:srgbClr val="000000"/>
                </a:solidFill>
                <a:latin typeface="+mn-lt"/>
                <a:cs typeface="Arial" panose="020B0604020202020204" pitchFamily="34" charset="0"/>
              </a:rPr>
              <a:t>A </a:t>
            </a:r>
            <a:r>
              <a:rPr lang="en-US" sz="2400" b="1" dirty="0">
                <a:solidFill>
                  <a:srgbClr val="000000"/>
                </a:solidFill>
                <a:latin typeface="+mn-lt"/>
                <a:cs typeface="Arial" panose="020B0604020202020204" pitchFamily="34" charset="0"/>
              </a:rPr>
              <a:t>Type II error </a:t>
            </a:r>
            <a:r>
              <a:rPr lang="en-US" sz="2400" dirty="0">
                <a:solidFill>
                  <a:srgbClr val="000000"/>
                </a:solidFill>
                <a:latin typeface="+mn-lt"/>
                <a:cs typeface="Arial" panose="020B0604020202020204" pitchFamily="34" charset="0"/>
              </a:rPr>
              <a:t>is accepting </a:t>
            </a:r>
            <a:r>
              <a:rPr lang="en-US" sz="2400" i="1" dirty="0">
                <a:solidFill>
                  <a:srgbClr val="000000"/>
                </a:solidFill>
                <a:latin typeface="+mn-lt"/>
                <a:cs typeface="Arial" panose="020B0604020202020204" pitchFamily="34" charset="0"/>
              </a:rPr>
              <a:t>H</a:t>
            </a:r>
            <a:r>
              <a:rPr lang="en-US" sz="2400" baseline="-25000" dirty="0">
                <a:solidFill>
                  <a:srgbClr val="000000"/>
                </a:solidFill>
                <a:latin typeface="+mn-lt"/>
                <a:cs typeface="Arial" panose="020B0604020202020204" pitchFamily="34" charset="0"/>
              </a:rPr>
              <a:t>0</a:t>
            </a:r>
            <a:r>
              <a:rPr lang="en-US" sz="2400" dirty="0">
                <a:solidFill>
                  <a:srgbClr val="000000"/>
                </a:solidFill>
                <a:latin typeface="+mn-lt"/>
                <a:cs typeface="Arial" panose="020B0604020202020204" pitchFamily="34" charset="0"/>
              </a:rPr>
              <a:t> when it is false.</a:t>
            </a:r>
          </a:p>
        </p:txBody>
      </p:sp>
      <p:sp>
        <p:nvSpPr>
          <p:cNvPr id="9" name="Rectangle 4"/>
          <p:cNvSpPr>
            <a:spLocks noChangeArrowheads="1"/>
          </p:cNvSpPr>
          <p:nvPr/>
        </p:nvSpPr>
        <p:spPr bwMode="auto">
          <a:xfrm>
            <a:off x="764967" y="4653762"/>
            <a:ext cx="7505700" cy="386719"/>
          </a:xfrm>
          <a:prstGeom prst="rect">
            <a:avLst/>
          </a:prstGeom>
          <a:noFill/>
          <a:ln w="12700">
            <a:noFill/>
            <a:miter lim="800000"/>
            <a:headEnd/>
            <a:tailEnd/>
          </a:ln>
          <a:effectLst/>
        </p:spPr>
        <p:txBody>
          <a:bodyPr wrap="square" anchor="ctr"/>
          <a:lstStyle/>
          <a:p>
            <a:pPr marL="257827" indent="-257827">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It is difficult to control for the probability of making a Type II error.</a:t>
            </a:r>
          </a:p>
        </p:txBody>
      </p:sp>
      <p:sp>
        <p:nvSpPr>
          <p:cNvPr id="10" name="Rectangle 5"/>
          <p:cNvSpPr>
            <a:spLocks noChangeArrowheads="1"/>
          </p:cNvSpPr>
          <p:nvPr/>
        </p:nvSpPr>
        <p:spPr bwMode="auto">
          <a:xfrm>
            <a:off x="764967" y="4984346"/>
            <a:ext cx="7505700" cy="802084"/>
          </a:xfrm>
          <a:prstGeom prst="rect">
            <a:avLst/>
          </a:prstGeom>
          <a:noFill/>
          <a:ln w="12700">
            <a:noFill/>
            <a:miter lim="800000"/>
            <a:headEnd/>
            <a:tailEnd/>
          </a:ln>
          <a:effectLst/>
        </p:spPr>
        <p:txBody>
          <a:bodyPr wrap="square" anchor="ctr"/>
          <a:lstStyle/>
          <a:p>
            <a:pPr marL="257827" indent="-257827">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Statisticians avoid the risk of making a Type II error by using “do not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and not “accept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Tree>
    <p:extLst>
      <p:ext uri="{BB962C8B-B14F-4D97-AF65-F5344CB8AC3E}">
        <p14:creationId xmlns:p14="http://schemas.microsoft.com/office/powerpoint/2010/main" val="16290191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9" name="Rectangle 5"/>
          <p:cNvSpPr>
            <a:spLocks noChangeArrowheads="1"/>
          </p:cNvSpPr>
          <p:nvPr/>
        </p:nvSpPr>
        <p:spPr bwMode="auto">
          <a:xfrm>
            <a:off x="572643" y="1083137"/>
            <a:ext cx="7772400" cy="567498"/>
          </a:xfrm>
          <a:prstGeom prst="rect">
            <a:avLst/>
          </a:prstGeom>
          <a:noFill/>
          <a:ln w="12700">
            <a:noFill/>
            <a:miter lim="800000"/>
            <a:headEnd/>
            <a:tailEnd/>
          </a:ln>
          <a:effectLst/>
        </p:spPr>
        <p:txBody>
          <a:bodyPr lIns="68034" tIns="33420" rIns="68034" bIns="33420" anchor="ctr"/>
          <a:lstStyle/>
          <a:p>
            <a:pPr algn="l"/>
            <a:r>
              <a:rPr lang="en-US" sz="2400" b="1" i="1" dirty="0">
                <a:latin typeface="+mn-lt"/>
                <a:cs typeface="Arial" panose="020B0604020202020204" pitchFamily="34" charset="0"/>
              </a:rPr>
              <a:t>p</a:t>
            </a:r>
            <a:r>
              <a:rPr lang="en-US" sz="2400" b="1" dirty="0">
                <a:latin typeface="+mn-lt"/>
                <a:cs typeface="Arial" panose="020B0604020202020204" pitchFamily="34" charset="0"/>
              </a:rPr>
              <a:t>-Value Approach to One-Tailed Hypothesis Testing</a:t>
            </a:r>
          </a:p>
        </p:txBody>
      </p:sp>
      <p:sp>
        <p:nvSpPr>
          <p:cNvPr id="257030" name="Rectangle 6"/>
          <p:cNvSpPr>
            <a:spLocks noChangeArrowheads="1"/>
          </p:cNvSpPr>
          <p:nvPr/>
        </p:nvSpPr>
        <p:spPr bwMode="auto">
          <a:xfrm>
            <a:off x="754102" y="3294918"/>
            <a:ext cx="4343400" cy="458334"/>
          </a:xfrm>
          <a:prstGeom prst="rect">
            <a:avLst/>
          </a:prstGeom>
          <a:noFill/>
          <a:ln w="12700">
            <a:noFill/>
            <a:miter lim="800000"/>
            <a:headEnd/>
            <a:tailEnd/>
          </a:ln>
          <a:effectLst/>
        </p:spPr>
        <p:txBody>
          <a:bodyPr wrap="none" anchor="ct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if the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902"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a:t>
            </a:r>
            <a:endParaRPr lang="en-US" sz="1805" i="1" dirty="0">
              <a:solidFill>
                <a:srgbClr val="000000"/>
              </a:solidFill>
              <a:latin typeface="+mn-lt"/>
              <a:cs typeface="Arial" panose="020B0604020202020204" pitchFamily="34" charset="0"/>
            </a:endParaRPr>
          </a:p>
        </p:txBody>
      </p:sp>
      <p:sp>
        <p:nvSpPr>
          <p:cNvPr id="257031" name="Rectangle 7"/>
          <p:cNvSpPr>
            <a:spLocks noChangeArrowheads="1"/>
          </p:cNvSpPr>
          <p:nvPr/>
        </p:nvSpPr>
        <p:spPr bwMode="auto">
          <a:xfrm>
            <a:off x="754101" y="1648245"/>
            <a:ext cx="7467601" cy="1083954"/>
          </a:xfrm>
          <a:prstGeom prst="rect">
            <a:avLst/>
          </a:prstGeom>
          <a:noFill/>
          <a:ln w="12700">
            <a:noFill/>
            <a:miter lim="800000"/>
            <a:headEnd/>
            <a:tailEnd/>
          </a:ln>
          <a:effectLst/>
        </p:spPr>
        <p:txBody>
          <a:bodyPr wrap="square" anchor="ctr"/>
          <a:lstStyle/>
          <a:p>
            <a:pPr marL="260214" indent="-260214">
              <a:lnSpc>
                <a:spcPct val="110000"/>
              </a:lnSpc>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a:t>
            </a:r>
            <a:r>
              <a:rPr lang="en-US" sz="1805" b="1" i="1" dirty="0">
                <a:solidFill>
                  <a:srgbClr val="000000"/>
                </a:solidFill>
                <a:latin typeface="+mn-lt"/>
                <a:cs typeface="Arial" panose="020B0604020202020204" pitchFamily="34" charset="0"/>
              </a:rPr>
              <a:t>p</a:t>
            </a:r>
            <a:r>
              <a:rPr lang="en-US" sz="1805" b="1" dirty="0">
                <a:solidFill>
                  <a:srgbClr val="000000"/>
                </a:solidFill>
                <a:latin typeface="+mn-lt"/>
                <a:cs typeface="Arial" panose="020B0604020202020204" pitchFamily="34" charset="0"/>
              </a:rPr>
              <a:t>-value</a:t>
            </a:r>
            <a:r>
              <a:rPr lang="en-US" sz="1805" dirty="0">
                <a:solidFill>
                  <a:srgbClr val="000000"/>
                </a:solidFill>
                <a:latin typeface="+mn-lt"/>
                <a:cs typeface="Arial" panose="020B0604020202020204" pitchFamily="34" charset="0"/>
              </a:rPr>
              <a:t> is the probability, computed using the test statistic, that measures the support (or lack of support) provided by the sample for the null hypothesis.</a:t>
            </a:r>
          </a:p>
        </p:txBody>
      </p:sp>
      <p:sp>
        <p:nvSpPr>
          <p:cNvPr id="257032" name="Rectangle 8"/>
          <p:cNvSpPr>
            <a:spLocks noChangeArrowheads="1"/>
          </p:cNvSpPr>
          <p:nvPr/>
        </p:nvSpPr>
        <p:spPr bwMode="auto">
          <a:xfrm>
            <a:off x="754101" y="2610518"/>
            <a:ext cx="7810501" cy="799883"/>
          </a:xfrm>
          <a:prstGeom prst="rect">
            <a:avLst/>
          </a:prstGeom>
          <a:noFill/>
          <a:ln w="12700">
            <a:noFill/>
            <a:miter lim="800000"/>
            <a:headEnd/>
            <a:tailEnd/>
          </a:ln>
          <a:effectLst/>
        </p:spPr>
        <p:txBody>
          <a:bodyPr wrap="square" anchor="ctr"/>
          <a:lstStyle/>
          <a:p>
            <a:pPr marL="257827" indent="-257827">
              <a:lnSpc>
                <a:spcPct val="90000"/>
              </a:lnSpc>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If the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is less than or equal to the level of significance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the value of the test statistic is in the rejection region.</a:t>
            </a:r>
            <a:endParaRPr lang="en-US" dirty="0">
              <a:solidFill>
                <a:srgbClr val="000000"/>
              </a:solidFill>
              <a:effectLst/>
              <a:latin typeface="+mn-lt"/>
              <a:cs typeface="Arial" panose="020B0604020202020204" pitchFamily="34" charset="0"/>
            </a:endParaRPr>
          </a:p>
        </p:txBody>
      </p:sp>
    </p:spTree>
    <p:extLst>
      <p:ext uri="{BB962C8B-B14F-4D97-AF65-F5344CB8AC3E}">
        <p14:creationId xmlns:p14="http://schemas.microsoft.com/office/powerpoint/2010/main" val="10015146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7" name="Rectangle 3"/>
          <p:cNvSpPr>
            <a:spLocks noChangeArrowheads="1"/>
          </p:cNvSpPr>
          <p:nvPr/>
        </p:nvSpPr>
        <p:spPr bwMode="auto">
          <a:xfrm>
            <a:off x="748593" y="1704154"/>
            <a:ext cx="2527853" cy="429688"/>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i="1" dirty="0">
                <a:solidFill>
                  <a:srgbClr val="000000"/>
                </a:solidFill>
                <a:latin typeface="Arial" panose="020B0604020202020204" pitchFamily="34" charset="0"/>
                <a:cs typeface="Arial" panose="020B0604020202020204" pitchFamily="34" charset="0"/>
              </a:rPr>
              <a:t>p</a:t>
            </a:r>
            <a:r>
              <a:rPr lang="en-US" sz="1805" dirty="0">
                <a:solidFill>
                  <a:srgbClr val="000000"/>
                </a:solidFill>
                <a:latin typeface="Arial" panose="020B0604020202020204" pitchFamily="34" charset="0"/>
                <a:cs typeface="Arial" panose="020B0604020202020204" pitchFamily="34" charset="0"/>
              </a:rPr>
              <a:t>-Value Approach</a:t>
            </a:r>
            <a:endParaRPr lang="en-US" sz="1805" baseline="-25000" dirty="0">
              <a:solidFill>
                <a:srgbClr val="000000"/>
              </a:solidFill>
              <a:latin typeface="Arial" panose="020B0604020202020204" pitchFamily="34" charset="0"/>
              <a:cs typeface="Arial" panose="020B0604020202020204" pitchFamily="34" charset="0"/>
            </a:endParaRPr>
          </a:p>
        </p:txBody>
      </p:sp>
      <p:sp>
        <p:nvSpPr>
          <p:cNvPr id="267268" name="Freeform 4"/>
          <p:cNvSpPr>
            <a:spLocks/>
          </p:cNvSpPr>
          <p:nvPr/>
        </p:nvSpPr>
        <p:spPr bwMode="auto">
          <a:xfrm>
            <a:off x="3044641" y="2692023"/>
            <a:ext cx="3300816" cy="2300025"/>
          </a:xfrm>
          <a:custGeom>
            <a:avLst/>
            <a:gdLst/>
            <a:ahLst/>
            <a:cxnLst>
              <a:cxn ang="0">
                <a:pos x="1356" y="8"/>
              </a:cxn>
              <a:cxn ang="0">
                <a:pos x="1262" y="96"/>
              </a:cxn>
              <a:cxn ang="0">
                <a:pos x="1203" y="196"/>
              </a:cxn>
              <a:cxn ang="0">
                <a:pos x="1144" y="304"/>
              </a:cxn>
              <a:cxn ang="0">
                <a:pos x="1098" y="406"/>
              </a:cxn>
              <a:cxn ang="0">
                <a:pos x="1059" y="508"/>
              </a:cxn>
              <a:cxn ang="0">
                <a:pos x="1014" y="625"/>
              </a:cxn>
              <a:cxn ang="0">
                <a:pos x="975" y="748"/>
              </a:cxn>
              <a:cxn ang="0">
                <a:pos x="948" y="853"/>
              </a:cxn>
              <a:cxn ang="0">
                <a:pos x="922" y="965"/>
              </a:cxn>
              <a:cxn ang="0">
                <a:pos x="885" y="1072"/>
              </a:cxn>
              <a:cxn ang="0">
                <a:pos x="844" y="1177"/>
              </a:cxn>
              <a:cxn ang="0">
                <a:pos x="812" y="1282"/>
              </a:cxn>
              <a:cxn ang="0">
                <a:pos x="748" y="1402"/>
              </a:cxn>
              <a:cxn ang="0">
                <a:pos x="677" y="1516"/>
              </a:cxn>
              <a:cxn ang="0">
                <a:pos x="605" y="1613"/>
              </a:cxn>
              <a:cxn ang="0">
                <a:pos x="504" y="1686"/>
              </a:cxn>
              <a:cxn ang="0">
                <a:pos x="396" y="1740"/>
              </a:cxn>
              <a:cxn ang="0">
                <a:pos x="293" y="1783"/>
              </a:cxn>
              <a:cxn ang="0">
                <a:pos x="204" y="1813"/>
              </a:cxn>
              <a:cxn ang="0">
                <a:pos x="81" y="1849"/>
              </a:cxn>
              <a:cxn ang="0">
                <a:pos x="2" y="1876"/>
              </a:cxn>
              <a:cxn ang="0">
                <a:pos x="2840" y="1924"/>
              </a:cxn>
              <a:cxn ang="0">
                <a:pos x="2796" y="1863"/>
              </a:cxn>
              <a:cxn ang="0">
                <a:pos x="2694" y="1834"/>
              </a:cxn>
              <a:cxn ang="0">
                <a:pos x="2574" y="1792"/>
              </a:cxn>
              <a:cxn ang="0">
                <a:pos x="2460" y="1744"/>
              </a:cxn>
              <a:cxn ang="0">
                <a:pos x="2342" y="1688"/>
              </a:cxn>
              <a:cxn ang="0">
                <a:pos x="2293" y="1658"/>
              </a:cxn>
              <a:cxn ang="0">
                <a:pos x="2212" y="1584"/>
              </a:cxn>
              <a:cxn ang="0">
                <a:pos x="2140" y="1500"/>
              </a:cxn>
              <a:cxn ang="0">
                <a:pos x="2078" y="1402"/>
              </a:cxn>
              <a:cxn ang="0">
                <a:pos x="2024" y="1300"/>
              </a:cxn>
              <a:cxn ang="0">
                <a:pos x="1978" y="1200"/>
              </a:cxn>
              <a:cxn ang="0">
                <a:pos x="1942" y="1106"/>
              </a:cxn>
              <a:cxn ang="0">
                <a:pos x="1910" y="1012"/>
              </a:cxn>
              <a:cxn ang="0">
                <a:pos x="1870" y="890"/>
              </a:cxn>
              <a:cxn ang="0">
                <a:pos x="1840" y="776"/>
              </a:cxn>
              <a:cxn ang="0">
                <a:pos x="1798" y="640"/>
              </a:cxn>
              <a:cxn ang="0">
                <a:pos x="1748" y="507"/>
              </a:cxn>
              <a:cxn ang="0">
                <a:pos x="1704" y="396"/>
              </a:cxn>
              <a:cxn ang="0">
                <a:pos x="1672" y="318"/>
              </a:cxn>
              <a:cxn ang="0">
                <a:pos x="1630" y="232"/>
              </a:cxn>
              <a:cxn ang="0">
                <a:pos x="1598" y="180"/>
              </a:cxn>
              <a:cxn ang="0">
                <a:pos x="1560" y="124"/>
              </a:cxn>
              <a:cxn ang="0">
                <a:pos x="1546" y="106"/>
              </a:cxn>
              <a:cxn ang="0">
                <a:pos x="1490" y="42"/>
              </a:cxn>
              <a:cxn ang="0">
                <a:pos x="1448" y="8"/>
              </a:cxn>
            </a:cxnLst>
            <a:rect l="0" t="0" r="r" b="b"/>
            <a:pathLst>
              <a:path w="2840" h="1927">
                <a:moveTo>
                  <a:pt x="1416" y="0"/>
                </a:moveTo>
                <a:lnTo>
                  <a:pt x="1384" y="0"/>
                </a:lnTo>
                <a:lnTo>
                  <a:pt x="1356" y="8"/>
                </a:lnTo>
                <a:lnTo>
                  <a:pt x="1324" y="30"/>
                </a:lnTo>
                <a:lnTo>
                  <a:pt x="1299" y="55"/>
                </a:lnTo>
                <a:lnTo>
                  <a:pt x="1262" y="96"/>
                </a:lnTo>
                <a:lnTo>
                  <a:pt x="1242" y="128"/>
                </a:lnTo>
                <a:lnTo>
                  <a:pt x="1218" y="162"/>
                </a:lnTo>
                <a:lnTo>
                  <a:pt x="1203" y="196"/>
                </a:lnTo>
                <a:lnTo>
                  <a:pt x="1185" y="232"/>
                </a:lnTo>
                <a:lnTo>
                  <a:pt x="1164" y="268"/>
                </a:lnTo>
                <a:lnTo>
                  <a:pt x="1144" y="304"/>
                </a:lnTo>
                <a:lnTo>
                  <a:pt x="1128" y="343"/>
                </a:lnTo>
                <a:lnTo>
                  <a:pt x="1112" y="372"/>
                </a:lnTo>
                <a:lnTo>
                  <a:pt x="1098" y="406"/>
                </a:lnTo>
                <a:lnTo>
                  <a:pt x="1086" y="439"/>
                </a:lnTo>
                <a:lnTo>
                  <a:pt x="1071" y="475"/>
                </a:lnTo>
                <a:lnTo>
                  <a:pt x="1059" y="508"/>
                </a:lnTo>
                <a:lnTo>
                  <a:pt x="1041" y="547"/>
                </a:lnTo>
                <a:lnTo>
                  <a:pt x="1026" y="589"/>
                </a:lnTo>
                <a:lnTo>
                  <a:pt x="1014" y="625"/>
                </a:lnTo>
                <a:lnTo>
                  <a:pt x="1002" y="664"/>
                </a:lnTo>
                <a:lnTo>
                  <a:pt x="990" y="709"/>
                </a:lnTo>
                <a:lnTo>
                  <a:pt x="975" y="748"/>
                </a:lnTo>
                <a:lnTo>
                  <a:pt x="966" y="784"/>
                </a:lnTo>
                <a:lnTo>
                  <a:pt x="954" y="823"/>
                </a:lnTo>
                <a:lnTo>
                  <a:pt x="948" y="853"/>
                </a:lnTo>
                <a:lnTo>
                  <a:pt x="936" y="892"/>
                </a:lnTo>
                <a:lnTo>
                  <a:pt x="927" y="931"/>
                </a:lnTo>
                <a:lnTo>
                  <a:pt x="922" y="965"/>
                </a:lnTo>
                <a:lnTo>
                  <a:pt x="909" y="1003"/>
                </a:lnTo>
                <a:lnTo>
                  <a:pt x="897" y="1036"/>
                </a:lnTo>
                <a:lnTo>
                  <a:pt x="885" y="1072"/>
                </a:lnTo>
                <a:lnTo>
                  <a:pt x="873" y="1108"/>
                </a:lnTo>
                <a:lnTo>
                  <a:pt x="860" y="1144"/>
                </a:lnTo>
                <a:lnTo>
                  <a:pt x="844" y="1177"/>
                </a:lnTo>
                <a:lnTo>
                  <a:pt x="832" y="1218"/>
                </a:lnTo>
                <a:lnTo>
                  <a:pt x="822" y="1246"/>
                </a:lnTo>
                <a:lnTo>
                  <a:pt x="812" y="1282"/>
                </a:lnTo>
                <a:lnTo>
                  <a:pt x="789" y="1324"/>
                </a:lnTo>
                <a:lnTo>
                  <a:pt x="768" y="1363"/>
                </a:lnTo>
                <a:lnTo>
                  <a:pt x="748" y="1402"/>
                </a:lnTo>
                <a:lnTo>
                  <a:pt x="730" y="1437"/>
                </a:lnTo>
                <a:lnTo>
                  <a:pt x="708" y="1478"/>
                </a:lnTo>
                <a:lnTo>
                  <a:pt x="677" y="1516"/>
                </a:lnTo>
                <a:lnTo>
                  <a:pt x="653" y="1547"/>
                </a:lnTo>
                <a:lnTo>
                  <a:pt x="632" y="1578"/>
                </a:lnTo>
                <a:lnTo>
                  <a:pt x="605" y="1613"/>
                </a:lnTo>
                <a:lnTo>
                  <a:pt x="580" y="1632"/>
                </a:lnTo>
                <a:lnTo>
                  <a:pt x="551" y="1656"/>
                </a:lnTo>
                <a:lnTo>
                  <a:pt x="504" y="1686"/>
                </a:lnTo>
                <a:lnTo>
                  <a:pt x="458" y="1710"/>
                </a:lnTo>
                <a:lnTo>
                  <a:pt x="424" y="1726"/>
                </a:lnTo>
                <a:lnTo>
                  <a:pt x="396" y="1740"/>
                </a:lnTo>
                <a:lnTo>
                  <a:pt x="364" y="1752"/>
                </a:lnTo>
                <a:lnTo>
                  <a:pt x="328" y="1768"/>
                </a:lnTo>
                <a:lnTo>
                  <a:pt x="293" y="1783"/>
                </a:lnTo>
                <a:lnTo>
                  <a:pt x="264" y="1789"/>
                </a:lnTo>
                <a:lnTo>
                  <a:pt x="237" y="1801"/>
                </a:lnTo>
                <a:lnTo>
                  <a:pt x="204" y="1813"/>
                </a:lnTo>
                <a:lnTo>
                  <a:pt x="160" y="1826"/>
                </a:lnTo>
                <a:lnTo>
                  <a:pt x="114" y="1843"/>
                </a:lnTo>
                <a:lnTo>
                  <a:pt x="81" y="1849"/>
                </a:lnTo>
                <a:lnTo>
                  <a:pt x="48" y="1861"/>
                </a:lnTo>
                <a:lnTo>
                  <a:pt x="21" y="1867"/>
                </a:lnTo>
                <a:lnTo>
                  <a:pt x="2" y="1876"/>
                </a:lnTo>
                <a:lnTo>
                  <a:pt x="0" y="1927"/>
                </a:lnTo>
                <a:lnTo>
                  <a:pt x="0" y="1924"/>
                </a:lnTo>
                <a:lnTo>
                  <a:pt x="2840" y="1924"/>
                </a:lnTo>
                <a:lnTo>
                  <a:pt x="2838" y="1886"/>
                </a:lnTo>
                <a:lnTo>
                  <a:pt x="2832" y="1867"/>
                </a:lnTo>
                <a:lnTo>
                  <a:pt x="2796" y="1863"/>
                </a:lnTo>
                <a:lnTo>
                  <a:pt x="2754" y="1863"/>
                </a:lnTo>
                <a:lnTo>
                  <a:pt x="2718" y="1837"/>
                </a:lnTo>
                <a:lnTo>
                  <a:pt x="2694" y="1834"/>
                </a:lnTo>
                <a:lnTo>
                  <a:pt x="2670" y="1828"/>
                </a:lnTo>
                <a:lnTo>
                  <a:pt x="2622" y="1810"/>
                </a:lnTo>
                <a:lnTo>
                  <a:pt x="2574" y="1792"/>
                </a:lnTo>
                <a:lnTo>
                  <a:pt x="2535" y="1774"/>
                </a:lnTo>
                <a:lnTo>
                  <a:pt x="2499" y="1759"/>
                </a:lnTo>
                <a:lnTo>
                  <a:pt x="2460" y="1744"/>
                </a:lnTo>
                <a:lnTo>
                  <a:pt x="2424" y="1730"/>
                </a:lnTo>
                <a:lnTo>
                  <a:pt x="2379" y="1708"/>
                </a:lnTo>
                <a:lnTo>
                  <a:pt x="2342" y="1688"/>
                </a:lnTo>
                <a:lnTo>
                  <a:pt x="2322" y="1676"/>
                </a:lnTo>
                <a:lnTo>
                  <a:pt x="2308" y="1666"/>
                </a:lnTo>
                <a:lnTo>
                  <a:pt x="2293" y="1658"/>
                </a:lnTo>
                <a:lnTo>
                  <a:pt x="2266" y="1636"/>
                </a:lnTo>
                <a:lnTo>
                  <a:pt x="2245" y="1613"/>
                </a:lnTo>
                <a:lnTo>
                  <a:pt x="2212" y="1584"/>
                </a:lnTo>
                <a:lnTo>
                  <a:pt x="2191" y="1565"/>
                </a:lnTo>
                <a:lnTo>
                  <a:pt x="2161" y="1528"/>
                </a:lnTo>
                <a:lnTo>
                  <a:pt x="2140" y="1500"/>
                </a:lnTo>
                <a:lnTo>
                  <a:pt x="2120" y="1466"/>
                </a:lnTo>
                <a:lnTo>
                  <a:pt x="2098" y="1434"/>
                </a:lnTo>
                <a:lnTo>
                  <a:pt x="2078" y="1402"/>
                </a:lnTo>
                <a:lnTo>
                  <a:pt x="2058" y="1362"/>
                </a:lnTo>
                <a:lnTo>
                  <a:pt x="2042" y="1332"/>
                </a:lnTo>
                <a:lnTo>
                  <a:pt x="2024" y="1300"/>
                </a:lnTo>
                <a:lnTo>
                  <a:pt x="2006" y="1270"/>
                </a:lnTo>
                <a:lnTo>
                  <a:pt x="1996" y="1238"/>
                </a:lnTo>
                <a:lnTo>
                  <a:pt x="1978" y="1200"/>
                </a:lnTo>
                <a:lnTo>
                  <a:pt x="1964" y="1164"/>
                </a:lnTo>
                <a:lnTo>
                  <a:pt x="1952" y="1134"/>
                </a:lnTo>
                <a:lnTo>
                  <a:pt x="1942" y="1106"/>
                </a:lnTo>
                <a:lnTo>
                  <a:pt x="1934" y="1080"/>
                </a:lnTo>
                <a:lnTo>
                  <a:pt x="1924" y="1058"/>
                </a:lnTo>
                <a:lnTo>
                  <a:pt x="1910" y="1012"/>
                </a:lnTo>
                <a:lnTo>
                  <a:pt x="1896" y="970"/>
                </a:lnTo>
                <a:lnTo>
                  <a:pt x="1884" y="930"/>
                </a:lnTo>
                <a:lnTo>
                  <a:pt x="1870" y="890"/>
                </a:lnTo>
                <a:lnTo>
                  <a:pt x="1862" y="850"/>
                </a:lnTo>
                <a:lnTo>
                  <a:pt x="1852" y="814"/>
                </a:lnTo>
                <a:lnTo>
                  <a:pt x="1840" y="776"/>
                </a:lnTo>
                <a:lnTo>
                  <a:pt x="1828" y="734"/>
                </a:lnTo>
                <a:lnTo>
                  <a:pt x="1816" y="694"/>
                </a:lnTo>
                <a:lnTo>
                  <a:pt x="1798" y="640"/>
                </a:lnTo>
                <a:lnTo>
                  <a:pt x="1784" y="598"/>
                </a:lnTo>
                <a:lnTo>
                  <a:pt x="1766" y="550"/>
                </a:lnTo>
                <a:lnTo>
                  <a:pt x="1748" y="507"/>
                </a:lnTo>
                <a:lnTo>
                  <a:pt x="1734" y="474"/>
                </a:lnTo>
                <a:lnTo>
                  <a:pt x="1722" y="432"/>
                </a:lnTo>
                <a:lnTo>
                  <a:pt x="1704" y="396"/>
                </a:lnTo>
                <a:lnTo>
                  <a:pt x="1686" y="348"/>
                </a:lnTo>
                <a:lnTo>
                  <a:pt x="1698" y="372"/>
                </a:lnTo>
                <a:lnTo>
                  <a:pt x="1672" y="318"/>
                </a:lnTo>
                <a:lnTo>
                  <a:pt x="1654" y="284"/>
                </a:lnTo>
                <a:lnTo>
                  <a:pt x="1642" y="256"/>
                </a:lnTo>
                <a:lnTo>
                  <a:pt x="1630" y="232"/>
                </a:lnTo>
                <a:lnTo>
                  <a:pt x="1612" y="206"/>
                </a:lnTo>
                <a:lnTo>
                  <a:pt x="1606" y="196"/>
                </a:lnTo>
                <a:lnTo>
                  <a:pt x="1598" y="180"/>
                </a:lnTo>
                <a:lnTo>
                  <a:pt x="1586" y="160"/>
                </a:lnTo>
                <a:lnTo>
                  <a:pt x="1574" y="142"/>
                </a:lnTo>
                <a:lnTo>
                  <a:pt x="1560" y="124"/>
                </a:lnTo>
                <a:lnTo>
                  <a:pt x="1552" y="114"/>
                </a:lnTo>
                <a:lnTo>
                  <a:pt x="1568" y="136"/>
                </a:lnTo>
                <a:lnTo>
                  <a:pt x="1546" y="106"/>
                </a:lnTo>
                <a:lnTo>
                  <a:pt x="1530" y="86"/>
                </a:lnTo>
                <a:lnTo>
                  <a:pt x="1512" y="62"/>
                </a:lnTo>
                <a:lnTo>
                  <a:pt x="1490" y="42"/>
                </a:lnTo>
                <a:lnTo>
                  <a:pt x="1476" y="28"/>
                </a:lnTo>
                <a:lnTo>
                  <a:pt x="1464" y="16"/>
                </a:lnTo>
                <a:lnTo>
                  <a:pt x="1448" y="8"/>
                </a:lnTo>
                <a:lnTo>
                  <a:pt x="1432" y="2"/>
                </a:lnTo>
              </a:path>
            </a:pathLst>
          </a:custGeom>
          <a:solidFill>
            <a:schemeClr val="bg1">
              <a:lumMod val="85000"/>
            </a:schemeClr>
          </a:solidFill>
          <a:ln w="12700" cap="rnd" cmpd="sng">
            <a:noFill/>
            <a:prstDash val="solid"/>
            <a:round/>
            <a:headEnd type="none" w="med" len="med"/>
            <a:tailEnd type="none" w="med" len="med"/>
          </a:ln>
          <a:effectLst/>
        </p:spPr>
        <p:txBody>
          <a:bodyPr/>
          <a:lstStyle/>
          <a:p>
            <a:endParaRPr lang="en-US"/>
          </a:p>
        </p:txBody>
      </p:sp>
      <p:sp>
        <p:nvSpPr>
          <p:cNvPr id="267269" name="Rectangle 5"/>
          <p:cNvSpPr>
            <a:spLocks noChangeArrowheads="1"/>
          </p:cNvSpPr>
          <p:nvPr/>
        </p:nvSpPr>
        <p:spPr bwMode="auto">
          <a:xfrm>
            <a:off x="3495978" y="2849197"/>
            <a:ext cx="831498" cy="623029"/>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a:t>
            </a:r>
          </a:p>
          <a:p>
            <a:pPr algn="l"/>
            <a:r>
              <a:rPr lang="en-US" sz="1805" i="1"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.0721</a:t>
            </a:r>
          </a:p>
        </p:txBody>
      </p:sp>
      <p:sp>
        <p:nvSpPr>
          <p:cNvPr id="267271" name="Line 7"/>
          <p:cNvSpPr>
            <a:spLocks noChangeShapeType="1"/>
          </p:cNvSpPr>
          <p:nvPr/>
        </p:nvSpPr>
        <p:spPr bwMode="auto">
          <a:xfrm flipH="1">
            <a:off x="2711968" y="3099968"/>
            <a:ext cx="647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67272" name="Rectangle 8"/>
          <p:cNvSpPr>
            <a:spLocks noChangeArrowheads="1"/>
          </p:cNvSpPr>
          <p:nvPr/>
        </p:nvSpPr>
        <p:spPr bwMode="auto">
          <a:xfrm>
            <a:off x="4591988" y="5255570"/>
            <a:ext cx="265637"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0</a:t>
            </a:r>
          </a:p>
        </p:txBody>
      </p:sp>
      <p:sp>
        <p:nvSpPr>
          <p:cNvPr id="267273" name="Rectangle 9"/>
          <p:cNvSpPr>
            <a:spLocks noChangeArrowheads="1"/>
          </p:cNvSpPr>
          <p:nvPr/>
        </p:nvSpPr>
        <p:spPr bwMode="auto">
          <a:xfrm>
            <a:off x="2028354" y="5346171"/>
            <a:ext cx="1344568" cy="317498"/>
          </a:xfrm>
          <a:prstGeom prst="rect">
            <a:avLst/>
          </a:prstGeom>
          <a:noFill/>
          <a:ln w="12700">
            <a:noFill/>
            <a:miter lim="800000"/>
            <a:headEnd/>
            <a:tailEnd/>
          </a:ln>
          <a:effectLst/>
        </p:spPr>
        <p:txBody>
          <a:bodyPr wrap="square" lIns="68034" tIns="33420" rIns="68034" bIns="33420">
            <a:spAutoFit/>
          </a:bodyPr>
          <a:lstStyle/>
          <a:p>
            <a:pPr algn="r">
              <a:lnSpc>
                <a:spcPct val="90000"/>
              </a:lnSpc>
            </a:pPr>
            <a:r>
              <a:rPr lang="en-US" sz="1805" dirty="0">
                <a:solidFill>
                  <a:srgbClr val="000000"/>
                </a:solidFill>
                <a:latin typeface="Arial" panose="020B0604020202020204" pitchFamily="34" charset="0"/>
                <a:cs typeface="Arial" panose="020B0604020202020204" pitchFamily="34" charset="0"/>
              </a:rPr>
              <a:t> </a:t>
            </a:r>
            <a:r>
              <a:rPr lang="en-US" sz="1805" i="1" dirty="0" err="1" smtClean="0">
                <a:solidFill>
                  <a:srgbClr val="000000"/>
                </a:solidFill>
                <a:latin typeface="Arial" panose="020B0604020202020204" pitchFamily="34" charset="0"/>
                <a:cs typeface="Arial" panose="020B0604020202020204" pitchFamily="34" charset="0"/>
              </a:rPr>
              <a:t>z</a:t>
            </a:r>
            <a:r>
              <a:rPr lang="en-US" sz="1805" i="1" baseline="-25000" dirty="0" err="1" smtClean="0">
                <a:solidFill>
                  <a:srgbClr val="000000"/>
                </a:solidFill>
                <a:latin typeface="Symbol" panose="05050102010706020507" pitchFamily="18" charset="2"/>
                <a:cs typeface="Arial" panose="020B0604020202020204" pitchFamily="34" charset="0"/>
              </a:rPr>
              <a:t>a</a:t>
            </a:r>
            <a:r>
              <a:rPr lang="en-US" sz="1805" dirty="0" smtClean="0">
                <a:solidFill>
                  <a:srgbClr val="000000"/>
                </a:solidFill>
                <a:latin typeface="Arial" panose="020B0604020202020204" pitchFamily="34" charset="0"/>
                <a:cs typeface="Arial" panose="020B0604020202020204" pitchFamily="34" charset="0"/>
              </a:rPr>
              <a:t>=-1.64</a:t>
            </a:r>
            <a:endParaRPr lang="en-US" sz="1805" dirty="0">
              <a:solidFill>
                <a:srgbClr val="000000"/>
              </a:solidFill>
              <a:latin typeface="Arial" panose="020B0604020202020204" pitchFamily="34" charset="0"/>
              <a:cs typeface="Arial" panose="020B0604020202020204" pitchFamily="34" charset="0"/>
            </a:endParaRPr>
          </a:p>
        </p:txBody>
      </p:sp>
      <p:sp>
        <p:nvSpPr>
          <p:cNvPr id="267274" name="Rectangle 10"/>
          <p:cNvSpPr>
            <a:spLocks noChangeArrowheads="1"/>
          </p:cNvSpPr>
          <p:nvPr/>
        </p:nvSpPr>
        <p:spPr bwMode="auto">
          <a:xfrm>
            <a:off x="1826838" y="2931674"/>
            <a:ext cx="866764"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Arial" panose="020B0604020202020204" pitchFamily="34" charset="0"/>
                <a:cs typeface="Arial" panose="020B0604020202020204" pitchFamily="34" charset="0"/>
              </a:rPr>
              <a:t> = </a:t>
            </a:r>
            <a:r>
              <a:rPr lang="en-US" sz="1805" dirty="0" smtClean="0">
                <a:solidFill>
                  <a:srgbClr val="000000"/>
                </a:solidFill>
                <a:latin typeface="Arial" panose="020B0604020202020204" pitchFamily="34" charset="0"/>
                <a:cs typeface="Arial" panose="020B0604020202020204" pitchFamily="34" charset="0"/>
              </a:rPr>
              <a:t>.05</a:t>
            </a:r>
            <a:endParaRPr lang="en-US" sz="1805" baseline="-25000" dirty="0">
              <a:solidFill>
                <a:srgbClr val="000000"/>
              </a:solidFill>
              <a:latin typeface="Arial" panose="020B0604020202020204" pitchFamily="34" charset="0"/>
              <a:cs typeface="Arial" panose="020B0604020202020204" pitchFamily="34" charset="0"/>
            </a:endParaRPr>
          </a:p>
        </p:txBody>
      </p:sp>
      <p:sp>
        <p:nvSpPr>
          <p:cNvPr id="267275" name="Line 11"/>
          <p:cNvSpPr>
            <a:spLocks noChangeShapeType="1"/>
          </p:cNvSpPr>
          <p:nvPr/>
        </p:nvSpPr>
        <p:spPr bwMode="auto">
          <a:xfrm>
            <a:off x="2789522" y="4994679"/>
            <a:ext cx="4005482" cy="0"/>
          </a:xfrm>
          <a:prstGeom prst="line">
            <a:avLst/>
          </a:prstGeom>
          <a:noFill/>
          <a:ln w="12700">
            <a:solidFill>
              <a:schemeClr val="tx1"/>
            </a:solidFill>
            <a:round/>
            <a:headEnd/>
            <a:tailEnd/>
          </a:ln>
          <a:effectLst/>
        </p:spPr>
        <p:txBody>
          <a:bodyPr wrap="none" anchor="ctr"/>
          <a:lstStyle/>
          <a:p>
            <a:endParaRPr lang="en-US"/>
          </a:p>
        </p:txBody>
      </p:sp>
      <p:sp>
        <p:nvSpPr>
          <p:cNvPr id="267276" name="Rectangle 12"/>
          <p:cNvSpPr>
            <a:spLocks noChangeArrowheads="1"/>
          </p:cNvSpPr>
          <p:nvPr/>
        </p:nvSpPr>
        <p:spPr bwMode="auto">
          <a:xfrm>
            <a:off x="6877620" y="4782296"/>
            <a:ext cx="252813"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Arial" panose="020B0604020202020204" pitchFamily="34" charset="0"/>
                <a:cs typeface="Arial" panose="020B0604020202020204" pitchFamily="34" charset="0"/>
              </a:rPr>
              <a:t>z</a:t>
            </a:r>
          </a:p>
        </p:txBody>
      </p:sp>
      <p:sp>
        <p:nvSpPr>
          <p:cNvPr id="267277" name="Rectangle 13"/>
          <p:cNvSpPr>
            <a:spLocks noChangeArrowheads="1"/>
          </p:cNvSpPr>
          <p:nvPr/>
        </p:nvSpPr>
        <p:spPr bwMode="auto">
          <a:xfrm>
            <a:off x="3498423" y="5283783"/>
            <a:ext cx="1136880" cy="317498"/>
          </a:xfrm>
          <a:prstGeom prst="rect">
            <a:avLst/>
          </a:prstGeom>
          <a:noFill/>
          <a:ln w="12700">
            <a:noFill/>
            <a:miter lim="800000"/>
            <a:headEnd/>
            <a:tailEnd/>
          </a:ln>
          <a:effectLst/>
        </p:spPr>
        <p:txBody>
          <a:bodyPr wrap="square" lIns="68034" tIns="33420" rIns="68034" bIns="33420">
            <a:spAutoFit/>
          </a:bodyPr>
          <a:lstStyle/>
          <a:p>
            <a:pPr algn="l">
              <a:lnSpc>
                <a:spcPct val="90000"/>
              </a:lnSpc>
            </a:pPr>
            <a:r>
              <a:rPr lang="en-US" sz="1805" i="1" dirty="0">
                <a:solidFill>
                  <a:srgbClr val="000000"/>
                </a:solidFill>
                <a:latin typeface="Arial" panose="020B0604020202020204" pitchFamily="34" charset="0"/>
                <a:cs typeface="Arial" panose="020B0604020202020204" pitchFamily="34" charset="0"/>
              </a:rPr>
              <a:t> </a:t>
            </a:r>
            <a:r>
              <a:rPr lang="en-US" sz="1805" i="1" dirty="0" smtClean="0">
                <a:solidFill>
                  <a:srgbClr val="000000"/>
                </a:solidFill>
                <a:latin typeface="Arial" panose="020B0604020202020204" pitchFamily="34" charset="0"/>
                <a:cs typeface="Arial" panose="020B0604020202020204" pitchFamily="34" charset="0"/>
              </a:rPr>
              <a:t>z</a:t>
            </a:r>
            <a:r>
              <a:rPr lang="en-US" sz="1805" dirty="0" smtClean="0">
                <a:solidFill>
                  <a:srgbClr val="000000"/>
                </a:solidFill>
                <a:latin typeface="Arial" panose="020B0604020202020204" pitchFamily="34" charset="0"/>
                <a:cs typeface="Arial" panose="020B0604020202020204" pitchFamily="34" charset="0"/>
              </a:rPr>
              <a:t>=-</a:t>
            </a:r>
            <a:r>
              <a:rPr lang="en-US" sz="1805" dirty="0">
                <a:solidFill>
                  <a:srgbClr val="000000"/>
                </a:solidFill>
                <a:latin typeface="Arial" panose="020B0604020202020204" pitchFamily="34" charset="0"/>
                <a:cs typeface="Arial" panose="020B0604020202020204" pitchFamily="34" charset="0"/>
              </a:rPr>
              <a:t>1.46</a:t>
            </a:r>
          </a:p>
        </p:txBody>
      </p:sp>
      <p:sp>
        <p:nvSpPr>
          <p:cNvPr id="267278" name="Freeform 14"/>
          <p:cNvSpPr>
            <a:spLocks noChangeArrowheads="1"/>
          </p:cNvSpPr>
          <p:nvPr/>
        </p:nvSpPr>
        <p:spPr bwMode="auto">
          <a:xfrm>
            <a:off x="4718338" y="4909433"/>
            <a:ext cx="1587" cy="322266"/>
          </a:xfrm>
          <a:custGeom>
            <a:avLst/>
            <a:gdLst/>
            <a:ahLst/>
            <a:cxnLst>
              <a:cxn ang="0">
                <a:pos x="0" y="0"/>
              </a:cxn>
              <a:cxn ang="0">
                <a:pos x="1" y="270"/>
              </a:cxn>
            </a:cxnLst>
            <a:rect l="0" t="0" r="r" b="b"/>
            <a:pathLst>
              <a:path w="1" h="270">
                <a:moveTo>
                  <a:pt x="0" y="0"/>
                </a:moveTo>
                <a:lnTo>
                  <a:pt x="1" y="27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67279" name="Group 15"/>
          <p:cNvGrpSpPr>
            <a:grpSpLocks/>
          </p:cNvGrpSpPr>
          <p:nvPr/>
        </p:nvGrpSpPr>
        <p:grpSpPr bwMode="auto">
          <a:xfrm>
            <a:off x="2926047" y="2651184"/>
            <a:ext cx="3592666" cy="2208119"/>
            <a:chOff x="981" y="1178"/>
            <a:chExt cx="3007" cy="1850"/>
          </a:xfrm>
        </p:grpSpPr>
        <p:sp>
          <p:nvSpPr>
            <p:cNvPr id="267280" name="Arc 16"/>
            <p:cNvSpPr>
              <a:spLocks/>
            </p:cNvSpPr>
            <p:nvPr/>
          </p:nvSpPr>
          <p:spPr bwMode="auto">
            <a:xfrm rot="4500000">
              <a:off x="2754" y="2296"/>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7281" name="Arc 17"/>
            <p:cNvSpPr>
              <a:spLocks/>
            </p:cNvSpPr>
            <p:nvPr/>
          </p:nvSpPr>
          <p:spPr bwMode="auto">
            <a:xfrm rot="6300000">
              <a:off x="1738" y="1544"/>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67282" name="Arc 18"/>
            <p:cNvSpPr>
              <a:spLocks/>
            </p:cNvSpPr>
            <p:nvPr/>
          </p:nvSpPr>
          <p:spPr bwMode="auto">
            <a:xfrm rot="16980000">
              <a:off x="1362" y="2302"/>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67283" name="Arc 19"/>
            <p:cNvSpPr>
              <a:spLocks/>
            </p:cNvSpPr>
            <p:nvPr/>
          </p:nvSpPr>
          <p:spPr bwMode="auto">
            <a:xfrm rot="20760000">
              <a:off x="981" y="2854"/>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7284" name="Arc 20"/>
            <p:cNvSpPr>
              <a:spLocks/>
            </p:cNvSpPr>
            <p:nvPr/>
          </p:nvSpPr>
          <p:spPr bwMode="auto">
            <a:xfrm rot="15300000">
              <a:off x="2199" y="154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67285" name="Arc 21"/>
            <p:cNvSpPr>
              <a:spLocks/>
            </p:cNvSpPr>
            <p:nvPr/>
          </p:nvSpPr>
          <p:spPr bwMode="auto">
            <a:xfrm rot="720000">
              <a:off x="3252" y="2824"/>
              <a:ext cx="736" cy="204"/>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chemeClr val="tx1"/>
              </a:solidFill>
              <a:round/>
              <a:headEnd/>
              <a:tailEnd/>
            </a:ln>
            <a:effectLst/>
          </p:spPr>
          <p:txBody>
            <a:bodyPr wrap="none" anchor="ctr"/>
            <a:lstStyle/>
            <a:p>
              <a:endParaRPr lang="en-US"/>
            </a:p>
          </p:txBody>
        </p:sp>
      </p:grpSp>
      <p:grpSp>
        <p:nvGrpSpPr>
          <p:cNvPr id="267286" name="Group 22"/>
          <p:cNvGrpSpPr>
            <a:grpSpLocks/>
          </p:cNvGrpSpPr>
          <p:nvPr/>
        </p:nvGrpSpPr>
        <p:grpSpPr bwMode="auto">
          <a:xfrm flipH="1">
            <a:off x="3630897" y="3937859"/>
            <a:ext cx="176212" cy="1327259"/>
            <a:chOff x="3645" y="2256"/>
            <a:chExt cx="111" cy="1112"/>
          </a:xfrm>
          <a:effectLst/>
        </p:grpSpPr>
        <p:sp>
          <p:nvSpPr>
            <p:cNvPr id="267287" name="Freeform 23"/>
            <p:cNvSpPr>
              <a:spLocks noChangeArrowheads="1"/>
            </p:cNvSpPr>
            <p:nvPr/>
          </p:nvSpPr>
          <p:spPr bwMode="auto">
            <a:xfrm flipH="1">
              <a:off x="3645" y="2256"/>
              <a:ext cx="47" cy="959"/>
            </a:xfrm>
            <a:custGeom>
              <a:avLst/>
              <a:gdLst/>
              <a:ahLst/>
              <a:cxnLst>
                <a:cxn ang="0">
                  <a:pos x="0" y="0"/>
                </a:cxn>
                <a:cxn ang="0">
                  <a:pos x="0" y="263"/>
                </a:cxn>
              </a:cxnLst>
              <a:rect l="0" t="0" r="r" b="b"/>
              <a:pathLst>
                <a:path w="1" h="263">
                  <a:moveTo>
                    <a:pt x="0" y="0"/>
                  </a:moveTo>
                  <a:lnTo>
                    <a:pt x="0" y="263"/>
                  </a:lnTo>
                </a:path>
              </a:pathLst>
            </a:custGeom>
            <a:noFill/>
            <a:ln w="12700">
              <a:solidFill>
                <a:srgbClr val="000000"/>
              </a:solidFill>
              <a:round/>
              <a:headEnd/>
              <a:tailEnd/>
            </a:ln>
            <a:effectLst>
              <a:outerShdw dist="17961" dir="2700000" algn="ctr" rotWithShape="0">
                <a:srgbClr val="000000"/>
              </a:outerShdw>
            </a:effectLst>
          </p:spPr>
          <p:txBody>
            <a:bodyPr wrap="none" anchor="ctr"/>
            <a:lstStyle/>
            <a:p>
              <a:endParaRPr lang="en-US"/>
            </a:p>
          </p:txBody>
        </p:sp>
        <p:sp>
          <p:nvSpPr>
            <p:cNvPr id="267288" name="Line 24"/>
            <p:cNvSpPr>
              <a:spLocks noChangeShapeType="1"/>
            </p:cNvSpPr>
            <p:nvPr/>
          </p:nvSpPr>
          <p:spPr bwMode="auto">
            <a:xfrm>
              <a:off x="3692" y="3216"/>
              <a:ext cx="64" cy="152"/>
            </a:xfrm>
            <a:prstGeom prst="line">
              <a:avLst/>
            </a:prstGeom>
            <a:noFill/>
            <a:ln w="12700">
              <a:solidFill>
                <a:srgbClr val="000000"/>
              </a:solidFill>
              <a:round/>
              <a:headEnd/>
              <a:tailEnd/>
            </a:ln>
            <a:effectLst>
              <a:outerShdw dist="17961" dir="2700000" algn="ctr" rotWithShape="0">
                <a:srgbClr val="000000"/>
              </a:outerShdw>
            </a:effectLst>
          </p:spPr>
          <p:txBody>
            <a:bodyPr/>
            <a:lstStyle/>
            <a:p>
              <a:endParaRPr lang="en-US"/>
            </a:p>
          </p:txBody>
        </p:sp>
      </p:grpSp>
      <p:grpSp>
        <p:nvGrpSpPr>
          <p:cNvPr id="267289" name="Group 25"/>
          <p:cNvGrpSpPr>
            <a:grpSpLocks/>
          </p:cNvGrpSpPr>
          <p:nvPr/>
        </p:nvGrpSpPr>
        <p:grpSpPr bwMode="auto">
          <a:xfrm flipH="1">
            <a:off x="3276446" y="2961513"/>
            <a:ext cx="84138" cy="2342993"/>
            <a:chOff x="3444" y="1438"/>
            <a:chExt cx="53" cy="1963"/>
          </a:xfrm>
        </p:grpSpPr>
        <p:sp>
          <p:nvSpPr>
            <p:cNvPr id="267290" name="Line 26"/>
            <p:cNvSpPr>
              <a:spLocks noChangeShapeType="1"/>
            </p:cNvSpPr>
            <p:nvPr/>
          </p:nvSpPr>
          <p:spPr bwMode="auto">
            <a:xfrm>
              <a:off x="3444" y="1438"/>
              <a:ext cx="0" cy="1792"/>
            </a:xfrm>
            <a:prstGeom prst="line">
              <a:avLst/>
            </a:prstGeom>
            <a:noFill/>
            <a:ln w="381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7291" name="Line 27"/>
            <p:cNvSpPr>
              <a:spLocks noChangeShapeType="1"/>
            </p:cNvSpPr>
            <p:nvPr/>
          </p:nvSpPr>
          <p:spPr bwMode="auto">
            <a:xfrm>
              <a:off x="3444" y="3224"/>
              <a:ext cx="53" cy="177"/>
            </a:xfrm>
            <a:prstGeom prst="line">
              <a:avLst/>
            </a:prstGeom>
            <a:noFill/>
            <a:ln w="38100">
              <a:solidFill>
                <a:schemeClr val="tx1"/>
              </a:solidFill>
              <a:round/>
              <a:headEnd/>
              <a:tailEnd/>
            </a:ln>
            <a:effectLst>
              <a:outerShdw dist="17961" dir="2700000" algn="ctr" rotWithShape="0">
                <a:srgbClr val="000000"/>
              </a:outerShdw>
            </a:effectLst>
          </p:spPr>
          <p:txBody>
            <a:bodyPr/>
            <a:lstStyle/>
            <a:p>
              <a:endParaRPr lang="en-US"/>
            </a:p>
          </p:txBody>
        </p:sp>
      </p:grpSp>
      <p:sp>
        <p:nvSpPr>
          <p:cNvPr id="267292" name="Line 28"/>
          <p:cNvSpPr>
            <a:spLocks noChangeShapeType="1"/>
          </p:cNvSpPr>
          <p:nvPr/>
        </p:nvSpPr>
        <p:spPr bwMode="auto">
          <a:xfrm flipV="1">
            <a:off x="3737258" y="3463428"/>
            <a:ext cx="106601" cy="624822"/>
          </a:xfrm>
          <a:prstGeom prst="line">
            <a:avLst/>
          </a:prstGeom>
          <a:noFill/>
          <a:ln w="12700">
            <a:solidFill>
              <a:srgbClr val="000000"/>
            </a:solidFill>
            <a:round/>
            <a:headEnd/>
            <a:tailEnd type="triangle" w="med" len="med"/>
          </a:ln>
          <a:effectLst/>
        </p:spPr>
        <p:txBody>
          <a:bodyPr wrap="none" anchor="ctr"/>
          <a:lstStyle/>
          <a:p>
            <a:endParaRPr lang="en-US"/>
          </a:p>
        </p:txBody>
      </p:sp>
      <p:sp>
        <p:nvSpPr>
          <p:cNvPr id="267295" name="Rectangle 31"/>
          <p:cNvSpPr>
            <a:spLocks noChangeArrowheads="1"/>
          </p:cNvSpPr>
          <p:nvPr/>
        </p:nvSpPr>
        <p:spPr bwMode="auto">
          <a:xfrm>
            <a:off x="515385" y="1047524"/>
            <a:ext cx="7772400" cy="499528"/>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Lower-Tailed Test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
        <p:nvSpPr>
          <p:cNvPr id="267297" name="Rectangle 33"/>
          <p:cNvSpPr>
            <a:spLocks noChangeArrowheads="1"/>
          </p:cNvSpPr>
          <p:nvPr/>
        </p:nvSpPr>
        <p:spPr bwMode="auto">
          <a:xfrm>
            <a:off x="5678007" y="2720633"/>
            <a:ext cx="1545411" cy="623029"/>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     Sampling</a:t>
            </a:r>
          </a:p>
          <a:p>
            <a:pPr algn="l"/>
            <a:r>
              <a:rPr lang="en-US" sz="1805" dirty="0">
                <a:solidFill>
                  <a:srgbClr val="000000"/>
                </a:solidFill>
                <a:latin typeface="+mn-lt"/>
                <a:cs typeface="Arial" panose="020B0604020202020204" pitchFamily="34" charset="0"/>
              </a:rPr>
              <a:t>Distribution of </a:t>
            </a:r>
          </a:p>
        </p:txBody>
      </p:sp>
      <mc:AlternateContent xmlns:mc="http://schemas.openxmlformats.org/markup-compatibility/2006" xmlns:a14="http://schemas.microsoft.com/office/drawing/2010/main">
        <mc:Choice Requires="a14">
          <p:sp>
            <p:nvSpPr>
              <p:cNvPr id="2" name="TextBox 1"/>
              <p:cNvSpPr txBox="1"/>
              <p:nvPr/>
            </p:nvSpPr>
            <p:spPr>
              <a:xfrm>
                <a:off x="5852622" y="3278158"/>
                <a:ext cx="1295932" cy="657231"/>
              </a:xfrm>
              <a:prstGeom prst="rect">
                <a:avLst/>
              </a:prstGeom>
              <a:noFill/>
              <a:effectLst>
                <a:outerShdw dist="25400" dir="3000000" algn="ctr" rotWithShape="0">
                  <a:schemeClr val="bg1"/>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𝑧</m:t>
                      </m:r>
                      <m:r>
                        <a:rPr lang="en-US" sz="1805" i="1">
                          <a:solidFill>
                            <a:srgbClr val="000000"/>
                          </a:solidFill>
                          <a:latin typeface="Cambria Math"/>
                        </a:rPr>
                        <m:t>=</m:t>
                      </m:r>
                      <m:f>
                        <m:fPr>
                          <m:ctrlPr>
                            <a:rPr lang="en-US" sz="1805" i="1">
                              <a:solidFill>
                                <a:srgbClr val="000000"/>
                              </a:solidFill>
                              <a:latin typeface="Cambria Math" panose="02040503050406030204" pitchFamily="18" charset="0"/>
                            </a:rPr>
                          </m:ctrlPr>
                        </m:fPr>
                        <m:num>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𝑥</m:t>
                              </m:r>
                            </m:e>
                          </m:acc>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𝜇</m:t>
                              </m:r>
                            </m:e>
                            <m:sub>
                              <m:r>
                                <a:rPr lang="en-US" sz="1805" i="1">
                                  <a:solidFill>
                                    <a:srgbClr val="000000"/>
                                  </a:solidFill>
                                  <a:latin typeface="Cambria Math"/>
                                </a:rPr>
                                <m:t>0</m:t>
                              </m:r>
                            </m:sub>
                          </m:sSub>
                        </m:num>
                        <m:den>
                          <m:f>
                            <m:fPr>
                              <m:type m:val="lin"/>
                              <m:ctrlPr>
                                <a:rPr lang="en-US" sz="1805" i="1">
                                  <a:solidFill>
                                    <a:srgbClr val="000000"/>
                                  </a:solidFill>
                                  <a:latin typeface="Cambria Math" panose="02040503050406030204" pitchFamily="18" charset="0"/>
                                  <a:ea typeface="Cambria Math"/>
                                </a:rPr>
                              </m:ctrlPr>
                            </m:fPr>
                            <m:num>
                              <m:r>
                                <a:rPr lang="en-US" sz="1805" i="1">
                                  <a:solidFill>
                                    <a:srgbClr val="000000"/>
                                  </a:solidFill>
                                  <a:latin typeface="Cambria Math"/>
                                  <a:ea typeface="Cambria Math"/>
                                </a:rPr>
                                <m:t>𝜎</m:t>
                              </m:r>
                            </m:num>
                            <m:den>
                              <m:rad>
                                <m:radPr>
                                  <m:degHide m:val="on"/>
                                  <m:ctrlPr>
                                    <a:rPr lang="en-US" sz="1805" i="1">
                                      <a:solidFill>
                                        <a:srgbClr val="000000"/>
                                      </a:solidFill>
                                      <a:latin typeface="Cambria Math" panose="02040503050406030204" pitchFamily="18" charset="0"/>
                                      <a:ea typeface="Cambria Math"/>
                                    </a:rPr>
                                  </m:ctrlPr>
                                </m:radPr>
                                <m:deg/>
                                <m:e>
                                  <m:r>
                                    <a:rPr lang="en-US" sz="1805" i="1">
                                      <a:solidFill>
                                        <a:srgbClr val="000000"/>
                                      </a:solidFill>
                                      <a:latin typeface="Cambria Math"/>
                                      <a:ea typeface="Cambria Math"/>
                                    </a:rPr>
                                    <m:t>𝑛</m:t>
                                  </m:r>
                                </m:e>
                              </m:rad>
                            </m:den>
                          </m:f>
                        </m:den>
                      </m:f>
                    </m:oMath>
                  </m:oMathPara>
                </a14:m>
                <a:endParaRPr lang="en-US" sz="1805" dirty="0">
                  <a:solidFill>
                    <a:srgbClr val="000000"/>
                  </a:solidFill>
                  <a:latin typeface="+mn-lt"/>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5852622" y="3278158"/>
                <a:ext cx="1295932" cy="657231"/>
              </a:xfrm>
              <a:prstGeom prst="rect">
                <a:avLst/>
              </a:prstGeom>
              <a:blipFill>
                <a:blip r:embed="rId3"/>
                <a:stretch>
                  <a:fillRect/>
                </a:stretch>
              </a:blipFill>
              <a:effectLst>
                <a:outerShdw dist="25400" dir="3000000" algn="ctr" rotWithShape="0">
                  <a:schemeClr val="bg1"/>
                </a:outerShdw>
              </a:effectLst>
            </p:spPr>
            <p:txBody>
              <a:bodyPr/>
              <a:lstStyle/>
              <a:p>
                <a:r>
                  <a:rPr lang="en-US">
                    <a:noFill/>
                  </a:rPr>
                  <a:t> </a:t>
                </a:r>
              </a:p>
            </p:txBody>
          </p:sp>
        </mc:Fallback>
      </mc:AlternateContent>
      <p:sp>
        <p:nvSpPr>
          <p:cNvPr id="4" name="TextBox 3"/>
          <p:cNvSpPr txBox="1"/>
          <p:nvPr/>
        </p:nvSpPr>
        <p:spPr>
          <a:xfrm>
            <a:off x="3074390" y="5909436"/>
            <a:ext cx="3189712" cy="369332"/>
          </a:xfrm>
          <a:prstGeom prst="rect">
            <a:avLst/>
          </a:prstGeom>
          <a:noFill/>
        </p:spPr>
        <p:txBody>
          <a:bodyPr wrap="square" rtlCol="0">
            <a:spAutoFit/>
          </a:bodyPr>
          <a:lstStyle/>
          <a:p>
            <a:r>
              <a:rPr lang="en-US" b="1" i="1" dirty="0">
                <a:solidFill>
                  <a:srgbClr val="000000"/>
                </a:solidFill>
                <a:effectLst/>
                <a:latin typeface="+mn-lt"/>
                <a:cs typeface="Arial" panose="020B0604020202020204" pitchFamily="34" charset="0"/>
              </a:rPr>
              <a:t>p</a:t>
            </a:r>
            <a:r>
              <a:rPr lang="en-US" b="1" dirty="0">
                <a:solidFill>
                  <a:srgbClr val="000000"/>
                </a:solidFill>
                <a:effectLst/>
                <a:latin typeface="+mn-lt"/>
                <a:cs typeface="Arial" panose="020B0604020202020204" pitchFamily="34" charset="0"/>
              </a:rPr>
              <a:t>-Value </a:t>
            </a:r>
            <a:r>
              <a:rPr lang="en-US" b="1" u="sng" dirty="0">
                <a:solidFill>
                  <a:srgbClr val="000000"/>
                </a:solidFill>
                <a:effectLst/>
                <a:latin typeface="+mn-lt"/>
                <a:cs typeface="Arial" panose="020B0604020202020204" pitchFamily="34" charset="0"/>
              </a:rPr>
              <a:t>&lt;</a:t>
            </a:r>
            <a:r>
              <a:rPr lang="en-US" b="1" dirty="0">
                <a:solidFill>
                  <a:srgbClr val="000000"/>
                </a:solidFill>
                <a:effectLst/>
                <a:latin typeface="+mn-lt"/>
                <a:cs typeface="Arial" panose="020B0604020202020204" pitchFamily="34" charset="0"/>
              </a:rPr>
              <a:t> </a:t>
            </a:r>
            <a:r>
              <a:rPr lang="en-US" b="1" i="1" dirty="0">
                <a:solidFill>
                  <a:srgbClr val="000000"/>
                </a:solidFill>
                <a:effectLst/>
                <a:latin typeface="Symbol" panose="05050102010706020507" pitchFamily="18" charset="2"/>
                <a:cs typeface="Arial" panose="020B0604020202020204" pitchFamily="34" charset="0"/>
              </a:rPr>
              <a:t>a</a:t>
            </a:r>
            <a:r>
              <a:rPr lang="en-US" b="1" dirty="0">
                <a:solidFill>
                  <a:srgbClr val="000000"/>
                </a:solidFill>
                <a:effectLst/>
                <a:latin typeface="+mn-lt"/>
                <a:cs typeface="Arial" panose="020B0604020202020204" pitchFamily="34" charset="0"/>
              </a:rPr>
              <a:t> </a:t>
            </a:r>
            <a:r>
              <a:rPr lang="en-US" b="1" dirty="0" smtClean="0">
                <a:solidFill>
                  <a:srgbClr val="000000"/>
                </a:solidFill>
                <a:effectLst/>
                <a:latin typeface="+mn-lt"/>
                <a:cs typeface="Arial" panose="020B0604020202020204" pitchFamily="34" charset="0"/>
              </a:rPr>
              <a:t>, do not </a:t>
            </a:r>
            <a:r>
              <a:rPr lang="en-US" b="1" dirty="0">
                <a:solidFill>
                  <a:srgbClr val="000000"/>
                </a:solidFill>
                <a:effectLst/>
                <a:latin typeface="+mn-lt"/>
                <a:cs typeface="Arial" panose="020B0604020202020204" pitchFamily="34" charset="0"/>
              </a:rPr>
              <a:t>reject </a:t>
            </a:r>
            <a:r>
              <a:rPr lang="en-US" b="1" i="1" dirty="0">
                <a:solidFill>
                  <a:srgbClr val="000000"/>
                </a:solidFill>
                <a:effectLst/>
                <a:latin typeface="+mn-lt"/>
                <a:cs typeface="Arial" panose="020B0604020202020204" pitchFamily="34" charset="0"/>
              </a:rPr>
              <a:t>H</a:t>
            </a:r>
            <a:r>
              <a:rPr lang="en-US" b="1" baseline="-25000" dirty="0">
                <a:solidFill>
                  <a:srgbClr val="000000"/>
                </a:solidFill>
                <a:effectLst/>
                <a:latin typeface="+mn-lt"/>
                <a:cs typeface="Arial" panose="020B0604020202020204" pitchFamily="34" charset="0"/>
              </a:rPr>
              <a:t>0</a:t>
            </a:r>
            <a:r>
              <a:rPr lang="en-US" b="1" dirty="0">
                <a:solidFill>
                  <a:srgbClr val="000000"/>
                </a:solidFill>
                <a:effectLst/>
                <a:latin typeface="+mn-lt"/>
                <a:cs typeface="Arial" panose="020B0604020202020204" pitchFamily="34" charset="0"/>
              </a:rPr>
              <a:t>.</a:t>
            </a:r>
          </a:p>
        </p:txBody>
      </p:sp>
    </p:spTree>
    <p:extLst>
      <p:ext uri="{BB962C8B-B14F-4D97-AF65-F5344CB8AC3E}">
        <p14:creationId xmlns:p14="http://schemas.microsoft.com/office/powerpoint/2010/main" val="4181121516"/>
      </p:ext>
    </p:extLst>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1" name="Rectangle 3"/>
          <p:cNvSpPr>
            <a:spLocks noChangeArrowheads="1"/>
          </p:cNvSpPr>
          <p:nvPr/>
        </p:nvSpPr>
        <p:spPr bwMode="auto">
          <a:xfrm>
            <a:off x="750186" y="1746356"/>
            <a:ext cx="2511888" cy="429688"/>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Approach</a:t>
            </a:r>
            <a:endParaRPr lang="en-US" sz="1805" baseline="-25000" dirty="0">
              <a:solidFill>
                <a:srgbClr val="000000"/>
              </a:solidFill>
              <a:latin typeface="+mn-lt"/>
              <a:cs typeface="Arial" panose="020B0604020202020204" pitchFamily="34" charset="0"/>
            </a:endParaRPr>
          </a:p>
        </p:txBody>
      </p:sp>
      <p:sp>
        <p:nvSpPr>
          <p:cNvPr id="263172" name="Freeform 4"/>
          <p:cNvSpPr>
            <a:spLocks/>
          </p:cNvSpPr>
          <p:nvPr/>
        </p:nvSpPr>
        <p:spPr bwMode="auto">
          <a:xfrm>
            <a:off x="2654969" y="2611824"/>
            <a:ext cx="3321629" cy="2300025"/>
          </a:xfrm>
          <a:custGeom>
            <a:avLst/>
            <a:gdLst/>
            <a:ahLst/>
            <a:cxnLst>
              <a:cxn ang="0">
                <a:pos x="1356" y="8"/>
              </a:cxn>
              <a:cxn ang="0">
                <a:pos x="1262" y="96"/>
              </a:cxn>
              <a:cxn ang="0">
                <a:pos x="1203" y="196"/>
              </a:cxn>
              <a:cxn ang="0">
                <a:pos x="1144" y="304"/>
              </a:cxn>
              <a:cxn ang="0">
                <a:pos x="1098" y="406"/>
              </a:cxn>
              <a:cxn ang="0">
                <a:pos x="1059" y="508"/>
              </a:cxn>
              <a:cxn ang="0">
                <a:pos x="1014" y="625"/>
              </a:cxn>
              <a:cxn ang="0">
                <a:pos x="975" y="748"/>
              </a:cxn>
              <a:cxn ang="0">
                <a:pos x="948" y="853"/>
              </a:cxn>
              <a:cxn ang="0">
                <a:pos x="922" y="965"/>
              </a:cxn>
              <a:cxn ang="0">
                <a:pos x="885" y="1072"/>
              </a:cxn>
              <a:cxn ang="0">
                <a:pos x="844" y="1177"/>
              </a:cxn>
              <a:cxn ang="0">
                <a:pos x="812" y="1282"/>
              </a:cxn>
              <a:cxn ang="0">
                <a:pos x="748" y="1402"/>
              </a:cxn>
              <a:cxn ang="0">
                <a:pos x="677" y="1516"/>
              </a:cxn>
              <a:cxn ang="0">
                <a:pos x="605" y="1613"/>
              </a:cxn>
              <a:cxn ang="0">
                <a:pos x="504" y="1686"/>
              </a:cxn>
              <a:cxn ang="0">
                <a:pos x="396" y="1740"/>
              </a:cxn>
              <a:cxn ang="0">
                <a:pos x="293" y="1783"/>
              </a:cxn>
              <a:cxn ang="0">
                <a:pos x="204" y="1813"/>
              </a:cxn>
              <a:cxn ang="0">
                <a:pos x="81" y="1849"/>
              </a:cxn>
              <a:cxn ang="0">
                <a:pos x="2" y="1876"/>
              </a:cxn>
              <a:cxn ang="0">
                <a:pos x="2840" y="1924"/>
              </a:cxn>
              <a:cxn ang="0">
                <a:pos x="2796" y="1863"/>
              </a:cxn>
              <a:cxn ang="0">
                <a:pos x="2694" y="1834"/>
              </a:cxn>
              <a:cxn ang="0">
                <a:pos x="2574" y="1792"/>
              </a:cxn>
              <a:cxn ang="0">
                <a:pos x="2460" y="1744"/>
              </a:cxn>
              <a:cxn ang="0">
                <a:pos x="2342" y="1688"/>
              </a:cxn>
              <a:cxn ang="0">
                <a:pos x="2293" y="1658"/>
              </a:cxn>
              <a:cxn ang="0">
                <a:pos x="2212" y="1584"/>
              </a:cxn>
              <a:cxn ang="0">
                <a:pos x="2140" y="1500"/>
              </a:cxn>
              <a:cxn ang="0">
                <a:pos x="2078" y="1402"/>
              </a:cxn>
              <a:cxn ang="0">
                <a:pos x="2024" y="1300"/>
              </a:cxn>
              <a:cxn ang="0">
                <a:pos x="1978" y="1200"/>
              </a:cxn>
              <a:cxn ang="0">
                <a:pos x="1942" y="1106"/>
              </a:cxn>
              <a:cxn ang="0">
                <a:pos x="1910" y="1012"/>
              </a:cxn>
              <a:cxn ang="0">
                <a:pos x="1870" y="890"/>
              </a:cxn>
              <a:cxn ang="0">
                <a:pos x="1840" y="776"/>
              </a:cxn>
              <a:cxn ang="0">
                <a:pos x="1798" y="640"/>
              </a:cxn>
              <a:cxn ang="0">
                <a:pos x="1748" y="507"/>
              </a:cxn>
              <a:cxn ang="0">
                <a:pos x="1704" y="396"/>
              </a:cxn>
              <a:cxn ang="0">
                <a:pos x="1672" y="318"/>
              </a:cxn>
              <a:cxn ang="0">
                <a:pos x="1630" y="232"/>
              </a:cxn>
              <a:cxn ang="0">
                <a:pos x="1598" y="180"/>
              </a:cxn>
              <a:cxn ang="0">
                <a:pos x="1560" y="124"/>
              </a:cxn>
              <a:cxn ang="0">
                <a:pos x="1546" y="106"/>
              </a:cxn>
              <a:cxn ang="0">
                <a:pos x="1490" y="42"/>
              </a:cxn>
              <a:cxn ang="0">
                <a:pos x="1448" y="8"/>
              </a:cxn>
            </a:cxnLst>
            <a:rect l="0" t="0" r="r" b="b"/>
            <a:pathLst>
              <a:path w="2840" h="1927">
                <a:moveTo>
                  <a:pt x="1416" y="0"/>
                </a:moveTo>
                <a:lnTo>
                  <a:pt x="1384" y="0"/>
                </a:lnTo>
                <a:lnTo>
                  <a:pt x="1356" y="8"/>
                </a:lnTo>
                <a:lnTo>
                  <a:pt x="1324" y="30"/>
                </a:lnTo>
                <a:lnTo>
                  <a:pt x="1299" y="55"/>
                </a:lnTo>
                <a:lnTo>
                  <a:pt x="1262" y="96"/>
                </a:lnTo>
                <a:lnTo>
                  <a:pt x="1242" y="128"/>
                </a:lnTo>
                <a:lnTo>
                  <a:pt x="1218" y="162"/>
                </a:lnTo>
                <a:lnTo>
                  <a:pt x="1203" y="196"/>
                </a:lnTo>
                <a:lnTo>
                  <a:pt x="1185" y="232"/>
                </a:lnTo>
                <a:lnTo>
                  <a:pt x="1164" y="268"/>
                </a:lnTo>
                <a:lnTo>
                  <a:pt x="1144" y="304"/>
                </a:lnTo>
                <a:lnTo>
                  <a:pt x="1128" y="343"/>
                </a:lnTo>
                <a:lnTo>
                  <a:pt x="1112" y="372"/>
                </a:lnTo>
                <a:lnTo>
                  <a:pt x="1098" y="406"/>
                </a:lnTo>
                <a:lnTo>
                  <a:pt x="1086" y="439"/>
                </a:lnTo>
                <a:lnTo>
                  <a:pt x="1071" y="475"/>
                </a:lnTo>
                <a:lnTo>
                  <a:pt x="1059" y="508"/>
                </a:lnTo>
                <a:lnTo>
                  <a:pt x="1041" y="547"/>
                </a:lnTo>
                <a:lnTo>
                  <a:pt x="1026" y="589"/>
                </a:lnTo>
                <a:lnTo>
                  <a:pt x="1014" y="625"/>
                </a:lnTo>
                <a:lnTo>
                  <a:pt x="1002" y="664"/>
                </a:lnTo>
                <a:lnTo>
                  <a:pt x="990" y="709"/>
                </a:lnTo>
                <a:lnTo>
                  <a:pt x="975" y="748"/>
                </a:lnTo>
                <a:lnTo>
                  <a:pt x="966" y="784"/>
                </a:lnTo>
                <a:lnTo>
                  <a:pt x="954" y="823"/>
                </a:lnTo>
                <a:lnTo>
                  <a:pt x="948" y="853"/>
                </a:lnTo>
                <a:lnTo>
                  <a:pt x="936" y="892"/>
                </a:lnTo>
                <a:lnTo>
                  <a:pt x="927" y="931"/>
                </a:lnTo>
                <a:lnTo>
                  <a:pt x="922" y="965"/>
                </a:lnTo>
                <a:lnTo>
                  <a:pt x="909" y="1003"/>
                </a:lnTo>
                <a:lnTo>
                  <a:pt x="897" y="1036"/>
                </a:lnTo>
                <a:lnTo>
                  <a:pt x="885" y="1072"/>
                </a:lnTo>
                <a:lnTo>
                  <a:pt x="873" y="1108"/>
                </a:lnTo>
                <a:lnTo>
                  <a:pt x="860" y="1144"/>
                </a:lnTo>
                <a:lnTo>
                  <a:pt x="844" y="1177"/>
                </a:lnTo>
                <a:lnTo>
                  <a:pt x="832" y="1218"/>
                </a:lnTo>
                <a:lnTo>
                  <a:pt x="822" y="1246"/>
                </a:lnTo>
                <a:lnTo>
                  <a:pt x="812" y="1282"/>
                </a:lnTo>
                <a:lnTo>
                  <a:pt x="789" y="1324"/>
                </a:lnTo>
                <a:lnTo>
                  <a:pt x="768" y="1363"/>
                </a:lnTo>
                <a:lnTo>
                  <a:pt x="748" y="1402"/>
                </a:lnTo>
                <a:lnTo>
                  <a:pt x="730" y="1437"/>
                </a:lnTo>
                <a:lnTo>
                  <a:pt x="708" y="1478"/>
                </a:lnTo>
                <a:lnTo>
                  <a:pt x="677" y="1516"/>
                </a:lnTo>
                <a:lnTo>
                  <a:pt x="653" y="1547"/>
                </a:lnTo>
                <a:lnTo>
                  <a:pt x="632" y="1578"/>
                </a:lnTo>
                <a:lnTo>
                  <a:pt x="605" y="1613"/>
                </a:lnTo>
                <a:lnTo>
                  <a:pt x="580" y="1632"/>
                </a:lnTo>
                <a:lnTo>
                  <a:pt x="551" y="1656"/>
                </a:lnTo>
                <a:lnTo>
                  <a:pt x="504" y="1686"/>
                </a:lnTo>
                <a:lnTo>
                  <a:pt x="458" y="1710"/>
                </a:lnTo>
                <a:lnTo>
                  <a:pt x="424" y="1726"/>
                </a:lnTo>
                <a:lnTo>
                  <a:pt x="396" y="1740"/>
                </a:lnTo>
                <a:lnTo>
                  <a:pt x="364" y="1752"/>
                </a:lnTo>
                <a:lnTo>
                  <a:pt x="328" y="1768"/>
                </a:lnTo>
                <a:lnTo>
                  <a:pt x="293" y="1783"/>
                </a:lnTo>
                <a:lnTo>
                  <a:pt x="264" y="1789"/>
                </a:lnTo>
                <a:lnTo>
                  <a:pt x="237" y="1801"/>
                </a:lnTo>
                <a:lnTo>
                  <a:pt x="204" y="1813"/>
                </a:lnTo>
                <a:lnTo>
                  <a:pt x="160" y="1826"/>
                </a:lnTo>
                <a:lnTo>
                  <a:pt x="114" y="1843"/>
                </a:lnTo>
                <a:lnTo>
                  <a:pt x="81" y="1849"/>
                </a:lnTo>
                <a:lnTo>
                  <a:pt x="48" y="1861"/>
                </a:lnTo>
                <a:lnTo>
                  <a:pt x="21" y="1867"/>
                </a:lnTo>
                <a:lnTo>
                  <a:pt x="2" y="1876"/>
                </a:lnTo>
                <a:lnTo>
                  <a:pt x="0" y="1927"/>
                </a:lnTo>
                <a:lnTo>
                  <a:pt x="0" y="1924"/>
                </a:lnTo>
                <a:lnTo>
                  <a:pt x="2840" y="1924"/>
                </a:lnTo>
                <a:lnTo>
                  <a:pt x="2838" y="1886"/>
                </a:lnTo>
                <a:lnTo>
                  <a:pt x="2832" y="1867"/>
                </a:lnTo>
                <a:lnTo>
                  <a:pt x="2796" y="1863"/>
                </a:lnTo>
                <a:lnTo>
                  <a:pt x="2754" y="1863"/>
                </a:lnTo>
                <a:lnTo>
                  <a:pt x="2718" y="1837"/>
                </a:lnTo>
                <a:lnTo>
                  <a:pt x="2694" y="1834"/>
                </a:lnTo>
                <a:lnTo>
                  <a:pt x="2670" y="1828"/>
                </a:lnTo>
                <a:lnTo>
                  <a:pt x="2622" y="1810"/>
                </a:lnTo>
                <a:lnTo>
                  <a:pt x="2574" y="1792"/>
                </a:lnTo>
                <a:lnTo>
                  <a:pt x="2535" y="1774"/>
                </a:lnTo>
                <a:lnTo>
                  <a:pt x="2499" y="1759"/>
                </a:lnTo>
                <a:lnTo>
                  <a:pt x="2460" y="1744"/>
                </a:lnTo>
                <a:lnTo>
                  <a:pt x="2424" y="1730"/>
                </a:lnTo>
                <a:lnTo>
                  <a:pt x="2379" y="1708"/>
                </a:lnTo>
                <a:lnTo>
                  <a:pt x="2342" y="1688"/>
                </a:lnTo>
                <a:lnTo>
                  <a:pt x="2322" y="1676"/>
                </a:lnTo>
                <a:lnTo>
                  <a:pt x="2308" y="1666"/>
                </a:lnTo>
                <a:lnTo>
                  <a:pt x="2293" y="1658"/>
                </a:lnTo>
                <a:lnTo>
                  <a:pt x="2266" y="1636"/>
                </a:lnTo>
                <a:lnTo>
                  <a:pt x="2245" y="1613"/>
                </a:lnTo>
                <a:lnTo>
                  <a:pt x="2212" y="1584"/>
                </a:lnTo>
                <a:lnTo>
                  <a:pt x="2191" y="1565"/>
                </a:lnTo>
                <a:lnTo>
                  <a:pt x="2161" y="1528"/>
                </a:lnTo>
                <a:lnTo>
                  <a:pt x="2140" y="1500"/>
                </a:lnTo>
                <a:lnTo>
                  <a:pt x="2120" y="1466"/>
                </a:lnTo>
                <a:lnTo>
                  <a:pt x="2098" y="1434"/>
                </a:lnTo>
                <a:lnTo>
                  <a:pt x="2078" y="1402"/>
                </a:lnTo>
                <a:lnTo>
                  <a:pt x="2058" y="1362"/>
                </a:lnTo>
                <a:lnTo>
                  <a:pt x="2042" y="1332"/>
                </a:lnTo>
                <a:lnTo>
                  <a:pt x="2024" y="1300"/>
                </a:lnTo>
                <a:lnTo>
                  <a:pt x="2006" y="1270"/>
                </a:lnTo>
                <a:lnTo>
                  <a:pt x="1996" y="1238"/>
                </a:lnTo>
                <a:lnTo>
                  <a:pt x="1978" y="1200"/>
                </a:lnTo>
                <a:lnTo>
                  <a:pt x="1964" y="1164"/>
                </a:lnTo>
                <a:lnTo>
                  <a:pt x="1952" y="1134"/>
                </a:lnTo>
                <a:lnTo>
                  <a:pt x="1942" y="1106"/>
                </a:lnTo>
                <a:lnTo>
                  <a:pt x="1934" y="1080"/>
                </a:lnTo>
                <a:lnTo>
                  <a:pt x="1924" y="1058"/>
                </a:lnTo>
                <a:lnTo>
                  <a:pt x="1910" y="1012"/>
                </a:lnTo>
                <a:lnTo>
                  <a:pt x="1896" y="970"/>
                </a:lnTo>
                <a:lnTo>
                  <a:pt x="1884" y="930"/>
                </a:lnTo>
                <a:lnTo>
                  <a:pt x="1870" y="890"/>
                </a:lnTo>
                <a:lnTo>
                  <a:pt x="1862" y="850"/>
                </a:lnTo>
                <a:lnTo>
                  <a:pt x="1852" y="814"/>
                </a:lnTo>
                <a:lnTo>
                  <a:pt x="1840" y="776"/>
                </a:lnTo>
                <a:lnTo>
                  <a:pt x="1828" y="734"/>
                </a:lnTo>
                <a:lnTo>
                  <a:pt x="1816" y="694"/>
                </a:lnTo>
                <a:lnTo>
                  <a:pt x="1798" y="640"/>
                </a:lnTo>
                <a:lnTo>
                  <a:pt x="1784" y="598"/>
                </a:lnTo>
                <a:lnTo>
                  <a:pt x="1766" y="550"/>
                </a:lnTo>
                <a:lnTo>
                  <a:pt x="1748" y="507"/>
                </a:lnTo>
                <a:lnTo>
                  <a:pt x="1734" y="474"/>
                </a:lnTo>
                <a:lnTo>
                  <a:pt x="1722" y="432"/>
                </a:lnTo>
                <a:lnTo>
                  <a:pt x="1704" y="396"/>
                </a:lnTo>
                <a:lnTo>
                  <a:pt x="1686" y="348"/>
                </a:lnTo>
                <a:lnTo>
                  <a:pt x="1698" y="372"/>
                </a:lnTo>
                <a:lnTo>
                  <a:pt x="1672" y="318"/>
                </a:lnTo>
                <a:lnTo>
                  <a:pt x="1654" y="284"/>
                </a:lnTo>
                <a:lnTo>
                  <a:pt x="1642" y="256"/>
                </a:lnTo>
                <a:lnTo>
                  <a:pt x="1630" y="232"/>
                </a:lnTo>
                <a:lnTo>
                  <a:pt x="1612" y="206"/>
                </a:lnTo>
                <a:lnTo>
                  <a:pt x="1606" y="196"/>
                </a:lnTo>
                <a:lnTo>
                  <a:pt x="1598" y="180"/>
                </a:lnTo>
                <a:lnTo>
                  <a:pt x="1586" y="160"/>
                </a:lnTo>
                <a:lnTo>
                  <a:pt x="1574" y="142"/>
                </a:lnTo>
                <a:lnTo>
                  <a:pt x="1560" y="124"/>
                </a:lnTo>
                <a:lnTo>
                  <a:pt x="1552" y="114"/>
                </a:lnTo>
                <a:lnTo>
                  <a:pt x="1568" y="136"/>
                </a:lnTo>
                <a:lnTo>
                  <a:pt x="1546" y="106"/>
                </a:lnTo>
                <a:lnTo>
                  <a:pt x="1530" y="86"/>
                </a:lnTo>
                <a:lnTo>
                  <a:pt x="1512" y="62"/>
                </a:lnTo>
                <a:lnTo>
                  <a:pt x="1490" y="42"/>
                </a:lnTo>
                <a:lnTo>
                  <a:pt x="1476" y="28"/>
                </a:lnTo>
                <a:lnTo>
                  <a:pt x="1464" y="16"/>
                </a:lnTo>
                <a:lnTo>
                  <a:pt x="1448" y="8"/>
                </a:lnTo>
                <a:lnTo>
                  <a:pt x="1432" y="2"/>
                </a:lnTo>
              </a:path>
            </a:pathLst>
          </a:custGeom>
          <a:solidFill>
            <a:schemeClr val="bg1">
              <a:lumMod val="85000"/>
            </a:schemeClr>
          </a:solidFill>
          <a:ln w="12700" cap="rnd" cmpd="sng">
            <a:noFill/>
            <a:prstDash val="solid"/>
            <a:round/>
            <a:headEnd type="none" w="med" len="med"/>
            <a:tailEnd type="none" w="med" len="med"/>
          </a:ln>
          <a:effectLst/>
        </p:spPr>
        <p:txBody>
          <a:bodyPr/>
          <a:lstStyle/>
          <a:p>
            <a:endParaRPr lang="en-US"/>
          </a:p>
        </p:txBody>
      </p:sp>
      <p:sp>
        <p:nvSpPr>
          <p:cNvPr id="263173" name="Rectangle 5"/>
          <p:cNvSpPr>
            <a:spLocks noChangeArrowheads="1"/>
          </p:cNvSpPr>
          <p:nvPr/>
        </p:nvSpPr>
        <p:spPr bwMode="auto">
          <a:xfrm>
            <a:off x="6544766" y="3801821"/>
            <a:ext cx="915302" cy="623029"/>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Arial" panose="020B0604020202020204" pitchFamily="34" charset="0"/>
                <a:cs typeface="Arial" panose="020B0604020202020204" pitchFamily="34" charset="0"/>
              </a:rPr>
              <a:t>p</a:t>
            </a:r>
            <a:r>
              <a:rPr lang="en-US" sz="1805" dirty="0">
                <a:solidFill>
                  <a:srgbClr val="000000"/>
                </a:solidFill>
                <a:latin typeface="Arial" panose="020B0604020202020204" pitchFamily="34" charset="0"/>
                <a:cs typeface="Arial" panose="020B0604020202020204" pitchFamily="34" charset="0"/>
              </a:rPr>
              <a:t>-Value</a:t>
            </a:r>
          </a:p>
          <a:p>
            <a:pPr algn="l"/>
            <a:r>
              <a:rPr lang="en-US" sz="1805" i="1" dirty="0">
                <a:solidFill>
                  <a:srgbClr val="000000"/>
                </a:solidFill>
                <a:latin typeface="Arial" panose="020B0604020202020204" pitchFamily="34" charset="0"/>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Arial" panose="020B0604020202020204" pitchFamily="34" charset="0"/>
                <a:cs typeface="Arial" panose="020B0604020202020204" pitchFamily="34" charset="0"/>
              </a:rPr>
              <a:t> .011</a:t>
            </a:r>
          </a:p>
        </p:txBody>
      </p:sp>
      <p:sp>
        <p:nvSpPr>
          <p:cNvPr id="263175" name="Line 7"/>
          <p:cNvSpPr>
            <a:spLocks noChangeShapeType="1"/>
          </p:cNvSpPr>
          <p:nvPr/>
        </p:nvSpPr>
        <p:spPr bwMode="auto">
          <a:xfrm>
            <a:off x="5512968" y="3010478"/>
            <a:ext cx="647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63176" name="Rectangle 8"/>
          <p:cNvSpPr>
            <a:spLocks noChangeArrowheads="1"/>
          </p:cNvSpPr>
          <p:nvPr/>
        </p:nvSpPr>
        <p:spPr bwMode="auto">
          <a:xfrm>
            <a:off x="4152688" y="5166080"/>
            <a:ext cx="265637"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0</a:t>
            </a:r>
          </a:p>
        </p:txBody>
      </p:sp>
      <p:sp>
        <p:nvSpPr>
          <p:cNvPr id="263177" name="Rectangle 9"/>
          <p:cNvSpPr>
            <a:spLocks noChangeArrowheads="1"/>
          </p:cNvSpPr>
          <p:nvPr/>
        </p:nvSpPr>
        <p:spPr bwMode="auto">
          <a:xfrm>
            <a:off x="4450663" y="5187558"/>
            <a:ext cx="1104799" cy="317498"/>
          </a:xfrm>
          <a:prstGeom prst="rect">
            <a:avLst/>
          </a:prstGeom>
          <a:noFill/>
          <a:ln w="12700">
            <a:noFill/>
            <a:miter lim="800000"/>
            <a:headEnd/>
            <a:tailEnd/>
          </a:ln>
          <a:effectLst/>
        </p:spPr>
        <p:txBody>
          <a:bodyPr wrap="square" lIns="68034" tIns="33420" rIns="68034" bIns="33420">
            <a:spAutoFit/>
          </a:bodyPr>
          <a:lstStyle/>
          <a:p>
            <a:pPr algn="l">
              <a:lnSpc>
                <a:spcPct val="90000"/>
              </a:lnSpc>
            </a:pPr>
            <a:r>
              <a:rPr lang="en-US" sz="1805" dirty="0">
                <a:solidFill>
                  <a:srgbClr val="000000"/>
                </a:solidFill>
                <a:latin typeface="Arial" panose="020B0604020202020204" pitchFamily="34" charset="0"/>
                <a:cs typeface="Arial" panose="020B0604020202020204" pitchFamily="34" charset="0"/>
              </a:rPr>
              <a:t> </a:t>
            </a:r>
            <a:r>
              <a:rPr lang="en-US" sz="1805" i="1" dirty="0" err="1" smtClean="0">
                <a:solidFill>
                  <a:srgbClr val="000000"/>
                </a:solidFill>
                <a:latin typeface="Arial" panose="020B0604020202020204" pitchFamily="34" charset="0"/>
                <a:cs typeface="Arial" panose="020B0604020202020204" pitchFamily="34" charset="0"/>
              </a:rPr>
              <a:t>z</a:t>
            </a:r>
            <a:r>
              <a:rPr lang="en-US" sz="1805" i="1" baseline="-25000" dirty="0" err="1" smtClean="0">
                <a:solidFill>
                  <a:srgbClr val="000000"/>
                </a:solidFill>
                <a:latin typeface="Symbol" panose="05050102010706020507" pitchFamily="18" charset="2"/>
                <a:cs typeface="Arial" panose="020B0604020202020204" pitchFamily="34" charset="0"/>
              </a:rPr>
              <a:t>a</a:t>
            </a:r>
            <a:r>
              <a:rPr lang="en-US" sz="1805" dirty="0" smtClean="0">
                <a:solidFill>
                  <a:srgbClr val="000000"/>
                </a:solidFill>
                <a:latin typeface="Arial" panose="020B0604020202020204" pitchFamily="34" charset="0"/>
                <a:cs typeface="Arial" panose="020B0604020202020204" pitchFamily="34" charset="0"/>
              </a:rPr>
              <a:t>=1.64</a:t>
            </a:r>
            <a:endParaRPr lang="en-US" sz="1805" dirty="0">
              <a:solidFill>
                <a:srgbClr val="000000"/>
              </a:solidFill>
              <a:latin typeface="Arial" panose="020B0604020202020204" pitchFamily="34" charset="0"/>
              <a:cs typeface="Arial" panose="020B0604020202020204" pitchFamily="34" charset="0"/>
            </a:endParaRPr>
          </a:p>
        </p:txBody>
      </p:sp>
      <p:sp>
        <p:nvSpPr>
          <p:cNvPr id="263178" name="Rectangle 10"/>
          <p:cNvSpPr>
            <a:spLocks noChangeArrowheads="1"/>
          </p:cNvSpPr>
          <p:nvPr/>
        </p:nvSpPr>
        <p:spPr bwMode="auto">
          <a:xfrm>
            <a:off x="6235281" y="2827861"/>
            <a:ext cx="866764"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Arial" panose="020B0604020202020204" pitchFamily="34" charset="0"/>
                <a:cs typeface="Arial" panose="020B0604020202020204" pitchFamily="34" charset="0"/>
              </a:rPr>
              <a:t> = .</a:t>
            </a:r>
            <a:r>
              <a:rPr lang="en-US" sz="1805" dirty="0" smtClean="0">
                <a:solidFill>
                  <a:srgbClr val="000000"/>
                </a:solidFill>
                <a:latin typeface="Arial" panose="020B0604020202020204" pitchFamily="34" charset="0"/>
                <a:cs typeface="Arial" panose="020B0604020202020204" pitchFamily="34" charset="0"/>
              </a:rPr>
              <a:t>05</a:t>
            </a:r>
            <a:endParaRPr lang="en-US" sz="1805" baseline="-25000" dirty="0">
              <a:solidFill>
                <a:srgbClr val="000000"/>
              </a:solidFill>
              <a:latin typeface="Arial" panose="020B0604020202020204" pitchFamily="34" charset="0"/>
              <a:cs typeface="Arial" panose="020B0604020202020204" pitchFamily="34" charset="0"/>
            </a:endParaRPr>
          </a:p>
        </p:txBody>
      </p:sp>
      <p:sp>
        <p:nvSpPr>
          <p:cNvPr id="263179" name="Line 11"/>
          <p:cNvSpPr>
            <a:spLocks noChangeShapeType="1"/>
          </p:cNvSpPr>
          <p:nvPr/>
        </p:nvSpPr>
        <p:spPr bwMode="auto">
          <a:xfrm>
            <a:off x="2409141" y="4914235"/>
            <a:ext cx="4260024" cy="5489"/>
          </a:xfrm>
          <a:prstGeom prst="line">
            <a:avLst/>
          </a:prstGeom>
          <a:noFill/>
          <a:ln w="28575">
            <a:solidFill>
              <a:schemeClr val="tx1"/>
            </a:solidFill>
            <a:round/>
            <a:headEnd/>
            <a:tailEnd/>
          </a:ln>
          <a:effectLst/>
        </p:spPr>
        <p:txBody>
          <a:bodyPr wrap="none" anchor="ctr"/>
          <a:lstStyle/>
          <a:p>
            <a:endParaRPr lang="en-US"/>
          </a:p>
        </p:txBody>
      </p:sp>
      <p:sp>
        <p:nvSpPr>
          <p:cNvPr id="263180" name="Rectangle 12"/>
          <p:cNvSpPr>
            <a:spLocks noChangeArrowheads="1"/>
          </p:cNvSpPr>
          <p:nvPr/>
        </p:nvSpPr>
        <p:spPr bwMode="auto">
          <a:xfrm>
            <a:off x="6690607" y="4719262"/>
            <a:ext cx="252813"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Arial" panose="020B0604020202020204" pitchFamily="34" charset="0"/>
                <a:cs typeface="Arial" panose="020B0604020202020204" pitchFamily="34" charset="0"/>
              </a:rPr>
              <a:t>z</a:t>
            </a:r>
          </a:p>
        </p:txBody>
      </p:sp>
      <p:sp>
        <p:nvSpPr>
          <p:cNvPr id="263181" name="Rectangle 13"/>
          <p:cNvSpPr>
            <a:spLocks noChangeArrowheads="1"/>
          </p:cNvSpPr>
          <p:nvPr/>
        </p:nvSpPr>
        <p:spPr bwMode="auto">
          <a:xfrm>
            <a:off x="5813625" y="5158626"/>
            <a:ext cx="1236855" cy="317498"/>
          </a:xfrm>
          <a:prstGeom prst="rect">
            <a:avLst/>
          </a:prstGeom>
          <a:noFill/>
          <a:ln w="12700">
            <a:noFill/>
            <a:miter lim="800000"/>
            <a:headEnd/>
            <a:tailEnd/>
          </a:ln>
          <a:effectLst/>
        </p:spPr>
        <p:txBody>
          <a:bodyPr wrap="square" lIns="68034" tIns="33420" rIns="68034" bIns="33420">
            <a:spAutoFit/>
          </a:bodyPr>
          <a:lstStyle/>
          <a:p>
            <a:pPr algn="l">
              <a:lnSpc>
                <a:spcPct val="90000"/>
              </a:lnSpc>
            </a:pPr>
            <a:r>
              <a:rPr lang="en-US" sz="1805" i="1" dirty="0">
                <a:solidFill>
                  <a:srgbClr val="000000"/>
                </a:solidFill>
                <a:latin typeface="Arial" panose="020B0604020202020204" pitchFamily="34" charset="0"/>
                <a:cs typeface="Arial" panose="020B0604020202020204" pitchFamily="34" charset="0"/>
              </a:rPr>
              <a:t> </a:t>
            </a:r>
            <a:r>
              <a:rPr lang="en-US" sz="1805" i="1" dirty="0" smtClean="0">
                <a:solidFill>
                  <a:srgbClr val="000000"/>
                </a:solidFill>
                <a:latin typeface="Arial" panose="020B0604020202020204" pitchFamily="34" charset="0"/>
                <a:cs typeface="Arial" panose="020B0604020202020204" pitchFamily="34" charset="0"/>
              </a:rPr>
              <a:t>z</a:t>
            </a:r>
            <a:r>
              <a:rPr lang="en-US" sz="1805" dirty="0" smtClean="0">
                <a:solidFill>
                  <a:srgbClr val="000000"/>
                </a:solidFill>
                <a:latin typeface="Arial" panose="020B0604020202020204" pitchFamily="34" charset="0"/>
                <a:cs typeface="Arial" panose="020B0604020202020204" pitchFamily="34" charset="0"/>
              </a:rPr>
              <a:t>=2.29</a:t>
            </a:r>
            <a:endParaRPr lang="en-US" sz="1805" dirty="0">
              <a:solidFill>
                <a:srgbClr val="000000"/>
              </a:solidFill>
              <a:latin typeface="Arial" panose="020B0604020202020204" pitchFamily="34" charset="0"/>
              <a:cs typeface="Arial" panose="020B0604020202020204" pitchFamily="34" charset="0"/>
            </a:endParaRPr>
          </a:p>
        </p:txBody>
      </p:sp>
      <p:sp>
        <p:nvSpPr>
          <p:cNvPr id="263182" name="Freeform 14"/>
          <p:cNvSpPr>
            <a:spLocks noChangeArrowheads="1"/>
          </p:cNvSpPr>
          <p:nvPr/>
        </p:nvSpPr>
        <p:spPr bwMode="auto">
          <a:xfrm>
            <a:off x="4307344" y="4819943"/>
            <a:ext cx="1587" cy="322266"/>
          </a:xfrm>
          <a:custGeom>
            <a:avLst/>
            <a:gdLst/>
            <a:ahLst/>
            <a:cxnLst>
              <a:cxn ang="0">
                <a:pos x="0" y="0"/>
              </a:cxn>
              <a:cxn ang="0">
                <a:pos x="1" y="270"/>
              </a:cxn>
            </a:cxnLst>
            <a:rect l="0" t="0" r="r" b="b"/>
            <a:pathLst>
              <a:path w="1" h="270">
                <a:moveTo>
                  <a:pt x="0" y="0"/>
                </a:moveTo>
                <a:lnTo>
                  <a:pt x="1" y="27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63183" name="Group 15"/>
          <p:cNvGrpSpPr>
            <a:grpSpLocks/>
          </p:cNvGrpSpPr>
          <p:nvPr/>
        </p:nvGrpSpPr>
        <p:grpSpPr bwMode="auto">
          <a:xfrm>
            <a:off x="2545667" y="2561694"/>
            <a:ext cx="3592666" cy="2208119"/>
            <a:chOff x="981" y="1178"/>
            <a:chExt cx="3007" cy="1850"/>
          </a:xfrm>
        </p:grpSpPr>
        <p:sp>
          <p:nvSpPr>
            <p:cNvPr id="263184" name="Arc 16"/>
            <p:cNvSpPr>
              <a:spLocks/>
            </p:cNvSpPr>
            <p:nvPr/>
          </p:nvSpPr>
          <p:spPr bwMode="auto">
            <a:xfrm rot="4500000">
              <a:off x="2754" y="2296"/>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rgbClr val="000000"/>
              </a:solidFill>
              <a:round/>
              <a:headEnd/>
              <a:tailEnd/>
            </a:ln>
            <a:effectLst/>
          </p:spPr>
          <p:txBody>
            <a:bodyPr wrap="none" anchor="ctr"/>
            <a:lstStyle/>
            <a:p>
              <a:endParaRPr lang="en-US"/>
            </a:p>
          </p:txBody>
        </p:sp>
        <p:sp>
          <p:nvSpPr>
            <p:cNvPr id="263185" name="Arc 17"/>
            <p:cNvSpPr>
              <a:spLocks/>
            </p:cNvSpPr>
            <p:nvPr/>
          </p:nvSpPr>
          <p:spPr bwMode="auto">
            <a:xfrm rot="6300000">
              <a:off x="1738" y="1544"/>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rgbClr val="000000"/>
              </a:solidFill>
              <a:round/>
              <a:headEnd/>
              <a:tailEnd/>
            </a:ln>
            <a:effectLst/>
          </p:spPr>
          <p:txBody>
            <a:bodyPr wrap="none" anchor="ctr"/>
            <a:lstStyle/>
            <a:p>
              <a:endParaRPr lang="en-US"/>
            </a:p>
          </p:txBody>
        </p:sp>
        <p:sp>
          <p:nvSpPr>
            <p:cNvPr id="263186" name="Arc 18"/>
            <p:cNvSpPr>
              <a:spLocks/>
            </p:cNvSpPr>
            <p:nvPr/>
          </p:nvSpPr>
          <p:spPr bwMode="auto">
            <a:xfrm rot="16980000">
              <a:off x="1362" y="2302"/>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rgbClr val="000000"/>
              </a:solidFill>
              <a:round/>
              <a:headEnd/>
              <a:tailEnd/>
            </a:ln>
            <a:effectLst/>
          </p:spPr>
          <p:txBody>
            <a:bodyPr wrap="none" anchor="ctr"/>
            <a:lstStyle/>
            <a:p>
              <a:endParaRPr lang="en-US"/>
            </a:p>
          </p:txBody>
        </p:sp>
        <p:sp>
          <p:nvSpPr>
            <p:cNvPr id="263187" name="Arc 19"/>
            <p:cNvSpPr>
              <a:spLocks/>
            </p:cNvSpPr>
            <p:nvPr/>
          </p:nvSpPr>
          <p:spPr bwMode="auto">
            <a:xfrm rot="20760000">
              <a:off x="981" y="2854"/>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rgbClr val="000000"/>
              </a:solidFill>
              <a:round/>
              <a:headEnd/>
              <a:tailEnd/>
            </a:ln>
            <a:effectLst/>
          </p:spPr>
          <p:txBody>
            <a:bodyPr wrap="none" anchor="ctr"/>
            <a:lstStyle/>
            <a:p>
              <a:endParaRPr lang="en-US"/>
            </a:p>
          </p:txBody>
        </p:sp>
        <p:sp>
          <p:nvSpPr>
            <p:cNvPr id="263188" name="Arc 20"/>
            <p:cNvSpPr>
              <a:spLocks/>
            </p:cNvSpPr>
            <p:nvPr/>
          </p:nvSpPr>
          <p:spPr bwMode="auto">
            <a:xfrm rot="15300000">
              <a:off x="2199" y="154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rgbClr val="000000"/>
              </a:solidFill>
              <a:round/>
              <a:headEnd/>
              <a:tailEnd/>
            </a:ln>
            <a:effectLst/>
          </p:spPr>
          <p:txBody>
            <a:bodyPr wrap="none" anchor="ctr"/>
            <a:lstStyle/>
            <a:p>
              <a:endParaRPr lang="en-US"/>
            </a:p>
          </p:txBody>
        </p:sp>
        <p:sp>
          <p:nvSpPr>
            <p:cNvPr id="263189" name="Arc 21"/>
            <p:cNvSpPr>
              <a:spLocks/>
            </p:cNvSpPr>
            <p:nvPr/>
          </p:nvSpPr>
          <p:spPr bwMode="auto">
            <a:xfrm rot="720000">
              <a:off x="3252" y="2824"/>
              <a:ext cx="736" cy="204"/>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rgbClr val="000000"/>
              </a:solidFill>
              <a:round/>
              <a:headEnd/>
              <a:tailEnd/>
            </a:ln>
            <a:effectLst/>
          </p:spPr>
          <p:txBody>
            <a:bodyPr wrap="none" anchor="ctr"/>
            <a:lstStyle/>
            <a:p>
              <a:endParaRPr lang="en-US"/>
            </a:p>
          </p:txBody>
        </p:sp>
      </p:grpSp>
      <p:grpSp>
        <p:nvGrpSpPr>
          <p:cNvPr id="263292" name="Group 124"/>
          <p:cNvGrpSpPr>
            <a:grpSpLocks/>
          </p:cNvGrpSpPr>
          <p:nvPr/>
        </p:nvGrpSpPr>
        <p:grpSpPr bwMode="auto">
          <a:xfrm>
            <a:off x="5697041" y="3848369"/>
            <a:ext cx="176212" cy="1327259"/>
            <a:chOff x="3645" y="2256"/>
            <a:chExt cx="111" cy="1112"/>
          </a:xfrm>
          <a:effectLst/>
        </p:grpSpPr>
        <p:sp>
          <p:nvSpPr>
            <p:cNvPr id="263293" name="Freeform 125"/>
            <p:cNvSpPr>
              <a:spLocks noChangeArrowheads="1"/>
            </p:cNvSpPr>
            <p:nvPr/>
          </p:nvSpPr>
          <p:spPr bwMode="auto">
            <a:xfrm flipH="1">
              <a:off x="3645" y="2256"/>
              <a:ext cx="47" cy="959"/>
            </a:xfrm>
            <a:custGeom>
              <a:avLst/>
              <a:gdLst/>
              <a:ahLst/>
              <a:cxnLst>
                <a:cxn ang="0">
                  <a:pos x="0" y="0"/>
                </a:cxn>
                <a:cxn ang="0">
                  <a:pos x="0" y="263"/>
                </a:cxn>
              </a:cxnLst>
              <a:rect l="0" t="0" r="r" b="b"/>
              <a:pathLst>
                <a:path w="1" h="263">
                  <a:moveTo>
                    <a:pt x="0" y="0"/>
                  </a:moveTo>
                  <a:lnTo>
                    <a:pt x="0" y="263"/>
                  </a:lnTo>
                </a:path>
              </a:pathLst>
            </a:custGeom>
            <a:noFill/>
            <a:ln w="12700">
              <a:solidFill>
                <a:srgbClr val="000000"/>
              </a:solidFill>
              <a:round/>
              <a:headEnd/>
              <a:tailEnd/>
            </a:ln>
            <a:effectLst>
              <a:outerShdw dist="17961" dir="2700000" algn="ctr" rotWithShape="0">
                <a:srgbClr val="000000"/>
              </a:outerShdw>
            </a:effectLst>
          </p:spPr>
          <p:txBody>
            <a:bodyPr wrap="none" anchor="ctr"/>
            <a:lstStyle/>
            <a:p>
              <a:endParaRPr lang="en-US"/>
            </a:p>
          </p:txBody>
        </p:sp>
        <p:sp>
          <p:nvSpPr>
            <p:cNvPr id="263294" name="Line 126"/>
            <p:cNvSpPr>
              <a:spLocks noChangeShapeType="1"/>
            </p:cNvSpPr>
            <p:nvPr/>
          </p:nvSpPr>
          <p:spPr bwMode="auto">
            <a:xfrm>
              <a:off x="3692" y="3216"/>
              <a:ext cx="64" cy="152"/>
            </a:xfrm>
            <a:prstGeom prst="line">
              <a:avLst/>
            </a:prstGeom>
            <a:noFill/>
            <a:ln w="12700">
              <a:solidFill>
                <a:srgbClr val="000000"/>
              </a:solidFill>
              <a:round/>
              <a:headEnd/>
              <a:tailEnd/>
            </a:ln>
            <a:effectLst>
              <a:outerShdw dist="17961" dir="2700000" algn="ctr" rotWithShape="0">
                <a:srgbClr val="000000"/>
              </a:outerShdw>
            </a:effectLst>
          </p:spPr>
          <p:txBody>
            <a:bodyPr/>
            <a:lstStyle/>
            <a:p>
              <a:endParaRPr lang="en-US"/>
            </a:p>
          </p:txBody>
        </p:sp>
      </p:grpSp>
      <p:grpSp>
        <p:nvGrpSpPr>
          <p:cNvPr id="263295" name="Group 127"/>
          <p:cNvGrpSpPr>
            <a:grpSpLocks/>
          </p:cNvGrpSpPr>
          <p:nvPr/>
        </p:nvGrpSpPr>
        <p:grpSpPr bwMode="auto">
          <a:xfrm>
            <a:off x="5385967" y="2872024"/>
            <a:ext cx="101600" cy="2313154"/>
            <a:chOff x="3380" y="1438"/>
            <a:chExt cx="64" cy="1938"/>
          </a:xfrm>
        </p:grpSpPr>
        <p:sp>
          <p:nvSpPr>
            <p:cNvPr id="263296" name="Line 128"/>
            <p:cNvSpPr>
              <a:spLocks noChangeShapeType="1"/>
            </p:cNvSpPr>
            <p:nvPr/>
          </p:nvSpPr>
          <p:spPr bwMode="auto">
            <a:xfrm>
              <a:off x="3444" y="1438"/>
              <a:ext cx="0" cy="1792"/>
            </a:xfrm>
            <a:prstGeom prst="line">
              <a:avLst/>
            </a:prstGeom>
            <a:noFill/>
            <a:ln w="381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3297" name="Line 129"/>
            <p:cNvSpPr>
              <a:spLocks noChangeShapeType="1"/>
            </p:cNvSpPr>
            <p:nvPr/>
          </p:nvSpPr>
          <p:spPr bwMode="auto">
            <a:xfrm flipH="1">
              <a:off x="3380" y="3224"/>
              <a:ext cx="64" cy="152"/>
            </a:xfrm>
            <a:prstGeom prst="line">
              <a:avLst/>
            </a:prstGeom>
            <a:noFill/>
            <a:ln w="38100">
              <a:solidFill>
                <a:schemeClr val="tx1"/>
              </a:solidFill>
              <a:round/>
              <a:headEnd/>
              <a:tailEnd/>
            </a:ln>
            <a:effectLst>
              <a:outerShdw dist="17961" dir="2700000" algn="ctr" rotWithShape="0">
                <a:srgbClr val="000000"/>
              </a:outerShdw>
            </a:effectLst>
          </p:spPr>
          <p:txBody>
            <a:bodyPr/>
            <a:lstStyle/>
            <a:p>
              <a:endParaRPr lang="en-US"/>
            </a:p>
          </p:txBody>
        </p:sp>
      </p:grpSp>
      <p:sp>
        <p:nvSpPr>
          <p:cNvPr id="263298" name="Line 130"/>
          <p:cNvSpPr>
            <a:spLocks noChangeShapeType="1"/>
          </p:cNvSpPr>
          <p:nvPr/>
        </p:nvSpPr>
        <p:spPr bwMode="auto">
          <a:xfrm>
            <a:off x="5784353" y="3998760"/>
            <a:ext cx="647700" cy="0"/>
          </a:xfrm>
          <a:prstGeom prst="line">
            <a:avLst/>
          </a:prstGeom>
          <a:noFill/>
          <a:ln w="12700">
            <a:solidFill>
              <a:srgbClr val="000000"/>
            </a:solidFill>
            <a:round/>
            <a:headEnd/>
            <a:tailEnd type="triangle" w="med" len="med"/>
          </a:ln>
          <a:effectLst/>
        </p:spPr>
        <p:txBody>
          <a:bodyPr wrap="none" anchor="ctr"/>
          <a:lstStyle/>
          <a:p>
            <a:endParaRPr lang="en-US"/>
          </a:p>
        </p:txBody>
      </p:sp>
      <p:sp>
        <p:nvSpPr>
          <p:cNvPr id="263301" name="Rectangle 133"/>
          <p:cNvSpPr>
            <a:spLocks noChangeArrowheads="1"/>
          </p:cNvSpPr>
          <p:nvPr/>
        </p:nvSpPr>
        <p:spPr bwMode="auto">
          <a:xfrm>
            <a:off x="525210" y="1072676"/>
            <a:ext cx="7772400" cy="533354"/>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Upper-Tailed Test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
        <p:nvSpPr>
          <p:cNvPr id="263304" name="Rectangle 136"/>
          <p:cNvSpPr>
            <a:spLocks noChangeArrowheads="1"/>
          </p:cNvSpPr>
          <p:nvPr/>
        </p:nvSpPr>
        <p:spPr bwMode="auto">
          <a:xfrm>
            <a:off x="1803351" y="2624570"/>
            <a:ext cx="1545411" cy="623029"/>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    Sampling</a:t>
            </a:r>
          </a:p>
          <a:p>
            <a:pPr algn="l"/>
            <a:r>
              <a:rPr lang="en-US" sz="1805" dirty="0">
                <a:solidFill>
                  <a:srgbClr val="000000"/>
                </a:solidFill>
                <a:latin typeface="+mn-lt"/>
                <a:cs typeface="Arial" panose="020B0604020202020204" pitchFamily="34" charset="0"/>
              </a:rPr>
              <a:t>Distribution of </a:t>
            </a:r>
          </a:p>
        </p:txBody>
      </p:sp>
      <mc:AlternateContent xmlns:mc="http://schemas.openxmlformats.org/markup-compatibility/2006" xmlns:a14="http://schemas.microsoft.com/office/drawing/2010/main">
        <mc:Choice Requires="a14">
          <p:sp>
            <p:nvSpPr>
              <p:cNvPr id="35" name="TextBox 34"/>
              <p:cNvSpPr txBox="1"/>
              <p:nvPr/>
            </p:nvSpPr>
            <p:spPr>
              <a:xfrm>
                <a:off x="1942290" y="3193581"/>
                <a:ext cx="1295932" cy="657231"/>
              </a:xfrm>
              <a:prstGeom prst="rect">
                <a:avLst/>
              </a:prstGeom>
              <a:noFill/>
              <a:effectLst>
                <a:outerShdw dist="25400" dir="3000000" algn="ctr" rotWithShape="0">
                  <a:schemeClr val="bg1"/>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𝑧</m:t>
                      </m:r>
                      <m:r>
                        <a:rPr lang="en-US" sz="1805" i="1">
                          <a:solidFill>
                            <a:srgbClr val="000000"/>
                          </a:solidFill>
                          <a:latin typeface="Cambria Math"/>
                        </a:rPr>
                        <m:t>=</m:t>
                      </m:r>
                      <m:f>
                        <m:fPr>
                          <m:ctrlPr>
                            <a:rPr lang="en-US" sz="1805" i="1">
                              <a:solidFill>
                                <a:srgbClr val="000000"/>
                              </a:solidFill>
                              <a:latin typeface="Cambria Math" panose="02040503050406030204" pitchFamily="18" charset="0"/>
                            </a:rPr>
                          </m:ctrlPr>
                        </m:fPr>
                        <m:num>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𝑥</m:t>
                              </m:r>
                            </m:e>
                          </m:acc>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𝜇</m:t>
                              </m:r>
                            </m:e>
                            <m:sub>
                              <m:r>
                                <a:rPr lang="en-US" sz="1805" i="1">
                                  <a:solidFill>
                                    <a:srgbClr val="000000"/>
                                  </a:solidFill>
                                  <a:latin typeface="Cambria Math"/>
                                </a:rPr>
                                <m:t>0</m:t>
                              </m:r>
                            </m:sub>
                          </m:sSub>
                        </m:num>
                        <m:den>
                          <m:f>
                            <m:fPr>
                              <m:type m:val="lin"/>
                              <m:ctrlPr>
                                <a:rPr lang="en-US" sz="1805" i="1">
                                  <a:solidFill>
                                    <a:srgbClr val="000000"/>
                                  </a:solidFill>
                                  <a:latin typeface="Cambria Math" panose="02040503050406030204" pitchFamily="18" charset="0"/>
                                  <a:ea typeface="Cambria Math"/>
                                </a:rPr>
                              </m:ctrlPr>
                            </m:fPr>
                            <m:num>
                              <m:r>
                                <a:rPr lang="en-US" sz="1805" i="1">
                                  <a:solidFill>
                                    <a:srgbClr val="000000"/>
                                  </a:solidFill>
                                  <a:latin typeface="Cambria Math"/>
                                  <a:ea typeface="Cambria Math"/>
                                </a:rPr>
                                <m:t>𝜎</m:t>
                              </m:r>
                            </m:num>
                            <m:den>
                              <m:rad>
                                <m:radPr>
                                  <m:degHide m:val="on"/>
                                  <m:ctrlPr>
                                    <a:rPr lang="en-US" sz="1805" i="1">
                                      <a:solidFill>
                                        <a:srgbClr val="000000"/>
                                      </a:solidFill>
                                      <a:latin typeface="Cambria Math" panose="02040503050406030204" pitchFamily="18" charset="0"/>
                                      <a:ea typeface="Cambria Math"/>
                                    </a:rPr>
                                  </m:ctrlPr>
                                </m:radPr>
                                <m:deg/>
                                <m:e>
                                  <m:r>
                                    <a:rPr lang="en-US" sz="1805" i="1">
                                      <a:solidFill>
                                        <a:srgbClr val="000000"/>
                                      </a:solidFill>
                                      <a:latin typeface="Cambria Math"/>
                                      <a:ea typeface="Cambria Math"/>
                                    </a:rPr>
                                    <m:t>𝑛</m:t>
                                  </m:r>
                                </m:e>
                              </m:rad>
                            </m:den>
                          </m:f>
                        </m:den>
                      </m:f>
                    </m:oMath>
                  </m:oMathPara>
                </a14:m>
                <a:endParaRPr lang="en-US" sz="1805" dirty="0">
                  <a:solidFill>
                    <a:srgbClr val="000000"/>
                  </a:solidFill>
                  <a:latin typeface="+mn-lt"/>
                </a:endParaRPr>
              </a:p>
            </p:txBody>
          </p:sp>
        </mc:Choice>
        <mc:Fallback xmlns="">
          <p:sp>
            <p:nvSpPr>
              <p:cNvPr id="35" name="TextBox 34"/>
              <p:cNvSpPr txBox="1">
                <a:spLocks noRot="1" noChangeAspect="1" noMove="1" noResize="1" noEditPoints="1" noAdjustHandles="1" noChangeArrowheads="1" noChangeShapeType="1" noTextEdit="1"/>
              </p:cNvSpPr>
              <p:nvPr/>
            </p:nvSpPr>
            <p:spPr>
              <a:xfrm>
                <a:off x="1942290" y="3193581"/>
                <a:ext cx="1295932" cy="657231"/>
              </a:xfrm>
              <a:prstGeom prst="rect">
                <a:avLst/>
              </a:prstGeom>
              <a:blipFill>
                <a:blip r:embed="rId3"/>
                <a:stretch>
                  <a:fillRect/>
                </a:stretch>
              </a:blipFill>
              <a:effectLst>
                <a:outerShdw dist="25400" dir="3000000" algn="ctr" rotWithShape="0">
                  <a:schemeClr val="bg1"/>
                </a:outerShdw>
              </a:effectLst>
            </p:spPr>
            <p:txBody>
              <a:bodyPr/>
              <a:lstStyle/>
              <a:p>
                <a:r>
                  <a:rPr lang="en-US">
                    <a:noFill/>
                  </a:rPr>
                  <a:t> </a:t>
                </a:r>
              </a:p>
            </p:txBody>
          </p:sp>
        </mc:Fallback>
      </mc:AlternateContent>
      <p:sp>
        <p:nvSpPr>
          <p:cNvPr id="3" name="TextBox 2"/>
          <p:cNvSpPr txBox="1"/>
          <p:nvPr/>
        </p:nvSpPr>
        <p:spPr>
          <a:xfrm>
            <a:off x="3185874" y="5763925"/>
            <a:ext cx="3246180" cy="369332"/>
          </a:xfrm>
          <a:prstGeom prst="rect">
            <a:avLst/>
          </a:prstGeom>
          <a:noFill/>
        </p:spPr>
        <p:txBody>
          <a:bodyPr wrap="square" rtlCol="0">
            <a:spAutoFit/>
          </a:bodyPr>
          <a:lstStyle/>
          <a:p>
            <a:r>
              <a:rPr lang="en-US" b="1" i="1" dirty="0" smtClean="0">
                <a:solidFill>
                  <a:srgbClr val="000000"/>
                </a:solidFill>
                <a:effectLst/>
                <a:latin typeface="+mn-lt"/>
                <a:cs typeface="Arial" panose="020B0604020202020204" pitchFamily="34" charset="0"/>
              </a:rPr>
              <a:t>p</a:t>
            </a:r>
            <a:r>
              <a:rPr lang="en-US" b="1" dirty="0" smtClean="0">
                <a:solidFill>
                  <a:srgbClr val="000000"/>
                </a:solidFill>
                <a:effectLst/>
                <a:latin typeface="+mn-lt"/>
                <a:cs typeface="Arial" panose="020B0604020202020204" pitchFamily="34" charset="0"/>
              </a:rPr>
              <a:t>-Value </a:t>
            </a:r>
            <a:r>
              <a:rPr lang="en-US" b="1" u="sng" dirty="0">
                <a:solidFill>
                  <a:srgbClr val="000000"/>
                </a:solidFill>
                <a:effectLst/>
                <a:latin typeface="+mn-lt"/>
                <a:cs typeface="Arial" panose="020B0604020202020204" pitchFamily="34" charset="0"/>
              </a:rPr>
              <a:t>&lt;</a:t>
            </a:r>
            <a:r>
              <a:rPr lang="en-US" b="1" dirty="0">
                <a:solidFill>
                  <a:srgbClr val="000000"/>
                </a:solidFill>
                <a:effectLst/>
                <a:latin typeface="+mn-lt"/>
                <a:cs typeface="Arial" panose="020B0604020202020204" pitchFamily="34" charset="0"/>
              </a:rPr>
              <a:t> </a:t>
            </a:r>
            <a:r>
              <a:rPr lang="en-US" b="1" i="1" dirty="0">
                <a:solidFill>
                  <a:srgbClr val="000000"/>
                </a:solidFill>
                <a:effectLst/>
                <a:latin typeface="+mn-lt"/>
                <a:cs typeface="Arial" panose="020B0604020202020204" pitchFamily="34" charset="0"/>
              </a:rPr>
              <a:t>a</a:t>
            </a:r>
            <a:r>
              <a:rPr lang="en-US" b="1" dirty="0">
                <a:solidFill>
                  <a:srgbClr val="000000"/>
                </a:solidFill>
                <a:effectLst/>
                <a:latin typeface="+mn-lt"/>
                <a:cs typeface="Arial" panose="020B0604020202020204" pitchFamily="34" charset="0"/>
              </a:rPr>
              <a:t> </a:t>
            </a:r>
            <a:r>
              <a:rPr lang="en-US" b="1" dirty="0" smtClean="0">
                <a:solidFill>
                  <a:srgbClr val="000000"/>
                </a:solidFill>
                <a:effectLst/>
                <a:latin typeface="+mn-lt"/>
                <a:cs typeface="Arial" panose="020B0604020202020204" pitchFamily="34" charset="0"/>
              </a:rPr>
              <a:t>, so </a:t>
            </a:r>
            <a:r>
              <a:rPr lang="en-US" b="1" dirty="0">
                <a:solidFill>
                  <a:srgbClr val="000000"/>
                </a:solidFill>
                <a:effectLst/>
                <a:latin typeface="+mn-lt"/>
                <a:cs typeface="Arial" panose="020B0604020202020204" pitchFamily="34" charset="0"/>
              </a:rPr>
              <a:t>reject </a:t>
            </a:r>
            <a:r>
              <a:rPr lang="en-US" b="1" i="1" dirty="0" smtClean="0">
                <a:solidFill>
                  <a:srgbClr val="000000"/>
                </a:solidFill>
                <a:effectLst/>
                <a:latin typeface="+mn-lt"/>
                <a:cs typeface="Arial" panose="020B0604020202020204" pitchFamily="34" charset="0"/>
              </a:rPr>
              <a:t>H</a:t>
            </a:r>
            <a:r>
              <a:rPr lang="en-US" b="1" baseline="-25000" dirty="0" smtClean="0">
                <a:solidFill>
                  <a:srgbClr val="000000"/>
                </a:solidFill>
                <a:effectLst/>
                <a:latin typeface="+mn-lt"/>
                <a:cs typeface="Arial" panose="020B0604020202020204" pitchFamily="34" charset="0"/>
              </a:rPr>
              <a:t>0</a:t>
            </a:r>
            <a:endParaRPr lang="en-US" b="1" dirty="0">
              <a:solidFill>
                <a:srgbClr val="000000"/>
              </a:solidFill>
              <a:effectLst/>
              <a:latin typeface="+mn-lt"/>
              <a:cs typeface="Arial" panose="020B0604020202020204" pitchFamily="34" charset="0"/>
            </a:endParaRPr>
          </a:p>
        </p:txBody>
      </p:sp>
    </p:spTree>
    <p:extLst>
      <p:ext uri="{BB962C8B-B14F-4D97-AF65-F5344CB8AC3E}">
        <p14:creationId xmlns:p14="http://schemas.microsoft.com/office/powerpoint/2010/main" val="3703929757"/>
      </p:ext>
    </p:extLst>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ChangeArrowheads="1"/>
          </p:cNvSpPr>
          <p:nvPr/>
        </p:nvSpPr>
        <p:spPr bwMode="auto">
          <a:xfrm>
            <a:off x="587869" y="1047903"/>
            <a:ext cx="7772400" cy="609702"/>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Critical Value Approach to One-Tailed Hypothesis Testing</a:t>
            </a:r>
          </a:p>
        </p:txBody>
      </p:sp>
      <p:sp>
        <p:nvSpPr>
          <p:cNvPr id="264195" name="Text Box 3"/>
          <p:cNvSpPr txBox="1">
            <a:spLocks noChangeArrowheads="1"/>
          </p:cNvSpPr>
          <p:nvPr/>
        </p:nvSpPr>
        <p:spPr bwMode="auto">
          <a:xfrm>
            <a:off x="754102" y="1712466"/>
            <a:ext cx="7810500" cy="370101"/>
          </a:xfrm>
          <a:prstGeom prst="rect">
            <a:avLst/>
          </a:prstGeom>
          <a:noFill/>
          <a:ln w="12700">
            <a:noFill/>
            <a:miter lim="800000"/>
            <a:headEnd/>
            <a:tailEnd/>
          </a:ln>
          <a:effectLst/>
        </p:spPr>
        <p:txBody>
          <a:bodyPr wrap="square">
            <a:spAutoFit/>
          </a:bodyP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test statistic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has a standard normal probability distribution.</a:t>
            </a:r>
          </a:p>
        </p:txBody>
      </p:sp>
      <p:sp>
        <p:nvSpPr>
          <p:cNvPr id="264196" name="Text Box 4"/>
          <p:cNvSpPr txBox="1">
            <a:spLocks noChangeArrowheads="1"/>
          </p:cNvSpPr>
          <p:nvPr/>
        </p:nvSpPr>
        <p:spPr bwMode="auto">
          <a:xfrm>
            <a:off x="754102" y="2114665"/>
            <a:ext cx="7810500" cy="647870"/>
          </a:xfrm>
          <a:prstGeom prst="rect">
            <a:avLst/>
          </a:prstGeom>
          <a:noFill/>
          <a:ln w="12700">
            <a:noFill/>
            <a:miter lim="800000"/>
            <a:headEnd/>
            <a:tailEnd/>
          </a:ln>
          <a:effectLst/>
        </p:spPr>
        <p:txBody>
          <a:bodyPr wrap="square">
            <a:spAutoFit/>
          </a:bodyP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We can use the standard normal probability distribution table to find the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-value with an area of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 in the lower (or upper) tail of the distribution.</a:t>
            </a:r>
          </a:p>
        </p:txBody>
      </p:sp>
      <p:sp>
        <p:nvSpPr>
          <p:cNvPr id="264197" name="Text Box 5"/>
          <p:cNvSpPr txBox="1">
            <a:spLocks noChangeArrowheads="1"/>
          </p:cNvSpPr>
          <p:nvPr/>
        </p:nvSpPr>
        <p:spPr bwMode="auto">
          <a:xfrm>
            <a:off x="754102" y="2789774"/>
            <a:ext cx="7810500" cy="647870"/>
          </a:xfrm>
          <a:prstGeom prst="rect">
            <a:avLst/>
          </a:prstGeom>
          <a:noFill/>
          <a:ln w="12700">
            <a:noFill/>
            <a:miter lim="800000"/>
            <a:headEnd/>
            <a:tailEnd/>
          </a:ln>
          <a:effectLst/>
        </p:spPr>
        <p:txBody>
          <a:bodyPr wrap="square">
            <a:spAutoFit/>
          </a:bodyP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value of the test statistic that established the boundary of the rejection region is called the </a:t>
            </a:r>
            <a:r>
              <a:rPr lang="en-US" sz="1805" b="1" dirty="0">
                <a:solidFill>
                  <a:srgbClr val="000000"/>
                </a:solidFill>
                <a:latin typeface="+mn-lt"/>
                <a:cs typeface="Arial" panose="020B0604020202020204" pitchFamily="34" charset="0"/>
              </a:rPr>
              <a:t>critical value </a:t>
            </a:r>
            <a:r>
              <a:rPr lang="en-US" sz="1805" dirty="0">
                <a:solidFill>
                  <a:srgbClr val="000000"/>
                </a:solidFill>
                <a:latin typeface="+mn-lt"/>
                <a:cs typeface="Arial" panose="020B0604020202020204" pitchFamily="34" charset="0"/>
              </a:rPr>
              <a:t>for the test.</a:t>
            </a:r>
          </a:p>
        </p:txBody>
      </p:sp>
      <p:sp>
        <p:nvSpPr>
          <p:cNvPr id="264198" name="Text Box 6"/>
          <p:cNvSpPr txBox="1">
            <a:spLocks noChangeArrowheads="1"/>
          </p:cNvSpPr>
          <p:nvPr/>
        </p:nvSpPr>
        <p:spPr bwMode="auto">
          <a:xfrm>
            <a:off x="776327" y="3492505"/>
            <a:ext cx="3587649" cy="953403"/>
          </a:xfrm>
          <a:prstGeom prst="rect">
            <a:avLst/>
          </a:prstGeom>
          <a:noFill/>
          <a:ln w="12700">
            <a:noFill/>
            <a:miter lim="800000"/>
            <a:headEnd/>
            <a:tailEnd/>
          </a:ln>
          <a:effectLst/>
        </p:spPr>
        <p:txBody>
          <a:bodyPr wrap="none">
            <a:spAutoFit/>
          </a:bodyPr>
          <a:lstStyle/>
          <a:p>
            <a:pPr marL="257827" indent="-257827">
              <a:lnSpc>
                <a:spcPct val="90000"/>
              </a:lnSpc>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rejection rule is:</a:t>
            </a:r>
          </a:p>
          <a:p>
            <a:pPr lvl="1" algn="l">
              <a:lnSpc>
                <a:spcPct val="90000"/>
              </a:lnSpc>
              <a:spcBef>
                <a:spcPct val="20000"/>
              </a:spcBef>
              <a:buSzPct val="75000"/>
              <a:buFontTx/>
              <a:buChar char="•"/>
            </a:pPr>
            <a:r>
              <a:rPr lang="en-US" sz="1805" dirty="0">
                <a:solidFill>
                  <a:srgbClr val="000000"/>
                </a:solidFill>
                <a:latin typeface="+mn-lt"/>
                <a:cs typeface="Arial" panose="020B0604020202020204" pitchFamily="34" charset="0"/>
              </a:rPr>
              <a:t>  Lower tail: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z</a:t>
            </a:r>
            <a:r>
              <a:rPr lang="en-US" sz="1805" i="1" baseline="-25000" dirty="0">
                <a:solidFill>
                  <a:srgbClr val="000000"/>
                </a:solidFill>
                <a:latin typeface="Symbol" panose="05050102010706020507" pitchFamily="18" charset="2"/>
                <a:cs typeface="Arial" panose="020B0604020202020204" pitchFamily="34" charset="0"/>
              </a:rPr>
              <a:t></a:t>
            </a:r>
            <a:endParaRPr lang="en-US" sz="1805" dirty="0">
              <a:solidFill>
                <a:srgbClr val="000000"/>
              </a:solidFill>
              <a:latin typeface="Symbol" panose="05050102010706020507" pitchFamily="18" charset="2"/>
              <a:cs typeface="Arial" panose="020B0604020202020204" pitchFamily="34" charset="0"/>
            </a:endParaRPr>
          </a:p>
          <a:p>
            <a:pPr lvl="1" algn="l">
              <a:lnSpc>
                <a:spcPct val="90000"/>
              </a:lnSpc>
              <a:spcBef>
                <a:spcPct val="20000"/>
              </a:spcBef>
              <a:buSzPct val="75000"/>
              <a:buFontTx/>
              <a:buChar char="•"/>
            </a:pPr>
            <a:r>
              <a:rPr lang="en-US" sz="1805" dirty="0">
                <a:solidFill>
                  <a:srgbClr val="000000"/>
                </a:solidFill>
                <a:latin typeface="+mn-lt"/>
                <a:cs typeface="Arial" panose="020B0604020202020204" pitchFamily="34" charset="0"/>
              </a:rPr>
              <a:t>  Upper tail: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z</a:t>
            </a:r>
            <a:r>
              <a:rPr lang="en-US" sz="1805" i="1" baseline="-25000" dirty="0">
                <a:solidFill>
                  <a:srgbClr val="000000"/>
                </a:solidFill>
                <a:latin typeface="Symbol" panose="05050102010706020507" pitchFamily="18" charset="2"/>
                <a:cs typeface="Arial" panose="020B0604020202020204" pitchFamily="34" charset="0"/>
              </a:rPr>
              <a:t></a:t>
            </a:r>
            <a:endParaRPr lang="en-US" dirty="0">
              <a:solidFill>
                <a:srgbClr val="000000"/>
              </a:solidFill>
              <a:effectLst/>
              <a:latin typeface="Symbol" panose="05050102010706020507" pitchFamily="18" charset="2"/>
              <a:cs typeface="Arial" panose="020B0604020202020204" pitchFamily="34" charset="0"/>
            </a:endParaRPr>
          </a:p>
        </p:txBody>
      </p:sp>
    </p:spTree>
    <p:extLst>
      <p:ext uri="{BB962C8B-B14F-4D97-AF65-F5344CB8AC3E}">
        <p14:creationId xmlns:p14="http://schemas.microsoft.com/office/powerpoint/2010/main" val="412916695"/>
      </p:ext>
    </p:extLst>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7" name="Rectangle 3"/>
          <p:cNvSpPr>
            <a:spLocks noChangeArrowheads="1"/>
          </p:cNvSpPr>
          <p:nvPr/>
        </p:nvSpPr>
        <p:spPr bwMode="auto">
          <a:xfrm>
            <a:off x="750186" y="1707691"/>
            <a:ext cx="6551366" cy="429688"/>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a:solidFill>
                  <a:srgbClr val="000000"/>
                </a:solidFill>
                <a:cs typeface="Arial" panose="020B0604020202020204" pitchFamily="34" charset="0"/>
              </a:rPr>
              <a:t>Critical Value</a:t>
            </a:r>
            <a:r>
              <a:rPr lang="en-US" sz="1805" dirty="0" smtClean="0">
                <a:solidFill>
                  <a:srgbClr val="000000"/>
                </a:solidFill>
                <a:latin typeface="Arial" panose="020B0604020202020204" pitchFamily="34" charset="0"/>
                <a:cs typeface="Arial" panose="020B0604020202020204" pitchFamily="34" charset="0"/>
              </a:rPr>
              <a:t> Approach:</a:t>
            </a:r>
            <a:r>
              <a:rPr lang="en-US" sz="1805" baseline="-25000" dirty="0">
                <a:solidFill>
                  <a:srgbClr val="000000"/>
                </a:solidFill>
                <a:latin typeface="Arial" panose="020B0604020202020204" pitchFamily="34" charset="0"/>
                <a:cs typeface="Arial" panose="020B0604020202020204" pitchFamily="34" charset="0"/>
              </a:rPr>
              <a:t> </a:t>
            </a:r>
            <a:r>
              <a:rPr lang="en-US" sz="1805" dirty="0">
                <a:solidFill>
                  <a:srgbClr val="000000"/>
                </a:solidFill>
                <a:cs typeface="Arial" panose="020B0604020202020204" pitchFamily="34" charset="0"/>
              </a:rPr>
              <a:t>Lower tail:  Reject </a:t>
            </a:r>
            <a:r>
              <a:rPr lang="en-US" sz="1805" i="1" dirty="0">
                <a:solidFill>
                  <a:srgbClr val="000000"/>
                </a:solidFill>
                <a:cs typeface="Arial" panose="020B0604020202020204" pitchFamily="34" charset="0"/>
              </a:rPr>
              <a:t>H</a:t>
            </a:r>
            <a:r>
              <a:rPr lang="en-US" sz="1805" baseline="-25000" dirty="0">
                <a:solidFill>
                  <a:srgbClr val="000000"/>
                </a:solidFill>
                <a:cs typeface="Arial" panose="020B0604020202020204" pitchFamily="34" charset="0"/>
              </a:rPr>
              <a:t>0</a:t>
            </a:r>
            <a:r>
              <a:rPr lang="en-US" sz="1805" dirty="0">
                <a:solidFill>
                  <a:srgbClr val="000000"/>
                </a:solidFill>
                <a:cs typeface="Arial" panose="020B0604020202020204" pitchFamily="34" charset="0"/>
              </a:rPr>
              <a:t> if </a:t>
            </a:r>
            <a:r>
              <a:rPr lang="en-US" sz="1805" i="1" dirty="0">
                <a:solidFill>
                  <a:srgbClr val="000000"/>
                </a:solidFill>
                <a:cs typeface="Arial" panose="020B0604020202020204" pitchFamily="34" charset="0"/>
              </a:rPr>
              <a:t>z</a:t>
            </a:r>
            <a:r>
              <a:rPr lang="en-US" sz="1805" dirty="0">
                <a:solidFill>
                  <a:srgbClr val="000000"/>
                </a:solidFill>
                <a:cs typeface="Arial" panose="020B0604020202020204" pitchFamily="34" charset="0"/>
              </a:rPr>
              <a:t> </a:t>
            </a:r>
            <a:r>
              <a:rPr lang="en-US" sz="1805" u="sng" dirty="0">
                <a:solidFill>
                  <a:srgbClr val="000000"/>
                </a:solidFill>
                <a:cs typeface="Arial" panose="020B0604020202020204" pitchFamily="34" charset="0"/>
              </a:rPr>
              <a:t>&lt;</a:t>
            </a:r>
            <a:r>
              <a:rPr lang="en-US" sz="1805" dirty="0">
                <a:solidFill>
                  <a:srgbClr val="000000"/>
                </a:solidFill>
                <a:cs typeface="Arial" panose="020B0604020202020204" pitchFamily="34" charset="0"/>
              </a:rPr>
              <a:t> -</a:t>
            </a:r>
            <a:r>
              <a:rPr lang="en-US" sz="1805" i="1" dirty="0">
                <a:solidFill>
                  <a:srgbClr val="000000"/>
                </a:solidFill>
                <a:cs typeface="Arial" panose="020B0604020202020204" pitchFamily="34" charset="0"/>
              </a:rPr>
              <a:t>z</a:t>
            </a:r>
            <a:r>
              <a:rPr lang="en-US" sz="1805" i="1" baseline="-25000" dirty="0">
                <a:solidFill>
                  <a:srgbClr val="000000"/>
                </a:solidFill>
                <a:latin typeface="Symbol" panose="05050102010706020507" pitchFamily="18" charset="2"/>
                <a:cs typeface="Arial" panose="020B0604020202020204" pitchFamily="34" charset="0"/>
              </a:rPr>
              <a:t></a:t>
            </a:r>
            <a:endParaRPr lang="en-US" sz="1805" dirty="0" smtClean="0">
              <a:solidFill>
                <a:srgbClr val="000000"/>
              </a:solidFill>
              <a:latin typeface="Arial" panose="020B0604020202020204" pitchFamily="34" charset="0"/>
              <a:cs typeface="Arial" panose="020B0604020202020204" pitchFamily="34" charset="0"/>
            </a:endParaRPr>
          </a:p>
        </p:txBody>
      </p:sp>
      <p:sp>
        <p:nvSpPr>
          <p:cNvPr id="267268" name="Freeform 4"/>
          <p:cNvSpPr>
            <a:spLocks/>
          </p:cNvSpPr>
          <p:nvPr/>
        </p:nvSpPr>
        <p:spPr bwMode="auto">
          <a:xfrm>
            <a:off x="3071937" y="2678834"/>
            <a:ext cx="3300816" cy="2300025"/>
          </a:xfrm>
          <a:custGeom>
            <a:avLst/>
            <a:gdLst/>
            <a:ahLst/>
            <a:cxnLst>
              <a:cxn ang="0">
                <a:pos x="1356" y="8"/>
              </a:cxn>
              <a:cxn ang="0">
                <a:pos x="1262" y="96"/>
              </a:cxn>
              <a:cxn ang="0">
                <a:pos x="1203" y="196"/>
              </a:cxn>
              <a:cxn ang="0">
                <a:pos x="1144" y="304"/>
              </a:cxn>
              <a:cxn ang="0">
                <a:pos x="1098" y="406"/>
              </a:cxn>
              <a:cxn ang="0">
                <a:pos x="1059" y="508"/>
              </a:cxn>
              <a:cxn ang="0">
                <a:pos x="1014" y="625"/>
              </a:cxn>
              <a:cxn ang="0">
                <a:pos x="975" y="748"/>
              </a:cxn>
              <a:cxn ang="0">
                <a:pos x="948" y="853"/>
              </a:cxn>
              <a:cxn ang="0">
                <a:pos x="922" y="965"/>
              </a:cxn>
              <a:cxn ang="0">
                <a:pos x="885" y="1072"/>
              </a:cxn>
              <a:cxn ang="0">
                <a:pos x="844" y="1177"/>
              </a:cxn>
              <a:cxn ang="0">
                <a:pos x="812" y="1282"/>
              </a:cxn>
              <a:cxn ang="0">
                <a:pos x="748" y="1402"/>
              </a:cxn>
              <a:cxn ang="0">
                <a:pos x="677" y="1516"/>
              </a:cxn>
              <a:cxn ang="0">
                <a:pos x="605" y="1613"/>
              </a:cxn>
              <a:cxn ang="0">
                <a:pos x="504" y="1686"/>
              </a:cxn>
              <a:cxn ang="0">
                <a:pos x="396" y="1740"/>
              </a:cxn>
              <a:cxn ang="0">
                <a:pos x="293" y="1783"/>
              </a:cxn>
              <a:cxn ang="0">
                <a:pos x="204" y="1813"/>
              </a:cxn>
              <a:cxn ang="0">
                <a:pos x="81" y="1849"/>
              </a:cxn>
              <a:cxn ang="0">
                <a:pos x="2" y="1876"/>
              </a:cxn>
              <a:cxn ang="0">
                <a:pos x="2840" y="1924"/>
              </a:cxn>
              <a:cxn ang="0">
                <a:pos x="2796" y="1863"/>
              </a:cxn>
              <a:cxn ang="0">
                <a:pos x="2694" y="1834"/>
              </a:cxn>
              <a:cxn ang="0">
                <a:pos x="2574" y="1792"/>
              </a:cxn>
              <a:cxn ang="0">
                <a:pos x="2460" y="1744"/>
              </a:cxn>
              <a:cxn ang="0">
                <a:pos x="2342" y="1688"/>
              </a:cxn>
              <a:cxn ang="0">
                <a:pos x="2293" y="1658"/>
              </a:cxn>
              <a:cxn ang="0">
                <a:pos x="2212" y="1584"/>
              </a:cxn>
              <a:cxn ang="0">
                <a:pos x="2140" y="1500"/>
              </a:cxn>
              <a:cxn ang="0">
                <a:pos x="2078" y="1402"/>
              </a:cxn>
              <a:cxn ang="0">
                <a:pos x="2024" y="1300"/>
              </a:cxn>
              <a:cxn ang="0">
                <a:pos x="1978" y="1200"/>
              </a:cxn>
              <a:cxn ang="0">
                <a:pos x="1942" y="1106"/>
              </a:cxn>
              <a:cxn ang="0">
                <a:pos x="1910" y="1012"/>
              </a:cxn>
              <a:cxn ang="0">
                <a:pos x="1870" y="890"/>
              </a:cxn>
              <a:cxn ang="0">
                <a:pos x="1840" y="776"/>
              </a:cxn>
              <a:cxn ang="0">
                <a:pos x="1798" y="640"/>
              </a:cxn>
              <a:cxn ang="0">
                <a:pos x="1748" y="507"/>
              </a:cxn>
              <a:cxn ang="0">
                <a:pos x="1704" y="396"/>
              </a:cxn>
              <a:cxn ang="0">
                <a:pos x="1672" y="318"/>
              </a:cxn>
              <a:cxn ang="0">
                <a:pos x="1630" y="232"/>
              </a:cxn>
              <a:cxn ang="0">
                <a:pos x="1598" y="180"/>
              </a:cxn>
              <a:cxn ang="0">
                <a:pos x="1560" y="124"/>
              </a:cxn>
              <a:cxn ang="0">
                <a:pos x="1546" y="106"/>
              </a:cxn>
              <a:cxn ang="0">
                <a:pos x="1490" y="42"/>
              </a:cxn>
              <a:cxn ang="0">
                <a:pos x="1448" y="8"/>
              </a:cxn>
            </a:cxnLst>
            <a:rect l="0" t="0" r="r" b="b"/>
            <a:pathLst>
              <a:path w="2840" h="1927">
                <a:moveTo>
                  <a:pt x="1416" y="0"/>
                </a:moveTo>
                <a:lnTo>
                  <a:pt x="1384" y="0"/>
                </a:lnTo>
                <a:lnTo>
                  <a:pt x="1356" y="8"/>
                </a:lnTo>
                <a:lnTo>
                  <a:pt x="1324" y="30"/>
                </a:lnTo>
                <a:lnTo>
                  <a:pt x="1299" y="55"/>
                </a:lnTo>
                <a:lnTo>
                  <a:pt x="1262" y="96"/>
                </a:lnTo>
                <a:lnTo>
                  <a:pt x="1242" y="128"/>
                </a:lnTo>
                <a:lnTo>
                  <a:pt x="1218" y="162"/>
                </a:lnTo>
                <a:lnTo>
                  <a:pt x="1203" y="196"/>
                </a:lnTo>
                <a:lnTo>
                  <a:pt x="1185" y="232"/>
                </a:lnTo>
                <a:lnTo>
                  <a:pt x="1164" y="268"/>
                </a:lnTo>
                <a:lnTo>
                  <a:pt x="1144" y="304"/>
                </a:lnTo>
                <a:lnTo>
                  <a:pt x="1128" y="343"/>
                </a:lnTo>
                <a:lnTo>
                  <a:pt x="1112" y="372"/>
                </a:lnTo>
                <a:lnTo>
                  <a:pt x="1098" y="406"/>
                </a:lnTo>
                <a:lnTo>
                  <a:pt x="1086" y="439"/>
                </a:lnTo>
                <a:lnTo>
                  <a:pt x="1071" y="475"/>
                </a:lnTo>
                <a:lnTo>
                  <a:pt x="1059" y="508"/>
                </a:lnTo>
                <a:lnTo>
                  <a:pt x="1041" y="547"/>
                </a:lnTo>
                <a:lnTo>
                  <a:pt x="1026" y="589"/>
                </a:lnTo>
                <a:lnTo>
                  <a:pt x="1014" y="625"/>
                </a:lnTo>
                <a:lnTo>
                  <a:pt x="1002" y="664"/>
                </a:lnTo>
                <a:lnTo>
                  <a:pt x="990" y="709"/>
                </a:lnTo>
                <a:lnTo>
                  <a:pt x="975" y="748"/>
                </a:lnTo>
                <a:lnTo>
                  <a:pt x="966" y="784"/>
                </a:lnTo>
                <a:lnTo>
                  <a:pt x="954" y="823"/>
                </a:lnTo>
                <a:lnTo>
                  <a:pt x="948" y="853"/>
                </a:lnTo>
                <a:lnTo>
                  <a:pt x="936" y="892"/>
                </a:lnTo>
                <a:lnTo>
                  <a:pt x="927" y="931"/>
                </a:lnTo>
                <a:lnTo>
                  <a:pt x="922" y="965"/>
                </a:lnTo>
                <a:lnTo>
                  <a:pt x="909" y="1003"/>
                </a:lnTo>
                <a:lnTo>
                  <a:pt x="897" y="1036"/>
                </a:lnTo>
                <a:lnTo>
                  <a:pt x="885" y="1072"/>
                </a:lnTo>
                <a:lnTo>
                  <a:pt x="873" y="1108"/>
                </a:lnTo>
                <a:lnTo>
                  <a:pt x="860" y="1144"/>
                </a:lnTo>
                <a:lnTo>
                  <a:pt x="844" y="1177"/>
                </a:lnTo>
                <a:lnTo>
                  <a:pt x="832" y="1218"/>
                </a:lnTo>
                <a:lnTo>
                  <a:pt x="822" y="1246"/>
                </a:lnTo>
                <a:lnTo>
                  <a:pt x="812" y="1282"/>
                </a:lnTo>
                <a:lnTo>
                  <a:pt x="789" y="1324"/>
                </a:lnTo>
                <a:lnTo>
                  <a:pt x="768" y="1363"/>
                </a:lnTo>
                <a:lnTo>
                  <a:pt x="748" y="1402"/>
                </a:lnTo>
                <a:lnTo>
                  <a:pt x="730" y="1437"/>
                </a:lnTo>
                <a:lnTo>
                  <a:pt x="708" y="1478"/>
                </a:lnTo>
                <a:lnTo>
                  <a:pt x="677" y="1516"/>
                </a:lnTo>
                <a:lnTo>
                  <a:pt x="653" y="1547"/>
                </a:lnTo>
                <a:lnTo>
                  <a:pt x="632" y="1578"/>
                </a:lnTo>
                <a:lnTo>
                  <a:pt x="605" y="1613"/>
                </a:lnTo>
                <a:lnTo>
                  <a:pt x="580" y="1632"/>
                </a:lnTo>
                <a:lnTo>
                  <a:pt x="551" y="1656"/>
                </a:lnTo>
                <a:lnTo>
                  <a:pt x="504" y="1686"/>
                </a:lnTo>
                <a:lnTo>
                  <a:pt x="458" y="1710"/>
                </a:lnTo>
                <a:lnTo>
                  <a:pt x="424" y="1726"/>
                </a:lnTo>
                <a:lnTo>
                  <a:pt x="396" y="1740"/>
                </a:lnTo>
                <a:lnTo>
                  <a:pt x="364" y="1752"/>
                </a:lnTo>
                <a:lnTo>
                  <a:pt x="328" y="1768"/>
                </a:lnTo>
                <a:lnTo>
                  <a:pt x="293" y="1783"/>
                </a:lnTo>
                <a:lnTo>
                  <a:pt x="264" y="1789"/>
                </a:lnTo>
                <a:lnTo>
                  <a:pt x="237" y="1801"/>
                </a:lnTo>
                <a:lnTo>
                  <a:pt x="204" y="1813"/>
                </a:lnTo>
                <a:lnTo>
                  <a:pt x="160" y="1826"/>
                </a:lnTo>
                <a:lnTo>
                  <a:pt x="114" y="1843"/>
                </a:lnTo>
                <a:lnTo>
                  <a:pt x="81" y="1849"/>
                </a:lnTo>
                <a:lnTo>
                  <a:pt x="48" y="1861"/>
                </a:lnTo>
                <a:lnTo>
                  <a:pt x="21" y="1867"/>
                </a:lnTo>
                <a:lnTo>
                  <a:pt x="2" y="1876"/>
                </a:lnTo>
                <a:lnTo>
                  <a:pt x="0" y="1927"/>
                </a:lnTo>
                <a:lnTo>
                  <a:pt x="0" y="1924"/>
                </a:lnTo>
                <a:lnTo>
                  <a:pt x="2840" y="1924"/>
                </a:lnTo>
                <a:lnTo>
                  <a:pt x="2838" y="1886"/>
                </a:lnTo>
                <a:lnTo>
                  <a:pt x="2832" y="1867"/>
                </a:lnTo>
                <a:lnTo>
                  <a:pt x="2796" y="1863"/>
                </a:lnTo>
                <a:lnTo>
                  <a:pt x="2754" y="1863"/>
                </a:lnTo>
                <a:lnTo>
                  <a:pt x="2718" y="1837"/>
                </a:lnTo>
                <a:lnTo>
                  <a:pt x="2694" y="1834"/>
                </a:lnTo>
                <a:lnTo>
                  <a:pt x="2670" y="1828"/>
                </a:lnTo>
                <a:lnTo>
                  <a:pt x="2622" y="1810"/>
                </a:lnTo>
                <a:lnTo>
                  <a:pt x="2574" y="1792"/>
                </a:lnTo>
                <a:lnTo>
                  <a:pt x="2535" y="1774"/>
                </a:lnTo>
                <a:lnTo>
                  <a:pt x="2499" y="1759"/>
                </a:lnTo>
                <a:lnTo>
                  <a:pt x="2460" y="1744"/>
                </a:lnTo>
                <a:lnTo>
                  <a:pt x="2424" y="1730"/>
                </a:lnTo>
                <a:lnTo>
                  <a:pt x="2379" y="1708"/>
                </a:lnTo>
                <a:lnTo>
                  <a:pt x="2342" y="1688"/>
                </a:lnTo>
                <a:lnTo>
                  <a:pt x="2322" y="1676"/>
                </a:lnTo>
                <a:lnTo>
                  <a:pt x="2308" y="1666"/>
                </a:lnTo>
                <a:lnTo>
                  <a:pt x="2293" y="1658"/>
                </a:lnTo>
                <a:lnTo>
                  <a:pt x="2266" y="1636"/>
                </a:lnTo>
                <a:lnTo>
                  <a:pt x="2245" y="1613"/>
                </a:lnTo>
                <a:lnTo>
                  <a:pt x="2212" y="1584"/>
                </a:lnTo>
                <a:lnTo>
                  <a:pt x="2191" y="1565"/>
                </a:lnTo>
                <a:lnTo>
                  <a:pt x="2161" y="1528"/>
                </a:lnTo>
                <a:lnTo>
                  <a:pt x="2140" y="1500"/>
                </a:lnTo>
                <a:lnTo>
                  <a:pt x="2120" y="1466"/>
                </a:lnTo>
                <a:lnTo>
                  <a:pt x="2098" y="1434"/>
                </a:lnTo>
                <a:lnTo>
                  <a:pt x="2078" y="1402"/>
                </a:lnTo>
                <a:lnTo>
                  <a:pt x="2058" y="1362"/>
                </a:lnTo>
                <a:lnTo>
                  <a:pt x="2042" y="1332"/>
                </a:lnTo>
                <a:lnTo>
                  <a:pt x="2024" y="1300"/>
                </a:lnTo>
                <a:lnTo>
                  <a:pt x="2006" y="1270"/>
                </a:lnTo>
                <a:lnTo>
                  <a:pt x="1996" y="1238"/>
                </a:lnTo>
                <a:lnTo>
                  <a:pt x="1978" y="1200"/>
                </a:lnTo>
                <a:lnTo>
                  <a:pt x="1964" y="1164"/>
                </a:lnTo>
                <a:lnTo>
                  <a:pt x="1952" y="1134"/>
                </a:lnTo>
                <a:lnTo>
                  <a:pt x="1942" y="1106"/>
                </a:lnTo>
                <a:lnTo>
                  <a:pt x="1934" y="1080"/>
                </a:lnTo>
                <a:lnTo>
                  <a:pt x="1924" y="1058"/>
                </a:lnTo>
                <a:lnTo>
                  <a:pt x="1910" y="1012"/>
                </a:lnTo>
                <a:lnTo>
                  <a:pt x="1896" y="970"/>
                </a:lnTo>
                <a:lnTo>
                  <a:pt x="1884" y="930"/>
                </a:lnTo>
                <a:lnTo>
                  <a:pt x="1870" y="890"/>
                </a:lnTo>
                <a:lnTo>
                  <a:pt x="1862" y="850"/>
                </a:lnTo>
                <a:lnTo>
                  <a:pt x="1852" y="814"/>
                </a:lnTo>
                <a:lnTo>
                  <a:pt x="1840" y="776"/>
                </a:lnTo>
                <a:lnTo>
                  <a:pt x="1828" y="734"/>
                </a:lnTo>
                <a:lnTo>
                  <a:pt x="1816" y="694"/>
                </a:lnTo>
                <a:lnTo>
                  <a:pt x="1798" y="640"/>
                </a:lnTo>
                <a:lnTo>
                  <a:pt x="1784" y="598"/>
                </a:lnTo>
                <a:lnTo>
                  <a:pt x="1766" y="550"/>
                </a:lnTo>
                <a:lnTo>
                  <a:pt x="1748" y="507"/>
                </a:lnTo>
                <a:lnTo>
                  <a:pt x="1734" y="474"/>
                </a:lnTo>
                <a:lnTo>
                  <a:pt x="1722" y="432"/>
                </a:lnTo>
                <a:lnTo>
                  <a:pt x="1704" y="396"/>
                </a:lnTo>
                <a:lnTo>
                  <a:pt x="1686" y="348"/>
                </a:lnTo>
                <a:lnTo>
                  <a:pt x="1698" y="372"/>
                </a:lnTo>
                <a:lnTo>
                  <a:pt x="1672" y="318"/>
                </a:lnTo>
                <a:lnTo>
                  <a:pt x="1654" y="284"/>
                </a:lnTo>
                <a:lnTo>
                  <a:pt x="1642" y="256"/>
                </a:lnTo>
                <a:lnTo>
                  <a:pt x="1630" y="232"/>
                </a:lnTo>
                <a:lnTo>
                  <a:pt x="1612" y="206"/>
                </a:lnTo>
                <a:lnTo>
                  <a:pt x="1606" y="196"/>
                </a:lnTo>
                <a:lnTo>
                  <a:pt x="1598" y="180"/>
                </a:lnTo>
                <a:lnTo>
                  <a:pt x="1586" y="160"/>
                </a:lnTo>
                <a:lnTo>
                  <a:pt x="1574" y="142"/>
                </a:lnTo>
                <a:lnTo>
                  <a:pt x="1560" y="124"/>
                </a:lnTo>
                <a:lnTo>
                  <a:pt x="1552" y="114"/>
                </a:lnTo>
                <a:lnTo>
                  <a:pt x="1568" y="136"/>
                </a:lnTo>
                <a:lnTo>
                  <a:pt x="1546" y="106"/>
                </a:lnTo>
                <a:lnTo>
                  <a:pt x="1530" y="86"/>
                </a:lnTo>
                <a:lnTo>
                  <a:pt x="1512" y="62"/>
                </a:lnTo>
                <a:lnTo>
                  <a:pt x="1490" y="42"/>
                </a:lnTo>
                <a:lnTo>
                  <a:pt x="1476" y="28"/>
                </a:lnTo>
                <a:lnTo>
                  <a:pt x="1464" y="16"/>
                </a:lnTo>
                <a:lnTo>
                  <a:pt x="1448" y="8"/>
                </a:lnTo>
                <a:lnTo>
                  <a:pt x="1432" y="2"/>
                </a:lnTo>
              </a:path>
            </a:pathLst>
          </a:custGeom>
          <a:solidFill>
            <a:schemeClr val="bg1">
              <a:lumMod val="85000"/>
            </a:schemeClr>
          </a:solidFill>
          <a:ln w="12700" cap="rnd" cmpd="sng">
            <a:noFill/>
            <a:prstDash val="solid"/>
            <a:round/>
            <a:headEnd type="none" w="med" len="med"/>
            <a:tailEnd type="none" w="med" len="med"/>
          </a:ln>
          <a:effectLst/>
        </p:spPr>
        <p:txBody>
          <a:bodyPr/>
          <a:lstStyle/>
          <a:p>
            <a:endParaRPr lang="en-US"/>
          </a:p>
        </p:txBody>
      </p:sp>
      <p:sp>
        <p:nvSpPr>
          <p:cNvPr id="267272" name="Rectangle 8"/>
          <p:cNvSpPr>
            <a:spLocks noChangeArrowheads="1"/>
          </p:cNvSpPr>
          <p:nvPr/>
        </p:nvSpPr>
        <p:spPr bwMode="auto">
          <a:xfrm>
            <a:off x="4619284" y="5242381"/>
            <a:ext cx="265637"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0</a:t>
            </a:r>
          </a:p>
        </p:txBody>
      </p:sp>
      <p:sp>
        <p:nvSpPr>
          <p:cNvPr id="267273" name="Rectangle 9"/>
          <p:cNvSpPr>
            <a:spLocks noChangeArrowheads="1"/>
          </p:cNvSpPr>
          <p:nvPr/>
        </p:nvSpPr>
        <p:spPr bwMode="auto">
          <a:xfrm>
            <a:off x="2073408" y="5277297"/>
            <a:ext cx="1344568" cy="317498"/>
          </a:xfrm>
          <a:prstGeom prst="rect">
            <a:avLst/>
          </a:prstGeom>
          <a:noFill/>
          <a:ln w="12700">
            <a:noFill/>
            <a:miter lim="800000"/>
            <a:headEnd/>
            <a:tailEnd/>
          </a:ln>
          <a:effectLst/>
        </p:spPr>
        <p:txBody>
          <a:bodyPr wrap="square" lIns="68034" tIns="33420" rIns="68034" bIns="33420">
            <a:spAutoFit/>
          </a:bodyPr>
          <a:lstStyle/>
          <a:p>
            <a:pPr algn="r">
              <a:lnSpc>
                <a:spcPct val="90000"/>
              </a:lnSpc>
            </a:pPr>
            <a:r>
              <a:rPr lang="en-US" sz="1805" dirty="0">
                <a:solidFill>
                  <a:srgbClr val="000000"/>
                </a:solidFill>
                <a:latin typeface="Arial" panose="020B0604020202020204" pitchFamily="34" charset="0"/>
                <a:cs typeface="Arial" panose="020B0604020202020204" pitchFamily="34" charset="0"/>
              </a:rPr>
              <a:t> </a:t>
            </a:r>
            <a:r>
              <a:rPr lang="en-US" sz="1805" i="1" dirty="0" err="1" smtClean="0">
                <a:solidFill>
                  <a:srgbClr val="000000"/>
                </a:solidFill>
                <a:latin typeface="Arial" panose="020B0604020202020204" pitchFamily="34" charset="0"/>
                <a:cs typeface="Arial" panose="020B0604020202020204" pitchFamily="34" charset="0"/>
              </a:rPr>
              <a:t>z</a:t>
            </a:r>
            <a:r>
              <a:rPr lang="en-US" sz="1805" i="1" baseline="-25000" dirty="0" err="1" smtClean="0">
                <a:solidFill>
                  <a:srgbClr val="000000"/>
                </a:solidFill>
                <a:latin typeface="Symbol" panose="05050102010706020507" pitchFamily="18" charset="2"/>
                <a:cs typeface="Arial" panose="020B0604020202020204" pitchFamily="34" charset="0"/>
              </a:rPr>
              <a:t>a</a:t>
            </a:r>
            <a:r>
              <a:rPr lang="en-US" sz="1805" dirty="0" smtClean="0">
                <a:solidFill>
                  <a:srgbClr val="000000"/>
                </a:solidFill>
                <a:latin typeface="Arial" panose="020B0604020202020204" pitchFamily="34" charset="0"/>
                <a:cs typeface="Arial" panose="020B0604020202020204" pitchFamily="34" charset="0"/>
              </a:rPr>
              <a:t>=-1.64</a:t>
            </a:r>
            <a:endParaRPr lang="en-US" sz="1805" dirty="0">
              <a:solidFill>
                <a:srgbClr val="000000"/>
              </a:solidFill>
              <a:latin typeface="Arial" panose="020B0604020202020204" pitchFamily="34" charset="0"/>
              <a:cs typeface="Arial" panose="020B0604020202020204" pitchFamily="34" charset="0"/>
            </a:endParaRPr>
          </a:p>
        </p:txBody>
      </p:sp>
      <p:sp>
        <p:nvSpPr>
          <p:cNvPr id="267274" name="Rectangle 10"/>
          <p:cNvSpPr>
            <a:spLocks noChangeArrowheads="1"/>
          </p:cNvSpPr>
          <p:nvPr/>
        </p:nvSpPr>
        <p:spPr bwMode="auto">
          <a:xfrm>
            <a:off x="5151561" y="5904041"/>
            <a:ext cx="776995" cy="345261"/>
          </a:xfrm>
          <a:prstGeom prst="rect">
            <a:avLst/>
          </a:prstGeom>
          <a:noFill/>
          <a:ln w="12700">
            <a:noFill/>
            <a:miter lim="800000"/>
            <a:headEnd/>
            <a:tailEnd/>
          </a:ln>
          <a:effectLst/>
        </p:spPr>
        <p:txBody>
          <a:bodyPr wrap="none" lIns="68034" tIns="33420" rIns="68034" bIns="33420">
            <a:spAutoFit/>
          </a:bodyPr>
          <a:lstStyle/>
          <a:p>
            <a:pPr algn="l"/>
            <a:r>
              <a:rPr lang="en-US" sz="1805" b="1" i="1" dirty="0">
                <a:solidFill>
                  <a:srgbClr val="000000"/>
                </a:solidFill>
                <a:latin typeface="+mn-lt"/>
                <a:cs typeface="Arial" panose="020B0604020202020204" pitchFamily="34" charset="0"/>
              </a:rPr>
              <a:t>a</a:t>
            </a:r>
            <a:r>
              <a:rPr lang="en-US" sz="1805" b="1" dirty="0">
                <a:solidFill>
                  <a:srgbClr val="000000"/>
                </a:solidFill>
                <a:latin typeface="+mn-lt"/>
                <a:cs typeface="Arial" panose="020B0604020202020204" pitchFamily="34" charset="0"/>
              </a:rPr>
              <a:t> = </a:t>
            </a:r>
            <a:r>
              <a:rPr lang="en-US" sz="1805" b="1" dirty="0" smtClean="0">
                <a:solidFill>
                  <a:srgbClr val="000000"/>
                </a:solidFill>
                <a:latin typeface="+mn-lt"/>
                <a:cs typeface="Arial" panose="020B0604020202020204" pitchFamily="34" charset="0"/>
              </a:rPr>
              <a:t>.05</a:t>
            </a:r>
            <a:endParaRPr lang="en-US" sz="1805" b="1" baseline="-25000" dirty="0">
              <a:solidFill>
                <a:srgbClr val="000000"/>
              </a:solidFill>
              <a:latin typeface="+mn-lt"/>
              <a:cs typeface="Arial" panose="020B0604020202020204" pitchFamily="34" charset="0"/>
            </a:endParaRPr>
          </a:p>
        </p:txBody>
      </p:sp>
      <p:sp>
        <p:nvSpPr>
          <p:cNvPr id="267275" name="Line 11"/>
          <p:cNvSpPr>
            <a:spLocks noChangeShapeType="1"/>
          </p:cNvSpPr>
          <p:nvPr/>
        </p:nvSpPr>
        <p:spPr bwMode="auto">
          <a:xfrm>
            <a:off x="2816818" y="4981490"/>
            <a:ext cx="4005482" cy="0"/>
          </a:xfrm>
          <a:prstGeom prst="line">
            <a:avLst/>
          </a:prstGeom>
          <a:noFill/>
          <a:ln w="12700">
            <a:solidFill>
              <a:schemeClr val="tx1"/>
            </a:solidFill>
            <a:round/>
            <a:headEnd/>
            <a:tailEnd/>
          </a:ln>
          <a:effectLst/>
        </p:spPr>
        <p:txBody>
          <a:bodyPr wrap="none" anchor="ctr"/>
          <a:lstStyle/>
          <a:p>
            <a:endParaRPr lang="en-US"/>
          </a:p>
        </p:txBody>
      </p:sp>
      <p:sp>
        <p:nvSpPr>
          <p:cNvPr id="267276" name="Rectangle 12"/>
          <p:cNvSpPr>
            <a:spLocks noChangeArrowheads="1"/>
          </p:cNvSpPr>
          <p:nvPr/>
        </p:nvSpPr>
        <p:spPr bwMode="auto">
          <a:xfrm>
            <a:off x="6904916" y="4769107"/>
            <a:ext cx="252813"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Arial" panose="020B0604020202020204" pitchFamily="34" charset="0"/>
                <a:cs typeface="Arial" panose="020B0604020202020204" pitchFamily="34" charset="0"/>
              </a:rPr>
              <a:t>z</a:t>
            </a:r>
          </a:p>
        </p:txBody>
      </p:sp>
      <p:sp>
        <p:nvSpPr>
          <p:cNvPr id="267277" name="Rectangle 13"/>
          <p:cNvSpPr>
            <a:spLocks noChangeArrowheads="1"/>
          </p:cNvSpPr>
          <p:nvPr/>
        </p:nvSpPr>
        <p:spPr bwMode="auto">
          <a:xfrm>
            <a:off x="3525719" y="5270594"/>
            <a:ext cx="1136880" cy="317498"/>
          </a:xfrm>
          <a:prstGeom prst="rect">
            <a:avLst/>
          </a:prstGeom>
          <a:noFill/>
          <a:ln w="12700">
            <a:noFill/>
            <a:miter lim="800000"/>
            <a:headEnd/>
            <a:tailEnd/>
          </a:ln>
          <a:effectLst/>
        </p:spPr>
        <p:txBody>
          <a:bodyPr wrap="square" lIns="68034" tIns="33420" rIns="68034" bIns="33420">
            <a:spAutoFit/>
          </a:bodyPr>
          <a:lstStyle/>
          <a:p>
            <a:pPr algn="l">
              <a:lnSpc>
                <a:spcPct val="90000"/>
              </a:lnSpc>
            </a:pPr>
            <a:r>
              <a:rPr lang="en-US" sz="1805" i="1" dirty="0">
                <a:solidFill>
                  <a:srgbClr val="000000"/>
                </a:solidFill>
                <a:latin typeface="Arial" panose="020B0604020202020204" pitchFamily="34" charset="0"/>
                <a:cs typeface="Arial" panose="020B0604020202020204" pitchFamily="34" charset="0"/>
              </a:rPr>
              <a:t> </a:t>
            </a:r>
            <a:r>
              <a:rPr lang="en-US" sz="1805" i="1" dirty="0" smtClean="0">
                <a:solidFill>
                  <a:srgbClr val="000000"/>
                </a:solidFill>
                <a:latin typeface="Arial" panose="020B0604020202020204" pitchFamily="34" charset="0"/>
                <a:cs typeface="Arial" panose="020B0604020202020204" pitchFamily="34" charset="0"/>
              </a:rPr>
              <a:t>z</a:t>
            </a:r>
            <a:r>
              <a:rPr lang="en-US" sz="1805" dirty="0" smtClean="0">
                <a:solidFill>
                  <a:srgbClr val="000000"/>
                </a:solidFill>
                <a:latin typeface="Arial" panose="020B0604020202020204" pitchFamily="34" charset="0"/>
                <a:cs typeface="Arial" panose="020B0604020202020204" pitchFamily="34" charset="0"/>
              </a:rPr>
              <a:t>=-</a:t>
            </a:r>
            <a:r>
              <a:rPr lang="en-US" sz="1805" dirty="0">
                <a:solidFill>
                  <a:srgbClr val="000000"/>
                </a:solidFill>
                <a:latin typeface="Arial" panose="020B0604020202020204" pitchFamily="34" charset="0"/>
                <a:cs typeface="Arial" panose="020B0604020202020204" pitchFamily="34" charset="0"/>
              </a:rPr>
              <a:t>1.46</a:t>
            </a:r>
          </a:p>
        </p:txBody>
      </p:sp>
      <p:sp>
        <p:nvSpPr>
          <p:cNvPr id="267278" name="Freeform 14"/>
          <p:cNvSpPr>
            <a:spLocks noChangeArrowheads="1"/>
          </p:cNvSpPr>
          <p:nvPr/>
        </p:nvSpPr>
        <p:spPr bwMode="auto">
          <a:xfrm>
            <a:off x="4745634" y="4896244"/>
            <a:ext cx="1587" cy="322266"/>
          </a:xfrm>
          <a:custGeom>
            <a:avLst/>
            <a:gdLst/>
            <a:ahLst/>
            <a:cxnLst>
              <a:cxn ang="0">
                <a:pos x="0" y="0"/>
              </a:cxn>
              <a:cxn ang="0">
                <a:pos x="1" y="270"/>
              </a:cxn>
            </a:cxnLst>
            <a:rect l="0" t="0" r="r" b="b"/>
            <a:pathLst>
              <a:path w="1" h="270">
                <a:moveTo>
                  <a:pt x="0" y="0"/>
                </a:moveTo>
                <a:lnTo>
                  <a:pt x="1" y="27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67279" name="Group 15"/>
          <p:cNvGrpSpPr>
            <a:grpSpLocks/>
          </p:cNvGrpSpPr>
          <p:nvPr/>
        </p:nvGrpSpPr>
        <p:grpSpPr bwMode="auto">
          <a:xfrm>
            <a:off x="2953343" y="2637995"/>
            <a:ext cx="3592666" cy="2208119"/>
            <a:chOff x="981" y="1178"/>
            <a:chExt cx="3007" cy="1850"/>
          </a:xfrm>
        </p:grpSpPr>
        <p:sp>
          <p:nvSpPr>
            <p:cNvPr id="267280" name="Arc 16"/>
            <p:cNvSpPr>
              <a:spLocks/>
            </p:cNvSpPr>
            <p:nvPr/>
          </p:nvSpPr>
          <p:spPr bwMode="auto">
            <a:xfrm rot="4500000">
              <a:off x="2754" y="2296"/>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7281" name="Arc 17"/>
            <p:cNvSpPr>
              <a:spLocks/>
            </p:cNvSpPr>
            <p:nvPr/>
          </p:nvSpPr>
          <p:spPr bwMode="auto">
            <a:xfrm rot="6300000">
              <a:off x="1738" y="1544"/>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67282" name="Arc 18"/>
            <p:cNvSpPr>
              <a:spLocks/>
            </p:cNvSpPr>
            <p:nvPr/>
          </p:nvSpPr>
          <p:spPr bwMode="auto">
            <a:xfrm rot="16980000">
              <a:off x="1362" y="2302"/>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67283" name="Arc 19"/>
            <p:cNvSpPr>
              <a:spLocks/>
            </p:cNvSpPr>
            <p:nvPr/>
          </p:nvSpPr>
          <p:spPr bwMode="auto">
            <a:xfrm rot="20760000">
              <a:off x="981" y="2854"/>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67284" name="Arc 20"/>
            <p:cNvSpPr>
              <a:spLocks/>
            </p:cNvSpPr>
            <p:nvPr/>
          </p:nvSpPr>
          <p:spPr bwMode="auto">
            <a:xfrm rot="15300000">
              <a:off x="2199" y="154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67285" name="Arc 21"/>
            <p:cNvSpPr>
              <a:spLocks/>
            </p:cNvSpPr>
            <p:nvPr/>
          </p:nvSpPr>
          <p:spPr bwMode="auto">
            <a:xfrm rot="720000">
              <a:off x="3252" y="2824"/>
              <a:ext cx="736" cy="204"/>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chemeClr val="tx1"/>
              </a:solidFill>
              <a:round/>
              <a:headEnd/>
              <a:tailEnd/>
            </a:ln>
            <a:effectLst/>
          </p:spPr>
          <p:txBody>
            <a:bodyPr wrap="none" anchor="ctr"/>
            <a:lstStyle/>
            <a:p>
              <a:endParaRPr lang="en-US"/>
            </a:p>
          </p:txBody>
        </p:sp>
      </p:grpSp>
      <p:sp>
        <p:nvSpPr>
          <p:cNvPr id="267287" name="Freeform 23"/>
          <p:cNvSpPr>
            <a:spLocks noChangeArrowheads="1"/>
          </p:cNvSpPr>
          <p:nvPr/>
        </p:nvSpPr>
        <p:spPr bwMode="auto">
          <a:xfrm>
            <a:off x="3759815" y="3924671"/>
            <a:ext cx="74612" cy="1144642"/>
          </a:xfrm>
          <a:custGeom>
            <a:avLst/>
            <a:gdLst/>
            <a:ahLst/>
            <a:cxnLst>
              <a:cxn ang="0">
                <a:pos x="0" y="0"/>
              </a:cxn>
              <a:cxn ang="0">
                <a:pos x="0" y="263"/>
              </a:cxn>
            </a:cxnLst>
            <a:rect l="0" t="0" r="r" b="b"/>
            <a:pathLst>
              <a:path w="1" h="263">
                <a:moveTo>
                  <a:pt x="0" y="0"/>
                </a:moveTo>
                <a:lnTo>
                  <a:pt x="0" y="263"/>
                </a:lnTo>
              </a:path>
            </a:pathLst>
          </a:custGeom>
          <a:noFill/>
          <a:ln w="12700">
            <a:solidFill>
              <a:srgbClr val="000000"/>
            </a:solidFill>
            <a:round/>
            <a:headEnd/>
            <a:tailEnd/>
          </a:ln>
          <a:effectLst>
            <a:outerShdw dist="17961" dir="2700000" algn="ctr" rotWithShape="0">
              <a:srgbClr val="000000"/>
            </a:outerShdw>
          </a:effectLst>
        </p:spPr>
        <p:txBody>
          <a:bodyPr wrap="none" anchor="ctr"/>
          <a:lstStyle/>
          <a:p>
            <a:endParaRPr lang="en-US"/>
          </a:p>
        </p:txBody>
      </p:sp>
      <p:sp>
        <p:nvSpPr>
          <p:cNvPr id="267290" name="Line 26"/>
          <p:cNvSpPr>
            <a:spLocks noChangeShapeType="1"/>
          </p:cNvSpPr>
          <p:nvPr/>
        </p:nvSpPr>
        <p:spPr bwMode="auto">
          <a:xfrm flipH="1">
            <a:off x="3350492" y="2934642"/>
            <a:ext cx="0" cy="2138891"/>
          </a:xfrm>
          <a:prstGeom prst="line">
            <a:avLst/>
          </a:prstGeom>
          <a:noFill/>
          <a:ln w="381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7295" name="Rectangle 31"/>
          <p:cNvSpPr>
            <a:spLocks noChangeArrowheads="1"/>
          </p:cNvSpPr>
          <p:nvPr/>
        </p:nvSpPr>
        <p:spPr bwMode="auto">
          <a:xfrm>
            <a:off x="515385" y="1047524"/>
            <a:ext cx="7772400" cy="499528"/>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Lower-Tailed Test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
        <p:nvSpPr>
          <p:cNvPr id="267297" name="Rectangle 33"/>
          <p:cNvSpPr>
            <a:spLocks noChangeArrowheads="1"/>
          </p:cNvSpPr>
          <p:nvPr/>
        </p:nvSpPr>
        <p:spPr bwMode="auto">
          <a:xfrm>
            <a:off x="6151587" y="2707444"/>
            <a:ext cx="1545411" cy="623029"/>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     Sampling</a:t>
            </a:r>
          </a:p>
          <a:p>
            <a:pPr algn="l"/>
            <a:r>
              <a:rPr lang="en-US" sz="1805" dirty="0">
                <a:solidFill>
                  <a:srgbClr val="000000"/>
                </a:solidFill>
                <a:latin typeface="+mn-lt"/>
                <a:cs typeface="Arial" panose="020B0604020202020204" pitchFamily="34" charset="0"/>
              </a:rPr>
              <a:t>Distribution of </a:t>
            </a:r>
          </a:p>
        </p:txBody>
      </p:sp>
      <mc:AlternateContent xmlns:mc="http://schemas.openxmlformats.org/markup-compatibility/2006" xmlns:a14="http://schemas.microsoft.com/office/drawing/2010/main">
        <mc:Choice Requires="a14">
          <p:sp>
            <p:nvSpPr>
              <p:cNvPr id="2" name="TextBox 1"/>
              <p:cNvSpPr txBox="1"/>
              <p:nvPr/>
            </p:nvSpPr>
            <p:spPr>
              <a:xfrm>
                <a:off x="6326202" y="3264969"/>
                <a:ext cx="1295932" cy="657231"/>
              </a:xfrm>
              <a:prstGeom prst="rect">
                <a:avLst/>
              </a:prstGeom>
              <a:noFill/>
              <a:effectLst>
                <a:outerShdw dist="25400" dir="3000000" algn="ctr" rotWithShape="0">
                  <a:schemeClr val="bg1"/>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𝑧</m:t>
                      </m:r>
                      <m:r>
                        <a:rPr lang="en-US" sz="1805" i="1">
                          <a:solidFill>
                            <a:srgbClr val="000000"/>
                          </a:solidFill>
                          <a:latin typeface="Cambria Math"/>
                        </a:rPr>
                        <m:t>=</m:t>
                      </m:r>
                      <m:f>
                        <m:fPr>
                          <m:ctrlPr>
                            <a:rPr lang="en-US" sz="1805" i="1">
                              <a:solidFill>
                                <a:srgbClr val="000000"/>
                              </a:solidFill>
                              <a:latin typeface="Cambria Math" panose="02040503050406030204" pitchFamily="18" charset="0"/>
                            </a:rPr>
                          </m:ctrlPr>
                        </m:fPr>
                        <m:num>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𝑥</m:t>
                              </m:r>
                            </m:e>
                          </m:acc>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𝜇</m:t>
                              </m:r>
                            </m:e>
                            <m:sub>
                              <m:r>
                                <a:rPr lang="en-US" sz="1805" i="1">
                                  <a:solidFill>
                                    <a:srgbClr val="000000"/>
                                  </a:solidFill>
                                  <a:latin typeface="Cambria Math"/>
                                </a:rPr>
                                <m:t>0</m:t>
                              </m:r>
                            </m:sub>
                          </m:sSub>
                        </m:num>
                        <m:den>
                          <m:f>
                            <m:fPr>
                              <m:type m:val="lin"/>
                              <m:ctrlPr>
                                <a:rPr lang="en-US" sz="1805" i="1">
                                  <a:solidFill>
                                    <a:srgbClr val="000000"/>
                                  </a:solidFill>
                                  <a:latin typeface="Cambria Math" panose="02040503050406030204" pitchFamily="18" charset="0"/>
                                  <a:ea typeface="Cambria Math"/>
                                </a:rPr>
                              </m:ctrlPr>
                            </m:fPr>
                            <m:num>
                              <m:r>
                                <a:rPr lang="en-US" sz="1805" i="1">
                                  <a:solidFill>
                                    <a:srgbClr val="000000"/>
                                  </a:solidFill>
                                  <a:latin typeface="Cambria Math"/>
                                  <a:ea typeface="Cambria Math"/>
                                </a:rPr>
                                <m:t>𝜎</m:t>
                              </m:r>
                            </m:num>
                            <m:den>
                              <m:rad>
                                <m:radPr>
                                  <m:degHide m:val="on"/>
                                  <m:ctrlPr>
                                    <a:rPr lang="en-US" sz="1805" i="1">
                                      <a:solidFill>
                                        <a:srgbClr val="000000"/>
                                      </a:solidFill>
                                      <a:latin typeface="Cambria Math" panose="02040503050406030204" pitchFamily="18" charset="0"/>
                                      <a:ea typeface="Cambria Math"/>
                                    </a:rPr>
                                  </m:ctrlPr>
                                </m:radPr>
                                <m:deg/>
                                <m:e>
                                  <m:r>
                                    <a:rPr lang="en-US" sz="1805" i="1">
                                      <a:solidFill>
                                        <a:srgbClr val="000000"/>
                                      </a:solidFill>
                                      <a:latin typeface="Cambria Math"/>
                                      <a:ea typeface="Cambria Math"/>
                                    </a:rPr>
                                    <m:t>𝑛</m:t>
                                  </m:r>
                                </m:e>
                              </m:rad>
                            </m:den>
                          </m:f>
                        </m:den>
                      </m:f>
                    </m:oMath>
                  </m:oMathPara>
                </a14:m>
                <a:endParaRPr lang="en-US" sz="1805" dirty="0">
                  <a:solidFill>
                    <a:srgbClr val="000000"/>
                  </a:solidFill>
                  <a:latin typeface="+mn-lt"/>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6326202" y="3264969"/>
                <a:ext cx="1295932" cy="657231"/>
              </a:xfrm>
              <a:prstGeom prst="rect">
                <a:avLst/>
              </a:prstGeom>
              <a:blipFill>
                <a:blip r:embed="rId3"/>
                <a:stretch>
                  <a:fillRect/>
                </a:stretch>
              </a:blipFill>
              <a:effectLst>
                <a:outerShdw dist="25400" dir="3000000" algn="ctr" rotWithShape="0">
                  <a:schemeClr val="bg1"/>
                </a:outerShdw>
              </a:effectLst>
            </p:spPr>
            <p:txBody>
              <a:bodyPr/>
              <a:lstStyle/>
              <a:p>
                <a:r>
                  <a:rPr lang="en-US">
                    <a:noFill/>
                  </a:rPr>
                  <a:t> </a:t>
                </a:r>
              </a:p>
            </p:txBody>
          </p:sp>
        </mc:Fallback>
      </mc:AlternateContent>
      <p:sp>
        <p:nvSpPr>
          <p:cNvPr id="4" name="TextBox 3"/>
          <p:cNvSpPr txBox="1"/>
          <p:nvPr/>
        </p:nvSpPr>
        <p:spPr>
          <a:xfrm>
            <a:off x="3269326" y="5896247"/>
            <a:ext cx="2021230" cy="369332"/>
          </a:xfrm>
          <a:prstGeom prst="rect">
            <a:avLst/>
          </a:prstGeom>
          <a:noFill/>
        </p:spPr>
        <p:txBody>
          <a:bodyPr wrap="square" rtlCol="0">
            <a:spAutoFit/>
          </a:bodyPr>
          <a:lstStyle/>
          <a:p>
            <a:r>
              <a:rPr lang="en-US" b="1" dirty="0" smtClean="0">
                <a:solidFill>
                  <a:srgbClr val="000000"/>
                </a:solidFill>
                <a:effectLst/>
                <a:latin typeface="+mn-lt"/>
                <a:cs typeface="Arial" panose="020B0604020202020204" pitchFamily="34" charset="0"/>
              </a:rPr>
              <a:t>do not </a:t>
            </a:r>
            <a:r>
              <a:rPr lang="en-US" b="1" dirty="0">
                <a:solidFill>
                  <a:srgbClr val="000000"/>
                </a:solidFill>
                <a:effectLst/>
                <a:latin typeface="+mn-lt"/>
                <a:cs typeface="Arial" panose="020B0604020202020204" pitchFamily="34" charset="0"/>
              </a:rPr>
              <a:t>reject </a:t>
            </a:r>
            <a:r>
              <a:rPr lang="en-US" b="1" i="1" dirty="0" smtClean="0">
                <a:solidFill>
                  <a:srgbClr val="000000"/>
                </a:solidFill>
                <a:effectLst/>
                <a:latin typeface="+mn-lt"/>
                <a:cs typeface="Arial" panose="020B0604020202020204" pitchFamily="34" charset="0"/>
              </a:rPr>
              <a:t>H</a:t>
            </a:r>
            <a:r>
              <a:rPr lang="en-US" b="1" baseline="-25000" dirty="0" smtClean="0">
                <a:solidFill>
                  <a:srgbClr val="000000"/>
                </a:solidFill>
                <a:effectLst/>
                <a:latin typeface="+mn-lt"/>
                <a:cs typeface="Arial" panose="020B0604020202020204" pitchFamily="34" charset="0"/>
              </a:rPr>
              <a:t>0</a:t>
            </a:r>
            <a:r>
              <a:rPr lang="en-US" b="1" dirty="0" smtClean="0">
                <a:solidFill>
                  <a:srgbClr val="000000"/>
                </a:solidFill>
                <a:latin typeface="+mn-lt"/>
                <a:cs typeface="Arial" panose="020B0604020202020204" pitchFamily="34" charset="0"/>
              </a:rPr>
              <a:t>, at </a:t>
            </a:r>
            <a:endParaRPr lang="en-US" b="1" dirty="0">
              <a:solidFill>
                <a:srgbClr val="000000"/>
              </a:solidFill>
              <a:effectLst/>
              <a:latin typeface="+mn-lt"/>
              <a:cs typeface="Arial" panose="020B0604020202020204" pitchFamily="34" charset="0"/>
            </a:endParaRPr>
          </a:p>
        </p:txBody>
      </p:sp>
      <p:sp>
        <p:nvSpPr>
          <p:cNvPr id="6" name="TextBox 5"/>
          <p:cNvSpPr txBox="1"/>
          <p:nvPr/>
        </p:nvSpPr>
        <p:spPr>
          <a:xfrm>
            <a:off x="1707895" y="2965122"/>
            <a:ext cx="1863859" cy="369332"/>
          </a:xfrm>
          <a:prstGeom prst="rect">
            <a:avLst/>
          </a:prstGeom>
          <a:noFill/>
        </p:spPr>
        <p:txBody>
          <a:bodyPr wrap="square" rtlCol="0">
            <a:spAutoFit/>
          </a:bodyPr>
          <a:lstStyle/>
          <a:p>
            <a:r>
              <a:rPr lang="en-US" dirty="0" smtClean="0">
                <a:latin typeface="+mn-lt"/>
              </a:rPr>
              <a:t>Reject the Null</a:t>
            </a:r>
            <a:endParaRPr lang="en-US" dirty="0">
              <a:latin typeface="+mn-lt"/>
            </a:endParaRPr>
          </a:p>
        </p:txBody>
      </p:sp>
      <p:sp>
        <p:nvSpPr>
          <p:cNvPr id="34" name="Line 28"/>
          <p:cNvSpPr>
            <a:spLocks noChangeShapeType="1"/>
          </p:cNvSpPr>
          <p:nvPr/>
        </p:nvSpPr>
        <p:spPr bwMode="auto">
          <a:xfrm flipH="1">
            <a:off x="2464398" y="3406020"/>
            <a:ext cx="905321" cy="3030"/>
          </a:xfrm>
          <a:prstGeom prst="line">
            <a:avLst/>
          </a:prstGeom>
          <a:noFill/>
          <a:ln w="12700">
            <a:solidFill>
              <a:srgbClr val="000000"/>
            </a:solidFill>
            <a:round/>
            <a:headEnd/>
            <a:tailEnd type="triangle" w="med" len="med"/>
          </a:ln>
          <a:effectLst/>
        </p:spPr>
        <p:txBody>
          <a:bodyPr wrap="none" anchor="ctr"/>
          <a:lstStyle/>
          <a:p>
            <a:endParaRPr lang="en-US"/>
          </a:p>
        </p:txBody>
      </p:sp>
      <p:sp>
        <p:nvSpPr>
          <p:cNvPr id="35" name="Line 28"/>
          <p:cNvSpPr>
            <a:spLocks noChangeShapeType="1"/>
          </p:cNvSpPr>
          <p:nvPr/>
        </p:nvSpPr>
        <p:spPr bwMode="auto">
          <a:xfrm>
            <a:off x="3359274" y="3097880"/>
            <a:ext cx="1229682" cy="2633"/>
          </a:xfrm>
          <a:prstGeom prst="line">
            <a:avLst/>
          </a:prstGeom>
          <a:noFill/>
          <a:ln w="12700">
            <a:solidFill>
              <a:srgbClr val="000000"/>
            </a:solidFill>
            <a:round/>
            <a:headEnd/>
            <a:tailEnd type="triangle" w="med" len="med"/>
          </a:ln>
          <a:effectLst/>
        </p:spPr>
        <p:txBody>
          <a:bodyPr wrap="none" anchor="ctr"/>
          <a:lstStyle/>
          <a:p>
            <a:endParaRPr lang="en-US"/>
          </a:p>
        </p:txBody>
      </p:sp>
      <p:sp>
        <p:nvSpPr>
          <p:cNvPr id="36" name="TextBox 35"/>
          <p:cNvSpPr txBox="1"/>
          <p:nvPr/>
        </p:nvSpPr>
        <p:spPr>
          <a:xfrm>
            <a:off x="3417976" y="2517037"/>
            <a:ext cx="1863859" cy="646331"/>
          </a:xfrm>
          <a:prstGeom prst="rect">
            <a:avLst/>
          </a:prstGeom>
          <a:noFill/>
        </p:spPr>
        <p:txBody>
          <a:bodyPr wrap="square" rtlCol="0">
            <a:spAutoFit/>
          </a:bodyPr>
          <a:lstStyle/>
          <a:p>
            <a:r>
              <a:rPr lang="en-US" dirty="0" smtClean="0">
                <a:latin typeface="+mn-lt"/>
              </a:rPr>
              <a:t>Do not Reject the Null</a:t>
            </a:r>
            <a:endParaRPr lang="en-US" dirty="0">
              <a:latin typeface="+mn-lt"/>
            </a:endParaRPr>
          </a:p>
        </p:txBody>
      </p:sp>
    </p:spTree>
    <p:extLst>
      <p:ext uri="{BB962C8B-B14F-4D97-AF65-F5344CB8AC3E}">
        <p14:creationId xmlns:p14="http://schemas.microsoft.com/office/powerpoint/2010/main" val="1920102265"/>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51112" y="1035046"/>
            <a:ext cx="7772400" cy="612306"/>
          </a:xfrm>
          <a:noFill/>
          <a:ln/>
        </p:spPr>
        <p:txBody>
          <a:bodyPr>
            <a:noAutofit/>
          </a:bodyPr>
          <a:lstStyle/>
          <a:p>
            <a:r>
              <a:rPr lang="en-US" sz="2400" dirty="0">
                <a:latin typeface="+mn-lt"/>
              </a:rPr>
              <a:t>Hypothesis Testing</a:t>
            </a:r>
          </a:p>
        </p:txBody>
      </p:sp>
      <p:sp>
        <p:nvSpPr>
          <p:cNvPr id="5126" name="Text Box 6"/>
          <p:cNvSpPr txBox="1">
            <a:spLocks noChangeArrowheads="1"/>
          </p:cNvSpPr>
          <p:nvPr/>
        </p:nvSpPr>
        <p:spPr bwMode="auto">
          <a:xfrm>
            <a:off x="757277" y="1694352"/>
            <a:ext cx="4578497" cy="370101"/>
          </a:xfrm>
          <a:prstGeom prst="rect">
            <a:avLst/>
          </a:prstGeom>
          <a:noFill/>
          <a:ln w="12700">
            <a:noFill/>
            <a:miter lim="800000"/>
            <a:headEnd/>
            <a:tailEnd/>
          </a:ln>
          <a:effectLst/>
        </p:spPr>
        <p:txBody>
          <a:bodyPr wrap="none">
            <a:spAutoFit/>
          </a:bodyPr>
          <a:lstStyle/>
          <a:p>
            <a:pPr marL="257827" indent="-257827">
              <a:buSzPct val="90000"/>
              <a:buFont typeface="Arial" panose="020B0604020202020204" pitchFamily="34" charset="0"/>
              <a:buChar char="•"/>
            </a:pPr>
            <a:r>
              <a:rPr lang="en-US" sz="1805" dirty="0">
                <a:solidFill>
                  <a:srgbClr val="000000"/>
                </a:solidFill>
                <a:latin typeface="+mn-lt"/>
                <a:cs typeface="Arial" panose="020B0604020202020204" pitchFamily="34" charset="0"/>
              </a:rPr>
              <a:t>Developing Null and Alternative Hypotheses</a:t>
            </a:r>
          </a:p>
        </p:txBody>
      </p:sp>
      <p:sp>
        <p:nvSpPr>
          <p:cNvPr id="5127" name="Text Box 7"/>
          <p:cNvSpPr txBox="1">
            <a:spLocks noChangeArrowheads="1"/>
          </p:cNvSpPr>
          <p:nvPr/>
        </p:nvSpPr>
        <p:spPr bwMode="auto">
          <a:xfrm>
            <a:off x="760452" y="2038102"/>
            <a:ext cx="2681311" cy="370101"/>
          </a:xfrm>
          <a:prstGeom prst="rect">
            <a:avLst/>
          </a:prstGeom>
          <a:noFill/>
          <a:ln w="12700">
            <a:noFill/>
            <a:miter lim="800000"/>
            <a:headEnd/>
            <a:tailEnd/>
          </a:ln>
          <a:effectLst/>
        </p:spPr>
        <p:txBody>
          <a:bodyPr wrap="none">
            <a:spAutoFit/>
          </a:bodyPr>
          <a:lstStyle/>
          <a:p>
            <a:pPr marL="257827" indent="-257827">
              <a:buSzPct val="90000"/>
              <a:buFont typeface="Arial" panose="020B0604020202020204" pitchFamily="34" charset="0"/>
              <a:buChar char="•"/>
            </a:pPr>
            <a:r>
              <a:rPr lang="en-US" sz="1805" dirty="0">
                <a:solidFill>
                  <a:srgbClr val="000000"/>
                </a:solidFill>
                <a:latin typeface="+mn-lt"/>
                <a:cs typeface="Arial" panose="020B0604020202020204" pitchFamily="34" charset="0"/>
              </a:rPr>
              <a:t>Type I and Type II Errors</a:t>
            </a:r>
          </a:p>
        </p:txBody>
      </p:sp>
      <p:sp>
        <p:nvSpPr>
          <p:cNvPr id="5128" name="Text Box 8"/>
          <p:cNvSpPr txBox="1">
            <a:spLocks noChangeArrowheads="1"/>
          </p:cNvSpPr>
          <p:nvPr/>
        </p:nvSpPr>
        <p:spPr bwMode="auto">
          <a:xfrm>
            <a:off x="760452" y="2376055"/>
            <a:ext cx="3118803" cy="370101"/>
          </a:xfrm>
          <a:prstGeom prst="rect">
            <a:avLst/>
          </a:prstGeom>
          <a:noFill/>
          <a:ln w="12700">
            <a:noFill/>
            <a:miter lim="800000"/>
            <a:headEnd/>
            <a:tailEnd/>
          </a:ln>
          <a:effectLst/>
        </p:spPr>
        <p:txBody>
          <a:bodyPr wrap="none">
            <a:spAutoFit/>
          </a:bodyPr>
          <a:lstStyle/>
          <a:p>
            <a:pPr marL="257827" indent="-257827">
              <a:spcBef>
                <a:spcPct val="20000"/>
              </a:spcBef>
              <a:buSzPct val="90000"/>
              <a:buFont typeface="Arial" panose="020B0604020202020204" pitchFamily="34" charset="0"/>
              <a:buChar char="•"/>
            </a:pPr>
            <a:r>
              <a:rPr lang="en-US" sz="1805" dirty="0">
                <a:solidFill>
                  <a:srgbClr val="000000"/>
                </a:solidFill>
                <a:latin typeface="+mn-lt"/>
                <a:cs typeface="Arial" panose="020B0604020202020204" pitchFamily="34" charset="0"/>
              </a:rPr>
              <a:t>Population Mean:  </a:t>
            </a:r>
            <a:r>
              <a:rPr lang="en-US" sz="1805" i="1" dirty="0">
                <a:solidFill>
                  <a:srgbClr val="000000"/>
                </a:solidFill>
                <a:latin typeface="Symbol" panose="05050102010706020507" pitchFamily="18" charset="2"/>
                <a:cs typeface="Arial" panose="020B0604020202020204" pitchFamily="34" charset="0"/>
              </a:rPr>
              <a:t>s</a:t>
            </a:r>
            <a:r>
              <a:rPr lang="en-US" sz="1805" dirty="0">
                <a:solidFill>
                  <a:srgbClr val="000000"/>
                </a:solidFill>
                <a:latin typeface="+mn-lt"/>
                <a:cs typeface="Arial" panose="020B0604020202020204" pitchFamily="34" charset="0"/>
              </a:rPr>
              <a:t>  Known</a:t>
            </a:r>
          </a:p>
        </p:txBody>
      </p:sp>
      <p:sp>
        <p:nvSpPr>
          <p:cNvPr id="5129" name="Text Box 9"/>
          <p:cNvSpPr txBox="1">
            <a:spLocks noChangeArrowheads="1"/>
          </p:cNvSpPr>
          <p:nvPr/>
        </p:nvSpPr>
        <p:spPr bwMode="auto">
          <a:xfrm>
            <a:off x="765215" y="2734129"/>
            <a:ext cx="3378874" cy="370101"/>
          </a:xfrm>
          <a:prstGeom prst="rect">
            <a:avLst/>
          </a:prstGeom>
          <a:noFill/>
          <a:ln w="12700">
            <a:noFill/>
            <a:miter lim="800000"/>
            <a:headEnd/>
            <a:tailEnd/>
          </a:ln>
          <a:effectLst/>
        </p:spPr>
        <p:txBody>
          <a:bodyPr wrap="none">
            <a:spAutoFit/>
          </a:bodyPr>
          <a:lstStyle/>
          <a:p>
            <a:pPr marL="257827" indent="-257827">
              <a:spcBef>
                <a:spcPct val="20000"/>
              </a:spcBef>
              <a:buSzPct val="90000"/>
              <a:buFont typeface="Arial" panose="020B0604020202020204" pitchFamily="34" charset="0"/>
              <a:buChar char="•"/>
            </a:pPr>
            <a:r>
              <a:rPr lang="en-US" sz="1805" dirty="0">
                <a:solidFill>
                  <a:srgbClr val="000000"/>
                </a:solidFill>
                <a:latin typeface="+mn-lt"/>
                <a:cs typeface="Arial" panose="020B0604020202020204" pitchFamily="34" charset="0"/>
              </a:rPr>
              <a:t>Population Mean:  </a:t>
            </a:r>
            <a:r>
              <a:rPr lang="en-US" sz="1805" i="1" dirty="0">
                <a:solidFill>
                  <a:srgbClr val="000000"/>
                </a:solidFill>
                <a:latin typeface="Symbol" panose="05050102010706020507" pitchFamily="18" charset="2"/>
                <a:cs typeface="Arial" panose="020B0604020202020204" pitchFamily="34" charset="0"/>
              </a:rPr>
              <a:t>s</a:t>
            </a:r>
            <a:r>
              <a:rPr lang="en-US" sz="1805" dirty="0">
                <a:solidFill>
                  <a:srgbClr val="000000"/>
                </a:solidFill>
                <a:latin typeface="+mn-lt"/>
                <a:cs typeface="Arial" panose="020B0604020202020204" pitchFamily="34" charset="0"/>
              </a:rPr>
              <a:t>  Unknown</a:t>
            </a:r>
          </a:p>
        </p:txBody>
      </p:sp>
      <p:sp>
        <p:nvSpPr>
          <p:cNvPr id="5143" name="Text Box 23"/>
          <p:cNvSpPr txBox="1">
            <a:spLocks noChangeArrowheads="1"/>
          </p:cNvSpPr>
          <p:nvPr/>
        </p:nvSpPr>
        <p:spPr bwMode="auto">
          <a:xfrm>
            <a:off x="760452" y="3105331"/>
            <a:ext cx="2529667" cy="370101"/>
          </a:xfrm>
          <a:prstGeom prst="rect">
            <a:avLst/>
          </a:prstGeom>
          <a:noFill/>
          <a:ln w="12700">
            <a:noFill/>
            <a:miter lim="800000"/>
            <a:headEnd/>
            <a:tailEnd/>
          </a:ln>
          <a:effectLst/>
        </p:spPr>
        <p:txBody>
          <a:bodyPr wrap="none">
            <a:spAutoFit/>
          </a:bodyPr>
          <a:lstStyle/>
          <a:p>
            <a:pPr marL="257827" indent="-257827">
              <a:spcBef>
                <a:spcPct val="20000"/>
              </a:spcBef>
              <a:buSzPct val="90000"/>
              <a:buFont typeface="Arial" panose="020B0604020202020204" pitchFamily="34" charset="0"/>
              <a:buChar char="•"/>
            </a:pPr>
            <a:r>
              <a:rPr lang="en-US" sz="1805" dirty="0">
                <a:solidFill>
                  <a:srgbClr val="000000"/>
                </a:solidFill>
                <a:latin typeface="+mn-lt"/>
                <a:cs typeface="Arial" panose="020B0604020202020204" pitchFamily="34" charset="0"/>
              </a:rPr>
              <a:t>Population Proportion</a:t>
            </a:r>
          </a:p>
        </p:txBody>
      </p:sp>
    </p:spTree>
    <p:extLst>
      <p:ext uri="{BB962C8B-B14F-4D97-AF65-F5344CB8AC3E}">
        <p14:creationId xmlns:p14="http://schemas.microsoft.com/office/powerpoint/2010/main" val="32492873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1" name="Rectangle 3"/>
          <p:cNvSpPr>
            <a:spLocks noChangeArrowheads="1"/>
          </p:cNvSpPr>
          <p:nvPr/>
        </p:nvSpPr>
        <p:spPr bwMode="auto">
          <a:xfrm>
            <a:off x="750185" y="1715876"/>
            <a:ext cx="6960799" cy="429688"/>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smtClean="0">
                <a:solidFill>
                  <a:srgbClr val="000000"/>
                </a:solidFill>
                <a:latin typeface="+mn-lt"/>
                <a:cs typeface="Arial" panose="020B0604020202020204" pitchFamily="34" charset="0"/>
              </a:rPr>
              <a:t>Critical Value Approach: </a:t>
            </a:r>
            <a:r>
              <a:rPr lang="en-US" sz="1805" dirty="0">
                <a:solidFill>
                  <a:srgbClr val="000000"/>
                </a:solidFill>
                <a:cs typeface="Arial" panose="020B0604020202020204" pitchFamily="34" charset="0"/>
              </a:rPr>
              <a:t>Upper tail:  Reject </a:t>
            </a:r>
            <a:r>
              <a:rPr lang="en-US" sz="1805" i="1" dirty="0">
                <a:solidFill>
                  <a:srgbClr val="000000"/>
                </a:solidFill>
                <a:cs typeface="Arial" panose="020B0604020202020204" pitchFamily="34" charset="0"/>
              </a:rPr>
              <a:t>H</a:t>
            </a:r>
            <a:r>
              <a:rPr lang="en-US" sz="1805" baseline="-25000" dirty="0">
                <a:solidFill>
                  <a:srgbClr val="000000"/>
                </a:solidFill>
                <a:cs typeface="Arial" panose="020B0604020202020204" pitchFamily="34" charset="0"/>
              </a:rPr>
              <a:t>0</a:t>
            </a:r>
            <a:r>
              <a:rPr lang="en-US" sz="1805" dirty="0">
                <a:solidFill>
                  <a:srgbClr val="000000"/>
                </a:solidFill>
                <a:cs typeface="Arial" panose="020B0604020202020204" pitchFamily="34" charset="0"/>
              </a:rPr>
              <a:t> if </a:t>
            </a:r>
            <a:r>
              <a:rPr lang="en-US" sz="1805" i="1" dirty="0">
                <a:solidFill>
                  <a:srgbClr val="000000"/>
                </a:solidFill>
                <a:cs typeface="Arial" panose="020B0604020202020204" pitchFamily="34" charset="0"/>
              </a:rPr>
              <a:t>z</a:t>
            </a:r>
            <a:r>
              <a:rPr lang="en-US" sz="1805" dirty="0">
                <a:solidFill>
                  <a:srgbClr val="000000"/>
                </a:solidFill>
                <a:cs typeface="Arial" panose="020B0604020202020204" pitchFamily="34" charset="0"/>
              </a:rPr>
              <a:t> </a:t>
            </a:r>
            <a:r>
              <a:rPr lang="en-US" sz="1805" u="sng" dirty="0">
                <a:solidFill>
                  <a:srgbClr val="000000"/>
                </a:solidFill>
                <a:cs typeface="Arial" panose="020B0604020202020204" pitchFamily="34" charset="0"/>
              </a:rPr>
              <a:t>&gt;</a:t>
            </a:r>
            <a:r>
              <a:rPr lang="en-US" sz="1805" dirty="0">
                <a:solidFill>
                  <a:srgbClr val="000000"/>
                </a:solidFill>
                <a:cs typeface="Arial" panose="020B0604020202020204" pitchFamily="34" charset="0"/>
              </a:rPr>
              <a:t> </a:t>
            </a:r>
            <a:r>
              <a:rPr lang="en-US" sz="1805" i="1" dirty="0">
                <a:solidFill>
                  <a:srgbClr val="000000"/>
                </a:solidFill>
                <a:cs typeface="Arial" panose="020B0604020202020204" pitchFamily="34" charset="0"/>
              </a:rPr>
              <a:t>z</a:t>
            </a:r>
            <a:r>
              <a:rPr lang="en-US" sz="1805" i="1" baseline="-25000" dirty="0">
                <a:solidFill>
                  <a:srgbClr val="000000"/>
                </a:solidFill>
                <a:latin typeface="Symbol" panose="05050102010706020507" pitchFamily="18" charset="2"/>
                <a:cs typeface="Arial" panose="020B0604020202020204" pitchFamily="34" charset="0"/>
              </a:rPr>
              <a:t></a:t>
            </a:r>
            <a:endParaRPr lang="en-US" sz="2000" dirty="0">
              <a:solidFill>
                <a:srgbClr val="000000"/>
              </a:solidFill>
              <a:latin typeface="Symbol" panose="05050102010706020507" pitchFamily="18" charset="2"/>
              <a:cs typeface="Arial" panose="020B0604020202020204" pitchFamily="34" charset="0"/>
            </a:endParaRPr>
          </a:p>
          <a:p>
            <a:pPr marL="257827" indent="-257827">
              <a:spcBef>
                <a:spcPct val="20000"/>
              </a:spcBef>
              <a:buSzPct val="100000"/>
              <a:buFont typeface="Arial" panose="020B0604020202020204" pitchFamily="34" charset="0"/>
              <a:buChar char="•"/>
            </a:pPr>
            <a:endParaRPr lang="en-US" sz="1805" baseline="-25000" dirty="0">
              <a:solidFill>
                <a:srgbClr val="000000"/>
              </a:solidFill>
              <a:latin typeface="+mn-lt"/>
              <a:cs typeface="Arial" panose="020B0604020202020204" pitchFamily="34" charset="0"/>
            </a:endParaRPr>
          </a:p>
        </p:txBody>
      </p:sp>
      <p:sp>
        <p:nvSpPr>
          <p:cNvPr id="263172" name="Freeform 4"/>
          <p:cNvSpPr>
            <a:spLocks/>
          </p:cNvSpPr>
          <p:nvPr/>
        </p:nvSpPr>
        <p:spPr bwMode="auto">
          <a:xfrm>
            <a:off x="2731169" y="2711681"/>
            <a:ext cx="3321629" cy="2300025"/>
          </a:xfrm>
          <a:custGeom>
            <a:avLst/>
            <a:gdLst/>
            <a:ahLst/>
            <a:cxnLst>
              <a:cxn ang="0">
                <a:pos x="1356" y="8"/>
              </a:cxn>
              <a:cxn ang="0">
                <a:pos x="1262" y="96"/>
              </a:cxn>
              <a:cxn ang="0">
                <a:pos x="1203" y="196"/>
              </a:cxn>
              <a:cxn ang="0">
                <a:pos x="1144" y="304"/>
              </a:cxn>
              <a:cxn ang="0">
                <a:pos x="1098" y="406"/>
              </a:cxn>
              <a:cxn ang="0">
                <a:pos x="1059" y="508"/>
              </a:cxn>
              <a:cxn ang="0">
                <a:pos x="1014" y="625"/>
              </a:cxn>
              <a:cxn ang="0">
                <a:pos x="975" y="748"/>
              </a:cxn>
              <a:cxn ang="0">
                <a:pos x="948" y="853"/>
              </a:cxn>
              <a:cxn ang="0">
                <a:pos x="922" y="965"/>
              </a:cxn>
              <a:cxn ang="0">
                <a:pos x="885" y="1072"/>
              </a:cxn>
              <a:cxn ang="0">
                <a:pos x="844" y="1177"/>
              </a:cxn>
              <a:cxn ang="0">
                <a:pos x="812" y="1282"/>
              </a:cxn>
              <a:cxn ang="0">
                <a:pos x="748" y="1402"/>
              </a:cxn>
              <a:cxn ang="0">
                <a:pos x="677" y="1516"/>
              </a:cxn>
              <a:cxn ang="0">
                <a:pos x="605" y="1613"/>
              </a:cxn>
              <a:cxn ang="0">
                <a:pos x="504" y="1686"/>
              </a:cxn>
              <a:cxn ang="0">
                <a:pos x="396" y="1740"/>
              </a:cxn>
              <a:cxn ang="0">
                <a:pos x="293" y="1783"/>
              </a:cxn>
              <a:cxn ang="0">
                <a:pos x="204" y="1813"/>
              </a:cxn>
              <a:cxn ang="0">
                <a:pos x="81" y="1849"/>
              </a:cxn>
              <a:cxn ang="0">
                <a:pos x="2" y="1876"/>
              </a:cxn>
              <a:cxn ang="0">
                <a:pos x="2840" y="1924"/>
              </a:cxn>
              <a:cxn ang="0">
                <a:pos x="2796" y="1863"/>
              </a:cxn>
              <a:cxn ang="0">
                <a:pos x="2694" y="1834"/>
              </a:cxn>
              <a:cxn ang="0">
                <a:pos x="2574" y="1792"/>
              </a:cxn>
              <a:cxn ang="0">
                <a:pos x="2460" y="1744"/>
              </a:cxn>
              <a:cxn ang="0">
                <a:pos x="2342" y="1688"/>
              </a:cxn>
              <a:cxn ang="0">
                <a:pos x="2293" y="1658"/>
              </a:cxn>
              <a:cxn ang="0">
                <a:pos x="2212" y="1584"/>
              </a:cxn>
              <a:cxn ang="0">
                <a:pos x="2140" y="1500"/>
              </a:cxn>
              <a:cxn ang="0">
                <a:pos x="2078" y="1402"/>
              </a:cxn>
              <a:cxn ang="0">
                <a:pos x="2024" y="1300"/>
              </a:cxn>
              <a:cxn ang="0">
                <a:pos x="1978" y="1200"/>
              </a:cxn>
              <a:cxn ang="0">
                <a:pos x="1942" y="1106"/>
              </a:cxn>
              <a:cxn ang="0">
                <a:pos x="1910" y="1012"/>
              </a:cxn>
              <a:cxn ang="0">
                <a:pos x="1870" y="890"/>
              </a:cxn>
              <a:cxn ang="0">
                <a:pos x="1840" y="776"/>
              </a:cxn>
              <a:cxn ang="0">
                <a:pos x="1798" y="640"/>
              </a:cxn>
              <a:cxn ang="0">
                <a:pos x="1748" y="507"/>
              </a:cxn>
              <a:cxn ang="0">
                <a:pos x="1704" y="396"/>
              </a:cxn>
              <a:cxn ang="0">
                <a:pos x="1672" y="318"/>
              </a:cxn>
              <a:cxn ang="0">
                <a:pos x="1630" y="232"/>
              </a:cxn>
              <a:cxn ang="0">
                <a:pos x="1598" y="180"/>
              </a:cxn>
              <a:cxn ang="0">
                <a:pos x="1560" y="124"/>
              </a:cxn>
              <a:cxn ang="0">
                <a:pos x="1546" y="106"/>
              </a:cxn>
              <a:cxn ang="0">
                <a:pos x="1490" y="42"/>
              </a:cxn>
              <a:cxn ang="0">
                <a:pos x="1448" y="8"/>
              </a:cxn>
            </a:cxnLst>
            <a:rect l="0" t="0" r="r" b="b"/>
            <a:pathLst>
              <a:path w="2840" h="1927">
                <a:moveTo>
                  <a:pt x="1416" y="0"/>
                </a:moveTo>
                <a:lnTo>
                  <a:pt x="1384" y="0"/>
                </a:lnTo>
                <a:lnTo>
                  <a:pt x="1356" y="8"/>
                </a:lnTo>
                <a:lnTo>
                  <a:pt x="1324" y="30"/>
                </a:lnTo>
                <a:lnTo>
                  <a:pt x="1299" y="55"/>
                </a:lnTo>
                <a:lnTo>
                  <a:pt x="1262" y="96"/>
                </a:lnTo>
                <a:lnTo>
                  <a:pt x="1242" y="128"/>
                </a:lnTo>
                <a:lnTo>
                  <a:pt x="1218" y="162"/>
                </a:lnTo>
                <a:lnTo>
                  <a:pt x="1203" y="196"/>
                </a:lnTo>
                <a:lnTo>
                  <a:pt x="1185" y="232"/>
                </a:lnTo>
                <a:lnTo>
                  <a:pt x="1164" y="268"/>
                </a:lnTo>
                <a:lnTo>
                  <a:pt x="1144" y="304"/>
                </a:lnTo>
                <a:lnTo>
                  <a:pt x="1128" y="343"/>
                </a:lnTo>
                <a:lnTo>
                  <a:pt x="1112" y="372"/>
                </a:lnTo>
                <a:lnTo>
                  <a:pt x="1098" y="406"/>
                </a:lnTo>
                <a:lnTo>
                  <a:pt x="1086" y="439"/>
                </a:lnTo>
                <a:lnTo>
                  <a:pt x="1071" y="475"/>
                </a:lnTo>
                <a:lnTo>
                  <a:pt x="1059" y="508"/>
                </a:lnTo>
                <a:lnTo>
                  <a:pt x="1041" y="547"/>
                </a:lnTo>
                <a:lnTo>
                  <a:pt x="1026" y="589"/>
                </a:lnTo>
                <a:lnTo>
                  <a:pt x="1014" y="625"/>
                </a:lnTo>
                <a:lnTo>
                  <a:pt x="1002" y="664"/>
                </a:lnTo>
                <a:lnTo>
                  <a:pt x="990" y="709"/>
                </a:lnTo>
                <a:lnTo>
                  <a:pt x="975" y="748"/>
                </a:lnTo>
                <a:lnTo>
                  <a:pt x="966" y="784"/>
                </a:lnTo>
                <a:lnTo>
                  <a:pt x="954" y="823"/>
                </a:lnTo>
                <a:lnTo>
                  <a:pt x="948" y="853"/>
                </a:lnTo>
                <a:lnTo>
                  <a:pt x="936" y="892"/>
                </a:lnTo>
                <a:lnTo>
                  <a:pt x="927" y="931"/>
                </a:lnTo>
                <a:lnTo>
                  <a:pt x="922" y="965"/>
                </a:lnTo>
                <a:lnTo>
                  <a:pt x="909" y="1003"/>
                </a:lnTo>
                <a:lnTo>
                  <a:pt x="897" y="1036"/>
                </a:lnTo>
                <a:lnTo>
                  <a:pt x="885" y="1072"/>
                </a:lnTo>
                <a:lnTo>
                  <a:pt x="873" y="1108"/>
                </a:lnTo>
                <a:lnTo>
                  <a:pt x="860" y="1144"/>
                </a:lnTo>
                <a:lnTo>
                  <a:pt x="844" y="1177"/>
                </a:lnTo>
                <a:lnTo>
                  <a:pt x="832" y="1218"/>
                </a:lnTo>
                <a:lnTo>
                  <a:pt x="822" y="1246"/>
                </a:lnTo>
                <a:lnTo>
                  <a:pt x="812" y="1282"/>
                </a:lnTo>
                <a:lnTo>
                  <a:pt x="789" y="1324"/>
                </a:lnTo>
                <a:lnTo>
                  <a:pt x="768" y="1363"/>
                </a:lnTo>
                <a:lnTo>
                  <a:pt x="748" y="1402"/>
                </a:lnTo>
                <a:lnTo>
                  <a:pt x="730" y="1437"/>
                </a:lnTo>
                <a:lnTo>
                  <a:pt x="708" y="1478"/>
                </a:lnTo>
                <a:lnTo>
                  <a:pt x="677" y="1516"/>
                </a:lnTo>
                <a:lnTo>
                  <a:pt x="653" y="1547"/>
                </a:lnTo>
                <a:lnTo>
                  <a:pt x="632" y="1578"/>
                </a:lnTo>
                <a:lnTo>
                  <a:pt x="605" y="1613"/>
                </a:lnTo>
                <a:lnTo>
                  <a:pt x="580" y="1632"/>
                </a:lnTo>
                <a:lnTo>
                  <a:pt x="551" y="1656"/>
                </a:lnTo>
                <a:lnTo>
                  <a:pt x="504" y="1686"/>
                </a:lnTo>
                <a:lnTo>
                  <a:pt x="458" y="1710"/>
                </a:lnTo>
                <a:lnTo>
                  <a:pt x="424" y="1726"/>
                </a:lnTo>
                <a:lnTo>
                  <a:pt x="396" y="1740"/>
                </a:lnTo>
                <a:lnTo>
                  <a:pt x="364" y="1752"/>
                </a:lnTo>
                <a:lnTo>
                  <a:pt x="328" y="1768"/>
                </a:lnTo>
                <a:lnTo>
                  <a:pt x="293" y="1783"/>
                </a:lnTo>
                <a:lnTo>
                  <a:pt x="264" y="1789"/>
                </a:lnTo>
                <a:lnTo>
                  <a:pt x="237" y="1801"/>
                </a:lnTo>
                <a:lnTo>
                  <a:pt x="204" y="1813"/>
                </a:lnTo>
                <a:lnTo>
                  <a:pt x="160" y="1826"/>
                </a:lnTo>
                <a:lnTo>
                  <a:pt x="114" y="1843"/>
                </a:lnTo>
                <a:lnTo>
                  <a:pt x="81" y="1849"/>
                </a:lnTo>
                <a:lnTo>
                  <a:pt x="48" y="1861"/>
                </a:lnTo>
                <a:lnTo>
                  <a:pt x="21" y="1867"/>
                </a:lnTo>
                <a:lnTo>
                  <a:pt x="2" y="1876"/>
                </a:lnTo>
                <a:lnTo>
                  <a:pt x="0" y="1927"/>
                </a:lnTo>
                <a:lnTo>
                  <a:pt x="0" y="1924"/>
                </a:lnTo>
                <a:lnTo>
                  <a:pt x="2840" y="1924"/>
                </a:lnTo>
                <a:lnTo>
                  <a:pt x="2838" y="1886"/>
                </a:lnTo>
                <a:lnTo>
                  <a:pt x="2832" y="1867"/>
                </a:lnTo>
                <a:lnTo>
                  <a:pt x="2796" y="1863"/>
                </a:lnTo>
                <a:lnTo>
                  <a:pt x="2754" y="1863"/>
                </a:lnTo>
                <a:lnTo>
                  <a:pt x="2718" y="1837"/>
                </a:lnTo>
                <a:lnTo>
                  <a:pt x="2694" y="1834"/>
                </a:lnTo>
                <a:lnTo>
                  <a:pt x="2670" y="1828"/>
                </a:lnTo>
                <a:lnTo>
                  <a:pt x="2622" y="1810"/>
                </a:lnTo>
                <a:lnTo>
                  <a:pt x="2574" y="1792"/>
                </a:lnTo>
                <a:lnTo>
                  <a:pt x="2535" y="1774"/>
                </a:lnTo>
                <a:lnTo>
                  <a:pt x="2499" y="1759"/>
                </a:lnTo>
                <a:lnTo>
                  <a:pt x="2460" y="1744"/>
                </a:lnTo>
                <a:lnTo>
                  <a:pt x="2424" y="1730"/>
                </a:lnTo>
                <a:lnTo>
                  <a:pt x="2379" y="1708"/>
                </a:lnTo>
                <a:lnTo>
                  <a:pt x="2342" y="1688"/>
                </a:lnTo>
                <a:lnTo>
                  <a:pt x="2322" y="1676"/>
                </a:lnTo>
                <a:lnTo>
                  <a:pt x="2308" y="1666"/>
                </a:lnTo>
                <a:lnTo>
                  <a:pt x="2293" y="1658"/>
                </a:lnTo>
                <a:lnTo>
                  <a:pt x="2266" y="1636"/>
                </a:lnTo>
                <a:lnTo>
                  <a:pt x="2245" y="1613"/>
                </a:lnTo>
                <a:lnTo>
                  <a:pt x="2212" y="1584"/>
                </a:lnTo>
                <a:lnTo>
                  <a:pt x="2191" y="1565"/>
                </a:lnTo>
                <a:lnTo>
                  <a:pt x="2161" y="1528"/>
                </a:lnTo>
                <a:lnTo>
                  <a:pt x="2140" y="1500"/>
                </a:lnTo>
                <a:lnTo>
                  <a:pt x="2120" y="1466"/>
                </a:lnTo>
                <a:lnTo>
                  <a:pt x="2098" y="1434"/>
                </a:lnTo>
                <a:lnTo>
                  <a:pt x="2078" y="1402"/>
                </a:lnTo>
                <a:lnTo>
                  <a:pt x="2058" y="1362"/>
                </a:lnTo>
                <a:lnTo>
                  <a:pt x="2042" y="1332"/>
                </a:lnTo>
                <a:lnTo>
                  <a:pt x="2024" y="1300"/>
                </a:lnTo>
                <a:lnTo>
                  <a:pt x="2006" y="1270"/>
                </a:lnTo>
                <a:lnTo>
                  <a:pt x="1996" y="1238"/>
                </a:lnTo>
                <a:lnTo>
                  <a:pt x="1978" y="1200"/>
                </a:lnTo>
                <a:lnTo>
                  <a:pt x="1964" y="1164"/>
                </a:lnTo>
                <a:lnTo>
                  <a:pt x="1952" y="1134"/>
                </a:lnTo>
                <a:lnTo>
                  <a:pt x="1942" y="1106"/>
                </a:lnTo>
                <a:lnTo>
                  <a:pt x="1934" y="1080"/>
                </a:lnTo>
                <a:lnTo>
                  <a:pt x="1924" y="1058"/>
                </a:lnTo>
                <a:lnTo>
                  <a:pt x="1910" y="1012"/>
                </a:lnTo>
                <a:lnTo>
                  <a:pt x="1896" y="970"/>
                </a:lnTo>
                <a:lnTo>
                  <a:pt x="1884" y="930"/>
                </a:lnTo>
                <a:lnTo>
                  <a:pt x="1870" y="890"/>
                </a:lnTo>
                <a:lnTo>
                  <a:pt x="1862" y="850"/>
                </a:lnTo>
                <a:lnTo>
                  <a:pt x="1852" y="814"/>
                </a:lnTo>
                <a:lnTo>
                  <a:pt x="1840" y="776"/>
                </a:lnTo>
                <a:lnTo>
                  <a:pt x="1828" y="734"/>
                </a:lnTo>
                <a:lnTo>
                  <a:pt x="1816" y="694"/>
                </a:lnTo>
                <a:lnTo>
                  <a:pt x="1798" y="640"/>
                </a:lnTo>
                <a:lnTo>
                  <a:pt x="1784" y="598"/>
                </a:lnTo>
                <a:lnTo>
                  <a:pt x="1766" y="550"/>
                </a:lnTo>
                <a:lnTo>
                  <a:pt x="1748" y="507"/>
                </a:lnTo>
                <a:lnTo>
                  <a:pt x="1734" y="474"/>
                </a:lnTo>
                <a:lnTo>
                  <a:pt x="1722" y="432"/>
                </a:lnTo>
                <a:lnTo>
                  <a:pt x="1704" y="396"/>
                </a:lnTo>
                <a:lnTo>
                  <a:pt x="1686" y="348"/>
                </a:lnTo>
                <a:lnTo>
                  <a:pt x="1698" y="372"/>
                </a:lnTo>
                <a:lnTo>
                  <a:pt x="1672" y="318"/>
                </a:lnTo>
                <a:lnTo>
                  <a:pt x="1654" y="284"/>
                </a:lnTo>
                <a:lnTo>
                  <a:pt x="1642" y="256"/>
                </a:lnTo>
                <a:lnTo>
                  <a:pt x="1630" y="232"/>
                </a:lnTo>
                <a:lnTo>
                  <a:pt x="1612" y="206"/>
                </a:lnTo>
                <a:lnTo>
                  <a:pt x="1606" y="196"/>
                </a:lnTo>
                <a:lnTo>
                  <a:pt x="1598" y="180"/>
                </a:lnTo>
                <a:lnTo>
                  <a:pt x="1586" y="160"/>
                </a:lnTo>
                <a:lnTo>
                  <a:pt x="1574" y="142"/>
                </a:lnTo>
                <a:lnTo>
                  <a:pt x="1560" y="124"/>
                </a:lnTo>
                <a:lnTo>
                  <a:pt x="1552" y="114"/>
                </a:lnTo>
                <a:lnTo>
                  <a:pt x="1568" y="136"/>
                </a:lnTo>
                <a:lnTo>
                  <a:pt x="1546" y="106"/>
                </a:lnTo>
                <a:lnTo>
                  <a:pt x="1530" y="86"/>
                </a:lnTo>
                <a:lnTo>
                  <a:pt x="1512" y="62"/>
                </a:lnTo>
                <a:lnTo>
                  <a:pt x="1490" y="42"/>
                </a:lnTo>
                <a:lnTo>
                  <a:pt x="1476" y="28"/>
                </a:lnTo>
                <a:lnTo>
                  <a:pt x="1464" y="16"/>
                </a:lnTo>
                <a:lnTo>
                  <a:pt x="1448" y="8"/>
                </a:lnTo>
                <a:lnTo>
                  <a:pt x="1432" y="2"/>
                </a:lnTo>
              </a:path>
            </a:pathLst>
          </a:custGeom>
          <a:solidFill>
            <a:schemeClr val="bg1">
              <a:lumMod val="85000"/>
            </a:schemeClr>
          </a:solidFill>
          <a:ln w="12700" cap="rnd" cmpd="sng">
            <a:noFill/>
            <a:prstDash val="solid"/>
            <a:round/>
            <a:headEnd type="none" w="med" len="med"/>
            <a:tailEnd type="none" w="med" len="med"/>
          </a:ln>
          <a:effectLst/>
        </p:spPr>
        <p:txBody>
          <a:bodyPr/>
          <a:lstStyle/>
          <a:p>
            <a:endParaRPr lang="en-US"/>
          </a:p>
        </p:txBody>
      </p:sp>
      <p:sp>
        <p:nvSpPr>
          <p:cNvPr id="263175" name="Line 7"/>
          <p:cNvSpPr>
            <a:spLocks noChangeShapeType="1"/>
          </p:cNvSpPr>
          <p:nvPr/>
        </p:nvSpPr>
        <p:spPr bwMode="auto">
          <a:xfrm flipV="1">
            <a:off x="5234322" y="3109049"/>
            <a:ext cx="1552947" cy="1286"/>
          </a:xfrm>
          <a:prstGeom prst="line">
            <a:avLst/>
          </a:prstGeom>
          <a:noFill/>
          <a:ln w="12700">
            <a:solidFill>
              <a:schemeClr val="tx1"/>
            </a:solidFill>
            <a:round/>
            <a:headEnd/>
            <a:tailEnd type="triangle" w="med" len="med"/>
          </a:ln>
          <a:effectLst/>
        </p:spPr>
        <p:txBody>
          <a:bodyPr wrap="none" anchor="ctr"/>
          <a:lstStyle/>
          <a:p>
            <a:endParaRPr lang="en-US"/>
          </a:p>
        </p:txBody>
      </p:sp>
      <p:sp>
        <p:nvSpPr>
          <p:cNvPr id="263176" name="Rectangle 8"/>
          <p:cNvSpPr>
            <a:spLocks noChangeArrowheads="1"/>
          </p:cNvSpPr>
          <p:nvPr/>
        </p:nvSpPr>
        <p:spPr bwMode="auto">
          <a:xfrm>
            <a:off x="4228888" y="5265937"/>
            <a:ext cx="265637"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0</a:t>
            </a:r>
          </a:p>
        </p:txBody>
      </p:sp>
      <p:sp>
        <p:nvSpPr>
          <p:cNvPr id="263177" name="Rectangle 9"/>
          <p:cNvSpPr>
            <a:spLocks noChangeArrowheads="1"/>
          </p:cNvSpPr>
          <p:nvPr/>
        </p:nvSpPr>
        <p:spPr bwMode="auto">
          <a:xfrm>
            <a:off x="4615353" y="5125959"/>
            <a:ext cx="1104799" cy="317498"/>
          </a:xfrm>
          <a:prstGeom prst="rect">
            <a:avLst/>
          </a:prstGeom>
          <a:noFill/>
          <a:ln w="12700">
            <a:noFill/>
            <a:miter lim="800000"/>
            <a:headEnd/>
            <a:tailEnd/>
          </a:ln>
          <a:effectLst/>
        </p:spPr>
        <p:txBody>
          <a:bodyPr wrap="square" lIns="68034" tIns="33420" rIns="68034" bIns="33420">
            <a:spAutoFit/>
          </a:bodyPr>
          <a:lstStyle/>
          <a:p>
            <a:pPr algn="l">
              <a:lnSpc>
                <a:spcPct val="90000"/>
              </a:lnSpc>
            </a:pPr>
            <a:r>
              <a:rPr lang="en-US" sz="1805" dirty="0">
                <a:solidFill>
                  <a:srgbClr val="000000"/>
                </a:solidFill>
                <a:latin typeface="Arial" panose="020B0604020202020204" pitchFamily="34" charset="0"/>
                <a:cs typeface="Arial" panose="020B0604020202020204" pitchFamily="34" charset="0"/>
              </a:rPr>
              <a:t> </a:t>
            </a:r>
            <a:r>
              <a:rPr lang="en-US" sz="1805" i="1" dirty="0" err="1" smtClean="0">
                <a:solidFill>
                  <a:srgbClr val="000000"/>
                </a:solidFill>
                <a:latin typeface="Arial" panose="020B0604020202020204" pitchFamily="34" charset="0"/>
                <a:cs typeface="Arial" panose="020B0604020202020204" pitchFamily="34" charset="0"/>
              </a:rPr>
              <a:t>z</a:t>
            </a:r>
            <a:r>
              <a:rPr lang="en-US" sz="1805" i="1" baseline="-25000" dirty="0" err="1" smtClean="0">
                <a:solidFill>
                  <a:srgbClr val="000000"/>
                </a:solidFill>
                <a:latin typeface="Symbol" panose="05050102010706020507" pitchFamily="18" charset="2"/>
                <a:cs typeface="Arial" panose="020B0604020202020204" pitchFamily="34" charset="0"/>
              </a:rPr>
              <a:t>a</a:t>
            </a:r>
            <a:r>
              <a:rPr lang="en-US" sz="1805" dirty="0" smtClean="0">
                <a:solidFill>
                  <a:srgbClr val="000000"/>
                </a:solidFill>
                <a:latin typeface="Arial" panose="020B0604020202020204" pitchFamily="34" charset="0"/>
                <a:cs typeface="Arial" panose="020B0604020202020204" pitchFamily="34" charset="0"/>
              </a:rPr>
              <a:t>=1.64</a:t>
            </a:r>
            <a:endParaRPr lang="en-US" sz="1805" dirty="0">
              <a:solidFill>
                <a:srgbClr val="000000"/>
              </a:solidFill>
              <a:latin typeface="Arial" panose="020B0604020202020204" pitchFamily="34" charset="0"/>
              <a:cs typeface="Arial" panose="020B0604020202020204" pitchFamily="34" charset="0"/>
            </a:endParaRPr>
          </a:p>
        </p:txBody>
      </p:sp>
      <p:sp>
        <p:nvSpPr>
          <p:cNvPr id="263179" name="Line 11"/>
          <p:cNvSpPr>
            <a:spLocks noChangeShapeType="1"/>
          </p:cNvSpPr>
          <p:nvPr/>
        </p:nvSpPr>
        <p:spPr bwMode="auto">
          <a:xfrm>
            <a:off x="2485341" y="5014092"/>
            <a:ext cx="4260024" cy="5489"/>
          </a:xfrm>
          <a:prstGeom prst="line">
            <a:avLst/>
          </a:prstGeom>
          <a:noFill/>
          <a:ln w="28575">
            <a:solidFill>
              <a:schemeClr val="tx1"/>
            </a:solidFill>
            <a:round/>
            <a:headEnd/>
            <a:tailEnd/>
          </a:ln>
          <a:effectLst/>
        </p:spPr>
        <p:txBody>
          <a:bodyPr wrap="none" anchor="ctr"/>
          <a:lstStyle/>
          <a:p>
            <a:endParaRPr lang="en-US"/>
          </a:p>
        </p:txBody>
      </p:sp>
      <p:sp>
        <p:nvSpPr>
          <p:cNvPr id="263180" name="Rectangle 12"/>
          <p:cNvSpPr>
            <a:spLocks noChangeArrowheads="1"/>
          </p:cNvSpPr>
          <p:nvPr/>
        </p:nvSpPr>
        <p:spPr bwMode="auto">
          <a:xfrm>
            <a:off x="6766807" y="4819119"/>
            <a:ext cx="252813"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Arial" panose="020B0604020202020204" pitchFamily="34" charset="0"/>
                <a:cs typeface="Arial" panose="020B0604020202020204" pitchFamily="34" charset="0"/>
              </a:rPr>
              <a:t>z</a:t>
            </a:r>
          </a:p>
        </p:txBody>
      </p:sp>
      <p:sp>
        <p:nvSpPr>
          <p:cNvPr id="263181" name="Rectangle 13"/>
          <p:cNvSpPr>
            <a:spLocks noChangeArrowheads="1"/>
          </p:cNvSpPr>
          <p:nvPr/>
        </p:nvSpPr>
        <p:spPr bwMode="auto">
          <a:xfrm>
            <a:off x="5664906" y="5107571"/>
            <a:ext cx="1236855" cy="317498"/>
          </a:xfrm>
          <a:prstGeom prst="rect">
            <a:avLst/>
          </a:prstGeom>
          <a:noFill/>
          <a:ln w="12700">
            <a:noFill/>
            <a:miter lim="800000"/>
            <a:headEnd/>
            <a:tailEnd/>
          </a:ln>
          <a:effectLst/>
        </p:spPr>
        <p:txBody>
          <a:bodyPr wrap="square" lIns="68034" tIns="33420" rIns="68034" bIns="33420">
            <a:spAutoFit/>
          </a:bodyPr>
          <a:lstStyle/>
          <a:p>
            <a:pPr algn="l">
              <a:lnSpc>
                <a:spcPct val="90000"/>
              </a:lnSpc>
            </a:pPr>
            <a:r>
              <a:rPr lang="en-US" sz="1805" i="1" dirty="0">
                <a:solidFill>
                  <a:srgbClr val="000000"/>
                </a:solidFill>
                <a:latin typeface="Arial" panose="020B0604020202020204" pitchFamily="34" charset="0"/>
                <a:cs typeface="Arial" panose="020B0604020202020204" pitchFamily="34" charset="0"/>
              </a:rPr>
              <a:t> </a:t>
            </a:r>
            <a:r>
              <a:rPr lang="en-US" sz="1805" i="1" dirty="0" smtClean="0">
                <a:solidFill>
                  <a:srgbClr val="000000"/>
                </a:solidFill>
                <a:latin typeface="Arial" panose="020B0604020202020204" pitchFamily="34" charset="0"/>
                <a:cs typeface="Arial" panose="020B0604020202020204" pitchFamily="34" charset="0"/>
              </a:rPr>
              <a:t>z</a:t>
            </a:r>
            <a:r>
              <a:rPr lang="en-US" sz="1805" dirty="0" smtClean="0">
                <a:solidFill>
                  <a:srgbClr val="000000"/>
                </a:solidFill>
                <a:latin typeface="Arial" panose="020B0604020202020204" pitchFamily="34" charset="0"/>
                <a:cs typeface="Arial" panose="020B0604020202020204" pitchFamily="34" charset="0"/>
              </a:rPr>
              <a:t>=2.29</a:t>
            </a:r>
            <a:endParaRPr lang="en-US" sz="1805" dirty="0">
              <a:solidFill>
                <a:srgbClr val="000000"/>
              </a:solidFill>
              <a:latin typeface="Arial" panose="020B0604020202020204" pitchFamily="34" charset="0"/>
              <a:cs typeface="Arial" panose="020B0604020202020204" pitchFamily="34" charset="0"/>
            </a:endParaRPr>
          </a:p>
        </p:txBody>
      </p:sp>
      <p:sp>
        <p:nvSpPr>
          <p:cNvPr id="263182" name="Freeform 14"/>
          <p:cNvSpPr>
            <a:spLocks noChangeArrowheads="1"/>
          </p:cNvSpPr>
          <p:nvPr/>
        </p:nvSpPr>
        <p:spPr bwMode="auto">
          <a:xfrm>
            <a:off x="4383544" y="4919800"/>
            <a:ext cx="1587" cy="322266"/>
          </a:xfrm>
          <a:custGeom>
            <a:avLst/>
            <a:gdLst/>
            <a:ahLst/>
            <a:cxnLst>
              <a:cxn ang="0">
                <a:pos x="0" y="0"/>
              </a:cxn>
              <a:cxn ang="0">
                <a:pos x="1" y="270"/>
              </a:cxn>
            </a:cxnLst>
            <a:rect l="0" t="0" r="r" b="b"/>
            <a:pathLst>
              <a:path w="1" h="270">
                <a:moveTo>
                  <a:pt x="0" y="0"/>
                </a:moveTo>
                <a:lnTo>
                  <a:pt x="1" y="27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63183" name="Group 15"/>
          <p:cNvGrpSpPr>
            <a:grpSpLocks/>
          </p:cNvGrpSpPr>
          <p:nvPr/>
        </p:nvGrpSpPr>
        <p:grpSpPr bwMode="auto">
          <a:xfrm>
            <a:off x="2621867" y="2661551"/>
            <a:ext cx="3592666" cy="2208119"/>
            <a:chOff x="981" y="1178"/>
            <a:chExt cx="3007" cy="1850"/>
          </a:xfrm>
        </p:grpSpPr>
        <p:sp>
          <p:nvSpPr>
            <p:cNvPr id="263184" name="Arc 16"/>
            <p:cNvSpPr>
              <a:spLocks/>
            </p:cNvSpPr>
            <p:nvPr/>
          </p:nvSpPr>
          <p:spPr bwMode="auto">
            <a:xfrm rot="4500000">
              <a:off x="2754" y="2296"/>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rgbClr val="000000"/>
              </a:solidFill>
              <a:round/>
              <a:headEnd/>
              <a:tailEnd/>
            </a:ln>
            <a:effectLst/>
          </p:spPr>
          <p:txBody>
            <a:bodyPr wrap="none" anchor="ctr"/>
            <a:lstStyle/>
            <a:p>
              <a:endParaRPr lang="en-US"/>
            </a:p>
          </p:txBody>
        </p:sp>
        <p:sp>
          <p:nvSpPr>
            <p:cNvPr id="263185" name="Arc 17"/>
            <p:cNvSpPr>
              <a:spLocks/>
            </p:cNvSpPr>
            <p:nvPr/>
          </p:nvSpPr>
          <p:spPr bwMode="auto">
            <a:xfrm rot="6300000">
              <a:off x="1738" y="1544"/>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rgbClr val="000000"/>
              </a:solidFill>
              <a:round/>
              <a:headEnd/>
              <a:tailEnd/>
            </a:ln>
            <a:effectLst/>
          </p:spPr>
          <p:txBody>
            <a:bodyPr wrap="none" anchor="ctr"/>
            <a:lstStyle/>
            <a:p>
              <a:endParaRPr lang="en-US"/>
            </a:p>
          </p:txBody>
        </p:sp>
        <p:sp>
          <p:nvSpPr>
            <p:cNvPr id="263186" name="Arc 18"/>
            <p:cNvSpPr>
              <a:spLocks/>
            </p:cNvSpPr>
            <p:nvPr/>
          </p:nvSpPr>
          <p:spPr bwMode="auto">
            <a:xfrm rot="16980000">
              <a:off x="1362" y="2302"/>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rgbClr val="000000"/>
              </a:solidFill>
              <a:round/>
              <a:headEnd/>
              <a:tailEnd/>
            </a:ln>
            <a:effectLst/>
          </p:spPr>
          <p:txBody>
            <a:bodyPr wrap="none" anchor="ctr"/>
            <a:lstStyle/>
            <a:p>
              <a:endParaRPr lang="en-US"/>
            </a:p>
          </p:txBody>
        </p:sp>
        <p:sp>
          <p:nvSpPr>
            <p:cNvPr id="263187" name="Arc 19"/>
            <p:cNvSpPr>
              <a:spLocks/>
            </p:cNvSpPr>
            <p:nvPr/>
          </p:nvSpPr>
          <p:spPr bwMode="auto">
            <a:xfrm rot="20760000">
              <a:off x="981" y="2854"/>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rgbClr val="000000"/>
              </a:solidFill>
              <a:round/>
              <a:headEnd/>
              <a:tailEnd/>
            </a:ln>
            <a:effectLst/>
          </p:spPr>
          <p:txBody>
            <a:bodyPr wrap="none" anchor="ctr"/>
            <a:lstStyle/>
            <a:p>
              <a:endParaRPr lang="en-US"/>
            </a:p>
          </p:txBody>
        </p:sp>
        <p:sp>
          <p:nvSpPr>
            <p:cNvPr id="263188" name="Arc 20"/>
            <p:cNvSpPr>
              <a:spLocks/>
            </p:cNvSpPr>
            <p:nvPr/>
          </p:nvSpPr>
          <p:spPr bwMode="auto">
            <a:xfrm rot="15300000">
              <a:off x="2199" y="154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rgbClr val="000000"/>
              </a:solidFill>
              <a:round/>
              <a:headEnd/>
              <a:tailEnd/>
            </a:ln>
            <a:effectLst/>
          </p:spPr>
          <p:txBody>
            <a:bodyPr wrap="none" anchor="ctr"/>
            <a:lstStyle/>
            <a:p>
              <a:endParaRPr lang="en-US"/>
            </a:p>
          </p:txBody>
        </p:sp>
        <p:sp>
          <p:nvSpPr>
            <p:cNvPr id="263189" name="Arc 21"/>
            <p:cNvSpPr>
              <a:spLocks/>
            </p:cNvSpPr>
            <p:nvPr/>
          </p:nvSpPr>
          <p:spPr bwMode="auto">
            <a:xfrm rot="720000">
              <a:off x="3252" y="2824"/>
              <a:ext cx="736" cy="204"/>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rgbClr val="000000"/>
              </a:solidFill>
              <a:round/>
              <a:headEnd/>
              <a:tailEnd/>
            </a:ln>
            <a:effectLst/>
          </p:spPr>
          <p:txBody>
            <a:bodyPr wrap="none" anchor="ctr"/>
            <a:lstStyle/>
            <a:p>
              <a:endParaRPr lang="en-US"/>
            </a:p>
          </p:txBody>
        </p:sp>
      </p:grpSp>
      <p:sp>
        <p:nvSpPr>
          <p:cNvPr id="263293" name="Freeform 125"/>
          <p:cNvSpPr>
            <a:spLocks noChangeArrowheads="1"/>
          </p:cNvSpPr>
          <p:nvPr/>
        </p:nvSpPr>
        <p:spPr bwMode="auto">
          <a:xfrm flipH="1">
            <a:off x="5773219" y="3934579"/>
            <a:ext cx="74612" cy="1144642"/>
          </a:xfrm>
          <a:custGeom>
            <a:avLst/>
            <a:gdLst/>
            <a:ahLst/>
            <a:cxnLst>
              <a:cxn ang="0">
                <a:pos x="0" y="0"/>
              </a:cxn>
              <a:cxn ang="0">
                <a:pos x="0" y="263"/>
              </a:cxn>
            </a:cxnLst>
            <a:rect l="0" t="0" r="r" b="b"/>
            <a:pathLst>
              <a:path w="1" h="263">
                <a:moveTo>
                  <a:pt x="0" y="0"/>
                </a:moveTo>
                <a:lnTo>
                  <a:pt x="0" y="263"/>
                </a:lnTo>
              </a:path>
            </a:pathLst>
          </a:custGeom>
          <a:noFill/>
          <a:ln w="12700">
            <a:solidFill>
              <a:srgbClr val="000000"/>
            </a:solidFill>
            <a:round/>
            <a:headEnd/>
            <a:tailEnd/>
          </a:ln>
          <a:effectLst>
            <a:outerShdw dist="17961" dir="2700000" algn="ctr" rotWithShape="0">
              <a:srgbClr val="000000"/>
            </a:outerShdw>
          </a:effectLst>
        </p:spPr>
        <p:txBody>
          <a:bodyPr wrap="none" anchor="ctr"/>
          <a:lstStyle/>
          <a:p>
            <a:endParaRPr lang="en-US"/>
          </a:p>
        </p:txBody>
      </p:sp>
      <p:grpSp>
        <p:nvGrpSpPr>
          <p:cNvPr id="263295" name="Group 127"/>
          <p:cNvGrpSpPr>
            <a:grpSpLocks/>
          </p:cNvGrpSpPr>
          <p:nvPr/>
        </p:nvGrpSpPr>
        <p:grpSpPr bwMode="auto">
          <a:xfrm>
            <a:off x="5216773" y="2755699"/>
            <a:ext cx="64" cy="2313154"/>
            <a:chOff x="3380" y="1438"/>
            <a:chExt cx="64" cy="1938"/>
          </a:xfrm>
        </p:grpSpPr>
        <p:sp>
          <p:nvSpPr>
            <p:cNvPr id="263296" name="Line 128"/>
            <p:cNvSpPr>
              <a:spLocks noChangeShapeType="1"/>
            </p:cNvSpPr>
            <p:nvPr/>
          </p:nvSpPr>
          <p:spPr bwMode="auto">
            <a:xfrm>
              <a:off x="3444" y="1438"/>
              <a:ext cx="0" cy="1792"/>
            </a:xfrm>
            <a:prstGeom prst="line">
              <a:avLst/>
            </a:prstGeom>
            <a:noFill/>
            <a:ln w="381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63297" name="Line 129"/>
            <p:cNvSpPr>
              <a:spLocks noChangeShapeType="1"/>
            </p:cNvSpPr>
            <p:nvPr/>
          </p:nvSpPr>
          <p:spPr bwMode="auto">
            <a:xfrm flipH="1">
              <a:off x="3380" y="3224"/>
              <a:ext cx="64" cy="152"/>
            </a:xfrm>
            <a:prstGeom prst="line">
              <a:avLst/>
            </a:prstGeom>
            <a:noFill/>
            <a:ln w="38100">
              <a:solidFill>
                <a:schemeClr val="tx1"/>
              </a:solidFill>
              <a:round/>
              <a:headEnd/>
              <a:tailEnd/>
            </a:ln>
            <a:effectLst>
              <a:outerShdw dist="17961" dir="2700000" algn="ctr" rotWithShape="0">
                <a:srgbClr val="000000"/>
              </a:outerShdw>
            </a:effectLst>
          </p:spPr>
          <p:txBody>
            <a:bodyPr/>
            <a:lstStyle/>
            <a:p>
              <a:endParaRPr lang="en-US"/>
            </a:p>
          </p:txBody>
        </p:sp>
      </p:grpSp>
      <p:sp>
        <p:nvSpPr>
          <p:cNvPr id="263301" name="Rectangle 133"/>
          <p:cNvSpPr>
            <a:spLocks noChangeArrowheads="1"/>
          </p:cNvSpPr>
          <p:nvPr/>
        </p:nvSpPr>
        <p:spPr bwMode="auto">
          <a:xfrm>
            <a:off x="525210" y="1072676"/>
            <a:ext cx="7772400" cy="533354"/>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Upper-Tailed Test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
        <p:nvSpPr>
          <p:cNvPr id="263304" name="Rectangle 136"/>
          <p:cNvSpPr>
            <a:spLocks noChangeArrowheads="1"/>
          </p:cNvSpPr>
          <p:nvPr/>
        </p:nvSpPr>
        <p:spPr bwMode="auto">
          <a:xfrm>
            <a:off x="885993" y="2724427"/>
            <a:ext cx="1545411" cy="623029"/>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    Sampling</a:t>
            </a:r>
          </a:p>
          <a:p>
            <a:pPr algn="l"/>
            <a:r>
              <a:rPr lang="en-US" sz="1805" dirty="0">
                <a:solidFill>
                  <a:srgbClr val="000000"/>
                </a:solidFill>
                <a:latin typeface="+mn-lt"/>
                <a:cs typeface="Arial" panose="020B0604020202020204" pitchFamily="34" charset="0"/>
              </a:rPr>
              <a:t>Distribution of </a:t>
            </a:r>
          </a:p>
        </p:txBody>
      </p:sp>
      <mc:AlternateContent xmlns:mc="http://schemas.openxmlformats.org/markup-compatibility/2006" xmlns:a14="http://schemas.microsoft.com/office/drawing/2010/main">
        <mc:Choice Requires="a14">
          <p:sp>
            <p:nvSpPr>
              <p:cNvPr id="35" name="TextBox 34"/>
              <p:cNvSpPr txBox="1"/>
              <p:nvPr/>
            </p:nvSpPr>
            <p:spPr>
              <a:xfrm>
                <a:off x="1024932" y="3293438"/>
                <a:ext cx="1295932" cy="657231"/>
              </a:xfrm>
              <a:prstGeom prst="rect">
                <a:avLst/>
              </a:prstGeom>
              <a:noFill/>
              <a:effectLst>
                <a:outerShdw dist="25400" dir="3000000" algn="ctr" rotWithShape="0">
                  <a:schemeClr val="bg1"/>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𝑧</m:t>
                      </m:r>
                      <m:r>
                        <a:rPr lang="en-US" sz="1805" i="1">
                          <a:solidFill>
                            <a:srgbClr val="000000"/>
                          </a:solidFill>
                          <a:latin typeface="Cambria Math"/>
                        </a:rPr>
                        <m:t>=</m:t>
                      </m:r>
                      <m:f>
                        <m:fPr>
                          <m:ctrlPr>
                            <a:rPr lang="en-US" sz="1805" i="1">
                              <a:solidFill>
                                <a:srgbClr val="000000"/>
                              </a:solidFill>
                              <a:latin typeface="Cambria Math" panose="02040503050406030204" pitchFamily="18" charset="0"/>
                            </a:rPr>
                          </m:ctrlPr>
                        </m:fPr>
                        <m:num>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𝑥</m:t>
                              </m:r>
                            </m:e>
                          </m:acc>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𝜇</m:t>
                              </m:r>
                            </m:e>
                            <m:sub>
                              <m:r>
                                <a:rPr lang="en-US" sz="1805" i="1">
                                  <a:solidFill>
                                    <a:srgbClr val="000000"/>
                                  </a:solidFill>
                                  <a:latin typeface="Cambria Math"/>
                                </a:rPr>
                                <m:t>0</m:t>
                              </m:r>
                            </m:sub>
                          </m:sSub>
                        </m:num>
                        <m:den>
                          <m:f>
                            <m:fPr>
                              <m:type m:val="lin"/>
                              <m:ctrlPr>
                                <a:rPr lang="en-US" sz="1805" i="1">
                                  <a:solidFill>
                                    <a:srgbClr val="000000"/>
                                  </a:solidFill>
                                  <a:latin typeface="Cambria Math" panose="02040503050406030204" pitchFamily="18" charset="0"/>
                                  <a:ea typeface="Cambria Math"/>
                                </a:rPr>
                              </m:ctrlPr>
                            </m:fPr>
                            <m:num>
                              <m:r>
                                <a:rPr lang="en-US" sz="1805" i="1">
                                  <a:solidFill>
                                    <a:srgbClr val="000000"/>
                                  </a:solidFill>
                                  <a:latin typeface="Cambria Math"/>
                                  <a:ea typeface="Cambria Math"/>
                                </a:rPr>
                                <m:t>𝜎</m:t>
                              </m:r>
                            </m:num>
                            <m:den>
                              <m:rad>
                                <m:radPr>
                                  <m:degHide m:val="on"/>
                                  <m:ctrlPr>
                                    <a:rPr lang="en-US" sz="1805" i="1">
                                      <a:solidFill>
                                        <a:srgbClr val="000000"/>
                                      </a:solidFill>
                                      <a:latin typeface="Cambria Math" panose="02040503050406030204" pitchFamily="18" charset="0"/>
                                      <a:ea typeface="Cambria Math"/>
                                    </a:rPr>
                                  </m:ctrlPr>
                                </m:radPr>
                                <m:deg/>
                                <m:e>
                                  <m:r>
                                    <a:rPr lang="en-US" sz="1805" i="1">
                                      <a:solidFill>
                                        <a:srgbClr val="000000"/>
                                      </a:solidFill>
                                      <a:latin typeface="Cambria Math"/>
                                      <a:ea typeface="Cambria Math"/>
                                    </a:rPr>
                                    <m:t>𝑛</m:t>
                                  </m:r>
                                </m:e>
                              </m:rad>
                            </m:den>
                          </m:f>
                        </m:den>
                      </m:f>
                    </m:oMath>
                  </m:oMathPara>
                </a14:m>
                <a:endParaRPr lang="en-US" sz="1805" dirty="0">
                  <a:solidFill>
                    <a:srgbClr val="000000"/>
                  </a:solidFill>
                  <a:latin typeface="+mn-lt"/>
                </a:endParaRPr>
              </a:p>
            </p:txBody>
          </p:sp>
        </mc:Choice>
        <mc:Fallback xmlns="">
          <p:sp>
            <p:nvSpPr>
              <p:cNvPr id="35" name="TextBox 34"/>
              <p:cNvSpPr txBox="1">
                <a:spLocks noRot="1" noChangeAspect="1" noMove="1" noResize="1" noEditPoints="1" noAdjustHandles="1" noChangeArrowheads="1" noChangeShapeType="1" noTextEdit="1"/>
              </p:cNvSpPr>
              <p:nvPr/>
            </p:nvSpPr>
            <p:spPr>
              <a:xfrm>
                <a:off x="1024932" y="3293438"/>
                <a:ext cx="1295932" cy="657231"/>
              </a:xfrm>
              <a:prstGeom prst="rect">
                <a:avLst/>
              </a:prstGeom>
              <a:blipFill>
                <a:blip r:embed="rId3"/>
                <a:stretch>
                  <a:fillRect/>
                </a:stretch>
              </a:blipFill>
              <a:effectLst>
                <a:outerShdw dist="25400" dir="3000000" algn="ctr" rotWithShape="0">
                  <a:schemeClr val="bg1"/>
                </a:outerShdw>
              </a:effectLst>
            </p:spPr>
            <p:txBody>
              <a:bodyPr/>
              <a:lstStyle/>
              <a:p>
                <a:r>
                  <a:rPr lang="en-US">
                    <a:noFill/>
                  </a:rPr>
                  <a:t> </a:t>
                </a:r>
              </a:p>
            </p:txBody>
          </p:sp>
        </mc:Fallback>
      </mc:AlternateContent>
      <p:sp>
        <p:nvSpPr>
          <p:cNvPr id="3" name="TextBox 2"/>
          <p:cNvSpPr txBox="1"/>
          <p:nvPr/>
        </p:nvSpPr>
        <p:spPr>
          <a:xfrm>
            <a:off x="3472682" y="5876590"/>
            <a:ext cx="1561428" cy="369332"/>
          </a:xfrm>
          <a:prstGeom prst="rect">
            <a:avLst/>
          </a:prstGeom>
          <a:noFill/>
        </p:spPr>
        <p:txBody>
          <a:bodyPr wrap="square" rtlCol="0">
            <a:spAutoFit/>
          </a:bodyPr>
          <a:lstStyle/>
          <a:p>
            <a:r>
              <a:rPr lang="en-US" b="1" dirty="0" smtClean="0">
                <a:solidFill>
                  <a:srgbClr val="000000"/>
                </a:solidFill>
                <a:effectLst/>
                <a:latin typeface="+mn-lt"/>
                <a:cs typeface="Arial" panose="020B0604020202020204" pitchFamily="34" charset="0"/>
              </a:rPr>
              <a:t>reject </a:t>
            </a:r>
            <a:r>
              <a:rPr lang="en-US" b="1" i="1" dirty="0" smtClean="0">
                <a:solidFill>
                  <a:srgbClr val="000000"/>
                </a:solidFill>
                <a:effectLst/>
                <a:latin typeface="+mn-lt"/>
                <a:cs typeface="Arial" panose="020B0604020202020204" pitchFamily="34" charset="0"/>
              </a:rPr>
              <a:t>H</a:t>
            </a:r>
            <a:r>
              <a:rPr lang="en-US" b="1" baseline="-25000" dirty="0" smtClean="0">
                <a:solidFill>
                  <a:srgbClr val="000000"/>
                </a:solidFill>
                <a:effectLst/>
                <a:latin typeface="+mn-lt"/>
                <a:cs typeface="Arial" panose="020B0604020202020204" pitchFamily="34" charset="0"/>
              </a:rPr>
              <a:t>0</a:t>
            </a:r>
            <a:r>
              <a:rPr lang="en-US" b="1" dirty="0" smtClean="0">
                <a:solidFill>
                  <a:srgbClr val="000000"/>
                </a:solidFill>
                <a:latin typeface="+mn-lt"/>
                <a:cs typeface="Arial" panose="020B0604020202020204" pitchFamily="34" charset="0"/>
              </a:rPr>
              <a:t>, at </a:t>
            </a:r>
            <a:endParaRPr lang="en-US" b="1" dirty="0">
              <a:solidFill>
                <a:srgbClr val="000000"/>
              </a:solidFill>
              <a:effectLst/>
              <a:latin typeface="+mn-lt"/>
              <a:cs typeface="Arial" panose="020B0604020202020204" pitchFamily="34" charset="0"/>
            </a:endParaRPr>
          </a:p>
        </p:txBody>
      </p:sp>
      <p:sp>
        <p:nvSpPr>
          <p:cNvPr id="31" name="Rectangle 10"/>
          <p:cNvSpPr>
            <a:spLocks noChangeArrowheads="1"/>
          </p:cNvSpPr>
          <p:nvPr/>
        </p:nvSpPr>
        <p:spPr bwMode="auto">
          <a:xfrm>
            <a:off x="4792709" y="5887182"/>
            <a:ext cx="776995" cy="345261"/>
          </a:xfrm>
          <a:prstGeom prst="rect">
            <a:avLst/>
          </a:prstGeom>
          <a:noFill/>
          <a:ln w="12700">
            <a:noFill/>
            <a:miter lim="800000"/>
            <a:headEnd/>
            <a:tailEnd/>
          </a:ln>
          <a:effectLst/>
        </p:spPr>
        <p:txBody>
          <a:bodyPr wrap="none" lIns="68034" tIns="33420" rIns="68034" bIns="33420">
            <a:spAutoFit/>
          </a:bodyPr>
          <a:lstStyle/>
          <a:p>
            <a:pPr algn="l"/>
            <a:r>
              <a:rPr lang="en-US" sz="1805" b="1" i="1" dirty="0">
                <a:solidFill>
                  <a:srgbClr val="000000"/>
                </a:solidFill>
                <a:latin typeface="+mn-lt"/>
                <a:cs typeface="Arial" panose="020B0604020202020204" pitchFamily="34" charset="0"/>
              </a:rPr>
              <a:t>a</a:t>
            </a:r>
            <a:r>
              <a:rPr lang="en-US" sz="1805" b="1" dirty="0">
                <a:solidFill>
                  <a:srgbClr val="000000"/>
                </a:solidFill>
                <a:latin typeface="+mn-lt"/>
                <a:cs typeface="Arial" panose="020B0604020202020204" pitchFamily="34" charset="0"/>
              </a:rPr>
              <a:t> = </a:t>
            </a:r>
            <a:r>
              <a:rPr lang="en-US" sz="1805" b="1" dirty="0" smtClean="0">
                <a:solidFill>
                  <a:srgbClr val="000000"/>
                </a:solidFill>
                <a:latin typeface="+mn-lt"/>
                <a:cs typeface="Arial" panose="020B0604020202020204" pitchFamily="34" charset="0"/>
              </a:rPr>
              <a:t>.05</a:t>
            </a:r>
            <a:endParaRPr lang="en-US" sz="1805" b="1" baseline="-25000" dirty="0">
              <a:solidFill>
                <a:srgbClr val="000000"/>
              </a:solidFill>
              <a:latin typeface="+mn-lt"/>
              <a:cs typeface="Arial" panose="020B0604020202020204" pitchFamily="34" charset="0"/>
            </a:endParaRPr>
          </a:p>
        </p:txBody>
      </p:sp>
      <p:sp>
        <p:nvSpPr>
          <p:cNvPr id="32" name="TextBox 31"/>
          <p:cNvSpPr txBox="1"/>
          <p:nvPr/>
        </p:nvSpPr>
        <p:spPr>
          <a:xfrm>
            <a:off x="5218964" y="2774353"/>
            <a:ext cx="1863859" cy="369332"/>
          </a:xfrm>
          <a:prstGeom prst="rect">
            <a:avLst/>
          </a:prstGeom>
          <a:noFill/>
        </p:spPr>
        <p:txBody>
          <a:bodyPr wrap="square" rtlCol="0">
            <a:spAutoFit/>
          </a:bodyPr>
          <a:lstStyle/>
          <a:p>
            <a:r>
              <a:rPr lang="en-US" dirty="0" smtClean="0">
                <a:latin typeface="+mn-lt"/>
              </a:rPr>
              <a:t>Reject the Null</a:t>
            </a:r>
            <a:endParaRPr lang="en-US" dirty="0">
              <a:latin typeface="+mn-lt"/>
            </a:endParaRPr>
          </a:p>
        </p:txBody>
      </p:sp>
      <p:sp>
        <p:nvSpPr>
          <p:cNvPr id="33" name="Line 28"/>
          <p:cNvSpPr>
            <a:spLocks noChangeShapeType="1"/>
          </p:cNvSpPr>
          <p:nvPr/>
        </p:nvSpPr>
        <p:spPr bwMode="auto">
          <a:xfrm flipH="1" flipV="1">
            <a:off x="3277641" y="3452592"/>
            <a:ext cx="1948450" cy="6960"/>
          </a:xfrm>
          <a:prstGeom prst="line">
            <a:avLst/>
          </a:prstGeom>
          <a:noFill/>
          <a:ln w="12700">
            <a:solidFill>
              <a:srgbClr val="000000"/>
            </a:solidFill>
            <a:round/>
            <a:headEnd/>
            <a:tailEnd type="triangle" w="med" len="med"/>
          </a:ln>
          <a:effectLst/>
        </p:spPr>
        <p:txBody>
          <a:bodyPr wrap="none" anchor="ctr"/>
          <a:lstStyle/>
          <a:p>
            <a:endParaRPr lang="en-US"/>
          </a:p>
        </p:txBody>
      </p:sp>
      <p:sp>
        <p:nvSpPr>
          <p:cNvPr id="36" name="TextBox 35"/>
          <p:cNvSpPr txBox="1"/>
          <p:nvPr/>
        </p:nvSpPr>
        <p:spPr>
          <a:xfrm>
            <a:off x="3410254" y="2834419"/>
            <a:ext cx="1863859" cy="646331"/>
          </a:xfrm>
          <a:prstGeom prst="rect">
            <a:avLst/>
          </a:prstGeom>
          <a:noFill/>
        </p:spPr>
        <p:txBody>
          <a:bodyPr wrap="square" rtlCol="0">
            <a:spAutoFit/>
          </a:bodyPr>
          <a:lstStyle/>
          <a:p>
            <a:r>
              <a:rPr lang="en-US" dirty="0" smtClean="0">
                <a:latin typeface="+mn-lt"/>
              </a:rPr>
              <a:t>Do not Reject the Null</a:t>
            </a:r>
            <a:endParaRPr lang="en-US" dirty="0">
              <a:latin typeface="+mn-lt"/>
            </a:endParaRPr>
          </a:p>
        </p:txBody>
      </p:sp>
    </p:spTree>
    <p:extLst>
      <p:ext uri="{BB962C8B-B14F-4D97-AF65-F5344CB8AC3E}">
        <p14:creationId xmlns:p14="http://schemas.microsoft.com/office/powerpoint/2010/main" val="3976896036"/>
      </p:ext>
    </p:extLst>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ChangeArrowheads="1"/>
          </p:cNvSpPr>
          <p:nvPr/>
        </p:nvSpPr>
        <p:spPr bwMode="auto">
          <a:xfrm>
            <a:off x="578267" y="1054432"/>
            <a:ext cx="7772400" cy="555013"/>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Steps of Hypothesis Testing</a:t>
            </a:r>
          </a:p>
        </p:txBody>
      </p:sp>
      <p:sp>
        <p:nvSpPr>
          <p:cNvPr id="253955" name="Text Box 3"/>
          <p:cNvSpPr txBox="1">
            <a:spLocks noChangeArrowheads="1"/>
          </p:cNvSpPr>
          <p:nvPr/>
        </p:nvSpPr>
        <p:spPr bwMode="auto">
          <a:xfrm>
            <a:off x="871252" y="1773413"/>
            <a:ext cx="5079211" cy="342338"/>
          </a:xfrm>
          <a:prstGeom prst="rect">
            <a:avLst/>
          </a:prstGeom>
          <a:noFill/>
          <a:ln w="12700">
            <a:noFill/>
            <a:miter lim="800000"/>
            <a:headEnd/>
            <a:tailEnd/>
          </a:ln>
          <a:effectLst/>
        </p:spPr>
        <p:txBody>
          <a:bodyPr wrap="none">
            <a:spAutoFit/>
          </a:bodyPr>
          <a:lstStyle/>
          <a:p>
            <a:pPr marL="343769" indent="-343769">
              <a:lnSpc>
                <a:spcPct val="90000"/>
              </a:lnSpc>
              <a:spcBef>
                <a:spcPct val="20000"/>
              </a:spcBef>
              <a:buClr>
                <a:srgbClr val="66FFFF"/>
              </a:buClr>
            </a:pPr>
            <a:r>
              <a:rPr lang="en-US" sz="1805" dirty="0">
                <a:solidFill>
                  <a:srgbClr val="000000"/>
                </a:solidFill>
                <a:latin typeface="+mn-lt"/>
                <a:cs typeface="Arial" panose="020B0604020202020204" pitchFamily="34" charset="0"/>
              </a:rPr>
              <a:t>Step 1. Develop the null and alternative hypotheses.</a:t>
            </a:r>
            <a:endParaRPr lang="en-US" dirty="0">
              <a:solidFill>
                <a:srgbClr val="000000"/>
              </a:solidFill>
              <a:effectLst/>
              <a:latin typeface="+mn-lt"/>
              <a:cs typeface="Arial" panose="020B0604020202020204" pitchFamily="34" charset="0"/>
            </a:endParaRPr>
          </a:p>
        </p:txBody>
      </p:sp>
      <p:sp>
        <p:nvSpPr>
          <p:cNvPr id="253956" name="Text Box 4"/>
          <p:cNvSpPr txBox="1">
            <a:spLocks noChangeArrowheads="1"/>
          </p:cNvSpPr>
          <p:nvPr/>
        </p:nvSpPr>
        <p:spPr bwMode="auto">
          <a:xfrm>
            <a:off x="857667" y="2108809"/>
            <a:ext cx="4055662"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Step 2. Specify the level of significance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a:t>
            </a:r>
          </a:p>
        </p:txBody>
      </p:sp>
      <p:sp>
        <p:nvSpPr>
          <p:cNvPr id="253957" name="Text Box 5"/>
          <p:cNvSpPr txBox="1">
            <a:spLocks noChangeArrowheads="1"/>
          </p:cNvSpPr>
          <p:nvPr/>
        </p:nvSpPr>
        <p:spPr bwMode="auto">
          <a:xfrm>
            <a:off x="866958" y="2483592"/>
            <a:ext cx="7879080" cy="370101"/>
          </a:xfrm>
          <a:prstGeom prst="rect">
            <a:avLst/>
          </a:prstGeom>
          <a:noFill/>
          <a:ln w="12700">
            <a:noFill/>
            <a:miter lim="800000"/>
            <a:headEnd/>
            <a:tailEnd/>
          </a:ln>
          <a:effectLst/>
        </p:spPr>
        <p:txBody>
          <a:bodyPr wrap="square">
            <a:spAutoFit/>
          </a:bodyPr>
          <a:lstStyle/>
          <a:p>
            <a:pPr marL="773480" indent="-773480"/>
            <a:r>
              <a:rPr lang="en-US" sz="1805" dirty="0">
                <a:solidFill>
                  <a:srgbClr val="000000"/>
                </a:solidFill>
                <a:latin typeface="+mn-lt"/>
                <a:cs typeface="Arial" panose="020B0604020202020204" pitchFamily="34" charset="0"/>
              </a:rPr>
              <a:t>Step 3. Collect the sample data and compute the value of the test statistic.</a:t>
            </a:r>
          </a:p>
        </p:txBody>
      </p:sp>
      <p:sp>
        <p:nvSpPr>
          <p:cNvPr id="253968" name="Text Box 16"/>
          <p:cNvSpPr txBox="1">
            <a:spLocks noChangeArrowheads="1"/>
          </p:cNvSpPr>
          <p:nvPr/>
        </p:nvSpPr>
        <p:spPr bwMode="auto">
          <a:xfrm>
            <a:off x="888875" y="2978308"/>
            <a:ext cx="1889107" cy="370101"/>
          </a:xfrm>
          <a:prstGeom prst="rect">
            <a:avLst/>
          </a:prstGeom>
          <a:noFill/>
          <a:ln w="12700">
            <a:noFill/>
            <a:miter lim="800000"/>
            <a:headEnd/>
            <a:tailEnd/>
          </a:ln>
          <a:effectLst/>
        </p:spPr>
        <p:txBody>
          <a:bodyPr wrap="none">
            <a:spAutoFit/>
          </a:bodyPr>
          <a:lstStyle/>
          <a:p>
            <a:pPr algn="l"/>
            <a:r>
              <a:rPr lang="en-US" sz="1805" b="1" i="1" dirty="0">
                <a:solidFill>
                  <a:srgbClr val="000000"/>
                </a:solidFill>
                <a:latin typeface="+mn-lt"/>
                <a:cs typeface="Arial" panose="020B0604020202020204" pitchFamily="34" charset="0"/>
              </a:rPr>
              <a:t>p</a:t>
            </a:r>
            <a:r>
              <a:rPr lang="en-US" sz="1805" b="1" dirty="0">
                <a:solidFill>
                  <a:srgbClr val="000000"/>
                </a:solidFill>
                <a:latin typeface="+mn-lt"/>
                <a:cs typeface="Arial" panose="020B0604020202020204" pitchFamily="34" charset="0"/>
              </a:rPr>
              <a:t>-Value Approach</a:t>
            </a:r>
          </a:p>
        </p:txBody>
      </p:sp>
      <p:sp>
        <p:nvSpPr>
          <p:cNvPr id="253969" name="Text Box 17"/>
          <p:cNvSpPr txBox="1">
            <a:spLocks noChangeArrowheads="1"/>
          </p:cNvSpPr>
          <p:nvPr/>
        </p:nvSpPr>
        <p:spPr bwMode="auto">
          <a:xfrm>
            <a:off x="857667" y="3379351"/>
            <a:ext cx="6955688" cy="370101"/>
          </a:xfrm>
          <a:prstGeom prst="rect">
            <a:avLst/>
          </a:prstGeom>
          <a:noFill/>
          <a:ln w="12700">
            <a:noFill/>
            <a:miter lim="800000"/>
            <a:headEnd/>
            <a:tailEnd/>
          </a:ln>
          <a:effectLst/>
        </p:spPr>
        <p:txBody>
          <a:bodyPr wrap="square">
            <a:spAutoFit/>
          </a:bodyPr>
          <a:lstStyle/>
          <a:p>
            <a:pPr marL="773480" indent="-773480"/>
            <a:r>
              <a:rPr lang="en-US" sz="1805" dirty="0">
                <a:solidFill>
                  <a:srgbClr val="000000"/>
                </a:solidFill>
                <a:latin typeface="+mn-lt"/>
                <a:cs typeface="Arial" panose="020B0604020202020204" pitchFamily="34" charset="0"/>
              </a:rPr>
              <a:t>Step 4. Use the value of the test statistic to compute the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a:t>
            </a:r>
          </a:p>
        </p:txBody>
      </p:sp>
      <p:sp>
        <p:nvSpPr>
          <p:cNvPr id="253970" name="Text Box 18"/>
          <p:cNvSpPr txBox="1">
            <a:spLocks noChangeArrowheads="1"/>
          </p:cNvSpPr>
          <p:nvPr/>
        </p:nvSpPr>
        <p:spPr bwMode="auto">
          <a:xfrm>
            <a:off x="857667" y="3736643"/>
            <a:ext cx="7213600" cy="370101"/>
          </a:xfrm>
          <a:prstGeom prst="rect">
            <a:avLst/>
          </a:prstGeom>
          <a:noFill/>
          <a:ln w="12700">
            <a:noFill/>
            <a:miter lim="800000"/>
            <a:headEnd/>
            <a:tailEnd/>
          </a:ln>
          <a:effectLst/>
        </p:spPr>
        <p:txBody>
          <a:bodyPr>
            <a:spAutoFit/>
          </a:bodyPr>
          <a:lstStyle/>
          <a:p>
            <a:pPr algn="l"/>
            <a:r>
              <a:rPr lang="en-US" sz="1805" dirty="0">
                <a:solidFill>
                  <a:srgbClr val="000000"/>
                </a:solidFill>
                <a:latin typeface="+mn-lt"/>
                <a:cs typeface="Arial" panose="020B0604020202020204" pitchFamily="34" charset="0"/>
              </a:rPr>
              <a:t>Step 5.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if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a:t>
            </a:r>
          </a:p>
        </p:txBody>
      </p:sp>
      <p:sp>
        <p:nvSpPr>
          <p:cNvPr id="10" name="Text Box 2">
            <a:extLst>
              <a:ext uri="{FF2B5EF4-FFF2-40B4-BE49-F238E27FC236}">
                <a16:creationId xmlns:a16="http://schemas.microsoft.com/office/drawing/2014/main" id="{8B9A4437-018C-4A22-9155-53810491DD62}"/>
              </a:ext>
            </a:extLst>
          </p:cNvPr>
          <p:cNvSpPr txBox="1">
            <a:spLocks noChangeArrowheads="1"/>
          </p:cNvSpPr>
          <p:nvPr/>
        </p:nvSpPr>
        <p:spPr bwMode="auto">
          <a:xfrm>
            <a:off x="837589" y="4238856"/>
            <a:ext cx="2410340" cy="370101"/>
          </a:xfrm>
          <a:prstGeom prst="rect">
            <a:avLst/>
          </a:prstGeom>
          <a:noFill/>
          <a:ln w="12700">
            <a:noFill/>
            <a:miter lim="800000"/>
            <a:headEnd/>
            <a:tailEnd/>
          </a:ln>
          <a:effectLst/>
        </p:spPr>
        <p:txBody>
          <a:bodyPr wrap="none">
            <a:spAutoFit/>
          </a:bodyPr>
          <a:lstStyle/>
          <a:p>
            <a:pPr algn="l"/>
            <a:r>
              <a:rPr lang="en-US" sz="1805" b="1" dirty="0">
                <a:solidFill>
                  <a:srgbClr val="000000"/>
                </a:solidFill>
                <a:latin typeface="+mn-lt"/>
                <a:cs typeface="Arial" panose="020B0604020202020204" pitchFamily="34" charset="0"/>
              </a:rPr>
              <a:t>Critical Value Approach</a:t>
            </a:r>
          </a:p>
        </p:txBody>
      </p:sp>
      <p:sp>
        <p:nvSpPr>
          <p:cNvPr id="11" name="Text Box 3">
            <a:extLst>
              <a:ext uri="{FF2B5EF4-FFF2-40B4-BE49-F238E27FC236}">
                <a16:creationId xmlns:a16="http://schemas.microsoft.com/office/drawing/2014/main" id="{1E69584D-BDAC-4521-9FA5-05C7694C814F}"/>
              </a:ext>
            </a:extLst>
          </p:cNvPr>
          <p:cNvSpPr txBox="1">
            <a:spLocks noChangeArrowheads="1"/>
          </p:cNvSpPr>
          <p:nvPr/>
        </p:nvSpPr>
        <p:spPr bwMode="auto">
          <a:xfrm>
            <a:off x="821715" y="4594543"/>
            <a:ext cx="7343775" cy="647870"/>
          </a:xfrm>
          <a:prstGeom prst="rect">
            <a:avLst/>
          </a:prstGeom>
          <a:noFill/>
          <a:ln w="12700">
            <a:noFill/>
            <a:miter lim="800000"/>
            <a:headEnd/>
            <a:tailEnd/>
          </a:ln>
          <a:effectLst/>
        </p:spPr>
        <p:txBody>
          <a:bodyPr>
            <a:spAutoFit/>
          </a:bodyPr>
          <a:lstStyle/>
          <a:p>
            <a:pPr marL="734090" indent="-734090"/>
            <a:r>
              <a:rPr lang="en-US" sz="1805" dirty="0">
                <a:solidFill>
                  <a:srgbClr val="000000"/>
                </a:solidFill>
                <a:latin typeface="+mn-lt"/>
                <a:cs typeface="Arial" panose="020B0604020202020204" pitchFamily="34" charset="0"/>
              </a:rPr>
              <a:t>Step 4. Use the level of significance </a:t>
            </a:r>
            <a:r>
              <a:rPr lang="en-US" sz="1805"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 to determine the critical value and the rejection rule.</a:t>
            </a:r>
          </a:p>
        </p:txBody>
      </p:sp>
      <p:sp>
        <p:nvSpPr>
          <p:cNvPr id="12" name="Text Box 4">
            <a:extLst>
              <a:ext uri="{FF2B5EF4-FFF2-40B4-BE49-F238E27FC236}">
                <a16:creationId xmlns:a16="http://schemas.microsoft.com/office/drawing/2014/main" id="{018300F7-FE7B-44D0-BF1E-EF3BC3C5F767}"/>
              </a:ext>
            </a:extLst>
          </p:cNvPr>
          <p:cNvSpPr txBox="1">
            <a:spLocks noChangeArrowheads="1"/>
          </p:cNvSpPr>
          <p:nvPr/>
        </p:nvSpPr>
        <p:spPr bwMode="auto">
          <a:xfrm>
            <a:off x="826477" y="5270108"/>
            <a:ext cx="7656513" cy="647870"/>
          </a:xfrm>
          <a:prstGeom prst="rect">
            <a:avLst/>
          </a:prstGeom>
          <a:noFill/>
          <a:ln w="12700">
            <a:noFill/>
            <a:miter lim="800000"/>
            <a:headEnd/>
            <a:tailEnd/>
          </a:ln>
          <a:effectLst/>
        </p:spPr>
        <p:txBody>
          <a:bodyPr wrap="square">
            <a:spAutoFit/>
          </a:bodyPr>
          <a:lstStyle/>
          <a:p>
            <a:pPr marL="734090" indent="-734090"/>
            <a:r>
              <a:rPr lang="en-US" sz="1805" dirty="0">
                <a:solidFill>
                  <a:srgbClr val="000000"/>
                </a:solidFill>
                <a:latin typeface="+mn-lt"/>
                <a:cs typeface="Arial" panose="020B0604020202020204" pitchFamily="34" charset="0"/>
              </a:rPr>
              <a:t>Step 5. Use the value of the test statistic and the rejection rule to determine whether to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Tree>
    <p:extLst>
      <p:ext uri="{BB962C8B-B14F-4D97-AF65-F5344CB8AC3E}">
        <p14:creationId xmlns:p14="http://schemas.microsoft.com/office/powerpoint/2010/main" val="1996195701"/>
      </p:ext>
    </p:extLst>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510" name="Rectangle 166"/>
          <p:cNvSpPr>
            <a:spLocks noChangeArrowheads="1"/>
          </p:cNvSpPr>
          <p:nvPr/>
        </p:nvSpPr>
        <p:spPr bwMode="auto">
          <a:xfrm>
            <a:off x="753360" y="1742135"/>
            <a:ext cx="4876801" cy="368815"/>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100000"/>
              <a:buFont typeface="Arial" panose="020B0604020202020204" pitchFamily="34" charset="0"/>
              <a:buChar char="•"/>
            </a:pPr>
            <a:r>
              <a:rPr lang="en-US" sz="2000" dirty="0">
                <a:solidFill>
                  <a:srgbClr val="000000"/>
                </a:solidFill>
                <a:latin typeface="+mn-lt"/>
                <a:cs typeface="Arial" panose="020B0604020202020204" pitchFamily="34" charset="0"/>
              </a:rPr>
              <a:t>Example:  Metro EMS</a:t>
            </a:r>
          </a:p>
        </p:txBody>
      </p:sp>
      <p:sp>
        <p:nvSpPr>
          <p:cNvPr id="185512" name="Text Box 168"/>
          <p:cNvSpPr txBox="1">
            <a:spLocks noChangeArrowheads="1"/>
          </p:cNvSpPr>
          <p:nvPr/>
        </p:nvSpPr>
        <p:spPr bwMode="auto">
          <a:xfrm>
            <a:off x="1095376" y="2064741"/>
            <a:ext cx="7275513" cy="2190728"/>
          </a:xfrm>
          <a:prstGeom prst="rect">
            <a:avLst/>
          </a:prstGeom>
          <a:noFill/>
          <a:ln w="12700">
            <a:noFill/>
            <a:miter lim="800000"/>
            <a:headEnd/>
            <a:tailEnd/>
          </a:ln>
          <a:effectLst/>
        </p:spPr>
        <p:txBody>
          <a:bodyPr>
            <a:spAutoFit/>
          </a:bodyPr>
          <a:lstStyle/>
          <a:p>
            <a:pPr algn="l">
              <a:spcBef>
                <a:spcPts val="600"/>
              </a:spcBef>
              <a:buSzPct val="75000"/>
              <a:buFont typeface="Monotype Sorts" pitchFamily="2" charset="2"/>
              <a:buNone/>
            </a:pPr>
            <a:r>
              <a:rPr lang="en-US" dirty="0">
                <a:solidFill>
                  <a:srgbClr val="000000"/>
                </a:solidFill>
                <a:latin typeface="+mn-lt"/>
                <a:cs typeface="Arial" panose="020B0604020202020204" pitchFamily="34" charset="0"/>
              </a:rPr>
              <a:t>The response times for a random sample of 40 medical emergencies were tabulated.  The sample mean is 13.25 minutes.  The population standard</a:t>
            </a:r>
          </a:p>
          <a:p>
            <a:pPr algn="l">
              <a:spcBef>
                <a:spcPts val="600"/>
              </a:spcBef>
              <a:buSzPct val="75000"/>
              <a:buFont typeface="Monotype Sorts" pitchFamily="2" charset="2"/>
              <a:buNone/>
            </a:pPr>
            <a:r>
              <a:rPr lang="en-US" dirty="0">
                <a:solidFill>
                  <a:srgbClr val="000000"/>
                </a:solidFill>
                <a:latin typeface="+mn-lt"/>
                <a:cs typeface="Arial" panose="020B0604020202020204" pitchFamily="34" charset="0"/>
              </a:rPr>
              <a:t>deviation is believed to be 3.2 minutes. </a:t>
            </a:r>
          </a:p>
          <a:p>
            <a:pPr algn="l">
              <a:spcBef>
                <a:spcPts val="600"/>
              </a:spcBef>
              <a:buSzPct val="75000"/>
              <a:buFont typeface="Monotype Sorts" pitchFamily="2" charset="2"/>
              <a:buNone/>
            </a:pPr>
            <a:r>
              <a:rPr lang="en-US" dirty="0">
                <a:solidFill>
                  <a:srgbClr val="000000"/>
                </a:solidFill>
                <a:latin typeface="+mn-lt"/>
                <a:cs typeface="Arial" panose="020B0604020202020204" pitchFamily="34" charset="0"/>
              </a:rPr>
              <a:t>The EMS director wants to perform a hypothesis test, with a .05 level of significance, to determine whether the service goal of 12 minutes or less is being achieved.</a:t>
            </a:r>
          </a:p>
          <a:p>
            <a:pPr algn="l">
              <a:lnSpc>
                <a:spcPct val="80000"/>
              </a:lnSpc>
              <a:spcBef>
                <a:spcPct val="20000"/>
              </a:spcBef>
              <a:buSzPct val="75000"/>
              <a:buFont typeface="Monotype Sorts" pitchFamily="2" charset="2"/>
              <a:buNone/>
            </a:pPr>
            <a:endParaRPr lang="en-US" dirty="0">
              <a:solidFill>
                <a:srgbClr val="000000"/>
              </a:solidFill>
              <a:latin typeface="+mn-lt"/>
              <a:cs typeface="Arial" panose="020B0604020202020204" pitchFamily="34" charset="0"/>
            </a:endParaRPr>
          </a:p>
        </p:txBody>
      </p:sp>
      <p:sp>
        <p:nvSpPr>
          <p:cNvPr id="185515" name="Rectangle 171"/>
          <p:cNvSpPr>
            <a:spLocks noChangeArrowheads="1"/>
          </p:cNvSpPr>
          <p:nvPr/>
        </p:nvSpPr>
        <p:spPr bwMode="auto">
          <a:xfrm>
            <a:off x="598489" y="1066304"/>
            <a:ext cx="7772400" cy="514528"/>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One-Tailed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Tree>
    <p:extLst>
      <p:ext uri="{BB962C8B-B14F-4D97-AF65-F5344CB8AC3E}">
        <p14:creationId xmlns:p14="http://schemas.microsoft.com/office/powerpoint/2010/main" val="3067689181"/>
      </p:ext>
    </p:extLst>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334" name="Text Box 110"/>
          <p:cNvSpPr txBox="1">
            <a:spLocks noChangeArrowheads="1"/>
          </p:cNvSpPr>
          <p:nvPr/>
        </p:nvSpPr>
        <p:spPr bwMode="auto">
          <a:xfrm>
            <a:off x="1216025" y="2193648"/>
            <a:ext cx="2788264"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1.  Develop the hypotheses.</a:t>
            </a:r>
          </a:p>
        </p:txBody>
      </p:sp>
      <p:sp>
        <p:nvSpPr>
          <p:cNvPr id="180336" name="Text Box 112"/>
          <p:cNvSpPr txBox="1">
            <a:spLocks noChangeArrowheads="1"/>
          </p:cNvSpPr>
          <p:nvPr/>
        </p:nvSpPr>
        <p:spPr bwMode="auto">
          <a:xfrm>
            <a:off x="1219200" y="3053025"/>
            <a:ext cx="3439403"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2.  Specify the level of significance.</a:t>
            </a:r>
          </a:p>
        </p:txBody>
      </p:sp>
      <p:sp>
        <p:nvSpPr>
          <p:cNvPr id="180339" name="Text Box 115"/>
          <p:cNvSpPr txBox="1">
            <a:spLocks noChangeArrowheads="1"/>
          </p:cNvSpPr>
          <p:nvPr/>
        </p:nvSpPr>
        <p:spPr bwMode="auto">
          <a:xfrm>
            <a:off x="4877440" y="3054285"/>
            <a:ext cx="896399"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Symbol" panose="05050102010706020507" pitchFamily="18" charset="2"/>
                <a:cs typeface="Arial" panose="020B0604020202020204" pitchFamily="34" charset="0"/>
              </a:rPr>
              <a:t>a</a:t>
            </a:r>
            <a:r>
              <a:rPr lang="en-US" sz="1805" i="1"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 = .05</a:t>
            </a:r>
          </a:p>
        </p:txBody>
      </p:sp>
      <p:sp>
        <p:nvSpPr>
          <p:cNvPr id="180341" name="Text Box 117"/>
          <p:cNvSpPr txBox="1">
            <a:spLocks noChangeArrowheads="1"/>
          </p:cNvSpPr>
          <p:nvPr/>
        </p:nvSpPr>
        <p:spPr bwMode="auto">
          <a:xfrm>
            <a:off x="4124652" y="2199299"/>
            <a:ext cx="1119217" cy="647870"/>
          </a:xfrm>
          <a:prstGeom prst="rect">
            <a:avLst/>
          </a:prstGeom>
          <a:noFill/>
          <a:ln w="12700">
            <a:noFill/>
            <a:miter lim="800000"/>
            <a:headEnd/>
            <a:tailEnd/>
          </a:ln>
          <a:effectLst/>
        </p:spPr>
        <p:txBody>
          <a:bodyPr wrap="none">
            <a:spAutoFit/>
          </a:bodyPr>
          <a:lstStyle/>
          <a:p>
            <a:pPr algn="l"/>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12</a:t>
            </a:r>
          </a:p>
          <a:p>
            <a:pPr algn="l"/>
            <a:r>
              <a:rPr lang="en-US" sz="1805" i="1" dirty="0">
                <a:solidFill>
                  <a:srgbClr val="000000"/>
                </a:solidFill>
                <a:latin typeface="+mn-lt"/>
                <a:cs typeface="Arial" panose="020B0604020202020204" pitchFamily="34" charset="0"/>
              </a:rPr>
              <a:t>H</a:t>
            </a:r>
            <a:r>
              <a:rPr lang="en-US" sz="2105" baseline="-25000"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1805" i="1"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&gt; 12</a:t>
            </a:r>
          </a:p>
        </p:txBody>
      </p:sp>
      <p:sp>
        <p:nvSpPr>
          <p:cNvPr id="180351" name="Text Box 127"/>
          <p:cNvSpPr txBox="1">
            <a:spLocks noChangeArrowheads="1"/>
          </p:cNvSpPr>
          <p:nvPr/>
        </p:nvSpPr>
        <p:spPr bwMode="auto">
          <a:xfrm>
            <a:off x="751967" y="1717240"/>
            <a:ext cx="4049185"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 and Critical Value Approaches</a:t>
            </a:r>
          </a:p>
        </p:txBody>
      </p:sp>
      <p:sp>
        <p:nvSpPr>
          <p:cNvPr id="180358" name="Text Box 134"/>
          <p:cNvSpPr txBox="1">
            <a:spLocks noChangeArrowheads="1"/>
          </p:cNvSpPr>
          <p:nvPr/>
        </p:nvSpPr>
        <p:spPr bwMode="auto">
          <a:xfrm>
            <a:off x="1255713" y="3654587"/>
            <a:ext cx="4094006"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3.  Compute the value of the test statistic.</a:t>
            </a:r>
          </a:p>
        </p:txBody>
      </p:sp>
      <mc:AlternateContent xmlns:mc="http://schemas.openxmlformats.org/markup-compatibility/2006" xmlns:a14="http://schemas.microsoft.com/office/drawing/2010/main">
        <mc:Choice Requires="a14">
          <p:sp>
            <p:nvSpPr>
              <p:cNvPr id="17" name="TextBox 16"/>
              <p:cNvSpPr txBox="1"/>
              <p:nvPr/>
            </p:nvSpPr>
            <p:spPr>
              <a:xfrm>
                <a:off x="3274249" y="4154202"/>
                <a:ext cx="3180166" cy="596958"/>
              </a:xfrm>
              <a:prstGeom prst="rect">
                <a:avLst/>
              </a:prstGeom>
              <a:noFill/>
              <a:effectLst>
                <a:outerShdw dist="25400" dir="3000000" algn="ctr" rotWithShape="0">
                  <a:schemeClr val="bg1"/>
                </a:outerShdw>
              </a:effectLst>
            </p:spPr>
            <p:txBody>
              <a:bodyPr wrap="none" rtlCol="0">
                <a:spAutoFit/>
              </a:bodyPr>
              <a:lstStyle/>
              <a:p>
                <a14:m>
                  <m:oMath xmlns:m="http://schemas.openxmlformats.org/officeDocument/2006/math">
                    <m:r>
                      <a:rPr lang="en-US" sz="2105" i="1">
                        <a:solidFill>
                          <a:srgbClr val="000000"/>
                        </a:solidFill>
                        <a:latin typeface="Cambria Math"/>
                      </a:rPr>
                      <m:t>𝑧</m:t>
                    </m:r>
                    <m:r>
                      <a:rPr lang="en-US" sz="2105" i="1">
                        <a:solidFill>
                          <a:srgbClr val="000000"/>
                        </a:solidFill>
                        <a:latin typeface="Cambria Math"/>
                      </a:rPr>
                      <m:t>=</m:t>
                    </m:r>
                    <m:f>
                      <m:fPr>
                        <m:ctrlPr>
                          <a:rPr lang="en-US" sz="2105" i="1">
                            <a:solidFill>
                              <a:srgbClr val="000000"/>
                            </a:solidFill>
                            <a:latin typeface="Cambria Math" panose="02040503050406030204" pitchFamily="18" charset="0"/>
                          </a:rPr>
                        </m:ctrlPr>
                      </m:fPr>
                      <m:num>
                        <m:acc>
                          <m:accPr>
                            <m:chr m:val="̅"/>
                            <m:ctrlPr>
                              <a:rPr lang="en-US" sz="2105" i="1">
                                <a:solidFill>
                                  <a:srgbClr val="000000"/>
                                </a:solidFill>
                                <a:latin typeface="Cambria Math" panose="02040503050406030204" pitchFamily="18" charset="0"/>
                              </a:rPr>
                            </m:ctrlPr>
                          </m:accPr>
                          <m:e>
                            <m:r>
                              <a:rPr lang="en-US" sz="2105" i="1">
                                <a:solidFill>
                                  <a:srgbClr val="000000"/>
                                </a:solidFill>
                                <a:latin typeface="Cambria Math"/>
                              </a:rPr>
                              <m:t>𝑥</m:t>
                            </m:r>
                          </m:e>
                        </m:acc>
                        <m:r>
                          <a:rPr lang="en-US" sz="2105" i="1">
                            <a:solidFill>
                              <a:srgbClr val="000000"/>
                            </a:solidFill>
                            <a:latin typeface="Cambria Math"/>
                          </a:rPr>
                          <m:t>−</m:t>
                        </m:r>
                        <m:sSub>
                          <m:sSubPr>
                            <m:ctrlPr>
                              <a:rPr lang="en-US" sz="2105" i="1">
                                <a:solidFill>
                                  <a:srgbClr val="000000"/>
                                </a:solidFill>
                                <a:latin typeface="Cambria Math" panose="02040503050406030204" pitchFamily="18" charset="0"/>
                              </a:rPr>
                            </m:ctrlPr>
                          </m:sSubPr>
                          <m:e>
                            <m:r>
                              <a:rPr lang="en-US" sz="2105" i="1">
                                <a:solidFill>
                                  <a:srgbClr val="000000"/>
                                </a:solidFill>
                                <a:latin typeface="Cambria Math"/>
                                <a:ea typeface="Cambria Math"/>
                              </a:rPr>
                              <m:t>𝜇</m:t>
                            </m:r>
                          </m:e>
                          <m:sub>
                            <m:r>
                              <a:rPr lang="en-US" sz="2105" i="1">
                                <a:solidFill>
                                  <a:srgbClr val="000000"/>
                                </a:solidFill>
                                <a:latin typeface="Cambria Math"/>
                              </a:rPr>
                              <m:t>0</m:t>
                            </m:r>
                          </m:sub>
                        </m:sSub>
                      </m:num>
                      <m:den>
                        <m:f>
                          <m:fPr>
                            <m:type m:val="lin"/>
                            <m:ctrlPr>
                              <a:rPr lang="en-US" sz="2105" i="1">
                                <a:solidFill>
                                  <a:srgbClr val="000000"/>
                                </a:solidFill>
                                <a:latin typeface="Cambria Math" panose="02040503050406030204" pitchFamily="18" charset="0"/>
                                <a:ea typeface="Cambria Math"/>
                              </a:rPr>
                            </m:ctrlPr>
                          </m:fPr>
                          <m:num>
                            <m:r>
                              <a:rPr lang="en-US" sz="2105" i="1">
                                <a:solidFill>
                                  <a:srgbClr val="000000"/>
                                </a:solidFill>
                                <a:latin typeface="Cambria Math"/>
                                <a:ea typeface="Cambria Math"/>
                              </a:rPr>
                              <m:t>𝜎</m:t>
                            </m:r>
                          </m:num>
                          <m:den>
                            <m:rad>
                              <m:radPr>
                                <m:degHide m:val="on"/>
                                <m:ctrlPr>
                                  <a:rPr lang="en-US" sz="2105" i="1">
                                    <a:solidFill>
                                      <a:srgbClr val="000000"/>
                                    </a:solidFill>
                                    <a:latin typeface="Cambria Math" panose="02040503050406030204" pitchFamily="18" charset="0"/>
                                    <a:ea typeface="Cambria Math"/>
                                  </a:rPr>
                                </m:ctrlPr>
                              </m:radPr>
                              <m:deg/>
                              <m:e>
                                <m:r>
                                  <a:rPr lang="en-US" sz="2105" i="1">
                                    <a:solidFill>
                                      <a:srgbClr val="000000"/>
                                    </a:solidFill>
                                    <a:latin typeface="Cambria Math"/>
                                    <a:ea typeface="Cambria Math"/>
                                  </a:rPr>
                                  <m:t>𝑛</m:t>
                                </m:r>
                              </m:e>
                            </m:rad>
                          </m:den>
                        </m:f>
                      </m:den>
                    </m:f>
                    <m:r>
                      <a:rPr lang="en-US" sz="2105" i="1">
                        <a:solidFill>
                          <a:srgbClr val="000000"/>
                        </a:solidFill>
                        <a:latin typeface="Cambria Math"/>
                      </a:rPr>
                      <m:t>=</m:t>
                    </m:r>
                    <m:f>
                      <m:fPr>
                        <m:ctrlPr>
                          <a:rPr lang="en-US" sz="2105" i="1">
                            <a:solidFill>
                              <a:srgbClr val="000000"/>
                            </a:solidFill>
                            <a:latin typeface="Cambria Math" panose="02040503050406030204" pitchFamily="18" charset="0"/>
                          </a:rPr>
                        </m:ctrlPr>
                      </m:fPr>
                      <m:num>
                        <m:r>
                          <a:rPr lang="en-US" sz="2105" i="1">
                            <a:solidFill>
                              <a:srgbClr val="000000"/>
                            </a:solidFill>
                            <a:latin typeface="Cambria Math"/>
                          </a:rPr>
                          <m:t>13.25−12</m:t>
                        </m:r>
                      </m:num>
                      <m:den>
                        <m:r>
                          <a:rPr lang="en-US" sz="2105" i="1">
                            <a:solidFill>
                              <a:srgbClr val="000000"/>
                            </a:solidFill>
                            <a:latin typeface="Cambria Math"/>
                          </a:rPr>
                          <m:t>3.2/</m:t>
                        </m:r>
                        <m:rad>
                          <m:radPr>
                            <m:degHide m:val="on"/>
                            <m:ctrlPr>
                              <a:rPr lang="en-US" sz="2105" i="1">
                                <a:solidFill>
                                  <a:srgbClr val="000000"/>
                                </a:solidFill>
                                <a:latin typeface="Cambria Math" panose="02040503050406030204" pitchFamily="18" charset="0"/>
                              </a:rPr>
                            </m:ctrlPr>
                          </m:radPr>
                          <m:deg/>
                          <m:e>
                            <m:r>
                              <a:rPr lang="en-US" sz="2105" i="1">
                                <a:solidFill>
                                  <a:srgbClr val="000000"/>
                                </a:solidFill>
                                <a:latin typeface="Cambria Math"/>
                              </a:rPr>
                              <m:t>40</m:t>
                            </m:r>
                          </m:e>
                        </m:rad>
                      </m:den>
                    </m:f>
                  </m:oMath>
                </a14:m>
                <a:r>
                  <a:rPr lang="en-US" sz="2105" dirty="0">
                    <a:solidFill>
                      <a:srgbClr val="000000"/>
                    </a:solidFill>
                    <a:latin typeface="+mn-lt"/>
                    <a:cs typeface="Arial" panose="020B0604020202020204" pitchFamily="34" charset="0"/>
                  </a:rPr>
                  <a:t> = </a:t>
                </a:r>
                <a:r>
                  <a:rPr lang="en-US" sz="1805" dirty="0">
                    <a:solidFill>
                      <a:srgbClr val="000000"/>
                    </a:solidFill>
                    <a:latin typeface="+mn-lt"/>
                    <a:cs typeface="Arial" panose="020B0604020202020204" pitchFamily="34" charset="0"/>
                  </a:rPr>
                  <a:t>2.47</a:t>
                </a:r>
              </a:p>
            </p:txBody>
          </p:sp>
        </mc:Choice>
        <mc:Fallback xmlns="">
          <p:sp>
            <p:nvSpPr>
              <p:cNvPr id="17" name="TextBox 16"/>
              <p:cNvSpPr txBox="1">
                <a:spLocks noRot="1" noChangeAspect="1" noMove="1" noResize="1" noEditPoints="1" noAdjustHandles="1" noChangeArrowheads="1" noChangeShapeType="1" noTextEdit="1"/>
              </p:cNvSpPr>
              <p:nvPr/>
            </p:nvSpPr>
            <p:spPr>
              <a:xfrm>
                <a:off x="3274249" y="4154202"/>
                <a:ext cx="3180166" cy="596958"/>
              </a:xfrm>
              <a:prstGeom prst="rect">
                <a:avLst/>
              </a:prstGeom>
              <a:blipFill>
                <a:blip r:embed="rId3"/>
                <a:stretch>
                  <a:fillRect/>
                </a:stretch>
              </a:blipFill>
              <a:effectLst>
                <a:outerShdw dist="25400" dir="3000000" algn="ctr" rotWithShape="0">
                  <a:schemeClr val="bg1"/>
                </a:outerShdw>
              </a:effectLst>
            </p:spPr>
            <p:txBody>
              <a:bodyPr/>
              <a:lstStyle/>
              <a:p>
                <a:r>
                  <a:rPr lang="en-US">
                    <a:noFill/>
                  </a:rPr>
                  <a:t> </a:t>
                </a:r>
              </a:p>
            </p:txBody>
          </p:sp>
        </mc:Fallback>
      </mc:AlternateContent>
      <p:sp>
        <p:nvSpPr>
          <p:cNvPr id="12" name="Rectangle 171"/>
          <p:cNvSpPr>
            <a:spLocks noChangeArrowheads="1"/>
          </p:cNvSpPr>
          <p:nvPr/>
        </p:nvSpPr>
        <p:spPr bwMode="auto">
          <a:xfrm>
            <a:off x="514110" y="1018147"/>
            <a:ext cx="7772400" cy="514528"/>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One-Tailed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Tree>
    <p:extLst>
      <p:ext uri="{BB962C8B-B14F-4D97-AF65-F5344CB8AC3E}">
        <p14:creationId xmlns:p14="http://schemas.microsoft.com/office/powerpoint/2010/main" val="2256248916"/>
      </p:ext>
    </p:extLst>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633" name="Text Box 105"/>
          <p:cNvSpPr txBox="1">
            <a:spLocks noChangeArrowheads="1"/>
          </p:cNvSpPr>
          <p:nvPr/>
        </p:nvSpPr>
        <p:spPr bwMode="auto">
          <a:xfrm>
            <a:off x="1255714" y="3598803"/>
            <a:ext cx="3489417"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5.  Determine whether to reject </a:t>
            </a:r>
            <a:r>
              <a:rPr lang="en-US" sz="1805" i="1">
                <a:solidFill>
                  <a:srgbClr val="000000"/>
                </a:solidFill>
                <a:latin typeface="+mn-lt"/>
                <a:cs typeface="Arial" panose="020B0604020202020204" pitchFamily="34" charset="0"/>
              </a:rPr>
              <a:t>H</a:t>
            </a:r>
            <a:r>
              <a:rPr lang="en-US" sz="1805" baseline="-25000">
                <a:solidFill>
                  <a:srgbClr val="000000"/>
                </a:solidFill>
                <a:latin typeface="+mn-lt"/>
                <a:cs typeface="Arial" panose="020B0604020202020204" pitchFamily="34" charset="0"/>
              </a:rPr>
              <a:t>0</a:t>
            </a:r>
            <a:r>
              <a:rPr lang="en-US" sz="1805">
                <a:solidFill>
                  <a:srgbClr val="000000"/>
                </a:solidFill>
                <a:latin typeface="+mn-lt"/>
                <a:cs typeface="Arial" panose="020B0604020202020204" pitchFamily="34" charset="0"/>
              </a:rPr>
              <a:t>.</a:t>
            </a:r>
          </a:p>
        </p:txBody>
      </p:sp>
      <p:sp>
        <p:nvSpPr>
          <p:cNvPr id="278636" name="Text Box 108"/>
          <p:cNvSpPr txBox="1">
            <a:spLocks noChangeArrowheads="1"/>
          </p:cNvSpPr>
          <p:nvPr/>
        </p:nvSpPr>
        <p:spPr bwMode="auto">
          <a:xfrm>
            <a:off x="753073" y="1717240"/>
            <a:ext cx="2210926"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 Approach</a:t>
            </a:r>
          </a:p>
        </p:txBody>
      </p:sp>
      <p:sp>
        <p:nvSpPr>
          <p:cNvPr id="278642" name="Text Box 114"/>
          <p:cNvSpPr txBox="1">
            <a:spLocks noChangeArrowheads="1"/>
          </p:cNvSpPr>
          <p:nvPr/>
        </p:nvSpPr>
        <p:spPr bwMode="auto">
          <a:xfrm>
            <a:off x="1236663" y="2188372"/>
            <a:ext cx="2594493"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4.  Compute the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a:t>
            </a:r>
          </a:p>
        </p:txBody>
      </p:sp>
      <p:sp>
        <p:nvSpPr>
          <p:cNvPr id="278644" name="Text Box 116"/>
          <p:cNvSpPr txBox="1">
            <a:spLocks noChangeArrowheads="1"/>
          </p:cNvSpPr>
          <p:nvPr/>
        </p:nvSpPr>
        <p:spPr bwMode="auto">
          <a:xfrm>
            <a:off x="1909438" y="2637659"/>
            <a:ext cx="4280339" cy="740524"/>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For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 2.47, cumulative probability = .9932.</a:t>
            </a:r>
          </a:p>
          <a:p>
            <a:endParaRPr lang="en-US" sz="602" dirty="0">
              <a:solidFill>
                <a:srgbClr val="000000"/>
              </a:solidFill>
              <a:latin typeface="+mn-lt"/>
              <a:cs typeface="Arial" panose="020B0604020202020204" pitchFamily="34" charset="0"/>
            </a:endParaRPr>
          </a:p>
          <a:p>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 1 - .9932 = .0068</a:t>
            </a:r>
          </a:p>
        </p:txBody>
      </p:sp>
      <p:sp>
        <p:nvSpPr>
          <p:cNvPr id="278646" name="Text Box 118"/>
          <p:cNvSpPr txBox="1">
            <a:spLocks noChangeArrowheads="1"/>
          </p:cNvSpPr>
          <p:nvPr/>
        </p:nvSpPr>
        <p:spPr bwMode="auto">
          <a:xfrm>
            <a:off x="1577975" y="4026104"/>
            <a:ext cx="4644990"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Because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 .0068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 = .05, we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
        <p:nvSpPr>
          <p:cNvPr id="278647" name="Rectangle 119"/>
          <p:cNvSpPr>
            <a:spLocks noChangeArrowheads="1"/>
          </p:cNvSpPr>
          <p:nvPr/>
        </p:nvSpPr>
        <p:spPr bwMode="auto">
          <a:xfrm>
            <a:off x="1925638" y="4453403"/>
            <a:ext cx="6411520" cy="873699"/>
          </a:xfrm>
          <a:prstGeom prst="rect">
            <a:avLst/>
          </a:prstGeom>
          <a:noFill/>
          <a:ln w="12700">
            <a:noFill/>
            <a:miter lim="800000"/>
            <a:headEnd/>
            <a:tailEnd/>
          </a:ln>
          <a:effectLst/>
        </p:spPr>
        <p:txBody>
          <a:bodyPr lIns="68034" tIns="33420" rIns="68034" bIns="33420"/>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There is sufficient statistical evidence to infer that Metro EMS is </a:t>
            </a:r>
            <a:r>
              <a:rPr lang="en-US" sz="1805" b="1" dirty="0">
                <a:solidFill>
                  <a:srgbClr val="000000"/>
                </a:solidFill>
                <a:latin typeface="+mn-lt"/>
                <a:cs typeface="Arial" panose="020B0604020202020204" pitchFamily="34" charset="0"/>
              </a:rPr>
              <a:t>not</a:t>
            </a:r>
            <a:r>
              <a:rPr lang="en-US" sz="1805" dirty="0">
                <a:solidFill>
                  <a:srgbClr val="000000"/>
                </a:solidFill>
                <a:latin typeface="+mn-lt"/>
                <a:cs typeface="Arial" panose="020B0604020202020204" pitchFamily="34" charset="0"/>
              </a:rPr>
              <a:t> meeting the response goal of 12 minutes.</a:t>
            </a:r>
          </a:p>
        </p:txBody>
      </p:sp>
      <p:sp>
        <p:nvSpPr>
          <p:cNvPr id="11" name="Rectangle 171"/>
          <p:cNvSpPr>
            <a:spLocks noChangeArrowheads="1"/>
          </p:cNvSpPr>
          <p:nvPr/>
        </p:nvSpPr>
        <p:spPr bwMode="auto">
          <a:xfrm>
            <a:off x="564758" y="1047911"/>
            <a:ext cx="7772400" cy="514528"/>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One-Tailed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graphicFrame>
        <p:nvGraphicFramePr>
          <p:cNvPr id="9" name="Object 8">
            <a:extLst>
              <a:ext uri="{FF2B5EF4-FFF2-40B4-BE49-F238E27FC236}">
                <a16:creationId xmlns:a16="http://schemas.microsoft.com/office/drawing/2014/main" id="{6FA2FF2A-4AD2-4D73-9E97-295786B9A289}"/>
              </a:ext>
            </a:extLst>
          </p:cNvPr>
          <p:cNvGraphicFramePr>
            <a:graphicFrameLocks noChangeAspect="1"/>
          </p:cNvGraphicFramePr>
          <p:nvPr>
            <p:extLst>
              <p:ext uri="{D42A27DB-BD31-4B8C-83A1-F6EECF244321}">
                <p14:modId xmlns:p14="http://schemas.microsoft.com/office/powerpoint/2010/main" val="1340018973"/>
              </p:ext>
            </p:extLst>
          </p:nvPr>
        </p:nvGraphicFramePr>
        <p:xfrm>
          <a:off x="7683951" y="5645036"/>
          <a:ext cx="914400" cy="771525"/>
        </p:xfrm>
        <a:graphic>
          <a:graphicData uri="http://schemas.openxmlformats.org/presentationml/2006/ole">
            <mc:AlternateContent xmlns:mc="http://schemas.openxmlformats.org/markup-compatibility/2006">
              <mc:Choice xmlns:v="urn:schemas-microsoft-com:vml" Requires="v">
                <p:oleObj spid="_x0000_s3095" name="Binary Worksheet" showAsIcon="1" r:id="rId4" imgW="914400" imgH="771480" progId="Excel.SheetBinaryMacroEnabled.12">
                  <p:embed/>
                </p:oleObj>
              </mc:Choice>
              <mc:Fallback>
                <p:oleObj name="Binary Worksheet" showAsIcon="1" r:id="rId4" imgW="914400" imgH="771480" progId="Excel.SheetBinaryMacroEnabled.12">
                  <p:embed/>
                  <p:pic>
                    <p:nvPicPr>
                      <p:cNvPr id="3" name="Object 2">
                        <a:extLst>
                          <a:ext uri="{FF2B5EF4-FFF2-40B4-BE49-F238E27FC236}">
                            <a16:creationId xmlns:a16="http://schemas.microsoft.com/office/drawing/2014/main" id="{30B60E27-8F07-40D2-B5CC-DEB24086C529}"/>
                          </a:ext>
                        </a:extLst>
                      </p:cNvPr>
                      <p:cNvPicPr/>
                      <p:nvPr/>
                    </p:nvPicPr>
                    <p:blipFill>
                      <a:blip r:embed="rId5"/>
                      <a:stretch>
                        <a:fillRect/>
                      </a:stretch>
                    </p:blipFill>
                    <p:spPr>
                      <a:xfrm>
                        <a:off x="7683951" y="5645036"/>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82672421"/>
      </p:ext>
    </p:extLst>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384" name="Text Box 112"/>
          <p:cNvSpPr txBox="1">
            <a:spLocks noChangeArrowheads="1"/>
          </p:cNvSpPr>
          <p:nvPr/>
        </p:nvSpPr>
        <p:spPr bwMode="auto">
          <a:xfrm>
            <a:off x="1255714" y="3393674"/>
            <a:ext cx="3489417"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5.  Determine whether to reject </a:t>
            </a:r>
            <a:r>
              <a:rPr lang="en-US" sz="1805" i="1">
                <a:solidFill>
                  <a:srgbClr val="000000"/>
                </a:solidFill>
                <a:latin typeface="+mn-lt"/>
                <a:cs typeface="Arial" panose="020B0604020202020204" pitchFamily="34" charset="0"/>
              </a:rPr>
              <a:t>H</a:t>
            </a:r>
            <a:r>
              <a:rPr lang="en-US" sz="1805" baseline="-25000">
                <a:solidFill>
                  <a:srgbClr val="000000"/>
                </a:solidFill>
                <a:latin typeface="+mn-lt"/>
                <a:cs typeface="Arial" panose="020B0604020202020204" pitchFamily="34" charset="0"/>
              </a:rPr>
              <a:t>0</a:t>
            </a:r>
            <a:r>
              <a:rPr lang="en-US" sz="1805">
                <a:solidFill>
                  <a:srgbClr val="000000"/>
                </a:solidFill>
                <a:latin typeface="+mn-lt"/>
                <a:cs typeface="Arial" panose="020B0604020202020204" pitchFamily="34" charset="0"/>
              </a:rPr>
              <a:t>.</a:t>
            </a:r>
          </a:p>
        </p:txBody>
      </p:sp>
      <p:sp>
        <p:nvSpPr>
          <p:cNvPr id="182386" name="Rectangle 114"/>
          <p:cNvSpPr>
            <a:spLocks noChangeArrowheads="1"/>
          </p:cNvSpPr>
          <p:nvPr/>
        </p:nvSpPr>
        <p:spPr bwMode="auto">
          <a:xfrm>
            <a:off x="1795568" y="4248274"/>
            <a:ext cx="5597525" cy="873699"/>
          </a:xfrm>
          <a:prstGeom prst="rect">
            <a:avLst/>
          </a:prstGeom>
          <a:noFill/>
          <a:ln w="12700">
            <a:noFill/>
            <a:miter lim="800000"/>
            <a:headEnd/>
            <a:tailEnd/>
          </a:ln>
          <a:effectLst/>
        </p:spPr>
        <p:txBody>
          <a:bodyPr lIns="68034" tIns="33420" rIns="68034" bIns="33420"/>
          <a:lstStyle/>
          <a:p>
            <a:pPr algn="l">
              <a:lnSpc>
                <a:spcPct val="8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There is sufficient statistical evidence to infer that Metro EMS is </a:t>
            </a:r>
            <a:r>
              <a:rPr lang="en-US" sz="1805" b="1" dirty="0">
                <a:solidFill>
                  <a:srgbClr val="000000"/>
                </a:solidFill>
                <a:latin typeface="+mn-lt"/>
                <a:cs typeface="Arial" panose="020B0604020202020204" pitchFamily="34" charset="0"/>
              </a:rPr>
              <a:t>not</a:t>
            </a:r>
            <a:r>
              <a:rPr lang="en-US" sz="1805" dirty="0">
                <a:solidFill>
                  <a:srgbClr val="000000"/>
                </a:solidFill>
                <a:latin typeface="+mn-lt"/>
                <a:cs typeface="Arial" panose="020B0604020202020204" pitchFamily="34" charset="0"/>
              </a:rPr>
              <a:t> meeting the response goal of 12 minutes.</a:t>
            </a:r>
          </a:p>
        </p:txBody>
      </p:sp>
      <p:sp>
        <p:nvSpPr>
          <p:cNvPr id="182387" name="Text Box 115"/>
          <p:cNvSpPr txBox="1">
            <a:spLocks noChangeArrowheads="1"/>
          </p:cNvSpPr>
          <p:nvPr/>
        </p:nvSpPr>
        <p:spPr bwMode="auto">
          <a:xfrm>
            <a:off x="2921232" y="3837685"/>
            <a:ext cx="3483005"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Because 2.47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1.645, we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
        <p:nvSpPr>
          <p:cNvPr id="182388" name="Text Box 116"/>
          <p:cNvSpPr txBox="1">
            <a:spLocks noChangeArrowheads="1"/>
          </p:cNvSpPr>
          <p:nvPr/>
        </p:nvSpPr>
        <p:spPr bwMode="auto">
          <a:xfrm>
            <a:off x="749093" y="1717240"/>
            <a:ext cx="2622577"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Critical Value Approach</a:t>
            </a:r>
          </a:p>
        </p:txBody>
      </p:sp>
      <p:sp>
        <p:nvSpPr>
          <p:cNvPr id="182393" name="Text Box 121"/>
          <p:cNvSpPr txBox="1">
            <a:spLocks noChangeArrowheads="1"/>
          </p:cNvSpPr>
          <p:nvPr/>
        </p:nvSpPr>
        <p:spPr bwMode="auto">
          <a:xfrm>
            <a:off x="3476758" y="2559045"/>
            <a:ext cx="2398477"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For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 = .05,  </a:t>
            </a:r>
            <a:r>
              <a:rPr lang="en-US" sz="1805" i="1" dirty="0">
                <a:solidFill>
                  <a:srgbClr val="000000"/>
                </a:solidFill>
                <a:latin typeface="+mn-lt"/>
                <a:cs typeface="Arial" panose="020B0604020202020204" pitchFamily="34" charset="0"/>
              </a:rPr>
              <a:t>z</a:t>
            </a:r>
            <a:r>
              <a:rPr lang="en-US" sz="1805" baseline="-25000" dirty="0">
                <a:solidFill>
                  <a:srgbClr val="000000"/>
                </a:solidFill>
                <a:latin typeface="+mn-lt"/>
                <a:cs typeface="Arial" panose="020B0604020202020204" pitchFamily="34" charset="0"/>
              </a:rPr>
              <a:t>.05</a:t>
            </a:r>
            <a:r>
              <a:rPr lang="en-US" sz="1805" dirty="0">
                <a:solidFill>
                  <a:srgbClr val="000000"/>
                </a:solidFill>
                <a:latin typeface="+mn-lt"/>
                <a:cs typeface="Arial" panose="020B0604020202020204" pitchFamily="34" charset="0"/>
              </a:rPr>
              <a:t> = 1.645</a:t>
            </a:r>
          </a:p>
        </p:txBody>
      </p:sp>
      <p:sp>
        <p:nvSpPr>
          <p:cNvPr id="182395" name="Text Box 123"/>
          <p:cNvSpPr txBox="1">
            <a:spLocks noChangeArrowheads="1"/>
          </p:cNvSpPr>
          <p:nvPr/>
        </p:nvSpPr>
        <p:spPr bwMode="auto">
          <a:xfrm>
            <a:off x="1236664" y="2179325"/>
            <a:ext cx="4837286"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4.  Determine the critical value and rejection rule.</a:t>
            </a:r>
          </a:p>
        </p:txBody>
      </p:sp>
      <p:sp>
        <p:nvSpPr>
          <p:cNvPr id="182397" name="Text Box 125"/>
          <p:cNvSpPr txBox="1">
            <a:spLocks noChangeArrowheads="1"/>
          </p:cNvSpPr>
          <p:nvPr/>
        </p:nvSpPr>
        <p:spPr bwMode="auto">
          <a:xfrm>
            <a:off x="3621790" y="2976797"/>
            <a:ext cx="2110642" cy="370101"/>
          </a:xfrm>
          <a:prstGeom prst="rect">
            <a:avLst/>
          </a:prstGeom>
          <a:noFill/>
          <a:ln w="12700">
            <a:noFill/>
            <a:miter lim="800000"/>
            <a:headEnd/>
            <a:tailEnd/>
          </a:ln>
          <a:effectLst/>
        </p:spPr>
        <p:txBody>
          <a:bodyPr wrap="none">
            <a:spAutoFit/>
          </a:bodyPr>
          <a:lstStyle/>
          <a:p>
            <a:r>
              <a:rPr lang="en-US" sz="1805">
                <a:solidFill>
                  <a:srgbClr val="000000"/>
                </a:solidFill>
                <a:latin typeface="+mn-lt"/>
                <a:cs typeface="Arial" panose="020B0604020202020204" pitchFamily="34" charset="0"/>
              </a:rPr>
              <a:t>Reject </a:t>
            </a:r>
            <a:r>
              <a:rPr lang="en-US" sz="1805" i="1">
                <a:solidFill>
                  <a:srgbClr val="000000"/>
                </a:solidFill>
                <a:latin typeface="+mn-lt"/>
                <a:cs typeface="Arial" panose="020B0604020202020204" pitchFamily="34" charset="0"/>
              </a:rPr>
              <a:t>H</a:t>
            </a:r>
            <a:r>
              <a:rPr lang="en-US" sz="1805" baseline="-25000">
                <a:solidFill>
                  <a:srgbClr val="000000"/>
                </a:solidFill>
                <a:latin typeface="+mn-lt"/>
                <a:cs typeface="Arial" panose="020B0604020202020204" pitchFamily="34" charset="0"/>
              </a:rPr>
              <a:t>0</a:t>
            </a:r>
            <a:r>
              <a:rPr lang="en-US" sz="1805">
                <a:solidFill>
                  <a:srgbClr val="000000"/>
                </a:solidFill>
                <a:latin typeface="+mn-lt"/>
                <a:cs typeface="Arial" panose="020B0604020202020204" pitchFamily="34" charset="0"/>
              </a:rPr>
              <a:t> if </a:t>
            </a:r>
            <a:r>
              <a:rPr lang="en-US" sz="1805" i="1">
                <a:solidFill>
                  <a:srgbClr val="000000"/>
                </a:solidFill>
                <a:latin typeface="+mn-lt"/>
                <a:cs typeface="Arial" panose="020B0604020202020204" pitchFamily="34" charset="0"/>
              </a:rPr>
              <a:t>z</a:t>
            </a:r>
            <a:r>
              <a:rPr lang="en-US" sz="1805">
                <a:solidFill>
                  <a:srgbClr val="000000"/>
                </a:solidFill>
                <a:latin typeface="+mn-lt"/>
                <a:cs typeface="Arial" panose="020B0604020202020204" pitchFamily="34" charset="0"/>
              </a:rPr>
              <a:t> </a:t>
            </a:r>
            <a:r>
              <a:rPr lang="en-US" sz="1805" u="sng">
                <a:solidFill>
                  <a:srgbClr val="000000"/>
                </a:solidFill>
                <a:latin typeface="+mn-lt"/>
                <a:cs typeface="Arial" panose="020B0604020202020204" pitchFamily="34" charset="0"/>
              </a:rPr>
              <a:t>&gt;</a:t>
            </a:r>
            <a:r>
              <a:rPr lang="en-US" sz="1805">
                <a:solidFill>
                  <a:srgbClr val="000000"/>
                </a:solidFill>
                <a:latin typeface="+mn-lt"/>
                <a:cs typeface="Arial" panose="020B0604020202020204" pitchFamily="34" charset="0"/>
              </a:rPr>
              <a:t> 1.645</a:t>
            </a:r>
          </a:p>
        </p:txBody>
      </p:sp>
      <p:sp>
        <p:nvSpPr>
          <p:cNvPr id="11" name="Rectangle 171"/>
          <p:cNvSpPr>
            <a:spLocks noChangeArrowheads="1"/>
          </p:cNvSpPr>
          <p:nvPr/>
        </p:nvSpPr>
        <p:spPr bwMode="auto">
          <a:xfrm>
            <a:off x="622507" y="1037852"/>
            <a:ext cx="7772400" cy="514528"/>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One-Tailed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graphicFrame>
        <p:nvGraphicFramePr>
          <p:cNvPr id="3" name="Object 2">
            <a:extLst>
              <a:ext uri="{FF2B5EF4-FFF2-40B4-BE49-F238E27FC236}">
                <a16:creationId xmlns:a16="http://schemas.microsoft.com/office/drawing/2014/main" id="{E53736F1-F6E2-4796-B61B-07A3133CD448}"/>
              </a:ext>
            </a:extLst>
          </p:cNvPr>
          <p:cNvGraphicFramePr>
            <a:graphicFrameLocks noChangeAspect="1"/>
          </p:cNvGraphicFramePr>
          <p:nvPr>
            <p:extLst>
              <p:ext uri="{D42A27DB-BD31-4B8C-83A1-F6EECF244321}">
                <p14:modId xmlns:p14="http://schemas.microsoft.com/office/powerpoint/2010/main" val="3061854437"/>
              </p:ext>
            </p:extLst>
          </p:nvPr>
        </p:nvGraphicFramePr>
        <p:xfrm>
          <a:off x="7565010" y="5607329"/>
          <a:ext cx="914400" cy="771525"/>
        </p:xfrm>
        <a:graphic>
          <a:graphicData uri="http://schemas.openxmlformats.org/presentationml/2006/ole">
            <mc:AlternateContent xmlns:mc="http://schemas.openxmlformats.org/markup-compatibility/2006">
              <mc:Choice xmlns:v="urn:schemas-microsoft-com:vml" Requires="v">
                <p:oleObj spid="_x0000_s2071" name="Binary Worksheet" showAsIcon="1" r:id="rId4" imgW="914400" imgH="771480" progId="Excel.SheetBinaryMacroEnabled.12">
                  <p:embed/>
                </p:oleObj>
              </mc:Choice>
              <mc:Fallback>
                <p:oleObj name="Binary Worksheet" showAsIcon="1" r:id="rId4" imgW="914400" imgH="771480" progId="Excel.SheetBinaryMacroEnabled.12">
                  <p:embed/>
                  <p:pic>
                    <p:nvPicPr>
                      <p:cNvPr id="0" name=""/>
                      <p:cNvPicPr/>
                      <p:nvPr/>
                    </p:nvPicPr>
                    <p:blipFill>
                      <a:blip r:embed="rId5"/>
                      <a:stretch>
                        <a:fillRect/>
                      </a:stretch>
                    </p:blipFill>
                    <p:spPr>
                      <a:xfrm>
                        <a:off x="7565010" y="5607329"/>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90019870"/>
      </p:ext>
    </p:extLst>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5" name="Rectangle 3"/>
          <p:cNvSpPr>
            <a:spLocks noChangeArrowheads="1"/>
          </p:cNvSpPr>
          <p:nvPr/>
        </p:nvSpPr>
        <p:spPr bwMode="auto">
          <a:xfrm>
            <a:off x="750186" y="1717239"/>
            <a:ext cx="4649787" cy="429688"/>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i="1" dirty="0">
                <a:solidFill>
                  <a:srgbClr val="000000"/>
                </a:solidFill>
                <a:latin typeface="+mn-lt"/>
                <a:cs typeface="Arial" panose="020B0604020202020204" pitchFamily="34" charset="0"/>
              </a:rPr>
              <a:t>p </a:t>
            </a:r>
            <a:r>
              <a:rPr lang="en-US" sz="1805" dirty="0">
                <a:solidFill>
                  <a:srgbClr val="000000"/>
                </a:solidFill>
                <a:latin typeface="+mn-lt"/>
                <a:cs typeface="Arial" panose="020B0604020202020204" pitchFamily="34" charset="0"/>
              </a:rPr>
              <a:t>–Value Approach</a:t>
            </a:r>
            <a:endParaRPr lang="en-US" sz="1805" baseline="-25000" dirty="0">
              <a:solidFill>
                <a:srgbClr val="000000"/>
              </a:solidFill>
              <a:latin typeface="+mn-lt"/>
              <a:cs typeface="Arial" panose="020B0604020202020204" pitchFamily="34" charset="0"/>
            </a:endParaRPr>
          </a:p>
        </p:txBody>
      </p:sp>
      <p:sp>
        <p:nvSpPr>
          <p:cNvPr id="279556" name="Freeform 4"/>
          <p:cNvSpPr>
            <a:spLocks/>
          </p:cNvSpPr>
          <p:nvPr/>
        </p:nvSpPr>
        <p:spPr bwMode="auto">
          <a:xfrm>
            <a:off x="1666640" y="2182906"/>
            <a:ext cx="3324643" cy="2300025"/>
          </a:xfrm>
          <a:custGeom>
            <a:avLst/>
            <a:gdLst/>
            <a:ahLst/>
            <a:cxnLst>
              <a:cxn ang="0">
                <a:pos x="1356" y="8"/>
              </a:cxn>
              <a:cxn ang="0">
                <a:pos x="1262" y="96"/>
              </a:cxn>
              <a:cxn ang="0">
                <a:pos x="1203" y="196"/>
              </a:cxn>
              <a:cxn ang="0">
                <a:pos x="1144" y="304"/>
              </a:cxn>
              <a:cxn ang="0">
                <a:pos x="1098" y="406"/>
              </a:cxn>
              <a:cxn ang="0">
                <a:pos x="1059" y="508"/>
              </a:cxn>
              <a:cxn ang="0">
                <a:pos x="1014" y="625"/>
              </a:cxn>
              <a:cxn ang="0">
                <a:pos x="975" y="748"/>
              </a:cxn>
              <a:cxn ang="0">
                <a:pos x="948" y="853"/>
              </a:cxn>
              <a:cxn ang="0">
                <a:pos x="922" y="965"/>
              </a:cxn>
              <a:cxn ang="0">
                <a:pos x="885" y="1072"/>
              </a:cxn>
              <a:cxn ang="0">
                <a:pos x="844" y="1177"/>
              </a:cxn>
              <a:cxn ang="0">
                <a:pos x="812" y="1282"/>
              </a:cxn>
              <a:cxn ang="0">
                <a:pos x="748" y="1402"/>
              </a:cxn>
              <a:cxn ang="0">
                <a:pos x="677" y="1516"/>
              </a:cxn>
              <a:cxn ang="0">
                <a:pos x="605" y="1613"/>
              </a:cxn>
              <a:cxn ang="0">
                <a:pos x="504" y="1686"/>
              </a:cxn>
              <a:cxn ang="0">
                <a:pos x="396" y="1740"/>
              </a:cxn>
              <a:cxn ang="0">
                <a:pos x="293" y="1783"/>
              </a:cxn>
              <a:cxn ang="0">
                <a:pos x="204" y="1813"/>
              </a:cxn>
              <a:cxn ang="0">
                <a:pos x="81" y="1849"/>
              </a:cxn>
              <a:cxn ang="0">
                <a:pos x="2" y="1876"/>
              </a:cxn>
              <a:cxn ang="0">
                <a:pos x="2840" y="1924"/>
              </a:cxn>
              <a:cxn ang="0">
                <a:pos x="2796" y="1856"/>
              </a:cxn>
              <a:cxn ang="0">
                <a:pos x="2692" y="1826"/>
              </a:cxn>
              <a:cxn ang="0">
                <a:pos x="2574" y="1792"/>
              </a:cxn>
              <a:cxn ang="0">
                <a:pos x="2460" y="1744"/>
              </a:cxn>
              <a:cxn ang="0">
                <a:pos x="2342" y="1688"/>
              </a:cxn>
              <a:cxn ang="0">
                <a:pos x="2293" y="1658"/>
              </a:cxn>
              <a:cxn ang="0">
                <a:pos x="2212" y="1584"/>
              </a:cxn>
              <a:cxn ang="0">
                <a:pos x="2140" y="1500"/>
              </a:cxn>
              <a:cxn ang="0">
                <a:pos x="2078" y="1402"/>
              </a:cxn>
              <a:cxn ang="0">
                <a:pos x="2024" y="1300"/>
              </a:cxn>
              <a:cxn ang="0">
                <a:pos x="1978" y="1200"/>
              </a:cxn>
              <a:cxn ang="0">
                <a:pos x="1942" y="1106"/>
              </a:cxn>
              <a:cxn ang="0">
                <a:pos x="1910" y="1012"/>
              </a:cxn>
              <a:cxn ang="0">
                <a:pos x="1870" y="890"/>
              </a:cxn>
              <a:cxn ang="0">
                <a:pos x="1840" y="776"/>
              </a:cxn>
              <a:cxn ang="0">
                <a:pos x="1798" y="640"/>
              </a:cxn>
              <a:cxn ang="0">
                <a:pos x="1748" y="507"/>
              </a:cxn>
              <a:cxn ang="0">
                <a:pos x="1704" y="396"/>
              </a:cxn>
              <a:cxn ang="0">
                <a:pos x="1672" y="318"/>
              </a:cxn>
              <a:cxn ang="0">
                <a:pos x="1630" y="232"/>
              </a:cxn>
              <a:cxn ang="0">
                <a:pos x="1598" y="180"/>
              </a:cxn>
              <a:cxn ang="0">
                <a:pos x="1560" y="124"/>
              </a:cxn>
              <a:cxn ang="0">
                <a:pos x="1546" y="106"/>
              </a:cxn>
              <a:cxn ang="0">
                <a:pos x="1490" y="42"/>
              </a:cxn>
              <a:cxn ang="0">
                <a:pos x="1448" y="8"/>
              </a:cxn>
            </a:cxnLst>
            <a:rect l="0" t="0" r="r" b="b"/>
            <a:pathLst>
              <a:path w="2840" h="1927">
                <a:moveTo>
                  <a:pt x="1416" y="0"/>
                </a:moveTo>
                <a:lnTo>
                  <a:pt x="1384" y="0"/>
                </a:lnTo>
                <a:lnTo>
                  <a:pt x="1356" y="8"/>
                </a:lnTo>
                <a:lnTo>
                  <a:pt x="1324" y="30"/>
                </a:lnTo>
                <a:lnTo>
                  <a:pt x="1299" y="55"/>
                </a:lnTo>
                <a:lnTo>
                  <a:pt x="1262" y="96"/>
                </a:lnTo>
                <a:lnTo>
                  <a:pt x="1242" y="128"/>
                </a:lnTo>
                <a:lnTo>
                  <a:pt x="1218" y="162"/>
                </a:lnTo>
                <a:lnTo>
                  <a:pt x="1203" y="196"/>
                </a:lnTo>
                <a:lnTo>
                  <a:pt x="1185" y="232"/>
                </a:lnTo>
                <a:lnTo>
                  <a:pt x="1164" y="268"/>
                </a:lnTo>
                <a:lnTo>
                  <a:pt x="1144" y="304"/>
                </a:lnTo>
                <a:lnTo>
                  <a:pt x="1128" y="343"/>
                </a:lnTo>
                <a:lnTo>
                  <a:pt x="1112" y="372"/>
                </a:lnTo>
                <a:lnTo>
                  <a:pt x="1098" y="406"/>
                </a:lnTo>
                <a:lnTo>
                  <a:pt x="1086" y="439"/>
                </a:lnTo>
                <a:lnTo>
                  <a:pt x="1071" y="475"/>
                </a:lnTo>
                <a:lnTo>
                  <a:pt x="1059" y="508"/>
                </a:lnTo>
                <a:lnTo>
                  <a:pt x="1041" y="547"/>
                </a:lnTo>
                <a:lnTo>
                  <a:pt x="1026" y="589"/>
                </a:lnTo>
                <a:lnTo>
                  <a:pt x="1014" y="625"/>
                </a:lnTo>
                <a:lnTo>
                  <a:pt x="1002" y="664"/>
                </a:lnTo>
                <a:lnTo>
                  <a:pt x="990" y="709"/>
                </a:lnTo>
                <a:lnTo>
                  <a:pt x="975" y="748"/>
                </a:lnTo>
                <a:lnTo>
                  <a:pt x="966" y="784"/>
                </a:lnTo>
                <a:lnTo>
                  <a:pt x="954" y="823"/>
                </a:lnTo>
                <a:lnTo>
                  <a:pt x="948" y="853"/>
                </a:lnTo>
                <a:lnTo>
                  <a:pt x="936" y="892"/>
                </a:lnTo>
                <a:lnTo>
                  <a:pt x="927" y="931"/>
                </a:lnTo>
                <a:lnTo>
                  <a:pt x="922" y="965"/>
                </a:lnTo>
                <a:lnTo>
                  <a:pt x="909" y="1003"/>
                </a:lnTo>
                <a:lnTo>
                  <a:pt x="897" y="1036"/>
                </a:lnTo>
                <a:lnTo>
                  <a:pt x="885" y="1072"/>
                </a:lnTo>
                <a:lnTo>
                  <a:pt x="873" y="1108"/>
                </a:lnTo>
                <a:lnTo>
                  <a:pt x="860" y="1144"/>
                </a:lnTo>
                <a:lnTo>
                  <a:pt x="844" y="1177"/>
                </a:lnTo>
                <a:lnTo>
                  <a:pt x="832" y="1218"/>
                </a:lnTo>
                <a:lnTo>
                  <a:pt x="822" y="1246"/>
                </a:lnTo>
                <a:lnTo>
                  <a:pt x="812" y="1282"/>
                </a:lnTo>
                <a:lnTo>
                  <a:pt x="789" y="1324"/>
                </a:lnTo>
                <a:lnTo>
                  <a:pt x="768" y="1363"/>
                </a:lnTo>
                <a:lnTo>
                  <a:pt x="748" y="1402"/>
                </a:lnTo>
                <a:lnTo>
                  <a:pt x="730" y="1437"/>
                </a:lnTo>
                <a:lnTo>
                  <a:pt x="708" y="1478"/>
                </a:lnTo>
                <a:lnTo>
                  <a:pt x="677" y="1516"/>
                </a:lnTo>
                <a:lnTo>
                  <a:pt x="653" y="1547"/>
                </a:lnTo>
                <a:lnTo>
                  <a:pt x="632" y="1578"/>
                </a:lnTo>
                <a:lnTo>
                  <a:pt x="605" y="1613"/>
                </a:lnTo>
                <a:lnTo>
                  <a:pt x="580" y="1632"/>
                </a:lnTo>
                <a:lnTo>
                  <a:pt x="551" y="1656"/>
                </a:lnTo>
                <a:lnTo>
                  <a:pt x="504" y="1686"/>
                </a:lnTo>
                <a:lnTo>
                  <a:pt x="458" y="1710"/>
                </a:lnTo>
                <a:lnTo>
                  <a:pt x="424" y="1726"/>
                </a:lnTo>
                <a:lnTo>
                  <a:pt x="396" y="1740"/>
                </a:lnTo>
                <a:lnTo>
                  <a:pt x="364" y="1752"/>
                </a:lnTo>
                <a:lnTo>
                  <a:pt x="328" y="1768"/>
                </a:lnTo>
                <a:lnTo>
                  <a:pt x="293" y="1783"/>
                </a:lnTo>
                <a:lnTo>
                  <a:pt x="264" y="1789"/>
                </a:lnTo>
                <a:lnTo>
                  <a:pt x="237" y="1801"/>
                </a:lnTo>
                <a:lnTo>
                  <a:pt x="204" y="1813"/>
                </a:lnTo>
                <a:lnTo>
                  <a:pt x="160" y="1826"/>
                </a:lnTo>
                <a:lnTo>
                  <a:pt x="114" y="1843"/>
                </a:lnTo>
                <a:lnTo>
                  <a:pt x="81" y="1849"/>
                </a:lnTo>
                <a:lnTo>
                  <a:pt x="48" y="1861"/>
                </a:lnTo>
                <a:lnTo>
                  <a:pt x="21" y="1867"/>
                </a:lnTo>
                <a:lnTo>
                  <a:pt x="2" y="1876"/>
                </a:lnTo>
                <a:lnTo>
                  <a:pt x="0" y="1927"/>
                </a:lnTo>
                <a:lnTo>
                  <a:pt x="0" y="1924"/>
                </a:lnTo>
                <a:lnTo>
                  <a:pt x="2840" y="1924"/>
                </a:lnTo>
                <a:lnTo>
                  <a:pt x="2838" y="1886"/>
                </a:lnTo>
                <a:lnTo>
                  <a:pt x="2838" y="1868"/>
                </a:lnTo>
                <a:lnTo>
                  <a:pt x="2796" y="1856"/>
                </a:lnTo>
                <a:lnTo>
                  <a:pt x="2754" y="1846"/>
                </a:lnTo>
                <a:lnTo>
                  <a:pt x="2724" y="1834"/>
                </a:lnTo>
                <a:lnTo>
                  <a:pt x="2692" y="1826"/>
                </a:lnTo>
                <a:lnTo>
                  <a:pt x="2670" y="1820"/>
                </a:lnTo>
                <a:lnTo>
                  <a:pt x="2620" y="1804"/>
                </a:lnTo>
                <a:lnTo>
                  <a:pt x="2574" y="1792"/>
                </a:lnTo>
                <a:lnTo>
                  <a:pt x="2535" y="1774"/>
                </a:lnTo>
                <a:lnTo>
                  <a:pt x="2499" y="1759"/>
                </a:lnTo>
                <a:lnTo>
                  <a:pt x="2460" y="1744"/>
                </a:lnTo>
                <a:lnTo>
                  <a:pt x="2424" y="1730"/>
                </a:lnTo>
                <a:lnTo>
                  <a:pt x="2379" y="1708"/>
                </a:lnTo>
                <a:lnTo>
                  <a:pt x="2342" y="1688"/>
                </a:lnTo>
                <a:lnTo>
                  <a:pt x="2322" y="1676"/>
                </a:lnTo>
                <a:lnTo>
                  <a:pt x="2308" y="1666"/>
                </a:lnTo>
                <a:lnTo>
                  <a:pt x="2293" y="1658"/>
                </a:lnTo>
                <a:lnTo>
                  <a:pt x="2266" y="1636"/>
                </a:lnTo>
                <a:lnTo>
                  <a:pt x="2245" y="1613"/>
                </a:lnTo>
                <a:lnTo>
                  <a:pt x="2212" y="1584"/>
                </a:lnTo>
                <a:lnTo>
                  <a:pt x="2191" y="1565"/>
                </a:lnTo>
                <a:lnTo>
                  <a:pt x="2161" y="1528"/>
                </a:lnTo>
                <a:lnTo>
                  <a:pt x="2140" y="1500"/>
                </a:lnTo>
                <a:lnTo>
                  <a:pt x="2120" y="1466"/>
                </a:lnTo>
                <a:lnTo>
                  <a:pt x="2098" y="1434"/>
                </a:lnTo>
                <a:lnTo>
                  <a:pt x="2078" y="1402"/>
                </a:lnTo>
                <a:lnTo>
                  <a:pt x="2058" y="1362"/>
                </a:lnTo>
                <a:lnTo>
                  <a:pt x="2042" y="1332"/>
                </a:lnTo>
                <a:lnTo>
                  <a:pt x="2024" y="1300"/>
                </a:lnTo>
                <a:lnTo>
                  <a:pt x="2006" y="1270"/>
                </a:lnTo>
                <a:lnTo>
                  <a:pt x="1996" y="1238"/>
                </a:lnTo>
                <a:lnTo>
                  <a:pt x="1978" y="1200"/>
                </a:lnTo>
                <a:lnTo>
                  <a:pt x="1964" y="1164"/>
                </a:lnTo>
                <a:lnTo>
                  <a:pt x="1952" y="1134"/>
                </a:lnTo>
                <a:lnTo>
                  <a:pt x="1942" y="1106"/>
                </a:lnTo>
                <a:lnTo>
                  <a:pt x="1934" y="1080"/>
                </a:lnTo>
                <a:lnTo>
                  <a:pt x="1924" y="1058"/>
                </a:lnTo>
                <a:lnTo>
                  <a:pt x="1910" y="1012"/>
                </a:lnTo>
                <a:lnTo>
                  <a:pt x="1896" y="970"/>
                </a:lnTo>
                <a:lnTo>
                  <a:pt x="1884" y="930"/>
                </a:lnTo>
                <a:lnTo>
                  <a:pt x="1870" y="890"/>
                </a:lnTo>
                <a:lnTo>
                  <a:pt x="1862" y="850"/>
                </a:lnTo>
                <a:lnTo>
                  <a:pt x="1852" y="814"/>
                </a:lnTo>
                <a:lnTo>
                  <a:pt x="1840" y="776"/>
                </a:lnTo>
                <a:lnTo>
                  <a:pt x="1828" y="734"/>
                </a:lnTo>
                <a:lnTo>
                  <a:pt x="1816" y="694"/>
                </a:lnTo>
                <a:lnTo>
                  <a:pt x="1798" y="640"/>
                </a:lnTo>
                <a:lnTo>
                  <a:pt x="1784" y="598"/>
                </a:lnTo>
                <a:lnTo>
                  <a:pt x="1766" y="550"/>
                </a:lnTo>
                <a:lnTo>
                  <a:pt x="1748" y="507"/>
                </a:lnTo>
                <a:lnTo>
                  <a:pt x="1734" y="474"/>
                </a:lnTo>
                <a:lnTo>
                  <a:pt x="1722" y="432"/>
                </a:lnTo>
                <a:lnTo>
                  <a:pt x="1704" y="396"/>
                </a:lnTo>
                <a:lnTo>
                  <a:pt x="1686" y="348"/>
                </a:lnTo>
                <a:lnTo>
                  <a:pt x="1698" y="372"/>
                </a:lnTo>
                <a:lnTo>
                  <a:pt x="1672" y="318"/>
                </a:lnTo>
                <a:lnTo>
                  <a:pt x="1654" y="284"/>
                </a:lnTo>
                <a:lnTo>
                  <a:pt x="1642" y="256"/>
                </a:lnTo>
                <a:lnTo>
                  <a:pt x="1630" y="232"/>
                </a:lnTo>
                <a:lnTo>
                  <a:pt x="1612" y="206"/>
                </a:lnTo>
                <a:lnTo>
                  <a:pt x="1606" y="196"/>
                </a:lnTo>
                <a:lnTo>
                  <a:pt x="1598" y="180"/>
                </a:lnTo>
                <a:lnTo>
                  <a:pt x="1586" y="160"/>
                </a:lnTo>
                <a:lnTo>
                  <a:pt x="1574" y="142"/>
                </a:lnTo>
                <a:lnTo>
                  <a:pt x="1560" y="124"/>
                </a:lnTo>
                <a:lnTo>
                  <a:pt x="1552" y="114"/>
                </a:lnTo>
                <a:lnTo>
                  <a:pt x="1568" y="136"/>
                </a:lnTo>
                <a:lnTo>
                  <a:pt x="1546" y="106"/>
                </a:lnTo>
                <a:lnTo>
                  <a:pt x="1530" y="86"/>
                </a:lnTo>
                <a:lnTo>
                  <a:pt x="1512" y="62"/>
                </a:lnTo>
                <a:lnTo>
                  <a:pt x="1490" y="42"/>
                </a:lnTo>
                <a:lnTo>
                  <a:pt x="1476" y="28"/>
                </a:lnTo>
                <a:lnTo>
                  <a:pt x="1464" y="16"/>
                </a:lnTo>
                <a:lnTo>
                  <a:pt x="1448" y="8"/>
                </a:lnTo>
                <a:lnTo>
                  <a:pt x="1432" y="2"/>
                </a:lnTo>
              </a:path>
            </a:pathLst>
          </a:custGeom>
          <a:solidFill>
            <a:schemeClr val="bg1">
              <a:lumMod val="85000"/>
            </a:schemeClr>
          </a:solidFill>
          <a:ln w="12700" cap="rnd" cmpd="sng">
            <a:noFill/>
            <a:prstDash val="solid"/>
            <a:round/>
            <a:headEnd type="none" w="med" len="med"/>
            <a:tailEnd type="none" w="med" len="med"/>
          </a:ln>
          <a:effectLst/>
        </p:spPr>
        <p:txBody>
          <a:bodyPr/>
          <a:lstStyle/>
          <a:p>
            <a:endParaRPr lang="en-US"/>
          </a:p>
        </p:txBody>
      </p:sp>
      <p:sp>
        <p:nvSpPr>
          <p:cNvPr id="279557" name="Rectangle 5"/>
          <p:cNvSpPr>
            <a:spLocks noChangeArrowheads="1"/>
          </p:cNvSpPr>
          <p:nvPr/>
        </p:nvSpPr>
        <p:spPr bwMode="auto">
          <a:xfrm>
            <a:off x="5602892" y="3372903"/>
            <a:ext cx="894014" cy="623029"/>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Arial" panose="020B0604020202020204" pitchFamily="34" charset="0"/>
                <a:cs typeface="Arial" panose="020B0604020202020204" pitchFamily="34" charset="0"/>
              </a:rPr>
              <a:t>p</a:t>
            </a:r>
            <a:r>
              <a:rPr lang="en-US" sz="1805" dirty="0">
                <a:solidFill>
                  <a:srgbClr val="000000"/>
                </a:solidFill>
                <a:latin typeface="Arial" panose="020B0604020202020204" pitchFamily="34" charset="0"/>
                <a:cs typeface="Arial" panose="020B0604020202020204" pitchFamily="34" charset="0"/>
              </a:rPr>
              <a:t>-value</a:t>
            </a:r>
          </a:p>
          <a:p>
            <a:pPr algn="l"/>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Symbol" panose="05050102010706020507" pitchFamily="18" charset="2"/>
                <a:cs typeface="Arial" panose="020B0604020202020204" pitchFamily="34" charset="0"/>
              </a:rPr>
              <a:t></a:t>
            </a:r>
          </a:p>
        </p:txBody>
      </p:sp>
      <p:sp>
        <p:nvSpPr>
          <p:cNvPr id="279558" name="Freeform 6"/>
          <p:cNvSpPr>
            <a:spLocks/>
          </p:cNvSpPr>
          <p:nvPr/>
        </p:nvSpPr>
        <p:spPr bwMode="auto">
          <a:xfrm>
            <a:off x="4829779" y="4340893"/>
            <a:ext cx="206090" cy="142037"/>
          </a:xfrm>
          <a:custGeom>
            <a:avLst/>
            <a:gdLst/>
            <a:ahLst/>
            <a:cxnLst>
              <a:cxn ang="0">
                <a:pos x="6" y="6"/>
              </a:cxn>
              <a:cxn ang="0">
                <a:pos x="1" y="0"/>
              </a:cxn>
              <a:cxn ang="0">
                <a:pos x="4" y="15"/>
              </a:cxn>
              <a:cxn ang="0">
                <a:pos x="4" y="26"/>
              </a:cxn>
              <a:cxn ang="0">
                <a:pos x="4" y="42"/>
              </a:cxn>
              <a:cxn ang="0">
                <a:pos x="4" y="54"/>
              </a:cxn>
              <a:cxn ang="0">
                <a:pos x="4" y="68"/>
              </a:cxn>
              <a:cxn ang="0">
                <a:pos x="4" y="90"/>
              </a:cxn>
              <a:cxn ang="0">
                <a:pos x="6" y="118"/>
              </a:cxn>
              <a:cxn ang="0">
                <a:pos x="192" y="120"/>
              </a:cxn>
              <a:cxn ang="0">
                <a:pos x="194" y="64"/>
              </a:cxn>
              <a:cxn ang="0">
                <a:pos x="184" y="58"/>
              </a:cxn>
              <a:cxn ang="0">
                <a:pos x="170" y="54"/>
              </a:cxn>
              <a:cxn ang="0">
                <a:pos x="156" y="52"/>
              </a:cxn>
              <a:cxn ang="0">
                <a:pos x="146" y="50"/>
              </a:cxn>
              <a:cxn ang="0">
                <a:pos x="140" y="48"/>
              </a:cxn>
              <a:cxn ang="0">
                <a:pos x="130" y="46"/>
              </a:cxn>
              <a:cxn ang="0">
                <a:pos x="104" y="38"/>
              </a:cxn>
              <a:cxn ang="0">
                <a:pos x="116" y="44"/>
              </a:cxn>
              <a:cxn ang="0">
                <a:pos x="110" y="42"/>
              </a:cxn>
              <a:cxn ang="0">
                <a:pos x="98" y="38"/>
              </a:cxn>
              <a:cxn ang="0">
                <a:pos x="90" y="34"/>
              </a:cxn>
              <a:cxn ang="0">
                <a:pos x="78" y="30"/>
              </a:cxn>
              <a:cxn ang="0">
                <a:pos x="70" y="28"/>
              </a:cxn>
              <a:cxn ang="0">
                <a:pos x="59" y="26"/>
              </a:cxn>
              <a:cxn ang="0">
                <a:pos x="50" y="22"/>
              </a:cxn>
              <a:cxn ang="0">
                <a:pos x="40" y="19"/>
              </a:cxn>
              <a:cxn ang="0">
                <a:pos x="31" y="15"/>
              </a:cxn>
              <a:cxn ang="0">
                <a:pos x="22" y="7"/>
              </a:cxn>
              <a:cxn ang="0">
                <a:pos x="13" y="4"/>
              </a:cxn>
              <a:cxn ang="0">
                <a:pos x="0" y="4"/>
              </a:cxn>
              <a:cxn ang="0">
                <a:pos x="8" y="8"/>
              </a:cxn>
            </a:cxnLst>
            <a:rect l="0" t="0" r="r" b="b"/>
            <a:pathLst>
              <a:path w="194" h="120">
                <a:moveTo>
                  <a:pt x="6" y="6"/>
                </a:moveTo>
                <a:lnTo>
                  <a:pt x="1" y="0"/>
                </a:lnTo>
                <a:lnTo>
                  <a:pt x="4" y="15"/>
                </a:lnTo>
                <a:lnTo>
                  <a:pt x="4" y="26"/>
                </a:lnTo>
                <a:lnTo>
                  <a:pt x="4" y="42"/>
                </a:lnTo>
                <a:lnTo>
                  <a:pt x="4" y="54"/>
                </a:lnTo>
                <a:lnTo>
                  <a:pt x="4" y="68"/>
                </a:lnTo>
                <a:lnTo>
                  <a:pt x="4" y="90"/>
                </a:lnTo>
                <a:lnTo>
                  <a:pt x="6" y="118"/>
                </a:lnTo>
                <a:lnTo>
                  <a:pt x="192" y="120"/>
                </a:lnTo>
                <a:lnTo>
                  <a:pt x="194" y="64"/>
                </a:lnTo>
                <a:lnTo>
                  <a:pt x="184" y="58"/>
                </a:lnTo>
                <a:lnTo>
                  <a:pt x="170" y="54"/>
                </a:lnTo>
                <a:lnTo>
                  <a:pt x="156" y="52"/>
                </a:lnTo>
                <a:lnTo>
                  <a:pt x="146" y="50"/>
                </a:lnTo>
                <a:lnTo>
                  <a:pt x="140" y="48"/>
                </a:lnTo>
                <a:lnTo>
                  <a:pt x="130" y="46"/>
                </a:lnTo>
                <a:lnTo>
                  <a:pt x="104" y="38"/>
                </a:lnTo>
                <a:lnTo>
                  <a:pt x="116" y="44"/>
                </a:lnTo>
                <a:lnTo>
                  <a:pt x="110" y="42"/>
                </a:lnTo>
                <a:lnTo>
                  <a:pt x="98" y="38"/>
                </a:lnTo>
                <a:lnTo>
                  <a:pt x="90" y="34"/>
                </a:lnTo>
                <a:lnTo>
                  <a:pt x="78" y="30"/>
                </a:lnTo>
                <a:lnTo>
                  <a:pt x="70" y="28"/>
                </a:lnTo>
                <a:lnTo>
                  <a:pt x="59" y="26"/>
                </a:lnTo>
                <a:lnTo>
                  <a:pt x="50" y="22"/>
                </a:lnTo>
                <a:lnTo>
                  <a:pt x="40" y="19"/>
                </a:lnTo>
                <a:lnTo>
                  <a:pt x="31" y="15"/>
                </a:lnTo>
                <a:lnTo>
                  <a:pt x="22" y="7"/>
                </a:lnTo>
                <a:lnTo>
                  <a:pt x="13" y="4"/>
                </a:lnTo>
                <a:lnTo>
                  <a:pt x="0" y="4"/>
                </a:lnTo>
                <a:lnTo>
                  <a:pt x="8" y="8"/>
                </a:lnTo>
              </a:path>
            </a:pathLst>
          </a:custGeom>
          <a:solidFill>
            <a:schemeClr val="bg1">
              <a:lumMod val="65000"/>
            </a:schemeClr>
          </a:solidFill>
          <a:ln w="12700" cap="rnd" cmpd="sng">
            <a:noFill/>
            <a:prstDash val="solid"/>
            <a:round/>
            <a:headEnd type="none" w="med" len="med"/>
            <a:tailEnd type="none" w="med" len="med"/>
          </a:ln>
          <a:effectLst/>
        </p:spPr>
        <p:txBody>
          <a:bodyPr/>
          <a:lstStyle/>
          <a:p>
            <a:endParaRPr lang="en-US"/>
          </a:p>
        </p:txBody>
      </p:sp>
      <p:sp>
        <p:nvSpPr>
          <p:cNvPr id="279559" name="Line 7"/>
          <p:cNvSpPr>
            <a:spLocks noChangeShapeType="1"/>
          </p:cNvSpPr>
          <p:nvPr/>
        </p:nvSpPr>
        <p:spPr bwMode="auto">
          <a:xfrm>
            <a:off x="4524640" y="2581560"/>
            <a:ext cx="647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79560" name="Rectangle 8"/>
          <p:cNvSpPr>
            <a:spLocks noChangeArrowheads="1"/>
          </p:cNvSpPr>
          <p:nvPr/>
        </p:nvSpPr>
        <p:spPr bwMode="auto">
          <a:xfrm>
            <a:off x="3213987" y="4733582"/>
            <a:ext cx="252813"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Book Antiqua" pitchFamily="18" charset="0"/>
              </a:rPr>
              <a:t>0</a:t>
            </a:r>
          </a:p>
        </p:txBody>
      </p:sp>
      <p:sp>
        <p:nvSpPr>
          <p:cNvPr id="279561" name="Rectangle 9"/>
          <p:cNvSpPr>
            <a:spLocks noChangeArrowheads="1"/>
          </p:cNvSpPr>
          <p:nvPr/>
        </p:nvSpPr>
        <p:spPr bwMode="auto">
          <a:xfrm>
            <a:off x="3761053" y="4704936"/>
            <a:ext cx="656770" cy="623029"/>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Book Antiqua" pitchFamily="18" charset="0"/>
              </a:rPr>
              <a:t> </a:t>
            </a:r>
            <a:r>
              <a:rPr lang="en-US" sz="1805" i="1" dirty="0" err="1">
                <a:solidFill>
                  <a:srgbClr val="000000"/>
                </a:solidFill>
                <a:latin typeface="Book Antiqua" pitchFamily="18" charset="0"/>
              </a:rPr>
              <a:t>z</a:t>
            </a:r>
            <a:r>
              <a:rPr lang="en-US" sz="1805" i="1" baseline="-25000" dirty="0" err="1">
                <a:solidFill>
                  <a:srgbClr val="000000"/>
                </a:solidFill>
                <a:latin typeface="Symbol" pitchFamily="18" charset="2"/>
              </a:rPr>
              <a:t>a</a:t>
            </a:r>
            <a:r>
              <a:rPr lang="en-US" sz="1805" dirty="0">
                <a:solidFill>
                  <a:srgbClr val="000000"/>
                </a:solidFill>
                <a:latin typeface="Book Antiqua" pitchFamily="18" charset="0"/>
              </a:rPr>
              <a:t> =</a:t>
            </a:r>
          </a:p>
          <a:p>
            <a:pPr algn="l"/>
            <a:r>
              <a:rPr lang="en-US" sz="1805" dirty="0">
                <a:solidFill>
                  <a:srgbClr val="000000"/>
                </a:solidFill>
                <a:latin typeface="Book Antiqua" pitchFamily="18" charset="0"/>
              </a:rPr>
              <a:t>1.645</a:t>
            </a:r>
          </a:p>
        </p:txBody>
      </p:sp>
      <p:sp>
        <p:nvSpPr>
          <p:cNvPr id="279562" name="Rectangle 10"/>
          <p:cNvSpPr>
            <a:spLocks noChangeArrowheads="1"/>
          </p:cNvSpPr>
          <p:nvPr/>
        </p:nvSpPr>
        <p:spPr bwMode="auto">
          <a:xfrm>
            <a:off x="5246953" y="2398943"/>
            <a:ext cx="828292" cy="345261"/>
          </a:xfrm>
          <a:prstGeom prst="rect">
            <a:avLst/>
          </a:prstGeom>
          <a:noFill/>
          <a:ln w="12700">
            <a:noFill/>
            <a:miter lim="800000"/>
            <a:headEnd/>
            <a:tailEnd/>
          </a:ln>
          <a:effectLst/>
        </p:spPr>
        <p:txBody>
          <a:bodyPr wrap="none" lIns="68034" tIns="33420" rIns="68034" bIns="33420">
            <a:spAutoFit/>
          </a:bodyPr>
          <a:lstStyle/>
          <a:p>
            <a:pPr algn="l"/>
            <a:r>
              <a:rPr lang="en-US" sz="1805" i="1">
                <a:solidFill>
                  <a:srgbClr val="000000"/>
                </a:solidFill>
                <a:latin typeface="Symbol" pitchFamily="18" charset="2"/>
              </a:rPr>
              <a:t>a</a:t>
            </a:r>
            <a:r>
              <a:rPr lang="en-US" sz="1805">
                <a:solidFill>
                  <a:srgbClr val="000000"/>
                </a:solidFill>
                <a:latin typeface="Book Antiqua" pitchFamily="18" charset="0"/>
              </a:rPr>
              <a:t> = .05</a:t>
            </a:r>
            <a:endParaRPr lang="en-US" sz="1805" baseline="-25000">
              <a:solidFill>
                <a:srgbClr val="000000"/>
              </a:solidFill>
              <a:latin typeface="Book Antiqua" pitchFamily="18" charset="0"/>
            </a:endParaRPr>
          </a:p>
        </p:txBody>
      </p:sp>
      <p:sp>
        <p:nvSpPr>
          <p:cNvPr id="279563" name="Line 11"/>
          <p:cNvSpPr>
            <a:spLocks noChangeShapeType="1"/>
          </p:cNvSpPr>
          <p:nvPr/>
        </p:nvSpPr>
        <p:spPr bwMode="auto">
          <a:xfrm flipV="1">
            <a:off x="1420813" y="4482931"/>
            <a:ext cx="3967707" cy="2386"/>
          </a:xfrm>
          <a:prstGeom prst="line">
            <a:avLst/>
          </a:prstGeom>
          <a:noFill/>
          <a:ln w="12700">
            <a:solidFill>
              <a:schemeClr val="tx1"/>
            </a:solidFill>
            <a:round/>
            <a:headEnd/>
            <a:tailEnd/>
          </a:ln>
          <a:effectLst/>
        </p:spPr>
        <p:txBody>
          <a:bodyPr wrap="none" anchor="ctr"/>
          <a:lstStyle/>
          <a:p>
            <a:endParaRPr lang="en-US"/>
          </a:p>
        </p:txBody>
      </p:sp>
      <p:sp>
        <p:nvSpPr>
          <p:cNvPr id="279564" name="Rectangle 12"/>
          <p:cNvSpPr>
            <a:spLocks noChangeArrowheads="1"/>
          </p:cNvSpPr>
          <p:nvPr/>
        </p:nvSpPr>
        <p:spPr bwMode="auto">
          <a:xfrm>
            <a:off x="5488592" y="4318216"/>
            <a:ext cx="228768"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mn-lt"/>
              </a:rPr>
              <a:t>z</a:t>
            </a:r>
          </a:p>
        </p:txBody>
      </p:sp>
      <p:sp>
        <p:nvSpPr>
          <p:cNvPr id="279565" name="Rectangle 13"/>
          <p:cNvSpPr>
            <a:spLocks noChangeArrowheads="1"/>
          </p:cNvSpPr>
          <p:nvPr/>
        </p:nvSpPr>
        <p:spPr bwMode="auto">
          <a:xfrm>
            <a:off x="4764691" y="4704936"/>
            <a:ext cx="541354" cy="623029"/>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Book Antiqua" pitchFamily="18" charset="0"/>
              </a:rPr>
              <a:t> z</a:t>
            </a:r>
            <a:r>
              <a:rPr lang="en-US" sz="1805" dirty="0">
                <a:solidFill>
                  <a:srgbClr val="000000"/>
                </a:solidFill>
                <a:latin typeface="Book Antiqua" pitchFamily="18" charset="0"/>
              </a:rPr>
              <a:t> =</a:t>
            </a:r>
          </a:p>
          <a:p>
            <a:pPr algn="l"/>
            <a:r>
              <a:rPr lang="en-US" sz="1805" dirty="0">
                <a:solidFill>
                  <a:srgbClr val="000000"/>
                </a:solidFill>
                <a:latin typeface="Book Antiqua" pitchFamily="18" charset="0"/>
              </a:rPr>
              <a:t>2.47</a:t>
            </a:r>
          </a:p>
        </p:txBody>
      </p:sp>
      <p:sp>
        <p:nvSpPr>
          <p:cNvPr id="279566" name="Freeform 14"/>
          <p:cNvSpPr>
            <a:spLocks noChangeArrowheads="1"/>
          </p:cNvSpPr>
          <p:nvPr/>
        </p:nvSpPr>
        <p:spPr bwMode="auto">
          <a:xfrm>
            <a:off x="3331048" y="4391025"/>
            <a:ext cx="1587" cy="322266"/>
          </a:xfrm>
          <a:custGeom>
            <a:avLst/>
            <a:gdLst/>
            <a:ahLst/>
            <a:cxnLst>
              <a:cxn ang="0">
                <a:pos x="0" y="0"/>
              </a:cxn>
              <a:cxn ang="0">
                <a:pos x="1" y="270"/>
              </a:cxn>
            </a:cxnLst>
            <a:rect l="0" t="0" r="r" b="b"/>
            <a:pathLst>
              <a:path w="1" h="270">
                <a:moveTo>
                  <a:pt x="0" y="0"/>
                </a:moveTo>
                <a:lnTo>
                  <a:pt x="1" y="270"/>
                </a:lnTo>
              </a:path>
            </a:pathLst>
          </a:custGeom>
          <a:noFill/>
          <a:ln w="12700">
            <a:solidFill>
              <a:schemeClr val="tx1"/>
            </a:solidFill>
            <a:round/>
            <a:headEnd/>
            <a:tailEnd/>
          </a:ln>
          <a:effectLst/>
        </p:spPr>
        <p:txBody>
          <a:bodyPr wrap="none" anchor="ctr"/>
          <a:lstStyle/>
          <a:p>
            <a:endParaRPr lang="en-US"/>
          </a:p>
        </p:txBody>
      </p:sp>
      <p:grpSp>
        <p:nvGrpSpPr>
          <p:cNvPr id="279567" name="Group 15"/>
          <p:cNvGrpSpPr>
            <a:grpSpLocks/>
          </p:cNvGrpSpPr>
          <p:nvPr/>
        </p:nvGrpSpPr>
        <p:grpSpPr bwMode="auto">
          <a:xfrm>
            <a:off x="1557339" y="2132776"/>
            <a:ext cx="3592666" cy="2208119"/>
            <a:chOff x="981" y="1178"/>
            <a:chExt cx="3007" cy="1850"/>
          </a:xfrm>
        </p:grpSpPr>
        <p:sp>
          <p:nvSpPr>
            <p:cNvPr id="279568" name="Arc 16"/>
            <p:cNvSpPr>
              <a:spLocks/>
            </p:cNvSpPr>
            <p:nvPr/>
          </p:nvSpPr>
          <p:spPr bwMode="auto">
            <a:xfrm rot="4500000">
              <a:off x="2754" y="2296"/>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rgbClr val="000000"/>
              </a:solidFill>
              <a:round/>
              <a:headEnd/>
              <a:tailEnd/>
            </a:ln>
            <a:effectLst/>
          </p:spPr>
          <p:txBody>
            <a:bodyPr wrap="none" anchor="ctr"/>
            <a:lstStyle/>
            <a:p>
              <a:endParaRPr lang="en-US"/>
            </a:p>
          </p:txBody>
        </p:sp>
        <p:sp>
          <p:nvSpPr>
            <p:cNvPr id="279569" name="Arc 17"/>
            <p:cNvSpPr>
              <a:spLocks/>
            </p:cNvSpPr>
            <p:nvPr/>
          </p:nvSpPr>
          <p:spPr bwMode="auto">
            <a:xfrm rot="6300000">
              <a:off x="1738" y="1544"/>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rgbClr val="000000"/>
              </a:solidFill>
              <a:round/>
              <a:headEnd/>
              <a:tailEnd/>
            </a:ln>
            <a:effectLst/>
          </p:spPr>
          <p:txBody>
            <a:bodyPr wrap="none" anchor="ctr"/>
            <a:lstStyle/>
            <a:p>
              <a:endParaRPr lang="en-US"/>
            </a:p>
          </p:txBody>
        </p:sp>
        <p:sp>
          <p:nvSpPr>
            <p:cNvPr id="279570" name="Arc 18"/>
            <p:cNvSpPr>
              <a:spLocks/>
            </p:cNvSpPr>
            <p:nvPr/>
          </p:nvSpPr>
          <p:spPr bwMode="auto">
            <a:xfrm rot="16980000">
              <a:off x="1362" y="2302"/>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rgbClr val="000000"/>
              </a:solidFill>
              <a:round/>
              <a:headEnd/>
              <a:tailEnd/>
            </a:ln>
            <a:effectLst/>
          </p:spPr>
          <p:txBody>
            <a:bodyPr wrap="none" anchor="ctr"/>
            <a:lstStyle/>
            <a:p>
              <a:endParaRPr lang="en-US"/>
            </a:p>
          </p:txBody>
        </p:sp>
        <p:sp>
          <p:nvSpPr>
            <p:cNvPr id="279571" name="Arc 19"/>
            <p:cNvSpPr>
              <a:spLocks/>
            </p:cNvSpPr>
            <p:nvPr/>
          </p:nvSpPr>
          <p:spPr bwMode="auto">
            <a:xfrm rot="20760000">
              <a:off x="981" y="2854"/>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rgbClr val="000000"/>
              </a:solidFill>
              <a:round/>
              <a:headEnd/>
              <a:tailEnd/>
            </a:ln>
            <a:effectLst/>
          </p:spPr>
          <p:txBody>
            <a:bodyPr wrap="none" anchor="ctr"/>
            <a:lstStyle/>
            <a:p>
              <a:endParaRPr lang="en-US"/>
            </a:p>
          </p:txBody>
        </p:sp>
        <p:sp>
          <p:nvSpPr>
            <p:cNvPr id="279572" name="Arc 20"/>
            <p:cNvSpPr>
              <a:spLocks/>
            </p:cNvSpPr>
            <p:nvPr/>
          </p:nvSpPr>
          <p:spPr bwMode="auto">
            <a:xfrm rot="15300000">
              <a:off x="2199" y="154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rgbClr val="000000"/>
              </a:solidFill>
              <a:round/>
              <a:headEnd/>
              <a:tailEnd/>
            </a:ln>
            <a:effectLst/>
          </p:spPr>
          <p:txBody>
            <a:bodyPr wrap="none" anchor="ctr"/>
            <a:lstStyle/>
            <a:p>
              <a:endParaRPr lang="en-US"/>
            </a:p>
          </p:txBody>
        </p:sp>
        <p:sp>
          <p:nvSpPr>
            <p:cNvPr id="279573" name="Arc 21"/>
            <p:cNvSpPr>
              <a:spLocks/>
            </p:cNvSpPr>
            <p:nvPr/>
          </p:nvSpPr>
          <p:spPr bwMode="auto">
            <a:xfrm rot="720000">
              <a:off x="3252" y="2824"/>
              <a:ext cx="736" cy="204"/>
            </a:xfrm>
            <a:custGeom>
              <a:avLst/>
              <a:gdLst>
                <a:gd name="G0" fmla="+- 20480 0 0"/>
                <a:gd name="G1" fmla="+- 0 0 0"/>
                <a:gd name="G2" fmla="+- 21600 0 0"/>
                <a:gd name="T0" fmla="*/ 18341 w 20480"/>
                <a:gd name="T1" fmla="*/ 21494 h 21494"/>
                <a:gd name="T2" fmla="*/ 0 w 20480"/>
                <a:gd name="T3" fmla="*/ 6865 h 21494"/>
                <a:gd name="T4" fmla="*/ 20480 w 20480"/>
                <a:gd name="T5" fmla="*/ 0 h 21494"/>
              </a:gdLst>
              <a:ahLst/>
              <a:cxnLst>
                <a:cxn ang="0">
                  <a:pos x="T0" y="T1"/>
                </a:cxn>
                <a:cxn ang="0">
                  <a:pos x="T2" y="T3"/>
                </a:cxn>
                <a:cxn ang="0">
                  <a:pos x="T4" y="T5"/>
                </a:cxn>
              </a:cxnLst>
              <a:rect l="0" t="0" r="r" b="b"/>
              <a:pathLst>
                <a:path w="20480" h="21494" fill="none" extrusionOk="0">
                  <a:moveTo>
                    <a:pt x="18341" y="21493"/>
                  </a:moveTo>
                  <a:cubicBezTo>
                    <a:pt x="9881" y="20651"/>
                    <a:pt x="2701" y="14925"/>
                    <a:pt x="-1" y="6865"/>
                  </a:cubicBezTo>
                </a:path>
                <a:path w="20480" h="21494" stroke="0" extrusionOk="0">
                  <a:moveTo>
                    <a:pt x="18341" y="21493"/>
                  </a:moveTo>
                  <a:cubicBezTo>
                    <a:pt x="9881" y="20651"/>
                    <a:pt x="2701" y="14925"/>
                    <a:pt x="-1" y="6865"/>
                  </a:cubicBezTo>
                  <a:lnTo>
                    <a:pt x="20480" y="0"/>
                  </a:lnTo>
                  <a:close/>
                </a:path>
              </a:pathLst>
            </a:custGeom>
            <a:noFill/>
            <a:ln w="12700" cap="rnd">
              <a:solidFill>
                <a:srgbClr val="000000"/>
              </a:solidFill>
              <a:round/>
              <a:headEnd/>
              <a:tailEnd/>
            </a:ln>
            <a:effectLst/>
          </p:spPr>
          <p:txBody>
            <a:bodyPr wrap="none" anchor="ctr"/>
            <a:lstStyle/>
            <a:p>
              <a:endParaRPr lang="en-US"/>
            </a:p>
          </p:txBody>
        </p:sp>
      </p:grpSp>
      <p:grpSp>
        <p:nvGrpSpPr>
          <p:cNvPr id="279676" name="Group 124"/>
          <p:cNvGrpSpPr>
            <a:grpSpLocks/>
          </p:cNvGrpSpPr>
          <p:nvPr/>
        </p:nvGrpSpPr>
        <p:grpSpPr bwMode="auto">
          <a:xfrm>
            <a:off x="4755167" y="3419451"/>
            <a:ext cx="176212" cy="1327259"/>
            <a:chOff x="3645" y="2256"/>
            <a:chExt cx="111" cy="1112"/>
          </a:xfrm>
          <a:effectLst/>
        </p:grpSpPr>
        <p:sp>
          <p:nvSpPr>
            <p:cNvPr id="279677" name="Freeform 125"/>
            <p:cNvSpPr>
              <a:spLocks noChangeArrowheads="1"/>
            </p:cNvSpPr>
            <p:nvPr/>
          </p:nvSpPr>
          <p:spPr bwMode="auto">
            <a:xfrm flipH="1">
              <a:off x="3645" y="2256"/>
              <a:ext cx="47" cy="959"/>
            </a:xfrm>
            <a:custGeom>
              <a:avLst/>
              <a:gdLst/>
              <a:ahLst/>
              <a:cxnLst>
                <a:cxn ang="0">
                  <a:pos x="0" y="0"/>
                </a:cxn>
                <a:cxn ang="0">
                  <a:pos x="0" y="263"/>
                </a:cxn>
              </a:cxnLst>
              <a:rect l="0" t="0" r="r" b="b"/>
              <a:pathLst>
                <a:path w="1" h="263">
                  <a:moveTo>
                    <a:pt x="0" y="0"/>
                  </a:moveTo>
                  <a:lnTo>
                    <a:pt x="0" y="263"/>
                  </a:lnTo>
                </a:path>
              </a:pathLst>
            </a:custGeom>
            <a:noFill/>
            <a:ln w="12700">
              <a:solidFill>
                <a:srgbClr val="000000"/>
              </a:solidFill>
              <a:round/>
              <a:headEnd/>
              <a:tailEnd/>
            </a:ln>
            <a:effectLst>
              <a:outerShdw dist="17961" dir="2700000" algn="ctr" rotWithShape="0">
                <a:srgbClr val="000000"/>
              </a:outerShdw>
            </a:effectLst>
          </p:spPr>
          <p:txBody>
            <a:bodyPr wrap="none" anchor="ctr"/>
            <a:lstStyle/>
            <a:p>
              <a:endParaRPr lang="en-US"/>
            </a:p>
          </p:txBody>
        </p:sp>
        <p:sp>
          <p:nvSpPr>
            <p:cNvPr id="279678" name="Line 126"/>
            <p:cNvSpPr>
              <a:spLocks noChangeShapeType="1"/>
            </p:cNvSpPr>
            <p:nvPr/>
          </p:nvSpPr>
          <p:spPr bwMode="auto">
            <a:xfrm>
              <a:off x="3692" y="3216"/>
              <a:ext cx="64" cy="152"/>
            </a:xfrm>
            <a:prstGeom prst="line">
              <a:avLst/>
            </a:prstGeom>
            <a:noFill/>
            <a:ln w="12700">
              <a:solidFill>
                <a:srgbClr val="000000"/>
              </a:solidFill>
              <a:round/>
              <a:headEnd/>
              <a:tailEnd/>
            </a:ln>
            <a:effectLst>
              <a:outerShdw dist="17961" dir="2700000" algn="ctr" rotWithShape="0">
                <a:srgbClr val="000000"/>
              </a:outerShdw>
            </a:effectLst>
          </p:spPr>
          <p:txBody>
            <a:bodyPr/>
            <a:lstStyle/>
            <a:p>
              <a:endParaRPr lang="en-US"/>
            </a:p>
          </p:txBody>
        </p:sp>
      </p:grpSp>
      <p:grpSp>
        <p:nvGrpSpPr>
          <p:cNvPr id="279679" name="Group 127"/>
          <p:cNvGrpSpPr>
            <a:grpSpLocks/>
          </p:cNvGrpSpPr>
          <p:nvPr/>
        </p:nvGrpSpPr>
        <p:grpSpPr bwMode="auto">
          <a:xfrm>
            <a:off x="4397639" y="2443106"/>
            <a:ext cx="101600" cy="2313154"/>
            <a:chOff x="3380" y="1438"/>
            <a:chExt cx="64" cy="1938"/>
          </a:xfrm>
          <a:effectLst/>
        </p:grpSpPr>
        <p:sp>
          <p:nvSpPr>
            <p:cNvPr id="279680" name="Line 128"/>
            <p:cNvSpPr>
              <a:spLocks noChangeShapeType="1"/>
            </p:cNvSpPr>
            <p:nvPr/>
          </p:nvSpPr>
          <p:spPr bwMode="auto">
            <a:xfrm>
              <a:off x="3444" y="1438"/>
              <a:ext cx="0" cy="179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79681" name="Line 129"/>
            <p:cNvSpPr>
              <a:spLocks noChangeShapeType="1"/>
            </p:cNvSpPr>
            <p:nvPr/>
          </p:nvSpPr>
          <p:spPr bwMode="auto">
            <a:xfrm flipH="1">
              <a:off x="3380" y="3224"/>
              <a:ext cx="64" cy="152"/>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grpSp>
      <p:sp>
        <p:nvSpPr>
          <p:cNvPr id="279682" name="Line 130"/>
          <p:cNvSpPr>
            <a:spLocks noChangeShapeType="1"/>
          </p:cNvSpPr>
          <p:nvPr/>
        </p:nvSpPr>
        <p:spPr bwMode="auto">
          <a:xfrm>
            <a:off x="4842479" y="3569842"/>
            <a:ext cx="647700" cy="0"/>
          </a:xfrm>
          <a:prstGeom prst="line">
            <a:avLst/>
          </a:prstGeom>
          <a:noFill/>
          <a:ln w="12700">
            <a:solidFill>
              <a:srgbClr val="000000"/>
            </a:solidFill>
            <a:round/>
            <a:headEnd/>
            <a:tailEnd type="triangle" w="med" len="med"/>
          </a:ln>
          <a:effectLst/>
        </p:spPr>
        <p:txBody>
          <a:bodyPr wrap="none" anchor="ctr"/>
          <a:lstStyle/>
          <a:p>
            <a:endParaRPr lang="en-US"/>
          </a:p>
        </p:txBody>
      </p:sp>
      <p:sp>
        <p:nvSpPr>
          <p:cNvPr id="279687" name="Rectangle 135"/>
          <p:cNvSpPr>
            <a:spLocks noChangeArrowheads="1"/>
          </p:cNvSpPr>
          <p:nvPr/>
        </p:nvSpPr>
        <p:spPr bwMode="auto">
          <a:xfrm>
            <a:off x="1204096" y="2239834"/>
            <a:ext cx="1612159" cy="623029"/>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Book Antiqua" pitchFamily="18" charset="0"/>
              </a:rPr>
              <a:t>    </a:t>
            </a:r>
            <a:r>
              <a:rPr lang="en-US" sz="1805" dirty="0">
                <a:solidFill>
                  <a:srgbClr val="000000"/>
                </a:solidFill>
                <a:latin typeface="Arial" panose="020B0604020202020204" pitchFamily="34" charset="0"/>
                <a:cs typeface="Arial" panose="020B0604020202020204" pitchFamily="34" charset="0"/>
              </a:rPr>
              <a:t>Sampling</a:t>
            </a:r>
          </a:p>
          <a:p>
            <a:pPr algn="l"/>
            <a:r>
              <a:rPr lang="en-US" sz="1805" dirty="0">
                <a:solidFill>
                  <a:srgbClr val="000000"/>
                </a:solidFill>
                <a:latin typeface="Arial" panose="020B0604020202020204" pitchFamily="34" charset="0"/>
                <a:cs typeface="Arial" panose="020B0604020202020204" pitchFamily="34" charset="0"/>
              </a:rPr>
              <a:t>Distribution of </a:t>
            </a:r>
          </a:p>
        </p:txBody>
      </p:sp>
      <mc:AlternateContent xmlns:mc="http://schemas.openxmlformats.org/markup-compatibility/2006" xmlns:a14="http://schemas.microsoft.com/office/drawing/2010/main">
        <mc:Choice Requires="a14">
          <p:sp>
            <p:nvSpPr>
              <p:cNvPr id="36" name="TextBox 35"/>
              <p:cNvSpPr txBox="1"/>
              <p:nvPr/>
            </p:nvSpPr>
            <p:spPr>
              <a:xfrm>
                <a:off x="1422349" y="2792709"/>
                <a:ext cx="1295932" cy="657231"/>
              </a:xfrm>
              <a:prstGeom prst="rect">
                <a:avLst/>
              </a:prstGeom>
              <a:noFill/>
              <a:effectLst>
                <a:outerShdw dist="25400" dir="3000000" algn="ctr" rotWithShape="0">
                  <a:schemeClr val="bg1"/>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𝑧</m:t>
                      </m:r>
                      <m:r>
                        <a:rPr lang="en-US" sz="1805" i="1">
                          <a:solidFill>
                            <a:srgbClr val="000000"/>
                          </a:solidFill>
                          <a:latin typeface="Cambria Math"/>
                        </a:rPr>
                        <m:t>=</m:t>
                      </m:r>
                      <m:f>
                        <m:fPr>
                          <m:ctrlPr>
                            <a:rPr lang="en-US" sz="1805" i="1">
                              <a:solidFill>
                                <a:srgbClr val="000000"/>
                              </a:solidFill>
                              <a:latin typeface="Cambria Math" panose="02040503050406030204" pitchFamily="18" charset="0"/>
                            </a:rPr>
                          </m:ctrlPr>
                        </m:fPr>
                        <m:num>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𝑥</m:t>
                              </m:r>
                            </m:e>
                          </m:acc>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𝜇</m:t>
                              </m:r>
                            </m:e>
                            <m:sub>
                              <m:r>
                                <a:rPr lang="en-US" sz="1805" i="1">
                                  <a:solidFill>
                                    <a:srgbClr val="000000"/>
                                  </a:solidFill>
                                  <a:latin typeface="Cambria Math"/>
                                </a:rPr>
                                <m:t>0</m:t>
                              </m:r>
                            </m:sub>
                          </m:sSub>
                        </m:num>
                        <m:den>
                          <m:f>
                            <m:fPr>
                              <m:type m:val="lin"/>
                              <m:ctrlPr>
                                <a:rPr lang="en-US" sz="1805" i="1">
                                  <a:solidFill>
                                    <a:srgbClr val="000000"/>
                                  </a:solidFill>
                                  <a:latin typeface="Cambria Math" panose="02040503050406030204" pitchFamily="18" charset="0"/>
                                  <a:ea typeface="Cambria Math"/>
                                </a:rPr>
                              </m:ctrlPr>
                            </m:fPr>
                            <m:num>
                              <m:r>
                                <a:rPr lang="en-US" sz="1805" i="1">
                                  <a:solidFill>
                                    <a:srgbClr val="000000"/>
                                  </a:solidFill>
                                  <a:latin typeface="Cambria Math"/>
                                  <a:ea typeface="Cambria Math"/>
                                </a:rPr>
                                <m:t>𝜎</m:t>
                              </m:r>
                            </m:num>
                            <m:den>
                              <m:rad>
                                <m:radPr>
                                  <m:degHide m:val="on"/>
                                  <m:ctrlPr>
                                    <a:rPr lang="en-US" sz="1805" i="1">
                                      <a:solidFill>
                                        <a:srgbClr val="000000"/>
                                      </a:solidFill>
                                      <a:latin typeface="Cambria Math" panose="02040503050406030204" pitchFamily="18" charset="0"/>
                                      <a:ea typeface="Cambria Math"/>
                                    </a:rPr>
                                  </m:ctrlPr>
                                </m:radPr>
                                <m:deg/>
                                <m:e>
                                  <m:r>
                                    <a:rPr lang="en-US" sz="1805" i="1">
                                      <a:solidFill>
                                        <a:srgbClr val="000000"/>
                                      </a:solidFill>
                                      <a:latin typeface="Cambria Math"/>
                                      <a:ea typeface="Cambria Math"/>
                                    </a:rPr>
                                    <m:t>𝑛</m:t>
                                  </m:r>
                                </m:e>
                              </m:rad>
                            </m:den>
                          </m:f>
                        </m:den>
                      </m:f>
                    </m:oMath>
                  </m:oMathPara>
                </a14:m>
                <a:endParaRPr lang="en-US" sz="1805" dirty="0">
                  <a:solidFill>
                    <a:srgbClr val="000000"/>
                  </a:solidFill>
                  <a:latin typeface="+mn-lt"/>
                </a:endParaRPr>
              </a:p>
            </p:txBody>
          </p:sp>
        </mc:Choice>
        <mc:Fallback xmlns="">
          <p:sp>
            <p:nvSpPr>
              <p:cNvPr id="36" name="TextBox 35"/>
              <p:cNvSpPr txBox="1">
                <a:spLocks noRot="1" noChangeAspect="1" noMove="1" noResize="1" noEditPoints="1" noAdjustHandles="1" noChangeArrowheads="1" noChangeShapeType="1" noTextEdit="1"/>
              </p:cNvSpPr>
              <p:nvPr/>
            </p:nvSpPr>
            <p:spPr>
              <a:xfrm>
                <a:off x="1422349" y="2792709"/>
                <a:ext cx="1295932" cy="657231"/>
              </a:xfrm>
              <a:prstGeom prst="rect">
                <a:avLst/>
              </a:prstGeom>
              <a:blipFill>
                <a:blip r:embed="rId3"/>
                <a:stretch>
                  <a:fillRect/>
                </a:stretch>
              </a:blipFill>
              <a:effectLst>
                <a:outerShdw dist="25400" dir="3000000" algn="ctr" rotWithShape="0">
                  <a:schemeClr val="bg1"/>
                </a:outerShdw>
              </a:effectLst>
            </p:spPr>
            <p:txBody>
              <a:bodyPr/>
              <a:lstStyle/>
              <a:p>
                <a:r>
                  <a:rPr lang="en-US">
                    <a:noFill/>
                  </a:rPr>
                  <a:t> </a:t>
                </a:r>
              </a:p>
            </p:txBody>
          </p:sp>
        </mc:Fallback>
      </mc:AlternateContent>
      <p:sp>
        <p:nvSpPr>
          <p:cNvPr id="37" name="Rectangle 171"/>
          <p:cNvSpPr>
            <a:spLocks noChangeArrowheads="1"/>
          </p:cNvSpPr>
          <p:nvPr/>
        </p:nvSpPr>
        <p:spPr bwMode="auto">
          <a:xfrm>
            <a:off x="368751" y="1015706"/>
            <a:ext cx="7772400" cy="514528"/>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One-Tailed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
        <p:nvSpPr>
          <p:cNvPr id="2" name="TextBox 1"/>
          <p:cNvSpPr txBox="1"/>
          <p:nvPr/>
        </p:nvSpPr>
        <p:spPr>
          <a:xfrm>
            <a:off x="6759405" y="3396476"/>
            <a:ext cx="1512465" cy="646331"/>
          </a:xfrm>
          <a:prstGeom prst="rect">
            <a:avLst/>
          </a:prstGeom>
          <a:noFill/>
        </p:spPr>
        <p:txBody>
          <a:bodyPr wrap="none" rtlCol="0">
            <a:spAutoFit/>
          </a:bodyPr>
          <a:lstStyle/>
          <a:p>
            <a:r>
              <a:rPr lang="en-US" dirty="0">
                <a:solidFill>
                  <a:srgbClr val="000000"/>
                </a:solidFill>
                <a:effectLst/>
                <a:latin typeface="Arial" panose="020B0604020202020204" pitchFamily="34" charset="0"/>
                <a:cs typeface="Arial" panose="020B0604020202020204" pitchFamily="34" charset="0"/>
              </a:rPr>
              <a:t>(</a:t>
            </a:r>
            <a:r>
              <a:rPr lang="en-US" i="1" dirty="0">
                <a:solidFill>
                  <a:srgbClr val="000000"/>
                </a:solidFill>
                <a:effectLst/>
                <a:latin typeface="Arial" panose="020B0604020202020204" pitchFamily="34" charset="0"/>
                <a:cs typeface="Arial" panose="020B0604020202020204" pitchFamily="34" charset="0"/>
              </a:rPr>
              <a:t>p</a:t>
            </a:r>
            <a:r>
              <a:rPr lang="en-US" dirty="0">
                <a:solidFill>
                  <a:srgbClr val="000000"/>
                </a:solidFill>
                <a:effectLst/>
                <a:latin typeface="Arial" panose="020B0604020202020204" pitchFamily="34" charset="0"/>
                <a:cs typeface="Arial" panose="020B0604020202020204" pitchFamily="34" charset="0"/>
              </a:rPr>
              <a:t>-Value </a:t>
            </a:r>
            <a:r>
              <a:rPr lang="en-US" u="sng" dirty="0">
                <a:solidFill>
                  <a:srgbClr val="000000"/>
                </a:solidFill>
                <a:effectLst/>
                <a:latin typeface="Arial" panose="020B0604020202020204" pitchFamily="34" charset="0"/>
                <a:cs typeface="Arial" panose="020B0604020202020204" pitchFamily="34" charset="0"/>
              </a:rPr>
              <a:t>&lt;</a:t>
            </a:r>
            <a:r>
              <a:rPr lang="en-US" dirty="0">
                <a:solidFill>
                  <a:srgbClr val="000000"/>
                </a:solidFill>
                <a:effectLst/>
                <a:latin typeface="Arial" panose="020B0604020202020204" pitchFamily="34" charset="0"/>
                <a:cs typeface="Arial" panose="020B0604020202020204" pitchFamily="34" charset="0"/>
              </a:rPr>
              <a:t> </a:t>
            </a:r>
            <a:r>
              <a:rPr lang="en-US" i="1" dirty="0">
                <a:solidFill>
                  <a:srgbClr val="000000"/>
                </a:solidFill>
                <a:effectLst/>
                <a:latin typeface="Symbol" panose="05050102010706020507" pitchFamily="18" charset="2"/>
                <a:cs typeface="Arial" panose="020B0604020202020204" pitchFamily="34" charset="0"/>
              </a:rPr>
              <a:t>a</a:t>
            </a:r>
            <a:r>
              <a:rPr lang="en-US" dirty="0">
                <a:solidFill>
                  <a:srgbClr val="000000"/>
                </a:solidFill>
                <a:effectLst/>
                <a:latin typeface="Arial" panose="020B0604020202020204" pitchFamily="34" charset="0"/>
                <a:cs typeface="Arial" panose="020B0604020202020204" pitchFamily="34" charset="0"/>
              </a:rPr>
              <a:t>,</a:t>
            </a:r>
          </a:p>
          <a:p>
            <a:r>
              <a:rPr lang="en-US" dirty="0">
                <a:solidFill>
                  <a:srgbClr val="000000"/>
                </a:solidFill>
                <a:effectLst/>
                <a:latin typeface="Arial" panose="020B0604020202020204" pitchFamily="34" charset="0"/>
                <a:cs typeface="Arial" panose="020B0604020202020204" pitchFamily="34" charset="0"/>
              </a:rPr>
              <a:t>so reject </a:t>
            </a:r>
            <a:r>
              <a:rPr lang="en-US" i="1" dirty="0">
                <a:solidFill>
                  <a:srgbClr val="000000"/>
                </a:solidFill>
                <a:effectLst/>
                <a:latin typeface="Arial" panose="020B0604020202020204" pitchFamily="34" charset="0"/>
                <a:cs typeface="Arial" panose="020B0604020202020204" pitchFamily="34" charset="0"/>
              </a:rPr>
              <a:t>H</a:t>
            </a:r>
            <a:r>
              <a:rPr lang="en-US" baseline="-25000" dirty="0">
                <a:solidFill>
                  <a:srgbClr val="000000"/>
                </a:solidFill>
                <a:effectLst/>
                <a:latin typeface="Arial" panose="020B0604020202020204" pitchFamily="34" charset="0"/>
                <a:cs typeface="Arial" panose="020B0604020202020204" pitchFamily="34" charset="0"/>
              </a:rPr>
              <a:t>0</a:t>
            </a:r>
            <a:r>
              <a:rPr lang="en-US" dirty="0">
                <a:solidFill>
                  <a:srgbClr val="000000"/>
                </a:solidFill>
                <a:effectLst/>
                <a:latin typeface="Arial" panose="020B0604020202020204" pitchFamily="34" charset="0"/>
                <a:cs typeface="Arial" panose="020B0604020202020204" pitchFamily="34" charset="0"/>
              </a:rPr>
              <a:t>.</a:t>
            </a:r>
            <a:r>
              <a:rPr lang="en-US" dirty="0">
                <a:latin typeface="+mn-lt"/>
              </a:rPr>
              <a:t>)</a:t>
            </a:r>
            <a:endParaRPr lang="en-US"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2237164"/>
      </p:ext>
    </p:extLst>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ChangeArrowheads="1"/>
          </p:cNvSpPr>
          <p:nvPr/>
        </p:nvSpPr>
        <p:spPr bwMode="auto">
          <a:xfrm>
            <a:off x="596691" y="974942"/>
            <a:ext cx="7772400" cy="586089"/>
          </a:xfrm>
          <a:prstGeom prst="rect">
            <a:avLst/>
          </a:prstGeom>
          <a:noFill/>
          <a:ln w="12700">
            <a:noFill/>
            <a:miter lim="800000"/>
            <a:headEnd/>
            <a:tailEnd/>
          </a:ln>
          <a:effectLst/>
        </p:spPr>
        <p:txBody>
          <a:bodyPr lIns="68034" tIns="33420" rIns="68034" bIns="33420" anchor="ctr"/>
          <a:lstStyle/>
          <a:p>
            <a:pPr algn="l"/>
            <a:r>
              <a:rPr lang="en-US" sz="2400" b="1" i="1" dirty="0">
                <a:latin typeface="+mn-lt"/>
                <a:cs typeface="Arial" panose="020B0604020202020204" pitchFamily="34" charset="0"/>
              </a:rPr>
              <a:t>p</a:t>
            </a:r>
            <a:r>
              <a:rPr lang="en-US" sz="2400" b="1" dirty="0">
                <a:latin typeface="+mn-lt"/>
                <a:cs typeface="Arial" panose="020B0604020202020204" pitchFamily="34" charset="0"/>
              </a:rPr>
              <a:t>-Value Approach to Two-Tailed Hypothesis Testing</a:t>
            </a:r>
          </a:p>
        </p:txBody>
      </p:sp>
      <p:sp>
        <p:nvSpPr>
          <p:cNvPr id="282627" name="Rectangle 3"/>
          <p:cNvSpPr>
            <a:spLocks noChangeArrowheads="1"/>
          </p:cNvSpPr>
          <p:nvPr/>
        </p:nvSpPr>
        <p:spPr bwMode="auto">
          <a:xfrm>
            <a:off x="814127" y="3871979"/>
            <a:ext cx="6591300" cy="630209"/>
          </a:xfrm>
          <a:prstGeom prst="rect">
            <a:avLst/>
          </a:prstGeom>
          <a:noFill/>
          <a:ln w="12700">
            <a:noFill/>
            <a:miter lim="800000"/>
            <a:headEnd/>
            <a:tailEnd/>
          </a:ln>
          <a:effectLst/>
        </p:spPr>
        <p:txBody>
          <a:bodyPr wrap="none" anchor="ct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rejection rule: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if the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902"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a:t>
            </a:r>
            <a:endParaRPr lang="en-US" sz="1805" i="1" dirty="0">
              <a:solidFill>
                <a:srgbClr val="000000"/>
              </a:solidFill>
              <a:latin typeface="+mn-lt"/>
              <a:cs typeface="Arial" panose="020B0604020202020204" pitchFamily="34" charset="0"/>
            </a:endParaRPr>
          </a:p>
        </p:txBody>
      </p:sp>
      <p:sp>
        <p:nvSpPr>
          <p:cNvPr id="282628" name="Rectangle 4"/>
          <p:cNvSpPr>
            <a:spLocks noChangeArrowheads="1"/>
          </p:cNvSpPr>
          <p:nvPr/>
        </p:nvSpPr>
        <p:spPr bwMode="auto">
          <a:xfrm>
            <a:off x="749091" y="1660119"/>
            <a:ext cx="7467601" cy="455947"/>
          </a:xfrm>
          <a:prstGeom prst="rect">
            <a:avLst/>
          </a:prstGeom>
          <a:noFill/>
          <a:ln w="12700">
            <a:noFill/>
            <a:miter lim="800000"/>
            <a:headEnd/>
            <a:tailEnd/>
          </a:ln>
          <a:effectLst/>
        </p:spPr>
        <p:txBody>
          <a:bodyPr wrap="none" anchor="ctr"/>
          <a:lstStyle/>
          <a:p>
            <a:pPr marL="257827" indent="-257827">
              <a:lnSpc>
                <a:spcPct val="110000"/>
              </a:lnSpc>
              <a:buSzPct val="100000"/>
              <a:buFont typeface="Arial" panose="020B0604020202020204" pitchFamily="34" charset="0"/>
              <a:buChar char="•"/>
            </a:pPr>
            <a:r>
              <a:rPr lang="en-US" sz="1805" dirty="0">
                <a:solidFill>
                  <a:srgbClr val="000000"/>
                </a:solidFill>
                <a:latin typeface="+mn-lt"/>
                <a:cs typeface="Arial" panose="020B0604020202020204" pitchFamily="34" charset="0"/>
              </a:rPr>
              <a:t>Compute the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using the following three steps:</a:t>
            </a:r>
          </a:p>
        </p:txBody>
      </p:sp>
      <p:sp>
        <p:nvSpPr>
          <p:cNvPr id="282636" name="Text Box 12"/>
          <p:cNvSpPr txBox="1">
            <a:spLocks noChangeArrowheads="1"/>
          </p:cNvSpPr>
          <p:nvPr/>
        </p:nvSpPr>
        <p:spPr bwMode="auto">
          <a:xfrm>
            <a:off x="1092199" y="3630531"/>
            <a:ext cx="6674702" cy="397866"/>
          </a:xfrm>
          <a:prstGeom prst="rect">
            <a:avLst/>
          </a:prstGeom>
          <a:noFill/>
          <a:ln w="12700">
            <a:noFill/>
            <a:miter lim="800000"/>
            <a:headEnd/>
            <a:tailEnd/>
          </a:ln>
          <a:effectLst/>
        </p:spPr>
        <p:txBody>
          <a:bodyPr wrap="square">
            <a:spAutoFit/>
          </a:bodyPr>
          <a:lstStyle/>
          <a:p>
            <a:pPr algn="l">
              <a:lnSpc>
                <a:spcPct val="110000"/>
              </a:lnSpc>
              <a:buFont typeface="Wingdings" pitchFamily="2" charset="2"/>
              <a:buNone/>
            </a:pPr>
            <a:r>
              <a:rPr lang="en-US" sz="1805" dirty="0">
                <a:solidFill>
                  <a:srgbClr val="000000"/>
                </a:solidFill>
                <a:latin typeface="+mn-lt"/>
                <a:cs typeface="Arial" panose="020B0604020202020204" pitchFamily="34" charset="0"/>
              </a:rPr>
              <a:t>3.  Double the tail area obtained in step 2 to obtain the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a:t>
            </a:r>
          </a:p>
        </p:txBody>
      </p:sp>
      <p:sp>
        <p:nvSpPr>
          <p:cNvPr id="282637" name="Text Box 13"/>
          <p:cNvSpPr txBox="1">
            <a:spLocks noChangeArrowheads="1"/>
          </p:cNvSpPr>
          <p:nvPr/>
        </p:nvSpPr>
        <p:spPr bwMode="auto">
          <a:xfrm>
            <a:off x="1111250" y="2406104"/>
            <a:ext cx="7007225" cy="1314462"/>
          </a:xfrm>
          <a:prstGeom prst="rect">
            <a:avLst/>
          </a:prstGeom>
          <a:noFill/>
          <a:ln w="12700">
            <a:noFill/>
            <a:miter lim="800000"/>
            <a:headEnd/>
            <a:tailEnd/>
          </a:ln>
          <a:effectLst/>
        </p:spPr>
        <p:txBody>
          <a:bodyPr wrap="square">
            <a:spAutoFit/>
          </a:bodyPr>
          <a:lstStyle/>
          <a:p>
            <a:pPr marL="260214" indent="-260214">
              <a:lnSpc>
                <a:spcPct val="110000"/>
              </a:lnSpc>
            </a:pPr>
            <a:r>
              <a:rPr lang="en-US" sz="1805" dirty="0">
                <a:solidFill>
                  <a:srgbClr val="000000"/>
                </a:solidFill>
                <a:latin typeface="+mn-lt"/>
                <a:cs typeface="Arial" panose="020B0604020202020204" pitchFamily="34" charset="0"/>
              </a:rPr>
              <a:t>2.  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is in the upper tail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&gt; 0), compute the probability that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is greater than or equal to the value of the test statistic.  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is in the lower tail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&lt; 0), compute the probability that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is less than or equal to the value of the test statistic. </a:t>
            </a:r>
          </a:p>
        </p:txBody>
      </p:sp>
      <p:sp>
        <p:nvSpPr>
          <p:cNvPr id="282638" name="Text Box 14"/>
          <p:cNvSpPr txBox="1">
            <a:spLocks noChangeArrowheads="1"/>
          </p:cNvSpPr>
          <p:nvPr/>
        </p:nvSpPr>
        <p:spPr bwMode="auto">
          <a:xfrm>
            <a:off x="1111250" y="2048031"/>
            <a:ext cx="4238276" cy="397866"/>
          </a:xfrm>
          <a:prstGeom prst="rect">
            <a:avLst/>
          </a:prstGeom>
          <a:noFill/>
          <a:ln w="12700">
            <a:noFill/>
            <a:miter lim="800000"/>
            <a:headEnd/>
            <a:tailEnd/>
          </a:ln>
          <a:effectLst/>
        </p:spPr>
        <p:txBody>
          <a:bodyPr wrap="none">
            <a:spAutoFit/>
          </a:bodyPr>
          <a:lstStyle/>
          <a:p>
            <a:pPr algn="l">
              <a:lnSpc>
                <a:spcPct val="110000"/>
              </a:lnSpc>
              <a:buFont typeface="Wingdings" pitchFamily="2" charset="2"/>
              <a:buNone/>
            </a:pPr>
            <a:r>
              <a:rPr lang="en-US" sz="1805" dirty="0">
                <a:solidFill>
                  <a:srgbClr val="000000"/>
                </a:solidFill>
                <a:latin typeface="+mn-lt"/>
                <a:cs typeface="Arial" panose="020B0604020202020204" pitchFamily="34" charset="0"/>
              </a:rPr>
              <a:t>1.  Compute the value of the test statistic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a:t>
            </a:r>
          </a:p>
        </p:txBody>
      </p:sp>
    </p:spTree>
    <p:extLst>
      <p:ext uri="{BB962C8B-B14F-4D97-AF65-F5344CB8AC3E}">
        <p14:creationId xmlns:p14="http://schemas.microsoft.com/office/powerpoint/2010/main" val="4068720375"/>
      </p:ext>
    </p:extLst>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ChangeArrowheads="1"/>
          </p:cNvSpPr>
          <p:nvPr/>
        </p:nvSpPr>
        <p:spPr bwMode="auto">
          <a:xfrm>
            <a:off x="590342" y="1022756"/>
            <a:ext cx="7772400" cy="572540"/>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Critical Value Approach to Two-Tailed Hypothesis Testing</a:t>
            </a:r>
          </a:p>
        </p:txBody>
      </p:sp>
      <p:sp>
        <p:nvSpPr>
          <p:cNvPr id="284677" name="Rectangle 5"/>
          <p:cNvSpPr>
            <a:spLocks noChangeArrowheads="1"/>
          </p:cNvSpPr>
          <p:nvPr/>
        </p:nvSpPr>
        <p:spPr bwMode="auto">
          <a:xfrm>
            <a:off x="749091" y="1793798"/>
            <a:ext cx="7613651" cy="458334"/>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critical values will occur in both the lower and upper tails of the standard normal curve.</a:t>
            </a:r>
            <a:endParaRPr lang="en-US" sz="1805" i="1" dirty="0">
              <a:solidFill>
                <a:srgbClr val="000000"/>
              </a:solidFill>
              <a:latin typeface="+mn-lt"/>
              <a:cs typeface="Arial" panose="020B0604020202020204" pitchFamily="34" charset="0"/>
            </a:endParaRPr>
          </a:p>
        </p:txBody>
      </p:sp>
      <p:sp>
        <p:nvSpPr>
          <p:cNvPr id="284678" name="Text Box 6"/>
          <p:cNvSpPr txBox="1">
            <a:spLocks noChangeArrowheads="1"/>
          </p:cNvSpPr>
          <p:nvPr/>
        </p:nvSpPr>
        <p:spPr bwMode="auto">
          <a:xfrm>
            <a:off x="762026" y="3063987"/>
            <a:ext cx="6647854" cy="342338"/>
          </a:xfrm>
          <a:prstGeom prst="rect">
            <a:avLst/>
          </a:prstGeom>
          <a:noFill/>
          <a:ln w="12700">
            <a:noFill/>
            <a:miter lim="800000"/>
            <a:headEnd/>
            <a:tailEnd/>
          </a:ln>
          <a:effectLst/>
        </p:spPr>
        <p:txBody>
          <a:bodyPr wrap="square">
            <a:spAutoFit/>
          </a:bodyPr>
          <a:lstStyle/>
          <a:p>
            <a:pPr marL="257827" indent="-257827">
              <a:lnSpc>
                <a:spcPct val="90000"/>
              </a:lnSpc>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rejection rule is: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z</a:t>
            </a:r>
            <a:r>
              <a:rPr lang="en-US" sz="1805" i="1" baseline="-25000"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or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z</a:t>
            </a:r>
            <a:r>
              <a:rPr lang="en-US" sz="1805" i="1" baseline="-25000"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a:t>
            </a:r>
            <a:endParaRPr lang="en-US" dirty="0">
              <a:solidFill>
                <a:srgbClr val="000000"/>
              </a:solidFill>
              <a:effectLst/>
              <a:latin typeface="+mn-lt"/>
              <a:cs typeface="Arial" panose="020B0604020202020204" pitchFamily="34" charset="0"/>
            </a:endParaRPr>
          </a:p>
        </p:txBody>
      </p:sp>
      <p:sp>
        <p:nvSpPr>
          <p:cNvPr id="284680" name="Text Box 8"/>
          <p:cNvSpPr txBox="1">
            <a:spLocks noChangeArrowheads="1"/>
          </p:cNvSpPr>
          <p:nvPr/>
        </p:nvSpPr>
        <p:spPr bwMode="auto">
          <a:xfrm>
            <a:off x="749092" y="2363136"/>
            <a:ext cx="7613650" cy="647870"/>
          </a:xfrm>
          <a:prstGeom prst="rect">
            <a:avLst/>
          </a:prstGeom>
          <a:noFill/>
          <a:ln w="12700">
            <a:noFill/>
            <a:miter lim="800000"/>
            <a:headEnd/>
            <a:tailEnd/>
          </a:ln>
          <a:effectLst/>
        </p:spPr>
        <p:txBody>
          <a:bodyPr wrap="square">
            <a:spAutoFit/>
          </a:bodyP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Use the standard normal probability distribution table to find </a:t>
            </a:r>
            <a:r>
              <a:rPr lang="en-US" sz="1805" i="1" dirty="0">
                <a:solidFill>
                  <a:srgbClr val="000000"/>
                </a:solidFill>
                <a:latin typeface="+mn-lt"/>
                <a:cs typeface="Arial" panose="020B0604020202020204" pitchFamily="34" charset="0"/>
              </a:rPr>
              <a:t>z</a:t>
            </a:r>
            <a:r>
              <a:rPr lang="en-US" sz="1805" i="1" baseline="-25000"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(the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-value with an area of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/2 in the upper tail of the distribution).</a:t>
            </a:r>
          </a:p>
        </p:txBody>
      </p:sp>
    </p:spTree>
    <p:extLst>
      <p:ext uri="{BB962C8B-B14F-4D97-AF65-F5344CB8AC3E}">
        <p14:creationId xmlns:p14="http://schemas.microsoft.com/office/powerpoint/2010/main" val="608129926"/>
      </p:ext>
    </p:extLst>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746763" y="1743841"/>
            <a:ext cx="5110164" cy="407010"/>
          </a:xfrm>
          <a:noFill/>
          <a:ln/>
        </p:spPr>
        <p:txBody>
          <a:bodyPr>
            <a:normAutofit/>
          </a:bodyPr>
          <a:lstStyle/>
          <a:p>
            <a:pPr marL="261408" indent="-261408"/>
            <a:r>
              <a:rPr lang="en-US" sz="2000" dirty="0"/>
              <a:t>Example:  Glow Toothpaste </a:t>
            </a:r>
          </a:p>
        </p:txBody>
      </p:sp>
      <p:sp>
        <p:nvSpPr>
          <p:cNvPr id="21574" name="Text Box 70"/>
          <p:cNvSpPr txBox="1">
            <a:spLocks noChangeArrowheads="1"/>
          </p:cNvSpPr>
          <p:nvPr/>
        </p:nvSpPr>
        <p:spPr bwMode="auto">
          <a:xfrm>
            <a:off x="1082674" y="3038176"/>
            <a:ext cx="7306473" cy="1200329"/>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buFont typeface="Monotype Sorts" pitchFamily="2" charset="2"/>
              <a:buNone/>
            </a:pPr>
            <a:r>
              <a:rPr lang="en-US" dirty="0">
                <a:solidFill>
                  <a:srgbClr val="000000"/>
                </a:solidFill>
                <a:latin typeface="+mn-lt"/>
                <a:cs typeface="Arial" panose="020B0604020202020204" pitchFamily="34" charset="0"/>
              </a:rPr>
              <a:t>Quality assurance procedures call for the continuation of the filling process if the sample results are consistent with the assumption that the mean filling weight for the population of toothpaste tubes is 6 oz.; otherwise the process will be adjusted.</a:t>
            </a:r>
          </a:p>
        </p:txBody>
      </p:sp>
      <p:sp>
        <p:nvSpPr>
          <p:cNvPr id="21575" name="Text Box 71"/>
          <p:cNvSpPr txBox="1">
            <a:spLocks noChangeArrowheads="1"/>
          </p:cNvSpPr>
          <p:nvPr/>
        </p:nvSpPr>
        <p:spPr bwMode="auto">
          <a:xfrm>
            <a:off x="1076325" y="2102935"/>
            <a:ext cx="7386638" cy="923330"/>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buFont typeface="Monotype Sorts" pitchFamily="2" charset="2"/>
              <a:buNone/>
            </a:pPr>
            <a:r>
              <a:rPr lang="en-US" dirty="0">
                <a:solidFill>
                  <a:srgbClr val="000000"/>
                </a:solidFill>
                <a:latin typeface="+mn-lt"/>
                <a:cs typeface="Arial" panose="020B0604020202020204" pitchFamily="34" charset="0"/>
              </a:rPr>
              <a:t>The production line for Glow toothpaste is designed to fill tubes with a mean weight of 6 oz.  Periodically, a sample of 30 tubes will be selected in order to check the filling process.</a:t>
            </a:r>
          </a:p>
        </p:txBody>
      </p:sp>
      <p:sp>
        <p:nvSpPr>
          <p:cNvPr id="21577" name="Rectangle 73"/>
          <p:cNvSpPr>
            <a:spLocks noChangeArrowheads="1"/>
          </p:cNvSpPr>
          <p:nvPr/>
        </p:nvSpPr>
        <p:spPr bwMode="auto">
          <a:xfrm>
            <a:off x="522294" y="1110901"/>
            <a:ext cx="7772400" cy="524063"/>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Tree>
    <p:extLst>
      <p:ext uri="{BB962C8B-B14F-4D97-AF65-F5344CB8AC3E}">
        <p14:creationId xmlns:p14="http://schemas.microsoft.com/office/powerpoint/2010/main" val="449476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78098" y="1050455"/>
            <a:ext cx="7772400" cy="483399"/>
          </a:xfrm>
          <a:noFill/>
          <a:ln/>
        </p:spPr>
        <p:txBody>
          <a:bodyPr/>
          <a:lstStyle/>
          <a:p>
            <a:r>
              <a:rPr lang="en-US" sz="2400" dirty="0"/>
              <a:t>Hypothesis Testing</a:t>
            </a:r>
          </a:p>
        </p:txBody>
      </p:sp>
      <p:sp>
        <p:nvSpPr>
          <p:cNvPr id="6149" name="Rectangle 5"/>
          <p:cNvSpPr>
            <a:spLocks noChangeArrowheads="1"/>
          </p:cNvSpPr>
          <p:nvPr/>
        </p:nvSpPr>
        <p:spPr bwMode="auto">
          <a:xfrm>
            <a:off x="756783" y="1647499"/>
            <a:ext cx="7815994" cy="748922"/>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sz="1805" b="1" dirty="0">
                <a:solidFill>
                  <a:srgbClr val="000000"/>
                </a:solidFill>
                <a:latin typeface="+mn-lt"/>
                <a:cs typeface="Arial" panose="020B0604020202020204" pitchFamily="34" charset="0"/>
              </a:rPr>
              <a:t>Hypothesis testing </a:t>
            </a:r>
            <a:r>
              <a:rPr lang="en-US" sz="1805" dirty="0">
                <a:solidFill>
                  <a:srgbClr val="000000"/>
                </a:solidFill>
                <a:latin typeface="+mn-lt"/>
                <a:cs typeface="Arial" panose="020B0604020202020204" pitchFamily="34" charset="0"/>
              </a:rPr>
              <a:t>can be used to determine whether a statement about the value of a population parameter should or should not be rejected.</a:t>
            </a:r>
          </a:p>
        </p:txBody>
      </p:sp>
      <p:sp>
        <p:nvSpPr>
          <p:cNvPr id="6150" name="Rectangle 6"/>
          <p:cNvSpPr>
            <a:spLocks noChangeArrowheads="1"/>
          </p:cNvSpPr>
          <p:nvPr/>
        </p:nvSpPr>
        <p:spPr bwMode="auto">
          <a:xfrm>
            <a:off x="756783" y="2400419"/>
            <a:ext cx="7815993" cy="630209"/>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a:t>
            </a:r>
            <a:r>
              <a:rPr lang="en-US" sz="1805" b="1" dirty="0">
                <a:solidFill>
                  <a:srgbClr val="000000"/>
                </a:solidFill>
                <a:latin typeface="+mn-lt"/>
                <a:cs typeface="Arial" panose="020B0604020202020204" pitchFamily="34" charset="0"/>
              </a:rPr>
              <a:t>null hypothesis</a:t>
            </a:r>
            <a:r>
              <a:rPr lang="en-US" sz="1805" i="1"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denoted by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 </a:t>
            </a:r>
            <a:r>
              <a:rPr lang="en-US" sz="1805" i="1"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is a tentative assumption about a population parameter.</a:t>
            </a:r>
          </a:p>
        </p:txBody>
      </p:sp>
      <p:sp>
        <p:nvSpPr>
          <p:cNvPr id="6151" name="Rectangle 7"/>
          <p:cNvSpPr>
            <a:spLocks noChangeArrowheads="1"/>
          </p:cNvSpPr>
          <p:nvPr/>
        </p:nvSpPr>
        <p:spPr bwMode="auto">
          <a:xfrm>
            <a:off x="775833" y="2993465"/>
            <a:ext cx="7796943" cy="759116"/>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a:t>
            </a:r>
            <a:r>
              <a:rPr lang="en-US" sz="1805" b="1" dirty="0">
                <a:solidFill>
                  <a:srgbClr val="000000"/>
                </a:solidFill>
                <a:latin typeface="+mn-lt"/>
                <a:cs typeface="Arial" panose="020B0604020202020204" pitchFamily="34" charset="0"/>
              </a:rPr>
              <a:t>alternative hypothesis</a:t>
            </a:r>
            <a:r>
              <a:rPr lang="en-US" sz="1805" dirty="0">
                <a:solidFill>
                  <a:srgbClr val="000000"/>
                </a:solidFill>
                <a:latin typeface="+mn-lt"/>
                <a:cs typeface="Arial" panose="020B0604020202020204" pitchFamily="34" charset="0"/>
              </a:rPr>
              <a:t>, denoted by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is the opposite of what is stated in the null hypothesis.</a:t>
            </a:r>
          </a:p>
        </p:txBody>
      </p:sp>
      <p:sp>
        <p:nvSpPr>
          <p:cNvPr id="6155" name="Rectangle 11"/>
          <p:cNvSpPr>
            <a:spLocks noChangeArrowheads="1"/>
          </p:cNvSpPr>
          <p:nvPr/>
        </p:nvSpPr>
        <p:spPr bwMode="auto">
          <a:xfrm>
            <a:off x="775833" y="3614899"/>
            <a:ext cx="7796943" cy="816149"/>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hypothesis testing procedure uses data from a sample to test the two competing statements indicated by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and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a:t>
            </a:r>
          </a:p>
        </p:txBody>
      </p:sp>
    </p:spTree>
    <p:extLst>
      <p:ext uri="{BB962C8B-B14F-4D97-AF65-F5344CB8AC3E}">
        <p14:creationId xmlns:p14="http://schemas.microsoft.com/office/powerpoint/2010/main" val="37913011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803" name="Text Box 195"/>
          <p:cNvSpPr txBox="1">
            <a:spLocks noChangeArrowheads="1"/>
          </p:cNvSpPr>
          <p:nvPr/>
        </p:nvSpPr>
        <p:spPr bwMode="auto">
          <a:xfrm>
            <a:off x="1019643" y="2716697"/>
            <a:ext cx="7378701" cy="842346"/>
          </a:xfrm>
          <a:prstGeom prst="rect">
            <a:avLst/>
          </a:prstGeom>
          <a:noFill/>
          <a:ln w="12700">
            <a:noFill/>
            <a:miter lim="800000"/>
            <a:headEnd/>
            <a:tailEnd/>
          </a:ln>
          <a:effectLst/>
        </p:spPr>
        <p:txBody>
          <a:bodyPr>
            <a:spAutoFit/>
          </a:bodyPr>
          <a:lstStyle/>
          <a:p>
            <a:pPr algn="l">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Perform a hypothesis test, at the .05 level of significance, to help determine whether the filling process should continue operating or be stopped and corrected.</a:t>
            </a:r>
          </a:p>
        </p:txBody>
      </p:sp>
      <p:sp>
        <p:nvSpPr>
          <p:cNvPr id="196804" name="Text Box 196"/>
          <p:cNvSpPr txBox="1">
            <a:spLocks noChangeArrowheads="1"/>
          </p:cNvSpPr>
          <p:nvPr/>
        </p:nvSpPr>
        <p:spPr bwMode="auto">
          <a:xfrm>
            <a:off x="1019175" y="2081451"/>
            <a:ext cx="7234238" cy="592342"/>
          </a:xfrm>
          <a:prstGeom prst="rect">
            <a:avLst/>
          </a:prstGeom>
          <a:noFill/>
          <a:ln w="12700">
            <a:noFill/>
            <a:miter lim="800000"/>
            <a:headEnd/>
            <a:tailEnd/>
          </a:ln>
          <a:effectLst/>
        </p:spPr>
        <p:txBody>
          <a:bodyPr>
            <a:spAutoFit/>
          </a:bodyPr>
          <a:lstStyle/>
          <a:p>
            <a:pPr algn="l">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Assume that a sample of 30 toothpaste tubes provides a sample mean of 6.1 oz.  The population standard deviation is believed to be 0.2 oz.</a:t>
            </a:r>
          </a:p>
        </p:txBody>
      </p:sp>
      <p:sp>
        <p:nvSpPr>
          <p:cNvPr id="196806" name="Rectangle 198"/>
          <p:cNvSpPr>
            <a:spLocks noChangeArrowheads="1"/>
          </p:cNvSpPr>
          <p:nvPr/>
        </p:nvSpPr>
        <p:spPr bwMode="auto">
          <a:xfrm>
            <a:off x="746763" y="1719287"/>
            <a:ext cx="5110164" cy="407010"/>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2000" dirty="0">
                <a:solidFill>
                  <a:srgbClr val="000000"/>
                </a:solidFill>
                <a:latin typeface="+mn-lt"/>
                <a:cs typeface="Arial" panose="020B0604020202020204" pitchFamily="34" charset="0"/>
              </a:rPr>
              <a:t>Example:  Glow Toothpaste </a:t>
            </a:r>
          </a:p>
        </p:txBody>
      </p:sp>
      <p:sp>
        <p:nvSpPr>
          <p:cNvPr id="7" name="Rectangle 73"/>
          <p:cNvSpPr>
            <a:spLocks noChangeArrowheads="1"/>
          </p:cNvSpPr>
          <p:nvPr/>
        </p:nvSpPr>
        <p:spPr bwMode="auto">
          <a:xfrm>
            <a:off x="481013" y="1012902"/>
            <a:ext cx="7772400" cy="524063"/>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Tree>
    <p:extLst>
      <p:ext uri="{BB962C8B-B14F-4D97-AF65-F5344CB8AC3E}">
        <p14:creationId xmlns:p14="http://schemas.microsoft.com/office/powerpoint/2010/main" val="1048838339"/>
      </p:ext>
    </p:extLst>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Text Box 3"/>
          <p:cNvSpPr txBox="1">
            <a:spLocks noChangeArrowheads="1"/>
          </p:cNvSpPr>
          <p:nvPr/>
        </p:nvSpPr>
        <p:spPr bwMode="auto">
          <a:xfrm>
            <a:off x="1216026" y="2193648"/>
            <a:ext cx="3018775"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1.  Determine the hypotheses.</a:t>
            </a:r>
          </a:p>
        </p:txBody>
      </p:sp>
      <p:sp>
        <p:nvSpPr>
          <p:cNvPr id="285701" name="Text Box 5"/>
          <p:cNvSpPr txBox="1">
            <a:spLocks noChangeArrowheads="1"/>
          </p:cNvSpPr>
          <p:nvPr/>
        </p:nvSpPr>
        <p:spPr bwMode="auto">
          <a:xfrm>
            <a:off x="1219200" y="3053025"/>
            <a:ext cx="3439403"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2.  Specify the level of significance.</a:t>
            </a:r>
          </a:p>
        </p:txBody>
      </p:sp>
      <p:sp>
        <p:nvSpPr>
          <p:cNvPr id="285703" name="Text Box 7"/>
          <p:cNvSpPr txBox="1">
            <a:spLocks noChangeArrowheads="1"/>
          </p:cNvSpPr>
          <p:nvPr/>
        </p:nvSpPr>
        <p:spPr bwMode="auto">
          <a:xfrm>
            <a:off x="1236663" y="3562454"/>
            <a:ext cx="4094006"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3.  Compute the value of the test statistic.</a:t>
            </a:r>
          </a:p>
        </p:txBody>
      </p:sp>
      <p:sp>
        <p:nvSpPr>
          <p:cNvPr id="285704" name="Text Box 8"/>
          <p:cNvSpPr txBox="1">
            <a:spLocks noChangeArrowheads="1"/>
          </p:cNvSpPr>
          <p:nvPr/>
        </p:nvSpPr>
        <p:spPr bwMode="auto">
          <a:xfrm>
            <a:off x="4726222" y="3063576"/>
            <a:ext cx="896399"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Symbol" panose="05050102010706020507" pitchFamily="18" charset="2"/>
                <a:cs typeface="Arial" panose="020B0604020202020204" pitchFamily="34" charset="0"/>
              </a:rPr>
              <a:t>a</a:t>
            </a:r>
            <a:r>
              <a:rPr lang="en-US" sz="1805" i="1"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 = .05</a:t>
            </a:r>
          </a:p>
        </p:txBody>
      </p:sp>
      <p:sp>
        <p:nvSpPr>
          <p:cNvPr id="285709" name="Text Box 13"/>
          <p:cNvSpPr txBox="1">
            <a:spLocks noChangeArrowheads="1"/>
          </p:cNvSpPr>
          <p:nvPr/>
        </p:nvSpPr>
        <p:spPr bwMode="auto">
          <a:xfrm>
            <a:off x="749093" y="1719627"/>
            <a:ext cx="4094069"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 and Critical Value Approaches</a:t>
            </a:r>
          </a:p>
        </p:txBody>
      </p:sp>
      <mc:AlternateContent xmlns:mc="http://schemas.openxmlformats.org/markup-compatibility/2006" xmlns:a14="http://schemas.microsoft.com/office/drawing/2010/main">
        <mc:Choice Requires="a14">
          <p:sp>
            <p:nvSpPr>
              <p:cNvPr id="19" name="TextBox 18"/>
              <p:cNvSpPr txBox="1"/>
              <p:nvPr/>
            </p:nvSpPr>
            <p:spPr>
              <a:xfrm>
                <a:off x="3501149" y="3988606"/>
                <a:ext cx="2701252" cy="525144"/>
              </a:xfrm>
              <a:prstGeom prst="rect">
                <a:avLst/>
              </a:prstGeom>
              <a:noFill/>
              <a:effectLst/>
            </p:spPr>
            <p:txBody>
              <a:bodyPr wrap="none" rtlCol="0">
                <a:spAutoFit/>
              </a:bodyPr>
              <a:lstStyle/>
              <a:p>
                <a14:m>
                  <m:oMath xmlns:m="http://schemas.openxmlformats.org/officeDocument/2006/math">
                    <m:r>
                      <a:rPr lang="en-US" sz="1805" i="1" smtClean="0">
                        <a:solidFill>
                          <a:srgbClr val="000000"/>
                        </a:solidFill>
                        <a:latin typeface="Cambria Math"/>
                      </a:rPr>
                      <m:t>𝑧</m:t>
                    </m:r>
                    <m:r>
                      <a:rPr lang="en-US" sz="1805" i="1" smtClean="0">
                        <a:solidFill>
                          <a:srgbClr val="000000"/>
                        </a:solidFill>
                        <a:latin typeface="Cambria Math"/>
                      </a:rPr>
                      <m:t>=</m:t>
                    </m:r>
                    <m:f>
                      <m:fPr>
                        <m:ctrlPr>
                          <a:rPr lang="en-US" sz="1805" i="1">
                            <a:solidFill>
                              <a:srgbClr val="000000"/>
                            </a:solidFill>
                            <a:latin typeface="Cambria Math" panose="02040503050406030204" pitchFamily="18" charset="0"/>
                          </a:rPr>
                        </m:ctrlPr>
                      </m:fPr>
                      <m:num>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𝑥</m:t>
                            </m:r>
                          </m:e>
                        </m:acc>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𝜇</m:t>
                            </m:r>
                          </m:e>
                          <m:sub>
                            <m:r>
                              <a:rPr lang="en-US" sz="1805" i="1">
                                <a:solidFill>
                                  <a:srgbClr val="000000"/>
                                </a:solidFill>
                                <a:latin typeface="Cambria Math"/>
                              </a:rPr>
                              <m:t>0</m:t>
                            </m:r>
                          </m:sub>
                        </m:sSub>
                      </m:num>
                      <m:den>
                        <m:f>
                          <m:fPr>
                            <m:type m:val="lin"/>
                            <m:ctrlPr>
                              <a:rPr lang="en-US" sz="1805" i="1">
                                <a:solidFill>
                                  <a:srgbClr val="000000"/>
                                </a:solidFill>
                                <a:latin typeface="Cambria Math" panose="02040503050406030204" pitchFamily="18" charset="0"/>
                                <a:ea typeface="Cambria Math"/>
                              </a:rPr>
                            </m:ctrlPr>
                          </m:fPr>
                          <m:num>
                            <m:r>
                              <a:rPr lang="en-US" sz="1805" i="1">
                                <a:solidFill>
                                  <a:srgbClr val="000000"/>
                                </a:solidFill>
                                <a:latin typeface="Cambria Math"/>
                                <a:ea typeface="Cambria Math"/>
                              </a:rPr>
                              <m:t>𝜎</m:t>
                            </m:r>
                          </m:num>
                          <m:den>
                            <m:rad>
                              <m:radPr>
                                <m:degHide m:val="on"/>
                                <m:ctrlPr>
                                  <a:rPr lang="en-US" sz="1805" i="1">
                                    <a:solidFill>
                                      <a:srgbClr val="000000"/>
                                    </a:solidFill>
                                    <a:latin typeface="Cambria Math" panose="02040503050406030204" pitchFamily="18" charset="0"/>
                                    <a:ea typeface="Cambria Math"/>
                                  </a:rPr>
                                </m:ctrlPr>
                              </m:radPr>
                              <m:deg/>
                              <m:e>
                                <m:r>
                                  <a:rPr lang="en-US" sz="1805" i="1">
                                    <a:solidFill>
                                      <a:srgbClr val="000000"/>
                                    </a:solidFill>
                                    <a:latin typeface="Cambria Math"/>
                                    <a:ea typeface="Cambria Math"/>
                                  </a:rPr>
                                  <m:t>𝑛</m:t>
                                </m:r>
                              </m:e>
                            </m:rad>
                          </m:den>
                        </m:f>
                      </m:den>
                    </m:f>
                    <m:r>
                      <a:rPr lang="en-US" sz="1805" i="1">
                        <a:solidFill>
                          <a:srgbClr val="000000"/>
                        </a:solidFill>
                        <a:latin typeface="Cambria Math"/>
                      </a:rPr>
                      <m:t>=</m:t>
                    </m:r>
                    <m:f>
                      <m:fPr>
                        <m:ctrlPr>
                          <a:rPr lang="en-US" sz="1805" i="1">
                            <a:solidFill>
                              <a:srgbClr val="000000"/>
                            </a:solidFill>
                            <a:latin typeface="Cambria Math" panose="02040503050406030204" pitchFamily="18" charset="0"/>
                          </a:rPr>
                        </m:ctrlPr>
                      </m:fPr>
                      <m:num>
                        <m:r>
                          <a:rPr lang="en-US" sz="1805" i="1">
                            <a:solidFill>
                              <a:srgbClr val="000000"/>
                            </a:solidFill>
                            <a:latin typeface="Cambria Math"/>
                          </a:rPr>
                          <m:t>6.1−6</m:t>
                        </m:r>
                      </m:num>
                      <m:den>
                        <m:r>
                          <a:rPr lang="en-US" sz="1805" b="0" i="1" smtClean="0">
                            <a:solidFill>
                              <a:srgbClr val="000000"/>
                            </a:solidFill>
                            <a:latin typeface="Cambria Math" panose="02040503050406030204" pitchFamily="18" charset="0"/>
                          </a:rPr>
                          <m:t>.</m:t>
                        </m:r>
                        <m:r>
                          <a:rPr lang="en-US" sz="1805" i="1">
                            <a:solidFill>
                              <a:srgbClr val="000000"/>
                            </a:solidFill>
                            <a:latin typeface="Cambria Math"/>
                          </a:rPr>
                          <m:t>2/</m:t>
                        </m:r>
                        <m:rad>
                          <m:radPr>
                            <m:degHide m:val="on"/>
                            <m:ctrlPr>
                              <a:rPr lang="en-US" sz="1805" i="1">
                                <a:solidFill>
                                  <a:srgbClr val="000000"/>
                                </a:solidFill>
                                <a:latin typeface="Cambria Math" panose="02040503050406030204" pitchFamily="18" charset="0"/>
                              </a:rPr>
                            </m:ctrlPr>
                          </m:radPr>
                          <m:deg/>
                          <m:e>
                            <m:r>
                              <a:rPr lang="en-US" sz="1805" i="1">
                                <a:solidFill>
                                  <a:srgbClr val="000000"/>
                                </a:solidFill>
                                <a:latin typeface="Cambria Math"/>
                              </a:rPr>
                              <m:t>30</m:t>
                            </m:r>
                          </m:e>
                        </m:rad>
                      </m:den>
                    </m:f>
                  </m:oMath>
                </a14:m>
                <a:r>
                  <a:rPr lang="en-US" sz="1805" dirty="0">
                    <a:solidFill>
                      <a:srgbClr val="000000"/>
                    </a:solidFill>
                    <a:latin typeface="+mn-lt"/>
                    <a:cs typeface="Arial" panose="020B0604020202020204" pitchFamily="34" charset="0"/>
                  </a:rPr>
                  <a:t> =     2.74</a:t>
                </a:r>
              </a:p>
            </p:txBody>
          </p:sp>
        </mc:Choice>
        <mc:Fallback xmlns="">
          <p:sp>
            <p:nvSpPr>
              <p:cNvPr id="19" name="TextBox 18"/>
              <p:cNvSpPr txBox="1">
                <a:spLocks noRot="1" noChangeAspect="1" noMove="1" noResize="1" noEditPoints="1" noAdjustHandles="1" noChangeArrowheads="1" noChangeShapeType="1" noTextEdit="1"/>
              </p:cNvSpPr>
              <p:nvPr/>
            </p:nvSpPr>
            <p:spPr>
              <a:xfrm>
                <a:off x="3501149" y="3988606"/>
                <a:ext cx="2701252" cy="525144"/>
              </a:xfrm>
              <a:prstGeom prst="rect">
                <a:avLst/>
              </a:prstGeom>
              <a:blipFill>
                <a:blip r:embed="rId3"/>
                <a:stretch>
                  <a:fillRect t="-11628" r="-1129" b="-93023"/>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4361356" y="2198019"/>
                <a:ext cx="1076705" cy="370101"/>
              </a:xfrm>
              <a:prstGeom prst="rect">
                <a:avLst/>
              </a:prstGeom>
              <a:noFill/>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𝐻</m:t>
                        </m:r>
                      </m:e>
                      <m:sub>
                        <m:r>
                          <a:rPr lang="en-US" sz="1805" i="1">
                            <a:solidFill>
                              <a:srgbClr val="000000"/>
                            </a:solidFill>
                            <a:latin typeface="Cambria Math"/>
                          </a:rPr>
                          <m:t>0</m:t>
                        </m:r>
                      </m:sub>
                    </m:sSub>
                    <m:r>
                      <a:rPr lang="en-US" sz="1805" i="1">
                        <a:solidFill>
                          <a:srgbClr val="000000"/>
                        </a:solidFill>
                        <a:latin typeface="Cambria Math"/>
                      </a:rPr>
                      <m:t>: </m:t>
                    </m:r>
                    <m:r>
                      <a:rPr lang="en-US" sz="1805" i="1">
                        <a:solidFill>
                          <a:srgbClr val="000000"/>
                        </a:solidFill>
                        <a:latin typeface="Cambria Math"/>
                        <a:ea typeface="Cambria Math"/>
                      </a:rPr>
                      <m:t>𝜇</m:t>
                    </m:r>
                    <m:r>
                      <a:rPr lang="en-US" sz="1805" i="1">
                        <a:solidFill>
                          <a:srgbClr val="000000"/>
                        </a:solidFill>
                        <a:latin typeface="Cambria Math"/>
                        <a:ea typeface="Cambria Math"/>
                      </a:rPr>
                      <m:t> </m:t>
                    </m:r>
                  </m:oMath>
                </a14:m>
                <a:r>
                  <a:rPr lang="en-US" sz="1805" dirty="0">
                    <a:solidFill>
                      <a:srgbClr val="000000"/>
                    </a:solidFill>
                    <a:latin typeface="+mn-lt"/>
                    <a:ea typeface="Cambria Math"/>
                    <a:cs typeface="Arial" panose="020B0604020202020204" pitchFamily="34" charset="0"/>
                  </a:rPr>
                  <a:t>=</a:t>
                </a:r>
                <a14:m>
                  <m:oMath xmlns:m="http://schemas.openxmlformats.org/officeDocument/2006/math">
                    <m:r>
                      <a:rPr lang="en-US" sz="1805">
                        <a:solidFill>
                          <a:srgbClr val="000000"/>
                        </a:solidFill>
                        <a:latin typeface="Cambria Math"/>
                        <a:ea typeface="Cambria Math"/>
                      </a:rPr>
                      <m:t> </m:t>
                    </m:r>
                    <m:r>
                      <a:rPr lang="en-US" sz="1805" i="1">
                        <a:solidFill>
                          <a:srgbClr val="000000"/>
                        </a:solidFill>
                        <a:latin typeface="Cambria Math"/>
                        <a:ea typeface="Cambria Math"/>
                      </a:rPr>
                      <m:t>6</m:t>
                    </m:r>
                  </m:oMath>
                </a14:m>
                <a:endParaRPr lang="en-US" sz="1805" dirty="0">
                  <a:solidFill>
                    <a:srgbClr val="000000"/>
                  </a:solidFill>
                  <a:latin typeface="+mn-lt"/>
                  <a:cs typeface="Arial" panose="020B0604020202020204" pitchFamily="34" charset="0"/>
                </a:endParaRPr>
              </a:p>
            </p:txBody>
          </p:sp>
        </mc:Choice>
        <mc:Fallback xmlns="">
          <p:sp>
            <p:nvSpPr>
              <p:cNvPr id="22" name="TextBox 21"/>
              <p:cNvSpPr txBox="1">
                <a:spLocks noRot="1" noChangeAspect="1" noMove="1" noResize="1" noEditPoints="1" noAdjustHandles="1" noChangeArrowheads="1" noChangeShapeType="1" noTextEdit="1"/>
              </p:cNvSpPr>
              <p:nvPr/>
            </p:nvSpPr>
            <p:spPr>
              <a:xfrm>
                <a:off x="4361356" y="2198019"/>
                <a:ext cx="1076705" cy="370101"/>
              </a:xfrm>
              <a:prstGeom prst="rect">
                <a:avLst/>
              </a:prstGeom>
              <a:blipFill>
                <a:blip r:embed="rId4"/>
                <a:stretch>
                  <a:fillRect t="-10000" b="-26667"/>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4358825" y="2552902"/>
                <a:ext cx="1088824" cy="370101"/>
              </a:xfrm>
              <a:prstGeom prst="rect">
                <a:avLst/>
              </a:prstGeom>
              <a:noFill/>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𝐻</m:t>
                        </m:r>
                      </m:e>
                      <m:sub>
                        <m:r>
                          <a:rPr lang="en-US" sz="1805" i="1">
                            <a:solidFill>
                              <a:srgbClr val="000000"/>
                            </a:solidFill>
                            <a:latin typeface="Cambria Math"/>
                          </a:rPr>
                          <m:t>𝑎</m:t>
                        </m:r>
                      </m:sub>
                    </m:sSub>
                    <m:r>
                      <a:rPr lang="en-US" sz="1805" i="1">
                        <a:solidFill>
                          <a:srgbClr val="000000"/>
                        </a:solidFill>
                        <a:latin typeface="Cambria Math"/>
                      </a:rPr>
                      <m:t>: </m:t>
                    </m:r>
                    <m:r>
                      <a:rPr lang="en-US" sz="1805" i="1">
                        <a:solidFill>
                          <a:srgbClr val="000000"/>
                        </a:solidFill>
                        <a:latin typeface="Cambria Math"/>
                        <a:ea typeface="Cambria Math"/>
                      </a:rPr>
                      <m:t>𝜇</m:t>
                    </m:r>
                    <m:r>
                      <a:rPr lang="en-US" sz="1805" i="1">
                        <a:solidFill>
                          <a:srgbClr val="000000"/>
                        </a:solidFill>
                        <a:latin typeface="Cambria Math"/>
                        <a:ea typeface="Cambria Math"/>
                      </a:rPr>
                      <m:t> </m:t>
                    </m:r>
                  </m:oMath>
                </a14:m>
                <a:r>
                  <a:rPr lang="en-US" sz="1805" dirty="0">
                    <a:solidFill>
                      <a:srgbClr val="000000"/>
                    </a:solidFill>
                    <a:latin typeface="+mn-lt"/>
                    <a:ea typeface="Cambria Math"/>
                    <a:cs typeface="Arial" panose="020B0604020202020204" pitchFamily="34" charset="0"/>
                  </a:rPr>
                  <a:t>≠</a:t>
                </a:r>
                <a14:m>
                  <m:oMath xmlns:m="http://schemas.openxmlformats.org/officeDocument/2006/math">
                    <m:r>
                      <a:rPr lang="en-US" sz="1805" i="1">
                        <a:solidFill>
                          <a:srgbClr val="000000"/>
                        </a:solidFill>
                        <a:latin typeface="Cambria Math"/>
                        <a:ea typeface="Cambria Math"/>
                      </a:rPr>
                      <m:t> 6</m:t>
                    </m:r>
                  </m:oMath>
                </a14:m>
                <a:endParaRPr lang="en-US" sz="1805" dirty="0">
                  <a:solidFill>
                    <a:srgbClr val="000000"/>
                  </a:solidFill>
                  <a:latin typeface="+mn-lt"/>
                  <a:cs typeface="Arial" panose="020B0604020202020204" pitchFamily="34" charset="0"/>
                </a:endParaRPr>
              </a:p>
            </p:txBody>
          </p:sp>
        </mc:Choice>
        <mc:Fallback xmlns="">
          <p:sp>
            <p:nvSpPr>
              <p:cNvPr id="23" name="TextBox 22"/>
              <p:cNvSpPr txBox="1">
                <a:spLocks noRot="1" noChangeAspect="1" noMove="1" noResize="1" noEditPoints="1" noAdjustHandles="1" noChangeArrowheads="1" noChangeShapeType="1" noTextEdit="1"/>
              </p:cNvSpPr>
              <p:nvPr/>
            </p:nvSpPr>
            <p:spPr>
              <a:xfrm>
                <a:off x="4358825" y="2552902"/>
                <a:ext cx="1088824" cy="370101"/>
              </a:xfrm>
              <a:prstGeom prst="rect">
                <a:avLst/>
              </a:prstGeom>
              <a:blipFill>
                <a:blip r:embed="rId5"/>
                <a:stretch>
                  <a:fillRect t="-10000" b="-26667"/>
                </a:stretch>
              </a:blipFill>
              <a:effectLst/>
            </p:spPr>
            <p:txBody>
              <a:bodyPr/>
              <a:lstStyle/>
              <a:p>
                <a:r>
                  <a:rPr lang="en-US">
                    <a:noFill/>
                  </a:rPr>
                  <a:t> </a:t>
                </a:r>
              </a:p>
            </p:txBody>
          </p:sp>
        </mc:Fallback>
      </mc:AlternateContent>
      <p:sp>
        <p:nvSpPr>
          <p:cNvPr id="13" name="Rectangle 73"/>
          <p:cNvSpPr>
            <a:spLocks noChangeArrowheads="1"/>
          </p:cNvSpPr>
          <p:nvPr/>
        </p:nvSpPr>
        <p:spPr bwMode="auto">
          <a:xfrm>
            <a:off x="472625" y="1030134"/>
            <a:ext cx="7772400" cy="524063"/>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Tree>
    <p:extLst>
      <p:ext uri="{BB962C8B-B14F-4D97-AF65-F5344CB8AC3E}">
        <p14:creationId xmlns:p14="http://schemas.microsoft.com/office/powerpoint/2010/main" val="2338567951"/>
      </p:ext>
    </p:extLst>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81" name="Freeform 37"/>
          <p:cNvSpPr>
            <a:spLocks/>
          </p:cNvSpPr>
          <p:nvPr/>
        </p:nvSpPr>
        <p:spPr bwMode="auto">
          <a:xfrm>
            <a:off x="2326806" y="2234230"/>
            <a:ext cx="3303269" cy="2298831"/>
          </a:xfrm>
          <a:custGeom>
            <a:avLst/>
            <a:gdLst/>
            <a:ahLst/>
            <a:cxnLst>
              <a:cxn ang="0">
                <a:pos x="1339" y="18"/>
              </a:cxn>
              <a:cxn ang="0">
                <a:pos x="1258" y="99"/>
              </a:cxn>
              <a:cxn ang="0">
                <a:pos x="1192" y="202"/>
              </a:cxn>
              <a:cxn ang="0">
                <a:pos x="1138" y="310"/>
              </a:cxn>
              <a:cxn ang="0">
                <a:pos x="1096" y="418"/>
              </a:cxn>
              <a:cxn ang="0">
                <a:pos x="1051" y="513"/>
              </a:cxn>
              <a:cxn ang="0">
                <a:pos x="1006" y="639"/>
              </a:cxn>
              <a:cxn ang="0">
                <a:pos x="970" y="747"/>
              </a:cxn>
              <a:cxn ang="0">
                <a:pos x="946" y="850"/>
              </a:cxn>
              <a:cxn ang="0">
                <a:pos x="910" y="964"/>
              </a:cxn>
              <a:cxn ang="0">
                <a:pos x="877" y="1068"/>
              </a:cxn>
              <a:cxn ang="0">
                <a:pos x="844" y="1176"/>
              </a:cxn>
              <a:cxn ang="0">
                <a:pos x="800" y="1278"/>
              </a:cxn>
              <a:cxn ang="0">
                <a:pos x="742" y="1396"/>
              </a:cxn>
              <a:cxn ang="0">
                <a:pos x="679" y="1515"/>
              </a:cxn>
              <a:cxn ang="0">
                <a:pos x="595" y="1614"/>
              </a:cxn>
              <a:cxn ang="0">
                <a:pos x="496" y="1689"/>
              </a:cxn>
              <a:cxn ang="0">
                <a:pos x="382" y="1746"/>
              </a:cxn>
              <a:cxn ang="0">
                <a:pos x="298" y="1782"/>
              </a:cxn>
              <a:cxn ang="0">
                <a:pos x="193" y="1820"/>
              </a:cxn>
              <a:cxn ang="0">
                <a:pos x="67" y="1857"/>
              </a:cxn>
              <a:cxn ang="0">
                <a:pos x="1" y="1877"/>
              </a:cxn>
              <a:cxn ang="0">
                <a:pos x="2844" y="1920"/>
              </a:cxn>
              <a:cxn ang="0">
                <a:pos x="2776" y="1859"/>
              </a:cxn>
              <a:cxn ang="0">
                <a:pos x="2683" y="1833"/>
              </a:cxn>
              <a:cxn ang="0">
                <a:pos x="2566" y="1794"/>
              </a:cxn>
              <a:cxn ang="0">
                <a:pos x="2452" y="1746"/>
              </a:cxn>
              <a:cxn ang="0">
                <a:pos x="2320" y="1680"/>
              </a:cxn>
              <a:cxn ang="0">
                <a:pos x="2275" y="1650"/>
              </a:cxn>
              <a:cxn ang="0">
                <a:pos x="2200" y="1582"/>
              </a:cxn>
              <a:cxn ang="0">
                <a:pos x="2125" y="1485"/>
              </a:cxn>
              <a:cxn ang="0">
                <a:pos x="2062" y="1386"/>
              </a:cxn>
              <a:cxn ang="0">
                <a:pos x="2029" y="1326"/>
              </a:cxn>
              <a:cxn ang="0">
                <a:pos x="1963" y="1191"/>
              </a:cxn>
              <a:cxn ang="0">
                <a:pos x="1936" y="1107"/>
              </a:cxn>
              <a:cxn ang="0">
                <a:pos x="1903" y="1011"/>
              </a:cxn>
              <a:cxn ang="0">
                <a:pos x="1867" y="891"/>
              </a:cxn>
              <a:cxn ang="0">
                <a:pos x="1831" y="771"/>
              </a:cxn>
              <a:cxn ang="0">
                <a:pos x="1792" y="642"/>
              </a:cxn>
              <a:cxn ang="0">
                <a:pos x="1741" y="504"/>
              </a:cxn>
              <a:cxn ang="0">
                <a:pos x="1699" y="399"/>
              </a:cxn>
              <a:cxn ang="0">
                <a:pos x="1657" y="312"/>
              </a:cxn>
              <a:cxn ang="0">
                <a:pos x="1621" y="228"/>
              </a:cxn>
              <a:cxn ang="0">
                <a:pos x="1564" y="135"/>
              </a:cxn>
              <a:cxn ang="0">
                <a:pos x="1588" y="174"/>
              </a:cxn>
              <a:cxn ang="0">
                <a:pos x="1552" y="129"/>
              </a:cxn>
              <a:cxn ang="0">
                <a:pos x="1501" y="57"/>
              </a:cxn>
              <a:cxn ang="0">
                <a:pos x="1432" y="6"/>
              </a:cxn>
            </a:cxnLst>
            <a:rect l="0" t="0" r="r" b="b"/>
            <a:pathLst>
              <a:path w="2844" h="1926">
                <a:moveTo>
                  <a:pt x="1399" y="3"/>
                </a:moveTo>
                <a:lnTo>
                  <a:pt x="1372" y="6"/>
                </a:lnTo>
                <a:lnTo>
                  <a:pt x="1339" y="18"/>
                </a:lnTo>
                <a:lnTo>
                  <a:pt x="1308" y="30"/>
                </a:lnTo>
                <a:lnTo>
                  <a:pt x="1288" y="62"/>
                </a:lnTo>
                <a:lnTo>
                  <a:pt x="1258" y="99"/>
                </a:lnTo>
                <a:lnTo>
                  <a:pt x="1228" y="130"/>
                </a:lnTo>
                <a:lnTo>
                  <a:pt x="1210" y="160"/>
                </a:lnTo>
                <a:lnTo>
                  <a:pt x="1192" y="202"/>
                </a:lnTo>
                <a:lnTo>
                  <a:pt x="1168" y="232"/>
                </a:lnTo>
                <a:lnTo>
                  <a:pt x="1156" y="274"/>
                </a:lnTo>
                <a:lnTo>
                  <a:pt x="1138" y="310"/>
                </a:lnTo>
                <a:lnTo>
                  <a:pt x="1120" y="354"/>
                </a:lnTo>
                <a:lnTo>
                  <a:pt x="1108" y="382"/>
                </a:lnTo>
                <a:lnTo>
                  <a:pt x="1096" y="418"/>
                </a:lnTo>
                <a:lnTo>
                  <a:pt x="1078" y="447"/>
                </a:lnTo>
                <a:lnTo>
                  <a:pt x="1063" y="483"/>
                </a:lnTo>
                <a:lnTo>
                  <a:pt x="1051" y="513"/>
                </a:lnTo>
                <a:lnTo>
                  <a:pt x="1036" y="552"/>
                </a:lnTo>
                <a:lnTo>
                  <a:pt x="1021" y="594"/>
                </a:lnTo>
                <a:lnTo>
                  <a:pt x="1006" y="639"/>
                </a:lnTo>
                <a:lnTo>
                  <a:pt x="997" y="678"/>
                </a:lnTo>
                <a:lnTo>
                  <a:pt x="982" y="714"/>
                </a:lnTo>
                <a:lnTo>
                  <a:pt x="970" y="747"/>
                </a:lnTo>
                <a:lnTo>
                  <a:pt x="961" y="783"/>
                </a:lnTo>
                <a:lnTo>
                  <a:pt x="952" y="819"/>
                </a:lnTo>
                <a:lnTo>
                  <a:pt x="946" y="850"/>
                </a:lnTo>
                <a:lnTo>
                  <a:pt x="940" y="886"/>
                </a:lnTo>
                <a:lnTo>
                  <a:pt x="928" y="922"/>
                </a:lnTo>
                <a:lnTo>
                  <a:pt x="910" y="964"/>
                </a:lnTo>
                <a:lnTo>
                  <a:pt x="904" y="994"/>
                </a:lnTo>
                <a:lnTo>
                  <a:pt x="892" y="1030"/>
                </a:lnTo>
                <a:lnTo>
                  <a:pt x="877" y="1068"/>
                </a:lnTo>
                <a:lnTo>
                  <a:pt x="868" y="1098"/>
                </a:lnTo>
                <a:lnTo>
                  <a:pt x="856" y="1134"/>
                </a:lnTo>
                <a:lnTo>
                  <a:pt x="844" y="1176"/>
                </a:lnTo>
                <a:lnTo>
                  <a:pt x="829" y="1215"/>
                </a:lnTo>
                <a:lnTo>
                  <a:pt x="812" y="1254"/>
                </a:lnTo>
                <a:lnTo>
                  <a:pt x="800" y="1278"/>
                </a:lnTo>
                <a:lnTo>
                  <a:pt x="793" y="1311"/>
                </a:lnTo>
                <a:lnTo>
                  <a:pt x="772" y="1359"/>
                </a:lnTo>
                <a:lnTo>
                  <a:pt x="742" y="1396"/>
                </a:lnTo>
                <a:lnTo>
                  <a:pt x="721" y="1446"/>
                </a:lnTo>
                <a:lnTo>
                  <a:pt x="703" y="1479"/>
                </a:lnTo>
                <a:lnTo>
                  <a:pt x="679" y="1515"/>
                </a:lnTo>
                <a:lnTo>
                  <a:pt x="655" y="1545"/>
                </a:lnTo>
                <a:lnTo>
                  <a:pt x="628" y="1584"/>
                </a:lnTo>
                <a:lnTo>
                  <a:pt x="595" y="1614"/>
                </a:lnTo>
                <a:lnTo>
                  <a:pt x="571" y="1635"/>
                </a:lnTo>
                <a:lnTo>
                  <a:pt x="532" y="1665"/>
                </a:lnTo>
                <a:lnTo>
                  <a:pt x="496" y="1689"/>
                </a:lnTo>
                <a:lnTo>
                  <a:pt x="462" y="1710"/>
                </a:lnTo>
                <a:lnTo>
                  <a:pt x="423" y="1728"/>
                </a:lnTo>
                <a:lnTo>
                  <a:pt x="382" y="1746"/>
                </a:lnTo>
                <a:lnTo>
                  <a:pt x="355" y="1758"/>
                </a:lnTo>
                <a:lnTo>
                  <a:pt x="324" y="1770"/>
                </a:lnTo>
                <a:lnTo>
                  <a:pt x="298" y="1782"/>
                </a:lnTo>
                <a:lnTo>
                  <a:pt x="264" y="1794"/>
                </a:lnTo>
                <a:lnTo>
                  <a:pt x="232" y="1808"/>
                </a:lnTo>
                <a:lnTo>
                  <a:pt x="193" y="1820"/>
                </a:lnTo>
                <a:lnTo>
                  <a:pt x="154" y="1832"/>
                </a:lnTo>
                <a:lnTo>
                  <a:pt x="109" y="1847"/>
                </a:lnTo>
                <a:lnTo>
                  <a:pt x="67" y="1857"/>
                </a:lnTo>
                <a:lnTo>
                  <a:pt x="31" y="1869"/>
                </a:lnTo>
                <a:lnTo>
                  <a:pt x="12" y="1874"/>
                </a:lnTo>
                <a:lnTo>
                  <a:pt x="1" y="1877"/>
                </a:lnTo>
                <a:lnTo>
                  <a:pt x="1" y="1926"/>
                </a:lnTo>
                <a:lnTo>
                  <a:pt x="0" y="1920"/>
                </a:lnTo>
                <a:lnTo>
                  <a:pt x="2844" y="1920"/>
                </a:lnTo>
                <a:lnTo>
                  <a:pt x="2842" y="1874"/>
                </a:lnTo>
                <a:lnTo>
                  <a:pt x="2809" y="1868"/>
                </a:lnTo>
                <a:lnTo>
                  <a:pt x="2776" y="1859"/>
                </a:lnTo>
                <a:lnTo>
                  <a:pt x="2748" y="1850"/>
                </a:lnTo>
                <a:lnTo>
                  <a:pt x="2712" y="1839"/>
                </a:lnTo>
                <a:lnTo>
                  <a:pt x="2683" y="1833"/>
                </a:lnTo>
                <a:lnTo>
                  <a:pt x="2650" y="1821"/>
                </a:lnTo>
                <a:lnTo>
                  <a:pt x="2608" y="1806"/>
                </a:lnTo>
                <a:lnTo>
                  <a:pt x="2566" y="1794"/>
                </a:lnTo>
                <a:lnTo>
                  <a:pt x="2524" y="1776"/>
                </a:lnTo>
                <a:lnTo>
                  <a:pt x="2494" y="1764"/>
                </a:lnTo>
                <a:lnTo>
                  <a:pt x="2452" y="1746"/>
                </a:lnTo>
                <a:lnTo>
                  <a:pt x="2416" y="1728"/>
                </a:lnTo>
                <a:lnTo>
                  <a:pt x="2365" y="1704"/>
                </a:lnTo>
                <a:lnTo>
                  <a:pt x="2320" y="1680"/>
                </a:lnTo>
                <a:lnTo>
                  <a:pt x="2307" y="1670"/>
                </a:lnTo>
                <a:lnTo>
                  <a:pt x="2290" y="1662"/>
                </a:lnTo>
                <a:lnTo>
                  <a:pt x="2275" y="1650"/>
                </a:lnTo>
                <a:lnTo>
                  <a:pt x="2256" y="1634"/>
                </a:lnTo>
                <a:lnTo>
                  <a:pt x="2221" y="1611"/>
                </a:lnTo>
                <a:lnTo>
                  <a:pt x="2200" y="1582"/>
                </a:lnTo>
                <a:lnTo>
                  <a:pt x="2182" y="1558"/>
                </a:lnTo>
                <a:lnTo>
                  <a:pt x="2152" y="1522"/>
                </a:lnTo>
                <a:lnTo>
                  <a:pt x="2125" y="1485"/>
                </a:lnTo>
                <a:lnTo>
                  <a:pt x="2101" y="1452"/>
                </a:lnTo>
                <a:lnTo>
                  <a:pt x="2080" y="1419"/>
                </a:lnTo>
                <a:lnTo>
                  <a:pt x="2062" y="1386"/>
                </a:lnTo>
                <a:lnTo>
                  <a:pt x="2047" y="1356"/>
                </a:lnTo>
                <a:lnTo>
                  <a:pt x="2011" y="1293"/>
                </a:lnTo>
                <a:lnTo>
                  <a:pt x="2029" y="1326"/>
                </a:lnTo>
                <a:lnTo>
                  <a:pt x="1996" y="1257"/>
                </a:lnTo>
                <a:lnTo>
                  <a:pt x="1975" y="1218"/>
                </a:lnTo>
                <a:lnTo>
                  <a:pt x="1963" y="1191"/>
                </a:lnTo>
                <a:lnTo>
                  <a:pt x="1954" y="1161"/>
                </a:lnTo>
                <a:lnTo>
                  <a:pt x="1942" y="1140"/>
                </a:lnTo>
                <a:lnTo>
                  <a:pt x="1936" y="1107"/>
                </a:lnTo>
                <a:lnTo>
                  <a:pt x="1924" y="1083"/>
                </a:lnTo>
                <a:lnTo>
                  <a:pt x="1915" y="1053"/>
                </a:lnTo>
                <a:lnTo>
                  <a:pt x="1903" y="1011"/>
                </a:lnTo>
                <a:lnTo>
                  <a:pt x="1888" y="978"/>
                </a:lnTo>
                <a:lnTo>
                  <a:pt x="1873" y="930"/>
                </a:lnTo>
                <a:lnTo>
                  <a:pt x="1867" y="891"/>
                </a:lnTo>
                <a:lnTo>
                  <a:pt x="1855" y="852"/>
                </a:lnTo>
                <a:lnTo>
                  <a:pt x="1846" y="819"/>
                </a:lnTo>
                <a:lnTo>
                  <a:pt x="1831" y="771"/>
                </a:lnTo>
                <a:lnTo>
                  <a:pt x="1819" y="729"/>
                </a:lnTo>
                <a:lnTo>
                  <a:pt x="1801" y="681"/>
                </a:lnTo>
                <a:lnTo>
                  <a:pt x="1792" y="642"/>
                </a:lnTo>
                <a:lnTo>
                  <a:pt x="1774" y="600"/>
                </a:lnTo>
                <a:lnTo>
                  <a:pt x="1762" y="546"/>
                </a:lnTo>
                <a:lnTo>
                  <a:pt x="1741" y="504"/>
                </a:lnTo>
                <a:lnTo>
                  <a:pt x="1726" y="465"/>
                </a:lnTo>
                <a:lnTo>
                  <a:pt x="1714" y="432"/>
                </a:lnTo>
                <a:lnTo>
                  <a:pt x="1699" y="399"/>
                </a:lnTo>
                <a:lnTo>
                  <a:pt x="1675" y="345"/>
                </a:lnTo>
                <a:lnTo>
                  <a:pt x="1687" y="375"/>
                </a:lnTo>
                <a:lnTo>
                  <a:pt x="1657" y="312"/>
                </a:lnTo>
                <a:lnTo>
                  <a:pt x="1645" y="285"/>
                </a:lnTo>
                <a:lnTo>
                  <a:pt x="1630" y="252"/>
                </a:lnTo>
                <a:lnTo>
                  <a:pt x="1621" y="228"/>
                </a:lnTo>
                <a:lnTo>
                  <a:pt x="1609" y="207"/>
                </a:lnTo>
                <a:lnTo>
                  <a:pt x="1579" y="156"/>
                </a:lnTo>
                <a:lnTo>
                  <a:pt x="1564" y="135"/>
                </a:lnTo>
                <a:lnTo>
                  <a:pt x="1564" y="141"/>
                </a:lnTo>
                <a:lnTo>
                  <a:pt x="1573" y="144"/>
                </a:lnTo>
                <a:lnTo>
                  <a:pt x="1588" y="174"/>
                </a:lnTo>
                <a:lnTo>
                  <a:pt x="1594" y="192"/>
                </a:lnTo>
                <a:lnTo>
                  <a:pt x="1579" y="156"/>
                </a:lnTo>
                <a:lnTo>
                  <a:pt x="1552" y="129"/>
                </a:lnTo>
                <a:lnTo>
                  <a:pt x="1540" y="105"/>
                </a:lnTo>
                <a:lnTo>
                  <a:pt x="1519" y="81"/>
                </a:lnTo>
                <a:lnTo>
                  <a:pt x="1501" y="57"/>
                </a:lnTo>
                <a:lnTo>
                  <a:pt x="1480" y="39"/>
                </a:lnTo>
                <a:lnTo>
                  <a:pt x="1456" y="18"/>
                </a:lnTo>
                <a:lnTo>
                  <a:pt x="1432" y="6"/>
                </a:lnTo>
                <a:lnTo>
                  <a:pt x="1417" y="0"/>
                </a:lnTo>
              </a:path>
            </a:pathLst>
          </a:custGeom>
          <a:solidFill>
            <a:schemeClr val="bg1">
              <a:lumMod val="85000"/>
            </a:schemeClr>
          </a:solidFill>
          <a:ln w="12700" cap="rnd" cmpd="sng">
            <a:noFill/>
            <a:prstDash val="solid"/>
            <a:round/>
            <a:headEnd type="none" w="med" len="med"/>
            <a:tailEnd type="none" w="med" len="med"/>
          </a:ln>
          <a:effectLst/>
        </p:spPr>
        <p:txBody>
          <a:bodyPr/>
          <a:lstStyle/>
          <a:p>
            <a:endParaRPr lang="en-US"/>
          </a:p>
        </p:txBody>
      </p:sp>
      <p:sp>
        <p:nvSpPr>
          <p:cNvPr id="287782" name="Rectangle 38"/>
          <p:cNvSpPr>
            <a:spLocks noChangeArrowheads="1"/>
          </p:cNvSpPr>
          <p:nvPr/>
        </p:nvSpPr>
        <p:spPr bwMode="auto">
          <a:xfrm>
            <a:off x="6162289" y="3494648"/>
            <a:ext cx="738523" cy="623029"/>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Symbol" pitchFamily="18" charset="2"/>
              </a:rPr>
              <a:t>a</a:t>
            </a:r>
            <a:r>
              <a:rPr lang="en-US" sz="1805" dirty="0">
                <a:solidFill>
                  <a:srgbClr val="000000"/>
                </a:solidFill>
                <a:latin typeface="Book Antiqua" pitchFamily="18" charset="0"/>
              </a:rPr>
              <a:t>/2 =</a:t>
            </a:r>
          </a:p>
          <a:p>
            <a:pPr algn="l"/>
            <a:r>
              <a:rPr lang="en-US" sz="1805" dirty="0">
                <a:solidFill>
                  <a:srgbClr val="000000"/>
                </a:solidFill>
                <a:latin typeface="Book Antiqua" pitchFamily="18" charset="0"/>
              </a:rPr>
              <a:t>  .025</a:t>
            </a:r>
            <a:endParaRPr lang="en-US" sz="1805" dirty="0">
              <a:solidFill>
                <a:srgbClr val="000000"/>
              </a:solidFill>
              <a:latin typeface="Symbol" pitchFamily="18" charset="2"/>
            </a:endParaRPr>
          </a:p>
        </p:txBody>
      </p:sp>
      <p:sp>
        <p:nvSpPr>
          <p:cNvPr id="287783" name="Freeform 39"/>
          <p:cNvSpPr>
            <a:spLocks/>
          </p:cNvSpPr>
          <p:nvPr/>
        </p:nvSpPr>
        <p:spPr bwMode="auto">
          <a:xfrm>
            <a:off x="5176687" y="4280023"/>
            <a:ext cx="541985" cy="245877"/>
          </a:xfrm>
          <a:custGeom>
            <a:avLst/>
            <a:gdLst/>
            <a:ahLst/>
            <a:cxnLst>
              <a:cxn ang="0">
                <a:pos x="0" y="3"/>
              </a:cxn>
              <a:cxn ang="0">
                <a:pos x="0" y="18"/>
              </a:cxn>
              <a:cxn ang="0">
                <a:pos x="0" y="39"/>
              </a:cxn>
              <a:cxn ang="0">
                <a:pos x="0" y="66"/>
              </a:cxn>
              <a:cxn ang="0">
                <a:pos x="1" y="95"/>
              </a:cxn>
              <a:cxn ang="0">
                <a:pos x="1" y="119"/>
              </a:cxn>
              <a:cxn ang="0">
                <a:pos x="1" y="143"/>
              </a:cxn>
              <a:cxn ang="0">
                <a:pos x="1" y="167"/>
              </a:cxn>
              <a:cxn ang="0">
                <a:pos x="0" y="198"/>
              </a:cxn>
              <a:cxn ang="0">
                <a:pos x="447" y="198"/>
              </a:cxn>
              <a:cxn ang="0">
                <a:pos x="447" y="150"/>
              </a:cxn>
              <a:cxn ang="0">
                <a:pos x="444" y="153"/>
              </a:cxn>
              <a:cxn ang="0">
                <a:pos x="425" y="143"/>
              </a:cxn>
              <a:cxn ang="0">
                <a:pos x="401" y="143"/>
              </a:cxn>
              <a:cxn ang="0">
                <a:pos x="377" y="135"/>
              </a:cxn>
              <a:cxn ang="0">
                <a:pos x="353" y="135"/>
              </a:cxn>
              <a:cxn ang="0">
                <a:pos x="329" y="127"/>
              </a:cxn>
              <a:cxn ang="0">
                <a:pos x="305" y="119"/>
              </a:cxn>
              <a:cxn ang="0">
                <a:pos x="281" y="111"/>
              </a:cxn>
              <a:cxn ang="0">
                <a:pos x="258" y="102"/>
              </a:cxn>
              <a:cxn ang="0">
                <a:pos x="234" y="96"/>
              </a:cxn>
              <a:cxn ang="0">
                <a:pos x="209" y="87"/>
              </a:cxn>
              <a:cxn ang="0">
                <a:pos x="185" y="79"/>
              </a:cxn>
              <a:cxn ang="0">
                <a:pos x="162" y="69"/>
              </a:cxn>
              <a:cxn ang="0">
                <a:pos x="135" y="60"/>
              </a:cxn>
              <a:cxn ang="0">
                <a:pos x="111" y="54"/>
              </a:cxn>
              <a:cxn ang="0">
                <a:pos x="87" y="42"/>
              </a:cxn>
              <a:cxn ang="0">
                <a:pos x="63" y="30"/>
              </a:cxn>
              <a:cxn ang="0">
                <a:pos x="41" y="23"/>
              </a:cxn>
              <a:cxn ang="0">
                <a:pos x="17" y="15"/>
              </a:cxn>
              <a:cxn ang="0">
                <a:pos x="3" y="0"/>
              </a:cxn>
              <a:cxn ang="0">
                <a:pos x="3" y="0"/>
              </a:cxn>
            </a:cxnLst>
            <a:rect l="0" t="0" r="r" b="b"/>
            <a:pathLst>
              <a:path w="447" h="198">
                <a:moveTo>
                  <a:pt x="0" y="3"/>
                </a:moveTo>
                <a:lnTo>
                  <a:pt x="0" y="18"/>
                </a:lnTo>
                <a:lnTo>
                  <a:pt x="0" y="39"/>
                </a:lnTo>
                <a:lnTo>
                  <a:pt x="0" y="66"/>
                </a:lnTo>
                <a:lnTo>
                  <a:pt x="1" y="95"/>
                </a:lnTo>
                <a:lnTo>
                  <a:pt x="1" y="119"/>
                </a:lnTo>
                <a:lnTo>
                  <a:pt x="1" y="143"/>
                </a:lnTo>
                <a:lnTo>
                  <a:pt x="1" y="167"/>
                </a:lnTo>
                <a:lnTo>
                  <a:pt x="0" y="198"/>
                </a:lnTo>
                <a:lnTo>
                  <a:pt x="447" y="198"/>
                </a:lnTo>
                <a:lnTo>
                  <a:pt x="447" y="150"/>
                </a:lnTo>
                <a:lnTo>
                  <a:pt x="444" y="153"/>
                </a:lnTo>
                <a:lnTo>
                  <a:pt x="425" y="143"/>
                </a:lnTo>
                <a:lnTo>
                  <a:pt x="401" y="143"/>
                </a:lnTo>
                <a:lnTo>
                  <a:pt x="377" y="135"/>
                </a:lnTo>
                <a:lnTo>
                  <a:pt x="353" y="135"/>
                </a:lnTo>
                <a:lnTo>
                  <a:pt x="329" y="127"/>
                </a:lnTo>
                <a:lnTo>
                  <a:pt x="305" y="119"/>
                </a:lnTo>
                <a:lnTo>
                  <a:pt x="281" y="111"/>
                </a:lnTo>
                <a:lnTo>
                  <a:pt x="258" y="102"/>
                </a:lnTo>
                <a:lnTo>
                  <a:pt x="234" y="96"/>
                </a:lnTo>
                <a:lnTo>
                  <a:pt x="209" y="87"/>
                </a:lnTo>
                <a:lnTo>
                  <a:pt x="185" y="79"/>
                </a:lnTo>
                <a:lnTo>
                  <a:pt x="162" y="69"/>
                </a:lnTo>
                <a:lnTo>
                  <a:pt x="135" y="60"/>
                </a:lnTo>
                <a:lnTo>
                  <a:pt x="111" y="54"/>
                </a:lnTo>
                <a:lnTo>
                  <a:pt x="87" y="42"/>
                </a:lnTo>
                <a:lnTo>
                  <a:pt x="63" y="30"/>
                </a:lnTo>
                <a:lnTo>
                  <a:pt x="41" y="23"/>
                </a:lnTo>
                <a:lnTo>
                  <a:pt x="17" y="15"/>
                </a:lnTo>
                <a:lnTo>
                  <a:pt x="3" y="0"/>
                </a:lnTo>
                <a:lnTo>
                  <a:pt x="3" y="0"/>
                </a:lnTo>
              </a:path>
            </a:pathLst>
          </a:custGeom>
          <a:solidFill>
            <a:schemeClr val="bg1">
              <a:lumMod val="50000"/>
            </a:schemeClr>
          </a:solidFill>
          <a:ln w="12700" cap="rnd" cmpd="sng">
            <a:noFill/>
            <a:prstDash val="solid"/>
            <a:round/>
            <a:headEnd type="none" w="med" len="med"/>
            <a:tailEnd type="none" w="med" len="med"/>
          </a:ln>
          <a:effectLst/>
        </p:spPr>
        <p:txBody>
          <a:bodyPr/>
          <a:lstStyle/>
          <a:p>
            <a:endParaRPr lang="en-US"/>
          </a:p>
        </p:txBody>
      </p:sp>
      <p:sp>
        <p:nvSpPr>
          <p:cNvPr id="287784" name="Line 40"/>
          <p:cNvSpPr>
            <a:spLocks noChangeShapeType="1"/>
          </p:cNvSpPr>
          <p:nvPr/>
        </p:nvSpPr>
        <p:spPr bwMode="auto">
          <a:xfrm>
            <a:off x="5201852" y="3673684"/>
            <a:ext cx="9525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87785" name="Rectangle 41"/>
          <p:cNvSpPr>
            <a:spLocks noChangeArrowheads="1"/>
          </p:cNvSpPr>
          <p:nvPr/>
        </p:nvSpPr>
        <p:spPr bwMode="auto">
          <a:xfrm>
            <a:off x="3844694" y="4691290"/>
            <a:ext cx="252813"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Book Antiqua" pitchFamily="18" charset="0"/>
              </a:rPr>
              <a:t>0</a:t>
            </a:r>
          </a:p>
        </p:txBody>
      </p:sp>
      <p:sp>
        <p:nvSpPr>
          <p:cNvPr id="287786" name="Rectangle 42"/>
          <p:cNvSpPr>
            <a:spLocks noChangeArrowheads="1"/>
          </p:cNvSpPr>
          <p:nvPr/>
        </p:nvSpPr>
        <p:spPr bwMode="auto">
          <a:xfrm>
            <a:off x="4400165" y="4909037"/>
            <a:ext cx="1168128" cy="345261"/>
          </a:xfrm>
          <a:prstGeom prst="rect">
            <a:avLst/>
          </a:prstGeom>
          <a:noFill/>
          <a:ln w="12700">
            <a:noFill/>
            <a:miter lim="800000"/>
            <a:headEnd/>
            <a:tailEnd/>
          </a:ln>
          <a:effectLst/>
        </p:spPr>
        <p:txBody>
          <a:bodyPr wrap="none" lIns="68034" tIns="33420" rIns="68034" bIns="33420">
            <a:spAutoFit/>
          </a:bodyPr>
          <a:lstStyle/>
          <a:p>
            <a:pPr algn="l"/>
            <a:r>
              <a:rPr lang="en-US" sz="1805" i="1" dirty="0" err="1">
                <a:solidFill>
                  <a:srgbClr val="000000"/>
                </a:solidFill>
                <a:latin typeface="Book Antiqua" pitchFamily="18" charset="0"/>
              </a:rPr>
              <a:t>z</a:t>
            </a:r>
            <a:r>
              <a:rPr lang="en-US" sz="1805" i="1" baseline="-25000" dirty="0" err="1">
                <a:solidFill>
                  <a:srgbClr val="000000"/>
                </a:solidFill>
                <a:latin typeface="Symbol" pitchFamily="18" charset="2"/>
              </a:rPr>
              <a:t>a</a:t>
            </a:r>
            <a:r>
              <a:rPr lang="en-US" sz="1805" baseline="-25000" dirty="0">
                <a:solidFill>
                  <a:srgbClr val="000000"/>
                </a:solidFill>
                <a:latin typeface="Book Antiqua" pitchFamily="18" charset="0"/>
              </a:rPr>
              <a:t>/2</a:t>
            </a:r>
            <a:r>
              <a:rPr lang="en-US" sz="1805" dirty="0">
                <a:solidFill>
                  <a:srgbClr val="000000"/>
                </a:solidFill>
                <a:latin typeface="Book Antiqua" pitchFamily="18" charset="0"/>
              </a:rPr>
              <a:t> = </a:t>
            </a:r>
            <a:r>
              <a:rPr lang="en-US" sz="1805" dirty="0" smtClean="0">
                <a:solidFill>
                  <a:srgbClr val="000000"/>
                </a:solidFill>
                <a:latin typeface="Book Antiqua" pitchFamily="18" charset="0"/>
              </a:rPr>
              <a:t>1.96</a:t>
            </a:r>
            <a:endParaRPr lang="en-US" sz="1805" dirty="0">
              <a:solidFill>
                <a:srgbClr val="000000"/>
              </a:solidFill>
              <a:latin typeface="Book Antiqua" pitchFamily="18" charset="0"/>
            </a:endParaRPr>
          </a:p>
        </p:txBody>
      </p:sp>
      <p:sp>
        <p:nvSpPr>
          <p:cNvPr id="287787" name="Rectangle 43"/>
          <p:cNvSpPr>
            <a:spLocks noChangeArrowheads="1"/>
          </p:cNvSpPr>
          <p:nvPr/>
        </p:nvSpPr>
        <p:spPr bwMode="auto">
          <a:xfrm>
            <a:off x="6366920" y="4328957"/>
            <a:ext cx="248004" cy="368344"/>
          </a:xfrm>
          <a:prstGeom prst="rect">
            <a:avLst/>
          </a:prstGeom>
          <a:noFill/>
          <a:ln w="12700">
            <a:noFill/>
            <a:miter lim="800000"/>
            <a:headEnd/>
            <a:tailEnd/>
          </a:ln>
          <a:effectLst/>
        </p:spPr>
        <p:txBody>
          <a:bodyPr wrap="none" lIns="68034" tIns="33420" rIns="68034" bIns="33420">
            <a:spAutoFit/>
          </a:bodyPr>
          <a:lstStyle/>
          <a:p>
            <a:pPr algn="l"/>
            <a:r>
              <a:rPr lang="en-US" sz="1955" i="1" dirty="0">
                <a:solidFill>
                  <a:srgbClr val="000000"/>
                </a:solidFill>
                <a:latin typeface="Book Antiqua" pitchFamily="18" charset="0"/>
              </a:rPr>
              <a:t>z</a:t>
            </a:r>
          </a:p>
        </p:txBody>
      </p:sp>
      <p:sp>
        <p:nvSpPr>
          <p:cNvPr id="287788" name="Freeform 44"/>
          <p:cNvSpPr>
            <a:spLocks/>
          </p:cNvSpPr>
          <p:nvPr/>
        </p:nvSpPr>
        <p:spPr bwMode="auto">
          <a:xfrm>
            <a:off x="2295760" y="4269279"/>
            <a:ext cx="544041" cy="263781"/>
          </a:xfrm>
          <a:custGeom>
            <a:avLst/>
            <a:gdLst/>
            <a:ahLst/>
            <a:cxnLst>
              <a:cxn ang="0">
                <a:pos x="462" y="0"/>
              </a:cxn>
              <a:cxn ang="0">
                <a:pos x="462" y="25"/>
              </a:cxn>
              <a:cxn ang="0">
                <a:pos x="462" y="47"/>
              </a:cxn>
              <a:cxn ang="0">
                <a:pos x="462" y="72"/>
              </a:cxn>
              <a:cxn ang="0">
                <a:pos x="463" y="96"/>
              </a:cxn>
              <a:cxn ang="0">
                <a:pos x="463" y="121"/>
              </a:cxn>
              <a:cxn ang="0">
                <a:pos x="463" y="145"/>
              </a:cxn>
              <a:cxn ang="0">
                <a:pos x="463" y="170"/>
              </a:cxn>
              <a:cxn ang="0">
                <a:pos x="462" y="218"/>
              </a:cxn>
              <a:cxn ang="0">
                <a:pos x="0" y="221"/>
              </a:cxn>
              <a:cxn ang="0">
                <a:pos x="0" y="171"/>
              </a:cxn>
              <a:cxn ang="0">
                <a:pos x="17" y="170"/>
              </a:cxn>
              <a:cxn ang="0">
                <a:pos x="35" y="163"/>
              </a:cxn>
              <a:cxn ang="0">
                <a:pos x="54" y="157"/>
              </a:cxn>
              <a:cxn ang="0">
                <a:pos x="86" y="148"/>
              </a:cxn>
              <a:cxn ang="0">
                <a:pos x="110" y="142"/>
              </a:cxn>
              <a:cxn ang="0">
                <a:pos x="132" y="133"/>
              </a:cxn>
              <a:cxn ang="0">
                <a:pos x="159" y="127"/>
              </a:cxn>
              <a:cxn ang="0">
                <a:pos x="182" y="118"/>
              </a:cxn>
              <a:cxn ang="0">
                <a:pos x="207" y="112"/>
              </a:cxn>
              <a:cxn ang="0">
                <a:pos x="231" y="104"/>
              </a:cxn>
              <a:cxn ang="0">
                <a:pos x="252" y="94"/>
              </a:cxn>
              <a:cxn ang="0">
                <a:pos x="279" y="84"/>
              </a:cxn>
              <a:cxn ang="0">
                <a:pos x="303" y="76"/>
              </a:cxn>
              <a:cxn ang="0">
                <a:pos x="327" y="66"/>
              </a:cxn>
              <a:cxn ang="0">
                <a:pos x="351" y="53"/>
              </a:cxn>
              <a:cxn ang="0">
                <a:pos x="375" y="46"/>
              </a:cxn>
              <a:cxn ang="0">
                <a:pos x="399" y="37"/>
              </a:cxn>
              <a:cxn ang="0">
                <a:pos x="423" y="21"/>
              </a:cxn>
              <a:cxn ang="0">
                <a:pos x="447" y="13"/>
              </a:cxn>
              <a:cxn ang="0">
                <a:pos x="464" y="2"/>
              </a:cxn>
              <a:cxn ang="0">
                <a:pos x="465" y="2"/>
              </a:cxn>
            </a:cxnLst>
            <a:rect l="0" t="0" r="r" b="b"/>
            <a:pathLst>
              <a:path w="465" h="221">
                <a:moveTo>
                  <a:pt x="462" y="0"/>
                </a:moveTo>
                <a:lnTo>
                  <a:pt x="462" y="25"/>
                </a:lnTo>
                <a:lnTo>
                  <a:pt x="462" y="47"/>
                </a:lnTo>
                <a:lnTo>
                  <a:pt x="462" y="72"/>
                </a:lnTo>
                <a:lnTo>
                  <a:pt x="463" y="96"/>
                </a:lnTo>
                <a:lnTo>
                  <a:pt x="463" y="121"/>
                </a:lnTo>
                <a:lnTo>
                  <a:pt x="463" y="145"/>
                </a:lnTo>
                <a:lnTo>
                  <a:pt x="463" y="170"/>
                </a:lnTo>
                <a:lnTo>
                  <a:pt x="462" y="218"/>
                </a:lnTo>
                <a:lnTo>
                  <a:pt x="0" y="221"/>
                </a:lnTo>
                <a:lnTo>
                  <a:pt x="0" y="171"/>
                </a:lnTo>
                <a:lnTo>
                  <a:pt x="17" y="170"/>
                </a:lnTo>
                <a:lnTo>
                  <a:pt x="35" y="163"/>
                </a:lnTo>
                <a:lnTo>
                  <a:pt x="54" y="157"/>
                </a:lnTo>
                <a:lnTo>
                  <a:pt x="86" y="148"/>
                </a:lnTo>
                <a:lnTo>
                  <a:pt x="110" y="142"/>
                </a:lnTo>
                <a:lnTo>
                  <a:pt x="132" y="133"/>
                </a:lnTo>
                <a:lnTo>
                  <a:pt x="159" y="127"/>
                </a:lnTo>
                <a:lnTo>
                  <a:pt x="182" y="118"/>
                </a:lnTo>
                <a:lnTo>
                  <a:pt x="207" y="112"/>
                </a:lnTo>
                <a:lnTo>
                  <a:pt x="231" y="104"/>
                </a:lnTo>
                <a:lnTo>
                  <a:pt x="252" y="94"/>
                </a:lnTo>
                <a:lnTo>
                  <a:pt x="279" y="84"/>
                </a:lnTo>
                <a:lnTo>
                  <a:pt x="303" y="76"/>
                </a:lnTo>
                <a:lnTo>
                  <a:pt x="327" y="66"/>
                </a:lnTo>
                <a:lnTo>
                  <a:pt x="351" y="53"/>
                </a:lnTo>
                <a:lnTo>
                  <a:pt x="375" y="46"/>
                </a:lnTo>
                <a:lnTo>
                  <a:pt x="399" y="37"/>
                </a:lnTo>
                <a:lnTo>
                  <a:pt x="423" y="21"/>
                </a:lnTo>
                <a:lnTo>
                  <a:pt x="447" y="13"/>
                </a:lnTo>
                <a:lnTo>
                  <a:pt x="464" y="2"/>
                </a:lnTo>
                <a:lnTo>
                  <a:pt x="465" y="2"/>
                </a:lnTo>
              </a:path>
            </a:pathLst>
          </a:custGeom>
          <a:solidFill>
            <a:schemeClr val="bg1">
              <a:lumMod val="50000"/>
            </a:schemeClr>
          </a:solidFill>
          <a:ln w="12700" cap="rnd" cmpd="sng">
            <a:noFill/>
            <a:prstDash val="solid"/>
            <a:round/>
            <a:headEnd type="none" w="med" len="med"/>
            <a:tailEnd type="none" w="med" len="med"/>
          </a:ln>
          <a:effectLst/>
        </p:spPr>
        <p:txBody>
          <a:bodyPr/>
          <a:lstStyle/>
          <a:p>
            <a:endParaRPr lang="en-US"/>
          </a:p>
        </p:txBody>
      </p:sp>
      <p:sp>
        <p:nvSpPr>
          <p:cNvPr id="287789" name="Line 45"/>
          <p:cNvSpPr>
            <a:spLocks noChangeShapeType="1"/>
          </p:cNvSpPr>
          <p:nvPr/>
        </p:nvSpPr>
        <p:spPr bwMode="auto">
          <a:xfrm flipH="1">
            <a:off x="1884519" y="3673684"/>
            <a:ext cx="95885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87790" name="Line 46"/>
          <p:cNvSpPr>
            <a:spLocks noChangeShapeType="1"/>
          </p:cNvSpPr>
          <p:nvPr/>
        </p:nvSpPr>
        <p:spPr bwMode="auto">
          <a:xfrm>
            <a:off x="2058988" y="4521124"/>
            <a:ext cx="4323621" cy="0"/>
          </a:xfrm>
          <a:prstGeom prst="line">
            <a:avLst/>
          </a:prstGeom>
          <a:noFill/>
          <a:ln w="12700">
            <a:solidFill>
              <a:srgbClr val="000000"/>
            </a:solidFill>
            <a:round/>
            <a:headEnd/>
            <a:tailEnd/>
          </a:ln>
          <a:effectLst/>
        </p:spPr>
        <p:txBody>
          <a:bodyPr wrap="none" anchor="ctr"/>
          <a:lstStyle/>
          <a:p>
            <a:endParaRPr lang="en-US"/>
          </a:p>
        </p:txBody>
      </p:sp>
      <p:grpSp>
        <p:nvGrpSpPr>
          <p:cNvPr id="287791" name="Group 47"/>
          <p:cNvGrpSpPr>
            <a:grpSpLocks/>
          </p:cNvGrpSpPr>
          <p:nvPr/>
        </p:nvGrpSpPr>
        <p:grpSpPr bwMode="auto">
          <a:xfrm>
            <a:off x="2190751" y="2186487"/>
            <a:ext cx="3634425" cy="2211699"/>
            <a:chOff x="1380" y="1175"/>
            <a:chExt cx="3046" cy="1853"/>
          </a:xfrm>
        </p:grpSpPr>
        <p:sp>
          <p:nvSpPr>
            <p:cNvPr id="287792" name="Arc 48"/>
            <p:cNvSpPr>
              <a:spLocks/>
            </p:cNvSpPr>
            <p:nvPr/>
          </p:nvSpPr>
          <p:spPr bwMode="auto">
            <a:xfrm rot="4500000">
              <a:off x="3168" y="2280"/>
              <a:ext cx="764" cy="284"/>
            </a:xfrm>
            <a:custGeom>
              <a:avLst/>
              <a:gdLst>
                <a:gd name="G0" fmla="+- 0 0 0"/>
                <a:gd name="G1" fmla="+- 0 0 0"/>
                <a:gd name="G2" fmla="+- 21600 0 0"/>
                <a:gd name="T0" fmla="*/ 18778 w 18778"/>
                <a:gd name="T1" fmla="*/ 10674 h 21600"/>
                <a:gd name="T2" fmla="*/ 0 w 18778"/>
                <a:gd name="T3" fmla="*/ 21600 h 21600"/>
                <a:gd name="T4" fmla="*/ 0 w 18778"/>
                <a:gd name="T5" fmla="*/ 0 h 21600"/>
              </a:gdLst>
              <a:ahLst/>
              <a:cxnLst>
                <a:cxn ang="0">
                  <a:pos x="T0" y="T1"/>
                </a:cxn>
                <a:cxn ang="0">
                  <a:pos x="T2" y="T3"/>
                </a:cxn>
                <a:cxn ang="0">
                  <a:pos x="T4" y="T5"/>
                </a:cxn>
              </a:cxnLst>
              <a:rect l="0" t="0" r="r" b="b"/>
              <a:pathLst>
                <a:path w="18778" h="21600" fill="none" extrusionOk="0">
                  <a:moveTo>
                    <a:pt x="18778" y="10674"/>
                  </a:moveTo>
                  <a:cubicBezTo>
                    <a:pt x="14939" y="17428"/>
                    <a:pt x="7768" y="21599"/>
                    <a:pt x="0" y="21600"/>
                  </a:cubicBezTo>
                </a:path>
                <a:path w="18778" h="21600" stroke="0" extrusionOk="0">
                  <a:moveTo>
                    <a:pt x="18778" y="10674"/>
                  </a:moveTo>
                  <a:cubicBezTo>
                    <a:pt x="14939" y="17428"/>
                    <a:pt x="7768"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87793" name="Arc 49"/>
            <p:cNvSpPr>
              <a:spLocks/>
            </p:cNvSpPr>
            <p:nvPr/>
          </p:nvSpPr>
          <p:spPr bwMode="auto">
            <a:xfrm rot="6300000">
              <a:off x="2143" y="1541"/>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87794" name="Arc 50"/>
            <p:cNvSpPr>
              <a:spLocks/>
            </p:cNvSpPr>
            <p:nvPr/>
          </p:nvSpPr>
          <p:spPr bwMode="auto">
            <a:xfrm rot="16980000">
              <a:off x="1764" y="2305"/>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87795" name="Arc 51"/>
            <p:cNvSpPr>
              <a:spLocks/>
            </p:cNvSpPr>
            <p:nvPr/>
          </p:nvSpPr>
          <p:spPr bwMode="auto">
            <a:xfrm rot="15300000">
              <a:off x="2604" y="1543"/>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87796" name="Arc 52"/>
            <p:cNvSpPr>
              <a:spLocks/>
            </p:cNvSpPr>
            <p:nvPr/>
          </p:nvSpPr>
          <p:spPr bwMode="auto">
            <a:xfrm rot="720000">
              <a:off x="3619" y="2807"/>
              <a:ext cx="807" cy="221"/>
            </a:xfrm>
            <a:custGeom>
              <a:avLst/>
              <a:gdLst>
                <a:gd name="G0" fmla="+- 20857 0 0"/>
                <a:gd name="G1" fmla="+- 0 0 0"/>
                <a:gd name="G2" fmla="+- 21600 0 0"/>
                <a:gd name="T0" fmla="*/ 18718 w 20857"/>
                <a:gd name="T1" fmla="*/ 21494 h 21494"/>
                <a:gd name="T2" fmla="*/ 0 w 20857"/>
                <a:gd name="T3" fmla="*/ 5616 h 21494"/>
                <a:gd name="T4" fmla="*/ 20857 w 20857"/>
                <a:gd name="T5" fmla="*/ 0 h 21494"/>
              </a:gdLst>
              <a:ahLst/>
              <a:cxnLst>
                <a:cxn ang="0">
                  <a:pos x="T0" y="T1"/>
                </a:cxn>
                <a:cxn ang="0">
                  <a:pos x="T2" y="T3"/>
                </a:cxn>
                <a:cxn ang="0">
                  <a:pos x="T4" y="T5"/>
                </a:cxn>
              </a:cxnLst>
              <a:rect l="0" t="0" r="r" b="b"/>
              <a:pathLst>
                <a:path w="20857" h="21494" fill="none" extrusionOk="0">
                  <a:moveTo>
                    <a:pt x="18718" y="21493"/>
                  </a:moveTo>
                  <a:cubicBezTo>
                    <a:pt x="9785" y="20604"/>
                    <a:pt x="2333" y="14283"/>
                    <a:pt x="-1" y="5616"/>
                  </a:cubicBezTo>
                </a:path>
                <a:path w="20857" h="21494" stroke="0" extrusionOk="0">
                  <a:moveTo>
                    <a:pt x="18718" y="21493"/>
                  </a:moveTo>
                  <a:cubicBezTo>
                    <a:pt x="9785" y="20604"/>
                    <a:pt x="2333" y="14283"/>
                    <a:pt x="-1" y="5616"/>
                  </a:cubicBezTo>
                  <a:lnTo>
                    <a:pt x="20857" y="0"/>
                  </a:lnTo>
                  <a:close/>
                </a:path>
              </a:pathLst>
            </a:custGeom>
            <a:noFill/>
            <a:ln w="12700" cap="rnd">
              <a:solidFill>
                <a:schemeClr val="tx1"/>
              </a:solidFill>
              <a:round/>
              <a:headEnd/>
              <a:tailEnd/>
            </a:ln>
            <a:effectLst/>
          </p:spPr>
          <p:txBody>
            <a:bodyPr wrap="none" anchor="ctr"/>
            <a:lstStyle/>
            <a:p>
              <a:endParaRPr lang="en-US"/>
            </a:p>
          </p:txBody>
        </p:sp>
        <p:sp>
          <p:nvSpPr>
            <p:cNvPr id="287797" name="Arc 53"/>
            <p:cNvSpPr>
              <a:spLocks/>
            </p:cNvSpPr>
            <p:nvPr/>
          </p:nvSpPr>
          <p:spPr bwMode="auto">
            <a:xfrm rot="20760000">
              <a:off x="1380" y="2857"/>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287798" name="Rectangle 54"/>
          <p:cNvSpPr>
            <a:spLocks noChangeArrowheads="1"/>
          </p:cNvSpPr>
          <p:nvPr/>
        </p:nvSpPr>
        <p:spPr bwMode="auto">
          <a:xfrm>
            <a:off x="1100138" y="3501809"/>
            <a:ext cx="738523" cy="623029"/>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Symbol" pitchFamily="18" charset="2"/>
              </a:rPr>
              <a:t>a</a:t>
            </a:r>
            <a:r>
              <a:rPr lang="en-US" sz="1805" dirty="0">
                <a:solidFill>
                  <a:srgbClr val="000000"/>
                </a:solidFill>
                <a:latin typeface="Book Antiqua" pitchFamily="18" charset="0"/>
              </a:rPr>
              <a:t>/2 =</a:t>
            </a:r>
          </a:p>
          <a:p>
            <a:pPr algn="l"/>
            <a:r>
              <a:rPr lang="en-US" sz="1805" dirty="0">
                <a:solidFill>
                  <a:srgbClr val="000000"/>
                </a:solidFill>
                <a:latin typeface="Book Antiqua" pitchFamily="18" charset="0"/>
              </a:rPr>
              <a:t>  .025</a:t>
            </a:r>
          </a:p>
        </p:txBody>
      </p:sp>
      <p:sp>
        <p:nvSpPr>
          <p:cNvPr id="287799" name="Line 55"/>
          <p:cNvSpPr>
            <a:spLocks noChangeShapeType="1"/>
          </p:cNvSpPr>
          <p:nvPr/>
        </p:nvSpPr>
        <p:spPr bwMode="auto">
          <a:xfrm>
            <a:off x="3963340" y="4468608"/>
            <a:ext cx="0" cy="236328"/>
          </a:xfrm>
          <a:prstGeom prst="line">
            <a:avLst/>
          </a:prstGeom>
          <a:noFill/>
          <a:ln w="12700">
            <a:solidFill>
              <a:schemeClr val="tx1"/>
            </a:solidFill>
            <a:round/>
            <a:headEnd/>
            <a:tailEnd/>
          </a:ln>
          <a:effectLst/>
        </p:spPr>
        <p:txBody>
          <a:bodyPr/>
          <a:lstStyle/>
          <a:p>
            <a:endParaRPr lang="en-US"/>
          </a:p>
        </p:txBody>
      </p:sp>
      <p:sp>
        <p:nvSpPr>
          <p:cNvPr id="287800" name="Line 56"/>
          <p:cNvSpPr>
            <a:spLocks noChangeShapeType="1"/>
          </p:cNvSpPr>
          <p:nvPr/>
        </p:nvSpPr>
        <p:spPr bwMode="auto">
          <a:xfrm>
            <a:off x="2843369" y="3289353"/>
            <a:ext cx="0" cy="1625653"/>
          </a:xfrm>
          <a:prstGeom prst="line">
            <a:avLst/>
          </a:prstGeom>
          <a:noFill/>
          <a:ln w="12700">
            <a:solidFill>
              <a:schemeClr val="tx1"/>
            </a:solidFill>
            <a:round/>
            <a:headEnd/>
            <a:tailEnd/>
          </a:ln>
          <a:effectLst/>
        </p:spPr>
        <p:txBody>
          <a:bodyPr wrap="none" anchor="ctr"/>
          <a:lstStyle/>
          <a:p>
            <a:endParaRPr lang="en-US"/>
          </a:p>
        </p:txBody>
      </p:sp>
      <p:sp>
        <p:nvSpPr>
          <p:cNvPr id="287801" name="Text Box 57"/>
          <p:cNvSpPr txBox="1">
            <a:spLocks noChangeArrowheads="1"/>
          </p:cNvSpPr>
          <p:nvPr/>
        </p:nvSpPr>
        <p:spPr bwMode="auto">
          <a:xfrm>
            <a:off x="749093" y="1718433"/>
            <a:ext cx="2113143"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Approach</a:t>
            </a:r>
          </a:p>
        </p:txBody>
      </p:sp>
      <p:sp>
        <p:nvSpPr>
          <p:cNvPr id="287802" name="Rectangle 58"/>
          <p:cNvSpPr>
            <a:spLocks noChangeArrowheads="1"/>
          </p:cNvSpPr>
          <p:nvPr/>
        </p:nvSpPr>
        <p:spPr bwMode="auto">
          <a:xfrm>
            <a:off x="1952783" y="4909037"/>
            <a:ext cx="1322016"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Book Antiqua" pitchFamily="18" charset="0"/>
              </a:rPr>
              <a:t>-</a:t>
            </a:r>
            <a:r>
              <a:rPr lang="en-US" sz="1805" i="1" dirty="0" err="1">
                <a:solidFill>
                  <a:srgbClr val="000000"/>
                </a:solidFill>
                <a:latin typeface="Book Antiqua" pitchFamily="18" charset="0"/>
              </a:rPr>
              <a:t>z</a:t>
            </a:r>
            <a:r>
              <a:rPr lang="en-US" sz="1805" i="1" baseline="-25000" dirty="0" err="1">
                <a:solidFill>
                  <a:srgbClr val="000000"/>
                </a:solidFill>
                <a:latin typeface="Symbol" pitchFamily="18" charset="2"/>
              </a:rPr>
              <a:t>a</a:t>
            </a:r>
            <a:r>
              <a:rPr lang="en-US" sz="1805" baseline="-25000" dirty="0">
                <a:solidFill>
                  <a:srgbClr val="000000"/>
                </a:solidFill>
                <a:latin typeface="Book Antiqua" pitchFamily="18" charset="0"/>
              </a:rPr>
              <a:t>/2</a:t>
            </a:r>
            <a:r>
              <a:rPr lang="en-US" sz="1805" dirty="0">
                <a:solidFill>
                  <a:srgbClr val="000000"/>
                </a:solidFill>
                <a:latin typeface="Book Antiqua" pitchFamily="18" charset="0"/>
              </a:rPr>
              <a:t> = -</a:t>
            </a:r>
            <a:r>
              <a:rPr lang="en-US" sz="1805" dirty="0" smtClean="0">
                <a:solidFill>
                  <a:srgbClr val="000000"/>
                </a:solidFill>
                <a:latin typeface="Book Antiqua" pitchFamily="18" charset="0"/>
              </a:rPr>
              <a:t>1.96</a:t>
            </a:r>
            <a:endParaRPr lang="en-US" sz="1805" dirty="0">
              <a:solidFill>
                <a:srgbClr val="000000"/>
              </a:solidFill>
              <a:latin typeface="Book Antiqua" pitchFamily="18" charset="0"/>
            </a:endParaRPr>
          </a:p>
        </p:txBody>
      </p:sp>
      <p:grpSp>
        <p:nvGrpSpPr>
          <p:cNvPr id="287803" name="Group 59"/>
          <p:cNvGrpSpPr>
            <a:grpSpLocks/>
          </p:cNvGrpSpPr>
          <p:nvPr/>
        </p:nvGrpSpPr>
        <p:grpSpPr bwMode="auto">
          <a:xfrm>
            <a:off x="2409825" y="2233035"/>
            <a:ext cx="104775" cy="2539934"/>
            <a:chOff x="1458" y="1214"/>
            <a:chExt cx="66" cy="2128"/>
          </a:xfrm>
          <a:effectLst/>
        </p:grpSpPr>
        <p:sp>
          <p:nvSpPr>
            <p:cNvPr id="287804" name="Line 60"/>
            <p:cNvSpPr>
              <a:spLocks noChangeShapeType="1"/>
            </p:cNvSpPr>
            <p:nvPr/>
          </p:nvSpPr>
          <p:spPr bwMode="auto">
            <a:xfrm>
              <a:off x="1524" y="1214"/>
              <a:ext cx="0" cy="2062"/>
            </a:xfrm>
            <a:prstGeom prst="line">
              <a:avLst/>
            </a:prstGeom>
            <a:noFill/>
            <a:ln w="12700">
              <a:solidFill>
                <a:srgbClr val="000000"/>
              </a:solidFill>
              <a:round/>
              <a:headEnd/>
              <a:tailEnd/>
            </a:ln>
            <a:effectLst>
              <a:outerShdw dist="17961" dir="2700000" algn="ctr" rotWithShape="0">
                <a:srgbClr val="000000"/>
              </a:outerShdw>
            </a:effectLst>
          </p:spPr>
          <p:txBody>
            <a:bodyPr/>
            <a:lstStyle/>
            <a:p>
              <a:endParaRPr lang="en-US"/>
            </a:p>
          </p:txBody>
        </p:sp>
        <p:sp>
          <p:nvSpPr>
            <p:cNvPr id="287805" name="Line 61"/>
            <p:cNvSpPr>
              <a:spLocks noChangeShapeType="1"/>
            </p:cNvSpPr>
            <p:nvPr/>
          </p:nvSpPr>
          <p:spPr bwMode="auto">
            <a:xfrm flipH="1">
              <a:off x="1458" y="3276"/>
              <a:ext cx="66" cy="66"/>
            </a:xfrm>
            <a:prstGeom prst="line">
              <a:avLst/>
            </a:prstGeom>
            <a:noFill/>
            <a:ln w="12700">
              <a:solidFill>
                <a:srgbClr val="000000"/>
              </a:solidFill>
              <a:round/>
              <a:headEnd/>
              <a:tailEnd/>
            </a:ln>
            <a:effectLst>
              <a:outerShdw algn="ctr" rotWithShape="0">
                <a:srgbClr val="000000"/>
              </a:outerShdw>
            </a:effectLst>
          </p:spPr>
          <p:txBody>
            <a:bodyPr/>
            <a:lstStyle/>
            <a:p>
              <a:endParaRPr lang="en-US"/>
            </a:p>
          </p:txBody>
        </p:sp>
      </p:grpSp>
      <p:grpSp>
        <p:nvGrpSpPr>
          <p:cNvPr id="287806" name="Group 62"/>
          <p:cNvGrpSpPr>
            <a:grpSpLocks/>
          </p:cNvGrpSpPr>
          <p:nvPr/>
        </p:nvGrpSpPr>
        <p:grpSpPr bwMode="auto">
          <a:xfrm>
            <a:off x="5486640" y="2247359"/>
            <a:ext cx="104775" cy="2518449"/>
            <a:chOff x="4236" y="1226"/>
            <a:chExt cx="66" cy="2110"/>
          </a:xfrm>
          <a:effectLst/>
        </p:grpSpPr>
        <p:sp>
          <p:nvSpPr>
            <p:cNvPr id="287807" name="Line 63"/>
            <p:cNvSpPr>
              <a:spLocks noChangeShapeType="1"/>
            </p:cNvSpPr>
            <p:nvPr/>
          </p:nvSpPr>
          <p:spPr bwMode="auto">
            <a:xfrm>
              <a:off x="4236" y="1226"/>
              <a:ext cx="0" cy="2044"/>
            </a:xfrm>
            <a:prstGeom prst="line">
              <a:avLst/>
            </a:prstGeom>
            <a:noFill/>
            <a:ln w="12700">
              <a:solidFill>
                <a:srgbClr val="000000"/>
              </a:solidFill>
              <a:round/>
              <a:headEnd/>
              <a:tailEnd/>
            </a:ln>
            <a:effectLst>
              <a:outerShdw dist="17961" dir="2700000" algn="ctr" rotWithShape="0">
                <a:srgbClr val="000000"/>
              </a:outerShdw>
            </a:effectLst>
          </p:spPr>
          <p:txBody>
            <a:bodyPr/>
            <a:lstStyle/>
            <a:p>
              <a:endParaRPr lang="en-US"/>
            </a:p>
          </p:txBody>
        </p:sp>
        <p:sp>
          <p:nvSpPr>
            <p:cNvPr id="287808" name="Line 64"/>
            <p:cNvSpPr>
              <a:spLocks noChangeShapeType="1"/>
            </p:cNvSpPr>
            <p:nvPr/>
          </p:nvSpPr>
          <p:spPr bwMode="auto">
            <a:xfrm>
              <a:off x="4236" y="3270"/>
              <a:ext cx="66" cy="66"/>
            </a:xfrm>
            <a:prstGeom prst="line">
              <a:avLst/>
            </a:prstGeom>
            <a:noFill/>
            <a:ln w="12700">
              <a:solidFill>
                <a:srgbClr val="000000"/>
              </a:solidFill>
              <a:round/>
              <a:headEnd/>
              <a:tailEnd/>
            </a:ln>
            <a:effectLst>
              <a:outerShdw dist="17961" dir="2700000" algn="ctr" rotWithShape="0">
                <a:srgbClr val="000000"/>
              </a:outerShdw>
            </a:effectLst>
          </p:spPr>
          <p:txBody>
            <a:bodyPr/>
            <a:lstStyle/>
            <a:p>
              <a:endParaRPr lang="en-US"/>
            </a:p>
          </p:txBody>
        </p:sp>
      </p:grpSp>
      <p:sp>
        <p:nvSpPr>
          <p:cNvPr id="287809" name="Rectangle 65"/>
          <p:cNvSpPr>
            <a:spLocks noChangeArrowheads="1"/>
          </p:cNvSpPr>
          <p:nvPr/>
        </p:nvSpPr>
        <p:spPr bwMode="auto">
          <a:xfrm>
            <a:off x="5567604" y="4672709"/>
            <a:ext cx="858748" cy="345261"/>
          </a:xfrm>
          <a:prstGeom prst="rect">
            <a:avLst/>
          </a:prstGeom>
          <a:noFill/>
          <a:ln w="12700">
            <a:noFill/>
            <a:miter lim="800000"/>
            <a:headEnd/>
            <a:tailEnd/>
          </a:ln>
          <a:effectLst/>
        </p:spPr>
        <p:txBody>
          <a:bodyPr wrap="none" lIns="68034" tIns="33420" rIns="68034" bIns="33420">
            <a:spAutoFit/>
          </a:bodyPr>
          <a:lstStyle/>
          <a:p>
            <a:pPr algn="l"/>
            <a:r>
              <a:rPr lang="en-US" sz="1805" i="1">
                <a:solidFill>
                  <a:srgbClr val="000000"/>
                </a:solidFill>
                <a:latin typeface="+mn-lt"/>
                <a:cs typeface="Arial" panose="020B0604020202020204" pitchFamily="34" charset="0"/>
              </a:rPr>
              <a:t>z</a:t>
            </a:r>
            <a:r>
              <a:rPr lang="en-US" sz="1805">
                <a:solidFill>
                  <a:srgbClr val="000000"/>
                </a:solidFill>
                <a:latin typeface="+mn-lt"/>
                <a:cs typeface="Arial" panose="020B0604020202020204" pitchFamily="34" charset="0"/>
              </a:rPr>
              <a:t> = 2.74</a:t>
            </a:r>
          </a:p>
        </p:txBody>
      </p:sp>
      <p:sp>
        <p:nvSpPr>
          <p:cNvPr id="287810" name="Rectangle 66"/>
          <p:cNvSpPr>
            <a:spLocks noChangeArrowheads="1"/>
          </p:cNvSpPr>
          <p:nvPr/>
        </p:nvSpPr>
        <p:spPr bwMode="auto">
          <a:xfrm>
            <a:off x="1100139" y="4672709"/>
            <a:ext cx="929280"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 -2.74</a:t>
            </a:r>
          </a:p>
        </p:txBody>
      </p:sp>
      <p:sp>
        <p:nvSpPr>
          <p:cNvPr id="287811" name="Line 67"/>
          <p:cNvSpPr>
            <a:spLocks noChangeShapeType="1"/>
          </p:cNvSpPr>
          <p:nvPr/>
        </p:nvSpPr>
        <p:spPr bwMode="auto">
          <a:xfrm>
            <a:off x="5502046" y="2370297"/>
            <a:ext cx="361950" cy="0"/>
          </a:xfrm>
          <a:prstGeom prst="line">
            <a:avLst/>
          </a:prstGeom>
          <a:noFill/>
          <a:ln w="12700">
            <a:solidFill>
              <a:srgbClr val="000000"/>
            </a:solidFill>
            <a:round/>
            <a:headEnd/>
            <a:tailEnd type="triangle" w="med" len="med"/>
          </a:ln>
          <a:effectLst/>
        </p:spPr>
        <p:txBody>
          <a:bodyPr wrap="none" anchor="ctr"/>
          <a:lstStyle/>
          <a:p>
            <a:endParaRPr lang="en-US"/>
          </a:p>
        </p:txBody>
      </p:sp>
      <p:sp>
        <p:nvSpPr>
          <p:cNvPr id="287812" name="Rectangle 68"/>
          <p:cNvSpPr>
            <a:spLocks noChangeArrowheads="1"/>
          </p:cNvSpPr>
          <p:nvPr/>
        </p:nvSpPr>
        <p:spPr bwMode="auto">
          <a:xfrm>
            <a:off x="5700954" y="2237809"/>
            <a:ext cx="913250" cy="817506"/>
          </a:xfrm>
          <a:prstGeom prst="rect">
            <a:avLst/>
          </a:prstGeom>
          <a:noFill/>
          <a:ln w="12700">
            <a:noFill/>
            <a:miter lim="800000"/>
            <a:headEnd/>
            <a:tailEnd/>
          </a:ln>
          <a:effectLst/>
        </p:spPr>
        <p:txBody>
          <a:bodyPr wrap="none" lIns="68034" tIns="33420" rIns="68034" bIns="33420">
            <a:spAutoFit/>
          </a:bodyPr>
          <a:lstStyle/>
          <a:p>
            <a:pPr algn="l">
              <a:lnSpc>
                <a:spcPct val="90000"/>
              </a:lnSpc>
            </a:pPr>
            <a:r>
              <a:rPr lang="en-US" sz="1805" dirty="0">
                <a:solidFill>
                  <a:srgbClr val="000000"/>
                </a:solidFill>
                <a:latin typeface="Arial" panose="020B0604020202020204" pitchFamily="34" charset="0"/>
                <a:cs typeface="Arial" panose="020B0604020202020204" pitchFamily="34" charset="0"/>
              </a:rPr>
              <a:t>    1/2</a:t>
            </a:r>
          </a:p>
          <a:p>
            <a:pPr algn="l">
              <a:lnSpc>
                <a:spcPct val="90000"/>
              </a:lnSpc>
            </a:pPr>
            <a:r>
              <a:rPr lang="en-US" sz="1805" i="1" dirty="0">
                <a:solidFill>
                  <a:srgbClr val="000000"/>
                </a:solidFill>
                <a:latin typeface="Arial" panose="020B0604020202020204" pitchFamily="34" charset="0"/>
                <a:cs typeface="Arial" panose="020B0604020202020204" pitchFamily="34" charset="0"/>
              </a:rPr>
              <a:t>p</a:t>
            </a:r>
            <a:r>
              <a:rPr lang="en-US" sz="1805" dirty="0">
                <a:solidFill>
                  <a:srgbClr val="000000"/>
                </a:solidFill>
                <a:latin typeface="Arial" panose="020B0604020202020204" pitchFamily="34" charset="0"/>
                <a:cs typeface="Arial" panose="020B0604020202020204" pitchFamily="34" charset="0"/>
              </a:rPr>
              <a:t>-value</a:t>
            </a:r>
          </a:p>
          <a:p>
            <a:pPr algn="l">
              <a:lnSpc>
                <a:spcPct val="90000"/>
              </a:lnSpc>
            </a:pPr>
            <a:r>
              <a:rPr lang="en-US" sz="1805" dirty="0">
                <a:solidFill>
                  <a:srgbClr val="000000"/>
                </a:solidFill>
                <a:latin typeface="Arial" panose="020B0604020202020204" pitchFamily="34" charset="0"/>
                <a:cs typeface="Arial" panose="020B0604020202020204" pitchFamily="34" charset="0"/>
              </a:rPr>
              <a:t>= .0031</a:t>
            </a:r>
          </a:p>
        </p:txBody>
      </p:sp>
      <p:sp>
        <p:nvSpPr>
          <p:cNvPr id="287813" name="Rectangle 69"/>
          <p:cNvSpPr>
            <a:spLocks noChangeArrowheads="1"/>
          </p:cNvSpPr>
          <p:nvPr/>
        </p:nvSpPr>
        <p:spPr bwMode="auto">
          <a:xfrm>
            <a:off x="1399082" y="2252132"/>
            <a:ext cx="913250" cy="817506"/>
          </a:xfrm>
          <a:prstGeom prst="rect">
            <a:avLst/>
          </a:prstGeom>
          <a:noFill/>
          <a:ln w="12700">
            <a:noFill/>
            <a:miter lim="800000"/>
            <a:headEnd/>
            <a:tailEnd/>
          </a:ln>
          <a:effectLst/>
        </p:spPr>
        <p:txBody>
          <a:bodyPr wrap="none" lIns="68034" tIns="33420" rIns="68034" bIns="33420">
            <a:spAutoFit/>
          </a:bodyPr>
          <a:lstStyle/>
          <a:p>
            <a:pPr algn="l">
              <a:lnSpc>
                <a:spcPct val="90000"/>
              </a:lnSpc>
            </a:pPr>
            <a:r>
              <a:rPr lang="en-US" sz="1805" dirty="0">
                <a:solidFill>
                  <a:srgbClr val="000000"/>
                </a:solidFill>
                <a:latin typeface="Arial" panose="020B0604020202020204" pitchFamily="34" charset="0"/>
                <a:cs typeface="Arial" panose="020B0604020202020204" pitchFamily="34" charset="0"/>
              </a:rPr>
              <a:t>   1/2</a:t>
            </a:r>
          </a:p>
          <a:p>
            <a:pPr algn="l">
              <a:lnSpc>
                <a:spcPct val="90000"/>
              </a:lnSpc>
            </a:pPr>
            <a:r>
              <a:rPr lang="en-US" sz="1805" i="1" dirty="0">
                <a:solidFill>
                  <a:srgbClr val="000000"/>
                </a:solidFill>
                <a:latin typeface="Arial" panose="020B0604020202020204" pitchFamily="34" charset="0"/>
                <a:cs typeface="Arial" panose="020B0604020202020204" pitchFamily="34" charset="0"/>
              </a:rPr>
              <a:t>p</a:t>
            </a:r>
            <a:r>
              <a:rPr lang="en-US" sz="1805" dirty="0">
                <a:solidFill>
                  <a:srgbClr val="000000"/>
                </a:solidFill>
                <a:latin typeface="Arial" panose="020B0604020202020204" pitchFamily="34" charset="0"/>
                <a:cs typeface="Arial" panose="020B0604020202020204" pitchFamily="34" charset="0"/>
              </a:rPr>
              <a:t>-value</a:t>
            </a:r>
          </a:p>
          <a:p>
            <a:pPr algn="l">
              <a:lnSpc>
                <a:spcPct val="90000"/>
              </a:lnSpc>
            </a:pPr>
            <a:r>
              <a:rPr lang="en-US" sz="1805" dirty="0">
                <a:solidFill>
                  <a:srgbClr val="000000"/>
                </a:solidFill>
                <a:latin typeface="Arial" panose="020B0604020202020204" pitchFamily="34" charset="0"/>
                <a:cs typeface="Arial" panose="020B0604020202020204" pitchFamily="34" charset="0"/>
              </a:rPr>
              <a:t>= .0031</a:t>
            </a:r>
          </a:p>
        </p:txBody>
      </p:sp>
      <p:sp>
        <p:nvSpPr>
          <p:cNvPr id="287814" name="Line 70"/>
          <p:cNvSpPr>
            <a:spLocks noChangeShapeType="1"/>
          </p:cNvSpPr>
          <p:nvPr/>
        </p:nvSpPr>
        <p:spPr bwMode="auto">
          <a:xfrm flipH="1">
            <a:off x="2149475" y="2370297"/>
            <a:ext cx="361950" cy="0"/>
          </a:xfrm>
          <a:prstGeom prst="line">
            <a:avLst/>
          </a:prstGeom>
          <a:noFill/>
          <a:ln w="12700">
            <a:solidFill>
              <a:srgbClr val="000000"/>
            </a:solidFill>
            <a:round/>
            <a:headEnd/>
            <a:tailEnd type="triangle" w="med" len="med"/>
          </a:ln>
          <a:effectLst/>
        </p:spPr>
        <p:txBody>
          <a:bodyPr wrap="none" anchor="ctr"/>
          <a:lstStyle/>
          <a:p>
            <a:endParaRPr lang="en-US"/>
          </a:p>
        </p:txBody>
      </p:sp>
      <p:sp>
        <p:nvSpPr>
          <p:cNvPr id="287817" name="Line 73"/>
          <p:cNvSpPr>
            <a:spLocks noChangeShapeType="1"/>
          </p:cNvSpPr>
          <p:nvPr/>
        </p:nvSpPr>
        <p:spPr bwMode="auto">
          <a:xfrm>
            <a:off x="5176452" y="3289353"/>
            <a:ext cx="0" cy="1625653"/>
          </a:xfrm>
          <a:prstGeom prst="line">
            <a:avLst/>
          </a:prstGeom>
          <a:noFill/>
          <a:ln w="12700">
            <a:solidFill>
              <a:schemeClr val="tx1"/>
            </a:solidFill>
            <a:round/>
            <a:headEnd/>
            <a:tailEnd/>
          </a:ln>
          <a:effectLst/>
        </p:spPr>
        <p:txBody>
          <a:bodyPr wrap="none" anchor="ctr"/>
          <a:lstStyle/>
          <a:p>
            <a:endParaRPr lang="en-US"/>
          </a:p>
        </p:txBody>
      </p:sp>
      <p:sp>
        <p:nvSpPr>
          <p:cNvPr id="40" name="Rectangle 73"/>
          <p:cNvSpPr>
            <a:spLocks noChangeArrowheads="1"/>
          </p:cNvSpPr>
          <p:nvPr/>
        </p:nvSpPr>
        <p:spPr bwMode="auto">
          <a:xfrm>
            <a:off x="513965" y="1066911"/>
            <a:ext cx="7772400" cy="524063"/>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Tree>
    <p:extLst>
      <p:ext uri="{BB962C8B-B14F-4D97-AF65-F5344CB8AC3E}">
        <p14:creationId xmlns:p14="http://schemas.microsoft.com/office/powerpoint/2010/main" val="892741524"/>
      </p:ext>
    </p:extLst>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7" name="Text Box 37"/>
          <p:cNvSpPr txBox="1">
            <a:spLocks noChangeArrowheads="1"/>
          </p:cNvSpPr>
          <p:nvPr/>
        </p:nvSpPr>
        <p:spPr bwMode="auto">
          <a:xfrm>
            <a:off x="1255714" y="3392900"/>
            <a:ext cx="3489417"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5.  Determine whether to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
        <p:nvSpPr>
          <p:cNvPr id="286759" name="Text Box 39"/>
          <p:cNvSpPr txBox="1">
            <a:spLocks noChangeArrowheads="1"/>
          </p:cNvSpPr>
          <p:nvPr/>
        </p:nvSpPr>
        <p:spPr bwMode="auto">
          <a:xfrm>
            <a:off x="745917" y="1719627"/>
            <a:ext cx="2210926"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 Approach</a:t>
            </a:r>
          </a:p>
        </p:txBody>
      </p:sp>
      <p:sp>
        <p:nvSpPr>
          <p:cNvPr id="286763" name="Text Box 43"/>
          <p:cNvSpPr txBox="1">
            <a:spLocks noChangeArrowheads="1"/>
          </p:cNvSpPr>
          <p:nvPr/>
        </p:nvSpPr>
        <p:spPr bwMode="auto">
          <a:xfrm>
            <a:off x="1236663" y="2132872"/>
            <a:ext cx="2594493"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4.  Compute the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a:t>
            </a:r>
          </a:p>
        </p:txBody>
      </p:sp>
      <p:sp>
        <p:nvSpPr>
          <p:cNvPr id="286764" name="Text Box 44"/>
          <p:cNvSpPr txBox="1">
            <a:spLocks noChangeArrowheads="1"/>
          </p:cNvSpPr>
          <p:nvPr/>
        </p:nvSpPr>
        <p:spPr bwMode="auto">
          <a:xfrm>
            <a:off x="2484804" y="2507589"/>
            <a:ext cx="4222631" cy="740524"/>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For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 2.74, cumulative probability = .9969</a:t>
            </a:r>
          </a:p>
          <a:p>
            <a:endParaRPr lang="en-US" sz="602" dirty="0">
              <a:solidFill>
                <a:srgbClr val="000000"/>
              </a:solidFill>
              <a:latin typeface="+mn-lt"/>
              <a:cs typeface="Arial" panose="020B0604020202020204" pitchFamily="34" charset="0"/>
            </a:endParaRPr>
          </a:p>
          <a:p>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 2(1 - .9969) =    .0062</a:t>
            </a:r>
          </a:p>
        </p:txBody>
      </p:sp>
      <p:sp>
        <p:nvSpPr>
          <p:cNvPr id="286766" name="Text Box 46"/>
          <p:cNvSpPr txBox="1">
            <a:spLocks noChangeArrowheads="1"/>
          </p:cNvSpPr>
          <p:nvPr/>
        </p:nvSpPr>
        <p:spPr bwMode="auto">
          <a:xfrm>
            <a:off x="2423432" y="3718003"/>
            <a:ext cx="4644990"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Because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 .0062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 = .05, we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
        <p:nvSpPr>
          <p:cNvPr id="286767" name="Rectangle 47"/>
          <p:cNvSpPr>
            <a:spLocks noChangeArrowheads="1"/>
          </p:cNvSpPr>
          <p:nvPr/>
        </p:nvSpPr>
        <p:spPr bwMode="auto">
          <a:xfrm>
            <a:off x="1255714" y="4233066"/>
            <a:ext cx="7300936" cy="982314"/>
          </a:xfrm>
          <a:prstGeom prst="rect">
            <a:avLst/>
          </a:prstGeom>
          <a:noFill/>
          <a:ln w="12700">
            <a:noFill/>
            <a:miter lim="800000"/>
            <a:headEnd/>
            <a:tailEnd/>
          </a:ln>
          <a:effectLst/>
        </p:spPr>
        <p:txBody>
          <a:bodyPr lIns="68034" tIns="33420" rIns="68034" bIns="33420"/>
          <a:lstStyle/>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There is sufficient statistical </a:t>
            </a:r>
            <a:r>
              <a:rPr lang="en-US" sz="1805">
                <a:solidFill>
                  <a:srgbClr val="000000"/>
                </a:solidFill>
                <a:latin typeface="+mn-lt"/>
                <a:cs typeface="Arial" panose="020B0604020202020204" pitchFamily="34" charset="0"/>
              </a:rPr>
              <a:t>evidence to infer </a:t>
            </a:r>
            <a:r>
              <a:rPr lang="en-US" sz="1805" dirty="0">
                <a:solidFill>
                  <a:srgbClr val="000000"/>
                </a:solidFill>
                <a:latin typeface="+mn-lt"/>
                <a:cs typeface="Arial" panose="020B0604020202020204" pitchFamily="34" charset="0"/>
              </a:rPr>
              <a:t>that the alternative hypothesis </a:t>
            </a:r>
            <a:r>
              <a:rPr lang="en-US" sz="1805">
                <a:solidFill>
                  <a:srgbClr val="000000"/>
                </a:solidFill>
                <a:latin typeface="+mn-lt"/>
                <a:cs typeface="Arial" panose="020B0604020202020204" pitchFamily="34" charset="0"/>
              </a:rPr>
              <a:t>is true  (</a:t>
            </a:r>
            <a:r>
              <a:rPr lang="en-US" sz="1805" dirty="0">
                <a:solidFill>
                  <a:srgbClr val="000000"/>
                </a:solidFill>
                <a:latin typeface="+mn-lt"/>
                <a:cs typeface="Arial" panose="020B0604020202020204" pitchFamily="34" charset="0"/>
              </a:rPr>
              <a:t>i.e. the mean filling weight is not 6 ounces).</a:t>
            </a:r>
          </a:p>
        </p:txBody>
      </p:sp>
      <p:sp>
        <p:nvSpPr>
          <p:cNvPr id="11" name="Rectangle 73"/>
          <p:cNvSpPr>
            <a:spLocks noChangeArrowheads="1"/>
          </p:cNvSpPr>
          <p:nvPr/>
        </p:nvSpPr>
        <p:spPr bwMode="auto">
          <a:xfrm>
            <a:off x="559151" y="1050602"/>
            <a:ext cx="7772400" cy="524063"/>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graphicFrame>
        <p:nvGraphicFramePr>
          <p:cNvPr id="2" name="Object 1">
            <a:extLst>
              <a:ext uri="{FF2B5EF4-FFF2-40B4-BE49-F238E27FC236}">
                <a16:creationId xmlns:a16="http://schemas.microsoft.com/office/drawing/2014/main" id="{CFAE177C-B9A5-4C40-A95B-C147E6F3EE4B}"/>
              </a:ext>
            </a:extLst>
          </p:cNvPr>
          <p:cNvGraphicFramePr>
            <a:graphicFrameLocks noChangeAspect="1"/>
          </p:cNvGraphicFramePr>
          <p:nvPr>
            <p:extLst>
              <p:ext uri="{D42A27DB-BD31-4B8C-83A1-F6EECF244321}">
                <p14:modId xmlns:p14="http://schemas.microsoft.com/office/powerpoint/2010/main" val="3022214320"/>
              </p:ext>
            </p:extLst>
          </p:nvPr>
        </p:nvGraphicFramePr>
        <p:xfrm>
          <a:off x="7874351" y="5774983"/>
          <a:ext cx="914400" cy="771525"/>
        </p:xfrm>
        <a:graphic>
          <a:graphicData uri="http://schemas.openxmlformats.org/presentationml/2006/ole">
            <mc:AlternateContent xmlns:mc="http://schemas.openxmlformats.org/markup-compatibility/2006">
              <mc:Choice xmlns:v="urn:schemas-microsoft-com:vml" Requires="v">
                <p:oleObj spid="_x0000_s4117" name="Binary Worksheet" showAsIcon="1" r:id="rId4" imgW="914400" imgH="771480" progId="Excel.SheetBinaryMacroEnabled.12">
                  <p:embed/>
                </p:oleObj>
              </mc:Choice>
              <mc:Fallback>
                <p:oleObj name="Binary Worksheet" showAsIcon="1" r:id="rId4" imgW="914400" imgH="771480" progId="Excel.SheetBinaryMacroEnabled.12">
                  <p:embed/>
                  <p:pic>
                    <p:nvPicPr>
                      <p:cNvPr id="0" name=""/>
                      <p:cNvPicPr/>
                      <p:nvPr/>
                    </p:nvPicPr>
                    <p:blipFill>
                      <a:blip r:embed="rId5"/>
                      <a:stretch>
                        <a:fillRect/>
                      </a:stretch>
                    </p:blipFill>
                    <p:spPr>
                      <a:xfrm>
                        <a:off x="7874351" y="5774983"/>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054610068"/>
      </p:ext>
    </p:extLst>
  </p:cSld>
  <p:clrMapOvr>
    <a:masterClrMapping/>
  </p:clrMapOvr>
  <p:transition>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47" name="Text Box 15"/>
          <p:cNvSpPr txBox="1">
            <a:spLocks noChangeArrowheads="1"/>
          </p:cNvSpPr>
          <p:nvPr/>
        </p:nvSpPr>
        <p:spPr bwMode="auto">
          <a:xfrm>
            <a:off x="745918" y="1719627"/>
            <a:ext cx="2622577"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Critical Value Approach</a:t>
            </a:r>
          </a:p>
        </p:txBody>
      </p:sp>
      <p:sp>
        <p:nvSpPr>
          <p:cNvPr id="197690" name="Text Box 58"/>
          <p:cNvSpPr txBox="1">
            <a:spLocks noChangeArrowheads="1"/>
          </p:cNvSpPr>
          <p:nvPr/>
        </p:nvSpPr>
        <p:spPr bwMode="auto">
          <a:xfrm>
            <a:off x="1255714" y="3458709"/>
            <a:ext cx="3489417"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5.  Determine whether to reject </a:t>
            </a:r>
            <a:r>
              <a:rPr lang="en-US" sz="1805" i="1">
                <a:solidFill>
                  <a:srgbClr val="000000"/>
                </a:solidFill>
                <a:latin typeface="+mn-lt"/>
                <a:cs typeface="Arial" panose="020B0604020202020204" pitchFamily="34" charset="0"/>
              </a:rPr>
              <a:t>H</a:t>
            </a:r>
            <a:r>
              <a:rPr lang="en-US" sz="1805" baseline="-25000">
                <a:solidFill>
                  <a:srgbClr val="000000"/>
                </a:solidFill>
                <a:latin typeface="+mn-lt"/>
                <a:cs typeface="Arial" panose="020B0604020202020204" pitchFamily="34" charset="0"/>
              </a:rPr>
              <a:t>0</a:t>
            </a:r>
            <a:r>
              <a:rPr lang="en-US" sz="1805">
                <a:solidFill>
                  <a:srgbClr val="000000"/>
                </a:solidFill>
                <a:latin typeface="+mn-lt"/>
                <a:cs typeface="Arial" panose="020B0604020202020204" pitchFamily="34" charset="0"/>
              </a:rPr>
              <a:t>.</a:t>
            </a:r>
          </a:p>
        </p:txBody>
      </p:sp>
      <p:sp>
        <p:nvSpPr>
          <p:cNvPr id="197691" name="Rectangle 59"/>
          <p:cNvSpPr>
            <a:spLocks noChangeArrowheads="1"/>
          </p:cNvSpPr>
          <p:nvPr/>
        </p:nvSpPr>
        <p:spPr bwMode="auto">
          <a:xfrm>
            <a:off x="1428750" y="4226792"/>
            <a:ext cx="7050583" cy="960831"/>
          </a:xfrm>
          <a:prstGeom prst="rect">
            <a:avLst/>
          </a:prstGeom>
          <a:noFill/>
          <a:ln w="12700">
            <a:noFill/>
            <a:miter lim="800000"/>
            <a:headEnd/>
            <a:tailEnd/>
          </a:ln>
          <a:effectLst/>
        </p:spPr>
        <p:txBody>
          <a:bodyPr lIns="68034" tIns="33420" rIns="68034" bIns="33420"/>
          <a:lstStyle/>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There is sufficient statistical </a:t>
            </a:r>
            <a:r>
              <a:rPr lang="en-US" sz="1805">
                <a:solidFill>
                  <a:srgbClr val="000000"/>
                </a:solidFill>
                <a:latin typeface="+mn-lt"/>
                <a:cs typeface="Arial" panose="020B0604020202020204" pitchFamily="34" charset="0"/>
              </a:rPr>
              <a:t>evidence to infer </a:t>
            </a:r>
            <a:r>
              <a:rPr lang="en-US" sz="1805" dirty="0">
                <a:solidFill>
                  <a:srgbClr val="000000"/>
                </a:solidFill>
                <a:latin typeface="+mn-lt"/>
                <a:cs typeface="Arial" panose="020B0604020202020204" pitchFamily="34" charset="0"/>
              </a:rPr>
              <a:t>that the alternative hypothesis </a:t>
            </a:r>
            <a:r>
              <a:rPr lang="en-US" sz="1805">
                <a:solidFill>
                  <a:srgbClr val="000000"/>
                </a:solidFill>
                <a:latin typeface="+mn-lt"/>
                <a:cs typeface="Arial" panose="020B0604020202020204" pitchFamily="34" charset="0"/>
              </a:rPr>
              <a:t>is true  (</a:t>
            </a:r>
            <a:r>
              <a:rPr lang="en-US" sz="1805" dirty="0">
                <a:solidFill>
                  <a:srgbClr val="000000"/>
                </a:solidFill>
                <a:latin typeface="+mn-lt"/>
                <a:cs typeface="Arial" panose="020B0604020202020204" pitchFamily="34" charset="0"/>
              </a:rPr>
              <a:t>i.e. the mean filling weight is not 6 ounces).</a:t>
            </a:r>
          </a:p>
        </p:txBody>
      </p:sp>
      <p:sp>
        <p:nvSpPr>
          <p:cNvPr id="197692" name="Text Box 60"/>
          <p:cNvSpPr txBox="1">
            <a:spLocks noChangeArrowheads="1"/>
          </p:cNvSpPr>
          <p:nvPr/>
        </p:nvSpPr>
        <p:spPr bwMode="auto">
          <a:xfrm>
            <a:off x="2934817" y="3837685"/>
            <a:ext cx="3365986"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Because 2.74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dirty="0" smtClean="0">
                <a:solidFill>
                  <a:srgbClr val="000000"/>
                </a:solidFill>
                <a:latin typeface="+mn-lt"/>
                <a:cs typeface="Arial" panose="020B0604020202020204" pitchFamily="34" charset="0"/>
              </a:rPr>
              <a:t>1.96, </a:t>
            </a:r>
            <a:r>
              <a:rPr lang="en-US" sz="1805" dirty="0">
                <a:solidFill>
                  <a:srgbClr val="000000"/>
                </a:solidFill>
                <a:latin typeface="+mn-lt"/>
                <a:cs typeface="Arial" panose="020B0604020202020204" pitchFamily="34" charset="0"/>
              </a:rPr>
              <a:t>we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
        <p:nvSpPr>
          <p:cNvPr id="197695" name="Text Box 63"/>
          <p:cNvSpPr txBox="1">
            <a:spLocks noChangeArrowheads="1"/>
          </p:cNvSpPr>
          <p:nvPr/>
        </p:nvSpPr>
        <p:spPr bwMode="auto">
          <a:xfrm>
            <a:off x="2905624" y="2593851"/>
            <a:ext cx="3403560"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For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/2 = .05/2 = .025,  </a:t>
            </a:r>
            <a:r>
              <a:rPr lang="en-US" sz="1805" i="1" dirty="0">
                <a:solidFill>
                  <a:srgbClr val="000000"/>
                </a:solidFill>
                <a:latin typeface="+mn-lt"/>
                <a:cs typeface="Arial" panose="020B0604020202020204" pitchFamily="34" charset="0"/>
              </a:rPr>
              <a:t>z</a:t>
            </a:r>
            <a:r>
              <a:rPr lang="en-US" sz="1805" baseline="-25000" dirty="0">
                <a:solidFill>
                  <a:srgbClr val="000000"/>
                </a:solidFill>
                <a:latin typeface="+mn-lt"/>
                <a:cs typeface="Arial" panose="020B0604020202020204" pitchFamily="34" charset="0"/>
              </a:rPr>
              <a:t>.025</a:t>
            </a:r>
            <a:r>
              <a:rPr lang="en-US" sz="1805" dirty="0">
                <a:solidFill>
                  <a:srgbClr val="000000"/>
                </a:solidFill>
                <a:latin typeface="+mn-lt"/>
                <a:cs typeface="Arial" panose="020B0604020202020204" pitchFamily="34" charset="0"/>
              </a:rPr>
              <a:t> = </a:t>
            </a:r>
            <a:r>
              <a:rPr lang="en-US" sz="1805" dirty="0" smtClean="0">
                <a:solidFill>
                  <a:srgbClr val="000000"/>
                </a:solidFill>
                <a:latin typeface="+mn-lt"/>
                <a:cs typeface="Arial" panose="020B0604020202020204" pitchFamily="34" charset="0"/>
              </a:rPr>
              <a:t>1.96</a:t>
            </a:r>
            <a:endParaRPr lang="en-US" sz="1805" dirty="0">
              <a:solidFill>
                <a:srgbClr val="000000"/>
              </a:solidFill>
              <a:latin typeface="+mn-lt"/>
              <a:cs typeface="Arial" panose="020B0604020202020204" pitchFamily="34" charset="0"/>
            </a:endParaRPr>
          </a:p>
        </p:txBody>
      </p:sp>
      <p:sp>
        <p:nvSpPr>
          <p:cNvPr id="197697" name="Text Box 65"/>
          <p:cNvSpPr txBox="1">
            <a:spLocks noChangeArrowheads="1"/>
          </p:cNvSpPr>
          <p:nvPr/>
        </p:nvSpPr>
        <p:spPr bwMode="auto">
          <a:xfrm>
            <a:off x="1236664" y="2179325"/>
            <a:ext cx="4837286"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4.  Determine the critical value and rejection rule.</a:t>
            </a:r>
          </a:p>
        </p:txBody>
      </p:sp>
      <p:sp>
        <p:nvSpPr>
          <p:cNvPr id="197698" name="Text Box 66"/>
          <p:cNvSpPr txBox="1">
            <a:spLocks noChangeArrowheads="1"/>
          </p:cNvSpPr>
          <p:nvPr/>
        </p:nvSpPr>
        <p:spPr bwMode="auto">
          <a:xfrm>
            <a:off x="2977371" y="2997280"/>
            <a:ext cx="3316101"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-1.645  or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dirty="0" smtClean="0">
                <a:solidFill>
                  <a:srgbClr val="000000"/>
                </a:solidFill>
                <a:latin typeface="+mn-lt"/>
                <a:cs typeface="Arial" panose="020B0604020202020204" pitchFamily="34" charset="0"/>
              </a:rPr>
              <a:t>1.96</a:t>
            </a:r>
            <a:endParaRPr lang="en-US" sz="1805" dirty="0">
              <a:solidFill>
                <a:srgbClr val="000000"/>
              </a:solidFill>
              <a:latin typeface="+mn-lt"/>
              <a:cs typeface="Arial" panose="020B0604020202020204" pitchFamily="34" charset="0"/>
            </a:endParaRPr>
          </a:p>
        </p:txBody>
      </p:sp>
      <p:sp>
        <p:nvSpPr>
          <p:cNvPr id="11" name="Rectangle 73"/>
          <p:cNvSpPr>
            <a:spLocks noChangeArrowheads="1"/>
          </p:cNvSpPr>
          <p:nvPr/>
        </p:nvSpPr>
        <p:spPr bwMode="auto">
          <a:xfrm>
            <a:off x="577624" y="1073261"/>
            <a:ext cx="7772400" cy="524063"/>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graphicFrame>
        <p:nvGraphicFramePr>
          <p:cNvPr id="2" name="Object 1">
            <a:extLst>
              <a:ext uri="{FF2B5EF4-FFF2-40B4-BE49-F238E27FC236}">
                <a16:creationId xmlns:a16="http://schemas.microsoft.com/office/drawing/2014/main" id="{C4227078-96B4-4D85-8830-3FAC807EF46D}"/>
              </a:ext>
            </a:extLst>
          </p:cNvPr>
          <p:cNvGraphicFramePr>
            <a:graphicFrameLocks noChangeAspect="1"/>
          </p:cNvGraphicFramePr>
          <p:nvPr>
            <p:extLst>
              <p:ext uri="{D42A27DB-BD31-4B8C-83A1-F6EECF244321}">
                <p14:modId xmlns:p14="http://schemas.microsoft.com/office/powerpoint/2010/main" val="290448556"/>
              </p:ext>
            </p:extLst>
          </p:nvPr>
        </p:nvGraphicFramePr>
        <p:xfrm>
          <a:off x="7668705" y="5651642"/>
          <a:ext cx="914400" cy="771525"/>
        </p:xfrm>
        <a:graphic>
          <a:graphicData uri="http://schemas.openxmlformats.org/presentationml/2006/ole">
            <mc:AlternateContent xmlns:mc="http://schemas.openxmlformats.org/markup-compatibility/2006">
              <mc:Choice xmlns:v="urn:schemas-microsoft-com:vml" Requires="v">
                <p:oleObj spid="_x0000_s5141" name="Binary Worksheet" showAsIcon="1" r:id="rId4" imgW="914400" imgH="771480" progId="Excel.SheetBinaryMacroEnabled.12">
                  <p:embed/>
                </p:oleObj>
              </mc:Choice>
              <mc:Fallback>
                <p:oleObj name="Binary Worksheet" showAsIcon="1" r:id="rId4" imgW="914400" imgH="771480" progId="Excel.SheetBinaryMacroEnabled.12">
                  <p:embed/>
                  <p:pic>
                    <p:nvPicPr>
                      <p:cNvPr id="0" name=""/>
                      <p:cNvPicPr/>
                      <p:nvPr/>
                    </p:nvPicPr>
                    <p:blipFill>
                      <a:blip r:embed="rId5"/>
                      <a:stretch>
                        <a:fillRect/>
                      </a:stretch>
                    </p:blipFill>
                    <p:spPr>
                      <a:xfrm>
                        <a:off x="7668705" y="5651642"/>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636728884"/>
      </p:ext>
    </p:extLst>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Freeform 4"/>
          <p:cNvSpPr>
            <a:spLocks/>
          </p:cNvSpPr>
          <p:nvPr/>
        </p:nvSpPr>
        <p:spPr bwMode="auto">
          <a:xfrm>
            <a:off x="2308225" y="2347619"/>
            <a:ext cx="3396174" cy="2295251"/>
          </a:xfrm>
          <a:custGeom>
            <a:avLst/>
            <a:gdLst/>
            <a:ahLst/>
            <a:cxnLst>
              <a:cxn ang="0">
                <a:pos x="1339" y="15"/>
              </a:cxn>
              <a:cxn ang="0">
                <a:pos x="1258" y="96"/>
              </a:cxn>
              <a:cxn ang="0">
                <a:pos x="1192" y="199"/>
              </a:cxn>
              <a:cxn ang="0">
                <a:pos x="1138" y="307"/>
              </a:cxn>
              <a:cxn ang="0">
                <a:pos x="1092" y="408"/>
              </a:cxn>
              <a:cxn ang="0">
                <a:pos x="1051" y="510"/>
              </a:cxn>
              <a:cxn ang="0">
                <a:pos x="1006" y="636"/>
              </a:cxn>
              <a:cxn ang="0">
                <a:pos x="970" y="744"/>
              </a:cxn>
              <a:cxn ang="0">
                <a:pos x="943" y="846"/>
              </a:cxn>
              <a:cxn ang="0">
                <a:pos x="910" y="961"/>
              </a:cxn>
              <a:cxn ang="0">
                <a:pos x="883" y="1062"/>
              </a:cxn>
              <a:cxn ang="0">
                <a:pos x="844" y="1173"/>
              </a:cxn>
              <a:cxn ang="0">
                <a:pos x="805" y="1277"/>
              </a:cxn>
              <a:cxn ang="0">
                <a:pos x="751" y="1392"/>
              </a:cxn>
              <a:cxn ang="0">
                <a:pos x="679" y="1512"/>
              </a:cxn>
              <a:cxn ang="0">
                <a:pos x="597" y="1613"/>
              </a:cxn>
              <a:cxn ang="0">
                <a:pos x="496" y="1686"/>
              </a:cxn>
              <a:cxn ang="0">
                <a:pos x="382" y="1743"/>
              </a:cxn>
              <a:cxn ang="0">
                <a:pos x="298" y="1779"/>
              </a:cxn>
              <a:cxn ang="0">
                <a:pos x="196" y="1818"/>
              </a:cxn>
              <a:cxn ang="0">
                <a:pos x="67" y="1854"/>
              </a:cxn>
              <a:cxn ang="0">
                <a:pos x="0" y="1875"/>
              </a:cxn>
              <a:cxn ang="0">
                <a:pos x="2841" y="1916"/>
              </a:cxn>
              <a:cxn ang="0">
                <a:pos x="2779" y="1854"/>
              </a:cxn>
              <a:cxn ang="0">
                <a:pos x="2671" y="1823"/>
              </a:cxn>
              <a:cxn ang="0">
                <a:pos x="2566" y="1791"/>
              </a:cxn>
              <a:cxn ang="0">
                <a:pos x="2452" y="1743"/>
              </a:cxn>
              <a:cxn ang="0">
                <a:pos x="2341" y="1688"/>
              </a:cxn>
              <a:cxn ang="0">
                <a:pos x="2274" y="1646"/>
              </a:cxn>
              <a:cxn ang="0">
                <a:pos x="2200" y="1579"/>
              </a:cxn>
              <a:cxn ang="0">
                <a:pos x="2125" y="1482"/>
              </a:cxn>
              <a:cxn ang="0">
                <a:pos x="2062" y="1383"/>
              </a:cxn>
              <a:cxn ang="0">
                <a:pos x="2029" y="1323"/>
              </a:cxn>
              <a:cxn ang="0">
                <a:pos x="1963" y="1188"/>
              </a:cxn>
              <a:cxn ang="0">
                <a:pos x="1936" y="1104"/>
              </a:cxn>
              <a:cxn ang="0">
                <a:pos x="1903" y="1008"/>
              </a:cxn>
              <a:cxn ang="0">
                <a:pos x="1867" y="888"/>
              </a:cxn>
              <a:cxn ang="0">
                <a:pos x="1831" y="768"/>
              </a:cxn>
              <a:cxn ang="0">
                <a:pos x="1792" y="639"/>
              </a:cxn>
              <a:cxn ang="0">
                <a:pos x="1741" y="501"/>
              </a:cxn>
              <a:cxn ang="0">
                <a:pos x="1699" y="396"/>
              </a:cxn>
              <a:cxn ang="0">
                <a:pos x="1657" y="309"/>
              </a:cxn>
              <a:cxn ang="0">
                <a:pos x="1621" y="225"/>
              </a:cxn>
              <a:cxn ang="0">
                <a:pos x="1558" y="126"/>
              </a:cxn>
              <a:cxn ang="0">
                <a:pos x="1588" y="171"/>
              </a:cxn>
              <a:cxn ang="0">
                <a:pos x="1549" y="114"/>
              </a:cxn>
              <a:cxn ang="0">
                <a:pos x="1501" y="54"/>
              </a:cxn>
              <a:cxn ang="0">
                <a:pos x="1432" y="3"/>
              </a:cxn>
            </a:cxnLst>
            <a:rect l="0" t="0" r="r" b="b"/>
            <a:pathLst>
              <a:path w="2841" h="1923">
                <a:moveTo>
                  <a:pt x="1399" y="0"/>
                </a:moveTo>
                <a:lnTo>
                  <a:pt x="1372" y="3"/>
                </a:lnTo>
                <a:lnTo>
                  <a:pt x="1339" y="15"/>
                </a:lnTo>
                <a:lnTo>
                  <a:pt x="1312" y="35"/>
                </a:lnTo>
                <a:lnTo>
                  <a:pt x="1288" y="59"/>
                </a:lnTo>
                <a:lnTo>
                  <a:pt x="1258" y="96"/>
                </a:lnTo>
                <a:lnTo>
                  <a:pt x="1236" y="126"/>
                </a:lnTo>
                <a:lnTo>
                  <a:pt x="1213" y="161"/>
                </a:lnTo>
                <a:lnTo>
                  <a:pt x="1192" y="199"/>
                </a:lnTo>
                <a:lnTo>
                  <a:pt x="1176" y="227"/>
                </a:lnTo>
                <a:lnTo>
                  <a:pt x="1156" y="271"/>
                </a:lnTo>
                <a:lnTo>
                  <a:pt x="1138" y="307"/>
                </a:lnTo>
                <a:lnTo>
                  <a:pt x="1119" y="348"/>
                </a:lnTo>
                <a:lnTo>
                  <a:pt x="1105" y="380"/>
                </a:lnTo>
                <a:lnTo>
                  <a:pt x="1092" y="408"/>
                </a:lnTo>
                <a:lnTo>
                  <a:pt x="1078" y="444"/>
                </a:lnTo>
                <a:lnTo>
                  <a:pt x="1063" y="480"/>
                </a:lnTo>
                <a:lnTo>
                  <a:pt x="1051" y="510"/>
                </a:lnTo>
                <a:lnTo>
                  <a:pt x="1036" y="549"/>
                </a:lnTo>
                <a:lnTo>
                  <a:pt x="1021" y="591"/>
                </a:lnTo>
                <a:lnTo>
                  <a:pt x="1006" y="636"/>
                </a:lnTo>
                <a:lnTo>
                  <a:pt x="993" y="674"/>
                </a:lnTo>
                <a:lnTo>
                  <a:pt x="982" y="711"/>
                </a:lnTo>
                <a:lnTo>
                  <a:pt x="970" y="744"/>
                </a:lnTo>
                <a:lnTo>
                  <a:pt x="961" y="780"/>
                </a:lnTo>
                <a:lnTo>
                  <a:pt x="952" y="816"/>
                </a:lnTo>
                <a:lnTo>
                  <a:pt x="943" y="846"/>
                </a:lnTo>
                <a:lnTo>
                  <a:pt x="934" y="882"/>
                </a:lnTo>
                <a:lnTo>
                  <a:pt x="924" y="920"/>
                </a:lnTo>
                <a:lnTo>
                  <a:pt x="910" y="961"/>
                </a:lnTo>
                <a:lnTo>
                  <a:pt x="904" y="991"/>
                </a:lnTo>
                <a:lnTo>
                  <a:pt x="892" y="1027"/>
                </a:lnTo>
                <a:lnTo>
                  <a:pt x="883" y="1062"/>
                </a:lnTo>
                <a:lnTo>
                  <a:pt x="873" y="1094"/>
                </a:lnTo>
                <a:lnTo>
                  <a:pt x="861" y="1130"/>
                </a:lnTo>
                <a:lnTo>
                  <a:pt x="844" y="1173"/>
                </a:lnTo>
                <a:lnTo>
                  <a:pt x="832" y="1211"/>
                </a:lnTo>
                <a:lnTo>
                  <a:pt x="817" y="1250"/>
                </a:lnTo>
                <a:lnTo>
                  <a:pt x="805" y="1277"/>
                </a:lnTo>
                <a:lnTo>
                  <a:pt x="793" y="1308"/>
                </a:lnTo>
                <a:lnTo>
                  <a:pt x="772" y="1350"/>
                </a:lnTo>
                <a:lnTo>
                  <a:pt x="751" y="1392"/>
                </a:lnTo>
                <a:lnTo>
                  <a:pt x="726" y="1442"/>
                </a:lnTo>
                <a:lnTo>
                  <a:pt x="703" y="1479"/>
                </a:lnTo>
                <a:lnTo>
                  <a:pt x="679" y="1512"/>
                </a:lnTo>
                <a:lnTo>
                  <a:pt x="657" y="1544"/>
                </a:lnTo>
                <a:lnTo>
                  <a:pt x="628" y="1581"/>
                </a:lnTo>
                <a:lnTo>
                  <a:pt x="597" y="1613"/>
                </a:lnTo>
                <a:lnTo>
                  <a:pt x="570" y="1641"/>
                </a:lnTo>
                <a:lnTo>
                  <a:pt x="532" y="1662"/>
                </a:lnTo>
                <a:lnTo>
                  <a:pt x="496" y="1686"/>
                </a:lnTo>
                <a:lnTo>
                  <a:pt x="459" y="1709"/>
                </a:lnTo>
                <a:lnTo>
                  <a:pt x="424" y="1727"/>
                </a:lnTo>
                <a:lnTo>
                  <a:pt x="382" y="1743"/>
                </a:lnTo>
                <a:lnTo>
                  <a:pt x="355" y="1755"/>
                </a:lnTo>
                <a:lnTo>
                  <a:pt x="322" y="1767"/>
                </a:lnTo>
                <a:lnTo>
                  <a:pt x="298" y="1779"/>
                </a:lnTo>
                <a:lnTo>
                  <a:pt x="265" y="1791"/>
                </a:lnTo>
                <a:lnTo>
                  <a:pt x="234" y="1803"/>
                </a:lnTo>
                <a:lnTo>
                  <a:pt x="196" y="1818"/>
                </a:lnTo>
                <a:lnTo>
                  <a:pt x="153" y="1830"/>
                </a:lnTo>
                <a:lnTo>
                  <a:pt x="109" y="1845"/>
                </a:lnTo>
                <a:lnTo>
                  <a:pt x="67" y="1854"/>
                </a:lnTo>
                <a:lnTo>
                  <a:pt x="46" y="1860"/>
                </a:lnTo>
                <a:lnTo>
                  <a:pt x="24" y="1869"/>
                </a:lnTo>
                <a:lnTo>
                  <a:pt x="0" y="1875"/>
                </a:lnTo>
                <a:lnTo>
                  <a:pt x="1" y="1923"/>
                </a:lnTo>
                <a:lnTo>
                  <a:pt x="1" y="1919"/>
                </a:lnTo>
                <a:lnTo>
                  <a:pt x="2841" y="1916"/>
                </a:lnTo>
                <a:lnTo>
                  <a:pt x="2839" y="1872"/>
                </a:lnTo>
                <a:lnTo>
                  <a:pt x="2805" y="1863"/>
                </a:lnTo>
                <a:lnTo>
                  <a:pt x="2779" y="1854"/>
                </a:lnTo>
                <a:lnTo>
                  <a:pt x="2734" y="1842"/>
                </a:lnTo>
                <a:lnTo>
                  <a:pt x="2703" y="1835"/>
                </a:lnTo>
                <a:lnTo>
                  <a:pt x="2671" y="1823"/>
                </a:lnTo>
                <a:lnTo>
                  <a:pt x="2650" y="1818"/>
                </a:lnTo>
                <a:lnTo>
                  <a:pt x="2608" y="1803"/>
                </a:lnTo>
                <a:lnTo>
                  <a:pt x="2566" y="1791"/>
                </a:lnTo>
                <a:lnTo>
                  <a:pt x="2524" y="1773"/>
                </a:lnTo>
                <a:lnTo>
                  <a:pt x="2494" y="1761"/>
                </a:lnTo>
                <a:lnTo>
                  <a:pt x="2452" y="1743"/>
                </a:lnTo>
                <a:lnTo>
                  <a:pt x="2416" y="1725"/>
                </a:lnTo>
                <a:lnTo>
                  <a:pt x="2370" y="1706"/>
                </a:lnTo>
                <a:lnTo>
                  <a:pt x="2341" y="1688"/>
                </a:lnTo>
                <a:lnTo>
                  <a:pt x="2317" y="1674"/>
                </a:lnTo>
                <a:lnTo>
                  <a:pt x="2290" y="1659"/>
                </a:lnTo>
                <a:lnTo>
                  <a:pt x="2274" y="1646"/>
                </a:lnTo>
                <a:lnTo>
                  <a:pt x="2256" y="1631"/>
                </a:lnTo>
                <a:lnTo>
                  <a:pt x="2218" y="1604"/>
                </a:lnTo>
                <a:lnTo>
                  <a:pt x="2200" y="1579"/>
                </a:lnTo>
                <a:lnTo>
                  <a:pt x="2182" y="1555"/>
                </a:lnTo>
                <a:lnTo>
                  <a:pt x="2152" y="1519"/>
                </a:lnTo>
                <a:lnTo>
                  <a:pt x="2125" y="1482"/>
                </a:lnTo>
                <a:lnTo>
                  <a:pt x="2101" y="1449"/>
                </a:lnTo>
                <a:lnTo>
                  <a:pt x="2080" y="1416"/>
                </a:lnTo>
                <a:lnTo>
                  <a:pt x="2062" y="1383"/>
                </a:lnTo>
                <a:lnTo>
                  <a:pt x="2047" y="1353"/>
                </a:lnTo>
                <a:lnTo>
                  <a:pt x="2011" y="1290"/>
                </a:lnTo>
                <a:lnTo>
                  <a:pt x="2029" y="1323"/>
                </a:lnTo>
                <a:lnTo>
                  <a:pt x="1996" y="1254"/>
                </a:lnTo>
                <a:lnTo>
                  <a:pt x="1975" y="1215"/>
                </a:lnTo>
                <a:lnTo>
                  <a:pt x="1963" y="1188"/>
                </a:lnTo>
                <a:lnTo>
                  <a:pt x="1954" y="1158"/>
                </a:lnTo>
                <a:lnTo>
                  <a:pt x="1947" y="1136"/>
                </a:lnTo>
                <a:lnTo>
                  <a:pt x="1936" y="1104"/>
                </a:lnTo>
                <a:lnTo>
                  <a:pt x="1924" y="1080"/>
                </a:lnTo>
                <a:lnTo>
                  <a:pt x="1915" y="1050"/>
                </a:lnTo>
                <a:lnTo>
                  <a:pt x="1903" y="1008"/>
                </a:lnTo>
                <a:lnTo>
                  <a:pt x="1888" y="975"/>
                </a:lnTo>
                <a:lnTo>
                  <a:pt x="1876" y="923"/>
                </a:lnTo>
                <a:lnTo>
                  <a:pt x="1867" y="888"/>
                </a:lnTo>
                <a:lnTo>
                  <a:pt x="1855" y="849"/>
                </a:lnTo>
                <a:lnTo>
                  <a:pt x="1846" y="816"/>
                </a:lnTo>
                <a:lnTo>
                  <a:pt x="1831" y="768"/>
                </a:lnTo>
                <a:lnTo>
                  <a:pt x="1819" y="726"/>
                </a:lnTo>
                <a:lnTo>
                  <a:pt x="1804" y="675"/>
                </a:lnTo>
                <a:lnTo>
                  <a:pt x="1792" y="639"/>
                </a:lnTo>
                <a:lnTo>
                  <a:pt x="1774" y="597"/>
                </a:lnTo>
                <a:lnTo>
                  <a:pt x="1758" y="540"/>
                </a:lnTo>
                <a:lnTo>
                  <a:pt x="1741" y="501"/>
                </a:lnTo>
                <a:lnTo>
                  <a:pt x="1726" y="462"/>
                </a:lnTo>
                <a:lnTo>
                  <a:pt x="1714" y="429"/>
                </a:lnTo>
                <a:lnTo>
                  <a:pt x="1699" y="396"/>
                </a:lnTo>
                <a:lnTo>
                  <a:pt x="1675" y="342"/>
                </a:lnTo>
                <a:lnTo>
                  <a:pt x="1687" y="372"/>
                </a:lnTo>
                <a:lnTo>
                  <a:pt x="1657" y="309"/>
                </a:lnTo>
                <a:lnTo>
                  <a:pt x="1645" y="282"/>
                </a:lnTo>
                <a:lnTo>
                  <a:pt x="1630" y="249"/>
                </a:lnTo>
                <a:lnTo>
                  <a:pt x="1621" y="225"/>
                </a:lnTo>
                <a:lnTo>
                  <a:pt x="1609" y="204"/>
                </a:lnTo>
                <a:lnTo>
                  <a:pt x="1579" y="153"/>
                </a:lnTo>
                <a:lnTo>
                  <a:pt x="1558" y="126"/>
                </a:lnTo>
                <a:lnTo>
                  <a:pt x="1564" y="138"/>
                </a:lnTo>
                <a:lnTo>
                  <a:pt x="1573" y="141"/>
                </a:lnTo>
                <a:lnTo>
                  <a:pt x="1588" y="171"/>
                </a:lnTo>
                <a:lnTo>
                  <a:pt x="1596" y="188"/>
                </a:lnTo>
                <a:lnTo>
                  <a:pt x="1579" y="153"/>
                </a:lnTo>
                <a:lnTo>
                  <a:pt x="1549" y="114"/>
                </a:lnTo>
                <a:lnTo>
                  <a:pt x="1540" y="102"/>
                </a:lnTo>
                <a:lnTo>
                  <a:pt x="1521" y="77"/>
                </a:lnTo>
                <a:lnTo>
                  <a:pt x="1501" y="54"/>
                </a:lnTo>
                <a:lnTo>
                  <a:pt x="1480" y="36"/>
                </a:lnTo>
                <a:lnTo>
                  <a:pt x="1456" y="15"/>
                </a:lnTo>
                <a:lnTo>
                  <a:pt x="1432" y="3"/>
                </a:lnTo>
                <a:lnTo>
                  <a:pt x="1416" y="2"/>
                </a:lnTo>
              </a:path>
            </a:pathLst>
          </a:custGeom>
          <a:solidFill>
            <a:schemeClr val="bg1">
              <a:lumMod val="85000"/>
            </a:schemeClr>
          </a:solidFill>
          <a:ln w="12700" cap="rnd" cmpd="sng">
            <a:noFill/>
            <a:prstDash val="solid"/>
            <a:round/>
            <a:headEnd type="none" w="med" len="med"/>
            <a:tailEnd type="none" w="med" len="med"/>
          </a:ln>
          <a:effectLst/>
        </p:spPr>
        <p:txBody>
          <a:bodyPr/>
          <a:lstStyle/>
          <a:p>
            <a:endParaRPr lang="en-US"/>
          </a:p>
        </p:txBody>
      </p:sp>
      <p:sp>
        <p:nvSpPr>
          <p:cNvPr id="23565" name="Rectangle 13"/>
          <p:cNvSpPr>
            <a:spLocks noChangeArrowheads="1"/>
          </p:cNvSpPr>
          <p:nvPr/>
        </p:nvSpPr>
        <p:spPr bwMode="auto">
          <a:xfrm>
            <a:off x="5274357" y="3919561"/>
            <a:ext cx="1200188"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Symbol" pitchFamily="18" charset="2"/>
              </a:rPr>
              <a:t>a</a:t>
            </a:r>
            <a:r>
              <a:rPr lang="en-US" sz="1805" dirty="0">
                <a:solidFill>
                  <a:srgbClr val="000000"/>
                </a:solidFill>
                <a:latin typeface="Book Antiqua" pitchFamily="18" charset="0"/>
              </a:rPr>
              <a:t>/2 = .025</a:t>
            </a:r>
          </a:p>
        </p:txBody>
      </p:sp>
      <p:sp>
        <p:nvSpPr>
          <p:cNvPr id="23567" name="Freeform 15"/>
          <p:cNvSpPr>
            <a:spLocks/>
          </p:cNvSpPr>
          <p:nvPr/>
        </p:nvSpPr>
        <p:spPr bwMode="auto">
          <a:xfrm>
            <a:off x="5193212" y="4393154"/>
            <a:ext cx="539041" cy="251845"/>
          </a:xfrm>
          <a:custGeom>
            <a:avLst/>
            <a:gdLst/>
            <a:ahLst/>
            <a:cxnLst>
              <a:cxn ang="0">
                <a:pos x="1" y="4"/>
              </a:cxn>
              <a:cxn ang="0">
                <a:pos x="1" y="14"/>
              </a:cxn>
              <a:cxn ang="0">
                <a:pos x="1" y="37"/>
              </a:cxn>
              <a:cxn ang="0">
                <a:pos x="1" y="66"/>
              </a:cxn>
              <a:cxn ang="0">
                <a:pos x="2" y="98"/>
              </a:cxn>
              <a:cxn ang="0">
                <a:pos x="2" y="124"/>
              </a:cxn>
              <a:cxn ang="0">
                <a:pos x="2" y="151"/>
              </a:cxn>
              <a:cxn ang="0">
                <a:pos x="2" y="177"/>
              </a:cxn>
              <a:cxn ang="0">
                <a:pos x="1" y="211"/>
              </a:cxn>
              <a:cxn ang="0">
                <a:pos x="460" y="211"/>
              </a:cxn>
              <a:cxn ang="0">
                <a:pos x="459" y="165"/>
              </a:cxn>
              <a:cxn ang="0">
                <a:pos x="457" y="162"/>
              </a:cxn>
              <a:cxn ang="0">
                <a:pos x="432" y="159"/>
              </a:cxn>
              <a:cxn ang="0">
                <a:pos x="411" y="153"/>
              </a:cxn>
              <a:cxn ang="0">
                <a:pos x="387" y="147"/>
              </a:cxn>
              <a:cxn ang="0">
                <a:pos x="363" y="142"/>
              </a:cxn>
              <a:cxn ang="0">
                <a:pos x="339" y="133"/>
              </a:cxn>
              <a:cxn ang="0">
                <a:pos x="314" y="124"/>
              </a:cxn>
              <a:cxn ang="0">
                <a:pos x="290" y="116"/>
              </a:cxn>
              <a:cxn ang="0">
                <a:pos x="267" y="111"/>
              </a:cxn>
              <a:cxn ang="0">
                <a:pos x="238" y="105"/>
              </a:cxn>
              <a:cxn ang="0">
                <a:pos x="214" y="94"/>
              </a:cxn>
              <a:cxn ang="0">
                <a:pos x="190" y="84"/>
              </a:cxn>
              <a:cxn ang="0">
                <a:pos x="168" y="76"/>
              </a:cxn>
              <a:cxn ang="0">
                <a:pos x="141" y="66"/>
              </a:cxn>
              <a:cxn ang="0">
                <a:pos x="115" y="53"/>
              </a:cxn>
              <a:cxn ang="0">
                <a:pos x="90" y="45"/>
              </a:cxn>
              <a:cxn ang="0">
                <a:pos x="64" y="33"/>
              </a:cxn>
              <a:cxn ang="0">
                <a:pos x="43" y="25"/>
              </a:cxn>
              <a:cxn ang="0">
                <a:pos x="18" y="10"/>
              </a:cxn>
              <a:cxn ang="0">
                <a:pos x="1" y="1"/>
              </a:cxn>
              <a:cxn ang="0">
                <a:pos x="0" y="0"/>
              </a:cxn>
            </a:cxnLst>
            <a:rect l="0" t="0" r="r" b="b"/>
            <a:pathLst>
              <a:path w="460" h="211">
                <a:moveTo>
                  <a:pt x="1" y="4"/>
                </a:moveTo>
                <a:lnTo>
                  <a:pt x="1" y="14"/>
                </a:lnTo>
                <a:lnTo>
                  <a:pt x="1" y="37"/>
                </a:lnTo>
                <a:lnTo>
                  <a:pt x="1" y="66"/>
                </a:lnTo>
                <a:lnTo>
                  <a:pt x="2" y="98"/>
                </a:lnTo>
                <a:lnTo>
                  <a:pt x="2" y="124"/>
                </a:lnTo>
                <a:lnTo>
                  <a:pt x="2" y="151"/>
                </a:lnTo>
                <a:lnTo>
                  <a:pt x="2" y="177"/>
                </a:lnTo>
                <a:lnTo>
                  <a:pt x="1" y="211"/>
                </a:lnTo>
                <a:lnTo>
                  <a:pt x="460" y="211"/>
                </a:lnTo>
                <a:lnTo>
                  <a:pt x="459" y="165"/>
                </a:lnTo>
                <a:lnTo>
                  <a:pt x="457" y="162"/>
                </a:lnTo>
                <a:lnTo>
                  <a:pt x="432" y="159"/>
                </a:lnTo>
                <a:lnTo>
                  <a:pt x="411" y="153"/>
                </a:lnTo>
                <a:lnTo>
                  <a:pt x="387" y="147"/>
                </a:lnTo>
                <a:lnTo>
                  <a:pt x="363" y="142"/>
                </a:lnTo>
                <a:lnTo>
                  <a:pt x="339" y="133"/>
                </a:lnTo>
                <a:lnTo>
                  <a:pt x="314" y="124"/>
                </a:lnTo>
                <a:lnTo>
                  <a:pt x="290" y="116"/>
                </a:lnTo>
                <a:lnTo>
                  <a:pt x="267" y="111"/>
                </a:lnTo>
                <a:lnTo>
                  <a:pt x="238" y="105"/>
                </a:lnTo>
                <a:lnTo>
                  <a:pt x="214" y="94"/>
                </a:lnTo>
                <a:lnTo>
                  <a:pt x="190" y="84"/>
                </a:lnTo>
                <a:lnTo>
                  <a:pt x="168" y="76"/>
                </a:lnTo>
                <a:lnTo>
                  <a:pt x="141" y="66"/>
                </a:lnTo>
                <a:lnTo>
                  <a:pt x="115" y="53"/>
                </a:lnTo>
                <a:lnTo>
                  <a:pt x="90" y="45"/>
                </a:lnTo>
                <a:lnTo>
                  <a:pt x="64" y="33"/>
                </a:lnTo>
                <a:lnTo>
                  <a:pt x="43" y="25"/>
                </a:lnTo>
                <a:lnTo>
                  <a:pt x="18" y="10"/>
                </a:lnTo>
                <a:lnTo>
                  <a:pt x="1" y="1"/>
                </a:lnTo>
                <a:lnTo>
                  <a:pt x="0" y="0"/>
                </a:lnTo>
              </a:path>
            </a:pathLst>
          </a:custGeom>
          <a:solidFill>
            <a:schemeClr val="bg1">
              <a:lumMod val="65000"/>
            </a:schemeClr>
          </a:solidFill>
          <a:ln w="12700" cap="rnd" cmpd="sng">
            <a:noFill/>
            <a:prstDash val="solid"/>
            <a:round/>
            <a:headEnd type="none" w="med" len="med"/>
            <a:tailEnd type="none" w="med" len="med"/>
          </a:ln>
          <a:effectLst/>
        </p:spPr>
        <p:txBody>
          <a:bodyPr/>
          <a:lstStyle/>
          <a:p>
            <a:endParaRPr lang="en-US"/>
          </a:p>
        </p:txBody>
      </p:sp>
      <p:sp>
        <p:nvSpPr>
          <p:cNvPr id="23568" name="Line 16"/>
          <p:cNvSpPr>
            <a:spLocks noChangeShapeType="1"/>
          </p:cNvSpPr>
          <p:nvPr/>
        </p:nvSpPr>
        <p:spPr bwMode="auto">
          <a:xfrm>
            <a:off x="5210205" y="3711878"/>
            <a:ext cx="647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3569" name="Line 17"/>
          <p:cNvSpPr>
            <a:spLocks noChangeShapeType="1"/>
          </p:cNvSpPr>
          <p:nvPr/>
        </p:nvSpPr>
        <p:spPr bwMode="auto">
          <a:xfrm flipH="1">
            <a:off x="5413874" y="4269279"/>
            <a:ext cx="0" cy="321073"/>
          </a:xfrm>
          <a:prstGeom prst="line">
            <a:avLst/>
          </a:prstGeom>
          <a:noFill/>
          <a:ln w="12700">
            <a:solidFill>
              <a:schemeClr val="tx1"/>
            </a:solidFill>
            <a:round/>
            <a:headEnd/>
            <a:tailEnd type="triangle" w="med" len="med"/>
          </a:ln>
          <a:effectLst/>
        </p:spPr>
        <p:txBody>
          <a:bodyPr wrap="none" anchor="ctr"/>
          <a:lstStyle/>
          <a:p>
            <a:endParaRPr lang="en-US"/>
          </a:p>
        </p:txBody>
      </p:sp>
      <p:sp>
        <p:nvSpPr>
          <p:cNvPr id="23572" name="Rectangle 20"/>
          <p:cNvSpPr>
            <a:spLocks noChangeArrowheads="1"/>
          </p:cNvSpPr>
          <p:nvPr/>
        </p:nvSpPr>
        <p:spPr bwMode="auto">
          <a:xfrm>
            <a:off x="3881857" y="4746711"/>
            <a:ext cx="265637"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0</a:t>
            </a:r>
          </a:p>
        </p:txBody>
      </p:sp>
      <p:sp>
        <p:nvSpPr>
          <p:cNvPr id="23573" name="Rectangle 21"/>
          <p:cNvSpPr>
            <a:spLocks noChangeArrowheads="1"/>
          </p:cNvSpPr>
          <p:nvPr/>
        </p:nvSpPr>
        <p:spPr bwMode="auto">
          <a:xfrm>
            <a:off x="4579969" y="4746711"/>
            <a:ext cx="842718"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    </a:t>
            </a:r>
            <a:r>
              <a:rPr lang="en-US" sz="1805" dirty="0" smtClean="0">
                <a:solidFill>
                  <a:srgbClr val="000000"/>
                </a:solidFill>
                <a:latin typeface="Arial" panose="020B0604020202020204" pitchFamily="34" charset="0"/>
                <a:cs typeface="Arial" panose="020B0604020202020204" pitchFamily="34" charset="0"/>
              </a:rPr>
              <a:t>1.96</a:t>
            </a:r>
            <a:endParaRPr lang="en-US" sz="1805" dirty="0">
              <a:solidFill>
                <a:srgbClr val="000000"/>
              </a:solidFill>
              <a:latin typeface="Arial" panose="020B0604020202020204" pitchFamily="34" charset="0"/>
              <a:cs typeface="Arial" panose="020B0604020202020204" pitchFamily="34" charset="0"/>
            </a:endParaRPr>
          </a:p>
        </p:txBody>
      </p:sp>
      <p:sp>
        <p:nvSpPr>
          <p:cNvPr id="23574" name="Rectangle 22"/>
          <p:cNvSpPr>
            <a:spLocks noChangeArrowheads="1"/>
          </p:cNvSpPr>
          <p:nvPr/>
        </p:nvSpPr>
        <p:spPr bwMode="auto">
          <a:xfrm>
            <a:off x="5894419" y="3557907"/>
            <a:ext cx="1108817" cy="345261"/>
          </a:xfrm>
          <a:prstGeom prst="rect">
            <a:avLst/>
          </a:prstGeom>
          <a:no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Reject </a:t>
            </a:r>
            <a:r>
              <a:rPr lang="en-US" sz="1805" i="1">
                <a:solidFill>
                  <a:srgbClr val="000000"/>
                </a:solidFill>
                <a:latin typeface="Arial" panose="020B0604020202020204" pitchFamily="34" charset="0"/>
                <a:cs typeface="Arial" panose="020B0604020202020204" pitchFamily="34" charset="0"/>
              </a:rPr>
              <a:t>H</a:t>
            </a:r>
            <a:r>
              <a:rPr lang="en-US" sz="1805" baseline="-25000">
                <a:solidFill>
                  <a:srgbClr val="000000"/>
                </a:solidFill>
                <a:latin typeface="Arial" panose="020B0604020202020204" pitchFamily="34" charset="0"/>
                <a:cs typeface="Arial" panose="020B0604020202020204" pitchFamily="34" charset="0"/>
              </a:rPr>
              <a:t>0</a:t>
            </a:r>
          </a:p>
        </p:txBody>
      </p:sp>
      <p:sp>
        <p:nvSpPr>
          <p:cNvPr id="23575" name="Rectangle 23"/>
          <p:cNvSpPr>
            <a:spLocks noChangeArrowheads="1"/>
          </p:cNvSpPr>
          <p:nvPr/>
        </p:nvSpPr>
        <p:spPr bwMode="auto">
          <a:xfrm>
            <a:off x="3085700" y="4103042"/>
            <a:ext cx="1891082"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Do Not Reject </a:t>
            </a:r>
            <a:r>
              <a:rPr lang="en-US" sz="1805" i="1" dirty="0">
                <a:solidFill>
                  <a:srgbClr val="000000"/>
                </a:solidFill>
                <a:latin typeface="Arial" panose="020B0604020202020204" pitchFamily="34" charset="0"/>
                <a:cs typeface="Arial" panose="020B0604020202020204" pitchFamily="34" charset="0"/>
              </a:rPr>
              <a:t>H</a:t>
            </a:r>
            <a:r>
              <a:rPr lang="en-US" sz="1805" baseline="-25000" dirty="0">
                <a:solidFill>
                  <a:srgbClr val="000000"/>
                </a:solidFill>
                <a:latin typeface="Arial" panose="020B0604020202020204" pitchFamily="34" charset="0"/>
                <a:cs typeface="Arial" panose="020B0604020202020204" pitchFamily="34" charset="0"/>
              </a:rPr>
              <a:t>0</a:t>
            </a:r>
          </a:p>
        </p:txBody>
      </p:sp>
      <p:sp>
        <p:nvSpPr>
          <p:cNvPr id="23576" name="Rectangle 24"/>
          <p:cNvSpPr>
            <a:spLocks noChangeArrowheads="1"/>
          </p:cNvSpPr>
          <p:nvPr/>
        </p:nvSpPr>
        <p:spPr bwMode="auto">
          <a:xfrm>
            <a:off x="6136526" y="4446703"/>
            <a:ext cx="252813"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Arial" panose="020B0604020202020204" pitchFamily="34" charset="0"/>
                <a:cs typeface="Arial" panose="020B0604020202020204" pitchFamily="34" charset="0"/>
              </a:rPr>
              <a:t>z</a:t>
            </a:r>
          </a:p>
        </p:txBody>
      </p:sp>
      <p:sp>
        <p:nvSpPr>
          <p:cNvPr id="23577" name="Rectangle 25"/>
          <p:cNvSpPr>
            <a:spLocks noChangeArrowheads="1"/>
          </p:cNvSpPr>
          <p:nvPr/>
        </p:nvSpPr>
        <p:spPr bwMode="auto">
          <a:xfrm>
            <a:off x="1088036" y="3562939"/>
            <a:ext cx="1108817"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Reject </a:t>
            </a:r>
            <a:r>
              <a:rPr lang="en-US" sz="1805" i="1" dirty="0">
                <a:solidFill>
                  <a:srgbClr val="000000"/>
                </a:solidFill>
                <a:latin typeface="Arial" panose="020B0604020202020204" pitchFamily="34" charset="0"/>
                <a:cs typeface="Arial" panose="020B0604020202020204" pitchFamily="34" charset="0"/>
              </a:rPr>
              <a:t>H</a:t>
            </a:r>
            <a:r>
              <a:rPr lang="en-US" sz="1805" baseline="-25000" dirty="0">
                <a:solidFill>
                  <a:srgbClr val="000000"/>
                </a:solidFill>
                <a:latin typeface="Arial" panose="020B0604020202020204" pitchFamily="34" charset="0"/>
                <a:cs typeface="Arial" panose="020B0604020202020204" pitchFamily="34" charset="0"/>
              </a:rPr>
              <a:t>0</a:t>
            </a:r>
          </a:p>
        </p:txBody>
      </p:sp>
      <p:sp>
        <p:nvSpPr>
          <p:cNvPr id="23579" name="Freeform 27"/>
          <p:cNvSpPr>
            <a:spLocks/>
          </p:cNvSpPr>
          <p:nvPr/>
        </p:nvSpPr>
        <p:spPr bwMode="auto">
          <a:xfrm>
            <a:off x="2276182" y="4377896"/>
            <a:ext cx="581241" cy="263780"/>
          </a:xfrm>
          <a:custGeom>
            <a:avLst/>
            <a:gdLst/>
            <a:ahLst/>
            <a:cxnLst>
              <a:cxn ang="0">
                <a:pos x="469" y="6"/>
              </a:cxn>
              <a:cxn ang="0">
                <a:pos x="469" y="30"/>
              </a:cxn>
              <a:cxn ang="0">
                <a:pos x="469" y="52"/>
              </a:cxn>
              <a:cxn ang="0">
                <a:pos x="469" y="76"/>
              </a:cxn>
              <a:cxn ang="0">
                <a:pos x="470" y="99"/>
              </a:cxn>
              <a:cxn ang="0">
                <a:pos x="470" y="124"/>
              </a:cxn>
              <a:cxn ang="0">
                <a:pos x="470" y="148"/>
              </a:cxn>
              <a:cxn ang="0">
                <a:pos x="470" y="172"/>
              </a:cxn>
              <a:cxn ang="0">
                <a:pos x="469" y="219"/>
              </a:cxn>
              <a:cxn ang="0">
                <a:pos x="0" y="221"/>
              </a:cxn>
              <a:cxn ang="0">
                <a:pos x="0" y="174"/>
              </a:cxn>
              <a:cxn ang="0">
                <a:pos x="25" y="170"/>
              </a:cxn>
              <a:cxn ang="0">
                <a:pos x="45" y="164"/>
              </a:cxn>
              <a:cxn ang="0">
                <a:pos x="72" y="158"/>
              </a:cxn>
              <a:cxn ang="0">
                <a:pos x="96" y="149"/>
              </a:cxn>
              <a:cxn ang="0">
                <a:pos x="117" y="143"/>
              </a:cxn>
              <a:cxn ang="0">
                <a:pos x="142" y="137"/>
              </a:cxn>
              <a:cxn ang="0">
                <a:pos x="166" y="129"/>
              </a:cxn>
              <a:cxn ang="0">
                <a:pos x="190" y="119"/>
              </a:cxn>
              <a:cxn ang="0">
                <a:pos x="214" y="111"/>
              </a:cxn>
              <a:cxn ang="0">
                <a:pos x="237" y="102"/>
              </a:cxn>
              <a:cxn ang="0">
                <a:pos x="262" y="98"/>
              </a:cxn>
              <a:cxn ang="0">
                <a:pos x="286" y="88"/>
              </a:cxn>
              <a:cxn ang="0">
                <a:pos x="310" y="78"/>
              </a:cxn>
              <a:cxn ang="0">
                <a:pos x="334" y="70"/>
              </a:cxn>
              <a:cxn ang="0">
                <a:pos x="358" y="58"/>
              </a:cxn>
              <a:cxn ang="0">
                <a:pos x="381" y="48"/>
              </a:cxn>
              <a:cxn ang="0">
                <a:pos x="406" y="38"/>
              </a:cxn>
              <a:cxn ang="0">
                <a:pos x="430" y="26"/>
              </a:cxn>
              <a:cxn ang="0">
                <a:pos x="454" y="15"/>
              </a:cxn>
              <a:cxn ang="0">
                <a:pos x="472" y="2"/>
              </a:cxn>
              <a:cxn ang="0">
                <a:pos x="472" y="0"/>
              </a:cxn>
            </a:cxnLst>
            <a:rect l="0" t="0" r="r" b="b"/>
            <a:pathLst>
              <a:path w="472" h="221">
                <a:moveTo>
                  <a:pt x="469" y="6"/>
                </a:moveTo>
                <a:lnTo>
                  <a:pt x="469" y="30"/>
                </a:lnTo>
                <a:lnTo>
                  <a:pt x="469" y="52"/>
                </a:lnTo>
                <a:lnTo>
                  <a:pt x="469" y="76"/>
                </a:lnTo>
                <a:lnTo>
                  <a:pt x="470" y="99"/>
                </a:lnTo>
                <a:lnTo>
                  <a:pt x="470" y="124"/>
                </a:lnTo>
                <a:lnTo>
                  <a:pt x="470" y="148"/>
                </a:lnTo>
                <a:lnTo>
                  <a:pt x="470" y="172"/>
                </a:lnTo>
                <a:lnTo>
                  <a:pt x="469" y="219"/>
                </a:lnTo>
                <a:lnTo>
                  <a:pt x="0" y="221"/>
                </a:lnTo>
                <a:lnTo>
                  <a:pt x="0" y="174"/>
                </a:lnTo>
                <a:lnTo>
                  <a:pt x="25" y="170"/>
                </a:lnTo>
                <a:lnTo>
                  <a:pt x="45" y="164"/>
                </a:lnTo>
                <a:lnTo>
                  <a:pt x="72" y="158"/>
                </a:lnTo>
                <a:lnTo>
                  <a:pt x="96" y="149"/>
                </a:lnTo>
                <a:lnTo>
                  <a:pt x="117" y="143"/>
                </a:lnTo>
                <a:lnTo>
                  <a:pt x="142" y="137"/>
                </a:lnTo>
                <a:lnTo>
                  <a:pt x="166" y="129"/>
                </a:lnTo>
                <a:lnTo>
                  <a:pt x="190" y="119"/>
                </a:lnTo>
                <a:lnTo>
                  <a:pt x="214" y="111"/>
                </a:lnTo>
                <a:lnTo>
                  <a:pt x="237" y="102"/>
                </a:lnTo>
                <a:lnTo>
                  <a:pt x="262" y="98"/>
                </a:lnTo>
                <a:lnTo>
                  <a:pt x="286" y="88"/>
                </a:lnTo>
                <a:lnTo>
                  <a:pt x="310" y="78"/>
                </a:lnTo>
                <a:lnTo>
                  <a:pt x="334" y="70"/>
                </a:lnTo>
                <a:lnTo>
                  <a:pt x="358" y="58"/>
                </a:lnTo>
                <a:lnTo>
                  <a:pt x="381" y="48"/>
                </a:lnTo>
                <a:lnTo>
                  <a:pt x="406" y="38"/>
                </a:lnTo>
                <a:lnTo>
                  <a:pt x="430" y="26"/>
                </a:lnTo>
                <a:lnTo>
                  <a:pt x="454" y="15"/>
                </a:lnTo>
                <a:lnTo>
                  <a:pt x="472" y="2"/>
                </a:lnTo>
                <a:lnTo>
                  <a:pt x="472" y="0"/>
                </a:lnTo>
              </a:path>
            </a:pathLst>
          </a:custGeom>
          <a:solidFill>
            <a:schemeClr val="bg1">
              <a:lumMod val="65000"/>
            </a:schemeClr>
          </a:solidFill>
          <a:ln w="12700" cap="rnd" cmpd="sng">
            <a:noFill/>
            <a:prstDash val="solid"/>
            <a:round/>
            <a:headEnd type="none" w="med" len="med"/>
            <a:tailEnd type="none" w="med" len="med"/>
          </a:ln>
          <a:effectLst/>
        </p:spPr>
        <p:txBody>
          <a:bodyPr/>
          <a:lstStyle/>
          <a:p>
            <a:endParaRPr lang="en-US"/>
          </a:p>
        </p:txBody>
      </p:sp>
      <p:sp>
        <p:nvSpPr>
          <p:cNvPr id="23580" name="Rectangle 28"/>
          <p:cNvSpPr>
            <a:spLocks noChangeArrowheads="1"/>
          </p:cNvSpPr>
          <p:nvPr/>
        </p:nvSpPr>
        <p:spPr bwMode="auto">
          <a:xfrm>
            <a:off x="2180915" y="4761033"/>
            <a:ext cx="919662"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    -</a:t>
            </a:r>
            <a:r>
              <a:rPr lang="en-US" sz="1805" dirty="0" smtClean="0">
                <a:solidFill>
                  <a:srgbClr val="000000"/>
                </a:solidFill>
                <a:latin typeface="Arial" panose="020B0604020202020204" pitchFamily="34" charset="0"/>
                <a:cs typeface="Arial" panose="020B0604020202020204" pitchFamily="34" charset="0"/>
              </a:rPr>
              <a:t>1.96</a:t>
            </a:r>
            <a:endParaRPr lang="en-US" sz="1805" dirty="0">
              <a:solidFill>
                <a:srgbClr val="000000"/>
              </a:solidFill>
              <a:latin typeface="Arial" panose="020B0604020202020204" pitchFamily="34" charset="0"/>
              <a:cs typeface="Arial" panose="020B0604020202020204" pitchFamily="34" charset="0"/>
            </a:endParaRPr>
          </a:p>
        </p:txBody>
      </p:sp>
      <p:sp>
        <p:nvSpPr>
          <p:cNvPr id="23581" name="Line 29"/>
          <p:cNvSpPr>
            <a:spLocks noChangeShapeType="1"/>
          </p:cNvSpPr>
          <p:nvPr/>
        </p:nvSpPr>
        <p:spPr bwMode="auto">
          <a:xfrm flipH="1">
            <a:off x="2188851" y="3740524"/>
            <a:ext cx="6731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3557" name="Line 5"/>
          <p:cNvSpPr>
            <a:spLocks noChangeShapeType="1"/>
          </p:cNvSpPr>
          <p:nvPr/>
        </p:nvSpPr>
        <p:spPr bwMode="auto">
          <a:xfrm>
            <a:off x="2058988" y="4638094"/>
            <a:ext cx="4072776" cy="3581"/>
          </a:xfrm>
          <a:prstGeom prst="line">
            <a:avLst/>
          </a:prstGeom>
          <a:noFill/>
          <a:ln w="12700">
            <a:solidFill>
              <a:schemeClr val="tx1"/>
            </a:solidFill>
            <a:round/>
            <a:headEnd/>
            <a:tailEnd/>
          </a:ln>
          <a:effectLst/>
        </p:spPr>
        <p:txBody>
          <a:bodyPr wrap="none" anchor="ctr"/>
          <a:lstStyle/>
          <a:p>
            <a:endParaRPr lang="en-US"/>
          </a:p>
        </p:txBody>
      </p:sp>
      <p:grpSp>
        <p:nvGrpSpPr>
          <p:cNvPr id="23696" name="Group 144"/>
          <p:cNvGrpSpPr>
            <a:grpSpLocks/>
          </p:cNvGrpSpPr>
          <p:nvPr/>
        </p:nvGrpSpPr>
        <p:grpSpPr bwMode="auto">
          <a:xfrm>
            <a:off x="2190751" y="2296296"/>
            <a:ext cx="3693670" cy="2211699"/>
            <a:chOff x="1380" y="1247"/>
            <a:chExt cx="3046" cy="1853"/>
          </a:xfrm>
        </p:grpSpPr>
        <p:sp>
          <p:nvSpPr>
            <p:cNvPr id="23559" name="Arc 7"/>
            <p:cNvSpPr>
              <a:spLocks/>
            </p:cNvSpPr>
            <p:nvPr/>
          </p:nvSpPr>
          <p:spPr bwMode="auto">
            <a:xfrm rot="4500000">
              <a:off x="3168" y="2352"/>
              <a:ext cx="764" cy="284"/>
            </a:xfrm>
            <a:custGeom>
              <a:avLst/>
              <a:gdLst>
                <a:gd name="G0" fmla="+- 0 0 0"/>
                <a:gd name="G1" fmla="+- 0 0 0"/>
                <a:gd name="G2" fmla="+- 21600 0 0"/>
                <a:gd name="T0" fmla="*/ 18778 w 18778"/>
                <a:gd name="T1" fmla="*/ 10674 h 21600"/>
                <a:gd name="T2" fmla="*/ 0 w 18778"/>
                <a:gd name="T3" fmla="*/ 21600 h 21600"/>
                <a:gd name="T4" fmla="*/ 0 w 18778"/>
                <a:gd name="T5" fmla="*/ 0 h 21600"/>
              </a:gdLst>
              <a:ahLst/>
              <a:cxnLst>
                <a:cxn ang="0">
                  <a:pos x="T0" y="T1"/>
                </a:cxn>
                <a:cxn ang="0">
                  <a:pos x="T2" y="T3"/>
                </a:cxn>
                <a:cxn ang="0">
                  <a:pos x="T4" y="T5"/>
                </a:cxn>
              </a:cxnLst>
              <a:rect l="0" t="0" r="r" b="b"/>
              <a:pathLst>
                <a:path w="18778" h="21600" fill="none" extrusionOk="0">
                  <a:moveTo>
                    <a:pt x="18778" y="10674"/>
                  </a:moveTo>
                  <a:cubicBezTo>
                    <a:pt x="14939" y="17428"/>
                    <a:pt x="7768" y="21599"/>
                    <a:pt x="0" y="21600"/>
                  </a:cubicBezTo>
                </a:path>
                <a:path w="18778" h="21600" stroke="0" extrusionOk="0">
                  <a:moveTo>
                    <a:pt x="18778" y="10674"/>
                  </a:moveTo>
                  <a:cubicBezTo>
                    <a:pt x="14939" y="17428"/>
                    <a:pt x="7768" y="21599"/>
                    <a:pt x="0" y="21600"/>
                  </a:cubicBezTo>
                  <a:lnTo>
                    <a:pt x="0" y="0"/>
                  </a:lnTo>
                  <a:close/>
                </a:path>
              </a:pathLst>
            </a:custGeom>
            <a:noFill/>
            <a:ln w="12700" cap="rnd">
              <a:solidFill>
                <a:srgbClr val="000000"/>
              </a:solidFill>
              <a:round/>
              <a:headEnd/>
              <a:tailEnd/>
            </a:ln>
            <a:effectLst/>
          </p:spPr>
          <p:txBody>
            <a:bodyPr wrap="none" anchor="ctr"/>
            <a:lstStyle/>
            <a:p>
              <a:endParaRPr lang="en-US"/>
            </a:p>
          </p:txBody>
        </p:sp>
        <p:sp>
          <p:nvSpPr>
            <p:cNvPr id="23561" name="Arc 9"/>
            <p:cNvSpPr>
              <a:spLocks/>
            </p:cNvSpPr>
            <p:nvPr/>
          </p:nvSpPr>
          <p:spPr bwMode="auto">
            <a:xfrm rot="6300000">
              <a:off x="2143" y="161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rgbClr val="000000"/>
              </a:solidFill>
              <a:round/>
              <a:headEnd/>
              <a:tailEnd/>
            </a:ln>
            <a:effectLst/>
          </p:spPr>
          <p:txBody>
            <a:bodyPr wrap="none" anchor="ctr"/>
            <a:lstStyle/>
            <a:p>
              <a:endParaRPr lang="en-US"/>
            </a:p>
          </p:txBody>
        </p:sp>
        <p:sp>
          <p:nvSpPr>
            <p:cNvPr id="23562" name="Arc 10"/>
            <p:cNvSpPr>
              <a:spLocks/>
            </p:cNvSpPr>
            <p:nvPr/>
          </p:nvSpPr>
          <p:spPr bwMode="auto">
            <a:xfrm rot="16980000">
              <a:off x="1764" y="2377"/>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rgbClr val="000000"/>
              </a:solidFill>
              <a:round/>
              <a:headEnd/>
              <a:tailEnd/>
            </a:ln>
            <a:effectLst/>
          </p:spPr>
          <p:txBody>
            <a:bodyPr wrap="none" anchor="ctr"/>
            <a:lstStyle/>
            <a:p>
              <a:endParaRPr lang="en-US"/>
            </a:p>
          </p:txBody>
        </p:sp>
        <p:sp>
          <p:nvSpPr>
            <p:cNvPr id="23564" name="Arc 12"/>
            <p:cNvSpPr>
              <a:spLocks/>
            </p:cNvSpPr>
            <p:nvPr/>
          </p:nvSpPr>
          <p:spPr bwMode="auto">
            <a:xfrm rot="15300000">
              <a:off x="2604" y="1615"/>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rgbClr val="000000"/>
              </a:solidFill>
              <a:round/>
              <a:headEnd/>
              <a:tailEnd/>
            </a:ln>
            <a:effectLst/>
          </p:spPr>
          <p:txBody>
            <a:bodyPr wrap="none" anchor="ctr"/>
            <a:lstStyle/>
            <a:p>
              <a:endParaRPr lang="en-US"/>
            </a:p>
          </p:txBody>
        </p:sp>
        <p:sp>
          <p:nvSpPr>
            <p:cNvPr id="23560" name="Arc 8"/>
            <p:cNvSpPr>
              <a:spLocks/>
            </p:cNvSpPr>
            <p:nvPr/>
          </p:nvSpPr>
          <p:spPr bwMode="auto">
            <a:xfrm rot="720000">
              <a:off x="3619" y="2879"/>
              <a:ext cx="807" cy="221"/>
            </a:xfrm>
            <a:custGeom>
              <a:avLst/>
              <a:gdLst>
                <a:gd name="G0" fmla="+- 20857 0 0"/>
                <a:gd name="G1" fmla="+- 0 0 0"/>
                <a:gd name="G2" fmla="+- 21600 0 0"/>
                <a:gd name="T0" fmla="*/ 18718 w 20857"/>
                <a:gd name="T1" fmla="*/ 21494 h 21494"/>
                <a:gd name="T2" fmla="*/ 0 w 20857"/>
                <a:gd name="T3" fmla="*/ 5616 h 21494"/>
                <a:gd name="T4" fmla="*/ 20857 w 20857"/>
                <a:gd name="T5" fmla="*/ 0 h 21494"/>
              </a:gdLst>
              <a:ahLst/>
              <a:cxnLst>
                <a:cxn ang="0">
                  <a:pos x="T0" y="T1"/>
                </a:cxn>
                <a:cxn ang="0">
                  <a:pos x="T2" y="T3"/>
                </a:cxn>
                <a:cxn ang="0">
                  <a:pos x="T4" y="T5"/>
                </a:cxn>
              </a:cxnLst>
              <a:rect l="0" t="0" r="r" b="b"/>
              <a:pathLst>
                <a:path w="20857" h="21494" fill="none" extrusionOk="0">
                  <a:moveTo>
                    <a:pt x="18718" y="21493"/>
                  </a:moveTo>
                  <a:cubicBezTo>
                    <a:pt x="9785" y="20604"/>
                    <a:pt x="2333" y="14283"/>
                    <a:pt x="-1" y="5616"/>
                  </a:cubicBezTo>
                </a:path>
                <a:path w="20857" h="21494" stroke="0" extrusionOk="0">
                  <a:moveTo>
                    <a:pt x="18718" y="21493"/>
                  </a:moveTo>
                  <a:cubicBezTo>
                    <a:pt x="9785" y="20604"/>
                    <a:pt x="2333" y="14283"/>
                    <a:pt x="-1" y="5616"/>
                  </a:cubicBezTo>
                  <a:lnTo>
                    <a:pt x="20857" y="0"/>
                  </a:lnTo>
                  <a:close/>
                </a:path>
              </a:pathLst>
            </a:custGeom>
            <a:noFill/>
            <a:ln w="12700" cap="rnd">
              <a:solidFill>
                <a:srgbClr val="000000"/>
              </a:solidFill>
              <a:round/>
              <a:headEnd/>
              <a:tailEnd/>
            </a:ln>
            <a:effectLst/>
          </p:spPr>
          <p:txBody>
            <a:bodyPr wrap="none" anchor="ctr"/>
            <a:lstStyle/>
            <a:p>
              <a:endParaRPr lang="en-US"/>
            </a:p>
          </p:txBody>
        </p:sp>
        <p:sp>
          <p:nvSpPr>
            <p:cNvPr id="23563" name="Arc 11"/>
            <p:cNvSpPr>
              <a:spLocks/>
            </p:cNvSpPr>
            <p:nvPr/>
          </p:nvSpPr>
          <p:spPr bwMode="auto">
            <a:xfrm rot="20760000">
              <a:off x="1380" y="2929"/>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rgbClr val="000000"/>
              </a:solidFill>
              <a:round/>
              <a:headEnd/>
              <a:tailEnd/>
            </a:ln>
            <a:effectLst/>
          </p:spPr>
          <p:txBody>
            <a:bodyPr wrap="none" anchor="ctr"/>
            <a:lstStyle/>
            <a:p>
              <a:endParaRPr lang="en-US"/>
            </a:p>
          </p:txBody>
        </p:sp>
      </p:grpSp>
      <p:sp>
        <p:nvSpPr>
          <p:cNvPr id="23586" name="Line 34"/>
          <p:cNvSpPr>
            <a:spLocks noChangeShapeType="1"/>
          </p:cNvSpPr>
          <p:nvPr/>
        </p:nvSpPr>
        <p:spPr bwMode="auto">
          <a:xfrm flipH="1">
            <a:off x="2642641" y="4269279"/>
            <a:ext cx="0" cy="31033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3587" name="Line 35"/>
          <p:cNvSpPr>
            <a:spLocks noChangeShapeType="1"/>
          </p:cNvSpPr>
          <p:nvPr/>
        </p:nvSpPr>
        <p:spPr bwMode="auto">
          <a:xfrm>
            <a:off x="4000503" y="4499641"/>
            <a:ext cx="0" cy="236328"/>
          </a:xfrm>
          <a:prstGeom prst="line">
            <a:avLst/>
          </a:prstGeom>
          <a:noFill/>
          <a:ln w="12700">
            <a:solidFill>
              <a:schemeClr val="tx1"/>
            </a:solidFill>
            <a:round/>
            <a:headEnd/>
            <a:tailEnd/>
          </a:ln>
          <a:effectLst/>
        </p:spPr>
        <p:txBody>
          <a:bodyPr/>
          <a:lstStyle/>
          <a:p>
            <a:endParaRPr lang="en-US"/>
          </a:p>
        </p:txBody>
      </p:sp>
      <p:sp>
        <p:nvSpPr>
          <p:cNvPr id="23689" name="Text Box 137"/>
          <p:cNvSpPr txBox="1">
            <a:spLocks noChangeArrowheads="1"/>
          </p:cNvSpPr>
          <p:nvPr/>
        </p:nvSpPr>
        <p:spPr bwMode="auto">
          <a:xfrm>
            <a:off x="745918" y="1719627"/>
            <a:ext cx="2622577"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Critical Value Approach</a:t>
            </a:r>
          </a:p>
        </p:txBody>
      </p:sp>
      <p:sp>
        <p:nvSpPr>
          <p:cNvPr id="23578" name="Line 26"/>
          <p:cNvSpPr>
            <a:spLocks noChangeShapeType="1"/>
          </p:cNvSpPr>
          <p:nvPr/>
        </p:nvSpPr>
        <p:spPr bwMode="auto">
          <a:xfrm>
            <a:off x="2861951" y="3524486"/>
            <a:ext cx="0" cy="1228192"/>
          </a:xfrm>
          <a:prstGeom prst="line">
            <a:avLst/>
          </a:prstGeom>
          <a:noFill/>
          <a:ln w="12700">
            <a:solidFill>
              <a:schemeClr val="tx1"/>
            </a:solidFill>
            <a:round/>
            <a:headEnd/>
            <a:tailEnd/>
          </a:ln>
          <a:effectLst/>
        </p:spPr>
        <p:txBody>
          <a:bodyPr wrap="none" anchor="ctr"/>
          <a:lstStyle/>
          <a:p>
            <a:endParaRPr lang="en-US"/>
          </a:p>
        </p:txBody>
      </p:sp>
      <p:sp>
        <p:nvSpPr>
          <p:cNvPr id="23566" name="Line 14"/>
          <p:cNvSpPr>
            <a:spLocks noChangeShapeType="1"/>
          </p:cNvSpPr>
          <p:nvPr/>
        </p:nvSpPr>
        <p:spPr bwMode="auto">
          <a:xfrm>
            <a:off x="5203855" y="3524486"/>
            <a:ext cx="0" cy="1228192"/>
          </a:xfrm>
          <a:prstGeom prst="line">
            <a:avLst/>
          </a:prstGeom>
          <a:noFill/>
          <a:ln w="12700">
            <a:solidFill>
              <a:schemeClr val="tx1"/>
            </a:solidFill>
            <a:round/>
            <a:headEnd/>
            <a:tailEnd/>
          </a:ln>
          <a:effectLst/>
        </p:spPr>
        <p:txBody>
          <a:bodyPr wrap="none" anchor="ctr"/>
          <a:lstStyle/>
          <a:p>
            <a:endParaRPr lang="en-US"/>
          </a:p>
        </p:txBody>
      </p:sp>
      <p:sp>
        <p:nvSpPr>
          <p:cNvPr id="23699" name="Rectangle 147"/>
          <p:cNvSpPr>
            <a:spLocks noChangeArrowheads="1"/>
          </p:cNvSpPr>
          <p:nvPr/>
        </p:nvSpPr>
        <p:spPr bwMode="auto">
          <a:xfrm>
            <a:off x="1572407" y="3956724"/>
            <a:ext cx="1200188" cy="345261"/>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Symbol" pitchFamily="18" charset="2"/>
              </a:rPr>
              <a:t>a</a:t>
            </a:r>
            <a:r>
              <a:rPr lang="en-US" sz="1805" dirty="0">
                <a:solidFill>
                  <a:srgbClr val="000000"/>
                </a:solidFill>
                <a:latin typeface="Book Antiqua" pitchFamily="18" charset="0"/>
              </a:rPr>
              <a:t>/2 = .025</a:t>
            </a:r>
          </a:p>
        </p:txBody>
      </p:sp>
      <p:sp>
        <p:nvSpPr>
          <p:cNvPr id="38" name="Rectangle 135"/>
          <p:cNvSpPr>
            <a:spLocks noChangeArrowheads="1"/>
          </p:cNvSpPr>
          <p:nvPr/>
        </p:nvSpPr>
        <p:spPr bwMode="auto">
          <a:xfrm>
            <a:off x="4402332" y="2076285"/>
            <a:ext cx="1545411" cy="623029"/>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rPr>
              <a:t>    </a:t>
            </a:r>
            <a:r>
              <a:rPr lang="en-US" sz="1805" dirty="0">
                <a:solidFill>
                  <a:srgbClr val="000000"/>
                </a:solidFill>
                <a:latin typeface="+mn-lt"/>
                <a:cs typeface="Arial" panose="020B0604020202020204" pitchFamily="34" charset="0"/>
              </a:rPr>
              <a:t>Sampling</a:t>
            </a:r>
          </a:p>
          <a:p>
            <a:pPr algn="l"/>
            <a:r>
              <a:rPr lang="en-US" sz="1805" dirty="0">
                <a:solidFill>
                  <a:srgbClr val="000000"/>
                </a:solidFill>
                <a:latin typeface="+mn-lt"/>
                <a:cs typeface="Arial" panose="020B0604020202020204" pitchFamily="34" charset="0"/>
              </a:rPr>
              <a:t>Distribution of </a:t>
            </a:r>
          </a:p>
        </p:txBody>
      </p:sp>
      <mc:AlternateContent xmlns:mc="http://schemas.openxmlformats.org/markup-compatibility/2006" xmlns:a14="http://schemas.microsoft.com/office/drawing/2010/main">
        <mc:Choice Requires="a14">
          <p:sp>
            <p:nvSpPr>
              <p:cNvPr id="39" name="TextBox 38"/>
              <p:cNvSpPr txBox="1"/>
              <p:nvPr/>
            </p:nvSpPr>
            <p:spPr>
              <a:xfrm>
                <a:off x="4563366" y="2619868"/>
                <a:ext cx="1295226" cy="655757"/>
              </a:xfrm>
              <a:prstGeom prst="rect">
                <a:avLst/>
              </a:prstGeom>
              <a:noFill/>
              <a:effectLst>
                <a:outerShdw dist="25400" dir="3000000" algn="ctr" rotWithShape="0">
                  <a:schemeClr val="bg1"/>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solidFill>
                            <a:srgbClr val="000000"/>
                          </a:solidFill>
                          <a:effectLst/>
                          <a:latin typeface="Cambria Math"/>
                        </a:rPr>
                        <m:t>𝑧</m:t>
                      </m:r>
                      <m:r>
                        <a:rPr lang="en-US" b="0" i="1" smtClean="0">
                          <a:solidFill>
                            <a:srgbClr val="000000"/>
                          </a:solidFill>
                          <a:effectLst/>
                          <a:latin typeface="Cambria Math"/>
                        </a:rPr>
                        <m:t>=</m:t>
                      </m:r>
                      <m:f>
                        <m:fPr>
                          <m:ctrlPr>
                            <a:rPr lang="en-US" b="0" i="1" smtClean="0">
                              <a:solidFill>
                                <a:srgbClr val="000000"/>
                              </a:solidFill>
                              <a:effectLst/>
                              <a:latin typeface="Cambria Math" panose="02040503050406030204" pitchFamily="18" charset="0"/>
                            </a:rPr>
                          </m:ctrlPr>
                        </m:fPr>
                        <m:num>
                          <m:acc>
                            <m:accPr>
                              <m:chr m:val="̅"/>
                              <m:ctrlPr>
                                <a:rPr lang="en-US" b="0" i="1" smtClean="0">
                                  <a:solidFill>
                                    <a:srgbClr val="000000"/>
                                  </a:solidFill>
                                  <a:effectLst/>
                                  <a:latin typeface="Cambria Math" panose="02040503050406030204" pitchFamily="18" charset="0"/>
                                </a:rPr>
                              </m:ctrlPr>
                            </m:accPr>
                            <m:e>
                              <m:r>
                                <a:rPr lang="en-US" b="0" i="1" smtClean="0">
                                  <a:solidFill>
                                    <a:srgbClr val="000000"/>
                                  </a:solidFill>
                                  <a:effectLst/>
                                  <a:latin typeface="Cambria Math"/>
                                </a:rPr>
                                <m:t>𝑥</m:t>
                              </m:r>
                            </m:e>
                          </m:acc>
                          <m:r>
                            <a:rPr lang="en-US" b="0" i="1" smtClean="0">
                              <a:solidFill>
                                <a:srgbClr val="000000"/>
                              </a:solidFill>
                              <a:effectLst/>
                              <a:latin typeface="Cambria Math"/>
                            </a:rPr>
                            <m:t>−</m:t>
                          </m:r>
                          <m:sSub>
                            <m:sSubPr>
                              <m:ctrlPr>
                                <a:rPr lang="en-US" b="0" i="1" smtClean="0">
                                  <a:solidFill>
                                    <a:srgbClr val="000000"/>
                                  </a:solidFill>
                                  <a:effectLst/>
                                  <a:latin typeface="Cambria Math" panose="02040503050406030204" pitchFamily="18" charset="0"/>
                                </a:rPr>
                              </m:ctrlPr>
                            </m:sSubPr>
                            <m:e>
                              <m:r>
                                <a:rPr lang="en-US" b="0" i="1" smtClean="0">
                                  <a:solidFill>
                                    <a:srgbClr val="000000"/>
                                  </a:solidFill>
                                  <a:effectLst/>
                                  <a:latin typeface="Cambria Math"/>
                                  <a:ea typeface="Cambria Math"/>
                                </a:rPr>
                                <m:t>𝜇</m:t>
                              </m:r>
                            </m:e>
                            <m:sub>
                              <m:r>
                                <a:rPr lang="en-US" b="0" i="1" smtClean="0">
                                  <a:solidFill>
                                    <a:srgbClr val="000000"/>
                                  </a:solidFill>
                                  <a:effectLst/>
                                  <a:latin typeface="Cambria Math"/>
                                </a:rPr>
                                <m:t>0</m:t>
                              </m:r>
                            </m:sub>
                          </m:sSub>
                        </m:num>
                        <m:den>
                          <m:f>
                            <m:fPr>
                              <m:type m:val="lin"/>
                              <m:ctrlPr>
                                <a:rPr lang="en-US" b="0" i="1" smtClean="0">
                                  <a:solidFill>
                                    <a:srgbClr val="000000"/>
                                  </a:solidFill>
                                  <a:effectLst/>
                                  <a:latin typeface="Cambria Math" panose="02040503050406030204" pitchFamily="18" charset="0"/>
                                  <a:ea typeface="Cambria Math"/>
                                </a:rPr>
                              </m:ctrlPr>
                            </m:fPr>
                            <m:num>
                              <m:r>
                                <a:rPr lang="en-US" b="0" i="1" smtClean="0">
                                  <a:solidFill>
                                    <a:srgbClr val="000000"/>
                                  </a:solidFill>
                                  <a:effectLst/>
                                  <a:latin typeface="Cambria Math"/>
                                  <a:ea typeface="Cambria Math"/>
                                </a:rPr>
                                <m:t>𝜎</m:t>
                              </m:r>
                            </m:num>
                            <m:den>
                              <m:rad>
                                <m:radPr>
                                  <m:degHide m:val="on"/>
                                  <m:ctrlPr>
                                    <a:rPr lang="en-US" b="0" i="1" smtClean="0">
                                      <a:solidFill>
                                        <a:srgbClr val="000000"/>
                                      </a:solidFill>
                                      <a:effectLst/>
                                      <a:latin typeface="Cambria Math" panose="02040503050406030204" pitchFamily="18" charset="0"/>
                                      <a:ea typeface="Cambria Math"/>
                                    </a:rPr>
                                  </m:ctrlPr>
                                </m:radPr>
                                <m:deg/>
                                <m:e>
                                  <m:r>
                                    <a:rPr lang="en-US" b="0" i="1" smtClean="0">
                                      <a:solidFill>
                                        <a:srgbClr val="000000"/>
                                      </a:solidFill>
                                      <a:effectLst/>
                                      <a:latin typeface="Cambria Math"/>
                                      <a:ea typeface="Cambria Math"/>
                                    </a:rPr>
                                    <m:t>𝑛</m:t>
                                  </m:r>
                                </m:e>
                              </m:rad>
                            </m:den>
                          </m:f>
                        </m:den>
                      </m:f>
                    </m:oMath>
                  </m:oMathPara>
                </a14:m>
                <a:endParaRPr lang="en-US" dirty="0">
                  <a:solidFill>
                    <a:srgbClr val="000000"/>
                  </a:solidFill>
                  <a:effectLst/>
                  <a:latin typeface="+mn-lt"/>
                </a:endParaRPr>
              </a:p>
            </p:txBody>
          </p:sp>
        </mc:Choice>
        <mc:Fallback xmlns="">
          <p:sp>
            <p:nvSpPr>
              <p:cNvPr id="39" name="TextBox 38"/>
              <p:cNvSpPr txBox="1">
                <a:spLocks noRot="1" noChangeAspect="1" noMove="1" noResize="1" noEditPoints="1" noAdjustHandles="1" noChangeArrowheads="1" noChangeShapeType="1" noTextEdit="1"/>
              </p:cNvSpPr>
              <p:nvPr/>
            </p:nvSpPr>
            <p:spPr>
              <a:xfrm>
                <a:off x="4563366" y="2619868"/>
                <a:ext cx="1295226" cy="655757"/>
              </a:xfrm>
              <a:prstGeom prst="rect">
                <a:avLst/>
              </a:prstGeom>
              <a:blipFill>
                <a:blip r:embed="rId3"/>
                <a:stretch>
                  <a:fillRect/>
                </a:stretch>
              </a:blipFill>
              <a:effectLst>
                <a:outerShdw dist="25400" dir="3000000" algn="ctr" rotWithShape="0">
                  <a:schemeClr val="bg1"/>
                </a:outerShdw>
              </a:effectLst>
            </p:spPr>
            <p:txBody>
              <a:bodyPr/>
              <a:lstStyle/>
              <a:p>
                <a:r>
                  <a:rPr lang="en-US">
                    <a:noFill/>
                  </a:rPr>
                  <a:t> </a:t>
                </a:r>
              </a:p>
            </p:txBody>
          </p:sp>
        </mc:Fallback>
      </mc:AlternateContent>
      <p:sp>
        <p:nvSpPr>
          <p:cNvPr id="36" name="Rectangle 73"/>
          <p:cNvSpPr>
            <a:spLocks noChangeArrowheads="1"/>
          </p:cNvSpPr>
          <p:nvPr/>
        </p:nvSpPr>
        <p:spPr bwMode="auto">
          <a:xfrm>
            <a:off x="516132" y="1045275"/>
            <a:ext cx="7772400" cy="524063"/>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Tests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Known</a:t>
            </a:r>
          </a:p>
        </p:txBody>
      </p:sp>
    </p:spTree>
    <p:extLst>
      <p:ext uri="{BB962C8B-B14F-4D97-AF65-F5344CB8AC3E}">
        <p14:creationId xmlns:p14="http://schemas.microsoft.com/office/powerpoint/2010/main" val="2236630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77075" y="961034"/>
            <a:ext cx="7772400" cy="655274"/>
          </a:xfrm>
          <a:noFill/>
          <a:ln/>
        </p:spPr>
        <p:txBody>
          <a:bodyPr>
            <a:noAutofit/>
          </a:bodyPr>
          <a:lstStyle/>
          <a:p>
            <a:r>
              <a:rPr lang="en-US" sz="2400" dirty="0"/>
              <a:t>Confidence Interval Approach to Two-Tailed Tests About a Population Mean</a:t>
            </a:r>
          </a:p>
        </p:txBody>
      </p:sp>
      <mc:AlternateContent xmlns:mc="http://schemas.openxmlformats.org/markup-compatibility/2006" xmlns:a14="http://schemas.microsoft.com/office/drawing/2010/main">
        <mc:Choice Requires="a14">
          <p:sp>
            <p:nvSpPr>
              <p:cNvPr id="26629" name="Rectangle 5"/>
              <p:cNvSpPr>
                <a:spLocks noChangeArrowheads="1"/>
              </p:cNvSpPr>
              <p:nvPr/>
            </p:nvSpPr>
            <p:spPr bwMode="auto">
              <a:xfrm>
                <a:off x="718189" y="1944701"/>
                <a:ext cx="7848600" cy="932219"/>
              </a:xfrm>
              <a:prstGeom prst="rect">
                <a:avLst/>
              </a:prstGeom>
              <a:noFill/>
              <a:ln w="12700">
                <a:noFill/>
                <a:miter lim="800000"/>
                <a:headEnd/>
                <a:tailEnd/>
              </a:ln>
              <a:effectLst/>
            </p:spPr>
            <p:txBody>
              <a:bodyPr wrap="square" anchor="ctr"/>
              <a:lstStyle/>
              <a:p>
                <a:pPr marL="257827" indent="-257827">
                  <a:lnSpc>
                    <a:spcPct val="90000"/>
                  </a:lnSpc>
                  <a:spcBef>
                    <a:spcPct val="20000"/>
                  </a:spcBef>
                  <a:buSzPct val="100000"/>
                  <a:buFont typeface="Arial" panose="020B0604020202020204" pitchFamily="34" charset="0"/>
                  <a:buChar char="•"/>
                </a:pPr>
                <a:r>
                  <a:rPr lang="en-US" sz="1805" dirty="0">
                    <a:solidFill>
                      <a:srgbClr val="000000"/>
                    </a:solidFill>
                    <a:latin typeface="Arial" panose="020B0604020202020204" pitchFamily="34" charset="0"/>
                    <a:cs typeface="Arial" panose="020B0604020202020204" pitchFamily="34" charset="0"/>
                  </a:rPr>
                  <a:t>Select a simple random sample from the population and use the value of the sample mean</a:t>
                </a:r>
                <a14:m>
                  <m:oMath xmlns:m="http://schemas.openxmlformats.org/officeDocument/2006/math">
                    <m:r>
                      <a:rPr lang="en-US" sz="1805">
                        <a:solidFill>
                          <a:srgbClr val="000000"/>
                        </a:solidFill>
                        <a:latin typeface="Cambria Math"/>
                      </a:rPr>
                      <m:t>  </m:t>
                    </m:r>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𝑥</m:t>
                        </m:r>
                      </m:e>
                    </m:acc>
                    <m:r>
                      <a:rPr lang="en-US" sz="1805" i="1">
                        <a:solidFill>
                          <a:srgbClr val="000000"/>
                        </a:solidFill>
                        <a:latin typeface="Cambria Math"/>
                      </a:rPr>
                      <m:t>  </m:t>
                    </m:r>
                  </m:oMath>
                </a14:m>
                <a:r>
                  <a:rPr lang="en-US" sz="1805" dirty="0">
                    <a:solidFill>
                      <a:srgbClr val="000000"/>
                    </a:solidFill>
                    <a:latin typeface="Arial" panose="020B0604020202020204" pitchFamily="34" charset="0"/>
                    <a:cs typeface="Arial" panose="020B0604020202020204" pitchFamily="34" charset="0"/>
                  </a:rPr>
                  <a:t>to develop the confidence interval for the population mean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Arial" panose="020B0604020202020204" pitchFamily="34" charset="0"/>
                    <a:cs typeface="Arial" panose="020B0604020202020204" pitchFamily="34" charset="0"/>
                  </a:rPr>
                  <a:t>.  </a:t>
                </a:r>
                <a:endParaRPr lang="en-US" dirty="0">
                  <a:solidFill>
                    <a:srgbClr val="000000"/>
                  </a:solidFill>
                  <a:effectLst/>
                  <a:latin typeface="Arial" panose="020B0604020202020204" pitchFamily="34" charset="0"/>
                  <a:cs typeface="Arial" panose="020B0604020202020204" pitchFamily="34" charset="0"/>
                </a:endParaRPr>
              </a:p>
            </p:txBody>
          </p:sp>
        </mc:Choice>
        <mc:Fallback xmlns="">
          <p:sp>
            <p:nvSpPr>
              <p:cNvPr id="26629" name="Rectangle 5"/>
              <p:cNvSpPr>
                <a:spLocks noRot="1" noChangeAspect="1" noMove="1" noResize="1" noEditPoints="1" noAdjustHandles="1" noChangeArrowheads="1" noChangeShapeType="1" noTextEdit="1"/>
              </p:cNvSpPr>
              <p:nvPr/>
            </p:nvSpPr>
            <p:spPr bwMode="auto">
              <a:xfrm>
                <a:off x="718189" y="1944701"/>
                <a:ext cx="7848600" cy="932219"/>
              </a:xfrm>
              <a:prstGeom prst="rect">
                <a:avLst/>
              </a:prstGeom>
              <a:blipFill>
                <a:blip r:embed="rId3"/>
                <a:stretch>
                  <a:fillRect l="-544" t="-654" r="-466" b="-5229"/>
                </a:stretch>
              </a:blipFill>
              <a:ln w="12700">
                <a:noFill/>
                <a:miter lim="800000"/>
                <a:headEnd/>
                <a:tailEnd/>
              </a:ln>
              <a:effectLst/>
            </p:spPr>
            <p:txBody>
              <a:bodyPr/>
              <a:lstStyle/>
              <a:p>
                <a:r>
                  <a:rPr lang="en-US">
                    <a:noFill/>
                  </a:rPr>
                  <a:t> </a:t>
                </a:r>
              </a:p>
            </p:txBody>
          </p:sp>
        </mc:Fallback>
      </mc:AlternateContent>
      <p:sp>
        <p:nvSpPr>
          <p:cNvPr id="26631" name="Rectangle 7"/>
          <p:cNvSpPr>
            <a:spLocks noChangeArrowheads="1"/>
          </p:cNvSpPr>
          <p:nvPr/>
        </p:nvSpPr>
        <p:spPr bwMode="auto">
          <a:xfrm>
            <a:off x="726373" y="2841623"/>
            <a:ext cx="7620000" cy="1289518"/>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sz="1805" dirty="0">
                <a:solidFill>
                  <a:srgbClr val="000000"/>
                </a:solidFill>
                <a:latin typeface="Arial" panose="020B0604020202020204" pitchFamily="34" charset="0"/>
                <a:cs typeface="Arial" panose="020B0604020202020204" pitchFamily="34" charset="0"/>
              </a:rPr>
              <a:t>If the confidence interval contains the hypothesized value </a:t>
            </a:r>
            <a:r>
              <a:rPr lang="en-US" sz="1805" i="1"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Arial" panose="020B0604020202020204" pitchFamily="34" charset="0"/>
                <a:cs typeface="Arial" panose="020B0604020202020204" pitchFamily="34" charset="0"/>
              </a:rPr>
              <a:t>0</a:t>
            </a:r>
            <a:r>
              <a:rPr lang="en-US" sz="1805" dirty="0">
                <a:solidFill>
                  <a:srgbClr val="000000"/>
                </a:solidFill>
                <a:latin typeface="Arial" panose="020B0604020202020204" pitchFamily="34" charset="0"/>
                <a:cs typeface="Arial" panose="020B0604020202020204" pitchFamily="34" charset="0"/>
              </a:rPr>
              <a:t>, do not reject </a:t>
            </a:r>
            <a:r>
              <a:rPr lang="en-US" sz="1805" i="1" dirty="0">
                <a:solidFill>
                  <a:srgbClr val="000000"/>
                </a:solidFill>
                <a:latin typeface="Arial" panose="020B0604020202020204" pitchFamily="34" charset="0"/>
                <a:cs typeface="Arial" panose="020B0604020202020204" pitchFamily="34" charset="0"/>
              </a:rPr>
              <a:t>H</a:t>
            </a:r>
            <a:r>
              <a:rPr lang="en-US" sz="1805" baseline="-25000" dirty="0">
                <a:solidFill>
                  <a:srgbClr val="000000"/>
                </a:solidFill>
                <a:latin typeface="Arial" panose="020B0604020202020204" pitchFamily="34" charset="0"/>
                <a:cs typeface="Arial" panose="020B0604020202020204" pitchFamily="34" charset="0"/>
              </a:rPr>
              <a:t>0</a:t>
            </a:r>
            <a:r>
              <a:rPr lang="en-US" sz="1805" dirty="0">
                <a:solidFill>
                  <a:srgbClr val="000000"/>
                </a:solidFill>
                <a:latin typeface="Arial" panose="020B0604020202020204" pitchFamily="34" charset="0"/>
                <a:cs typeface="Arial" panose="020B0604020202020204" pitchFamily="34" charset="0"/>
              </a:rPr>
              <a:t>.  Otherwise, reject </a:t>
            </a:r>
            <a:r>
              <a:rPr lang="en-US" sz="1805" i="1" dirty="0">
                <a:solidFill>
                  <a:srgbClr val="000000"/>
                </a:solidFill>
                <a:latin typeface="Arial" panose="020B0604020202020204" pitchFamily="34" charset="0"/>
                <a:cs typeface="Arial" panose="020B0604020202020204" pitchFamily="34" charset="0"/>
              </a:rPr>
              <a:t>H</a:t>
            </a:r>
            <a:r>
              <a:rPr lang="en-US" sz="1805" baseline="-25000" dirty="0">
                <a:solidFill>
                  <a:srgbClr val="000000"/>
                </a:solidFill>
                <a:latin typeface="Arial" panose="020B0604020202020204" pitchFamily="34" charset="0"/>
                <a:cs typeface="Arial" panose="020B0604020202020204" pitchFamily="34" charset="0"/>
              </a:rPr>
              <a:t>0</a:t>
            </a:r>
            <a:r>
              <a:rPr lang="en-US" sz="1805" dirty="0">
                <a:solidFill>
                  <a:srgbClr val="000000"/>
                </a:solidFill>
                <a:latin typeface="Arial" panose="020B0604020202020204" pitchFamily="34" charset="0"/>
                <a:cs typeface="Arial" panose="020B0604020202020204" pitchFamily="34" charset="0"/>
              </a:rPr>
              <a:t>.  (Actually, </a:t>
            </a:r>
            <a:r>
              <a:rPr lang="en-US" sz="1805" i="1" dirty="0">
                <a:solidFill>
                  <a:srgbClr val="000000"/>
                </a:solidFill>
                <a:latin typeface="Arial" panose="020B0604020202020204" pitchFamily="34" charset="0"/>
                <a:cs typeface="Arial" panose="020B0604020202020204" pitchFamily="34" charset="0"/>
              </a:rPr>
              <a:t>H</a:t>
            </a:r>
            <a:r>
              <a:rPr lang="en-US" sz="1805" baseline="-25000" dirty="0">
                <a:solidFill>
                  <a:srgbClr val="000000"/>
                </a:solidFill>
                <a:latin typeface="Arial" panose="020B0604020202020204" pitchFamily="34" charset="0"/>
                <a:cs typeface="Arial" panose="020B0604020202020204" pitchFamily="34" charset="0"/>
              </a:rPr>
              <a:t>0</a:t>
            </a:r>
            <a:r>
              <a:rPr lang="en-US" sz="1805" dirty="0">
                <a:solidFill>
                  <a:srgbClr val="000000"/>
                </a:solidFill>
                <a:latin typeface="Arial" panose="020B0604020202020204" pitchFamily="34" charset="0"/>
                <a:cs typeface="Arial" panose="020B0604020202020204" pitchFamily="34" charset="0"/>
              </a:rPr>
              <a:t> should be rejected if </a:t>
            </a:r>
            <a:r>
              <a:rPr lang="en-US" sz="1805" i="1"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Arial" panose="020B0604020202020204" pitchFamily="34" charset="0"/>
                <a:cs typeface="Arial" panose="020B0604020202020204" pitchFamily="34" charset="0"/>
              </a:rPr>
              <a:t>0</a:t>
            </a:r>
            <a:r>
              <a:rPr lang="en-US" sz="1805" dirty="0">
                <a:solidFill>
                  <a:srgbClr val="000000"/>
                </a:solidFill>
                <a:latin typeface="Arial" panose="020B0604020202020204" pitchFamily="34" charset="0"/>
                <a:cs typeface="Arial" panose="020B0604020202020204" pitchFamily="34" charset="0"/>
              </a:rPr>
              <a:t> happens to be equal to one of the end points of the confidence      interval.)  </a:t>
            </a:r>
          </a:p>
        </p:txBody>
      </p:sp>
    </p:spTree>
    <p:extLst>
      <p:ext uri="{BB962C8B-B14F-4D97-AF65-F5344CB8AC3E}">
        <p14:creationId xmlns:p14="http://schemas.microsoft.com/office/powerpoint/2010/main" val="15367153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3" name="Rectangle 105"/>
          <p:cNvSpPr>
            <a:spLocks noGrp="1" noChangeArrowheads="1"/>
          </p:cNvSpPr>
          <p:nvPr>
            <p:ph type="title"/>
          </p:nvPr>
        </p:nvSpPr>
        <p:spPr>
          <a:xfrm>
            <a:off x="403285" y="1016298"/>
            <a:ext cx="7772400" cy="655274"/>
          </a:xfrm>
          <a:noFill/>
          <a:ln/>
        </p:spPr>
        <p:txBody>
          <a:bodyPr>
            <a:noAutofit/>
          </a:bodyPr>
          <a:lstStyle/>
          <a:p>
            <a:r>
              <a:rPr lang="en-US" sz="2400" dirty="0"/>
              <a:t>Confidence Interval Approach to Two-Tailed Tests About a Population Mean</a:t>
            </a:r>
          </a:p>
        </p:txBody>
      </p:sp>
      <p:sp>
        <p:nvSpPr>
          <p:cNvPr id="27651" name="Rectangle 3"/>
          <p:cNvSpPr>
            <a:spLocks noGrp="1" noChangeArrowheads="1"/>
          </p:cNvSpPr>
          <p:nvPr>
            <p:ph idx="1"/>
          </p:nvPr>
        </p:nvSpPr>
        <p:spPr>
          <a:xfrm>
            <a:off x="750835" y="2053424"/>
            <a:ext cx="7772400" cy="423296"/>
          </a:xfrm>
          <a:noFill/>
          <a:ln/>
        </p:spPr>
        <p:txBody>
          <a:bodyPr>
            <a:normAutofit/>
          </a:bodyPr>
          <a:lstStyle/>
          <a:p>
            <a:pPr marL="260214" indent="-260214"/>
            <a:r>
              <a:rPr lang="en-US" sz="1800" dirty="0"/>
              <a:t>The </a:t>
            </a:r>
            <a:r>
              <a:rPr lang="en-US" sz="1800" dirty="0" smtClean="0"/>
              <a:t>95% </a:t>
            </a:r>
            <a:r>
              <a:rPr lang="en-US" sz="1800" dirty="0"/>
              <a:t>confidence interval for </a:t>
            </a:r>
            <a:r>
              <a:rPr lang="en-US" sz="1800" i="1" dirty="0">
                <a:latin typeface="Symbol" pitchFamily="18" charset="2"/>
              </a:rPr>
              <a:t></a:t>
            </a:r>
            <a:r>
              <a:rPr lang="en-US" sz="1800" dirty="0"/>
              <a:t> is</a:t>
            </a:r>
            <a:endParaRPr lang="en-US" sz="1800" dirty="0">
              <a:solidFill>
                <a:schemeClr val="tx2"/>
              </a:solidFill>
            </a:endParaRPr>
          </a:p>
        </p:txBody>
      </p:sp>
      <p:sp>
        <p:nvSpPr>
          <p:cNvPr id="27787" name="Text Box 139"/>
          <p:cNvSpPr txBox="1">
            <a:spLocks noChangeArrowheads="1"/>
          </p:cNvSpPr>
          <p:nvPr/>
        </p:nvSpPr>
        <p:spPr bwMode="auto">
          <a:xfrm>
            <a:off x="770045" y="3409311"/>
            <a:ext cx="7405640" cy="842346"/>
          </a:xfrm>
          <a:prstGeom prst="rect">
            <a:avLst/>
          </a:prstGeom>
          <a:noFill/>
          <a:ln w="12700">
            <a:noFill/>
            <a:miter lim="800000"/>
            <a:headEnd/>
            <a:tailEnd/>
          </a:ln>
          <a:effectLst/>
        </p:spPr>
        <p:txBody>
          <a:bodyPr wrap="square">
            <a:spAutoFit/>
          </a:bodyPr>
          <a:lstStyle/>
          <a:p>
            <a:pPr marL="257827" indent="-257827">
              <a:lnSpc>
                <a:spcPct val="90000"/>
              </a:lnSpc>
              <a:spcBef>
                <a:spcPct val="20000"/>
              </a:spcBef>
              <a:buSzPct val="100000"/>
              <a:buFont typeface="Arial" panose="020B0604020202020204" pitchFamily="34" charset="0"/>
              <a:buChar char="•"/>
            </a:pPr>
            <a:r>
              <a:rPr lang="en-US" dirty="0">
                <a:solidFill>
                  <a:srgbClr val="000000"/>
                </a:solidFill>
                <a:latin typeface="+mn-lt"/>
                <a:cs typeface="Arial" panose="020B0604020202020204" pitchFamily="34" charset="0"/>
              </a:rPr>
              <a:t>Because the hypothesized value for the population mean, </a:t>
            </a:r>
            <a:r>
              <a:rPr lang="en-US" i="1" dirty="0">
                <a:solidFill>
                  <a:srgbClr val="000000"/>
                </a:solidFill>
                <a:latin typeface="Symbol" panose="05050102010706020507" pitchFamily="18" charset="2"/>
                <a:cs typeface="Arial" panose="020B0604020202020204" pitchFamily="34" charset="0"/>
              </a:rPr>
              <a:t></a:t>
            </a:r>
            <a:r>
              <a:rPr lang="en-US" baseline="-25000" dirty="0">
                <a:solidFill>
                  <a:srgbClr val="000000"/>
                </a:solidFill>
                <a:latin typeface="+mn-lt"/>
                <a:cs typeface="Arial" panose="020B0604020202020204" pitchFamily="34" charset="0"/>
              </a:rPr>
              <a:t>0</a:t>
            </a:r>
            <a:r>
              <a:rPr lang="en-US" dirty="0">
                <a:solidFill>
                  <a:srgbClr val="000000"/>
                </a:solidFill>
                <a:latin typeface="+mn-lt"/>
                <a:cs typeface="Arial" panose="020B0604020202020204" pitchFamily="34" charset="0"/>
              </a:rPr>
              <a:t> = 6, is not in this interval, the hypothesis-testing conclusion is that the null hypothesis, </a:t>
            </a:r>
            <a:r>
              <a:rPr lang="en-US" i="1" dirty="0">
                <a:solidFill>
                  <a:srgbClr val="000000"/>
                </a:solidFill>
                <a:latin typeface="+mn-lt"/>
                <a:cs typeface="Arial" panose="020B0604020202020204" pitchFamily="34" charset="0"/>
              </a:rPr>
              <a:t>H</a:t>
            </a:r>
            <a:r>
              <a:rPr lang="en-US" baseline="-25000" dirty="0">
                <a:solidFill>
                  <a:srgbClr val="000000"/>
                </a:solidFill>
                <a:latin typeface="+mn-lt"/>
                <a:cs typeface="Arial" panose="020B0604020202020204" pitchFamily="34" charset="0"/>
              </a:rPr>
              <a:t>0</a:t>
            </a:r>
            <a:r>
              <a:rPr lang="en-US" dirty="0">
                <a:solidFill>
                  <a:srgbClr val="000000"/>
                </a:solidFill>
                <a:latin typeface="+mn-lt"/>
                <a:cs typeface="Arial" panose="020B0604020202020204" pitchFamily="34" charset="0"/>
              </a:rPr>
              <a:t>:  </a:t>
            </a:r>
            <a:r>
              <a:rPr lang="en-US" i="1" dirty="0">
                <a:solidFill>
                  <a:srgbClr val="000000"/>
                </a:solidFill>
                <a:latin typeface="Symbol" panose="05050102010706020507" pitchFamily="18" charset="2"/>
                <a:cs typeface="Arial" panose="020B0604020202020204" pitchFamily="34" charset="0"/>
              </a:rPr>
              <a:t></a:t>
            </a:r>
            <a:r>
              <a:rPr lang="en-US" dirty="0">
                <a:solidFill>
                  <a:srgbClr val="000000"/>
                </a:solidFill>
                <a:latin typeface="+mn-lt"/>
                <a:cs typeface="Arial" panose="020B0604020202020204" pitchFamily="34" charset="0"/>
              </a:rPr>
              <a:t> = 6, can be rejected.</a:t>
            </a:r>
          </a:p>
        </p:txBody>
      </p:sp>
      <p:sp>
        <p:nvSpPr>
          <p:cNvPr id="27788" name="Text Box 140"/>
          <p:cNvSpPr txBox="1">
            <a:spLocks noChangeArrowheads="1"/>
          </p:cNvSpPr>
          <p:nvPr/>
        </p:nvSpPr>
        <p:spPr bwMode="auto">
          <a:xfrm>
            <a:off x="3395923" y="2968977"/>
            <a:ext cx="2484334"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or   </a:t>
            </a:r>
            <a:r>
              <a:rPr lang="en-US" sz="1805" dirty="0" smtClean="0">
                <a:solidFill>
                  <a:srgbClr val="000000"/>
                </a:solidFill>
                <a:latin typeface="+mn-lt"/>
                <a:cs typeface="Arial" panose="020B0604020202020204" pitchFamily="34" charset="0"/>
              </a:rPr>
              <a:t>6.028431 </a:t>
            </a:r>
            <a:r>
              <a:rPr lang="en-US" sz="1805" dirty="0">
                <a:solidFill>
                  <a:srgbClr val="000000"/>
                </a:solidFill>
                <a:latin typeface="+mn-lt"/>
                <a:cs typeface="Arial" panose="020B0604020202020204" pitchFamily="34" charset="0"/>
              </a:rPr>
              <a:t>to </a:t>
            </a:r>
            <a:r>
              <a:rPr lang="en-US" sz="1805" dirty="0" smtClean="0">
                <a:solidFill>
                  <a:srgbClr val="000000"/>
                </a:solidFill>
                <a:latin typeface="+mn-lt"/>
                <a:cs typeface="Arial" panose="020B0604020202020204" pitchFamily="34" charset="0"/>
              </a:rPr>
              <a:t>6.17569</a:t>
            </a:r>
            <a:endParaRPr lang="en-US" sz="1805" dirty="0">
              <a:solidFill>
                <a:srgbClr val="000000"/>
              </a:solidFill>
              <a:latin typeface="+mn-lt"/>
              <a:cs typeface="Arial" panose="020B0604020202020204" pitchFamily="34" charset="0"/>
            </a:endParaRPr>
          </a:p>
        </p:txBody>
      </p:sp>
      <mc:AlternateContent xmlns:mc="http://schemas.openxmlformats.org/markup-compatibility/2006" xmlns:a14="http://schemas.microsoft.com/office/drawing/2010/main">
        <mc:Choice Requires="a14">
          <p:sp>
            <p:nvSpPr>
              <p:cNvPr id="2" name="TextBox 1"/>
              <p:cNvSpPr txBox="1"/>
              <p:nvPr/>
            </p:nvSpPr>
            <p:spPr>
              <a:xfrm>
                <a:off x="2276860" y="2409469"/>
                <a:ext cx="5307863" cy="617990"/>
              </a:xfrm>
              <a:prstGeom prst="rect">
                <a:avLst/>
              </a:prstGeom>
              <a:noFill/>
              <a:effectLst>
                <a:outerShdw dist="25400" dir="3000000" algn="ctr" rotWithShape="0">
                  <a:schemeClr val="bg1"/>
                </a:outerShdw>
              </a:effectLst>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en-US" sz="1805" i="1" smtClean="0">
                              <a:solidFill>
                                <a:srgbClr val="000000"/>
                              </a:solidFill>
                              <a:latin typeface="Cambria Math" panose="02040503050406030204" pitchFamily="18" charset="0"/>
                            </a:rPr>
                          </m:ctrlPr>
                        </m:accPr>
                        <m:e>
                          <m:r>
                            <a:rPr lang="en-US" sz="1805" i="1">
                              <a:solidFill>
                                <a:srgbClr val="000000"/>
                              </a:solidFill>
                              <a:latin typeface="Cambria Math"/>
                            </a:rPr>
                            <m:t>𝑥</m:t>
                          </m:r>
                        </m:e>
                      </m:acc>
                      <m:r>
                        <a:rPr lang="en-US" sz="1805" i="1">
                          <a:solidFill>
                            <a:srgbClr val="000000"/>
                          </a:solidFill>
                          <a:latin typeface="Cambria Math"/>
                          <a:ea typeface="Cambria Math"/>
                        </a:rPr>
                        <m:t>±</m:t>
                      </m:r>
                      <m:sSub>
                        <m:sSubPr>
                          <m:ctrlPr>
                            <a:rPr lang="en-US" sz="1805" i="1">
                              <a:solidFill>
                                <a:srgbClr val="000000"/>
                              </a:solidFill>
                              <a:latin typeface="Cambria Math" panose="02040503050406030204" pitchFamily="18" charset="0"/>
                              <a:ea typeface="Cambria Math"/>
                            </a:rPr>
                          </m:ctrlPr>
                        </m:sSubPr>
                        <m:e>
                          <m:r>
                            <a:rPr lang="en-US" sz="1805" i="1">
                              <a:solidFill>
                                <a:srgbClr val="000000"/>
                              </a:solidFill>
                              <a:latin typeface="Cambria Math"/>
                              <a:ea typeface="Cambria Math"/>
                            </a:rPr>
                            <m:t>𝑧</m:t>
                          </m:r>
                        </m:e>
                        <m:sub>
                          <m:r>
                            <a:rPr lang="en-US" sz="1805" i="1">
                              <a:solidFill>
                                <a:srgbClr val="000000"/>
                              </a:solidFill>
                              <a:latin typeface="Cambria Math"/>
                              <a:ea typeface="Cambria Math"/>
                            </a:rPr>
                            <m:t>𝛼</m:t>
                          </m:r>
                          <m:r>
                            <a:rPr lang="en-US" sz="1805" i="1">
                              <a:solidFill>
                                <a:srgbClr val="000000"/>
                              </a:solidFill>
                              <a:latin typeface="Cambria Math"/>
                              <a:ea typeface="Cambria Math"/>
                            </a:rPr>
                            <m:t>/2</m:t>
                          </m:r>
                        </m:sub>
                      </m:sSub>
                      <m:f>
                        <m:fPr>
                          <m:ctrlPr>
                            <a:rPr lang="en-US" sz="1805" i="1">
                              <a:solidFill>
                                <a:srgbClr val="000000"/>
                              </a:solidFill>
                              <a:latin typeface="Cambria Math" panose="02040503050406030204" pitchFamily="18" charset="0"/>
                              <a:ea typeface="Cambria Math"/>
                            </a:rPr>
                          </m:ctrlPr>
                        </m:fPr>
                        <m:num>
                          <m:r>
                            <a:rPr lang="en-US" sz="1805" i="1">
                              <a:solidFill>
                                <a:srgbClr val="000000"/>
                              </a:solidFill>
                              <a:latin typeface="Cambria Math"/>
                              <a:ea typeface="Cambria Math"/>
                            </a:rPr>
                            <m:t>𝜎</m:t>
                          </m:r>
                        </m:num>
                        <m:den>
                          <m:rad>
                            <m:radPr>
                              <m:degHide m:val="on"/>
                              <m:ctrlPr>
                                <a:rPr lang="en-US" sz="1805" i="1">
                                  <a:solidFill>
                                    <a:srgbClr val="000000"/>
                                  </a:solidFill>
                                  <a:latin typeface="Cambria Math" panose="02040503050406030204" pitchFamily="18" charset="0"/>
                                  <a:ea typeface="Cambria Math"/>
                                </a:rPr>
                              </m:ctrlPr>
                            </m:radPr>
                            <m:deg/>
                            <m:e>
                              <m:r>
                                <a:rPr lang="en-US" sz="1805" i="1">
                                  <a:solidFill>
                                    <a:srgbClr val="000000"/>
                                  </a:solidFill>
                                  <a:latin typeface="Cambria Math"/>
                                  <a:ea typeface="Cambria Math"/>
                                </a:rPr>
                                <m:t>𝑛</m:t>
                              </m:r>
                            </m:e>
                          </m:rad>
                        </m:den>
                      </m:f>
                      <m:r>
                        <a:rPr lang="en-US" sz="1805" i="1">
                          <a:solidFill>
                            <a:srgbClr val="000000"/>
                          </a:solidFill>
                          <a:latin typeface="Cambria Math"/>
                          <a:ea typeface="Cambria Math"/>
                        </a:rPr>
                        <m:t>=6.1±</m:t>
                      </m:r>
                      <m:r>
                        <a:rPr lang="en-US" sz="1805" b="0" i="1" smtClean="0">
                          <a:solidFill>
                            <a:srgbClr val="000000"/>
                          </a:solidFill>
                          <a:latin typeface="Cambria Math" panose="02040503050406030204" pitchFamily="18" charset="0"/>
                          <a:ea typeface="Cambria Math"/>
                        </a:rPr>
                        <m:t>1.96</m:t>
                      </m:r>
                      <m:d>
                        <m:dPr>
                          <m:ctrlPr>
                            <a:rPr lang="en-US" sz="1805" i="1">
                              <a:solidFill>
                                <a:srgbClr val="000000"/>
                              </a:solidFill>
                              <a:latin typeface="Cambria Math" panose="02040503050406030204" pitchFamily="18" charset="0"/>
                              <a:ea typeface="Cambria Math"/>
                            </a:rPr>
                          </m:ctrlPr>
                        </m:dPr>
                        <m:e>
                          <m:r>
                            <a:rPr lang="en-US" sz="1805" i="1">
                              <a:solidFill>
                                <a:srgbClr val="000000"/>
                              </a:solidFill>
                              <a:latin typeface="Cambria Math"/>
                              <a:ea typeface="Cambria Math"/>
                            </a:rPr>
                            <m:t>.2</m:t>
                          </m:r>
                          <m:r>
                            <a:rPr lang="en-US" sz="1805" b="0" i="1" smtClean="0">
                              <a:solidFill>
                                <a:srgbClr val="000000"/>
                              </a:solidFill>
                              <a:latin typeface="Cambria Math" panose="02040503050406030204" pitchFamily="18" charset="0"/>
                              <a:ea typeface="Cambria Math"/>
                            </a:rPr>
                            <m:t>/</m:t>
                          </m:r>
                          <m:rad>
                            <m:radPr>
                              <m:degHide m:val="on"/>
                              <m:ctrlPr>
                                <a:rPr lang="en-US" sz="1805" i="1">
                                  <a:solidFill>
                                    <a:srgbClr val="000000"/>
                                  </a:solidFill>
                                  <a:latin typeface="Cambria Math" panose="02040503050406030204" pitchFamily="18" charset="0"/>
                                  <a:ea typeface="Cambria Math"/>
                                </a:rPr>
                              </m:ctrlPr>
                            </m:radPr>
                            <m:deg/>
                            <m:e>
                              <m:r>
                                <a:rPr lang="en-US" sz="1805" i="1">
                                  <a:solidFill>
                                    <a:srgbClr val="000000"/>
                                  </a:solidFill>
                                  <a:latin typeface="Cambria Math"/>
                                  <a:ea typeface="Cambria Math"/>
                                </a:rPr>
                                <m:t>30</m:t>
                              </m:r>
                            </m:e>
                          </m:rad>
                        </m:e>
                      </m:d>
                      <m:r>
                        <a:rPr lang="en-US" sz="1805" i="1">
                          <a:solidFill>
                            <a:srgbClr val="000000"/>
                          </a:solidFill>
                          <a:latin typeface="Cambria Math"/>
                          <a:ea typeface="Cambria Math"/>
                        </a:rPr>
                        <m:t>=6.1±.07</m:t>
                      </m:r>
                      <m:r>
                        <a:rPr lang="en-US" sz="1805" b="0" i="1" smtClean="0">
                          <a:solidFill>
                            <a:srgbClr val="000000"/>
                          </a:solidFill>
                          <a:latin typeface="Cambria Math" panose="02040503050406030204" pitchFamily="18" charset="0"/>
                          <a:ea typeface="Cambria Math"/>
                        </a:rPr>
                        <m:t>1569</m:t>
                      </m:r>
                    </m:oMath>
                  </m:oMathPara>
                </a14:m>
                <a:endParaRPr lang="en-US" sz="1805" dirty="0">
                  <a:solidFill>
                    <a:srgbClr val="000000"/>
                  </a:solidFill>
                  <a:latin typeface="+mn-lt"/>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2276860" y="2409469"/>
                <a:ext cx="5307863" cy="617990"/>
              </a:xfrm>
              <a:prstGeom prst="rect">
                <a:avLst/>
              </a:prstGeom>
              <a:blipFill>
                <a:blip r:embed="rId3"/>
                <a:stretch>
                  <a:fillRect/>
                </a:stretch>
              </a:blipFill>
              <a:effectLst>
                <a:outerShdw dist="25400" dir="3000000" algn="ctr" rotWithShape="0">
                  <a:schemeClr val="bg1"/>
                </a:outerShdw>
              </a:effectLst>
            </p:spPr>
            <p:txBody>
              <a:bodyPr/>
              <a:lstStyle/>
              <a:p>
                <a:r>
                  <a:rPr lang="en-US">
                    <a:noFill/>
                  </a:rPr>
                  <a:t> </a:t>
                </a:r>
              </a:p>
            </p:txBody>
          </p:sp>
        </mc:Fallback>
      </mc:AlternateContent>
    </p:spTree>
    <p:extLst>
      <p:ext uri="{BB962C8B-B14F-4D97-AF65-F5344CB8AC3E}">
        <p14:creationId xmlns:p14="http://schemas.microsoft.com/office/powerpoint/2010/main" val="1884471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69427" y="1005965"/>
            <a:ext cx="7772400" cy="525948"/>
          </a:xfrm>
          <a:noFill/>
          <a:ln/>
        </p:spPr>
        <p:txBody>
          <a:bodyPr>
            <a:noAutofit/>
          </a:bodyPr>
          <a:lstStyle/>
          <a:p>
            <a:r>
              <a:rPr lang="en-US" sz="2400" dirty="0"/>
              <a:t>Tests About a Population Mean:  </a:t>
            </a:r>
            <a:r>
              <a:rPr lang="en-US" sz="2400" i="1" dirty="0">
                <a:latin typeface="Symbol" panose="05050102010706020507" pitchFamily="18" charset="2"/>
              </a:rPr>
              <a:t>s</a:t>
            </a:r>
            <a:r>
              <a:rPr lang="en-US" sz="2400" dirty="0"/>
              <a:t>  Unknown</a:t>
            </a:r>
          </a:p>
        </p:txBody>
      </p:sp>
      <p:sp>
        <p:nvSpPr>
          <p:cNvPr id="28675" name="Rectangle 3"/>
          <p:cNvSpPr>
            <a:spLocks noGrp="1" noChangeArrowheads="1"/>
          </p:cNvSpPr>
          <p:nvPr>
            <p:ph idx="1"/>
          </p:nvPr>
        </p:nvSpPr>
        <p:spPr>
          <a:xfrm>
            <a:off x="756536" y="1740521"/>
            <a:ext cx="7772400" cy="454753"/>
          </a:xfrm>
          <a:noFill/>
          <a:ln/>
          <a:effectLst/>
        </p:spPr>
        <p:txBody>
          <a:bodyPr>
            <a:normAutofit/>
          </a:bodyPr>
          <a:lstStyle/>
          <a:p>
            <a:pPr marL="260214" indent="-260214"/>
            <a:r>
              <a:rPr lang="en-US" sz="1800" dirty="0"/>
              <a:t>Test Statistic:</a:t>
            </a:r>
          </a:p>
        </p:txBody>
      </p:sp>
      <p:sp>
        <p:nvSpPr>
          <p:cNvPr id="28687" name="Text Box 15"/>
          <p:cNvSpPr txBox="1">
            <a:spLocks noChangeArrowheads="1"/>
          </p:cNvSpPr>
          <p:nvPr/>
        </p:nvSpPr>
        <p:spPr bwMode="auto">
          <a:xfrm>
            <a:off x="757233" y="2970815"/>
            <a:ext cx="7484594" cy="342338"/>
          </a:xfrm>
          <a:prstGeom prst="rect">
            <a:avLst/>
          </a:prstGeom>
          <a:noFill/>
          <a:ln w="12700">
            <a:noFill/>
            <a:miter lim="800000"/>
            <a:headEnd/>
            <a:tailEnd/>
          </a:ln>
          <a:effectLst/>
        </p:spPr>
        <p:txBody>
          <a:bodyPr wrap="square">
            <a:spAutoFit/>
          </a:bodyPr>
          <a:lstStyle/>
          <a:p>
            <a:pPr marL="257827" indent="-257827">
              <a:lnSpc>
                <a:spcPct val="90000"/>
              </a:lnSpc>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This test statistic has a </a:t>
            </a:r>
            <a:r>
              <a:rPr lang="en-US" sz="1805" i="1" dirty="0">
                <a:solidFill>
                  <a:srgbClr val="000000"/>
                </a:solidFill>
                <a:latin typeface="+mn-lt"/>
                <a:cs typeface="Arial" panose="020B0604020202020204" pitchFamily="34" charset="0"/>
              </a:rPr>
              <a:t>t</a:t>
            </a:r>
            <a:r>
              <a:rPr lang="en-US" sz="1805" dirty="0">
                <a:solidFill>
                  <a:srgbClr val="000000"/>
                </a:solidFill>
                <a:latin typeface="+mn-lt"/>
                <a:cs typeface="Arial" panose="020B0604020202020204" pitchFamily="34" charset="0"/>
              </a:rPr>
              <a:t> distribution with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- 1 degrees of freedom.</a:t>
            </a:r>
          </a:p>
        </p:txBody>
      </p:sp>
      <mc:AlternateContent xmlns:mc="http://schemas.openxmlformats.org/markup-compatibility/2006" xmlns:a14="http://schemas.microsoft.com/office/drawing/2010/main">
        <mc:Choice Requires="a14">
          <p:sp>
            <p:nvSpPr>
              <p:cNvPr id="2" name="TextBox 1"/>
              <p:cNvSpPr txBox="1"/>
              <p:nvPr/>
            </p:nvSpPr>
            <p:spPr>
              <a:xfrm>
                <a:off x="1809289" y="2121446"/>
                <a:ext cx="1276760" cy="657231"/>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𝑡</m:t>
                      </m:r>
                      <m:r>
                        <a:rPr lang="en-US" sz="1805" i="1">
                          <a:solidFill>
                            <a:srgbClr val="000000"/>
                          </a:solidFill>
                          <a:latin typeface="Cambria Math"/>
                        </a:rPr>
                        <m:t>=</m:t>
                      </m:r>
                      <m:f>
                        <m:fPr>
                          <m:ctrlPr>
                            <a:rPr lang="en-US" sz="1805" i="1">
                              <a:solidFill>
                                <a:srgbClr val="000000"/>
                              </a:solidFill>
                              <a:latin typeface="Cambria Math" panose="02040503050406030204" pitchFamily="18" charset="0"/>
                            </a:rPr>
                          </m:ctrlPr>
                        </m:fPr>
                        <m:num>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𝑥</m:t>
                              </m:r>
                            </m:e>
                          </m:acc>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𝜇</m:t>
                              </m:r>
                            </m:e>
                            <m:sub>
                              <m:r>
                                <a:rPr lang="en-US" sz="1805" i="1">
                                  <a:solidFill>
                                    <a:srgbClr val="000000"/>
                                  </a:solidFill>
                                  <a:latin typeface="Cambria Math"/>
                                </a:rPr>
                                <m:t>0</m:t>
                              </m:r>
                            </m:sub>
                          </m:sSub>
                        </m:num>
                        <m:den>
                          <m:f>
                            <m:fPr>
                              <m:type m:val="lin"/>
                              <m:ctrlPr>
                                <a:rPr lang="en-US" sz="1805" i="1">
                                  <a:solidFill>
                                    <a:srgbClr val="000000"/>
                                  </a:solidFill>
                                  <a:latin typeface="Cambria Math" panose="02040503050406030204" pitchFamily="18" charset="0"/>
                                </a:rPr>
                              </m:ctrlPr>
                            </m:fPr>
                            <m:num>
                              <m:r>
                                <a:rPr lang="en-US" sz="1805" i="1">
                                  <a:solidFill>
                                    <a:srgbClr val="000000"/>
                                  </a:solidFill>
                                  <a:latin typeface="Cambria Math"/>
                                </a:rPr>
                                <m:t>𝑠</m:t>
                              </m:r>
                            </m:num>
                            <m:den>
                              <m:rad>
                                <m:radPr>
                                  <m:degHide m:val="on"/>
                                  <m:ctrlPr>
                                    <a:rPr lang="en-US" sz="1805" i="1">
                                      <a:solidFill>
                                        <a:srgbClr val="000000"/>
                                      </a:solidFill>
                                      <a:latin typeface="Cambria Math" panose="02040503050406030204" pitchFamily="18" charset="0"/>
                                    </a:rPr>
                                  </m:ctrlPr>
                                </m:radPr>
                                <m:deg/>
                                <m:e>
                                  <m:r>
                                    <a:rPr lang="en-US" sz="1805" i="1">
                                      <a:solidFill>
                                        <a:srgbClr val="000000"/>
                                      </a:solidFill>
                                      <a:latin typeface="Cambria Math"/>
                                    </a:rPr>
                                    <m:t>𝑛</m:t>
                                  </m:r>
                                </m:e>
                              </m:rad>
                            </m:den>
                          </m:f>
                        </m:den>
                      </m:f>
                    </m:oMath>
                  </m:oMathPara>
                </a14:m>
                <a:endParaRPr lang="en-US" sz="1805" dirty="0">
                  <a:solidFill>
                    <a:srgbClr val="000000"/>
                  </a:solidFill>
                  <a:latin typeface="+mn-lt"/>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1809289" y="2121446"/>
                <a:ext cx="1276760" cy="657231"/>
              </a:xfrm>
              <a:prstGeom prst="rect">
                <a:avLst/>
              </a:prstGeom>
              <a:blipFill>
                <a:blip r:embed="rId3"/>
                <a:stretch>
                  <a:fillRect/>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40953399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4" name="Rectangle 8"/>
          <p:cNvSpPr>
            <a:spLocks noChangeArrowheads="1"/>
          </p:cNvSpPr>
          <p:nvPr/>
        </p:nvSpPr>
        <p:spPr bwMode="auto">
          <a:xfrm>
            <a:off x="748351" y="1719287"/>
            <a:ext cx="7772400" cy="440430"/>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Rejection Rule: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 Approach</a:t>
            </a:r>
            <a:endParaRPr lang="en-US" sz="1805" baseline="-25000" dirty="0">
              <a:solidFill>
                <a:srgbClr val="000000"/>
              </a:solidFill>
              <a:latin typeface="+mn-lt"/>
              <a:cs typeface="Arial" panose="020B0604020202020204" pitchFamily="34" charset="0"/>
            </a:endParaRPr>
          </a:p>
        </p:txBody>
      </p:sp>
      <p:sp>
        <p:nvSpPr>
          <p:cNvPr id="132110" name="Text Box 14"/>
          <p:cNvSpPr txBox="1">
            <a:spLocks noChangeArrowheads="1"/>
          </p:cNvSpPr>
          <p:nvPr/>
        </p:nvSpPr>
        <p:spPr bwMode="auto">
          <a:xfrm>
            <a:off x="2645814" y="3344965"/>
            <a:ext cx="1141659"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0</a:t>
            </a:r>
          </a:p>
        </p:txBody>
      </p:sp>
      <p:sp>
        <p:nvSpPr>
          <p:cNvPr id="132113" name="Text Box 17"/>
          <p:cNvSpPr txBox="1">
            <a:spLocks noChangeArrowheads="1"/>
          </p:cNvSpPr>
          <p:nvPr/>
        </p:nvSpPr>
        <p:spPr bwMode="auto">
          <a:xfrm>
            <a:off x="3998290" y="3361675"/>
            <a:ext cx="1727524"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 </a:t>
            </a:r>
            <a:r>
              <a:rPr lang="en-US" sz="1805" dirty="0">
                <a:solidFill>
                  <a:srgbClr val="000000"/>
                </a:solidFill>
                <a:latin typeface="+mn-lt"/>
                <a:cs typeface="Arial" panose="020B0604020202020204" pitchFamily="34" charset="0"/>
              </a:rPr>
              <a:t>if </a:t>
            </a:r>
            <a:r>
              <a:rPr lang="en-US" sz="1805" i="1" dirty="0">
                <a:solidFill>
                  <a:srgbClr val="000000"/>
                </a:solidFill>
                <a:latin typeface="+mn-lt"/>
                <a:cs typeface="Arial" panose="020B0604020202020204" pitchFamily="34" charset="0"/>
              </a:rPr>
              <a:t>t</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t</a:t>
            </a:r>
            <a:r>
              <a:rPr lang="en-US" sz="1805" baseline="-25000" dirty="0">
                <a:solidFill>
                  <a:srgbClr val="000000"/>
                </a:solidFill>
                <a:latin typeface="Symbol" panose="05050102010706020507" pitchFamily="18" charset="2"/>
                <a:cs typeface="Arial" panose="020B0604020202020204" pitchFamily="34" charset="0"/>
              </a:rPr>
              <a:t></a:t>
            </a:r>
          </a:p>
        </p:txBody>
      </p:sp>
      <p:sp>
        <p:nvSpPr>
          <p:cNvPr id="132114" name="Text Box 18"/>
          <p:cNvSpPr txBox="1">
            <a:spLocks noChangeArrowheads="1"/>
          </p:cNvSpPr>
          <p:nvPr/>
        </p:nvSpPr>
        <p:spPr bwMode="auto">
          <a:xfrm>
            <a:off x="4002277" y="2957538"/>
            <a:ext cx="1798056"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 </a:t>
            </a:r>
            <a:r>
              <a:rPr lang="en-US" sz="1805" dirty="0">
                <a:solidFill>
                  <a:srgbClr val="000000"/>
                </a:solidFill>
                <a:latin typeface="+mn-lt"/>
                <a:cs typeface="Arial" panose="020B0604020202020204" pitchFamily="34" charset="0"/>
              </a:rPr>
              <a:t>if </a:t>
            </a:r>
            <a:r>
              <a:rPr lang="en-US" sz="1805" i="1" dirty="0">
                <a:solidFill>
                  <a:srgbClr val="000000"/>
                </a:solidFill>
                <a:latin typeface="+mn-lt"/>
                <a:cs typeface="Arial" panose="020B0604020202020204" pitchFamily="34" charset="0"/>
              </a:rPr>
              <a:t>t</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t</a:t>
            </a:r>
            <a:r>
              <a:rPr lang="en-US" sz="1805" baseline="-25000" dirty="0">
                <a:solidFill>
                  <a:srgbClr val="000000"/>
                </a:solidFill>
                <a:latin typeface="Symbol" panose="05050102010706020507" pitchFamily="18" charset="2"/>
                <a:cs typeface="Arial" panose="020B0604020202020204" pitchFamily="34" charset="0"/>
              </a:rPr>
              <a:t></a:t>
            </a:r>
          </a:p>
        </p:txBody>
      </p:sp>
      <p:sp>
        <p:nvSpPr>
          <p:cNvPr id="132115" name="Text Box 19"/>
          <p:cNvSpPr txBox="1">
            <a:spLocks noChangeArrowheads="1"/>
          </p:cNvSpPr>
          <p:nvPr/>
        </p:nvSpPr>
        <p:spPr bwMode="auto">
          <a:xfrm>
            <a:off x="4000328" y="3817298"/>
            <a:ext cx="2907334" cy="370101"/>
          </a:xfrm>
          <a:prstGeom prst="rect">
            <a:avLst/>
          </a:prstGeom>
          <a:noFill/>
          <a:ln w="12700">
            <a:noFill/>
            <a:miter lim="800000"/>
            <a:headEnd/>
            <a:tailEnd/>
          </a:ln>
          <a:effectLst/>
        </p:spPr>
        <p:txBody>
          <a:bodyPr wrap="none">
            <a:spAutoFit/>
          </a:bodyPr>
          <a:lstStyle/>
          <a:p>
            <a:pPr>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 </a:t>
            </a:r>
            <a:r>
              <a:rPr lang="en-US" sz="1805" dirty="0">
                <a:solidFill>
                  <a:srgbClr val="000000"/>
                </a:solidFill>
                <a:latin typeface="+mn-lt"/>
                <a:cs typeface="Arial" panose="020B0604020202020204" pitchFamily="34" charset="0"/>
              </a:rPr>
              <a:t>if </a:t>
            </a:r>
            <a:r>
              <a:rPr lang="en-US" sz="1805" i="1" dirty="0">
                <a:solidFill>
                  <a:srgbClr val="000000"/>
                </a:solidFill>
                <a:latin typeface="+mn-lt"/>
                <a:cs typeface="Arial" panose="020B0604020202020204" pitchFamily="34" charset="0"/>
              </a:rPr>
              <a:t>t</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t</a:t>
            </a:r>
            <a:r>
              <a:rPr lang="en-US" sz="1805" baseline="-25000"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or </a:t>
            </a:r>
            <a:r>
              <a:rPr lang="en-US" sz="1805" i="1" dirty="0">
                <a:solidFill>
                  <a:srgbClr val="000000"/>
                </a:solidFill>
                <a:latin typeface="+mn-lt"/>
                <a:cs typeface="Arial" panose="020B0604020202020204" pitchFamily="34" charset="0"/>
              </a:rPr>
              <a:t>t</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t</a:t>
            </a:r>
            <a:r>
              <a:rPr lang="en-US" sz="1805" baseline="-25000"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/2</a:t>
            </a:r>
          </a:p>
        </p:txBody>
      </p:sp>
      <p:sp>
        <p:nvSpPr>
          <p:cNvPr id="132111" name="Text Box 15"/>
          <p:cNvSpPr txBox="1">
            <a:spLocks noChangeArrowheads="1"/>
          </p:cNvSpPr>
          <p:nvPr/>
        </p:nvSpPr>
        <p:spPr bwMode="auto">
          <a:xfrm>
            <a:off x="2638434" y="2926505"/>
            <a:ext cx="1141659"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0</a:t>
            </a:r>
          </a:p>
        </p:txBody>
      </p:sp>
      <p:sp>
        <p:nvSpPr>
          <p:cNvPr id="132112" name="Text Box 16"/>
          <p:cNvSpPr txBox="1">
            <a:spLocks noChangeArrowheads="1"/>
          </p:cNvSpPr>
          <p:nvPr/>
        </p:nvSpPr>
        <p:spPr bwMode="auto">
          <a:xfrm>
            <a:off x="2664864" y="3800588"/>
            <a:ext cx="1141659"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 </a:t>
            </a:r>
            <a:r>
              <a:rPr lang="en-US" sz="1805" i="1"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0</a:t>
            </a:r>
          </a:p>
        </p:txBody>
      </p:sp>
      <p:sp>
        <p:nvSpPr>
          <p:cNvPr id="132123" name="Rectangle 27"/>
          <p:cNvSpPr>
            <a:spLocks noChangeArrowheads="1"/>
          </p:cNvSpPr>
          <p:nvPr/>
        </p:nvSpPr>
        <p:spPr bwMode="auto">
          <a:xfrm>
            <a:off x="748351" y="2535694"/>
            <a:ext cx="7772400" cy="440430"/>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Rejection Rule:  Critical Value Approach</a:t>
            </a:r>
            <a:endParaRPr lang="en-US" sz="1805" baseline="-25000" dirty="0">
              <a:solidFill>
                <a:srgbClr val="000000"/>
              </a:solidFill>
              <a:latin typeface="+mn-lt"/>
              <a:cs typeface="Arial" panose="020B0604020202020204" pitchFamily="34" charset="0"/>
            </a:endParaRPr>
          </a:p>
        </p:txBody>
      </p:sp>
      <p:sp>
        <p:nvSpPr>
          <p:cNvPr id="132125" name="Text Box 29"/>
          <p:cNvSpPr txBox="1">
            <a:spLocks noChangeArrowheads="1"/>
          </p:cNvSpPr>
          <p:nvPr/>
        </p:nvSpPr>
        <p:spPr bwMode="auto">
          <a:xfrm>
            <a:off x="3378942" y="2095775"/>
            <a:ext cx="2410212"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 </a:t>
            </a:r>
            <a:r>
              <a:rPr lang="en-US" sz="1805" dirty="0">
                <a:solidFill>
                  <a:srgbClr val="000000"/>
                </a:solidFill>
                <a:latin typeface="+mn-lt"/>
                <a:cs typeface="Arial" panose="020B0604020202020204" pitchFamily="34" charset="0"/>
              </a:rPr>
              <a:t>if </a:t>
            </a:r>
            <a:r>
              <a:rPr lang="en-US" sz="1805" i="1" dirty="0">
                <a:solidFill>
                  <a:srgbClr val="000000"/>
                </a:solidFill>
                <a:latin typeface="+mn-lt"/>
                <a:cs typeface="Arial" panose="020B0604020202020204" pitchFamily="34" charset="0"/>
              </a:rPr>
              <a:t>p </a:t>
            </a:r>
            <a:r>
              <a:rPr lang="en-US" sz="1805" dirty="0">
                <a:solidFill>
                  <a:srgbClr val="000000"/>
                </a:solidFill>
                <a:latin typeface="+mn-lt"/>
                <a:cs typeface="Arial" panose="020B0604020202020204" pitchFamily="34" charset="0"/>
              </a:rPr>
              <a:t>–value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a:t>
            </a:r>
            <a:endParaRPr lang="en-US" sz="1805" i="1" baseline="-25000" dirty="0">
              <a:solidFill>
                <a:srgbClr val="000000"/>
              </a:solidFill>
              <a:latin typeface="Symbol" panose="05050102010706020507" pitchFamily="18" charset="2"/>
              <a:cs typeface="Arial" panose="020B0604020202020204" pitchFamily="34" charset="0"/>
            </a:endParaRPr>
          </a:p>
        </p:txBody>
      </p:sp>
      <p:sp>
        <p:nvSpPr>
          <p:cNvPr id="13" name="Rectangle 2"/>
          <p:cNvSpPr txBox="1">
            <a:spLocks noChangeArrowheads="1"/>
          </p:cNvSpPr>
          <p:nvPr/>
        </p:nvSpPr>
        <p:spPr>
          <a:xfrm>
            <a:off x="540679" y="1104798"/>
            <a:ext cx="7772400" cy="525948"/>
          </a:xfrm>
          <a:prstGeom prst="rect">
            <a:avLst/>
          </a:prstGeom>
          <a:noFill/>
          <a:ln/>
        </p:spPr>
        <p:txBody>
          <a:bodyPr>
            <a:noAutofit/>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pPr>
            <a:r>
              <a:rPr lang="en-US" sz="2400" b="1" dirty="0"/>
              <a:t>Tests About a Population Mean:  </a:t>
            </a:r>
            <a:r>
              <a:rPr lang="en-US" sz="2400" b="1" i="1" dirty="0">
                <a:latin typeface="Symbol" panose="05050102010706020507" pitchFamily="18" charset="2"/>
              </a:rPr>
              <a:t>s</a:t>
            </a:r>
            <a:r>
              <a:rPr lang="en-US" sz="2400" b="1" dirty="0"/>
              <a:t>  Unknown</a:t>
            </a:r>
          </a:p>
        </p:txBody>
      </p:sp>
    </p:spTree>
    <p:extLst>
      <p:ext uri="{BB962C8B-B14F-4D97-AF65-F5344CB8AC3E}">
        <p14:creationId xmlns:p14="http://schemas.microsoft.com/office/powerpoint/2010/main" val="2136035840"/>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756430" y="1698651"/>
            <a:ext cx="7812602" cy="658855"/>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It is not always obvious how the null and alternative hypotheses should be formulated.</a:t>
            </a:r>
          </a:p>
        </p:txBody>
      </p:sp>
      <p:sp>
        <p:nvSpPr>
          <p:cNvPr id="5" name="Rectangle 6"/>
          <p:cNvSpPr>
            <a:spLocks noChangeArrowheads="1"/>
          </p:cNvSpPr>
          <p:nvPr/>
        </p:nvSpPr>
        <p:spPr bwMode="auto">
          <a:xfrm>
            <a:off x="756431" y="2314538"/>
            <a:ext cx="7812601" cy="748147"/>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Care must be taken to structure the hypotheses appropriately so that the test conclusion provides the information the researcher wants.</a:t>
            </a:r>
          </a:p>
        </p:txBody>
      </p:sp>
      <p:sp>
        <p:nvSpPr>
          <p:cNvPr id="8" name="Rectangle 6"/>
          <p:cNvSpPr>
            <a:spLocks noChangeArrowheads="1"/>
          </p:cNvSpPr>
          <p:nvPr/>
        </p:nvSpPr>
        <p:spPr bwMode="auto">
          <a:xfrm>
            <a:off x="756431" y="3005649"/>
            <a:ext cx="7812601" cy="72595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The context of the situation is very important in determining how the hypotheses should be stated.</a:t>
            </a:r>
          </a:p>
        </p:txBody>
      </p:sp>
      <p:sp>
        <p:nvSpPr>
          <p:cNvPr id="10" name="Rectangle 6"/>
          <p:cNvSpPr>
            <a:spLocks noChangeArrowheads="1"/>
          </p:cNvSpPr>
          <p:nvPr/>
        </p:nvSpPr>
        <p:spPr bwMode="auto">
          <a:xfrm>
            <a:off x="756431" y="3682570"/>
            <a:ext cx="7812601" cy="71795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In some cases it is easier to identify the alternative hypothesis first.  In other cases the null is easier.</a:t>
            </a:r>
          </a:p>
        </p:txBody>
      </p:sp>
      <p:sp>
        <p:nvSpPr>
          <p:cNvPr id="12" name="Rectangle 6"/>
          <p:cNvSpPr>
            <a:spLocks noChangeArrowheads="1"/>
          </p:cNvSpPr>
          <p:nvPr/>
        </p:nvSpPr>
        <p:spPr bwMode="auto">
          <a:xfrm>
            <a:off x="756431" y="4312779"/>
            <a:ext cx="7315200" cy="533691"/>
          </a:xfrm>
          <a:prstGeom prst="rect">
            <a:avLst/>
          </a:prstGeom>
          <a:noFill/>
          <a:ln w="12700">
            <a:noFill/>
            <a:miter lim="800000"/>
            <a:headEnd/>
            <a:tailEnd/>
          </a:ln>
          <a:effectLst/>
        </p:spPr>
        <p:txBody>
          <a:bodyPr wrap="non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Correct hypothesis formulation will take practice.</a:t>
            </a:r>
          </a:p>
        </p:txBody>
      </p:sp>
      <p:sp>
        <p:nvSpPr>
          <p:cNvPr id="9" name="Rectangle 3"/>
          <p:cNvSpPr txBox="1">
            <a:spLocks noChangeArrowheads="1"/>
          </p:cNvSpPr>
          <p:nvPr/>
        </p:nvSpPr>
        <p:spPr>
          <a:xfrm>
            <a:off x="527831" y="1050508"/>
            <a:ext cx="7772400" cy="483399"/>
          </a:xfrm>
          <a:prstGeom prst="rect">
            <a:avLst/>
          </a:prstGeom>
          <a:noFill/>
          <a:ln/>
        </p:spPr>
        <p:txBody>
          <a:bodyPr/>
          <a:lstStyle>
            <a:lvl1pPr algn="ctr" rtl="0" eaLnBrk="1" fontAlgn="base" hangingPunct="1">
              <a:spcBef>
                <a:spcPct val="0"/>
              </a:spcBef>
              <a:spcAft>
                <a:spcPct val="0"/>
              </a:spcAft>
              <a:defRPr sz="2800">
                <a:solidFill>
                  <a:schemeClr val="bg1"/>
                </a:solidFill>
                <a:effectLst/>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sz="2400" b="1" kern="0" dirty="0">
                <a:solidFill>
                  <a:schemeClr val="tx1"/>
                </a:solidFill>
                <a:latin typeface="+mn-lt"/>
              </a:rPr>
              <a:t>Developing Null and Alternative Hypotheses</a:t>
            </a:r>
          </a:p>
        </p:txBody>
      </p:sp>
    </p:spTree>
    <p:extLst>
      <p:ext uri="{BB962C8B-B14F-4D97-AF65-F5344CB8AC3E}">
        <p14:creationId xmlns:p14="http://schemas.microsoft.com/office/powerpoint/2010/main" val="484365300"/>
      </p:ext>
    </p:extLst>
  </p:cSld>
  <p:clrMapOvr>
    <a:masterClrMapping/>
  </p:clrMapOvr>
  <p:transition>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69706" y="1041454"/>
            <a:ext cx="7772400" cy="497722"/>
          </a:xfrm>
          <a:noFill/>
          <a:ln/>
        </p:spPr>
        <p:txBody>
          <a:bodyPr/>
          <a:lstStyle/>
          <a:p>
            <a:r>
              <a:rPr lang="en-US" sz="2400" i="1" dirty="0"/>
              <a:t>p </a:t>
            </a:r>
            <a:r>
              <a:rPr lang="en-US" sz="2400" dirty="0"/>
              <a:t>-Values and the </a:t>
            </a:r>
            <a:r>
              <a:rPr lang="en-US" sz="2400" i="1" dirty="0"/>
              <a:t>t</a:t>
            </a:r>
            <a:r>
              <a:rPr lang="en-US" sz="2400" dirty="0"/>
              <a:t> Distribution </a:t>
            </a:r>
          </a:p>
        </p:txBody>
      </p:sp>
      <p:sp>
        <p:nvSpPr>
          <p:cNvPr id="29700" name="Rectangle 4"/>
          <p:cNvSpPr>
            <a:spLocks noChangeArrowheads="1"/>
          </p:cNvSpPr>
          <p:nvPr/>
        </p:nvSpPr>
        <p:spPr bwMode="auto">
          <a:xfrm>
            <a:off x="745917" y="1716853"/>
            <a:ext cx="7772400" cy="758986"/>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The format of the </a:t>
            </a:r>
            <a:r>
              <a:rPr lang="en-US" i="1" dirty="0">
                <a:solidFill>
                  <a:srgbClr val="000000"/>
                </a:solidFill>
                <a:latin typeface="+mn-lt"/>
                <a:cs typeface="Arial" panose="020B0604020202020204" pitchFamily="34" charset="0"/>
              </a:rPr>
              <a:t>t</a:t>
            </a:r>
            <a:r>
              <a:rPr lang="en-US" dirty="0">
                <a:solidFill>
                  <a:srgbClr val="000000"/>
                </a:solidFill>
                <a:latin typeface="+mn-lt"/>
                <a:cs typeface="Arial" panose="020B0604020202020204" pitchFamily="34" charset="0"/>
              </a:rPr>
              <a:t> distribution table provided in most statistics textbooks does not have sufficient detail to determine the exact</a:t>
            </a:r>
            <a:r>
              <a:rPr lang="en-US" i="1" dirty="0">
                <a:solidFill>
                  <a:srgbClr val="000000"/>
                </a:solidFill>
                <a:latin typeface="+mn-lt"/>
                <a:cs typeface="Arial" panose="020B0604020202020204" pitchFamily="34" charset="0"/>
              </a:rPr>
              <a:t> p</a:t>
            </a:r>
            <a:r>
              <a:rPr lang="en-US" dirty="0">
                <a:solidFill>
                  <a:srgbClr val="000000"/>
                </a:solidFill>
                <a:latin typeface="+mn-lt"/>
                <a:cs typeface="Arial" panose="020B0604020202020204" pitchFamily="34" charset="0"/>
              </a:rPr>
              <a:t>-value for a hypothesis test.</a:t>
            </a:r>
          </a:p>
        </p:txBody>
      </p:sp>
      <p:sp>
        <p:nvSpPr>
          <p:cNvPr id="29701" name="Rectangle 5"/>
          <p:cNvSpPr>
            <a:spLocks noChangeArrowheads="1"/>
          </p:cNvSpPr>
          <p:nvPr/>
        </p:nvSpPr>
        <p:spPr bwMode="auto">
          <a:xfrm>
            <a:off x="745917" y="2422154"/>
            <a:ext cx="7734300" cy="701824"/>
          </a:xfrm>
          <a:prstGeom prst="rect">
            <a:avLst/>
          </a:prstGeom>
          <a:noFill/>
          <a:ln w="12700">
            <a:noFill/>
            <a:miter lim="800000"/>
            <a:headEnd/>
            <a:tailEnd/>
          </a:ln>
          <a:effectLst/>
        </p:spPr>
        <p:txBody>
          <a:bodyPr wrap="square" anchor="ctr"/>
          <a:lstStyle/>
          <a:p>
            <a:pPr marL="257827" indent="-257827">
              <a:lnSpc>
                <a:spcPct val="90000"/>
              </a:lnSpc>
              <a:spcBef>
                <a:spcPct val="20000"/>
              </a:spcBef>
              <a:buSzPct val="100000"/>
              <a:buFont typeface="Arial" panose="020B0604020202020204" pitchFamily="34" charset="0"/>
              <a:buChar char="•"/>
            </a:pPr>
            <a:r>
              <a:rPr lang="en-US" dirty="0">
                <a:solidFill>
                  <a:srgbClr val="000000"/>
                </a:solidFill>
                <a:latin typeface="+mn-lt"/>
                <a:cs typeface="Arial" panose="020B0604020202020204" pitchFamily="34" charset="0"/>
              </a:rPr>
              <a:t>However, we can still use the </a:t>
            </a:r>
            <a:r>
              <a:rPr lang="en-US" i="1" dirty="0">
                <a:solidFill>
                  <a:srgbClr val="000000"/>
                </a:solidFill>
                <a:latin typeface="+mn-lt"/>
                <a:cs typeface="Arial" panose="020B0604020202020204" pitchFamily="34" charset="0"/>
              </a:rPr>
              <a:t>t</a:t>
            </a:r>
            <a:r>
              <a:rPr lang="en-US" dirty="0">
                <a:solidFill>
                  <a:srgbClr val="000000"/>
                </a:solidFill>
                <a:latin typeface="+mn-lt"/>
                <a:cs typeface="Arial" panose="020B0604020202020204" pitchFamily="34" charset="0"/>
              </a:rPr>
              <a:t> distribution table to identify a range for the </a:t>
            </a:r>
            <a:r>
              <a:rPr lang="en-US" i="1" dirty="0">
                <a:solidFill>
                  <a:srgbClr val="000000"/>
                </a:solidFill>
                <a:latin typeface="+mn-lt"/>
                <a:cs typeface="Arial" panose="020B0604020202020204" pitchFamily="34" charset="0"/>
              </a:rPr>
              <a:t>p</a:t>
            </a:r>
            <a:r>
              <a:rPr lang="en-US" dirty="0">
                <a:solidFill>
                  <a:srgbClr val="000000"/>
                </a:solidFill>
                <a:latin typeface="+mn-lt"/>
                <a:cs typeface="Arial" panose="020B0604020202020204" pitchFamily="34" charset="0"/>
              </a:rPr>
              <a:t>-value.</a:t>
            </a:r>
            <a:endParaRPr lang="en-US" sz="1600" dirty="0">
              <a:solidFill>
                <a:srgbClr val="000000"/>
              </a:solidFill>
              <a:effectLst/>
              <a:latin typeface="+mn-lt"/>
              <a:cs typeface="Arial" panose="020B0604020202020204" pitchFamily="34" charset="0"/>
            </a:endParaRPr>
          </a:p>
        </p:txBody>
      </p:sp>
      <p:sp>
        <p:nvSpPr>
          <p:cNvPr id="29702" name="Rectangle 6"/>
          <p:cNvSpPr>
            <a:spLocks noChangeArrowheads="1"/>
          </p:cNvSpPr>
          <p:nvPr/>
        </p:nvSpPr>
        <p:spPr bwMode="auto">
          <a:xfrm>
            <a:off x="745917" y="3014037"/>
            <a:ext cx="7715250" cy="743890"/>
          </a:xfrm>
          <a:prstGeom prst="rect">
            <a:avLst/>
          </a:prstGeom>
          <a:noFill/>
          <a:ln w="12700">
            <a:noFill/>
            <a:miter lim="800000"/>
            <a:headEnd/>
            <a:tailEnd/>
          </a:ln>
          <a:effectLst/>
        </p:spPr>
        <p:txBody>
          <a:bodyPr wrap="square" anchor="ctr"/>
          <a:lstStyle/>
          <a:p>
            <a:pPr marL="257827" indent="-257827">
              <a:lnSpc>
                <a:spcPct val="90000"/>
              </a:lnSpc>
              <a:spcBef>
                <a:spcPct val="20000"/>
              </a:spcBef>
              <a:buSzPct val="100000"/>
              <a:buFont typeface="Arial" panose="020B0604020202020204" pitchFamily="34" charset="0"/>
              <a:buChar char="•"/>
            </a:pPr>
            <a:r>
              <a:rPr lang="en-US" dirty="0">
                <a:solidFill>
                  <a:srgbClr val="000000"/>
                </a:solidFill>
                <a:latin typeface="+mn-lt"/>
                <a:cs typeface="Arial" panose="020B0604020202020204" pitchFamily="34" charset="0"/>
              </a:rPr>
              <a:t>An advantage of computer software packages is that the computer output will provide the </a:t>
            </a:r>
            <a:r>
              <a:rPr lang="en-US" i="1" dirty="0">
                <a:solidFill>
                  <a:srgbClr val="000000"/>
                </a:solidFill>
                <a:latin typeface="+mn-lt"/>
                <a:cs typeface="Arial" panose="020B0604020202020204" pitchFamily="34" charset="0"/>
              </a:rPr>
              <a:t>p</a:t>
            </a:r>
            <a:r>
              <a:rPr lang="en-US" dirty="0">
                <a:solidFill>
                  <a:srgbClr val="000000"/>
                </a:solidFill>
                <a:latin typeface="+mn-lt"/>
                <a:cs typeface="Arial" panose="020B0604020202020204" pitchFamily="34" charset="0"/>
              </a:rPr>
              <a:t>-value for the </a:t>
            </a:r>
            <a:r>
              <a:rPr lang="en-US" i="1" dirty="0">
                <a:solidFill>
                  <a:srgbClr val="000000"/>
                </a:solidFill>
                <a:latin typeface="+mn-lt"/>
                <a:cs typeface="Arial" panose="020B0604020202020204" pitchFamily="34" charset="0"/>
              </a:rPr>
              <a:t>t</a:t>
            </a:r>
            <a:r>
              <a:rPr lang="en-US" dirty="0">
                <a:solidFill>
                  <a:srgbClr val="000000"/>
                </a:solidFill>
                <a:latin typeface="+mn-lt"/>
                <a:cs typeface="Arial" panose="020B0604020202020204" pitchFamily="34" charset="0"/>
              </a:rPr>
              <a:t> distribution.</a:t>
            </a:r>
          </a:p>
        </p:txBody>
      </p:sp>
    </p:spTree>
    <p:extLst>
      <p:ext uri="{BB962C8B-B14F-4D97-AF65-F5344CB8AC3E}">
        <p14:creationId xmlns:p14="http://schemas.microsoft.com/office/powerpoint/2010/main" val="23244107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5" name="Text Box 103"/>
          <p:cNvSpPr txBox="1">
            <a:spLocks noChangeArrowheads="1"/>
          </p:cNvSpPr>
          <p:nvPr/>
        </p:nvSpPr>
        <p:spPr bwMode="auto">
          <a:xfrm>
            <a:off x="1080633" y="2098162"/>
            <a:ext cx="7417349" cy="981166"/>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A State Highway Patrol periodically samples vehicle speeds at various locations on a particular roadway.  The sample of vehicle speeds is used to</a:t>
            </a:r>
          </a:p>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test the hypothesis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m</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65.</a:t>
            </a:r>
          </a:p>
        </p:txBody>
      </p:sp>
      <p:sp>
        <p:nvSpPr>
          <p:cNvPr id="74754" name="Rectangle 2"/>
          <p:cNvSpPr>
            <a:spLocks noGrp="1" noChangeArrowheads="1"/>
          </p:cNvSpPr>
          <p:nvPr>
            <p:ph type="title"/>
          </p:nvPr>
        </p:nvSpPr>
        <p:spPr>
          <a:xfrm>
            <a:off x="555439" y="1053865"/>
            <a:ext cx="7772400" cy="514604"/>
          </a:xfrm>
        </p:spPr>
        <p:txBody>
          <a:bodyPr/>
          <a:lstStyle/>
          <a:p>
            <a:r>
              <a:rPr lang="en-US" sz="2400" dirty="0"/>
              <a:t>Example:  Highway Patrol</a:t>
            </a:r>
          </a:p>
        </p:txBody>
      </p:sp>
      <p:sp>
        <p:nvSpPr>
          <p:cNvPr id="74755" name="Rectangle 3"/>
          <p:cNvSpPr>
            <a:spLocks noGrp="1" noChangeArrowheads="1"/>
          </p:cNvSpPr>
          <p:nvPr>
            <p:ph idx="1"/>
          </p:nvPr>
        </p:nvSpPr>
        <p:spPr>
          <a:xfrm>
            <a:off x="693556" y="1568469"/>
            <a:ext cx="8191500" cy="426108"/>
          </a:xfrm>
        </p:spPr>
        <p:txBody>
          <a:bodyPr>
            <a:normAutofit/>
          </a:bodyPr>
          <a:lstStyle/>
          <a:p>
            <a:pPr marL="0" indent="0">
              <a:buNone/>
            </a:pPr>
            <a:r>
              <a:rPr lang="en-US" sz="2000" dirty="0"/>
              <a:t>One-Tailed Test About a Population Mean:  </a:t>
            </a:r>
            <a:r>
              <a:rPr lang="en-US" sz="2000" i="1" dirty="0">
                <a:latin typeface="Symbol" panose="05050102010706020507" pitchFamily="18" charset="2"/>
              </a:rPr>
              <a:t>s</a:t>
            </a:r>
            <a:r>
              <a:rPr lang="en-US" sz="2000" dirty="0"/>
              <a:t>  Unknown</a:t>
            </a:r>
          </a:p>
        </p:txBody>
      </p:sp>
      <p:sp>
        <p:nvSpPr>
          <p:cNvPr id="74853" name="Text Box 101"/>
          <p:cNvSpPr txBox="1">
            <a:spLocks noChangeArrowheads="1"/>
          </p:cNvSpPr>
          <p:nvPr/>
        </p:nvSpPr>
        <p:spPr bwMode="auto">
          <a:xfrm>
            <a:off x="1080631" y="3114904"/>
            <a:ext cx="7417351" cy="925638"/>
          </a:xfrm>
          <a:prstGeom prst="rect">
            <a:avLst/>
          </a:prstGeom>
          <a:noFill/>
          <a:ln w="12700">
            <a:noFill/>
            <a:miter lim="800000"/>
            <a:headEnd/>
            <a:tailEnd/>
          </a:ln>
          <a:effectLst/>
        </p:spPr>
        <p:txBody>
          <a:bodyPr wrap="square">
            <a:spAutoFit/>
          </a:bodyPr>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The locations where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is rejected are deemed the best locations for radar traps. At Location F, a sample of 64 vehicles shows a mean speed of 66.2 mph with a standard deviation of 4.2 mph.  Use a = .05 to test the hypothesis.</a:t>
            </a:r>
          </a:p>
        </p:txBody>
      </p:sp>
    </p:spTree>
    <p:extLst>
      <p:ext uri="{BB962C8B-B14F-4D97-AF65-F5344CB8AC3E}">
        <p14:creationId xmlns:p14="http://schemas.microsoft.com/office/powerpoint/2010/main" val="22534301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204" name="Rectangle 52"/>
          <p:cNvSpPr>
            <a:spLocks noChangeArrowheads="1"/>
          </p:cNvSpPr>
          <p:nvPr/>
        </p:nvSpPr>
        <p:spPr bwMode="auto">
          <a:xfrm>
            <a:off x="513099" y="1038464"/>
            <a:ext cx="7772400" cy="489030"/>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One-Tailed Test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Unknown</a:t>
            </a:r>
          </a:p>
        </p:txBody>
      </p:sp>
      <p:sp>
        <p:nvSpPr>
          <p:cNvPr id="177206" name="Text Box 54"/>
          <p:cNvSpPr txBox="1">
            <a:spLocks noChangeArrowheads="1"/>
          </p:cNvSpPr>
          <p:nvPr/>
        </p:nvSpPr>
        <p:spPr bwMode="auto">
          <a:xfrm>
            <a:off x="1187451" y="2222294"/>
            <a:ext cx="3018775"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1.  Determine the hypotheses.</a:t>
            </a:r>
          </a:p>
        </p:txBody>
      </p:sp>
      <p:sp>
        <p:nvSpPr>
          <p:cNvPr id="177208" name="Text Box 56"/>
          <p:cNvSpPr txBox="1">
            <a:spLocks noChangeArrowheads="1"/>
          </p:cNvSpPr>
          <p:nvPr/>
        </p:nvSpPr>
        <p:spPr bwMode="auto">
          <a:xfrm>
            <a:off x="1190625" y="3067347"/>
            <a:ext cx="3439403"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2.  Specify the level of significance.</a:t>
            </a:r>
          </a:p>
        </p:txBody>
      </p:sp>
      <p:sp>
        <p:nvSpPr>
          <p:cNvPr id="177210" name="Text Box 58"/>
          <p:cNvSpPr txBox="1">
            <a:spLocks noChangeArrowheads="1"/>
          </p:cNvSpPr>
          <p:nvPr/>
        </p:nvSpPr>
        <p:spPr bwMode="auto">
          <a:xfrm>
            <a:off x="1222602" y="3683234"/>
            <a:ext cx="4094006"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3.  Compute the value of the test statistic.</a:t>
            </a:r>
          </a:p>
        </p:txBody>
      </p:sp>
      <p:sp>
        <p:nvSpPr>
          <p:cNvPr id="177211" name="Text Box 59"/>
          <p:cNvSpPr txBox="1">
            <a:spLocks noChangeArrowheads="1"/>
          </p:cNvSpPr>
          <p:nvPr/>
        </p:nvSpPr>
        <p:spPr bwMode="auto">
          <a:xfrm>
            <a:off x="4788586" y="3074251"/>
            <a:ext cx="896399"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Symbol" panose="05050102010706020507" pitchFamily="18" charset="2"/>
                <a:cs typeface="Arial" panose="020B0604020202020204" pitchFamily="34" charset="0"/>
              </a:rPr>
              <a:t>a</a:t>
            </a:r>
            <a:r>
              <a:rPr lang="en-US" sz="1805" i="1"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 = .05</a:t>
            </a:r>
          </a:p>
        </p:txBody>
      </p:sp>
      <p:sp>
        <p:nvSpPr>
          <p:cNvPr id="177217" name="Text Box 65"/>
          <p:cNvSpPr txBox="1">
            <a:spLocks noChangeArrowheads="1"/>
          </p:cNvSpPr>
          <p:nvPr/>
        </p:nvSpPr>
        <p:spPr bwMode="auto">
          <a:xfrm>
            <a:off x="754102" y="1715866"/>
            <a:ext cx="4094069"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 and Critical Value Approaches</a:t>
            </a:r>
          </a:p>
        </p:txBody>
      </p:sp>
      <p:sp>
        <p:nvSpPr>
          <p:cNvPr id="177219" name="Text Box 67"/>
          <p:cNvSpPr txBox="1">
            <a:spLocks noChangeArrowheads="1"/>
          </p:cNvSpPr>
          <p:nvPr/>
        </p:nvSpPr>
        <p:spPr bwMode="auto">
          <a:xfrm>
            <a:off x="4399299" y="2238009"/>
            <a:ext cx="1172116" cy="647870"/>
          </a:xfrm>
          <a:prstGeom prst="rect">
            <a:avLst/>
          </a:prstGeom>
          <a:noFill/>
          <a:ln w="12700">
            <a:noFill/>
            <a:miter lim="800000"/>
            <a:headEnd/>
            <a:tailEnd/>
          </a:ln>
          <a:effectLst/>
        </p:spPr>
        <p:txBody>
          <a:bodyPr wrap="none">
            <a:spAutoFit/>
          </a:bodyPr>
          <a:lstStyle/>
          <a:p>
            <a:pPr algn="l"/>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65</a:t>
            </a:r>
          </a:p>
          <a:p>
            <a:pPr algn="l"/>
            <a:r>
              <a:rPr lang="en-US" sz="1805" i="1" dirty="0">
                <a:solidFill>
                  <a:srgbClr val="000000"/>
                </a:solidFill>
                <a:latin typeface="+mn-lt"/>
                <a:cs typeface="Arial" panose="020B0604020202020204" pitchFamily="34" charset="0"/>
              </a:rPr>
              <a:t>H</a:t>
            </a:r>
            <a:r>
              <a:rPr lang="en-US" sz="2105" baseline="-25000"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m</a:t>
            </a:r>
            <a:r>
              <a:rPr lang="en-US" sz="1805" dirty="0">
                <a:solidFill>
                  <a:srgbClr val="000000"/>
                </a:solidFill>
                <a:latin typeface="+mn-lt"/>
                <a:cs typeface="Arial" panose="020B0604020202020204" pitchFamily="34" charset="0"/>
              </a:rPr>
              <a:t> &gt; 65</a:t>
            </a:r>
          </a:p>
        </p:txBody>
      </p:sp>
      <mc:AlternateContent xmlns:mc="http://schemas.openxmlformats.org/markup-compatibility/2006" xmlns:a14="http://schemas.microsoft.com/office/drawing/2010/main">
        <mc:Choice Requires="a14">
          <p:sp>
            <p:nvSpPr>
              <p:cNvPr id="17" name="TextBox 16"/>
              <p:cNvSpPr txBox="1"/>
              <p:nvPr/>
            </p:nvSpPr>
            <p:spPr>
              <a:xfrm>
                <a:off x="3513648" y="4193775"/>
                <a:ext cx="3152658" cy="596958"/>
              </a:xfrm>
              <a:prstGeom prst="rect">
                <a:avLst/>
              </a:prstGeom>
              <a:noFill/>
              <a:effectLst>
                <a:outerShdw dist="25400" dir="3000000" algn="ctr" rotWithShape="0">
                  <a:schemeClr val="bg1"/>
                </a:outerShdw>
              </a:effectLst>
            </p:spPr>
            <p:txBody>
              <a:bodyPr wrap="none" rtlCol="0">
                <a:spAutoFit/>
              </a:bodyPr>
              <a:lstStyle/>
              <a:p>
                <a14:m>
                  <m:oMath xmlns:m="http://schemas.openxmlformats.org/officeDocument/2006/math">
                    <m:r>
                      <a:rPr lang="en-US" sz="2105" i="1">
                        <a:solidFill>
                          <a:srgbClr val="000000"/>
                        </a:solidFill>
                        <a:latin typeface="Cambria Math"/>
                      </a:rPr>
                      <m:t>𝑡</m:t>
                    </m:r>
                    <m:r>
                      <a:rPr lang="en-US" sz="2105" i="1">
                        <a:solidFill>
                          <a:srgbClr val="000000"/>
                        </a:solidFill>
                        <a:latin typeface="Cambria Math"/>
                      </a:rPr>
                      <m:t>=</m:t>
                    </m:r>
                    <m:f>
                      <m:fPr>
                        <m:ctrlPr>
                          <a:rPr lang="en-US" sz="2105" i="1">
                            <a:solidFill>
                              <a:srgbClr val="000000"/>
                            </a:solidFill>
                            <a:latin typeface="Cambria Math" panose="02040503050406030204" pitchFamily="18" charset="0"/>
                          </a:rPr>
                        </m:ctrlPr>
                      </m:fPr>
                      <m:num>
                        <m:acc>
                          <m:accPr>
                            <m:chr m:val="̅"/>
                            <m:ctrlPr>
                              <a:rPr lang="en-US" sz="2105" i="1">
                                <a:solidFill>
                                  <a:srgbClr val="000000"/>
                                </a:solidFill>
                                <a:latin typeface="Cambria Math" panose="02040503050406030204" pitchFamily="18" charset="0"/>
                              </a:rPr>
                            </m:ctrlPr>
                          </m:accPr>
                          <m:e>
                            <m:r>
                              <a:rPr lang="en-US" sz="2105" i="1">
                                <a:solidFill>
                                  <a:srgbClr val="000000"/>
                                </a:solidFill>
                                <a:latin typeface="Cambria Math"/>
                              </a:rPr>
                              <m:t>𝑥</m:t>
                            </m:r>
                          </m:e>
                        </m:acc>
                        <m:r>
                          <a:rPr lang="en-US" sz="2105" i="1">
                            <a:solidFill>
                              <a:srgbClr val="000000"/>
                            </a:solidFill>
                            <a:latin typeface="Cambria Math"/>
                          </a:rPr>
                          <m:t>−</m:t>
                        </m:r>
                        <m:sSub>
                          <m:sSubPr>
                            <m:ctrlPr>
                              <a:rPr lang="en-US" sz="2105" i="1">
                                <a:solidFill>
                                  <a:srgbClr val="000000"/>
                                </a:solidFill>
                                <a:latin typeface="Cambria Math" panose="02040503050406030204" pitchFamily="18" charset="0"/>
                              </a:rPr>
                            </m:ctrlPr>
                          </m:sSubPr>
                          <m:e>
                            <m:r>
                              <a:rPr lang="en-US" sz="2105" i="1">
                                <a:solidFill>
                                  <a:srgbClr val="000000"/>
                                </a:solidFill>
                                <a:latin typeface="Cambria Math"/>
                                <a:ea typeface="Cambria Math"/>
                              </a:rPr>
                              <m:t>𝜇</m:t>
                            </m:r>
                          </m:e>
                          <m:sub>
                            <m:r>
                              <a:rPr lang="en-US" sz="2105" i="1">
                                <a:solidFill>
                                  <a:srgbClr val="000000"/>
                                </a:solidFill>
                                <a:latin typeface="Cambria Math"/>
                              </a:rPr>
                              <m:t>0</m:t>
                            </m:r>
                          </m:sub>
                        </m:sSub>
                      </m:num>
                      <m:den>
                        <m:f>
                          <m:fPr>
                            <m:type m:val="lin"/>
                            <m:ctrlPr>
                              <a:rPr lang="en-US" sz="2105" i="1">
                                <a:solidFill>
                                  <a:srgbClr val="000000"/>
                                </a:solidFill>
                                <a:latin typeface="Cambria Math" panose="02040503050406030204" pitchFamily="18" charset="0"/>
                                <a:ea typeface="Cambria Math"/>
                              </a:rPr>
                            </m:ctrlPr>
                          </m:fPr>
                          <m:num>
                            <m:r>
                              <a:rPr lang="en-US" sz="2105" i="1">
                                <a:solidFill>
                                  <a:srgbClr val="000000"/>
                                </a:solidFill>
                                <a:latin typeface="Cambria Math"/>
                                <a:ea typeface="Cambria Math"/>
                              </a:rPr>
                              <m:t>𝑠</m:t>
                            </m:r>
                          </m:num>
                          <m:den>
                            <m:rad>
                              <m:radPr>
                                <m:degHide m:val="on"/>
                                <m:ctrlPr>
                                  <a:rPr lang="en-US" sz="2105" i="1">
                                    <a:solidFill>
                                      <a:srgbClr val="000000"/>
                                    </a:solidFill>
                                    <a:latin typeface="Cambria Math" panose="02040503050406030204" pitchFamily="18" charset="0"/>
                                    <a:ea typeface="Cambria Math"/>
                                  </a:rPr>
                                </m:ctrlPr>
                              </m:radPr>
                              <m:deg/>
                              <m:e>
                                <m:r>
                                  <a:rPr lang="en-US" sz="2105" i="1">
                                    <a:solidFill>
                                      <a:srgbClr val="000000"/>
                                    </a:solidFill>
                                    <a:latin typeface="Cambria Math"/>
                                    <a:ea typeface="Cambria Math"/>
                                  </a:rPr>
                                  <m:t>𝑛</m:t>
                                </m:r>
                              </m:e>
                            </m:rad>
                          </m:den>
                        </m:f>
                      </m:den>
                    </m:f>
                    <m:r>
                      <a:rPr lang="en-US" sz="2105" i="1">
                        <a:solidFill>
                          <a:srgbClr val="000000"/>
                        </a:solidFill>
                        <a:latin typeface="Cambria Math"/>
                      </a:rPr>
                      <m:t>=</m:t>
                    </m:r>
                    <m:f>
                      <m:fPr>
                        <m:ctrlPr>
                          <a:rPr lang="en-US" sz="2105" i="1">
                            <a:solidFill>
                              <a:srgbClr val="000000"/>
                            </a:solidFill>
                            <a:latin typeface="Cambria Math" panose="02040503050406030204" pitchFamily="18" charset="0"/>
                          </a:rPr>
                        </m:ctrlPr>
                      </m:fPr>
                      <m:num>
                        <m:r>
                          <a:rPr lang="en-US" sz="2105" i="1">
                            <a:solidFill>
                              <a:srgbClr val="000000"/>
                            </a:solidFill>
                            <a:latin typeface="Cambria Math"/>
                          </a:rPr>
                          <m:t>66.2−65</m:t>
                        </m:r>
                      </m:num>
                      <m:den>
                        <m:r>
                          <a:rPr lang="en-US" sz="2105" i="1">
                            <a:solidFill>
                              <a:srgbClr val="000000"/>
                            </a:solidFill>
                            <a:latin typeface="Cambria Math"/>
                          </a:rPr>
                          <m:t>4.2/</m:t>
                        </m:r>
                        <m:rad>
                          <m:radPr>
                            <m:degHide m:val="on"/>
                            <m:ctrlPr>
                              <a:rPr lang="en-US" sz="2105" i="1">
                                <a:solidFill>
                                  <a:srgbClr val="000000"/>
                                </a:solidFill>
                                <a:latin typeface="Cambria Math" panose="02040503050406030204" pitchFamily="18" charset="0"/>
                              </a:rPr>
                            </m:ctrlPr>
                          </m:radPr>
                          <m:deg/>
                          <m:e>
                            <m:r>
                              <a:rPr lang="en-US" sz="2105" i="1">
                                <a:solidFill>
                                  <a:srgbClr val="000000"/>
                                </a:solidFill>
                                <a:latin typeface="Cambria Math"/>
                              </a:rPr>
                              <m:t>64</m:t>
                            </m:r>
                          </m:e>
                        </m:rad>
                      </m:den>
                    </m:f>
                  </m:oMath>
                </a14:m>
                <a:r>
                  <a:rPr lang="en-US" sz="2105" dirty="0">
                    <a:solidFill>
                      <a:srgbClr val="000000"/>
                    </a:solidFill>
                    <a:latin typeface="+mn-lt"/>
                    <a:cs typeface="Arial" panose="020B0604020202020204" pitchFamily="34" charset="0"/>
                  </a:rPr>
                  <a:t> =   </a:t>
                </a:r>
                <a:r>
                  <a:rPr lang="en-US" sz="1805" dirty="0">
                    <a:solidFill>
                      <a:srgbClr val="000000"/>
                    </a:solidFill>
                    <a:latin typeface="+mn-lt"/>
                    <a:cs typeface="Arial" panose="020B0604020202020204" pitchFamily="34" charset="0"/>
                  </a:rPr>
                  <a:t>2.286</a:t>
                </a:r>
              </a:p>
            </p:txBody>
          </p:sp>
        </mc:Choice>
        <mc:Fallback xmlns="">
          <p:sp>
            <p:nvSpPr>
              <p:cNvPr id="17" name="TextBox 16"/>
              <p:cNvSpPr txBox="1">
                <a:spLocks noRot="1" noChangeAspect="1" noMove="1" noResize="1" noEditPoints="1" noAdjustHandles="1" noChangeArrowheads="1" noChangeShapeType="1" noTextEdit="1"/>
              </p:cNvSpPr>
              <p:nvPr/>
            </p:nvSpPr>
            <p:spPr>
              <a:xfrm>
                <a:off x="3513648" y="4193775"/>
                <a:ext cx="3152658" cy="596958"/>
              </a:xfrm>
              <a:prstGeom prst="rect">
                <a:avLst/>
              </a:prstGeom>
              <a:blipFill>
                <a:blip r:embed="rId3"/>
                <a:stretch>
                  <a:fillRect/>
                </a:stretch>
              </a:blipFill>
              <a:effectLst>
                <a:outerShdw dist="25400" dir="3000000" algn="ctr" rotWithShape="0">
                  <a:schemeClr val="bg1"/>
                </a:outerShdw>
              </a:effectLst>
            </p:spPr>
            <p:txBody>
              <a:bodyPr/>
              <a:lstStyle/>
              <a:p>
                <a:r>
                  <a:rPr lang="en-US">
                    <a:noFill/>
                  </a:rPr>
                  <a:t> </a:t>
                </a:r>
              </a:p>
            </p:txBody>
          </p:sp>
        </mc:Fallback>
      </mc:AlternateContent>
    </p:spTree>
    <p:extLst>
      <p:ext uri="{BB962C8B-B14F-4D97-AF65-F5344CB8AC3E}">
        <p14:creationId xmlns:p14="http://schemas.microsoft.com/office/powerpoint/2010/main" val="3206839200"/>
      </p:ext>
    </p:extLst>
  </p:cSld>
  <p:clrMapOvr>
    <a:masterClrMapping/>
  </p:clrMapOvr>
  <p:transition>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Text Box 2"/>
          <p:cNvSpPr txBox="1">
            <a:spLocks noChangeArrowheads="1"/>
          </p:cNvSpPr>
          <p:nvPr/>
        </p:nvSpPr>
        <p:spPr bwMode="auto">
          <a:xfrm>
            <a:off x="754102" y="1719627"/>
            <a:ext cx="2622577" cy="370101"/>
          </a:xfrm>
          <a:prstGeom prst="rect">
            <a:avLst/>
          </a:prstGeom>
          <a:noFill/>
          <a:ln w="12700">
            <a:noFill/>
            <a:miter lim="800000"/>
            <a:headEnd/>
            <a:tailEnd/>
          </a:ln>
          <a:effectLst/>
        </p:spPr>
        <p:txBody>
          <a:bodyPr wrap="none">
            <a:spAutoFit/>
          </a:bodyPr>
          <a:lstStyle/>
          <a:p>
            <a:pPr marL="257827" indent="-257827">
              <a:buSzPct val="100000"/>
              <a:buFont typeface="Arial" panose="020B0604020202020204" pitchFamily="34" charset="0"/>
              <a:buChar char="•"/>
            </a:pPr>
            <a:r>
              <a:rPr lang="en-US" sz="1805" dirty="0">
                <a:solidFill>
                  <a:srgbClr val="000000"/>
                </a:solidFill>
                <a:latin typeface="+mn-lt"/>
                <a:cs typeface="Arial" panose="020B0604020202020204" pitchFamily="34" charset="0"/>
              </a:rPr>
              <a:t>Critical Value Approach</a:t>
            </a:r>
          </a:p>
        </p:txBody>
      </p:sp>
      <p:sp>
        <p:nvSpPr>
          <p:cNvPr id="218118" name="Text Box 6"/>
          <p:cNvSpPr txBox="1">
            <a:spLocks noChangeArrowheads="1"/>
          </p:cNvSpPr>
          <p:nvPr/>
        </p:nvSpPr>
        <p:spPr bwMode="auto">
          <a:xfrm>
            <a:off x="1217614" y="3274832"/>
            <a:ext cx="3489417"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5.  Determine whether to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
        <p:nvSpPr>
          <p:cNvPr id="218119" name="Rectangle 7"/>
          <p:cNvSpPr>
            <a:spLocks noChangeArrowheads="1"/>
          </p:cNvSpPr>
          <p:nvPr/>
        </p:nvSpPr>
        <p:spPr bwMode="auto">
          <a:xfrm>
            <a:off x="1508619" y="4054332"/>
            <a:ext cx="6276868" cy="1040800"/>
          </a:xfrm>
          <a:prstGeom prst="rect">
            <a:avLst/>
          </a:prstGeom>
          <a:noFill/>
          <a:ln w="12700">
            <a:noFill/>
            <a:miter lim="800000"/>
            <a:headEnd/>
            <a:tailEnd/>
          </a:ln>
          <a:effectLst/>
        </p:spPr>
        <p:txBody>
          <a:bodyPr lIns="68034" tIns="33420" rIns="68034" bIns="33420"/>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We are at least 95% confident that the mean speed of vehicles at Location F is greater than 65 mph.  Location F is a good candidate for a radar trap.</a:t>
            </a:r>
          </a:p>
        </p:txBody>
      </p:sp>
      <p:sp>
        <p:nvSpPr>
          <p:cNvPr id="218120" name="Text Box 8"/>
          <p:cNvSpPr txBox="1">
            <a:spLocks noChangeArrowheads="1"/>
          </p:cNvSpPr>
          <p:nvPr/>
        </p:nvSpPr>
        <p:spPr bwMode="auto">
          <a:xfrm>
            <a:off x="2810992" y="3635226"/>
            <a:ext cx="3600024"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Because 2.286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1.669, we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
        <p:nvSpPr>
          <p:cNvPr id="218178" name="Text Box 66"/>
          <p:cNvSpPr txBox="1">
            <a:spLocks noChangeArrowheads="1"/>
          </p:cNvSpPr>
          <p:nvPr/>
        </p:nvSpPr>
        <p:spPr bwMode="auto">
          <a:xfrm>
            <a:off x="2419816" y="2492426"/>
            <a:ext cx="4380686"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For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 = .05 and </a:t>
            </a:r>
            <a:r>
              <a:rPr lang="en-US" sz="1805" dirty="0" err="1">
                <a:solidFill>
                  <a:srgbClr val="000000"/>
                </a:solidFill>
                <a:latin typeface="+mn-lt"/>
                <a:cs typeface="Arial" panose="020B0604020202020204" pitchFamily="34" charset="0"/>
              </a:rPr>
              <a:t>d.f.</a:t>
            </a:r>
            <a:r>
              <a:rPr lang="en-US" sz="1805" dirty="0">
                <a:solidFill>
                  <a:srgbClr val="000000"/>
                </a:solidFill>
                <a:latin typeface="+mn-lt"/>
                <a:cs typeface="Arial" panose="020B0604020202020204" pitchFamily="34" charset="0"/>
              </a:rPr>
              <a:t> = 64 – 1 = 63,  </a:t>
            </a:r>
            <a:r>
              <a:rPr lang="en-US" sz="1805" i="1" dirty="0">
                <a:solidFill>
                  <a:srgbClr val="000000"/>
                </a:solidFill>
                <a:latin typeface="+mn-lt"/>
                <a:cs typeface="Arial" panose="020B0604020202020204" pitchFamily="34" charset="0"/>
              </a:rPr>
              <a:t>t</a:t>
            </a:r>
            <a:r>
              <a:rPr lang="en-US" sz="1805" baseline="-25000" dirty="0">
                <a:solidFill>
                  <a:srgbClr val="000000"/>
                </a:solidFill>
                <a:latin typeface="+mn-lt"/>
                <a:cs typeface="Arial" panose="020B0604020202020204" pitchFamily="34" charset="0"/>
              </a:rPr>
              <a:t>.05</a:t>
            </a:r>
            <a:r>
              <a:rPr lang="en-US" sz="1805" dirty="0">
                <a:solidFill>
                  <a:srgbClr val="000000"/>
                </a:solidFill>
                <a:latin typeface="+mn-lt"/>
                <a:cs typeface="Arial" panose="020B0604020202020204" pitchFamily="34" charset="0"/>
              </a:rPr>
              <a:t> = 1.669</a:t>
            </a:r>
          </a:p>
        </p:txBody>
      </p:sp>
      <p:sp>
        <p:nvSpPr>
          <p:cNvPr id="218180" name="Text Box 68"/>
          <p:cNvSpPr txBox="1">
            <a:spLocks noChangeArrowheads="1"/>
          </p:cNvSpPr>
          <p:nvPr/>
        </p:nvSpPr>
        <p:spPr bwMode="auto">
          <a:xfrm>
            <a:off x="1198563" y="2087191"/>
            <a:ext cx="4837286"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4.  Determine the critical value and rejection rule.</a:t>
            </a:r>
          </a:p>
        </p:txBody>
      </p:sp>
      <p:sp>
        <p:nvSpPr>
          <p:cNvPr id="218182" name="Text Box 70"/>
          <p:cNvSpPr txBox="1">
            <a:spLocks noChangeArrowheads="1"/>
          </p:cNvSpPr>
          <p:nvPr/>
        </p:nvSpPr>
        <p:spPr bwMode="auto">
          <a:xfrm>
            <a:off x="3537196" y="2847855"/>
            <a:ext cx="2096215"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if </a:t>
            </a:r>
            <a:r>
              <a:rPr lang="en-US" sz="1805" i="1" dirty="0">
                <a:solidFill>
                  <a:srgbClr val="000000"/>
                </a:solidFill>
                <a:latin typeface="+mn-lt"/>
                <a:cs typeface="Arial" panose="020B0604020202020204" pitchFamily="34" charset="0"/>
              </a:rPr>
              <a:t>t</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1.669</a:t>
            </a:r>
          </a:p>
        </p:txBody>
      </p:sp>
      <p:sp>
        <p:nvSpPr>
          <p:cNvPr id="11" name="Rectangle 52"/>
          <p:cNvSpPr>
            <a:spLocks noChangeArrowheads="1"/>
          </p:cNvSpPr>
          <p:nvPr/>
        </p:nvSpPr>
        <p:spPr bwMode="auto">
          <a:xfrm>
            <a:off x="550966" y="1021962"/>
            <a:ext cx="7772400" cy="489030"/>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One-Tailed Test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Unknown</a:t>
            </a:r>
          </a:p>
        </p:txBody>
      </p:sp>
      <p:graphicFrame>
        <p:nvGraphicFramePr>
          <p:cNvPr id="2" name="Object 1">
            <a:extLst>
              <a:ext uri="{FF2B5EF4-FFF2-40B4-BE49-F238E27FC236}">
                <a16:creationId xmlns:a16="http://schemas.microsoft.com/office/drawing/2014/main" id="{60F61A06-62B6-40BD-B5FE-17D96D0783A4}"/>
              </a:ext>
            </a:extLst>
          </p:cNvPr>
          <p:cNvGraphicFramePr>
            <a:graphicFrameLocks noChangeAspect="1"/>
          </p:cNvGraphicFramePr>
          <p:nvPr>
            <p:extLst>
              <p:ext uri="{D42A27DB-BD31-4B8C-83A1-F6EECF244321}">
                <p14:modId xmlns:p14="http://schemas.microsoft.com/office/powerpoint/2010/main" val="1288395120"/>
              </p:ext>
            </p:extLst>
          </p:nvPr>
        </p:nvGraphicFramePr>
        <p:xfrm>
          <a:off x="7555583" y="5673316"/>
          <a:ext cx="914400" cy="771525"/>
        </p:xfrm>
        <a:graphic>
          <a:graphicData uri="http://schemas.openxmlformats.org/presentationml/2006/ole">
            <mc:AlternateContent xmlns:mc="http://schemas.openxmlformats.org/markup-compatibility/2006">
              <mc:Choice xmlns:v="urn:schemas-microsoft-com:vml" Requires="v">
                <p:oleObj spid="_x0000_s6163" name="Binary Worksheet" showAsIcon="1" r:id="rId4" imgW="914400" imgH="771480" progId="Excel.SheetBinaryMacroEnabled.12">
                  <p:embed/>
                </p:oleObj>
              </mc:Choice>
              <mc:Fallback>
                <p:oleObj name="Binary Worksheet" showAsIcon="1" r:id="rId4" imgW="914400" imgH="771480" progId="Excel.SheetBinaryMacroEnabled.12">
                  <p:embed/>
                  <p:pic>
                    <p:nvPicPr>
                      <p:cNvPr id="0" name=""/>
                      <p:cNvPicPr/>
                      <p:nvPr/>
                    </p:nvPicPr>
                    <p:blipFill>
                      <a:blip r:embed="rId5"/>
                      <a:stretch>
                        <a:fillRect/>
                      </a:stretch>
                    </p:blipFill>
                    <p:spPr>
                      <a:xfrm>
                        <a:off x="7555583" y="5673316"/>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683255268"/>
      </p:ext>
    </p:extLst>
  </p:cSld>
  <p:clrMapOvr>
    <a:masterClrMapping/>
  </p:clrMapOvr>
  <p:transition>
    <p:zo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5" name="Freeform 3"/>
          <p:cNvSpPr>
            <a:spLocks/>
          </p:cNvSpPr>
          <p:nvPr/>
        </p:nvSpPr>
        <p:spPr bwMode="auto">
          <a:xfrm>
            <a:off x="1757129" y="2186744"/>
            <a:ext cx="3343275" cy="2286895"/>
          </a:xfrm>
          <a:custGeom>
            <a:avLst/>
            <a:gdLst/>
            <a:ahLst/>
            <a:cxnLst>
              <a:cxn ang="0">
                <a:pos x="1354" y="12"/>
              </a:cxn>
              <a:cxn ang="0">
                <a:pos x="1270" y="88"/>
              </a:cxn>
              <a:cxn ang="0">
                <a:pos x="1202" y="190"/>
              </a:cxn>
              <a:cxn ang="0">
                <a:pos x="1142" y="310"/>
              </a:cxn>
              <a:cxn ang="0">
                <a:pos x="1098" y="412"/>
              </a:cxn>
              <a:cxn ang="0">
                <a:pos x="1056" y="510"/>
              </a:cxn>
              <a:cxn ang="0">
                <a:pos x="1018" y="626"/>
              </a:cxn>
              <a:cxn ang="0">
                <a:pos x="978" y="738"/>
              </a:cxn>
              <a:cxn ang="0">
                <a:pos x="942" y="854"/>
              </a:cxn>
              <a:cxn ang="0">
                <a:pos x="921" y="958"/>
              </a:cxn>
              <a:cxn ang="0">
                <a:pos x="890" y="1060"/>
              </a:cxn>
              <a:cxn ang="0">
                <a:pos x="850" y="1174"/>
              </a:cxn>
              <a:cxn ang="0">
                <a:pos x="811" y="1272"/>
              </a:cxn>
              <a:cxn ang="0">
                <a:pos x="753" y="1390"/>
              </a:cxn>
              <a:cxn ang="0">
                <a:pos x="688" y="1506"/>
              </a:cxn>
              <a:cxn ang="0">
                <a:pos x="620" y="1596"/>
              </a:cxn>
              <a:cxn ang="0">
                <a:pos x="508" y="1676"/>
              </a:cxn>
              <a:cxn ang="0">
                <a:pos x="399" y="1732"/>
              </a:cxn>
              <a:cxn ang="0">
                <a:pos x="302" y="1770"/>
              </a:cxn>
              <a:cxn ang="0">
                <a:pos x="199" y="1804"/>
              </a:cxn>
              <a:cxn ang="0">
                <a:pos x="75" y="1844"/>
              </a:cxn>
              <a:cxn ang="0">
                <a:pos x="0" y="1868"/>
              </a:cxn>
              <a:cxn ang="0">
                <a:pos x="2858" y="1916"/>
              </a:cxn>
              <a:cxn ang="0">
                <a:pos x="2804" y="1866"/>
              </a:cxn>
              <a:cxn ang="0">
                <a:pos x="2708" y="1838"/>
              </a:cxn>
              <a:cxn ang="0">
                <a:pos x="2582" y="1796"/>
              </a:cxn>
              <a:cxn ang="0">
                <a:pos x="2458" y="1748"/>
              </a:cxn>
              <a:cxn ang="0">
                <a:pos x="2331" y="1674"/>
              </a:cxn>
              <a:cxn ang="0">
                <a:pos x="2280" y="1644"/>
              </a:cxn>
              <a:cxn ang="0">
                <a:pos x="2204" y="1576"/>
              </a:cxn>
              <a:cxn ang="0">
                <a:pos x="2140" y="1496"/>
              </a:cxn>
              <a:cxn ang="0">
                <a:pos x="2072" y="1386"/>
              </a:cxn>
              <a:cxn ang="0">
                <a:pos x="2028" y="1302"/>
              </a:cxn>
              <a:cxn ang="0">
                <a:pos x="1980" y="1190"/>
              </a:cxn>
              <a:cxn ang="0">
                <a:pos x="1944" y="1102"/>
              </a:cxn>
              <a:cxn ang="0">
                <a:pos x="1906" y="996"/>
              </a:cxn>
              <a:cxn ang="0">
                <a:pos x="1868" y="864"/>
              </a:cxn>
              <a:cxn ang="0">
                <a:pos x="1838" y="762"/>
              </a:cxn>
              <a:cxn ang="0">
                <a:pos x="1803" y="636"/>
              </a:cxn>
              <a:cxn ang="0">
                <a:pos x="1749" y="504"/>
              </a:cxn>
              <a:cxn ang="0">
                <a:pos x="1708" y="396"/>
              </a:cxn>
              <a:cxn ang="0">
                <a:pos x="1668" y="312"/>
              </a:cxn>
              <a:cxn ang="0">
                <a:pos x="1640" y="246"/>
              </a:cxn>
              <a:cxn ang="0">
                <a:pos x="1620" y="212"/>
              </a:cxn>
              <a:cxn ang="0">
                <a:pos x="1590" y="166"/>
              </a:cxn>
              <a:cxn ang="0">
                <a:pos x="1558" y="118"/>
              </a:cxn>
              <a:cxn ang="0">
                <a:pos x="1498" y="46"/>
              </a:cxn>
              <a:cxn ang="0">
                <a:pos x="1446" y="6"/>
              </a:cxn>
            </a:cxnLst>
            <a:rect l="0" t="0" r="r" b="b"/>
            <a:pathLst>
              <a:path w="2858" h="1916">
                <a:moveTo>
                  <a:pt x="1416" y="0"/>
                </a:moveTo>
                <a:lnTo>
                  <a:pt x="1386" y="0"/>
                </a:lnTo>
                <a:lnTo>
                  <a:pt x="1354" y="12"/>
                </a:lnTo>
                <a:lnTo>
                  <a:pt x="1324" y="34"/>
                </a:lnTo>
                <a:lnTo>
                  <a:pt x="1299" y="56"/>
                </a:lnTo>
                <a:lnTo>
                  <a:pt x="1270" y="88"/>
                </a:lnTo>
                <a:lnTo>
                  <a:pt x="1239" y="124"/>
                </a:lnTo>
                <a:lnTo>
                  <a:pt x="1221" y="154"/>
                </a:lnTo>
                <a:lnTo>
                  <a:pt x="1202" y="190"/>
                </a:lnTo>
                <a:lnTo>
                  <a:pt x="1179" y="226"/>
                </a:lnTo>
                <a:lnTo>
                  <a:pt x="1162" y="270"/>
                </a:lnTo>
                <a:lnTo>
                  <a:pt x="1142" y="310"/>
                </a:lnTo>
                <a:lnTo>
                  <a:pt x="1122" y="352"/>
                </a:lnTo>
                <a:lnTo>
                  <a:pt x="1110" y="380"/>
                </a:lnTo>
                <a:lnTo>
                  <a:pt x="1098" y="412"/>
                </a:lnTo>
                <a:lnTo>
                  <a:pt x="1080" y="446"/>
                </a:lnTo>
                <a:lnTo>
                  <a:pt x="1070" y="478"/>
                </a:lnTo>
                <a:lnTo>
                  <a:pt x="1056" y="510"/>
                </a:lnTo>
                <a:lnTo>
                  <a:pt x="1044" y="548"/>
                </a:lnTo>
                <a:lnTo>
                  <a:pt x="1028" y="590"/>
                </a:lnTo>
                <a:lnTo>
                  <a:pt x="1018" y="626"/>
                </a:lnTo>
                <a:lnTo>
                  <a:pt x="1004" y="660"/>
                </a:lnTo>
                <a:lnTo>
                  <a:pt x="994" y="702"/>
                </a:lnTo>
                <a:lnTo>
                  <a:pt x="978" y="738"/>
                </a:lnTo>
                <a:lnTo>
                  <a:pt x="968" y="772"/>
                </a:lnTo>
                <a:lnTo>
                  <a:pt x="956" y="814"/>
                </a:lnTo>
                <a:lnTo>
                  <a:pt x="942" y="854"/>
                </a:lnTo>
                <a:lnTo>
                  <a:pt x="932" y="890"/>
                </a:lnTo>
                <a:lnTo>
                  <a:pt x="922" y="928"/>
                </a:lnTo>
                <a:lnTo>
                  <a:pt x="921" y="958"/>
                </a:lnTo>
                <a:lnTo>
                  <a:pt x="910" y="992"/>
                </a:lnTo>
                <a:lnTo>
                  <a:pt x="903" y="1024"/>
                </a:lnTo>
                <a:lnTo>
                  <a:pt x="890" y="1060"/>
                </a:lnTo>
                <a:lnTo>
                  <a:pt x="878" y="1096"/>
                </a:lnTo>
                <a:lnTo>
                  <a:pt x="864" y="1132"/>
                </a:lnTo>
                <a:lnTo>
                  <a:pt x="850" y="1174"/>
                </a:lnTo>
                <a:lnTo>
                  <a:pt x="836" y="1208"/>
                </a:lnTo>
                <a:lnTo>
                  <a:pt x="823" y="1248"/>
                </a:lnTo>
                <a:lnTo>
                  <a:pt x="811" y="1272"/>
                </a:lnTo>
                <a:lnTo>
                  <a:pt x="794" y="1304"/>
                </a:lnTo>
                <a:lnTo>
                  <a:pt x="776" y="1346"/>
                </a:lnTo>
                <a:lnTo>
                  <a:pt x="753" y="1390"/>
                </a:lnTo>
                <a:lnTo>
                  <a:pt x="729" y="1426"/>
                </a:lnTo>
                <a:lnTo>
                  <a:pt x="711" y="1468"/>
                </a:lnTo>
                <a:lnTo>
                  <a:pt x="688" y="1506"/>
                </a:lnTo>
                <a:lnTo>
                  <a:pt x="664" y="1534"/>
                </a:lnTo>
                <a:lnTo>
                  <a:pt x="639" y="1564"/>
                </a:lnTo>
                <a:lnTo>
                  <a:pt x="620" y="1596"/>
                </a:lnTo>
                <a:lnTo>
                  <a:pt x="582" y="1626"/>
                </a:lnTo>
                <a:lnTo>
                  <a:pt x="548" y="1650"/>
                </a:lnTo>
                <a:lnTo>
                  <a:pt x="508" y="1676"/>
                </a:lnTo>
                <a:lnTo>
                  <a:pt x="459" y="1700"/>
                </a:lnTo>
                <a:lnTo>
                  <a:pt x="427" y="1716"/>
                </a:lnTo>
                <a:lnTo>
                  <a:pt x="399" y="1732"/>
                </a:lnTo>
                <a:lnTo>
                  <a:pt x="363" y="1744"/>
                </a:lnTo>
                <a:lnTo>
                  <a:pt x="330" y="1758"/>
                </a:lnTo>
                <a:lnTo>
                  <a:pt x="302" y="1770"/>
                </a:lnTo>
                <a:lnTo>
                  <a:pt x="276" y="1782"/>
                </a:lnTo>
                <a:lnTo>
                  <a:pt x="246" y="1792"/>
                </a:lnTo>
                <a:lnTo>
                  <a:pt x="199" y="1804"/>
                </a:lnTo>
                <a:lnTo>
                  <a:pt x="159" y="1816"/>
                </a:lnTo>
                <a:lnTo>
                  <a:pt x="120" y="1832"/>
                </a:lnTo>
                <a:lnTo>
                  <a:pt x="75" y="1844"/>
                </a:lnTo>
                <a:lnTo>
                  <a:pt x="46" y="1852"/>
                </a:lnTo>
                <a:lnTo>
                  <a:pt x="20" y="1860"/>
                </a:lnTo>
                <a:lnTo>
                  <a:pt x="0" y="1868"/>
                </a:lnTo>
                <a:lnTo>
                  <a:pt x="0" y="1894"/>
                </a:lnTo>
                <a:lnTo>
                  <a:pt x="2" y="1916"/>
                </a:lnTo>
                <a:lnTo>
                  <a:pt x="2858" y="1916"/>
                </a:lnTo>
                <a:lnTo>
                  <a:pt x="2858" y="1878"/>
                </a:lnTo>
                <a:lnTo>
                  <a:pt x="2838" y="1872"/>
                </a:lnTo>
                <a:lnTo>
                  <a:pt x="2804" y="1866"/>
                </a:lnTo>
                <a:lnTo>
                  <a:pt x="2768" y="1854"/>
                </a:lnTo>
                <a:lnTo>
                  <a:pt x="2740" y="1846"/>
                </a:lnTo>
                <a:lnTo>
                  <a:pt x="2708" y="1838"/>
                </a:lnTo>
                <a:lnTo>
                  <a:pt x="2668" y="1826"/>
                </a:lnTo>
                <a:lnTo>
                  <a:pt x="2626" y="1812"/>
                </a:lnTo>
                <a:lnTo>
                  <a:pt x="2582" y="1796"/>
                </a:lnTo>
                <a:lnTo>
                  <a:pt x="2534" y="1778"/>
                </a:lnTo>
                <a:lnTo>
                  <a:pt x="2496" y="1762"/>
                </a:lnTo>
                <a:lnTo>
                  <a:pt x="2458" y="1748"/>
                </a:lnTo>
                <a:lnTo>
                  <a:pt x="2424" y="1730"/>
                </a:lnTo>
                <a:lnTo>
                  <a:pt x="2379" y="1704"/>
                </a:lnTo>
                <a:lnTo>
                  <a:pt x="2331" y="1674"/>
                </a:lnTo>
                <a:lnTo>
                  <a:pt x="2314" y="1668"/>
                </a:lnTo>
                <a:lnTo>
                  <a:pt x="2298" y="1656"/>
                </a:lnTo>
                <a:lnTo>
                  <a:pt x="2280" y="1644"/>
                </a:lnTo>
                <a:lnTo>
                  <a:pt x="2258" y="1628"/>
                </a:lnTo>
                <a:lnTo>
                  <a:pt x="2228" y="1604"/>
                </a:lnTo>
                <a:lnTo>
                  <a:pt x="2204" y="1576"/>
                </a:lnTo>
                <a:lnTo>
                  <a:pt x="2182" y="1548"/>
                </a:lnTo>
                <a:lnTo>
                  <a:pt x="2158" y="1520"/>
                </a:lnTo>
                <a:lnTo>
                  <a:pt x="2140" y="1496"/>
                </a:lnTo>
                <a:lnTo>
                  <a:pt x="2116" y="1462"/>
                </a:lnTo>
                <a:lnTo>
                  <a:pt x="2090" y="1422"/>
                </a:lnTo>
                <a:lnTo>
                  <a:pt x="2072" y="1386"/>
                </a:lnTo>
                <a:lnTo>
                  <a:pt x="2054" y="1360"/>
                </a:lnTo>
                <a:lnTo>
                  <a:pt x="2040" y="1330"/>
                </a:lnTo>
                <a:lnTo>
                  <a:pt x="2028" y="1302"/>
                </a:lnTo>
                <a:lnTo>
                  <a:pt x="2012" y="1270"/>
                </a:lnTo>
                <a:lnTo>
                  <a:pt x="1998" y="1240"/>
                </a:lnTo>
                <a:lnTo>
                  <a:pt x="1980" y="1190"/>
                </a:lnTo>
                <a:lnTo>
                  <a:pt x="1964" y="1158"/>
                </a:lnTo>
                <a:lnTo>
                  <a:pt x="1956" y="1130"/>
                </a:lnTo>
                <a:lnTo>
                  <a:pt x="1944" y="1102"/>
                </a:lnTo>
                <a:lnTo>
                  <a:pt x="1930" y="1068"/>
                </a:lnTo>
                <a:lnTo>
                  <a:pt x="1920" y="1042"/>
                </a:lnTo>
                <a:lnTo>
                  <a:pt x="1906" y="996"/>
                </a:lnTo>
                <a:lnTo>
                  <a:pt x="1890" y="946"/>
                </a:lnTo>
                <a:lnTo>
                  <a:pt x="1876" y="892"/>
                </a:lnTo>
                <a:lnTo>
                  <a:pt x="1868" y="864"/>
                </a:lnTo>
                <a:lnTo>
                  <a:pt x="1860" y="828"/>
                </a:lnTo>
                <a:lnTo>
                  <a:pt x="1852" y="796"/>
                </a:lnTo>
                <a:lnTo>
                  <a:pt x="1838" y="762"/>
                </a:lnTo>
                <a:lnTo>
                  <a:pt x="1826" y="722"/>
                </a:lnTo>
                <a:lnTo>
                  <a:pt x="1816" y="684"/>
                </a:lnTo>
                <a:lnTo>
                  <a:pt x="1803" y="636"/>
                </a:lnTo>
                <a:lnTo>
                  <a:pt x="1785" y="594"/>
                </a:lnTo>
                <a:lnTo>
                  <a:pt x="1764" y="540"/>
                </a:lnTo>
                <a:lnTo>
                  <a:pt x="1749" y="504"/>
                </a:lnTo>
                <a:lnTo>
                  <a:pt x="1738" y="468"/>
                </a:lnTo>
                <a:lnTo>
                  <a:pt x="1724" y="432"/>
                </a:lnTo>
                <a:lnTo>
                  <a:pt x="1708" y="396"/>
                </a:lnTo>
                <a:lnTo>
                  <a:pt x="1684" y="342"/>
                </a:lnTo>
                <a:lnTo>
                  <a:pt x="1691" y="360"/>
                </a:lnTo>
                <a:lnTo>
                  <a:pt x="1668" y="312"/>
                </a:lnTo>
                <a:lnTo>
                  <a:pt x="1648" y="274"/>
                </a:lnTo>
                <a:lnTo>
                  <a:pt x="1644" y="258"/>
                </a:lnTo>
                <a:lnTo>
                  <a:pt x="1640" y="246"/>
                </a:lnTo>
                <a:lnTo>
                  <a:pt x="1632" y="232"/>
                </a:lnTo>
                <a:lnTo>
                  <a:pt x="1626" y="226"/>
                </a:lnTo>
                <a:lnTo>
                  <a:pt x="1620" y="212"/>
                </a:lnTo>
                <a:lnTo>
                  <a:pt x="1610" y="200"/>
                </a:lnTo>
                <a:lnTo>
                  <a:pt x="1602" y="182"/>
                </a:lnTo>
                <a:lnTo>
                  <a:pt x="1590" y="166"/>
                </a:lnTo>
                <a:lnTo>
                  <a:pt x="1580" y="152"/>
                </a:lnTo>
                <a:lnTo>
                  <a:pt x="1572" y="136"/>
                </a:lnTo>
                <a:lnTo>
                  <a:pt x="1558" y="118"/>
                </a:lnTo>
                <a:lnTo>
                  <a:pt x="1536" y="90"/>
                </a:lnTo>
                <a:lnTo>
                  <a:pt x="1518" y="66"/>
                </a:lnTo>
                <a:lnTo>
                  <a:pt x="1498" y="46"/>
                </a:lnTo>
                <a:lnTo>
                  <a:pt x="1480" y="30"/>
                </a:lnTo>
                <a:lnTo>
                  <a:pt x="1466" y="14"/>
                </a:lnTo>
                <a:lnTo>
                  <a:pt x="1446" y="6"/>
                </a:lnTo>
                <a:lnTo>
                  <a:pt x="1430" y="0"/>
                </a:lnTo>
              </a:path>
            </a:pathLst>
          </a:custGeom>
          <a:solidFill>
            <a:schemeClr val="bg1">
              <a:lumMod val="85000"/>
            </a:schemeClr>
          </a:solidFill>
          <a:ln w="12700" cap="rnd" cmpd="sng">
            <a:noFill/>
            <a:prstDash val="solid"/>
            <a:round/>
            <a:headEnd type="none" w="med" len="med"/>
            <a:tailEnd type="none" w="med" len="med"/>
          </a:ln>
          <a:effectLst/>
        </p:spPr>
        <p:txBody>
          <a:bodyPr/>
          <a:lstStyle/>
          <a:p>
            <a:endParaRPr lang="en-US"/>
          </a:p>
        </p:txBody>
      </p:sp>
      <p:sp>
        <p:nvSpPr>
          <p:cNvPr id="294916" name="Freeform 4"/>
          <p:cNvSpPr>
            <a:spLocks/>
          </p:cNvSpPr>
          <p:nvPr/>
        </p:nvSpPr>
        <p:spPr bwMode="auto">
          <a:xfrm>
            <a:off x="4654567" y="4265441"/>
            <a:ext cx="525906" cy="229167"/>
          </a:xfrm>
          <a:custGeom>
            <a:avLst/>
            <a:gdLst/>
            <a:ahLst/>
            <a:cxnLst>
              <a:cxn ang="0">
                <a:pos x="16" y="8"/>
              </a:cxn>
              <a:cxn ang="0">
                <a:pos x="0" y="16"/>
              </a:cxn>
              <a:cxn ang="0">
                <a:pos x="2" y="42"/>
              </a:cxn>
              <a:cxn ang="0">
                <a:pos x="2" y="70"/>
              </a:cxn>
              <a:cxn ang="0">
                <a:pos x="3" y="100"/>
              </a:cxn>
              <a:cxn ang="0">
                <a:pos x="3" y="124"/>
              </a:cxn>
              <a:cxn ang="0">
                <a:pos x="3" y="148"/>
              </a:cxn>
              <a:cxn ang="0">
                <a:pos x="3" y="172"/>
              </a:cxn>
              <a:cxn ang="0">
                <a:pos x="4" y="188"/>
              </a:cxn>
              <a:cxn ang="0">
                <a:pos x="444" y="192"/>
              </a:cxn>
              <a:cxn ang="0">
                <a:pos x="446" y="154"/>
              </a:cxn>
              <a:cxn ang="0">
                <a:pos x="444" y="152"/>
              </a:cxn>
              <a:cxn ang="0">
                <a:pos x="427" y="148"/>
              </a:cxn>
              <a:cxn ang="0">
                <a:pos x="400" y="144"/>
              </a:cxn>
              <a:cxn ang="0">
                <a:pos x="376" y="136"/>
              </a:cxn>
              <a:cxn ang="0">
                <a:pos x="356" y="130"/>
              </a:cxn>
              <a:cxn ang="0">
                <a:pos x="332" y="122"/>
              </a:cxn>
              <a:cxn ang="0">
                <a:pos x="310" y="116"/>
              </a:cxn>
              <a:cxn ang="0">
                <a:pos x="284" y="108"/>
              </a:cxn>
              <a:cxn ang="0">
                <a:pos x="258" y="102"/>
              </a:cxn>
              <a:cxn ang="0">
                <a:pos x="238" y="94"/>
              </a:cxn>
              <a:cxn ang="0">
                <a:pos x="212" y="88"/>
              </a:cxn>
              <a:cxn ang="0">
                <a:pos x="186" y="78"/>
              </a:cxn>
              <a:cxn ang="0">
                <a:pos x="162" y="70"/>
              </a:cxn>
              <a:cxn ang="0">
                <a:pos x="142" y="62"/>
              </a:cxn>
              <a:cxn ang="0">
                <a:pos x="118" y="52"/>
              </a:cxn>
              <a:cxn ang="0">
                <a:pos x="94" y="42"/>
              </a:cxn>
              <a:cxn ang="0">
                <a:pos x="72" y="34"/>
              </a:cxn>
              <a:cxn ang="0">
                <a:pos x="52" y="24"/>
              </a:cxn>
              <a:cxn ang="0">
                <a:pos x="30" y="14"/>
              </a:cxn>
              <a:cxn ang="0">
                <a:pos x="2" y="2"/>
              </a:cxn>
              <a:cxn ang="0">
                <a:pos x="2" y="0"/>
              </a:cxn>
            </a:cxnLst>
            <a:rect l="0" t="0" r="r" b="b"/>
            <a:pathLst>
              <a:path w="446" h="192">
                <a:moveTo>
                  <a:pt x="16" y="8"/>
                </a:moveTo>
                <a:lnTo>
                  <a:pt x="0" y="16"/>
                </a:lnTo>
                <a:lnTo>
                  <a:pt x="2" y="42"/>
                </a:lnTo>
                <a:lnTo>
                  <a:pt x="2" y="70"/>
                </a:lnTo>
                <a:lnTo>
                  <a:pt x="3" y="100"/>
                </a:lnTo>
                <a:lnTo>
                  <a:pt x="3" y="124"/>
                </a:lnTo>
                <a:lnTo>
                  <a:pt x="3" y="148"/>
                </a:lnTo>
                <a:lnTo>
                  <a:pt x="3" y="172"/>
                </a:lnTo>
                <a:lnTo>
                  <a:pt x="4" y="188"/>
                </a:lnTo>
                <a:lnTo>
                  <a:pt x="444" y="192"/>
                </a:lnTo>
                <a:lnTo>
                  <a:pt x="446" y="154"/>
                </a:lnTo>
                <a:lnTo>
                  <a:pt x="444" y="152"/>
                </a:lnTo>
                <a:lnTo>
                  <a:pt x="427" y="148"/>
                </a:lnTo>
                <a:lnTo>
                  <a:pt x="400" y="144"/>
                </a:lnTo>
                <a:lnTo>
                  <a:pt x="376" y="136"/>
                </a:lnTo>
                <a:lnTo>
                  <a:pt x="356" y="130"/>
                </a:lnTo>
                <a:lnTo>
                  <a:pt x="332" y="122"/>
                </a:lnTo>
                <a:lnTo>
                  <a:pt x="310" y="116"/>
                </a:lnTo>
                <a:lnTo>
                  <a:pt x="284" y="108"/>
                </a:lnTo>
                <a:lnTo>
                  <a:pt x="258" y="102"/>
                </a:lnTo>
                <a:lnTo>
                  <a:pt x="238" y="94"/>
                </a:lnTo>
                <a:lnTo>
                  <a:pt x="212" y="88"/>
                </a:lnTo>
                <a:lnTo>
                  <a:pt x="186" y="78"/>
                </a:lnTo>
                <a:lnTo>
                  <a:pt x="162" y="70"/>
                </a:lnTo>
                <a:lnTo>
                  <a:pt x="142" y="62"/>
                </a:lnTo>
                <a:lnTo>
                  <a:pt x="118" y="52"/>
                </a:lnTo>
                <a:lnTo>
                  <a:pt x="94" y="42"/>
                </a:lnTo>
                <a:lnTo>
                  <a:pt x="72" y="34"/>
                </a:lnTo>
                <a:lnTo>
                  <a:pt x="52" y="24"/>
                </a:lnTo>
                <a:lnTo>
                  <a:pt x="30" y="14"/>
                </a:lnTo>
                <a:lnTo>
                  <a:pt x="2" y="2"/>
                </a:lnTo>
                <a:lnTo>
                  <a:pt x="2" y="0"/>
                </a:lnTo>
              </a:path>
            </a:pathLst>
          </a:custGeom>
          <a:solidFill>
            <a:schemeClr val="bg1">
              <a:lumMod val="50000"/>
            </a:schemeClr>
          </a:solidFill>
          <a:ln w="12700" cap="rnd" cmpd="sng">
            <a:noFill/>
            <a:prstDash val="solid"/>
            <a:round/>
            <a:headEnd type="none" w="med" len="med"/>
            <a:tailEnd type="none" w="med" len="med"/>
          </a:ln>
          <a:effectLst/>
        </p:spPr>
        <p:txBody>
          <a:bodyPr/>
          <a:lstStyle/>
          <a:p>
            <a:endParaRPr lang="en-US"/>
          </a:p>
        </p:txBody>
      </p:sp>
      <p:sp>
        <p:nvSpPr>
          <p:cNvPr id="294917" name="Rectangle 5"/>
          <p:cNvSpPr>
            <a:spLocks noChangeArrowheads="1"/>
          </p:cNvSpPr>
          <p:nvPr/>
        </p:nvSpPr>
        <p:spPr bwMode="auto">
          <a:xfrm>
            <a:off x="5416841" y="2639207"/>
            <a:ext cx="967752"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Symbol" pitchFamily="18" charset="2"/>
              </a:rPr>
              <a:t>(</a:t>
            </a:r>
            <a:r>
              <a:rPr lang="en-US" sz="1805" i="1" dirty="0">
                <a:solidFill>
                  <a:srgbClr val="000000"/>
                </a:solidFill>
                <a:latin typeface="Symbol" pitchFamily="18" charset="2"/>
              </a:rPr>
              <a:t></a:t>
            </a:r>
            <a:r>
              <a:rPr lang="en-US" sz="1805" dirty="0">
                <a:solidFill>
                  <a:srgbClr val="000000"/>
                </a:solidFill>
                <a:latin typeface="Symbol" pitchFamily="18" charset="2"/>
              </a:rPr>
              <a:t>)</a:t>
            </a:r>
          </a:p>
        </p:txBody>
      </p:sp>
      <p:sp>
        <p:nvSpPr>
          <p:cNvPr id="294918" name="Line 6"/>
          <p:cNvSpPr>
            <a:spLocks noChangeShapeType="1"/>
          </p:cNvSpPr>
          <p:nvPr/>
        </p:nvSpPr>
        <p:spPr bwMode="auto">
          <a:xfrm flipH="1">
            <a:off x="4661867" y="2335001"/>
            <a:ext cx="6350" cy="2262512"/>
          </a:xfrm>
          <a:prstGeom prst="line">
            <a:avLst/>
          </a:prstGeom>
          <a:noFill/>
          <a:ln w="12700">
            <a:solidFill>
              <a:schemeClr val="tx1"/>
            </a:solidFill>
            <a:round/>
            <a:headEnd/>
            <a:tailEnd/>
          </a:ln>
          <a:effectLst/>
        </p:spPr>
        <p:txBody>
          <a:bodyPr wrap="none" anchor="ctr"/>
          <a:lstStyle/>
          <a:p>
            <a:endParaRPr lang="en-US"/>
          </a:p>
        </p:txBody>
      </p:sp>
      <p:sp>
        <p:nvSpPr>
          <p:cNvPr id="294919" name="Line 7"/>
          <p:cNvSpPr>
            <a:spLocks noChangeShapeType="1"/>
          </p:cNvSpPr>
          <p:nvPr/>
        </p:nvSpPr>
        <p:spPr bwMode="auto">
          <a:xfrm>
            <a:off x="4668217" y="2526157"/>
            <a:ext cx="647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94921" name="Rectangle 9"/>
          <p:cNvSpPr>
            <a:spLocks noChangeArrowheads="1"/>
          </p:cNvSpPr>
          <p:nvPr/>
        </p:nvSpPr>
        <p:spPr bwMode="auto">
          <a:xfrm>
            <a:off x="3324228" y="4591545"/>
            <a:ext cx="252813"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Book Antiqua" pitchFamily="18" charset="0"/>
              </a:rPr>
              <a:t>0</a:t>
            </a:r>
          </a:p>
        </p:txBody>
      </p:sp>
      <p:sp>
        <p:nvSpPr>
          <p:cNvPr id="294922" name="Rectangle 10"/>
          <p:cNvSpPr>
            <a:spLocks noChangeArrowheads="1"/>
          </p:cNvSpPr>
          <p:nvPr/>
        </p:nvSpPr>
        <p:spPr bwMode="auto">
          <a:xfrm>
            <a:off x="4171331" y="4577222"/>
            <a:ext cx="656770" cy="623029"/>
          </a:xfrm>
          <a:prstGeom prst="rect">
            <a:avLst/>
          </a:prstGeom>
          <a:noFill/>
          <a:ln w="12700">
            <a:noFill/>
            <a:miter lim="800000"/>
            <a:headEnd/>
            <a:tailEnd/>
          </a:ln>
          <a:effectLst/>
        </p:spPr>
        <p:txBody>
          <a:bodyPr wrap="none" lIns="68034" tIns="33420" rIns="68034" bIns="33420">
            <a:spAutoFit/>
          </a:bodyPr>
          <a:lstStyle/>
          <a:p>
            <a:pPr algn="l"/>
            <a:r>
              <a:rPr lang="en-US" sz="1805" i="1">
                <a:solidFill>
                  <a:srgbClr val="000000"/>
                </a:solidFill>
                <a:latin typeface="Book Antiqua" pitchFamily="18" charset="0"/>
              </a:rPr>
              <a:t> t</a:t>
            </a:r>
            <a:r>
              <a:rPr lang="en-US" sz="1805" i="1" baseline="-25000">
                <a:solidFill>
                  <a:srgbClr val="000000"/>
                </a:solidFill>
                <a:latin typeface="Symbol" pitchFamily="18" charset="2"/>
              </a:rPr>
              <a:t>a</a:t>
            </a:r>
            <a:r>
              <a:rPr lang="en-US" sz="1805">
                <a:solidFill>
                  <a:srgbClr val="000000"/>
                </a:solidFill>
                <a:latin typeface="Book Antiqua" pitchFamily="18" charset="0"/>
              </a:rPr>
              <a:t> =</a:t>
            </a:r>
          </a:p>
          <a:p>
            <a:pPr algn="l"/>
            <a:r>
              <a:rPr lang="en-US" sz="1805">
                <a:solidFill>
                  <a:srgbClr val="000000"/>
                </a:solidFill>
                <a:latin typeface="Book Antiqua" pitchFamily="18" charset="0"/>
              </a:rPr>
              <a:t>1.669</a:t>
            </a:r>
          </a:p>
        </p:txBody>
      </p:sp>
      <p:sp>
        <p:nvSpPr>
          <p:cNvPr id="294923" name="Line 11"/>
          <p:cNvSpPr>
            <a:spLocks noChangeShapeType="1"/>
          </p:cNvSpPr>
          <p:nvPr/>
        </p:nvSpPr>
        <p:spPr bwMode="auto">
          <a:xfrm flipH="1">
            <a:off x="3521808" y="3628328"/>
            <a:ext cx="113665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294924" name="Rectangle 12"/>
          <p:cNvSpPr>
            <a:spLocks noChangeArrowheads="1"/>
          </p:cNvSpPr>
          <p:nvPr/>
        </p:nvSpPr>
        <p:spPr bwMode="auto">
          <a:xfrm>
            <a:off x="5352431" y="2372185"/>
            <a:ext cx="1108817"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Reject </a:t>
            </a:r>
            <a:r>
              <a:rPr lang="en-US" sz="1805" i="1" dirty="0">
                <a:solidFill>
                  <a:srgbClr val="000000"/>
                </a:solidFill>
                <a:latin typeface="Arial" panose="020B0604020202020204" pitchFamily="34" charset="0"/>
                <a:cs typeface="Arial" panose="020B0604020202020204" pitchFamily="34" charset="0"/>
              </a:rPr>
              <a:t>H</a:t>
            </a:r>
            <a:r>
              <a:rPr lang="en-US" sz="1805" baseline="-25000" dirty="0">
                <a:solidFill>
                  <a:srgbClr val="000000"/>
                </a:solidFill>
                <a:latin typeface="Arial" panose="020B0604020202020204" pitchFamily="34" charset="0"/>
                <a:cs typeface="Arial" panose="020B0604020202020204" pitchFamily="34" charset="0"/>
              </a:rPr>
              <a:t>0</a:t>
            </a:r>
          </a:p>
        </p:txBody>
      </p:sp>
      <p:sp>
        <p:nvSpPr>
          <p:cNvPr id="294925" name="Rectangle 13"/>
          <p:cNvSpPr>
            <a:spLocks noChangeArrowheads="1"/>
          </p:cNvSpPr>
          <p:nvPr/>
        </p:nvSpPr>
        <p:spPr bwMode="auto">
          <a:xfrm>
            <a:off x="1668673" y="3474357"/>
            <a:ext cx="1891082"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Arial" panose="020B0604020202020204" pitchFamily="34" charset="0"/>
                <a:cs typeface="Arial" panose="020B0604020202020204" pitchFamily="34" charset="0"/>
              </a:rPr>
              <a:t>Do Not Reject </a:t>
            </a:r>
            <a:r>
              <a:rPr lang="en-US" sz="1805" i="1" dirty="0">
                <a:solidFill>
                  <a:srgbClr val="000000"/>
                </a:solidFill>
                <a:latin typeface="Arial" panose="020B0604020202020204" pitchFamily="34" charset="0"/>
                <a:cs typeface="Arial" panose="020B0604020202020204" pitchFamily="34" charset="0"/>
              </a:rPr>
              <a:t>H</a:t>
            </a:r>
            <a:r>
              <a:rPr lang="en-US" sz="1805" baseline="-25000" dirty="0">
                <a:solidFill>
                  <a:srgbClr val="000000"/>
                </a:solidFill>
                <a:latin typeface="Arial" panose="020B0604020202020204" pitchFamily="34" charset="0"/>
                <a:cs typeface="Arial" panose="020B0604020202020204" pitchFamily="34" charset="0"/>
              </a:rPr>
              <a:t>0</a:t>
            </a:r>
          </a:p>
        </p:txBody>
      </p:sp>
      <p:grpSp>
        <p:nvGrpSpPr>
          <p:cNvPr id="294926" name="Group 14"/>
          <p:cNvGrpSpPr>
            <a:grpSpLocks/>
          </p:cNvGrpSpPr>
          <p:nvPr/>
        </p:nvGrpSpPr>
        <p:grpSpPr bwMode="auto">
          <a:xfrm>
            <a:off x="1643063" y="2147099"/>
            <a:ext cx="3559286" cy="2193796"/>
            <a:chOff x="1035" y="1086"/>
            <a:chExt cx="2975" cy="1838"/>
          </a:xfrm>
        </p:grpSpPr>
        <p:sp>
          <p:nvSpPr>
            <p:cNvPr id="294927" name="Arc 15"/>
            <p:cNvSpPr>
              <a:spLocks/>
            </p:cNvSpPr>
            <p:nvPr/>
          </p:nvSpPr>
          <p:spPr bwMode="auto">
            <a:xfrm rot="4500000">
              <a:off x="2827" y="2192"/>
              <a:ext cx="762" cy="284"/>
            </a:xfrm>
            <a:custGeom>
              <a:avLst/>
              <a:gdLst>
                <a:gd name="G0" fmla="+- 0 0 0"/>
                <a:gd name="G1" fmla="+- 0 0 0"/>
                <a:gd name="G2" fmla="+- 21600 0 0"/>
                <a:gd name="T0" fmla="*/ 18744 w 18744"/>
                <a:gd name="T1" fmla="*/ 10735 h 21600"/>
                <a:gd name="T2" fmla="*/ 0 w 18744"/>
                <a:gd name="T3" fmla="*/ 21600 h 21600"/>
                <a:gd name="T4" fmla="*/ 0 w 18744"/>
                <a:gd name="T5" fmla="*/ 0 h 21600"/>
              </a:gdLst>
              <a:ahLst/>
              <a:cxnLst>
                <a:cxn ang="0">
                  <a:pos x="T0" y="T1"/>
                </a:cxn>
                <a:cxn ang="0">
                  <a:pos x="T2" y="T3"/>
                </a:cxn>
                <a:cxn ang="0">
                  <a:pos x="T4" y="T5"/>
                </a:cxn>
              </a:cxnLst>
              <a:rect l="0" t="0" r="r" b="b"/>
              <a:pathLst>
                <a:path w="18744" h="21600" fill="none" extrusionOk="0">
                  <a:moveTo>
                    <a:pt x="18743" y="10734"/>
                  </a:moveTo>
                  <a:cubicBezTo>
                    <a:pt x="14895" y="17454"/>
                    <a:pt x="7743" y="21599"/>
                    <a:pt x="0" y="21600"/>
                  </a:cubicBezTo>
                </a:path>
                <a:path w="18744" h="21600" stroke="0" extrusionOk="0">
                  <a:moveTo>
                    <a:pt x="18743" y="10734"/>
                  </a:moveTo>
                  <a:cubicBezTo>
                    <a:pt x="14895" y="17454"/>
                    <a:pt x="7743" y="21599"/>
                    <a:pt x="0" y="21600"/>
                  </a:cubicBezTo>
                  <a:lnTo>
                    <a:pt x="0" y="0"/>
                  </a:lnTo>
                  <a:close/>
                </a:path>
              </a:pathLst>
            </a:custGeom>
            <a:noFill/>
            <a:ln w="12700" cap="rnd">
              <a:solidFill>
                <a:srgbClr val="000000"/>
              </a:solidFill>
              <a:round/>
              <a:headEnd/>
              <a:tailEnd/>
            </a:ln>
            <a:effectLst/>
          </p:spPr>
          <p:txBody>
            <a:bodyPr wrap="none" anchor="ctr"/>
            <a:lstStyle/>
            <a:p>
              <a:endParaRPr lang="en-US"/>
            </a:p>
          </p:txBody>
        </p:sp>
        <p:sp>
          <p:nvSpPr>
            <p:cNvPr id="294928" name="Arc 16"/>
            <p:cNvSpPr>
              <a:spLocks/>
            </p:cNvSpPr>
            <p:nvPr/>
          </p:nvSpPr>
          <p:spPr bwMode="auto">
            <a:xfrm rot="6300000">
              <a:off x="1795" y="145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rgbClr val="000000"/>
              </a:solidFill>
              <a:round/>
              <a:headEnd/>
              <a:tailEnd/>
            </a:ln>
            <a:effectLst/>
          </p:spPr>
          <p:txBody>
            <a:bodyPr wrap="none" anchor="ctr"/>
            <a:lstStyle/>
            <a:p>
              <a:endParaRPr lang="en-US"/>
            </a:p>
          </p:txBody>
        </p:sp>
        <p:sp>
          <p:nvSpPr>
            <p:cNvPr id="294929" name="Arc 17"/>
            <p:cNvSpPr>
              <a:spLocks/>
            </p:cNvSpPr>
            <p:nvPr/>
          </p:nvSpPr>
          <p:spPr bwMode="auto">
            <a:xfrm rot="16980000">
              <a:off x="1417" y="2211"/>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rgbClr val="000000"/>
              </a:solidFill>
              <a:round/>
              <a:headEnd/>
              <a:tailEnd/>
            </a:ln>
            <a:effectLst/>
          </p:spPr>
          <p:txBody>
            <a:bodyPr wrap="none" anchor="ctr"/>
            <a:lstStyle/>
            <a:p>
              <a:endParaRPr lang="en-US"/>
            </a:p>
          </p:txBody>
        </p:sp>
        <p:sp>
          <p:nvSpPr>
            <p:cNvPr id="294930" name="Arc 18"/>
            <p:cNvSpPr>
              <a:spLocks/>
            </p:cNvSpPr>
            <p:nvPr/>
          </p:nvSpPr>
          <p:spPr bwMode="auto">
            <a:xfrm rot="20760000">
              <a:off x="1035" y="2760"/>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rgbClr val="000000"/>
              </a:solidFill>
              <a:round/>
              <a:headEnd/>
              <a:tailEnd/>
            </a:ln>
            <a:effectLst/>
          </p:spPr>
          <p:txBody>
            <a:bodyPr wrap="none" anchor="ctr"/>
            <a:lstStyle/>
            <a:p>
              <a:endParaRPr lang="en-US"/>
            </a:p>
          </p:txBody>
        </p:sp>
        <p:sp>
          <p:nvSpPr>
            <p:cNvPr id="294931" name="Arc 19"/>
            <p:cNvSpPr>
              <a:spLocks/>
            </p:cNvSpPr>
            <p:nvPr/>
          </p:nvSpPr>
          <p:spPr bwMode="auto">
            <a:xfrm rot="15300000">
              <a:off x="2259" y="1452"/>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rgbClr val="000000"/>
              </a:solidFill>
              <a:round/>
              <a:headEnd/>
              <a:tailEnd/>
            </a:ln>
            <a:effectLst/>
          </p:spPr>
          <p:txBody>
            <a:bodyPr wrap="none" anchor="ctr"/>
            <a:lstStyle/>
            <a:p>
              <a:endParaRPr lang="en-US"/>
            </a:p>
          </p:txBody>
        </p:sp>
        <p:sp>
          <p:nvSpPr>
            <p:cNvPr id="294932" name="Arc 20"/>
            <p:cNvSpPr>
              <a:spLocks/>
            </p:cNvSpPr>
            <p:nvPr/>
          </p:nvSpPr>
          <p:spPr bwMode="auto">
            <a:xfrm rot="844471">
              <a:off x="3284" y="2726"/>
              <a:ext cx="726" cy="195"/>
            </a:xfrm>
            <a:custGeom>
              <a:avLst/>
              <a:gdLst>
                <a:gd name="G0" fmla="+- 20527 0 0"/>
                <a:gd name="G1" fmla="+- 0 0 0"/>
                <a:gd name="G2" fmla="+- 21600 0 0"/>
                <a:gd name="T0" fmla="*/ 22549 w 22549"/>
                <a:gd name="T1" fmla="*/ 21505 h 21600"/>
                <a:gd name="T2" fmla="*/ 0 w 22549"/>
                <a:gd name="T3" fmla="*/ 6724 h 21600"/>
                <a:gd name="T4" fmla="*/ 20527 w 22549"/>
                <a:gd name="T5" fmla="*/ 0 h 21600"/>
              </a:gdLst>
              <a:ahLst/>
              <a:cxnLst>
                <a:cxn ang="0">
                  <a:pos x="T0" y="T1"/>
                </a:cxn>
                <a:cxn ang="0">
                  <a:pos x="T2" y="T3"/>
                </a:cxn>
                <a:cxn ang="0">
                  <a:pos x="T4" y="T5"/>
                </a:cxn>
              </a:cxnLst>
              <a:rect l="0" t="0" r="r" b="b"/>
              <a:pathLst>
                <a:path w="22549" h="21600" fill="none" extrusionOk="0">
                  <a:moveTo>
                    <a:pt x="22549" y="21505"/>
                  </a:moveTo>
                  <a:cubicBezTo>
                    <a:pt x="21876" y="21568"/>
                    <a:pt x="21202" y="21599"/>
                    <a:pt x="20527" y="21600"/>
                  </a:cubicBezTo>
                  <a:cubicBezTo>
                    <a:pt x="11188" y="21600"/>
                    <a:pt x="2907" y="15598"/>
                    <a:pt x="0" y="6723"/>
                  </a:cubicBezTo>
                </a:path>
                <a:path w="22549" h="21600" stroke="0" extrusionOk="0">
                  <a:moveTo>
                    <a:pt x="22549" y="21505"/>
                  </a:moveTo>
                  <a:cubicBezTo>
                    <a:pt x="21876" y="21568"/>
                    <a:pt x="21202" y="21599"/>
                    <a:pt x="20527" y="21600"/>
                  </a:cubicBezTo>
                  <a:cubicBezTo>
                    <a:pt x="11188" y="21600"/>
                    <a:pt x="2907" y="15598"/>
                    <a:pt x="0" y="6723"/>
                  </a:cubicBezTo>
                  <a:lnTo>
                    <a:pt x="20527" y="0"/>
                  </a:lnTo>
                  <a:close/>
                </a:path>
              </a:pathLst>
            </a:custGeom>
            <a:noFill/>
            <a:ln w="12700" cap="rnd">
              <a:solidFill>
                <a:srgbClr val="000000"/>
              </a:solidFill>
              <a:round/>
              <a:headEnd/>
              <a:tailEnd/>
            </a:ln>
            <a:effectLst/>
          </p:spPr>
          <p:txBody>
            <a:bodyPr wrap="none" anchor="ctr"/>
            <a:lstStyle/>
            <a:p>
              <a:endParaRPr lang="en-US"/>
            </a:p>
          </p:txBody>
        </p:sp>
      </p:grpSp>
      <p:sp>
        <p:nvSpPr>
          <p:cNvPr id="294933" name="Line 21"/>
          <p:cNvSpPr>
            <a:spLocks noChangeShapeType="1"/>
          </p:cNvSpPr>
          <p:nvPr/>
        </p:nvSpPr>
        <p:spPr bwMode="auto">
          <a:xfrm>
            <a:off x="1516063" y="4479348"/>
            <a:ext cx="4271951" cy="2507"/>
          </a:xfrm>
          <a:prstGeom prst="line">
            <a:avLst/>
          </a:prstGeom>
          <a:noFill/>
          <a:ln w="12700">
            <a:solidFill>
              <a:schemeClr val="tx1"/>
            </a:solidFill>
            <a:round/>
            <a:headEnd/>
            <a:tailEnd/>
          </a:ln>
          <a:effectLst/>
        </p:spPr>
        <p:txBody>
          <a:bodyPr wrap="none" anchor="ctr"/>
          <a:lstStyle/>
          <a:p>
            <a:endParaRPr lang="en-US"/>
          </a:p>
        </p:txBody>
      </p:sp>
      <p:sp>
        <p:nvSpPr>
          <p:cNvPr id="294934" name="Text Box 22"/>
          <p:cNvSpPr txBox="1">
            <a:spLocks noChangeArrowheads="1"/>
          </p:cNvSpPr>
          <p:nvPr/>
        </p:nvSpPr>
        <p:spPr bwMode="auto">
          <a:xfrm>
            <a:off x="5899941" y="4296732"/>
            <a:ext cx="268022" cy="393185"/>
          </a:xfrm>
          <a:prstGeom prst="rect">
            <a:avLst/>
          </a:prstGeom>
          <a:noFill/>
          <a:ln w="12700">
            <a:noFill/>
            <a:miter lim="800000"/>
            <a:headEnd/>
            <a:tailEnd/>
          </a:ln>
          <a:effectLst/>
        </p:spPr>
        <p:txBody>
          <a:bodyPr wrap="none">
            <a:spAutoFit/>
          </a:bodyPr>
          <a:lstStyle/>
          <a:p>
            <a:r>
              <a:rPr lang="en-US" sz="1955" i="1" dirty="0">
                <a:solidFill>
                  <a:srgbClr val="000000"/>
                </a:solidFill>
                <a:latin typeface="Book Antiqua" pitchFamily="18" charset="0"/>
              </a:rPr>
              <a:t>t</a:t>
            </a:r>
          </a:p>
        </p:txBody>
      </p:sp>
      <p:sp>
        <p:nvSpPr>
          <p:cNvPr id="294935" name="Line 23"/>
          <p:cNvSpPr>
            <a:spLocks noChangeShapeType="1"/>
          </p:cNvSpPr>
          <p:nvPr/>
        </p:nvSpPr>
        <p:spPr bwMode="auto">
          <a:xfrm>
            <a:off x="3444462" y="4338506"/>
            <a:ext cx="0" cy="257813"/>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sp>
        <p:nvSpPr>
          <p:cNvPr id="26" name="Rectangle 5"/>
          <p:cNvSpPr>
            <a:spLocks noChangeArrowheads="1"/>
          </p:cNvSpPr>
          <p:nvPr/>
        </p:nvSpPr>
        <p:spPr bwMode="auto">
          <a:xfrm>
            <a:off x="5649345" y="3372903"/>
            <a:ext cx="1825981" cy="345261"/>
          </a:xfrm>
          <a:prstGeom prst="rect">
            <a:avLst/>
          </a:prstGeom>
          <a:noFill/>
          <a:ln w="12700">
            <a:noFill/>
            <a:miter lim="800000"/>
            <a:headEnd/>
            <a:tailEnd/>
          </a:ln>
          <a:effectLst/>
        </p:spPr>
        <p:txBody>
          <a:bodyPr wrap="square" lIns="68034" tIns="33420" rIns="68034" bIns="33420">
            <a:spAutoFit/>
          </a:bodyPr>
          <a:lstStyle/>
          <a:p>
            <a:pPr algn="l"/>
            <a:r>
              <a:rPr lang="en-US" sz="1805" i="1" dirty="0">
                <a:solidFill>
                  <a:srgbClr val="000000"/>
                </a:solidFill>
                <a:latin typeface="Arial" panose="020B0604020202020204" pitchFamily="34" charset="0"/>
                <a:cs typeface="Arial" panose="020B0604020202020204" pitchFamily="34" charset="0"/>
              </a:rPr>
              <a:t>p</a:t>
            </a:r>
            <a:r>
              <a:rPr lang="en-US" sz="1805" dirty="0">
                <a:solidFill>
                  <a:srgbClr val="000000"/>
                </a:solidFill>
                <a:latin typeface="Arial" panose="020B0604020202020204" pitchFamily="34" charset="0"/>
                <a:cs typeface="Arial" panose="020B0604020202020204" pitchFamily="34" charset="0"/>
              </a:rPr>
              <a:t>-value = .0128</a:t>
            </a:r>
          </a:p>
        </p:txBody>
      </p:sp>
      <p:sp>
        <p:nvSpPr>
          <p:cNvPr id="27" name="Rectangle 13"/>
          <p:cNvSpPr>
            <a:spLocks noChangeArrowheads="1"/>
          </p:cNvSpPr>
          <p:nvPr/>
        </p:nvSpPr>
        <p:spPr bwMode="auto">
          <a:xfrm>
            <a:off x="5014342" y="4639461"/>
            <a:ext cx="656770" cy="623029"/>
          </a:xfrm>
          <a:prstGeom prst="rect">
            <a:avLst/>
          </a:prstGeom>
          <a:noFill/>
          <a:ln w="12700">
            <a:noFill/>
            <a:miter lim="800000"/>
            <a:headEnd/>
            <a:tailEnd/>
          </a:ln>
          <a:effectLst/>
        </p:spPr>
        <p:txBody>
          <a:bodyPr wrap="none" lIns="68034" tIns="33420" rIns="68034" bIns="33420">
            <a:spAutoFit/>
          </a:bodyPr>
          <a:lstStyle/>
          <a:p>
            <a:pPr algn="l"/>
            <a:r>
              <a:rPr lang="en-US" sz="1805" i="1" dirty="0">
                <a:solidFill>
                  <a:srgbClr val="000000"/>
                </a:solidFill>
                <a:latin typeface="Book Antiqua" pitchFamily="18" charset="0"/>
              </a:rPr>
              <a:t> t</a:t>
            </a:r>
            <a:r>
              <a:rPr lang="en-US" sz="1805" dirty="0">
                <a:solidFill>
                  <a:srgbClr val="000000"/>
                </a:solidFill>
                <a:latin typeface="Book Antiqua" pitchFamily="18" charset="0"/>
              </a:rPr>
              <a:t> =</a:t>
            </a:r>
          </a:p>
          <a:p>
            <a:pPr algn="l"/>
            <a:r>
              <a:rPr lang="en-US" sz="1805" dirty="0">
                <a:solidFill>
                  <a:srgbClr val="000000"/>
                </a:solidFill>
                <a:latin typeface="Book Antiqua" pitchFamily="18" charset="0"/>
              </a:rPr>
              <a:t>2.286</a:t>
            </a:r>
          </a:p>
        </p:txBody>
      </p:sp>
      <p:grpSp>
        <p:nvGrpSpPr>
          <p:cNvPr id="28" name="Group 124"/>
          <p:cNvGrpSpPr>
            <a:grpSpLocks/>
          </p:cNvGrpSpPr>
          <p:nvPr/>
        </p:nvGrpSpPr>
        <p:grpSpPr bwMode="auto">
          <a:xfrm>
            <a:off x="4874190" y="3419451"/>
            <a:ext cx="176212" cy="1327259"/>
            <a:chOff x="3645" y="2256"/>
            <a:chExt cx="111" cy="1112"/>
          </a:xfrm>
          <a:effectLst/>
        </p:grpSpPr>
        <p:sp>
          <p:nvSpPr>
            <p:cNvPr id="29" name="Freeform 125"/>
            <p:cNvSpPr>
              <a:spLocks noChangeArrowheads="1"/>
            </p:cNvSpPr>
            <p:nvPr/>
          </p:nvSpPr>
          <p:spPr bwMode="auto">
            <a:xfrm flipH="1">
              <a:off x="3645" y="2256"/>
              <a:ext cx="47" cy="959"/>
            </a:xfrm>
            <a:custGeom>
              <a:avLst/>
              <a:gdLst/>
              <a:ahLst/>
              <a:cxnLst>
                <a:cxn ang="0">
                  <a:pos x="0" y="0"/>
                </a:cxn>
                <a:cxn ang="0">
                  <a:pos x="0" y="263"/>
                </a:cxn>
              </a:cxnLst>
              <a:rect l="0" t="0" r="r" b="b"/>
              <a:pathLst>
                <a:path w="1" h="263">
                  <a:moveTo>
                    <a:pt x="0" y="0"/>
                  </a:moveTo>
                  <a:lnTo>
                    <a:pt x="0" y="263"/>
                  </a:lnTo>
                </a:path>
              </a:pathLst>
            </a:custGeom>
            <a:noFill/>
            <a:ln w="12700">
              <a:solidFill>
                <a:srgbClr val="000000"/>
              </a:solidFill>
              <a:round/>
              <a:headEnd/>
              <a:tailEnd/>
            </a:ln>
            <a:effectLst>
              <a:outerShdw dist="17961" dir="2700000" algn="ctr" rotWithShape="0">
                <a:srgbClr val="000000"/>
              </a:outerShdw>
            </a:effectLst>
          </p:spPr>
          <p:txBody>
            <a:bodyPr wrap="none" anchor="ctr"/>
            <a:lstStyle/>
            <a:p>
              <a:endParaRPr lang="en-US"/>
            </a:p>
          </p:txBody>
        </p:sp>
        <p:sp>
          <p:nvSpPr>
            <p:cNvPr id="30" name="Line 126"/>
            <p:cNvSpPr>
              <a:spLocks noChangeShapeType="1"/>
            </p:cNvSpPr>
            <p:nvPr/>
          </p:nvSpPr>
          <p:spPr bwMode="auto">
            <a:xfrm>
              <a:off x="3692" y="3216"/>
              <a:ext cx="64" cy="152"/>
            </a:xfrm>
            <a:prstGeom prst="line">
              <a:avLst/>
            </a:prstGeom>
            <a:noFill/>
            <a:ln w="12700">
              <a:solidFill>
                <a:srgbClr val="000000"/>
              </a:solidFill>
              <a:round/>
              <a:headEnd/>
              <a:tailEnd/>
            </a:ln>
            <a:effectLst>
              <a:outerShdw dist="17961" dir="2700000" algn="ctr" rotWithShape="0">
                <a:srgbClr val="000000"/>
              </a:outerShdw>
            </a:effectLst>
          </p:spPr>
          <p:txBody>
            <a:bodyPr/>
            <a:lstStyle/>
            <a:p>
              <a:endParaRPr lang="en-US"/>
            </a:p>
          </p:txBody>
        </p:sp>
      </p:grpSp>
      <p:sp>
        <p:nvSpPr>
          <p:cNvPr id="31" name="Line 130"/>
          <p:cNvSpPr>
            <a:spLocks noChangeShapeType="1"/>
          </p:cNvSpPr>
          <p:nvPr/>
        </p:nvSpPr>
        <p:spPr bwMode="auto">
          <a:xfrm>
            <a:off x="4932474" y="3569842"/>
            <a:ext cx="647700" cy="0"/>
          </a:xfrm>
          <a:prstGeom prst="line">
            <a:avLst/>
          </a:prstGeom>
          <a:noFill/>
          <a:ln w="12700">
            <a:solidFill>
              <a:srgbClr val="000000"/>
            </a:solidFill>
            <a:round/>
            <a:headEnd/>
            <a:tailEnd type="triangle" w="med" len="med"/>
          </a:ln>
          <a:effectLst/>
        </p:spPr>
        <p:txBody>
          <a:bodyPr wrap="none" anchor="ctr"/>
          <a:lstStyle/>
          <a:p>
            <a:endParaRPr lang="en-US"/>
          </a:p>
        </p:txBody>
      </p:sp>
      <p:sp>
        <p:nvSpPr>
          <p:cNvPr id="34" name="Rectangle 52"/>
          <p:cNvSpPr>
            <a:spLocks noChangeArrowheads="1"/>
          </p:cNvSpPr>
          <p:nvPr/>
        </p:nvSpPr>
        <p:spPr bwMode="auto">
          <a:xfrm>
            <a:off x="523257" y="1054468"/>
            <a:ext cx="7772400" cy="489030"/>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One-Tailed Test About a Population Mean:  </a:t>
            </a:r>
            <a:r>
              <a:rPr lang="en-US" sz="2400" b="1" i="1" dirty="0">
                <a:latin typeface="Symbol" panose="05050102010706020507" pitchFamily="18" charset="2"/>
                <a:cs typeface="Arial" panose="020B0604020202020204" pitchFamily="34" charset="0"/>
              </a:rPr>
              <a:t>s</a:t>
            </a:r>
            <a:r>
              <a:rPr lang="en-US" sz="2400" b="1" dirty="0">
                <a:latin typeface="+mn-lt"/>
                <a:cs typeface="Arial" panose="020B0604020202020204" pitchFamily="34" charset="0"/>
              </a:rPr>
              <a:t>  Unknown</a:t>
            </a:r>
          </a:p>
        </p:txBody>
      </p:sp>
      <p:sp>
        <p:nvSpPr>
          <p:cNvPr id="3" name="TextBox 2"/>
          <p:cNvSpPr txBox="1"/>
          <p:nvPr/>
        </p:nvSpPr>
        <p:spPr>
          <a:xfrm>
            <a:off x="6532543" y="3733693"/>
            <a:ext cx="1959373" cy="646331"/>
          </a:xfrm>
          <a:prstGeom prst="rect">
            <a:avLst/>
          </a:prstGeom>
          <a:noFill/>
        </p:spPr>
        <p:txBody>
          <a:bodyPr wrap="square" rtlCol="0">
            <a:spAutoFit/>
          </a:bodyPr>
          <a:lstStyle/>
          <a:p>
            <a:r>
              <a:rPr lang="en-US" dirty="0">
                <a:solidFill>
                  <a:srgbClr val="000000"/>
                </a:solidFill>
                <a:effectLst/>
                <a:latin typeface="Arial" panose="020B0604020202020204" pitchFamily="34" charset="0"/>
                <a:cs typeface="Arial" panose="020B0604020202020204" pitchFamily="34" charset="0"/>
              </a:rPr>
              <a:t>(</a:t>
            </a:r>
            <a:r>
              <a:rPr lang="en-US" i="1" dirty="0">
                <a:solidFill>
                  <a:srgbClr val="000000"/>
                </a:solidFill>
                <a:effectLst/>
                <a:latin typeface="Arial" panose="020B0604020202020204" pitchFamily="34" charset="0"/>
                <a:cs typeface="Arial" panose="020B0604020202020204" pitchFamily="34" charset="0"/>
              </a:rPr>
              <a:t>p</a:t>
            </a:r>
            <a:r>
              <a:rPr lang="en-US" dirty="0">
                <a:solidFill>
                  <a:srgbClr val="000000"/>
                </a:solidFill>
                <a:effectLst/>
                <a:latin typeface="Arial" panose="020B0604020202020204" pitchFamily="34" charset="0"/>
                <a:cs typeface="Arial" panose="020B0604020202020204" pitchFamily="34" charset="0"/>
              </a:rPr>
              <a:t>-Value </a:t>
            </a:r>
            <a:r>
              <a:rPr lang="en-US" u="sng" dirty="0">
                <a:solidFill>
                  <a:srgbClr val="000000"/>
                </a:solidFill>
                <a:effectLst/>
                <a:latin typeface="Arial" panose="020B0604020202020204" pitchFamily="34" charset="0"/>
                <a:cs typeface="Arial" panose="020B0604020202020204" pitchFamily="34" charset="0"/>
              </a:rPr>
              <a:t>&lt;</a:t>
            </a:r>
            <a:r>
              <a:rPr lang="en-US" dirty="0">
                <a:solidFill>
                  <a:srgbClr val="000000"/>
                </a:solidFill>
                <a:effectLst/>
                <a:latin typeface="Arial" panose="020B0604020202020204" pitchFamily="34" charset="0"/>
                <a:cs typeface="Arial" panose="020B0604020202020204" pitchFamily="34" charset="0"/>
              </a:rPr>
              <a:t> </a:t>
            </a:r>
            <a:r>
              <a:rPr lang="en-US" i="1" dirty="0">
                <a:solidFill>
                  <a:srgbClr val="000000"/>
                </a:solidFill>
                <a:effectLst/>
                <a:latin typeface="Symbol" panose="05050102010706020507" pitchFamily="18" charset="2"/>
                <a:cs typeface="Arial" panose="020B0604020202020204" pitchFamily="34" charset="0"/>
              </a:rPr>
              <a:t>a</a:t>
            </a:r>
            <a:r>
              <a:rPr lang="en-US" dirty="0">
                <a:solidFill>
                  <a:srgbClr val="000000"/>
                </a:solidFill>
                <a:effectLst/>
                <a:latin typeface="Arial" panose="020B0604020202020204" pitchFamily="34" charset="0"/>
                <a:cs typeface="Arial" panose="020B0604020202020204" pitchFamily="34" charset="0"/>
              </a:rPr>
              <a:t> ,</a:t>
            </a:r>
          </a:p>
          <a:p>
            <a:r>
              <a:rPr lang="en-US" dirty="0">
                <a:solidFill>
                  <a:srgbClr val="000000"/>
                </a:solidFill>
                <a:effectLst/>
                <a:latin typeface="Arial" panose="020B0604020202020204" pitchFamily="34" charset="0"/>
                <a:cs typeface="Arial" panose="020B0604020202020204" pitchFamily="34" charset="0"/>
              </a:rPr>
              <a:t>so reject </a:t>
            </a:r>
            <a:r>
              <a:rPr lang="en-US" i="1" dirty="0">
                <a:solidFill>
                  <a:srgbClr val="000000"/>
                </a:solidFill>
                <a:effectLst/>
                <a:latin typeface="Arial" panose="020B0604020202020204" pitchFamily="34" charset="0"/>
                <a:cs typeface="Arial" panose="020B0604020202020204" pitchFamily="34" charset="0"/>
              </a:rPr>
              <a:t>H</a:t>
            </a:r>
            <a:r>
              <a:rPr lang="en-US" baseline="-25000" dirty="0">
                <a:solidFill>
                  <a:srgbClr val="000000"/>
                </a:solidFill>
                <a:effectLst/>
                <a:latin typeface="Arial" panose="020B0604020202020204" pitchFamily="34" charset="0"/>
                <a:cs typeface="Arial" panose="020B0604020202020204" pitchFamily="34" charset="0"/>
              </a:rPr>
              <a:t>0</a:t>
            </a:r>
            <a:r>
              <a:rPr lang="en-US" dirty="0">
                <a:solidFill>
                  <a:srgbClr val="000000"/>
                </a:solidFill>
                <a:effectLst/>
                <a:latin typeface="Arial" panose="020B0604020202020204" pitchFamily="34" charset="0"/>
                <a:cs typeface="Arial" panose="020B0604020202020204" pitchFamily="34" charset="0"/>
              </a:rPr>
              <a:t>.</a:t>
            </a:r>
            <a:r>
              <a:rPr lang="en-US" dirty="0">
                <a:latin typeface="+mn-lt"/>
              </a:rPr>
              <a:t>)</a:t>
            </a:r>
            <a:endParaRPr lang="en-US"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7149487"/>
      </p:ext>
    </p:extLst>
  </p:cSld>
  <p:clrMapOvr>
    <a:masterClrMapping/>
  </p:clrMapOvr>
  <p:transition>
    <p:zo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ChangeArrowheads="1"/>
          </p:cNvSpPr>
          <p:nvPr/>
        </p:nvSpPr>
        <p:spPr bwMode="auto">
          <a:xfrm>
            <a:off x="761319" y="1912579"/>
            <a:ext cx="7524750" cy="673178"/>
          </a:xfrm>
          <a:prstGeom prst="rect">
            <a:avLst/>
          </a:prstGeom>
          <a:noFill/>
          <a:ln w="12700">
            <a:noFill/>
            <a:miter lim="800000"/>
            <a:headEnd/>
            <a:tailEnd/>
          </a:ln>
          <a:effectLst/>
        </p:spPr>
        <p:txBody>
          <a:bodyPr wrap="square" anchor="ctr"/>
          <a:lstStyle/>
          <a:p>
            <a:pPr marL="257827" indent="-257827">
              <a:lnSpc>
                <a:spcPct val="90000"/>
              </a:lnSpc>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The equality part of the hypotheses always appears in the null hypothesis.</a:t>
            </a:r>
            <a:endParaRPr lang="en-US" dirty="0">
              <a:solidFill>
                <a:srgbClr val="000000"/>
              </a:solidFill>
              <a:effectLst/>
              <a:latin typeface="+mn-lt"/>
              <a:cs typeface="Arial" panose="020B0604020202020204" pitchFamily="34" charset="0"/>
            </a:endParaRPr>
          </a:p>
        </p:txBody>
      </p:sp>
      <p:sp>
        <p:nvSpPr>
          <p:cNvPr id="8" name="Rectangle 8"/>
          <p:cNvSpPr>
            <a:spLocks noChangeArrowheads="1"/>
          </p:cNvSpPr>
          <p:nvPr/>
        </p:nvSpPr>
        <p:spPr bwMode="auto">
          <a:xfrm>
            <a:off x="753772" y="2432847"/>
            <a:ext cx="7524750" cy="1018932"/>
          </a:xfrm>
          <a:prstGeom prst="rect">
            <a:avLst/>
          </a:prstGeom>
          <a:noFill/>
          <a:ln w="12700">
            <a:noFill/>
            <a:miter lim="800000"/>
            <a:headEnd/>
            <a:tailEnd/>
          </a:ln>
          <a:effectLst/>
        </p:spPr>
        <p:txBody>
          <a:bodyPr wrap="square" anchor="ctr"/>
          <a:lstStyle/>
          <a:p>
            <a:pPr marL="257827" indent="-257827">
              <a:lnSpc>
                <a:spcPct val="110000"/>
              </a:lnSpc>
              <a:buFont typeface="Arial" panose="020B0604020202020204" pitchFamily="34" charset="0"/>
              <a:buChar char="•"/>
            </a:pPr>
            <a:r>
              <a:rPr lang="en-US" sz="1805" dirty="0">
                <a:solidFill>
                  <a:srgbClr val="000000"/>
                </a:solidFill>
                <a:latin typeface="+mn-lt"/>
                <a:cs typeface="Arial" panose="020B0604020202020204" pitchFamily="34" charset="0"/>
              </a:rPr>
              <a:t>In general, a hypothesis test about the value of a population proportion </a:t>
            </a:r>
            <a:r>
              <a:rPr lang="en-US" sz="1805" i="1" dirty="0">
                <a:solidFill>
                  <a:srgbClr val="000000"/>
                </a:solidFill>
                <a:latin typeface="+mn-lt"/>
                <a:cs typeface="Arial" panose="020B0604020202020204" pitchFamily="34" charset="0"/>
              </a:rPr>
              <a:t>p</a:t>
            </a:r>
            <a:r>
              <a:rPr lang="en-US" sz="1805" baseline="-25000"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must take one of the following three forms (where </a:t>
            </a:r>
            <a:r>
              <a:rPr lang="en-US" sz="1805" i="1" dirty="0">
                <a:solidFill>
                  <a:srgbClr val="000000"/>
                </a:solidFill>
                <a:latin typeface="+mn-lt"/>
                <a:cs typeface="Arial" panose="020B0604020202020204" pitchFamily="34" charset="0"/>
              </a:rPr>
              <a:t>p</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is the hypothesized       value of the population proportion).</a:t>
            </a:r>
          </a:p>
        </p:txBody>
      </p:sp>
      <p:sp>
        <p:nvSpPr>
          <p:cNvPr id="9" name="Rectangle 9"/>
          <p:cNvSpPr>
            <a:spLocks noChangeArrowheads="1"/>
          </p:cNvSpPr>
          <p:nvPr/>
        </p:nvSpPr>
        <p:spPr bwMode="auto">
          <a:xfrm>
            <a:off x="506122" y="1136760"/>
            <a:ext cx="7772400" cy="612305"/>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A Summary of Forms for Null and Alternative Hypotheses About a Population Proportion</a:t>
            </a:r>
          </a:p>
        </p:txBody>
      </p:sp>
      <p:sp>
        <p:nvSpPr>
          <p:cNvPr id="10" name="Text Box 13"/>
          <p:cNvSpPr txBox="1">
            <a:spLocks noChangeArrowheads="1"/>
          </p:cNvSpPr>
          <p:nvPr/>
        </p:nvSpPr>
        <p:spPr bwMode="auto">
          <a:xfrm>
            <a:off x="2376537" y="4379170"/>
            <a:ext cx="1201611" cy="647870"/>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One-tailed</a:t>
            </a:r>
          </a:p>
          <a:p>
            <a:r>
              <a:rPr lang="en-US" sz="1805" dirty="0">
                <a:solidFill>
                  <a:srgbClr val="000000"/>
                </a:solidFill>
                <a:latin typeface="+mn-lt"/>
                <a:cs typeface="Arial" panose="020B0604020202020204" pitchFamily="34" charset="0"/>
              </a:rPr>
              <a:t>(lower tail)</a:t>
            </a:r>
          </a:p>
        </p:txBody>
      </p:sp>
      <p:sp>
        <p:nvSpPr>
          <p:cNvPr id="11" name="Text Box 14"/>
          <p:cNvSpPr txBox="1">
            <a:spLocks noChangeArrowheads="1"/>
          </p:cNvSpPr>
          <p:nvPr/>
        </p:nvSpPr>
        <p:spPr bwMode="auto">
          <a:xfrm>
            <a:off x="4007881" y="4379170"/>
            <a:ext cx="1230209" cy="647870"/>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One-tailed</a:t>
            </a:r>
          </a:p>
          <a:p>
            <a:r>
              <a:rPr lang="en-US" sz="1805" dirty="0">
                <a:solidFill>
                  <a:srgbClr val="000000"/>
                </a:solidFill>
                <a:latin typeface="+mn-lt"/>
                <a:cs typeface="Arial" panose="020B0604020202020204" pitchFamily="34" charset="0"/>
              </a:rPr>
              <a:t>(upper tail)</a:t>
            </a:r>
          </a:p>
        </p:txBody>
      </p:sp>
      <p:sp>
        <p:nvSpPr>
          <p:cNvPr id="12" name="Text Box 15"/>
          <p:cNvSpPr txBox="1">
            <a:spLocks noChangeArrowheads="1"/>
          </p:cNvSpPr>
          <p:nvPr/>
        </p:nvSpPr>
        <p:spPr bwMode="auto">
          <a:xfrm>
            <a:off x="5654525" y="4369880"/>
            <a:ext cx="1170257"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Two-tailed</a:t>
            </a:r>
          </a:p>
        </p:txBody>
      </p:sp>
      <mc:AlternateContent xmlns:mc="http://schemas.openxmlformats.org/markup-compatibility/2006" xmlns:a14="http://schemas.microsoft.com/office/drawing/2010/main">
        <mc:Choice Requires="a14">
          <p:sp>
            <p:nvSpPr>
              <p:cNvPr id="30" name="TextBox 29"/>
              <p:cNvSpPr txBox="1"/>
              <p:nvPr/>
            </p:nvSpPr>
            <p:spPr>
              <a:xfrm>
                <a:off x="2406297" y="3509360"/>
                <a:ext cx="1126847" cy="370101"/>
              </a:xfrm>
              <a:prstGeom prst="rect">
                <a:avLst/>
              </a:prstGeom>
              <a:noFill/>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𝐻</m:t>
                        </m:r>
                      </m:e>
                      <m:sub>
                        <m:r>
                          <a:rPr lang="en-US" sz="1805" i="1">
                            <a:solidFill>
                              <a:srgbClr val="000000"/>
                            </a:solidFill>
                            <a:latin typeface="Cambria Math"/>
                          </a:rPr>
                          <m:t>0</m:t>
                        </m:r>
                      </m:sub>
                    </m:sSub>
                    <m:r>
                      <a:rPr lang="en-US" sz="1805" i="1">
                        <a:solidFill>
                          <a:srgbClr val="000000"/>
                        </a:solidFill>
                        <a:latin typeface="Cambria Math"/>
                      </a:rPr>
                      <m:t>:</m:t>
                    </m:r>
                    <m:r>
                      <a:rPr lang="en-US" sz="1805" i="1">
                        <a:solidFill>
                          <a:srgbClr val="000000"/>
                        </a:solidFill>
                        <a:latin typeface="Cambria Math"/>
                        <a:ea typeface="Cambria Math"/>
                      </a:rPr>
                      <m:t>𝑝</m:t>
                    </m:r>
                    <m:r>
                      <a:rPr lang="en-US" sz="1805" i="1">
                        <a:solidFill>
                          <a:srgbClr val="000000"/>
                        </a:solidFill>
                        <a:latin typeface="Cambria Math"/>
                        <a:ea typeface="Cambria Math"/>
                      </a:rPr>
                      <m:t> </m:t>
                    </m:r>
                  </m:oMath>
                </a14:m>
                <a:r>
                  <a:rPr lang="en-US" sz="1805" dirty="0">
                    <a:solidFill>
                      <a:srgbClr val="000000"/>
                    </a:solidFill>
                    <a:latin typeface="+mn-lt"/>
                    <a:ea typeface="Cambria Math"/>
                    <a:cs typeface="Arial" panose="020B0604020202020204" pitchFamily="34" charset="0"/>
                  </a:rPr>
                  <a:t>≥</a:t>
                </a:r>
                <a14:m>
                  <m:oMath xmlns:m="http://schemas.openxmlformats.org/officeDocument/2006/math">
                    <m:r>
                      <a:rPr lang="en-US" sz="1805" i="1">
                        <a:solidFill>
                          <a:srgbClr val="000000"/>
                        </a:solidFill>
                        <a:latin typeface="Cambria Math"/>
                        <a:ea typeface="Cambria Math"/>
                      </a:rPr>
                      <m:t> </m:t>
                    </m:r>
                    <m:sSub>
                      <m:sSubPr>
                        <m:ctrlPr>
                          <a:rPr lang="en-US" sz="1805" i="1">
                            <a:solidFill>
                              <a:srgbClr val="000000"/>
                            </a:solidFill>
                            <a:latin typeface="Cambria Math" panose="02040503050406030204" pitchFamily="18" charset="0"/>
                            <a:ea typeface="Cambria Math"/>
                          </a:rPr>
                        </m:ctrlPr>
                      </m:sSubPr>
                      <m:e>
                        <m:r>
                          <a:rPr lang="en-US" sz="1805" i="1">
                            <a:solidFill>
                              <a:srgbClr val="000000"/>
                            </a:solidFill>
                            <a:latin typeface="Cambria Math"/>
                            <a:ea typeface="Cambria Math"/>
                          </a:rPr>
                          <m:t>𝑝</m:t>
                        </m:r>
                      </m:e>
                      <m:sub>
                        <m:r>
                          <a:rPr lang="en-US" sz="1805" i="1">
                            <a:solidFill>
                              <a:srgbClr val="000000"/>
                            </a:solidFill>
                            <a:latin typeface="Cambria Math"/>
                            <a:ea typeface="Cambria Math"/>
                          </a:rPr>
                          <m:t>0</m:t>
                        </m:r>
                      </m:sub>
                    </m:sSub>
                  </m:oMath>
                </a14:m>
                <a:endParaRPr lang="en-US" sz="1805" dirty="0">
                  <a:solidFill>
                    <a:srgbClr val="000000"/>
                  </a:solidFill>
                  <a:latin typeface="+mn-lt"/>
                  <a:cs typeface="Arial" panose="020B0604020202020204" pitchFamily="34" charset="0"/>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2406297" y="3509360"/>
                <a:ext cx="1126847" cy="370101"/>
              </a:xfrm>
              <a:prstGeom prst="rect">
                <a:avLst/>
              </a:prstGeom>
              <a:blipFill>
                <a:blip r:embed="rId2"/>
                <a:stretch>
                  <a:fillRect t="-10000" b="-26667"/>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2431612" y="3845555"/>
                <a:ext cx="1138966" cy="370101"/>
              </a:xfrm>
              <a:prstGeom prst="rect">
                <a:avLst/>
              </a:prstGeom>
              <a:noFill/>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𝐻</m:t>
                        </m:r>
                      </m:e>
                      <m:sub>
                        <m:r>
                          <a:rPr lang="en-US" sz="1805" i="1">
                            <a:solidFill>
                              <a:srgbClr val="000000"/>
                            </a:solidFill>
                            <a:latin typeface="Cambria Math"/>
                          </a:rPr>
                          <m:t>𝑎</m:t>
                        </m:r>
                      </m:sub>
                    </m:sSub>
                    <m:r>
                      <a:rPr lang="en-US" sz="1805" i="1">
                        <a:solidFill>
                          <a:srgbClr val="000000"/>
                        </a:solidFill>
                        <a:latin typeface="Cambria Math"/>
                      </a:rPr>
                      <m:t>:</m:t>
                    </m:r>
                    <m:r>
                      <a:rPr lang="en-US" sz="1805" i="1">
                        <a:solidFill>
                          <a:srgbClr val="000000"/>
                        </a:solidFill>
                        <a:latin typeface="Cambria Math"/>
                        <a:ea typeface="Cambria Math"/>
                      </a:rPr>
                      <m:t>𝑝</m:t>
                    </m:r>
                    <m:r>
                      <a:rPr lang="en-US" sz="1805" i="1">
                        <a:solidFill>
                          <a:srgbClr val="000000"/>
                        </a:solidFill>
                        <a:latin typeface="Cambria Math"/>
                        <a:ea typeface="Cambria Math"/>
                      </a:rPr>
                      <m:t> </m:t>
                    </m:r>
                  </m:oMath>
                </a14:m>
                <a:r>
                  <a:rPr lang="en-US" sz="1805" dirty="0">
                    <a:solidFill>
                      <a:srgbClr val="000000"/>
                    </a:solidFill>
                    <a:latin typeface="+mn-lt"/>
                    <a:ea typeface="Cambria Math"/>
                    <a:cs typeface="Arial" panose="020B0604020202020204" pitchFamily="34" charset="0"/>
                  </a:rPr>
                  <a:t>&lt;</a:t>
                </a:r>
                <a14:m>
                  <m:oMath xmlns:m="http://schemas.openxmlformats.org/officeDocument/2006/math">
                    <m:r>
                      <a:rPr lang="en-US" sz="1805" i="1">
                        <a:solidFill>
                          <a:srgbClr val="000000"/>
                        </a:solidFill>
                        <a:latin typeface="Cambria Math"/>
                        <a:ea typeface="Cambria Math"/>
                      </a:rPr>
                      <m:t> </m:t>
                    </m:r>
                    <m:sSub>
                      <m:sSubPr>
                        <m:ctrlPr>
                          <a:rPr lang="en-US" sz="1805" i="1">
                            <a:solidFill>
                              <a:srgbClr val="000000"/>
                            </a:solidFill>
                            <a:latin typeface="Cambria Math" panose="02040503050406030204" pitchFamily="18" charset="0"/>
                            <a:ea typeface="Cambria Math"/>
                          </a:rPr>
                        </m:ctrlPr>
                      </m:sSubPr>
                      <m:e>
                        <m:r>
                          <a:rPr lang="en-US" sz="1805" i="1">
                            <a:solidFill>
                              <a:srgbClr val="000000"/>
                            </a:solidFill>
                            <a:latin typeface="Cambria Math"/>
                            <a:ea typeface="Cambria Math"/>
                          </a:rPr>
                          <m:t>𝑝</m:t>
                        </m:r>
                      </m:e>
                      <m:sub>
                        <m:r>
                          <a:rPr lang="en-US" sz="1805" i="1">
                            <a:solidFill>
                              <a:srgbClr val="000000"/>
                            </a:solidFill>
                            <a:latin typeface="Cambria Math"/>
                            <a:ea typeface="Cambria Math"/>
                          </a:rPr>
                          <m:t>0</m:t>
                        </m:r>
                      </m:sub>
                    </m:sSub>
                  </m:oMath>
                </a14:m>
                <a:endParaRPr lang="en-US" sz="1805" dirty="0">
                  <a:solidFill>
                    <a:srgbClr val="000000"/>
                  </a:solidFill>
                  <a:latin typeface="+mn-lt"/>
                  <a:cs typeface="Arial" panose="020B0604020202020204" pitchFamily="34" charset="0"/>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2431612" y="3845555"/>
                <a:ext cx="1138966" cy="370101"/>
              </a:xfrm>
              <a:prstGeom prst="rect">
                <a:avLst/>
              </a:prstGeom>
              <a:blipFill>
                <a:blip r:embed="rId3"/>
                <a:stretch>
                  <a:fillRect t="-9836" b="-24590"/>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4012081" y="3505848"/>
                <a:ext cx="1126847" cy="370101"/>
              </a:xfrm>
              <a:prstGeom prst="rect">
                <a:avLst/>
              </a:prstGeom>
              <a:noFill/>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𝐻</m:t>
                        </m:r>
                      </m:e>
                      <m:sub>
                        <m:r>
                          <a:rPr lang="en-US" sz="1805" i="1">
                            <a:solidFill>
                              <a:srgbClr val="000000"/>
                            </a:solidFill>
                            <a:latin typeface="Cambria Math"/>
                          </a:rPr>
                          <m:t>0</m:t>
                        </m:r>
                      </m:sub>
                    </m:sSub>
                    <m:r>
                      <a:rPr lang="en-US" sz="1805" i="1">
                        <a:solidFill>
                          <a:srgbClr val="000000"/>
                        </a:solidFill>
                        <a:latin typeface="Cambria Math"/>
                      </a:rPr>
                      <m:t>:</m:t>
                    </m:r>
                    <m:r>
                      <a:rPr lang="en-US" sz="1805" i="1">
                        <a:solidFill>
                          <a:srgbClr val="000000"/>
                        </a:solidFill>
                        <a:latin typeface="Cambria Math"/>
                        <a:ea typeface="Cambria Math"/>
                      </a:rPr>
                      <m:t>𝑝</m:t>
                    </m:r>
                    <m:r>
                      <a:rPr lang="en-US" sz="1805" i="1">
                        <a:solidFill>
                          <a:srgbClr val="000000"/>
                        </a:solidFill>
                        <a:latin typeface="Cambria Math"/>
                        <a:ea typeface="Cambria Math"/>
                      </a:rPr>
                      <m:t> </m:t>
                    </m:r>
                  </m:oMath>
                </a14:m>
                <a:r>
                  <a:rPr lang="en-US" sz="1805" dirty="0">
                    <a:solidFill>
                      <a:srgbClr val="000000"/>
                    </a:solidFill>
                    <a:latin typeface="+mn-lt"/>
                    <a:ea typeface="Cambria Math"/>
                    <a:cs typeface="Arial" panose="020B0604020202020204" pitchFamily="34" charset="0"/>
                  </a:rPr>
                  <a:t>≤</a:t>
                </a:r>
                <a14:m>
                  <m:oMath xmlns:m="http://schemas.openxmlformats.org/officeDocument/2006/math">
                    <m:r>
                      <a:rPr lang="en-US" sz="1805" i="1">
                        <a:solidFill>
                          <a:srgbClr val="000000"/>
                        </a:solidFill>
                        <a:latin typeface="Cambria Math"/>
                        <a:ea typeface="Cambria Math"/>
                      </a:rPr>
                      <m:t> </m:t>
                    </m:r>
                    <m:sSub>
                      <m:sSubPr>
                        <m:ctrlPr>
                          <a:rPr lang="en-US" sz="1805" i="1">
                            <a:solidFill>
                              <a:srgbClr val="000000"/>
                            </a:solidFill>
                            <a:latin typeface="Cambria Math" panose="02040503050406030204" pitchFamily="18" charset="0"/>
                            <a:ea typeface="Cambria Math"/>
                          </a:rPr>
                        </m:ctrlPr>
                      </m:sSubPr>
                      <m:e>
                        <m:r>
                          <a:rPr lang="en-US" sz="1805" i="1">
                            <a:solidFill>
                              <a:srgbClr val="000000"/>
                            </a:solidFill>
                            <a:latin typeface="Cambria Math"/>
                            <a:ea typeface="Cambria Math"/>
                          </a:rPr>
                          <m:t>𝑝</m:t>
                        </m:r>
                      </m:e>
                      <m:sub>
                        <m:r>
                          <a:rPr lang="en-US" sz="1805" i="1">
                            <a:solidFill>
                              <a:srgbClr val="000000"/>
                            </a:solidFill>
                            <a:latin typeface="Cambria Math"/>
                            <a:ea typeface="Cambria Math"/>
                          </a:rPr>
                          <m:t>0</m:t>
                        </m:r>
                      </m:sub>
                    </m:sSub>
                  </m:oMath>
                </a14:m>
                <a:endParaRPr lang="en-US" sz="1805" dirty="0">
                  <a:solidFill>
                    <a:srgbClr val="000000"/>
                  </a:solidFill>
                  <a:latin typeface="+mn-lt"/>
                  <a:cs typeface="Arial" panose="020B0604020202020204" pitchFamily="34" charset="0"/>
                </a:endParaRPr>
              </a:p>
            </p:txBody>
          </p:sp>
        </mc:Choice>
        <mc:Fallback xmlns="">
          <p:sp>
            <p:nvSpPr>
              <p:cNvPr id="34" name="TextBox 33"/>
              <p:cNvSpPr txBox="1">
                <a:spLocks noRot="1" noChangeAspect="1" noMove="1" noResize="1" noEditPoints="1" noAdjustHandles="1" noChangeArrowheads="1" noChangeShapeType="1" noTextEdit="1"/>
              </p:cNvSpPr>
              <p:nvPr/>
            </p:nvSpPr>
            <p:spPr>
              <a:xfrm>
                <a:off x="4012081" y="3505848"/>
                <a:ext cx="1126847" cy="370101"/>
              </a:xfrm>
              <a:prstGeom prst="rect">
                <a:avLst/>
              </a:prstGeom>
              <a:blipFill>
                <a:blip r:embed="rId4"/>
                <a:stretch>
                  <a:fillRect t="-8197" b="-24590"/>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4039610" y="3867694"/>
                <a:ext cx="1138966" cy="370101"/>
              </a:xfrm>
              <a:prstGeom prst="rect">
                <a:avLst/>
              </a:prstGeom>
              <a:noFill/>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𝐻</m:t>
                        </m:r>
                      </m:e>
                      <m:sub>
                        <m:r>
                          <a:rPr lang="en-US" sz="1805" i="1">
                            <a:solidFill>
                              <a:srgbClr val="000000"/>
                            </a:solidFill>
                            <a:latin typeface="Cambria Math"/>
                          </a:rPr>
                          <m:t>𝑎</m:t>
                        </m:r>
                      </m:sub>
                    </m:sSub>
                    <m:r>
                      <a:rPr lang="en-US" sz="1805" i="1">
                        <a:solidFill>
                          <a:srgbClr val="000000"/>
                        </a:solidFill>
                        <a:latin typeface="Cambria Math"/>
                      </a:rPr>
                      <m:t>:</m:t>
                    </m:r>
                    <m:r>
                      <a:rPr lang="en-US" sz="1805" i="1">
                        <a:solidFill>
                          <a:srgbClr val="000000"/>
                        </a:solidFill>
                        <a:latin typeface="Cambria Math"/>
                        <a:ea typeface="Cambria Math"/>
                      </a:rPr>
                      <m:t>𝑝</m:t>
                    </m:r>
                    <m:r>
                      <a:rPr lang="en-US" sz="1805" i="1">
                        <a:solidFill>
                          <a:srgbClr val="000000"/>
                        </a:solidFill>
                        <a:latin typeface="Cambria Math"/>
                        <a:ea typeface="Cambria Math"/>
                      </a:rPr>
                      <m:t> </m:t>
                    </m:r>
                  </m:oMath>
                </a14:m>
                <a:r>
                  <a:rPr lang="en-US" sz="1805" dirty="0">
                    <a:solidFill>
                      <a:srgbClr val="000000"/>
                    </a:solidFill>
                    <a:latin typeface="+mn-lt"/>
                    <a:ea typeface="Cambria Math"/>
                    <a:cs typeface="Arial" panose="020B0604020202020204" pitchFamily="34" charset="0"/>
                  </a:rPr>
                  <a:t>&gt;</a:t>
                </a:r>
                <a14:m>
                  <m:oMath xmlns:m="http://schemas.openxmlformats.org/officeDocument/2006/math">
                    <m:r>
                      <a:rPr lang="en-US" sz="1805" i="1">
                        <a:solidFill>
                          <a:srgbClr val="000000"/>
                        </a:solidFill>
                        <a:latin typeface="Cambria Math"/>
                        <a:ea typeface="Cambria Math"/>
                      </a:rPr>
                      <m:t> </m:t>
                    </m:r>
                    <m:sSub>
                      <m:sSubPr>
                        <m:ctrlPr>
                          <a:rPr lang="en-US" sz="1805" i="1">
                            <a:solidFill>
                              <a:srgbClr val="000000"/>
                            </a:solidFill>
                            <a:latin typeface="Cambria Math" panose="02040503050406030204" pitchFamily="18" charset="0"/>
                            <a:ea typeface="Cambria Math"/>
                          </a:rPr>
                        </m:ctrlPr>
                      </m:sSubPr>
                      <m:e>
                        <m:r>
                          <a:rPr lang="en-US" sz="1805" i="1">
                            <a:solidFill>
                              <a:srgbClr val="000000"/>
                            </a:solidFill>
                            <a:latin typeface="Cambria Math"/>
                            <a:ea typeface="Cambria Math"/>
                          </a:rPr>
                          <m:t>𝑝</m:t>
                        </m:r>
                      </m:e>
                      <m:sub>
                        <m:r>
                          <a:rPr lang="en-US" sz="1805" i="1">
                            <a:solidFill>
                              <a:srgbClr val="000000"/>
                            </a:solidFill>
                            <a:latin typeface="Cambria Math"/>
                            <a:ea typeface="Cambria Math"/>
                          </a:rPr>
                          <m:t>0</m:t>
                        </m:r>
                      </m:sub>
                    </m:sSub>
                  </m:oMath>
                </a14:m>
                <a:endParaRPr lang="en-US" sz="1805" dirty="0">
                  <a:solidFill>
                    <a:srgbClr val="000000"/>
                  </a:solidFill>
                  <a:latin typeface="+mn-lt"/>
                  <a:cs typeface="Arial" panose="020B0604020202020204" pitchFamily="34" charset="0"/>
                </a:endParaRPr>
              </a:p>
            </p:txBody>
          </p:sp>
        </mc:Choice>
        <mc:Fallback xmlns="">
          <p:sp>
            <p:nvSpPr>
              <p:cNvPr id="35" name="TextBox 34"/>
              <p:cNvSpPr txBox="1">
                <a:spLocks noRot="1" noChangeAspect="1" noMove="1" noResize="1" noEditPoints="1" noAdjustHandles="1" noChangeArrowheads="1" noChangeShapeType="1" noTextEdit="1"/>
              </p:cNvSpPr>
              <p:nvPr/>
            </p:nvSpPr>
            <p:spPr>
              <a:xfrm>
                <a:off x="4039610" y="3867694"/>
                <a:ext cx="1138966" cy="370101"/>
              </a:xfrm>
              <a:prstGeom prst="rect">
                <a:avLst/>
              </a:prstGeom>
              <a:blipFill>
                <a:blip r:embed="rId5"/>
                <a:stretch>
                  <a:fillRect t="-8197" b="-24590"/>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 name="TextBox 37"/>
              <p:cNvSpPr txBox="1"/>
              <p:nvPr/>
            </p:nvSpPr>
            <p:spPr>
              <a:xfrm>
                <a:off x="5663016" y="3513516"/>
                <a:ext cx="1126847" cy="370101"/>
              </a:xfrm>
              <a:prstGeom prst="rect">
                <a:avLst/>
              </a:prstGeom>
              <a:noFill/>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𝐻</m:t>
                        </m:r>
                      </m:e>
                      <m:sub>
                        <m:r>
                          <a:rPr lang="en-US" sz="1805" i="1">
                            <a:solidFill>
                              <a:srgbClr val="000000"/>
                            </a:solidFill>
                            <a:latin typeface="Cambria Math"/>
                          </a:rPr>
                          <m:t>0</m:t>
                        </m:r>
                      </m:sub>
                    </m:sSub>
                    <m:r>
                      <a:rPr lang="en-US" sz="1805" i="1">
                        <a:solidFill>
                          <a:srgbClr val="000000"/>
                        </a:solidFill>
                        <a:latin typeface="Cambria Math"/>
                      </a:rPr>
                      <m:t>:</m:t>
                    </m:r>
                    <m:r>
                      <a:rPr lang="en-US" sz="1805" i="1">
                        <a:solidFill>
                          <a:srgbClr val="000000"/>
                        </a:solidFill>
                        <a:latin typeface="Cambria Math"/>
                        <a:ea typeface="Cambria Math"/>
                      </a:rPr>
                      <m:t>𝑝</m:t>
                    </m:r>
                    <m:r>
                      <a:rPr lang="en-US" sz="1805" i="1">
                        <a:solidFill>
                          <a:srgbClr val="000000"/>
                        </a:solidFill>
                        <a:latin typeface="Cambria Math"/>
                        <a:ea typeface="Cambria Math"/>
                      </a:rPr>
                      <m:t> </m:t>
                    </m:r>
                  </m:oMath>
                </a14:m>
                <a:r>
                  <a:rPr lang="en-US" sz="1805" dirty="0">
                    <a:solidFill>
                      <a:srgbClr val="000000"/>
                    </a:solidFill>
                    <a:latin typeface="+mn-lt"/>
                    <a:ea typeface="Cambria Math"/>
                    <a:cs typeface="Arial" panose="020B0604020202020204" pitchFamily="34" charset="0"/>
                  </a:rPr>
                  <a:t>=</a:t>
                </a:r>
                <a14:m>
                  <m:oMath xmlns:m="http://schemas.openxmlformats.org/officeDocument/2006/math">
                    <m:r>
                      <a:rPr lang="en-US" sz="1805" i="1">
                        <a:solidFill>
                          <a:srgbClr val="000000"/>
                        </a:solidFill>
                        <a:latin typeface="Cambria Math"/>
                        <a:ea typeface="Cambria Math"/>
                      </a:rPr>
                      <m:t> </m:t>
                    </m:r>
                    <m:sSub>
                      <m:sSubPr>
                        <m:ctrlPr>
                          <a:rPr lang="en-US" sz="1805" i="1">
                            <a:solidFill>
                              <a:srgbClr val="000000"/>
                            </a:solidFill>
                            <a:latin typeface="Cambria Math" panose="02040503050406030204" pitchFamily="18" charset="0"/>
                            <a:ea typeface="Cambria Math"/>
                          </a:rPr>
                        </m:ctrlPr>
                      </m:sSubPr>
                      <m:e>
                        <m:r>
                          <a:rPr lang="en-US" sz="1805" i="1">
                            <a:solidFill>
                              <a:srgbClr val="000000"/>
                            </a:solidFill>
                            <a:latin typeface="Cambria Math"/>
                            <a:ea typeface="Cambria Math"/>
                          </a:rPr>
                          <m:t>𝑝</m:t>
                        </m:r>
                      </m:e>
                      <m:sub>
                        <m:r>
                          <a:rPr lang="en-US" sz="1805" i="1">
                            <a:solidFill>
                              <a:srgbClr val="000000"/>
                            </a:solidFill>
                            <a:latin typeface="Cambria Math"/>
                            <a:ea typeface="Cambria Math"/>
                          </a:rPr>
                          <m:t>0</m:t>
                        </m:r>
                      </m:sub>
                    </m:sSub>
                  </m:oMath>
                </a14:m>
                <a:endParaRPr lang="en-US" sz="1805" dirty="0">
                  <a:solidFill>
                    <a:srgbClr val="000000"/>
                  </a:solidFill>
                  <a:latin typeface="+mn-lt"/>
                  <a:cs typeface="Arial" panose="020B0604020202020204" pitchFamily="34" charset="0"/>
                </a:endParaRPr>
              </a:p>
            </p:txBody>
          </p:sp>
        </mc:Choice>
        <mc:Fallback xmlns="">
          <p:sp>
            <p:nvSpPr>
              <p:cNvPr id="38" name="TextBox 37"/>
              <p:cNvSpPr txBox="1">
                <a:spLocks noRot="1" noChangeAspect="1" noMove="1" noResize="1" noEditPoints="1" noAdjustHandles="1" noChangeArrowheads="1" noChangeShapeType="1" noTextEdit="1"/>
              </p:cNvSpPr>
              <p:nvPr/>
            </p:nvSpPr>
            <p:spPr>
              <a:xfrm>
                <a:off x="5663016" y="3513516"/>
                <a:ext cx="1126847" cy="370101"/>
              </a:xfrm>
              <a:prstGeom prst="rect">
                <a:avLst/>
              </a:prstGeom>
              <a:blipFill>
                <a:blip r:embed="rId6"/>
                <a:stretch>
                  <a:fillRect t="-8197" b="-24590"/>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5662535" y="3868399"/>
                <a:ext cx="1138966" cy="370101"/>
              </a:xfrm>
              <a:prstGeom prst="rect">
                <a:avLst/>
              </a:prstGeom>
              <a:noFill/>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𝐻</m:t>
                        </m:r>
                      </m:e>
                      <m:sub>
                        <m:r>
                          <a:rPr lang="en-US" sz="1805" i="1">
                            <a:solidFill>
                              <a:srgbClr val="000000"/>
                            </a:solidFill>
                            <a:latin typeface="Cambria Math"/>
                          </a:rPr>
                          <m:t>𝑎</m:t>
                        </m:r>
                      </m:sub>
                    </m:sSub>
                    <m:r>
                      <a:rPr lang="en-US" sz="1805" i="1">
                        <a:solidFill>
                          <a:srgbClr val="000000"/>
                        </a:solidFill>
                        <a:latin typeface="Cambria Math"/>
                      </a:rPr>
                      <m:t>:</m:t>
                    </m:r>
                    <m:r>
                      <a:rPr lang="en-US" sz="1805" i="1">
                        <a:solidFill>
                          <a:srgbClr val="000000"/>
                        </a:solidFill>
                        <a:latin typeface="Cambria Math"/>
                        <a:ea typeface="Cambria Math"/>
                      </a:rPr>
                      <m:t>𝑝</m:t>
                    </m:r>
                    <m:r>
                      <a:rPr lang="en-US" sz="1805" i="1">
                        <a:solidFill>
                          <a:srgbClr val="000000"/>
                        </a:solidFill>
                        <a:latin typeface="Cambria Math"/>
                        <a:ea typeface="Cambria Math"/>
                      </a:rPr>
                      <m:t> </m:t>
                    </m:r>
                  </m:oMath>
                </a14:m>
                <a:r>
                  <a:rPr lang="en-US" sz="1805" dirty="0">
                    <a:solidFill>
                      <a:srgbClr val="000000"/>
                    </a:solidFill>
                    <a:latin typeface="+mn-lt"/>
                    <a:ea typeface="Cambria Math"/>
                    <a:cs typeface="Arial" panose="020B0604020202020204" pitchFamily="34" charset="0"/>
                  </a:rPr>
                  <a:t>≠</a:t>
                </a:r>
                <a14:m>
                  <m:oMath xmlns:m="http://schemas.openxmlformats.org/officeDocument/2006/math">
                    <m:r>
                      <a:rPr lang="en-US" sz="1805" i="1">
                        <a:solidFill>
                          <a:srgbClr val="000000"/>
                        </a:solidFill>
                        <a:latin typeface="Cambria Math"/>
                        <a:ea typeface="Cambria Math"/>
                      </a:rPr>
                      <m:t> </m:t>
                    </m:r>
                    <m:sSub>
                      <m:sSubPr>
                        <m:ctrlPr>
                          <a:rPr lang="en-US" sz="1805" i="1">
                            <a:solidFill>
                              <a:srgbClr val="000000"/>
                            </a:solidFill>
                            <a:latin typeface="Cambria Math" panose="02040503050406030204" pitchFamily="18" charset="0"/>
                            <a:ea typeface="Cambria Math"/>
                          </a:rPr>
                        </m:ctrlPr>
                      </m:sSubPr>
                      <m:e>
                        <m:r>
                          <a:rPr lang="en-US" sz="1805" i="1">
                            <a:solidFill>
                              <a:srgbClr val="000000"/>
                            </a:solidFill>
                            <a:latin typeface="Cambria Math"/>
                            <a:ea typeface="Cambria Math"/>
                          </a:rPr>
                          <m:t>𝑝</m:t>
                        </m:r>
                      </m:e>
                      <m:sub>
                        <m:r>
                          <a:rPr lang="en-US" sz="1805" i="1">
                            <a:solidFill>
                              <a:srgbClr val="000000"/>
                            </a:solidFill>
                            <a:latin typeface="Cambria Math"/>
                            <a:ea typeface="Cambria Math"/>
                          </a:rPr>
                          <m:t>0</m:t>
                        </m:r>
                      </m:sub>
                    </m:sSub>
                  </m:oMath>
                </a14:m>
                <a:endParaRPr lang="en-US" sz="1805" dirty="0">
                  <a:solidFill>
                    <a:srgbClr val="000000"/>
                  </a:solidFill>
                  <a:latin typeface="+mn-lt"/>
                  <a:cs typeface="Arial" panose="020B0604020202020204" pitchFamily="34" charset="0"/>
                </a:endParaRPr>
              </a:p>
            </p:txBody>
          </p:sp>
        </mc:Choice>
        <mc:Fallback xmlns="">
          <p:sp>
            <p:nvSpPr>
              <p:cNvPr id="39" name="TextBox 38"/>
              <p:cNvSpPr txBox="1">
                <a:spLocks noRot="1" noChangeAspect="1" noMove="1" noResize="1" noEditPoints="1" noAdjustHandles="1" noChangeArrowheads="1" noChangeShapeType="1" noTextEdit="1"/>
              </p:cNvSpPr>
              <p:nvPr/>
            </p:nvSpPr>
            <p:spPr>
              <a:xfrm>
                <a:off x="5662535" y="3868399"/>
                <a:ext cx="1138966" cy="370101"/>
              </a:xfrm>
              <a:prstGeom prst="rect">
                <a:avLst/>
              </a:prstGeom>
              <a:blipFill>
                <a:blip r:embed="rId7"/>
                <a:stretch>
                  <a:fillRect t="-10000" b="-26667"/>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3881515999"/>
      </p:ext>
    </p:extLst>
  </p:cSld>
  <p:clrMapOvr>
    <a:masterClrMapping/>
  </p:clrMapOvr>
  <p:transition>
    <p:zo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757010" y="1947969"/>
            <a:ext cx="7900987" cy="447591"/>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Test Statistic:</a:t>
            </a:r>
            <a:endParaRPr lang="en-US" sz="1805" baseline="-25000" dirty="0">
              <a:solidFill>
                <a:srgbClr val="000000"/>
              </a:solidFill>
              <a:latin typeface="+mn-lt"/>
              <a:cs typeface="Arial" panose="020B0604020202020204" pitchFamily="34" charset="0"/>
            </a:endParaRPr>
          </a:p>
        </p:txBody>
      </p:sp>
      <p:sp>
        <p:nvSpPr>
          <p:cNvPr id="3" name="Rectangle 7"/>
          <p:cNvSpPr>
            <a:spLocks noChangeArrowheads="1"/>
          </p:cNvSpPr>
          <p:nvPr/>
        </p:nvSpPr>
        <p:spPr bwMode="auto">
          <a:xfrm>
            <a:off x="540678" y="1087117"/>
            <a:ext cx="7772400" cy="526367"/>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Tests About a Population Proportion</a:t>
            </a:r>
          </a:p>
        </p:txBody>
      </p:sp>
      <p:sp>
        <p:nvSpPr>
          <p:cNvPr id="6" name="Text Box 10"/>
          <p:cNvSpPr txBox="1">
            <a:spLocks noChangeArrowheads="1"/>
          </p:cNvSpPr>
          <p:nvPr/>
        </p:nvSpPr>
        <p:spPr bwMode="auto">
          <a:xfrm>
            <a:off x="2369337" y="2834695"/>
            <a:ext cx="842025"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where:</a:t>
            </a:r>
          </a:p>
        </p:txBody>
      </p:sp>
      <p:sp>
        <p:nvSpPr>
          <p:cNvPr id="7" name="Text Box 11"/>
          <p:cNvSpPr txBox="1">
            <a:spLocks noChangeArrowheads="1"/>
          </p:cNvSpPr>
          <p:nvPr/>
        </p:nvSpPr>
        <p:spPr bwMode="auto">
          <a:xfrm>
            <a:off x="2369337" y="3481513"/>
            <a:ext cx="3207929"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assuming </a:t>
            </a:r>
            <a:r>
              <a:rPr lang="en-US" sz="1805" i="1" dirty="0" err="1">
                <a:solidFill>
                  <a:srgbClr val="000000"/>
                </a:solidFill>
                <a:latin typeface="+mn-lt"/>
                <a:cs typeface="Arial" panose="020B0604020202020204" pitchFamily="34" charset="0"/>
              </a:rPr>
              <a:t>np</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5 and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(1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5</a:t>
            </a:r>
          </a:p>
        </p:txBody>
      </p:sp>
      <mc:AlternateContent xmlns:mc="http://schemas.openxmlformats.org/markup-compatibility/2006" xmlns:a14="http://schemas.microsoft.com/office/drawing/2010/main">
        <mc:Choice Requires="a14">
          <p:sp>
            <p:nvSpPr>
              <p:cNvPr id="11" name="TextBox 10"/>
              <p:cNvSpPr txBox="1"/>
              <p:nvPr/>
            </p:nvSpPr>
            <p:spPr>
              <a:xfrm>
                <a:off x="2345053" y="1805366"/>
                <a:ext cx="1294009" cy="68281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𝑧</m:t>
                      </m:r>
                      <m:r>
                        <a:rPr lang="en-US" sz="1805" i="1">
                          <a:solidFill>
                            <a:srgbClr val="000000"/>
                          </a:solidFill>
                          <a:latin typeface="Cambria Math"/>
                        </a:rPr>
                        <m:t>=</m:t>
                      </m:r>
                      <m:f>
                        <m:fPr>
                          <m:ctrlPr>
                            <a:rPr lang="en-US" sz="1805" i="1">
                              <a:solidFill>
                                <a:srgbClr val="000000"/>
                              </a:solidFill>
                              <a:latin typeface="Cambria Math" panose="02040503050406030204" pitchFamily="18" charset="0"/>
                            </a:rPr>
                          </m:ctrlPr>
                        </m:fPr>
                        <m:num>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𝑝</m:t>
                              </m:r>
                            </m:e>
                          </m:acc>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𝑝</m:t>
                              </m:r>
                            </m:e>
                            <m:sub>
                              <m:r>
                                <a:rPr lang="en-US" sz="1805" i="1">
                                  <a:solidFill>
                                    <a:srgbClr val="000000"/>
                                  </a:solidFill>
                                  <a:latin typeface="Cambria Math"/>
                                </a:rPr>
                                <m:t>0</m:t>
                              </m:r>
                            </m:sub>
                          </m:sSub>
                        </m:num>
                        <m:den>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𝜎</m:t>
                              </m:r>
                            </m:e>
                            <m:sub>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𝑝</m:t>
                                  </m:r>
                                </m:e>
                              </m:acc>
                            </m:sub>
                          </m:sSub>
                        </m:den>
                      </m:f>
                    </m:oMath>
                  </m:oMathPara>
                </a14:m>
                <a:endParaRPr lang="en-US" sz="1805" dirty="0">
                  <a:solidFill>
                    <a:srgbClr val="000000"/>
                  </a:solidFill>
                  <a:latin typeface="+mn-lt"/>
                </a:endParaRPr>
              </a:p>
            </p:txBody>
          </p:sp>
        </mc:Choice>
        <mc:Fallback xmlns="">
          <p:sp>
            <p:nvSpPr>
              <p:cNvPr id="11" name="TextBox 10"/>
              <p:cNvSpPr txBox="1">
                <a:spLocks noRot="1" noChangeAspect="1" noMove="1" noResize="1" noEditPoints="1" noAdjustHandles="1" noChangeArrowheads="1" noChangeShapeType="1" noTextEdit="1"/>
              </p:cNvSpPr>
              <p:nvPr/>
            </p:nvSpPr>
            <p:spPr>
              <a:xfrm>
                <a:off x="2345053" y="1805366"/>
                <a:ext cx="1294009" cy="682816"/>
              </a:xfrm>
              <a:prstGeom prst="rect">
                <a:avLst/>
              </a:prstGeom>
              <a:blipFill>
                <a:blip r:embed="rId2"/>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3325444" y="2479707"/>
                <a:ext cx="2008627" cy="913007"/>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𝜎</m:t>
                          </m:r>
                        </m:e>
                        <m:sub>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𝑝</m:t>
                              </m:r>
                            </m:e>
                          </m:acc>
                        </m:sub>
                      </m:sSub>
                      <m:r>
                        <a:rPr lang="en-US" sz="1805" i="1">
                          <a:solidFill>
                            <a:srgbClr val="000000"/>
                          </a:solidFill>
                          <a:latin typeface="Cambria Math"/>
                        </a:rPr>
                        <m:t>=</m:t>
                      </m:r>
                      <m:rad>
                        <m:radPr>
                          <m:degHide m:val="on"/>
                          <m:ctrlPr>
                            <a:rPr lang="en-US" sz="1805" i="1">
                              <a:solidFill>
                                <a:srgbClr val="000000"/>
                              </a:solidFill>
                              <a:latin typeface="Cambria Math" panose="02040503050406030204" pitchFamily="18" charset="0"/>
                            </a:rPr>
                          </m:ctrlPr>
                        </m:radPr>
                        <m:deg/>
                        <m:e>
                          <m:f>
                            <m:fPr>
                              <m:ctrlPr>
                                <a:rPr lang="en-US" sz="1805" i="1">
                                  <a:solidFill>
                                    <a:srgbClr val="000000"/>
                                  </a:solidFill>
                                  <a:latin typeface="Cambria Math" panose="02040503050406030204" pitchFamily="18" charset="0"/>
                                </a:rPr>
                              </m:ctrlPr>
                            </m:fPr>
                            <m:num>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𝑝</m:t>
                                  </m:r>
                                </m:e>
                                <m:sub>
                                  <m:r>
                                    <a:rPr lang="en-US" sz="1805" i="1">
                                      <a:solidFill>
                                        <a:srgbClr val="000000"/>
                                      </a:solidFill>
                                      <a:latin typeface="Cambria Math"/>
                                    </a:rPr>
                                    <m:t>0</m:t>
                                  </m:r>
                                </m:sub>
                              </m:sSub>
                              <m:d>
                                <m:dPr>
                                  <m:ctrlPr>
                                    <a:rPr lang="en-US" sz="1805" i="1">
                                      <a:solidFill>
                                        <a:srgbClr val="000000"/>
                                      </a:solidFill>
                                      <a:latin typeface="Cambria Math" panose="02040503050406030204" pitchFamily="18" charset="0"/>
                                    </a:rPr>
                                  </m:ctrlPr>
                                </m:dPr>
                                <m:e>
                                  <m:r>
                                    <a:rPr lang="en-US" sz="1805" i="1">
                                      <a:solidFill>
                                        <a:srgbClr val="000000"/>
                                      </a:solidFill>
                                      <a:latin typeface="Cambria Math"/>
                                    </a:rPr>
                                    <m:t>1−</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𝑝</m:t>
                                      </m:r>
                                    </m:e>
                                    <m:sub>
                                      <m:r>
                                        <a:rPr lang="en-US" sz="1805" i="1">
                                          <a:solidFill>
                                            <a:srgbClr val="000000"/>
                                          </a:solidFill>
                                          <a:latin typeface="Cambria Math"/>
                                        </a:rPr>
                                        <m:t>0</m:t>
                                      </m:r>
                                    </m:sub>
                                  </m:sSub>
                                </m:e>
                              </m:d>
                            </m:num>
                            <m:den>
                              <m:r>
                                <a:rPr lang="en-US" sz="1805" i="1">
                                  <a:solidFill>
                                    <a:srgbClr val="000000"/>
                                  </a:solidFill>
                                  <a:latin typeface="Cambria Math"/>
                                </a:rPr>
                                <m:t>𝑛</m:t>
                              </m:r>
                            </m:den>
                          </m:f>
                        </m:e>
                      </m:rad>
                    </m:oMath>
                  </m:oMathPara>
                </a14:m>
                <a:endParaRPr lang="en-US" sz="1805" dirty="0">
                  <a:solidFill>
                    <a:srgbClr val="000000"/>
                  </a:solidFill>
                  <a:latin typeface="+mn-lt"/>
                </a:endParaRPr>
              </a:p>
            </p:txBody>
          </p:sp>
        </mc:Choice>
        <mc:Fallback xmlns="">
          <p:sp>
            <p:nvSpPr>
              <p:cNvPr id="13" name="TextBox 12"/>
              <p:cNvSpPr txBox="1">
                <a:spLocks noRot="1" noChangeAspect="1" noMove="1" noResize="1" noEditPoints="1" noAdjustHandles="1" noChangeArrowheads="1" noChangeShapeType="1" noTextEdit="1"/>
              </p:cNvSpPr>
              <p:nvPr/>
            </p:nvSpPr>
            <p:spPr>
              <a:xfrm>
                <a:off x="3325444" y="2479707"/>
                <a:ext cx="2008627" cy="913007"/>
              </a:xfrm>
              <a:prstGeom prst="rect">
                <a:avLst/>
              </a:prstGeom>
              <a:blipFill>
                <a:blip r:embed="rId3"/>
                <a:stretch>
                  <a:fillRect/>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3104229791"/>
      </p:ext>
    </p:extLst>
  </p:cSld>
  <p:clrMapOvr>
    <a:masterClrMapping/>
  </p:clrMapOvr>
  <p:transition>
    <p:zo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761545" y="1713489"/>
            <a:ext cx="7772400" cy="440430"/>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Rejection Rule: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 Approach</a:t>
            </a:r>
            <a:endParaRPr lang="en-US" sz="1805" baseline="-25000" dirty="0">
              <a:solidFill>
                <a:srgbClr val="000000"/>
              </a:solidFill>
              <a:latin typeface="+mn-lt"/>
              <a:cs typeface="Arial" panose="020B0604020202020204" pitchFamily="34" charset="0"/>
            </a:endParaRPr>
          </a:p>
        </p:txBody>
      </p:sp>
      <p:sp>
        <p:nvSpPr>
          <p:cNvPr id="4" name="Text Box 4"/>
          <p:cNvSpPr txBox="1">
            <a:spLocks noChangeArrowheads="1"/>
          </p:cNvSpPr>
          <p:nvPr/>
        </p:nvSpPr>
        <p:spPr bwMode="auto">
          <a:xfrm>
            <a:off x="2625986" y="2915343"/>
            <a:ext cx="1112805"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p</a:t>
            </a:r>
            <a:r>
              <a:rPr lang="en-US" sz="1805" baseline="-25000" dirty="0">
                <a:solidFill>
                  <a:srgbClr val="000000"/>
                </a:solidFill>
                <a:latin typeface="+mn-lt"/>
                <a:cs typeface="Arial" panose="020B0604020202020204" pitchFamily="34" charset="0"/>
              </a:rPr>
              <a:t>0</a:t>
            </a:r>
          </a:p>
        </p:txBody>
      </p:sp>
      <p:sp>
        <p:nvSpPr>
          <p:cNvPr id="5" name="Text Box 5"/>
          <p:cNvSpPr txBox="1">
            <a:spLocks noChangeArrowheads="1"/>
          </p:cNvSpPr>
          <p:nvPr/>
        </p:nvSpPr>
        <p:spPr bwMode="auto">
          <a:xfrm>
            <a:off x="3975822" y="2941344"/>
            <a:ext cx="1756378"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 </a:t>
            </a:r>
            <a:r>
              <a:rPr lang="en-US" sz="1805" dirty="0">
                <a:solidFill>
                  <a:srgbClr val="000000"/>
                </a:solidFill>
                <a:latin typeface="+mn-lt"/>
                <a:cs typeface="Arial" panose="020B0604020202020204" pitchFamily="34" charset="0"/>
              </a:rPr>
              <a:t>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z</a:t>
            </a:r>
            <a:r>
              <a:rPr lang="en-US" sz="1805" baseline="-25000" dirty="0">
                <a:solidFill>
                  <a:srgbClr val="000000"/>
                </a:solidFill>
                <a:latin typeface="Symbol" panose="05050102010706020507" pitchFamily="18" charset="2"/>
                <a:cs typeface="Arial" panose="020B0604020202020204" pitchFamily="34" charset="0"/>
              </a:rPr>
              <a:t></a:t>
            </a:r>
          </a:p>
        </p:txBody>
      </p:sp>
      <p:sp>
        <p:nvSpPr>
          <p:cNvPr id="6" name="Text Box 6"/>
          <p:cNvSpPr txBox="1">
            <a:spLocks noChangeArrowheads="1"/>
          </p:cNvSpPr>
          <p:nvPr/>
        </p:nvSpPr>
        <p:spPr bwMode="auto">
          <a:xfrm>
            <a:off x="3978366" y="3456969"/>
            <a:ext cx="1826910"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 </a:t>
            </a:r>
            <a:r>
              <a:rPr lang="en-US" sz="1805" dirty="0">
                <a:solidFill>
                  <a:srgbClr val="000000"/>
                </a:solidFill>
                <a:latin typeface="+mn-lt"/>
                <a:cs typeface="Arial" panose="020B0604020202020204" pitchFamily="34" charset="0"/>
              </a:rPr>
              <a:t>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z</a:t>
            </a:r>
            <a:r>
              <a:rPr lang="en-US" sz="1805" baseline="-25000" dirty="0">
                <a:solidFill>
                  <a:srgbClr val="000000"/>
                </a:solidFill>
                <a:latin typeface="Symbol" panose="05050102010706020507" pitchFamily="18" charset="2"/>
                <a:cs typeface="Arial" panose="020B0604020202020204" pitchFamily="34" charset="0"/>
              </a:rPr>
              <a:t></a:t>
            </a:r>
          </a:p>
        </p:txBody>
      </p:sp>
      <p:sp>
        <p:nvSpPr>
          <p:cNvPr id="7" name="Text Box 7"/>
          <p:cNvSpPr txBox="1">
            <a:spLocks noChangeArrowheads="1"/>
          </p:cNvSpPr>
          <p:nvPr/>
        </p:nvSpPr>
        <p:spPr bwMode="auto">
          <a:xfrm>
            <a:off x="3988239" y="3943949"/>
            <a:ext cx="3070841" cy="370101"/>
          </a:xfrm>
          <a:prstGeom prst="rect">
            <a:avLst/>
          </a:prstGeom>
          <a:noFill/>
          <a:ln w="12700">
            <a:noFill/>
            <a:miter lim="800000"/>
            <a:headEnd/>
            <a:tailEnd/>
          </a:ln>
          <a:effectLst/>
        </p:spPr>
        <p:txBody>
          <a:bodyPr wrap="none">
            <a:spAutoFit/>
          </a:bodyPr>
          <a:lstStyle/>
          <a:p>
            <a:pPr>
              <a:spcBef>
                <a:spcPct val="20000"/>
              </a:spcBef>
              <a:buSzPct val="75000"/>
              <a:buFont typeface="Monotype Sorts" charset="2"/>
              <a:buNone/>
            </a:pPr>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 </a:t>
            </a:r>
            <a:r>
              <a:rPr lang="en-US" sz="1805" dirty="0">
                <a:solidFill>
                  <a:srgbClr val="000000"/>
                </a:solidFill>
                <a:latin typeface="+mn-lt"/>
                <a:cs typeface="Arial" panose="020B0604020202020204" pitchFamily="34" charset="0"/>
              </a:rPr>
              <a:t>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z</a:t>
            </a:r>
            <a:r>
              <a:rPr lang="en-US" sz="1805" baseline="-25000"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or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z</a:t>
            </a:r>
            <a:r>
              <a:rPr lang="en-US" sz="1805" baseline="-25000" dirty="0">
                <a:solidFill>
                  <a:srgbClr val="000000"/>
                </a:solidFill>
                <a:latin typeface="Symbol" panose="05050102010706020507" pitchFamily="18" charset="2"/>
                <a:cs typeface="Arial" panose="020B0604020202020204" pitchFamily="34" charset="0"/>
              </a:rPr>
              <a:t></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a:t>
            </a:r>
          </a:p>
        </p:txBody>
      </p:sp>
      <p:sp>
        <p:nvSpPr>
          <p:cNvPr id="10" name="Text Box 10"/>
          <p:cNvSpPr txBox="1">
            <a:spLocks noChangeArrowheads="1"/>
          </p:cNvSpPr>
          <p:nvPr/>
        </p:nvSpPr>
        <p:spPr bwMode="auto">
          <a:xfrm>
            <a:off x="2645035" y="3416645"/>
            <a:ext cx="1112805"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p</a:t>
            </a:r>
            <a:r>
              <a:rPr lang="en-US" sz="1805" baseline="-25000" dirty="0">
                <a:solidFill>
                  <a:srgbClr val="000000"/>
                </a:solidFill>
                <a:latin typeface="+mn-lt"/>
                <a:cs typeface="Arial" panose="020B0604020202020204" pitchFamily="34" charset="0"/>
              </a:rPr>
              <a:t>0</a:t>
            </a:r>
          </a:p>
        </p:txBody>
      </p:sp>
      <p:sp>
        <p:nvSpPr>
          <p:cNvPr id="11" name="Text Box 11"/>
          <p:cNvSpPr txBox="1">
            <a:spLocks noChangeArrowheads="1"/>
          </p:cNvSpPr>
          <p:nvPr/>
        </p:nvSpPr>
        <p:spPr bwMode="auto">
          <a:xfrm>
            <a:off x="2645035" y="3917949"/>
            <a:ext cx="1112805"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p</a:t>
            </a:r>
            <a:r>
              <a:rPr lang="en-US" sz="1805" baseline="-25000" dirty="0">
                <a:solidFill>
                  <a:srgbClr val="000000"/>
                </a:solidFill>
                <a:latin typeface="+mn-lt"/>
                <a:cs typeface="Arial" panose="020B0604020202020204" pitchFamily="34" charset="0"/>
              </a:rPr>
              <a:t>0</a:t>
            </a:r>
          </a:p>
        </p:txBody>
      </p:sp>
      <p:sp>
        <p:nvSpPr>
          <p:cNvPr id="16" name="Text Box 16"/>
          <p:cNvSpPr txBox="1">
            <a:spLocks noChangeArrowheads="1"/>
          </p:cNvSpPr>
          <p:nvPr/>
        </p:nvSpPr>
        <p:spPr bwMode="auto">
          <a:xfrm>
            <a:off x="3375767" y="2055193"/>
            <a:ext cx="2410212"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 </a:t>
            </a:r>
            <a:r>
              <a:rPr lang="en-US" sz="1805" dirty="0">
                <a:solidFill>
                  <a:srgbClr val="000000"/>
                </a:solidFill>
                <a:latin typeface="+mn-lt"/>
                <a:cs typeface="Arial" panose="020B0604020202020204" pitchFamily="34" charset="0"/>
              </a:rPr>
              <a:t>if </a:t>
            </a:r>
            <a:r>
              <a:rPr lang="en-US" sz="1805" i="1" dirty="0">
                <a:solidFill>
                  <a:srgbClr val="000000"/>
                </a:solidFill>
                <a:latin typeface="+mn-lt"/>
                <a:cs typeface="Arial" panose="020B0604020202020204" pitchFamily="34" charset="0"/>
              </a:rPr>
              <a:t>p </a:t>
            </a:r>
            <a:r>
              <a:rPr lang="en-US" sz="1805" dirty="0">
                <a:solidFill>
                  <a:srgbClr val="000000"/>
                </a:solidFill>
                <a:latin typeface="+mn-lt"/>
                <a:cs typeface="Arial" panose="020B0604020202020204" pitchFamily="34" charset="0"/>
              </a:rPr>
              <a:t>–value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Symbol" panose="05050102010706020507" pitchFamily="18" charset="2"/>
                <a:cs typeface="Arial" panose="020B0604020202020204" pitchFamily="34" charset="0"/>
              </a:rPr>
              <a:t>a</a:t>
            </a:r>
            <a:endParaRPr lang="en-US" sz="1805" i="1" baseline="-25000" dirty="0">
              <a:solidFill>
                <a:srgbClr val="000000"/>
              </a:solidFill>
              <a:latin typeface="Symbol" panose="05050102010706020507" pitchFamily="18" charset="2"/>
              <a:cs typeface="Arial" panose="020B0604020202020204" pitchFamily="34" charset="0"/>
            </a:endParaRPr>
          </a:p>
        </p:txBody>
      </p:sp>
      <p:sp>
        <p:nvSpPr>
          <p:cNvPr id="17" name="Rectangle 17"/>
          <p:cNvSpPr>
            <a:spLocks noChangeArrowheads="1"/>
          </p:cNvSpPr>
          <p:nvPr/>
        </p:nvSpPr>
        <p:spPr bwMode="auto">
          <a:xfrm>
            <a:off x="761545" y="2529897"/>
            <a:ext cx="7772400" cy="440430"/>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a:solidFill>
                  <a:srgbClr val="000000"/>
                </a:solidFill>
                <a:latin typeface="+mn-lt"/>
                <a:cs typeface="Arial" panose="020B0604020202020204" pitchFamily="34" charset="0"/>
              </a:rPr>
              <a:t>Rejection Rule:  Critical Value Approach</a:t>
            </a:r>
            <a:endParaRPr lang="en-US" sz="1805" baseline="-25000" dirty="0">
              <a:solidFill>
                <a:srgbClr val="000000"/>
              </a:solidFill>
              <a:latin typeface="+mn-lt"/>
              <a:cs typeface="Arial" panose="020B0604020202020204" pitchFamily="34" charset="0"/>
            </a:endParaRPr>
          </a:p>
        </p:txBody>
      </p:sp>
      <p:sp>
        <p:nvSpPr>
          <p:cNvPr id="13" name="Rectangle 7"/>
          <p:cNvSpPr>
            <a:spLocks noChangeArrowheads="1"/>
          </p:cNvSpPr>
          <p:nvPr/>
        </p:nvSpPr>
        <p:spPr bwMode="auto">
          <a:xfrm>
            <a:off x="596096" y="1074327"/>
            <a:ext cx="7772400" cy="526367"/>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Tests About a Population Proportion</a:t>
            </a:r>
          </a:p>
        </p:txBody>
      </p:sp>
    </p:spTree>
    <p:extLst>
      <p:ext uri="{BB962C8B-B14F-4D97-AF65-F5344CB8AC3E}">
        <p14:creationId xmlns:p14="http://schemas.microsoft.com/office/powerpoint/2010/main" val="378803452"/>
      </p:ext>
    </p:extLst>
  </p:cSld>
  <p:clrMapOvr>
    <a:masterClrMapping/>
  </p:clrMapOvr>
  <p:transition>
    <p:zo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759034" y="1720479"/>
            <a:ext cx="6408737" cy="426108"/>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2000" dirty="0">
                <a:solidFill>
                  <a:srgbClr val="000000"/>
                </a:solidFill>
                <a:latin typeface="+mn-lt"/>
                <a:cs typeface="Arial" panose="020B0604020202020204" pitchFamily="34" charset="0"/>
              </a:rPr>
              <a:t>Example:  National Safety Council (NSC)</a:t>
            </a:r>
          </a:p>
        </p:txBody>
      </p:sp>
      <p:sp>
        <p:nvSpPr>
          <p:cNvPr id="4" name="Text Box 63"/>
          <p:cNvSpPr txBox="1">
            <a:spLocks noChangeArrowheads="1"/>
          </p:cNvSpPr>
          <p:nvPr/>
        </p:nvSpPr>
        <p:spPr bwMode="auto">
          <a:xfrm>
            <a:off x="1031874" y="2207430"/>
            <a:ext cx="7431089" cy="925638"/>
          </a:xfrm>
          <a:prstGeom prst="rect">
            <a:avLst/>
          </a:prstGeom>
          <a:noFill/>
          <a:ln w="12700">
            <a:noFill/>
            <a:miter lim="800000"/>
            <a:headEnd/>
            <a:tailEnd/>
          </a:ln>
          <a:effectLst/>
        </p:spPr>
        <p:txBody>
          <a:bodyPr wrap="square">
            <a:spAutoFit/>
          </a:bodyPr>
          <a:lstStyle/>
          <a:p>
            <a:pPr algn="l">
              <a:spcBef>
                <a:spcPct val="20000"/>
              </a:spcBef>
              <a:buSzPct val="75000"/>
              <a:buFont typeface="Monotype Sorts" charset="2"/>
              <a:buNone/>
            </a:pPr>
            <a:r>
              <a:rPr lang="en-US" dirty="0">
                <a:solidFill>
                  <a:srgbClr val="000000"/>
                </a:solidFill>
                <a:latin typeface="+mn-lt"/>
                <a:cs typeface="Arial" panose="020B0604020202020204" pitchFamily="34" charset="0"/>
              </a:rPr>
              <a:t>For a Christmas and New Year’s week, the National Safety Council estimated that 500 people would be killed and 25,000 injured on the nation’s roads.  The NSC claimed that 50% of the accidents would be caused by drunk driving.</a:t>
            </a:r>
          </a:p>
        </p:txBody>
      </p:sp>
      <p:sp>
        <p:nvSpPr>
          <p:cNvPr id="5" name="Rectangle 64"/>
          <p:cNvSpPr>
            <a:spLocks noChangeArrowheads="1"/>
          </p:cNvSpPr>
          <p:nvPr/>
        </p:nvSpPr>
        <p:spPr bwMode="auto">
          <a:xfrm>
            <a:off x="596097" y="1095898"/>
            <a:ext cx="7772400" cy="526367"/>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 About a Population Proportion</a:t>
            </a:r>
          </a:p>
        </p:txBody>
      </p:sp>
      <p:sp>
        <p:nvSpPr>
          <p:cNvPr id="6" name="Text Box 3"/>
          <p:cNvSpPr txBox="1">
            <a:spLocks noChangeArrowheads="1"/>
          </p:cNvSpPr>
          <p:nvPr/>
        </p:nvSpPr>
        <p:spPr bwMode="auto">
          <a:xfrm>
            <a:off x="1012825" y="3345125"/>
            <a:ext cx="7450139" cy="647870"/>
          </a:xfrm>
          <a:prstGeom prst="rect">
            <a:avLst/>
          </a:prstGeom>
          <a:noFill/>
          <a:ln w="12700">
            <a:noFill/>
            <a:miter lim="800000"/>
            <a:headEnd/>
            <a:tailEnd/>
          </a:ln>
          <a:effectLst/>
        </p:spPr>
        <p:txBody>
          <a:bodyPr wrap="square">
            <a:spAutoFit/>
          </a:bodyPr>
          <a:lstStyle/>
          <a:p>
            <a:pPr algn="l">
              <a:spcBef>
                <a:spcPct val="20000"/>
              </a:spcBef>
              <a:buSzPct val="75000"/>
              <a:buFont typeface="Monotype Sorts" charset="2"/>
              <a:buNone/>
            </a:pPr>
            <a:r>
              <a:rPr lang="en-US" dirty="0">
                <a:solidFill>
                  <a:srgbClr val="000000"/>
                </a:solidFill>
                <a:latin typeface="+mn-lt"/>
                <a:cs typeface="Arial" panose="020B0604020202020204" pitchFamily="34" charset="0"/>
              </a:rPr>
              <a:t>A sample of 120 accidents showed that 67 were caused by drunk driving.  Use these data to test the NSC’s claim with </a:t>
            </a:r>
            <a:r>
              <a:rPr lang="en-US" i="1" dirty="0">
                <a:solidFill>
                  <a:srgbClr val="000000"/>
                </a:solidFill>
                <a:latin typeface="Symbol" panose="05050102010706020507" pitchFamily="18" charset="2"/>
                <a:cs typeface="Arial" panose="020B0604020202020204" pitchFamily="34" charset="0"/>
              </a:rPr>
              <a:t>a</a:t>
            </a:r>
            <a:r>
              <a:rPr lang="en-US" dirty="0">
                <a:solidFill>
                  <a:srgbClr val="000000"/>
                </a:solidFill>
                <a:latin typeface="+mn-lt"/>
                <a:cs typeface="Arial" panose="020B0604020202020204" pitchFamily="34" charset="0"/>
              </a:rPr>
              <a:t> = .05.</a:t>
            </a:r>
          </a:p>
        </p:txBody>
      </p:sp>
    </p:spTree>
    <p:extLst>
      <p:ext uri="{BB962C8B-B14F-4D97-AF65-F5344CB8AC3E}">
        <p14:creationId xmlns:p14="http://schemas.microsoft.com/office/powerpoint/2010/main" val="3615302417"/>
      </p:ext>
    </p:extLst>
  </p:cSld>
  <p:clrMapOvr>
    <a:masterClrMapping/>
  </p:clrMapOvr>
  <p:transition>
    <p:zo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0"/>
          <p:cNvSpPr txBox="1">
            <a:spLocks noChangeArrowheads="1"/>
          </p:cNvSpPr>
          <p:nvPr/>
        </p:nvSpPr>
        <p:spPr bwMode="auto">
          <a:xfrm>
            <a:off x="1182462" y="2139526"/>
            <a:ext cx="3018775"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1.  Determine the hypotheses.</a:t>
            </a:r>
          </a:p>
        </p:txBody>
      </p:sp>
      <p:sp>
        <p:nvSpPr>
          <p:cNvPr id="6" name="Text Box 52"/>
          <p:cNvSpPr txBox="1">
            <a:spLocks noChangeArrowheads="1"/>
          </p:cNvSpPr>
          <p:nvPr/>
        </p:nvSpPr>
        <p:spPr bwMode="auto">
          <a:xfrm>
            <a:off x="1185636" y="2734273"/>
            <a:ext cx="3439403"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2.  Specify the level of significance.</a:t>
            </a:r>
          </a:p>
        </p:txBody>
      </p:sp>
      <p:sp>
        <p:nvSpPr>
          <p:cNvPr id="8" name="Text Box 54"/>
          <p:cNvSpPr txBox="1">
            <a:spLocks noChangeArrowheads="1"/>
          </p:cNvSpPr>
          <p:nvPr/>
        </p:nvSpPr>
        <p:spPr bwMode="auto">
          <a:xfrm>
            <a:off x="1217612" y="3328333"/>
            <a:ext cx="4094006"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3.  Compute the value of the test statistic.</a:t>
            </a:r>
          </a:p>
        </p:txBody>
      </p:sp>
      <p:sp>
        <p:nvSpPr>
          <p:cNvPr id="9" name="Text Box 55"/>
          <p:cNvSpPr txBox="1">
            <a:spLocks noChangeArrowheads="1"/>
          </p:cNvSpPr>
          <p:nvPr/>
        </p:nvSpPr>
        <p:spPr bwMode="auto">
          <a:xfrm>
            <a:off x="4839341" y="2738210"/>
            <a:ext cx="896399" cy="370101"/>
          </a:xfrm>
          <a:prstGeom prst="rect">
            <a:avLst/>
          </a:prstGeom>
          <a:noFill/>
          <a:ln w="12700">
            <a:noFill/>
            <a:miter lim="800000"/>
            <a:headEnd/>
            <a:tailEnd/>
          </a:ln>
          <a:effectLst/>
        </p:spPr>
        <p:txBody>
          <a:bodyPr wrap="none">
            <a:spAutoFit/>
          </a:bodyPr>
          <a:lstStyle/>
          <a:p>
            <a:r>
              <a:rPr lang="en-US" sz="1805" i="1" dirty="0">
                <a:solidFill>
                  <a:srgbClr val="000000"/>
                </a:solidFill>
                <a:latin typeface="Symbol" panose="05050102010706020507" pitchFamily="18" charset="2"/>
                <a:cs typeface="Arial" panose="020B0604020202020204" pitchFamily="34" charset="0"/>
              </a:rPr>
              <a:t>a</a:t>
            </a:r>
            <a:r>
              <a:rPr lang="en-US" sz="1805" i="1"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 = .05</a:t>
            </a:r>
          </a:p>
        </p:txBody>
      </p:sp>
      <p:sp>
        <p:nvSpPr>
          <p:cNvPr id="10" name="Text Box 56"/>
          <p:cNvSpPr txBox="1">
            <a:spLocks noChangeArrowheads="1"/>
          </p:cNvSpPr>
          <p:nvPr/>
        </p:nvSpPr>
        <p:spPr bwMode="auto">
          <a:xfrm>
            <a:off x="752859" y="1718604"/>
            <a:ext cx="4094069" cy="370101"/>
          </a:xfrm>
          <a:prstGeom prst="rect">
            <a:avLst/>
          </a:prstGeom>
          <a:noFill/>
          <a:ln w="12700">
            <a:noFill/>
            <a:miter lim="800000"/>
            <a:headEnd/>
            <a:tailEnd/>
          </a:ln>
          <a:effectLst/>
        </p:spPr>
        <p:txBody>
          <a:bodyPr wrap="none">
            <a:spAutoFit/>
          </a:bodyPr>
          <a:lstStyle/>
          <a:p>
            <a:pPr marL="257827" indent="-257827">
              <a:buFont typeface="Arial" panose="020B0604020202020204" pitchFamily="34" charset="0"/>
              <a:buChar char="•"/>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 and Critical Value Approaches</a:t>
            </a:r>
          </a:p>
        </p:txBody>
      </p:sp>
      <mc:AlternateContent xmlns:mc="http://schemas.openxmlformats.org/markup-compatibility/2006" xmlns:a14="http://schemas.microsoft.com/office/drawing/2010/main">
        <mc:Choice Requires="a14">
          <p:sp>
            <p:nvSpPr>
              <p:cNvPr id="22" name="TextBox 21"/>
              <p:cNvSpPr txBox="1"/>
              <p:nvPr/>
            </p:nvSpPr>
            <p:spPr>
              <a:xfrm>
                <a:off x="3405596" y="3781144"/>
                <a:ext cx="3777316" cy="657681"/>
              </a:xfrm>
              <a:prstGeom prst="rect">
                <a:avLst/>
              </a:prstGeom>
              <a:noFill/>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𝜎</m:t>
                        </m:r>
                      </m:e>
                      <m:sub>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𝑝</m:t>
                            </m:r>
                          </m:e>
                        </m:acc>
                      </m:sub>
                    </m:sSub>
                    <m:r>
                      <a:rPr lang="en-US" sz="1805" i="1">
                        <a:solidFill>
                          <a:srgbClr val="000000"/>
                        </a:solidFill>
                        <a:latin typeface="Cambria Math"/>
                      </a:rPr>
                      <m:t>=</m:t>
                    </m:r>
                    <m:rad>
                      <m:radPr>
                        <m:degHide m:val="on"/>
                        <m:ctrlPr>
                          <a:rPr lang="en-US" sz="1805" i="1">
                            <a:solidFill>
                              <a:srgbClr val="000000"/>
                            </a:solidFill>
                            <a:latin typeface="Cambria Math" panose="02040503050406030204" pitchFamily="18" charset="0"/>
                          </a:rPr>
                        </m:ctrlPr>
                      </m:radPr>
                      <m:deg/>
                      <m:e>
                        <m:f>
                          <m:fPr>
                            <m:ctrlPr>
                              <a:rPr lang="en-US" sz="1805" i="1">
                                <a:solidFill>
                                  <a:srgbClr val="000000"/>
                                </a:solidFill>
                                <a:latin typeface="Cambria Math" panose="02040503050406030204" pitchFamily="18" charset="0"/>
                              </a:rPr>
                            </m:ctrlPr>
                          </m:fPr>
                          <m:num>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𝑝</m:t>
                                </m:r>
                              </m:e>
                              <m:sub>
                                <m:r>
                                  <a:rPr lang="en-US" sz="1805" i="1">
                                    <a:solidFill>
                                      <a:srgbClr val="000000"/>
                                    </a:solidFill>
                                    <a:latin typeface="Cambria Math"/>
                                  </a:rPr>
                                  <m:t>0</m:t>
                                </m:r>
                              </m:sub>
                            </m:sSub>
                            <m:d>
                              <m:dPr>
                                <m:ctrlPr>
                                  <a:rPr lang="en-US" sz="1805" i="1">
                                    <a:solidFill>
                                      <a:srgbClr val="000000"/>
                                    </a:solidFill>
                                    <a:latin typeface="Cambria Math" panose="02040503050406030204" pitchFamily="18" charset="0"/>
                                  </a:rPr>
                                </m:ctrlPr>
                              </m:dPr>
                              <m:e>
                                <m:r>
                                  <a:rPr lang="en-US" sz="1805" i="1">
                                    <a:solidFill>
                                      <a:srgbClr val="000000"/>
                                    </a:solidFill>
                                    <a:latin typeface="Cambria Math"/>
                                  </a:rPr>
                                  <m:t>1−</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𝑝</m:t>
                                    </m:r>
                                  </m:e>
                                  <m:sub>
                                    <m:r>
                                      <a:rPr lang="en-US" sz="1805" i="1">
                                        <a:solidFill>
                                          <a:srgbClr val="000000"/>
                                        </a:solidFill>
                                        <a:latin typeface="Cambria Math"/>
                                      </a:rPr>
                                      <m:t>0</m:t>
                                    </m:r>
                                  </m:sub>
                                </m:sSub>
                              </m:e>
                            </m:d>
                          </m:num>
                          <m:den>
                            <m:r>
                              <a:rPr lang="en-US" sz="1805" i="1">
                                <a:solidFill>
                                  <a:srgbClr val="000000"/>
                                </a:solidFill>
                                <a:latin typeface="Cambria Math"/>
                              </a:rPr>
                              <m:t>𝑛</m:t>
                            </m:r>
                          </m:den>
                        </m:f>
                      </m:e>
                    </m:rad>
                    <m:r>
                      <a:rPr lang="en-US" sz="1805" i="1">
                        <a:solidFill>
                          <a:srgbClr val="000000"/>
                        </a:solidFill>
                        <a:latin typeface="Cambria Math"/>
                      </a:rPr>
                      <m:t>=</m:t>
                    </m:r>
                    <m:rad>
                      <m:radPr>
                        <m:degHide m:val="on"/>
                        <m:ctrlPr>
                          <a:rPr lang="en-US" sz="1805" i="1">
                            <a:solidFill>
                              <a:srgbClr val="000000"/>
                            </a:solidFill>
                            <a:latin typeface="Cambria Math" panose="02040503050406030204" pitchFamily="18" charset="0"/>
                          </a:rPr>
                        </m:ctrlPr>
                      </m:radPr>
                      <m:deg/>
                      <m:e>
                        <m:f>
                          <m:fPr>
                            <m:ctrlPr>
                              <a:rPr lang="en-US" sz="1805" i="1">
                                <a:solidFill>
                                  <a:srgbClr val="000000"/>
                                </a:solidFill>
                                <a:latin typeface="Cambria Math" panose="02040503050406030204" pitchFamily="18" charset="0"/>
                              </a:rPr>
                            </m:ctrlPr>
                          </m:fPr>
                          <m:num>
                            <m:r>
                              <a:rPr lang="en-US" sz="1805" i="1">
                                <a:solidFill>
                                  <a:srgbClr val="000000"/>
                                </a:solidFill>
                                <a:latin typeface="Cambria Math"/>
                              </a:rPr>
                              <m:t>.5</m:t>
                            </m:r>
                            <m:d>
                              <m:dPr>
                                <m:ctrlPr>
                                  <a:rPr lang="en-US" sz="1805" i="1">
                                    <a:solidFill>
                                      <a:srgbClr val="000000"/>
                                    </a:solidFill>
                                    <a:latin typeface="Cambria Math" panose="02040503050406030204" pitchFamily="18" charset="0"/>
                                  </a:rPr>
                                </m:ctrlPr>
                              </m:dPr>
                              <m:e>
                                <m:r>
                                  <a:rPr lang="en-US" sz="1805" i="1">
                                    <a:solidFill>
                                      <a:srgbClr val="000000"/>
                                    </a:solidFill>
                                    <a:latin typeface="Cambria Math"/>
                                  </a:rPr>
                                  <m:t>1−.5</m:t>
                                </m:r>
                              </m:e>
                            </m:d>
                          </m:num>
                          <m:den>
                            <m:r>
                              <a:rPr lang="en-US" sz="1805" i="1">
                                <a:solidFill>
                                  <a:srgbClr val="000000"/>
                                </a:solidFill>
                                <a:latin typeface="Cambria Math"/>
                              </a:rPr>
                              <m:t>120</m:t>
                            </m:r>
                          </m:den>
                        </m:f>
                      </m:e>
                    </m:rad>
                  </m:oMath>
                </a14:m>
                <a:r>
                  <a:rPr lang="en-US" sz="1805" dirty="0">
                    <a:solidFill>
                      <a:srgbClr val="000000"/>
                    </a:solidFill>
                    <a:latin typeface="+mn-lt"/>
                    <a:cs typeface="Arial" panose="020B0604020202020204" pitchFamily="34" charset="0"/>
                  </a:rPr>
                  <a:t> =  .045644</a:t>
                </a:r>
              </a:p>
            </p:txBody>
          </p:sp>
        </mc:Choice>
        <mc:Fallback xmlns="">
          <p:sp>
            <p:nvSpPr>
              <p:cNvPr id="22" name="TextBox 21"/>
              <p:cNvSpPr txBox="1">
                <a:spLocks noRot="1" noChangeAspect="1" noMove="1" noResize="1" noEditPoints="1" noAdjustHandles="1" noChangeArrowheads="1" noChangeShapeType="1" noTextEdit="1"/>
              </p:cNvSpPr>
              <p:nvPr/>
            </p:nvSpPr>
            <p:spPr>
              <a:xfrm>
                <a:off x="3405596" y="3781144"/>
                <a:ext cx="3777316" cy="657681"/>
              </a:xfrm>
              <a:prstGeom prst="rect">
                <a:avLst/>
              </a:prstGeom>
              <a:blipFill>
                <a:blip r:embed="rId2"/>
                <a:stretch>
                  <a:fillRect r="-646"/>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4320899" y="2139525"/>
                <a:ext cx="2499852" cy="370101"/>
              </a:xfrm>
              <a:prstGeom prst="rect">
                <a:avLst/>
              </a:prstGeom>
              <a:noFill/>
              <a:effectLst>
                <a:outerShdw dist="25400" dir="3000000" algn="ctr" rotWithShape="0">
                  <a:schemeClr val="bg1"/>
                </a:outerShdw>
              </a:effectLst>
            </p:spPr>
            <p:txBody>
              <a:bodyPr wrap="none" rtlCol="0">
                <a:spAutoFit/>
              </a:bodyPr>
              <a:lstStyle/>
              <a:p>
                <a14:m>
                  <m:oMath xmlns:m="http://schemas.openxmlformats.org/officeDocument/2006/math">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𝐻</m:t>
                        </m:r>
                      </m:e>
                      <m:sub>
                        <m:r>
                          <a:rPr lang="en-US" sz="1805" i="1">
                            <a:solidFill>
                              <a:srgbClr val="000000"/>
                            </a:solidFill>
                            <a:latin typeface="Cambria Math"/>
                          </a:rPr>
                          <m:t>0</m:t>
                        </m:r>
                      </m:sub>
                    </m:sSub>
                    <m:r>
                      <a:rPr lang="en-US" sz="1805" i="1">
                        <a:solidFill>
                          <a:srgbClr val="000000"/>
                        </a:solidFill>
                        <a:latin typeface="Cambria Math"/>
                      </a:rPr>
                      <m:t>:</m:t>
                    </m:r>
                    <m:r>
                      <a:rPr lang="en-US" sz="1805" i="1">
                        <a:solidFill>
                          <a:srgbClr val="000000"/>
                        </a:solidFill>
                        <a:latin typeface="Cambria Math"/>
                        <a:ea typeface="Cambria Math"/>
                      </a:rPr>
                      <m:t>𝑝</m:t>
                    </m:r>
                    <m:r>
                      <a:rPr lang="en-US" sz="1805" i="1">
                        <a:solidFill>
                          <a:srgbClr val="000000"/>
                        </a:solidFill>
                        <a:latin typeface="Cambria Math"/>
                        <a:ea typeface="Cambria Math"/>
                      </a:rPr>
                      <m:t> </m:t>
                    </m:r>
                  </m:oMath>
                </a14:m>
                <a:r>
                  <a:rPr lang="en-US" sz="1805" dirty="0">
                    <a:solidFill>
                      <a:srgbClr val="000000"/>
                    </a:solidFill>
                    <a:latin typeface="+mn-lt"/>
                    <a:ea typeface="Cambria Math"/>
                    <a:cs typeface="Arial" panose="020B0604020202020204" pitchFamily="34" charset="0"/>
                  </a:rPr>
                  <a:t>=</a:t>
                </a:r>
                <a14:m>
                  <m:oMath xmlns:m="http://schemas.openxmlformats.org/officeDocument/2006/math">
                    <m:r>
                      <a:rPr lang="en-US" sz="1805" i="1">
                        <a:solidFill>
                          <a:srgbClr val="000000"/>
                        </a:solidFill>
                        <a:latin typeface="Cambria Math"/>
                        <a:ea typeface="Cambria Math"/>
                      </a:rPr>
                      <m:t> .5 </m:t>
                    </m:r>
                    <m:r>
                      <m:rPr>
                        <m:sty m:val="p"/>
                      </m:rPr>
                      <a:rPr lang="en-US" sz="1805">
                        <a:solidFill>
                          <a:srgbClr val="000000"/>
                        </a:solidFill>
                        <a:latin typeface="Cambria Math"/>
                        <a:ea typeface="Cambria Math"/>
                      </a:rPr>
                      <m:t>and</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  </m:t>
                        </m:r>
                        <m:r>
                          <a:rPr lang="en-US" sz="1805" i="1">
                            <a:solidFill>
                              <a:srgbClr val="000000"/>
                            </a:solidFill>
                            <a:latin typeface="Cambria Math"/>
                          </a:rPr>
                          <m:t>𝐻</m:t>
                        </m:r>
                      </m:e>
                      <m:sub>
                        <m:r>
                          <a:rPr lang="en-US" sz="1805" i="1">
                            <a:solidFill>
                              <a:srgbClr val="000000"/>
                            </a:solidFill>
                            <a:latin typeface="Cambria Math"/>
                          </a:rPr>
                          <m:t>𝑎</m:t>
                        </m:r>
                      </m:sub>
                    </m:sSub>
                    <m:r>
                      <a:rPr lang="en-US" sz="1805" i="1">
                        <a:solidFill>
                          <a:srgbClr val="000000"/>
                        </a:solidFill>
                        <a:latin typeface="Cambria Math"/>
                      </a:rPr>
                      <m:t>:</m:t>
                    </m:r>
                    <m:r>
                      <a:rPr lang="en-US" sz="1805" i="1">
                        <a:solidFill>
                          <a:srgbClr val="000000"/>
                        </a:solidFill>
                        <a:latin typeface="Cambria Math"/>
                        <a:ea typeface="Cambria Math"/>
                      </a:rPr>
                      <m:t>𝑝</m:t>
                    </m:r>
                    <m:r>
                      <a:rPr lang="en-US" sz="1805" i="1">
                        <a:solidFill>
                          <a:srgbClr val="000000"/>
                        </a:solidFill>
                        <a:latin typeface="Cambria Math"/>
                        <a:ea typeface="Cambria Math"/>
                      </a:rPr>
                      <m:t> </m:t>
                    </m:r>
                    <m:r>
                      <m:rPr>
                        <m:nor/>
                      </m:rPr>
                      <a:rPr lang="en-US" sz="1805" dirty="0">
                        <a:solidFill>
                          <a:srgbClr val="000000"/>
                        </a:solidFill>
                        <a:latin typeface="+mn-lt"/>
                        <a:ea typeface="Cambria Math"/>
                        <a:cs typeface="Arial" panose="020B0604020202020204" pitchFamily="34" charset="0"/>
                      </a:rPr>
                      <m:t>≠</m:t>
                    </m:r>
                    <m:r>
                      <a:rPr lang="en-US" sz="1805" i="1">
                        <a:solidFill>
                          <a:srgbClr val="000000"/>
                        </a:solidFill>
                        <a:latin typeface="Cambria Math"/>
                        <a:ea typeface="Cambria Math"/>
                      </a:rPr>
                      <m:t> .5</m:t>
                    </m:r>
                  </m:oMath>
                </a14:m>
                <a:endParaRPr lang="en-US" sz="1805" dirty="0">
                  <a:solidFill>
                    <a:srgbClr val="000000"/>
                  </a:solidFill>
                  <a:latin typeface="+mn-lt"/>
                  <a:cs typeface="Arial" panose="020B0604020202020204" pitchFamily="34" charset="0"/>
                </a:endParaRPr>
              </a:p>
            </p:txBody>
          </p:sp>
        </mc:Choice>
        <mc:Fallback xmlns="">
          <p:sp>
            <p:nvSpPr>
              <p:cNvPr id="23" name="TextBox 22"/>
              <p:cNvSpPr txBox="1">
                <a:spLocks noRot="1" noChangeAspect="1" noMove="1" noResize="1" noEditPoints="1" noAdjustHandles="1" noChangeArrowheads="1" noChangeShapeType="1" noTextEdit="1"/>
              </p:cNvSpPr>
              <p:nvPr/>
            </p:nvSpPr>
            <p:spPr>
              <a:xfrm>
                <a:off x="4320899" y="2139525"/>
                <a:ext cx="2499852" cy="370101"/>
              </a:xfrm>
              <a:prstGeom prst="rect">
                <a:avLst/>
              </a:prstGeom>
              <a:blipFill>
                <a:blip r:embed="rId3"/>
                <a:stretch>
                  <a:fillRect t="-4938"/>
                </a:stretch>
              </a:blipFill>
              <a:effectLst>
                <a:outerShdw dist="25400" dir="3000000" algn="ctr" rotWithShape="0">
                  <a:schemeClr val="bg1"/>
                </a:outerShdw>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3808701" y="4566092"/>
                <a:ext cx="2787751" cy="673198"/>
              </a:xfrm>
              <a:prstGeom prst="rect">
                <a:avLst/>
              </a:prstGeom>
              <a:noFill/>
              <a:effectLst>
                <a:outerShdw dist="25400" dir="3000000" algn="ctr" rotWithShape="0">
                  <a:schemeClr val="bg1"/>
                </a:outerShdw>
              </a:effectLst>
            </p:spPr>
            <p:txBody>
              <a:bodyPr wrap="none" rtlCol="0">
                <a:spAutoFit/>
              </a:bodyPr>
              <a:lstStyle/>
              <a:p>
                <a14:m>
                  <m:oMath xmlns:m="http://schemas.openxmlformats.org/officeDocument/2006/math">
                    <m:r>
                      <a:rPr lang="en-US" sz="1805" i="1">
                        <a:solidFill>
                          <a:srgbClr val="000000"/>
                        </a:solidFill>
                        <a:latin typeface="Cambria Math"/>
                      </a:rPr>
                      <m:t>𝑧</m:t>
                    </m:r>
                    <m:r>
                      <a:rPr lang="en-US" sz="1805" i="1">
                        <a:solidFill>
                          <a:srgbClr val="000000"/>
                        </a:solidFill>
                        <a:latin typeface="Cambria Math"/>
                      </a:rPr>
                      <m:t>=</m:t>
                    </m:r>
                    <m:f>
                      <m:fPr>
                        <m:ctrlPr>
                          <a:rPr lang="en-US" sz="1805" i="1">
                            <a:solidFill>
                              <a:srgbClr val="000000"/>
                            </a:solidFill>
                            <a:latin typeface="Cambria Math" panose="02040503050406030204" pitchFamily="18" charset="0"/>
                          </a:rPr>
                        </m:ctrlPr>
                      </m:fPr>
                      <m:num>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𝑝</m:t>
                            </m:r>
                          </m:e>
                        </m:acc>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𝑝</m:t>
                            </m:r>
                          </m:e>
                          <m:sub>
                            <m:r>
                              <a:rPr lang="en-US" sz="1805" i="1">
                                <a:solidFill>
                                  <a:srgbClr val="000000"/>
                                </a:solidFill>
                                <a:latin typeface="Cambria Math"/>
                              </a:rPr>
                              <m:t>0</m:t>
                            </m:r>
                          </m:sub>
                        </m:sSub>
                      </m:num>
                      <m:den>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ea typeface="Cambria Math"/>
                              </a:rPr>
                              <m:t>𝜎</m:t>
                            </m:r>
                          </m:e>
                          <m:sub>
                            <m:acc>
                              <m:accPr>
                                <m:chr m:val="̅"/>
                                <m:ctrlPr>
                                  <a:rPr lang="en-US" sz="1805" i="1">
                                    <a:solidFill>
                                      <a:srgbClr val="000000"/>
                                    </a:solidFill>
                                    <a:latin typeface="Cambria Math" panose="02040503050406030204" pitchFamily="18" charset="0"/>
                                  </a:rPr>
                                </m:ctrlPr>
                              </m:accPr>
                              <m:e>
                                <m:r>
                                  <a:rPr lang="en-US" sz="1805" i="1">
                                    <a:solidFill>
                                      <a:srgbClr val="000000"/>
                                    </a:solidFill>
                                    <a:latin typeface="Cambria Math"/>
                                  </a:rPr>
                                  <m:t>𝑝</m:t>
                                </m:r>
                              </m:e>
                            </m:acc>
                          </m:sub>
                        </m:sSub>
                      </m:den>
                    </m:f>
                    <m:r>
                      <a:rPr lang="en-US" sz="1805" i="1">
                        <a:solidFill>
                          <a:srgbClr val="000000"/>
                        </a:solidFill>
                        <a:latin typeface="Cambria Math"/>
                      </a:rPr>
                      <m:t>=</m:t>
                    </m:r>
                    <m:f>
                      <m:fPr>
                        <m:ctrlPr>
                          <a:rPr lang="en-US" sz="1805" i="1" dirty="0">
                            <a:solidFill>
                              <a:srgbClr val="000000"/>
                            </a:solidFill>
                            <a:latin typeface="Cambria Math" panose="02040503050406030204" pitchFamily="18" charset="0"/>
                          </a:rPr>
                        </m:ctrlPr>
                      </m:fPr>
                      <m:num>
                        <m:d>
                          <m:dPr>
                            <m:ctrlPr>
                              <a:rPr lang="en-US" sz="1805" i="1" dirty="0">
                                <a:solidFill>
                                  <a:srgbClr val="000000"/>
                                </a:solidFill>
                                <a:latin typeface="Cambria Math" panose="02040503050406030204" pitchFamily="18" charset="0"/>
                              </a:rPr>
                            </m:ctrlPr>
                          </m:dPr>
                          <m:e>
                            <m:f>
                              <m:fPr>
                                <m:ctrlPr>
                                  <a:rPr lang="en-US" sz="1805" i="1" dirty="0">
                                    <a:solidFill>
                                      <a:srgbClr val="000000"/>
                                    </a:solidFill>
                                    <a:latin typeface="Cambria Math" panose="02040503050406030204" pitchFamily="18" charset="0"/>
                                  </a:rPr>
                                </m:ctrlPr>
                              </m:fPr>
                              <m:num>
                                <m:r>
                                  <a:rPr lang="en-US" sz="1805" i="1" dirty="0">
                                    <a:solidFill>
                                      <a:srgbClr val="000000"/>
                                    </a:solidFill>
                                    <a:latin typeface="Cambria Math"/>
                                  </a:rPr>
                                  <m:t>67</m:t>
                                </m:r>
                              </m:num>
                              <m:den>
                                <m:r>
                                  <a:rPr lang="en-US" sz="1805" i="1" dirty="0">
                                    <a:solidFill>
                                      <a:srgbClr val="000000"/>
                                    </a:solidFill>
                                    <a:latin typeface="Cambria Math"/>
                                  </a:rPr>
                                  <m:t>120</m:t>
                                </m:r>
                              </m:den>
                            </m:f>
                          </m:e>
                        </m:d>
                        <m:r>
                          <a:rPr lang="en-US" sz="1805" i="1" dirty="0">
                            <a:solidFill>
                              <a:srgbClr val="000000"/>
                            </a:solidFill>
                            <a:latin typeface="Cambria Math"/>
                          </a:rPr>
                          <m:t>−.5</m:t>
                        </m:r>
                      </m:num>
                      <m:den>
                        <m:r>
                          <a:rPr lang="en-US" sz="1805" i="1" dirty="0">
                            <a:solidFill>
                              <a:srgbClr val="000000"/>
                            </a:solidFill>
                            <a:latin typeface="Cambria Math"/>
                          </a:rPr>
                          <m:t>.045644</m:t>
                        </m:r>
                      </m:den>
                    </m:f>
                  </m:oMath>
                </a14:m>
                <a:r>
                  <a:rPr lang="en-US" sz="1805" dirty="0">
                    <a:solidFill>
                      <a:srgbClr val="000000"/>
                    </a:solidFill>
                    <a:latin typeface="+mn-lt"/>
                    <a:cs typeface="Arial" panose="020B0604020202020204" pitchFamily="34" charset="0"/>
                  </a:rPr>
                  <a:t> =    1.28</a:t>
                </a:r>
              </a:p>
            </p:txBody>
          </p:sp>
        </mc:Choice>
        <mc:Fallback xmlns="">
          <p:sp>
            <p:nvSpPr>
              <p:cNvPr id="25" name="TextBox 24"/>
              <p:cNvSpPr txBox="1">
                <a:spLocks noRot="1" noChangeAspect="1" noMove="1" noResize="1" noEditPoints="1" noAdjustHandles="1" noChangeArrowheads="1" noChangeShapeType="1" noTextEdit="1"/>
              </p:cNvSpPr>
              <p:nvPr/>
            </p:nvSpPr>
            <p:spPr>
              <a:xfrm>
                <a:off x="3808701" y="4566092"/>
                <a:ext cx="2787751" cy="673198"/>
              </a:xfrm>
              <a:prstGeom prst="rect">
                <a:avLst/>
              </a:prstGeom>
              <a:blipFill>
                <a:blip r:embed="rId4"/>
                <a:stretch>
                  <a:fillRect/>
                </a:stretch>
              </a:blipFill>
              <a:effectLst>
                <a:outerShdw dist="25400" dir="3000000" algn="ctr" rotWithShape="0">
                  <a:schemeClr val="bg1"/>
                </a:outerShdw>
              </a:effectLst>
            </p:spPr>
            <p:txBody>
              <a:bodyPr/>
              <a:lstStyle/>
              <a:p>
                <a:r>
                  <a:rPr lang="en-US">
                    <a:noFill/>
                  </a:rPr>
                  <a:t> </a:t>
                </a:r>
              </a:p>
            </p:txBody>
          </p:sp>
        </mc:Fallback>
      </mc:AlternateContent>
      <p:sp>
        <p:nvSpPr>
          <p:cNvPr id="15" name="Rectangle 64"/>
          <p:cNvSpPr>
            <a:spLocks noChangeArrowheads="1"/>
          </p:cNvSpPr>
          <p:nvPr/>
        </p:nvSpPr>
        <p:spPr bwMode="auto">
          <a:xfrm>
            <a:off x="559152" y="1045771"/>
            <a:ext cx="7772400" cy="526367"/>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 About a Population Proportion</a:t>
            </a:r>
          </a:p>
        </p:txBody>
      </p:sp>
    </p:spTree>
    <p:extLst>
      <p:ext uri="{BB962C8B-B14F-4D97-AF65-F5344CB8AC3E}">
        <p14:creationId xmlns:p14="http://schemas.microsoft.com/office/powerpoint/2010/main" val="3470844933"/>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a:xfrm>
            <a:off x="600077" y="1090127"/>
            <a:ext cx="7772400" cy="483399"/>
          </a:xfrm>
          <a:noFill/>
          <a:ln/>
        </p:spPr>
        <p:txBody>
          <a:bodyPr/>
          <a:lstStyle/>
          <a:p>
            <a:r>
              <a:rPr lang="en-US" sz="2400" dirty="0"/>
              <a:t>Developing Null and Alternative Hypotheses</a:t>
            </a:r>
          </a:p>
        </p:txBody>
      </p:sp>
      <p:sp>
        <p:nvSpPr>
          <p:cNvPr id="7170" name="Rectangle 2"/>
          <p:cNvSpPr>
            <a:spLocks noGrp="1" noChangeArrowheads="1"/>
          </p:cNvSpPr>
          <p:nvPr>
            <p:ph idx="1"/>
          </p:nvPr>
        </p:nvSpPr>
        <p:spPr>
          <a:xfrm>
            <a:off x="691357" y="1714573"/>
            <a:ext cx="8008938" cy="432075"/>
          </a:xfrm>
          <a:noFill/>
          <a:ln/>
        </p:spPr>
        <p:txBody>
          <a:bodyPr>
            <a:normAutofit/>
          </a:bodyPr>
          <a:lstStyle/>
          <a:p>
            <a:pPr marL="0" indent="0">
              <a:buSzPct val="100000"/>
              <a:buNone/>
            </a:pPr>
            <a:r>
              <a:rPr lang="en-US" sz="2000" dirty="0"/>
              <a:t>Alternative Hypothesis as a Research Hypothesis</a:t>
            </a:r>
          </a:p>
        </p:txBody>
      </p:sp>
      <p:sp>
        <p:nvSpPr>
          <p:cNvPr id="7173" name="Rectangle 5"/>
          <p:cNvSpPr>
            <a:spLocks noChangeArrowheads="1"/>
          </p:cNvSpPr>
          <p:nvPr/>
        </p:nvSpPr>
        <p:spPr bwMode="auto">
          <a:xfrm>
            <a:off x="1019176" y="2146648"/>
            <a:ext cx="7353301" cy="729567"/>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Many applications of hypothesis testing involve an attempt to gather evidence in support of a research hypothesis.</a:t>
            </a:r>
          </a:p>
        </p:txBody>
      </p:sp>
      <p:sp>
        <p:nvSpPr>
          <p:cNvPr id="7174" name="Rectangle 6"/>
          <p:cNvSpPr>
            <a:spLocks noChangeArrowheads="1"/>
          </p:cNvSpPr>
          <p:nvPr/>
        </p:nvSpPr>
        <p:spPr bwMode="auto">
          <a:xfrm>
            <a:off x="1019175" y="2761496"/>
            <a:ext cx="7315200" cy="830087"/>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In such cases, it is often best to begin with the alternative hypothesis and make it the conclusion that the researcher hopes to support.</a:t>
            </a:r>
          </a:p>
        </p:txBody>
      </p:sp>
      <p:sp>
        <p:nvSpPr>
          <p:cNvPr id="8" name="Rectangle 6"/>
          <p:cNvSpPr>
            <a:spLocks noChangeArrowheads="1"/>
          </p:cNvSpPr>
          <p:nvPr/>
        </p:nvSpPr>
        <p:spPr bwMode="auto">
          <a:xfrm>
            <a:off x="1019175" y="3539061"/>
            <a:ext cx="7315200" cy="94441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The conclusion that the research hypothesis is true is made if the sample </a:t>
            </a:r>
            <a:r>
              <a:rPr lang="en-US">
                <a:solidFill>
                  <a:srgbClr val="000000"/>
                </a:solidFill>
                <a:latin typeface="+mn-lt"/>
                <a:cs typeface="Arial" panose="020B0604020202020204" pitchFamily="34" charset="0"/>
              </a:rPr>
              <a:t>data provides sufficient </a:t>
            </a:r>
            <a:r>
              <a:rPr lang="en-US" dirty="0">
                <a:solidFill>
                  <a:srgbClr val="000000"/>
                </a:solidFill>
                <a:latin typeface="+mn-lt"/>
                <a:cs typeface="Arial" panose="020B0604020202020204" pitchFamily="34" charset="0"/>
              </a:rPr>
              <a:t>evidence to show that the null hypothesis can be rejected.</a:t>
            </a:r>
          </a:p>
        </p:txBody>
      </p:sp>
    </p:spTree>
    <p:extLst>
      <p:ext uri="{BB962C8B-B14F-4D97-AF65-F5344CB8AC3E}">
        <p14:creationId xmlns:p14="http://schemas.microsoft.com/office/powerpoint/2010/main" val="529894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756178" y="1719627"/>
            <a:ext cx="2113143" cy="370101"/>
          </a:xfrm>
          <a:prstGeom prst="rect">
            <a:avLst/>
          </a:prstGeom>
          <a:noFill/>
          <a:ln w="12700">
            <a:noFill/>
            <a:miter lim="800000"/>
            <a:headEnd/>
            <a:tailEnd/>
          </a:ln>
          <a:effectLst/>
        </p:spPr>
        <p:txBody>
          <a:bodyPr wrap="none">
            <a:spAutoFit/>
          </a:bodyPr>
          <a:lstStyle/>
          <a:p>
            <a:pPr marL="257827" indent="-257827">
              <a:buFont typeface="Arial" panose="020B0604020202020204" pitchFamily="34" charset="0"/>
              <a:buChar char="•"/>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Approach</a:t>
            </a:r>
          </a:p>
        </p:txBody>
      </p:sp>
      <p:sp>
        <p:nvSpPr>
          <p:cNvPr id="4" name="Text Box 4"/>
          <p:cNvSpPr txBox="1">
            <a:spLocks noChangeArrowheads="1"/>
          </p:cNvSpPr>
          <p:nvPr/>
        </p:nvSpPr>
        <p:spPr bwMode="auto">
          <a:xfrm>
            <a:off x="1164999" y="2122226"/>
            <a:ext cx="2549609"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4.  Compute the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 -value.</a:t>
            </a:r>
          </a:p>
        </p:txBody>
      </p:sp>
      <p:sp>
        <p:nvSpPr>
          <p:cNvPr id="6" name="Text Box 6"/>
          <p:cNvSpPr txBox="1">
            <a:spLocks noChangeArrowheads="1"/>
          </p:cNvSpPr>
          <p:nvPr/>
        </p:nvSpPr>
        <p:spPr bwMode="auto">
          <a:xfrm>
            <a:off x="1165000" y="3394256"/>
            <a:ext cx="3489417"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5.  Determine whether to reject </a:t>
            </a:r>
            <a:r>
              <a:rPr lang="en-US" sz="1805" i="1">
                <a:solidFill>
                  <a:srgbClr val="000000"/>
                </a:solidFill>
                <a:latin typeface="+mn-lt"/>
                <a:cs typeface="Arial" panose="020B0604020202020204" pitchFamily="34" charset="0"/>
              </a:rPr>
              <a:t>H</a:t>
            </a:r>
            <a:r>
              <a:rPr lang="en-US" sz="1805" baseline="-25000">
                <a:solidFill>
                  <a:srgbClr val="000000"/>
                </a:solidFill>
                <a:latin typeface="+mn-lt"/>
                <a:cs typeface="Arial" panose="020B0604020202020204" pitchFamily="34" charset="0"/>
              </a:rPr>
              <a:t>0</a:t>
            </a:r>
            <a:r>
              <a:rPr lang="en-US" sz="1805">
                <a:solidFill>
                  <a:srgbClr val="000000"/>
                </a:solidFill>
                <a:latin typeface="+mn-lt"/>
                <a:cs typeface="Arial" panose="020B0604020202020204" pitchFamily="34" charset="0"/>
              </a:rPr>
              <a:t>.</a:t>
            </a:r>
          </a:p>
        </p:txBody>
      </p:sp>
      <p:sp>
        <p:nvSpPr>
          <p:cNvPr id="7" name="Text Box 7"/>
          <p:cNvSpPr txBox="1">
            <a:spLocks noChangeArrowheads="1"/>
          </p:cNvSpPr>
          <p:nvPr/>
        </p:nvSpPr>
        <p:spPr bwMode="auto">
          <a:xfrm>
            <a:off x="3057574" y="3835879"/>
            <a:ext cx="3388556" cy="647870"/>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Because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 .2006 &gt;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 = .05,</a:t>
            </a:r>
          </a:p>
          <a:p>
            <a:r>
              <a:rPr lang="en-US" sz="1805" dirty="0">
                <a:solidFill>
                  <a:srgbClr val="000000"/>
                </a:solidFill>
                <a:latin typeface="+mn-lt"/>
                <a:cs typeface="Arial" panose="020B0604020202020204" pitchFamily="34" charset="0"/>
              </a:rPr>
              <a:t> we cannot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
        <p:nvSpPr>
          <p:cNvPr id="11" name="Text Box 57"/>
          <p:cNvSpPr txBox="1">
            <a:spLocks noChangeArrowheads="1"/>
          </p:cNvSpPr>
          <p:nvPr/>
        </p:nvSpPr>
        <p:spPr bwMode="auto">
          <a:xfrm>
            <a:off x="2487934" y="2491910"/>
            <a:ext cx="4222631" cy="786690"/>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For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 1.28, cumulative probability = .8997</a:t>
            </a:r>
          </a:p>
          <a:p>
            <a:endParaRPr lang="en-US" sz="902" dirty="0">
              <a:solidFill>
                <a:srgbClr val="000000"/>
              </a:solidFill>
              <a:latin typeface="+mn-lt"/>
              <a:cs typeface="Arial" panose="020B0604020202020204" pitchFamily="34" charset="0"/>
            </a:endParaRPr>
          </a:p>
          <a:p>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-value = 2(1 - .8997) =   .2006</a:t>
            </a:r>
          </a:p>
        </p:txBody>
      </p:sp>
      <p:sp>
        <p:nvSpPr>
          <p:cNvPr id="10" name="Rectangle 64"/>
          <p:cNvSpPr>
            <a:spLocks noChangeArrowheads="1"/>
          </p:cNvSpPr>
          <p:nvPr/>
        </p:nvSpPr>
        <p:spPr bwMode="auto">
          <a:xfrm>
            <a:off x="559151" y="1038580"/>
            <a:ext cx="7772400" cy="526367"/>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 About a Population Proportion</a:t>
            </a:r>
          </a:p>
        </p:txBody>
      </p:sp>
      <p:graphicFrame>
        <p:nvGraphicFramePr>
          <p:cNvPr id="8" name="Object 7">
            <a:extLst>
              <a:ext uri="{FF2B5EF4-FFF2-40B4-BE49-F238E27FC236}">
                <a16:creationId xmlns:a16="http://schemas.microsoft.com/office/drawing/2014/main" id="{CCF31660-1FD5-453E-B54B-E57F30730ACD}"/>
              </a:ext>
            </a:extLst>
          </p:cNvPr>
          <p:cNvGraphicFramePr>
            <a:graphicFrameLocks noChangeAspect="1"/>
          </p:cNvGraphicFramePr>
          <p:nvPr>
            <p:extLst>
              <p:ext uri="{D42A27DB-BD31-4B8C-83A1-F6EECF244321}">
                <p14:modId xmlns:p14="http://schemas.microsoft.com/office/powerpoint/2010/main" val="2595640239"/>
              </p:ext>
            </p:extLst>
          </p:nvPr>
        </p:nvGraphicFramePr>
        <p:xfrm>
          <a:off x="7565010" y="5597902"/>
          <a:ext cx="914400" cy="771525"/>
        </p:xfrm>
        <a:graphic>
          <a:graphicData uri="http://schemas.openxmlformats.org/presentationml/2006/ole">
            <mc:AlternateContent xmlns:mc="http://schemas.openxmlformats.org/markup-compatibility/2006">
              <mc:Choice xmlns:v="urn:schemas-microsoft-com:vml" Requires="v">
                <p:oleObj spid="_x0000_s7186" name="Binary Worksheet" showAsIcon="1" r:id="rId3" imgW="914400" imgH="771480" progId="Excel.SheetBinaryMacroEnabled.12">
                  <p:embed/>
                </p:oleObj>
              </mc:Choice>
              <mc:Fallback>
                <p:oleObj name="Binary Worksheet" showAsIcon="1" r:id="rId3" imgW="914400" imgH="771480" progId="Excel.SheetBinaryMacroEnabled.12">
                  <p:embed/>
                  <p:pic>
                    <p:nvPicPr>
                      <p:cNvPr id="2" name="Object 1">
                        <a:extLst>
                          <a:ext uri="{FF2B5EF4-FFF2-40B4-BE49-F238E27FC236}">
                            <a16:creationId xmlns:a16="http://schemas.microsoft.com/office/drawing/2014/main" id="{313ED379-8046-4332-ADD8-420DA71B27A7}"/>
                          </a:ext>
                        </a:extLst>
                      </p:cNvPr>
                      <p:cNvPicPr/>
                      <p:nvPr/>
                    </p:nvPicPr>
                    <p:blipFill>
                      <a:blip r:embed="rId4"/>
                      <a:stretch>
                        <a:fillRect/>
                      </a:stretch>
                    </p:blipFill>
                    <p:spPr>
                      <a:xfrm>
                        <a:off x="7565010" y="5597902"/>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3107164782"/>
      </p:ext>
    </p:extLst>
  </p:cSld>
  <p:clrMapOvr>
    <a:masterClrMapping/>
  </p:clrMapOvr>
  <p:transition>
    <p:zoom/>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9"/>
          <p:cNvSpPr txBox="1">
            <a:spLocks noChangeArrowheads="1"/>
          </p:cNvSpPr>
          <p:nvPr/>
        </p:nvSpPr>
        <p:spPr bwMode="auto">
          <a:xfrm>
            <a:off x="758486" y="1713829"/>
            <a:ext cx="2622577" cy="370101"/>
          </a:xfrm>
          <a:prstGeom prst="rect">
            <a:avLst/>
          </a:prstGeom>
          <a:noFill/>
          <a:ln w="12700">
            <a:noFill/>
            <a:miter lim="800000"/>
            <a:headEnd/>
            <a:tailEnd/>
          </a:ln>
          <a:effectLst/>
        </p:spPr>
        <p:txBody>
          <a:bodyPr wrap="none">
            <a:spAutoFit/>
          </a:bodyP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Critical Value Approach</a:t>
            </a:r>
          </a:p>
        </p:txBody>
      </p:sp>
      <p:sp>
        <p:nvSpPr>
          <p:cNvPr id="6" name="Text Box 52"/>
          <p:cNvSpPr txBox="1">
            <a:spLocks noChangeArrowheads="1"/>
          </p:cNvSpPr>
          <p:nvPr/>
        </p:nvSpPr>
        <p:spPr bwMode="auto">
          <a:xfrm>
            <a:off x="1189038" y="3518520"/>
            <a:ext cx="3489417" cy="370101"/>
          </a:xfrm>
          <a:prstGeom prst="rect">
            <a:avLst/>
          </a:prstGeom>
          <a:noFill/>
          <a:ln w="12700">
            <a:noFill/>
            <a:miter lim="800000"/>
            <a:headEnd/>
            <a:tailEnd/>
          </a:ln>
          <a:effectLst/>
        </p:spPr>
        <p:txBody>
          <a:bodyPr wrap="none">
            <a:spAutoFit/>
          </a:bodyPr>
          <a:lstStyle/>
          <a:p>
            <a:pPr algn="l"/>
            <a:r>
              <a:rPr lang="en-US" sz="1805">
                <a:solidFill>
                  <a:srgbClr val="000000"/>
                </a:solidFill>
                <a:latin typeface="+mn-lt"/>
                <a:cs typeface="Arial" panose="020B0604020202020204" pitchFamily="34" charset="0"/>
              </a:rPr>
              <a:t>5.  Determine whether to reject </a:t>
            </a:r>
            <a:r>
              <a:rPr lang="en-US" sz="1805" i="1">
                <a:solidFill>
                  <a:srgbClr val="000000"/>
                </a:solidFill>
                <a:latin typeface="+mn-lt"/>
                <a:cs typeface="Arial" panose="020B0604020202020204" pitchFamily="34" charset="0"/>
              </a:rPr>
              <a:t>H</a:t>
            </a:r>
            <a:r>
              <a:rPr lang="en-US" sz="1805" baseline="-25000">
                <a:solidFill>
                  <a:srgbClr val="000000"/>
                </a:solidFill>
                <a:latin typeface="+mn-lt"/>
                <a:cs typeface="Arial" panose="020B0604020202020204" pitchFamily="34" charset="0"/>
              </a:rPr>
              <a:t>0</a:t>
            </a:r>
            <a:r>
              <a:rPr lang="en-US" sz="1805">
                <a:solidFill>
                  <a:srgbClr val="000000"/>
                </a:solidFill>
                <a:latin typeface="+mn-lt"/>
                <a:cs typeface="Arial" panose="020B0604020202020204" pitchFamily="34" charset="0"/>
              </a:rPr>
              <a:t>.</a:t>
            </a:r>
          </a:p>
        </p:txBody>
      </p:sp>
      <p:sp>
        <p:nvSpPr>
          <p:cNvPr id="8" name="Text Box 54"/>
          <p:cNvSpPr txBox="1">
            <a:spLocks noChangeArrowheads="1"/>
          </p:cNvSpPr>
          <p:nvPr/>
        </p:nvSpPr>
        <p:spPr bwMode="auto">
          <a:xfrm>
            <a:off x="2929247" y="2559591"/>
            <a:ext cx="3350661"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For </a:t>
            </a:r>
            <a:r>
              <a:rPr lang="en-US" sz="1805" i="1" dirty="0">
                <a:solidFill>
                  <a:srgbClr val="000000"/>
                </a:solidFill>
                <a:latin typeface="Symbol" panose="05050102010706020507" pitchFamily="18" charset="2"/>
                <a:cs typeface="Arial" panose="020B0604020202020204" pitchFamily="34" charset="0"/>
              </a:rPr>
              <a:t>a</a:t>
            </a:r>
            <a:r>
              <a:rPr lang="en-US" sz="1805" dirty="0">
                <a:solidFill>
                  <a:srgbClr val="000000"/>
                </a:solidFill>
                <a:latin typeface="+mn-lt"/>
                <a:cs typeface="Arial" panose="020B0604020202020204" pitchFamily="34" charset="0"/>
              </a:rPr>
              <a:t>/2 = .05/2 = .025, </a:t>
            </a:r>
            <a:r>
              <a:rPr lang="en-US" sz="1805" i="1" dirty="0">
                <a:solidFill>
                  <a:srgbClr val="000000"/>
                </a:solidFill>
                <a:latin typeface="+mn-lt"/>
                <a:cs typeface="Arial" panose="020B0604020202020204" pitchFamily="34" charset="0"/>
              </a:rPr>
              <a:t>z</a:t>
            </a:r>
            <a:r>
              <a:rPr lang="en-US" sz="1805" baseline="-25000" dirty="0">
                <a:solidFill>
                  <a:srgbClr val="000000"/>
                </a:solidFill>
                <a:latin typeface="+mn-lt"/>
                <a:cs typeface="Arial" panose="020B0604020202020204" pitchFamily="34" charset="0"/>
              </a:rPr>
              <a:t>.025</a:t>
            </a:r>
            <a:r>
              <a:rPr lang="en-US" sz="1805" dirty="0">
                <a:solidFill>
                  <a:srgbClr val="000000"/>
                </a:solidFill>
                <a:latin typeface="+mn-lt"/>
                <a:cs typeface="Arial" panose="020B0604020202020204" pitchFamily="34" charset="0"/>
              </a:rPr>
              <a:t> = 1.96</a:t>
            </a:r>
          </a:p>
        </p:txBody>
      </p:sp>
      <p:sp>
        <p:nvSpPr>
          <p:cNvPr id="10" name="Text Box 56"/>
          <p:cNvSpPr txBox="1">
            <a:spLocks noChangeArrowheads="1"/>
          </p:cNvSpPr>
          <p:nvPr/>
        </p:nvSpPr>
        <p:spPr bwMode="auto">
          <a:xfrm>
            <a:off x="1169988" y="2154356"/>
            <a:ext cx="7038976" cy="370101"/>
          </a:xfrm>
          <a:prstGeom prst="rect">
            <a:avLst/>
          </a:prstGeom>
          <a:noFill/>
          <a:ln w="12700">
            <a:noFill/>
            <a:miter lim="800000"/>
            <a:headEnd/>
            <a:tailEnd/>
          </a:ln>
          <a:effectLst/>
        </p:spPr>
        <p:txBody>
          <a:bodyPr>
            <a:spAutoFit/>
          </a:bodyPr>
          <a:lstStyle/>
          <a:p>
            <a:pPr algn="l"/>
            <a:r>
              <a:rPr lang="en-US" sz="1805" dirty="0">
                <a:solidFill>
                  <a:srgbClr val="000000"/>
                </a:solidFill>
                <a:latin typeface="+mn-lt"/>
                <a:cs typeface="Arial" panose="020B0604020202020204" pitchFamily="34" charset="0"/>
              </a:rPr>
              <a:t>4.  Determine the critical values and rejection rule.</a:t>
            </a:r>
          </a:p>
        </p:txBody>
      </p:sp>
      <p:sp>
        <p:nvSpPr>
          <p:cNvPr id="11" name="Text Box 57"/>
          <p:cNvSpPr txBox="1">
            <a:spLocks noChangeArrowheads="1"/>
          </p:cNvSpPr>
          <p:nvPr/>
        </p:nvSpPr>
        <p:spPr bwMode="auto">
          <a:xfrm>
            <a:off x="3023505" y="2980054"/>
            <a:ext cx="3146182"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 if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-1.96  or </a:t>
            </a:r>
            <a:r>
              <a:rPr lang="en-US" sz="1805" i="1" dirty="0">
                <a:solidFill>
                  <a:srgbClr val="000000"/>
                </a:solidFill>
                <a:latin typeface="+mn-lt"/>
                <a:cs typeface="Arial" panose="020B0604020202020204" pitchFamily="34" charset="0"/>
              </a:rPr>
              <a:t>z</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1.96</a:t>
            </a:r>
          </a:p>
        </p:txBody>
      </p:sp>
      <p:sp>
        <p:nvSpPr>
          <p:cNvPr id="12" name="Text Box 58"/>
          <p:cNvSpPr txBox="1">
            <a:spLocks noChangeArrowheads="1"/>
          </p:cNvSpPr>
          <p:nvPr/>
        </p:nvSpPr>
        <p:spPr bwMode="auto">
          <a:xfrm>
            <a:off x="2949421" y="3931947"/>
            <a:ext cx="3334246" cy="647870"/>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Because 1.278 &gt; -1.96 and &lt; 1.96,</a:t>
            </a:r>
          </a:p>
          <a:p>
            <a:r>
              <a:rPr lang="en-US" sz="1805" dirty="0">
                <a:solidFill>
                  <a:srgbClr val="000000"/>
                </a:solidFill>
                <a:latin typeface="+mn-lt"/>
                <a:cs typeface="Arial" panose="020B0604020202020204" pitchFamily="34" charset="0"/>
              </a:rPr>
              <a:t>we cannot reject </a:t>
            </a:r>
            <a:r>
              <a:rPr lang="en-US" sz="1805" i="1" dirty="0">
                <a:solidFill>
                  <a:srgbClr val="000000"/>
                </a:solidFill>
                <a:latin typeface="+mn-lt"/>
                <a:cs typeface="Arial" panose="020B0604020202020204" pitchFamily="34" charset="0"/>
              </a:rPr>
              <a:t>H</a:t>
            </a:r>
            <a:r>
              <a:rPr lang="en-US" sz="1805" baseline="-25000" dirty="0">
                <a:solidFill>
                  <a:srgbClr val="000000"/>
                </a:solidFill>
                <a:latin typeface="+mn-lt"/>
                <a:cs typeface="Arial" panose="020B0604020202020204" pitchFamily="34" charset="0"/>
              </a:rPr>
              <a:t>0</a:t>
            </a:r>
            <a:r>
              <a:rPr lang="en-US" sz="1805" dirty="0">
                <a:solidFill>
                  <a:srgbClr val="000000"/>
                </a:solidFill>
                <a:latin typeface="+mn-lt"/>
                <a:cs typeface="Arial" panose="020B0604020202020204" pitchFamily="34" charset="0"/>
              </a:rPr>
              <a:t>.</a:t>
            </a:r>
          </a:p>
        </p:txBody>
      </p:sp>
      <p:sp>
        <p:nvSpPr>
          <p:cNvPr id="13" name="Rectangle 64"/>
          <p:cNvSpPr>
            <a:spLocks noChangeArrowheads="1"/>
          </p:cNvSpPr>
          <p:nvPr/>
        </p:nvSpPr>
        <p:spPr bwMode="auto">
          <a:xfrm>
            <a:off x="596097" y="1103279"/>
            <a:ext cx="7772400" cy="526367"/>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Two-Tailed Test About a Population Proportion</a:t>
            </a:r>
          </a:p>
        </p:txBody>
      </p:sp>
      <p:graphicFrame>
        <p:nvGraphicFramePr>
          <p:cNvPr id="2" name="Object 1">
            <a:extLst>
              <a:ext uri="{FF2B5EF4-FFF2-40B4-BE49-F238E27FC236}">
                <a16:creationId xmlns:a16="http://schemas.microsoft.com/office/drawing/2014/main" id="{04E24FB5-5D09-4528-BBA9-630451A3E585}"/>
              </a:ext>
            </a:extLst>
          </p:cNvPr>
          <p:cNvGraphicFramePr>
            <a:graphicFrameLocks noChangeAspect="1"/>
          </p:cNvGraphicFramePr>
          <p:nvPr>
            <p:extLst>
              <p:ext uri="{D42A27DB-BD31-4B8C-83A1-F6EECF244321}">
                <p14:modId xmlns:p14="http://schemas.microsoft.com/office/powerpoint/2010/main" val="2416916650"/>
              </p:ext>
            </p:extLst>
          </p:nvPr>
        </p:nvGraphicFramePr>
        <p:xfrm>
          <a:off x="7911297" y="5654463"/>
          <a:ext cx="914400" cy="771525"/>
        </p:xfrm>
        <a:graphic>
          <a:graphicData uri="http://schemas.openxmlformats.org/presentationml/2006/ole">
            <mc:AlternateContent xmlns:mc="http://schemas.openxmlformats.org/markup-compatibility/2006">
              <mc:Choice xmlns:v="urn:schemas-microsoft-com:vml" Requires="v">
                <p:oleObj spid="_x0000_s8210" name="Binary Worksheet" showAsIcon="1" r:id="rId3" imgW="914400" imgH="771480" progId="Excel.SheetBinaryMacroEnabled.12">
                  <p:embed/>
                </p:oleObj>
              </mc:Choice>
              <mc:Fallback>
                <p:oleObj name="Binary Worksheet" showAsIcon="1" r:id="rId3" imgW="914400" imgH="771480" progId="Excel.SheetBinaryMacroEnabled.12">
                  <p:embed/>
                  <p:pic>
                    <p:nvPicPr>
                      <p:cNvPr id="0" name=""/>
                      <p:cNvPicPr/>
                      <p:nvPr/>
                    </p:nvPicPr>
                    <p:blipFill>
                      <a:blip r:embed="rId4"/>
                      <a:stretch>
                        <a:fillRect/>
                      </a:stretch>
                    </p:blipFill>
                    <p:spPr>
                      <a:xfrm>
                        <a:off x="7911297" y="5654463"/>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791390878"/>
      </p:ext>
    </p:extLst>
  </p:cSld>
  <p:clrMapOvr>
    <a:masterClrMapping/>
  </p:clrMapOvr>
  <p:transition>
    <p:zoom/>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64"/>
          <p:cNvSpPr>
            <a:spLocks noChangeArrowheads="1"/>
          </p:cNvSpPr>
          <p:nvPr/>
        </p:nvSpPr>
        <p:spPr bwMode="auto">
          <a:xfrm>
            <a:off x="596097" y="1103279"/>
            <a:ext cx="7772400" cy="526367"/>
          </a:xfrm>
          <a:prstGeom prst="rect">
            <a:avLst/>
          </a:prstGeom>
          <a:noFill/>
          <a:ln w="12700">
            <a:noFill/>
            <a:miter lim="800000"/>
            <a:headEnd/>
            <a:tailEnd/>
          </a:ln>
          <a:effectLst/>
        </p:spPr>
        <p:txBody>
          <a:bodyPr lIns="68034" tIns="33420" rIns="68034" bIns="33420" anchor="ctr"/>
          <a:lstStyle/>
          <a:p>
            <a:pPr algn="l"/>
            <a:r>
              <a:rPr lang="en-US" sz="2400" b="1" dirty="0">
                <a:latin typeface="+mn-lt"/>
                <a:cs typeface="Arial" panose="020B0604020202020204" pitchFamily="34" charset="0"/>
              </a:rPr>
              <a:t>Consider viewing these Khan Academy Video Lectures</a:t>
            </a:r>
          </a:p>
        </p:txBody>
      </p:sp>
      <p:sp>
        <p:nvSpPr>
          <p:cNvPr id="14" name="TextBox 13">
            <a:extLst>
              <a:ext uri="{FF2B5EF4-FFF2-40B4-BE49-F238E27FC236}">
                <a16:creationId xmlns:a16="http://schemas.microsoft.com/office/drawing/2014/main" id="{B5425134-85FB-48EA-8EFA-B306AFC3DD45}"/>
              </a:ext>
            </a:extLst>
          </p:cNvPr>
          <p:cNvSpPr txBox="1"/>
          <p:nvPr/>
        </p:nvSpPr>
        <p:spPr>
          <a:xfrm>
            <a:off x="742231" y="3434948"/>
            <a:ext cx="6403069" cy="307777"/>
          </a:xfrm>
          <a:prstGeom prst="rect">
            <a:avLst/>
          </a:prstGeom>
          <a:noFill/>
        </p:spPr>
        <p:txBody>
          <a:bodyPr wrap="square" rtlCol="0">
            <a:spAutoFit/>
          </a:bodyPr>
          <a:lstStyle/>
          <a:p>
            <a:r>
              <a:rPr lang="en-US" sz="1400" i="1" dirty="0">
                <a:latin typeface="+mn-lt"/>
              </a:rPr>
              <a:t>This video continues with other relevant videos to this lecture.</a:t>
            </a:r>
          </a:p>
        </p:txBody>
      </p:sp>
      <p:sp>
        <p:nvSpPr>
          <p:cNvPr id="15" name="Rectangle 14">
            <a:hlinkClick r:id="rId2"/>
            <a:extLst>
              <a:ext uri="{FF2B5EF4-FFF2-40B4-BE49-F238E27FC236}">
                <a16:creationId xmlns:a16="http://schemas.microsoft.com/office/drawing/2014/main" id="{8A070973-C3C1-4C94-AFAE-642C6DF79F48}"/>
              </a:ext>
            </a:extLst>
          </p:cNvPr>
          <p:cNvSpPr/>
          <p:nvPr/>
        </p:nvSpPr>
        <p:spPr>
          <a:xfrm>
            <a:off x="727552" y="1722749"/>
            <a:ext cx="3157788" cy="369332"/>
          </a:xfrm>
          <a:prstGeom prst="rect">
            <a:avLst/>
          </a:prstGeom>
        </p:spPr>
        <p:txBody>
          <a:bodyPr wrap="none">
            <a:spAutoFit/>
          </a:bodyPr>
          <a:lstStyle/>
          <a:p>
            <a:r>
              <a:rPr lang="en-US" dirty="0">
                <a:latin typeface="+mn-lt"/>
              </a:rPr>
              <a:t>Hypothesis testing and p-values</a:t>
            </a:r>
          </a:p>
        </p:txBody>
      </p:sp>
      <p:sp>
        <p:nvSpPr>
          <p:cNvPr id="16" name="Rectangle 15">
            <a:hlinkClick r:id="rId3"/>
            <a:extLst>
              <a:ext uri="{FF2B5EF4-FFF2-40B4-BE49-F238E27FC236}">
                <a16:creationId xmlns:a16="http://schemas.microsoft.com/office/drawing/2014/main" id="{011AEF34-19B8-4C3E-9D89-94CA31C2A442}"/>
              </a:ext>
            </a:extLst>
          </p:cNvPr>
          <p:cNvSpPr/>
          <p:nvPr/>
        </p:nvSpPr>
        <p:spPr>
          <a:xfrm>
            <a:off x="742231" y="2197153"/>
            <a:ext cx="2890791" cy="369332"/>
          </a:xfrm>
          <a:prstGeom prst="rect">
            <a:avLst/>
          </a:prstGeom>
        </p:spPr>
        <p:txBody>
          <a:bodyPr wrap="none">
            <a:spAutoFit/>
          </a:bodyPr>
          <a:lstStyle/>
          <a:p>
            <a:r>
              <a:rPr lang="en-US" dirty="0">
                <a:latin typeface="+mn-lt"/>
              </a:rPr>
              <a:t>Small sample hypothesis test</a:t>
            </a:r>
          </a:p>
        </p:txBody>
      </p:sp>
      <p:sp>
        <p:nvSpPr>
          <p:cNvPr id="17" name="Rectangle 16">
            <a:hlinkClick r:id="rId4"/>
            <a:extLst>
              <a:ext uri="{FF2B5EF4-FFF2-40B4-BE49-F238E27FC236}">
                <a16:creationId xmlns:a16="http://schemas.microsoft.com/office/drawing/2014/main" id="{B03D9A9C-F814-4B2E-8F32-5B31792895B9}"/>
              </a:ext>
            </a:extLst>
          </p:cNvPr>
          <p:cNvSpPr/>
          <p:nvPr/>
        </p:nvSpPr>
        <p:spPr>
          <a:xfrm>
            <a:off x="742231" y="2672053"/>
            <a:ext cx="4246162" cy="369332"/>
          </a:xfrm>
          <a:prstGeom prst="rect">
            <a:avLst/>
          </a:prstGeom>
        </p:spPr>
        <p:txBody>
          <a:bodyPr wrap="none">
            <a:spAutoFit/>
          </a:bodyPr>
          <a:lstStyle/>
          <a:p>
            <a:r>
              <a:rPr lang="en-US" dirty="0">
                <a:latin typeface="+mn-lt"/>
              </a:rPr>
              <a:t>Large sample proportion hypothesis testing</a:t>
            </a:r>
          </a:p>
        </p:txBody>
      </p:sp>
      <p:sp>
        <p:nvSpPr>
          <p:cNvPr id="18" name="Rectangle 17">
            <a:hlinkClick r:id="rId5"/>
            <a:extLst>
              <a:ext uri="{FF2B5EF4-FFF2-40B4-BE49-F238E27FC236}">
                <a16:creationId xmlns:a16="http://schemas.microsoft.com/office/drawing/2014/main" id="{D521426B-8E0F-44E5-898E-BBC3058093ED}"/>
              </a:ext>
            </a:extLst>
          </p:cNvPr>
          <p:cNvSpPr/>
          <p:nvPr/>
        </p:nvSpPr>
        <p:spPr>
          <a:xfrm>
            <a:off x="742231" y="3130445"/>
            <a:ext cx="3892604" cy="369332"/>
          </a:xfrm>
          <a:prstGeom prst="rect">
            <a:avLst/>
          </a:prstGeom>
        </p:spPr>
        <p:txBody>
          <a:bodyPr wrap="none">
            <a:spAutoFit/>
          </a:bodyPr>
          <a:lstStyle/>
          <a:p>
            <a:r>
              <a:rPr lang="en-US" dirty="0">
                <a:latin typeface="+mn-lt"/>
              </a:rPr>
              <a:t>Introduction to Type I and Type II errors</a:t>
            </a:r>
          </a:p>
        </p:txBody>
      </p:sp>
    </p:spTree>
    <p:extLst>
      <p:ext uri="{BB962C8B-B14F-4D97-AF65-F5344CB8AC3E}">
        <p14:creationId xmlns:p14="http://schemas.microsoft.com/office/powerpoint/2010/main" val="1888912079"/>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757142" y="1559116"/>
            <a:ext cx="8008938" cy="432075"/>
          </a:xfrm>
          <a:prstGeom prst="rect">
            <a:avLst/>
          </a:prstGeom>
          <a:noFill/>
          <a:ln/>
        </p:spPr>
        <p:txBody>
          <a:bodyPr/>
          <a:lstStyle/>
          <a:p>
            <a:pPr defTabSz="687537" eaLnBrk="0" hangingPunct="0">
              <a:spcBef>
                <a:spcPct val="20000"/>
              </a:spcBef>
              <a:buSzPct val="100000"/>
              <a:defRPr/>
            </a:pPr>
            <a:r>
              <a:rPr lang="en-US" sz="2000" kern="0" dirty="0">
                <a:solidFill>
                  <a:srgbClr val="000000"/>
                </a:solidFill>
                <a:latin typeface="+mn-lt"/>
                <a:cs typeface="Arial" panose="020B0604020202020204" pitchFamily="34" charset="0"/>
              </a:rPr>
              <a:t>Alternative Hypothesis as a Research Hypothesis</a:t>
            </a:r>
          </a:p>
        </p:txBody>
      </p:sp>
      <p:sp>
        <p:nvSpPr>
          <p:cNvPr id="4" name="Rectangle 3"/>
          <p:cNvSpPr>
            <a:spLocks noGrp="1" noChangeArrowheads="1"/>
          </p:cNvSpPr>
          <p:nvPr>
            <p:ph type="title"/>
          </p:nvPr>
        </p:nvSpPr>
        <p:spPr>
          <a:xfrm>
            <a:off x="571501" y="1068192"/>
            <a:ext cx="7772400" cy="483399"/>
          </a:xfrm>
          <a:noFill/>
          <a:ln/>
        </p:spPr>
        <p:txBody>
          <a:bodyPr/>
          <a:lstStyle/>
          <a:p>
            <a:pPr algn="l"/>
            <a:r>
              <a:rPr lang="en-US" sz="2400" b="1" dirty="0"/>
              <a:t>Developing Null and Alternative Hypotheses</a:t>
            </a:r>
          </a:p>
        </p:txBody>
      </p:sp>
      <p:sp>
        <p:nvSpPr>
          <p:cNvPr id="5" name="Rectangle 5"/>
          <p:cNvSpPr>
            <a:spLocks noChangeArrowheads="1"/>
          </p:cNvSpPr>
          <p:nvPr/>
        </p:nvSpPr>
        <p:spPr bwMode="auto">
          <a:xfrm>
            <a:off x="990600" y="2037288"/>
            <a:ext cx="7353301" cy="1002605"/>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Example:  </a:t>
            </a:r>
          </a:p>
          <a:p>
            <a:pPr marL="390321" indent="-390321">
              <a:buSzPct val="100000"/>
            </a:pPr>
            <a:r>
              <a:rPr lang="en-US" dirty="0">
                <a:solidFill>
                  <a:srgbClr val="000000"/>
                </a:solidFill>
                <a:latin typeface="+mn-lt"/>
                <a:cs typeface="Arial" panose="020B0604020202020204" pitchFamily="34" charset="0"/>
              </a:rPr>
              <a:t>       A new teaching method is developed that is believed to be better than the current method.</a:t>
            </a:r>
          </a:p>
        </p:txBody>
      </p:sp>
      <p:sp>
        <p:nvSpPr>
          <p:cNvPr id="6" name="Rectangle 6"/>
          <p:cNvSpPr>
            <a:spLocks noChangeArrowheads="1"/>
          </p:cNvSpPr>
          <p:nvPr/>
        </p:nvSpPr>
        <p:spPr bwMode="auto">
          <a:xfrm>
            <a:off x="990600" y="2884404"/>
            <a:ext cx="7315200" cy="835505"/>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Alternative Hypothesis:  </a:t>
            </a:r>
          </a:p>
          <a:p>
            <a:pPr algn="l">
              <a:buSzPct val="100000"/>
            </a:pPr>
            <a:r>
              <a:rPr lang="en-US" dirty="0">
                <a:solidFill>
                  <a:srgbClr val="000000"/>
                </a:solidFill>
                <a:latin typeface="+mn-lt"/>
                <a:cs typeface="Arial" panose="020B0604020202020204" pitchFamily="34" charset="0"/>
              </a:rPr>
              <a:t>       The new teaching method is better. </a:t>
            </a:r>
          </a:p>
        </p:txBody>
      </p:sp>
      <p:sp>
        <p:nvSpPr>
          <p:cNvPr id="9" name="Rectangle 6"/>
          <p:cNvSpPr>
            <a:spLocks noChangeArrowheads="1"/>
          </p:cNvSpPr>
          <p:nvPr/>
        </p:nvSpPr>
        <p:spPr bwMode="auto">
          <a:xfrm>
            <a:off x="990600" y="3564162"/>
            <a:ext cx="7315200" cy="787761"/>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Null Hypothesis:  </a:t>
            </a:r>
          </a:p>
          <a:p>
            <a:pPr algn="l">
              <a:buSzPct val="100000"/>
            </a:pPr>
            <a:r>
              <a:rPr lang="en-US" dirty="0">
                <a:solidFill>
                  <a:srgbClr val="000000"/>
                </a:solidFill>
                <a:latin typeface="+mn-lt"/>
                <a:cs typeface="Arial" panose="020B0604020202020204" pitchFamily="34" charset="0"/>
              </a:rPr>
              <a:t>       The new method is no better than the old method.</a:t>
            </a:r>
          </a:p>
        </p:txBody>
      </p:sp>
    </p:spTree>
    <p:extLst>
      <p:ext uri="{BB962C8B-B14F-4D97-AF65-F5344CB8AC3E}">
        <p14:creationId xmlns:p14="http://schemas.microsoft.com/office/powerpoint/2010/main" val="1356426060"/>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643731" y="1605213"/>
            <a:ext cx="8008938" cy="432075"/>
          </a:xfrm>
          <a:prstGeom prst="rect">
            <a:avLst/>
          </a:prstGeom>
          <a:noFill/>
          <a:ln/>
        </p:spPr>
        <p:txBody>
          <a:bodyPr/>
          <a:lstStyle/>
          <a:p>
            <a:pPr defTabSz="687537" eaLnBrk="0" hangingPunct="0">
              <a:spcBef>
                <a:spcPct val="20000"/>
              </a:spcBef>
              <a:buSzPct val="100000"/>
              <a:defRPr/>
            </a:pPr>
            <a:r>
              <a:rPr lang="en-US" sz="2000" kern="0" dirty="0">
                <a:solidFill>
                  <a:srgbClr val="000000"/>
                </a:solidFill>
                <a:latin typeface="+mn-lt"/>
                <a:cs typeface="Arial" panose="020B0604020202020204" pitchFamily="34" charset="0"/>
              </a:rPr>
              <a:t>Alternative Hypothesis as a Research Hypothesis</a:t>
            </a:r>
          </a:p>
        </p:txBody>
      </p:sp>
      <p:sp>
        <p:nvSpPr>
          <p:cNvPr id="4" name="Rectangle 5"/>
          <p:cNvSpPr>
            <a:spLocks noChangeArrowheads="1"/>
          </p:cNvSpPr>
          <p:nvPr/>
        </p:nvSpPr>
        <p:spPr bwMode="auto">
          <a:xfrm>
            <a:off x="971550" y="2037288"/>
            <a:ext cx="7353301" cy="1002605"/>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Example:  </a:t>
            </a:r>
          </a:p>
          <a:p>
            <a:pPr marL="343769" indent="-343769">
              <a:buSzPct val="125000"/>
            </a:pPr>
            <a:r>
              <a:rPr lang="en-US" dirty="0">
                <a:solidFill>
                  <a:srgbClr val="000000"/>
                </a:solidFill>
                <a:latin typeface="+mn-lt"/>
                <a:cs typeface="Arial" panose="020B0604020202020204" pitchFamily="34" charset="0"/>
              </a:rPr>
              <a:t>       A new sales force bonus plan is developed in an attempt to increase sales.</a:t>
            </a:r>
          </a:p>
        </p:txBody>
      </p:sp>
      <p:sp>
        <p:nvSpPr>
          <p:cNvPr id="5" name="Rectangle 6"/>
          <p:cNvSpPr>
            <a:spLocks noChangeArrowheads="1"/>
          </p:cNvSpPr>
          <p:nvPr/>
        </p:nvSpPr>
        <p:spPr bwMode="auto">
          <a:xfrm>
            <a:off x="962025" y="2928729"/>
            <a:ext cx="7315200" cy="744793"/>
          </a:xfrm>
          <a:prstGeom prst="rect">
            <a:avLst/>
          </a:prstGeom>
          <a:noFill/>
          <a:ln w="12700">
            <a:noFill/>
            <a:miter lim="800000"/>
            <a:headEnd/>
            <a:tailEnd/>
          </a:ln>
          <a:effectLst/>
        </p:spPr>
        <p:txBody>
          <a:bodyPr wrap="non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Alternative Hypothesis:  </a:t>
            </a:r>
          </a:p>
          <a:p>
            <a:pPr algn="l">
              <a:buSzPct val="125000"/>
            </a:pPr>
            <a:r>
              <a:rPr lang="en-US" dirty="0">
                <a:solidFill>
                  <a:srgbClr val="000000"/>
                </a:solidFill>
                <a:latin typeface="+mn-lt"/>
                <a:cs typeface="Arial" panose="020B0604020202020204" pitchFamily="34" charset="0"/>
              </a:rPr>
              <a:t>       The new bonus </a:t>
            </a:r>
            <a:r>
              <a:rPr lang="en-US">
                <a:solidFill>
                  <a:srgbClr val="000000"/>
                </a:solidFill>
                <a:latin typeface="+mn-lt"/>
                <a:cs typeface="Arial" panose="020B0604020202020204" pitchFamily="34" charset="0"/>
              </a:rPr>
              <a:t>plan </a:t>
            </a:r>
            <a:r>
              <a:rPr lang="en-US" dirty="0">
                <a:solidFill>
                  <a:srgbClr val="000000"/>
                </a:solidFill>
                <a:latin typeface="+mn-lt"/>
                <a:cs typeface="Arial" panose="020B0604020202020204" pitchFamily="34" charset="0"/>
              </a:rPr>
              <a:t>will</a:t>
            </a:r>
            <a:r>
              <a:rPr lang="en-US">
                <a:solidFill>
                  <a:srgbClr val="000000"/>
                </a:solidFill>
                <a:latin typeface="+mn-lt"/>
                <a:cs typeface="Arial" panose="020B0604020202020204" pitchFamily="34" charset="0"/>
              </a:rPr>
              <a:t> increase </a:t>
            </a:r>
            <a:r>
              <a:rPr lang="en-US" dirty="0">
                <a:solidFill>
                  <a:srgbClr val="000000"/>
                </a:solidFill>
                <a:latin typeface="+mn-lt"/>
                <a:cs typeface="Arial" panose="020B0604020202020204" pitchFamily="34" charset="0"/>
              </a:rPr>
              <a:t>sales. </a:t>
            </a:r>
          </a:p>
        </p:txBody>
      </p:sp>
      <p:sp>
        <p:nvSpPr>
          <p:cNvPr id="8" name="Rectangle 6"/>
          <p:cNvSpPr>
            <a:spLocks noChangeArrowheads="1"/>
          </p:cNvSpPr>
          <p:nvPr/>
        </p:nvSpPr>
        <p:spPr bwMode="auto">
          <a:xfrm>
            <a:off x="962025" y="3599196"/>
            <a:ext cx="7315200" cy="717050"/>
          </a:xfrm>
          <a:prstGeom prst="rect">
            <a:avLst/>
          </a:prstGeom>
          <a:noFill/>
          <a:ln w="12700">
            <a:noFill/>
            <a:miter lim="800000"/>
            <a:headEnd/>
            <a:tailEnd/>
          </a:ln>
          <a:effectLst/>
        </p:spPr>
        <p:txBody>
          <a:bodyPr wrap="non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Null Hypothesis:  </a:t>
            </a:r>
          </a:p>
          <a:p>
            <a:pPr algn="l">
              <a:buSzPct val="125000"/>
            </a:pPr>
            <a:r>
              <a:rPr lang="en-US" dirty="0">
                <a:solidFill>
                  <a:srgbClr val="000000"/>
                </a:solidFill>
                <a:latin typeface="+mn-lt"/>
                <a:cs typeface="Arial" panose="020B0604020202020204" pitchFamily="34" charset="0"/>
              </a:rPr>
              <a:t>       The new bonus </a:t>
            </a:r>
            <a:r>
              <a:rPr lang="en-US">
                <a:solidFill>
                  <a:srgbClr val="000000"/>
                </a:solidFill>
                <a:latin typeface="+mn-lt"/>
                <a:cs typeface="Arial" panose="020B0604020202020204" pitchFamily="34" charset="0"/>
              </a:rPr>
              <a:t>plan will not </a:t>
            </a:r>
            <a:r>
              <a:rPr lang="en-US" dirty="0">
                <a:solidFill>
                  <a:srgbClr val="000000"/>
                </a:solidFill>
                <a:latin typeface="+mn-lt"/>
                <a:cs typeface="Arial" panose="020B0604020202020204" pitchFamily="34" charset="0"/>
              </a:rPr>
              <a:t>increase sales.</a:t>
            </a:r>
          </a:p>
        </p:txBody>
      </p:sp>
      <p:sp>
        <p:nvSpPr>
          <p:cNvPr id="9" name="Rectangle 3"/>
          <p:cNvSpPr txBox="1">
            <a:spLocks noChangeArrowheads="1"/>
          </p:cNvSpPr>
          <p:nvPr/>
        </p:nvSpPr>
        <p:spPr>
          <a:xfrm>
            <a:off x="591284" y="1150291"/>
            <a:ext cx="7772400" cy="483399"/>
          </a:xfrm>
          <a:prstGeom prst="rect">
            <a:avLst/>
          </a:prstGeom>
          <a:noFill/>
          <a:ln/>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pPr>
            <a:r>
              <a:rPr lang="en-US" sz="2400" b="1" dirty="0"/>
              <a:t>Developing Null and Alternative Hypotheses</a:t>
            </a:r>
          </a:p>
        </p:txBody>
      </p:sp>
    </p:spTree>
    <p:extLst>
      <p:ext uri="{BB962C8B-B14F-4D97-AF65-F5344CB8AC3E}">
        <p14:creationId xmlns:p14="http://schemas.microsoft.com/office/powerpoint/2010/main" val="1325059544"/>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757142" y="1548729"/>
            <a:ext cx="8008938" cy="432075"/>
          </a:xfrm>
          <a:prstGeom prst="rect">
            <a:avLst/>
          </a:prstGeom>
          <a:noFill/>
          <a:ln/>
        </p:spPr>
        <p:txBody>
          <a:bodyPr wrap="square"/>
          <a:lstStyle/>
          <a:p>
            <a:pPr defTabSz="687537" eaLnBrk="0" hangingPunct="0">
              <a:spcBef>
                <a:spcPct val="20000"/>
              </a:spcBef>
              <a:buSzPct val="100000"/>
              <a:defRPr/>
            </a:pPr>
            <a:r>
              <a:rPr lang="en-US" sz="2000" kern="0" dirty="0">
                <a:solidFill>
                  <a:srgbClr val="000000"/>
                </a:solidFill>
                <a:latin typeface="+mn-lt"/>
                <a:cs typeface="Arial" panose="020B0604020202020204" pitchFamily="34" charset="0"/>
              </a:rPr>
              <a:t>Alternative Hypothesis as a Research Hypothesis</a:t>
            </a:r>
          </a:p>
        </p:txBody>
      </p:sp>
      <p:sp>
        <p:nvSpPr>
          <p:cNvPr id="4" name="Rectangle 5"/>
          <p:cNvSpPr>
            <a:spLocks noChangeArrowheads="1"/>
          </p:cNvSpPr>
          <p:nvPr/>
        </p:nvSpPr>
        <p:spPr bwMode="auto">
          <a:xfrm>
            <a:off x="981075" y="2100194"/>
            <a:ext cx="7353301" cy="906087"/>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Example:  </a:t>
            </a:r>
          </a:p>
          <a:p>
            <a:pPr marL="343769" indent="-343769">
              <a:buSzPct val="100000"/>
            </a:pPr>
            <a:r>
              <a:rPr lang="en-US" dirty="0">
                <a:solidFill>
                  <a:srgbClr val="000000"/>
                </a:solidFill>
                <a:latin typeface="+mn-lt"/>
                <a:cs typeface="Arial" panose="020B0604020202020204" pitchFamily="34" charset="0"/>
              </a:rPr>
              <a:t>       A new drug is developed with the goal of lowering blood pressure more than the existing drug.</a:t>
            </a:r>
          </a:p>
        </p:txBody>
      </p:sp>
      <p:sp>
        <p:nvSpPr>
          <p:cNvPr id="5" name="Rectangle 6"/>
          <p:cNvSpPr>
            <a:spLocks noChangeArrowheads="1"/>
          </p:cNvSpPr>
          <p:nvPr/>
        </p:nvSpPr>
        <p:spPr bwMode="auto">
          <a:xfrm>
            <a:off x="981075" y="2949116"/>
            <a:ext cx="7315200" cy="74466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Alternative Hypothesis:  </a:t>
            </a:r>
          </a:p>
          <a:p>
            <a:pPr algn="l">
              <a:buSzPct val="100000"/>
            </a:pPr>
            <a:r>
              <a:rPr lang="en-US" dirty="0">
                <a:solidFill>
                  <a:srgbClr val="000000"/>
                </a:solidFill>
                <a:latin typeface="+mn-lt"/>
                <a:cs typeface="Arial" panose="020B0604020202020204" pitchFamily="34" charset="0"/>
              </a:rPr>
              <a:t>       The new drug lowers blood pressure more than the existing drug. </a:t>
            </a:r>
          </a:p>
        </p:txBody>
      </p:sp>
      <p:sp>
        <p:nvSpPr>
          <p:cNvPr id="8" name="Rectangle 6"/>
          <p:cNvSpPr>
            <a:spLocks noChangeArrowheads="1"/>
          </p:cNvSpPr>
          <p:nvPr/>
        </p:nvSpPr>
        <p:spPr bwMode="auto">
          <a:xfrm>
            <a:off x="981075" y="3642548"/>
            <a:ext cx="7315200" cy="933830"/>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Null Hypothesis:  </a:t>
            </a:r>
          </a:p>
          <a:p>
            <a:pPr marL="343769" indent="-343769">
              <a:buSzPct val="100000"/>
            </a:pPr>
            <a:r>
              <a:rPr lang="en-US" dirty="0">
                <a:solidFill>
                  <a:srgbClr val="000000"/>
                </a:solidFill>
                <a:latin typeface="+mn-lt"/>
                <a:cs typeface="Arial" panose="020B0604020202020204" pitchFamily="34" charset="0"/>
              </a:rPr>
              <a:t>       The new drug does not lower blood pressure more than the existing drug.</a:t>
            </a:r>
          </a:p>
        </p:txBody>
      </p:sp>
      <p:sp>
        <p:nvSpPr>
          <p:cNvPr id="9" name="Rectangle 3"/>
          <p:cNvSpPr txBox="1">
            <a:spLocks noChangeArrowheads="1"/>
          </p:cNvSpPr>
          <p:nvPr/>
        </p:nvSpPr>
        <p:spPr>
          <a:xfrm>
            <a:off x="685800" y="1153657"/>
            <a:ext cx="7772400" cy="483399"/>
          </a:xfrm>
          <a:prstGeom prst="rect">
            <a:avLst/>
          </a:prstGeom>
          <a:noFill/>
          <a:ln/>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pPr>
            <a:r>
              <a:rPr lang="en-US" sz="2400" b="1" dirty="0"/>
              <a:t>Developing Null and Alternative Hypotheses</a:t>
            </a:r>
          </a:p>
        </p:txBody>
      </p:sp>
    </p:spTree>
    <p:extLst>
      <p:ext uri="{BB962C8B-B14F-4D97-AF65-F5344CB8AC3E}">
        <p14:creationId xmlns:p14="http://schemas.microsoft.com/office/powerpoint/2010/main" val="1776391904"/>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idx="1"/>
          </p:nvPr>
        </p:nvSpPr>
        <p:spPr>
          <a:xfrm>
            <a:off x="748811" y="1604624"/>
            <a:ext cx="7772400" cy="496528"/>
          </a:xfrm>
        </p:spPr>
        <p:txBody>
          <a:bodyPr wrap="square">
            <a:normAutofit/>
          </a:bodyPr>
          <a:lstStyle/>
          <a:p>
            <a:pPr marL="0" indent="0">
              <a:buNone/>
            </a:pPr>
            <a:r>
              <a:rPr lang="en-US" sz="2000" dirty="0"/>
              <a:t>Null Hypothesis as an Assumption to be Challenged</a:t>
            </a:r>
          </a:p>
        </p:txBody>
      </p:sp>
      <p:sp>
        <p:nvSpPr>
          <p:cNvPr id="89094" name="Rectangle 6"/>
          <p:cNvSpPr>
            <a:spLocks noChangeArrowheads="1"/>
          </p:cNvSpPr>
          <p:nvPr/>
        </p:nvSpPr>
        <p:spPr bwMode="auto">
          <a:xfrm>
            <a:off x="971550" y="1992714"/>
            <a:ext cx="7353301" cy="781301"/>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We might begin with a belief or assumption that a statement about the value of a population parameter is true.</a:t>
            </a:r>
          </a:p>
        </p:txBody>
      </p:sp>
      <p:sp>
        <p:nvSpPr>
          <p:cNvPr id="89095" name="Rectangle 7"/>
          <p:cNvSpPr>
            <a:spLocks noChangeArrowheads="1"/>
          </p:cNvSpPr>
          <p:nvPr/>
        </p:nvSpPr>
        <p:spPr bwMode="auto">
          <a:xfrm>
            <a:off x="971550" y="2690148"/>
            <a:ext cx="7353301" cy="929304"/>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We </a:t>
            </a:r>
            <a:r>
              <a:rPr lang="en-US">
                <a:solidFill>
                  <a:srgbClr val="000000"/>
                </a:solidFill>
                <a:latin typeface="+mn-lt"/>
                <a:cs typeface="Arial" panose="020B0604020202020204" pitchFamily="34" charset="0"/>
              </a:rPr>
              <a:t>then use a </a:t>
            </a:r>
            <a:r>
              <a:rPr lang="en-US" dirty="0">
                <a:solidFill>
                  <a:srgbClr val="000000"/>
                </a:solidFill>
                <a:latin typeface="+mn-lt"/>
                <a:cs typeface="Arial" panose="020B0604020202020204" pitchFamily="34" charset="0"/>
              </a:rPr>
              <a:t>hypothesis test to challenge the assumption and determine if there is statistical evidence to conclude that the assumption is incorrect.</a:t>
            </a:r>
          </a:p>
        </p:txBody>
      </p:sp>
      <p:sp>
        <p:nvSpPr>
          <p:cNvPr id="9" name="Rectangle 7"/>
          <p:cNvSpPr>
            <a:spLocks noChangeArrowheads="1"/>
          </p:cNvSpPr>
          <p:nvPr/>
        </p:nvSpPr>
        <p:spPr bwMode="auto">
          <a:xfrm>
            <a:off x="971550" y="3441380"/>
            <a:ext cx="7353301" cy="644532"/>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pPr>
            <a:r>
              <a:rPr lang="en-US" dirty="0">
                <a:solidFill>
                  <a:srgbClr val="000000"/>
                </a:solidFill>
                <a:latin typeface="+mn-lt"/>
                <a:cs typeface="Arial" panose="020B0604020202020204" pitchFamily="34" charset="0"/>
              </a:rPr>
              <a:t>In these situations, it is helpful to develop the null hypothesis first.</a:t>
            </a:r>
          </a:p>
        </p:txBody>
      </p:sp>
      <p:sp>
        <p:nvSpPr>
          <p:cNvPr id="10" name="Rectangle 3"/>
          <p:cNvSpPr txBox="1">
            <a:spLocks noChangeArrowheads="1"/>
          </p:cNvSpPr>
          <p:nvPr/>
        </p:nvSpPr>
        <p:spPr>
          <a:xfrm>
            <a:off x="583224" y="1136259"/>
            <a:ext cx="7772400" cy="483399"/>
          </a:xfrm>
          <a:prstGeom prst="rect">
            <a:avLst/>
          </a:prstGeom>
          <a:noFill/>
          <a:ln/>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pPr>
            <a:r>
              <a:rPr lang="en-US" sz="2400" b="1" dirty="0"/>
              <a:t>Developing Null and Alternative Hypotheses</a:t>
            </a:r>
          </a:p>
        </p:txBody>
      </p:sp>
    </p:spTree>
    <p:extLst>
      <p:ext uri="{BB962C8B-B14F-4D97-AF65-F5344CB8AC3E}">
        <p14:creationId xmlns:p14="http://schemas.microsoft.com/office/powerpoint/2010/main" val="3553783594"/>
      </p:ext>
    </p:extLst>
  </p:cSld>
  <p:clrMapOvr>
    <a:masterClrMapping/>
  </p:clrMapOvr>
  <p:timing>
    <p:tnLst>
      <p:par>
        <p:cTn id="1" dur="indefinite" restart="never" nodeType="tmRoot"/>
      </p:par>
    </p:tnLst>
  </p:timing>
</p:sld>
</file>

<file path=ppt/theme/theme1.xml><?xml version="1.0" encoding="utf-8"?>
<a:theme xmlns:a="http://schemas.openxmlformats.org/drawingml/2006/main" name="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StudyTemplate.pptx" id="{AE74280A-B603-42B4-B05F-2B7AC7703B76}" vid="{F4A7A3A8-5CA7-4B76-85A7-4E6A94576C8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eStudy</Template>
  <TotalTime>0</TotalTime>
  <Words>3498</Words>
  <Application>Microsoft Office PowerPoint</Application>
  <PresentationFormat>On-screen Show (4:3)</PresentationFormat>
  <Paragraphs>418</Paragraphs>
  <Slides>52</Slides>
  <Notes>39</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63" baseType="lpstr">
      <vt:lpstr>Arial</vt:lpstr>
      <vt:lpstr>Book Antiqua</vt:lpstr>
      <vt:lpstr>Calibri</vt:lpstr>
      <vt:lpstr>Cambria Math</vt:lpstr>
      <vt:lpstr>Monotype Sorts</vt:lpstr>
      <vt:lpstr>Symbol</vt:lpstr>
      <vt:lpstr>Times New Roman</vt:lpstr>
      <vt:lpstr>Verdana</vt:lpstr>
      <vt:lpstr>Wingdings</vt:lpstr>
      <vt:lpstr>eStudy</vt:lpstr>
      <vt:lpstr>Binary Worksheet</vt:lpstr>
      <vt:lpstr>PowerPoint Presentation</vt:lpstr>
      <vt:lpstr>Hypothesis Testing</vt:lpstr>
      <vt:lpstr>Hypothesis Testing</vt:lpstr>
      <vt:lpstr>PowerPoint Presentation</vt:lpstr>
      <vt:lpstr>Developing Null and Alternative Hypotheses</vt:lpstr>
      <vt:lpstr>Developing Null and Alternative Hypotheses</vt:lpstr>
      <vt:lpstr>PowerPoint Presentation</vt:lpstr>
      <vt:lpstr>PowerPoint Presentation</vt:lpstr>
      <vt:lpstr>PowerPoint Presentation</vt:lpstr>
      <vt:lpstr>PowerPoint Presentation</vt:lpstr>
      <vt:lpstr>PowerPoint Presentation</vt:lpstr>
      <vt:lpstr>Null and Alternative Hypotheses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Confidence Interval Approach to Two-Tailed Tests About a Population Mean</vt:lpstr>
      <vt:lpstr>Confidence Interval Approach to Two-Tailed Tests About a Population Mean</vt:lpstr>
      <vt:lpstr>Tests About a Population Mean:  s  Unknown</vt:lpstr>
      <vt:lpstr>PowerPoint Presentation</vt:lpstr>
      <vt:lpstr>p -Values and the t Distribution </vt:lpstr>
      <vt:lpstr>Example:  Highway Patrol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2017-11-07T19:55:41Z</dcterms:created>
  <dcterms:modified xsi:type="dcterms:W3CDTF">2018-04-02T17:04:07Z</dcterms:modified>
</cp:coreProperties>
</file>