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76" r:id="rId1"/>
  </p:sldMasterIdLst>
  <p:notesMasterIdLst>
    <p:notesMasterId r:id="rId42"/>
  </p:notesMasterIdLst>
  <p:handoutMasterIdLst>
    <p:handoutMasterId r:id="rId43"/>
  </p:handoutMasterIdLst>
  <p:sldIdLst>
    <p:sldId id="268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9" r:id="rId23"/>
    <p:sldId id="301" r:id="rId24"/>
    <p:sldId id="302" r:id="rId25"/>
    <p:sldId id="303" r:id="rId26"/>
    <p:sldId id="304" r:id="rId27"/>
    <p:sldId id="305" r:id="rId28"/>
    <p:sldId id="306" r:id="rId29"/>
    <p:sldId id="307" r:id="rId30"/>
    <p:sldId id="308" r:id="rId31"/>
    <p:sldId id="309" r:id="rId32"/>
    <p:sldId id="310" r:id="rId33"/>
    <p:sldId id="311" r:id="rId34"/>
    <p:sldId id="312" r:id="rId35"/>
    <p:sldId id="313" r:id="rId36"/>
    <p:sldId id="314" r:id="rId37"/>
    <p:sldId id="315" r:id="rId38"/>
    <p:sldId id="316" r:id="rId39"/>
    <p:sldId id="317" r:id="rId40"/>
    <p:sldId id="318" r:id="rId4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3">
          <p15:clr>
            <a:srgbClr val="A4A3A4"/>
          </p15:clr>
        </p15:guide>
        <p15:guide id="2" pos="14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5F5F5F"/>
    <a:srgbClr val="777777"/>
    <a:srgbClr val="0000FF"/>
    <a:srgbClr val="FFFFCC"/>
    <a:srgbClr val="996633"/>
    <a:srgbClr val="339966"/>
    <a:srgbClr val="333399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9" autoAdjust="0"/>
    <p:restoredTop sz="95540" autoAdjust="0"/>
  </p:normalViewPr>
  <p:slideViewPr>
    <p:cSldViewPr snapToGrid="0">
      <p:cViewPr varScale="1">
        <p:scale>
          <a:sx n="109" d="100"/>
          <a:sy n="109" d="100"/>
        </p:scale>
        <p:origin x="624" y="102"/>
      </p:cViewPr>
      <p:guideLst>
        <p:guide orient="horz" pos="3743"/>
        <p:guide pos="142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>
      <p:cViewPr>
        <p:scale>
          <a:sx n="90" d="100"/>
          <a:sy n="90" d="100"/>
        </p:scale>
        <p:origin x="-2814" y="-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48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3656062-D505-4836-AF54-3CB4DAD8743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011AD9-8D16-42BA-B401-68D93E8391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0D2BF6-C0F9-4370-AAC9-0C55220FB4CA}" type="datetimeFigureOut">
              <a:rPr lang="en-US" smtClean="0"/>
              <a:t>1/31/2018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2CD096-219C-4E81-A6F2-CAFD835FFB4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A945DE-73A1-4703-8B3F-28EFB191340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86C0B1-35B7-4639-BFAA-194584681F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259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615B9B-8AAB-401E-86BB-543DBAA530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50290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8856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461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2781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4104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8834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8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5573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2606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8572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4165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8629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887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16022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8333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04377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7388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42720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1873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20714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31494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84046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45819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533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94670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12445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65110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31467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63515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04579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01517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8016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692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9803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6792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232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3822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 cap="flat"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7953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8040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3366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5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9A200E3-CC3B-4F36-A270-5195B35C5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3869" y="1007227"/>
            <a:ext cx="4869240" cy="461355"/>
          </a:xfrm>
        </p:spPr>
        <p:txBody>
          <a:bodyPr/>
          <a:lstStyle>
            <a:lvl1pPr algn="l">
              <a:defRPr sz="2800" b="1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40112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0798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9EBC64-41CB-41B8-B6DF-9B1367312B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023024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5257800" y="6627168"/>
            <a:ext cx="3886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copyright © michael .roberson@eStudy.us</a:t>
            </a:r>
            <a:r>
              <a:rPr lang="en-US" sz="1000" baseline="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 2017</a:t>
            </a:r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, All  rights reserved</a:t>
            </a:r>
          </a:p>
        </p:txBody>
      </p:sp>
      <p:sp>
        <p:nvSpPr>
          <p:cNvPr id="8" name="Line 4"/>
          <p:cNvSpPr>
            <a:spLocks noChangeShapeType="1"/>
          </p:cNvSpPr>
          <p:nvPr/>
        </p:nvSpPr>
        <p:spPr bwMode="auto">
          <a:xfrm>
            <a:off x="0" y="793750"/>
            <a:ext cx="9144000" cy="0"/>
          </a:xfrm>
          <a:prstGeom prst="line">
            <a:avLst/>
          </a:prstGeom>
          <a:noFill/>
          <a:ln w="952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0" y="946150"/>
            <a:ext cx="9144000" cy="0"/>
          </a:xfrm>
          <a:prstGeom prst="line">
            <a:avLst/>
          </a:prstGeom>
          <a:noFill/>
          <a:ln w="28575">
            <a:solidFill>
              <a:srgbClr val="0070C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28600" y="0"/>
            <a:ext cx="36576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dirty="0">
                <a:solidFill>
                  <a:srgbClr val="0070C0"/>
                </a:solidFill>
                <a:latin typeface="+mn-lt"/>
              </a:rPr>
              <a:t>eStudy.us</a:t>
            </a:r>
          </a:p>
        </p:txBody>
      </p:sp>
    </p:spTree>
    <p:extLst>
      <p:ext uri="{BB962C8B-B14F-4D97-AF65-F5344CB8AC3E}">
        <p14:creationId xmlns:p14="http://schemas.microsoft.com/office/powerpoint/2010/main" val="3680367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82" r:id="rId3"/>
    <p:sldLayoutId id="2147483683" r:id="rId4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1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3" Type="http://schemas.openxmlformats.org/officeDocument/2006/relationships/image" Target="../media/image28.png"/><Relationship Id="rId7" Type="http://schemas.openxmlformats.org/officeDocument/2006/relationships/image" Target="../media/image3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1.png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1.png"/><Relationship Id="rId4" Type="http://schemas.openxmlformats.org/officeDocument/2006/relationships/image" Target="../media/image40.pn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BF3D8E0-1960-4898-A0A4-050E6374E922}"/>
              </a:ext>
            </a:extLst>
          </p:cNvPr>
          <p:cNvSpPr/>
          <p:nvPr/>
        </p:nvSpPr>
        <p:spPr>
          <a:xfrm>
            <a:off x="582345" y="1113384"/>
            <a:ext cx="440428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>
                <a:latin typeface="+mn-lt"/>
              </a:rPr>
              <a:t>Business Statistics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2354A6-5BE7-423D-9C29-B88BD528EC91}"/>
              </a:ext>
            </a:extLst>
          </p:cNvPr>
          <p:cNvSpPr/>
          <p:nvPr/>
        </p:nvSpPr>
        <p:spPr>
          <a:xfrm>
            <a:off x="894521" y="2635951"/>
            <a:ext cx="7032929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This lecture flows well with </a:t>
            </a:r>
          </a:p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Statistics for Business and Economics, Anderson, Sweeney, and Williams, 13</a:t>
            </a:r>
            <a:r>
              <a:rPr lang="en-US" i="1" baseline="30000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th</a:t>
            </a:r>
            <a:r>
              <a:rPr lang="en-US" i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 edition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, </a:t>
            </a:r>
            <a:r>
              <a:rPr lang="en-US" b="1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chapter 11</a:t>
            </a:r>
            <a:r>
              <a:rPr lang="en-US" dirty="0">
                <a:solidFill>
                  <a:srgbClr val="000000"/>
                </a:solidFill>
                <a:latin typeface="Verdana" panose="020B0604030504040204" pitchFamily="34" charset="0"/>
                <a:ea typeface="Calibri" panose="020F0502020204030204" pitchFamily="34" charset="0"/>
              </a:rPr>
              <a:t>.</a:t>
            </a:r>
            <a:endParaRPr lang="en-US" sz="2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01A4484-8D43-493F-8A52-9E2163D5FC6F}"/>
              </a:ext>
            </a:extLst>
          </p:cNvPr>
          <p:cNvSpPr/>
          <p:nvPr/>
        </p:nvSpPr>
        <p:spPr>
          <a:xfrm>
            <a:off x="831099" y="1736168"/>
            <a:ext cx="500162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latin typeface="+mn-lt"/>
              </a:rPr>
              <a:t>Inference About Population Variances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309"/>
    </mc:Choice>
    <mc:Fallback xmlns="">
      <p:transition advTm="1309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79203" y="1707520"/>
            <a:ext cx="7772400" cy="368816"/>
          </a:xfrm>
          <a:noFill/>
          <a:ln/>
        </p:spPr>
        <p:txBody>
          <a:bodyPr>
            <a:normAutofit fontScale="92500" lnSpcReduction="20000"/>
          </a:bodyPr>
          <a:lstStyle/>
          <a:p>
            <a:r>
              <a:rPr lang="en-US" dirty="0"/>
              <a:t>Interval Estimate of a Population Variance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1393356" y="3033602"/>
            <a:ext cx="6782330" cy="64787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latin typeface="+mn-lt"/>
              </a:rPr>
              <a:t>where the </a:t>
            </a:r>
            <a:r>
              <a:rPr lang="en-US" sz="1805" dirty="0">
                <a:latin typeface="Symbol" panose="05050102010706020507" pitchFamily="18" charset="2"/>
              </a:rPr>
              <a:t></a:t>
            </a:r>
            <a:r>
              <a:rPr lang="en-US" sz="1805" baseline="30000" dirty="0">
                <a:latin typeface="Symbol" panose="05050102010706020507" pitchFamily="18" charset="2"/>
              </a:rPr>
              <a:t> </a:t>
            </a:r>
            <a:r>
              <a:rPr lang="en-US" sz="1805" dirty="0">
                <a:latin typeface="+mn-lt"/>
              </a:rPr>
              <a:t>values are based on a chi-square distribution with </a:t>
            </a:r>
            <a:r>
              <a:rPr lang="en-US" sz="1805" i="1" dirty="0">
                <a:latin typeface="+mn-lt"/>
              </a:rPr>
              <a:t>n</a:t>
            </a:r>
            <a:r>
              <a:rPr lang="en-US" sz="1805" dirty="0">
                <a:latin typeface="+mn-lt"/>
              </a:rPr>
              <a:t> - 1 degrees of freedom and where 1 - </a:t>
            </a:r>
            <a:r>
              <a:rPr lang="en-US" sz="1805" i="1" dirty="0">
                <a:latin typeface="Symbol" panose="05050102010706020507" pitchFamily="18" charset="2"/>
              </a:rPr>
              <a:t></a:t>
            </a:r>
            <a:r>
              <a:rPr lang="en-US" sz="1805" dirty="0">
                <a:latin typeface="+mn-lt"/>
              </a:rPr>
              <a:t>  is the confidence coefficient.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3176593" y="2144769"/>
                <a:ext cx="2830711" cy="668709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5" i="1">
                              <a:latin typeface="Cambria Math"/>
                            </a:rPr>
                            <m:t>(</m:t>
                          </m:r>
                          <m:r>
                            <a:rPr lang="en-US" sz="1805" i="1">
                              <a:latin typeface="Cambria Math"/>
                            </a:rPr>
                            <m:t>𝑛</m:t>
                          </m:r>
                          <m:r>
                            <a:rPr lang="en-US" sz="1805" i="1">
                              <a:latin typeface="Cambria Math"/>
                            </a:rPr>
                            <m:t>−1)</m:t>
                          </m:r>
                          <m:sSup>
                            <m:sSup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5" i="1">
                                  <a:latin typeface="Cambria Math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1805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Sup>
                            <m:sSubSup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5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𝜒</m:t>
                              </m:r>
                            </m:e>
                            <m:sub>
                              <m:r>
                                <a:rPr lang="en-US" sz="1805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en-US" sz="1805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/2</m:t>
                              </m:r>
                            </m:sub>
                            <m:sup>
                              <m:r>
                                <a:rPr lang="en-US" sz="1805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n-US" sz="1805" i="1">
                          <a:latin typeface="Cambria Math"/>
                          <a:ea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1805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805" i="1">
                          <a:latin typeface="Cambria Math"/>
                          <a:ea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5" i="1">
                              <a:latin typeface="Cambria Math"/>
                            </a:rPr>
                            <m:t>(</m:t>
                          </m:r>
                          <m:r>
                            <a:rPr lang="en-US" sz="1805" i="1">
                              <a:latin typeface="Cambria Math"/>
                            </a:rPr>
                            <m:t>𝑛</m:t>
                          </m:r>
                          <m:r>
                            <a:rPr lang="en-US" sz="1805" i="1">
                              <a:latin typeface="Cambria Math"/>
                            </a:rPr>
                            <m:t>−1)</m:t>
                          </m:r>
                          <m:sSup>
                            <m:sSup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5" i="1">
                                  <a:latin typeface="Cambria Math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1805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Sup>
                            <m:sSubSup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5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𝜒</m:t>
                              </m:r>
                            </m:e>
                            <m:sub>
                              <m:r>
                                <a:rPr lang="en-US" sz="1805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(1−</m:t>
                              </m:r>
                              <m:r>
                                <a:rPr lang="en-US" sz="1805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en-US" sz="1805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/2)</m:t>
                              </m:r>
                            </m:sub>
                            <m:sup>
                              <m:r>
                                <a:rPr lang="en-US" sz="1805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6593" y="2144769"/>
                <a:ext cx="2830711" cy="66870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26"/>
          <p:cNvSpPr>
            <a:spLocks noChangeArrowheads="1"/>
          </p:cNvSpPr>
          <p:nvPr/>
        </p:nvSpPr>
        <p:spPr bwMode="auto">
          <a:xfrm>
            <a:off x="514591" y="1054128"/>
            <a:ext cx="7772400" cy="433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034" tIns="33420" rIns="68034" bIns="33420" anchor="ctr"/>
          <a:lstStyle/>
          <a:p>
            <a:pPr algn="l" eaLnBrk="0" hangingPunct="0">
              <a:defRPr/>
            </a:pPr>
            <a:r>
              <a:rPr lang="en-US" sz="2400" b="1" dirty="0">
                <a:latin typeface="+mn-lt"/>
              </a:rPr>
              <a:t>Interval Estimation of </a:t>
            </a:r>
            <a:r>
              <a:rPr lang="en-US" sz="2400" b="1" i="1" dirty="0">
                <a:latin typeface="Symbol" panose="05050102010706020507" pitchFamily="18" charset="2"/>
              </a:rPr>
              <a:t> </a:t>
            </a:r>
            <a:r>
              <a:rPr lang="en-US" sz="2400" b="1" baseline="30000" dirty="0">
                <a:latin typeface="+mn-lt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9075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autoUpdateAnimBg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564903" y="1053468"/>
            <a:ext cx="7886700" cy="546659"/>
          </a:xfrm>
        </p:spPr>
        <p:txBody>
          <a:bodyPr/>
          <a:lstStyle/>
          <a:p>
            <a:r>
              <a:rPr lang="en-US" sz="2400" dirty="0"/>
              <a:t>Interval Estimation of </a:t>
            </a:r>
            <a:r>
              <a:rPr lang="en-US" sz="2400" i="1" dirty="0">
                <a:latin typeface="Symbol" pitchFamily="18" charset="2"/>
              </a:rPr>
              <a:t></a:t>
            </a:r>
            <a:endParaRPr lang="en-US" sz="2400" baseline="30000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679203" y="1709289"/>
            <a:ext cx="7772400" cy="36881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Interval Estimate of a Population Standard Deviation</a:t>
            </a:r>
          </a:p>
        </p:txBody>
      </p:sp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1012825" y="2138551"/>
            <a:ext cx="7376543" cy="9256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latin typeface="+mn-lt"/>
              </a:rPr>
              <a:t>    Taking the square root of the upper and lower limits of the variance interval provides the confidence interval for the population standard deviation.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042770" y="2897862"/>
                <a:ext cx="3069366" cy="822148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5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1805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805" i="1">
                                  <a:latin typeface="Cambria Math"/>
                                </a:rPr>
                                <m:t>−1)</m:t>
                              </m:r>
                              <m:sSup>
                                <m:sSupPr>
                                  <m:ctrlPr>
                                    <a:rPr lang="en-US" sz="1805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5" i="1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en-US" sz="1805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bSup>
                                <m:sSubSupPr>
                                  <m:ctrlPr>
                                    <a:rPr lang="en-US" sz="1805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5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𝜒</m:t>
                                  </m:r>
                                </m:e>
                                <m:sub>
                                  <m:r>
                                    <a:rPr lang="en-US" sz="1805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𝛼</m:t>
                                  </m:r>
                                  <m:r>
                                    <a:rPr lang="en-US" sz="1805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/2</m:t>
                                  </m:r>
                                </m:sub>
                                <m:sup>
                                  <m:r>
                                    <a:rPr lang="en-US" sz="1805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den>
                          </m:f>
                        </m:e>
                      </m:rad>
                      <m:r>
                        <a:rPr lang="en-US" sz="1805" i="1">
                          <a:latin typeface="Cambria Math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1805" i="1">
                          <a:latin typeface="Cambria Math"/>
                          <a:ea typeface="Cambria Math"/>
                        </a:rPr>
                        <m:t>𝜎</m:t>
                      </m:r>
                      <m:r>
                        <a:rPr lang="en-US" sz="1805" i="1">
                          <a:latin typeface="Cambria Math"/>
                          <a:ea typeface="Cambria Math" panose="02040503050406030204" pitchFamily="18" charset="0"/>
                        </a:rPr>
                        <m:t>≤</m:t>
                      </m:r>
                      <m:rad>
                        <m:radPr>
                          <m:degHide m:val="on"/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805" i="1">
                                  <a:latin typeface="Cambria Math"/>
                                </a:rPr>
                                <m:t>(</m:t>
                              </m:r>
                              <m:r>
                                <a:rPr lang="en-US" sz="1805" i="1"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1805" i="1">
                                  <a:latin typeface="Cambria Math"/>
                                </a:rPr>
                                <m:t>−1)</m:t>
                              </m:r>
                              <m:sSup>
                                <m:sSupPr>
                                  <m:ctrlPr>
                                    <a:rPr lang="en-US" sz="1805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805" i="1">
                                      <a:latin typeface="Cambria Math"/>
                                    </a:rPr>
                                    <m:t>𝑠</m:t>
                                  </m:r>
                                </m:e>
                                <m:sup>
                                  <m:r>
                                    <a:rPr lang="en-US" sz="1805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num>
                            <m:den>
                              <m:sSubSup>
                                <m:sSubSupPr>
                                  <m:ctrlPr>
                                    <a:rPr lang="en-US" sz="1805" i="1"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1805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𝜒</m:t>
                                  </m:r>
                                </m:e>
                                <m:sub>
                                  <m:r>
                                    <a:rPr lang="en-US" sz="1805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(1−</m:t>
                                  </m:r>
                                  <m:r>
                                    <a:rPr lang="en-US" sz="1805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𝛼</m:t>
                                  </m:r>
                                  <m:r>
                                    <a:rPr lang="en-US" sz="1805" i="1">
                                      <a:latin typeface="Cambria Math"/>
                                      <a:ea typeface="Cambria Math" panose="02040503050406030204" pitchFamily="18" charset="0"/>
                                    </a:rPr>
                                    <m:t>/2)</m:t>
                                  </m:r>
                                </m:sub>
                                <m:sup>
                                  <m:r>
                                    <a:rPr lang="en-US" sz="1805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bSup>
                            </m:den>
                          </m:f>
                        </m:e>
                      </m:rad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2770" y="2897862"/>
                <a:ext cx="3069366" cy="822148"/>
              </a:xfrm>
              <a:prstGeom prst="rect">
                <a:avLst/>
              </a:prstGeom>
              <a:blipFill>
                <a:blip r:embed="rId3"/>
                <a:stretch>
                  <a:fillRect b="-741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1551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7" grpId="0" autoUpdateAnimBg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40968" y="1099842"/>
            <a:ext cx="7772400" cy="426107"/>
          </a:xfrm>
          <a:noFill/>
          <a:ln/>
        </p:spPr>
        <p:txBody>
          <a:bodyPr>
            <a:noAutofit/>
          </a:bodyPr>
          <a:lstStyle/>
          <a:p>
            <a:r>
              <a:rPr lang="en-US" sz="2400" dirty="0"/>
              <a:t>Interval Estimation of </a:t>
            </a:r>
            <a:r>
              <a:rPr lang="en-US" sz="2400" i="1" dirty="0">
                <a:latin typeface="Symbol" pitchFamily="18" charset="2"/>
              </a:rPr>
              <a:t></a:t>
            </a:r>
            <a:r>
              <a:rPr lang="en-US" sz="2400" baseline="30000" dirty="0"/>
              <a:t>2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856456" y="2087418"/>
            <a:ext cx="7415213" cy="1483036"/>
          </a:xfrm>
          <a:noFill/>
          <a:ln/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buFont typeface="Monotype Sorts" pitchFamily="2" charset="2"/>
              <a:buNone/>
            </a:pPr>
            <a:r>
              <a:rPr lang="en-US" dirty="0"/>
              <a:t>	Buyer’s Digest rates thermostats manufactured for home temperature control.  In a recent test, 10 thermostats manufactured by </a:t>
            </a:r>
            <a:r>
              <a:rPr lang="en-US" dirty="0" err="1"/>
              <a:t>ThermoRite</a:t>
            </a:r>
            <a:r>
              <a:rPr lang="en-US" dirty="0"/>
              <a:t> were selected and placed in a test room that was maintained at a temperature of 68</a:t>
            </a:r>
            <a:r>
              <a:rPr lang="en-US" baseline="40000" dirty="0"/>
              <a:t>o</a:t>
            </a:r>
            <a:r>
              <a:rPr lang="en-US" dirty="0"/>
              <a:t>F.  The temperature readings of the ten thermostats are shown on the next slide. </a:t>
            </a:r>
            <a:endParaRPr lang="en-US" sz="902" dirty="0"/>
          </a:p>
        </p:txBody>
      </p:sp>
      <p:sp>
        <p:nvSpPr>
          <p:cNvPr id="16466" name="Rectangle 82"/>
          <p:cNvSpPr>
            <a:spLocks noChangeArrowheads="1"/>
          </p:cNvSpPr>
          <p:nvPr/>
        </p:nvSpPr>
        <p:spPr bwMode="auto">
          <a:xfrm>
            <a:off x="677863" y="1686376"/>
            <a:ext cx="7772400" cy="4010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Example:  Buyer’s Digest (A)</a:t>
            </a:r>
          </a:p>
        </p:txBody>
      </p:sp>
    </p:spTree>
    <p:extLst>
      <p:ext uri="{BB962C8B-B14F-4D97-AF65-F5344CB8AC3E}">
        <p14:creationId xmlns:p14="http://schemas.microsoft.com/office/powerpoint/2010/main" val="3398069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568" name="Text Box 192"/>
          <p:cNvSpPr txBox="1">
            <a:spLocks noChangeArrowheads="1"/>
          </p:cNvSpPr>
          <p:nvPr/>
        </p:nvSpPr>
        <p:spPr bwMode="auto">
          <a:xfrm>
            <a:off x="1012825" y="2071902"/>
            <a:ext cx="7372350" cy="5923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latin typeface="+mn-lt"/>
              </a:rPr>
              <a:t>We will use the 10 readings below to develop a 95% confidence interval estimate of the population variance.</a:t>
            </a:r>
          </a:p>
        </p:txBody>
      </p:sp>
      <p:sp>
        <p:nvSpPr>
          <p:cNvPr id="101569" name="Rectangle 193"/>
          <p:cNvSpPr>
            <a:spLocks noChangeArrowheads="1"/>
          </p:cNvSpPr>
          <p:nvPr/>
        </p:nvSpPr>
        <p:spPr bwMode="auto">
          <a:xfrm>
            <a:off x="677863" y="1686376"/>
            <a:ext cx="7772400" cy="4010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Example:  Buyer’s Digest (A)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412162" y="2755435"/>
            <a:ext cx="7230676" cy="873312"/>
            <a:chOff x="1878224" y="2533135"/>
            <a:chExt cx="9036531" cy="1161535"/>
          </a:xfrm>
        </p:grpSpPr>
        <p:sp>
          <p:nvSpPr>
            <p:cNvPr id="3" name="Rectangle 2"/>
            <p:cNvSpPr/>
            <p:nvPr/>
          </p:nvSpPr>
          <p:spPr>
            <a:xfrm>
              <a:off x="1878224" y="2533135"/>
              <a:ext cx="8464378" cy="116153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571" name="Line 195"/>
            <p:cNvSpPr>
              <a:spLocks noChangeShapeType="1"/>
            </p:cNvSpPr>
            <p:nvPr/>
          </p:nvSpPr>
          <p:spPr bwMode="auto">
            <a:xfrm>
              <a:off x="2202596" y="3086601"/>
              <a:ext cx="779975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01645" name="Text Box 269"/>
            <p:cNvSpPr txBox="1">
              <a:spLocks noChangeArrowheads="1"/>
            </p:cNvSpPr>
            <p:nvPr/>
          </p:nvSpPr>
          <p:spPr bwMode="auto">
            <a:xfrm>
              <a:off x="2153652" y="3143751"/>
              <a:ext cx="8761103" cy="491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dirty="0">
                  <a:effectLst/>
                  <a:latin typeface="+mn-lt"/>
                </a:rPr>
                <a:t>Temperature </a:t>
              </a:r>
              <a:r>
                <a:rPr lang="en-US" b="1" dirty="0">
                  <a:effectLst/>
                  <a:latin typeface="+mn-lt"/>
                </a:rPr>
                <a:t>  </a:t>
              </a:r>
              <a:r>
                <a:rPr lang="en-US" dirty="0">
                  <a:effectLst/>
                  <a:latin typeface="+mn-lt"/>
                </a:rPr>
                <a:t>67.4  67.8  68.2  69.3  69.5  67.0  68.1  68.6  67.9  67.2</a:t>
              </a:r>
            </a:p>
          </p:txBody>
        </p:sp>
        <p:sp>
          <p:nvSpPr>
            <p:cNvPr id="101567" name="Text Box 191"/>
            <p:cNvSpPr txBox="1">
              <a:spLocks noChangeArrowheads="1"/>
            </p:cNvSpPr>
            <p:nvPr/>
          </p:nvSpPr>
          <p:spPr bwMode="auto">
            <a:xfrm>
              <a:off x="2178989" y="2629402"/>
              <a:ext cx="8603928" cy="491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dirty="0">
                  <a:effectLst/>
                  <a:latin typeface="+mn-lt"/>
                </a:rPr>
                <a:t>Thermostat</a:t>
              </a:r>
              <a:r>
                <a:rPr lang="en-US" b="1" dirty="0">
                  <a:effectLst/>
                  <a:latin typeface="+mn-lt"/>
                </a:rPr>
                <a:t>        </a:t>
              </a:r>
              <a:r>
                <a:rPr lang="en-US" dirty="0">
                  <a:effectLst/>
                  <a:latin typeface="+mn-lt"/>
                </a:rPr>
                <a:t>1       2       3       4       5        6        7        8       9       10</a:t>
              </a:r>
              <a:endParaRPr lang="en-US" u="sng" dirty="0">
                <a:effectLst/>
                <a:latin typeface="+mn-lt"/>
              </a:endParaRPr>
            </a:p>
          </p:txBody>
        </p:sp>
      </p:grp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514592" y="1067506"/>
            <a:ext cx="7772400" cy="426107"/>
          </a:xfrm>
          <a:prstGeom prst="rect">
            <a:avLst/>
          </a:prstGeom>
          <a:noFill/>
          <a:ln/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Interval Estimation of </a:t>
            </a:r>
            <a:r>
              <a:rPr lang="en-US" sz="2400" b="1" i="1" dirty="0">
                <a:latin typeface="Symbol" pitchFamily="18" charset="2"/>
              </a:rPr>
              <a:t></a:t>
            </a:r>
            <a:r>
              <a:rPr lang="en-US" sz="2400" b="1" baseline="30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84598854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568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420" name="Text Box 76"/>
          <p:cNvSpPr txBox="1">
            <a:spLocks noChangeArrowheads="1"/>
          </p:cNvSpPr>
          <p:nvPr/>
        </p:nvSpPr>
        <p:spPr bwMode="auto">
          <a:xfrm>
            <a:off x="1951425" y="2169777"/>
            <a:ext cx="5303440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en-US" sz="1805" dirty="0">
                <a:latin typeface="+mn-lt"/>
              </a:rPr>
              <a:t>Selected Values from the Chi-Square Distribution Table</a:t>
            </a:r>
          </a:p>
        </p:txBody>
      </p:sp>
      <p:sp>
        <p:nvSpPr>
          <p:cNvPr id="185421" name="Oval 77"/>
          <p:cNvSpPr>
            <a:spLocks noChangeArrowheads="1"/>
          </p:cNvSpPr>
          <p:nvPr/>
        </p:nvSpPr>
        <p:spPr bwMode="auto">
          <a:xfrm>
            <a:off x="2673350" y="2746274"/>
            <a:ext cx="800100" cy="329427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5422" name="Oval 78"/>
          <p:cNvSpPr>
            <a:spLocks noChangeArrowheads="1"/>
          </p:cNvSpPr>
          <p:nvPr/>
        </p:nvSpPr>
        <p:spPr bwMode="auto">
          <a:xfrm>
            <a:off x="755650" y="4126050"/>
            <a:ext cx="546100" cy="31033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5423" name="Oval 79"/>
          <p:cNvSpPr>
            <a:spLocks noChangeArrowheads="1"/>
          </p:cNvSpPr>
          <p:nvPr/>
        </p:nvSpPr>
        <p:spPr bwMode="auto">
          <a:xfrm>
            <a:off x="2578100" y="4121275"/>
            <a:ext cx="952500" cy="329427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5424" name="Arc 80"/>
          <p:cNvSpPr>
            <a:spLocks/>
          </p:cNvSpPr>
          <p:nvPr/>
        </p:nvSpPr>
        <p:spPr bwMode="auto">
          <a:xfrm rot="16499517">
            <a:off x="1714781" y="3696380"/>
            <a:ext cx="415365" cy="1298575"/>
          </a:xfrm>
          <a:custGeom>
            <a:avLst/>
            <a:gdLst>
              <a:gd name="G0" fmla="+- 0 0 0"/>
              <a:gd name="G1" fmla="+- 16757 0 0"/>
              <a:gd name="G2" fmla="+- 21600 0 0"/>
              <a:gd name="T0" fmla="*/ 13629 w 21600"/>
              <a:gd name="T1" fmla="*/ 0 h 28658"/>
              <a:gd name="T2" fmla="*/ 18026 w 21600"/>
              <a:gd name="T3" fmla="*/ 28658 h 28658"/>
              <a:gd name="T4" fmla="*/ 0 w 21600"/>
              <a:gd name="T5" fmla="*/ 16757 h 286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8658" fill="none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0988"/>
                  <a:pt x="20357" y="25126"/>
                  <a:pt x="18025" y="28657"/>
                </a:cubicBezTo>
              </a:path>
              <a:path w="21600" h="28658" stroke="0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0988"/>
                  <a:pt x="20357" y="25126"/>
                  <a:pt x="18025" y="28657"/>
                </a:cubicBezTo>
                <a:lnTo>
                  <a:pt x="0" y="16757"/>
                </a:lnTo>
                <a:close/>
              </a:path>
            </a:pathLst>
          </a:custGeom>
          <a:noFill/>
          <a:ln w="28575">
            <a:solidFill>
              <a:srgbClr val="66FFFF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5425" name="Arc 81"/>
          <p:cNvSpPr>
            <a:spLocks/>
          </p:cNvSpPr>
          <p:nvPr/>
        </p:nvSpPr>
        <p:spPr bwMode="auto">
          <a:xfrm rot="21602677">
            <a:off x="2941639" y="3023184"/>
            <a:ext cx="649287" cy="1156577"/>
          </a:xfrm>
          <a:custGeom>
            <a:avLst/>
            <a:gdLst>
              <a:gd name="G0" fmla="+- 0 0 0"/>
              <a:gd name="G1" fmla="+- 16757 0 0"/>
              <a:gd name="G2" fmla="+- 21600 0 0"/>
              <a:gd name="T0" fmla="*/ 13629 w 21600"/>
              <a:gd name="T1" fmla="*/ 0 h 33073"/>
              <a:gd name="T2" fmla="*/ 14154 w 21600"/>
              <a:gd name="T3" fmla="*/ 33073 h 33073"/>
              <a:gd name="T4" fmla="*/ 0 w 21600"/>
              <a:gd name="T5" fmla="*/ 16757 h 33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3073" fill="none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3017"/>
                  <a:pt x="18883" y="28970"/>
                  <a:pt x="14154" y="33073"/>
                </a:cubicBezTo>
              </a:path>
              <a:path w="21600" h="33073" stroke="0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3017"/>
                  <a:pt x="18883" y="28970"/>
                  <a:pt x="14154" y="33073"/>
                </a:cubicBezTo>
                <a:lnTo>
                  <a:pt x="0" y="16757"/>
                </a:lnTo>
                <a:close/>
              </a:path>
            </a:pathLst>
          </a:custGeom>
          <a:noFill/>
          <a:ln w="28575">
            <a:solidFill>
              <a:srgbClr val="66FFFF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5429" name="Rectangle 85"/>
          <p:cNvSpPr>
            <a:spLocks noChangeArrowheads="1"/>
          </p:cNvSpPr>
          <p:nvPr/>
        </p:nvSpPr>
        <p:spPr bwMode="auto">
          <a:xfrm>
            <a:off x="1354138" y="1755928"/>
            <a:ext cx="5734050" cy="397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1805" baseline="30000" dirty="0">
                <a:latin typeface="+mn-lt"/>
              </a:rPr>
              <a:t>	</a:t>
            </a:r>
            <a:r>
              <a:rPr lang="en-US" sz="1805" dirty="0">
                <a:latin typeface="+mn-lt"/>
              </a:rPr>
              <a:t>    For </a:t>
            </a:r>
            <a:r>
              <a:rPr lang="en-US" sz="1805" i="1" dirty="0">
                <a:latin typeface="+mn-lt"/>
              </a:rPr>
              <a:t>n</a:t>
            </a:r>
            <a:r>
              <a:rPr lang="en-US" sz="1805" dirty="0">
                <a:latin typeface="+mn-lt"/>
              </a:rPr>
              <a:t> - 1 = 10 - 1 = 9 </a:t>
            </a:r>
            <a:r>
              <a:rPr lang="en-US" sz="1805" dirty="0" err="1">
                <a:latin typeface="+mn-lt"/>
              </a:rPr>
              <a:t>d.f.</a:t>
            </a:r>
            <a:r>
              <a:rPr lang="en-US" sz="1805" dirty="0">
                <a:latin typeface="+mn-lt"/>
              </a:rPr>
              <a:t> and </a:t>
            </a:r>
            <a:r>
              <a:rPr lang="en-US" sz="1805" i="1" dirty="0">
                <a:latin typeface="Symbol" panose="05050102010706020507" pitchFamily="18" charset="2"/>
              </a:rPr>
              <a:t>a</a:t>
            </a:r>
            <a:r>
              <a:rPr lang="en-US" sz="1805" dirty="0">
                <a:latin typeface="+mn-lt"/>
              </a:rPr>
              <a:t> = .05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503539" y="1124201"/>
            <a:ext cx="7772400" cy="426107"/>
          </a:xfrm>
          <a:prstGeom prst="rect">
            <a:avLst/>
          </a:prstGeom>
          <a:noFill/>
          <a:ln/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Interval Estimation of </a:t>
            </a:r>
            <a:r>
              <a:rPr lang="en-US" sz="2400" b="1" i="1" dirty="0">
                <a:latin typeface="Symbol" pitchFamily="18" charset="2"/>
              </a:rPr>
              <a:t></a:t>
            </a:r>
            <a:r>
              <a:rPr lang="en-US" sz="2400" b="1" baseline="30000" dirty="0"/>
              <a:t>2</a:t>
            </a:r>
          </a:p>
        </p:txBody>
      </p:sp>
      <p:sp>
        <p:nvSpPr>
          <p:cNvPr id="4" name="AutoShape 3"/>
          <p:cNvSpPr>
            <a:spLocks noChangeAspect="1" noChangeArrowheads="1" noTextEdit="1"/>
          </p:cNvSpPr>
          <p:nvPr/>
        </p:nvSpPr>
        <p:spPr bwMode="auto">
          <a:xfrm>
            <a:off x="312717" y="2484881"/>
            <a:ext cx="8542437" cy="2450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750" tIns="34375" rIns="68750" bIns="34375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31815" y="2499203"/>
            <a:ext cx="8281044" cy="246354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  <a:extLst/>
        </p:spPr>
        <p:txBody>
          <a:bodyPr vert="horz" wrap="square" lIns="68750" tIns="34375" rIns="68750" bIns="34375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" name="Group 172"/>
          <p:cNvGrpSpPr>
            <a:grpSpLocks/>
          </p:cNvGrpSpPr>
          <p:nvPr/>
        </p:nvGrpSpPr>
        <p:grpSpPr bwMode="auto">
          <a:xfrm>
            <a:off x="322266" y="2492042"/>
            <a:ext cx="8448144" cy="2413414"/>
            <a:chOff x="270" y="1375"/>
            <a:chExt cx="7078" cy="2022"/>
          </a:xfrm>
          <a:noFill/>
        </p:grpSpPr>
        <p:sp>
          <p:nvSpPr>
            <p:cNvPr id="185462" name="Rectangle 6"/>
            <p:cNvSpPr>
              <a:spLocks noChangeArrowheads="1"/>
            </p:cNvSpPr>
            <p:nvPr/>
          </p:nvSpPr>
          <p:spPr bwMode="auto">
            <a:xfrm>
              <a:off x="270" y="137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63" name="Rectangle 7"/>
            <p:cNvSpPr>
              <a:spLocks noChangeArrowheads="1"/>
            </p:cNvSpPr>
            <p:nvPr/>
          </p:nvSpPr>
          <p:spPr bwMode="auto">
            <a:xfrm>
              <a:off x="270" y="138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64" name="Rectangle 8"/>
            <p:cNvSpPr>
              <a:spLocks noChangeArrowheads="1"/>
            </p:cNvSpPr>
            <p:nvPr/>
          </p:nvSpPr>
          <p:spPr bwMode="auto">
            <a:xfrm>
              <a:off x="270" y="139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65" name="Rectangle 9"/>
            <p:cNvSpPr>
              <a:spLocks noChangeArrowheads="1"/>
            </p:cNvSpPr>
            <p:nvPr/>
          </p:nvSpPr>
          <p:spPr bwMode="auto">
            <a:xfrm>
              <a:off x="270" y="141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66" name="Rectangle 10"/>
            <p:cNvSpPr>
              <a:spLocks noChangeArrowheads="1"/>
            </p:cNvSpPr>
            <p:nvPr/>
          </p:nvSpPr>
          <p:spPr bwMode="auto">
            <a:xfrm>
              <a:off x="270" y="142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67" name="Rectangle 11"/>
            <p:cNvSpPr>
              <a:spLocks noChangeArrowheads="1"/>
            </p:cNvSpPr>
            <p:nvPr/>
          </p:nvSpPr>
          <p:spPr bwMode="auto">
            <a:xfrm>
              <a:off x="270" y="143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68" name="Rectangle 12"/>
            <p:cNvSpPr>
              <a:spLocks noChangeArrowheads="1"/>
            </p:cNvSpPr>
            <p:nvPr/>
          </p:nvSpPr>
          <p:spPr bwMode="auto">
            <a:xfrm>
              <a:off x="270" y="144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69" name="Rectangle 13"/>
            <p:cNvSpPr>
              <a:spLocks noChangeArrowheads="1"/>
            </p:cNvSpPr>
            <p:nvPr/>
          </p:nvSpPr>
          <p:spPr bwMode="auto">
            <a:xfrm>
              <a:off x="270" y="145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70" name="Rectangle 14"/>
            <p:cNvSpPr>
              <a:spLocks noChangeArrowheads="1"/>
            </p:cNvSpPr>
            <p:nvPr/>
          </p:nvSpPr>
          <p:spPr bwMode="auto">
            <a:xfrm>
              <a:off x="270" y="147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71" name="Rectangle 15"/>
            <p:cNvSpPr>
              <a:spLocks noChangeArrowheads="1"/>
            </p:cNvSpPr>
            <p:nvPr/>
          </p:nvSpPr>
          <p:spPr bwMode="auto">
            <a:xfrm>
              <a:off x="270" y="148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72" name="Rectangle 16"/>
            <p:cNvSpPr>
              <a:spLocks noChangeArrowheads="1"/>
            </p:cNvSpPr>
            <p:nvPr/>
          </p:nvSpPr>
          <p:spPr bwMode="auto">
            <a:xfrm>
              <a:off x="270" y="149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73" name="Rectangle 17"/>
            <p:cNvSpPr>
              <a:spLocks noChangeArrowheads="1"/>
            </p:cNvSpPr>
            <p:nvPr/>
          </p:nvSpPr>
          <p:spPr bwMode="auto">
            <a:xfrm>
              <a:off x="270" y="150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74" name="Rectangle 18"/>
            <p:cNvSpPr>
              <a:spLocks noChangeArrowheads="1"/>
            </p:cNvSpPr>
            <p:nvPr/>
          </p:nvSpPr>
          <p:spPr bwMode="auto">
            <a:xfrm>
              <a:off x="270" y="151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75" name="Rectangle 19"/>
            <p:cNvSpPr>
              <a:spLocks noChangeArrowheads="1"/>
            </p:cNvSpPr>
            <p:nvPr/>
          </p:nvSpPr>
          <p:spPr bwMode="auto">
            <a:xfrm>
              <a:off x="270" y="153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76" name="Rectangle 20"/>
            <p:cNvSpPr>
              <a:spLocks noChangeArrowheads="1"/>
            </p:cNvSpPr>
            <p:nvPr/>
          </p:nvSpPr>
          <p:spPr bwMode="auto">
            <a:xfrm>
              <a:off x="270" y="154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77" name="Rectangle 21"/>
            <p:cNvSpPr>
              <a:spLocks noChangeArrowheads="1"/>
            </p:cNvSpPr>
            <p:nvPr/>
          </p:nvSpPr>
          <p:spPr bwMode="auto">
            <a:xfrm>
              <a:off x="270" y="155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78" name="Rectangle 22"/>
            <p:cNvSpPr>
              <a:spLocks noChangeArrowheads="1"/>
            </p:cNvSpPr>
            <p:nvPr/>
          </p:nvSpPr>
          <p:spPr bwMode="auto">
            <a:xfrm>
              <a:off x="270" y="1567"/>
              <a:ext cx="7078" cy="1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79" name="Rectangle 23"/>
            <p:cNvSpPr>
              <a:spLocks noChangeArrowheads="1"/>
            </p:cNvSpPr>
            <p:nvPr/>
          </p:nvSpPr>
          <p:spPr bwMode="auto">
            <a:xfrm>
              <a:off x="270" y="158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80" name="Rectangle 24"/>
            <p:cNvSpPr>
              <a:spLocks noChangeArrowheads="1"/>
            </p:cNvSpPr>
            <p:nvPr/>
          </p:nvSpPr>
          <p:spPr bwMode="auto">
            <a:xfrm>
              <a:off x="270" y="159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81" name="Rectangle 25"/>
            <p:cNvSpPr>
              <a:spLocks noChangeArrowheads="1"/>
            </p:cNvSpPr>
            <p:nvPr/>
          </p:nvSpPr>
          <p:spPr bwMode="auto">
            <a:xfrm>
              <a:off x="270" y="160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82" name="Rectangle 26"/>
            <p:cNvSpPr>
              <a:spLocks noChangeArrowheads="1"/>
            </p:cNvSpPr>
            <p:nvPr/>
          </p:nvSpPr>
          <p:spPr bwMode="auto">
            <a:xfrm>
              <a:off x="270" y="162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83" name="Rectangle 27"/>
            <p:cNvSpPr>
              <a:spLocks noChangeArrowheads="1"/>
            </p:cNvSpPr>
            <p:nvPr/>
          </p:nvSpPr>
          <p:spPr bwMode="auto">
            <a:xfrm>
              <a:off x="270" y="163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84" name="Rectangle 28"/>
            <p:cNvSpPr>
              <a:spLocks noChangeArrowheads="1"/>
            </p:cNvSpPr>
            <p:nvPr/>
          </p:nvSpPr>
          <p:spPr bwMode="auto">
            <a:xfrm>
              <a:off x="270" y="164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85" name="Rectangle 29"/>
            <p:cNvSpPr>
              <a:spLocks noChangeArrowheads="1"/>
            </p:cNvSpPr>
            <p:nvPr/>
          </p:nvSpPr>
          <p:spPr bwMode="auto">
            <a:xfrm>
              <a:off x="270" y="165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86" name="Rectangle 30"/>
            <p:cNvSpPr>
              <a:spLocks noChangeArrowheads="1"/>
            </p:cNvSpPr>
            <p:nvPr/>
          </p:nvSpPr>
          <p:spPr bwMode="auto">
            <a:xfrm>
              <a:off x="270" y="166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87" name="Rectangle 31"/>
            <p:cNvSpPr>
              <a:spLocks noChangeArrowheads="1"/>
            </p:cNvSpPr>
            <p:nvPr/>
          </p:nvSpPr>
          <p:spPr bwMode="auto">
            <a:xfrm>
              <a:off x="270" y="168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88" name="Rectangle 32"/>
            <p:cNvSpPr>
              <a:spLocks noChangeArrowheads="1"/>
            </p:cNvSpPr>
            <p:nvPr/>
          </p:nvSpPr>
          <p:spPr bwMode="auto">
            <a:xfrm>
              <a:off x="270" y="169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89" name="Rectangle 33"/>
            <p:cNvSpPr>
              <a:spLocks noChangeArrowheads="1"/>
            </p:cNvSpPr>
            <p:nvPr/>
          </p:nvSpPr>
          <p:spPr bwMode="auto">
            <a:xfrm>
              <a:off x="270" y="170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90" name="Rectangle 34"/>
            <p:cNvSpPr>
              <a:spLocks noChangeArrowheads="1"/>
            </p:cNvSpPr>
            <p:nvPr/>
          </p:nvSpPr>
          <p:spPr bwMode="auto">
            <a:xfrm>
              <a:off x="270" y="171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91" name="Rectangle 35"/>
            <p:cNvSpPr>
              <a:spLocks noChangeArrowheads="1"/>
            </p:cNvSpPr>
            <p:nvPr/>
          </p:nvSpPr>
          <p:spPr bwMode="auto">
            <a:xfrm>
              <a:off x="270" y="172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92" name="Rectangle 36"/>
            <p:cNvSpPr>
              <a:spLocks noChangeArrowheads="1"/>
            </p:cNvSpPr>
            <p:nvPr/>
          </p:nvSpPr>
          <p:spPr bwMode="auto">
            <a:xfrm>
              <a:off x="270" y="174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93" name="Rectangle 37"/>
            <p:cNvSpPr>
              <a:spLocks noChangeArrowheads="1"/>
            </p:cNvSpPr>
            <p:nvPr/>
          </p:nvSpPr>
          <p:spPr bwMode="auto">
            <a:xfrm>
              <a:off x="270" y="175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94" name="Rectangle 38"/>
            <p:cNvSpPr>
              <a:spLocks noChangeArrowheads="1"/>
            </p:cNvSpPr>
            <p:nvPr/>
          </p:nvSpPr>
          <p:spPr bwMode="auto">
            <a:xfrm>
              <a:off x="270" y="176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95" name="Rectangle 39"/>
            <p:cNvSpPr>
              <a:spLocks noChangeArrowheads="1"/>
            </p:cNvSpPr>
            <p:nvPr/>
          </p:nvSpPr>
          <p:spPr bwMode="auto">
            <a:xfrm>
              <a:off x="270" y="177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96" name="Rectangle 40"/>
            <p:cNvSpPr>
              <a:spLocks noChangeArrowheads="1"/>
            </p:cNvSpPr>
            <p:nvPr/>
          </p:nvSpPr>
          <p:spPr bwMode="auto">
            <a:xfrm>
              <a:off x="270" y="178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97" name="Rectangle 41"/>
            <p:cNvSpPr>
              <a:spLocks noChangeArrowheads="1"/>
            </p:cNvSpPr>
            <p:nvPr/>
          </p:nvSpPr>
          <p:spPr bwMode="auto">
            <a:xfrm>
              <a:off x="270" y="180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98" name="Rectangle 42"/>
            <p:cNvSpPr>
              <a:spLocks noChangeArrowheads="1"/>
            </p:cNvSpPr>
            <p:nvPr/>
          </p:nvSpPr>
          <p:spPr bwMode="auto">
            <a:xfrm>
              <a:off x="270" y="181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99" name="Rectangle 43"/>
            <p:cNvSpPr>
              <a:spLocks noChangeArrowheads="1"/>
            </p:cNvSpPr>
            <p:nvPr/>
          </p:nvSpPr>
          <p:spPr bwMode="auto">
            <a:xfrm>
              <a:off x="270" y="182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00" name="Rectangle 44"/>
            <p:cNvSpPr>
              <a:spLocks noChangeArrowheads="1"/>
            </p:cNvSpPr>
            <p:nvPr/>
          </p:nvSpPr>
          <p:spPr bwMode="auto">
            <a:xfrm>
              <a:off x="270" y="183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01" name="Rectangle 45"/>
            <p:cNvSpPr>
              <a:spLocks noChangeArrowheads="1"/>
            </p:cNvSpPr>
            <p:nvPr/>
          </p:nvSpPr>
          <p:spPr bwMode="auto">
            <a:xfrm>
              <a:off x="270" y="184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02" name="Rectangle 46"/>
            <p:cNvSpPr>
              <a:spLocks noChangeArrowheads="1"/>
            </p:cNvSpPr>
            <p:nvPr/>
          </p:nvSpPr>
          <p:spPr bwMode="auto">
            <a:xfrm>
              <a:off x="270" y="186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03" name="Rectangle 47"/>
            <p:cNvSpPr>
              <a:spLocks noChangeArrowheads="1"/>
            </p:cNvSpPr>
            <p:nvPr/>
          </p:nvSpPr>
          <p:spPr bwMode="auto">
            <a:xfrm>
              <a:off x="270" y="187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04" name="Rectangle 48"/>
            <p:cNvSpPr>
              <a:spLocks noChangeArrowheads="1"/>
            </p:cNvSpPr>
            <p:nvPr/>
          </p:nvSpPr>
          <p:spPr bwMode="auto">
            <a:xfrm>
              <a:off x="270" y="188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05" name="Rectangle 49"/>
            <p:cNvSpPr>
              <a:spLocks noChangeArrowheads="1"/>
            </p:cNvSpPr>
            <p:nvPr/>
          </p:nvSpPr>
          <p:spPr bwMode="auto">
            <a:xfrm>
              <a:off x="270" y="189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06" name="Rectangle 50"/>
            <p:cNvSpPr>
              <a:spLocks noChangeArrowheads="1"/>
            </p:cNvSpPr>
            <p:nvPr/>
          </p:nvSpPr>
          <p:spPr bwMode="auto">
            <a:xfrm>
              <a:off x="270" y="190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07" name="Rectangle 51"/>
            <p:cNvSpPr>
              <a:spLocks noChangeArrowheads="1"/>
            </p:cNvSpPr>
            <p:nvPr/>
          </p:nvSpPr>
          <p:spPr bwMode="auto">
            <a:xfrm>
              <a:off x="270" y="192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08" name="Rectangle 52"/>
            <p:cNvSpPr>
              <a:spLocks noChangeArrowheads="1"/>
            </p:cNvSpPr>
            <p:nvPr/>
          </p:nvSpPr>
          <p:spPr bwMode="auto">
            <a:xfrm>
              <a:off x="270" y="193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09" name="Rectangle 53"/>
            <p:cNvSpPr>
              <a:spLocks noChangeArrowheads="1"/>
            </p:cNvSpPr>
            <p:nvPr/>
          </p:nvSpPr>
          <p:spPr bwMode="auto">
            <a:xfrm>
              <a:off x="270" y="194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10" name="Rectangle 54"/>
            <p:cNvSpPr>
              <a:spLocks noChangeArrowheads="1"/>
            </p:cNvSpPr>
            <p:nvPr/>
          </p:nvSpPr>
          <p:spPr bwMode="auto">
            <a:xfrm>
              <a:off x="270" y="195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11" name="Rectangle 55"/>
            <p:cNvSpPr>
              <a:spLocks noChangeArrowheads="1"/>
            </p:cNvSpPr>
            <p:nvPr/>
          </p:nvSpPr>
          <p:spPr bwMode="auto">
            <a:xfrm>
              <a:off x="270" y="1969"/>
              <a:ext cx="7078" cy="1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12" name="Rectangle 56"/>
            <p:cNvSpPr>
              <a:spLocks noChangeArrowheads="1"/>
            </p:cNvSpPr>
            <p:nvPr/>
          </p:nvSpPr>
          <p:spPr bwMode="auto">
            <a:xfrm>
              <a:off x="270" y="198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13" name="Rectangle 57"/>
            <p:cNvSpPr>
              <a:spLocks noChangeArrowheads="1"/>
            </p:cNvSpPr>
            <p:nvPr/>
          </p:nvSpPr>
          <p:spPr bwMode="auto">
            <a:xfrm>
              <a:off x="270" y="199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14" name="Rectangle 58"/>
            <p:cNvSpPr>
              <a:spLocks noChangeArrowheads="1"/>
            </p:cNvSpPr>
            <p:nvPr/>
          </p:nvSpPr>
          <p:spPr bwMode="auto">
            <a:xfrm>
              <a:off x="270" y="201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15" name="Rectangle 59"/>
            <p:cNvSpPr>
              <a:spLocks noChangeArrowheads="1"/>
            </p:cNvSpPr>
            <p:nvPr/>
          </p:nvSpPr>
          <p:spPr bwMode="auto">
            <a:xfrm>
              <a:off x="270" y="202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16" name="Rectangle 60"/>
            <p:cNvSpPr>
              <a:spLocks noChangeArrowheads="1"/>
            </p:cNvSpPr>
            <p:nvPr/>
          </p:nvSpPr>
          <p:spPr bwMode="auto">
            <a:xfrm>
              <a:off x="270" y="203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17" name="Rectangle 61"/>
            <p:cNvSpPr>
              <a:spLocks noChangeArrowheads="1"/>
            </p:cNvSpPr>
            <p:nvPr/>
          </p:nvSpPr>
          <p:spPr bwMode="auto">
            <a:xfrm>
              <a:off x="270" y="204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18" name="Rectangle 62"/>
            <p:cNvSpPr>
              <a:spLocks noChangeArrowheads="1"/>
            </p:cNvSpPr>
            <p:nvPr/>
          </p:nvSpPr>
          <p:spPr bwMode="auto">
            <a:xfrm>
              <a:off x="270" y="205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19" name="Rectangle 63"/>
            <p:cNvSpPr>
              <a:spLocks noChangeArrowheads="1"/>
            </p:cNvSpPr>
            <p:nvPr/>
          </p:nvSpPr>
          <p:spPr bwMode="auto">
            <a:xfrm>
              <a:off x="270" y="207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20" name="Rectangle 64"/>
            <p:cNvSpPr>
              <a:spLocks noChangeArrowheads="1"/>
            </p:cNvSpPr>
            <p:nvPr/>
          </p:nvSpPr>
          <p:spPr bwMode="auto">
            <a:xfrm>
              <a:off x="270" y="208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21" name="Rectangle 65"/>
            <p:cNvSpPr>
              <a:spLocks noChangeArrowheads="1"/>
            </p:cNvSpPr>
            <p:nvPr/>
          </p:nvSpPr>
          <p:spPr bwMode="auto">
            <a:xfrm>
              <a:off x="270" y="209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22" name="Rectangle 66"/>
            <p:cNvSpPr>
              <a:spLocks noChangeArrowheads="1"/>
            </p:cNvSpPr>
            <p:nvPr/>
          </p:nvSpPr>
          <p:spPr bwMode="auto">
            <a:xfrm>
              <a:off x="270" y="210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23" name="Rectangle 67"/>
            <p:cNvSpPr>
              <a:spLocks noChangeArrowheads="1"/>
            </p:cNvSpPr>
            <p:nvPr/>
          </p:nvSpPr>
          <p:spPr bwMode="auto">
            <a:xfrm>
              <a:off x="270" y="211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24" name="Rectangle 68"/>
            <p:cNvSpPr>
              <a:spLocks noChangeArrowheads="1"/>
            </p:cNvSpPr>
            <p:nvPr/>
          </p:nvSpPr>
          <p:spPr bwMode="auto">
            <a:xfrm>
              <a:off x="270" y="213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25" name="Rectangle 69"/>
            <p:cNvSpPr>
              <a:spLocks noChangeArrowheads="1"/>
            </p:cNvSpPr>
            <p:nvPr/>
          </p:nvSpPr>
          <p:spPr bwMode="auto">
            <a:xfrm>
              <a:off x="270" y="214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26" name="Rectangle 70"/>
            <p:cNvSpPr>
              <a:spLocks noChangeArrowheads="1"/>
            </p:cNvSpPr>
            <p:nvPr/>
          </p:nvSpPr>
          <p:spPr bwMode="auto">
            <a:xfrm>
              <a:off x="270" y="215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27" name="Rectangle 71"/>
            <p:cNvSpPr>
              <a:spLocks noChangeArrowheads="1"/>
            </p:cNvSpPr>
            <p:nvPr/>
          </p:nvSpPr>
          <p:spPr bwMode="auto">
            <a:xfrm>
              <a:off x="270" y="216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28" name="Rectangle 72"/>
            <p:cNvSpPr>
              <a:spLocks noChangeArrowheads="1"/>
            </p:cNvSpPr>
            <p:nvPr/>
          </p:nvSpPr>
          <p:spPr bwMode="auto">
            <a:xfrm>
              <a:off x="270" y="217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29" name="Rectangle 73"/>
            <p:cNvSpPr>
              <a:spLocks noChangeArrowheads="1"/>
            </p:cNvSpPr>
            <p:nvPr/>
          </p:nvSpPr>
          <p:spPr bwMode="auto">
            <a:xfrm>
              <a:off x="270" y="219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30" name="Rectangle 74"/>
            <p:cNvSpPr>
              <a:spLocks noChangeArrowheads="1"/>
            </p:cNvSpPr>
            <p:nvPr/>
          </p:nvSpPr>
          <p:spPr bwMode="auto">
            <a:xfrm>
              <a:off x="270" y="220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31" name="Rectangle 75"/>
            <p:cNvSpPr>
              <a:spLocks noChangeArrowheads="1"/>
            </p:cNvSpPr>
            <p:nvPr/>
          </p:nvSpPr>
          <p:spPr bwMode="auto">
            <a:xfrm>
              <a:off x="270" y="221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32" name="Rectangle 76"/>
            <p:cNvSpPr>
              <a:spLocks noChangeArrowheads="1"/>
            </p:cNvSpPr>
            <p:nvPr/>
          </p:nvSpPr>
          <p:spPr bwMode="auto">
            <a:xfrm>
              <a:off x="270" y="222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33" name="Rectangle 77"/>
            <p:cNvSpPr>
              <a:spLocks noChangeArrowheads="1"/>
            </p:cNvSpPr>
            <p:nvPr/>
          </p:nvSpPr>
          <p:spPr bwMode="auto">
            <a:xfrm>
              <a:off x="270" y="223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34" name="Rectangle 78"/>
            <p:cNvSpPr>
              <a:spLocks noChangeArrowheads="1"/>
            </p:cNvSpPr>
            <p:nvPr/>
          </p:nvSpPr>
          <p:spPr bwMode="auto">
            <a:xfrm>
              <a:off x="270" y="225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35" name="Rectangle 79"/>
            <p:cNvSpPr>
              <a:spLocks noChangeArrowheads="1"/>
            </p:cNvSpPr>
            <p:nvPr/>
          </p:nvSpPr>
          <p:spPr bwMode="auto">
            <a:xfrm>
              <a:off x="270" y="226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36" name="Rectangle 80"/>
            <p:cNvSpPr>
              <a:spLocks noChangeArrowheads="1"/>
            </p:cNvSpPr>
            <p:nvPr/>
          </p:nvSpPr>
          <p:spPr bwMode="auto">
            <a:xfrm>
              <a:off x="270" y="227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37" name="Rectangle 81"/>
            <p:cNvSpPr>
              <a:spLocks noChangeArrowheads="1"/>
            </p:cNvSpPr>
            <p:nvPr/>
          </p:nvSpPr>
          <p:spPr bwMode="auto">
            <a:xfrm>
              <a:off x="270" y="228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38" name="Rectangle 82"/>
            <p:cNvSpPr>
              <a:spLocks noChangeArrowheads="1"/>
            </p:cNvSpPr>
            <p:nvPr/>
          </p:nvSpPr>
          <p:spPr bwMode="auto">
            <a:xfrm>
              <a:off x="270" y="229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39" name="Rectangle 83"/>
            <p:cNvSpPr>
              <a:spLocks noChangeArrowheads="1"/>
            </p:cNvSpPr>
            <p:nvPr/>
          </p:nvSpPr>
          <p:spPr bwMode="auto">
            <a:xfrm>
              <a:off x="270" y="231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40" name="Rectangle 84"/>
            <p:cNvSpPr>
              <a:spLocks noChangeArrowheads="1"/>
            </p:cNvSpPr>
            <p:nvPr/>
          </p:nvSpPr>
          <p:spPr bwMode="auto">
            <a:xfrm>
              <a:off x="270" y="232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41" name="Rectangle 85"/>
            <p:cNvSpPr>
              <a:spLocks noChangeArrowheads="1"/>
            </p:cNvSpPr>
            <p:nvPr/>
          </p:nvSpPr>
          <p:spPr bwMode="auto">
            <a:xfrm>
              <a:off x="270" y="233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42" name="Rectangle 86"/>
            <p:cNvSpPr>
              <a:spLocks noChangeArrowheads="1"/>
            </p:cNvSpPr>
            <p:nvPr/>
          </p:nvSpPr>
          <p:spPr bwMode="auto">
            <a:xfrm>
              <a:off x="270" y="234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43" name="Rectangle 87"/>
            <p:cNvSpPr>
              <a:spLocks noChangeArrowheads="1"/>
            </p:cNvSpPr>
            <p:nvPr/>
          </p:nvSpPr>
          <p:spPr bwMode="auto">
            <a:xfrm>
              <a:off x="270" y="235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44" name="Rectangle 88"/>
            <p:cNvSpPr>
              <a:spLocks noChangeArrowheads="1"/>
            </p:cNvSpPr>
            <p:nvPr/>
          </p:nvSpPr>
          <p:spPr bwMode="auto">
            <a:xfrm>
              <a:off x="270" y="2371"/>
              <a:ext cx="7078" cy="1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45" name="Rectangle 89"/>
            <p:cNvSpPr>
              <a:spLocks noChangeArrowheads="1"/>
            </p:cNvSpPr>
            <p:nvPr/>
          </p:nvSpPr>
          <p:spPr bwMode="auto">
            <a:xfrm>
              <a:off x="270" y="238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46" name="Rectangle 90"/>
            <p:cNvSpPr>
              <a:spLocks noChangeArrowheads="1"/>
            </p:cNvSpPr>
            <p:nvPr/>
          </p:nvSpPr>
          <p:spPr bwMode="auto">
            <a:xfrm>
              <a:off x="270" y="240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47" name="Rectangle 91"/>
            <p:cNvSpPr>
              <a:spLocks noChangeArrowheads="1"/>
            </p:cNvSpPr>
            <p:nvPr/>
          </p:nvSpPr>
          <p:spPr bwMode="auto">
            <a:xfrm>
              <a:off x="270" y="241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48" name="Rectangle 92"/>
            <p:cNvSpPr>
              <a:spLocks noChangeArrowheads="1"/>
            </p:cNvSpPr>
            <p:nvPr/>
          </p:nvSpPr>
          <p:spPr bwMode="auto">
            <a:xfrm>
              <a:off x="270" y="242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49" name="Rectangle 93"/>
            <p:cNvSpPr>
              <a:spLocks noChangeArrowheads="1"/>
            </p:cNvSpPr>
            <p:nvPr/>
          </p:nvSpPr>
          <p:spPr bwMode="auto">
            <a:xfrm>
              <a:off x="270" y="243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50" name="Rectangle 94"/>
            <p:cNvSpPr>
              <a:spLocks noChangeArrowheads="1"/>
            </p:cNvSpPr>
            <p:nvPr/>
          </p:nvSpPr>
          <p:spPr bwMode="auto">
            <a:xfrm>
              <a:off x="270" y="244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51" name="Rectangle 95"/>
            <p:cNvSpPr>
              <a:spLocks noChangeArrowheads="1"/>
            </p:cNvSpPr>
            <p:nvPr/>
          </p:nvSpPr>
          <p:spPr bwMode="auto">
            <a:xfrm>
              <a:off x="270" y="246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52" name="Rectangle 96"/>
            <p:cNvSpPr>
              <a:spLocks noChangeArrowheads="1"/>
            </p:cNvSpPr>
            <p:nvPr/>
          </p:nvSpPr>
          <p:spPr bwMode="auto">
            <a:xfrm>
              <a:off x="270" y="247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53" name="Rectangle 97"/>
            <p:cNvSpPr>
              <a:spLocks noChangeArrowheads="1"/>
            </p:cNvSpPr>
            <p:nvPr/>
          </p:nvSpPr>
          <p:spPr bwMode="auto">
            <a:xfrm>
              <a:off x="270" y="248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54" name="Rectangle 98"/>
            <p:cNvSpPr>
              <a:spLocks noChangeArrowheads="1"/>
            </p:cNvSpPr>
            <p:nvPr/>
          </p:nvSpPr>
          <p:spPr bwMode="auto">
            <a:xfrm>
              <a:off x="270" y="249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55" name="Rectangle 99"/>
            <p:cNvSpPr>
              <a:spLocks noChangeArrowheads="1"/>
            </p:cNvSpPr>
            <p:nvPr/>
          </p:nvSpPr>
          <p:spPr bwMode="auto">
            <a:xfrm>
              <a:off x="270" y="250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56" name="Rectangle 100"/>
            <p:cNvSpPr>
              <a:spLocks noChangeArrowheads="1"/>
            </p:cNvSpPr>
            <p:nvPr/>
          </p:nvSpPr>
          <p:spPr bwMode="auto">
            <a:xfrm>
              <a:off x="270" y="252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57" name="Rectangle 101"/>
            <p:cNvSpPr>
              <a:spLocks noChangeArrowheads="1"/>
            </p:cNvSpPr>
            <p:nvPr/>
          </p:nvSpPr>
          <p:spPr bwMode="auto">
            <a:xfrm>
              <a:off x="270" y="253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58" name="Rectangle 102"/>
            <p:cNvSpPr>
              <a:spLocks noChangeArrowheads="1"/>
            </p:cNvSpPr>
            <p:nvPr/>
          </p:nvSpPr>
          <p:spPr bwMode="auto">
            <a:xfrm>
              <a:off x="270" y="254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59" name="Rectangle 103"/>
            <p:cNvSpPr>
              <a:spLocks noChangeArrowheads="1"/>
            </p:cNvSpPr>
            <p:nvPr/>
          </p:nvSpPr>
          <p:spPr bwMode="auto">
            <a:xfrm>
              <a:off x="270" y="255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60" name="Rectangle 104"/>
            <p:cNvSpPr>
              <a:spLocks noChangeArrowheads="1"/>
            </p:cNvSpPr>
            <p:nvPr/>
          </p:nvSpPr>
          <p:spPr bwMode="auto">
            <a:xfrm>
              <a:off x="270" y="256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61" name="Rectangle 105"/>
            <p:cNvSpPr>
              <a:spLocks noChangeArrowheads="1"/>
            </p:cNvSpPr>
            <p:nvPr/>
          </p:nvSpPr>
          <p:spPr bwMode="auto">
            <a:xfrm>
              <a:off x="270" y="258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62" name="Rectangle 106"/>
            <p:cNvSpPr>
              <a:spLocks noChangeArrowheads="1"/>
            </p:cNvSpPr>
            <p:nvPr/>
          </p:nvSpPr>
          <p:spPr bwMode="auto">
            <a:xfrm>
              <a:off x="270" y="259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63" name="Rectangle 107"/>
            <p:cNvSpPr>
              <a:spLocks noChangeArrowheads="1"/>
            </p:cNvSpPr>
            <p:nvPr/>
          </p:nvSpPr>
          <p:spPr bwMode="auto">
            <a:xfrm>
              <a:off x="270" y="260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64" name="Rectangle 108"/>
            <p:cNvSpPr>
              <a:spLocks noChangeArrowheads="1"/>
            </p:cNvSpPr>
            <p:nvPr/>
          </p:nvSpPr>
          <p:spPr bwMode="auto">
            <a:xfrm>
              <a:off x="270" y="261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65" name="Rectangle 109"/>
            <p:cNvSpPr>
              <a:spLocks noChangeArrowheads="1"/>
            </p:cNvSpPr>
            <p:nvPr/>
          </p:nvSpPr>
          <p:spPr bwMode="auto">
            <a:xfrm>
              <a:off x="270" y="262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66" name="Rectangle 110"/>
            <p:cNvSpPr>
              <a:spLocks noChangeArrowheads="1"/>
            </p:cNvSpPr>
            <p:nvPr/>
          </p:nvSpPr>
          <p:spPr bwMode="auto">
            <a:xfrm>
              <a:off x="270" y="264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67" name="Rectangle 111"/>
            <p:cNvSpPr>
              <a:spLocks noChangeArrowheads="1"/>
            </p:cNvSpPr>
            <p:nvPr/>
          </p:nvSpPr>
          <p:spPr bwMode="auto">
            <a:xfrm>
              <a:off x="270" y="265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68" name="Rectangle 112"/>
            <p:cNvSpPr>
              <a:spLocks noChangeArrowheads="1"/>
            </p:cNvSpPr>
            <p:nvPr/>
          </p:nvSpPr>
          <p:spPr bwMode="auto">
            <a:xfrm>
              <a:off x="270" y="266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69" name="Rectangle 113"/>
            <p:cNvSpPr>
              <a:spLocks noChangeArrowheads="1"/>
            </p:cNvSpPr>
            <p:nvPr/>
          </p:nvSpPr>
          <p:spPr bwMode="auto">
            <a:xfrm>
              <a:off x="270" y="267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70" name="Rectangle 114"/>
            <p:cNvSpPr>
              <a:spLocks noChangeArrowheads="1"/>
            </p:cNvSpPr>
            <p:nvPr/>
          </p:nvSpPr>
          <p:spPr bwMode="auto">
            <a:xfrm>
              <a:off x="270" y="268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71" name="Rectangle 115"/>
            <p:cNvSpPr>
              <a:spLocks noChangeArrowheads="1"/>
            </p:cNvSpPr>
            <p:nvPr/>
          </p:nvSpPr>
          <p:spPr bwMode="auto">
            <a:xfrm>
              <a:off x="270" y="270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72" name="Rectangle 116"/>
            <p:cNvSpPr>
              <a:spLocks noChangeArrowheads="1"/>
            </p:cNvSpPr>
            <p:nvPr/>
          </p:nvSpPr>
          <p:spPr bwMode="auto">
            <a:xfrm>
              <a:off x="270" y="271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73" name="Rectangle 117"/>
            <p:cNvSpPr>
              <a:spLocks noChangeArrowheads="1"/>
            </p:cNvSpPr>
            <p:nvPr/>
          </p:nvSpPr>
          <p:spPr bwMode="auto">
            <a:xfrm>
              <a:off x="270" y="272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74" name="Rectangle 118"/>
            <p:cNvSpPr>
              <a:spLocks noChangeArrowheads="1"/>
            </p:cNvSpPr>
            <p:nvPr/>
          </p:nvSpPr>
          <p:spPr bwMode="auto">
            <a:xfrm>
              <a:off x="270" y="273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75" name="Rectangle 119"/>
            <p:cNvSpPr>
              <a:spLocks noChangeArrowheads="1"/>
            </p:cNvSpPr>
            <p:nvPr/>
          </p:nvSpPr>
          <p:spPr bwMode="auto">
            <a:xfrm>
              <a:off x="270" y="274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76" name="Rectangle 120"/>
            <p:cNvSpPr>
              <a:spLocks noChangeArrowheads="1"/>
            </p:cNvSpPr>
            <p:nvPr/>
          </p:nvSpPr>
          <p:spPr bwMode="auto">
            <a:xfrm>
              <a:off x="270" y="276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77" name="Rectangle 121"/>
            <p:cNvSpPr>
              <a:spLocks noChangeArrowheads="1"/>
            </p:cNvSpPr>
            <p:nvPr/>
          </p:nvSpPr>
          <p:spPr bwMode="auto">
            <a:xfrm>
              <a:off x="270" y="277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78" name="Rectangle 122"/>
            <p:cNvSpPr>
              <a:spLocks noChangeArrowheads="1"/>
            </p:cNvSpPr>
            <p:nvPr/>
          </p:nvSpPr>
          <p:spPr bwMode="auto">
            <a:xfrm>
              <a:off x="270" y="2785"/>
              <a:ext cx="7078" cy="1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79" name="Rectangle 123"/>
            <p:cNvSpPr>
              <a:spLocks noChangeArrowheads="1"/>
            </p:cNvSpPr>
            <p:nvPr/>
          </p:nvSpPr>
          <p:spPr bwMode="auto">
            <a:xfrm>
              <a:off x="270" y="280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80" name="Rectangle 124"/>
            <p:cNvSpPr>
              <a:spLocks noChangeArrowheads="1"/>
            </p:cNvSpPr>
            <p:nvPr/>
          </p:nvSpPr>
          <p:spPr bwMode="auto">
            <a:xfrm>
              <a:off x="270" y="281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81" name="Rectangle 125"/>
            <p:cNvSpPr>
              <a:spLocks noChangeArrowheads="1"/>
            </p:cNvSpPr>
            <p:nvPr/>
          </p:nvSpPr>
          <p:spPr bwMode="auto">
            <a:xfrm>
              <a:off x="270" y="282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82" name="Rectangle 126"/>
            <p:cNvSpPr>
              <a:spLocks noChangeArrowheads="1"/>
            </p:cNvSpPr>
            <p:nvPr/>
          </p:nvSpPr>
          <p:spPr bwMode="auto">
            <a:xfrm>
              <a:off x="270" y="283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83" name="Rectangle 127"/>
            <p:cNvSpPr>
              <a:spLocks noChangeArrowheads="1"/>
            </p:cNvSpPr>
            <p:nvPr/>
          </p:nvSpPr>
          <p:spPr bwMode="auto">
            <a:xfrm>
              <a:off x="270" y="285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84" name="Rectangle 128"/>
            <p:cNvSpPr>
              <a:spLocks noChangeArrowheads="1"/>
            </p:cNvSpPr>
            <p:nvPr/>
          </p:nvSpPr>
          <p:spPr bwMode="auto">
            <a:xfrm>
              <a:off x="270" y="286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85" name="Rectangle 129"/>
            <p:cNvSpPr>
              <a:spLocks noChangeArrowheads="1"/>
            </p:cNvSpPr>
            <p:nvPr/>
          </p:nvSpPr>
          <p:spPr bwMode="auto">
            <a:xfrm>
              <a:off x="270" y="287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86" name="Rectangle 130"/>
            <p:cNvSpPr>
              <a:spLocks noChangeArrowheads="1"/>
            </p:cNvSpPr>
            <p:nvPr/>
          </p:nvSpPr>
          <p:spPr bwMode="auto">
            <a:xfrm>
              <a:off x="270" y="288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87" name="Rectangle 131"/>
            <p:cNvSpPr>
              <a:spLocks noChangeArrowheads="1"/>
            </p:cNvSpPr>
            <p:nvPr/>
          </p:nvSpPr>
          <p:spPr bwMode="auto">
            <a:xfrm>
              <a:off x="270" y="289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88" name="Rectangle 132"/>
            <p:cNvSpPr>
              <a:spLocks noChangeArrowheads="1"/>
            </p:cNvSpPr>
            <p:nvPr/>
          </p:nvSpPr>
          <p:spPr bwMode="auto">
            <a:xfrm>
              <a:off x="270" y="291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89" name="Rectangle 133"/>
            <p:cNvSpPr>
              <a:spLocks noChangeArrowheads="1"/>
            </p:cNvSpPr>
            <p:nvPr/>
          </p:nvSpPr>
          <p:spPr bwMode="auto">
            <a:xfrm>
              <a:off x="270" y="292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90" name="Rectangle 134"/>
            <p:cNvSpPr>
              <a:spLocks noChangeArrowheads="1"/>
            </p:cNvSpPr>
            <p:nvPr/>
          </p:nvSpPr>
          <p:spPr bwMode="auto">
            <a:xfrm>
              <a:off x="270" y="293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91" name="Rectangle 135"/>
            <p:cNvSpPr>
              <a:spLocks noChangeArrowheads="1"/>
            </p:cNvSpPr>
            <p:nvPr/>
          </p:nvSpPr>
          <p:spPr bwMode="auto">
            <a:xfrm>
              <a:off x="270" y="294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92" name="Rectangle 136"/>
            <p:cNvSpPr>
              <a:spLocks noChangeArrowheads="1"/>
            </p:cNvSpPr>
            <p:nvPr/>
          </p:nvSpPr>
          <p:spPr bwMode="auto">
            <a:xfrm>
              <a:off x="270" y="295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93" name="Rectangle 137"/>
            <p:cNvSpPr>
              <a:spLocks noChangeArrowheads="1"/>
            </p:cNvSpPr>
            <p:nvPr/>
          </p:nvSpPr>
          <p:spPr bwMode="auto">
            <a:xfrm>
              <a:off x="270" y="297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94" name="Rectangle 138"/>
            <p:cNvSpPr>
              <a:spLocks noChangeArrowheads="1"/>
            </p:cNvSpPr>
            <p:nvPr/>
          </p:nvSpPr>
          <p:spPr bwMode="auto">
            <a:xfrm>
              <a:off x="270" y="298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95" name="Rectangle 139"/>
            <p:cNvSpPr>
              <a:spLocks noChangeArrowheads="1"/>
            </p:cNvSpPr>
            <p:nvPr/>
          </p:nvSpPr>
          <p:spPr bwMode="auto">
            <a:xfrm>
              <a:off x="270" y="299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96" name="Rectangle 140"/>
            <p:cNvSpPr>
              <a:spLocks noChangeArrowheads="1"/>
            </p:cNvSpPr>
            <p:nvPr/>
          </p:nvSpPr>
          <p:spPr bwMode="auto">
            <a:xfrm>
              <a:off x="270" y="300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97" name="Rectangle 141"/>
            <p:cNvSpPr>
              <a:spLocks noChangeArrowheads="1"/>
            </p:cNvSpPr>
            <p:nvPr/>
          </p:nvSpPr>
          <p:spPr bwMode="auto">
            <a:xfrm>
              <a:off x="270" y="301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98" name="Rectangle 142"/>
            <p:cNvSpPr>
              <a:spLocks noChangeArrowheads="1"/>
            </p:cNvSpPr>
            <p:nvPr/>
          </p:nvSpPr>
          <p:spPr bwMode="auto">
            <a:xfrm>
              <a:off x="270" y="303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599" name="Rectangle 143"/>
            <p:cNvSpPr>
              <a:spLocks noChangeArrowheads="1"/>
            </p:cNvSpPr>
            <p:nvPr/>
          </p:nvSpPr>
          <p:spPr bwMode="auto">
            <a:xfrm>
              <a:off x="270" y="304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00" name="Rectangle 144"/>
            <p:cNvSpPr>
              <a:spLocks noChangeArrowheads="1"/>
            </p:cNvSpPr>
            <p:nvPr/>
          </p:nvSpPr>
          <p:spPr bwMode="auto">
            <a:xfrm>
              <a:off x="270" y="305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01" name="Rectangle 145"/>
            <p:cNvSpPr>
              <a:spLocks noChangeArrowheads="1"/>
            </p:cNvSpPr>
            <p:nvPr/>
          </p:nvSpPr>
          <p:spPr bwMode="auto">
            <a:xfrm>
              <a:off x="270" y="306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02" name="Rectangle 146"/>
            <p:cNvSpPr>
              <a:spLocks noChangeArrowheads="1"/>
            </p:cNvSpPr>
            <p:nvPr/>
          </p:nvSpPr>
          <p:spPr bwMode="auto">
            <a:xfrm>
              <a:off x="270" y="307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03" name="Rectangle 147"/>
            <p:cNvSpPr>
              <a:spLocks noChangeArrowheads="1"/>
            </p:cNvSpPr>
            <p:nvPr/>
          </p:nvSpPr>
          <p:spPr bwMode="auto">
            <a:xfrm>
              <a:off x="270" y="309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04" name="Rectangle 148"/>
            <p:cNvSpPr>
              <a:spLocks noChangeArrowheads="1"/>
            </p:cNvSpPr>
            <p:nvPr/>
          </p:nvSpPr>
          <p:spPr bwMode="auto">
            <a:xfrm>
              <a:off x="270" y="310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05" name="Rectangle 149"/>
            <p:cNvSpPr>
              <a:spLocks noChangeArrowheads="1"/>
            </p:cNvSpPr>
            <p:nvPr/>
          </p:nvSpPr>
          <p:spPr bwMode="auto">
            <a:xfrm>
              <a:off x="270" y="311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06" name="Rectangle 150"/>
            <p:cNvSpPr>
              <a:spLocks noChangeArrowheads="1"/>
            </p:cNvSpPr>
            <p:nvPr/>
          </p:nvSpPr>
          <p:spPr bwMode="auto">
            <a:xfrm>
              <a:off x="270" y="312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07" name="Rectangle 151"/>
            <p:cNvSpPr>
              <a:spLocks noChangeArrowheads="1"/>
            </p:cNvSpPr>
            <p:nvPr/>
          </p:nvSpPr>
          <p:spPr bwMode="auto">
            <a:xfrm>
              <a:off x="270" y="313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08" name="Rectangle 152"/>
            <p:cNvSpPr>
              <a:spLocks noChangeArrowheads="1"/>
            </p:cNvSpPr>
            <p:nvPr/>
          </p:nvSpPr>
          <p:spPr bwMode="auto">
            <a:xfrm>
              <a:off x="270" y="315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09" name="Rectangle 153"/>
            <p:cNvSpPr>
              <a:spLocks noChangeArrowheads="1"/>
            </p:cNvSpPr>
            <p:nvPr/>
          </p:nvSpPr>
          <p:spPr bwMode="auto">
            <a:xfrm>
              <a:off x="270" y="316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10" name="Rectangle 154"/>
            <p:cNvSpPr>
              <a:spLocks noChangeArrowheads="1"/>
            </p:cNvSpPr>
            <p:nvPr/>
          </p:nvSpPr>
          <p:spPr bwMode="auto">
            <a:xfrm>
              <a:off x="270" y="317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11" name="Rectangle 155"/>
            <p:cNvSpPr>
              <a:spLocks noChangeArrowheads="1"/>
            </p:cNvSpPr>
            <p:nvPr/>
          </p:nvSpPr>
          <p:spPr bwMode="auto">
            <a:xfrm>
              <a:off x="270" y="3187"/>
              <a:ext cx="7078" cy="1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12" name="Rectangle 156"/>
            <p:cNvSpPr>
              <a:spLocks noChangeArrowheads="1"/>
            </p:cNvSpPr>
            <p:nvPr/>
          </p:nvSpPr>
          <p:spPr bwMode="auto">
            <a:xfrm>
              <a:off x="270" y="320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13" name="Rectangle 157"/>
            <p:cNvSpPr>
              <a:spLocks noChangeArrowheads="1"/>
            </p:cNvSpPr>
            <p:nvPr/>
          </p:nvSpPr>
          <p:spPr bwMode="auto">
            <a:xfrm>
              <a:off x="270" y="321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14" name="Rectangle 158"/>
            <p:cNvSpPr>
              <a:spLocks noChangeArrowheads="1"/>
            </p:cNvSpPr>
            <p:nvPr/>
          </p:nvSpPr>
          <p:spPr bwMode="auto">
            <a:xfrm>
              <a:off x="270" y="322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15" name="Rectangle 159"/>
            <p:cNvSpPr>
              <a:spLocks noChangeArrowheads="1"/>
            </p:cNvSpPr>
            <p:nvPr/>
          </p:nvSpPr>
          <p:spPr bwMode="auto">
            <a:xfrm>
              <a:off x="270" y="324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16" name="Rectangle 160"/>
            <p:cNvSpPr>
              <a:spLocks noChangeArrowheads="1"/>
            </p:cNvSpPr>
            <p:nvPr/>
          </p:nvSpPr>
          <p:spPr bwMode="auto">
            <a:xfrm>
              <a:off x="270" y="325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17" name="Rectangle 161"/>
            <p:cNvSpPr>
              <a:spLocks noChangeArrowheads="1"/>
            </p:cNvSpPr>
            <p:nvPr/>
          </p:nvSpPr>
          <p:spPr bwMode="auto">
            <a:xfrm>
              <a:off x="270" y="326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18" name="Rectangle 162"/>
            <p:cNvSpPr>
              <a:spLocks noChangeArrowheads="1"/>
            </p:cNvSpPr>
            <p:nvPr/>
          </p:nvSpPr>
          <p:spPr bwMode="auto">
            <a:xfrm>
              <a:off x="270" y="327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19" name="Rectangle 163"/>
            <p:cNvSpPr>
              <a:spLocks noChangeArrowheads="1"/>
            </p:cNvSpPr>
            <p:nvPr/>
          </p:nvSpPr>
          <p:spPr bwMode="auto">
            <a:xfrm>
              <a:off x="270" y="328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20" name="Rectangle 164"/>
            <p:cNvSpPr>
              <a:spLocks noChangeArrowheads="1"/>
            </p:cNvSpPr>
            <p:nvPr/>
          </p:nvSpPr>
          <p:spPr bwMode="auto">
            <a:xfrm>
              <a:off x="270" y="330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21" name="Rectangle 165"/>
            <p:cNvSpPr>
              <a:spLocks noChangeArrowheads="1"/>
            </p:cNvSpPr>
            <p:nvPr/>
          </p:nvSpPr>
          <p:spPr bwMode="auto">
            <a:xfrm>
              <a:off x="270" y="331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22" name="Rectangle 166"/>
            <p:cNvSpPr>
              <a:spLocks noChangeArrowheads="1"/>
            </p:cNvSpPr>
            <p:nvPr/>
          </p:nvSpPr>
          <p:spPr bwMode="auto">
            <a:xfrm>
              <a:off x="270" y="332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23" name="Rectangle 167"/>
            <p:cNvSpPr>
              <a:spLocks noChangeArrowheads="1"/>
            </p:cNvSpPr>
            <p:nvPr/>
          </p:nvSpPr>
          <p:spPr bwMode="auto">
            <a:xfrm>
              <a:off x="270" y="3337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24" name="Rectangle 168"/>
            <p:cNvSpPr>
              <a:spLocks noChangeArrowheads="1"/>
            </p:cNvSpPr>
            <p:nvPr/>
          </p:nvSpPr>
          <p:spPr bwMode="auto">
            <a:xfrm>
              <a:off x="270" y="3349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25" name="Rectangle 169"/>
            <p:cNvSpPr>
              <a:spLocks noChangeArrowheads="1"/>
            </p:cNvSpPr>
            <p:nvPr/>
          </p:nvSpPr>
          <p:spPr bwMode="auto">
            <a:xfrm>
              <a:off x="270" y="3361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26" name="Rectangle 170"/>
            <p:cNvSpPr>
              <a:spLocks noChangeArrowheads="1"/>
            </p:cNvSpPr>
            <p:nvPr/>
          </p:nvSpPr>
          <p:spPr bwMode="auto">
            <a:xfrm>
              <a:off x="270" y="3373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627" name="Rectangle 171"/>
            <p:cNvSpPr>
              <a:spLocks noChangeArrowheads="1"/>
            </p:cNvSpPr>
            <p:nvPr/>
          </p:nvSpPr>
          <p:spPr bwMode="auto">
            <a:xfrm>
              <a:off x="270" y="3385"/>
              <a:ext cx="7078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240"/>
          <p:cNvGrpSpPr>
            <a:grpSpLocks/>
          </p:cNvGrpSpPr>
          <p:nvPr/>
        </p:nvGrpSpPr>
        <p:grpSpPr bwMode="auto">
          <a:xfrm>
            <a:off x="331815" y="2513526"/>
            <a:ext cx="8439789" cy="2358510"/>
            <a:chOff x="278" y="1393"/>
            <a:chExt cx="7071" cy="1976"/>
          </a:xfrm>
        </p:grpSpPr>
        <p:sp>
          <p:nvSpPr>
            <p:cNvPr id="9" name="Rectangle 173"/>
            <p:cNvSpPr>
              <a:spLocks noChangeArrowheads="1"/>
            </p:cNvSpPr>
            <p:nvPr/>
          </p:nvSpPr>
          <p:spPr bwMode="auto">
            <a:xfrm>
              <a:off x="511" y="1406"/>
              <a:ext cx="57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429" b="1">
                  <a:solidFill>
                    <a:srgbClr val="FFFFFF"/>
                  </a:solidFill>
                  <a:latin typeface="Book Antiqua" pitchFamily="18" charset="0"/>
                </a:rPr>
                <a:t>Degrees</a:t>
              </a:r>
              <a:endParaRPr lang="en-US" altLang="en-US" sz="1353"/>
            </a:p>
          </p:txBody>
        </p:sp>
        <p:sp>
          <p:nvSpPr>
            <p:cNvPr id="10" name="Rectangle 174"/>
            <p:cNvSpPr>
              <a:spLocks noChangeArrowheads="1"/>
            </p:cNvSpPr>
            <p:nvPr/>
          </p:nvSpPr>
          <p:spPr bwMode="auto">
            <a:xfrm>
              <a:off x="361" y="1653"/>
              <a:ext cx="79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429" b="1">
                  <a:solidFill>
                    <a:srgbClr val="FFFFFF"/>
                  </a:solidFill>
                  <a:latin typeface="Book Antiqua" pitchFamily="18" charset="0"/>
                </a:rPr>
                <a:t>of Freedom</a:t>
              </a:r>
              <a:endParaRPr lang="en-US" altLang="en-US" sz="1353"/>
            </a:p>
          </p:txBody>
        </p:sp>
        <p:sp>
          <p:nvSpPr>
            <p:cNvPr id="11" name="Rectangle 175"/>
            <p:cNvSpPr>
              <a:spLocks noChangeArrowheads="1"/>
            </p:cNvSpPr>
            <p:nvPr/>
          </p:nvSpPr>
          <p:spPr bwMode="auto">
            <a:xfrm>
              <a:off x="1709" y="1641"/>
              <a:ext cx="20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 b="1">
                  <a:solidFill>
                    <a:srgbClr val="FFFFFF"/>
                  </a:solidFill>
                  <a:latin typeface="Book Antiqua" pitchFamily="18" charset="0"/>
                </a:rPr>
                <a:t>.99</a:t>
              </a:r>
              <a:endParaRPr lang="en-US" altLang="en-US" sz="1353"/>
            </a:p>
          </p:txBody>
        </p:sp>
        <p:sp>
          <p:nvSpPr>
            <p:cNvPr id="12" name="Rectangle 176"/>
            <p:cNvSpPr>
              <a:spLocks noChangeArrowheads="1"/>
            </p:cNvSpPr>
            <p:nvPr/>
          </p:nvSpPr>
          <p:spPr bwMode="auto">
            <a:xfrm>
              <a:off x="2391" y="1641"/>
              <a:ext cx="28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 b="1">
                  <a:solidFill>
                    <a:srgbClr val="FFFFFF"/>
                  </a:solidFill>
                  <a:latin typeface="Book Antiqua" pitchFamily="18" charset="0"/>
                </a:rPr>
                <a:t>.975</a:t>
              </a:r>
              <a:endParaRPr lang="en-US" altLang="en-US" sz="1353"/>
            </a:p>
          </p:txBody>
        </p:sp>
        <p:sp>
          <p:nvSpPr>
            <p:cNvPr id="14" name="Rectangle 177"/>
            <p:cNvSpPr>
              <a:spLocks noChangeArrowheads="1"/>
            </p:cNvSpPr>
            <p:nvPr/>
          </p:nvSpPr>
          <p:spPr bwMode="auto">
            <a:xfrm>
              <a:off x="3173" y="1641"/>
              <a:ext cx="20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 b="1">
                  <a:solidFill>
                    <a:srgbClr val="FFFFFF"/>
                  </a:solidFill>
                  <a:latin typeface="Book Antiqua" pitchFamily="18" charset="0"/>
                </a:rPr>
                <a:t>.95</a:t>
              </a:r>
              <a:endParaRPr lang="en-US" altLang="en-US" sz="1353"/>
            </a:p>
          </p:txBody>
        </p:sp>
        <p:sp>
          <p:nvSpPr>
            <p:cNvPr id="15" name="Rectangle 178"/>
            <p:cNvSpPr>
              <a:spLocks noChangeArrowheads="1"/>
            </p:cNvSpPr>
            <p:nvPr/>
          </p:nvSpPr>
          <p:spPr bwMode="auto">
            <a:xfrm>
              <a:off x="3905" y="1641"/>
              <a:ext cx="20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 b="1">
                  <a:solidFill>
                    <a:srgbClr val="FFFFFF"/>
                  </a:solidFill>
                  <a:latin typeface="Book Antiqua" pitchFamily="18" charset="0"/>
                </a:rPr>
                <a:t>.90</a:t>
              </a:r>
              <a:endParaRPr lang="en-US" altLang="en-US" sz="1353"/>
            </a:p>
          </p:txBody>
        </p:sp>
        <p:sp>
          <p:nvSpPr>
            <p:cNvPr id="16" name="Rectangle 179"/>
            <p:cNvSpPr>
              <a:spLocks noChangeArrowheads="1"/>
            </p:cNvSpPr>
            <p:nvPr/>
          </p:nvSpPr>
          <p:spPr bwMode="auto">
            <a:xfrm>
              <a:off x="4637" y="1641"/>
              <a:ext cx="20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 b="1">
                  <a:solidFill>
                    <a:srgbClr val="FFFFFF"/>
                  </a:solidFill>
                  <a:latin typeface="Book Antiqua" pitchFamily="18" charset="0"/>
                </a:rPr>
                <a:t>.10</a:t>
              </a:r>
              <a:endParaRPr lang="en-US" altLang="en-US" sz="1353"/>
            </a:p>
          </p:txBody>
        </p:sp>
        <p:sp>
          <p:nvSpPr>
            <p:cNvPr id="17" name="Rectangle 180"/>
            <p:cNvSpPr>
              <a:spLocks noChangeArrowheads="1"/>
            </p:cNvSpPr>
            <p:nvPr/>
          </p:nvSpPr>
          <p:spPr bwMode="auto">
            <a:xfrm>
              <a:off x="5369" y="1641"/>
              <a:ext cx="20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 b="1">
                  <a:solidFill>
                    <a:srgbClr val="FFFFFF"/>
                  </a:solidFill>
                  <a:latin typeface="Book Antiqua" pitchFamily="18" charset="0"/>
                </a:rPr>
                <a:t>.05</a:t>
              </a:r>
              <a:endParaRPr lang="en-US" altLang="en-US" sz="1353"/>
            </a:p>
          </p:txBody>
        </p:sp>
        <p:sp>
          <p:nvSpPr>
            <p:cNvPr id="18" name="Rectangle 181"/>
            <p:cNvSpPr>
              <a:spLocks noChangeArrowheads="1"/>
            </p:cNvSpPr>
            <p:nvPr/>
          </p:nvSpPr>
          <p:spPr bwMode="auto">
            <a:xfrm>
              <a:off x="6051" y="1641"/>
              <a:ext cx="28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 b="1">
                  <a:solidFill>
                    <a:srgbClr val="FFFFFF"/>
                  </a:solidFill>
                  <a:latin typeface="Book Antiqua" pitchFamily="18" charset="0"/>
                </a:rPr>
                <a:t>.025</a:t>
              </a:r>
              <a:endParaRPr lang="en-US" altLang="en-US" sz="1353"/>
            </a:p>
          </p:txBody>
        </p:sp>
        <p:sp>
          <p:nvSpPr>
            <p:cNvPr id="19" name="Rectangle 182"/>
            <p:cNvSpPr>
              <a:spLocks noChangeArrowheads="1"/>
            </p:cNvSpPr>
            <p:nvPr/>
          </p:nvSpPr>
          <p:spPr bwMode="auto">
            <a:xfrm>
              <a:off x="6833" y="1641"/>
              <a:ext cx="20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 b="1">
                  <a:solidFill>
                    <a:srgbClr val="FFFFFF"/>
                  </a:solidFill>
                  <a:latin typeface="Book Antiqua" pitchFamily="18" charset="0"/>
                </a:rPr>
                <a:t>.01</a:t>
              </a:r>
              <a:endParaRPr lang="en-US" altLang="en-US" sz="1353"/>
            </a:p>
          </p:txBody>
        </p:sp>
        <p:sp>
          <p:nvSpPr>
            <p:cNvPr id="20" name="Rectangle 183"/>
            <p:cNvSpPr>
              <a:spLocks noChangeArrowheads="1"/>
            </p:cNvSpPr>
            <p:nvPr/>
          </p:nvSpPr>
          <p:spPr bwMode="auto">
            <a:xfrm>
              <a:off x="827" y="1888"/>
              <a:ext cx="8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5</a:t>
              </a:r>
              <a:endParaRPr lang="en-US" altLang="en-US" sz="1353"/>
            </a:p>
          </p:txBody>
        </p:sp>
        <p:sp>
          <p:nvSpPr>
            <p:cNvPr id="21" name="Rectangle 184"/>
            <p:cNvSpPr>
              <a:spLocks noChangeArrowheads="1"/>
            </p:cNvSpPr>
            <p:nvPr/>
          </p:nvSpPr>
          <p:spPr bwMode="auto">
            <a:xfrm>
              <a:off x="1592" y="1888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0.554</a:t>
              </a:r>
              <a:endParaRPr lang="en-US" altLang="en-US" sz="1353"/>
            </a:p>
          </p:txBody>
        </p:sp>
        <p:sp>
          <p:nvSpPr>
            <p:cNvPr id="22" name="Rectangle 185"/>
            <p:cNvSpPr>
              <a:spLocks noChangeArrowheads="1"/>
            </p:cNvSpPr>
            <p:nvPr/>
          </p:nvSpPr>
          <p:spPr bwMode="auto">
            <a:xfrm>
              <a:off x="2324" y="1888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0.831</a:t>
              </a:r>
              <a:endParaRPr lang="en-US" altLang="en-US" sz="1353"/>
            </a:p>
          </p:txBody>
        </p:sp>
        <p:sp>
          <p:nvSpPr>
            <p:cNvPr id="23" name="Rectangle 186"/>
            <p:cNvSpPr>
              <a:spLocks noChangeArrowheads="1"/>
            </p:cNvSpPr>
            <p:nvPr/>
          </p:nvSpPr>
          <p:spPr bwMode="auto">
            <a:xfrm>
              <a:off x="3056" y="1888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1.145</a:t>
              </a:r>
              <a:endParaRPr lang="en-US" altLang="en-US" sz="1353"/>
            </a:p>
          </p:txBody>
        </p:sp>
        <p:sp>
          <p:nvSpPr>
            <p:cNvPr id="24" name="Rectangle 187"/>
            <p:cNvSpPr>
              <a:spLocks noChangeArrowheads="1"/>
            </p:cNvSpPr>
            <p:nvPr/>
          </p:nvSpPr>
          <p:spPr bwMode="auto">
            <a:xfrm>
              <a:off x="3788" y="1888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1.610</a:t>
              </a:r>
              <a:endParaRPr lang="en-US" altLang="en-US" sz="1353"/>
            </a:p>
          </p:txBody>
        </p:sp>
        <p:sp>
          <p:nvSpPr>
            <p:cNvPr id="25" name="Rectangle 188"/>
            <p:cNvSpPr>
              <a:spLocks noChangeArrowheads="1"/>
            </p:cNvSpPr>
            <p:nvPr/>
          </p:nvSpPr>
          <p:spPr bwMode="auto">
            <a:xfrm>
              <a:off x="4520" y="1888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9.236</a:t>
              </a:r>
              <a:endParaRPr lang="en-US" altLang="en-US" sz="1353"/>
            </a:p>
          </p:txBody>
        </p:sp>
        <p:sp>
          <p:nvSpPr>
            <p:cNvPr id="26" name="Rectangle 189"/>
            <p:cNvSpPr>
              <a:spLocks noChangeArrowheads="1"/>
            </p:cNvSpPr>
            <p:nvPr/>
          </p:nvSpPr>
          <p:spPr bwMode="auto">
            <a:xfrm>
              <a:off x="5202" y="1888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11.070</a:t>
              </a:r>
              <a:endParaRPr lang="en-US" altLang="en-US" sz="1353"/>
            </a:p>
          </p:txBody>
        </p:sp>
        <p:sp>
          <p:nvSpPr>
            <p:cNvPr id="27" name="Rectangle 190"/>
            <p:cNvSpPr>
              <a:spLocks noChangeArrowheads="1"/>
            </p:cNvSpPr>
            <p:nvPr/>
          </p:nvSpPr>
          <p:spPr bwMode="auto">
            <a:xfrm>
              <a:off x="5934" y="1888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12.832</a:t>
              </a:r>
              <a:endParaRPr lang="en-US" altLang="en-US" sz="1353"/>
            </a:p>
          </p:txBody>
        </p:sp>
        <p:sp>
          <p:nvSpPr>
            <p:cNvPr id="28" name="Rectangle 191"/>
            <p:cNvSpPr>
              <a:spLocks noChangeArrowheads="1"/>
            </p:cNvSpPr>
            <p:nvPr/>
          </p:nvSpPr>
          <p:spPr bwMode="auto">
            <a:xfrm>
              <a:off x="6666" y="1888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15.086</a:t>
              </a:r>
              <a:endParaRPr lang="en-US" altLang="en-US" sz="1353"/>
            </a:p>
          </p:txBody>
        </p:sp>
        <p:sp>
          <p:nvSpPr>
            <p:cNvPr id="29" name="Rectangle 192"/>
            <p:cNvSpPr>
              <a:spLocks noChangeArrowheads="1"/>
            </p:cNvSpPr>
            <p:nvPr/>
          </p:nvSpPr>
          <p:spPr bwMode="auto">
            <a:xfrm>
              <a:off x="827" y="2111"/>
              <a:ext cx="8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6</a:t>
              </a:r>
              <a:endParaRPr lang="en-US" altLang="en-US" sz="1353"/>
            </a:p>
          </p:txBody>
        </p:sp>
        <p:sp>
          <p:nvSpPr>
            <p:cNvPr id="30" name="Rectangle 193"/>
            <p:cNvSpPr>
              <a:spLocks noChangeArrowheads="1"/>
            </p:cNvSpPr>
            <p:nvPr/>
          </p:nvSpPr>
          <p:spPr bwMode="auto">
            <a:xfrm>
              <a:off x="1592" y="2111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0.872</a:t>
              </a:r>
              <a:endParaRPr lang="en-US" altLang="en-US" sz="1353"/>
            </a:p>
          </p:txBody>
        </p:sp>
        <p:sp>
          <p:nvSpPr>
            <p:cNvPr id="31" name="Rectangle 194"/>
            <p:cNvSpPr>
              <a:spLocks noChangeArrowheads="1"/>
            </p:cNvSpPr>
            <p:nvPr/>
          </p:nvSpPr>
          <p:spPr bwMode="auto">
            <a:xfrm>
              <a:off x="2324" y="2111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1.237</a:t>
              </a:r>
              <a:endParaRPr lang="en-US" altLang="en-US" sz="1353"/>
            </a:p>
          </p:txBody>
        </p:sp>
        <p:sp>
          <p:nvSpPr>
            <p:cNvPr id="185408" name="Rectangle 195"/>
            <p:cNvSpPr>
              <a:spLocks noChangeArrowheads="1"/>
            </p:cNvSpPr>
            <p:nvPr/>
          </p:nvSpPr>
          <p:spPr bwMode="auto">
            <a:xfrm>
              <a:off x="3056" y="2111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1.635</a:t>
              </a:r>
              <a:endParaRPr lang="en-US" altLang="en-US" sz="1353"/>
            </a:p>
          </p:txBody>
        </p:sp>
        <p:sp>
          <p:nvSpPr>
            <p:cNvPr id="185409" name="Rectangle 196"/>
            <p:cNvSpPr>
              <a:spLocks noChangeArrowheads="1"/>
            </p:cNvSpPr>
            <p:nvPr/>
          </p:nvSpPr>
          <p:spPr bwMode="auto">
            <a:xfrm>
              <a:off x="3788" y="2111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2.204</a:t>
              </a:r>
              <a:endParaRPr lang="en-US" altLang="en-US" sz="1353"/>
            </a:p>
          </p:txBody>
        </p:sp>
        <p:sp>
          <p:nvSpPr>
            <p:cNvPr id="185410" name="Rectangle 197"/>
            <p:cNvSpPr>
              <a:spLocks noChangeArrowheads="1"/>
            </p:cNvSpPr>
            <p:nvPr/>
          </p:nvSpPr>
          <p:spPr bwMode="auto">
            <a:xfrm>
              <a:off x="4470" y="2111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10.645</a:t>
              </a:r>
              <a:endParaRPr lang="en-US" altLang="en-US" sz="1353"/>
            </a:p>
          </p:txBody>
        </p:sp>
        <p:sp>
          <p:nvSpPr>
            <p:cNvPr id="185411" name="Rectangle 198"/>
            <p:cNvSpPr>
              <a:spLocks noChangeArrowheads="1"/>
            </p:cNvSpPr>
            <p:nvPr/>
          </p:nvSpPr>
          <p:spPr bwMode="auto">
            <a:xfrm>
              <a:off x="5202" y="2111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12.592</a:t>
              </a:r>
              <a:endParaRPr lang="en-US" altLang="en-US" sz="1353"/>
            </a:p>
          </p:txBody>
        </p:sp>
        <p:sp>
          <p:nvSpPr>
            <p:cNvPr id="185412" name="Rectangle 199"/>
            <p:cNvSpPr>
              <a:spLocks noChangeArrowheads="1"/>
            </p:cNvSpPr>
            <p:nvPr/>
          </p:nvSpPr>
          <p:spPr bwMode="auto">
            <a:xfrm>
              <a:off x="5934" y="2111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14.449</a:t>
              </a:r>
              <a:endParaRPr lang="en-US" altLang="en-US" sz="1353"/>
            </a:p>
          </p:txBody>
        </p:sp>
        <p:sp>
          <p:nvSpPr>
            <p:cNvPr id="185413" name="Rectangle 200"/>
            <p:cNvSpPr>
              <a:spLocks noChangeArrowheads="1"/>
            </p:cNvSpPr>
            <p:nvPr/>
          </p:nvSpPr>
          <p:spPr bwMode="auto">
            <a:xfrm>
              <a:off x="6666" y="2111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16.812</a:t>
              </a:r>
              <a:endParaRPr lang="en-US" altLang="en-US" sz="1353"/>
            </a:p>
          </p:txBody>
        </p:sp>
        <p:sp>
          <p:nvSpPr>
            <p:cNvPr id="185414" name="Rectangle 201"/>
            <p:cNvSpPr>
              <a:spLocks noChangeArrowheads="1"/>
            </p:cNvSpPr>
            <p:nvPr/>
          </p:nvSpPr>
          <p:spPr bwMode="auto">
            <a:xfrm>
              <a:off x="827" y="2333"/>
              <a:ext cx="8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7</a:t>
              </a:r>
              <a:endParaRPr lang="en-US" altLang="en-US" sz="1353"/>
            </a:p>
          </p:txBody>
        </p:sp>
        <p:sp>
          <p:nvSpPr>
            <p:cNvPr id="185415" name="Rectangle 202"/>
            <p:cNvSpPr>
              <a:spLocks noChangeArrowheads="1"/>
            </p:cNvSpPr>
            <p:nvPr/>
          </p:nvSpPr>
          <p:spPr bwMode="auto">
            <a:xfrm>
              <a:off x="1592" y="2333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1.239</a:t>
              </a:r>
              <a:endParaRPr lang="en-US" altLang="en-US" sz="1353"/>
            </a:p>
          </p:txBody>
        </p:sp>
        <p:sp>
          <p:nvSpPr>
            <p:cNvPr id="185416" name="Rectangle 203"/>
            <p:cNvSpPr>
              <a:spLocks noChangeArrowheads="1"/>
            </p:cNvSpPr>
            <p:nvPr/>
          </p:nvSpPr>
          <p:spPr bwMode="auto">
            <a:xfrm>
              <a:off x="2324" y="2333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1.690</a:t>
              </a:r>
              <a:endParaRPr lang="en-US" altLang="en-US" sz="1353"/>
            </a:p>
          </p:txBody>
        </p:sp>
        <p:sp>
          <p:nvSpPr>
            <p:cNvPr id="185417" name="Rectangle 204"/>
            <p:cNvSpPr>
              <a:spLocks noChangeArrowheads="1"/>
            </p:cNvSpPr>
            <p:nvPr/>
          </p:nvSpPr>
          <p:spPr bwMode="auto">
            <a:xfrm>
              <a:off x="3056" y="2333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2.167</a:t>
              </a:r>
              <a:endParaRPr lang="en-US" altLang="en-US" sz="1353"/>
            </a:p>
          </p:txBody>
        </p:sp>
        <p:sp>
          <p:nvSpPr>
            <p:cNvPr id="185418" name="Rectangle 205"/>
            <p:cNvSpPr>
              <a:spLocks noChangeArrowheads="1"/>
            </p:cNvSpPr>
            <p:nvPr/>
          </p:nvSpPr>
          <p:spPr bwMode="auto">
            <a:xfrm>
              <a:off x="3788" y="2333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2.833</a:t>
              </a:r>
              <a:endParaRPr lang="en-US" altLang="en-US" sz="1353"/>
            </a:p>
          </p:txBody>
        </p:sp>
        <p:sp>
          <p:nvSpPr>
            <p:cNvPr id="185419" name="Rectangle 206"/>
            <p:cNvSpPr>
              <a:spLocks noChangeArrowheads="1"/>
            </p:cNvSpPr>
            <p:nvPr/>
          </p:nvSpPr>
          <p:spPr bwMode="auto">
            <a:xfrm>
              <a:off x="4470" y="2333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12.017</a:t>
              </a:r>
              <a:endParaRPr lang="en-US" altLang="en-US" sz="1353"/>
            </a:p>
          </p:txBody>
        </p:sp>
        <p:sp>
          <p:nvSpPr>
            <p:cNvPr id="185426" name="Rectangle 207"/>
            <p:cNvSpPr>
              <a:spLocks noChangeArrowheads="1"/>
            </p:cNvSpPr>
            <p:nvPr/>
          </p:nvSpPr>
          <p:spPr bwMode="auto">
            <a:xfrm>
              <a:off x="5202" y="2333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14.067</a:t>
              </a:r>
              <a:endParaRPr lang="en-US" altLang="en-US" sz="1353"/>
            </a:p>
          </p:txBody>
        </p:sp>
        <p:sp>
          <p:nvSpPr>
            <p:cNvPr id="185428" name="Rectangle 208"/>
            <p:cNvSpPr>
              <a:spLocks noChangeArrowheads="1"/>
            </p:cNvSpPr>
            <p:nvPr/>
          </p:nvSpPr>
          <p:spPr bwMode="auto">
            <a:xfrm>
              <a:off x="5934" y="2333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16.013</a:t>
              </a:r>
              <a:endParaRPr lang="en-US" altLang="en-US" sz="1353"/>
            </a:p>
          </p:txBody>
        </p:sp>
        <p:sp>
          <p:nvSpPr>
            <p:cNvPr id="185430" name="Rectangle 209"/>
            <p:cNvSpPr>
              <a:spLocks noChangeArrowheads="1"/>
            </p:cNvSpPr>
            <p:nvPr/>
          </p:nvSpPr>
          <p:spPr bwMode="auto">
            <a:xfrm>
              <a:off x="6666" y="2333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18.475</a:t>
              </a:r>
              <a:endParaRPr lang="en-US" altLang="en-US" sz="1353"/>
            </a:p>
          </p:txBody>
        </p:sp>
        <p:sp>
          <p:nvSpPr>
            <p:cNvPr id="185432" name="Rectangle 210"/>
            <p:cNvSpPr>
              <a:spLocks noChangeArrowheads="1"/>
            </p:cNvSpPr>
            <p:nvPr/>
          </p:nvSpPr>
          <p:spPr bwMode="auto">
            <a:xfrm>
              <a:off x="827" y="2556"/>
              <a:ext cx="8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8</a:t>
              </a:r>
              <a:endParaRPr lang="en-US" altLang="en-US" sz="1353"/>
            </a:p>
          </p:txBody>
        </p:sp>
        <p:sp>
          <p:nvSpPr>
            <p:cNvPr id="185433" name="Rectangle 211"/>
            <p:cNvSpPr>
              <a:spLocks noChangeArrowheads="1"/>
            </p:cNvSpPr>
            <p:nvPr/>
          </p:nvSpPr>
          <p:spPr bwMode="auto">
            <a:xfrm>
              <a:off x="1592" y="2556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1.647</a:t>
              </a:r>
              <a:endParaRPr lang="en-US" altLang="en-US" sz="1353"/>
            </a:p>
          </p:txBody>
        </p:sp>
        <p:sp>
          <p:nvSpPr>
            <p:cNvPr id="185434" name="Rectangle 212"/>
            <p:cNvSpPr>
              <a:spLocks noChangeArrowheads="1"/>
            </p:cNvSpPr>
            <p:nvPr/>
          </p:nvSpPr>
          <p:spPr bwMode="auto">
            <a:xfrm>
              <a:off x="2324" y="2556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2.180</a:t>
              </a:r>
              <a:endParaRPr lang="en-US" altLang="en-US" sz="1353"/>
            </a:p>
          </p:txBody>
        </p:sp>
        <p:sp>
          <p:nvSpPr>
            <p:cNvPr id="185435" name="Rectangle 213"/>
            <p:cNvSpPr>
              <a:spLocks noChangeArrowheads="1"/>
            </p:cNvSpPr>
            <p:nvPr/>
          </p:nvSpPr>
          <p:spPr bwMode="auto">
            <a:xfrm>
              <a:off x="3056" y="2556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2.733</a:t>
              </a:r>
              <a:endParaRPr lang="en-US" altLang="en-US" sz="1353"/>
            </a:p>
          </p:txBody>
        </p:sp>
        <p:sp>
          <p:nvSpPr>
            <p:cNvPr id="185436" name="Rectangle 214"/>
            <p:cNvSpPr>
              <a:spLocks noChangeArrowheads="1"/>
            </p:cNvSpPr>
            <p:nvPr/>
          </p:nvSpPr>
          <p:spPr bwMode="auto">
            <a:xfrm>
              <a:off x="3788" y="2556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3.490</a:t>
              </a:r>
              <a:endParaRPr lang="en-US" altLang="en-US" sz="1353"/>
            </a:p>
          </p:txBody>
        </p:sp>
        <p:sp>
          <p:nvSpPr>
            <p:cNvPr id="185437" name="Rectangle 215"/>
            <p:cNvSpPr>
              <a:spLocks noChangeArrowheads="1"/>
            </p:cNvSpPr>
            <p:nvPr/>
          </p:nvSpPr>
          <p:spPr bwMode="auto">
            <a:xfrm>
              <a:off x="4470" y="2556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13.362</a:t>
              </a:r>
              <a:endParaRPr lang="en-US" altLang="en-US" sz="1353"/>
            </a:p>
          </p:txBody>
        </p:sp>
        <p:sp>
          <p:nvSpPr>
            <p:cNvPr id="185438" name="Rectangle 216"/>
            <p:cNvSpPr>
              <a:spLocks noChangeArrowheads="1"/>
            </p:cNvSpPr>
            <p:nvPr/>
          </p:nvSpPr>
          <p:spPr bwMode="auto">
            <a:xfrm>
              <a:off x="5202" y="2556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15.507</a:t>
              </a:r>
              <a:endParaRPr lang="en-US" altLang="en-US" sz="1353"/>
            </a:p>
          </p:txBody>
        </p:sp>
        <p:sp>
          <p:nvSpPr>
            <p:cNvPr id="185439" name="Rectangle 217"/>
            <p:cNvSpPr>
              <a:spLocks noChangeArrowheads="1"/>
            </p:cNvSpPr>
            <p:nvPr/>
          </p:nvSpPr>
          <p:spPr bwMode="auto">
            <a:xfrm>
              <a:off x="5934" y="2556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17.535</a:t>
              </a:r>
              <a:endParaRPr lang="en-US" altLang="en-US" sz="1353"/>
            </a:p>
          </p:txBody>
        </p:sp>
        <p:sp>
          <p:nvSpPr>
            <p:cNvPr id="185440" name="Rectangle 218"/>
            <p:cNvSpPr>
              <a:spLocks noChangeArrowheads="1"/>
            </p:cNvSpPr>
            <p:nvPr/>
          </p:nvSpPr>
          <p:spPr bwMode="auto">
            <a:xfrm>
              <a:off x="6666" y="2556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20.090</a:t>
              </a:r>
              <a:endParaRPr lang="en-US" altLang="en-US" sz="1353"/>
            </a:p>
          </p:txBody>
        </p:sp>
        <p:sp>
          <p:nvSpPr>
            <p:cNvPr id="185441" name="Rectangle 219"/>
            <p:cNvSpPr>
              <a:spLocks noChangeArrowheads="1"/>
            </p:cNvSpPr>
            <p:nvPr/>
          </p:nvSpPr>
          <p:spPr bwMode="auto">
            <a:xfrm>
              <a:off x="827" y="2779"/>
              <a:ext cx="8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9</a:t>
              </a:r>
              <a:endParaRPr lang="en-US" altLang="en-US" sz="1353"/>
            </a:p>
          </p:txBody>
        </p:sp>
        <p:sp>
          <p:nvSpPr>
            <p:cNvPr id="185442" name="Rectangle 220"/>
            <p:cNvSpPr>
              <a:spLocks noChangeArrowheads="1"/>
            </p:cNvSpPr>
            <p:nvPr/>
          </p:nvSpPr>
          <p:spPr bwMode="auto">
            <a:xfrm>
              <a:off x="1592" y="2779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2.088</a:t>
              </a:r>
              <a:endParaRPr lang="en-US" altLang="en-US" sz="1353"/>
            </a:p>
          </p:txBody>
        </p:sp>
        <p:sp>
          <p:nvSpPr>
            <p:cNvPr id="185443" name="Rectangle 221"/>
            <p:cNvSpPr>
              <a:spLocks noChangeArrowheads="1"/>
            </p:cNvSpPr>
            <p:nvPr/>
          </p:nvSpPr>
          <p:spPr bwMode="auto">
            <a:xfrm>
              <a:off x="2324" y="2779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2.700</a:t>
              </a:r>
              <a:endParaRPr lang="en-US" altLang="en-US" sz="1353"/>
            </a:p>
          </p:txBody>
        </p:sp>
        <p:sp>
          <p:nvSpPr>
            <p:cNvPr id="185444" name="Rectangle 222"/>
            <p:cNvSpPr>
              <a:spLocks noChangeArrowheads="1"/>
            </p:cNvSpPr>
            <p:nvPr/>
          </p:nvSpPr>
          <p:spPr bwMode="auto">
            <a:xfrm>
              <a:off x="3056" y="2779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3.325</a:t>
              </a:r>
              <a:endParaRPr lang="en-US" altLang="en-US" sz="1353"/>
            </a:p>
          </p:txBody>
        </p:sp>
        <p:sp>
          <p:nvSpPr>
            <p:cNvPr id="185445" name="Rectangle 223"/>
            <p:cNvSpPr>
              <a:spLocks noChangeArrowheads="1"/>
            </p:cNvSpPr>
            <p:nvPr/>
          </p:nvSpPr>
          <p:spPr bwMode="auto">
            <a:xfrm>
              <a:off x="3788" y="2779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4.168</a:t>
              </a:r>
              <a:endParaRPr lang="en-US" altLang="en-US" sz="1353"/>
            </a:p>
          </p:txBody>
        </p:sp>
        <p:sp>
          <p:nvSpPr>
            <p:cNvPr id="185446" name="Rectangle 224"/>
            <p:cNvSpPr>
              <a:spLocks noChangeArrowheads="1"/>
            </p:cNvSpPr>
            <p:nvPr/>
          </p:nvSpPr>
          <p:spPr bwMode="auto">
            <a:xfrm>
              <a:off x="4470" y="2779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14.684</a:t>
              </a:r>
              <a:endParaRPr lang="en-US" altLang="en-US" sz="1353"/>
            </a:p>
          </p:txBody>
        </p:sp>
        <p:sp>
          <p:nvSpPr>
            <p:cNvPr id="185447" name="Rectangle 225"/>
            <p:cNvSpPr>
              <a:spLocks noChangeArrowheads="1"/>
            </p:cNvSpPr>
            <p:nvPr/>
          </p:nvSpPr>
          <p:spPr bwMode="auto">
            <a:xfrm>
              <a:off x="5202" y="2779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16.919</a:t>
              </a:r>
              <a:endParaRPr lang="en-US" altLang="en-US" sz="1353"/>
            </a:p>
          </p:txBody>
        </p:sp>
        <p:sp>
          <p:nvSpPr>
            <p:cNvPr id="185448" name="Rectangle 226"/>
            <p:cNvSpPr>
              <a:spLocks noChangeArrowheads="1"/>
            </p:cNvSpPr>
            <p:nvPr/>
          </p:nvSpPr>
          <p:spPr bwMode="auto">
            <a:xfrm>
              <a:off x="5934" y="2779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19.023</a:t>
              </a:r>
              <a:endParaRPr lang="en-US" altLang="en-US" sz="1353"/>
            </a:p>
          </p:txBody>
        </p:sp>
        <p:sp>
          <p:nvSpPr>
            <p:cNvPr id="185449" name="Rectangle 227"/>
            <p:cNvSpPr>
              <a:spLocks noChangeArrowheads="1"/>
            </p:cNvSpPr>
            <p:nvPr/>
          </p:nvSpPr>
          <p:spPr bwMode="auto">
            <a:xfrm>
              <a:off x="6666" y="2779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21.666</a:t>
              </a:r>
              <a:endParaRPr lang="en-US" altLang="en-US" sz="1353"/>
            </a:p>
          </p:txBody>
        </p:sp>
        <p:sp>
          <p:nvSpPr>
            <p:cNvPr id="185450" name="Rectangle 228"/>
            <p:cNvSpPr>
              <a:spLocks noChangeArrowheads="1"/>
            </p:cNvSpPr>
            <p:nvPr/>
          </p:nvSpPr>
          <p:spPr bwMode="auto">
            <a:xfrm>
              <a:off x="777" y="3175"/>
              <a:ext cx="16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10</a:t>
              </a:r>
              <a:endParaRPr lang="en-US" altLang="en-US" sz="1353"/>
            </a:p>
          </p:txBody>
        </p:sp>
        <p:sp>
          <p:nvSpPr>
            <p:cNvPr id="185451" name="Rectangle 229"/>
            <p:cNvSpPr>
              <a:spLocks noChangeArrowheads="1"/>
            </p:cNvSpPr>
            <p:nvPr/>
          </p:nvSpPr>
          <p:spPr bwMode="auto">
            <a:xfrm>
              <a:off x="1659" y="3175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2.558</a:t>
              </a:r>
              <a:endParaRPr lang="en-US" altLang="en-US" sz="1353"/>
            </a:p>
          </p:txBody>
        </p:sp>
        <p:sp>
          <p:nvSpPr>
            <p:cNvPr id="185452" name="Rectangle 230"/>
            <p:cNvSpPr>
              <a:spLocks noChangeArrowheads="1"/>
            </p:cNvSpPr>
            <p:nvPr/>
          </p:nvSpPr>
          <p:spPr bwMode="auto">
            <a:xfrm>
              <a:off x="2324" y="3175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3.247</a:t>
              </a:r>
              <a:endParaRPr lang="en-US" altLang="en-US" sz="1353"/>
            </a:p>
          </p:txBody>
        </p:sp>
        <p:sp>
          <p:nvSpPr>
            <p:cNvPr id="185453" name="Rectangle 231"/>
            <p:cNvSpPr>
              <a:spLocks noChangeArrowheads="1"/>
            </p:cNvSpPr>
            <p:nvPr/>
          </p:nvSpPr>
          <p:spPr bwMode="auto">
            <a:xfrm>
              <a:off x="3056" y="3175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3.940</a:t>
              </a:r>
              <a:endParaRPr lang="en-US" altLang="en-US" sz="1353"/>
            </a:p>
          </p:txBody>
        </p:sp>
        <p:sp>
          <p:nvSpPr>
            <p:cNvPr id="185454" name="Rectangle 232"/>
            <p:cNvSpPr>
              <a:spLocks noChangeArrowheads="1"/>
            </p:cNvSpPr>
            <p:nvPr/>
          </p:nvSpPr>
          <p:spPr bwMode="auto">
            <a:xfrm>
              <a:off x="3788" y="3175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4.865</a:t>
              </a:r>
              <a:endParaRPr lang="en-US" altLang="en-US" sz="1353"/>
            </a:p>
          </p:txBody>
        </p:sp>
        <p:sp>
          <p:nvSpPr>
            <p:cNvPr id="185455" name="Rectangle 233"/>
            <p:cNvSpPr>
              <a:spLocks noChangeArrowheads="1"/>
            </p:cNvSpPr>
            <p:nvPr/>
          </p:nvSpPr>
          <p:spPr bwMode="auto">
            <a:xfrm>
              <a:off x="4470" y="3175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15.987</a:t>
              </a:r>
              <a:endParaRPr lang="en-US" altLang="en-US" sz="1353"/>
            </a:p>
          </p:txBody>
        </p:sp>
        <p:sp>
          <p:nvSpPr>
            <p:cNvPr id="185456" name="Rectangle 234"/>
            <p:cNvSpPr>
              <a:spLocks noChangeArrowheads="1"/>
            </p:cNvSpPr>
            <p:nvPr/>
          </p:nvSpPr>
          <p:spPr bwMode="auto">
            <a:xfrm>
              <a:off x="5202" y="3175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18.307</a:t>
              </a:r>
              <a:endParaRPr lang="en-US" altLang="en-US" sz="1353"/>
            </a:p>
          </p:txBody>
        </p:sp>
        <p:sp>
          <p:nvSpPr>
            <p:cNvPr id="185457" name="Rectangle 235"/>
            <p:cNvSpPr>
              <a:spLocks noChangeArrowheads="1"/>
            </p:cNvSpPr>
            <p:nvPr/>
          </p:nvSpPr>
          <p:spPr bwMode="auto">
            <a:xfrm>
              <a:off x="5934" y="3175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20.483</a:t>
              </a:r>
              <a:endParaRPr lang="en-US" altLang="en-US" sz="1353"/>
            </a:p>
          </p:txBody>
        </p:sp>
        <p:sp>
          <p:nvSpPr>
            <p:cNvPr id="185458" name="Rectangle 236"/>
            <p:cNvSpPr>
              <a:spLocks noChangeArrowheads="1"/>
            </p:cNvSpPr>
            <p:nvPr/>
          </p:nvSpPr>
          <p:spPr bwMode="auto">
            <a:xfrm>
              <a:off x="6666" y="3175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23.209</a:t>
              </a:r>
              <a:endParaRPr lang="en-US" altLang="en-US" sz="1353"/>
            </a:p>
          </p:txBody>
        </p:sp>
        <p:sp>
          <p:nvSpPr>
            <p:cNvPr id="185459" name="Rectangle 237"/>
            <p:cNvSpPr>
              <a:spLocks noChangeArrowheads="1"/>
            </p:cNvSpPr>
            <p:nvPr/>
          </p:nvSpPr>
          <p:spPr bwMode="auto">
            <a:xfrm>
              <a:off x="3489" y="1393"/>
              <a:ext cx="1385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 b="1">
                  <a:solidFill>
                    <a:srgbClr val="FFFFFF"/>
                  </a:solidFill>
                  <a:latin typeface="Book Antiqua" pitchFamily="18" charset="0"/>
                </a:rPr>
                <a:t>Area in Upper Tail</a:t>
              </a:r>
              <a:endParaRPr lang="en-US" altLang="en-US" sz="1353"/>
            </a:p>
          </p:txBody>
        </p:sp>
        <p:sp>
          <p:nvSpPr>
            <p:cNvPr id="185460" name="Line 238"/>
            <p:cNvSpPr>
              <a:spLocks noChangeShapeType="1"/>
            </p:cNvSpPr>
            <p:nvPr/>
          </p:nvSpPr>
          <p:spPr bwMode="auto">
            <a:xfrm>
              <a:off x="278" y="1876"/>
              <a:ext cx="7071" cy="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5461" name="Rectangle 239"/>
            <p:cNvSpPr>
              <a:spLocks noChangeArrowheads="1"/>
            </p:cNvSpPr>
            <p:nvPr/>
          </p:nvSpPr>
          <p:spPr bwMode="auto">
            <a:xfrm>
              <a:off x="278" y="1876"/>
              <a:ext cx="7071" cy="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" name="Rectangle 241"/>
          <p:cNvSpPr>
            <a:spLocks noChangeArrowheads="1"/>
          </p:cNvSpPr>
          <p:nvPr/>
        </p:nvSpPr>
        <p:spPr bwMode="auto">
          <a:xfrm>
            <a:off x="322266" y="2492042"/>
            <a:ext cx="8448144" cy="2413414"/>
          </a:xfrm>
          <a:prstGeom prst="rect">
            <a:avLst/>
          </a:prstGeom>
          <a:noFill/>
          <a:ln w="12700" cap="rnd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750" tIns="34375" rIns="68750" bIns="34375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55135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5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185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6" presetClass="entr" presetSubtype="2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185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500"/>
                                        <p:tgtEl>
                                          <p:spTgt spid="185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3" dur="500"/>
                                        <p:tgtEl>
                                          <p:spTgt spid="185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500"/>
                            </p:stCondLst>
                            <p:childTnLst>
                              <p:par>
                                <p:cTn id="25" presetID="16" presetClass="entr" presetSubtype="2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85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420" grpId="0"/>
      <p:bldP spid="185421" grpId="0" animBg="1"/>
      <p:bldP spid="185422" grpId="0" animBg="1"/>
      <p:bldP spid="185423" grpId="0" animBg="1"/>
      <p:bldP spid="185424" grpId="0" animBg="1"/>
      <p:bldP spid="18542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1967" name="Group 111"/>
          <p:cNvGrpSpPr>
            <a:grpSpLocks/>
          </p:cNvGrpSpPr>
          <p:nvPr/>
        </p:nvGrpSpPr>
        <p:grpSpPr bwMode="auto">
          <a:xfrm>
            <a:off x="2303933" y="2548141"/>
            <a:ext cx="3391175" cy="1998049"/>
            <a:chOff x="1463" y="1422"/>
            <a:chExt cx="2829" cy="1674"/>
          </a:xfrm>
          <a:solidFill>
            <a:schemeClr val="bg1">
              <a:lumMod val="85000"/>
            </a:schemeClr>
          </a:solidFill>
        </p:grpSpPr>
        <p:sp>
          <p:nvSpPr>
            <p:cNvPr id="121960" name="Freeform 104"/>
            <p:cNvSpPr>
              <a:spLocks/>
            </p:cNvSpPr>
            <p:nvPr/>
          </p:nvSpPr>
          <p:spPr bwMode="auto">
            <a:xfrm>
              <a:off x="3426" y="2787"/>
              <a:ext cx="866" cy="30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" y="305"/>
                </a:cxn>
                <a:cxn ang="0">
                  <a:pos x="866" y="305"/>
                </a:cxn>
                <a:cxn ang="0">
                  <a:pos x="866" y="272"/>
                </a:cxn>
                <a:cxn ang="0">
                  <a:pos x="819" y="267"/>
                </a:cxn>
                <a:cxn ang="0">
                  <a:pos x="774" y="260"/>
                </a:cxn>
                <a:cxn ang="0">
                  <a:pos x="735" y="255"/>
                </a:cxn>
                <a:cxn ang="0">
                  <a:pos x="695" y="249"/>
                </a:cxn>
                <a:cxn ang="0">
                  <a:pos x="665" y="246"/>
                </a:cxn>
                <a:cxn ang="0">
                  <a:pos x="623" y="239"/>
                </a:cxn>
                <a:cxn ang="0">
                  <a:pos x="587" y="233"/>
                </a:cxn>
                <a:cxn ang="0">
                  <a:pos x="551" y="227"/>
                </a:cxn>
                <a:cxn ang="0">
                  <a:pos x="516" y="219"/>
                </a:cxn>
                <a:cxn ang="0">
                  <a:pos x="480" y="212"/>
                </a:cxn>
                <a:cxn ang="0">
                  <a:pos x="446" y="203"/>
                </a:cxn>
                <a:cxn ang="0">
                  <a:pos x="411" y="195"/>
                </a:cxn>
                <a:cxn ang="0">
                  <a:pos x="380" y="189"/>
                </a:cxn>
                <a:cxn ang="0">
                  <a:pos x="347" y="180"/>
                </a:cxn>
                <a:cxn ang="0">
                  <a:pos x="311" y="170"/>
                </a:cxn>
                <a:cxn ang="0">
                  <a:pos x="281" y="157"/>
                </a:cxn>
                <a:cxn ang="0">
                  <a:pos x="253" y="149"/>
                </a:cxn>
                <a:cxn ang="0">
                  <a:pos x="218" y="135"/>
                </a:cxn>
                <a:cxn ang="0">
                  <a:pos x="182" y="120"/>
                </a:cxn>
                <a:cxn ang="0">
                  <a:pos x="149" y="105"/>
                </a:cxn>
                <a:cxn ang="0">
                  <a:pos x="113" y="81"/>
                </a:cxn>
                <a:cxn ang="0">
                  <a:pos x="74" y="57"/>
                </a:cxn>
                <a:cxn ang="0">
                  <a:pos x="48" y="39"/>
                </a:cxn>
                <a:cxn ang="0">
                  <a:pos x="33" y="29"/>
                </a:cxn>
                <a:cxn ang="0">
                  <a:pos x="11" y="11"/>
                </a:cxn>
              </a:cxnLst>
              <a:rect l="0" t="0" r="r" b="b"/>
              <a:pathLst>
                <a:path w="866" h="305">
                  <a:moveTo>
                    <a:pt x="0" y="0"/>
                  </a:moveTo>
                  <a:lnTo>
                    <a:pt x="2" y="305"/>
                  </a:lnTo>
                  <a:lnTo>
                    <a:pt x="866" y="305"/>
                  </a:lnTo>
                  <a:lnTo>
                    <a:pt x="866" y="272"/>
                  </a:lnTo>
                  <a:lnTo>
                    <a:pt x="819" y="267"/>
                  </a:lnTo>
                  <a:lnTo>
                    <a:pt x="774" y="260"/>
                  </a:lnTo>
                  <a:lnTo>
                    <a:pt x="735" y="255"/>
                  </a:lnTo>
                  <a:lnTo>
                    <a:pt x="695" y="249"/>
                  </a:lnTo>
                  <a:lnTo>
                    <a:pt x="665" y="246"/>
                  </a:lnTo>
                  <a:lnTo>
                    <a:pt x="623" y="239"/>
                  </a:lnTo>
                  <a:lnTo>
                    <a:pt x="587" y="233"/>
                  </a:lnTo>
                  <a:lnTo>
                    <a:pt x="551" y="227"/>
                  </a:lnTo>
                  <a:lnTo>
                    <a:pt x="516" y="219"/>
                  </a:lnTo>
                  <a:lnTo>
                    <a:pt x="480" y="212"/>
                  </a:lnTo>
                  <a:lnTo>
                    <a:pt x="446" y="203"/>
                  </a:lnTo>
                  <a:lnTo>
                    <a:pt x="411" y="195"/>
                  </a:lnTo>
                  <a:lnTo>
                    <a:pt x="380" y="189"/>
                  </a:lnTo>
                  <a:lnTo>
                    <a:pt x="347" y="180"/>
                  </a:lnTo>
                  <a:lnTo>
                    <a:pt x="311" y="170"/>
                  </a:lnTo>
                  <a:lnTo>
                    <a:pt x="281" y="157"/>
                  </a:lnTo>
                  <a:lnTo>
                    <a:pt x="253" y="149"/>
                  </a:lnTo>
                  <a:lnTo>
                    <a:pt x="218" y="135"/>
                  </a:lnTo>
                  <a:lnTo>
                    <a:pt x="182" y="120"/>
                  </a:lnTo>
                  <a:lnTo>
                    <a:pt x="149" y="105"/>
                  </a:lnTo>
                  <a:lnTo>
                    <a:pt x="113" y="81"/>
                  </a:lnTo>
                  <a:lnTo>
                    <a:pt x="74" y="57"/>
                  </a:lnTo>
                  <a:lnTo>
                    <a:pt x="48" y="39"/>
                  </a:lnTo>
                  <a:lnTo>
                    <a:pt x="33" y="29"/>
                  </a:lnTo>
                  <a:lnTo>
                    <a:pt x="11" y="11"/>
                  </a:lnTo>
                </a:path>
              </a:pathLst>
            </a:custGeom>
            <a:grpFill/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1961" name="Freeform 105"/>
            <p:cNvSpPr>
              <a:spLocks/>
            </p:cNvSpPr>
            <p:nvPr/>
          </p:nvSpPr>
          <p:spPr bwMode="auto">
            <a:xfrm>
              <a:off x="1463" y="1422"/>
              <a:ext cx="1968" cy="1674"/>
            </a:xfrm>
            <a:custGeom>
              <a:avLst/>
              <a:gdLst/>
              <a:ahLst/>
              <a:cxnLst>
                <a:cxn ang="0">
                  <a:pos x="3" y="1674"/>
                </a:cxn>
                <a:cxn ang="0">
                  <a:pos x="1968" y="1374"/>
                </a:cxn>
                <a:cxn ang="0">
                  <a:pos x="1906" y="1323"/>
                </a:cxn>
                <a:cxn ang="0">
                  <a:pos x="1828" y="1251"/>
                </a:cxn>
                <a:cxn ang="0">
                  <a:pos x="1761" y="1188"/>
                </a:cxn>
                <a:cxn ang="0">
                  <a:pos x="1714" y="1139"/>
                </a:cxn>
                <a:cxn ang="0">
                  <a:pos x="1657" y="1082"/>
                </a:cxn>
                <a:cxn ang="0">
                  <a:pos x="1596" y="1011"/>
                </a:cxn>
                <a:cxn ang="0">
                  <a:pos x="1537" y="948"/>
                </a:cxn>
                <a:cxn ang="0">
                  <a:pos x="1488" y="891"/>
                </a:cxn>
                <a:cxn ang="0">
                  <a:pos x="1443" y="836"/>
                </a:cxn>
                <a:cxn ang="0">
                  <a:pos x="1399" y="783"/>
                </a:cxn>
                <a:cxn ang="0">
                  <a:pos x="1356" y="725"/>
                </a:cxn>
                <a:cxn ang="0">
                  <a:pos x="1296" y="644"/>
                </a:cxn>
                <a:cxn ang="0">
                  <a:pos x="1243" y="564"/>
                </a:cxn>
                <a:cxn ang="0">
                  <a:pos x="1206" y="501"/>
                </a:cxn>
                <a:cxn ang="0">
                  <a:pos x="1167" y="438"/>
                </a:cxn>
                <a:cxn ang="0">
                  <a:pos x="1114" y="362"/>
                </a:cxn>
                <a:cxn ang="0">
                  <a:pos x="1072" y="302"/>
                </a:cxn>
                <a:cxn ang="0">
                  <a:pos x="1024" y="240"/>
                </a:cxn>
                <a:cxn ang="0">
                  <a:pos x="979" y="182"/>
                </a:cxn>
                <a:cxn ang="0">
                  <a:pos x="925" y="123"/>
                </a:cxn>
                <a:cxn ang="0">
                  <a:pos x="888" y="87"/>
                </a:cxn>
                <a:cxn ang="0">
                  <a:pos x="835" y="42"/>
                </a:cxn>
                <a:cxn ang="0">
                  <a:pos x="748" y="0"/>
                </a:cxn>
                <a:cxn ang="0">
                  <a:pos x="681" y="30"/>
                </a:cxn>
                <a:cxn ang="0">
                  <a:pos x="630" y="75"/>
                </a:cxn>
                <a:cxn ang="0">
                  <a:pos x="564" y="156"/>
                </a:cxn>
                <a:cxn ang="0">
                  <a:pos x="516" y="231"/>
                </a:cxn>
                <a:cxn ang="0">
                  <a:pos x="474" y="294"/>
                </a:cxn>
                <a:cxn ang="0">
                  <a:pos x="441" y="359"/>
                </a:cxn>
                <a:cxn ang="0">
                  <a:pos x="405" y="429"/>
                </a:cxn>
                <a:cxn ang="0">
                  <a:pos x="366" y="504"/>
                </a:cxn>
                <a:cxn ang="0">
                  <a:pos x="333" y="579"/>
                </a:cxn>
                <a:cxn ang="0">
                  <a:pos x="303" y="645"/>
                </a:cxn>
                <a:cxn ang="0">
                  <a:pos x="273" y="720"/>
                </a:cxn>
                <a:cxn ang="0">
                  <a:pos x="246" y="792"/>
                </a:cxn>
                <a:cxn ang="0">
                  <a:pos x="216" y="870"/>
                </a:cxn>
                <a:cxn ang="0">
                  <a:pos x="183" y="933"/>
                </a:cxn>
                <a:cxn ang="0">
                  <a:pos x="144" y="1002"/>
                </a:cxn>
                <a:cxn ang="0">
                  <a:pos x="106" y="1077"/>
                </a:cxn>
                <a:cxn ang="0">
                  <a:pos x="63" y="1152"/>
                </a:cxn>
                <a:cxn ang="0">
                  <a:pos x="21" y="1227"/>
                </a:cxn>
              </a:cxnLst>
              <a:rect l="0" t="0" r="r" b="b"/>
              <a:pathLst>
                <a:path w="1968" h="1674">
                  <a:moveTo>
                    <a:pt x="0" y="1263"/>
                  </a:moveTo>
                  <a:lnTo>
                    <a:pt x="3" y="1674"/>
                  </a:lnTo>
                  <a:lnTo>
                    <a:pt x="1968" y="1673"/>
                  </a:lnTo>
                  <a:lnTo>
                    <a:pt x="1968" y="1374"/>
                  </a:lnTo>
                  <a:lnTo>
                    <a:pt x="1941" y="1349"/>
                  </a:lnTo>
                  <a:lnTo>
                    <a:pt x="1906" y="1323"/>
                  </a:lnTo>
                  <a:lnTo>
                    <a:pt x="1869" y="1290"/>
                  </a:lnTo>
                  <a:lnTo>
                    <a:pt x="1828" y="1251"/>
                  </a:lnTo>
                  <a:lnTo>
                    <a:pt x="1792" y="1221"/>
                  </a:lnTo>
                  <a:lnTo>
                    <a:pt x="1761" y="1188"/>
                  </a:lnTo>
                  <a:lnTo>
                    <a:pt x="1738" y="1163"/>
                  </a:lnTo>
                  <a:lnTo>
                    <a:pt x="1714" y="1139"/>
                  </a:lnTo>
                  <a:lnTo>
                    <a:pt x="1687" y="1115"/>
                  </a:lnTo>
                  <a:lnTo>
                    <a:pt x="1657" y="1082"/>
                  </a:lnTo>
                  <a:lnTo>
                    <a:pt x="1623" y="1044"/>
                  </a:lnTo>
                  <a:lnTo>
                    <a:pt x="1596" y="1011"/>
                  </a:lnTo>
                  <a:lnTo>
                    <a:pt x="1564" y="980"/>
                  </a:lnTo>
                  <a:lnTo>
                    <a:pt x="1537" y="948"/>
                  </a:lnTo>
                  <a:lnTo>
                    <a:pt x="1515" y="921"/>
                  </a:lnTo>
                  <a:lnTo>
                    <a:pt x="1488" y="891"/>
                  </a:lnTo>
                  <a:lnTo>
                    <a:pt x="1467" y="867"/>
                  </a:lnTo>
                  <a:lnTo>
                    <a:pt x="1443" y="836"/>
                  </a:lnTo>
                  <a:lnTo>
                    <a:pt x="1419" y="807"/>
                  </a:lnTo>
                  <a:lnTo>
                    <a:pt x="1399" y="783"/>
                  </a:lnTo>
                  <a:lnTo>
                    <a:pt x="1375" y="753"/>
                  </a:lnTo>
                  <a:lnTo>
                    <a:pt x="1356" y="725"/>
                  </a:lnTo>
                  <a:lnTo>
                    <a:pt x="1323" y="683"/>
                  </a:lnTo>
                  <a:lnTo>
                    <a:pt x="1296" y="644"/>
                  </a:lnTo>
                  <a:lnTo>
                    <a:pt x="1269" y="605"/>
                  </a:lnTo>
                  <a:lnTo>
                    <a:pt x="1243" y="564"/>
                  </a:lnTo>
                  <a:lnTo>
                    <a:pt x="1225" y="534"/>
                  </a:lnTo>
                  <a:lnTo>
                    <a:pt x="1206" y="501"/>
                  </a:lnTo>
                  <a:lnTo>
                    <a:pt x="1189" y="474"/>
                  </a:lnTo>
                  <a:lnTo>
                    <a:pt x="1167" y="438"/>
                  </a:lnTo>
                  <a:lnTo>
                    <a:pt x="1134" y="392"/>
                  </a:lnTo>
                  <a:lnTo>
                    <a:pt x="1114" y="362"/>
                  </a:lnTo>
                  <a:lnTo>
                    <a:pt x="1096" y="336"/>
                  </a:lnTo>
                  <a:lnTo>
                    <a:pt x="1072" y="302"/>
                  </a:lnTo>
                  <a:lnTo>
                    <a:pt x="1041" y="261"/>
                  </a:lnTo>
                  <a:lnTo>
                    <a:pt x="1024" y="240"/>
                  </a:lnTo>
                  <a:lnTo>
                    <a:pt x="1003" y="212"/>
                  </a:lnTo>
                  <a:lnTo>
                    <a:pt x="979" y="182"/>
                  </a:lnTo>
                  <a:lnTo>
                    <a:pt x="954" y="155"/>
                  </a:lnTo>
                  <a:lnTo>
                    <a:pt x="925" y="123"/>
                  </a:lnTo>
                  <a:lnTo>
                    <a:pt x="906" y="105"/>
                  </a:lnTo>
                  <a:lnTo>
                    <a:pt x="888" y="87"/>
                  </a:lnTo>
                  <a:lnTo>
                    <a:pt x="870" y="69"/>
                  </a:lnTo>
                  <a:lnTo>
                    <a:pt x="835" y="42"/>
                  </a:lnTo>
                  <a:lnTo>
                    <a:pt x="796" y="18"/>
                  </a:lnTo>
                  <a:lnTo>
                    <a:pt x="748" y="0"/>
                  </a:lnTo>
                  <a:lnTo>
                    <a:pt x="712" y="8"/>
                  </a:lnTo>
                  <a:lnTo>
                    <a:pt x="681" y="30"/>
                  </a:lnTo>
                  <a:lnTo>
                    <a:pt x="651" y="54"/>
                  </a:lnTo>
                  <a:lnTo>
                    <a:pt x="630" y="75"/>
                  </a:lnTo>
                  <a:lnTo>
                    <a:pt x="592" y="117"/>
                  </a:lnTo>
                  <a:lnTo>
                    <a:pt x="564" y="156"/>
                  </a:lnTo>
                  <a:lnTo>
                    <a:pt x="537" y="192"/>
                  </a:lnTo>
                  <a:lnTo>
                    <a:pt x="516" y="231"/>
                  </a:lnTo>
                  <a:lnTo>
                    <a:pt x="492" y="264"/>
                  </a:lnTo>
                  <a:lnTo>
                    <a:pt x="474" y="294"/>
                  </a:lnTo>
                  <a:lnTo>
                    <a:pt x="462" y="324"/>
                  </a:lnTo>
                  <a:lnTo>
                    <a:pt x="441" y="359"/>
                  </a:lnTo>
                  <a:lnTo>
                    <a:pt x="423" y="390"/>
                  </a:lnTo>
                  <a:lnTo>
                    <a:pt x="405" y="429"/>
                  </a:lnTo>
                  <a:lnTo>
                    <a:pt x="384" y="465"/>
                  </a:lnTo>
                  <a:lnTo>
                    <a:pt x="366" y="504"/>
                  </a:lnTo>
                  <a:lnTo>
                    <a:pt x="351" y="540"/>
                  </a:lnTo>
                  <a:lnTo>
                    <a:pt x="333" y="579"/>
                  </a:lnTo>
                  <a:lnTo>
                    <a:pt x="318" y="612"/>
                  </a:lnTo>
                  <a:lnTo>
                    <a:pt x="303" y="645"/>
                  </a:lnTo>
                  <a:lnTo>
                    <a:pt x="285" y="684"/>
                  </a:lnTo>
                  <a:lnTo>
                    <a:pt x="273" y="720"/>
                  </a:lnTo>
                  <a:lnTo>
                    <a:pt x="258" y="756"/>
                  </a:lnTo>
                  <a:lnTo>
                    <a:pt x="246" y="792"/>
                  </a:lnTo>
                  <a:lnTo>
                    <a:pt x="231" y="831"/>
                  </a:lnTo>
                  <a:lnTo>
                    <a:pt x="216" y="870"/>
                  </a:lnTo>
                  <a:lnTo>
                    <a:pt x="198" y="900"/>
                  </a:lnTo>
                  <a:lnTo>
                    <a:pt x="183" y="933"/>
                  </a:lnTo>
                  <a:lnTo>
                    <a:pt x="162" y="969"/>
                  </a:lnTo>
                  <a:lnTo>
                    <a:pt x="144" y="1002"/>
                  </a:lnTo>
                  <a:lnTo>
                    <a:pt x="126" y="1040"/>
                  </a:lnTo>
                  <a:lnTo>
                    <a:pt x="106" y="1077"/>
                  </a:lnTo>
                  <a:lnTo>
                    <a:pt x="82" y="1121"/>
                  </a:lnTo>
                  <a:lnTo>
                    <a:pt x="63" y="1152"/>
                  </a:lnTo>
                  <a:lnTo>
                    <a:pt x="42" y="1191"/>
                  </a:lnTo>
                  <a:lnTo>
                    <a:pt x="21" y="1227"/>
                  </a:lnTo>
                </a:path>
              </a:pathLst>
            </a:custGeom>
            <a:grpFill/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1936" name="Freeform 80"/>
          <p:cNvSpPr>
            <a:spLocks/>
          </p:cNvSpPr>
          <p:nvPr/>
        </p:nvSpPr>
        <p:spPr bwMode="auto">
          <a:xfrm>
            <a:off x="1986432" y="4048467"/>
            <a:ext cx="322262" cy="490560"/>
          </a:xfrm>
          <a:custGeom>
            <a:avLst/>
            <a:gdLst/>
            <a:ahLst/>
            <a:cxnLst>
              <a:cxn ang="0">
                <a:pos x="267" y="0"/>
              </a:cxn>
              <a:cxn ang="0">
                <a:pos x="269" y="411"/>
              </a:cxn>
              <a:cxn ang="0">
                <a:pos x="0" y="411"/>
              </a:cxn>
              <a:cxn ang="0">
                <a:pos x="14" y="395"/>
              </a:cxn>
              <a:cxn ang="0">
                <a:pos x="33" y="372"/>
              </a:cxn>
              <a:cxn ang="0">
                <a:pos x="53" y="347"/>
              </a:cxn>
              <a:cxn ang="0">
                <a:pos x="78" y="314"/>
              </a:cxn>
              <a:cxn ang="0">
                <a:pos x="98" y="287"/>
              </a:cxn>
              <a:cxn ang="0">
                <a:pos x="111" y="261"/>
              </a:cxn>
              <a:cxn ang="0">
                <a:pos x="132" y="230"/>
              </a:cxn>
              <a:cxn ang="0">
                <a:pos x="158" y="194"/>
              </a:cxn>
              <a:cxn ang="0">
                <a:pos x="176" y="162"/>
              </a:cxn>
              <a:cxn ang="0">
                <a:pos x="197" y="129"/>
              </a:cxn>
              <a:cxn ang="0">
                <a:pos x="215" y="96"/>
              </a:cxn>
              <a:cxn ang="0">
                <a:pos x="231" y="68"/>
              </a:cxn>
              <a:cxn ang="0">
                <a:pos x="243" y="47"/>
              </a:cxn>
              <a:cxn ang="0">
                <a:pos x="252" y="35"/>
              </a:cxn>
              <a:cxn ang="0">
                <a:pos x="261" y="17"/>
              </a:cxn>
            </a:cxnLst>
            <a:rect l="0" t="0" r="r" b="b"/>
            <a:pathLst>
              <a:path w="269" h="411">
                <a:moveTo>
                  <a:pt x="267" y="0"/>
                </a:moveTo>
                <a:lnTo>
                  <a:pt x="269" y="411"/>
                </a:lnTo>
                <a:lnTo>
                  <a:pt x="0" y="411"/>
                </a:lnTo>
                <a:lnTo>
                  <a:pt x="14" y="395"/>
                </a:lnTo>
                <a:lnTo>
                  <a:pt x="33" y="372"/>
                </a:lnTo>
                <a:lnTo>
                  <a:pt x="53" y="347"/>
                </a:lnTo>
                <a:lnTo>
                  <a:pt x="78" y="314"/>
                </a:lnTo>
                <a:lnTo>
                  <a:pt x="98" y="287"/>
                </a:lnTo>
                <a:lnTo>
                  <a:pt x="111" y="261"/>
                </a:lnTo>
                <a:lnTo>
                  <a:pt x="132" y="230"/>
                </a:lnTo>
                <a:lnTo>
                  <a:pt x="158" y="194"/>
                </a:lnTo>
                <a:lnTo>
                  <a:pt x="176" y="162"/>
                </a:lnTo>
                <a:lnTo>
                  <a:pt x="197" y="129"/>
                </a:lnTo>
                <a:lnTo>
                  <a:pt x="215" y="96"/>
                </a:lnTo>
                <a:lnTo>
                  <a:pt x="231" y="68"/>
                </a:lnTo>
                <a:lnTo>
                  <a:pt x="243" y="47"/>
                </a:lnTo>
                <a:lnTo>
                  <a:pt x="252" y="35"/>
                </a:lnTo>
                <a:lnTo>
                  <a:pt x="261" y="17"/>
                </a:lnTo>
              </a:path>
            </a:pathLst>
          </a:custGeom>
          <a:solidFill>
            <a:schemeClr val="bg1">
              <a:lumMod val="65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21966" name="Group 110"/>
          <p:cNvGrpSpPr>
            <a:grpSpLocks/>
          </p:cNvGrpSpPr>
          <p:nvPr/>
        </p:nvGrpSpPr>
        <p:grpSpPr bwMode="auto">
          <a:xfrm>
            <a:off x="2233614" y="2432364"/>
            <a:ext cx="3591562" cy="2178279"/>
            <a:chOff x="1407" y="1325"/>
            <a:chExt cx="2987" cy="1825"/>
          </a:xfrm>
        </p:grpSpPr>
        <p:sp>
          <p:nvSpPr>
            <p:cNvPr id="121938" name="Arc 82"/>
            <p:cNvSpPr>
              <a:spLocks/>
            </p:cNvSpPr>
            <p:nvPr/>
          </p:nvSpPr>
          <p:spPr bwMode="auto">
            <a:xfrm rot="3120000">
              <a:off x="2610" y="2306"/>
              <a:ext cx="1217" cy="269"/>
            </a:xfrm>
            <a:custGeom>
              <a:avLst/>
              <a:gdLst>
                <a:gd name="G0" fmla="+- 3435 0 0"/>
                <a:gd name="G1" fmla="+- 0 0 0"/>
                <a:gd name="G2" fmla="+- 21600 0 0"/>
                <a:gd name="T0" fmla="*/ 22917 w 22917"/>
                <a:gd name="T1" fmla="*/ 9328 h 21600"/>
                <a:gd name="T2" fmla="*/ 0 w 22917"/>
                <a:gd name="T3" fmla="*/ 21325 h 21600"/>
                <a:gd name="T4" fmla="*/ 3435 w 22917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17" h="21600" fill="none" extrusionOk="0">
                  <a:moveTo>
                    <a:pt x="22917" y="9328"/>
                  </a:moveTo>
                  <a:cubicBezTo>
                    <a:pt x="19326" y="16827"/>
                    <a:pt x="11749" y="21599"/>
                    <a:pt x="3435" y="21600"/>
                  </a:cubicBezTo>
                  <a:cubicBezTo>
                    <a:pt x="2284" y="21600"/>
                    <a:pt x="1135" y="21508"/>
                    <a:pt x="-1" y="21325"/>
                  </a:cubicBezTo>
                </a:path>
                <a:path w="22917" h="21600" stroke="0" extrusionOk="0">
                  <a:moveTo>
                    <a:pt x="22917" y="9328"/>
                  </a:moveTo>
                  <a:cubicBezTo>
                    <a:pt x="19326" y="16827"/>
                    <a:pt x="11749" y="21599"/>
                    <a:pt x="3435" y="21600"/>
                  </a:cubicBezTo>
                  <a:cubicBezTo>
                    <a:pt x="2284" y="21600"/>
                    <a:pt x="1135" y="21508"/>
                    <a:pt x="-1" y="21325"/>
                  </a:cubicBezTo>
                  <a:lnTo>
                    <a:pt x="3435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939" name="Arc 83"/>
            <p:cNvSpPr>
              <a:spLocks/>
            </p:cNvSpPr>
            <p:nvPr/>
          </p:nvSpPr>
          <p:spPr bwMode="auto">
            <a:xfrm rot="300000">
              <a:off x="3605" y="2849"/>
              <a:ext cx="789" cy="182"/>
            </a:xfrm>
            <a:custGeom>
              <a:avLst/>
              <a:gdLst>
                <a:gd name="G0" fmla="+- 18659 0 0"/>
                <a:gd name="G1" fmla="+- 0 0 0"/>
                <a:gd name="G2" fmla="+- 21600 0 0"/>
                <a:gd name="T0" fmla="*/ 16352 w 18659"/>
                <a:gd name="T1" fmla="*/ 21476 h 21476"/>
                <a:gd name="T2" fmla="*/ 0 w 18659"/>
                <a:gd name="T3" fmla="*/ 10882 h 21476"/>
                <a:gd name="T4" fmla="*/ 18659 w 18659"/>
                <a:gd name="T5" fmla="*/ 0 h 21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659" h="21476" fill="none" extrusionOk="0">
                  <a:moveTo>
                    <a:pt x="16351" y="21476"/>
                  </a:moveTo>
                  <a:cubicBezTo>
                    <a:pt x="9527" y="20743"/>
                    <a:pt x="3458" y="16810"/>
                    <a:pt x="0" y="10881"/>
                  </a:cubicBezTo>
                </a:path>
                <a:path w="18659" h="21476" stroke="0" extrusionOk="0">
                  <a:moveTo>
                    <a:pt x="16351" y="21476"/>
                  </a:moveTo>
                  <a:cubicBezTo>
                    <a:pt x="9527" y="20743"/>
                    <a:pt x="3458" y="16810"/>
                    <a:pt x="0" y="10881"/>
                  </a:cubicBezTo>
                  <a:lnTo>
                    <a:pt x="18659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940" name="Arc 84"/>
            <p:cNvSpPr>
              <a:spLocks/>
            </p:cNvSpPr>
            <p:nvPr/>
          </p:nvSpPr>
          <p:spPr bwMode="auto">
            <a:xfrm rot="6600000">
              <a:off x="1475" y="1742"/>
              <a:ext cx="963" cy="219"/>
            </a:xfrm>
            <a:custGeom>
              <a:avLst/>
              <a:gdLst>
                <a:gd name="G0" fmla="+- 21197 0 0"/>
                <a:gd name="G1" fmla="+- 0 0 0"/>
                <a:gd name="G2" fmla="+- 21600 0 0"/>
                <a:gd name="T0" fmla="*/ 21153 w 21197"/>
                <a:gd name="T1" fmla="*/ 21600 h 21600"/>
                <a:gd name="T2" fmla="*/ 0 w 21197"/>
                <a:gd name="T3" fmla="*/ 4153 h 21600"/>
                <a:gd name="T4" fmla="*/ 21197 w 21197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97" h="21600" fill="none" extrusionOk="0">
                  <a:moveTo>
                    <a:pt x="21153" y="21599"/>
                  </a:moveTo>
                  <a:cubicBezTo>
                    <a:pt x="10841" y="21578"/>
                    <a:pt x="1982" y="14272"/>
                    <a:pt x="0" y="4152"/>
                  </a:cubicBezTo>
                </a:path>
                <a:path w="21197" h="21600" stroke="0" extrusionOk="0">
                  <a:moveTo>
                    <a:pt x="21153" y="21599"/>
                  </a:moveTo>
                  <a:cubicBezTo>
                    <a:pt x="10841" y="21578"/>
                    <a:pt x="1982" y="14272"/>
                    <a:pt x="0" y="4152"/>
                  </a:cubicBezTo>
                  <a:lnTo>
                    <a:pt x="21197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941" name="Arc 85"/>
            <p:cNvSpPr>
              <a:spLocks/>
            </p:cNvSpPr>
            <p:nvPr/>
          </p:nvSpPr>
          <p:spPr bwMode="auto">
            <a:xfrm rot="17820000">
              <a:off x="942" y="2597"/>
              <a:ext cx="1018" cy="87"/>
            </a:xfrm>
            <a:custGeom>
              <a:avLst/>
              <a:gdLst>
                <a:gd name="G0" fmla="+- 20959 0 0"/>
                <a:gd name="G1" fmla="+- 0 0 0"/>
                <a:gd name="G2" fmla="+- 21600 0 0"/>
                <a:gd name="T0" fmla="*/ 19815 w 20959"/>
                <a:gd name="T1" fmla="*/ 21570 h 21570"/>
                <a:gd name="T2" fmla="*/ 0 w 20959"/>
                <a:gd name="T3" fmla="*/ 5223 h 21570"/>
                <a:gd name="T4" fmla="*/ 20959 w 20959"/>
                <a:gd name="T5" fmla="*/ 0 h 21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59" h="21570" fill="none" extrusionOk="0">
                  <a:moveTo>
                    <a:pt x="19815" y="21569"/>
                  </a:moveTo>
                  <a:cubicBezTo>
                    <a:pt x="10335" y="21066"/>
                    <a:pt x="2295" y="14434"/>
                    <a:pt x="-1" y="5223"/>
                  </a:cubicBezTo>
                </a:path>
                <a:path w="20959" h="21570" stroke="0" extrusionOk="0">
                  <a:moveTo>
                    <a:pt x="19815" y="21569"/>
                  </a:moveTo>
                  <a:cubicBezTo>
                    <a:pt x="10335" y="21066"/>
                    <a:pt x="2295" y="14434"/>
                    <a:pt x="-1" y="5223"/>
                  </a:cubicBezTo>
                  <a:lnTo>
                    <a:pt x="20959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942" name="Arc 86"/>
            <p:cNvSpPr>
              <a:spLocks/>
            </p:cNvSpPr>
            <p:nvPr/>
          </p:nvSpPr>
          <p:spPr bwMode="auto">
            <a:xfrm rot="14520000">
              <a:off x="2018" y="1703"/>
              <a:ext cx="961" cy="206"/>
            </a:xfrm>
            <a:custGeom>
              <a:avLst/>
              <a:gdLst>
                <a:gd name="G0" fmla="+- 0 0 0"/>
                <a:gd name="G1" fmla="+- 104 0 0"/>
                <a:gd name="G2" fmla="+- 21600 0 0"/>
                <a:gd name="T0" fmla="*/ 21600 w 21600"/>
                <a:gd name="T1" fmla="*/ 0 h 21413"/>
                <a:gd name="T2" fmla="*/ 3532 w 21600"/>
                <a:gd name="T3" fmla="*/ 21413 h 21413"/>
                <a:gd name="T4" fmla="*/ 0 w 21600"/>
                <a:gd name="T5" fmla="*/ 104 h 21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413" fill="none" extrusionOk="0">
                  <a:moveTo>
                    <a:pt x="21599" y="0"/>
                  </a:moveTo>
                  <a:cubicBezTo>
                    <a:pt x="21599" y="34"/>
                    <a:pt x="21600" y="69"/>
                    <a:pt x="21600" y="104"/>
                  </a:cubicBezTo>
                  <a:cubicBezTo>
                    <a:pt x="21600" y="10670"/>
                    <a:pt x="13956" y="19685"/>
                    <a:pt x="3532" y="21413"/>
                  </a:cubicBezTo>
                </a:path>
                <a:path w="21600" h="21413" stroke="0" extrusionOk="0">
                  <a:moveTo>
                    <a:pt x="21599" y="0"/>
                  </a:moveTo>
                  <a:cubicBezTo>
                    <a:pt x="21599" y="34"/>
                    <a:pt x="21600" y="69"/>
                    <a:pt x="21600" y="104"/>
                  </a:cubicBezTo>
                  <a:cubicBezTo>
                    <a:pt x="21600" y="10670"/>
                    <a:pt x="13956" y="19685"/>
                    <a:pt x="3532" y="21413"/>
                  </a:cubicBezTo>
                  <a:lnTo>
                    <a:pt x="0" y="104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1943" name="Line 87"/>
          <p:cNvSpPr>
            <a:spLocks noChangeShapeType="1"/>
          </p:cNvSpPr>
          <p:nvPr/>
        </p:nvSpPr>
        <p:spPr bwMode="auto">
          <a:xfrm>
            <a:off x="2139950" y="3592521"/>
            <a:ext cx="0" cy="44401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945" name="Line 89"/>
          <p:cNvSpPr>
            <a:spLocks noChangeShapeType="1"/>
          </p:cNvSpPr>
          <p:nvPr/>
        </p:nvSpPr>
        <p:spPr bwMode="auto">
          <a:xfrm flipV="1">
            <a:off x="1960042" y="2372684"/>
            <a:ext cx="0" cy="21770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21946" name="Rectangle 90"/>
          <p:cNvSpPr>
            <a:spLocks noChangeArrowheads="1"/>
          </p:cNvSpPr>
          <p:nvPr/>
        </p:nvSpPr>
        <p:spPr bwMode="auto">
          <a:xfrm>
            <a:off x="6293297" y="4317023"/>
            <a:ext cx="342581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latin typeface="Symbol" panose="05050102010706020507" pitchFamily="18" charset="2"/>
              </a:rPr>
              <a:t></a:t>
            </a:r>
            <a:r>
              <a:rPr lang="en-US" sz="1805" baseline="30000" dirty="0">
                <a:latin typeface="+mn-lt"/>
              </a:rPr>
              <a:t>2</a:t>
            </a:r>
          </a:p>
        </p:txBody>
      </p:sp>
      <p:sp>
        <p:nvSpPr>
          <p:cNvPr id="121947" name="Rectangle 91"/>
          <p:cNvSpPr>
            <a:spLocks noChangeArrowheads="1"/>
          </p:cNvSpPr>
          <p:nvPr/>
        </p:nvSpPr>
        <p:spPr bwMode="auto">
          <a:xfrm>
            <a:off x="1828879" y="4603482"/>
            <a:ext cx="254417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latin typeface="+mn-lt"/>
              </a:rPr>
              <a:t>0</a:t>
            </a:r>
          </a:p>
        </p:txBody>
      </p:sp>
      <p:sp>
        <p:nvSpPr>
          <p:cNvPr id="121949" name="Rectangle 93"/>
          <p:cNvSpPr>
            <a:spLocks noChangeArrowheads="1"/>
          </p:cNvSpPr>
          <p:nvPr/>
        </p:nvSpPr>
        <p:spPr bwMode="auto">
          <a:xfrm>
            <a:off x="1965273" y="3228480"/>
            <a:ext cx="546163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latin typeface="+mn-lt"/>
              </a:rPr>
              <a:t>.025</a:t>
            </a:r>
          </a:p>
        </p:txBody>
      </p:sp>
      <p:sp>
        <p:nvSpPr>
          <p:cNvPr id="121953" name="Line 97"/>
          <p:cNvSpPr>
            <a:spLocks noChangeShapeType="1"/>
          </p:cNvSpPr>
          <p:nvPr/>
        </p:nvSpPr>
        <p:spPr bwMode="auto">
          <a:xfrm rot="5400000" flipH="1" flipV="1">
            <a:off x="4091760" y="2323695"/>
            <a:ext cx="1193" cy="44318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1955" name="Freeform 99"/>
          <p:cNvSpPr>
            <a:spLocks/>
          </p:cNvSpPr>
          <p:nvPr/>
        </p:nvSpPr>
        <p:spPr bwMode="auto">
          <a:xfrm>
            <a:off x="2292901" y="3645864"/>
            <a:ext cx="34374" cy="97313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" y="473"/>
              </a:cxn>
            </a:cxnLst>
            <a:rect l="0" t="0" r="r" b="b"/>
            <a:pathLst>
              <a:path w="2" h="474">
                <a:moveTo>
                  <a:pt x="0" y="0"/>
                </a:moveTo>
                <a:lnTo>
                  <a:pt x="1" y="473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1957" name="Text Box 101"/>
          <p:cNvSpPr txBox="1">
            <a:spLocks noChangeArrowheads="1"/>
          </p:cNvSpPr>
          <p:nvPr/>
        </p:nvSpPr>
        <p:spPr bwMode="auto">
          <a:xfrm>
            <a:off x="2772791" y="3458840"/>
            <a:ext cx="1136401" cy="925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dirty="0">
                <a:latin typeface="+mn-lt"/>
              </a:rPr>
              <a:t>Area in</a:t>
            </a:r>
          </a:p>
          <a:p>
            <a:r>
              <a:rPr lang="en-US" sz="1805" dirty="0">
                <a:latin typeface="+mn-lt"/>
              </a:rPr>
              <a:t>Upper Tail</a:t>
            </a:r>
          </a:p>
          <a:p>
            <a:r>
              <a:rPr lang="en-US" sz="1805" dirty="0">
                <a:latin typeface="+mn-lt"/>
              </a:rPr>
              <a:t>= .975</a:t>
            </a:r>
          </a:p>
        </p:txBody>
      </p:sp>
      <p:sp>
        <p:nvSpPr>
          <p:cNvPr id="121958" name="Rectangle 102"/>
          <p:cNvSpPr>
            <a:spLocks noChangeArrowheads="1"/>
          </p:cNvSpPr>
          <p:nvPr/>
        </p:nvSpPr>
        <p:spPr bwMode="auto">
          <a:xfrm>
            <a:off x="2107212" y="4607063"/>
            <a:ext cx="663182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latin typeface="+mn-lt"/>
              </a:rPr>
              <a:t>2.700</a:t>
            </a:r>
          </a:p>
        </p:txBody>
      </p:sp>
      <p:sp>
        <p:nvSpPr>
          <p:cNvPr id="121962" name="Rectangle 106"/>
          <p:cNvSpPr>
            <a:spLocks noChangeArrowheads="1"/>
          </p:cNvSpPr>
          <p:nvPr/>
        </p:nvSpPr>
        <p:spPr bwMode="auto">
          <a:xfrm>
            <a:off x="1354139" y="1802381"/>
            <a:ext cx="5886450" cy="397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1805" baseline="30000" dirty="0">
                <a:latin typeface="+mn-lt"/>
              </a:rPr>
              <a:t>	</a:t>
            </a:r>
            <a:r>
              <a:rPr lang="en-US" sz="1805" dirty="0">
                <a:latin typeface="+mn-lt"/>
              </a:rPr>
              <a:t>    For </a:t>
            </a:r>
            <a:r>
              <a:rPr lang="en-US" sz="1805" i="1" dirty="0">
                <a:latin typeface="+mn-lt"/>
              </a:rPr>
              <a:t>n</a:t>
            </a:r>
            <a:r>
              <a:rPr lang="en-US" sz="1805" dirty="0">
                <a:latin typeface="+mn-lt"/>
              </a:rPr>
              <a:t> - 1 = 10 - 1 = 9 </a:t>
            </a:r>
            <a:r>
              <a:rPr lang="en-US" sz="1805" dirty="0" err="1">
                <a:latin typeface="+mn-lt"/>
              </a:rPr>
              <a:t>d.f.</a:t>
            </a:r>
            <a:r>
              <a:rPr lang="en-US" sz="1805" dirty="0">
                <a:latin typeface="+mn-lt"/>
              </a:rPr>
              <a:t> and </a:t>
            </a:r>
            <a:r>
              <a:rPr lang="en-US" sz="1805" i="1" dirty="0">
                <a:latin typeface="Symbol" panose="05050102010706020507" pitchFamily="18" charset="2"/>
              </a:rPr>
              <a:t>a</a:t>
            </a:r>
            <a:r>
              <a:rPr lang="en-US" sz="1805" dirty="0">
                <a:latin typeface="+mn-lt"/>
              </a:rPr>
              <a:t> = .05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3887945" y="2563865"/>
                <a:ext cx="2236831" cy="433132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1805" dirty="0">
                    <a:latin typeface="+mn-lt"/>
                  </a:rPr>
                  <a:t>2.700</a:t>
                </a:r>
                <a14:m>
                  <m:oMath xmlns:m="http://schemas.openxmlformats.org/officeDocument/2006/math">
                    <m:r>
                      <a:rPr lang="en-US" sz="1805">
                        <a:latin typeface="Cambria Math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805" i="1">
                        <a:latin typeface="Cambria Math"/>
                        <a:ea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5" i="1">
                            <a:latin typeface="Cambria Math"/>
                          </a:rPr>
                          <m:t>(</m:t>
                        </m:r>
                        <m:r>
                          <a:rPr lang="en-US" sz="1805" i="1">
                            <a:latin typeface="Cambria Math"/>
                          </a:rPr>
                          <m:t>𝑛</m:t>
                        </m:r>
                        <m:r>
                          <a:rPr lang="en-US" sz="1805" i="1">
                            <a:latin typeface="Cambria Math"/>
                          </a:rPr>
                          <m:t>−1)</m:t>
                        </m:r>
                        <m:sSup>
                          <m:sSupPr>
                            <m:ctrlPr>
                              <a:rPr lang="en-US" sz="1805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5" i="1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US" sz="1805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1805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5" i="1">
                                <a:latin typeface="Cambria Math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  <m:sup>
                            <m:r>
                              <a:rPr lang="en-US" sz="1805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1805" i="1">
                        <a:latin typeface="Cambria Math"/>
                        <a:ea typeface="Cambria Math" panose="02040503050406030204" pitchFamily="18" charset="0"/>
                      </a:rPr>
                      <m:t>≤</m:t>
                    </m:r>
                    <m:sSubSup>
                      <m:sSubSupPr>
                        <m:ctrlPr>
                          <a:rPr lang="en-US" sz="1805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.025</m:t>
                        </m:r>
                      </m:sub>
                      <m:sup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7945" y="2563865"/>
                <a:ext cx="2236831" cy="433132"/>
              </a:xfrm>
              <a:prstGeom prst="rect">
                <a:avLst/>
              </a:prstGeom>
              <a:blipFill>
                <a:blip r:embed="rId3"/>
                <a:stretch>
                  <a:fillRect l="-6540" b="-18310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Rectangle 2"/>
          <p:cNvSpPr txBox="1">
            <a:spLocks noChangeArrowheads="1"/>
          </p:cNvSpPr>
          <p:nvPr/>
        </p:nvSpPr>
        <p:spPr>
          <a:xfrm>
            <a:off x="525558" y="1114601"/>
            <a:ext cx="7772400" cy="426107"/>
          </a:xfrm>
          <a:prstGeom prst="rect">
            <a:avLst/>
          </a:prstGeom>
          <a:noFill/>
          <a:ln/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Interval Estimation of </a:t>
            </a:r>
            <a:r>
              <a:rPr lang="en-US" sz="2400" b="1" i="1" dirty="0">
                <a:latin typeface="Symbol" pitchFamily="18" charset="2"/>
              </a:rPr>
              <a:t></a:t>
            </a:r>
            <a:r>
              <a:rPr lang="en-US" sz="2400" b="1" baseline="30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477175646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1219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500"/>
                                        <p:tgtEl>
                                          <p:spTgt spid="121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50"/>
                            </p:stCondLst>
                            <p:childTnLst>
                              <p:par>
                                <p:cTn id="17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" dur="500"/>
                                        <p:tgtEl>
                                          <p:spTgt spid="121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250"/>
                            </p:stCondLst>
                            <p:childTnLst>
                              <p:par>
                                <p:cTn id="21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3" dur="500"/>
                                        <p:tgtEl>
                                          <p:spTgt spid="121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750"/>
                            </p:stCondLst>
                            <p:childTnLst>
                              <p:par>
                                <p:cTn id="25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21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250"/>
                            </p:stCondLst>
                            <p:childTnLst>
                              <p:par>
                                <p:cTn id="29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500"/>
                                        <p:tgtEl>
                                          <p:spTgt spid="1219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8750"/>
                            </p:stCondLst>
                            <p:childTnLst>
                              <p:par>
                                <p:cTn id="3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121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250"/>
                            </p:stCondLst>
                            <p:childTnLst>
                              <p:par>
                                <p:cTn id="37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121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750"/>
                            </p:stCondLst>
                            <p:childTnLst>
                              <p:par>
                                <p:cTn id="41" presetID="1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3" dur="500"/>
                                        <p:tgtEl>
                                          <p:spTgt spid="121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250"/>
                            </p:stCondLst>
                            <p:childTnLst>
                              <p:par>
                                <p:cTn id="45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21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3750"/>
                            </p:stCondLst>
                            <p:childTnLst>
                              <p:par>
                                <p:cTn id="4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121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4250"/>
                            </p:stCondLst>
                            <p:childTnLst>
                              <p:par>
                                <p:cTn id="53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19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19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936" grpId="0" animBg="1"/>
      <p:bldP spid="121943" grpId="0" animBg="1"/>
      <p:bldP spid="121945" grpId="0" animBg="1"/>
      <p:bldP spid="121946" grpId="0" autoUpdateAnimBg="0"/>
      <p:bldP spid="121947" grpId="0" autoUpdateAnimBg="0"/>
      <p:bldP spid="121949" grpId="0" autoUpdateAnimBg="0"/>
      <p:bldP spid="121953" grpId="0" animBg="1"/>
      <p:bldP spid="121955" grpId="0" animBg="1"/>
      <p:bldP spid="121957" grpId="0" autoUpdateAnimBg="0"/>
      <p:bldP spid="121958" grpId="0" autoUpdateAnimBg="0"/>
      <p:bldP spid="2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444" name="Text Box 76"/>
          <p:cNvSpPr txBox="1">
            <a:spLocks noChangeArrowheads="1"/>
          </p:cNvSpPr>
          <p:nvPr/>
        </p:nvSpPr>
        <p:spPr bwMode="auto">
          <a:xfrm>
            <a:off x="1939991" y="2160228"/>
            <a:ext cx="5303440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en-US" sz="1805" dirty="0">
                <a:latin typeface="+mn-lt"/>
              </a:rPr>
              <a:t>Selected Values from the Chi-Square Distribution Table</a:t>
            </a:r>
          </a:p>
        </p:txBody>
      </p:sp>
      <p:sp>
        <p:nvSpPr>
          <p:cNvPr id="186445" name="Rectangle 77"/>
          <p:cNvSpPr>
            <a:spLocks noChangeArrowheads="1"/>
          </p:cNvSpPr>
          <p:nvPr/>
        </p:nvSpPr>
        <p:spPr bwMode="auto">
          <a:xfrm>
            <a:off x="1354138" y="1681602"/>
            <a:ext cx="5734050" cy="397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1805" baseline="30000" dirty="0">
                <a:latin typeface="+mn-lt"/>
              </a:rPr>
              <a:t>	</a:t>
            </a:r>
            <a:r>
              <a:rPr lang="en-US" sz="1805" dirty="0">
                <a:latin typeface="+mn-lt"/>
              </a:rPr>
              <a:t>    For </a:t>
            </a:r>
            <a:r>
              <a:rPr lang="en-US" sz="1805" i="1" dirty="0">
                <a:latin typeface="+mn-lt"/>
              </a:rPr>
              <a:t>n</a:t>
            </a:r>
            <a:r>
              <a:rPr lang="en-US" sz="1805" dirty="0">
                <a:latin typeface="+mn-lt"/>
              </a:rPr>
              <a:t> - 1 = 10 - 1 = 9 </a:t>
            </a:r>
            <a:r>
              <a:rPr lang="en-US" sz="1805" dirty="0" err="1">
                <a:latin typeface="+mn-lt"/>
              </a:rPr>
              <a:t>d.f.</a:t>
            </a:r>
            <a:r>
              <a:rPr lang="en-US" sz="1805" dirty="0">
                <a:latin typeface="+mn-lt"/>
              </a:rPr>
              <a:t> and </a:t>
            </a:r>
            <a:r>
              <a:rPr lang="en-US" sz="1805" i="1" dirty="0">
                <a:latin typeface="Symbol" panose="05050102010706020507" pitchFamily="18" charset="2"/>
              </a:rPr>
              <a:t>a</a:t>
            </a:r>
            <a:r>
              <a:rPr lang="en-US" sz="1805" dirty="0">
                <a:latin typeface="+mn-lt"/>
              </a:rPr>
              <a:t> = .05</a:t>
            </a:r>
          </a:p>
        </p:txBody>
      </p:sp>
      <p:sp>
        <p:nvSpPr>
          <p:cNvPr id="186447" name="Oval 79"/>
          <p:cNvSpPr>
            <a:spLocks noChangeArrowheads="1"/>
          </p:cNvSpPr>
          <p:nvPr/>
        </p:nvSpPr>
        <p:spPr bwMode="auto">
          <a:xfrm>
            <a:off x="7042150" y="2755822"/>
            <a:ext cx="838200" cy="329427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6448" name="Oval 80"/>
          <p:cNvSpPr>
            <a:spLocks noChangeArrowheads="1"/>
          </p:cNvSpPr>
          <p:nvPr/>
        </p:nvSpPr>
        <p:spPr bwMode="auto">
          <a:xfrm>
            <a:off x="781050" y="4164244"/>
            <a:ext cx="501650" cy="286459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6449" name="Oval 81"/>
          <p:cNvSpPr>
            <a:spLocks noChangeArrowheads="1"/>
          </p:cNvSpPr>
          <p:nvPr/>
        </p:nvSpPr>
        <p:spPr bwMode="auto">
          <a:xfrm>
            <a:off x="6972300" y="4140373"/>
            <a:ext cx="952500" cy="329427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6450" name="Arc 82"/>
          <p:cNvSpPr>
            <a:spLocks/>
          </p:cNvSpPr>
          <p:nvPr/>
        </p:nvSpPr>
        <p:spPr bwMode="auto">
          <a:xfrm rot="16288696">
            <a:off x="3737564" y="1600754"/>
            <a:ext cx="806859" cy="5707062"/>
          </a:xfrm>
          <a:custGeom>
            <a:avLst/>
            <a:gdLst>
              <a:gd name="G0" fmla="+- 0 0 0"/>
              <a:gd name="G1" fmla="+- 16757 0 0"/>
              <a:gd name="G2" fmla="+- 21600 0 0"/>
              <a:gd name="T0" fmla="*/ 13629 w 21600"/>
              <a:gd name="T1" fmla="*/ 0 h 28658"/>
              <a:gd name="T2" fmla="*/ 18026 w 21600"/>
              <a:gd name="T3" fmla="*/ 28658 h 28658"/>
              <a:gd name="T4" fmla="*/ 0 w 21600"/>
              <a:gd name="T5" fmla="*/ 16757 h 286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8658" fill="none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0988"/>
                  <a:pt x="20357" y="25126"/>
                  <a:pt x="18025" y="28657"/>
                </a:cubicBezTo>
              </a:path>
              <a:path w="21600" h="28658" stroke="0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0988"/>
                  <a:pt x="20357" y="25126"/>
                  <a:pt x="18025" y="28657"/>
                </a:cubicBezTo>
                <a:lnTo>
                  <a:pt x="0" y="16757"/>
                </a:lnTo>
                <a:close/>
              </a:path>
            </a:pathLst>
          </a:custGeom>
          <a:noFill/>
          <a:ln w="28575">
            <a:solidFill>
              <a:srgbClr val="66FFFF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6451" name="Arc 83"/>
          <p:cNvSpPr>
            <a:spLocks/>
          </p:cNvSpPr>
          <p:nvPr/>
        </p:nvSpPr>
        <p:spPr bwMode="auto">
          <a:xfrm rot="21602677">
            <a:off x="7373939" y="3032732"/>
            <a:ext cx="649287" cy="1156577"/>
          </a:xfrm>
          <a:custGeom>
            <a:avLst/>
            <a:gdLst>
              <a:gd name="G0" fmla="+- 0 0 0"/>
              <a:gd name="G1" fmla="+- 16757 0 0"/>
              <a:gd name="G2" fmla="+- 21600 0 0"/>
              <a:gd name="T0" fmla="*/ 13629 w 21600"/>
              <a:gd name="T1" fmla="*/ 0 h 33073"/>
              <a:gd name="T2" fmla="*/ 14154 w 21600"/>
              <a:gd name="T3" fmla="*/ 33073 h 33073"/>
              <a:gd name="T4" fmla="*/ 0 w 21600"/>
              <a:gd name="T5" fmla="*/ 16757 h 33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33073" fill="none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3017"/>
                  <a:pt x="18883" y="28970"/>
                  <a:pt x="14154" y="33073"/>
                </a:cubicBezTo>
              </a:path>
              <a:path w="21600" h="33073" stroke="0" extrusionOk="0">
                <a:moveTo>
                  <a:pt x="13629" y="-1"/>
                </a:moveTo>
                <a:cubicBezTo>
                  <a:pt x="18672" y="4101"/>
                  <a:pt x="21600" y="10256"/>
                  <a:pt x="21600" y="16757"/>
                </a:cubicBezTo>
                <a:cubicBezTo>
                  <a:pt x="21600" y="23017"/>
                  <a:pt x="18883" y="28970"/>
                  <a:pt x="14154" y="33073"/>
                </a:cubicBezTo>
                <a:lnTo>
                  <a:pt x="0" y="16757"/>
                </a:lnTo>
                <a:close/>
              </a:path>
            </a:pathLst>
          </a:custGeom>
          <a:noFill/>
          <a:ln w="28575">
            <a:solidFill>
              <a:srgbClr val="66FFFF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497551" y="1031700"/>
            <a:ext cx="7772400" cy="426107"/>
          </a:xfrm>
          <a:prstGeom prst="rect">
            <a:avLst/>
          </a:prstGeom>
          <a:noFill/>
          <a:ln/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Interval Estimation of </a:t>
            </a:r>
            <a:r>
              <a:rPr lang="en-US" sz="2400" b="1" dirty="0">
                <a:latin typeface="Symbol" pitchFamily="18" charset="2"/>
              </a:rPr>
              <a:t></a:t>
            </a:r>
            <a:r>
              <a:rPr lang="en-US" sz="2400" b="1" baseline="30000" dirty="0"/>
              <a:t>2</a:t>
            </a:r>
          </a:p>
        </p:txBody>
      </p:sp>
      <p:sp>
        <p:nvSpPr>
          <p:cNvPr id="4" name="AutoShape 3"/>
          <p:cNvSpPr>
            <a:spLocks noChangeAspect="1" noChangeArrowheads="1" noTextEdit="1"/>
          </p:cNvSpPr>
          <p:nvPr/>
        </p:nvSpPr>
        <p:spPr bwMode="auto">
          <a:xfrm>
            <a:off x="285265" y="2489654"/>
            <a:ext cx="8571083" cy="2479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750" tIns="34375" rIns="68750" bIns="34375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304363" y="2503978"/>
            <a:ext cx="8486339" cy="2442060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750" tIns="34375" rIns="68750" bIns="34375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" name="Group 172"/>
          <p:cNvGrpSpPr>
            <a:grpSpLocks/>
          </p:cNvGrpSpPr>
          <p:nvPr/>
        </p:nvGrpSpPr>
        <p:grpSpPr bwMode="auto">
          <a:xfrm>
            <a:off x="294814" y="2489654"/>
            <a:ext cx="8476790" cy="2449222"/>
            <a:chOff x="247" y="1373"/>
            <a:chExt cx="7102" cy="2052"/>
          </a:xfrm>
          <a:solidFill>
            <a:schemeClr val="bg1">
              <a:lumMod val="50000"/>
            </a:schemeClr>
          </a:solidFill>
        </p:grpSpPr>
        <p:sp>
          <p:nvSpPr>
            <p:cNvPr id="186486" name="Rectangle 6"/>
            <p:cNvSpPr>
              <a:spLocks noChangeArrowheads="1"/>
            </p:cNvSpPr>
            <p:nvPr/>
          </p:nvSpPr>
          <p:spPr bwMode="auto">
            <a:xfrm>
              <a:off x="247" y="137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87" name="Rectangle 7"/>
            <p:cNvSpPr>
              <a:spLocks noChangeArrowheads="1"/>
            </p:cNvSpPr>
            <p:nvPr/>
          </p:nvSpPr>
          <p:spPr bwMode="auto">
            <a:xfrm>
              <a:off x="247" y="138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88" name="Rectangle 8"/>
            <p:cNvSpPr>
              <a:spLocks noChangeArrowheads="1"/>
            </p:cNvSpPr>
            <p:nvPr/>
          </p:nvSpPr>
          <p:spPr bwMode="auto">
            <a:xfrm>
              <a:off x="247" y="139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89" name="Rectangle 9"/>
            <p:cNvSpPr>
              <a:spLocks noChangeArrowheads="1"/>
            </p:cNvSpPr>
            <p:nvPr/>
          </p:nvSpPr>
          <p:spPr bwMode="auto">
            <a:xfrm>
              <a:off x="247" y="140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90" name="Rectangle 10"/>
            <p:cNvSpPr>
              <a:spLocks noChangeArrowheads="1"/>
            </p:cNvSpPr>
            <p:nvPr/>
          </p:nvSpPr>
          <p:spPr bwMode="auto">
            <a:xfrm>
              <a:off x="247" y="142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91" name="Rectangle 11"/>
            <p:cNvSpPr>
              <a:spLocks noChangeArrowheads="1"/>
            </p:cNvSpPr>
            <p:nvPr/>
          </p:nvSpPr>
          <p:spPr bwMode="auto">
            <a:xfrm>
              <a:off x="247" y="143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92" name="Rectangle 12"/>
            <p:cNvSpPr>
              <a:spLocks noChangeArrowheads="1"/>
            </p:cNvSpPr>
            <p:nvPr/>
          </p:nvSpPr>
          <p:spPr bwMode="auto">
            <a:xfrm>
              <a:off x="247" y="144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93" name="Rectangle 13"/>
            <p:cNvSpPr>
              <a:spLocks noChangeArrowheads="1"/>
            </p:cNvSpPr>
            <p:nvPr/>
          </p:nvSpPr>
          <p:spPr bwMode="auto">
            <a:xfrm>
              <a:off x="247" y="145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94" name="Rectangle 14"/>
            <p:cNvSpPr>
              <a:spLocks noChangeArrowheads="1"/>
            </p:cNvSpPr>
            <p:nvPr/>
          </p:nvSpPr>
          <p:spPr bwMode="auto">
            <a:xfrm>
              <a:off x="247" y="1469"/>
              <a:ext cx="7102" cy="1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95" name="Rectangle 15"/>
            <p:cNvSpPr>
              <a:spLocks noChangeArrowheads="1"/>
            </p:cNvSpPr>
            <p:nvPr/>
          </p:nvSpPr>
          <p:spPr bwMode="auto">
            <a:xfrm>
              <a:off x="247" y="148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96" name="Rectangle 16"/>
            <p:cNvSpPr>
              <a:spLocks noChangeArrowheads="1"/>
            </p:cNvSpPr>
            <p:nvPr/>
          </p:nvSpPr>
          <p:spPr bwMode="auto">
            <a:xfrm>
              <a:off x="247" y="149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97" name="Rectangle 17"/>
            <p:cNvSpPr>
              <a:spLocks noChangeArrowheads="1"/>
            </p:cNvSpPr>
            <p:nvPr/>
          </p:nvSpPr>
          <p:spPr bwMode="auto">
            <a:xfrm>
              <a:off x="247" y="151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98" name="Rectangle 18"/>
            <p:cNvSpPr>
              <a:spLocks noChangeArrowheads="1"/>
            </p:cNvSpPr>
            <p:nvPr/>
          </p:nvSpPr>
          <p:spPr bwMode="auto">
            <a:xfrm>
              <a:off x="247" y="152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99" name="Rectangle 19"/>
            <p:cNvSpPr>
              <a:spLocks noChangeArrowheads="1"/>
            </p:cNvSpPr>
            <p:nvPr/>
          </p:nvSpPr>
          <p:spPr bwMode="auto">
            <a:xfrm>
              <a:off x="247" y="153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00" name="Rectangle 20"/>
            <p:cNvSpPr>
              <a:spLocks noChangeArrowheads="1"/>
            </p:cNvSpPr>
            <p:nvPr/>
          </p:nvSpPr>
          <p:spPr bwMode="auto">
            <a:xfrm>
              <a:off x="247" y="154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01" name="Rectangle 21"/>
            <p:cNvSpPr>
              <a:spLocks noChangeArrowheads="1"/>
            </p:cNvSpPr>
            <p:nvPr/>
          </p:nvSpPr>
          <p:spPr bwMode="auto">
            <a:xfrm>
              <a:off x="247" y="155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02" name="Rectangle 22"/>
            <p:cNvSpPr>
              <a:spLocks noChangeArrowheads="1"/>
            </p:cNvSpPr>
            <p:nvPr/>
          </p:nvSpPr>
          <p:spPr bwMode="auto">
            <a:xfrm>
              <a:off x="247" y="157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03" name="Rectangle 23"/>
            <p:cNvSpPr>
              <a:spLocks noChangeArrowheads="1"/>
            </p:cNvSpPr>
            <p:nvPr/>
          </p:nvSpPr>
          <p:spPr bwMode="auto">
            <a:xfrm>
              <a:off x="247" y="158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04" name="Rectangle 24"/>
            <p:cNvSpPr>
              <a:spLocks noChangeArrowheads="1"/>
            </p:cNvSpPr>
            <p:nvPr/>
          </p:nvSpPr>
          <p:spPr bwMode="auto">
            <a:xfrm>
              <a:off x="247" y="159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05" name="Rectangle 25"/>
            <p:cNvSpPr>
              <a:spLocks noChangeArrowheads="1"/>
            </p:cNvSpPr>
            <p:nvPr/>
          </p:nvSpPr>
          <p:spPr bwMode="auto">
            <a:xfrm>
              <a:off x="247" y="160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06" name="Rectangle 26"/>
            <p:cNvSpPr>
              <a:spLocks noChangeArrowheads="1"/>
            </p:cNvSpPr>
            <p:nvPr/>
          </p:nvSpPr>
          <p:spPr bwMode="auto">
            <a:xfrm>
              <a:off x="247" y="161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07" name="Rectangle 27"/>
            <p:cNvSpPr>
              <a:spLocks noChangeArrowheads="1"/>
            </p:cNvSpPr>
            <p:nvPr/>
          </p:nvSpPr>
          <p:spPr bwMode="auto">
            <a:xfrm>
              <a:off x="247" y="163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08" name="Rectangle 28"/>
            <p:cNvSpPr>
              <a:spLocks noChangeArrowheads="1"/>
            </p:cNvSpPr>
            <p:nvPr/>
          </p:nvSpPr>
          <p:spPr bwMode="auto">
            <a:xfrm>
              <a:off x="247" y="164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09" name="Rectangle 29"/>
            <p:cNvSpPr>
              <a:spLocks noChangeArrowheads="1"/>
            </p:cNvSpPr>
            <p:nvPr/>
          </p:nvSpPr>
          <p:spPr bwMode="auto">
            <a:xfrm>
              <a:off x="247" y="165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10" name="Rectangle 30"/>
            <p:cNvSpPr>
              <a:spLocks noChangeArrowheads="1"/>
            </p:cNvSpPr>
            <p:nvPr/>
          </p:nvSpPr>
          <p:spPr bwMode="auto">
            <a:xfrm>
              <a:off x="247" y="1667"/>
              <a:ext cx="7102" cy="1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11" name="Rectangle 31"/>
            <p:cNvSpPr>
              <a:spLocks noChangeArrowheads="1"/>
            </p:cNvSpPr>
            <p:nvPr/>
          </p:nvSpPr>
          <p:spPr bwMode="auto">
            <a:xfrm>
              <a:off x="247" y="168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12" name="Rectangle 32"/>
            <p:cNvSpPr>
              <a:spLocks noChangeArrowheads="1"/>
            </p:cNvSpPr>
            <p:nvPr/>
          </p:nvSpPr>
          <p:spPr bwMode="auto">
            <a:xfrm>
              <a:off x="247" y="169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13" name="Rectangle 33"/>
            <p:cNvSpPr>
              <a:spLocks noChangeArrowheads="1"/>
            </p:cNvSpPr>
            <p:nvPr/>
          </p:nvSpPr>
          <p:spPr bwMode="auto">
            <a:xfrm>
              <a:off x="247" y="170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14" name="Rectangle 34"/>
            <p:cNvSpPr>
              <a:spLocks noChangeArrowheads="1"/>
            </p:cNvSpPr>
            <p:nvPr/>
          </p:nvSpPr>
          <p:spPr bwMode="auto">
            <a:xfrm>
              <a:off x="247" y="172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15" name="Rectangle 35"/>
            <p:cNvSpPr>
              <a:spLocks noChangeArrowheads="1"/>
            </p:cNvSpPr>
            <p:nvPr/>
          </p:nvSpPr>
          <p:spPr bwMode="auto">
            <a:xfrm>
              <a:off x="247" y="173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16" name="Rectangle 36"/>
            <p:cNvSpPr>
              <a:spLocks noChangeArrowheads="1"/>
            </p:cNvSpPr>
            <p:nvPr/>
          </p:nvSpPr>
          <p:spPr bwMode="auto">
            <a:xfrm>
              <a:off x="247" y="174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17" name="Rectangle 37"/>
            <p:cNvSpPr>
              <a:spLocks noChangeArrowheads="1"/>
            </p:cNvSpPr>
            <p:nvPr/>
          </p:nvSpPr>
          <p:spPr bwMode="auto">
            <a:xfrm>
              <a:off x="247" y="175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18" name="Rectangle 38"/>
            <p:cNvSpPr>
              <a:spLocks noChangeArrowheads="1"/>
            </p:cNvSpPr>
            <p:nvPr/>
          </p:nvSpPr>
          <p:spPr bwMode="auto">
            <a:xfrm>
              <a:off x="247" y="176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19" name="Rectangle 39"/>
            <p:cNvSpPr>
              <a:spLocks noChangeArrowheads="1"/>
            </p:cNvSpPr>
            <p:nvPr/>
          </p:nvSpPr>
          <p:spPr bwMode="auto">
            <a:xfrm>
              <a:off x="247" y="178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20" name="Rectangle 40"/>
            <p:cNvSpPr>
              <a:spLocks noChangeArrowheads="1"/>
            </p:cNvSpPr>
            <p:nvPr/>
          </p:nvSpPr>
          <p:spPr bwMode="auto">
            <a:xfrm>
              <a:off x="247" y="179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21" name="Rectangle 41"/>
            <p:cNvSpPr>
              <a:spLocks noChangeArrowheads="1"/>
            </p:cNvSpPr>
            <p:nvPr/>
          </p:nvSpPr>
          <p:spPr bwMode="auto">
            <a:xfrm>
              <a:off x="247" y="180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22" name="Rectangle 42"/>
            <p:cNvSpPr>
              <a:spLocks noChangeArrowheads="1"/>
            </p:cNvSpPr>
            <p:nvPr/>
          </p:nvSpPr>
          <p:spPr bwMode="auto">
            <a:xfrm>
              <a:off x="247" y="181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23" name="Rectangle 43"/>
            <p:cNvSpPr>
              <a:spLocks noChangeArrowheads="1"/>
            </p:cNvSpPr>
            <p:nvPr/>
          </p:nvSpPr>
          <p:spPr bwMode="auto">
            <a:xfrm>
              <a:off x="247" y="182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24" name="Rectangle 44"/>
            <p:cNvSpPr>
              <a:spLocks noChangeArrowheads="1"/>
            </p:cNvSpPr>
            <p:nvPr/>
          </p:nvSpPr>
          <p:spPr bwMode="auto">
            <a:xfrm>
              <a:off x="247" y="184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25" name="Rectangle 45"/>
            <p:cNvSpPr>
              <a:spLocks noChangeArrowheads="1"/>
            </p:cNvSpPr>
            <p:nvPr/>
          </p:nvSpPr>
          <p:spPr bwMode="auto">
            <a:xfrm>
              <a:off x="247" y="185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26" name="Rectangle 46"/>
            <p:cNvSpPr>
              <a:spLocks noChangeArrowheads="1"/>
            </p:cNvSpPr>
            <p:nvPr/>
          </p:nvSpPr>
          <p:spPr bwMode="auto">
            <a:xfrm>
              <a:off x="247" y="186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27" name="Rectangle 47"/>
            <p:cNvSpPr>
              <a:spLocks noChangeArrowheads="1"/>
            </p:cNvSpPr>
            <p:nvPr/>
          </p:nvSpPr>
          <p:spPr bwMode="auto">
            <a:xfrm>
              <a:off x="247" y="1877"/>
              <a:ext cx="7102" cy="1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28" name="Rectangle 48"/>
            <p:cNvSpPr>
              <a:spLocks noChangeArrowheads="1"/>
            </p:cNvSpPr>
            <p:nvPr/>
          </p:nvSpPr>
          <p:spPr bwMode="auto">
            <a:xfrm>
              <a:off x="247" y="189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29" name="Rectangle 49"/>
            <p:cNvSpPr>
              <a:spLocks noChangeArrowheads="1"/>
            </p:cNvSpPr>
            <p:nvPr/>
          </p:nvSpPr>
          <p:spPr bwMode="auto">
            <a:xfrm>
              <a:off x="247" y="190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30" name="Rectangle 50"/>
            <p:cNvSpPr>
              <a:spLocks noChangeArrowheads="1"/>
            </p:cNvSpPr>
            <p:nvPr/>
          </p:nvSpPr>
          <p:spPr bwMode="auto">
            <a:xfrm>
              <a:off x="247" y="191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31" name="Rectangle 51"/>
            <p:cNvSpPr>
              <a:spLocks noChangeArrowheads="1"/>
            </p:cNvSpPr>
            <p:nvPr/>
          </p:nvSpPr>
          <p:spPr bwMode="auto">
            <a:xfrm>
              <a:off x="247" y="193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32" name="Rectangle 52"/>
            <p:cNvSpPr>
              <a:spLocks noChangeArrowheads="1"/>
            </p:cNvSpPr>
            <p:nvPr/>
          </p:nvSpPr>
          <p:spPr bwMode="auto">
            <a:xfrm>
              <a:off x="247" y="194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33" name="Rectangle 53"/>
            <p:cNvSpPr>
              <a:spLocks noChangeArrowheads="1"/>
            </p:cNvSpPr>
            <p:nvPr/>
          </p:nvSpPr>
          <p:spPr bwMode="auto">
            <a:xfrm>
              <a:off x="247" y="195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34" name="Rectangle 54"/>
            <p:cNvSpPr>
              <a:spLocks noChangeArrowheads="1"/>
            </p:cNvSpPr>
            <p:nvPr/>
          </p:nvSpPr>
          <p:spPr bwMode="auto">
            <a:xfrm>
              <a:off x="247" y="196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35" name="Rectangle 55"/>
            <p:cNvSpPr>
              <a:spLocks noChangeArrowheads="1"/>
            </p:cNvSpPr>
            <p:nvPr/>
          </p:nvSpPr>
          <p:spPr bwMode="auto">
            <a:xfrm>
              <a:off x="247" y="197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36" name="Rectangle 56"/>
            <p:cNvSpPr>
              <a:spLocks noChangeArrowheads="1"/>
            </p:cNvSpPr>
            <p:nvPr/>
          </p:nvSpPr>
          <p:spPr bwMode="auto">
            <a:xfrm>
              <a:off x="247" y="199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37" name="Rectangle 57"/>
            <p:cNvSpPr>
              <a:spLocks noChangeArrowheads="1"/>
            </p:cNvSpPr>
            <p:nvPr/>
          </p:nvSpPr>
          <p:spPr bwMode="auto">
            <a:xfrm>
              <a:off x="247" y="200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38" name="Rectangle 58"/>
            <p:cNvSpPr>
              <a:spLocks noChangeArrowheads="1"/>
            </p:cNvSpPr>
            <p:nvPr/>
          </p:nvSpPr>
          <p:spPr bwMode="auto">
            <a:xfrm>
              <a:off x="247" y="201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39" name="Rectangle 59"/>
            <p:cNvSpPr>
              <a:spLocks noChangeArrowheads="1"/>
            </p:cNvSpPr>
            <p:nvPr/>
          </p:nvSpPr>
          <p:spPr bwMode="auto">
            <a:xfrm>
              <a:off x="247" y="202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40" name="Rectangle 60"/>
            <p:cNvSpPr>
              <a:spLocks noChangeArrowheads="1"/>
            </p:cNvSpPr>
            <p:nvPr/>
          </p:nvSpPr>
          <p:spPr bwMode="auto">
            <a:xfrm>
              <a:off x="247" y="203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41" name="Rectangle 61"/>
            <p:cNvSpPr>
              <a:spLocks noChangeArrowheads="1"/>
            </p:cNvSpPr>
            <p:nvPr/>
          </p:nvSpPr>
          <p:spPr bwMode="auto">
            <a:xfrm>
              <a:off x="247" y="205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42" name="Rectangle 62"/>
            <p:cNvSpPr>
              <a:spLocks noChangeArrowheads="1"/>
            </p:cNvSpPr>
            <p:nvPr/>
          </p:nvSpPr>
          <p:spPr bwMode="auto">
            <a:xfrm>
              <a:off x="247" y="206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43" name="Rectangle 63"/>
            <p:cNvSpPr>
              <a:spLocks noChangeArrowheads="1"/>
            </p:cNvSpPr>
            <p:nvPr/>
          </p:nvSpPr>
          <p:spPr bwMode="auto">
            <a:xfrm>
              <a:off x="247" y="207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44" name="Rectangle 64"/>
            <p:cNvSpPr>
              <a:spLocks noChangeArrowheads="1"/>
            </p:cNvSpPr>
            <p:nvPr/>
          </p:nvSpPr>
          <p:spPr bwMode="auto">
            <a:xfrm>
              <a:off x="247" y="2087"/>
              <a:ext cx="7102" cy="1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45" name="Rectangle 65"/>
            <p:cNvSpPr>
              <a:spLocks noChangeArrowheads="1"/>
            </p:cNvSpPr>
            <p:nvPr/>
          </p:nvSpPr>
          <p:spPr bwMode="auto">
            <a:xfrm>
              <a:off x="247" y="210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46" name="Rectangle 66"/>
            <p:cNvSpPr>
              <a:spLocks noChangeArrowheads="1"/>
            </p:cNvSpPr>
            <p:nvPr/>
          </p:nvSpPr>
          <p:spPr bwMode="auto">
            <a:xfrm>
              <a:off x="247" y="211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47" name="Rectangle 67"/>
            <p:cNvSpPr>
              <a:spLocks noChangeArrowheads="1"/>
            </p:cNvSpPr>
            <p:nvPr/>
          </p:nvSpPr>
          <p:spPr bwMode="auto">
            <a:xfrm>
              <a:off x="247" y="212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48" name="Rectangle 68"/>
            <p:cNvSpPr>
              <a:spLocks noChangeArrowheads="1"/>
            </p:cNvSpPr>
            <p:nvPr/>
          </p:nvSpPr>
          <p:spPr bwMode="auto">
            <a:xfrm>
              <a:off x="247" y="214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49" name="Rectangle 69"/>
            <p:cNvSpPr>
              <a:spLocks noChangeArrowheads="1"/>
            </p:cNvSpPr>
            <p:nvPr/>
          </p:nvSpPr>
          <p:spPr bwMode="auto">
            <a:xfrm>
              <a:off x="247" y="215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50" name="Rectangle 70"/>
            <p:cNvSpPr>
              <a:spLocks noChangeArrowheads="1"/>
            </p:cNvSpPr>
            <p:nvPr/>
          </p:nvSpPr>
          <p:spPr bwMode="auto">
            <a:xfrm>
              <a:off x="247" y="216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51" name="Rectangle 71"/>
            <p:cNvSpPr>
              <a:spLocks noChangeArrowheads="1"/>
            </p:cNvSpPr>
            <p:nvPr/>
          </p:nvSpPr>
          <p:spPr bwMode="auto">
            <a:xfrm>
              <a:off x="247" y="217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52" name="Rectangle 72"/>
            <p:cNvSpPr>
              <a:spLocks noChangeArrowheads="1"/>
            </p:cNvSpPr>
            <p:nvPr/>
          </p:nvSpPr>
          <p:spPr bwMode="auto">
            <a:xfrm>
              <a:off x="247" y="218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53" name="Rectangle 73"/>
            <p:cNvSpPr>
              <a:spLocks noChangeArrowheads="1"/>
            </p:cNvSpPr>
            <p:nvPr/>
          </p:nvSpPr>
          <p:spPr bwMode="auto">
            <a:xfrm>
              <a:off x="247" y="220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54" name="Rectangle 74"/>
            <p:cNvSpPr>
              <a:spLocks noChangeArrowheads="1"/>
            </p:cNvSpPr>
            <p:nvPr/>
          </p:nvSpPr>
          <p:spPr bwMode="auto">
            <a:xfrm>
              <a:off x="247" y="221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55" name="Rectangle 75"/>
            <p:cNvSpPr>
              <a:spLocks noChangeArrowheads="1"/>
            </p:cNvSpPr>
            <p:nvPr/>
          </p:nvSpPr>
          <p:spPr bwMode="auto">
            <a:xfrm>
              <a:off x="247" y="222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56" name="Rectangle 76"/>
            <p:cNvSpPr>
              <a:spLocks noChangeArrowheads="1"/>
            </p:cNvSpPr>
            <p:nvPr/>
          </p:nvSpPr>
          <p:spPr bwMode="auto">
            <a:xfrm>
              <a:off x="247" y="223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57" name="Rectangle 77"/>
            <p:cNvSpPr>
              <a:spLocks noChangeArrowheads="1"/>
            </p:cNvSpPr>
            <p:nvPr/>
          </p:nvSpPr>
          <p:spPr bwMode="auto">
            <a:xfrm>
              <a:off x="247" y="224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58" name="Rectangle 78"/>
            <p:cNvSpPr>
              <a:spLocks noChangeArrowheads="1"/>
            </p:cNvSpPr>
            <p:nvPr/>
          </p:nvSpPr>
          <p:spPr bwMode="auto">
            <a:xfrm>
              <a:off x="247" y="226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59" name="Rectangle 79"/>
            <p:cNvSpPr>
              <a:spLocks noChangeArrowheads="1"/>
            </p:cNvSpPr>
            <p:nvPr/>
          </p:nvSpPr>
          <p:spPr bwMode="auto">
            <a:xfrm>
              <a:off x="247" y="227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60" name="Rectangle 80"/>
            <p:cNvSpPr>
              <a:spLocks noChangeArrowheads="1"/>
            </p:cNvSpPr>
            <p:nvPr/>
          </p:nvSpPr>
          <p:spPr bwMode="auto">
            <a:xfrm>
              <a:off x="247" y="2285"/>
              <a:ext cx="7102" cy="1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61" name="Rectangle 81"/>
            <p:cNvSpPr>
              <a:spLocks noChangeArrowheads="1"/>
            </p:cNvSpPr>
            <p:nvPr/>
          </p:nvSpPr>
          <p:spPr bwMode="auto">
            <a:xfrm>
              <a:off x="247" y="230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62" name="Rectangle 82"/>
            <p:cNvSpPr>
              <a:spLocks noChangeArrowheads="1"/>
            </p:cNvSpPr>
            <p:nvPr/>
          </p:nvSpPr>
          <p:spPr bwMode="auto">
            <a:xfrm>
              <a:off x="247" y="231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63" name="Rectangle 83"/>
            <p:cNvSpPr>
              <a:spLocks noChangeArrowheads="1"/>
            </p:cNvSpPr>
            <p:nvPr/>
          </p:nvSpPr>
          <p:spPr bwMode="auto">
            <a:xfrm>
              <a:off x="247" y="232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64" name="Rectangle 84"/>
            <p:cNvSpPr>
              <a:spLocks noChangeArrowheads="1"/>
            </p:cNvSpPr>
            <p:nvPr/>
          </p:nvSpPr>
          <p:spPr bwMode="auto">
            <a:xfrm>
              <a:off x="247" y="233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65" name="Rectangle 85"/>
            <p:cNvSpPr>
              <a:spLocks noChangeArrowheads="1"/>
            </p:cNvSpPr>
            <p:nvPr/>
          </p:nvSpPr>
          <p:spPr bwMode="auto">
            <a:xfrm>
              <a:off x="247" y="235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66" name="Rectangle 86"/>
            <p:cNvSpPr>
              <a:spLocks noChangeArrowheads="1"/>
            </p:cNvSpPr>
            <p:nvPr/>
          </p:nvSpPr>
          <p:spPr bwMode="auto">
            <a:xfrm>
              <a:off x="247" y="236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67" name="Rectangle 87"/>
            <p:cNvSpPr>
              <a:spLocks noChangeArrowheads="1"/>
            </p:cNvSpPr>
            <p:nvPr/>
          </p:nvSpPr>
          <p:spPr bwMode="auto">
            <a:xfrm>
              <a:off x="247" y="237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68" name="Rectangle 88"/>
            <p:cNvSpPr>
              <a:spLocks noChangeArrowheads="1"/>
            </p:cNvSpPr>
            <p:nvPr/>
          </p:nvSpPr>
          <p:spPr bwMode="auto">
            <a:xfrm>
              <a:off x="247" y="238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69" name="Rectangle 89"/>
            <p:cNvSpPr>
              <a:spLocks noChangeArrowheads="1"/>
            </p:cNvSpPr>
            <p:nvPr/>
          </p:nvSpPr>
          <p:spPr bwMode="auto">
            <a:xfrm>
              <a:off x="247" y="239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70" name="Rectangle 90"/>
            <p:cNvSpPr>
              <a:spLocks noChangeArrowheads="1"/>
            </p:cNvSpPr>
            <p:nvPr/>
          </p:nvSpPr>
          <p:spPr bwMode="auto">
            <a:xfrm>
              <a:off x="247" y="241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71" name="Rectangle 91"/>
            <p:cNvSpPr>
              <a:spLocks noChangeArrowheads="1"/>
            </p:cNvSpPr>
            <p:nvPr/>
          </p:nvSpPr>
          <p:spPr bwMode="auto">
            <a:xfrm>
              <a:off x="247" y="242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72" name="Rectangle 92"/>
            <p:cNvSpPr>
              <a:spLocks noChangeArrowheads="1"/>
            </p:cNvSpPr>
            <p:nvPr/>
          </p:nvSpPr>
          <p:spPr bwMode="auto">
            <a:xfrm>
              <a:off x="247" y="243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73" name="Rectangle 93"/>
            <p:cNvSpPr>
              <a:spLocks noChangeArrowheads="1"/>
            </p:cNvSpPr>
            <p:nvPr/>
          </p:nvSpPr>
          <p:spPr bwMode="auto">
            <a:xfrm>
              <a:off x="247" y="244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74" name="Rectangle 94"/>
            <p:cNvSpPr>
              <a:spLocks noChangeArrowheads="1"/>
            </p:cNvSpPr>
            <p:nvPr/>
          </p:nvSpPr>
          <p:spPr bwMode="auto">
            <a:xfrm>
              <a:off x="247" y="245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75" name="Rectangle 95"/>
            <p:cNvSpPr>
              <a:spLocks noChangeArrowheads="1"/>
            </p:cNvSpPr>
            <p:nvPr/>
          </p:nvSpPr>
          <p:spPr bwMode="auto">
            <a:xfrm>
              <a:off x="247" y="247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76" name="Rectangle 96"/>
            <p:cNvSpPr>
              <a:spLocks noChangeArrowheads="1"/>
            </p:cNvSpPr>
            <p:nvPr/>
          </p:nvSpPr>
          <p:spPr bwMode="auto">
            <a:xfrm>
              <a:off x="247" y="248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77" name="Rectangle 97"/>
            <p:cNvSpPr>
              <a:spLocks noChangeArrowheads="1"/>
            </p:cNvSpPr>
            <p:nvPr/>
          </p:nvSpPr>
          <p:spPr bwMode="auto">
            <a:xfrm>
              <a:off x="247" y="2495"/>
              <a:ext cx="7102" cy="1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78" name="Rectangle 98"/>
            <p:cNvSpPr>
              <a:spLocks noChangeArrowheads="1"/>
            </p:cNvSpPr>
            <p:nvPr/>
          </p:nvSpPr>
          <p:spPr bwMode="auto">
            <a:xfrm>
              <a:off x="247" y="251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79" name="Rectangle 99"/>
            <p:cNvSpPr>
              <a:spLocks noChangeArrowheads="1"/>
            </p:cNvSpPr>
            <p:nvPr/>
          </p:nvSpPr>
          <p:spPr bwMode="auto">
            <a:xfrm>
              <a:off x="247" y="252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80" name="Rectangle 100"/>
            <p:cNvSpPr>
              <a:spLocks noChangeArrowheads="1"/>
            </p:cNvSpPr>
            <p:nvPr/>
          </p:nvSpPr>
          <p:spPr bwMode="auto">
            <a:xfrm>
              <a:off x="247" y="253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81" name="Rectangle 101"/>
            <p:cNvSpPr>
              <a:spLocks noChangeArrowheads="1"/>
            </p:cNvSpPr>
            <p:nvPr/>
          </p:nvSpPr>
          <p:spPr bwMode="auto">
            <a:xfrm>
              <a:off x="247" y="254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82" name="Rectangle 102"/>
            <p:cNvSpPr>
              <a:spLocks noChangeArrowheads="1"/>
            </p:cNvSpPr>
            <p:nvPr/>
          </p:nvSpPr>
          <p:spPr bwMode="auto">
            <a:xfrm>
              <a:off x="247" y="256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83" name="Rectangle 103"/>
            <p:cNvSpPr>
              <a:spLocks noChangeArrowheads="1"/>
            </p:cNvSpPr>
            <p:nvPr/>
          </p:nvSpPr>
          <p:spPr bwMode="auto">
            <a:xfrm>
              <a:off x="247" y="257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84" name="Rectangle 104"/>
            <p:cNvSpPr>
              <a:spLocks noChangeArrowheads="1"/>
            </p:cNvSpPr>
            <p:nvPr/>
          </p:nvSpPr>
          <p:spPr bwMode="auto">
            <a:xfrm>
              <a:off x="247" y="258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85" name="Rectangle 105"/>
            <p:cNvSpPr>
              <a:spLocks noChangeArrowheads="1"/>
            </p:cNvSpPr>
            <p:nvPr/>
          </p:nvSpPr>
          <p:spPr bwMode="auto">
            <a:xfrm>
              <a:off x="247" y="259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86" name="Rectangle 106"/>
            <p:cNvSpPr>
              <a:spLocks noChangeArrowheads="1"/>
            </p:cNvSpPr>
            <p:nvPr/>
          </p:nvSpPr>
          <p:spPr bwMode="auto">
            <a:xfrm>
              <a:off x="247" y="260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87" name="Rectangle 107"/>
            <p:cNvSpPr>
              <a:spLocks noChangeArrowheads="1"/>
            </p:cNvSpPr>
            <p:nvPr/>
          </p:nvSpPr>
          <p:spPr bwMode="auto">
            <a:xfrm>
              <a:off x="247" y="262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88" name="Rectangle 108"/>
            <p:cNvSpPr>
              <a:spLocks noChangeArrowheads="1"/>
            </p:cNvSpPr>
            <p:nvPr/>
          </p:nvSpPr>
          <p:spPr bwMode="auto">
            <a:xfrm>
              <a:off x="247" y="263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89" name="Rectangle 109"/>
            <p:cNvSpPr>
              <a:spLocks noChangeArrowheads="1"/>
            </p:cNvSpPr>
            <p:nvPr/>
          </p:nvSpPr>
          <p:spPr bwMode="auto">
            <a:xfrm>
              <a:off x="247" y="264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90" name="Rectangle 110"/>
            <p:cNvSpPr>
              <a:spLocks noChangeArrowheads="1"/>
            </p:cNvSpPr>
            <p:nvPr/>
          </p:nvSpPr>
          <p:spPr bwMode="auto">
            <a:xfrm>
              <a:off x="247" y="265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91" name="Rectangle 111"/>
            <p:cNvSpPr>
              <a:spLocks noChangeArrowheads="1"/>
            </p:cNvSpPr>
            <p:nvPr/>
          </p:nvSpPr>
          <p:spPr bwMode="auto">
            <a:xfrm>
              <a:off x="247" y="266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92" name="Rectangle 112"/>
            <p:cNvSpPr>
              <a:spLocks noChangeArrowheads="1"/>
            </p:cNvSpPr>
            <p:nvPr/>
          </p:nvSpPr>
          <p:spPr bwMode="auto">
            <a:xfrm>
              <a:off x="247" y="268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93" name="Rectangle 113"/>
            <p:cNvSpPr>
              <a:spLocks noChangeArrowheads="1"/>
            </p:cNvSpPr>
            <p:nvPr/>
          </p:nvSpPr>
          <p:spPr bwMode="auto">
            <a:xfrm>
              <a:off x="247" y="2693"/>
              <a:ext cx="7102" cy="1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94" name="Rectangle 114"/>
            <p:cNvSpPr>
              <a:spLocks noChangeArrowheads="1"/>
            </p:cNvSpPr>
            <p:nvPr/>
          </p:nvSpPr>
          <p:spPr bwMode="auto">
            <a:xfrm>
              <a:off x="247" y="271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95" name="Rectangle 115"/>
            <p:cNvSpPr>
              <a:spLocks noChangeArrowheads="1"/>
            </p:cNvSpPr>
            <p:nvPr/>
          </p:nvSpPr>
          <p:spPr bwMode="auto">
            <a:xfrm>
              <a:off x="247" y="272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96" name="Rectangle 116"/>
            <p:cNvSpPr>
              <a:spLocks noChangeArrowheads="1"/>
            </p:cNvSpPr>
            <p:nvPr/>
          </p:nvSpPr>
          <p:spPr bwMode="auto">
            <a:xfrm>
              <a:off x="247" y="273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97" name="Rectangle 117"/>
            <p:cNvSpPr>
              <a:spLocks noChangeArrowheads="1"/>
            </p:cNvSpPr>
            <p:nvPr/>
          </p:nvSpPr>
          <p:spPr bwMode="auto">
            <a:xfrm>
              <a:off x="247" y="274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98" name="Rectangle 118"/>
            <p:cNvSpPr>
              <a:spLocks noChangeArrowheads="1"/>
            </p:cNvSpPr>
            <p:nvPr/>
          </p:nvSpPr>
          <p:spPr bwMode="auto">
            <a:xfrm>
              <a:off x="247" y="275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599" name="Rectangle 119"/>
            <p:cNvSpPr>
              <a:spLocks noChangeArrowheads="1"/>
            </p:cNvSpPr>
            <p:nvPr/>
          </p:nvSpPr>
          <p:spPr bwMode="auto">
            <a:xfrm>
              <a:off x="247" y="277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00" name="Rectangle 120"/>
            <p:cNvSpPr>
              <a:spLocks noChangeArrowheads="1"/>
            </p:cNvSpPr>
            <p:nvPr/>
          </p:nvSpPr>
          <p:spPr bwMode="auto">
            <a:xfrm>
              <a:off x="247" y="278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01" name="Rectangle 121"/>
            <p:cNvSpPr>
              <a:spLocks noChangeArrowheads="1"/>
            </p:cNvSpPr>
            <p:nvPr/>
          </p:nvSpPr>
          <p:spPr bwMode="auto">
            <a:xfrm>
              <a:off x="247" y="279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02" name="Rectangle 122"/>
            <p:cNvSpPr>
              <a:spLocks noChangeArrowheads="1"/>
            </p:cNvSpPr>
            <p:nvPr/>
          </p:nvSpPr>
          <p:spPr bwMode="auto">
            <a:xfrm>
              <a:off x="247" y="280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03" name="Rectangle 123"/>
            <p:cNvSpPr>
              <a:spLocks noChangeArrowheads="1"/>
            </p:cNvSpPr>
            <p:nvPr/>
          </p:nvSpPr>
          <p:spPr bwMode="auto">
            <a:xfrm>
              <a:off x="247" y="281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04" name="Rectangle 124"/>
            <p:cNvSpPr>
              <a:spLocks noChangeArrowheads="1"/>
            </p:cNvSpPr>
            <p:nvPr/>
          </p:nvSpPr>
          <p:spPr bwMode="auto">
            <a:xfrm>
              <a:off x="247" y="283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05" name="Rectangle 125"/>
            <p:cNvSpPr>
              <a:spLocks noChangeArrowheads="1"/>
            </p:cNvSpPr>
            <p:nvPr/>
          </p:nvSpPr>
          <p:spPr bwMode="auto">
            <a:xfrm>
              <a:off x="247" y="284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06" name="Rectangle 126"/>
            <p:cNvSpPr>
              <a:spLocks noChangeArrowheads="1"/>
            </p:cNvSpPr>
            <p:nvPr/>
          </p:nvSpPr>
          <p:spPr bwMode="auto">
            <a:xfrm>
              <a:off x="247" y="285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07" name="Rectangle 127"/>
            <p:cNvSpPr>
              <a:spLocks noChangeArrowheads="1"/>
            </p:cNvSpPr>
            <p:nvPr/>
          </p:nvSpPr>
          <p:spPr bwMode="auto">
            <a:xfrm>
              <a:off x="247" y="286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08" name="Rectangle 128"/>
            <p:cNvSpPr>
              <a:spLocks noChangeArrowheads="1"/>
            </p:cNvSpPr>
            <p:nvPr/>
          </p:nvSpPr>
          <p:spPr bwMode="auto">
            <a:xfrm>
              <a:off x="247" y="287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09" name="Rectangle 129"/>
            <p:cNvSpPr>
              <a:spLocks noChangeArrowheads="1"/>
            </p:cNvSpPr>
            <p:nvPr/>
          </p:nvSpPr>
          <p:spPr bwMode="auto">
            <a:xfrm>
              <a:off x="247" y="289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10" name="Rectangle 130"/>
            <p:cNvSpPr>
              <a:spLocks noChangeArrowheads="1"/>
            </p:cNvSpPr>
            <p:nvPr/>
          </p:nvSpPr>
          <p:spPr bwMode="auto">
            <a:xfrm>
              <a:off x="247" y="2903"/>
              <a:ext cx="7102" cy="1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11" name="Rectangle 131"/>
            <p:cNvSpPr>
              <a:spLocks noChangeArrowheads="1"/>
            </p:cNvSpPr>
            <p:nvPr/>
          </p:nvSpPr>
          <p:spPr bwMode="auto">
            <a:xfrm>
              <a:off x="247" y="292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12" name="Rectangle 132"/>
            <p:cNvSpPr>
              <a:spLocks noChangeArrowheads="1"/>
            </p:cNvSpPr>
            <p:nvPr/>
          </p:nvSpPr>
          <p:spPr bwMode="auto">
            <a:xfrm>
              <a:off x="247" y="293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13" name="Rectangle 133"/>
            <p:cNvSpPr>
              <a:spLocks noChangeArrowheads="1"/>
            </p:cNvSpPr>
            <p:nvPr/>
          </p:nvSpPr>
          <p:spPr bwMode="auto">
            <a:xfrm>
              <a:off x="247" y="294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14" name="Rectangle 134"/>
            <p:cNvSpPr>
              <a:spLocks noChangeArrowheads="1"/>
            </p:cNvSpPr>
            <p:nvPr/>
          </p:nvSpPr>
          <p:spPr bwMode="auto">
            <a:xfrm>
              <a:off x="247" y="295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15" name="Rectangle 135"/>
            <p:cNvSpPr>
              <a:spLocks noChangeArrowheads="1"/>
            </p:cNvSpPr>
            <p:nvPr/>
          </p:nvSpPr>
          <p:spPr bwMode="auto">
            <a:xfrm>
              <a:off x="247" y="296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16" name="Rectangle 136"/>
            <p:cNvSpPr>
              <a:spLocks noChangeArrowheads="1"/>
            </p:cNvSpPr>
            <p:nvPr/>
          </p:nvSpPr>
          <p:spPr bwMode="auto">
            <a:xfrm>
              <a:off x="247" y="298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17" name="Rectangle 137"/>
            <p:cNvSpPr>
              <a:spLocks noChangeArrowheads="1"/>
            </p:cNvSpPr>
            <p:nvPr/>
          </p:nvSpPr>
          <p:spPr bwMode="auto">
            <a:xfrm>
              <a:off x="247" y="299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18" name="Rectangle 138"/>
            <p:cNvSpPr>
              <a:spLocks noChangeArrowheads="1"/>
            </p:cNvSpPr>
            <p:nvPr/>
          </p:nvSpPr>
          <p:spPr bwMode="auto">
            <a:xfrm>
              <a:off x="247" y="300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19" name="Rectangle 139"/>
            <p:cNvSpPr>
              <a:spLocks noChangeArrowheads="1"/>
            </p:cNvSpPr>
            <p:nvPr/>
          </p:nvSpPr>
          <p:spPr bwMode="auto">
            <a:xfrm>
              <a:off x="247" y="301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20" name="Rectangle 140"/>
            <p:cNvSpPr>
              <a:spLocks noChangeArrowheads="1"/>
            </p:cNvSpPr>
            <p:nvPr/>
          </p:nvSpPr>
          <p:spPr bwMode="auto">
            <a:xfrm>
              <a:off x="247" y="302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21" name="Rectangle 141"/>
            <p:cNvSpPr>
              <a:spLocks noChangeArrowheads="1"/>
            </p:cNvSpPr>
            <p:nvPr/>
          </p:nvSpPr>
          <p:spPr bwMode="auto">
            <a:xfrm>
              <a:off x="247" y="304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22" name="Rectangle 142"/>
            <p:cNvSpPr>
              <a:spLocks noChangeArrowheads="1"/>
            </p:cNvSpPr>
            <p:nvPr/>
          </p:nvSpPr>
          <p:spPr bwMode="auto">
            <a:xfrm>
              <a:off x="247" y="305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23" name="Rectangle 143"/>
            <p:cNvSpPr>
              <a:spLocks noChangeArrowheads="1"/>
            </p:cNvSpPr>
            <p:nvPr/>
          </p:nvSpPr>
          <p:spPr bwMode="auto">
            <a:xfrm>
              <a:off x="247" y="306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24" name="Rectangle 144"/>
            <p:cNvSpPr>
              <a:spLocks noChangeArrowheads="1"/>
            </p:cNvSpPr>
            <p:nvPr/>
          </p:nvSpPr>
          <p:spPr bwMode="auto">
            <a:xfrm>
              <a:off x="247" y="307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25" name="Rectangle 145"/>
            <p:cNvSpPr>
              <a:spLocks noChangeArrowheads="1"/>
            </p:cNvSpPr>
            <p:nvPr/>
          </p:nvSpPr>
          <p:spPr bwMode="auto">
            <a:xfrm>
              <a:off x="247" y="308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26" name="Rectangle 146"/>
            <p:cNvSpPr>
              <a:spLocks noChangeArrowheads="1"/>
            </p:cNvSpPr>
            <p:nvPr/>
          </p:nvSpPr>
          <p:spPr bwMode="auto">
            <a:xfrm>
              <a:off x="247" y="310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27" name="Rectangle 147"/>
            <p:cNvSpPr>
              <a:spLocks noChangeArrowheads="1"/>
            </p:cNvSpPr>
            <p:nvPr/>
          </p:nvSpPr>
          <p:spPr bwMode="auto">
            <a:xfrm>
              <a:off x="247" y="3113"/>
              <a:ext cx="7102" cy="1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28" name="Rectangle 148"/>
            <p:cNvSpPr>
              <a:spLocks noChangeArrowheads="1"/>
            </p:cNvSpPr>
            <p:nvPr/>
          </p:nvSpPr>
          <p:spPr bwMode="auto">
            <a:xfrm>
              <a:off x="247" y="313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29" name="Rectangle 149"/>
            <p:cNvSpPr>
              <a:spLocks noChangeArrowheads="1"/>
            </p:cNvSpPr>
            <p:nvPr/>
          </p:nvSpPr>
          <p:spPr bwMode="auto">
            <a:xfrm>
              <a:off x="247" y="314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30" name="Rectangle 150"/>
            <p:cNvSpPr>
              <a:spLocks noChangeArrowheads="1"/>
            </p:cNvSpPr>
            <p:nvPr/>
          </p:nvSpPr>
          <p:spPr bwMode="auto">
            <a:xfrm>
              <a:off x="247" y="315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31" name="Rectangle 151"/>
            <p:cNvSpPr>
              <a:spLocks noChangeArrowheads="1"/>
            </p:cNvSpPr>
            <p:nvPr/>
          </p:nvSpPr>
          <p:spPr bwMode="auto">
            <a:xfrm>
              <a:off x="247" y="316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32" name="Rectangle 152"/>
            <p:cNvSpPr>
              <a:spLocks noChangeArrowheads="1"/>
            </p:cNvSpPr>
            <p:nvPr/>
          </p:nvSpPr>
          <p:spPr bwMode="auto">
            <a:xfrm>
              <a:off x="247" y="317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33" name="Rectangle 153"/>
            <p:cNvSpPr>
              <a:spLocks noChangeArrowheads="1"/>
            </p:cNvSpPr>
            <p:nvPr/>
          </p:nvSpPr>
          <p:spPr bwMode="auto">
            <a:xfrm>
              <a:off x="247" y="319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34" name="Rectangle 154"/>
            <p:cNvSpPr>
              <a:spLocks noChangeArrowheads="1"/>
            </p:cNvSpPr>
            <p:nvPr/>
          </p:nvSpPr>
          <p:spPr bwMode="auto">
            <a:xfrm>
              <a:off x="247" y="320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35" name="Rectangle 155"/>
            <p:cNvSpPr>
              <a:spLocks noChangeArrowheads="1"/>
            </p:cNvSpPr>
            <p:nvPr/>
          </p:nvSpPr>
          <p:spPr bwMode="auto">
            <a:xfrm>
              <a:off x="247" y="321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36" name="Rectangle 156"/>
            <p:cNvSpPr>
              <a:spLocks noChangeArrowheads="1"/>
            </p:cNvSpPr>
            <p:nvPr/>
          </p:nvSpPr>
          <p:spPr bwMode="auto">
            <a:xfrm>
              <a:off x="247" y="322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37" name="Rectangle 157"/>
            <p:cNvSpPr>
              <a:spLocks noChangeArrowheads="1"/>
            </p:cNvSpPr>
            <p:nvPr/>
          </p:nvSpPr>
          <p:spPr bwMode="auto">
            <a:xfrm>
              <a:off x="247" y="323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38" name="Rectangle 158"/>
            <p:cNvSpPr>
              <a:spLocks noChangeArrowheads="1"/>
            </p:cNvSpPr>
            <p:nvPr/>
          </p:nvSpPr>
          <p:spPr bwMode="auto">
            <a:xfrm>
              <a:off x="247" y="325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39" name="Rectangle 159"/>
            <p:cNvSpPr>
              <a:spLocks noChangeArrowheads="1"/>
            </p:cNvSpPr>
            <p:nvPr/>
          </p:nvSpPr>
          <p:spPr bwMode="auto">
            <a:xfrm>
              <a:off x="247" y="326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40" name="Rectangle 160"/>
            <p:cNvSpPr>
              <a:spLocks noChangeArrowheads="1"/>
            </p:cNvSpPr>
            <p:nvPr/>
          </p:nvSpPr>
          <p:spPr bwMode="auto">
            <a:xfrm>
              <a:off x="247" y="327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41" name="Rectangle 161"/>
            <p:cNvSpPr>
              <a:spLocks noChangeArrowheads="1"/>
            </p:cNvSpPr>
            <p:nvPr/>
          </p:nvSpPr>
          <p:spPr bwMode="auto">
            <a:xfrm>
              <a:off x="247" y="328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42" name="Rectangle 162"/>
            <p:cNvSpPr>
              <a:spLocks noChangeArrowheads="1"/>
            </p:cNvSpPr>
            <p:nvPr/>
          </p:nvSpPr>
          <p:spPr bwMode="auto">
            <a:xfrm>
              <a:off x="247" y="329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43" name="Rectangle 163"/>
            <p:cNvSpPr>
              <a:spLocks noChangeArrowheads="1"/>
            </p:cNvSpPr>
            <p:nvPr/>
          </p:nvSpPr>
          <p:spPr bwMode="auto">
            <a:xfrm>
              <a:off x="247" y="3311"/>
              <a:ext cx="7102" cy="1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44" name="Rectangle 164"/>
            <p:cNvSpPr>
              <a:spLocks noChangeArrowheads="1"/>
            </p:cNvSpPr>
            <p:nvPr/>
          </p:nvSpPr>
          <p:spPr bwMode="auto">
            <a:xfrm>
              <a:off x="247" y="332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45" name="Rectangle 165"/>
            <p:cNvSpPr>
              <a:spLocks noChangeArrowheads="1"/>
            </p:cNvSpPr>
            <p:nvPr/>
          </p:nvSpPr>
          <p:spPr bwMode="auto">
            <a:xfrm>
              <a:off x="247" y="334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46" name="Rectangle 166"/>
            <p:cNvSpPr>
              <a:spLocks noChangeArrowheads="1"/>
            </p:cNvSpPr>
            <p:nvPr/>
          </p:nvSpPr>
          <p:spPr bwMode="auto">
            <a:xfrm>
              <a:off x="247" y="335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47" name="Rectangle 167"/>
            <p:cNvSpPr>
              <a:spLocks noChangeArrowheads="1"/>
            </p:cNvSpPr>
            <p:nvPr/>
          </p:nvSpPr>
          <p:spPr bwMode="auto">
            <a:xfrm>
              <a:off x="247" y="3365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48" name="Rectangle 168"/>
            <p:cNvSpPr>
              <a:spLocks noChangeArrowheads="1"/>
            </p:cNvSpPr>
            <p:nvPr/>
          </p:nvSpPr>
          <p:spPr bwMode="auto">
            <a:xfrm>
              <a:off x="247" y="3377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49" name="Rectangle 169"/>
            <p:cNvSpPr>
              <a:spLocks noChangeArrowheads="1"/>
            </p:cNvSpPr>
            <p:nvPr/>
          </p:nvSpPr>
          <p:spPr bwMode="auto">
            <a:xfrm>
              <a:off x="247" y="3389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50" name="Rectangle 170"/>
            <p:cNvSpPr>
              <a:spLocks noChangeArrowheads="1"/>
            </p:cNvSpPr>
            <p:nvPr/>
          </p:nvSpPr>
          <p:spPr bwMode="auto">
            <a:xfrm>
              <a:off x="247" y="3401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651" name="Rectangle 171"/>
            <p:cNvSpPr>
              <a:spLocks noChangeArrowheads="1"/>
            </p:cNvSpPr>
            <p:nvPr/>
          </p:nvSpPr>
          <p:spPr bwMode="auto">
            <a:xfrm>
              <a:off x="247" y="3413"/>
              <a:ext cx="7102" cy="12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240"/>
          <p:cNvGrpSpPr>
            <a:grpSpLocks/>
          </p:cNvGrpSpPr>
          <p:nvPr/>
        </p:nvGrpSpPr>
        <p:grpSpPr bwMode="auto">
          <a:xfrm>
            <a:off x="304363" y="2512333"/>
            <a:ext cx="8467241" cy="2388350"/>
            <a:chOff x="255" y="1392"/>
            <a:chExt cx="7094" cy="2001"/>
          </a:xfrm>
        </p:grpSpPr>
        <p:sp>
          <p:nvSpPr>
            <p:cNvPr id="9" name="Rectangle 173"/>
            <p:cNvSpPr>
              <a:spLocks noChangeArrowheads="1"/>
            </p:cNvSpPr>
            <p:nvPr/>
          </p:nvSpPr>
          <p:spPr bwMode="auto">
            <a:xfrm>
              <a:off x="489" y="1404"/>
              <a:ext cx="571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429" b="1" dirty="0">
                  <a:solidFill>
                    <a:srgbClr val="FFFFFF"/>
                  </a:solidFill>
                  <a:latin typeface="Book Antiqua" pitchFamily="18" charset="0"/>
                </a:rPr>
                <a:t>Degrees</a:t>
              </a:r>
              <a:endParaRPr lang="en-US" altLang="en-US" sz="1353" dirty="0"/>
            </a:p>
          </p:txBody>
        </p:sp>
        <p:sp>
          <p:nvSpPr>
            <p:cNvPr id="10" name="Rectangle 174"/>
            <p:cNvSpPr>
              <a:spLocks noChangeArrowheads="1"/>
            </p:cNvSpPr>
            <p:nvPr/>
          </p:nvSpPr>
          <p:spPr bwMode="auto">
            <a:xfrm>
              <a:off x="338" y="1655"/>
              <a:ext cx="799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429" b="1">
                  <a:solidFill>
                    <a:srgbClr val="FFFFFF"/>
                  </a:solidFill>
                  <a:latin typeface="Book Antiqua" pitchFamily="18" charset="0"/>
                </a:rPr>
                <a:t>of Freedom</a:t>
              </a:r>
              <a:endParaRPr lang="en-US" altLang="en-US" sz="1353"/>
            </a:p>
          </p:txBody>
        </p:sp>
        <p:sp>
          <p:nvSpPr>
            <p:cNvPr id="11" name="Rectangle 175"/>
            <p:cNvSpPr>
              <a:spLocks noChangeArrowheads="1"/>
            </p:cNvSpPr>
            <p:nvPr/>
          </p:nvSpPr>
          <p:spPr bwMode="auto">
            <a:xfrm>
              <a:off x="1690" y="1643"/>
              <a:ext cx="20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 b="1">
                  <a:solidFill>
                    <a:srgbClr val="FFFFFF"/>
                  </a:solidFill>
                  <a:latin typeface="Book Antiqua" pitchFamily="18" charset="0"/>
                </a:rPr>
                <a:t>.99</a:t>
              </a:r>
              <a:endParaRPr lang="en-US" altLang="en-US" sz="1353"/>
            </a:p>
          </p:txBody>
        </p:sp>
        <p:sp>
          <p:nvSpPr>
            <p:cNvPr id="12" name="Rectangle 176"/>
            <p:cNvSpPr>
              <a:spLocks noChangeArrowheads="1"/>
            </p:cNvSpPr>
            <p:nvPr/>
          </p:nvSpPr>
          <p:spPr bwMode="auto">
            <a:xfrm>
              <a:off x="2375" y="1643"/>
              <a:ext cx="28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 b="1">
                  <a:solidFill>
                    <a:srgbClr val="FFFFFF"/>
                  </a:solidFill>
                  <a:latin typeface="Book Antiqua" pitchFamily="18" charset="0"/>
                </a:rPr>
                <a:t>.975</a:t>
              </a:r>
              <a:endParaRPr lang="en-US" altLang="en-US" sz="1353"/>
            </a:p>
          </p:txBody>
        </p:sp>
        <p:sp>
          <p:nvSpPr>
            <p:cNvPr id="14" name="Rectangle 177"/>
            <p:cNvSpPr>
              <a:spLocks noChangeArrowheads="1"/>
            </p:cNvSpPr>
            <p:nvPr/>
          </p:nvSpPr>
          <p:spPr bwMode="auto">
            <a:xfrm>
              <a:off x="3159" y="1643"/>
              <a:ext cx="20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 b="1">
                  <a:solidFill>
                    <a:srgbClr val="FFFFFF"/>
                  </a:solidFill>
                  <a:latin typeface="Book Antiqua" pitchFamily="18" charset="0"/>
                </a:rPr>
                <a:t>.95</a:t>
              </a:r>
              <a:endParaRPr lang="en-US" altLang="en-US" sz="1353"/>
            </a:p>
          </p:txBody>
        </p:sp>
        <p:sp>
          <p:nvSpPr>
            <p:cNvPr id="15" name="Rectangle 178"/>
            <p:cNvSpPr>
              <a:spLocks noChangeArrowheads="1"/>
            </p:cNvSpPr>
            <p:nvPr/>
          </p:nvSpPr>
          <p:spPr bwMode="auto">
            <a:xfrm>
              <a:off x="3894" y="1643"/>
              <a:ext cx="20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 b="1">
                  <a:solidFill>
                    <a:srgbClr val="FFFFFF"/>
                  </a:solidFill>
                  <a:latin typeface="Book Antiqua" pitchFamily="18" charset="0"/>
                </a:rPr>
                <a:t>.90</a:t>
              </a:r>
              <a:endParaRPr lang="en-US" altLang="en-US" sz="1353"/>
            </a:p>
          </p:txBody>
        </p:sp>
        <p:sp>
          <p:nvSpPr>
            <p:cNvPr id="16" name="Rectangle 179"/>
            <p:cNvSpPr>
              <a:spLocks noChangeArrowheads="1"/>
            </p:cNvSpPr>
            <p:nvPr/>
          </p:nvSpPr>
          <p:spPr bwMode="auto">
            <a:xfrm>
              <a:off x="4628" y="1643"/>
              <a:ext cx="20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 b="1">
                  <a:solidFill>
                    <a:srgbClr val="FFFFFF"/>
                  </a:solidFill>
                  <a:latin typeface="Book Antiqua" pitchFamily="18" charset="0"/>
                </a:rPr>
                <a:t>.10</a:t>
              </a:r>
              <a:endParaRPr lang="en-US" altLang="en-US" sz="1353"/>
            </a:p>
          </p:txBody>
        </p:sp>
        <p:sp>
          <p:nvSpPr>
            <p:cNvPr id="17" name="Rectangle 180"/>
            <p:cNvSpPr>
              <a:spLocks noChangeArrowheads="1"/>
            </p:cNvSpPr>
            <p:nvPr/>
          </p:nvSpPr>
          <p:spPr bwMode="auto">
            <a:xfrm>
              <a:off x="5363" y="1643"/>
              <a:ext cx="20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 b="1">
                  <a:solidFill>
                    <a:srgbClr val="FFFFFF"/>
                  </a:solidFill>
                  <a:latin typeface="Book Antiqua" pitchFamily="18" charset="0"/>
                </a:rPr>
                <a:t>.05</a:t>
              </a:r>
              <a:endParaRPr lang="en-US" altLang="en-US" sz="1353"/>
            </a:p>
          </p:txBody>
        </p:sp>
        <p:sp>
          <p:nvSpPr>
            <p:cNvPr id="18" name="Rectangle 181"/>
            <p:cNvSpPr>
              <a:spLocks noChangeArrowheads="1"/>
            </p:cNvSpPr>
            <p:nvPr/>
          </p:nvSpPr>
          <p:spPr bwMode="auto">
            <a:xfrm>
              <a:off x="6047" y="1643"/>
              <a:ext cx="282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 b="1">
                  <a:solidFill>
                    <a:srgbClr val="FFFFFF"/>
                  </a:solidFill>
                  <a:latin typeface="Book Antiqua" pitchFamily="18" charset="0"/>
                </a:rPr>
                <a:t>.025</a:t>
              </a:r>
              <a:endParaRPr lang="en-US" altLang="en-US" sz="1353"/>
            </a:p>
          </p:txBody>
        </p:sp>
        <p:sp>
          <p:nvSpPr>
            <p:cNvPr id="19" name="Rectangle 182"/>
            <p:cNvSpPr>
              <a:spLocks noChangeArrowheads="1"/>
            </p:cNvSpPr>
            <p:nvPr/>
          </p:nvSpPr>
          <p:spPr bwMode="auto">
            <a:xfrm>
              <a:off x="6832" y="1643"/>
              <a:ext cx="20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 b="1">
                  <a:solidFill>
                    <a:srgbClr val="FFFFFF"/>
                  </a:solidFill>
                  <a:latin typeface="Book Antiqua" pitchFamily="18" charset="0"/>
                </a:rPr>
                <a:t>.01</a:t>
              </a:r>
              <a:endParaRPr lang="en-US" altLang="en-US" sz="1353"/>
            </a:p>
          </p:txBody>
        </p:sp>
        <p:sp>
          <p:nvSpPr>
            <p:cNvPr id="20" name="Rectangle 183"/>
            <p:cNvSpPr>
              <a:spLocks noChangeArrowheads="1"/>
            </p:cNvSpPr>
            <p:nvPr/>
          </p:nvSpPr>
          <p:spPr bwMode="auto">
            <a:xfrm>
              <a:off x="806" y="1894"/>
              <a:ext cx="8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5</a:t>
              </a:r>
              <a:endParaRPr lang="en-US" altLang="en-US" sz="1353"/>
            </a:p>
          </p:txBody>
        </p:sp>
        <p:sp>
          <p:nvSpPr>
            <p:cNvPr id="21" name="Rectangle 184"/>
            <p:cNvSpPr>
              <a:spLocks noChangeArrowheads="1"/>
            </p:cNvSpPr>
            <p:nvPr/>
          </p:nvSpPr>
          <p:spPr bwMode="auto">
            <a:xfrm>
              <a:off x="1574" y="1894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0.554</a:t>
              </a:r>
              <a:endParaRPr lang="en-US" altLang="en-US" sz="1353"/>
            </a:p>
          </p:txBody>
        </p:sp>
        <p:sp>
          <p:nvSpPr>
            <p:cNvPr id="22" name="Rectangle 185"/>
            <p:cNvSpPr>
              <a:spLocks noChangeArrowheads="1"/>
            </p:cNvSpPr>
            <p:nvPr/>
          </p:nvSpPr>
          <p:spPr bwMode="auto">
            <a:xfrm>
              <a:off x="2308" y="1894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0.831</a:t>
              </a:r>
              <a:endParaRPr lang="en-US" altLang="en-US" sz="1353"/>
            </a:p>
          </p:txBody>
        </p:sp>
        <p:sp>
          <p:nvSpPr>
            <p:cNvPr id="23" name="Rectangle 186"/>
            <p:cNvSpPr>
              <a:spLocks noChangeArrowheads="1"/>
            </p:cNvSpPr>
            <p:nvPr/>
          </p:nvSpPr>
          <p:spPr bwMode="auto">
            <a:xfrm>
              <a:off x="3043" y="1894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1.145</a:t>
              </a:r>
              <a:endParaRPr lang="en-US" altLang="en-US" sz="1353"/>
            </a:p>
          </p:txBody>
        </p:sp>
        <p:sp>
          <p:nvSpPr>
            <p:cNvPr id="24" name="Rectangle 187"/>
            <p:cNvSpPr>
              <a:spLocks noChangeArrowheads="1"/>
            </p:cNvSpPr>
            <p:nvPr/>
          </p:nvSpPr>
          <p:spPr bwMode="auto">
            <a:xfrm>
              <a:off x="3777" y="1894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1.610</a:t>
              </a:r>
              <a:endParaRPr lang="en-US" altLang="en-US" sz="1353"/>
            </a:p>
          </p:txBody>
        </p:sp>
        <p:sp>
          <p:nvSpPr>
            <p:cNvPr id="25" name="Rectangle 188"/>
            <p:cNvSpPr>
              <a:spLocks noChangeArrowheads="1"/>
            </p:cNvSpPr>
            <p:nvPr/>
          </p:nvSpPr>
          <p:spPr bwMode="auto">
            <a:xfrm>
              <a:off x="4512" y="1894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9.236</a:t>
              </a:r>
              <a:endParaRPr lang="en-US" altLang="en-US" sz="1353"/>
            </a:p>
          </p:txBody>
        </p:sp>
        <p:sp>
          <p:nvSpPr>
            <p:cNvPr id="26" name="Rectangle 189"/>
            <p:cNvSpPr>
              <a:spLocks noChangeArrowheads="1"/>
            </p:cNvSpPr>
            <p:nvPr/>
          </p:nvSpPr>
          <p:spPr bwMode="auto">
            <a:xfrm>
              <a:off x="5196" y="1894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11.070</a:t>
              </a:r>
              <a:endParaRPr lang="en-US" altLang="en-US" sz="1353"/>
            </a:p>
          </p:txBody>
        </p:sp>
        <p:sp>
          <p:nvSpPr>
            <p:cNvPr id="27" name="Rectangle 190"/>
            <p:cNvSpPr>
              <a:spLocks noChangeArrowheads="1"/>
            </p:cNvSpPr>
            <p:nvPr/>
          </p:nvSpPr>
          <p:spPr bwMode="auto">
            <a:xfrm>
              <a:off x="5930" y="1894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12.832</a:t>
              </a:r>
              <a:endParaRPr lang="en-US" altLang="en-US" sz="1353"/>
            </a:p>
          </p:txBody>
        </p:sp>
        <p:sp>
          <p:nvSpPr>
            <p:cNvPr id="28" name="Rectangle 191"/>
            <p:cNvSpPr>
              <a:spLocks noChangeArrowheads="1"/>
            </p:cNvSpPr>
            <p:nvPr/>
          </p:nvSpPr>
          <p:spPr bwMode="auto">
            <a:xfrm>
              <a:off x="6665" y="1894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15.086</a:t>
              </a:r>
              <a:endParaRPr lang="en-US" altLang="en-US" sz="1353"/>
            </a:p>
          </p:txBody>
        </p:sp>
        <p:sp>
          <p:nvSpPr>
            <p:cNvPr id="29" name="Rectangle 192"/>
            <p:cNvSpPr>
              <a:spLocks noChangeArrowheads="1"/>
            </p:cNvSpPr>
            <p:nvPr/>
          </p:nvSpPr>
          <p:spPr bwMode="auto">
            <a:xfrm>
              <a:off x="806" y="2120"/>
              <a:ext cx="8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6</a:t>
              </a:r>
              <a:endParaRPr lang="en-US" altLang="en-US" sz="1353"/>
            </a:p>
          </p:txBody>
        </p:sp>
        <p:sp>
          <p:nvSpPr>
            <p:cNvPr id="30" name="Rectangle 193"/>
            <p:cNvSpPr>
              <a:spLocks noChangeArrowheads="1"/>
            </p:cNvSpPr>
            <p:nvPr/>
          </p:nvSpPr>
          <p:spPr bwMode="auto">
            <a:xfrm>
              <a:off x="1574" y="2120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0.872</a:t>
              </a:r>
              <a:endParaRPr lang="en-US" altLang="en-US" sz="1353"/>
            </a:p>
          </p:txBody>
        </p:sp>
        <p:sp>
          <p:nvSpPr>
            <p:cNvPr id="31" name="Rectangle 194"/>
            <p:cNvSpPr>
              <a:spLocks noChangeArrowheads="1"/>
            </p:cNvSpPr>
            <p:nvPr/>
          </p:nvSpPr>
          <p:spPr bwMode="auto">
            <a:xfrm>
              <a:off x="2308" y="2120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1.237</a:t>
              </a:r>
              <a:endParaRPr lang="en-US" altLang="en-US" sz="1353"/>
            </a:p>
          </p:txBody>
        </p:sp>
        <p:sp>
          <p:nvSpPr>
            <p:cNvPr id="186432" name="Rectangle 195"/>
            <p:cNvSpPr>
              <a:spLocks noChangeArrowheads="1"/>
            </p:cNvSpPr>
            <p:nvPr/>
          </p:nvSpPr>
          <p:spPr bwMode="auto">
            <a:xfrm>
              <a:off x="3043" y="2120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1.635</a:t>
              </a:r>
              <a:endParaRPr lang="en-US" altLang="en-US" sz="1353"/>
            </a:p>
          </p:txBody>
        </p:sp>
        <p:sp>
          <p:nvSpPr>
            <p:cNvPr id="186433" name="Rectangle 196"/>
            <p:cNvSpPr>
              <a:spLocks noChangeArrowheads="1"/>
            </p:cNvSpPr>
            <p:nvPr/>
          </p:nvSpPr>
          <p:spPr bwMode="auto">
            <a:xfrm>
              <a:off x="3777" y="2120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2.204</a:t>
              </a:r>
              <a:endParaRPr lang="en-US" altLang="en-US" sz="1353"/>
            </a:p>
          </p:txBody>
        </p:sp>
        <p:sp>
          <p:nvSpPr>
            <p:cNvPr id="186434" name="Rectangle 197"/>
            <p:cNvSpPr>
              <a:spLocks noChangeArrowheads="1"/>
            </p:cNvSpPr>
            <p:nvPr/>
          </p:nvSpPr>
          <p:spPr bwMode="auto">
            <a:xfrm>
              <a:off x="4461" y="2120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10.645</a:t>
              </a:r>
              <a:endParaRPr lang="en-US" altLang="en-US" sz="1353"/>
            </a:p>
          </p:txBody>
        </p:sp>
        <p:sp>
          <p:nvSpPr>
            <p:cNvPr id="186435" name="Rectangle 198"/>
            <p:cNvSpPr>
              <a:spLocks noChangeArrowheads="1"/>
            </p:cNvSpPr>
            <p:nvPr/>
          </p:nvSpPr>
          <p:spPr bwMode="auto">
            <a:xfrm>
              <a:off x="5196" y="2120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12.592</a:t>
              </a:r>
              <a:endParaRPr lang="en-US" altLang="en-US" sz="1353"/>
            </a:p>
          </p:txBody>
        </p:sp>
        <p:sp>
          <p:nvSpPr>
            <p:cNvPr id="186436" name="Rectangle 199"/>
            <p:cNvSpPr>
              <a:spLocks noChangeArrowheads="1"/>
            </p:cNvSpPr>
            <p:nvPr/>
          </p:nvSpPr>
          <p:spPr bwMode="auto">
            <a:xfrm>
              <a:off x="5930" y="2120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14.449</a:t>
              </a:r>
              <a:endParaRPr lang="en-US" altLang="en-US" sz="1353"/>
            </a:p>
          </p:txBody>
        </p:sp>
        <p:sp>
          <p:nvSpPr>
            <p:cNvPr id="186437" name="Rectangle 200"/>
            <p:cNvSpPr>
              <a:spLocks noChangeArrowheads="1"/>
            </p:cNvSpPr>
            <p:nvPr/>
          </p:nvSpPr>
          <p:spPr bwMode="auto">
            <a:xfrm>
              <a:off x="6665" y="2120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16.812</a:t>
              </a:r>
              <a:endParaRPr lang="en-US" altLang="en-US" sz="1353"/>
            </a:p>
          </p:txBody>
        </p:sp>
        <p:sp>
          <p:nvSpPr>
            <p:cNvPr id="186438" name="Rectangle 201"/>
            <p:cNvSpPr>
              <a:spLocks noChangeArrowheads="1"/>
            </p:cNvSpPr>
            <p:nvPr/>
          </p:nvSpPr>
          <p:spPr bwMode="auto">
            <a:xfrm>
              <a:off x="806" y="2346"/>
              <a:ext cx="8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7</a:t>
              </a:r>
              <a:endParaRPr lang="en-US" altLang="en-US" sz="1353"/>
            </a:p>
          </p:txBody>
        </p:sp>
        <p:sp>
          <p:nvSpPr>
            <p:cNvPr id="186439" name="Rectangle 202"/>
            <p:cNvSpPr>
              <a:spLocks noChangeArrowheads="1"/>
            </p:cNvSpPr>
            <p:nvPr/>
          </p:nvSpPr>
          <p:spPr bwMode="auto">
            <a:xfrm>
              <a:off x="1574" y="2346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1.239</a:t>
              </a:r>
              <a:endParaRPr lang="en-US" altLang="en-US" sz="1353"/>
            </a:p>
          </p:txBody>
        </p:sp>
        <p:sp>
          <p:nvSpPr>
            <p:cNvPr id="186440" name="Rectangle 203"/>
            <p:cNvSpPr>
              <a:spLocks noChangeArrowheads="1"/>
            </p:cNvSpPr>
            <p:nvPr/>
          </p:nvSpPr>
          <p:spPr bwMode="auto">
            <a:xfrm>
              <a:off x="2308" y="2346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1.690</a:t>
              </a:r>
              <a:endParaRPr lang="en-US" altLang="en-US" sz="1353"/>
            </a:p>
          </p:txBody>
        </p:sp>
        <p:sp>
          <p:nvSpPr>
            <p:cNvPr id="186441" name="Rectangle 204"/>
            <p:cNvSpPr>
              <a:spLocks noChangeArrowheads="1"/>
            </p:cNvSpPr>
            <p:nvPr/>
          </p:nvSpPr>
          <p:spPr bwMode="auto">
            <a:xfrm>
              <a:off x="3043" y="2346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2.167</a:t>
              </a:r>
              <a:endParaRPr lang="en-US" altLang="en-US" sz="1353"/>
            </a:p>
          </p:txBody>
        </p:sp>
        <p:sp>
          <p:nvSpPr>
            <p:cNvPr id="186442" name="Rectangle 205"/>
            <p:cNvSpPr>
              <a:spLocks noChangeArrowheads="1"/>
            </p:cNvSpPr>
            <p:nvPr/>
          </p:nvSpPr>
          <p:spPr bwMode="auto">
            <a:xfrm>
              <a:off x="3777" y="2346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2.833</a:t>
              </a:r>
              <a:endParaRPr lang="en-US" altLang="en-US" sz="1353"/>
            </a:p>
          </p:txBody>
        </p:sp>
        <p:sp>
          <p:nvSpPr>
            <p:cNvPr id="186443" name="Rectangle 206"/>
            <p:cNvSpPr>
              <a:spLocks noChangeArrowheads="1"/>
            </p:cNvSpPr>
            <p:nvPr/>
          </p:nvSpPr>
          <p:spPr bwMode="auto">
            <a:xfrm>
              <a:off x="4461" y="2346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12.017</a:t>
              </a:r>
              <a:endParaRPr lang="en-US" altLang="en-US" sz="1353"/>
            </a:p>
          </p:txBody>
        </p:sp>
        <p:sp>
          <p:nvSpPr>
            <p:cNvPr id="186446" name="Rectangle 207"/>
            <p:cNvSpPr>
              <a:spLocks noChangeArrowheads="1"/>
            </p:cNvSpPr>
            <p:nvPr/>
          </p:nvSpPr>
          <p:spPr bwMode="auto">
            <a:xfrm>
              <a:off x="5196" y="2346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14.067</a:t>
              </a:r>
              <a:endParaRPr lang="en-US" altLang="en-US" sz="1353"/>
            </a:p>
          </p:txBody>
        </p:sp>
        <p:sp>
          <p:nvSpPr>
            <p:cNvPr id="186452" name="Rectangle 208"/>
            <p:cNvSpPr>
              <a:spLocks noChangeArrowheads="1"/>
            </p:cNvSpPr>
            <p:nvPr/>
          </p:nvSpPr>
          <p:spPr bwMode="auto">
            <a:xfrm>
              <a:off x="5930" y="2346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 dirty="0">
                  <a:solidFill>
                    <a:srgbClr val="FFFFFF"/>
                  </a:solidFill>
                  <a:latin typeface="Book Antiqua" pitchFamily="18" charset="0"/>
                </a:rPr>
                <a:t>16.013</a:t>
              </a:r>
              <a:endParaRPr lang="en-US" altLang="en-US" sz="1353" dirty="0"/>
            </a:p>
          </p:txBody>
        </p:sp>
        <p:sp>
          <p:nvSpPr>
            <p:cNvPr id="186454" name="Rectangle 209"/>
            <p:cNvSpPr>
              <a:spLocks noChangeArrowheads="1"/>
            </p:cNvSpPr>
            <p:nvPr/>
          </p:nvSpPr>
          <p:spPr bwMode="auto">
            <a:xfrm>
              <a:off x="6665" y="2346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18.475</a:t>
              </a:r>
              <a:endParaRPr lang="en-US" altLang="en-US" sz="1353"/>
            </a:p>
          </p:txBody>
        </p:sp>
        <p:sp>
          <p:nvSpPr>
            <p:cNvPr id="186456" name="Rectangle 210"/>
            <p:cNvSpPr>
              <a:spLocks noChangeArrowheads="1"/>
            </p:cNvSpPr>
            <p:nvPr/>
          </p:nvSpPr>
          <p:spPr bwMode="auto">
            <a:xfrm>
              <a:off x="806" y="2572"/>
              <a:ext cx="8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8</a:t>
              </a:r>
              <a:endParaRPr lang="en-US" altLang="en-US" sz="1353"/>
            </a:p>
          </p:txBody>
        </p:sp>
        <p:sp>
          <p:nvSpPr>
            <p:cNvPr id="186457" name="Rectangle 211"/>
            <p:cNvSpPr>
              <a:spLocks noChangeArrowheads="1"/>
            </p:cNvSpPr>
            <p:nvPr/>
          </p:nvSpPr>
          <p:spPr bwMode="auto">
            <a:xfrm>
              <a:off x="1574" y="2572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1.647</a:t>
              </a:r>
              <a:endParaRPr lang="en-US" altLang="en-US" sz="1353"/>
            </a:p>
          </p:txBody>
        </p:sp>
        <p:sp>
          <p:nvSpPr>
            <p:cNvPr id="186458" name="Rectangle 212"/>
            <p:cNvSpPr>
              <a:spLocks noChangeArrowheads="1"/>
            </p:cNvSpPr>
            <p:nvPr/>
          </p:nvSpPr>
          <p:spPr bwMode="auto">
            <a:xfrm>
              <a:off x="2308" y="2572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2.180</a:t>
              </a:r>
              <a:endParaRPr lang="en-US" altLang="en-US" sz="1353"/>
            </a:p>
          </p:txBody>
        </p:sp>
        <p:sp>
          <p:nvSpPr>
            <p:cNvPr id="186459" name="Rectangle 213"/>
            <p:cNvSpPr>
              <a:spLocks noChangeArrowheads="1"/>
            </p:cNvSpPr>
            <p:nvPr/>
          </p:nvSpPr>
          <p:spPr bwMode="auto">
            <a:xfrm>
              <a:off x="3043" y="2572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2.733</a:t>
              </a:r>
              <a:endParaRPr lang="en-US" altLang="en-US" sz="1353"/>
            </a:p>
          </p:txBody>
        </p:sp>
        <p:sp>
          <p:nvSpPr>
            <p:cNvPr id="186460" name="Rectangle 214"/>
            <p:cNvSpPr>
              <a:spLocks noChangeArrowheads="1"/>
            </p:cNvSpPr>
            <p:nvPr/>
          </p:nvSpPr>
          <p:spPr bwMode="auto">
            <a:xfrm>
              <a:off x="3777" y="2572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3.490</a:t>
              </a:r>
              <a:endParaRPr lang="en-US" altLang="en-US" sz="1353"/>
            </a:p>
          </p:txBody>
        </p:sp>
        <p:sp>
          <p:nvSpPr>
            <p:cNvPr id="186461" name="Rectangle 215"/>
            <p:cNvSpPr>
              <a:spLocks noChangeArrowheads="1"/>
            </p:cNvSpPr>
            <p:nvPr/>
          </p:nvSpPr>
          <p:spPr bwMode="auto">
            <a:xfrm>
              <a:off x="4461" y="2572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13.362</a:t>
              </a:r>
              <a:endParaRPr lang="en-US" altLang="en-US" sz="1353"/>
            </a:p>
          </p:txBody>
        </p:sp>
        <p:sp>
          <p:nvSpPr>
            <p:cNvPr id="186462" name="Rectangle 216"/>
            <p:cNvSpPr>
              <a:spLocks noChangeArrowheads="1"/>
            </p:cNvSpPr>
            <p:nvPr/>
          </p:nvSpPr>
          <p:spPr bwMode="auto">
            <a:xfrm>
              <a:off x="5196" y="2572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15.507</a:t>
              </a:r>
              <a:endParaRPr lang="en-US" altLang="en-US" sz="1353"/>
            </a:p>
          </p:txBody>
        </p:sp>
        <p:sp>
          <p:nvSpPr>
            <p:cNvPr id="186463" name="Rectangle 217"/>
            <p:cNvSpPr>
              <a:spLocks noChangeArrowheads="1"/>
            </p:cNvSpPr>
            <p:nvPr/>
          </p:nvSpPr>
          <p:spPr bwMode="auto">
            <a:xfrm>
              <a:off x="5930" y="2572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17.535</a:t>
              </a:r>
              <a:endParaRPr lang="en-US" altLang="en-US" sz="1353"/>
            </a:p>
          </p:txBody>
        </p:sp>
        <p:sp>
          <p:nvSpPr>
            <p:cNvPr id="186464" name="Rectangle 218"/>
            <p:cNvSpPr>
              <a:spLocks noChangeArrowheads="1"/>
            </p:cNvSpPr>
            <p:nvPr/>
          </p:nvSpPr>
          <p:spPr bwMode="auto">
            <a:xfrm>
              <a:off x="6665" y="2572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20.090</a:t>
              </a:r>
              <a:endParaRPr lang="en-US" altLang="en-US" sz="1353"/>
            </a:p>
          </p:txBody>
        </p:sp>
        <p:sp>
          <p:nvSpPr>
            <p:cNvPr id="186465" name="Rectangle 219"/>
            <p:cNvSpPr>
              <a:spLocks noChangeArrowheads="1"/>
            </p:cNvSpPr>
            <p:nvPr/>
          </p:nvSpPr>
          <p:spPr bwMode="auto">
            <a:xfrm>
              <a:off x="806" y="2797"/>
              <a:ext cx="8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9</a:t>
              </a:r>
              <a:endParaRPr lang="en-US" altLang="en-US" sz="1353"/>
            </a:p>
          </p:txBody>
        </p:sp>
        <p:sp>
          <p:nvSpPr>
            <p:cNvPr id="186466" name="Rectangle 220"/>
            <p:cNvSpPr>
              <a:spLocks noChangeArrowheads="1"/>
            </p:cNvSpPr>
            <p:nvPr/>
          </p:nvSpPr>
          <p:spPr bwMode="auto">
            <a:xfrm>
              <a:off x="1574" y="2797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2.088</a:t>
              </a:r>
              <a:endParaRPr lang="en-US" altLang="en-US" sz="1353"/>
            </a:p>
          </p:txBody>
        </p:sp>
        <p:sp>
          <p:nvSpPr>
            <p:cNvPr id="186467" name="Rectangle 221"/>
            <p:cNvSpPr>
              <a:spLocks noChangeArrowheads="1"/>
            </p:cNvSpPr>
            <p:nvPr/>
          </p:nvSpPr>
          <p:spPr bwMode="auto">
            <a:xfrm>
              <a:off x="2308" y="2797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2.700</a:t>
              </a:r>
              <a:endParaRPr lang="en-US" altLang="en-US" sz="1353"/>
            </a:p>
          </p:txBody>
        </p:sp>
        <p:sp>
          <p:nvSpPr>
            <p:cNvPr id="186468" name="Rectangle 222"/>
            <p:cNvSpPr>
              <a:spLocks noChangeArrowheads="1"/>
            </p:cNvSpPr>
            <p:nvPr/>
          </p:nvSpPr>
          <p:spPr bwMode="auto">
            <a:xfrm>
              <a:off x="3043" y="2797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3.325</a:t>
              </a:r>
              <a:endParaRPr lang="en-US" altLang="en-US" sz="1353"/>
            </a:p>
          </p:txBody>
        </p:sp>
        <p:sp>
          <p:nvSpPr>
            <p:cNvPr id="186469" name="Rectangle 223"/>
            <p:cNvSpPr>
              <a:spLocks noChangeArrowheads="1"/>
            </p:cNvSpPr>
            <p:nvPr/>
          </p:nvSpPr>
          <p:spPr bwMode="auto">
            <a:xfrm>
              <a:off x="3777" y="2797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4.168</a:t>
              </a:r>
              <a:endParaRPr lang="en-US" altLang="en-US" sz="1353"/>
            </a:p>
          </p:txBody>
        </p:sp>
        <p:sp>
          <p:nvSpPr>
            <p:cNvPr id="186470" name="Rectangle 224"/>
            <p:cNvSpPr>
              <a:spLocks noChangeArrowheads="1"/>
            </p:cNvSpPr>
            <p:nvPr/>
          </p:nvSpPr>
          <p:spPr bwMode="auto">
            <a:xfrm>
              <a:off x="4461" y="2797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14.684</a:t>
              </a:r>
              <a:endParaRPr lang="en-US" altLang="en-US" sz="1353"/>
            </a:p>
          </p:txBody>
        </p:sp>
        <p:sp>
          <p:nvSpPr>
            <p:cNvPr id="186471" name="Rectangle 225"/>
            <p:cNvSpPr>
              <a:spLocks noChangeArrowheads="1"/>
            </p:cNvSpPr>
            <p:nvPr/>
          </p:nvSpPr>
          <p:spPr bwMode="auto">
            <a:xfrm>
              <a:off x="5196" y="2797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16.919</a:t>
              </a:r>
              <a:endParaRPr lang="en-US" altLang="en-US" sz="1353"/>
            </a:p>
          </p:txBody>
        </p:sp>
        <p:sp>
          <p:nvSpPr>
            <p:cNvPr id="186472" name="Rectangle 226"/>
            <p:cNvSpPr>
              <a:spLocks noChangeArrowheads="1"/>
            </p:cNvSpPr>
            <p:nvPr/>
          </p:nvSpPr>
          <p:spPr bwMode="auto">
            <a:xfrm>
              <a:off x="5930" y="2797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19.023</a:t>
              </a:r>
              <a:endParaRPr lang="en-US" altLang="en-US" sz="1353"/>
            </a:p>
          </p:txBody>
        </p:sp>
        <p:sp>
          <p:nvSpPr>
            <p:cNvPr id="186473" name="Rectangle 227"/>
            <p:cNvSpPr>
              <a:spLocks noChangeArrowheads="1"/>
            </p:cNvSpPr>
            <p:nvPr/>
          </p:nvSpPr>
          <p:spPr bwMode="auto">
            <a:xfrm>
              <a:off x="6665" y="2797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21.666</a:t>
              </a:r>
              <a:endParaRPr lang="en-US" altLang="en-US" sz="1353"/>
            </a:p>
          </p:txBody>
        </p:sp>
        <p:sp>
          <p:nvSpPr>
            <p:cNvPr id="186474" name="Rectangle 228"/>
            <p:cNvSpPr>
              <a:spLocks noChangeArrowheads="1"/>
            </p:cNvSpPr>
            <p:nvPr/>
          </p:nvSpPr>
          <p:spPr bwMode="auto">
            <a:xfrm>
              <a:off x="756" y="3199"/>
              <a:ext cx="161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10</a:t>
              </a:r>
              <a:endParaRPr lang="en-US" altLang="en-US" sz="1353"/>
            </a:p>
          </p:txBody>
        </p:sp>
        <p:sp>
          <p:nvSpPr>
            <p:cNvPr id="186475" name="Rectangle 229"/>
            <p:cNvSpPr>
              <a:spLocks noChangeArrowheads="1"/>
            </p:cNvSpPr>
            <p:nvPr/>
          </p:nvSpPr>
          <p:spPr bwMode="auto">
            <a:xfrm>
              <a:off x="1640" y="3199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2.558</a:t>
              </a:r>
              <a:endParaRPr lang="en-US" altLang="en-US" sz="1353"/>
            </a:p>
          </p:txBody>
        </p:sp>
        <p:sp>
          <p:nvSpPr>
            <p:cNvPr id="186476" name="Rectangle 230"/>
            <p:cNvSpPr>
              <a:spLocks noChangeArrowheads="1"/>
            </p:cNvSpPr>
            <p:nvPr/>
          </p:nvSpPr>
          <p:spPr bwMode="auto">
            <a:xfrm>
              <a:off x="2308" y="3199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3.247</a:t>
              </a:r>
              <a:endParaRPr lang="en-US" altLang="en-US" sz="1353"/>
            </a:p>
          </p:txBody>
        </p:sp>
        <p:sp>
          <p:nvSpPr>
            <p:cNvPr id="186477" name="Rectangle 231"/>
            <p:cNvSpPr>
              <a:spLocks noChangeArrowheads="1"/>
            </p:cNvSpPr>
            <p:nvPr/>
          </p:nvSpPr>
          <p:spPr bwMode="auto">
            <a:xfrm>
              <a:off x="3043" y="3199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3.940</a:t>
              </a:r>
              <a:endParaRPr lang="en-US" altLang="en-US" sz="1353"/>
            </a:p>
          </p:txBody>
        </p:sp>
        <p:sp>
          <p:nvSpPr>
            <p:cNvPr id="186478" name="Rectangle 232"/>
            <p:cNvSpPr>
              <a:spLocks noChangeArrowheads="1"/>
            </p:cNvSpPr>
            <p:nvPr/>
          </p:nvSpPr>
          <p:spPr bwMode="auto">
            <a:xfrm>
              <a:off x="3777" y="3199"/>
              <a:ext cx="36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4.865</a:t>
              </a:r>
              <a:endParaRPr lang="en-US" altLang="en-US" sz="1353"/>
            </a:p>
          </p:txBody>
        </p:sp>
        <p:sp>
          <p:nvSpPr>
            <p:cNvPr id="186479" name="Rectangle 233"/>
            <p:cNvSpPr>
              <a:spLocks noChangeArrowheads="1"/>
            </p:cNvSpPr>
            <p:nvPr/>
          </p:nvSpPr>
          <p:spPr bwMode="auto">
            <a:xfrm>
              <a:off x="4461" y="3199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15.987</a:t>
              </a:r>
              <a:endParaRPr lang="en-US" altLang="en-US" sz="1353"/>
            </a:p>
          </p:txBody>
        </p:sp>
        <p:sp>
          <p:nvSpPr>
            <p:cNvPr id="186480" name="Rectangle 234"/>
            <p:cNvSpPr>
              <a:spLocks noChangeArrowheads="1"/>
            </p:cNvSpPr>
            <p:nvPr/>
          </p:nvSpPr>
          <p:spPr bwMode="auto">
            <a:xfrm>
              <a:off x="5196" y="3199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18.307</a:t>
              </a:r>
              <a:endParaRPr lang="en-US" altLang="en-US" sz="1353"/>
            </a:p>
          </p:txBody>
        </p:sp>
        <p:sp>
          <p:nvSpPr>
            <p:cNvPr id="186481" name="Rectangle 235"/>
            <p:cNvSpPr>
              <a:spLocks noChangeArrowheads="1"/>
            </p:cNvSpPr>
            <p:nvPr/>
          </p:nvSpPr>
          <p:spPr bwMode="auto">
            <a:xfrm>
              <a:off x="5930" y="3199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>
                  <a:solidFill>
                    <a:srgbClr val="FFFFFF"/>
                  </a:solidFill>
                  <a:latin typeface="Book Antiqua" pitchFamily="18" charset="0"/>
                </a:rPr>
                <a:t>20.483</a:t>
              </a:r>
              <a:endParaRPr lang="en-US" altLang="en-US" sz="1353"/>
            </a:p>
          </p:txBody>
        </p:sp>
        <p:sp>
          <p:nvSpPr>
            <p:cNvPr id="186482" name="Rectangle 236"/>
            <p:cNvSpPr>
              <a:spLocks noChangeArrowheads="1"/>
            </p:cNvSpPr>
            <p:nvPr/>
          </p:nvSpPr>
          <p:spPr bwMode="auto">
            <a:xfrm>
              <a:off x="6665" y="3199"/>
              <a:ext cx="443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 dirty="0">
                  <a:solidFill>
                    <a:srgbClr val="FFFFFF"/>
                  </a:solidFill>
                  <a:latin typeface="Book Antiqua" pitchFamily="18" charset="0"/>
                </a:rPr>
                <a:t>23.209</a:t>
              </a:r>
              <a:endParaRPr lang="en-US" altLang="en-US" sz="1353" dirty="0"/>
            </a:p>
          </p:txBody>
        </p:sp>
        <p:sp>
          <p:nvSpPr>
            <p:cNvPr id="186483" name="Rectangle 237"/>
            <p:cNvSpPr>
              <a:spLocks noChangeArrowheads="1"/>
            </p:cNvSpPr>
            <p:nvPr/>
          </p:nvSpPr>
          <p:spPr bwMode="auto">
            <a:xfrm>
              <a:off x="3477" y="1392"/>
              <a:ext cx="1385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defTabSz="687537"/>
              <a:r>
                <a:rPr lang="en-US" altLang="en-US" sz="1504" b="1">
                  <a:solidFill>
                    <a:srgbClr val="FFFFFF"/>
                  </a:solidFill>
                  <a:latin typeface="Book Antiqua" pitchFamily="18" charset="0"/>
                </a:rPr>
                <a:t>Area in Upper Tail</a:t>
              </a:r>
              <a:endParaRPr lang="en-US" altLang="en-US" sz="1353"/>
            </a:p>
          </p:txBody>
        </p:sp>
        <p:sp>
          <p:nvSpPr>
            <p:cNvPr id="186484" name="Line 238"/>
            <p:cNvSpPr>
              <a:spLocks noChangeShapeType="1"/>
            </p:cNvSpPr>
            <p:nvPr/>
          </p:nvSpPr>
          <p:spPr bwMode="auto">
            <a:xfrm>
              <a:off x="255" y="1881"/>
              <a:ext cx="7094" cy="0"/>
            </a:xfrm>
            <a:prstGeom prst="line">
              <a:avLst/>
            </a:prstGeom>
            <a:noFill/>
            <a:ln w="0">
              <a:solidFill>
                <a:srgbClr val="FFFFF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6485" name="Rectangle 239"/>
            <p:cNvSpPr>
              <a:spLocks noChangeArrowheads="1"/>
            </p:cNvSpPr>
            <p:nvPr/>
          </p:nvSpPr>
          <p:spPr bwMode="auto">
            <a:xfrm>
              <a:off x="255" y="1881"/>
              <a:ext cx="7094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" name="Rectangle 241"/>
          <p:cNvSpPr>
            <a:spLocks noChangeArrowheads="1"/>
          </p:cNvSpPr>
          <p:nvPr/>
        </p:nvSpPr>
        <p:spPr bwMode="auto">
          <a:xfrm>
            <a:off x="294814" y="2489654"/>
            <a:ext cx="8476790" cy="2449222"/>
          </a:xfrm>
          <a:prstGeom prst="rect">
            <a:avLst/>
          </a:prstGeom>
          <a:noFill/>
          <a:ln w="12700" cap="rnd">
            <a:solidFill>
              <a:srgbClr val="FFFFFF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68750" tIns="34375" rIns="68750" bIns="34375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85215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6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186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6" presetClass="entr" presetSubtype="2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186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500"/>
                                        <p:tgtEl>
                                          <p:spTgt spid="186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3" dur="500"/>
                                        <p:tgtEl>
                                          <p:spTgt spid="186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500"/>
                            </p:stCondLst>
                            <p:childTnLst>
                              <p:par>
                                <p:cTn id="25" presetID="16" presetClass="entr" presetSubtype="2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186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444" grpId="0"/>
      <p:bldP spid="186447" grpId="0" animBg="1"/>
      <p:bldP spid="186448" grpId="0" animBg="1"/>
      <p:bldP spid="186449" grpId="0" animBg="1"/>
      <p:bldP spid="186450" grpId="0" animBg="1"/>
      <p:bldP spid="18645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0051" name="Group 3"/>
          <p:cNvGrpSpPr>
            <a:grpSpLocks/>
          </p:cNvGrpSpPr>
          <p:nvPr/>
        </p:nvGrpSpPr>
        <p:grpSpPr bwMode="auto">
          <a:xfrm>
            <a:off x="2291700" y="2560333"/>
            <a:ext cx="3449860" cy="1977759"/>
            <a:chOff x="1479" y="1440"/>
            <a:chExt cx="2813" cy="1657"/>
          </a:xfrm>
          <a:solidFill>
            <a:schemeClr val="bg1">
              <a:lumMod val="85000"/>
            </a:schemeClr>
          </a:solidFill>
        </p:grpSpPr>
        <p:sp>
          <p:nvSpPr>
            <p:cNvPr id="130052" name="Freeform 4"/>
            <p:cNvSpPr>
              <a:spLocks/>
            </p:cNvSpPr>
            <p:nvPr/>
          </p:nvSpPr>
          <p:spPr bwMode="auto">
            <a:xfrm>
              <a:off x="3428" y="2790"/>
              <a:ext cx="864" cy="30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02"/>
                </a:cxn>
                <a:cxn ang="0">
                  <a:pos x="864" y="302"/>
                </a:cxn>
                <a:cxn ang="0">
                  <a:pos x="855" y="278"/>
                </a:cxn>
                <a:cxn ang="0">
                  <a:pos x="810" y="272"/>
                </a:cxn>
                <a:cxn ang="0">
                  <a:pos x="768" y="263"/>
                </a:cxn>
                <a:cxn ang="0">
                  <a:pos x="732" y="260"/>
                </a:cxn>
                <a:cxn ang="0">
                  <a:pos x="693" y="254"/>
                </a:cxn>
                <a:cxn ang="0">
                  <a:pos x="657" y="248"/>
                </a:cxn>
                <a:cxn ang="0">
                  <a:pos x="621" y="242"/>
                </a:cxn>
                <a:cxn ang="0">
                  <a:pos x="585" y="239"/>
                </a:cxn>
                <a:cxn ang="0">
                  <a:pos x="549" y="230"/>
                </a:cxn>
                <a:cxn ang="0">
                  <a:pos x="513" y="224"/>
                </a:cxn>
                <a:cxn ang="0">
                  <a:pos x="477" y="218"/>
                </a:cxn>
                <a:cxn ang="0">
                  <a:pos x="447" y="212"/>
                </a:cxn>
                <a:cxn ang="0">
                  <a:pos x="414" y="203"/>
                </a:cxn>
                <a:cxn ang="0">
                  <a:pos x="378" y="194"/>
                </a:cxn>
                <a:cxn ang="0">
                  <a:pos x="345" y="185"/>
                </a:cxn>
                <a:cxn ang="0">
                  <a:pos x="309" y="176"/>
                </a:cxn>
                <a:cxn ang="0">
                  <a:pos x="279" y="164"/>
                </a:cxn>
                <a:cxn ang="0">
                  <a:pos x="251" y="156"/>
                </a:cxn>
                <a:cxn ang="0">
                  <a:pos x="216" y="143"/>
                </a:cxn>
                <a:cxn ang="0">
                  <a:pos x="177" y="119"/>
                </a:cxn>
                <a:cxn ang="0">
                  <a:pos x="146" y="104"/>
                </a:cxn>
                <a:cxn ang="0">
                  <a:pos x="111" y="78"/>
                </a:cxn>
                <a:cxn ang="0">
                  <a:pos x="66" y="50"/>
                </a:cxn>
                <a:cxn ang="0">
                  <a:pos x="36" y="29"/>
                </a:cxn>
                <a:cxn ang="0">
                  <a:pos x="18" y="11"/>
                </a:cxn>
                <a:cxn ang="0">
                  <a:pos x="0" y="0"/>
                </a:cxn>
              </a:cxnLst>
              <a:rect l="0" t="0" r="r" b="b"/>
              <a:pathLst>
                <a:path w="864" h="302">
                  <a:moveTo>
                    <a:pt x="0" y="0"/>
                  </a:moveTo>
                  <a:lnTo>
                    <a:pt x="0" y="302"/>
                  </a:lnTo>
                  <a:lnTo>
                    <a:pt x="864" y="302"/>
                  </a:lnTo>
                  <a:lnTo>
                    <a:pt x="855" y="278"/>
                  </a:lnTo>
                  <a:lnTo>
                    <a:pt x="810" y="272"/>
                  </a:lnTo>
                  <a:lnTo>
                    <a:pt x="768" y="263"/>
                  </a:lnTo>
                  <a:lnTo>
                    <a:pt x="732" y="260"/>
                  </a:lnTo>
                  <a:lnTo>
                    <a:pt x="693" y="254"/>
                  </a:lnTo>
                  <a:lnTo>
                    <a:pt x="657" y="248"/>
                  </a:lnTo>
                  <a:lnTo>
                    <a:pt x="621" y="242"/>
                  </a:lnTo>
                  <a:lnTo>
                    <a:pt x="585" y="239"/>
                  </a:lnTo>
                  <a:lnTo>
                    <a:pt x="549" y="230"/>
                  </a:lnTo>
                  <a:lnTo>
                    <a:pt x="513" y="224"/>
                  </a:lnTo>
                  <a:lnTo>
                    <a:pt x="477" y="218"/>
                  </a:lnTo>
                  <a:lnTo>
                    <a:pt x="447" y="212"/>
                  </a:lnTo>
                  <a:lnTo>
                    <a:pt x="414" y="203"/>
                  </a:lnTo>
                  <a:lnTo>
                    <a:pt x="378" y="194"/>
                  </a:lnTo>
                  <a:lnTo>
                    <a:pt x="345" y="185"/>
                  </a:lnTo>
                  <a:lnTo>
                    <a:pt x="309" y="176"/>
                  </a:lnTo>
                  <a:lnTo>
                    <a:pt x="279" y="164"/>
                  </a:lnTo>
                  <a:lnTo>
                    <a:pt x="251" y="156"/>
                  </a:lnTo>
                  <a:lnTo>
                    <a:pt x="216" y="143"/>
                  </a:lnTo>
                  <a:lnTo>
                    <a:pt x="177" y="119"/>
                  </a:lnTo>
                  <a:lnTo>
                    <a:pt x="146" y="104"/>
                  </a:lnTo>
                  <a:lnTo>
                    <a:pt x="111" y="78"/>
                  </a:lnTo>
                  <a:lnTo>
                    <a:pt x="66" y="50"/>
                  </a:lnTo>
                  <a:lnTo>
                    <a:pt x="36" y="29"/>
                  </a:lnTo>
                  <a:lnTo>
                    <a:pt x="18" y="11"/>
                  </a:lnTo>
                  <a:lnTo>
                    <a:pt x="0" y="0"/>
                  </a:lnTo>
                </a:path>
              </a:pathLst>
            </a:custGeom>
            <a:grpFill/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0053" name="Freeform 5"/>
            <p:cNvSpPr>
              <a:spLocks/>
            </p:cNvSpPr>
            <p:nvPr/>
          </p:nvSpPr>
          <p:spPr bwMode="auto">
            <a:xfrm>
              <a:off x="1479" y="1440"/>
              <a:ext cx="1957" cy="1657"/>
            </a:xfrm>
            <a:custGeom>
              <a:avLst/>
              <a:gdLst/>
              <a:ahLst/>
              <a:cxnLst>
                <a:cxn ang="0">
                  <a:pos x="3" y="1656"/>
                </a:cxn>
                <a:cxn ang="0">
                  <a:pos x="1956" y="1359"/>
                </a:cxn>
                <a:cxn ang="0">
                  <a:pos x="1889" y="1308"/>
                </a:cxn>
                <a:cxn ang="0">
                  <a:pos x="1815" y="1242"/>
                </a:cxn>
                <a:cxn ang="0">
                  <a:pos x="1743" y="1170"/>
                </a:cxn>
                <a:cxn ang="0">
                  <a:pos x="1692" y="1122"/>
                </a:cxn>
                <a:cxn ang="0">
                  <a:pos x="1638" y="1065"/>
                </a:cxn>
                <a:cxn ang="0">
                  <a:pos x="1578" y="999"/>
                </a:cxn>
                <a:cxn ang="0">
                  <a:pos x="1530" y="939"/>
                </a:cxn>
                <a:cxn ang="0">
                  <a:pos x="1482" y="882"/>
                </a:cxn>
                <a:cxn ang="0">
                  <a:pos x="1431" y="819"/>
                </a:cxn>
                <a:cxn ang="0">
                  <a:pos x="1386" y="768"/>
                </a:cxn>
                <a:cxn ang="0">
                  <a:pos x="1341" y="708"/>
                </a:cxn>
                <a:cxn ang="0">
                  <a:pos x="1301" y="648"/>
                </a:cxn>
                <a:cxn ang="0">
                  <a:pos x="1239" y="555"/>
                </a:cxn>
                <a:cxn ang="0">
                  <a:pos x="1194" y="483"/>
                </a:cxn>
                <a:cxn ang="0">
                  <a:pos x="1152" y="420"/>
                </a:cxn>
                <a:cxn ang="0">
                  <a:pos x="1110" y="351"/>
                </a:cxn>
                <a:cxn ang="0">
                  <a:pos x="1062" y="291"/>
                </a:cxn>
                <a:cxn ang="0">
                  <a:pos x="1017" y="234"/>
                </a:cxn>
                <a:cxn ang="0">
                  <a:pos x="977" y="180"/>
                </a:cxn>
                <a:cxn ang="0">
                  <a:pos x="912" y="108"/>
                </a:cxn>
                <a:cxn ang="0">
                  <a:pos x="855" y="57"/>
                </a:cxn>
                <a:cxn ang="0">
                  <a:pos x="792" y="15"/>
                </a:cxn>
                <a:cxn ang="0">
                  <a:pos x="713" y="0"/>
                </a:cxn>
                <a:cxn ang="0">
                  <a:pos x="651" y="36"/>
                </a:cxn>
                <a:cxn ang="0">
                  <a:pos x="597" y="102"/>
                </a:cxn>
                <a:cxn ang="0">
                  <a:pos x="537" y="171"/>
                </a:cxn>
                <a:cxn ang="0">
                  <a:pos x="492" y="246"/>
                </a:cxn>
                <a:cxn ang="0">
                  <a:pos x="462" y="306"/>
                </a:cxn>
                <a:cxn ang="0">
                  <a:pos x="423" y="372"/>
                </a:cxn>
                <a:cxn ang="0">
                  <a:pos x="384" y="447"/>
                </a:cxn>
                <a:cxn ang="0">
                  <a:pos x="351" y="522"/>
                </a:cxn>
                <a:cxn ang="0">
                  <a:pos x="318" y="594"/>
                </a:cxn>
                <a:cxn ang="0">
                  <a:pos x="285" y="666"/>
                </a:cxn>
                <a:cxn ang="0">
                  <a:pos x="258" y="738"/>
                </a:cxn>
                <a:cxn ang="0">
                  <a:pos x="231" y="813"/>
                </a:cxn>
                <a:cxn ang="0">
                  <a:pos x="198" y="882"/>
                </a:cxn>
                <a:cxn ang="0">
                  <a:pos x="162" y="951"/>
                </a:cxn>
                <a:cxn ang="0">
                  <a:pos x="123" y="1020"/>
                </a:cxn>
                <a:cxn ang="0">
                  <a:pos x="87" y="1086"/>
                </a:cxn>
                <a:cxn ang="0">
                  <a:pos x="42" y="1173"/>
                </a:cxn>
              </a:cxnLst>
              <a:rect l="0" t="0" r="r" b="b"/>
              <a:pathLst>
                <a:path w="1957" h="1657">
                  <a:moveTo>
                    <a:pt x="0" y="1245"/>
                  </a:moveTo>
                  <a:lnTo>
                    <a:pt x="3" y="1656"/>
                  </a:lnTo>
                  <a:lnTo>
                    <a:pt x="1949" y="1656"/>
                  </a:lnTo>
                  <a:lnTo>
                    <a:pt x="1956" y="1359"/>
                  </a:lnTo>
                  <a:lnTo>
                    <a:pt x="1923" y="1332"/>
                  </a:lnTo>
                  <a:lnTo>
                    <a:pt x="1889" y="1308"/>
                  </a:lnTo>
                  <a:lnTo>
                    <a:pt x="1857" y="1284"/>
                  </a:lnTo>
                  <a:lnTo>
                    <a:pt x="1815" y="1242"/>
                  </a:lnTo>
                  <a:lnTo>
                    <a:pt x="1779" y="1206"/>
                  </a:lnTo>
                  <a:lnTo>
                    <a:pt x="1743" y="1170"/>
                  </a:lnTo>
                  <a:lnTo>
                    <a:pt x="1716" y="1149"/>
                  </a:lnTo>
                  <a:lnTo>
                    <a:pt x="1692" y="1122"/>
                  </a:lnTo>
                  <a:lnTo>
                    <a:pt x="1665" y="1095"/>
                  </a:lnTo>
                  <a:lnTo>
                    <a:pt x="1638" y="1065"/>
                  </a:lnTo>
                  <a:lnTo>
                    <a:pt x="1605" y="1035"/>
                  </a:lnTo>
                  <a:lnTo>
                    <a:pt x="1578" y="999"/>
                  </a:lnTo>
                  <a:lnTo>
                    <a:pt x="1548" y="963"/>
                  </a:lnTo>
                  <a:lnTo>
                    <a:pt x="1530" y="939"/>
                  </a:lnTo>
                  <a:lnTo>
                    <a:pt x="1506" y="912"/>
                  </a:lnTo>
                  <a:lnTo>
                    <a:pt x="1482" y="882"/>
                  </a:lnTo>
                  <a:lnTo>
                    <a:pt x="1455" y="852"/>
                  </a:lnTo>
                  <a:lnTo>
                    <a:pt x="1431" y="819"/>
                  </a:lnTo>
                  <a:lnTo>
                    <a:pt x="1410" y="792"/>
                  </a:lnTo>
                  <a:lnTo>
                    <a:pt x="1386" y="768"/>
                  </a:lnTo>
                  <a:lnTo>
                    <a:pt x="1365" y="735"/>
                  </a:lnTo>
                  <a:lnTo>
                    <a:pt x="1341" y="708"/>
                  </a:lnTo>
                  <a:lnTo>
                    <a:pt x="1317" y="672"/>
                  </a:lnTo>
                  <a:lnTo>
                    <a:pt x="1301" y="648"/>
                  </a:lnTo>
                  <a:lnTo>
                    <a:pt x="1272" y="606"/>
                  </a:lnTo>
                  <a:lnTo>
                    <a:pt x="1239" y="555"/>
                  </a:lnTo>
                  <a:lnTo>
                    <a:pt x="1215" y="516"/>
                  </a:lnTo>
                  <a:lnTo>
                    <a:pt x="1194" y="483"/>
                  </a:lnTo>
                  <a:lnTo>
                    <a:pt x="1176" y="453"/>
                  </a:lnTo>
                  <a:lnTo>
                    <a:pt x="1152" y="420"/>
                  </a:lnTo>
                  <a:lnTo>
                    <a:pt x="1134" y="390"/>
                  </a:lnTo>
                  <a:lnTo>
                    <a:pt x="1110" y="351"/>
                  </a:lnTo>
                  <a:lnTo>
                    <a:pt x="1086" y="321"/>
                  </a:lnTo>
                  <a:lnTo>
                    <a:pt x="1062" y="291"/>
                  </a:lnTo>
                  <a:lnTo>
                    <a:pt x="1041" y="258"/>
                  </a:lnTo>
                  <a:lnTo>
                    <a:pt x="1017" y="234"/>
                  </a:lnTo>
                  <a:lnTo>
                    <a:pt x="999" y="204"/>
                  </a:lnTo>
                  <a:lnTo>
                    <a:pt x="977" y="180"/>
                  </a:lnTo>
                  <a:lnTo>
                    <a:pt x="939" y="141"/>
                  </a:lnTo>
                  <a:lnTo>
                    <a:pt x="912" y="108"/>
                  </a:lnTo>
                  <a:lnTo>
                    <a:pt x="885" y="84"/>
                  </a:lnTo>
                  <a:lnTo>
                    <a:pt x="855" y="57"/>
                  </a:lnTo>
                  <a:lnTo>
                    <a:pt x="825" y="36"/>
                  </a:lnTo>
                  <a:lnTo>
                    <a:pt x="792" y="15"/>
                  </a:lnTo>
                  <a:lnTo>
                    <a:pt x="747" y="0"/>
                  </a:lnTo>
                  <a:lnTo>
                    <a:pt x="713" y="0"/>
                  </a:lnTo>
                  <a:lnTo>
                    <a:pt x="681" y="12"/>
                  </a:lnTo>
                  <a:lnTo>
                    <a:pt x="651" y="36"/>
                  </a:lnTo>
                  <a:lnTo>
                    <a:pt x="630" y="57"/>
                  </a:lnTo>
                  <a:lnTo>
                    <a:pt x="597" y="102"/>
                  </a:lnTo>
                  <a:lnTo>
                    <a:pt x="564" y="138"/>
                  </a:lnTo>
                  <a:lnTo>
                    <a:pt x="537" y="171"/>
                  </a:lnTo>
                  <a:lnTo>
                    <a:pt x="516" y="213"/>
                  </a:lnTo>
                  <a:lnTo>
                    <a:pt x="492" y="246"/>
                  </a:lnTo>
                  <a:lnTo>
                    <a:pt x="474" y="276"/>
                  </a:lnTo>
                  <a:lnTo>
                    <a:pt x="462" y="306"/>
                  </a:lnTo>
                  <a:lnTo>
                    <a:pt x="444" y="339"/>
                  </a:lnTo>
                  <a:lnTo>
                    <a:pt x="423" y="372"/>
                  </a:lnTo>
                  <a:lnTo>
                    <a:pt x="405" y="411"/>
                  </a:lnTo>
                  <a:lnTo>
                    <a:pt x="384" y="447"/>
                  </a:lnTo>
                  <a:lnTo>
                    <a:pt x="366" y="486"/>
                  </a:lnTo>
                  <a:lnTo>
                    <a:pt x="351" y="522"/>
                  </a:lnTo>
                  <a:lnTo>
                    <a:pt x="333" y="561"/>
                  </a:lnTo>
                  <a:lnTo>
                    <a:pt x="318" y="594"/>
                  </a:lnTo>
                  <a:lnTo>
                    <a:pt x="303" y="627"/>
                  </a:lnTo>
                  <a:lnTo>
                    <a:pt x="285" y="666"/>
                  </a:lnTo>
                  <a:lnTo>
                    <a:pt x="273" y="702"/>
                  </a:lnTo>
                  <a:lnTo>
                    <a:pt x="258" y="738"/>
                  </a:lnTo>
                  <a:lnTo>
                    <a:pt x="246" y="774"/>
                  </a:lnTo>
                  <a:lnTo>
                    <a:pt x="231" y="813"/>
                  </a:lnTo>
                  <a:lnTo>
                    <a:pt x="216" y="852"/>
                  </a:lnTo>
                  <a:lnTo>
                    <a:pt x="198" y="882"/>
                  </a:lnTo>
                  <a:lnTo>
                    <a:pt x="183" y="915"/>
                  </a:lnTo>
                  <a:lnTo>
                    <a:pt x="162" y="951"/>
                  </a:lnTo>
                  <a:lnTo>
                    <a:pt x="144" y="981"/>
                  </a:lnTo>
                  <a:lnTo>
                    <a:pt x="123" y="1020"/>
                  </a:lnTo>
                  <a:lnTo>
                    <a:pt x="105" y="1050"/>
                  </a:lnTo>
                  <a:lnTo>
                    <a:pt x="87" y="1086"/>
                  </a:lnTo>
                  <a:lnTo>
                    <a:pt x="63" y="1134"/>
                  </a:lnTo>
                  <a:lnTo>
                    <a:pt x="42" y="1173"/>
                  </a:lnTo>
                  <a:lnTo>
                    <a:pt x="21" y="1209"/>
                  </a:lnTo>
                </a:path>
              </a:pathLst>
            </a:custGeom>
            <a:grpFill/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0148" name="Freeform 100"/>
          <p:cNvSpPr>
            <a:spLocks/>
          </p:cNvSpPr>
          <p:nvPr/>
        </p:nvSpPr>
        <p:spPr bwMode="auto">
          <a:xfrm>
            <a:off x="4676701" y="4169018"/>
            <a:ext cx="1055557" cy="368816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09"/>
              </a:cxn>
              <a:cxn ang="0">
                <a:pos x="874" y="308"/>
              </a:cxn>
              <a:cxn ang="0">
                <a:pos x="874" y="280"/>
              </a:cxn>
              <a:cxn ang="0">
                <a:pos x="830" y="274"/>
              </a:cxn>
              <a:cxn ang="0">
                <a:pos x="786" y="268"/>
              </a:cxn>
              <a:cxn ang="0">
                <a:pos x="750" y="266"/>
              </a:cxn>
              <a:cxn ang="0">
                <a:pos x="709" y="258"/>
              </a:cxn>
              <a:cxn ang="0">
                <a:pos x="672" y="252"/>
              </a:cxn>
              <a:cxn ang="0">
                <a:pos x="635" y="246"/>
              </a:cxn>
              <a:cxn ang="0">
                <a:pos x="598" y="242"/>
              </a:cxn>
              <a:cxn ang="0">
                <a:pos x="562" y="233"/>
              </a:cxn>
              <a:cxn ang="0">
                <a:pos x="525" y="227"/>
              </a:cxn>
              <a:cxn ang="0">
                <a:pos x="490" y="220"/>
              </a:cxn>
              <a:cxn ang="0">
                <a:pos x="457" y="214"/>
              </a:cxn>
              <a:cxn ang="0">
                <a:pos x="424" y="205"/>
              </a:cxn>
              <a:cxn ang="0">
                <a:pos x="387" y="195"/>
              </a:cxn>
              <a:cxn ang="0">
                <a:pos x="353" y="186"/>
              </a:cxn>
              <a:cxn ang="0">
                <a:pos x="316" y="176"/>
              </a:cxn>
              <a:cxn ang="0">
                <a:pos x="285" y="164"/>
              </a:cxn>
              <a:cxn ang="0">
                <a:pos x="257" y="155"/>
              </a:cxn>
              <a:cxn ang="0">
                <a:pos x="221" y="142"/>
              </a:cxn>
              <a:cxn ang="0">
                <a:pos x="178" y="124"/>
              </a:cxn>
              <a:cxn ang="0">
                <a:pos x="138" y="102"/>
              </a:cxn>
              <a:cxn ang="0">
                <a:pos x="98" y="74"/>
              </a:cxn>
              <a:cxn ang="0">
                <a:pos x="62" y="52"/>
              </a:cxn>
              <a:cxn ang="0">
                <a:pos x="34" y="30"/>
              </a:cxn>
              <a:cxn ang="0">
                <a:pos x="14" y="12"/>
              </a:cxn>
              <a:cxn ang="0">
                <a:pos x="0" y="2"/>
              </a:cxn>
            </a:cxnLst>
            <a:rect l="0" t="0" r="r" b="b"/>
            <a:pathLst>
              <a:path w="874" h="309">
                <a:moveTo>
                  <a:pt x="0" y="0"/>
                </a:moveTo>
                <a:lnTo>
                  <a:pt x="0" y="309"/>
                </a:lnTo>
                <a:lnTo>
                  <a:pt x="874" y="308"/>
                </a:lnTo>
                <a:lnTo>
                  <a:pt x="874" y="280"/>
                </a:lnTo>
                <a:lnTo>
                  <a:pt x="830" y="274"/>
                </a:lnTo>
                <a:lnTo>
                  <a:pt x="786" y="268"/>
                </a:lnTo>
                <a:lnTo>
                  <a:pt x="750" y="266"/>
                </a:lnTo>
                <a:lnTo>
                  <a:pt x="709" y="258"/>
                </a:lnTo>
                <a:lnTo>
                  <a:pt x="672" y="252"/>
                </a:lnTo>
                <a:lnTo>
                  <a:pt x="635" y="246"/>
                </a:lnTo>
                <a:lnTo>
                  <a:pt x="598" y="242"/>
                </a:lnTo>
                <a:lnTo>
                  <a:pt x="562" y="233"/>
                </a:lnTo>
                <a:lnTo>
                  <a:pt x="525" y="227"/>
                </a:lnTo>
                <a:lnTo>
                  <a:pt x="490" y="220"/>
                </a:lnTo>
                <a:lnTo>
                  <a:pt x="457" y="214"/>
                </a:lnTo>
                <a:lnTo>
                  <a:pt x="424" y="205"/>
                </a:lnTo>
                <a:lnTo>
                  <a:pt x="387" y="195"/>
                </a:lnTo>
                <a:lnTo>
                  <a:pt x="353" y="186"/>
                </a:lnTo>
                <a:lnTo>
                  <a:pt x="316" y="176"/>
                </a:lnTo>
                <a:lnTo>
                  <a:pt x="285" y="164"/>
                </a:lnTo>
                <a:lnTo>
                  <a:pt x="257" y="155"/>
                </a:lnTo>
                <a:lnTo>
                  <a:pt x="221" y="142"/>
                </a:lnTo>
                <a:lnTo>
                  <a:pt x="178" y="124"/>
                </a:lnTo>
                <a:lnTo>
                  <a:pt x="138" y="102"/>
                </a:lnTo>
                <a:lnTo>
                  <a:pt x="98" y="74"/>
                </a:lnTo>
                <a:lnTo>
                  <a:pt x="62" y="52"/>
                </a:lnTo>
                <a:lnTo>
                  <a:pt x="34" y="30"/>
                </a:lnTo>
                <a:lnTo>
                  <a:pt x="14" y="12"/>
                </a:lnTo>
                <a:lnTo>
                  <a:pt x="0" y="2"/>
                </a:lnTo>
              </a:path>
            </a:pathLst>
          </a:custGeom>
          <a:solidFill>
            <a:schemeClr val="bg1">
              <a:lumMod val="65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0054" name="Freeform 6"/>
          <p:cNvSpPr>
            <a:spLocks/>
          </p:cNvSpPr>
          <p:nvPr/>
        </p:nvSpPr>
        <p:spPr bwMode="auto">
          <a:xfrm>
            <a:off x="1967275" y="4041306"/>
            <a:ext cx="366350" cy="500109"/>
          </a:xfrm>
          <a:custGeom>
            <a:avLst/>
            <a:gdLst/>
            <a:ahLst/>
            <a:cxnLst>
              <a:cxn ang="0">
                <a:pos x="276" y="0"/>
              </a:cxn>
              <a:cxn ang="0">
                <a:pos x="273" y="414"/>
              </a:cxn>
              <a:cxn ang="0">
                <a:pos x="0" y="414"/>
              </a:cxn>
              <a:cxn ang="0">
                <a:pos x="18" y="399"/>
              </a:cxn>
              <a:cxn ang="0">
                <a:pos x="36" y="375"/>
              </a:cxn>
              <a:cxn ang="0">
                <a:pos x="57" y="348"/>
              </a:cxn>
              <a:cxn ang="0">
                <a:pos x="75" y="324"/>
              </a:cxn>
              <a:cxn ang="0">
                <a:pos x="99" y="291"/>
              </a:cxn>
              <a:cxn ang="0">
                <a:pos x="117" y="261"/>
              </a:cxn>
              <a:cxn ang="0">
                <a:pos x="144" y="222"/>
              </a:cxn>
              <a:cxn ang="0">
                <a:pos x="165" y="186"/>
              </a:cxn>
              <a:cxn ang="0">
                <a:pos x="183" y="156"/>
              </a:cxn>
              <a:cxn ang="0">
                <a:pos x="204" y="123"/>
              </a:cxn>
              <a:cxn ang="0">
                <a:pos x="225" y="90"/>
              </a:cxn>
              <a:cxn ang="0">
                <a:pos x="237" y="63"/>
              </a:cxn>
              <a:cxn ang="0">
                <a:pos x="249" y="42"/>
              </a:cxn>
              <a:cxn ang="0">
                <a:pos x="255" y="33"/>
              </a:cxn>
              <a:cxn ang="0">
                <a:pos x="267" y="12"/>
              </a:cxn>
            </a:cxnLst>
            <a:rect l="0" t="0" r="r" b="b"/>
            <a:pathLst>
              <a:path w="277" h="415">
                <a:moveTo>
                  <a:pt x="276" y="0"/>
                </a:moveTo>
                <a:lnTo>
                  <a:pt x="273" y="414"/>
                </a:lnTo>
                <a:lnTo>
                  <a:pt x="0" y="414"/>
                </a:lnTo>
                <a:lnTo>
                  <a:pt x="18" y="399"/>
                </a:lnTo>
                <a:lnTo>
                  <a:pt x="36" y="375"/>
                </a:lnTo>
                <a:lnTo>
                  <a:pt x="57" y="348"/>
                </a:lnTo>
                <a:lnTo>
                  <a:pt x="75" y="324"/>
                </a:lnTo>
                <a:lnTo>
                  <a:pt x="99" y="291"/>
                </a:lnTo>
                <a:lnTo>
                  <a:pt x="117" y="261"/>
                </a:lnTo>
                <a:lnTo>
                  <a:pt x="144" y="222"/>
                </a:lnTo>
                <a:lnTo>
                  <a:pt x="165" y="186"/>
                </a:lnTo>
                <a:lnTo>
                  <a:pt x="183" y="156"/>
                </a:lnTo>
                <a:lnTo>
                  <a:pt x="204" y="123"/>
                </a:lnTo>
                <a:lnTo>
                  <a:pt x="225" y="90"/>
                </a:lnTo>
                <a:lnTo>
                  <a:pt x="237" y="63"/>
                </a:lnTo>
                <a:lnTo>
                  <a:pt x="249" y="42"/>
                </a:lnTo>
                <a:lnTo>
                  <a:pt x="255" y="33"/>
                </a:lnTo>
                <a:lnTo>
                  <a:pt x="267" y="12"/>
                </a:lnTo>
              </a:path>
            </a:pathLst>
          </a:custGeom>
          <a:solidFill>
            <a:schemeClr val="bg1">
              <a:lumMod val="65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30055" name="Group 7"/>
          <p:cNvGrpSpPr>
            <a:grpSpLocks/>
          </p:cNvGrpSpPr>
          <p:nvPr/>
        </p:nvGrpSpPr>
        <p:grpSpPr bwMode="auto">
          <a:xfrm>
            <a:off x="2236788" y="2432364"/>
            <a:ext cx="3588388" cy="2178279"/>
            <a:chOff x="1409" y="1325"/>
            <a:chExt cx="2985" cy="1825"/>
          </a:xfrm>
        </p:grpSpPr>
        <p:sp>
          <p:nvSpPr>
            <p:cNvPr id="130056" name="Arc 8"/>
            <p:cNvSpPr>
              <a:spLocks/>
            </p:cNvSpPr>
            <p:nvPr/>
          </p:nvSpPr>
          <p:spPr bwMode="auto">
            <a:xfrm rot="3120000">
              <a:off x="2610" y="2306"/>
              <a:ext cx="1217" cy="269"/>
            </a:xfrm>
            <a:custGeom>
              <a:avLst/>
              <a:gdLst>
                <a:gd name="G0" fmla="+- 3435 0 0"/>
                <a:gd name="G1" fmla="+- 0 0 0"/>
                <a:gd name="G2" fmla="+- 21600 0 0"/>
                <a:gd name="T0" fmla="*/ 22917 w 22917"/>
                <a:gd name="T1" fmla="*/ 9328 h 21600"/>
                <a:gd name="T2" fmla="*/ 0 w 22917"/>
                <a:gd name="T3" fmla="*/ 21325 h 21600"/>
                <a:gd name="T4" fmla="*/ 3435 w 22917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17" h="21600" fill="none" extrusionOk="0">
                  <a:moveTo>
                    <a:pt x="22917" y="9328"/>
                  </a:moveTo>
                  <a:cubicBezTo>
                    <a:pt x="19326" y="16827"/>
                    <a:pt x="11749" y="21599"/>
                    <a:pt x="3435" y="21600"/>
                  </a:cubicBezTo>
                  <a:cubicBezTo>
                    <a:pt x="2284" y="21600"/>
                    <a:pt x="1135" y="21508"/>
                    <a:pt x="-1" y="21325"/>
                  </a:cubicBezTo>
                </a:path>
                <a:path w="22917" h="21600" stroke="0" extrusionOk="0">
                  <a:moveTo>
                    <a:pt x="22917" y="9328"/>
                  </a:moveTo>
                  <a:cubicBezTo>
                    <a:pt x="19326" y="16827"/>
                    <a:pt x="11749" y="21599"/>
                    <a:pt x="3435" y="21600"/>
                  </a:cubicBezTo>
                  <a:cubicBezTo>
                    <a:pt x="2284" y="21600"/>
                    <a:pt x="1135" y="21508"/>
                    <a:pt x="-1" y="21325"/>
                  </a:cubicBezTo>
                  <a:lnTo>
                    <a:pt x="3435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57" name="Arc 9"/>
            <p:cNvSpPr>
              <a:spLocks/>
            </p:cNvSpPr>
            <p:nvPr/>
          </p:nvSpPr>
          <p:spPr bwMode="auto">
            <a:xfrm rot="300000">
              <a:off x="3605" y="2849"/>
              <a:ext cx="789" cy="182"/>
            </a:xfrm>
            <a:custGeom>
              <a:avLst/>
              <a:gdLst>
                <a:gd name="G0" fmla="+- 18659 0 0"/>
                <a:gd name="G1" fmla="+- 0 0 0"/>
                <a:gd name="G2" fmla="+- 21600 0 0"/>
                <a:gd name="T0" fmla="*/ 16352 w 18659"/>
                <a:gd name="T1" fmla="*/ 21476 h 21476"/>
                <a:gd name="T2" fmla="*/ 0 w 18659"/>
                <a:gd name="T3" fmla="*/ 10882 h 21476"/>
                <a:gd name="T4" fmla="*/ 18659 w 18659"/>
                <a:gd name="T5" fmla="*/ 0 h 21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659" h="21476" fill="none" extrusionOk="0">
                  <a:moveTo>
                    <a:pt x="16351" y="21476"/>
                  </a:moveTo>
                  <a:cubicBezTo>
                    <a:pt x="9527" y="20743"/>
                    <a:pt x="3458" y="16810"/>
                    <a:pt x="0" y="10881"/>
                  </a:cubicBezTo>
                </a:path>
                <a:path w="18659" h="21476" stroke="0" extrusionOk="0">
                  <a:moveTo>
                    <a:pt x="16351" y="21476"/>
                  </a:moveTo>
                  <a:cubicBezTo>
                    <a:pt x="9527" y="20743"/>
                    <a:pt x="3458" y="16810"/>
                    <a:pt x="0" y="10881"/>
                  </a:cubicBezTo>
                  <a:lnTo>
                    <a:pt x="18659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58" name="Arc 10"/>
            <p:cNvSpPr>
              <a:spLocks/>
            </p:cNvSpPr>
            <p:nvPr/>
          </p:nvSpPr>
          <p:spPr bwMode="auto">
            <a:xfrm rot="6600000">
              <a:off x="1475" y="1742"/>
              <a:ext cx="963" cy="219"/>
            </a:xfrm>
            <a:custGeom>
              <a:avLst/>
              <a:gdLst>
                <a:gd name="G0" fmla="+- 21197 0 0"/>
                <a:gd name="G1" fmla="+- 0 0 0"/>
                <a:gd name="G2" fmla="+- 21600 0 0"/>
                <a:gd name="T0" fmla="*/ 21153 w 21197"/>
                <a:gd name="T1" fmla="*/ 21600 h 21600"/>
                <a:gd name="T2" fmla="*/ 0 w 21197"/>
                <a:gd name="T3" fmla="*/ 4153 h 21600"/>
                <a:gd name="T4" fmla="*/ 21197 w 21197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97" h="21600" fill="none" extrusionOk="0">
                  <a:moveTo>
                    <a:pt x="21153" y="21599"/>
                  </a:moveTo>
                  <a:cubicBezTo>
                    <a:pt x="10841" y="21578"/>
                    <a:pt x="1982" y="14272"/>
                    <a:pt x="0" y="4152"/>
                  </a:cubicBezTo>
                </a:path>
                <a:path w="21197" h="21600" stroke="0" extrusionOk="0">
                  <a:moveTo>
                    <a:pt x="21153" y="21599"/>
                  </a:moveTo>
                  <a:cubicBezTo>
                    <a:pt x="10841" y="21578"/>
                    <a:pt x="1982" y="14272"/>
                    <a:pt x="0" y="4152"/>
                  </a:cubicBezTo>
                  <a:lnTo>
                    <a:pt x="21197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59" name="Arc 11"/>
            <p:cNvSpPr>
              <a:spLocks/>
            </p:cNvSpPr>
            <p:nvPr/>
          </p:nvSpPr>
          <p:spPr bwMode="auto">
            <a:xfrm rot="17820000">
              <a:off x="944" y="2597"/>
              <a:ext cx="1018" cy="87"/>
            </a:xfrm>
            <a:custGeom>
              <a:avLst/>
              <a:gdLst>
                <a:gd name="G0" fmla="+- 20959 0 0"/>
                <a:gd name="G1" fmla="+- 0 0 0"/>
                <a:gd name="G2" fmla="+- 21600 0 0"/>
                <a:gd name="T0" fmla="*/ 19815 w 20959"/>
                <a:gd name="T1" fmla="*/ 21570 h 21570"/>
                <a:gd name="T2" fmla="*/ 0 w 20959"/>
                <a:gd name="T3" fmla="*/ 5223 h 21570"/>
                <a:gd name="T4" fmla="*/ 20959 w 20959"/>
                <a:gd name="T5" fmla="*/ 0 h 21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59" h="21570" fill="none" extrusionOk="0">
                  <a:moveTo>
                    <a:pt x="19815" y="21569"/>
                  </a:moveTo>
                  <a:cubicBezTo>
                    <a:pt x="10335" y="21066"/>
                    <a:pt x="2295" y="14434"/>
                    <a:pt x="-1" y="5223"/>
                  </a:cubicBezTo>
                </a:path>
                <a:path w="20959" h="21570" stroke="0" extrusionOk="0">
                  <a:moveTo>
                    <a:pt x="19815" y="21569"/>
                  </a:moveTo>
                  <a:cubicBezTo>
                    <a:pt x="10335" y="21066"/>
                    <a:pt x="2295" y="14434"/>
                    <a:pt x="-1" y="5223"/>
                  </a:cubicBezTo>
                  <a:lnTo>
                    <a:pt x="20959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60" name="Arc 12"/>
            <p:cNvSpPr>
              <a:spLocks/>
            </p:cNvSpPr>
            <p:nvPr/>
          </p:nvSpPr>
          <p:spPr bwMode="auto">
            <a:xfrm rot="14520000">
              <a:off x="2018" y="1703"/>
              <a:ext cx="961" cy="206"/>
            </a:xfrm>
            <a:custGeom>
              <a:avLst/>
              <a:gdLst>
                <a:gd name="G0" fmla="+- 0 0 0"/>
                <a:gd name="G1" fmla="+- 104 0 0"/>
                <a:gd name="G2" fmla="+- 21600 0 0"/>
                <a:gd name="T0" fmla="*/ 21600 w 21600"/>
                <a:gd name="T1" fmla="*/ 0 h 21413"/>
                <a:gd name="T2" fmla="*/ 3532 w 21600"/>
                <a:gd name="T3" fmla="*/ 21413 h 21413"/>
                <a:gd name="T4" fmla="*/ 0 w 21600"/>
                <a:gd name="T5" fmla="*/ 104 h 21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413" fill="none" extrusionOk="0">
                  <a:moveTo>
                    <a:pt x="21599" y="0"/>
                  </a:moveTo>
                  <a:cubicBezTo>
                    <a:pt x="21599" y="34"/>
                    <a:pt x="21600" y="69"/>
                    <a:pt x="21600" y="104"/>
                  </a:cubicBezTo>
                  <a:cubicBezTo>
                    <a:pt x="21600" y="10670"/>
                    <a:pt x="13956" y="19685"/>
                    <a:pt x="3532" y="21413"/>
                  </a:cubicBezTo>
                </a:path>
                <a:path w="21600" h="21413" stroke="0" extrusionOk="0">
                  <a:moveTo>
                    <a:pt x="21599" y="0"/>
                  </a:moveTo>
                  <a:cubicBezTo>
                    <a:pt x="21599" y="34"/>
                    <a:pt x="21600" y="69"/>
                    <a:pt x="21600" y="104"/>
                  </a:cubicBezTo>
                  <a:cubicBezTo>
                    <a:pt x="21600" y="10670"/>
                    <a:pt x="13956" y="19685"/>
                    <a:pt x="3532" y="21413"/>
                  </a:cubicBezTo>
                  <a:lnTo>
                    <a:pt x="0" y="104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0061" name="Line 13"/>
          <p:cNvSpPr>
            <a:spLocks noChangeShapeType="1"/>
          </p:cNvSpPr>
          <p:nvPr/>
        </p:nvSpPr>
        <p:spPr bwMode="auto">
          <a:xfrm>
            <a:off x="2139950" y="3592521"/>
            <a:ext cx="0" cy="44401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62" name="Line 14"/>
          <p:cNvSpPr>
            <a:spLocks noChangeShapeType="1"/>
          </p:cNvSpPr>
          <p:nvPr/>
        </p:nvSpPr>
        <p:spPr bwMode="auto">
          <a:xfrm flipV="1">
            <a:off x="1876425" y="2372684"/>
            <a:ext cx="0" cy="21770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63" name="Rectangle 15"/>
          <p:cNvSpPr>
            <a:spLocks noChangeArrowheads="1"/>
          </p:cNvSpPr>
          <p:nvPr/>
        </p:nvSpPr>
        <p:spPr bwMode="auto">
          <a:xfrm>
            <a:off x="6488402" y="4317023"/>
            <a:ext cx="342581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latin typeface="Symbol" panose="05050102010706020507" pitchFamily="18" charset="2"/>
              </a:rPr>
              <a:t></a:t>
            </a:r>
            <a:r>
              <a:rPr lang="en-US" sz="1805" baseline="30000" dirty="0">
                <a:latin typeface="+mn-lt"/>
              </a:rPr>
              <a:t>2</a:t>
            </a:r>
          </a:p>
        </p:txBody>
      </p:sp>
      <p:sp>
        <p:nvSpPr>
          <p:cNvPr id="130064" name="Rectangle 16"/>
          <p:cNvSpPr>
            <a:spLocks noChangeArrowheads="1"/>
          </p:cNvSpPr>
          <p:nvPr/>
        </p:nvSpPr>
        <p:spPr bwMode="auto">
          <a:xfrm>
            <a:off x="1643064" y="4603482"/>
            <a:ext cx="254417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>
                <a:latin typeface="+mn-lt"/>
              </a:rPr>
              <a:t>0</a:t>
            </a:r>
          </a:p>
        </p:txBody>
      </p:sp>
      <p:sp>
        <p:nvSpPr>
          <p:cNvPr id="130065" name="Rectangle 17"/>
          <p:cNvSpPr>
            <a:spLocks noChangeArrowheads="1"/>
          </p:cNvSpPr>
          <p:nvPr/>
        </p:nvSpPr>
        <p:spPr bwMode="auto">
          <a:xfrm>
            <a:off x="1900238" y="3228480"/>
            <a:ext cx="546163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>
                <a:latin typeface="+mn-lt"/>
              </a:rPr>
              <a:t>.025</a:t>
            </a:r>
          </a:p>
        </p:txBody>
      </p:sp>
      <p:sp>
        <p:nvSpPr>
          <p:cNvPr id="130066" name="Line 18"/>
          <p:cNvSpPr>
            <a:spLocks noChangeShapeType="1"/>
          </p:cNvSpPr>
          <p:nvPr/>
        </p:nvSpPr>
        <p:spPr bwMode="auto">
          <a:xfrm rot="5400000" flipV="1">
            <a:off x="4175971" y="2240677"/>
            <a:ext cx="1" cy="459909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0067" name="Freeform 19"/>
          <p:cNvSpPr>
            <a:spLocks/>
          </p:cNvSpPr>
          <p:nvPr/>
        </p:nvSpPr>
        <p:spPr bwMode="auto">
          <a:xfrm>
            <a:off x="2292901" y="3814526"/>
            <a:ext cx="34374" cy="80447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" y="473"/>
              </a:cxn>
            </a:cxnLst>
            <a:rect l="0" t="0" r="r" b="b"/>
            <a:pathLst>
              <a:path w="2" h="474">
                <a:moveTo>
                  <a:pt x="0" y="0"/>
                </a:moveTo>
                <a:lnTo>
                  <a:pt x="1" y="473"/>
                </a:lnTo>
              </a:path>
            </a:pathLst>
          </a:custGeom>
          <a:noFill/>
          <a:ln w="127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0070" name="Rectangle 22"/>
          <p:cNvSpPr>
            <a:spLocks noChangeArrowheads="1"/>
          </p:cNvSpPr>
          <p:nvPr/>
        </p:nvSpPr>
        <p:spPr bwMode="auto">
          <a:xfrm>
            <a:off x="2005014" y="4607063"/>
            <a:ext cx="663182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>
                <a:latin typeface="+mn-lt"/>
              </a:rPr>
              <a:t>2.700</a:t>
            </a:r>
          </a:p>
        </p:txBody>
      </p:sp>
      <p:sp>
        <p:nvSpPr>
          <p:cNvPr id="130146" name="Rectangle 98"/>
          <p:cNvSpPr>
            <a:spLocks noChangeArrowheads="1"/>
          </p:cNvSpPr>
          <p:nvPr/>
        </p:nvSpPr>
        <p:spPr bwMode="auto">
          <a:xfrm>
            <a:off x="687388" y="1681602"/>
            <a:ext cx="7772400" cy="397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1805" baseline="30000" dirty="0">
                <a:solidFill>
                  <a:schemeClr val="tx2"/>
                </a:solidFill>
                <a:latin typeface="+mn-lt"/>
              </a:rPr>
              <a:t>	</a:t>
            </a:r>
            <a:r>
              <a:rPr lang="en-US" sz="1805" dirty="0">
                <a:solidFill>
                  <a:schemeClr val="tx2"/>
                </a:solidFill>
                <a:latin typeface="+mn-lt"/>
              </a:rPr>
              <a:t>    </a:t>
            </a:r>
            <a:r>
              <a:rPr lang="en-US" sz="1805" i="1" dirty="0">
                <a:latin typeface="+mn-lt"/>
              </a:rPr>
              <a:t>n</a:t>
            </a:r>
            <a:r>
              <a:rPr lang="en-US" sz="1805" dirty="0">
                <a:latin typeface="+mn-lt"/>
              </a:rPr>
              <a:t> - 1 = 10 - 1 = 9 degrees of freedom and </a:t>
            </a:r>
            <a:r>
              <a:rPr lang="en-US" sz="1805" i="1" dirty="0">
                <a:latin typeface="Symbol" panose="05050102010706020507" pitchFamily="18" charset="2"/>
              </a:rPr>
              <a:t>a</a:t>
            </a:r>
            <a:r>
              <a:rPr lang="en-US" sz="1805" dirty="0">
                <a:latin typeface="+mn-lt"/>
              </a:rPr>
              <a:t> = .05</a:t>
            </a:r>
          </a:p>
        </p:txBody>
      </p:sp>
      <p:sp>
        <p:nvSpPr>
          <p:cNvPr id="130149" name="Line 101"/>
          <p:cNvSpPr>
            <a:spLocks noChangeShapeType="1"/>
          </p:cNvSpPr>
          <p:nvPr/>
        </p:nvSpPr>
        <p:spPr bwMode="auto">
          <a:xfrm>
            <a:off x="4667176" y="4002515"/>
            <a:ext cx="0" cy="57828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150" name="Rectangle 102"/>
          <p:cNvSpPr>
            <a:spLocks noChangeArrowheads="1"/>
          </p:cNvSpPr>
          <p:nvPr/>
        </p:nvSpPr>
        <p:spPr bwMode="auto">
          <a:xfrm>
            <a:off x="4296247" y="4603482"/>
            <a:ext cx="780201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latin typeface="+mn-lt"/>
              </a:rPr>
              <a:t>19.023</a:t>
            </a:r>
          </a:p>
        </p:txBody>
      </p:sp>
      <p:sp>
        <p:nvSpPr>
          <p:cNvPr id="130151" name="Rectangle 103"/>
          <p:cNvSpPr>
            <a:spLocks noChangeArrowheads="1"/>
          </p:cNvSpPr>
          <p:nvPr/>
        </p:nvSpPr>
        <p:spPr bwMode="auto">
          <a:xfrm>
            <a:off x="4782750" y="3598400"/>
            <a:ext cx="1443973" cy="6230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latin typeface="+mn-lt"/>
              </a:rPr>
              <a:t>Area in Upper</a:t>
            </a:r>
          </a:p>
          <a:p>
            <a:pPr algn="l"/>
            <a:r>
              <a:rPr lang="en-US" sz="1805" dirty="0">
                <a:latin typeface="+mn-lt"/>
              </a:rPr>
              <a:t>Tail = .025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28"/>
              <p:cNvSpPr txBox="1"/>
              <p:nvPr/>
            </p:nvSpPr>
            <p:spPr>
              <a:xfrm>
                <a:off x="3880395" y="2434388"/>
                <a:ext cx="2631233" cy="525465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805" i="1">
                        <a:latin typeface="Cambria Math"/>
                        <a:ea typeface="Cambria Math"/>
                      </a:rPr>
                      <m:t>2.700≤</m:t>
                    </m:r>
                    <m:f>
                      <m:fPr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5" i="1">
                            <a:latin typeface="Cambria Math"/>
                          </a:rPr>
                          <m:t>(</m:t>
                        </m:r>
                        <m:r>
                          <a:rPr lang="en-US" sz="1805" i="1">
                            <a:latin typeface="Cambria Math"/>
                          </a:rPr>
                          <m:t>𝑛</m:t>
                        </m:r>
                        <m:r>
                          <a:rPr lang="en-US" sz="1805" i="1">
                            <a:latin typeface="Cambria Math"/>
                          </a:rPr>
                          <m:t>−1)</m:t>
                        </m:r>
                        <m:sSup>
                          <m:sSupPr>
                            <m:ctrlPr>
                              <a:rPr lang="en-US" sz="1805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5" i="1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US" sz="1805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1805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5" i="1"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p>
                            <m:r>
                              <a:rPr lang="en-US" sz="1805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1805" i="1" dirty="0">
                        <a:latin typeface="Cambria Math"/>
                        <a:ea typeface="Cambria Math"/>
                      </a:rPr>
                      <m:t>≤ </m:t>
                    </m:r>
                  </m:oMath>
                </a14:m>
                <a:r>
                  <a:rPr lang="en-US" sz="1805" dirty="0">
                    <a:latin typeface="+mn-lt"/>
                  </a:rPr>
                  <a:t>19.023</a:t>
                </a:r>
              </a:p>
            </p:txBody>
          </p:sp>
        </mc:Choice>
        <mc:Fallback xmlns="">
          <p:sp>
            <p:nvSpPr>
              <p:cNvPr id="29" name="TextBox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0395" y="2434388"/>
                <a:ext cx="2631233" cy="525465"/>
              </a:xfrm>
              <a:prstGeom prst="rect">
                <a:avLst/>
              </a:prstGeom>
              <a:blipFill>
                <a:blip r:embed="rId3"/>
                <a:stretch>
                  <a:fillRect r="-1160" b="-5747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Rectangle 2"/>
          <p:cNvSpPr txBox="1">
            <a:spLocks noChangeArrowheads="1"/>
          </p:cNvSpPr>
          <p:nvPr/>
        </p:nvSpPr>
        <p:spPr>
          <a:xfrm>
            <a:off x="525860" y="1134475"/>
            <a:ext cx="7772400" cy="426107"/>
          </a:xfrm>
          <a:prstGeom prst="rect">
            <a:avLst/>
          </a:prstGeom>
          <a:noFill/>
          <a:ln/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Interval Estimation of </a:t>
            </a:r>
            <a:r>
              <a:rPr lang="en-US" sz="2400" b="1" i="1" dirty="0">
                <a:latin typeface="Symbol" pitchFamily="18" charset="2"/>
              </a:rPr>
              <a:t></a:t>
            </a:r>
            <a:r>
              <a:rPr lang="en-US" sz="2400" b="1" baseline="300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7802975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130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500"/>
                                        <p:tgtEl>
                                          <p:spTgt spid="130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500"/>
                                        <p:tgtEl>
                                          <p:spTgt spid="130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3" dur="500"/>
                                        <p:tgtEl>
                                          <p:spTgt spid="130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30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500"/>
                                        <p:tgtEl>
                                          <p:spTgt spid="130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500"/>
                            </p:stCondLst>
                            <p:childTnLst>
                              <p:par>
                                <p:cTn id="3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130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0"/>
                            </p:stCondLst>
                            <p:childTnLst>
                              <p:par>
                                <p:cTn id="37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39" dur="500"/>
                                        <p:tgtEl>
                                          <p:spTgt spid="130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500"/>
                            </p:stCondLst>
                            <p:childTnLst>
                              <p:par>
                                <p:cTn id="4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500"/>
                                        <p:tgtEl>
                                          <p:spTgt spid="130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000"/>
                            </p:stCondLst>
                            <p:childTnLst>
                              <p:par>
                                <p:cTn id="4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30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500"/>
                            </p:stCondLst>
                            <p:childTnLst>
                              <p:par>
                                <p:cTn id="4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130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5" dur="500"/>
                                        <p:tgtEl>
                                          <p:spTgt spid="130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9500"/>
                            </p:stCondLst>
                            <p:childTnLst>
                              <p:par>
                                <p:cTn id="5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9" dur="500"/>
                                        <p:tgtEl>
                                          <p:spTgt spid="130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0"/>
                            </p:stCondLst>
                            <p:childTnLst>
                              <p:par>
                                <p:cTn id="61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3" dur="500"/>
                                        <p:tgtEl>
                                          <p:spTgt spid="130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1500"/>
                            </p:stCondLst>
                            <p:childTnLst>
                              <p:par>
                                <p:cTn id="6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0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148" grpId="0" animBg="1"/>
      <p:bldP spid="130054" grpId="0" animBg="1"/>
      <p:bldP spid="130061" grpId="0" animBg="1"/>
      <p:bldP spid="130062" grpId="0" animBg="1"/>
      <p:bldP spid="130063" grpId="0" autoUpdateAnimBg="0"/>
      <p:bldP spid="130064" grpId="0" autoUpdateAnimBg="0"/>
      <p:bldP spid="130065" grpId="0" autoUpdateAnimBg="0"/>
      <p:bldP spid="130066" grpId="0" animBg="1"/>
      <p:bldP spid="130067" grpId="0" animBg="1"/>
      <p:bldP spid="130070" grpId="0" autoUpdateAnimBg="0"/>
      <p:bldP spid="130149" grpId="0" animBg="1"/>
      <p:bldP spid="130150" grpId="0" autoUpdateAnimBg="0"/>
      <p:bldP spid="130151" grpId="0" autoUpdateAnimBg="0"/>
      <p:bldP spid="2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9" name="Rectangle 9"/>
          <p:cNvSpPr>
            <a:spLocks noGrp="1" noChangeArrowheads="1"/>
          </p:cNvSpPr>
          <p:nvPr>
            <p:ph type="title"/>
          </p:nvPr>
        </p:nvSpPr>
        <p:spPr>
          <a:xfrm>
            <a:off x="493121" y="1042016"/>
            <a:ext cx="7886700" cy="546659"/>
          </a:xfrm>
          <a:noFill/>
          <a:ln/>
        </p:spPr>
        <p:txBody>
          <a:bodyPr/>
          <a:lstStyle/>
          <a:p>
            <a:r>
              <a:rPr lang="en-US" sz="2400" dirty="0"/>
              <a:t>Interval Estimation of </a:t>
            </a:r>
            <a:r>
              <a:rPr lang="en-US" sz="2400" i="1" dirty="0">
                <a:latin typeface="Symbol" pitchFamily="18" charset="2"/>
              </a:rPr>
              <a:t></a:t>
            </a:r>
            <a:r>
              <a:rPr lang="en-US" sz="2400" baseline="30000" dirty="0"/>
              <a:t>2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idx="1"/>
          </p:nvPr>
        </p:nvSpPr>
        <p:spPr>
          <a:xfrm>
            <a:off x="677615" y="1704963"/>
            <a:ext cx="7920038" cy="415365"/>
          </a:xfrm>
          <a:noFill/>
          <a:ln/>
        </p:spPr>
        <p:txBody>
          <a:bodyPr>
            <a:normAutofit fontScale="92500" lnSpcReduction="10000"/>
          </a:bodyPr>
          <a:lstStyle/>
          <a:p>
            <a:r>
              <a:rPr lang="en-US" dirty="0"/>
              <a:t>Sample variance </a:t>
            </a:r>
            <a:r>
              <a:rPr lang="en-US" i="1" dirty="0"/>
              <a:t>s</a:t>
            </a:r>
            <a:r>
              <a:rPr lang="en-US" baseline="30000" dirty="0"/>
              <a:t>2</a:t>
            </a:r>
            <a:r>
              <a:rPr lang="en-US" dirty="0"/>
              <a:t> provides a point estimate of </a:t>
            </a:r>
            <a:r>
              <a:rPr lang="en-US" i="1" dirty="0">
                <a:latin typeface="Symbol" pitchFamily="18" charset="2"/>
              </a:rPr>
              <a:t> </a:t>
            </a:r>
            <a:r>
              <a:rPr lang="en-US" baseline="30000" dirty="0"/>
              <a:t>2</a:t>
            </a:r>
            <a:r>
              <a:rPr lang="en-US" dirty="0"/>
              <a:t>.</a:t>
            </a:r>
          </a:p>
        </p:txBody>
      </p:sp>
      <p:sp>
        <p:nvSpPr>
          <p:cNvPr id="20563" name="Text Box 83"/>
          <p:cNvSpPr txBox="1">
            <a:spLocks noChangeArrowheads="1"/>
          </p:cNvSpPr>
          <p:nvPr/>
        </p:nvSpPr>
        <p:spPr bwMode="auto">
          <a:xfrm>
            <a:off x="3758618" y="4123539"/>
            <a:ext cx="1585690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latin typeface="+mn-lt"/>
              </a:rPr>
              <a:t>.33 </a:t>
            </a:r>
            <a:r>
              <a:rPr lang="en-US" sz="1805" u="sng" dirty="0">
                <a:latin typeface="+mn-lt"/>
              </a:rPr>
              <a:t>&lt;</a:t>
            </a:r>
            <a:r>
              <a:rPr lang="en-US" sz="1805" dirty="0">
                <a:latin typeface="+mn-lt"/>
              </a:rPr>
              <a:t> </a:t>
            </a:r>
            <a:r>
              <a:rPr lang="en-US" sz="1805" i="1" dirty="0">
                <a:latin typeface="Symbol" panose="05050102010706020507" pitchFamily="18" charset="2"/>
              </a:rPr>
              <a:t> </a:t>
            </a:r>
            <a:r>
              <a:rPr lang="en-US" sz="1805" baseline="30000" dirty="0">
                <a:latin typeface="+mn-lt"/>
              </a:rPr>
              <a:t>2 </a:t>
            </a:r>
            <a:r>
              <a:rPr lang="en-US" sz="1805" u="sng" dirty="0">
                <a:latin typeface="+mn-lt"/>
              </a:rPr>
              <a:t>&lt;</a:t>
            </a:r>
            <a:r>
              <a:rPr lang="en-US" sz="1805" dirty="0">
                <a:latin typeface="+mn-lt"/>
              </a:rPr>
              <a:t> 2.33</a:t>
            </a:r>
          </a:p>
        </p:txBody>
      </p:sp>
      <p:sp>
        <p:nvSpPr>
          <p:cNvPr id="20564" name="Rectangle 84"/>
          <p:cNvSpPr>
            <a:spLocks noChangeArrowheads="1"/>
          </p:cNvSpPr>
          <p:nvPr/>
        </p:nvSpPr>
        <p:spPr bwMode="auto">
          <a:xfrm>
            <a:off x="685800" y="2783275"/>
            <a:ext cx="7920038" cy="65885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A 95% confidence interval for the population variance is given by: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067787" y="2067883"/>
                <a:ext cx="3043525" cy="649665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5" i="1">
                              <a:latin typeface="Cambria Math"/>
                            </a:rPr>
                            <m:t>𝑠</m:t>
                          </m:r>
                        </m:e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805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nary>
                            <m:naryPr>
                              <m:chr m:val="∑"/>
                              <m:subHide m:val="on"/>
                              <m:supHide m:val="on"/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en-US" sz="1805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1805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sSub>
                                        <m:sSubPr>
                                          <m:ctrlPr>
                                            <a:rPr lang="en-US" sz="1805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1805" i="1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  <m:sub>
                                          <m:r>
                                            <a:rPr lang="en-US" sz="1805" i="1">
                                              <a:latin typeface="Cambria Math"/>
                                            </a:rPr>
                                            <m:t>𝑖</m:t>
                                          </m:r>
                                        </m:sub>
                                      </m:sSub>
                                      <m:r>
                                        <a:rPr lang="en-US" sz="1805" i="1">
                                          <a:latin typeface="Cambria Math"/>
                                        </a:rPr>
                                        <m:t>−</m:t>
                                      </m:r>
                                      <m:acc>
                                        <m:accPr>
                                          <m:chr m:val="̅"/>
                                          <m:ctrlPr>
                                            <a:rPr lang="en-US" sz="1805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z="1805" i="1">
                                              <a:latin typeface="Cambria Math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</m:d>
                                </m:e>
                                <m:sup>
                                  <m:r>
                                    <a:rPr lang="en-US" sz="1805" i="1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nary>
                        </m:num>
                        <m:den>
                          <m:r>
                            <a:rPr lang="en-US" sz="1805" i="1">
                              <a:latin typeface="Cambria Math"/>
                            </a:rPr>
                            <m:t>𝑛</m:t>
                          </m:r>
                          <m:r>
                            <a:rPr lang="en-US" sz="1805" i="1">
                              <a:latin typeface="Cambria Math"/>
                            </a:rPr>
                            <m:t>−1</m:t>
                          </m:r>
                        </m:den>
                      </m:f>
                      <m:r>
                        <a:rPr lang="en-US" sz="1805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5" i="1">
                              <a:latin typeface="Cambria Math"/>
                            </a:rPr>
                            <m:t>6.3</m:t>
                          </m:r>
                        </m:num>
                        <m:den>
                          <m:r>
                            <a:rPr lang="en-US" sz="1805" i="1">
                              <a:latin typeface="Cambria Math"/>
                            </a:rPr>
                            <m:t>9</m:t>
                          </m:r>
                        </m:den>
                      </m:f>
                      <m:r>
                        <a:rPr lang="en-US" sz="1805" i="1">
                          <a:latin typeface="Cambria Math"/>
                        </a:rPr>
                        <m:t>=.70</m:t>
                      </m:r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67787" y="2067883"/>
                <a:ext cx="3043525" cy="649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832970" y="3293478"/>
                <a:ext cx="3488584" cy="631391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1805" i="1">
                                  <a:latin typeface="Cambria Math"/>
                                </a:rPr>
                                <m:t>10−1</m:t>
                              </m:r>
                            </m:e>
                          </m:d>
                          <m:r>
                            <a:rPr lang="en-US" sz="1805" i="1">
                              <a:latin typeface="Cambria Math"/>
                            </a:rPr>
                            <m:t>.70</m:t>
                          </m:r>
                        </m:num>
                        <m:den>
                          <m:r>
                            <a:rPr lang="en-US" sz="1805" i="1">
                              <a:latin typeface="Cambria Math"/>
                            </a:rPr>
                            <m:t>19.02</m:t>
                          </m:r>
                        </m:den>
                      </m:f>
                      <m:r>
                        <a:rPr lang="en-US" sz="1805" i="1">
                          <a:latin typeface="Cambria Math"/>
                          <a:ea typeface="Cambria Math"/>
                        </a:rPr>
                        <m:t>≤</m:t>
                      </m:r>
                      <m:sSup>
                        <m:sSupPr>
                          <m:ctrlPr>
                            <a:rPr lang="en-US" sz="1805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1805" i="1">
                              <a:latin typeface="Cambria Math"/>
                              <a:ea typeface="Cambria Math"/>
                            </a:rPr>
                            <m:t>𝜎</m:t>
                          </m:r>
                        </m:e>
                        <m:sup>
                          <m:r>
                            <a:rPr lang="en-US" sz="1805" i="1"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805" i="1">
                          <a:latin typeface="Cambria Math"/>
                          <a:ea typeface="Cambria Math"/>
                        </a:rPr>
                        <m:t>≤</m:t>
                      </m:r>
                      <m:f>
                        <m:fPr>
                          <m:ctrlPr>
                            <a:rPr lang="en-US" sz="1805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1805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1805" i="1">
                                  <a:latin typeface="Cambria Math"/>
                                  <a:ea typeface="Cambria Math"/>
                                </a:rPr>
                                <m:t>10−1</m:t>
                              </m:r>
                            </m:e>
                          </m:d>
                          <m:r>
                            <a:rPr lang="en-US" sz="1805" i="1">
                              <a:latin typeface="Cambria Math"/>
                              <a:ea typeface="Cambria Math"/>
                            </a:rPr>
                            <m:t>.70</m:t>
                          </m:r>
                        </m:num>
                        <m:den>
                          <m:r>
                            <a:rPr lang="en-US" sz="1805" i="1">
                              <a:latin typeface="Cambria Math"/>
                              <a:ea typeface="Cambria Math"/>
                            </a:rPr>
                            <m:t>2.70</m:t>
                          </m:r>
                        </m:den>
                      </m:f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2970" y="3293478"/>
                <a:ext cx="3488584" cy="6313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1690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0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0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0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 autoUpdateAnimBg="0"/>
      <p:bldP spid="20563" grpId="0" autoUpdateAnimBg="0"/>
      <p:bldP spid="20564" grpId="0" autoUpdateAnimBg="0"/>
      <p:bldP spid="2" grpId="0"/>
      <p:bldP spid="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61838" y="1118069"/>
            <a:ext cx="7772400" cy="612305"/>
          </a:xfrm>
          <a:noFill/>
          <a:ln/>
        </p:spPr>
        <p:txBody>
          <a:bodyPr>
            <a:normAutofit/>
          </a:bodyPr>
          <a:lstStyle/>
          <a:p>
            <a:r>
              <a:rPr lang="en-US" sz="2400" dirty="0"/>
              <a:t>Hypothesis Testing About a Population Variance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672853" y="1706327"/>
            <a:ext cx="6934200" cy="404623"/>
          </a:xfrm>
          <a:noFill/>
          <a:ln/>
        </p:spPr>
        <p:txBody>
          <a:bodyPr>
            <a:normAutofit fontScale="92500" lnSpcReduction="10000"/>
          </a:bodyPr>
          <a:lstStyle/>
          <a:p>
            <a:r>
              <a:rPr lang="en-US"/>
              <a:t> Lower-Tail Test</a:t>
            </a:r>
            <a:endParaRPr lang="en-US" dirty="0"/>
          </a:p>
        </p:txBody>
      </p:sp>
      <p:sp>
        <p:nvSpPr>
          <p:cNvPr id="22551" name="Text Box 23"/>
          <p:cNvSpPr txBox="1">
            <a:spLocks noChangeArrowheads="1"/>
          </p:cNvSpPr>
          <p:nvPr/>
        </p:nvSpPr>
        <p:spPr bwMode="auto">
          <a:xfrm>
            <a:off x="1050926" y="3883754"/>
            <a:ext cx="1404231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</a:pPr>
            <a:r>
              <a:rPr lang="en-US" sz="1805" dirty="0">
                <a:latin typeface="+mn-lt"/>
              </a:rPr>
              <a:t>Test Statistic:</a:t>
            </a:r>
          </a:p>
        </p:txBody>
      </p:sp>
      <p:sp>
        <p:nvSpPr>
          <p:cNvPr id="22554" name="Text Box 26"/>
          <p:cNvSpPr txBox="1">
            <a:spLocks noChangeArrowheads="1"/>
          </p:cNvSpPr>
          <p:nvPr/>
        </p:nvSpPr>
        <p:spPr bwMode="auto">
          <a:xfrm>
            <a:off x="1050925" y="2021773"/>
            <a:ext cx="1348446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00000"/>
            </a:pPr>
            <a:r>
              <a:rPr lang="en-US" sz="1805" dirty="0">
                <a:latin typeface="+mn-lt"/>
              </a:rPr>
              <a:t>Hypotheses: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3824233" y="4107454"/>
                <a:ext cx="1565685" cy="625684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805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5" i="1">
                              <a:latin typeface="Cambria Math"/>
                            </a:rPr>
                            <m:t>(</m:t>
                          </m:r>
                          <m:r>
                            <a:rPr lang="en-US" sz="1805" i="1">
                              <a:latin typeface="Cambria Math"/>
                            </a:rPr>
                            <m:t>𝑛</m:t>
                          </m:r>
                          <m:r>
                            <a:rPr lang="en-US" sz="1805" i="1">
                              <a:latin typeface="Cambria Math"/>
                            </a:rPr>
                            <m:t>−1)</m:t>
                          </m:r>
                          <m:sSup>
                            <m:sSup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5" i="1">
                                  <a:latin typeface="Cambria Math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1805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Sup>
                            <m:sSubSup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5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1805" i="1">
                                  <a:latin typeface="Cambria Math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805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4233" y="4107454"/>
                <a:ext cx="1565685" cy="62568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973010" y="2247861"/>
                <a:ext cx="1227452" cy="283219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sz="1805" i="1">
                          <a:latin typeface="Cambria Math"/>
                        </a:rPr>
                        <m:t>:</m:t>
                      </m:r>
                      <m:sSup>
                        <m:s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805" i="1" dirty="0">
                          <a:latin typeface="Cambria Math"/>
                          <a:ea typeface="Cambria Math"/>
                        </a:rPr>
                        <m:t>≥</m:t>
                      </m:r>
                      <m:sSubSup>
                        <m:sSub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3010" y="2247861"/>
                <a:ext cx="1227452" cy="283219"/>
              </a:xfrm>
              <a:prstGeom prst="rect">
                <a:avLst/>
              </a:prstGeom>
              <a:blipFill>
                <a:blip r:embed="rId4"/>
                <a:stretch>
                  <a:fillRect l="-4478" t="-2174" r="-1493" b="-17391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3974620" y="2616776"/>
                <a:ext cx="1239570" cy="283219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𝑎</m:t>
                          </m:r>
                        </m:sub>
                      </m:sSub>
                      <m:r>
                        <a:rPr lang="en-US" sz="1805" i="1">
                          <a:latin typeface="Cambria Math"/>
                        </a:rPr>
                        <m:t>:</m:t>
                      </m:r>
                      <m:sSup>
                        <m:s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805" i="1">
                          <a:latin typeface="Cambria Math"/>
                          <a:ea typeface="Cambria Math" panose="02040503050406030204" pitchFamily="18" charset="0"/>
                        </a:rPr>
                        <m:t>&lt;</m:t>
                      </m:r>
                      <m:sSubSup>
                        <m:sSub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4620" y="2616776"/>
                <a:ext cx="1239570" cy="283219"/>
              </a:xfrm>
              <a:prstGeom prst="rect">
                <a:avLst/>
              </a:prstGeom>
              <a:blipFill>
                <a:blip r:embed="rId5"/>
                <a:stretch>
                  <a:fillRect l="-3941" t="-2128" r="-1478" b="-17021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 Box 13"/>
              <p:cNvSpPr txBox="1">
                <a:spLocks noChangeArrowheads="1"/>
              </p:cNvSpPr>
              <p:nvPr/>
            </p:nvSpPr>
            <p:spPr bwMode="auto">
              <a:xfrm>
                <a:off x="3036571" y="3068894"/>
                <a:ext cx="3503651" cy="65332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sz="1805" dirty="0">
                    <a:latin typeface="+mn-lt"/>
                  </a:rPr>
                  <a:t>where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1805" i="1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sz="1805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1805" dirty="0">
                    <a:latin typeface="+mn-lt"/>
                  </a:rPr>
                  <a:t> is the hypothesized value</a:t>
                </a:r>
              </a:p>
              <a:p>
                <a:pPr algn="l"/>
                <a:r>
                  <a:rPr lang="en-US" sz="1805" dirty="0">
                    <a:latin typeface="+mn-lt"/>
                  </a:rPr>
                  <a:t>for the population variance</a:t>
                </a:r>
              </a:p>
            </p:txBody>
          </p:sp>
        </mc:Choice>
        <mc:Fallback xmlns="">
          <p:sp>
            <p:nvSpPr>
              <p:cNvPr id="19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36571" y="3068894"/>
                <a:ext cx="3503651" cy="653320"/>
              </a:xfrm>
              <a:prstGeom prst="rect">
                <a:avLst/>
              </a:prstGeom>
              <a:blipFill>
                <a:blip r:embed="rId6"/>
                <a:stretch>
                  <a:fillRect l="-1391" t="-3704" r="-696" b="-12963"/>
                </a:stretch>
              </a:blip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0734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2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22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51" grpId="0" autoUpdateAnimBg="0"/>
      <p:bldP spid="22554" grpId="0" autoUpdateAnimBg="0"/>
      <p:bldP spid="16" grpId="0"/>
      <p:bldP spid="17" grpId="0"/>
      <p:bldP spid="18" grpId="0"/>
      <p:bldP spid="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78207" y="1099209"/>
            <a:ext cx="7772400" cy="698243"/>
          </a:xfrm>
          <a:noFill/>
          <a:ln/>
        </p:spPr>
        <p:txBody>
          <a:bodyPr>
            <a:noAutofit/>
          </a:bodyPr>
          <a:lstStyle/>
          <a:p>
            <a:r>
              <a:rPr lang="en-US" sz="2400" dirty="0"/>
              <a:t>Inferences About Population Variances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708025" y="1797452"/>
            <a:ext cx="7727950" cy="785567"/>
          </a:xfrm>
          <a:noFill/>
          <a:ln/>
        </p:spPr>
        <p:txBody>
          <a:bodyPr>
            <a:normAutofit/>
          </a:bodyPr>
          <a:lstStyle/>
          <a:p>
            <a:r>
              <a:rPr lang="en-US" sz="1800" dirty="0"/>
              <a:t>Inference about a Population Variance</a:t>
            </a:r>
          </a:p>
          <a:p>
            <a:r>
              <a:rPr lang="en-US" sz="1800" dirty="0"/>
              <a:t>Inferences about Two Populations Variances</a:t>
            </a:r>
          </a:p>
          <a:p>
            <a:pPr marL="0" indent="0">
              <a:buNone/>
            </a:pPr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248155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/>
          <p:cNvSpPr>
            <a:spLocks noChangeArrowheads="1"/>
          </p:cNvSpPr>
          <p:nvPr/>
        </p:nvSpPr>
        <p:spPr bwMode="auto">
          <a:xfrm>
            <a:off x="672853" y="1754346"/>
            <a:ext cx="7772400" cy="4189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>
                <a:latin typeface="+mn-lt"/>
              </a:rPr>
              <a:t> </a:t>
            </a:r>
            <a:r>
              <a:rPr lang="en-US" sz="1805" dirty="0">
                <a:latin typeface="+mn-lt"/>
              </a:rPr>
              <a:t>Lower</a:t>
            </a:r>
            <a:r>
              <a:rPr lang="en-US" sz="1805">
                <a:latin typeface="+mn-lt"/>
              </a:rPr>
              <a:t> Tail Test </a:t>
            </a:r>
            <a:r>
              <a:rPr lang="en-US" sz="1805" dirty="0">
                <a:latin typeface="+mn-lt"/>
              </a:rPr>
              <a:t>(continued)</a:t>
            </a:r>
          </a:p>
        </p:txBody>
      </p:sp>
      <p:sp>
        <p:nvSpPr>
          <p:cNvPr id="77831" name="Text Box 7"/>
          <p:cNvSpPr txBox="1">
            <a:spLocks noChangeArrowheads="1"/>
          </p:cNvSpPr>
          <p:nvPr/>
        </p:nvSpPr>
        <p:spPr bwMode="auto">
          <a:xfrm>
            <a:off x="4296754" y="3065201"/>
            <a:ext cx="2330061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dirty="0">
                <a:latin typeface="+mn-lt"/>
              </a:rPr>
              <a:t>Reject </a:t>
            </a:r>
            <a:r>
              <a:rPr lang="en-US" sz="1805" i="1" dirty="0">
                <a:latin typeface="+mn-lt"/>
              </a:rPr>
              <a:t>H</a:t>
            </a:r>
            <a:r>
              <a:rPr lang="en-US" sz="1805" baseline="-25000" dirty="0">
                <a:latin typeface="+mn-lt"/>
              </a:rPr>
              <a:t>0</a:t>
            </a:r>
            <a:r>
              <a:rPr lang="en-US" sz="1805" dirty="0">
                <a:latin typeface="+mn-lt"/>
              </a:rPr>
              <a:t> if </a:t>
            </a:r>
            <a:r>
              <a:rPr lang="en-US" sz="1805" i="1" dirty="0">
                <a:latin typeface="+mn-lt"/>
              </a:rPr>
              <a:t>p</a:t>
            </a:r>
            <a:r>
              <a:rPr lang="en-US" sz="1805" dirty="0">
                <a:latin typeface="+mn-lt"/>
              </a:rPr>
              <a:t>-value </a:t>
            </a:r>
            <a:r>
              <a:rPr lang="en-US" sz="1805" u="sng" dirty="0">
                <a:latin typeface="+mn-lt"/>
              </a:rPr>
              <a:t>&lt;</a:t>
            </a:r>
            <a:r>
              <a:rPr lang="en-US" sz="1805" dirty="0">
                <a:latin typeface="+mn-lt"/>
              </a:rPr>
              <a:t> </a:t>
            </a:r>
            <a:r>
              <a:rPr lang="en-US" sz="1805" i="1" dirty="0">
                <a:latin typeface="Symbol" panose="05050102010706020507" pitchFamily="18" charset="2"/>
              </a:rPr>
              <a:t>a</a:t>
            </a:r>
          </a:p>
        </p:txBody>
      </p:sp>
      <p:sp>
        <p:nvSpPr>
          <p:cNvPr id="77839" name="Text Box 15"/>
          <p:cNvSpPr txBox="1">
            <a:spLocks noChangeArrowheads="1"/>
          </p:cNvSpPr>
          <p:nvPr/>
        </p:nvSpPr>
        <p:spPr bwMode="auto">
          <a:xfrm>
            <a:off x="1874245" y="3046522"/>
            <a:ext cx="1891287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i="1" dirty="0">
                <a:latin typeface="+mn-lt"/>
              </a:rPr>
              <a:t>p</a:t>
            </a:r>
            <a:r>
              <a:rPr lang="en-US" sz="1805" dirty="0">
                <a:latin typeface="+mn-lt"/>
              </a:rPr>
              <a:t>-Value approach:</a:t>
            </a:r>
          </a:p>
        </p:txBody>
      </p:sp>
      <p:sp>
        <p:nvSpPr>
          <p:cNvPr id="77840" name="Text Box 16"/>
          <p:cNvSpPr txBox="1">
            <a:spLocks noChangeArrowheads="1"/>
          </p:cNvSpPr>
          <p:nvPr/>
        </p:nvSpPr>
        <p:spPr bwMode="auto">
          <a:xfrm>
            <a:off x="1801292" y="2609907"/>
            <a:ext cx="2382960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latin typeface="+mn-lt"/>
              </a:rPr>
              <a:t>Critical value approach:</a:t>
            </a:r>
          </a:p>
        </p:txBody>
      </p:sp>
      <p:sp>
        <p:nvSpPr>
          <p:cNvPr id="77841" name="Text Box 17"/>
          <p:cNvSpPr txBox="1">
            <a:spLocks noChangeArrowheads="1"/>
          </p:cNvSpPr>
          <p:nvPr/>
        </p:nvSpPr>
        <p:spPr bwMode="auto">
          <a:xfrm>
            <a:off x="1297195" y="2218046"/>
            <a:ext cx="1792286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Rejection Rule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7843" name="Text Box 19"/>
              <p:cNvSpPr txBox="1">
                <a:spLocks noChangeArrowheads="1"/>
              </p:cNvSpPr>
              <p:nvPr/>
            </p:nvSpPr>
            <p:spPr bwMode="auto">
              <a:xfrm>
                <a:off x="4296754" y="2532569"/>
                <a:ext cx="2433615" cy="42351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805" dirty="0">
                    <a:latin typeface="+mn-lt"/>
                  </a:rPr>
                  <a:t>Reject </a:t>
                </a:r>
                <a:r>
                  <a:rPr lang="en-US" sz="1805" i="1" dirty="0">
                    <a:latin typeface="+mn-lt"/>
                  </a:rPr>
                  <a:t>H</a:t>
                </a:r>
                <a:r>
                  <a:rPr lang="en-US" sz="1805" baseline="-25000" dirty="0">
                    <a:latin typeface="+mn-lt"/>
                  </a:rPr>
                  <a:t>0</a:t>
                </a:r>
                <a:r>
                  <a:rPr lang="en-US" sz="1805" dirty="0">
                    <a:latin typeface="+mn-lt"/>
                  </a:rPr>
                  <a:t>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5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1805" i="1">
                            <a:latin typeface="Cambria Math"/>
                            <a:ea typeface="Cambria Math"/>
                          </a:rPr>
                          <m:t>𝜒</m:t>
                        </m:r>
                      </m:e>
                      <m:sup>
                        <m:r>
                          <a:rPr lang="en-US" sz="1805" i="1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1805" i="1" dirty="0">
                        <a:latin typeface="Cambria Math"/>
                        <a:ea typeface="Cambria Math"/>
                      </a:rPr>
                      <m:t>≤</m:t>
                    </m:r>
                  </m:oMath>
                </a14:m>
                <a:r>
                  <a:rPr lang="en-US" sz="1805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(1−</m:t>
                        </m:r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)</m:t>
                        </m:r>
                      </m:sub>
                      <m:sup>
                        <m:r>
                          <a:rPr lang="en-US" sz="1805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77843" name="Text 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96754" y="2532569"/>
                <a:ext cx="2433615" cy="423514"/>
              </a:xfrm>
              <a:prstGeom prst="rect">
                <a:avLst/>
              </a:prstGeom>
              <a:blipFill>
                <a:blip r:embed="rId3"/>
                <a:stretch>
                  <a:fillRect l="-2256" t="-2857" b="-12857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7848" name="Text Box 24"/>
              <p:cNvSpPr txBox="1">
                <a:spLocks noChangeArrowheads="1"/>
              </p:cNvSpPr>
              <p:nvPr/>
            </p:nvSpPr>
            <p:spPr bwMode="auto">
              <a:xfrm>
                <a:off x="1801292" y="3619375"/>
                <a:ext cx="5381069" cy="70128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1805" dirty="0">
                    <a:latin typeface="+mn-lt"/>
                  </a:rPr>
                  <a:t>where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(1−</m:t>
                        </m:r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)</m:t>
                        </m:r>
                      </m:sub>
                      <m:sup>
                        <m:r>
                          <a:rPr lang="en-US" sz="1805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1805" dirty="0">
                    <a:latin typeface="+mn-lt"/>
                  </a:rPr>
                  <a:t> is based on a chi-square distribution</a:t>
                </a:r>
              </a:p>
              <a:p>
                <a:pPr algn="l"/>
                <a:r>
                  <a:rPr lang="en-US" sz="1805" dirty="0">
                    <a:latin typeface="+mn-lt"/>
                  </a:rPr>
                  <a:t>with </a:t>
                </a:r>
                <a:r>
                  <a:rPr lang="en-US" sz="1805" i="1" dirty="0">
                    <a:latin typeface="+mn-lt"/>
                  </a:rPr>
                  <a:t>n</a:t>
                </a:r>
                <a:r>
                  <a:rPr lang="en-US" sz="1805" dirty="0">
                    <a:latin typeface="+mn-lt"/>
                  </a:rPr>
                  <a:t> - 1 </a:t>
                </a:r>
                <a:r>
                  <a:rPr lang="en-US" sz="1805" dirty="0" err="1">
                    <a:latin typeface="+mn-lt"/>
                  </a:rPr>
                  <a:t>d.f.</a:t>
                </a:r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77848" name="Text 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01292" y="3619375"/>
                <a:ext cx="5381069" cy="701282"/>
              </a:xfrm>
              <a:prstGeom prst="rect">
                <a:avLst/>
              </a:prstGeom>
              <a:blipFill>
                <a:blip r:embed="rId4"/>
                <a:stretch>
                  <a:fillRect l="-906" t="-2609" b="-13043"/>
                </a:stretch>
              </a:blip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477530" y="1114979"/>
            <a:ext cx="7772400" cy="488110"/>
          </a:xfrm>
          <a:prstGeom prst="rect">
            <a:avLst/>
          </a:prstGeom>
          <a:noFill/>
          <a:ln/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Hypothesis Testing About a Population Variance</a:t>
            </a:r>
          </a:p>
        </p:txBody>
      </p:sp>
    </p:spTree>
    <p:extLst>
      <p:ext uri="{BB962C8B-B14F-4D97-AF65-F5344CB8AC3E}">
        <p14:creationId xmlns:p14="http://schemas.microsoft.com/office/powerpoint/2010/main" val="3464784776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77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7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7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5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7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250"/>
                            </p:stCondLst>
                            <p:childTnLst>
                              <p:par>
                                <p:cTn id="21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78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75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77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1" grpId="0" autoUpdateAnimBg="0"/>
      <p:bldP spid="77839" grpId="0" autoUpdateAnimBg="0"/>
      <p:bldP spid="77840" grpId="0" autoUpdateAnimBg="0"/>
      <p:bldP spid="77841" grpId="0" autoUpdateAnimBg="0"/>
      <p:bldP spid="77843" grpId="0"/>
      <p:bldP spid="7784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ChangeArrowheads="1"/>
          </p:cNvSpPr>
          <p:nvPr/>
        </p:nvSpPr>
        <p:spPr bwMode="auto">
          <a:xfrm>
            <a:off x="672853" y="1736203"/>
            <a:ext cx="6934200" cy="4046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Upper</a:t>
            </a:r>
            <a:r>
              <a:rPr lang="en-US" sz="1805">
                <a:latin typeface="+mn-lt"/>
              </a:rPr>
              <a:t> Tail Test</a:t>
            </a:r>
            <a:endParaRPr lang="en-US" sz="1805" dirty="0">
              <a:latin typeface="+mn-lt"/>
            </a:endParaRPr>
          </a:p>
        </p:txBody>
      </p:sp>
      <p:sp>
        <p:nvSpPr>
          <p:cNvPr id="133134" name="Text Box 14"/>
          <p:cNvSpPr txBox="1">
            <a:spLocks noChangeArrowheads="1"/>
          </p:cNvSpPr>
          <p:nvPr/>
        </p:nvSpPr>
        <p:spPr bwMode="auto">
          <a:xfrm>
            <a:off x="1264090" y="3399464"/>
            <a:ext cx="1404231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</a:pPr>
            <a:r>
              <a:rPr lang="en-US" sz="1805" dirty="0">
                <a:latin typeface="+mn-lt"/>
              </a:rPr>
              <a:t>Test Statistic:</a:t>
            </a:r>
          </a:p>
        </p:txBody>
      </p:sp>
      <p:sp>
        <p:nvSpPr>
          <p:cNvPr id="133135" name="Text Box 15"/>
          <p:cNvSpPr txBox="1">
            <a:spLocks noChangeArrowheads="1"/>
          </p:cNvSpPr>
          <p:nvPr/>
        </p:nvSpPr>
        <p:spPr bwMode="auto">
          <a:xfrm>
            <a:off x="1199055" y="2207587"/>
            <a:ext cx="1348446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</a:pPr>
            <a:r>
              <a:rPr lang="en-US" sz="1805" dirty="0">
                <a:latin typeface="+mn-lt"/>
              </a:rPr>
              <a:t>Hypotheses: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835222" y="3635419"/>
                <a:ext cx="1565685" cy="625684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805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5" i="1">
                              <a:latin typeface="Cambria Math"/>
                            </a:rPr>
                            <m:t>(</m:t>
                          </m:r>
                          <m:r>
                            <a:rPr lang="en-US" sz="1805" i="1">
                              <a:latin typeface="Cambria Math"/>
                            </a:rPr>
                            <m:t>𝑛</m:t>
                          </m:r>
                          <m:r>
                            <a:rPr lang="en-US" sz="1805" i="1">
                              <a:latin typeface="Cambria Math"/>
                            </a:rPr>
                            <m:t>−1)</m:t>
                          </m:r>
                          <m:sSup>
                            <m:sSup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5" i="1">
                                  <a:latin typeface="Cambria Math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1805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Sup>
                            <m:sSubSup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5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1805" i="1">
                                  <a:latin typeface="Cambria Math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805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5222" y="3635419"/>
                <a:ext cx="1565685" cy="62568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940085" y="2247861"/>
                <a:ext cx="1227452" cy="283219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sz="1805" i="1">
                          <a:latin typeface="Cambria Math"/>
                        </a:rPr>
                        <m:t>:</m:t>
                      </m:r>
                      <m:sSup>
                        <m:s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805" i="1" dirty="0">
                          <a:latin typeface="Cambria Math"/>
                          <a:ea typeface="Cambria Math"/>
                        </a:rPr>
                        <m:t>≤</m:t>
                      </m:r>
                      <m:sSubSup>
                        <m:sSub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0085" y="2247861"/>
                <a:ext cx="1227452" cy="283219"/>
              </a:xfrm>
              <a:prstGeom prst="rect">
                <a:avLst/>
              </a:prstGeom>
              <a:blipFill>
                <a:blip r:embed="rId4"/>
                <a:stretch>
                  <a:fillRect l="-3960" t="-2174" r="-1485" b="-17391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955041" y="2603045"/>
                <a:ext cx="1239570" cy="283219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𝑎</m:t>
                          </m:r>
                        </m:sub>
                      </m:sSub>
                      <m:r>
                        <a:rPr lang="en-US" sz="1805" i="1">
                          <a:latin typeface="Cambria Math"/>
                        </a:rPr>
                        <m:t>:</m:t>
                      </m:r>
                      <m:sSup>
                        <m:s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805" i="1">
                          <a:latin typeface="Cambria Math"/>
                          <a:ea typeface="Cambria Math" panose="02040503050406030204" pitchFamily="18" charset="0"/>
                        </a:rPr>
                        <m:t>&gt;</m:t>
                      </m:r>
                      <m:sSubSup>
                        <m:sSub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5041" y="2603045"/>
                <a:ext cx="1239570" cy="283219"/>
              </a:xfrm>
              <a:prstGeom prst="rect">
                <a:avLst/>
              </a:prstGeom>
              <a:blipFill>
                <a:blip r:embed="rId5"/>
                <a:stretch>
                  <a:fillRect l="-4433" t="-2174" r="-985" b="-19565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 Box 13"/>
              <p:cNvSpPr txBox="1">
                <a:spLocks noChangeArrowheads="1"/>
              </p:cNvSpPr>
              <p:nvPr/>
            </p:nvSpPr>
            <p:spPr bwMode="auto">
              <a:xfrm>
                <a:off x="4398881" y="2574066"/>
                <a:ext cx="3709421" cy="65332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1805" dirty="0">
                    <a:latin typeface="+mn-lt"/>
                  </a:rPr>
                  <a:t>where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1805" i="1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sz="1805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1805" dirty="0">
                    <a:latin typeface="+mn-lt"/>
                  </a:rPr>
                  <a:t> is the hypothesized value</a:t>
                </a:r>
              </a:p>
              <a:p>
                <a:pPr algn="l"/>
                <a:r>
                  <a:rPr lang="en-US" sz="1805" dirty="0">
                    <a:latin typeface="+mn-lt"/>
                  </a:rPr>
                  <a:t>for the population variance</a:t>
                </a:r>
              </a:p>
            </p:txBody>
          </p:sp>
        </mc:Choice>
        <mc:Fallback xmlns="">
          <p:sp>
            <p:nvSpPr>
              <p:cNvPr id="19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98881" y="2574066"/>
                <a:ext cx="3709421" cy="653320"/>
              </a:xfrm>
              <a:prstGeom prst="rect">
                <a:avLst/>
              </a:prstGeom>
              <a:blipFill>
                <a:blip r:embed="rId6"/>
                <a:stretch>
                  <a:fillRect l="-1480" t="-3738" b="-14019"/>
                </a:stretch>
              </a:blip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540968" y="1145535"/>
            <a:ext cx="7772400" cy="465004"/>
          </a:xfrm>
          <a:prstGeom prst="rect">
            <a:avLst/>
          </a:prstGeom>
          <a:noFill/>
          <a:ln/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Hypothesis Testing About a Population Variance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 Box 7">
                <a:extLst>
                  <a:ext uri="{FF2B5EF4-FFF2-40B4-BE49-F238E27FC236}">
                    <a16:creationId xmlns:a16="http://schemas.microsoft.com/office/drawing/2014/main" id="{CE50086E-1586-4E31-938E-7DB0FBAD17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26406" y="4743656"/>
                <a:ext cx="2071336" cy="37010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805" dirty="0">
                    <a:latin typeface="+mn-lt"/>
                  </a:rPr>
                  <a:t>Reject </a:t>
                </a:r>
                <a:r>
                  <a:rPr lang="en-US" sz="1805" i="1" dirty="0">
                    <a:latin typeface="+mn-lt"/>
                  </a:rPr>
                  <a:t>H</a:t>
                </a:r>
                <a:r>
                  <a:rPr lang="en-US" sz="1805" baseline="-25000" dirty="0">
                    <a:latin typeface="+mn-lt"/>
                  </a:rPr>
                  <a:t>0</a:t>
                </a:r>
                <a:r>
                  <a:rPr lang="en-US" sz="1805" dirty="0">
                    <a:latin typeface="+mn-lt"/>
                  </a:rPr>
                  <a:t>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5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1805" i="1">
                            <a:latin typeface="Cambria Math"/>
                            <a:ea typeface="Cambria Math"/>
                          </a:rPr>
                          <m:t>𝜒</m:t>
                        </m:r>
                      </m:e>
                      <m:sup>
                        <m:r>
                          <a:rPr lang="en-US" sz="1805" i="1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1805" i="1">
                        <a:latin typeface="Cambria Math"/>
                        <a:ea typeface="Cambria Math"/>
                      </a:rPr>
                      <m:t>≥</m:t>
                    </m:r>
                  </m:oMath>
                </a14:m>
                <a:r>
                  <a:rPr lang="en-US" sz="1805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𝛼</m:t>
                        </m:r>
                      </m:sub>
                      <m:sup>
                        <m:r>
                          <a:rPr lang="en-US" sz="1805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11" name="Text Box 7">
                <a:extLst>
                  <a:ext uri="{FF2B5EF4-FFF2-40B4-BE49-F238E27FC236}">
                    <a16:creationId xmlns:a16="http://schemas.microsoft.com/office/drawing/2014/main" id="{CE50086E-1586-4E31-938E-7DB0FBAD17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326406" y="4743656"/>
                <a:ext cx="2071336" cy="370101"/>
              </a:xfrm>
              <a:prstGeom prst="rect">
                <a:avLst/>
              </a:prstGeom>
              <a:blipFill>
                <a:blip r:embed="rId7"/>
                <a:stretch>
                  <a:fillRect l="-2655" t="-6557" b="-26230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 Box 9">
            <a:extLst>
              <a:ext uri="{FF2B5EF4-FFF2-40B4-BE49-F238E27FC236}">
                <a16:creationId xmlns:a16="http://schemas.microsoft.com/office/drawing/2014/main" id="{BE7B941E-FD21-4FC2-983B-EA0978E1F0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5069" y="5165837"/>
            <a:ext cx="2330061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dirty="0">
                <a:latin typeface="+mn-lt"/>
              </a:rPr>
              <a:t>Reject </a:t>
            </a:r>
            <a:r>
              <a:rPr lang="en-US" sz="1805" i="1" dirty="0">
                <a:latin typeface="+mn-lt"/>
              </a:rPr>
              <a:t>H</a:t>
            </a:r>
            <a:r>
              <a:rPr lang="en-US" sz="1805" baseline="-25000" dirty="0">
                <a:latin typeface="+mn-lt"/>
              </a:rPr>
              <a:t>0</a:t>
            </a:r>
            <a:r>
              <a:rPr lang="en-US" sz="1805" dirty="0">
                <a:latin typeface="+mn-lt"/>
              </a:rPr>
              <a:t> if </a:t>
            </a:r>
            <a:r>
              <a:rPr lang="en-US" sz="1805" i="1" dirty="0">
                <a:latin typeface="+mn-lt"/>
              </a:rPr>
              <a:t>p</a:t>
            </a:r>
            <a:r>
              <a:rPr lang="en-US" sz="1805" dirty="0">
                <a:latin typeface="+mn-lt"/>
              </a:rPr>
              <a:t>-value </a:t>
            </a:r>
            <a:r>
              <a:rPr lang="en-US" sz="1805" u="sng" dirty="0">
                <a:latin typeface="+mn-lt"/>
              </a:rPr>
              <a:t>&lt;</a:t>
            </a:r>
            <a:r>
              <a:rPr lang="en-US" sz="1805" dirty="0">
                <a:latin typeface="+mn-lt"/>
              </a:rPr>
              <a:t> </a:t>
            </a:r>
            <a:r>
              <a:rPr lang="en-US" sz="1805" i="1" dirty="0">
                <a:latin typeface="Symbol" panose="05050102010706020507" pitchFamily="18" charset="2"/>
              </a:rPr>
              <a:t>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12">
                <a:extLst>
                  <a:ext uri="{FF2B5EF4-FFF2-40B4-BE49-F238E27FC236}">
                    <a16:creationId xmlns:a16="http://schemas.microsoft.com/office/drawing/2014/main" id="{5E7154DF-A9BF-4C99-9059-6C629DF9913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73278" y="5591794"/>
                <a:ext cx="6440090" cy="370101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algn="l"/>
                <a:r>
                  <a:rPr lang="en-US" sz="1805" dirty="0">
                    <a:latin typeface="+mn-lt"/>
                  </a:rPr>
                  <a:t>where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𝛼</m:t>
                        </m:r>
                      </m:sub>
                      <m:sup>
                        <m:r>
                          <a:rPr lang="en-US" sz="1805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1805" dirty="0">
                    <a:latin typeface="+mn-lt"/>
                  </a:rPr>
                  <a:t> is based on a chi-square distribution with </a:t>
                </a:r>
                <a:r>
                  <a:rPr lang="en-US" sz="1805" i="1" dirty="0">
                    <a:latin typeface="+mn-lt"/>
                  </a:rPr>
                  <a:t>n</a:t>
                </a:r>
                <a:r>
                  <a:rPr lang="en-US" sz="1805" dirty="0">
                    <a:latin typeface="+mn-lt"/>
                  </a:rPr>
                  <a:t> - 1 </a:t>
                </a:r>
                <a:r>
                  <a:rPr lang="en-US" sz="1805" dirty="0" err="1">
                    <a:latin typeface="+mn-lt"/>
                  </a:rPr>
                  <a:t>d.f.</a:t>
                </a:r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14" name="Text Box 12">
                <a:extLst>
                  <a:ext uri="{FF2B5EF4-FFF2-40B4-BE49-F238E27FC236}">
                    <a16:creationId xmlns:a16="http://schemas.microsoft.com/office/drawing/2014/main" id="{5E7154DF-A9BF-4C99-9059-6C629DF991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873278" y="5591794"/>
                <a:ext cx="6440090" cy="370101"/>
              </a:xfrm>
              <a:prstGeom prst="rect">
                <a:avLst/>
              </a:prstGeom>
              <a:blipFill>
                <a:blip r:embed="rId8"/>
                <a:stretch>
                  <a:fillRect l="-757" t="-6557" b="-26230"/>
                </a:stretch>
              </a:blip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 Box 14">
            <a:extLst>
              <a:ext uri="{FF2B5EF4-FFF2-40B4-BE49-F238E27FC236}">
                <a16:creationId xmlns:a16="http://schemas.microsoft.com/office/drawing/2014/main" id="{9670D781-FE55-49C2-933B-7C8BD3850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643" y="5172158"/>
            <a:ext cx="1891287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i="1" dirty="0">
                <a:latin typeface="+mn-lt"/>
              </a:rPr>
              <a:t>p</a:t>
            </a:r>
            <a:r>
              <a:rPr lang="en-US" sz="1805" dirty="0">
                <a:latin typeface="+mn-lt"/>
              </a:rPr>
              <a:t>-Value approach:</a:t>
            </a:r>
          </a:p>
        </p:txBody>
      </p:sp>
      <p:sp>
        <p:nvSpPr>
          <p:cNvPr id="20" name="Text Box 15">
            <a:extLst>
              <a:ext uri="{FF2B5EF4-FFF2-40B4-BE49-F238E27FC236}">
                <a16:creationId xmlns:a16="http://schemas.microsoft.com/office/drawing/2014/main" id="{3DFC3A97-B586-4C5F-842A-062CE7ABDA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0060" y="4763621"/>
            <a:ext cx="2382960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latin typeface="+mn-lt"/>
              </a:rPr>
              <a:t>Critical value approach:</a:t>
            </a:r>
          </a:p>
        </p:txBody>
      </p:sp>
      <p:sp>
        <p:nvSpPr>
          <p:cNvPr id="21" name="Text Box 16">
            <a:extLst>
              <a:ext uri="{FF2B5EF4-FFF2-40B4-BE49-F238E27FC236}">
                <a16:creationId xmlns:a16="http://schemas.microsoft.com/office/drawing/2014/main" id="{5D1673C2-9144-414D-BCC3-D603194094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64090" y="4406321"/>
            <a:ext cx="1594475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</a:pPr>
            <a:r>
              <a:rPr lang="en-US" sz="1805" dirty="0">
                <a:latin typeface="+mn-lt"/>
              </a:rPr>
              <a:t>Rejection Rule:</a:t>
            </a:r>
          </a:p>
        </p:txBody>
      </p:sp>
    </p:spTree>
    <p:extLst>
      <p:ext uri="{BB962C8B-B14F-4D97-AF65-F5344CB8AC3E}">
        <p14:creationId xmlns:p14="http://schemas.microsoft.com/office/powerpoint/2010/main" val="386439791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13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500"/>
                            </p:stCondLst>
                            <p:childTnLst>
                              <p:par>
                                <p:cTn id="52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34" grpId="0" autoUpdateAnimBg="0"/>
      <p:bldP spid="133135" grpId="0" autoUpdateAnimBg="0"/>
      <p:bldP spid="16" grpId="0"/>
      <p:bldP spid="17" grpId="0"/>
      <p:bldP spid="18" grpId="0"/>
      <p:bldP spid="19" grpId="0"/>
      <p:bldP spid="11" grpId="0"/>
      <p:bldP spid="12" grpId="0" autoUpdateAnimBg="0"/>
      <p:bldP spid="14" grpId="0"/>
      <p:bldP spid="15" grpId="0" autoUpdateAnimBg="0"/>
      <p:bldP spid="20" grpId="0" autoUpdateAnimBg="0"/>
      <p:bldP spid="21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3" name="Rectangle 5"/>
          <p:cNvSpPr>
            <a:spLocks noChangeArrowheads="1"/>
          </p:cNvSpPr>
          <p:nvPr/>
        </p:nvSpPr>
        <p:spPr bwMode="auto">
          <a:xfrm>
            <a:off x="672853" y="1681772"/>
            <a:ext cx="6934200" cy="4046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Two-Tailed Test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5181" name="Text Box 13"/>
              <p:cNvSpPr txBox="1">
                <a:spLocks noChangeArrowheads="1"/>
              </p:cNvSpPr>
              <p:nvPr/>
            </p:nvSpPr>
            <p:spPr bwMode="auto">
              <a:xfrm>
                <a:off x="4495925" y="2466199"/>
                <a:ext cx="3503651" cy="653320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sz="1805" dirty="0">
                    <a:latin typeface="+mn-lt"/>
                  </a:rPr>
                  <a:t>where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𝜎</m:t>
                        </m:r>
                      </m:e>
                      <m:sub>
                        <m:r>
                          <a:rPr lang="en-US" sz="1805" i="1"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lang="en-US" sz="1805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1805" dirty="0">
                    <a:latin typeface="+mn-lt"/>
                  </a:rPr>
                  <a:t> is the hypothesized value</a:t>
                </a:r>
              </a:p>
              <a:p>
                <a:pPr algn="l"/>
                <a:r>
                  <a:rPr lang="en-US" sz="1805" dirty="0">
                    <a:latin typeface="+mn-lt"/>
                  </a:rPr>
                  <a:t>for the population variance</a:t>
                </a:r>
              </a:p>
            </p:txBody>
          </p:sp>
        </mc:Choice>
        <mc:Fallback xmlns="">
          <p:sp>
            <p:nvSpPr>
              <p:cNvPr id="135181" name="Text 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495925" y="2466199"/>
                <a:ext cx="3503651" cy="653320"/>
              </a:xfrm>
              <a:prstGeom prst="rect">
                <a:avLst/>
              </a:prstGeom>
              <a:blipFill>
                <a:blip r:embed="rId3"/>
                <a:stretch>
                  <a:fillRect l="-1568" t="-4673" r="-697" b="-14019"/>
                </a:stretch>
              </a:blip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5185" name="Text Box 17"/>
          <p:cNvSpPr txBox="1">
            <a:spLocks noChangeArrowheads="1"/>
          </p:cNvSpPr>
          <p:nvPr/>
        </p:nvSpPr>
        <p:spPr bwMode="auto">
          <a:xfrm>
            <a:off x="1207740" y="3429000"/>
            <a:ext cx="1404231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</a:pPr>
            <a:r>
              <a:rPr lang="en-US" sz="1805" dirty="0">
                <a:latin typeface="+mn-lt"/>
              </a:rPr>
              <a:t>Test Statistic:</a:t>
            </a:r>
          </a:p>
        </p:txBody>
      </p:sp>
      <p:sp>
        <p:nvSpPr>
          <p:cNvPr id="135186" name="Text Box 18"/>
          <p:cNvSpPr txBox="1">
            <a:spLocks noChangeArrowheads="1"/>
          </p:cNvSpPr>
          <p:nvPr/>
        </p:nvSpPr>
        <p:spPr bwMode="auto">
          <a:xfrm>
            <a:off x="1207740" y="2096098"/>
            <a:ext cx="1348446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</a:pPr>
            <a:r>
              <a:rPr lang="en-US" sz="1805" dirty="0">
                <a:latin typeface="+mn-lt"/>
              </a:rPr>
              <a:t>Hypotheses: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799967" y="3674453"/>
                <a:ext cx="1565685" cy="625684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805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5" i="1">
                              <a:latin typeface="Cambria Math"/>
                            </a:rPr>
                            <m:t>(</m:t>
                          </m:r>
                          <m:r>
                            <a:rPr lang="en-US" sz="1805" i="1">
                              <a:latin typeface="Cambria Math"/>
                            </a:rPr>
                            <m:t>𝑛</m:t>
                          </m:r>
                          <m:r>
                            <a:rPr lang="en-US" sz="1805" i="1">
                              <a:latin typeface="Cambria Math"/>
                            </a:rPr>
                            <m:t>−1)</m:t>
                          </m:r>
                          <m:sSup>
                            <m:sSup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5" i="1">
                                  <a:latin typeface="Cambria Math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1805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Sup>
                            <m:sSubSup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5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b>
                              <m:r>
                                <a:rPr lang="en-US" sz="1805" i="1">
                                  <a:latin typeface="Cambria Math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1805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9967" y="3674453"/>
                <a:ext cx="1565685" cy="62568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957780" y="2126837"/>
                <a:ext cx="1227452" cy="283219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sz="1805" i="1">
                          <a:latin typeface="Cambria Math"/>
                        </a:rPr>
                        <m:t>:</m:t>
                      </m:r>
                      <m:sSup>
                        <m:s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805" i="1"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7780" y="2126837"/>
                <a:ext cx="1227452" cy="283219"/>
              </a:xfrm>
              <a:prstGeom prst="rect">
                <a:avLst/>
              </a:prstGeom>
              <a:blipFill>
                <a:blip r:embed="rId5"/>
                <a:stretch>
                  <a:fillRect l="-3960" t="-2174" r="-1485" b="-17391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957570" y="2482021"/>
                <a:ext cx="1239570" cy="283219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𝑎</m:t>
                          </m:r>
                        </m:sub>
                      </m:sSub>
                      <m:r>
                        <a:rPr lang="en-US" sz="1805" i="1">
                          <a:latin typeface="Cambria Math"/>
                        </a:rPr>
                        <m:t>:</m:t>
                      </m:r>
                      <m:sSup>
                        <m:s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805" i="1">
                          <a:latin typeface="Cambria Math"/>
                          <a:ea typeface="Cambria Math" panose="02040503050406030204" pitchFamily="18" charset="0"/>
                        </a:rPr>
                        <m:t>≠</m:t>
                      </m:r>
                      <m:sSubSup>
                        <m:sSub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0</m:t>
                          </m:r>
                        </m:sub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7570" y="2482021"/>
                <a:ext cx="1239570" cy="283219"/>
              </a:xfrm>
              <a:prstGeom prst="rect">
                <a:avLst/>
              </a:prstGeom>
              <a:blipFill>
                <a:blip r:embed="rId6"/>
                <a:stretch>
                  <a:fillRect l="-3922" t="-2128" r="-980" b="-17021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560300" y="1112937"/>
            <a:ext cx="7772400" cy="365743"/>
          </a:xfrm>
          <a:prstGeom prst="rect">
            <a:avLst/>
          </a:prstGeom>
          <a:noFill/>
          <a:ln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Hypothesis Testing About a Population Variance</a:t>
            </a:r>
          </a:p>
        </p:txBody>
      </p:sp>
      <p:sp>
        <p:nvSpPr>
          <p:cNvPr id="11" name="Text Box 9">
            <a:extLst>
              <a:ext uri="{FF2B5EF4-FFF2-40B4-BE49-F238E27FC236}">
                <a16:creationId xmlns:a16="http://schemas.microsoft.com/office/drawing/2014/main" id="{FD1DAFE3-59D2-4B02-A850-B5D8CB52CA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1184" y="5197851"/>
            <a:ext cx="2330061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dirty="0">
                <a:latin typeface="+mn-lt"/>
              </a:rPr>
              <a:t>Reject </a:t>
            </a:r>
            <a:r>
              <a:rPr lang="en-US" sz="1805" i="1" dirty="0">
                <a:latin typeface="+mn-lt"/>
              </a:rPr>
              <a:t>H</a:t>
            </a:r>
            <a:r>
              <a:rPr lang="en-US" sz="1805" baseline="-25000" dirty="0">
                <a:latin typeface="+mn-lt"/>
              </a:rPr>
              <a:t>0</a:t>
            </a:r>
            <a:r>
              <a:rPr lang="en-US" sz="1805" dirty="0">
                <a:latin typeface="+mn-lt"/>
              </a:rPr>
              <a:t> if </a:t>
            </a:r>
            <a:r>
              <a:rPr lang="en-US" sz="1805" i="1" dirty="0">
                <a:latin typeface="+mn-lt"/>
              </a:rPr>
              <a:t>p</a:t>
            </a:r>
            <a:r>
              <a:rPr lang="en-US" sz="1805" dirty="0">
                <a:latin typeface="+mn-lt"/>
              </a:rPr>
              <a:t>-value </a:t>
            </a:r>
            <a:r>
              <a:rPr lang="en-US" sz="1805" u="sng" dirty="0">
                <a:latin typeface="+mn-lt"/>
              </a:rPr>
              <a:t>&lt;</a:t>
            </a:r>
            <a:r>
              <a:rPr lang="en-US" sz="1805" dirty="0">
                <a:latin typeface="+mn-lt"/>
              </a:rPr>
              <a:t> </a:t>
            </a:r>
            <a:r>
              <a:rPr lang="en-US" sz="1805" i="1" dirty="0">
                <a:latin typeface="Symbol" panose="05050102010706020507" pitchFamily="18" charset="2"/>
              </a:rPr>
              <a:t>a</a:t>
            </a:r>
          </a:p>
        </p:txBody>
      </p:sp>
      <p:sp>
        <p:nvSpPr>
          <p:cNvPr id="12" name="Text Box 14">
            <a:extLst>
              <a:ext uri="{FF2B5EF4-FFF2-40B4-BE49-F238E27FC236}">
                <a16:creationId xmlns:a16="http://schemas.microsoft.com/office/drawing/2014/main" id="{9F07E105-5009-41F3-9C65-9F1C7E57B2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8928" y="5197852"/>
            <a:ext cx="1891287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i="1" dirty="0">
                <a:latin typeface="+mn-lt"/>
              </a:rPr>
              <a:t>p</a:t>
            </a:r>
            <a:r>
              <a:rPr lang="en-US" sz="1805" dirty="0">
                <a:latin typeface="+mn-lt"/>
              </a:rPr>
              <a:t>-Value approach:</a:t>
            </a:r>
          </a:p>
        </p:txBody>
      </p:sp>
      <p:sp>
        <p:nvSpPr>
          <p:cNvPr id="14" name="Text Box 15">
            <a:extLst>
              <a:ext uri="{FF2B5EF4-FFF2-40B4-BE49-F238E27FC236}">
                <a16:creationId xmlns:a16="http://schemas.microsoft.com/office/drawing/2014/main" id="{2FF6B5FE-3D73-4227-B645-40B9B153C9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1055" y="4824945"/>
            <a:ext cx="2382960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latin typeface="+mn-lt"/>
              </a:rPr>
              <a:t>Critical value approach:</a:t>
            </a:r>
          </a:p>
        </p:txBody>
      </p:sp>
      <p:sp>
        <p:nvSpPr>
          <p:cNvPr id="15" name="Text Box 16">
            <a:extLst>
              <a:ext uri="{FF2B5EF4-FFF2-40B4-BE49-F238E27FC236}">
                <a16:creationId xmlns:a16="http://schemas.microsoft.com/office/drawing/2014/main" id="{C54882D1-AAEC-4893-AF35-429480E8E6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8701" y="4514662"/>
            <a:ext cx="1594475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</a:pPr>
            <a:r>
              <a:rPr lang="en-US" sz="1805" dirty="0">
                <a:latin typeface="+mn-lt"/>
              </a:rPr>
              <a:t>Rejection Rule: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 Box 12">
                <a:extLst>
                  <a:ext uri="{FF2B5EF4-FFF2-40B4-BE49-F238E27FC236}">
                    <a16:creationId xmlns:a16="http://schemas.microsoft.com/office/drawing/2014/main" id="{2716A8F8-1DF2-450A-A4D1-0E7DDEA44B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698928" y="5639830"/>
                <a:ext cx="7319440" cy="423514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 sz="1805" dirty="0">
                    <a:latin typeface="+mn-lt"/>
                  </a:rPr>
                  <a:t>where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(1−</m:t>
                        </m:r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/2)</m:t>
                        </m:r>
                      </m:sub>
                      <m:sup>
                        <m:r>
                          <a:rPr lang="en-US" sz="1805" i="1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m:rPr>
                        <m:sty m:val="p"/>
                      </m:rPr>
                      <a:rPr lang="en-US" sz="1805">
                        <a:latin typeface="Cambria Math"/>
                      </a:rPr>
                      <m:t>and</m:t>
                    </m:r>
                    <m:r>
                      <a:rPr lang="en-US" sz="1805">
                        <a:latin typeface="Cambria Math"/>
                      </a:rPr>
                      <m:t> </m:t>
                    </m:r>
                    <m:sSubSup>
                      <m:sSubSupPr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/2</m:t>
                        </m:r>
                      </m:sub>
                      <m:sup>
                        <m:r>
                          <a:rPr lang="en-US" sz="1805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1805" dirty="0">
                    <a:latin typeface="+mn-lt"/>
                  </a:rPr>
                  <a:t> are based on a chi-square distribution with </a:t>
                </a:r>
                <a:r>
                  <a:rPr lang="en-US" sz="1805" i="1" dirty="0">
                    <a:latin typeface="+mn-lt"/>
                  </a:rPr>
                  <a:t>n</a:t>
                </a:r>
                <a:r>
                  <a:rPr lang="en-US" sz="1805" dirty="0">
                    <a:latin typeface="+mn-lt"/>
                  </a:rPr>
                  <a:t> - 1 </a:t>
                </a:r>
                <a:r>
                  <a:rPr lang="en-US" sz="1805" dirty="0" err="1">
                    <a:latin typeface="+mn-lt"/>
                  </a:rPr>
                  <a:t>d.f.</a:t>
                </a:r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19" name="Text Box 12">
                <a:extLst>
                  <a:ext uri="{FF2B5EF4-FFF2-40B4-BE49-F238E27FC236}">
                    <a16:creationId xmlns:a16="http://schemas.microsoft.com/office/drawing/2014/main" id="{2716A8F8-1DF2-450A-A4D1-0E7DDEA44B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698928" y="5639830"/>
                <a:ext cx="7319440" cy="423514"/>
              </a:xfrm>
              <a:prstGeom prst="rect">
                <a:avLst/>
              </a:prstGeom>
              <a:blipFill>
                <a:blip r:embed="rId7"/>
                <a:stretch>
                  <a:fillRect l="-750" t="-2857" r="-667" b="-12857"/>
                </a:stretch>
              </a:blipFill>
              <a:ln w="2857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 Box 19">
                <a:extLst>
                  <a:ext uri="{FF2B5EF4-FFF2-40B4-BE49-F238E27FC236}">
                    <a16:creationId xmlns:a16="http://schemas.microsoft.com/office/drawing/2014/main" id="{B124363C-0C2F-41FE-9C8B-EF63824319E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65860" y="4798747"/>
                <a:ext cx="3849836" cy="42351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1805" dirty="0">
                    <a:latin typeface="+mn-lt"/>
                  </a:rPr>
                  <a:t>Reject </a:t>
                </a:r>
                <a:r>
                  <a:rPr lang="en-US" sz="1805" i="1" dirty="0">
                    <a:latin typeface="+mn-lt"/>
                  </a:rPr>
                  <a:t>H</a:t>
                </a:r>
                <a:r>
                  <a:rPr lang="en-US" sz="1805" baseline="-25000" dirty="0">
                    <a:latin typeface="+mn-lt"/>
                  </a:rPr>
                  <a:t>0</a:t>
                </a:r>
                <a:r>
                  <a:rPr lang="en-US" sz="1805" dirty="0">
                    <a:latin typeface="+mn-lt"/>
                  </a:rPr>
                  <a:t>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5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1805" i="1">
                            <a:latin typeface="Cambria Math"/>
                            <a:ea typeface="Cambria Math"/>
                          </a:rPr>
                          <m:t>𝜒</m:t>
                        </m:r>
                      </m:e>
                      <m:sup>
                        <m:r>
                          <a:rPr lang="en-US" sz="1805" i="1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1805" i="1" dirty="0">
                        <a:latin typeface="Cambria Math"/>
                        <a:ea typeface="Cambria Math"/>
                      </a:rPr>
                      <m:t>≤</m:t>
                    </m:r>
                  </m:oMath>
                </a14:m>
                <a:r>
                  <a:rPr lang="en-US" sz="1805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(1−</m:t>
                        </m:r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/2)</m:t>
                        </m:r>
                      </m:sub>
                      <m:sup>
                        <m:r>
                          <a:rPr lang="en-US" sz="1805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1805" dirty="0">
                    <a:latin typeface="+mn-lt"/>
                  </a:rPr>
                  <a:t>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805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1805" i="1">
                            <a:latin typeface="Cambria Math"/>
                            <a:ea typeface="Cambria Math"/>
                          </a:rPr>
                          <m:t>𝜒</m:t>
                        </m:r>
                      </m:e>
                      <m:sup>
                        <m:r>
                          <a:rPr lang="en-US" sz="1805" i="1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1805" i="1" dirty="0">
                        <a:latin typeface="Cambria Math"/>
                        <a:ea typeface="Cambria Math"/>
                      </a:rPr>
                      <m:t>≥</m:t>
                    </m:r>
                  </m:oMath>
                </a14:m>
                <a:r>
                  <a:rPr lang="en-US" sz="1805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/2</m:t>
                        </m:r>
                      </m:sub>
                      <m:sup>
                        <m:r>
                          <a:rPr lang="en-US" sz="1805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20" name="Text Box 19">
                <a:extLst>
                  <a:ext uri="{FF2B5EF4-FFF2-40B4-BE49-F238E27FC236}">
                    <a16:creationId xmlns:a16="http://schemas.microsoft.com/office/drawing/2014/main" id="{B124363C-0C2F-41FE-9C8B-EF63824319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065860" y="4798747"/>
                <a:ext cx="3849836" cy="423514"/>
              </a:xfrm>
              <a:prstGeom prst="rect">
                <a:avLst/>
              </a:prstGeom>
              <a:blipFill>
                <a:blip r:embed="rId8"/>
                <a:stretch>
                  <a:fillRect l="-1424" t="-2857" b="-12857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217221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35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35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135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500"/>
                            </p:stCondLst>
                            <p:childTnLst>
                              <p:par>
                                <p:cTn id="52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81" grpId="0"/>
      <p:bldP spid="135185" grpId="0" autoUpdateAnimBg="0"/>
      <p:bldP spid="135186" grpId="0" autoUpdateAnimBg="0"/>
      <p:bldP spid="16" grpId="0"/>
      <p:bldP spid="17" grpId="0"/>
      <p:bldP spid="18" grpId="0"/>
      <p:bldP spid="11" grpId="0" autoUpdateAnimBg="0"/>
      <p:bldP spid="12" grpId="0" autoUpdateAnimBg="0"/>
      <p:bldP spid="14" grpId="0" autoUpdateAnimBg="0"/>
      <p:bldP spid="15" grpId="0" autoUpdateAnimBg="0"/>
      <p:bldP spid="19" grpId="0"/>
      <p:bldP spid="20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1036639" y="2123293"/>
            <a:ext cx="7302500" cy="16516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dirty="0"/>
              <a:t>Recall that Buyer’s Digest is rating </a:t>
            </a:r>
            <a:r>
              <a:rPr lang="en-US" sz="1800" dirty="0" err="1"/>
              <a:t>ThermoRite</a:t>
            </a:r>
            <a:r>
              <a:rPr lang="en-US" sz="1800" dirty="0"/>
              <a:t> thermostats.  Buyer’s Digest gives an “acceptable” rating to a thermostat with a temperature variance of 0.5 or less.</a:t>
            </a:r>
          </a:p>
          <a:p>
            <a:pPr marL="0" indent="0">
              <a:buClr>
                <a:srgbClr val="66FFFF"/>
              </a:buClr>
              <a:buSzPct val="75000"/>
              <a:buNone/>
            </a:pPr>
            <a:r>
              <a:rPr lang="en-US" sz="1800" dirty="0"/>
              <a:t>We will conduct a hypothesis test (with </a:t>
            </a:r>
            <a:r>
              <a:rPr lang="en-US" sz="1800" i="1" dirty="0">
                <a:latin typeface="Symbol" panose="05050102010706020507" pitchFamily="18" charset="2"/>
              </a:rPr>
              <a:t>a</a:t>
            </a:r>
            <a:r>
              <a:rPr lang="en-US" sz="1800" dirty="0"/>
              <a:t> = .10) to determine whether the </a:t>
            </a:r>
            <a:r>
              <a:rPr lang="en-US" sz="1800" dirty="0" err="1"/>
              <a:t>ThermoRite</a:t>
            </a:r>
            <a:r>
              <a:rPr lang="en-US" sz="1800" dirty="0"/>
              <a:t> thermostat’s temperature variance is “acceptable”.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83024" name="Rectangle 80"/>
          <p:cNvSpPr>
            <a:spLocks noChangeArrowheads="1"/>
          </p:cNvSpPr>
          <p:nvPr/>
        </p:nvSpPr>
        <p:spPr bwMode="auto">
          <a:xfrm>
            <a:off x="677863" y="1686376"/>
            <a:ext cx="7772400" cy="4010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Example:  Buyer’s Digest (B)</a:t>
            </a:r>
          </a:p>
        </p:txBody>
      </p:sp>
      <p:sp>
        <p:nvSpPr>
          <p:cNvPr id="83099" name="Text Box 155"/>
          <p:cNvSpPr txBox="1">
            <a:spLocks noChangeArrowheads="1"/>
          </p:cNvSpPr>
          <p:nvPr/>
        </p:nvSpPr>
        <p:spPr bwMode="auto">
          <a:xfrm>
            <a:off x="1050926" y="3344257"/>
            <a:ext cx="7273925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</a:t>
            </a:r>
            <a:endParaRPr lang="en-US" sz="1805" dirty="0">
              <a:latin typeface="+mn-lt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507322" y="1029869"/>
            <a:ext cx="7772400" cy="482942"/>
          </a:xfrm>
          <a:noFill/>
          <a:ln/>
        </p:spPr>
        <p:txBody>
          <a:bodyPr>
            <a:normAutofit/>
          </a:bodyPr>
          <a:lstStyle/>
          <a:p>
            <a:r>
              <a:rPr lang="en-US" sz="2400" dirty="0"/>
              <a:t>Hypothesis Testing About a Population Variance</a:t>
            </a:r>
          </a:p>
        </p:txBody>
      </p:sp>
    </p:spTree>
    <p:extLst>
      <p:ext uri="{BB962C8B-B14F-4D97-AF65-F5344CB8AC3E}">
        <p14:creationId xmlns:p14="http://schemas.microsoft.com/office/powerpoint/2010/main" val="415113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8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autoUpdateAnimBg="0"/>
      <p:bldP spid="83099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504" name="Text Box 80"/>
          <p:cNvSpPr txBox="1">
            <a:spLocks noChangeArrowheads="1"/>
          </p:cNvSpPr>
          <p:nvPr/>
        </p:nvSpPr>
        <p:spPr bwMode="auto">
          <a:xfrm>
            <a:off x="1031876" y="2036095"/>
            <a:ext cx="7369175" cy="98116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latin typeface="+mn-lt"/>
              </a:rPr>
              <a:t>Using the 10 readings, we will conduct a hypothesis test (with </a:t>
            </a:r>
            <a:r>
              <a:rPr lang="en-US" sz="1805" i="1" dirty="0">
                <a:latin typeface="Symbol" panose="05050102010706020507" pitchFamily="18" charset="2"/>
              </a:rPr>
              <a:t>a</a:t>
            </a:r>
            <a:r>
              <a:rPr lang="en-US" sz="1805" dirty="0">
                <a:latin typeface="+mn-lt"/>
              </a:rPr>
              <a:t> = .10) to determine whether the </a:t>
            </a:r>
            <a:r>
              <a:rPr lang="en-US" sz="1805" dirty="0" err="1">
                <a:latin typeface="+mn-lt"/>
              </a:rPr>
              <a:t>ThermoRite</a:t>
            </a:r>
            <a:r>
              <a:rPr lang="en-US" sz="1805" dirty="0">
                <a:latin typeface="+mn-lt"/>
              </a:rPr>
              <a:t> thermostat’s temperature variance is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latin typeface="+mn-lt"/>
              </a:rPr>
              <a:t>“acceptable”.</a:t>
            </a:r>
          </a:p>
        </p:txBody>
      </p:sp>
      <p:sp>
        <p:nvSpPr>
          <p:cNvPr id="103505" name="Rectangle 81"/>
          <p:cNvSpPr>
            <a:spLocks noChangeArrowheads="1"/>
          </p:cNvSpPr>
          <p:nvPr/>
        </p:nvSpPr>
        <p:spPr bwMode="auto">
          <a:xfrm>
            <a:off x="677863" y="1686376"/>
            <a:ext cx="7772400" cy="4010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Example:  Buyer’s Digest (B)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244935" y="3096310"/>
            <a:ext cx="6828555" cy="1089872"/>
            <a:chOff x="1655806" y="2986510"/>
            <a:chExt cx="9082215" cy="1449568"/>
          </a:xfrm>
        </p:grpSpPr>
        <p:sp>
          <p:nvSpPr>
            <p:cNvPr id="3" name="Rectangle 2"/>
            <p:cNvSpPr/>
            <p:nvPr/>
          </p:nvSpPr>
          <p:spPr>
            <a:xfrm>
              <a:off x="1655806" y="2986510"/>
              <a:ext cx="9082215" cy="1449568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508" name="Line 84"/>
            <p:cNvSpPr>
              <a:spLocks noChangeShapeType="1"/>
            </p:cNvSpPr>
            <p:nvPr/>
          </p:nvSpPr>
          <p:spPr bwMode="auto">
            <a:xfrm>
              <a:off x="1947634" y="3655532"/>
              <a:ext cx="8524254" cy="44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03509" name="Text Box 85"/>
            <p:cNvSpPr txBox="1">
              <a:spLocks noChangeArrowheads="1"/>
            </p:cNvSpPr>
            <p:nvPr/>
          </p:nvSpPr>
          <p:spPr bwMode="auto">
            <a:xfrm>
              <a:off x="1886332" y="3712683"/>
              <a:ext cx="8760933" cy="49224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sz="1805">
                  <a:latin typeface="+mn-lt"/>
                </a:rPr>
                <a:t>Temperature </a:t>
              </a:r>
              <a:r>
                <a:rPr lang="en-US" sz="1805" b="1">
                  <a:latin typeface="+mn-lt"/>
                </a:rPr>
                <a:t>  </a:t>
              </a:r>
              <a:r>
                <a:rPr lang="en-US" sz="1805">
                  <a:latin typeface="+mn-lt"/>
                </a:rPr>
                <a:t>67.4  67.8  68.2  69.3  69.5  67.0  68.1  68.6  67.9  67.2</a:t>
              </a:r>
            </a:p>
          </p:txBody>
        </p:sp>
        <p:sp>
          <p:nvSpPr>
            <p:cNvPr id="103510" name="Text Box 86"/>
            <p:cNvSpPr txBox="1">
              <a:spLocks noChangeArrowheads="1"/>
            </p:cNvSpPr>
            <p:nvPr/>
          </p:nvSpPr>
          <p:spPr bwMode="auto">
            <a:xfrm>
              <a:off x="1911669" y="3198333"/>
              <a:ext cx="8674200" cy="49224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sz="1805" dirty="0">
                  <a:latin typeface="+mn-lt"/>
                </a:rPr>
                <a:t>Thermostat</a:t>
              </a:r>
              <a:r>
                <a:rPr lang="en-US" sz="1805" b="1" dirty="0">
                  <a:latin typeface="+mn-lt"/>
                </a:rPr>
                <a:t>         </a:t>
              </a:r>
              <a:r>
                <a:rPr lang="en-US" sz="1805" dirty="0">
                  <a:latin typeface="+mn-lt"/>
                </a:rPr>
                <a:t>1       2       3       4        5       6        7        8       9       10</a:t>
              </a:r>
              <a:endParaRPr lang="en-US" sz="1805" u="sng" dirty="0">
                <a:latin typeface="+mn-lt"/>
              </a:endParaRPr>
            </a:p>
          </p:txBody>
        </p:sp>
      </p:grp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485538" y="1123804"/>
            <a:ext cx="7772400" cy="482942"/>
          </a:xfrm>
          <a:prstGeom prst="rect">
            <a:avLst/>
          </a:prstGeom>
          <a:noFill/>
          <a:ln/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Hypothesis Testing About a Population Variance</a:t>
            </a:r>
          </a:p>
        </p:txBody>
      </p:sp>
    </p:spTree>
    <p:extLst>
      <p:ext uri="{BB962C8B-B14F-4D97-AF65-F5344CB8AC3E}">
        <p14:creationId xmlns:p14="http://schemas.microsoft.com/office/powerpoint/2010/main" val="279408570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504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1012564" y="1793349"/>
            <a:ext cx="7772400" cy="383139"/>
          </a:xfrm>
        </p:spPr>
        <p:txBody>
          <a:bodyPr>
            <a:normAutofit fontScale="92500" lnSpcReduction="20000"/>
          </a:bodyPr>
          <a:lstStyle/>
          <a:p>
            <a:pPr>
              <a:buSzPct val="100000"/>
            </a:pPr>
            <a:r>
              <a:rPr lang="en-US" dirty="0"/>
              <a:t> Hypotheses:</a:t>
            </a:r>
          </a:p>
        </p:txBody>
      </p:sp>
      <p:sp>
        <p:nvSpPr>
          <p:cNvPr id="84053" name="Text Box 85"/>
          <p:cNvSpPr txBox="1">
            <a:spLocks noChangeArrowheads="1"/>
          </p:cNvSpPr>
          <p:nvPr/>
        </p:nvSpPr>
        <p:spPr bwMode="auto">
          <a:xfrm>
            <a:off x="2893971" y="2637939"/>
            <a:ext cx="2394373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latin typeface="+mn-lt"/>
              </a:rPr>
              <a:t>Reject </a:t>
            </a:r>
            <a:r>
              <a:rPr lang="en-US" sz="1805" i="1" dirty="0">
                <a:latin typeface="+mn-lt"/>
              </a:rPr>
              <a:t>H</a:t>
            </a:r>
            <a:r>
              <a:rPr lang="en-US" sz="1805" baseline="-25000" dirty="0">
                <a:latin typeface="+mn-lt"/>
              </a:rPr>
              <a:t>0</a:t>
            </a:r>
            <a:r>
              <a:rPr lang="en-US" sz="1805" dirty="0">
                <a:latin typeface="+mn-lt"/>
              </a:rPr>
              <a:t> if </a:t>
            </a:r>
            <a:r>
              <a:rPr lang="en-US" sz="1805" i="1" dirty="0">
                <a:latin typeface="Symbol" panose="05050102010706020507" pitchFamily="18" charset="2"/>
              </a:rPr>
              <a:t>c</a:t>
            </a:r>
            <a:r>
              <a:rPr lang="en-US" sz="1805" i="1" dirty="0">
                <a:latin typeface="+mn-lt"/>
              </a:rPr>
              <a:t> </a:t>
            </a:r>
            <a:r>
              <a:rPr lang="en-US" sz="1805" baseline="30000" dirty="0">
                <a:latin typeface="+mn-lt"/>
              </a:rPr>
              <a:t>2</a:t>
            </a:r>
            <a:r>
              <a:rPr lang="en-US" sz="1805" dirty="0">
                <a:latin typeface="+mn-lt"/>
              </a:rPr>
              <a:t> </a:t>
            </a:r>
            <a:r>
              <a:rPr lang="en-US" sz="1805" u="sng" dirty="0">
                <a:latin typeface="+mn-lt"/>
              </a:rPr>
              <a:t>&gt;</a:t>
            </a:r>
            <a:r>
              <a:rPr lang="en-US" sz="1805" dirty="0">
                <a:latin typeface="+mn-lt"/>
              </a:rPr>
              <a:t> 14.684</a:t>
            </a:r>
          </a:p>
        </p:txBody>
      </p:sp>
      <p:sp>
        <p:nvSpPr>
          <p:cNvPr id="84054" name="Rectangle 86"/>
          <p:cNvSpPr>
            <a:spLocks noChangeArrowheads="1"/>
          </p:cNvSpPr>
          <p:nvPr/>
        </p:nvSpPr>
        <p:spPr bwMode="auto">
          <a:xfrm>
            <a:off x="1012564" y="2624456"/>
            <a:ext cx="3429000" cy="3831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Rejection Rule: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898038" y="1777138"/>
            <a:ext cx="1306768" cy="370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5" i="1" dirty="0">
                <a:latin typeface="+mn-lt"/>
              </a:rPr>
              <a:t>H</a:t>
            </a:r>
            <a:r>
              <a:rPr lang="en-US" sz="1805" baseline="-25000" dirty="0">
                <a:latin typeface="+mn-lt"/>
              </a:rPr>
              <a:t>0</a:t>
            </a:r>
            <a:r>
              <a:rPr lang="en-US" sz="1805" dirty="0">
                <a:latin typeface="+mn-lt"/>
              </a:rPr>
              <a:t>: </a:t>
            </a:r>
            <a:r>
              <a:rPr lang="en-US" sz="1805" i="1" dirty="0">
                <a:latin typeface="Symbol" panose="05050102010706020507" pitchFamily="18" charset="2"/>
              </a:rPr>
              <a:t>s</a:t>
            </a:r>
            <a:r>
              <a:rPr lang="en-US" sz="1805" i="1" dirty="0">
                <a:latin typeface="+mn-lt"/>
              </a:rPr>
              <a:t> </a:t>
            </a:r>
            <a:r>
              <a:rPr lang="en-US" sz="1805" baseline="30000" dirty="0">
                <a:latin typeface="+mn-lt"/>
              </a:rPr>
              <a:t>2</a:t>
            </a:r>
            <a:r>
              <a:rPr lang="en-US" sz="1805" dirty="0">
                <a:latin typeface="+mn-lt"/>
              </a:rPr>
              <a:t> </a:t>
            </a:r>
            <a:r>
              <a:rPr lang="en-US" sz="1805" u="sng" dirty="0">
                <a:latin typeface="+mn-lt"/>
              </a:rPr>
              <a:t>&lt;</a:t>
            </a:r>
            <a:r>
              <a:rPr lang="en-US" sz="1805" dirty="0">
                <a:latin typeface="+mn-lt"/>
              </a:rPr>
              <a:t> 0.5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08465" y="2108835"/>
            <a:ext cx="1301959" cy="370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5" i="1" dirty="0">
                <a:latin typeface="+mn-lt"/>
              </a:rPr>
              <a:t>H</a:t>
            </a:r>
            <a:r>
              <a:rPr lang="en-US" sz="1805" baseline="-25000" dirty="0">
                <a:latin typeface="+mn-lt"/>
              </a:rPr>
              <a:t>a</a:t>
            </a:r>
            <a:r>
              <a:rPr lang="en-US" sz="1805" dirty="0">
                <a:latin typeface="+mn-lt"/>
              </a:rPr>
              <a:t>: </a:t>
            </a:r>
            <a:r>
              <a:rPr lang="en-US" sz="1805" i="1" dirty="0">
                <a:latin typeface="Symbol" panose="05050102010706020507" pitchFamily="18" charset="2"/>
              </a:rPr>
              <a:t>s</a:t>
            </a:r>
            <a:r>
              <a:rPr lang="en-US" sz="1805" i="1" dirty="0">
                <a:latin typeface="+mn-lt"/>
              </a:rPr>
              <a:t> </a:t>
            </a:r>
            <a:r>
              <a:rPr lang="en-US" sz="1805" baseline="30000" dirty="0">
                <a:latin typeface="+mn-lt"/>
              </a:rPr>
              <a:t>2</a:t>
            </a:r>
            <a:r>
              <a:rPr lang="en-US" sz="1805" dirty="0">
                <a:latin typeface="+mn-lt"/>
              </a:rPr>
              <a:t> &gt; 0.5</a:t>
            </a:r>
          </a:p>
        </p:txBody>
      </p:sp>
      <p:sp>
        <p:nvSpPr>
          <p:cNvPr id="12" name="Rectangle 2"/>
          <p:cNvSpPr>
            <a:spLocks noGrp="1" noChangeArrowheads="1"/>
          </p:cNvSpPr>
          <p:nvPr>
            <p:ph type="title"/>
          </p:nvPr>
        </p:nvSpPr>
        <p:spPr>
          <a:xfrm>
            <a:off x="493224" y="1079682"/>
            <a:ext cx="7772400" cy="482942"/>
          </a:xfrm>
          <a:noFill/>
          <a:ln/>
        </p:spPr>
        <p:txBody>
          <a:bodyPr>
            <a:normAutofit/>
          </a:bodyPr>
          <a:lstStyle/>
          <a:p>
            <a:r>
              <a:rPr lang="en-US" sz="2400" dirty="0"/>
              <a:t>Hypothesis Testing About a Population Variance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52646" y="1777138"/>
            <a:ext cx="1769587" cy="370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5" dirty="0">
                <a:latin typeface="+mn-lt"/>
              </a:rPr>
              <a:t>(right-tailed test)</a:t>
            </a:r>
          </a:p>
        </p:txBody>
      </p:sp>
    </p:spTree>
    <p:extLst>
      <p:ext uri="{BB962C8B-B14F-4D97-AF65-F5344CB8AC3E}">
        <p14:creationId xmlns:p14="http://schemas.microsoft.com/office/powerpoint/2010/main" val="162458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84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4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4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 autoUpdateAnimBg="0"/>
      <p:bldP spid="84053" grpId="0" autoUpdateAnimBg="0"/>
      <p:bldP spid="84054" grpId="0" autoUpdateAnimBg="0"/>
      <p:bldP spid="2" grpId="0"/>
      <p:bldP spid="1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Text Box 2"/>
          <p:cNvSpPr txBox="1">
            <a:spLocks noChangeArrowheads="1"/>
          </p:cNvSpPr>
          <p:nvPr/>
        </p:nvSpPr>
        <p:spPr bwMode="auto">
          <a:xfrm>
            <a:off x="2003813" y="2154518"/>
            <a:ext cx="5303440" cy="37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en-US" sz="1805" dirty="0">
                <a:latin typeface="+mn-lt"/>
              </a:rPr>
              <a:t>Selected Values from the Chi-Square Distribution Table</a:t>
            </a:r>
          </a:p>
        </p:txBody>
      </p:sp>
      <p:sp>
        <p:nvSpPr>
          <p:cNvPr id="187400" name="Rectangle 8"/>
          <p:cNvSpPr>
            <a:spLocks noChangeArrowheads="1"/>
          </p:cNvSpPr>
          <p:nvPr/>
        </p:nvSpPr>
        <p:spPr bwMode="auto">
          <a:xfrm>
            <a:off x="2422573" y="1728056"/>
            <a:ext cx="5734050" cy="397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Clr>
                <a:srgbClr val="66FFFF"/>
              </a:buClr>
              <a:buSzPct val="75000"/>
            </a:pPr>
            <a:r>
              <a:rPr lang="en-US" sz="1805" baseline="30000" dirty="0">
                <a:latin typeface="+mn-lt"/>
              </a:rPr>
              <a:t>	</a:t>
            </a:r>
            <a:r>
              <a:rPr lang="en-US" sz="1805" dirty="0">
                <a:latin typeface="+mn-lt"/>
              </a:rPr>
              <a:t>    For </a:t>
            </a:r>
            <a:r>
              <a:rPr lang="en-US" sz="1805" i="1" dirty="0">
                <a:latin typeface="+mn-lt"/>
              </a:rPr>
              <a:t>n</a:t>
            </a:r>
            <a:r>
              <a:rPr lang="en-US" sz="1805" dirty="0">
                <a:latin typeface="+mn-lt"/>
              </a:rPr>
              <a:t> - 1 = 10 - 1 = 9 </a:t>
            </a:r>
            <a:r>
              <a:rPr lang="en-US" sz="1805" dirty="0" err="1">
                <a:latin typeface="+mn-lt"/>
              </a:rPr>
              <a:t>d.f.</a:t>
            </a:r>
            <a:r>
              <a:rPr lang="en-US" sz="1805" dirty="0">
                <a:latin typeface="+mn-lt"/>
              </a:rPr>
              <a:t> and </a:t>
            </a:r>
            <a:r>
              <a:rPr lang="en-US" sz="1805" i="1" dirty="0">
                <a:latin typeface="Symbol" panose="05050102010706020507" pitchFamily="18" charset="2"/>
              </a:rPr>
              <a:t>a</a:t>
            </a:r>
            <a:r>
              <a:rPr lang="en-US" sz="1805" dirty="0">
                <a:latin typeface="+mn-lt"/>
              </a:rPr>
              <a:t> = .10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>
          <a:xfrm>
            <a:off x="409388" y="1126751"/>
            <a:ext cx="7772400" cy="366678"/>
          </a:xfrm>
          <a:prstGeom prst="rect">
            <a:avLst/>
          </a:prstGeom>
          <a:noFill/>
          <a:ln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Hypothesis Testing About a Population Variance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37783" y="2503204"/>
            <a:ext cx="8542436" cy="2450415"/>
            <a:chOff x="449263" y="2197659"/>
            <a:chExt cx="11361737" cy="3259137"/>
          </a:xfrm>
        </p:grpSpPr>
        <p:sp>
          <p:nvSpPr>
            <p:cNvPr id="187395" name="Oval 3"/>
            <p:cNvSpPr>
              <a:spLocks noChangeArrowheads="1"/>
            </p:cNvSpPr>
            <p:nvPr/>
          </p:nvSpPr>
          <p:spPr bwMode="auto">
            <a:xfrm>
              <a:off x="7069068" y="2570378"/>
              <a:ext cx="1064161" cy="43815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396" name="Oval 4"/>
            <p:cNvSpPr>
              <a:spLocks noChangeArrowheads="1"/>
            </p:cNvSpPr>
            <p:nvPr/>
          </p:nvSpPr>
          <p:spPr bwMode="auto">
            <a:xfrm>
              <a:off x="1081052" y="4418228"/>
              <a:ext cx="700995" cy="40005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397" name="Oval 5"/>
            <p:cNvSpPr>
              <a:spLocks noChangeArrowheads="1"/>
            </p:cNvSpPr>
            <p:nvPr/>
          </p:nvSpPr>
          <p:spPr bwMode="auto">
            <a:xfrm>
              <a:off x="6952075" y="4386821"/>
              <a:ext cx="1131726" cy="43815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398" name="Arc 6"/>
            <p:cNvSpPr>
              <a:spLocks/>
            </p:cNvSpPr>
            <p:nvPr/>
          </p:nvSpPr>
          <p:spPr bwMode="auto">
            <a:xfrm rot="16270838">
              <a:off x="4087752" y="2115574"/>
              <a:ext cx="552450" cy="5152708"/>
            </a:xfrm>
            <a:custGeom>
              <a:avLst/>
              <a:gdLst>
                <a:gd name="G0" fmla="+- 0 0 0"/>
                <a:gd name="G1" fmla="+- 16757 0 0"/>
                <a:gd name="G2" fmla="+- 21600 0 0"/>
                <a:gd name="T0" fmla="*/ 13629 w 21600"/>
                <a:gd name="T1" fmla="*/ 0 h 28658"/>
                <a:gd name="T2" fmla="*/ 18026 w 21600"/>
                <a:gd name="T3" fmla="*/ 28658 h 28658"/>
                <a:gd name="T4" fmla="*/ 0 w 21600"/>
                <a:gd name="T5" fmla="*/ 16757 h 286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8658" fill="none" extrusionOk="0">
                  <a:moveTo>
                    <a:pt x="13629" y="-1"/>
                  </a:moveTo>
                  <a:cubicBezTo>
                    <a:pt x="18672" y="4101"/>
                    <a:pt x="21600" y="10256"/>
                    <a:pt x="21600" y="16757"/>
                  </a:cubicBezTo>
                  <a:cubicBezTo>
                    <a:pt x="21600" y="20988"/>
                    <a:pt x="20357" y="25126"/>
                    <a:pt x="18025" y="28657"/>
                  </a:cubicBezTo>
                </a:path>
                <a:path w="21600" h="28658" stroke="0" extrusionOk="0">
                  <a:moveTo>
                    <a:pt x="13629" y="-1"/>
                  </a:moveTo>
                  <a:cubicBezTo>
                    <a:pt x="18672" y="4101"/>
                    <a:pt x="21600" y="10256"/>
                    <a:pt x="21600" y="16757"/>
                  </a:cubicBezTo>
                  <a:cubicBezTo>
                    <a:pt x="21600" y="20988"/>
                    <a:pt x="20357" y="25126"/>
                    <a:pt x="18025" y="28657"/>
                  </a:cubicBezTo>
                  <a:lnTo>
                    <a:pt x="0" y="16757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7399" name="Arc 7"/>
            <p:cNvSpPr>
              <a:spLocks/>
            </p:cNvSpPr>
            <p:nvPr/>
          </p:nvSpPr>
          <p:spPr bwMode="auto">
            <a:xfrm rot="2677">
              <a:off x="7464842" y="2950692"/>
              <a:ext cx="863574" cy="1538288"/>
            </a:xfrm>
            <a:custGeom>
              <a:avLst/>
              <a:gdLst>
                <a:gd name="G0" fmla="+- 0 0 0"/>
                <a:gd name="G1" fmla="+- 16757 0 0"/>
                <a:gd name="G2" fmla="+- 21600 0 0"/>
                <a:gd name="T0" fmla="*/ 13629 w 21600"/>
                <a:gd name="T1" fmla="*/ 0 h 33073"/>
                <a:gd name="T2" fmla="*/ 14154 w 21600"/>
                <a:gd name="T3" fmla="*/ 33073 h 33073"/>
                <a:gd name="T4" fmla="*/ 0 w 21600"/>
                <a:gd name="T5" fmla="*/ 16757 h 33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3073" fill="none" extrusionOk="0">
                  <a:moveTo>
                    <a:pt x="13629" y="-1"/>
                  </a:moveTo>
                  <a:cubicBezTo>
                    <a:pt x="18672" y="4101"/>
                    <a:pt x="21600" y="10256"/>
                    <a:pt x="21600" y="16757"/>
                  </a:cubicBezTo>
                  <a:cubicBezTo>
                    <a:pt x="21600" y="23017"/>
                    <a:pt x="18883" y="28970"/>
                    <a:pt x="14154" y="33073"/>
                  </a:cubicBezTo>
                </a:path>
                <a:path w="21600" h="33073" stroke="0" extrusionOk="0">
                  <a:moveTo>
                    <a:pt x="13629" y="-1"/>
                  </a:moveTo>
                  <a:cubicBezTo>
                    <a:pt x="18672" y="4101"/>
                    <a:pt x="21600" y="10256"/>
                    <a:pt x="21600" y="16757"/>
                  </a:cubicBezTo>
                  <a:cubicBezTo>
                    <a:pt x="21600" y="23017"/>
                    <a:pt x="18883" y="28970"/>
                    <a:pt x="14154" y="33073"/>
                  </a:cubicBezTo>
                  <a:lnTo>
                    <a:pt x="0" y="16757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449263" y="2197659"/>
              <a:ext cx="11361737" cy="3259137"/>
            </a:xfrm>
            <a:prstGeom prst="rect">
              <a:avLst/>
            </a:prstGeom>
            <a:solidFill>
              <a:schemeClr val="bg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xtLst/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" name="Group 240"/>
            <p:cNvGrpSpPr>
              <a:grpSpLocks/>
            </p:cNvGrpSpPr>
            <p:nvPr/>
          </p:nvGrpSpPr>
          <p:grpSpPr bwMode="auto">
            <a:xfrm>
              <a:off x="606426" y="2248116"/>
              <a:ext cx="10712451" cy="3136900"/>
              <a:chOff x="382" y="1385"/>
              <a:chExt cx="6748" cy="1976"/>
            </a:xfrm>
          </p:grpSpPr>
          <p:sp>
            <p:nvSpPr>
              <p:cNvPr id="9" name="Rectangle 173"/>
              <p:cNvSpPr>
                <a:spLocks noChangeArrowheads="1"/>
              </p:cNvSpPr>
              <p:nvPr/>
            </p:nvSpPr>
            <p:spPr bwMode="auto">
              <a:xfrm>
                <a:off x="532" y="1398"/>
                <a:ext cx="571" cy="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429" b="1">
                    <a:latin typeface="Book Antiqua" pitchFamily="18" charset="0"/>
                  </a:rPr>
                  <a:t>Degrees</a:t>
                </a:r>
                <a:endParaRPr lang="en-US" altLang="en-US" sz="1353"/>
              </a:p>
            </p:txBody>
          </p:sp>
          <p:sp>
            <p:nvSpPr>
              <p:cNvPr id="10" name="Rectangle 174"/>
              <p:cNvSpPr>
                <a:spLocks noChangeArrowheads="1"/>
              </p:cNvSpPr>
              <p:nvPr/>
            </p:nvSpPr>
            <p:spPr bwMode="auto">
              <a:xfrm>
                <a:off x="382" y="1645"/>
                <a:ext cx="799" cy="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429" b="1">
                    <a:latin typeface="Book Antiqua" pitchFamily="18" charset="0"/>
                  </a:rPr>
                  <a:t>of Freedom</a:t>
                </a:r>
                <a:endParaRPr lang="en-US" altLang="en-US" sz="1353"/>
              </a:p>
            </p:txBody>
          </p:sp>
          <p:sp>
            <p:nvSpPr>
              <p:cNvPr id="11" name="Rectangle 175"/>
              <p:cNvSpPr>
                <a:spLocks noChangeArrowheads="1"/>
              </p:cNvSpPr>
              <p:nvPr/>
            </p:nvSpPr>
            <p:spPr bwMode="auto">
              <a:xfrm>
                <a:off x="1730" y="1633"/>
                <a:ext cx="20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 b="1" dirty="0">
                    <a:latin typeface="Book Antiqua" pitchFamily="18" charset="0"/>
                  </a:rPr>
                  <a:t>.99</a:t>
                </a:r>
                <a:endParaRPr lang="en-US" altLang="en-US" sz="1353" dirty="0"/>
              </a:p>
            </p:txBody>
          </p:sp>
          <p:sp>
            <p:nvSpPr>
              <p:cNvPr id="12" name="Rectangle 176"/>
              <p:cNvSpPr>
                <a:spLocks noChangeArrowheads="1"/>
              </p:cNvSpPr>
              <p:nvPr/>
            </p:nvSpPr>
            <p:spPr bwMode="auto">
              <a:xfrm>
                <a:off x="2412" y="1633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 b="1">
                    <a:latin typeface="Book Antiqua" pitchFamily="18" charset="0"/>
                  </a:rPr>
                  <a:t>.975</a:t>
                </a:r>
                <a:endParaRPr lang="en-US" altLang="en-US" sz="1353"/>
              </a:p>
            </p:txBody>
          </p:sp>
          <p:sp>
            <p:nvSpPr>
              <p:cNvPr id="14" name="Rectangle 177"/>
              <p:cNvSpPr>
                <a:spLocks noChangeArrowheads="1"/>
              </p:cNvSpPr>
              <p:nvPr/>
            </p:nvSpPr>
            <p:spPr bwMode="auto">
              <a:xfrm>
                <a:off x="3194" y="1633"/>
                <a:ext cx="20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 b="1">
                    <a:latin typeface="Book Antiqua" pitchFamily="18" charset="0"/>
                  </a:rPr>
                  <a:t>.95</a:t>
                </a:r>
                <a:endParaRPr lang="en-US" altLang="en-US" sz="1353"/>
              </a:p>
            </p:txBody>
          </p:sp>
          <p:sp>
            <p:nvSpPr>
              <p:cNvPr id="15" name="Rectangle 178"/>
              <p:cNvSpPr>
                <a:spLocks noChangeArrowheads="1"/>
              </p:cNvSpPr>
              <p:nvPr/>
            </p:nvSpPr>
            <p:spPr bwMode="auto">
              <a:xfrm>
                <a:off x="3926" y="1633"/>
                <a:ext cx="20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 b="1">
                    <a:latin typeface="Book Antiqua" pitchFamily="18" charset="0"/>
                  </a:rPr>
                  <a:t>.90</a:t>
                </a:r>
                <a:endParaRPr lang="en-US" altLang="en-US" sz="1353"/>
              </a:p>
            </p:txBody>
          </p:sp>
          <p:sp>
            <p:nvSpPr>
              <p:cNvPr id="16" name="Rectangle 179"/>
              <p:cNvSpPr>
                <a:spLocks noChangeArrowheads="1"/>
              </p:cNvSpPr>
              <p:nvPr/>
            </p:nvSpPr>
            <p:spPr bwMode="auto">
              <a:xfrm>
                <a:off x="4658" y="1633"/>
                <a:ext cx="20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 b="1">
                    <a:latin typeface="Book Antiqua" pitchFamily="18" charset="0"/>
                  </a:rPr>
                  <a:t>.10</a:t>
                </a:r>
                <a:endParaRPr lang="en-US" altLang="en-US" sz="1353"/>
              </a:p>
            </p:txBody>
          </p:sp>
          <p:sp>
            <p:nvSpPr>
              <p:cNvPr id="17" name="Rectangle 180"/>
              <p:cNvSpPr>
                <a:spLocks noChangeArrowheads="1"/>
              </p:cNvSpPr>
              <p:nvPr/>
            </p:nvSpPr>
            <p:spPr bwMode="auto">
              <a:xfrm>
                <a:off x="5390" y="1633"/>
                <a:ext cx="20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 b="1">
                    <a:latin typeface="Book Antiqua" pitchFamily="18" charset="0"/>
                  </a:rPr>
                  <a:t>.05</a:t>
                </a:r>
                <a:endParaRPr lang="en-US" altLang="en-US" sz="1353"/>
              </a:p>
            </p:txBody>
          </p:sp>
          <p:sp>
            <p:nvSpPr>
              <p:cNvPr id="18" name="Rectangle 181"/>
              <p:cNvSpPr>
                <a:spLocks noChangeArrowheads="1"/>
              </p:cNvSpPr>
              <p:nvPr/>
            </p:nvSpPr>
            <p:spPr bwMode="auto">
              <a:xfrm>
                <a:off x="6072" y="1633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 b="1">
                    <a:latin typeface="Book Antiqua" pitchFamily="18" charset="0"/>
                  </a:rPr>
                  <a:t>.025</a:t>
                </a:r>
                <a:endParaRPr lang="en-US" altLang="en-US" sz="1353"/>
              </a:p>
            </p:txBody>
          </p:sp>
          <p:sp>
            <p:nvSpPr>
              <p:cNvPr id="19" name="Rectangle 182"/>
              <p:cNvSpPr>
                <a:spLocks noChangeArrowheads="1"/>
              </p:cNvSpPr>
              <p:nvPr/>
            </p:nvSpPr>
            <p:spPr bwMode="auto">
              <a:xfrm>
                <a:off x="6854" y="1633"/>
                <a:ext cx="20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 b="1">
                    <a:latin typeface="Book Antiqua" pitchFamily="18" charset="0"/>
                  </a:rPr>
                  <a:t>.01</a:t>
                </a:r>
                <a:endParaRPr lang="en-US" altLang="en-US" sz="1353"/>
              </a:p>
            </p:txBody>
          </p:sp>
          <p:sp>
            <p:nvSpPr>
              <p:cNvPr id="20" name="Rectangle 183"/>
              <p:cNvSpPr>
                <a:spLocks noChangeArrowheads="1"/>
              </p:cNvSpPr>
              <p:nvPr/>
            </p:nvSpPr>
            <p:spPr bwMode="auto">
              <a:xfrm>
                <a:off x="848" y="1880"/>
                <a:ext cx="8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5</a:t>
                </a:r>
                <a:endParaRPr lang="en-US" altLang="en-US" sz="1353"/>
              </a:p>
            </p:txBody>
          </p:sp>
          <p:sp>
            <p:nvSpPr>
              <p:cNvPr id="21" name="Rectangle 184"/>
              <p:cNvSpPr>
                <a:spLocks noChangeArrowheads="1"/>
              </p:cNvSpPr>
              <p:nvPr/>
            </p:nvSpPr>
            <p:spPr bwMode="auto">
              <a:xfrm>
                <a:off x="1613" y="1880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 dirty="0">
                    <a:latin typeface="Book Antiqua" pitchFamily="18" charset="0"/>
                  </a:rPr>
                  <a:t>0.554</a:t>
                </a:r>
                <a:endParaRPr lang="en-US" altLang="en-US" sz="1353" dirty="0"/>
              </a:p>
            </p:txBody>
          </p:sp>
          <p:sp>
            <p:nvSpPr>
              <p:cNvPr id="22" name="Rectangle 185"/>
              <p:cNvSpPr>
                <a:spLocks noChangeArrowheads="1"/>
              </p:cNvSpPr>
              <p:nvPr/>
            </p:nvSpPr>
            <p:spPr bwMode="auto">
              <a:xfrm>
                <a:off x="2345" y="1880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0.831</a:t>
                </a:r>
                <a:endParaRPr lang="en-US" altLang="en-US" sz="1353"/>
              </a:p>
            </p:txBody>
          </p:sp>
          <p:sp>
            <p:nvSpPr>
              <p:cNvPr id="23" name="Rectangle 186"/>
              <p:cNvSpPr>
                <a:spLocks noChangeArrowheads="1"/>
              </p:cNvSpPr>
              <p:nvPr/>
            </p:nvSpPr>
            <p:spPr bwMode="auto">
              <a:xfrm>
                <a:off x="3077" y="1880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1.145</a:t>
                </a:r>
                <a:endParaRPr lang="en-US" altLang="en-US" sz="1353"/>
              </a:p>
            </p:txBody>
          </p:sp>
          <p:sp>
            <p:nvSpPr>
              <p:cNvPr id="24" name="Rectangle 187"/>
              <p:cNvSpPr>
                <a:spLocks noChangeArrowheads="1"/>
              </p:cNvSpPr>
              <p:nvPr/>
            </p:nvSpPr>
            <p:spPr bwMode="auto">
              <a:xfrm>
                <a:off x="3809" y="1880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1.610</a:t>
                </a:r>
                <a:endParaRPr lang="en-US" altLang="en-US" sz="1353"/>
              </a:p>
            </p:txBody>
          </p:sp>
          <p:sp>
            <p:nvSpPr>
              <p:cNvPr id="25" name="Rectangle 188"/>
              <p:cNvSpPr>
                <a:spLocks noChangeArrowheads="1"/>
              </p:cNvSpPr>
              <p:nvPr/>
            </p:nvSpPr>
            <p:spPr bwMode="auto">
              <a:xfrm>
                <a:off x="4541" y="1880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9.236</a:t>
                </a:r>
                <a:endParaRPr lang="en-US" altLang="en-US" sz="1353"/>
              </a:p>
            </p:txBody>
          </p:sp>
          <p:sp>
            <p:nvSpPr>
              <p:cNvPr id="26" name="Rectangle 189"/>
              <p:cNvSpPr>
                <a:spLocks noChangeArrowheads="1"/>
              </p:cNvSpPr>
              <p:nvPr/>
            </p:nvSpPr>
            <p:spPr bwMode="auto">
              <a:xfrm>
                <a:off x="5223" y="1880"/>
                <a:ext cx="44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11.070</a:t>
                </a:r>
                <a:endParaRPr lang="en-US" altLang="en-US" sz="1353"/>
              </a:p>
            </p:txBody>
          </p:sp>
          <p:sp>
            <p:nvSpPr>
              <p:cNvPr id="27" name="Rectangle 190"/>
              <p:cNvSpPr>
                <a:spLocks noChangeArrowheads="1"/>
              </p:cNvSpPr>
              <p:nvPr/>
            </p:nvSpPr>
            <p:spPr bwMode="auto">
              <a:xfrm>
                <a:off x="5955" y="1880"/>
                <a:ext cx="44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12.832</a:t>
                </a:r>
                <a:endParaRPr lang="en-US" altLang="en-US" sz="1353"/>
              </a:p>
            </p:txBody>
          </p:sp>
          <p:sp>
            <p:nvSpPr>
              <p:cNvPr id="28" name="Rectangle 191"/>
              <p:cNvSpPr>
                <a:spLocks noChangeArrowheads="1"/>
              </p:cNvSpPr>
              <p:nvPr/>
            </p:nvSpPr>
            <p:spPr bwMode="auto">
              <a:xfrm>
                <a:off x="6687" y="1880"/>
                <a:ext cx="44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 dirty="0">
                    <a:latin typeface="Book Antiqua" pitchFamily="18" charset="0"/>
                  </a:rPr>
                  <a:t>15.086</a:t>
                </a:r>
                <a:endParaRPr lang="en-US" altLang="en-US" sz="1353" dirty="0"/>
              </a:p>
            </p:txBody>
          </p:sp>
          <p:sp>
            <p:nvSpPr>
              <p:cNvPr id="29" name="Rectangle 192"/>
              <p:cNvSpPr>
                <a:spLocks noChangeArrowheads="1"/>
              </p:cNvSpPr>
              <p:nvPr/>
            </p:nvSpPr>
            <p:spPr bwMode="auto">
              <a:xfrm>
                <a:off x="848" y="2103"/>
                <a:ext cx="8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6</a:t>
                </a:r>
                <a:endParaRPr lang="en-US" altLang="en-US" sz="1353"/>
              </a:p>
            </p:txBody>
          </p:sp>
          <p:sp>
            <p:nvSpPr>
              <p:cNvPr id="30" name="Rectangle 193"/>
              <p:cNvSpPr>
                <a:spLocks noChangeArrowheads="1"/>
              </p:cNvSpPr>
              <p:nvPr/>
            </p:nvSpPr>
            <p:spPr bwMode="auto">
              <a:xfrm>
                <a:off x="1613" y="2103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0.872</a:t>
                </a:r>
                <a:endParaRPr lang="en-US" altLang="en-US" sz="1353"/>
              </a:p>
            </p:txBody>
          </p:sp>
          <p:sp>
            <p:nvSpPr>
              <p:cNvPr id="31" name="Rectangle 194"/>
              <p:cNvSpPr>
                <a:spLocks noChangeArrowheads="1"/>
              </p:cNvSpPr>
              <p:nvPr/>
            </p:nvSpPr>
            <p:spPr bwMode="auto">
              <a:xfrm>
                <a:off x="2345" y="2103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1.237</a:t>
                </a:r>
                <a:endParaRPr lang="en-US" altLang="en-US" sz="1353"/>
              </a:p>
            </p:txBody>
          </p:sp>
          <p:sp>
            <p:nvSpPr>
              <p:cNvPr id="187392" name="Rectangle 195"/>
              <p:cNvSpPr>
                <a:spLocks noChangeArrowheads="1"/>
              </p:cNvSpPr>
              <p:nvPr/>
            </p:nvSpPr>
            <p:spPr bwMode="auto">
              <a:xfrm>
                <a:off x="3077" y="2103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1.635</a:t>
                </a:r>
                <a:endParaRPr lang="en-US" altLang="en-US" sz="1353"/>
              </a:p>
            </p:txBody>
          </p:sp>
          <p:sp>
            <p:nvSpPr>
              <p:cNvPr id="187393" name="Rectangle 196"/>
              <p:cNvSpPr>
                <a:spLocks noChangeArrowheads="1"/>
              </p:cNvSpPr>
              <p:nvPr/>
            </p:nvSpPr>
            <p:spPr bwMode="auto">
              <a:xfrm>
                <a:off x="3809" y="2103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2.204</a:t>
                </a:r>
                <a:endParaRPr lang="en-US" altLang="en-US" sz="1353"/>
              </a:p>
            </p:txBody>
          </p:sp>
          <p:sp>
            <p:nvSpPr>
              <p:cNvPr id="187401" name="Rectangle 197"/>
              <p:cNvSpPr>
                <a:spLocks noChangeArrowheads="1"/>
              </p:cNvSpPr>
              <p:nvPr/>
            </p:nvSpPr>
            <p:spPr bwMode="auto">
              <a:xfrm>
                <a:off x="4491" y="2103"/>
                <a:ext cx="44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10.645</a:t>
                </a:r>
                <a:endParaRPr lang="en-US" altLang="en-US" sz="1353"/>
              </a:p>
            </p:txBody>
          </p:sp>
          <p:sp>
            <p:nvSpPr>
              <p:cNvPr id="187402" name="Rectangle 198"/>
              <p:cNvSpPr>
                <a:spLocks noChangeArrowheads="1"/>
              </p:cNvSpPr>
              <p:nvPr/>
            </p:nvSpPr>
            <p:spPr bwMode="auto">
              <a:xfrm>
                <a:off x="5223" y="2103"/>
                <a:ext cx="44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12.592</a:t>
                </a:r>
                <a:endParaRPr lang="en-US" altLang="en-US" sz="1353"/>
              </a:p>
            </p:txBody>
          </p:sp>
          <p:sp>
            <p:nvSpPr>
              <p:cNvPr id="187403" name="Rectangle 199"/>
              <p:cNvSpPr>
                <a:spLocks noChangeArrowheads="1"/>
              </p:cNvSpPr>
              <p:nvPr/>
            </p:nvSpPr>
            <p:spPr bwMode="auto">
              <a:xfrm>
                <a:off x="5955" y="2103"/>
                <a:ext cx="44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14.449</a:t>
                </a:r>
                <a:endParaRPr lang="en-US" altLang="en-US" sz="1353"/>
              </a:p>
            </p:txBody>
          </p:sp>
          <p:sp>
            <p:nvSpPr>
              <p:cNvPr id="187404" name="Rectangle 200"/>
              <p:cNvSpPr>
                <a:spLocks noChangeArrowheads="1"/>
              </p:cNvSpPr>
              <p:nvPr/>
            </p:nvSpPr>
            <p:spPr bwMode="auto">
              <a:xfrm>
                <a:off x="6687" y="2103"/>
                <a:ext cx="44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16.812</a:t>
                </a:r>
                <a:endParaRPr lang="en-US" altLang="en-US" sz="1353"/>
              </a:p>
            </p:txBody>
          </p:sp>
          <p:sp>
            <p:nvSpPr>
              <p:cNvPr id="187405" name="Rectangle 201"/>
              <p:cNvSpPr>
                <a:spLocks noChangeArrowheads="1"/>
              </p:cNvSpPr>
              <p:nvPr/>
            </p:nvSpPr>
            <p:spPr bwMode="auto">
              <a:xfrm>
                <a:off x="848" y="2325"/>
                <a:ext cx="8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7</a:t>
                </a:r>
                <a:endParaRPr lang="en-US" altLang="en-US" sz="1353"/>
              </a:p>
            </p:txBody>
          </p:sp>
          <p:sp>
            <p:nvSpPr>
              <p:cNvPr id="187406" name="Rectangle 202"/>
              <p:cNvSpPr>
                <a:spLocks noChangeArrowheads="1"/>
              </p:cNvSpPr>
              <p:nvPr/>
            </p:nvSpPr>
            <p:spPr bwMode="auto">
              <a:xfrm>
                <a:off x="1613" y="2325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1.239</a:t>
                </a:r>
                <a:endParaRPr lang="en-US" altLang="en-US" sz="1353"/>
              </a:p>
            </p:txBody>
          </p:sp>
          <p:sp>
            <p:nvSpPr>
              <p:cNvPr id="187407" name="Rectangle 203"/>
              <p:cNvSpPr>
                <a:spLocks noChangeArrowheads="1"/>
              </p:cNvSpPr>
              <p:nvPr/>
            </p:nvSpPr>
            <p:spPr bwMode="auto">
              <a:xfrm>
                <a:off x="2345" y="2325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1.690</a:t>
                </a:r>
                <a:endParaRPr lang="en-US" altLang="en-US" sz="1353"/>
              </a:p>
            </p:txBody>
          </p:sp>
          <p:sp>
            <p:nvSpPr>
              <p:cNvPr id="187408" name="Rectangle 204"/>
              <p:cNvSpPr>
                <a:spLocks noChangeArrowheads="1"/>
              </p:cNvSpPr>
              <p:nvPr/>
            </p:nvSpPr>
            <p:spPr bwMode="auto">
              <a:xfrm>
                <a:off x="3077" y="2325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2.167</a:t>
                </a:r>
                <a:endParaRPr lang="en-US" altLang="en-US" sz="1353"/>
              </a:p>
            </p:txBody>
          </p:sp>
          <p:sp>
            <p:nvSpPr>
              <p:cNvPr id="187409" name="Rectangle 205"/>
              <p:cNvSpPr>
                <a:spLocks noChangeArrowheads="1"/>
              </p:cNvSpPr>
              <p:nvPr/>
            </p:nvSpPr>
            <p:spPr bwMode="auto">
              <a:xfrm>
                <a:off x="3809" y="2325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2.833</a:t>
                </a:r>
                <a:endParaRPr lang="en-US" altLang="en-US" sz="1353"/>
              </a:p>
            </p:txBody>
          </p:sp>
          <p:sp>
            <p:nvSpPr>
              <p:cNvPr id="187410" name="Rectangle 206"/>
              <p:cNvSpPr>
                <a:spLocks noChangeArrowheads="1"/>
              </p:cNvSpPr>
              <p:nvPr/>
            </p:nvSpPr>
            <p:spPr bwMode="auto">
              <a:xfrm>
                <a:off x="4491" y="2325"/>
                <a:ext cx="44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12.017</a:t>
                </a:r>
                <a:endParaRPr lang="en-US" altLang="en-US" sz="1353"/>
              </a:p>
            </p:txBody>
          </p:sp>
          <p:sp>
            <p:nvSpPr>
              <p:cNvPr id="187411" name="Rectangle 207"/>
              <p:cNvSpPr>
                <a:spLocks noChangeArrowheads="1"/>
              </p:cNvSpPr>
              <p:nvPr/>
            </p:nvSpPr>
            <p:spPr bwMode="auto">
              <a:xfrm>
                <a:off x="5223" y="2325"/>
                <a:ext cx="44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14.067</a:t>
                </a:r>
                <a:endParaRPr lang="en-US" altLang="en-US" sz="1353"/>
              </a:p>
            </p:txBody>
          </p:sp>
          <p:sp>
            <p:nvSpPr>
              <p:cNvPr id="187412" name="Rectangle 208"/>
              <p:cNvSpPr>
                <a:spLocks noChangeArrowheads="1"/>
              </p:cNvSpPr>
              <p:nvPr/>
            </p:nvSpPr>
            <p:spPr bwMode="auto">
              <a:xfrm>
                <a:off x="5955" y="2325"/>
                <a:ext cx="44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16.013</a:t>
                </a:r>
                <a:endParaRPr lang="en-US" altLang="en-US" sz="1353"/>
              </a:p>
            </p:txBody>
          </p:sp>
          <p:sp>
            <p:nvSpPr>
              <p:cNvPr id="187413" name="Rectangle 209"/>
              <p:cNvSpPr>
                <a:spLocks noChangeArrowheads="1"/>
              </p:cNvSpPr>
              <p:nvPr/>
            </p:nvSpPr>
            <p:spPr bwMode="auto">
              <a:xfrm>
                <a:off x="6687" y="2325"/>
                <a:ext cx="44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18.475</a:t>
                </a:r>
                <a:endParaRPr lang="en-US" altLang="en-US" sz="1353"/>
              </a:p>
            </p:txBody>
          </p:sp>
          <p:sp>
            <p:nvSpPr>
              <p:cNvPr id="187414" name="Rectangle 210"/>
              <p:cNvSpPr>
                <a:spLocks noChangeArrowheads="1"/>
              </p:cNvSpPr>
              <p:nvPr/>
            </p:nvSpPr>
            <p:spPr bwMode="auto">
              <a:xfrm>
                <a:off x="848" y="2548"/>
                <a:ext cx="8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8</a:t>
                </a:r>
                <a:endParaRPr lang="en-US" altLang="en-US" sz="1353"/>
              </a:p>
            </p:txBody>
          </p:sp>
          <p:sp>
            <p:nvSpPr>
              <p:cNvPr id="187415" name="Rectangle 211"/>
              <p:cNvSpPr>
                <a:spLocks noChangeArrowheads="1"/>
              </p:cNvSpPr>
              <p:nvPr/>
            </p:nvSpPr>
            <p:spPr bwMode="auto">
              <a:xfrm>
                <a:off x="1613" y="2548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1.647</a:t>
                </a:r>
                <a:endParaRPr lang="en-US" altLang="en-US" sz="1353"/>
              </a:p>
            </p:txBody>
          </p:sp>
          <p:sp>
            <p:nvSpPr>
              <p:cNvPr id="187416" name="Rectangle 212"/>
              <p:cNvSpPr>
                <a:spLocks noChangeArrowheads="1"/>
              </p:cNvSpPr>
              <p:nvPr/>
            </p:nvSpPr>
            <p:spPr bwMode="auto">
              <a:xfrm>
                <a:off x="2345" y="2548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2.180</a:t>
                </a:r>
                <a:endParaRPr lang="en-US" altLang="en-US" sz="1353"/>
              </a:p>
            </p:txBody>
          </p:sp>
          <p:sp>
            <p:nvSpPr>
              <p:cNvPr id="187417" name="Rectangle 213"/>
              <p:cNvSpPr>
                <a:spLocks noChangeArrowheads="1"/>
              </p:cNvSpPr>
              <p:nvPr/>
            </p:nvSpPr>
            <p:spPr bwMode="auto">
              <a:xfrm>
                <a:off x="3077" y="2548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2.733</a:t>
                </a:r>
                <a:endParaRPr lang="en-US" altLang="en-US" sz="1353"/>
              </a:p>
            </p:txBody>
          </p:sp>
          <p:sp>
            <p:nvSpPr>
              <p:cNvPr id="187418" name="Rectangle 214"/>
              <p:cNvSpPr>
                <a:spLocks noChangeArrowheads="1"/>
              </p:cNvSpPr>
              <p:nvPr/>
            </p:nvSpPr>
            <p:spPr bwMode="auto">
              <a:xfrm>
                <a:off x="3809" y="2548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3.490</a:t>
                </a:r>
                <a:endParaRPr lang="en-US" altLang="en-US" sz="1353"/>
              </a:p>
            </p:txBody>
          </p:sp>
          <p:sp>
            <p:nvSpPr>
              <p:cNvPr id="187419" name="Rectangle 215"/>
              <p:cNvSpPr>
                <a:spLocks noChangeArrowheads="1"/>
              </p:cNvSpPr>
              <p:nvPr/>
            </p:nvSpPr>
            <p:spPr bwMode="auto">
              <a:xfrm>
                <a:off x="4491" y="2548"/>
                <a:ext cx="44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13.362</a:t>
                </a:r>
                <a:endParaRPr lang="en-US" altLang="en-US" sz="1353"/>
              </a:p>
            </p:txBody>
          </p:sp>
          <p:sp>
            <p:nvSpPr>
              <p:cNvPr id="187420" name="Rectangle 216"/>
              <p:cNvSpPr>
                <a:spLocks noChangeArrowheads="1"/>
              </p:cNvSpPr>
              <p:nvPr/>
            </p:nvSpPr>
            <p:spPr bwMode="auto">
              <a:xfrm>
                <a:off x="5223" y="2548"/>
                <a:ext cx="44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15.507</a:t>
                </a:r>
                <a:endParaRPr lang="en-US" altLang="en-US" sz="1353"/>
              </a:p>
            </p:txBody>
          </p:sp>
          <p:sp>
            <p:nvSpPr>
              <p:cNvPr id="187421" name="Rectangle 217"/>
              <p:cNvSpPr>
                <a:spLocks noChangeArrowheads="1"/>
              </p:cNvSpPr>
              <p:nvPr/>
            </p:nvSpPr>
            <p:spPr bwMode="auto">
              <a:xfrm>
                <a:off x="5955" y="2548"/>
                <a:ext cx="44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17.535</a:t>
                </a:r>
                <a:endParaRPr lang="en-US" altLang="en-US" sz="1353"/>
              </a:p>
            </p:txBody>
          </p:sp>
          <p:sp>
            <p:nvSpPr>
              <p:cNvPr id="187422" name="Rectangle 218"/>
              <p:cNvSpPr>
                <a:spLocks noChangeArrowheads="1"/>
              </p:cNvSpPr>
              <p:nvPr/>
            </p:nvSpPr>
            <p:spPr bwMode="auto">
              <a:xfrm>
                <a:off x="6687" y="2548"/>
                <a:ext cx="44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20.090</a:t>
                </a:r>
                <a:endParaRPr lang="en-US" altLang="en-US" sz="1353"/>
              </a:p>
            </p:txBody>
          </p:sp>
          <p:sp>
            <p:nvSpPr>
              <p:cNvPr id="187423" name="Rectangle 219"/>
              <p:cNvSpPr>
                <a:spLocks noChangeArrowheads="1"/>
              </p:cNvSpPr>
              <p:nvPr/>
            </p:nvSpPr>
            <p:spPr bwMode="auto">
              <a:xfrm>
                <a:off x="848" y="2771"/>
                <a:ext cx="8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9</a:t>
                </a:r>
                <a:endParaRPr lang="en-US" altLang="en-US" sz="1353"/>
              </a:p>
            </p:txBody>
          </p:sp>
          <p:sp>
            <p:nvSpPr>
              <p:cNvPr id="187456" name="Rectangle 220"/>
              <p:cNvSpPr>
                <a:spLocks noChangeArrowheads="1"/>
              </p:cNvSpPr>
              <p:nvPr/>
            </p:nvSpPr>
            <p:spPr bwMode="auto">
              <a:xfrm>
                <a:off x="1613" y="2771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2.088</a:t>
                </a:r>
                <a:endParaRPr lang="en-US" altLang="en-US" sz="1353"/>
              </a:p>
            </p:txBody>
          </p:sp>
          <p:sp>
            <p:nvSpPr>
              <p:cNvPr id="187457" name="Rectangle 221"/>
              <p:cNvSpPr>
                <a:spLocks noChangeArrowheads="1"/>
              </p:cNvSpPr>
              <p:nvPr/>
            </p:nvSpPr>
            <p:spPr bwMode="auto">
              <a:xfrm>
                <a:off x="2345" y="2771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2.700</a:t>
                </a:r>
                <a:endParaRPr lang="en-US" altLang="en-US" sz="1353"/>
              </a:p>
            </p:txBody>
          </p:sp>
          <p:sp>
            <p:nvSpPr>
              <p:cNvPr id="187458" name="Rectangle 222"/>
              <p:cNvSpPr>
                <a:spLocks noChangeArrowheads="1"/>
              </p:cNvSpPr>
              <p:nvPr/>
            </p:nvSpPr>
            <p:spPr bwMode="auto">
              <a:xfrm>
                <a:off x="3077" y="2771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3.325</a:t>
                </a:r>
                <a:endParaRPr lang="en-US" altLang="en-US" sz="1353"/>
              </a:p>
            </p:txBody>
          </p:sp>
          <p:sp>
            <p:nvSpPr>
              <p:cNvPr id="187459" name="Rectangle 223"/>
              <p:cNvSpPr>
                <a:spLocks noChangeArrowheads="1"/>
              </p:cNvSpPr>
              <p:nvPr/>
            </p:nvSpPr>
            <p:spPr bwMode="auto">
              <a:xfrm>
                <a:off x="3809" y="2771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4.168</a:t>
                </a:r>
                <a:endParaRPr lang="en-US" altLang="en-US" sz="1353"/>
              </a:p>
            </p:txBody>
          </p:sp>
          <p:sp>
            <p:nvSpPr>
              <p:cNvPr id="187460" name="Rectangle 224"/>
              <p:cNvSpPr>
                <a:spLocks noChangeArrowheads="1"/>
              </p:cNvSpPr>
              <p:nvPr/>
            </p:nvSpPr>
            <p:spPr bwMode="auto">
              <a:xfrm>
                <a:off x="4491" y="2771"/>
                <a:ext cx="44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14.684</a:t>
                </a:r>
                <a:endParaRPr lang="en-US" altLang="en-US" sz="1353"/>
              </a:p>
            </p:txBody>
          </p:sp>
          <p:sp>
            <p:nvSpPr>
              <p:cNvPr id="187461" name="Rectangle 225"/>
              <p:cNvSpPr>
                <a:spLocks noChangeArrowheads="1"/>
              </p:cNvSpPr>
              <p:nvPr/>
            </p:nvSpPr>
            <p:spPr bwMode="auto">
              <a:xfrm>
                <a:off x="5223" y="2771"/>
                <a:ext cx="44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16.919</a:t>
                </a:r>
                <a:endParaRPr lang="en-US" altLang="en-US" sz="1353"/>
              </a:p>
            </p:txBody>
          </p:sp>
          <p:sp>
            <p:nvSpPr>
              <p:cNvPr id="187462" name="Rectangle 226"/>
              <p:cNvSpPr>
                <a:spLocks noChangeArrowheads="1"/>
              </p:cNvSpPr>
              <p:nvPr/>
            </p:nvSpPr>
            <p:spPr bwMode="auto">
              <a:xfrm>
                <a:off x="5955" y="2771"/>
                <a:ext cx="44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19.023</a:t>
                </a:r>
                <a:endParaRPr lang="en-US" altLang="en-US" sz="1353"/>
              </a:p>
            </p:txBody>
          </p:sp>
          <p:sp>
            <p:nvSpPr>
              <p:cNvPr id="187463" name="Rectangle 227"/>
              <p:cNvSpPr>
                <a:spLocks noChangeArrowheads="1"/>
              </p:cNvSpPr>
              <p:nvPr/>
            </p:nvSpPr>
            <p:spPr bwMode="auto">
              <a:xfrm>
                <a:off x="6687" y="2771"/>
                <a:ext cx="44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21.666</a:t>
                </a:r>
                <a:endParaRPr lang="en-US" altLang="en-US" sz="1353"/>
              </a:p>
            </p:txBody>
          </p:sp>
          <p:sp>
            <p:nvSpPr>
              <p:cNvPr id="187464" name="Rectangle 228"/>
              <p:cNvSpPr>
                <a:spLocks noChangeArrowheads="1"/>
              </p:cNvSpPr>
              <p:nvPr/>
            </p:nvSpPr>
            <p:spPr bwMode="auto">
              <a:xfrm>
                <a:off x="798" y="3167"/>
                <a:ext cx="16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10</a:t>
                </a:r>
                <a:endParaRPr lang="en-US" altLang="en-US" sz="1353"/>
              </a:p>
            </p:txBody>
          </p:sp>
          <p:sp>
            <p:nvSpPr>
              <p:cNvPr id="187465" name="Rectangle 229"/>
              <p:cNvSpPr>
                <a:spLocks noChangeArrowheads="1"/>
              </p:cNvSpPr>
              <p:nvPr/>
            </p:nvSpPr>
            <p:spPr bwMode="auto">
              <a:xfrm>
                <a:off x="1680" y="3167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2.558</a:t>
                </a:r>
                <a:endParaRPr lang="en-US" altLang="en-US" sz="1353"/>
              </a:p>
            </p:txBody>
          </p:sp>
          <p:sp>
            <p:nvSpPr>
              <p:cNvPr id="187466" name="Rectangle 230"/>
              <p:cNvSpPr>
                <a:spLocks noChangeArrowheads="1"/>
              </p:cNvSpPr>
              <p:nvPr/>
            </p:nvSpPr>
            <p:spPr bwMode="auto">
              <a:xfrm>
                <a:off x="2345" y="3167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3.247</a:t>
                </a:r>
                <a:endParaRPr lang="en-US" altLang="en-US" sz="1353"/>
              </a:p>
            </p:txBody>
          </p:sp>
          <p:sp>
            <p:nvSpPr>
              <p:cNvPr id="187467" name="Rectangle 231"/>
              <p:cNvSpPr>
                <a:spLocks noChangeArrowheads="1"/>
              </p:cNvSpPr>
              <p:nvPr/>
            </p:nvSpPr>
            <p:spPr bwMode="auto">
              <a:xfrm>
                <a:off x="3077" y="3167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3.940</a:t>
                </a:r>
                <a:endParaRPr lang="en-US" altLang="en-US" sz="1353"/>
              </a:p>
            </p:txBody>
          </p:sp>
          <p:sp>
            <p:nvSpPr>
              <p:cNvPr id="187468" name="Rectangle 232"/>
              <p:cNvSpPr>
                <a:spLocks noChangeArrowheads="1"/>
              </p:cNvSpPr>
              <p:nvPr/>
            </p:nvSpPr>
            <p:spPr bwMode="auto">
              <a:xfrm>
                <a:off x="3809" y="3167"/>
                <a:ext cx="36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4.865</a:t>
                </a:r>
                <a:endParaRPr lang="en-US" altLang="en-US" sz="1353"/>
              </a:p>
            </p:txBody>
          </p:sp>
          <p:sp>
            <p:nvSpPr>
              <p:cNvPr id="187469" name="Rectangle 233"/>
              <p:cNvSpPr>
                <a:spLocks noChangeArrowheads="1"/>
              </p:cNvSpPr>
              <p:nvPr/>
            </p:nvSpPr>
            <p:spPr bwMode="auto">
              <a:xfrm>
                <a:off x="4491" y="3167"/>
                <a:ext cx="44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15.987</a:t>
                </a:r>
                <a:endParaRPr lang="en-US" altLang="en-US" sz="1353"/>
              </a:p>
            </p:txBody>
          </p:sp>
          <p:sp>
            <p:nvSpPr>
              <p:cNvPr id="187470" name="Rectangle 234"/>
              <p:cNvSpPr>
                <a:spLocks noChangeArrowheads="1"/>
              </p:cNvSpPr>
              <p:nvPr/>
            </p:nvSpPr>
            <p:spPr bwMode="auto">
              <a:xfrm>
                <a:off x="5223" y="3167"/>
                <a:ext cx="44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18.307</a:t>
                </a:r>
                <a:endParaRPr lang="en-US" altLang="en-US" sz="1353"/>
              </a:p>
            </p:txBody>
          </p:sp>
          <p:sp>
            <p:nvSpPr>
              <p:cNvPr id="187471" name="Rectangle 235"/>
              <p:cNvSpPr>
                <a:spLocks noChangeArrowheads="1"/>
              </p:cNvSpPr>
              <p:nvPr/>
            </p:nvSpPr>
            <p:spPr bwMode="auto">
              <a:xfrm>
                <a:off x="5955" y="3167"/>
                <a:ext cx="44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20.483</a:t>
                </a:r>
                <a:endParaRPr lang="en-US" altLang="en-US" sz="1353"/>
              </a:p>
            </p:txBody>
          </p:sp>
          <p:sp>
            <p:nvSpPr>
              <p:cNvPr id="187472" name="Rectangle 236"/>
              <p:cNvSpPr>
                <a:spLocks noChangeArrowheads="1"/>
              </p:cNvSpPr>
              <p:nvPr/>
            </p:nvSpPr>
            <p:spPr bwMode="auto">
              <a:xfrm>
                <a:off x="6687" y="3167"/>
                <a:ext cx="443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23.209</a:t>
                </a:r>
                <a:endParaRPr lang="en-US" altLang="en-US" sz="1353"/>
              </a:p>
            </p:txBody>
          </p:sp>
          <p:sp>
            <p:nvSpPr>
              <p:cNvPr id="187473" name="Rectangle 237"/>
              <p:cNvSpPr>
                <a:spLocks noChangeArrowheads="1"/>
              </p:cNvSpPr>
              <p:nvPr/>
            </p:nvSpPr>
            <p:spPr bwMode="auto">
              <a:xfrm>
                <a:off x="3510" y="1385"/>
                <a:ext cx="1385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 b="1">
                    <a:latin typeface="Book Antiqua" pitchFamily="18" charset="0"/>
                  </a:rPr>
                  <a:t>Area in Upper Tail</a:t>
                </a:r>
                <a:endParaRPr lang="en-US" altLang="en-US" sz="1353"/>
              </a:p>
            </p:txBody>
          </p:sp>
        </p:grpSp>
        <p:sp>
          <p:nvSpPr>
            <p:cNvPr id="8" name="Rectangle 241"/>
            <p:cNvSpPr>
              <a:spLocks noChangeArrowheads="1"/>
            </p:cNvSpPr>
            <p:nvPr/>
          </p:nvSpPr>
          <p:spPr bwMode="auto">
            <a:xfrm>
              <a:off x="461963" y="2219541"/>
              <a:ext cx="11236325" cy="3209925"/>
            </a:xfrm>
            <a:prstGeom prst="rect">
              <a:avLst/>
            </a:prstGeom>
            <a:noFill/>
            <a:ln w="12700" cap="rnd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8262571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7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4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1" name="Freeform 5"/>
          <p:cNvSpPr>
            <a:spLocks/>
          </p:cNvSpPr>
          <p:nvPr/>
        </p:nvSpPr>
        <p:spPr bwMode="auto">
          <a:xfrm>
            <a:off x="1906363" y="2468849"/>
            <a:ext cx="3872137" cy="1998258"/>
          </a:xfrm>
          <a:custGeom>
            <a:avLst/>
            <a:gdLst>
              <a:gd name="connsiteX0" fmla="*/ 0 w 11210"/>
              <a:gd name="connsiteY0" fmla="*/ 9878 h 10000"/>
              <a:gd name="connsiteX1" fmla="*/ 1251 w 11210"/>
              <a:gd name="connsiteY1" fmla="*/ 10000 h 10000"/>
              <a:gd name="connsiteX2" fmla="*/ 11189 w 11210"/>
              <a:gd name="connsiteY2" fmla="*/ 10000 h 10000"/>
              <a:gd name="connsiteX3" fmla="*/ 11210 w 11210"/>
              <a:gd name="connsiteY3" fmla="*/ 8120 h 10000"/>
              <a:gd name="connsiteX4" fmla="*/ 11138 w 11210"/>
              <a:gd name="connsiteY4" fmla="*/ 8060 h 10000"/>
              <a:gd name="connsiteX5" fmla="*/ 10963 w 11210"/>
              <a:gd name="connsiteY5" fmla="*/ 7916 h 10000"/>
              <a:gd name="connsiteX6" fmla="*/ 10798 w 11210"/>
              <a:gd name="connsiteY6" fmla="*/ 7772 h 10000"/>
              <a:gd name="connsiteX7" fmla="*/ 10582 w 11210"/>
              <a:gd name="connsiteY7" fmla="*/ 7521 h 10000"/>
              <a:gd name="connsiteX8" fmla="*/ 10396 w 11210"/>
              <a:gd name="connsiteY8" fmla="*/ 7305 h 10000"/>
              <a:gd name="connsiteX9" fmla="*/ 10211 w 11210"/>
              <a:gd name="connsiteY9" fmla="*/ 7090 h 10000"/>
              <a:gd name="connsiteX10" fmla="*/ 10072 w 11210"/>
              <a:gd name="connsiteY10" fmla="*/ 6964 h 10000"/>
              <a:gd name="connsiteX11" fmla="*/ 9948 w 11210"/>
              <a:gd name="connsiteY11" fmla="*/ 6802 h 10000"/>
              <a:gd name="connsiteX12" fmla="*/ 9809 w 11210"/>
              <a:gd name="connsiteY12" fmla="*/ 6641 h 10000"/>
              <a:gd name="connsiteX13" fmla="*/ 9670 w 11210"/>
              <a:gd name="connsiteY13" fmla="*/ 6461 h 10000"/>
              <a:gd name="connsiteX14" fmla="*/ 9500 w 11210"/>
              <a:gd name="connsiteY14" fmla="*/ 6281 h 10000"/>
              <a:gd name="connsiteX15" fmla="*/ 9361 w 11210"/>
              <a:gd name="connsiteY15" fmla="*/ 6066 h 10000"/>
              <a:gd name="connsiteX16" fmla="*/ 9207 w 11210"/>
              <a:gd name="connsiteY16" fmla="*/ 5850 h 10000"/>
              <a:gd name="connsiteX17" fmla="*/ 9114 w 11210"/>
              <a:gd name="connsiteY17" fmla="*/ 5707 h 10000"/>
              <a:gd name="connsiteX18" fmla="*/ 8991 w 11210"/>
              <a:gd name="connsiteY18" fmla="*/ 5545 h 10000"/>
              <a:gd name="connsiteX19" fmla="*/ 8867 w 11210"/>
              <a:gd name="connsiteY19" fmla="*/ 5365 h 10000"/>
              <a:gd name="connsiteX20" fmla="*/ 8728 w 11210"/>
              <a:gd name="connsiteY20" fmla="*/ 5186 h 10000"/>
              <a:gd name="connsiteX21" fmla="*/ 8604 w 11210"/>
              <a:gd name="connsiteY21" fmla="*/ 4988 h 10000"/>
              <a:gd name="connsiteX22" fmla="*/ 8496 w 11210"/>
              <a:gd name="connsiteY22" fmla="*/ 4826 h 10000"/>
              <a:gd name="connsiteX23" fmla="*/ 8373 w 11210"/>
              <a:gd name="connsiteY23" fmla="*/ 4683 h 10000"/>
              <a:gd name="connsiteX24" fmla="*/ 8265 w 11210"/>
              <a:gd name="connsiteY24" fmla="*/ 4485 h 10000"/>
              <a:gd name="connsiteX25" fmla="*/ 8141 w 11210"/>
              <a:gd name="connsiteY25" fmla="*/ 4323 h 10000"/>
              <a:gd name="connsiteX26" fmla="*/ 8017 w 11210"/>
              <a:gd name="connsiteY26" fmla="*/ 4108 h 10000"/>
              <a:gd name="connsiteX27" fmla="*/ 7935 w 11210"/>
              <a:gd name="connsiteY27" fmla="*/ 3964 h 10000"/>
              <a:gd name="connsiteX28" fmla="*/ 7786 w 11210"/>
              <a:gd name="connsiteY28" fmla="*/ 3713 h 10000"/>
              <a:gd name="connsiteX29" fmla="*/ 7616 w 11210"/>
              <a:gd name="connsiteY29" fmla="*/ 3407 h 10000"/>
              <a:gd name="connsiteX30" fmla="*/ 7492 w 11210"/>
              <a:gd name="connsiteY30" fmla="*/ 3174 h 10000"/>
              <a:gd name="connsiteX31" fmla="*/ 7384 w 11210"/>
              <a:gd name="connsiteY31" fmla="*/ 2976 h 10000"/>
              <a:gd name="connsiteX32" fmla="*/ 7291 w 11210"/>
              <a:gd name="connsiteY32" fmla="*/ 2796 h 10000"/>
              <a:gd name="connsiteX33" fmla="*/ 7168 w 11210"/>
              <a:gd name="connsiteY33" fmla="*/ 2599 h 10000"/>
              <a:gd name="connsiteX34" fmla="*/ 7075 w 11210"/>
              <a:gd name="connsiteY34" fmla="*/ 2419 h 10000"/>
              <a:gd name="connsiteX35" fmla="*/ 6952 w 11210"/>
              <a:gd name="connsiteY35" fmla="*/ 2186 h 10000"/>
              <a:gd name="connsiteX36" fmla="*/ 6828 w 11210"/>
              <a:gd name="connsiteY36" fmla="*/ 2006 h 10000"/>
              <a:gd name="connsiteX37" fmla="*/ 6704 w 11210"/>
              <a:gd name="connsiteY37" fmla="*/ 1826 h 10000"/>
              <a:gd name="connsiteX38" fmla="*/ 6596 w 11210"/>
              <a:gd name="connsiteY38" fmla="*/ 1629 h 10000"/>
              <a:gd name="connsiteX39" fmla="*/ 6473 w 11210"/>
              <a:gd name="connsiteY39" fmla="*/ 1485 h 10000"/>
              <a:gd name="connsiteX40" fmla="*/ 6380 w 11210"/>
              <a:gd name="connsiteY40" fmla="*/ 1305 h 10000"/>
              <a:gd name="connsiteX41" fmla="*/ 6267 w 11210"/>
              <a:gd name="connsiteY41" fmla="*/ 1162 h 10000"/>
              <a:gd name="connsiteX42" fmla="*/ 6071 w 11210"/>
              <a:gd name="connsiteY42" fmla="*/ 928 h 10000"/>
              <a:gd name="connsiteX43" fmla="*/ 5932 w 11210"/>
              <a:gd name="connsiteY43" fmla="*/ 731 h 10000"/>
              <a:gd name="connsiteX44" fmla="*/ 5793 w 11210"/>
              <a:gd name="connsiteY44" fmla="*/ 587 h 10000"/>
              <a:gd name="connsiteX45" fmla="*/ 5638 w 11210"/>
              <a:gd name="connsiteY45" fmla="*/ 425 h 10000"/>
              <a:gd name="connsiteX46" fmla="*/ 5484 w 11210"/>
              <a:gd name="connsiteY46" fmla="*/ 263 h 10000"/>
              <a:gd name="connsiteX47" fmla="*/ 5319 w 11210"/>
              <a:gd name="connsiteY47" fmla="*/ 108 h 10000"/>
              <a:gd name="connsiteX48" fmla="*/ 5082 w 11210"/>
              <a:gd name="connsiteY48" fmla="*/ 12 h 10000"/>
              <a:gd name="connsiteX49" fmla="*/ 4815 w 11210"/>
              <a:gd name="connsiteY49" fmla="*/ 0 h 10000"/>
              <a:gd name="connsiteX50" fmla="*/ 4691 w 11210"/>
              <a:gd name="connsiteY50" fmla="*/ 120 h 10000"/>
              <a:gd name="connsiteX51" fmla="*/ 4547 w 11210"/>
              <a:gd name="connsiteY51" fmla="*/ 263 h 10000"/>
              <a:gd name="connsiteX52" fmla="*/ 4413 w 11210"/>
              <a:gd name="connsiteY52" fmla="*/ 395 h 10000"/>
              <a:gd name="connsiteX53" fmla="*/ 4228 w 11210"/>
              <a:gd name="connsiteY53" fmla="*/ 659 h 10000"/>
              <a:gd name="connsiteX54" fmla="*/ 4063 w 11210"/>
              <a:gd name="connsiteY54" fmla="*/ 910 h 10000"/>
              <a:gd name="connsiteX55" fmla="*/ 3939 w 11210"/>
              <a:gd name="connsiteY55" fmla="*/ 1102 h 10000"/>
              <a:gd name="connsiteX56" fmla="*/ 3805 w 11210"/>
              <a:gd name="connsiteY56" fmla="*/ 1365 h 10000"/>
              <a:gd name="connsiteX57" fmla="*/ 3702 w 11210"/>
              <a:gd name="connsiteY57" fmla="*/ 1569 h 10000"/>
              <a:gd name="connsiteX58" fmla="*/ 3599 w 11210"/>
              <a:gd name="connsiteY58" fmla="*/ 1760 h 10000"/>
              <a:gd name="connsiteX59" fmla="*/ 3527 w 11210"/>
              <a:gd name="connsiteY59" fmla="*/ 1916 h 10000"/>
              <a:gd name="connsiteX60" fmla="*/ 3476 w 11210"/>
              <a:gd name="connsiteY60" fmla="*/ 2048 h 10000"/>
              <a:gd name="connsiteX61" fmla="*/ 3373 w 11210"/>
              <a:gd name="connsiteY61" fmla="*/ 2263 h 10000"/>
              <a:gd name="connsiteX62" fmla="*/ 3270 w 11210"/>
              <a:gd name="connsiteY62" fmla="*/ 2467 h 10000"/>
              <a:gd name="connsiteX63" fmla="*/ 3177 w 11210"/>
              <a:gd name="connsiteY63" fmla="*/ 2695 h 10000"/>
              <a:gd name="connsiteX64" fmla="*/ 3095 w 11210"/>
              <a:gd name="connsiteY64" fmla="*/ 2910 h 10000"/>
              <a:gd name="connsiteX65" fmla="*/ 3002 w 11210"/>
              <a:gd name="connsiteY65" fmla="*/ 3126 h 10000"/>
              <a:gd name="connsiteX66" fmla="*/ 2889 w 11210"/>
              <a:gd name="connsiteY66" fmla="*/ 3413 h 10000"/>
              <a:gd name="connsiteX67" fmla="*/ 2817 w 11210"/>
              <a:gd name="connsiteY67" fmla="*/ 3629 h 10000"/>
              <a:gd name="connsiteX68" fmla="*/ 2724 w 11210"/>
              <a:gd name="connsiteY68" fmla="*/ 3856 h 10000"/>
              <a:gd name="connsiteX69" fmla="*/ 2631 w 11210"/>
              <a:gd name="connsiteY69" fmla="*/ 4120 h 10000"/>
              <a:gd name="connsiteX70" fmla="*/ 2569 w 11210"/>
              <a:gd name="connsiteY70" fmla="*/ 4323 h 10000"/>
              <a:gd name="connsiteX71" fmla="*/ 2487 w 11210"/>
              <a:gd name="connsiteY71" fmla="*/ 4563 h 10000"/>
              <a:gd name="connsiteX72" fmla="*/ 2425 w 11210"/>
              <a:gd name="connsiteY72" fmla="*/ 4766 h 10000"/>
              <a:gd name="connsiteX73" fmla="*/ 2363 w 11210"/>
              <a:gd name="connsiteY73" fmla="*/ 4970 h 10000"/>
              <a:gd name="connsiteX74" fmla="*/ 2281 w 11210"/>
              <a:gd name="connsiteY74" fmla="*/ 5210 h 10000"/>
              <a:gd name="connsiteX75" fmla="*/ 2178 w 11210"/>
              <a:gd name="connsiteY75" fmla="*/ 5377 h 10000"/>
              <a:gd name="connsiteX76" fmla="*/ 2106 w 11210"/>
              <a:gd name="connsiteY76" fmla="*/ 5557 h 10000"/>
              <a:gd name="connsiteX77" fmla="*/ 2003 w 11210"/>
              <a:gd name="connsiteY77" fmla="*/ 5796 h 10000"/>
              <a:gd name="connsiteX78" fmla="*/ 1910 w 11210"/>
              <a:gd name="connsiteY78" fmla="*/ 6000 h 10000"/>
              <a:gd name="connsiteX79" fmla="*/ 1818 w 11210"/>
              <a:gd name="connsiteY79" fmla="*/ 6204 h 10000"/>
              <a:gd name="connsiteX80" fmla="*/ 1735 w 11210"/>
              <a:gd name="connsiteY80" fmla="*/ 6395 h 10000"/>
              <a:gd name="connsiteX81" fmla="*/ 1673 w 11210"/>
              <a:gd name="connsiteY81" fmla="*/ 6551 h 10000"/>
              <a:gd name="connsiteX82" fmla="*/ 1540 w 11210"/>
              <a:gd name="connsiteY82" fmla="*/ 6814 h 10000"/>
              <a:gd name="connsiteX83" fmla="*/ 1437 w 11210"/>
              <a:gd name="connsiteY83" fmla="*/ 7018 h 10000"/>
              <a:gd name="connsiteX84" fmla="*/ 1303 w 11210"/>
              <a:gd name="connsiteY84" fmla="*/ 7281 h 10000"/>
              <a:gd name="connsiteX0" fmla="*/ 0 w 11249"/>
              <a:gd name="connsiteY0" fmla="*/ 10014 h 10014"/>
              <a:gd name="connsiteX1" fmla="*/ 1290 w 11249"/>
              <a:gd name="connsiteY1" fmla="*/ 10000 h 10014"/>
              <a:gd name="connsiteX2" fmla="*/ 11228 w 11249"/>
              <a:gd name="connsiteY2" fmla="*/ 10000 h 10014"/>
              <a:gd name="connsiteX3" fmla="*/ 11249 w 11249"/>
              <a:gd name="connsiteY3" fmla="*/ 8120 h 10014"/>
              <a:gd name="connsiteX4" fmla="*/ 11177 w 11249"/>
              <a:gd name="connsiteY4" fmla="*/ 8060 h 10014"/>
              <a:gd name="connsiteX5" fmla="*/ 11002 w 11249"/>
              <a:gd name="connsiteY5" fmla="*/ 7916 h 10014"/>
              <a:gd name="connsiteX6" fmla="*/ 10837 w 11249"/>
              <a:gd name="connsiteY6" fmla="*/ 7772 h 10014"/>
              <a:gd name="connsiteX7" fmla="*/ 10621 w 11249"/>
              <a:gd name="connsiteY7" fmla="*/ 7521 h 10014"/>
              <a:gd name="connsiteX8" fmla="*/ 10435 w 11249"/>
              <a:gd name="connsiteY8" fmla="*/ 7305 h 10014"/>
              <a:gd name="connsiteX9" fmla="*/ 10250 w 11249"/>
              <a:gd name="connsiteY9" fmla="*/ 7090 h 10014"/>
              <a:gd name="connsiteX10" fmla="*/ 10111 w 11249"/>
              <a:gd name="connsiteY10" fmla="*/ 6964 h 10014"/>
              <a:gd name="connsiteX11" fmla="*/ 9987 w 11249"/>
              <a:gd name="connsiteY11" fmla="*/ 6802 h 10014"/>
              <a:gd name="connsiteX12" fmla="*/ 9848 w 11249"/>
              <a:gd name="connsiteY12" fmla="*/ 6641 h 10014"/>
              <a:gd name="connsiteX13" fmla="*/ 9709 w 11249"/>
              <a:gd name="connsiteY13" fmla="*/ 6461 h 10014"/>
              <a:gd name="connsiteX14" fmla="*/ 9539 w 11249"/>
              <a:gd name="connsiteY14" fmla="*/ 6281 h 10014"/>
              <a:gd name="connsiteX15" fmla="*/ 9400 w 11249"/>
              <a:gd name="connsiteY15" fmla="*/ 6066 h 10014"/>
              <a:gd name="connsiteX16" fmla="*/ 9246 w 11249"/>
              <a:gd name="connsiteY16" fmla="*/ 5850 h 10014"/>
              <a:gd name="connsiteX17" fmla="*/ 9153 w 11249"/>
              <a:gd name="connsiteY17" fmla="*/ 5707 h 10014"/>
              <a:gd name="connsiteX18" fmla="*/ 9030 w 11249"/>
              <a:gd name="connsiteY18" fmla="*/ 5545 h 10014"/>
              <a:gd name="connsiteX19" fmla="*/ 8906 w 11249"/>
              <a:gd name="connsiteY19" fmla="*/ 5365 h 10014"/>
              <a:gd name="connsiteX20" fmla="*/ 8767 w 11249"/>
              <a:gd name="connsiteY20" fmla="*/ 5186 h 10014"/>
              <a:gd name="connsiteX21" fmla="*/ 8643 w 11249"/>
              <a:gd name="connsiteY21" fmla="*/ 4988 h 10014"/>
              <a:gd name="connsiteX22" fmla="*/ 8535 w 11249"/>
              <a:gd name="connsiteY22" fmla="*/ 4826 h 10014"/>
              <a:gd name="connsiteX23" fmla="*/ 8412 w 11249"/>
              <a:gd name="connsiteY23" fmla="*/ 4683 h 10014"/>
              <a:gd name="connsiteX24" fmla="*/ 8304 w 11249"/>
              <a:gd name="connsiteY24" fmla="*/ 4485 h 10014"/>
              <a:gd name="connsiteX25" fmla="*/ 8180 w 11249"/>
              <a:gd name="connsiteY25" fmla="*/ 4323 h 10014"/>
              <a:gd name="connsiteX26" fmla="*/ 8056 w 11249"/>
              <a:gd name="connsiteY26" fmla="*/ 4108 h 10014"/>
              <a:gd name="connsiteX27" fmla="*/ 7974 w 11249"/>
              <a:gd name="connsiteY27" fmla="*/ 3964 h 10014"/>
              <a:gd name="connsiteX28" fmla="*/ 7825 w 11249"/>
              <a:gd name="connsiteY28" fmla="*/ 3713 h 10014"/>
              <a:gd name="connsiteX29" fmla="*/ 7655 w 11249"/>
              <a:gd name="connsiteY29" fmla="*/ 3407 h 10014"/>
              <a:gd name="connsiteX30" fmla="*/ 7531 w 11249"/>
              <a:gd name="connsiteY30" fmla="*/ 3174 h 10014"/>
              <a:gd name="connsiteX31" fmla="*/ 7423 w 11249"/>
              <a:gd name="connsiteY31" fmla="*/ 2976 h 10014"/>
              <a:gd name="connsiteX32" fmla="*/ 7330 w 11249"/>
              <a:gd name="connsiteY32" fmla="*/ 2796 h 10014"/>
              <a:gd name="connsiteX33" fmla="*/ 7207 w 11249"/>
              <a:gd name="connsiteY33" fmla="*/ 2599 h 10014"/>
              <a:gd name="connsiteX34" fmla="*/ 7114 w 11249"/>
              <a:gd name="connsiteY34" fmla="*/ 2419 h 10014"/>
              <a:gd name="connsiteX35" fmla="*/ 6991 w 11249"/>
              <a:gd name="connsiteY35" fmla="*/ 2186 h 10014"/>
              <a:gd name="connsiteX36" fmla="*/ 6867 w 11249"/>
              <a:gd name="connsiteY36" fmla="*/ 2006 h 10014"/>
              <a:gd name="connsiteX37" fmla="*/ 6743 w 11249"/>
              <a:gd name="connsiteY37" fmla="*/ 1826 h 10014"/>
              <a:gd name="connsiteX38" fmla="*/ 6635 w 11249"/>
              <a:gd name="connsiteY38" fmla="*/ 1629 h 10014"/>
              <a:gd name="connsiteX39" fmla="*/ 6512 w 11249"/>
              <a:gd name="connsiteY39" fmla="*/ 1485 h 10014"/>
              <a:gd name="connsiteX40" fmla="*/ 6419 w 11249"/>
              <a:gd name="connsiteY40" fmla="*/ 1305 h 10014"/>
              <a:gd name="connsiteX41" fmla="*/ 6306 w 11249"/>
              <a:gd name="connsiteY41" fmla="*/ 1162 h 10014"/>
              <a:gd name="connsiteX42" fmla="*/ 6110 w 11249"/>
              <a:gd name="connsiteY42" fmla="*/ 928 h 10014"/>
              <a:gd name="connsiteX43" fmla="*/ 5971 w 11249"/>
              <a:gd name="connsiteY43" fmla="*/ 731 h 10014"/>
              <a:gd name="connsiteX44" fmla="*/ 5832 w 11249"/>
              <a:gd name="connsiteY44" fmla="*/ 587 h 10014"/>
              <a:gd name="connsiteX45" fmla="*/ 5677 w 11249"/>
              <a:gd name="connsiteY45" fmla="*/ 425 h 10014"/>
              <a:gd name="connsiteX46" fmla="*/ 5523 w 11249"/>
              <a:gd name="connsiteY46" fmla="*/ 263 h 10014"/>
              <a:gd name="connsiteX47" fmla="*/ 5358 w 11249"/>
              <a:gd name="connsiteY47" fmla="*/ 108 h 10014"/>
              <a:gd name="connsiteX48" fmla="*/ 5121 w 11249"/>
              <a:gd name="connsiteY48" fmla="*/ 12 h 10014"/>
              <a:gd name="connsiteX49" fmla="*/ 4854 w 11249"/>
              <a:gd name="connsiteY49" fmla="*/ 0 h 10014"/>
              <a:gd name="connsiteX50" fmla="*/ 4730 w 11249"/>
              <a:gd name="connsiteY50" fmla="*/ 120 h 10014"/>
              <a:gd name="connsiteX51" fmla="*/ 4586 w 11249"/>
              <a:gd name="connsiteY51" fmla="*/ 263 h 10014"/>
              <a:gd name="connsiteX52" fmla="*/ 4452 w 11249"/>
              <a:gd name="connsiteY52" fmla="*/ 395 h 10014"/>
              <a:gd name="connsiteX53" fmla="*/ 4267 w 11249"/>
              <a:gd name="connsiteY53" fmla="*/ 659 h 10014"/>
              <a:gd name="connsiteX54" fmla="*/ 4102 w 11249"/>
              <a:gd name="connsiteY54" fmla="*/ 910 h 10014"/>
              <a:gd name="connsiteX55" fmla="*/ 3978 w 11249"/>
              <a:gd name="connsiteY55" fmla="*/ 1102 h 10014"/>
              <a:gd name="connsiteX56" fmla="*/ 3844 w 11249"/>
              <a:gd name="connsiteY56" fmla="*/ 1365 h 10014"/>
              <a:gd name="connsiteX57" fmla="*/ 3741 w 11249"/>
              <a:gd name="connsiteY57" fmla="*/ 1569 h 10014"/>
              <a:gd name="connsiteX58" fmla="*/ 3638 w 11249"/>
              <a:gd name="connsiteY58" fmla="*/ 1760 h 10014"/>
              <a:gd name="connsiteX59" fmla="*/ 3566 w 11249"/>
              <a:gd name="connsiteY59" fmla="*/ 1916 h 10014"/>
              <a:gd name="connsiteX60" fmla="*/ 3515 w 11249"/>
              <a:gd name="connsiteY60" fmla="*/ 2048 h 10014"/>
              <a:gd name="connsiteX61" fmla="*/ 3412 w 11249"/>
              <a:gd name="connsiteY61" fmla="*/ 2263 h 10014"/>
              <a:gd name="connsiteX62" fmla="*/ 3309 w 11249"/>
              <a:gd name="connsiteY62" fmla="*/ 2467 h 10014"/>
              <a:gd name="connsiteX63" fmla="*/ 3216 w 11249"/>
              <a:gd name="connsiteY63" fmla="*/ 2695 h 10014"/>
              <a:gd name="connsiteX64" fmla="*/ 3134 w 11249"/>
              <a:gd name="connsiteY64" fmla="*/ 2910 h 10014"/>
              <a:gd name="connsiteX65" fmla="*/ 3041 w 11249"/>
              <a:gd name="connsiteY65" fmla="*/ 3126 h 10014"/>
              <a:gd name="connsiteX66" fmla="*/ 2928 w 11249"/>
              <a:gd name="connsiteY66" fmla="*/ 3413 h 10014"/>
              <a:gd name="connsiteX67" fmla="*/ 2856 w 11249"/>
              <a:gd name="connsiteY67" fmla="*/ 3629 h 10014"/>
              <a:gd name="connsiteX68" fmla="*/ 2763 w 11249"/>
              <a:gd name="connsiteY68" fmla="*/ 3856 h 10014"/>
              <a:gd name="connsiteX69" fmla="*/ 2670 w 11249"/>
              <a:gd name="connsiteY69" fmla="*/ 4120 h 10014"/>
              <a:gd name="connsiteX70" fmla="*/ 2608 w 11249"/>
              <a:gd name="connsiteY70" fmla="*/ 4323 h 10014"/>
              <a:gd name="connsiteX71" fmla="*/ 2526 w 11249"/>
              <a:gd name="connsiteY71" fmla="*/ 4563 h 10014"/>
              <a:gd name="connsiteX72" fmla="*/ 2464 w 11249"/>
              <a:gd name="connsiteY72" fmla="*/ 4766 h 10014"/>
              <a:gd name="connsiteX73" fmla="*/ 2402 w 11249"/>
              <a:gd name="connsiteY73" fmla="*/ 4970 h 10014"/>
              <a:gd name="connsiteX74" fmla="*/ 2320 w 11249"/>
              <a:gd name="connsiteY74" fmla="*/ 5210 h 10014"/>
              <a:gd name="connsiteX75" fmla="*/ 2217 w 11249"/>
              <a:gd name="connsiteY75" fmla="*/ 5377 h 10014"/>
              <a:gd name="connsiteX76" fmla="*/ 2145 w 11249"/>
              <a:gd name="connsiteY76" fmla="*/ 5557 h 10014"/>
              <a:gd name="connsiteX77" fmla="*/ 2042 w 11249"/>
              <a:gd name="connsiteY77" fmla="*/ 5796 h 10014"/>
              <a:gd name="connsiteX78" fmla="*/ 1949 w 11249"/>
              <a:gd name="connsiteY78" fmla="*/ 6000 h 10014"/>
              <a:gd name="connsiteX79" fmla="*/ 1857 w 11249"/>
              <a:gd name="connsiteY79" fmla="*/ 6204 h 10014"/>
              <a:gd name="connsiteX80" fmla="*/ 1774 w 11249"/>
              <a:gd name="connsiteY80" fmla="*/ 6395 h 10014"/>
              <a:gd name="connsiteX81" fmla="*/ 1712 w 11249"/>
              <a:gd name="connsiteY81" fmla="*/ 6551 h 10014"/>
              <a:gd name="connsiteX82" fmla="*/ 1579 w 11249"/>
              <a:gd name="connsiteY82" fmla="*/ 6814 h 10014"/>
              <a:gd name="connsiteX83" fmla="*/ 1476 w 11249"/>
              <a:gd name="connsiteY83" fmla="*/ 7018 h 10014"/>
              <a:gd name="connsiteX84" fmla="*/ 1342 w 11249"/>
              <a:gd name="connsiteY84" fmla="*/ 7281 h 10014"/>
              <a:gd name="connsiteX0" fmla="*/ 0 w 11249"/>
              <a:gd name="connsiteY0" fmla="*/ 10014 h 10014"/>
              <a:gd name="connsiteX1" fmla="*/ 1290 w 11249"/>
              <a:gd name="connsiteY1" fmla="*/ 10000 h 10014"/>
              <a:gd name="connsiteX2" fmla="*/ 11228 w 11249"/>
              <a:gd name="connsiteY2" fmla="*/ 10000 h 10014"/>
              <a:gd name="connsiteX3" fmla="*/ 11249 w 11249"/>
              <a:gd name="connsiteY3" fmla="*/ 8120 h 10014"/>
              <a:gd name="connsiteX4" fmla="*/ 11177 w 11249"/>
              <a:gd name="connsiteY4" fmla="*/ 8060 h 10014"/>
              <a:gd name="connsiteX5" fmla="*/ 11002 w 11249"/>
              <a:gd name="connsiteY5" fmla="*/ 7916 h 10014"/>
              <a:gd name="connsiteX6" fmla="*/ 10837 w 11249"/>
              <a:gd name="connsiteY6" fmla="*/ 7772 h 10014"/>
              <a:gd name="connsiteX7" fmla="*/ 10621 w 11249"/>
              <a:gd name="connsiteY7" fmla="*/ 7521 h 10014"/>
              <a:gd name="connsiteX8" fmla="*/ 10435 w 11249"/>
              <a:gd name="connsiteY8" fmla="*/ 7305 h 10014"/>
              <a:gd name="connsiteX9" fmla="*/ 10250 w 11249"/>
              <a:gd name="connsiteY9" fmla="*/ 7090 h 10014"/>
              <a:gd name="connsiteX10" fmla="*/ 10111 w 11249"/>
              <a:gd name="connsiteY10" fmla="*/ 6964 h 10014"/>
              <a:gd name="connsiteX11" fmla="*/ 9987 w 11249"/>
              <a:gd name="connsiteY11" fmla="*/ 6802 h 10014"/>
              <a:gd name="connsiteX12" fmla="*/ 9848 w 11249"/>
              <a:gd name="connsiteY12" fmla="*/ 6641 h 10014"/>
              <a:gd name="connsiteX13" fmla="*/ 9709 w 11249"/>
              <a:gd name="connsiteY13" fmla="*/ 6461 h 10014"/>
              <a:gd name="connsiteX14" fmla="*/ 9539 w 11249"/>
              <a:gd name="connsiteY14" fmla="*/ 6281 h 10014"/>
              <a:gd name="connsiteX15" fmla="*/ 9400 w 11249"/>
              <a:gd name="connsiteY15" fmla="*/ 6066 h 10014"/>
              <a:gd name="connsiteX16" fmla="*/ 9246 w 11249"/>
              <a:gd name="connsiteY16" fmla="*/ 5850 h 10014"/>
              <a:gd name="connsiteX17" fmla="*/ 9153 w 11249"/>
              <a:gd name="connsiteY17" fmla="*/ 5707 h 10014"/>
              <a:gd name="connsiteX18" fmla="*/ 9030 w 11249"/>
              <a:gd name="connsiteY18" fmla="*/ 5545 h 10014"/>
              <a:gd name="connsiteX19" fmla="*/ 8906 w 11249"/>
              <a:gd name="connsiteY19" fmla="*/ 5365 h 10014"/>
              <a:gd name="connsiteX20" fmla="*/ 8767 w 11249"/>
              <a:gd name="connsiteY20" fmla="*/ 5186 h 10014"/>
              <a:gd name="connsiteX21" fmla="*/ 8643 w 11249"/>
              <a:gd name="connsiteY21" fmla="*/ 4988 h 10014"/>
              <a:gd name="connsiteX22" fmla="*/ 8535 w 11249"/>
              <a:gd name="connsiteY22" fmla="*/ 4826 h 10014"/>
              <a:gd name="connsiteX23" fmla="*/ 8412 w 11249"/>
              <a:gd name="connsiteY23" fmla="*/ 4683 h 10014"/>
              <a:gd name="connsiteX24" fmla="*/ 8304 w 11249"/>
              <a:gd name="connsiteY24" fmla="*/ 4485 h 10014"/>
              <a:gd name="connsiteX25" fmla="*/ 8180 w 11249"/>
              <a:gd name="connsiteY25" fmla="*/ 4323 h 10014"/>
              <a:gd name="connsiteX26" fmla="*/ 8056 w 11249"/>
              <a:gd name="connsiteY26" fmla="*/ 4108 h 10014"/>
              <a:gd name="connsiteX27" fmla="*/ 7974 w 11249"/>
              <a:gd name="connsiteY27" fmla="*/ 3964 h 10014"/>
              <a:gd name="connsiteX28" fmla="*/ 7825 w 11249"/>
              <a:gd name="connsiteY28" fmla="*/ 3713 h 10014"/>
              <a:gd name="connsiteX29" fmla="*/ 7655 w 11249"/>
              <a:gd name="connsiteY29" fmla="*/ 3407 h 10014"/>
              <a:gd name="connsiteX30" fmla="*/ 7531 w 11249"/>
              <a:gd name="connsiteY30" fmla="*/ 3174 h 10014"/>
              <a:gd name="connsiteX31" fmla="*/ 7423 w 11249"/>
              <a:gd name="connsiteY31" fmla="*/ 2976 h 10014"/>
              <a:gd name="connsiteX32" fmla="*/ 7330 w 11249"/>
              <a:gd name="connsiteY32" fmla="*/ 2796 h 10014"/>
              <a:gd name="connsiteX33" fmla="*/ 7207 w 11249"/>
              <a:gd name="connsiteY33" fmla="*/ 2599 h 10014"/>
              <a:gd name="connsiteX34" fmla="*/ 7114 w 11249"/>
              <a:gd name="connsiteY34" fmla="*/ 2419 h 10014"/>
              <a:gd name="connsiteX35" fmla="*/ 6991 w 11249"/>
              <a:gd name="connsiteY35" fmla="*/ 2186 h 10014"/>
              <a:gd name="connsiteX36" fmla="*/ 6867 w 11249"/>
              <a:gd name="connsiteY36" fmla="*/ 2006 h 10014"/>
              <a:gd name="connsiteX37" fmla="*/ 6743 w 11249"/>
              <a:gd name="connsiteY37" fmla="*/ 1826 h 10014"/>
              <a:gd name="connsiteX38" fmla="*/ 6635 w 11249"/>
              <a:gd name="connsiteY38" fmla="*/ 1629 h 10014"/>
              <a:gd name="connsiteX39" fmla="*/ 6512 w 11249"/>
              <a:gd name="connsiteY39" fmla="*/ 1485 h 10014"/>
              <a:gd name="connsiteX40" fmla="*/ 6419 w 11249"/>
              <a:gd name="connsiteY40" fmla="*/ 1305 h 10014"/>
              <a:gd name="connsiteX41" fmla="*/ 6306 w 11249"/>
              <a:gd name="connsiteY41" fmla="*/ 1162 h 10014"/>
              <a:gd name="connsiteX42" fmla="*/ 6110 w 11249"/>
              <a:gd name="connsiteY42" fmla="*/ 928 h 10014"/>
              <a:gd name="connsiteX43" fmla="*/ 5971 w 11249"/>
              <a:gd name="connsiteY43" fmla="*/ 731 h 10014"/>
              <a:gd name="connsiteX44" fmla="*/ 5832 w 11249"/>
              <a:gd name="connsiteY44" fmla="*/ 587 h 10014"/>
              <a:gd name="connsiteX45" fmla="*/ 5677 w 11249"/>
              <a:gd name="connsiteY45" fmla="*/ 425 h 10014"/>
              <a:gd name="connsiteX46" fmla="*/ 5523 w 11249"/>
              <a:gd name="connsiteY46" fmla="*/ 263 h 10014"/>
              <a:gd name="connsiteX47" fmla="*/ 5358 w 11249"/>
              <a:gd name="connsiteY47" fmla="*/ 108 h 10014"/>
              <a:gd name="connsiteX48" fmla="*/ 5121 w 11249"/>
              <a:gd name="connsiteY48" fmla="*/ 12 h 10014"/>
              <a:gd name="connsiteX49" fmla="*/ 4854 w 11249"/>
              <a:gd name="connsiteY49" fmla="*/ 0 h 10014"/>
              <a:gd name="connsiteX50" fmla="*/ 4730 w 11249"/>
              <a:gd name="connsiteY50" fmla="*/ 120 h 10014"/>
              <a:gd name="connsiteX51" fmla="*/ 4586 w 11249"/>
              <a:gd name="connsiteY51" fmla="*/ 263 h 10014"/>
              <a:gd name="connsiteX52" fmla="*/ 4452 w 11249"/>
              <a:gd name="connsiteY52" fmla="*/ 395 h 10014"/>
              <a:gd name="connsiteX53" fmla="*/ 4267 w 11249"/>
              <a:gd name="connsiteY53" fmla="*/ 659 h 10014"/>
              <a:gd name="connsiteX54" fmla="*/ 4102 w 11249"/>
              <a:gd name="connsiteY54" fmla="*/ 910 h 10014"/>
              <a:gd name="connsiteX55" fmla="*/ 3978 w 11249"/>
              <a:gd name="connsiteY55" fmla="*/ 1102 h 10014"/>
              <a:gd name="connsiteX56" fmla="*/ 3844 w 11249"/>
              <a:gd name="connsiteY56" fmla="*/ 1365 h 10014"/>
              <a:gd name="connsiteX57" fmla="*/ 3741 w 11249"/>
              <a:gd name="connsiteY57" fmla="*/ 1569 h 10014"/>
              <a:gd name="connsiteX58" fmla="*/ 3638 w 11249"/>
              <a:gd name="connsiteY58" fmla="*/ 1760 h 10014"/>
              <a:gd name="connsiteX59" fmla="*/ 3566 w 11249"/>
              <a:gd name="connsiteY59" fmla="*/ 1916 h 10014"/>
              <a:gd name="connsiteX60" fmla="*/ 3515 w 11249"/>
              <a:gd name="connsiteY60" fmla="*/ 2048 h 10014"/>
              <a:gd name="connsiteX61" fmla="*/ 3412 w 11249"/>
              <a:gd name="connsiteY61" fmla="*/ 2263 h 10014"/>
              <a:gd name="connsiteX62" fmla="*/ 3309 w 11249"/>
              <a:gd name="connsiteY62" fmla="*/ 2467 h 10014"/>
              <a:gd name="connsiteX63" fmla="*/ 3216 w 11249"/>
              <a:gd name="connsiteY63" fmla="*/ 2695 h 10014"/>
              <a:gd name="connsiteX64" fmla="*/ 3134 w 11249"/>
              <a:gd name="connsiteY64" fmla="*/ 2910 h 10014"/>
              <a:gd name="connsiteX65" fmla="*/ 3041 w 11249"/>
              <a:gd name="connsiteY65" fmla="*/ 3126 h 10014"/>
              <a:gd name="connsiteX66" fmla="*/ 2928 w 11249"/>
              <a:gd name="connsiteY66" fmla="*/ 3413 h 10014"/>
              <a:gd name="connsiteX67" fmla="*/ 2856 w 11249"/>
              <a:gd name="connsiteY67" fmla="*/ 3629 h 10014"/>
              <a:gd name="connsiteX68" fmla="*/ 2763 w 11249"/>
              <a:gd name="connsiteY68" fmla="*/ 3856 h 10014"/>
              <a:gd name="connsiteX69" fmla="*/ 2670 w 11249"/>
              <a:gd name="connsiteY69" fmla="*/ 4120 h 10014"/>
              <a:gd name="connsiteX70" fmla="*/ 2608 w 11249"/>
              <a:gd name="connsiteY70" fmla="*/ 4323 h 10014"/>
              <a:gd name="connsiteX71" fmla="*/ 2526 w 11249"/>
              <a:gd name="connsiteY71" fmla="*/ 4563 h 10014"/>
              <a:gd name="connsiteX72" fmla="*/ 2464 w 11249"/>
              <a:gd name="connsiteY72" fmla="*/ 4766 h 10014"/>
              <a:gd name="connsiteX73" fmla="*/ 2402 w 11249"/>
              <a:gd name="connsiteY73" fmla="*/ 4970 h 10014"/>
              <a:gd name="connsiteX74" fmla="*/ 2320 w 11249"/>
              <a:gd name="connsiteY74" fmla="*/ 5210 h 10014"/>
              <a:gd name="connsiteX75" fmla="*/ 2217 w 11249"/>
              <a:gd name="connsiteY75" fmla="*/ 5377 h 10014"/>
              <a:gd name="connsiteX76" fmla="*/ 2145 w 11249"/>
              <a:gd name="connsiteY76" fmla="*/ 5557 h 10014"/>
              <a:gd name="connsiteX77" fmla="*/ 2042 w 11249"/>
              <a:gd name="connsiteY77" fmla="*/ 5796 h 10014"/>
              <a:gd name="connsiteX78" fmla="*/ 1949 w 11249"/>
              <a:gd name="connsiteY78" fmla="*/ 6000 h 10014"/>
              <a:gd name="connsiteX79" fmla="*/ 1857 w 11249"/>
              <a:gd name="connsiteY79" fmla="*/ 6204 h 10014"/>
              <a:gd name="connsiteX80" fmla="*/ 1774 w 11249"/>
              <a:gd name="connsiteY80" fmla="*/ 6395 h 10014"/>
              <a:gd name="connsiteX81" fmla="*/ 1712 w 11249"/>
              <a:gd name="connsiteY81" fmla="*/ 6551 h 10014"/>
              <a:gd name="connsiteX82" fmla="*/ 1579 w 11249"/>
              <a:gd name="connsiteY82" fmla="*/ 6814 h 10014"/>
              <a:gd name="connsiteX83" fmla="*/ 1476 w 11249"/>
              <a:gd name="connsiteY83" fmla="*/ 7018 h 10014"/>
              <a:gd name="connsiteX84" fmla="*/ 327 w 11249"/>
              <a:gd name="connsiteY84" fmla="*/ 9550 h 10014"/>
              <a:gd name="connsiteX0" fmla="*/ 0 w 11249"/>
              <a:gd name="connsiteY0" fmla="*/ 10014 h 10014"/>
              <a:gd name="connsiteX1" fmla="*/ 1290 w 11249"/>
              <a:gd name="connsiteY1" fmla="*/ 10000 h 10014"/>
              <a:gd name="connsiteX2" fmla="*/ 11228 w 11249"/>
              <a:gd name="connsiteY2" fmla="*/ 10000 h 10014"/>
              <a:gd name="connsiteX3" fmla="*/ 11249 w 11249"/>
              <a:gd name="connsiteY3" fmla="*/ 8120 h 10014"/>
              <a:gd name="connsiteX4" fmla="*/ 11177 w 11249"/>
              <a:gd name="connsiteY4" fmla="*/ 8060 h 10014"/>
              <a:gd name="connsiteX5" fmla="*/ 11002 w 11249"/>
              <a:gd name="connsiteY5" fmla="*/ 7916 h 10014"/>
              <a:gd name="connsiteX6" fmla="*/ 10837 w 11249"/>
              <a:gd name="connsiteY6" fmla="*/ 7772 h 10014"/>
              <a:gd name="connsiteX7" fmla="*/ 10621 w 11249"/>
              <a:gd name="connsiteY7" fmla="*/ 7521 h 10014"/>
              <a:gd name="connsiteX8" fmla="*/ 10435 w 11249"/>
              <a:gd name="connsiteY8" fmla="*/ 7305 h 10014"/>
              <a:gd name="connsiteX9" fmla="*/ 10250 w 11249"/>
              <a:gd name="connsiteY9" fmla="*/ 7090 h 10014"/>
              <a:gd name="connsiteX10" fmla="*/ 10111 w 11249"/>
              <a:gd name="connsiteY10" fmla="*/ 6964 h 10014"/>
              <a:gd name="connsiteX11" fmla="*/ 9987 w 11249"/>
              <a:gd name="connsiteY11" fmla="*/ 6802 h 10014"/>
              <a:gd name="connsiteX12" fmla="*/ 9848 w 11249"/>
              <a:gd name="connsiteY12" fmla="*/ 6641 h 10014"/>
              <a:gd name="connsiteX13" fmla="*/ 9709 w 11249"/>
              <a:gd name="connsiteY13" fmla="*/ 6461 h 10014"/>
              <a:gd name="connsiteX14" fmla="*/ 9539 w 11249"/>
              <a:gd name="connsiteY14" fmla="*/ 6281 h 10014"/>
              <a:gd name="connsiteX15" fmla="*/ 9400 w 11249"/>
              <a:gd name="connsiteY15" fmla="*/ 6066 h 10014"/>
              <a:gd name="connsiteX16" fmla="*/ 9246 w 11249"/>
              <a:gd name="connsiteY16" fmla="*/ 5850 h 10014"/>
              <a:gd name="connsiteX17" fmla="*/ 9153 w 11249"/>
              <a:gd name="connsiteY17" fmla="*/ 5707 h 10014"/>
              <a:gd name="connsiteX18" fmla="*/ 9030 w 11249"/>
              <a:gd name="connsiteY18" fmla="*/ 5545 h 10014"/>
              <a:gd name="connsiteX19" fmla="*/ 8906 w 11249"/>
              <a:gd name="connsiteY19" fmla="*/ 5365 h 10014"/>
              <a:gd name="connsiteX20" fmla="*/ 8767 w 11249"/>
              <a:gd name="connsiteY20" fmla="*/ 5186 h 10014"/>
              <a:gd name="connsiteX21" fmla="*/ 8643 w 11249"/>
              <a:gd name="connsiteY21" fmla="*/ 4988 h 10014"/>
              <a:gd name="connsiteX22" fmla="*/ 8535 w 11249"/>
              <a:gd name="connsiteY22" fmla="*/ 4826 h 10014"/>
              <a:gd name="connsiteX23" fmla="*/ 8412 w 11249"/>
              <a:gd name="connsiteY23" fmla="*/ 4683 h 10014"/>
              <a:gd name="connsiteX24" fmla="*/ 8304 w 11249"/>
              <a:gd name="connsiteY24" fmla="*/ 4485 h 10014"/>
              <a:gd name="connsiteX25" fmla="*/ 8180 w 11249"/>
              <a:gd name="connsiteY25" fmla="*/ 4323 h 10014"/>
              <a:gd name="connsiteX26" fmla="*/ 8056 w 11249"/>
              <a:gd name="connsiteY26" fmla="*/ 4108 h 10014"/>
              <a:gd name="connsiteX27" fmla="*/ 7974 w 11249"/>
              <a:gd name="connsiteY27" fmla="*/ 3964 h 10014"/>
              <a:gd name="connsiteX28" fmla="*/ 7825 w 11249"/>
              <a:gd name="connsiteY28" fmla="*/ 3713 h 10014"/>
              <a:gd name="connsiteX29" fmla="*/ 7655 w 11249"/>
              <a:gd name="connsiteY29" fmla="*/ 3407 h 10014"/>
              <a:gd name="connsiteX30" fmla="*/ 7531 w 11249"/>
              <a:gd name="connsiteY30" fmla="*/ 3174 h 10014"/>
              <a:gd name="connsiteX31" fmla="*/ 7423 w 11249"/>
              <a:gd name="connsiteY31" fmla="*/ 2976 h 10014"/>
              <a:gd name="connsiteX32" fmla="*/ 7330 w 11249"/>
              <a:gd name="connsiteY32" fmla="*/ 2796 h 10014"/>
              <a:gd name="connsiteX33" fmla="*/ 7207 w 11249"/>
              <a:gd name="connsiteY33" fmla="*/ 2599 h 10014"/>
              <a:gd name="connsiteX34" fmla="*/ 7114 w 11249"/>
              <a:gd name="connsiteY34" fmla="*/ 2419 h 10014"/>
              <a:gd name="connsiteX35" fmla="*/ 6991 w 11249"/>
              <a:gd name="connsiteY35" fmla="*/ 2186 h 10014"/>
              <a:gd name="connsiteX36" fmla="*/ 6867 w 11249"/>
              <a:gd name="connsiteY36" fmla="*/ 2006 h 10014"/>
              <a:gd name="connsiteX37" fmla="*/ 6743 w 11249"/>
              <a:gd name="connsiteY37" fmla="*/ 1826 h 10014"/>
              <a:gd name="connsiteX38" fmla="*/ 6635 w 11249"/>
              <a:gd name="connsiteY38" fmla="*/ 1629 h 10014"/>
              <a:gd name="connsiteX39" fmla="*/ 6512 w 11249"/>
              <a:gd name="connsiteY39" fmla="*/ 1485 h 10014"/>
              <a:gd name="connsiteX40" fmla="*/ 6419 w 11249"/>
              <a:gd name="connsiteY40" fmla="*/ 1305 h 10014"/>
              <a:gd name="connsiteX41" fmla="*/ 6306 w 11249"/>
              <a:gd name="connsiteY41" fmla="*/ 1162 h 10014"/>
              <a:gd name="connsiteX42" fmla="*/ 6110 w 11249"/>
              <a:gd name="connsiteY42" fmla="*/ 928 h 10014"/>
              <a:gd name="connsiteX43" fmla="*/ 5971 w 11249"/>
              <a:gd name="connsiteY43" fmla="*/ 731 h 10014"/>
              <a:gd name="connsiteX44" fmla="*/ 5832 w 11249"/>
              <a:gd name="connsiteY44" fmla="*/ 587 h 10014"/>
              <a:gd name="connsiteX45" fmla="*/ 5677 w 11249"/>
              <a:gd name="connsiteY45" fmla="*/ 425 h 10014"/>
              <a:gd name="connsiteX46" fmla="*/ 5523 w 11249"/>
              <a:gd name="connsiteY46" fmla="*/ 263 h 10014"/>
              <a:gd name="connsiteX47" fmla="*/ 5358 w 11249"/>
              <a:gd name="connsiteY47" fmla="*/ 108 h 10014"/>
              <a:gd name="connsiteX48" fmla="*/ 5121 w 11249"/>
              <a:gd name="connsiteY48" fmla="*/ 12 h 10014"/>
              <a:gd name="connsiteX49" fmla="*/ 4854 w 11249"/>
              <a:gd name="connsiteY49" fmla="*/ 0 h 10014"/>
              <a:gd name="connsiteX50" fmla="*/ 4730 w 11249"/>
              <a:gd name="connsiteY50" fmla="*/ 120 h 10014"/>
              <a:gd name="connsiteX51" fmla="*/ 4586 w 11249"/>
              <a:gd name="connsiteY51" fmla="*/ 263 h 10014"/>
              <a:gd name="connsiteX52" fmla="*/ 4452 w 11249"/>
              <a:gd name="connsiteY52" fmla="*/ 395 h 10014"/>
              <a:gd name="connsiteX53" fmla="*/ 4267 w 11249"/>
              <a:gd name="connsiteY53" fmla="*/ 659 h 10014"/>
              <a:gd name="connsiteX54" fmla="*/ 4102 w 11249"/>
              <a:gd name="connsiteY54" fmla="*/ 910 h 10014"/>
              <a:gd name="connsiteX55" fmla="*/ 3978 w 11249"/>
              <a:gd name="connsiteY55" fmla="*/ 1102 h 10014"/>
              <a:gd name="connsiteX56" fmla="*/ 3844 w 11249"/>
              <a:gd name="connsiteY56" fmla="*/ 1365 h 10014"/>
              <a:gd name="connsiteX57" fmla="*/ 3741 w 11249"/>
              <a:gd name="connsiteY57" fmla="*/ 1569 h 10014"/>
              <a:gd name="connsiteX58" fmla="*/ 3638 w 11249"/>
              <a:gd name="connsiteY58" fmla="*/ 1760 h 10014"/>
              <a:gd name="connsiteX59" fmla="*/ 3566 w 11249"/>
              <a:gd name="connsiteY59" fmla="*/ 1916 h 10014"/>
              <a:gd name="connsiteX60" fmla="*/ 3515 w 11249"/>
              <a:gd name="connsiteY60" fmla="*/ 2048 h 10014"/>
              <a:gd name="connsiteX61" fmla="*/ 3412 w 11249"/>
              <a:gd name="connsiteY61" fmla="*/ 2263 h 10014"/>
              <a:gd name="connsiteX62" fmla="*/ 3309 w 11249"/>
              <a:gd name="connsiteY62" fmla="*/ 2467 h 10014"/>
              <a:gd name="connsiteX63" fmla="*/ 3216 w 11249"/>
              <a:gd name="connsiteY63" fmla="*/ 2695 h 10014"/>
              <a:gd name="connsiteX64" fmla="*/ 3134 w 11249"/>
              <a:gd name="connsiteY64" fmla="*/ 2910 h 10014"/>
              <a:gd name="connsiteX65" fmla="*/ 3041 w 11249"/>
              <a:gd name="connsiteY65" fmla="*/ 3126 h 10014"/>
              <a:gd name="connsiteX66" fmla="*/ 2928 w 11249"/>
              <a:gd name="connsiteY66" fmla="*/ 3413 h 10014"/>
              <a:gd name="connsiteX67" fmla="*/ 2856 w 11249"/>
              <a:gd name="connsiteY67" fmla="*/ 3629 h 10014"/>
              <a:gd name="connsiteX68" fmla="*/ 2763 w 11249"/>
              <a:gd name="connsiteY68" fmla="*/ 3856 h 10014"/>
              <a:gd name="connsiteX69" fmla="*/ 2670 w 11249"/>
              <a:gd name="connsiteY69" fmla="*/ 4120 h 10014"/>
              <a:gd name="connsiteX70" fmla="*/ 2608 w 11249"/>
              <a:gd name="connsiteY70" fmla="*/ 4323 h 10014"/>
              <a:gd name="connsiteX71" fmla="*/ 2526 w 11249"/>
              <a:gd name="connsiteY71" fmla="*/ 4563 h 10014"/>
              <a:gd name="connsiteX72" fmla="*/ 2464 w 11249"/>
              <a:gd name="connsiteY72" fmla="*/ 4766 h 10014"/>
              <a:gd name="connsiteX73" fmla="*/ 2402 w 11249"/>
              <a:gd name="connsiteY73" fmla="*/ 4970 h 10014"/>
              <a:gd name="connsiteX74" fmla="*/ 2320 w 11249"/>
              <a:gd name="connsiteY74" fmla="*/ 5210 h 10014"/>
              <a:gd name="connsiteX75" fmla="*/ 2217 w 11249"/>
              <a:gd name="connsiteY75" fmla="*/ 5377 h 10014"/>
              <a:gd name="connsiteX76" fmla="*/ 2145 w 11249"/>
              <a:gd name="connsiteY76" fmla="*/ 5557 h 10014"/>
              <a:gd name="connsiteX77" fmla="*/ 2042 w 11249"/>
              <a:gd name="connsiteY77" fmla="*/ 5796 h 10014"/>
              <a:gd name="connsiteX78" fmla="*/ 1949 w 11249"/>
              <a:gd name="connsiteY78" fmla="*/ 6000 h 10014"/>
              <a:gd name="connsiteX79" fmla="*/ 1857 w 11249"/>
              <a:gd name="connsiteY79" fmla="*/ 6204 h 10014"/>
              <a:gd name="connsiteX80" fmla="*/ 1774 w 11249"/>
              <a:gd name="connsiteY80" fmla="*/ 6395 h 10014"/>
              <a:gd name="connsiteX81" fmla="*/ 1712 w 11249"/>
              <a:gd name="connsiteY81" fmla="*/ 6551 h 10014"/>
              <a:gd name="connsiteX82" fmla="*/ 1579 w 11249"/>
              <a:gd name="connsiteY82" fmla="*/ 6814 h 10014"/>
              <a:gd name="connsiteX83" fmla="*/ 695 w 11249"/>
              <a:gd name="connsiteY83" fmla="*/ 8833 h 10014"/>
              <a:gd name="connsiteX84" fmla="*/ 327 w 11249"/>
              <a:gd name="connsiteY84" fmla="*/ 9550 h 10014"/>
              <a:gd name="connsiteX0" fmla="*/ 0 w 11249"/>
              <a:gd name="connsiteY0" fmla="*/ 10014 h 10014"/>
              <a:gd name="connsiteX1" fmla="*/ 1290 w 11249"/>
              <a:gd name="connsiteY1" fmla="*/ 10000 h 10014"/>
              <a:gd name="connsiteX2" fmla="*/ 11228 w 11249"/>
              <a:gd name="connsiteY2" fmla="*/ 10000 h 10014"/>
              <a:gd name="connsiteX3" fmla="*/ 11249 w 11249"/>
              <a:gd name="connsiteY3" fmla="*/ 8120 h 10014"/>
              <a:gd name="connsiteX4" fmla="*/ 11177 w 11249"/>
              <a:gd name="connsiteY4" fmla="*/ 8060 h 10014"/>
              <a:gd name="connsiteX5" fmla="*/ 11002 w 11249"/>
              <a:gd name="connsiteY5" fmla="*/ 7916 h 10014"/>
              <a:gd name="connsiteX6" fmla="*/ 10837 w 11249"/>
              <a:gd name="connsiteY6" fmla="*/ 7772 h 10014"/>
              <a:gd name="connsiteX7" fmla="*/ 10621 w 11249"/>
              <a:gd name="connsiteY7" fmla="*/ 7521 h 10014"/>
              <a:gd name="connsiteX8" fmla="*/ 10435 w 11249"/>
              <a:gd name="connsiteY8" fmla="*/ 7305 h 10014"/>
              <a:gd name="connsiteX9" fmla="*/ 10250 w 11249"/>
              <a:gd name="connsiteY9" fmla="*/ 7090 h 10014"/>
              <a:gd name="connsiteX10" fmla="*/ 10111 w 11249"/>
              <a:gd name="connsiteY10" fmla="*/ 6964 h 10014"/>
              <a:gd name="connsiteX11" fmla="*/ 9987 w 11249"/>
              <a:gd name="connsiteY11" fmla="*/ 6802 h 10014"/>
              <a:gd name="connsiteX12" fmla="*/ 9848 w 11249"/>
              <a:gd name="connsiteY12" fmla="*/ 6641 h 10014"/>
              <a:gd name="connsiteX13" fmla="*/ 9709 w 11249"/>
              <a:gd name="connsiteY13" fmla="*/ 6461 h 10014"/>
              <a:gd name="connsiteX14" fmla="*/ 9539 w 11249"/>
              <a:gd name="connsiteY14" fmla="*/ 6281 h 10014"/>
              <a:gd name="connsiteX15" fmla="*/ 9400 w 11249"/>
              <a:gd name="connsiteY15" fmla="*/ 6066 h 10014"/>
              <a:gd name="connsiteX16" fmla="*/ 9246 w 11249"/>
              <a:gd name="connsiteY16" fmla="*/ 5850 h 10014"/>
              <a:gd name="connsiteX17" fmla="*/ 9153 w 11249"/>
              <a:gd name="connsiteY17" fmla="*/ 5707 h 10014"/>
              <a:gd name="connsiteX18" fmla="*/ 9030 w 11249"/>
              <a:gd name="connsiteY18" fmla="*/ 5545 h 10014"/>
              <a:gd name="connsiteX19" fmla="*/ 8906 w 11249"/>
              <a:gd name="connsiteY19" fmla="*/ 5365 h 10014"/>
              <a:gd name="connsiteX20" fmla="*/ 8767 w 11249"/>
              <a:gd name="connsiteY20" fmla="*/ 5186 h 10014"/>
              <a:gd name="connsiteX21" fmla="*/ 8643 w 11249"/>
              <a:gd name="connsiteY21" fmla="*/ 4988 h 10014"/>
              <a:gd name="connsiteX22" fmla="*/ 8535 w 11249"/>
              <a:gd name="connsiteY22" fmla="*/ 4826 h 10014"/>
              <a:gd name="connsiteX23" fmla="*/ 8412 w 11249"/>
              <a:gd name="connsiteY23" fmla="*/ 4683 h 10014"/>
              <a:gd name="connsiteX24" fmla="*/ 8304 w 11249"/>
              <a:gd name="connsiteY24" fmla="*/ 4485 h 10014"/>
              <a:gd name="connsiteX25" fmla="*/ 8180 w 11249"/>
              <a:gd name="connsiteY25" fmla="*/ 4323 h 10014"/>
              <a:gd name="connsiteX26" fmla="*/ 8056 w 11249"/>
              <a:gd name="connsiteY26" fmla="*/ 4108 h 10014"/>
              <a:gd name="connsiteX27" fmla="*/ 7974 w 11249"/>
              <a:gd name="connsiteY27" fmla="*/ 3964 h 10014"/>
              <a:gd name="connsiteX28" fmla="*/ 7825 w 11249"/>
              <a:gd name="connsiteY28" fmla="*/ 3713 h 10014"/>
              <a:gd name="connsiteX29" fmla="*/ 7655 w 11249"/>
              <a:gd name="connsiteY29" fmla="*/ 3407 h 10014"/>
              <a:gd name="connsiteX30" fmla="*/ 7531 w 11249"/>
              <a:gd name="connsiteY30" fmla="*/ 3174 h 10014"/>
              <a:gd name="connsiteX31" fmla="*/ 7423 w 11249"/>
              <a:gd name="connsiteY31" fmla="*/ 2976 h 10014"/>
              <a:gd name="connsiteX32" fmla="*/ 7330 w 11249"/>
              <a:gd name="connsiteY32" fmla="*/ 2796 h 10014"/>
              <a:gd name="connsiteX33" fmla="*/ 7207 w 11249"/>
              <a:gd name="connsiteY33" fmla="*/ 2599 h 10014"/>
              <a:gd name="connsiteX34" fmla="*/ 7114 w 11249"/>
              <a:gd name="connsiteY34" fmla="*/ 2419 h 10014"/>
              <a:gd name="connsiteX35" fmla="*/ 6991 w 11249"/>
              <a:gd name="connsiteY35" fmla="*/ 2186 h 10014"/>
              <a:gd name="connsiteX36" fmla="*/ 6867 w 11249"/>
              <a:gd name="connsiteY36" fmla="*/ 2006 h 10014"/>
              <a:gd name="connsiteX37" fmla="*/ 6743 w 11249"/>
              <a:gd name="connsiteY37" fmla="*/ 1826 h 10014"/>
              <a:gd name="connsiteX38" fmla="*/ 6635 w 11249"/>
              <a:gd name="connsiteY38" fmla="*/ 1629 h 10014"/>
              <a:gd name="connsiteX39" fmla="*/ 6512 w 11249"/>
              <a:gd name="connsiteY39" fmla="*/ 1485 h 10014"/>
              <a:gd name="connsiteX40" fmla="*/ 6419 w 11249"/>
              <a:gd name="connsiteY40" fmla="*/ 1305 h 10014"/>
              <a:gd name="connsiteX41" fmla="*/ 6306 w 11249"/>
              <a:gd name="connsiteY41" fmla="*/ 1162 h 10014"/>
              <a:gd name="connsiteX42" fmla="*/ 6110 w 11249"/>
              <a:gd name="connsiteY42" fmla="*/ 928 h 10014"/>
              <a:gd name="connsiteX43" fmla="*/ 5971 w 11249"/>
              <a:gd name="connsiteY43" fmla="*/ 731 h 10014"/>
              <a:gd name="connsiteX44" fmla="*/ 5832 w 11249"/>
              <a:gd name="connsiteY44" fmla="*/ 587 h 10014"/>
              <a:gd name="connsiteX45" fmla="*/ 5677 w 11249"/>
              <a:gd name="connsiteY45" fmla="*/ 425 h 10014"/>
              <a:gd name="connsiteX46" fmla="*/ 5523 w 11249"/>
              <a:gd name="connsiteY46" fmla="*/ 263 h 10014"/>
              <a:gd name="connsiteX47" fmla="*/ 5358 w 11249"/>
              <a:gd name="connsiteY47" fmla="*/ 108 h 10014"/>
              <a:gd name="connsiteX48" fmla="*/ 5121 w 11249"/>
              <a:gd name="connsiteY48" fmla="*/ 12 h 10014"/>
              <a:gd name="connsiteX49" fmla="*/ 4854 w 11249"/>
              <a:gd name="connsiteY49" fmla="*/ 0 h 10014"/>
              <a:gd name="connsiteX50" fmla="*/ 4730 w 11249"/>
              <a:gd name="connsiteY50" fmla="*/ 120 h 10014"/>
              <a:gd name="connsiteX51" fmla="*/ 4586 w 11249"/>
              <a:gd name="connsiteY51" fmla="*/ 263 h 10014"/>
              <a:gd name="connsiteX52" fmla="*/ 4452 w 11249"/>
              <a:gd name="connsiteY52" fmla="*/ 395 h 10014"/>
              <a:gd name="connsiteX53" fmla="*/ 4267 w 11249"/>
              <a:gd name="connsiteY53" fmla="*/ 659 h 10014"/>
              <a:gd name="connsiteX54" fmla="*/ 4102 w 11249"/>
              <a:gd name="connsiteY54" fmla="*/ 910 h 10014"/>
              <a:gd name="connsiteX55" fmla="*/ 3978 w 11249"/>
              <a:gd name="connsiteY55" fmla="*/ 1102 h 10014"/>
              <a:gd name="connsiteX56" fmla="*/ 3844 w 11249"/>
              <a:gd name="connsiteY56" fmla="*/ 1365 h 10014"/>
              <a:gd name="connsiteX57" fmla="*/ 3741 w 11249"/>
              <a:gd name="connsiteY57" fmla="*/ 1569 h 10014"/>
              <a:gd name="connsiteX58" fmla="*/ 3638 w 11249"/>
              <a:gd name="connsiteY58" fmla="*/ 1760 h 10014"/>
              <a:gd name="connsiteX59" fmla="*/ 3566 w 11249"/>
              <a:gd name="connsiteY59" fmla="*/ 1916 h 10014"/>
              <a:gd name="connsiteX60" fmla="*/ 3515 w 11249"/>
              <a:gd name="connsiteY60" fmla="*/ 2048 h 10014"/>
              <a:gd name="connsiteX61" fmla="*/ 3412 w 11249"/>
              <a:gd name="connsiteY61" fmla="*/ 2263 h 10014"/>
              <a:gd name="connsiteX62" fmla="*/ 3309 w 11249"/>
              <a:gd name="connsiteY62" fmla="*/ 2467 h 10014"/>
              <a:gd name="connsiteX63" fmla="*/ 3216 w 11249"/>
              <a:gd name="connsiteY63" fmla="*/ 2695 h 10014"/>
              <a:gd name="connsiteX64" fmla="*/ 3134 w 11249"/>
              <a:gd name="connsiteY64" fmla="*/ 2910 h 10014"/>
              <a:gd name="connsiteX65" fmla="*/ 3041 w 11249"/>
              <a:gd name="connsiteY65" fmla="*/ 3126 h 10014"/>
              <a:gd name="connsiteX66" fmla="*/ 2928 w 11249"/>
              <a:gd name="connsiteY66" fmla="*/ 3413 h 10014"/>
              <a:gd name="connsiteX67" fmla="*/ 2856 w 11249"/>
              <a:gd name="connsiteY67" fmla="*/ 3629 h 10014"/>
              <a:gd name="connsiteX68" fmla="*/ 2763 w 11249"/>
              <a:gd name="connsiteY68" fmla="*/ 3856 h 10014"/>
              <a:gd name="connsiteX69" fmla="*/ 2670 w 11249"/>
              <a:gd name="connsiteY69" fmla="*/ 4120 h 10014"/>
              <a:gd name="connsiteX70" fmla="*/ 2608 w 11249"/>
              <a:gd name="connsiteY70" fmla="*/ 4323 h 10014"/>
              <a:gd name="connsiteX71" fmla="*/ 2526 w 11249"/>
              <a:gd name="connsiteY71" fmla="*/ 4563 h 10014"/>
              <a:gd name="connsiteX72" fmla="*/ 2464 w 11249"/>
              <a:gd name="connsiteY72" fmla="*/ 4766 h 10014"/>
              <a:gd name="connsiteX73" fmla="*/ 2402 w 11249"/>
              <a:gd name="connsiteY73" fmla="*/ 4970 h 10014"/>
              <a:gd name="connsiteX74" fmla="*/ 2320 w 11249"/>
              <a:gd name="connsiteY74" fmla="*/ 5210 h 10014"/>
              <a:gd name="connsiteX75" fmla="*/ 2217 w 11249"/>
              <a:gd name="connsiteY75" fmla="*/ 5377 h 10014"/>
              <a:gd name="connsiteX76" fmla="*/ 2145 w 11249"/>
              <a:gd name="connsiteY76" fmla="*/ 5557 h 10014"/>
              <a:gd name="connsiteX77" fmla="*/ 2042 w 11249"/>
              <a:gd name="connsiteY77" fmla="*/ 5796 h 10014"/>
              <a:gd name="connsiteX78" fmla="*/ 1949 w 11249"/>
              <a:gd name="connsiteY78" fmla="*/ 6000 h 10014"/>
              <a:gd name="connsiteX79" fmla="*/ 1857 w 11249"/>
              <a:gd name="connsiteY79" fmla="*/ 6204 h 10014"/>
              <a:gd name="connsiteX80" fmla="*/ 1774 w 11249"/>
              <a:gd name="connsiteY80" fmla="*/ 6395 h 10014"/>
              <a:gd name="connsiteX81" fmla="*/ 1712 w 11249"/>
              <a:gd name="connsiteY81" fmla="*/ 6551 h 10014"/>
              <a:gd name="connsiteX82" fmla="*/ 1072 w 11249"/>
              <a:gd name="connsiteY82" fmla="*/ 7903 h 10014"/>
              <a:gd name="connsiteX83" fmla="*/ 695 w 11249"/>
              <a:gd name="connsiteY83" fmla="*/ 8833 h 10014"/>
              <a:gd name="connsiteX84" fmla="*/ 327 w 11249"/>
              <a:gd name="connsiteY84" fmla="*/ 9550 h 10014"/>
              <a:gd name="connsiteX0" fmla="*/ 0 w 11249"/>
              <a:gd name="connsiteY0" fmla="*/ 10014 h 10014"/>
              <a:gd name="connsiteX1" fmla="*/ 1290 w 11249"/>
              <a:gd name="connsiteY1" fmla="*/ 10000 h 10014"/>
              <a:gd name="connsiteX2" fmla="*/ 11228 w 11249"/>
              <a:gd name="connsiteY2" fmla="*/ 10000 h 10014"/>
              <a:gd name="connsiteX3" fmla="*/ 11249 w 11249"/>
              <a:gd name="connsiteY3" fmla="*/ 8120 h 10014"/>
              <a:gd name="connsiteX4" fmla="*/ 11177 w 11249"/>
              <a:gd name="connsiteY4" fmla="*/ 8060 h 10014"/>
              <a:gd name="connsiteX5" fmla="*/ 11002 w 11249"/>
              <a:gd name="connsiteY5" fmla="*/ 7916 h 10014"/>
              <a:gd name="connsiteX6" fmla="*/ 10837 w 11249"/>
              <a:gd name="connsiteY6" fmla="*/ 7772 h 10014"/>
              <a:gd name="connsiteX7" fmla="*/ 10621 w 11249"/>
              <a:gd name="connsiteY7" fmla="*/ 7521 h 10014"/>
              <a:gd name="connsiteX8" fmla="*/ 10435 w 11249"/>
              <a:gd name="connsiteY8" fmla="*/ 7305 h 10014"/>
              <a:gd name="connsiteX9" fmla="*/ 10250 w 11249"/>
              <a:gd name="connsiteY9" fmla="*/ 7090 h 10014"/>
              <a:gd name="connsiteX10" fmla="*/ 10111 w 11249"/>
              <a:gd name="connsiteY10" fmla="*/ 6964 h 10014"/>
              <a:gd name="connsiteX11" fmla="*/ 9987 w 11249"/>
              <a:gd name="connsiteY11" fmla="*/ 6802 h 10014"/>
              <a:gd name="connsiteX12" fmla="*/ 9848 w 11249"/>
              <a:gd name="connsiteY12" fmla="*/ 6641 h 10014"/>
              <a:gd name="connsiteX13" fmla="*/ 9709 w 11249"/>
              <a:gd name="connsiteY13" fmla="*/ 6461 h 10014"/>
              <a:gd name="connsiteX14" fmla="*/ 9539 w 11249"/>
              <a:gd name="connsiteY14" fmla="*/ 6281 h 10014"/>
              <a:gd name="connsiteX15" fmla="*/ 9400 w 11249"/>
              <a:gd name="connsiteY15" fmla="*/ 6066 h 10014"/>
              <a:gd name="connsiteX16" fmla="*/ 9246 w 11249"/>
              <a:gd name="connsiteY16" fmla="*/ 5850 h 10014"/>
              <a:gd name="connsiteX17" fmla="*/ 9153 w 11249"/>
              <a:gd name="connsiteY17" fmla="*/ 5707 h 10014"/>
              <a:gd name="connsiteX18" fmla="*/ 9030 w 11249"/>
              <a:gd name="connsiteY18" fmla="*/ 5545 h 10014"/>
              <a:gd name="connsiteX19" fmla="*/ 8906 w 11249"/>
              <a:gd name="connsiteY19" fmla="*/ 5365 h 10014"/>
              <a:gd name="connsiteX20" fmla="*/ 8767 w 11249"/>
              <a:gd name="connsiteY20" fmla="*/ 5186 h 10014"/>
              <a:gd name="connsiteX21" fmla="*/ 8643 w 11249"/>
              <a:gd name="connsiteY21" fmla="*/ 4988 h 10014"/>
              <a:gd name="connsiteX22" fmla="*/ 8535 w 11249"/>
              <a:gd name="connsiteY22" fmla="*/ 4826 h 10014"/>
              <a:gd name="connsiteX23" fmla="*/ 8412 w 11249"/>
              <a:gd name="connsiteY23" fmla="*/ 4683 h 10014"/>
              <a:gd name="connsiteX24" fmla="*/ 8304 w 11249"/>
              <a:gd name="connsiteY24" fmla="*/ 4485 h 10014"/>
              <a:gd name="connsiteX25" fmla="*/ 8180 w 11249"/>
              <a:gd name="connsiteY25" fmla="*/ 4323 h 10014"/>
              <a:gd name="connsiteX26" fmla="*/ 8056 w 11249"/>
              <a:gd name="connsiteY26" fmla="*/ 4108 h 10014"/>
              <a:gd name="connsiteX27" fmla="*/ 7974 w 11249"/>
              <a:gd name="connsiteY27" fmla="*/ 3964 h 10014"/>
              <a:gd name="connsiteX28" fmla="*/ 7825 w 11249"/>
              <a:gd name="connsiteY28" fmla="*/ 3713 h 10014"/>
              <a:gd name="connsiteX29" fmla="*/ 7655 w 11249"/>
              <a:gd name="connsiteY29" fmla="*/ 3407 h 10014"/>
              <a:gd name="connsiteX30" fmla="*/ 7531 w 11249"/>
              <a:gd name="connsiteY30" fmla="*/ 3174 h 10014"/>
              <a:gd name="connsiteX31" fmla="*/ 7423 w 11249"/>
              <a:gd name="connsiteY31" fmla="*/ 2976 h 10014"/>
              <a:gd name="connsiteX32" fmla="*/ 7330 w 11249"/>
              <a:gd name="connsiteY32" fmla="*/ 2796 h 10014"/>
              <a:gd name="connsiteX33" fmla="*/ 7207 w 11249"/>
              <a:gd name="connsiteY33" fmla="*/ 2599 h 10014"/>
              <a:gd name="connsiteX34" fmla="*/ 7114 w 11249"/>
              <a:gd name="connsiteY34" fmla="*/ 2419 h 10014"/>
              <a:gd name="connsiteX35" fmla="*/ 6991 w 11249"/>
              <a:gd name="connsiteY35" fmla="*/ 2186 h 10014"/>
              <a:gd name="connsiteX36" fmla="*/ 6867 w 11249"/>
              <a:gd name="connsiteY36" fmla="*/ 2006 h 10014"/>
              <a:gd name="connsiteX37" fmla="*/ 6743 w 11249"/>
              <a:gd name="connsiteY37" fmla="*/ 1826 h 10014"/>
              <a:gd name="connsiteX38" fmla="*/ 6635 w 11249"/>
              <a:gd name="connsiteY38" fmla="*/ 1629 h 10014"/>
              <a:gd name="connsiteX39" fmla="*/ 6512 w 11249"/>
              <a:gd name="connsiteY39" fmla="*/ 1485 h 10014"/>
              <a:gd name="connsiteX40" fmla="*/ 6419 w 11249"/>
              <a:gd name="connsiteY40" fmla="*/ 1305 h 10014"/>
              <a:gd name="connsiteX41" fmla="*/ 6306 w 11249"/>
              <a:gd name="connsiteY41" fmla="*/ 1162 h 10014"/>
              <a:gd name="connsiteX42" fmla="*/ 6110 w 11249"/>
              <a:gd name="connsiteY42" fmla="*/ 928 h 10014"/>
              <a:gd name="connsiteX43" fmla="*/ 5971 w 11249"/>
              <a:gd name="connsiteY43" fmla="*/ 731 h 10014"/>
              <a:gd name="connsiteX44" fmla="*/ 5832 w 11249"/>
              <a:gd name="connsiteY44" fmla="*/ 587 h 10014"/>
              <a:gd name="connsiteX45" fmla="*/ 5677 w 11249"/>
              <a:gd name="connsiteY45" fmla="*/ 425 h 10014"/>
              <a:gd name="connsiteX46" fmla="*/ 5523 w 11249"/>
              <a:gd name="connsiteY46" fmla="*/ 263 h 10014"/>
              <a:gd name="connsiteX47" fmla="*/ 5358 w 11249"/>
              <a:gd name="connsiteY47" fmla="*/ 108 h 10014"/>
              <a:gd name="connsiteX48" fmla="*/ 5121 w 11249"/>
              <a:gd name="connsiteY48" fmla="*/ 12 h 10014"/>
              <a:gd name="connsiteX49" fmla="*/ 4854 w 11249"/>
              <a:gd name="connsiteY49" fmla="*/ 0 h 10014"/>
              <a:gd name="connsiteX50" fmla="*/ 4730 w 11249"/>
              <a:gd name="connsiteY50" fmla="*/ 120 h 10014"/>
              <a:gd name="connsiteX51" fmla="*/ 4586 w 11249"/>
              <a:gd name="connsiteY51" fmla="*/ 263 h 10014"/>
              <a:gd name="connsiteX52" fmla="*/ 4452 w 11249"/>
              <a:gd name="connsiteY52" fmla="*/ 395 h 10014"/>
              <a:gd name="connsiteX53" fmla="*/ 4267 w 11249"/>
              <a:gd name="connsiteY53" fmla="*/ 659 h 10014"/>
              <a:gd name="connsiteX54" fmla="*/ 4102 w 11249"/>
              <a:gd name="connsiteY54" fmla="*/ 910 h 10014"/>
              <a:gd name="connsiteX55" fmla="*/ 3978 w 11249"/>
              <a:gd name="connsiteY55" fmla="*/ 1102 h 10014"/>
              <a:gd name="connsiteX56" fmla="*/ 3844 w 11249"/>
              <a:gd name="connsiteY56" fmla="*/ 1365 h 10014"/>
              <a:gd name="connsiteX57" fmla="*/ 3741 w 11249"/>
              <a:gd name="connsiteY57" fmla="*/ 1569 h 10014"/>
              <a:gd name="connsiteX58" fmla="*/ 3638 w 11249"/>
              <a:gd name="connsiteY58" fmla="*/ 1760 h 10014"/>
              <a:gd name="connsiteX59" fmla="*/ 3566 w 11249"/>
              <a:gd name="connsiteY59" fmla="*/ 1916 h 10014"/>
              <a:gd name="connsiteX60" fmla="*/ 3515 w 11249"/>
              <a:gd name="connsiteY60" fmla="*/ 2048 h 10014"/>
              <a:gd name="connsiteX61" fmla="*/ 3412 w 11249"/>
              <a:gd name="connsiteY61" fmla="*/ 2263 h 10014"/>
              <a:gd name="connsiteX62" fmla="*/ 3309 w 11249"/>
              <a:gd name="connsiteY62" fmla="*/ 2467 h 10014"/>
              <a:gd name="connsiteX63" fmla="*/ 3216 w 11249"/>
              <a:gd name="connsiteY63" fmla="*/ 2695 h 10014"/>
              <a:gd name="connsiteX64" fmla="*/ 3134 w 11249"/>
              <a:gd name="connsiteY64" fmla="*/ 2910 h 10014"/>
              <a:gd name="connsiteX65" fmla="*/ 3041 w 11249"/>
              <a:gd name="connsiteY65" fmla="*/ 3126 h 10014"/>
              <a:gd name="connsiteX66" fmla="*/ 2928 w 11249"/>
              <a:gd name="connsiteY66" fmla="*/ 3413 h 10014"/>
              <a:gd name="connsiteX67" fmla="*/ 2856 w 11249"/>
              <a:gd name="connsiteY67" fmla="*/ 3629 h 10014"/>
              <a:gd name="connsiteX68" fmla="*/ 2763 w 11249"/>
              <a:gd name="connsiteY68" fmla="*/ 3856 h 10014"/>
              <a:gd name="connsiteX69" fmla="*/ 2670 w 11249"/>
              <a:gd name="connsiteY69" fmla="*/ 4120 h 10014"/>
              <a:gd name="connsiteX70" fmla="*/ 2608 w 11249"/>
              <a:gd name="connsiteY70" fmla="*/ 4323 h 10014"/>
              <a:gd name="connsiteX71" fmla="*/ 2526 w 11249"/>
              <a:gd name="connsiteY71" fmla="*/ 4563 h 10014"/>
              <a:gd name="connsiteX72" fmla="*/ 2464 w 11249"/>
              <a:gd name="connsiteY72" fmla="*/ 4766 h 10014"/>
              <a:gd name="connsiteX73" fmla="*/ 2402 w 11249"/>
              <a:gd name="connsiteY73" fmla="*/ 4970 h 10014"/>
              <a:gd name="connsiteX74" fmla="*/ 2320 w 11249"/>
              <a:gd name="connsiteY74" fmla="*/ 5210 h 10014"/>
              <a:gd name="connsiteX75" fmla="*/ 2217 w 11249"/>
              <a:gd name="connsiteY75" fmla="*/ 5377 h 10014"/>
              <a:gd name="connsiteX76" fmla="*/ 2145 w 11249"/>
              <a:gd name="connsiteY76" fmla="*/ 5557 h 10014"/>
              <a:gd name="connsiteX77" fmla="*/ 2042 w 11249"/>
              <a:gd name="connsiteY77" fmla="*/ 5796 h 10014"/>
              <a:gd name="connsiteX78" fmla="*/ 1949 w 11249"/>
              <a:gd name="connsiteY78" fmla="*/ 6000 h 10014"/>
              <a:gd name="connsiteX79" fmla="*/ 1857 w 11249"/>
              <a:gd name="connsiteY79" fmla="*/ 6204 h 10014"/>
              <a:gd name="connsiteX80" fmla="*/ 1774 w 11249"/>
              <a:gd name="connsiteY80" fmla="*/ 6395 h 10014"/>
              <a:gd name="connsiteX81" fmla="*/ 1478 w 11249"/>
              <a:gd name="connsiteY81" fmla="*/ 7050 h 10014"/>
              <a:gd name="connsiteX82" fmla="*/ 1072 w 11249"/>
              <a:gd name="connsiteY82" fmla="*/ 7903 h 10014"/>
              <a:gd name="connsiteX83" fmla="*/ 695 w 11249"/>
              <a:gd name="connsiteY83" fmla="*/ 8833 h 10014"/>
              <a:gd name="connsiteX84" fmla="*/ 327 w 11249"/>
              <a:gd name="connsiteY84" fmla="*/ 9550 h 10014"/>
              <a:gd name="connsiteX0" fmla="*/ 44 w 11293"/>
              <a:gd name="connsiteY0" fmla="*/ 10014 h 10014"/>
              <a:gd name="connsiteX1" fmla="*/ 1334 w 11293"/>
              <a:gd name="connsiteY1" fmla="*/ 10000 h 10014"/>
              <a:gd name="connsiteX2" fmla="*/ 11272 w 11293"/>
              <a:gd name="connsiteY2" fmla="*/ 10000 h 10014"/>
              <a:gd name="connsiteX3" fmla="*/ 11293 w 11293"/>
              <a:gd name="connsiteY3" fmla="*/ 8120 h 10014"/>
              <a:gd name="connsiteX4" fmla="*/ 11221 w 11293"/>
              <a:gd name="connsiteY4" fmla="*/ 8060 h 10014"/>
              <a:gd name="connsiteX5" fmla="*/ 11046 w 11293"/>
              <a:gd name="connsiteY5" fmla="*/ 7916 h 10014"/>
              <a:gd name="connsiteX6" fmla="*/ 10881 w 11293"/>
              <a:gd name="connsiteY6" fmla="*/ 7772 h 10014"/>
              <a:gd name="connsiteX7" fmla="*/ 10665 w 11293"/>
              <a:gd name="connsiteY7" fmla="*/ 7521 h 10014"/>
              <a:gd name="connsiteX8" fmla="*/ 10479 w 11293"/>
              <a:gd name="connsiteY8" fmla="*/ 7305 h 10014"/>
              <a:gd name="connsiteX9" fmla="*/ 10294 w 11293"/>
              <a:gd name="connsiteY9" fmla="*/ 7090 h 10014"/>
              <a:gd name="connsiteX10" fmla="*/ 10155 w 11293"/>
              <a:gd name="connsiteY10" fmla="*/ 6964 h 10014"/>
              <a:gd name="connsiteX11" fmla="*/ 10031 w 11293"/>
              <a:gd name="connsiteY11" fmla="*/ 6802 h 10014"/>
              <a:gd name="connsiteX12" fmla="*/ 9892 w 11293"/>
              <a:gd name="connsiteY12" fmla="*/ 6641 h 10014"/>
              <a:gd name="connsiteX13" fmla="*/ 9753 w 11293"/>
              <a:gd name="connsiteY13" fmla="*/ 6461 h 10014"/>
              <a:gd name="connsiteX14" fmla="*/ 9583 w 11293"/>
              <a:gd name="connsiteY14" fmla="*/ 6281 h 10014"/>
              <a:gd name="connsiteX15" fmla="*/ 9444 w 11293"/>
              <a:gd name="connsiteY15" fmla="*/ 6066 h 10014"/>
              <a:gd name="connsiteX16" fmla="*/ 9290 w 11293"/>
              <a:gd name="connsiteY16" fmla="*/ 5850 h 10014"/>
              <a:gd name="connsiteX17" fmla="*/ 9197 w 11293"/>
              <a:gd name="connsiteY17" fmla="*/ 5707 h 10014"/>
              <a:gd name="connsiteX18" fmla="*/ 9074 w 11293"/>
              <a:gd name="connsiteY18" fmla="*/ 5545 h 10014"/>
              <a:gd name="connsiteX19" fmla="*/ 8950 w 11293"/>
              <a:gd name="connsiteY19" fmla="*/ 5365 h 10014"/>
              <a:gd name="connsiteX20" fmla="*/ 8811 w 11293"/>
              <a:gd name="connsiteY20" fmla="*/ 5186 h 10014"/>
              <a:gd name="connsiteX21" fmla="*/ 8687 w 11293"/>
              <a:gd name="connsiteY21" fmla="*/ 4988 h 10014"/>
              <a:gd name="connsiteX22" fmla="*/ 8579 w 11293"/>
              <a:gd name="connsiteY22" fmla="*/ 4826 h 10014"/>
              <a:gd name="connsiteX23" fmla="*/ 8456 w 11293"/>
              <a:gd name="connsiteY23" fmla="*/ 4683 h 10014"/>
              <a:gd name="connsiteX24" fmla="*/ 8348 w 11293"/>
              <a:gd name="connsiteY24" fmla="*/ 4485 h 10014"/>
              <a:gd name="connsiteX25" fmla="*/ 8224 w 11293"/>
              <a:gd name="connsiteY25" fmla="*/ 4323 h 10014"/>
              <a:gd name="connsiteX26" fmla="*/ 8100 w 11293"/>
              <a:gd name="connsiteY26" fmla="*/ 4108 h 10014"/>
              <a:gd name="connsiteX27" fmla="*/ 8018 w 11293"/>
              <a:gd name="connsiteY27" fmla="*/ 3964 h 10014"/>
              <a:gd name="connsiteX28" fmla="*/ 7869 w 11293"/>
              <a:gd name="connsiteY28" fmla="*/ 3713 h 10014"/>
              <a:gd name="connsiteX29" fmla="*/ 7699 w 11293"/>
              <a:gd name="connsiteY29" fmla="*/ 3407 h 10014"/>
              <a:gd name="connsiteX30" fmla="*/ 7575 w 11293"/>
              <a:gd name="connsiteY30" fmla="*/ 3174 h 10014"/>
              <a:gd name="connsiteX31" fmla="*/ 7467 w 11293"/>
              <a:gd name="connsiteY31" fmla="*/ 2976 h 10014"/>
              <a:gd name="connsiteX32" fmla="*/ 7374 w 11293"/>
              <a:gd name="connsiteY32" fmla="*/ 2796 h 10014"/>
              <a:gd name="connsiteX33" fmla="*/ 7251 w 11293"/>
              <a:gd name="connsiteY33" fmla="*/ 2599 h 10014"/>
              <a:gd name="connsiteX34" fmla="*/ 7158 w 11293"/>
              <a:gd name="connsiteY34" fmla="*/ 2419 h 10014"/>
              <a:gd name="connsiteX35" fmla="*/ 7035 w 11293"/>
              <a:gd name="connsiteY35" fmla="*/ 2186 h 10014"/>
              <a:gd name="connsiteX36" fmla="*/ 6911 w 11293"/>
              <a:gd name="connsiteY36" fmla="*/ 2006 h 10014"/>
              <a:gd name="connsiteX37" fmla="*/ 6787 w 11293"/>
              <a:gd name="connsiteY37" fmla="*/ 1826 h 10014"/>
              <a:gd name="connsiteX38" fmla="*/ 6679 w 11293"/>
              <a:gd name="connsiteY38" fmla="*/ 1629 h 10014"/>
              <a:gd name="connsiteX39" fmla="*/ 6556 w 11293"/>
              <a:gd name="connsiteY39" fmla="*/ 1485 h 10014"/>
              <a:gd name="connsiteX40" fmla="*/ 6463 w 11293"/>
              <a:gd name="connsiteY40" fmla="*/ 1305 h 10014"/>
              <a:gd name="connsiteX41" fmla="*/ 6350 w 11293"/>
              <a:gd name="connsiteY41" fmla="*/ 1162 h 10014"/>
              <a:gd name="connsiteX42" fmla="*/ 6154 w 11293"/>
              <a:gd name="connsiteY42" fmla="*/ 928 h 10014"/>
              <a:gd name="connsiteX43" fmla="*/ 6015 w 11293"/>
              <a:gd name="connsiteY43" fmla="*/ 731 h 10014"/>
              <a:gd name="connsiteX44" fmla="*/ 5876 w 11293"/>
              <a:gd name="connsiteY44" fmla="*/ 587 h 10014"/>
              <a:gd name="connsiteX45" fmla="*/ 5721 w 11293"/>
              <a:gd name="connsiteY45" fmla="*/ 425 h 10014"/>
              <a:gd name="connsiteX46" fmla="*/ 5567 w 11293"/>
              <a:gd name="connsiteY46" fmla="*/ 263 h 10014"/>
              <a:gd name="connsiteX47" fmla="*/ 5402 w 11293"/>
              <a:gd name="connsiteY47" fmla="*/ 108 h 10014"/>
              <a:gd name="connsiteX48" fmla="*/ 5165 w 11293"/>
              <a:gd name="connsiteY48" fmla="*/ 12 h 10014"/>
              <a:gd name="connsiteX49" fmla="*/ 4898 w 11293"/>
              <a:gd name="connsiteY49" fmla="*/ 0 h 10014"/>
              <a:gd name="connsiteX50" fmla="*/ 4774 w 11293"/>
              <a:gd name="connsiteY50" fmla="*/ 120 h 10014"/>
              <a:gd name="connsiteX51" fmla="*/ 4630 w 11293"/>
              <a:gd name="connsiteY51" fmla="*/ 263 h 10014"/>
              <a:gd name="connsiteX52" fmla="*/ 4496 w 11293"/>
              <a:gd name="connsiteY52" fmla="*/ 395 h 10014"/>
              <a:gd name="connsiteX53" fmla="*/ 4311 w 11293"/>
              <a:gd name="connsiteY53" fmla="*/ 659 h 10014"/>
              <a:gd name="connsiteX54" fmla="*/ 4146 w 11293"/>
              <a:gd name="connsiteY54" fmla="*/ 910 h 10014"/>
              <a:gd name="connsiteX55" fmla="*/ 4022 w 11293"/>
              <a:gd name="connsiteY55" fmla="*/ 1102 h 10014"/>
              <a:gd name="connsiteX56" fmla="*/ 3888 w 11293"/>
              <a:gd name="connsiteY56" fmla="*/ 1365 h 10014"/>
              <a:gd name="connsiteX57" fmla="*/ 3785 w 11293"/>
              <a:gd name="connsiteY57" fmla="*/ 1569 h 10014"/>
              <a:gd name="connsiteX58" fmla="*/ 3682 w 11293"/>
              <a:gd name="connsiteY58" fmla="*/ 1760 h 10014"/>
              <a:gd name="connsiteX59" fmla="*/ 3610 w 11293"/>
              <a:gd name="connsiteY59" fmla="*/ 1916 h 10014"/>
              <a:gd name="connsiteX60" fmla="*/ 3559 w 11293"/>
              <a:gd name="connsiteY60" fmla="*/ 2048 h 10014"/>
              <a:gd name="connsiteX61" fmla="*/ 3456 w 11293"/>
              <a:gd name="connsiteY61" fmla="*/ 2263 h 10014"/>
              <a:gd name="connsiteX62" fmla="*/ 3353 w 11293"/>
              <a:gd name="connsiteY62" fmla="*/ 2467 h 10014"/>
              <a:gd name="connsiteX63" fmla="*/ 3260 w 11293"/>
              <a:gd name="connsiteY63" fmla="*/ 2695 h 10014"/>
              <a:gd name="connsiteX64" fmla="*/ 3178 w 11293"/>
              <a:gd name="connsiteY64" fmla="*/ 2910 h 10014"/>
              <a:gd name="connsiteX65" fmla="*/ 3085 w 11293"/>
              <a:gd name="connsiteY65" fmla="*/ 3126 h 10014"/>
              <a:gd name="connsiteX66" fmla="*/ 2972 w 11293"/>
              <a:gd name="connsiteY66" fmla="*/ 3413 h 10014"/>
              <a:gd name="connsiteX67" fmla="*/ 2900 w 11293"/>
              <a:gd name="connsiteY67" fmla="*/ 3629 h 10014"/>
              <a:gd name="connsiteX68" fmla="*/ 2807 w 11293"/>
              <a:gd name="connsiteY68" fmla="*/ 3856 h 10014"/>
              <a:gd name="connsiteX69" fmla="*/ 2714 w 11293"/>
              <a:gd name="connsiteY69" fmla="*/ 4120 h 10014"/>
              <a:gd name="connsiteX70" fmla="*/ 2652 w 11293"/>
              <a:gd name="connsiteY70" fmla="*/ 4323 h 10014"/>
              <a:gd name="connsiteX71" fmla="*/ 2570 w 11293"/>
              <a:gd name="connsiteY71" fmla="*/ 4563 h 10014"/>
              <a:gd name="connsiteX72" fmla="*/ 2508 w 11293"/>
              <a:gd name="connsiteY72" fmla="*/ 4766 h 10014"/>
              <a:gd name="connsiteX73" fmla="*/ 2446 w 11293"/>
              <a:gd name="connsiteY73" fmla="*/ 4970 h 10014"/>
              <a:gd name="connsiteX74" fmla="*/ 2364 w 11293"/>
              <a:gd name="connsiteY74" fmla="*/ 5210 h 10014"/>
              <a:gd name="connsiteX75" fmla="*/ 2261 w 11293"/>
              <a:gd name="connsiteY75" fmla="*/ 5377 h 10014"/>
              <a:gd name="connsiteX76" fmla="*/ 2189 w 11293"/>
              <a:gd name="connsiteY76" fmla="*/ 5557 h 10014"/>
              <a:gd name="connsiteX77" fmla="*/ 2086 w 11293"/>
              <a:gd name="connsiteY77" fmla="*/ 5796 h 10014"/>
              <a:gd name="connsiteX78" fmla="*/ 1993 w 11293"/>
              <a:gd name="connsiteY78" fmla="*/ 6000 h 10014"/>
              <a:gd name="connsiteX79" fmla="*/ 1901 w 11293"/>
              <a:gd name="connsiteY79" fmla="*/ 6204 h 10014"/>
              <a:gd name="connsiteX80" fmla="*/ 1818 w 11293"/>
              <a:gd name="connsiteY80" fmla="*/ 6395 h 10014"/>
              <a:gd name="connsiteX81" fmla="*/ 1522 w 11293"/>
              <a:gd name="connsiteY81" fmla="*/ 7050 h 10014"/>
              <a:gd name="connsiteX82" fmla="*/ 1116 w 11293"/>
              <a:gd name="connsiteY82" fmla="*/ 7903 h 10014"/>
              <a:gd name="connsiteX83" fmla="*/ 739 w 11293"/>
              <a:gd name="connsiteY83" fmla="*/ 8833 h 10014"/>
              <a:gd name="connsiteX84" fmla="*/ 0 w 11293"/>
              <a:gd name="connsiteY84" fmla="*/ 9999 h 10014"/>
              <a:gd name="connsiteX0" fmla="*/ 44 w 11293"/>
              <a:gd name="connsiteY0" fmla="*/ 10014 h 10014"/>
              <a:gd name="connsiteX1" fmla="*/ 1334 w 11293"/>
              <a:gd name="connsiteY1" fmla="*/ 10000 h 10014"/>
              <a:gd name="connsiteX2" fmla="*/ 11272 w 11293"/>
              <a:gd name="connsiteY2" fmla="*/ 10000 h 10014"/>
              <a:gd name="connsiteX3" fmla="*/ 11293 w 11293"/>
              <a:gd name="connsiteY3" fmla="*/ 8120 h 10014"/>
              <a:gd name="connsiteX4" fmla="*/ 11221 w 11293"/>
              <a:gd name="connsiteY4" fmla="*/ 8060 h 10014"/>
              <a:gd name="connsiteX5" fmla="*/ 11046 w 11293"/>
              <a:gd name="connsiteY5" fmla="*/ 7916 h 10014"/>
              <a:gd name="connsiteX6" fmla="*/ 10881 w 11293"/>
              <a:gd name="connsiteY6" fmla="*/ 7772 h 10014"/>
              <a:gd name="connsiteX7" fmla="*/ 10665 w 11293"/>
              <a:gd name="connsiteY7" fmla="*/ 7521 h 10014"/>
              <a:gd name="connsiteX8" fmla="*/ 10479 w 11293"/>
              <a:gd name="connsiteY8" fmla="*/ 7305 h 10014"/>
              <a:gd name="connsiteX9" fmla="*/ 10294 w 11293"/>
              <a:gd name="connsiteY9" fmla="*/ 7090 h 10014"/>
              <a:gd name="connsiteX10" fmla="*/ 10155 w 11293"/>
              <a:gd name="connsiteY10" fmla="*/ 6964 h 10014"/>
              <a:gd name="connsiteX11" fmla="*/ 10031 w 11293"/>
              <a:gd name="connsiteY11" fmla="*/ 6802 h 10014"/>
              <a:gd name="connsiteX12" fmla="*/ 9892 w 11293"/>
              <a:gd name="connsiteY12" fmla="*/ 6641 h 10014"/>
              <a:gd name="connsiteX13" fmla="*/ 9753 w 11293"/>
              <a:gd name="connsiteY13" fmla="*/ 6461 h 10014"/>
              <a:gd name="connsiteX14" fmla="*/ 9583 w 11293"/>
              <a:gd name="connsiteY14" fmla="*/ 6281 h 10014"/>
              <a:gd name="connsiteX15" fmla="*/ 9444 w 11293"/>
              <a:gd name="connsiteY15" fmla="*/ 6066 h 10014"/>
              <a:gd name="connsiteX16" fmla="*/ 9290 w 11293"/>
              <a:gd name="connsiteY16" fmla="*/ 5850 h 10014"/>
              <a:gd name="connsiteX17" fmla="*/ 9197 w 11293"/>
              <a:gd name="connsiteY17" fmla="*/ 5707 h 10014"/>
              <a:gd name="connsiteX18" fmla="*/ 9074 w 11293"/>
              <a:gd name="connsiteY18" fmla="*/ 5545 h 10014"/>
              <a:gd name="connsiteX19" fmla="*/ 8950 w 11293"/>
              <a:gd name="connsiteY19" fmla="*/ 5365 h 10014"/>
              <a:gd name="connsiteX20" fmla="*/ 8811 w 11293"/>
              <a:gd name="connsiteY20" fmla="*/ 5186 h 10014"/>
              <a:gd name="connsiteX21" fmla="*/ 8687 w 11293"/>
              <a:gd name="connsiteY21" fmla="*/ 4988 h 10014"/>
              <a:gd name="connsiteX22" fmla="*/ 8579 w 11293"/>
              <a:gd name="connsiteY22" fmla="*/ 4826 h 10014"/>
              <a:gd name="connsiteX23" fmla="*/ 8456 w 11293"/>
              <a:gd name="connsiteY23" fmla="*/ 4683 h 10014"/>
              <a:gd name="connsiteX24" fmla="*/ 8348 w 11293"/>
              <a:gd name="connsiteY24" fmla="*/ 4485 h 10014"/>
              <a:gd name="connsiteX25" fmla="*/ 8224 w 11293"/>
              <a:gd name="connsiteY25" fmla="*/ 4323 h 10014"/>
              <a:gd name="connsiteX26" fmla="*/ 8100 w 11293"/>
              <a:gd name="connsiteY26" fmla="*/ 4108 h 10014"/>
              <a:gd name="connsiteX27" fmla="*/ 8018 w 11293"/>
              <a:gd name="connsiteY27" fmla="*/ 3964 h 10014"/>
              <a:gd name="connsiteX28" fmla="*/ 7869 w 11293"/>
              <a:gd name="connsiteY28" fmla="*/ 3713 h 10014"/>
              <a:gd name="connsiteX29" fmla="*/ 7699 w 11293"/>
              <a:gd name="connsiteY29" fmla="*/ 3407 h 10014"/>
              <a:gd name="connsiteX30" fmla="*/ 7575 w 11293"/>
              <a:gd name="connsiteY30" fmla="*/ 3174 h 10014"/>
              <a:gd name="connsiteX31" fmla="*/ 7467 w 11293"/>
              <a:gd name="connsiteY31" fmla="*/ 2976 h 10014"/>
              <a:gd name="connsiteX32" fmla="*/ 7374 w 11293"/>
              <a:gd name="connsiteY32" fmla="*/ 2796 h 10014"/>
              <a:gd name="connsiteX33" fmla="*/ 7251 w 11293"/>
              <a:gd name="connsiteY33" fmla="*/ 2599 h 10014"/>
              <a:gd name="connsiteX34" fmla="*/ 7158 w 11293"/>
              <a:gd name="connsiteY34" fmla="*/ 2419 h 10014"/>
              <a:gd name="connsiteX35" fmla="*/ 7035 w 11293"/>
              <a:gd name="connsiteY35" fmla="*/ 2186 h 10014"/>
              <a:gd name="connsiteX36" fmla="*/ 6911 w 11293"/>
              <a:gd name="connsiteY36" fmla="*/ 2006 h 10014"/>
              <a:gd name="connsiteX37" fmla="*/ 6787 w 11293"/>
              <a:gd name="connsiteY37" fmla="*/ 1826 h 10014"/>
              <a:gd name="connsiteX38" fmla="*/ 6679 w 11293"/>
              <a:gd name="connsiteY38" fmla="*/ 1629 h 10014"/>
              <a:gd name="connsiteX39" fmla="*/ 6556 w 11293"/>
              <a:gd name="connsiteY39" fmla="*/ 1485 h 10014"/>
              <a:gd name="connsiteX40" fmla="*/ 6463 w 11293"/>
              <a:gd name="connsiteY40" fmla="*/ 1305 h 10014"/>
              <a:gd name="connsiteX41" fmla="*/ 6350 w 11293"/>
              <a:gd name="connsiteY41" fmla="*/ 1162 h 10014"/>
              <a:gd name="connsiteX42" fmla="*/ 6154 w 11293"/>
              <a:gd name="connsiteY42" fmla="*/ 928 h 10014"/>
              <a:gd name="connsiteX43" fmla="*/ 6015 w 11293"/>
              <a:gd name="connsiteY43" fmla="*/ 731 h 10014"/>
              <a:gd name="connsiteX44" fmla="*/ 5876 w 11293"/>
              <a:gd name="connsiteY44" fmla="*/ 587 h 10014"/>
              <a:gd name="connsiteX45" fmla="*/ 5721 w 11293"/>
              <a:gd name="connsiteY45" fmla="*/ 425 h 10014"/>
              <a:gd name="connsiteX46" fmla="*/ 5567 w 11293"/>
              <a:gd name="connsiteY46" fmla="*/ 263 h 10014"/>
              <a:gd name="connsiteX47" fmla="*/ 5402 w 11293"/>
              <a:gd name="connsiteY47" fmla="*/ 108 h 10014"/>
              <a:gd name="connsiteX48" fmla="*/ 5165 w 11293"/>
              <a:gd name="connsiteY48" fmla="*/ 12 h 10014"/>
              <a:gd name="connsiteX49" fmla="*/ 4898 w 11293"/>
              <a:gd name="connsiteY49" fmla="*/ 0 h 10014"/>
              <a:gd name="connsiteX50" fmla="*/ 4774 w 11293"/>
              <a:gd name="connsiteY50" fmla="*/ 120 h 10014"/>
              <a:gd name="connsiteX51" fmla="*/ 4630 w 11293"/>
              <a:gd name="connsiteY51" fmla="*/ 263 h 10014"/>
              <a:gd name="connsiteX52" fmla="*/ 4496 w 11293"/>
              <a:gd name="connsiteY52" fmla="*/ 395 h 10014"/>
              <a:gd name="connsiteX53" fmla="*/ 4311 w 11293"/>
              <a:gd name="connsiteY53" fmla="*/ 659 h 10014"/>
              <a:gd name="connsiteX54" fmla="*/ 4146 w 11293"/>
              <a:gd name="connsiteY54" fmla="*/ 910 h 10014"/>
              <a:gd name="connsiteX55" fmla="*/ 4022 w 11293"/>
              <a:gd name="connsiteY55" fmla="*/ 1102 h 10014"/>
              <a:gd name="connsiteX56" fmla="*/ 3888 w 11293"/>
              <a:gd name="connsiteY56" fmla="*/ 1365 h 10014"/>
              <a:gd name="connsiteX57" fmla="*/ 3785 w 11293"/>
              <a:gd name="connsiteY57" fmla="*/ 1569 h 10014"/>
              <a:gd name="connsiteX58" fmla="*/ 3682 w 11293"/>
              <a:gd name="connsiteY58" fmla="*/ 1760 h 10014"/>
              <a:gd name="connsiteX59" fmla="*/ 3610 w 11293"/>
              <a:gd name="connsiteY59" fmla="*/ 1916 h 10014"/>
              <a:gd name="connsiteX60" fmla="*/ 3559 w 11293"/>
              <a:gd name="connsiteY60" fmla="*/ 2048 h 10014"/>
              <a:gd name="connsiteX61" fmla="*/ 3456 w 11293"/>
              <a:gd name="connsiteY61" fmla="*/ 2263 h 10014"/>
              <a:gd name="connsiteX62" fmla="*/ 3353 w 11293"/>
              <a:gd name="connsiteY62" fmla="*/ 2467 h 10014"/>
              <a:gd name="connsiteX63" fmla="*/ 3260 w 11293"/>
              <a:gd name="connsiteY63" fmla="*/ 2695 h 10014"/>
              <a:gd name="connsiteX64" fmla="*/ 3178 w 11293"/>
              <a:gd name="connsiteY64" fmla="*/ 2910 h 10014"/>
              <a:gd name="connsiteX65" fmla="*/ 3085 w 11293"/>
              <a:gd name="connsiteY65" fmla="*/ 3126 h 10014"/>
              <a:gd name="connsiteX66" fmla="*/ 2972 w 11293"/>
              <a:gd name="connsiteY66" fmla="*/ 3413 h 10014"/>
              <a:gd name="connsiteX67" fmla="*/ 2900 w 11293"/>
              <a:gd name="connsiteY67" fmla="*/ 3629 h 10014"/>
              <a:gd name="connsiteX68" fmla="*/ 2807 w 11293"/>
              <a:gd name="connsiteY68" fmla="*/ 3856 h 10014"/>
              <a:gd name="connsiteX69" fmla="*/ 2714 w 11293"/>
              <a:gd name="connsiteY69" fmla="*/ 4120 h 10014"/>
              <a:gd name="connsiteX70" fmla="*/ 2652 w 11293"/>
              <a:gd name="connsiteY70" fmla="*/ 4323 h 10014"/>
              <a:gd name="connsiteX71" fmla="*/ 2570 w 11293"/>
              <a:gd name="connsiteY71" fmla="*/ 4563 h 10014"/>
              <a:gd name="connsiteX72" fmla="*/ 2508 w 11293"/>
              <a:gd name="connsiteY72" fmla="*/ 4766 h 10014"/>
              <a:gd name="connsiteX73" fmla="*/ 2446 w 11293"/>
              <a:gd name="connsiteY73" fmla="*/ 4970 h 10014"/>
              <a:gd name="connsiteX74" fmla="*/ 2364 w 11293"/>
              <a:gd name="connsiteY74" fmla="*/ 5210 h 10014"/>
              <a:gd name="connsiteX75" fmla="*/ 2261 w 11293"/>
              <a:gd name="connsiteY75" fmla="*/ 5377 h 10014"/>
              <a:gd name="connsiteX76" fmla="*/ 2189 w 11293"/>
              <a:gd name="connsiteY76" fmla="*/ 5557 h 10014"/>
              <a:gd name="connsiteX77" fmla="*/ 2086 w 11293"/>
              <a:gd name="connsiteY77" fmla="*/ 5796 h 10014"/>
              <a:gd name="connsiteX78" fmla="*/ 1993 w 11293"/>
              <a:gd name="connsiteY78" fmla="*/ 6000 h 10014"/>
              <a:gd name="connsiteX79" fmla="*/ 1901 w 11293"/>
              <a:gd name="connsiteY79" fmla="*/ 6204 h 10014"/>
              <a:gd name="connsiteX80" fmla="*/ 1818 w 11293"/>
              <a:gd name="connsiteY80" fmla="*/ 6395 h 10014"/>
              <a:gd name="connsiteX81" fmla="*/ 1522 w 11293"/>
              <a:gd name="connsiteY81" fmla="*/ 7050 h 10014"/>
              <a:gd name="connsiteX82" fmla="*/ 1116 w 11293"/>
              <a:gd name="connsiteY82" fmla="*/ 7903 h 10014"/>
              <a:gd name="connsiteX83" fmla="*/ 322 w 11293"/>
              <a:gd name="connsiteY83" fmla="*/ 9498 h 10014"/>
              <a:gd name="connsiteX84" fmla="*/ 0 w 11293"/>
              <a:gd name="connsiteY84" fmla="*/ 9999 h 10014"/>
              <a:gd name="connsiteX0" fmla="*/ 44 w 11293"/>
              <a:gd name="connsiteY0" fmla="*/ 10014 h 10014"/>
              <a:gd name="connsiteX1" fmla="*/ 1334 w 11293"/>
              <a:gd name="connsiteY1" fmla="*/ 10000 h 10014"/>
              <a:gd name="connsiteX2" fmla="*/ 11272 w 11293"/>
              <a:gd name="connsiteY2" fmla="*/ 10000 h 10014"/>
              <a:gd name="connsiteX3" fmla="*/ 11293 w 11293"/>
              <a:gd name="connsiteY3" fmla="*/ 8120 h 10014"/>
              <a:gd name="connsiteX4" fmla="*/ 11221 w 11293"/>
              <a:gd name="connsiteY4" fmla="*/ 8060 h 10014"/>
              <a:gd name="connsiteX5" fmla="*/ 11046 w 11293"/>
              <a:gd name="connsiteY5" fmla="*/ 7916 h 10014"/>
              <a:gd name="connsiteX6" fmla="*/ 10881 w 11293"/>
              <a:gd name="connsiteY6" fmla="*/ 7772 h 10014"/>
              <a:gd name="connsiteX7" fmla="*/ 10665 w 11293"/>
              <a:gd name="connsiteY7" fmla="*/ 7521 h 10014"/>
              <a:gd name="connsiteX8" fmla="*/ 10479 w 11293"/>
              <a:gd name="connsiteY8" fmla="*/ 7305 h 10014"/>
              <a:gd name="connsiteX9" fmla="*/ 10294 w 11293"/>
              <a:gd name="connsiteY9" fmla="*/ 7090 h 10014"/>
              <a:gd name="connsiteX10" fmla="*/ 10155 w 11293"/>
              <a:gd name="connsiteY10" fmla="*/ 6964 h 10014"/>
              <a:gd name="connsiteX11" fmla="*/ 10031 w 11293"/>
              <a:gd name="connsiteY11" fmla="*/ 6802 h 10014"/>
              <a:gd name="connsiteX12" fmla="*/ 9892 w 11293"/>
              <a:gd name="connsiteY12" fmla="*/ 6641 h 10014"/>
              <a:gd name="connsiteX13" fmla="*/ 9753 w 11293"/>
              <a:gd name="connsiteY13" fmla="*/ 6461 h 10014"/>
              <a:gd name="connsiteX14" fmla="*/ 9583 w 11293"/>
              <a:gd name="connsiteY14" fmla="*/ 6281 h 10014"/>
              <a:gd name="connsiteX15" fmla="*/ 9444 w 11293"/>
              <a:gd name="connsiteY15" fmla="*/ 6066 h 10014"/>
              <a:gd name="connsiteX16" fmla="*/ 9290 w 11293"/>
              <a:gd name="connsiteY16" fmla="*/ 5850 h 10014"/>
              <a:gd name="connsiteX17" fmla="*/ 9197 w 11293"/>
              <a:gd name="connsiteY17" fmla="*/ 5707 h 10014"/>
              <a:gd name="connsiteX18" fmla="*/ 9074 w 11293"/>
              <a:gd name="connsiteY18" fmla="*/ 5545 h 10014"/>
              <a:gd name="connsiteX19" fmla="*/ 8950 w 11293"/>
              <a:gd name="connsiteY19" fmla="*/ 5365 h 10014"/>
              <a:gd name="connsiteX20" fmla="*/ 8811 w 11293"/>
              <a:gd name="connsiteY20" fmla="*/ 5186 h 10014"/>
              <a:gd name="connsiteX21" fmla="*/ 8687 w 11293"/>
              <a:gd name="connsiteY21" fmla="*/ 4988 h 10014"/>
              <a:gd name="connsiteX22" fmla="*/ 8579 w 11293"/>
              <a:gd name="connsiteY22" fmla="*/ 4826 h 10014"/>
              <a:gd name="connsiteX23" fmla="*/ 8456 w 11293"/>
              <a:gd name="connsiteY23" fmla="*/ 4683 h 10014"/>
              <a:gd name="connsiteX24" fmla="*/ 8348 w 11293"/>
              <a:gd name="connsiteY24" fmla="*/ 4485 h 10014"/>
              <a:gd name="connsiteX25" fmla="*/ 8224 w 11293"/>
              <a:gd name="connsiteY25" fmla="*/ 4323 h 10014"/>
              <a:gd name="connsiteX26" fmla="*/ 8100 w 11293"/>
              <a:gd name="connsiteY26" fmla="*/ 4108 h 10014"/>
              <a:gd name="connsiteX27" fmla="*/ 8018 w 11293"/>
              <a:gd name="connsiteY27" fmla="*/ 3964 h 10014"/>
              <a:gd name="connsiteX28" fmla="*/ 7869 w 11293"/>
              <a:gd name="connsiteY28" fmla="*/ 3713 h 10014"/>
              <a:gd name="connsiteX29" fmla="*/ 7699 w 11293"/>
              <a:gd name="connsiteY29" fmla="*/ 3407 h 10014"/>
              <a:gd name="connsiteX30" fmla="*/ 7575 w 11293"/>
              <a:gd name="connsiteY30" fmla="*/ 3174 h 10014"/>
              <a:gd name="connsiteX31" fmla="*/ 7467 w 11293"/>
              <a:gd name="connsiteY31" fmla="*/ 2976 h 10014"/>
              <a:gd name="connsiteX32" fmla="*/ 7374 w 11293"/>
              <a:gd name="connsiteY32" fmla="*/ 2796 h 10014"/>
              <a:gd name="connsiteX33" fmla="*/ 7251 w 11293"/>
              <a:gd name="connsiteY33" fmla="*/ 2599 h 10014"/>
              <a:gd name="connsiteX34" fmla="*/ 7158 w 11293"/>
              <a:gd name="connsiteY34" fmla="*/ 2419 h 10014"/>
              <a:gd name="connsiteX35" fmla="*/ 7035 w 11293"/>
              <a:gd name="connsiteY35" fmla="*/ 2186 h 10014"/>
              <a:gd name="connsiteX36" fmla="*/ 6911 w 11293"/>
              <a:gd name="connsiteY36" fmla="*/ 2006 h 10014"/>
              <a:gd name="connsiteX37" fmla="*/ 6787 w 11293"/>
              <a:gd name="connsiteY37" fmla="*/ 1826 h 10014"/>
              <a:gd name="connsiteX38" fmla="*/ 6679 w 11293"/>
              <a:gd name="connsiteY38" fmla="*/ 1629 h 10014"/>
              <a:gd name="connsiteX39" fmla="*/ 6556 w 11293"/>
              <a:gd name="connsiteY39" fmla="*/ 1485 h 10014"/>
              <a:gd name="connsiteX40" fmla="*/ 6463 w 11293"/>
              <a:gd name="connsiteY40" fmla="*/ 1305 h 10014"/>
              <a:gd name="connsiteX41" fmla="*/ 6350 w 11293"/>
              <a:gd name="connsiteY41" fmla="*/ 1162 h 10014"/>
              <a:gd name="connsiteX42" fmla="*/ 6154 w 11293"/>
              <a:gd name="connsiteY42" fmla="*/ 928 h 10014"/>
              <a:gd name="connsiteX43" fmla="*/ 6015 w 11293"/>
              <a:gd name="connsiteY43" fmla="*/ 731 h 10014"/>
              <a:gd name="connsiteX44" fmla="*/ 5876 w 11293"/>
              <a:gd name="connsiteY44" fmla="*/ 587 h 10014"/>
              <a:gd name="connsiteX45" fmla="*/ 5721 w 11293"/>
              <a:gd name="connsiteY45" fmla="*/ 425 h 10014"/>
              <a:gd name="connsiteX46" fmla="*/ 5567 w 11293"/>
              <a:gd name="connsiteY46" fmla="*/ 263 h 10014"/>
              <a:gd name="connsiteX47" fmla="*/ 5402 w 11293"/>
              <a:gd name="connsiteY47" fmla="*/ 108 h 10014"/>
              <a:gd name="connsiteX48" fmla="*/ 5165 w 11293"/>
              <a:gd name="connsiteY48" fmla="*/ 12 h 10014"/>
              <a:gd name="connsiteX49" fmla="*/ 4898 w 11293"/>
              <a:gd name="connsiteY49" fmla="*/ 0 h 10014"/>
              <a:gd name="connsiteX50" fmla="*/ 4774 w 11293"/>
              <a:gd name="connsiteY50" fmla="*/ 120 h 10014"/>
              <a:gd name="connsiteX51" fmla="*/ 4630 w 11293"/>
              <a:gd name="connsiteY51" fmla="*/ 263 h 10014"/>
              <a:gd name="connsiteX52" fmla="*/ 4496 w 11293"/>
              <a:gd name="connsiteY52" fmla="*/ 395 h 10014"/>
              <a:gd name="connsiteX53" fmla="*/ 4311 w 11293"/>
              <a:gd name="connsiteY53" fmla="*/ 659 h 10014"/>
              <a:gd name="connsiteX54" fmla="*/ 4146 w 11293"/>
              <a:gd name="connsiteY54" fmla="*/ 910 h 10014"/>
              <a:gd name="connsiteX55" fmla="*/ 4022 w 11293"/>
              <a:gd name="connsiteY55" fmla="*/ 1102 h 10014"/>
              <a:gd name="connsiteX56" fmla="*/ 3888 w 11293"/>
              <a:gd name="connsiteY56" fmla="*/ 1365 h 10014"/>
              <a:gd name="connsiteX57" fmla="*/ 3785 w 11293"/>
              <a:gd name="connsiteY57" fmla="*/ 1569 h 10014"/>
              <a:gd name="connsiteX58" fmla="*/ 3682 w 11293"/>
              <a:gd name="connsiteY58" fmla="*/ 1760 h 10014"/>
              <a:gd name="connsiteX59" fmla="*/ 3610 w 11293"/>
              <a:gd name="connsiteY59" fmla="*/ 1916 h 10014"/>
              <a:gd name="connsiteX60" fmla="*/ 3559 w 11293"/>
              <a:gd name="connsiteY60" fmla="*/ 2048 h 10014"/>
              <a:gd name="connsiteX61" fmla="*/ 3456 w 11293"/>
              <a:gd name="connsiteY61" fmla="*/ 2263 h 10014"/>
              <a:gd name="connsiteX62" fmla="*/ 3353 w 11293"/>
              <a:gd name="connsiteY62" fmla="*/ 2467 h 10014"/>
              <a:gd name="connsiteX63" fmla="*/ 3260 w 11293"/>
              <a:gd name="connsiteY63" fmla="*/ 2695 h 10014"/>
              <a:gd name="connsiteX64" fmla="*/ 3178 w 11293"/>
              <a:gd name="connsiteY64" fmla="*/ 2910 h 10014"/>
              <a:gd name="connsiteX65" fmla="*/ 3085 w 11293"/>
              <a:gd name="connsiteY65" fmla="*/ 3126 h 10014"/>
              <a:gd name="connsiteX66" fmla="*/ 2972 w 11293"/>
              <a:gd name="connsiteY66" fmla="*/ 3413 h 10014"/>
              <a:gd name="connsiteX67" fmla="*/ 2900 w 11293"/>
              <a:gd name="connsiteY67" fmla="*/ 3629 h 10014"/>
              <a:gd name="connsiteX68" fmla="*/ 2807 w 11293"/>
              <a:gd name="connsiteY68" fmla="*/ 3856 h 10014"/>
              <a:gd name="connsiteX69" fmla="*/ 2714 w 11293"/>
              <a:gd name="connsiteY69" fmla="*/ 4120 h 10014"/>
              <a:gd name="connsiteX70" fmla="*/ 2652 w 11293"/>
              <a:gd name="connsiteY70" fmla="*/ 4323 h 10014"/>
              <a:gd name="connsiteX71" fmla="*/ 2570 w 11293"/>
              <a:gd name="connsiteY71" fmla="*/ 4563 h 10014"/>
              <a:gd name="connsiteX72" fmla="*/ 2508 w 11293"/>
              <a:gd name="connsiteY72" fmla="*/ 4766 h 10014"/>
              <a:gd name="connsiteX73" fmla="*/ 2446 w 11293"/>
              <a:gd name="connsiteY73" fmla="*/ 4970 h 10014"/>
              <a:gd name="connsiteX74" fmla="*/ 2364 w 11293"/>
              <a:gd name="connsiteY74" fmla="*/ 5210 h 10014"/>
              <a:gd name="connsiteX75" fmla="*/ 2261 w 11293"/>
              <a:gd name="connsiteY75" fmla="*/ 5377 h 10014"/>
              <a:gd name="connsiteX76" fmla="*/ 2189 w 11293"/>
              <a:gd name="connsiteY76" fmla="*/ 5557 h 10014"/>
              <a:gd name="connsiteX77" fmla="*/ 2086 w 11293"/>
              <a:gd name="connsiteY77" fmla="*/ 5796 h 10014"/>
              <a:gd name="connsiteX78" fmla="*/ 1993 w 11293"/>
              <a:gd name="connsiteY78" fmla="*/ 6000 h 10014"/>
              <a:gd name="connsiteX79" fmla="*/ 1901 w 11293"/>
              <a:gd name="connsiteY79" fmla="*/ 6204 h 10014"/>
              <a:gd name="connsiteX80" fmla="*/ 1818 w 11293"/>
              <a:gd name="connsiteY80" fmla="*/ 6395 h 10014"/>
              <a:gd name="connsiteX81" fmla="*/ 1522 w 11293"/>
              <a:gd name="connsiteY81" fmla="*/ 7050 h 10014"/>
              <a:gd name="connsiteX82" fmla="*/ 776 w 11293"/>
              <a:gd name="connsiteY82" fmla="*/ 8640 h 10014"/>
              <a:gd name="connsiteX83" fmla="*/ 322 w 11293"/>
              <a:gd name="connsiteY83" fmla="*/ 9498 h 10014"/>
              <a:gd name="connsiteX84" fmla="*/ 0 w 11293"/>
              <a:gd name="connsiteY84" fmla="*/ 9999 h 10014"/>
              <a:gd name="connsiteX0" fmla="*/ 44 w 11293"/>
              <a:gd name="connsiteY0" fmla="*/ 10014 h 10014"/>
              <a:gd name="connsiteX1" fmla="*/ 1334 w 11293"/>
              <a:gd name="connsiteY1" fmla="*/ 10000 h 10014"/>
              <a:gd name="connsiteX2" fmla="*/ 11272 w 11293"/>
              <a:gd name="connsiteY2" fmla="*/ 10000 h 10014"/>
              <a:gd name="connsiteX3" fmla="*/ 11293 w 11293"/>
              <a:gd name="connsiteY3" fmla="*/ 8120 h 10014"/>
              <a:gd name="connsiteX4" fmla="*/ 11221 w 11293"/>
              <a:gd name="connsiteY4" fmla="*/ 8060 h 10014"/>
              <a:gd name="connsiteX5" fmla="*/ 11046 w 11293"/>
              <a:gd name="connsiteY5" fmla="*/ 7916 h 10014"/>
              <a:gd name="connsiteX6" fmla="*/ 10881 w 11293"/>
              <a:gd name="connsiteY6" fmla="*/ 7772 h 10014"/>
              <a:gd name="connsiteX7" fmla="*/ 10665 w 11293"/>
              <a:gd name="connsiteY7" fmla="*/ 7521 h 10014"/>
              <a:gd name="connsiteX8" fmla="*/ 10479 w 11293"/>
              <a:gd name="connsiteY8" fmla="*/ 7305 h 10014"/>
              <a:gd name="connsiteX9" fmla="*/ 10294 w 11293"/>
              <a:gd name="connsiteY9" fmla="*/ 7090 h 10014"/>
              <a:gd name="connsiteX10" fmla="*/ 10155 w 11293"/>
              <a:gd name="connsiteY10" fmla="*/ 6964 h 10014"/>
              <a:gd name="connsiteX11" fmla="*/ 10031 w 11293"/>
              <a:gd name="connsiteY11" fmla="*/ 6802 h 10014"/>
              <a:gd name="connsiteX12" fmla="*/ 9892 w 11293"/>
              <a:gd name="connsiteY12" fmla="*/ 6641 h 10014"/>
              <a:gd name="connsiteX13" fmla="*/ 9753 w 11293"/>
              <a:gd name="connsiteY13" fmla="*/ 6461 h 10014"/>
              <a:gd name="connsiteX14" fmla="*/ 9583 w 11293"/>
              <a:gd name="connsiteY14" fmla="*/ 6281 h 10014"/>
              <a:gd name="connsiteX15" fmla="*/ 9444 w 11293"/>
              <a:gd name="connsiteY15" fmla="*/ 6066 h 10014"/>
              <a:gd name="connsiteX16" fmla="*/ 9290 w 11293"/>
              <a:gd name="connsiteY16" fmla="*/ 5850 h 10014"/>
              <a:gd name="connsiteX17" fmla="*/ 9197 w 11293"/>
              <a:gd name="connsiteY17" fmla="*/ 5707 h 10014"/>
              <a:gd name="connsiteX18" fmla="*/ 9074 w 11293"/>
              <a:gd name="connsiteY18" fmla="*/ 5545 h 10014"/>
              <a:gd name="connsiteX19" fmla="*/ 8950 w 11293"/>
              <a:gd name="connsiteY19" fmla="*/ 5365 h 10014"/>
              <a:gd name="connsiteX20" fmla="*/ 8811 w 11293"/>
              <a:gd name="connsiteY20" fmla="*/ 5186 h 10014"/>
              <a:gd name="connsiteX21" fmla="*/ 8687 w 11293"/>
              <a:gd name="connsiteY21" fmla="*/ 4988 h 10014"/>
              <a:gd name="connsiteX22" fmla="*/ 8579 w 11293"/>
              <a:gd name="connsiteY22" fmla="*/ 4826 h 10014"/>
              <a:gd name="connsiteX23" fmla="*/ 8456 w 11293"/>
              <a:gd name="connsiteY23" fmla="*/ 4683 h 10014"/>
              <a:gd name="connsiteX24" fmla="*/ 8348 w 11293"/>
              <a:gd name="connsiteY24" fmla="*/ 4485 h 10014"/>
              <a:gd name="connsiteX25" fmla="*/ 8224 w 11293"/>
              <a:gd name="connsiteY25" fmla="*/ 4323 h 10014"/>
              <a:gd name="connsiteX26" fmla="*/ 8100 w 11293"/>
              <a:gd name="connsiteY26" fmla="*/ 4108 h 10014"/>
              <a:gd name="connsiteX27" fmla="*/ 8018 w 11293"/>
              <a:gd name="connsiteY27" fmla="*/ 3964 h 10014"/>
              <a:gd name="connsiteX28" fmla="*/ 7869 w 11293"/>
              <a:gd name="connsiteY28" fmla="*/ 3713 h 10014"/>
              <a:gd name="connsiteX29" fmla="*/ 7699 w 11293"/>
              <a:gd name="connsiteY29" fmla="*/ 3407 h 10014"/>
              <a:gd name="connsiteX30" fmla="*/ 7575 w 11293"/>
              <a:gd name="connsiteY30" fmla="*/ 3174 h 10014"/>
              <a:gd name="connsiteX31" fmla="*/ 7467 w 11293"/>
              <a:gd name="connsiteY31" fmla="*/ 2976 h 10014"/>
              <a:gd name="connsiteX32" fmla="*/ 7374 w 11293"/>
              <a:gd name="connsiteY32" fmla="*/ 2796 h 10014"/>
              <a:gd name="connsiteX33" fmla="*/ 7251 w 11293"/>
              <a:gd name="connsiteY33" fmla="*/ 2599 h 10014"/>
              <a:gd name="connsiteX34" fmla="*/ 7158 w 11293"/>
              <a:gd name="connsiteY34" fmla="*/ 2419 h 10014"/>
              <a:gd name="connsiteX35" fmla="*/ 7035 w 11293"/>
              <a:gd name="connsiteY35" fmla="*/ 2186 h 10014"/>
              <a:gd name="connsiteX36" fmla="*/ 6911 w 11293"/>
              <a:gd name="connsiteY36" fmla="*/ 2006 h 10014"/>
              <a:gd name="connsiteX37" fmla="*/ 6787 w 11293"/>
              <a:gd name="connsiteY37" fmla="*/ 1826 h 10014"/>
              <a:gd name="connsiteX38" fmla="*/ 6679 w 11293"/>
              <a:gd name="connsiteY38" fmla="*/ 1629 h 10014"/>
              <a:gd name="connsiteX39" fmla="*/ 6556 w 11293"/>
              <a:gd name="connsiteY39" fmla="*/ 1485 h 10014"/>
              <a:gd name="connsiteX40" fmla="*/ 6463 w 11293"/>
              <a:gd name="connsiteY40" fmla="*/ 1305 h 10014"/>
              <a:gd name="connsiteX41" fmla="*/ 6350 w 11293"/>
              <a:gd name="connsiteY41" fmla="*/ 1162 h 10014"/>
              <a:gd name="connsiteX42" fmla="*/ 6154 w 11293"/>
              <a:gd name="connsiteY42" fmla="*/ 928 h 10014"/>
              <a:gd name="connsiteX43" fmla="*/ 6015 w 11293"/>
              <a:gd name="connsiteY43" fmla="*/ 731 h 10014"/>
              <a:gd name="connsiteX44" fmla="*/ 5876 w 11293"/>
              <a:gd name="connsiteY44" fmla="*/ 587 h 10014"/>
              <a:gd name="connsiteX45" fmla="*/ 5721 w 11293"/>
              <a:gd name="connsiteY45" fmla="*/ 425 h 10014"/>
              <a:gd name="connsiteX46" fmla="*/ 5567 w 11293"/>
              <a:gd name="connsiteY46" fmla="*/ 263 h 10014"/>
              <a:gd name="connsiteX47" fmla="*/ 5402 w 11293"/>
              <a:gd name="connsiteY47" fmla="*/ 108 h 10014"/>
              <a:gd name="connsiteX48" fmla="*/ 5165 w 11293"/>
              <a:gd name="connsiteY48" fmla="*/ 12 h 10014"/>
              <a:gd name="connsiteX49" fmla="*/ 4898 w 11293"/>
              <a:gd name="connsiteY49" fmla="*/ 0 h 10014"/>
              <a:gd name="connsiteX50" fmla="*/ 4774 w 11293"/>
              <a:gd name="connsiteY50" fmla="*/ 120 h 10014"/>
              <a:gd name="connsiteX51" fmla="*/ 4630 w 11293"/>
              <a:gd name="connsiteY51" fmla="*/ 263 h 10014"/>
              <a:gd name="connsiteX52" fmla="*/ 4496 w 11293"/>
              <a:gd name="connsiteY52" fmla="*/ 395 h 10014"/>
              <a:gd name="connsiteX53" fmla="*/ 4311 w 11293"/>
              <a:gd name="connsiteY53" fmla="*/ 659 h 10014"/>
              <a:gd name="connsiteX54" fmla="*/ 4146 w 11293"/>
              <a:gd name="connsiteY54" fmla="*/ 910 h 10014"/>
              <a:gd name="connsiteX55" fmla="*/ 4022 w 11293"/>
              <a:gd name="connsiteY55" fmla="*/ 1102 h 10014"/>
              <a:gd name="connsiteX56" fmla="*/ 3888 w 11293"/>
              <a:gd name="connsiteY56" fmla="*/ 1365 h 10014"/>
              <a:gd name="connsiteX57" fmla="*/ 3785 w 11293"/>
              <a:gd name="connsiteY57" fmla="*/ 1569 h 10014"/>
              <a:gd name="connsiteX58" fmla="*/ 3682 w 11293"/>
              <a:gd name="connsiteY58" fmla="*/ 1760 h 10014"/>
              <a:gd name="connsiteX59" fmla="*/ 3610 w 11293"/>
              <a:gd name="connsiteY59" fmla="*/ 1916 h 10014"/>
              <a:gd name="connsiteX60" fmla="*/ 3559 w 11293"/>
              <a:gd name="connsiteY60" fmla="*/ 2048 h 10014"/>
              <a:gd name="connsiteX61" fmla="*/ 3456 w 11293"/>
              <a:gd name="connsiteY61" fmla="*/ 2263 h 10014"/>
              <a:gd name="connsiteX62" fmla="*/ 3353 w 11293"/>
              <a:gd name="connsiteY62" fmla="*/ 2467 h 10014"/>
              <a:gd name="connsiteX63" fmla="*/ 3260 w 11293"/>
              <a:gd name="connsiteY63" fmla="*/ 2695 h 10014"/>
              <a:gd name="connsiteX64" fmla="*/ 3178 w 11293"/>
              <a:gd name="connsiteY64" fmla="*/ 2910 h 10014"/>
              <a:gd name="connsiteX65" fmla="*/ 3085 w 11293"/>
              <a:gd name="connsiteY65" fmla="*/ 3126 h 10014"/>
              <a:gd name="connsiteX66" fmla="*/ 2972 w 11293"/>
              <a:gd name="connsiteY66" fmla="*/ 3413 h 10014"/>
              <a:gd name="connsiteX67" fmla="*/ 2900 w 11293"/>
              <a:gd name="connsiteY67" fmla="*/ 3629 h 10014"/>
              <a:gd name="connsiteX68" fmla="*/ 2807 w 11293"/>
              <a:gd name="connsiteY68" fmla="*/ 3856 h 10014"/>
              <a:gd name="connsiteX69" fmla="*/ 2714 w 11293"/>
              <a:gd name="connsiteY69" fmla="*/ 4120 h 10014"/>
              <a:gd name="connsiteX70" fmla="*/ 2652 w 11293"/>
              <a:gd name="connsiteY70" fmla="*/ 4323 h 10014"/>
              <a:gd name="connsiteX71" fmla="*/ 2570 w 11293"/>
              <a:gd name="connsiteY71" fmla="*/ 4563 h 10014"/>
              <a:gd name="connsiteX72" fmla="*/ 2508 w 11293"/>
              <a:gd name="connsiteY72" fmla="*/ 4766 h 10014"/>
              <a:gd name="connsiteX73" fmla="*/ 2446 w 11293"/>
              <a:gd name="connsiteY73" fmla="*/ 4970 h 10014"/>
              <a:gd name="connsiteX74" fmla="*/ 2364 w 11293"/>
              <a:gd name="connsiteY74" fmla="*/ 5210 h 10014"/>
              <a:gd name="connsiteX75" fmla="*/ 2261 w 11293"/>
              <a:gd name="connsiteY75" fmla="*/ 5377 h 10014"/>
              <a:gd name="connsiteX76" fmla="*/ 2189 w 11293"/>
              <a:gd name="connsiteY76" fmla="*/ 5557 h 10014"/>
              <a:gd name="connsiteX77" fmla="*/ 2086 w 11293"/>
              <a:gd name="connsiteY77" fmla="*/ 5796 h 10014"/>
              <a:gd name="connsiteX78" fmla="*/ 1993 w 11293"/>
              <a:gd name="connsiteY78" fmla="*/ 6000 h 10014"/>
              <a:gd name="connsiteX79" fmla="*/ 1901 w 11293"/>
              <a:gd name="connsiteY79" fmla="*/ 6204 h 10014"/>
              <a:gd name="connsiteX80" fmla="*/ 1818 w 11293"/>
              <a:gd name="connsiteY80" fmla="*/ 6395 h 10014"/>
              <a:gd name="connsiteX81" fmla="*/ 1182 w 11293"/>
              <a:gd name="connsiteY81" fmla="*/ 7858 h 10014"/>
              <a:gd name="connsiteX82" fmla="*/ 776 w 11293"/>
              <a:gd name="connsiteY82" fmla="*/ 8640 h 10014"/>
              <a:gd name="connsiteX83" fmla="*/ 322 w 11293"/>
              <a:gd name="connsiteY83" fmla="*/ 9498 h 10014"/>
              <a:gd name="connsiteX84" fmla="*/ 0 w 11293"/>
              <a:gd name="connsiteY84" fmla="*/ 9999 h 10014"/>
              <a:gd name="connsiteX0" fmla="*/ 44 w 11293"/>
              <a:gd name="connsiteY0" fmla="*/ 10014 h 10014"/>
              <a:gd name="connsiteX1" fmla="*/ 1334 w 11293"/>
              <a:gd name="connsiteY1" fmla="*/ 10000 h 10014"/>
              <a:gd name="connsiteX2" fmla="*/ 11272 w 11293"/>
              <a:gd name="connsiteY2" fmla="*/ 10000 h 10014"/>
              <a:gd name="connsiteX3" fmla="*/ 11293 w 11293"/>
              <a:gd name="connsiteY3" fmla="*/ 8120 h 10014"/>
              <a:gd name="connsiteX4" fmla="*/ 11221 w 11293"/>
              <a:gd name="connsiteY4" fmla="*/ 8060 h 10014"/>
              <a:gd name="connsiteX5" fmla="*/ 11046 w 11293"/>
              <a:gd name="connsiteY5" fmla="*/ 7916 h 10014"/>
              <a:gd name="connsiteX6" fmla="*/ 10881 w 11293"/>
              <a:gd name="connsiteY6" fmla="*/ 7772 h 10014"/>
              <a:gd name="connsiteX7" fmla="*/ 10665 w 11293"/>
              <a:gd name="connsiteY7" fmla="*/ 7521 h 10014"/>
              <a:gd name="connsiteX8" fmla="*/ 10479 w 11293"/>
              <a:gd name="connsiteY8" fmla="*/ 7305 h 10014"/>
              <a:gd name="connsiteX9" fmla="*/ 10294 w 11293"/>
              <a:gd name="connsiteY9" fmla="*/ 7090 h 10014"/>
              <a:gd name="connsiteX10" fmla="*/ 10155 w 11293"/>
              <a:gd name="connsiteY10" fmla="*/ 6964 h 10014"/>
              <a:gd name="connsiteX11" fmla="*/ 10031 w 11293"/>
              <a:gd name="connsiteY11" fmla="*/ 6802 h 10014"/>
              <a:gd name="connsiteX12" fmla="*/ 9892 w 11293"/>
              <a:gd name="connsiteY12" fmla="*/ 6641 h 10014"/>
              <a:gd name="connsiteX13" fmla="*/ 9753 w 11293"/>
              <a:gd name="connsiteY13" fmla="*/ 6461 h 10014"/>
              <a:gd name="connsiteX14" fmla="*/ 9583 w 11293"/>
              <a:gd name="connsiteY14" fmla="*/ 6281 h 10014"/>
              <a:gd name="connsiteX15" fmla="*/ 9444 w 11293"/>
              <a:gd name="connsiteY15" fmla="*/ 6066 h 10014"/>
              <a:gd name="connsiteX16" fmla="*/ 9290 w 11293"/>
              <a:gd name="connsiteY16" fmla="*/ 5850 h 10014"/>
              <a:gd name="connsiteX17" fmla="*/ 9197 w 11293"/>
              <a:gd name="connsiteY17" fmla="*/ 5707 h 10014"/>
              <a:gd name="connsiteX18" fmla="*/ 9074 w 11293"/>
              <a:gd name="connsiteY18" fmla="*/ 5545 h 10014"/>
              <a:gd name="connsiteX19" fmla="*/ 8950 w 11293"/>
              <a:gd name="connsiteY19" fmla="*/ 5365 h 10014"/>
              <a:gd name="connsiteX20" fmla="*/ 8811 w 11293"/>
              <a:gd name="connsiteY20" fmla="*/ 5186 h 10014"/>
              <a:gd name="connsiteX21" fmla="*/ 8687 w 11293"/>
              <a:gd name="connsiteY21" fmla="*/ 4988 h 10014"/>
              <a:gd name="connsiteX22" fmla="*/ 8579 w 11293"/>
              <a:gd name="connsiteY22" fmla="*/ 4826 h 10014"/>
              <a:gd name="connsiteX23" fmla="*/ 8456 w 11293"/>
              <a:gd name="connsiteY23" fmla="*/ 4683 h 10014"/>
              <a:gd name="connsiteX24" fmla="*/ 8348 w 11293"/>
              <a:gd name="connsiteY24" fmla="*/ 4485 h 10014"/>
              <a:gd name="connsiteX25" fmla="*/ 8224 w 11293"/>
              <a:gd name="connsiteY25" fmla="*/ 4323 h 10014"/>
              <a:gd name="connsiteX26" fmla="*/ 8100 w 11293"/>
              <a:gd name="connsiteY26" fmla="*/ 4108 h 10014"/>
              <a:gd name="connsiteX27" fmla="*/ 8018 w 11293"/>
              <a:gd name="connsiteY27" fmla="*/ 3964 h 10014"/>
              <a:gd name="connsiteX28" fmla="*/ 7869 w 11293"/>
              <a:gd name="connsiteY28" fmla="*/ 3713 h 10014"/>
              <a:gd name="connsiteX29" fmla="*/ 7699 w 11293"/>
              <a:gd name="connsiteY29" fmla="*/ 3407 h 10014"/>
              <a:gd name="connsiteX30" fmla="*/ 7575 w 11293"/>
              <a:gd name="connsiteY30" fmla="*/ 3174 h 10014"/>
              <a:gd name="connsiteX31" fmla="*/ 7467 w 11293"/>
              <a:gd name="connsiteY31" fmla="*/ 2976 h 10014"/>
              <a:gd name="connsiteX32" fmla="*/ 7374 w 11293"/>
              <a:gd name="connsiteY32" fmla="*/ 2796 h 10014"/>
              <a:gd name="connsiteX33" fmla="*/ 7251 w 11293"/>
              <a:gd name="connsiteY33" fmla="*/ 2599 h 10014"/>
              <a:gd name="connsiteX34" fmla="*/ 7158 w 11293"/>
              <a:gd name="connsiteY34" fmla="*/ 2419 h 10014"/>
              <a:gd name="connsiteX35" fmla="*/ 7035 w 11293"/>
              <a:gd name="connsiteY35" fmla="*/ 2186 h 10014"/>
              <a:gd name="connsiteX36" fmla="*/ 6911 w 11293"/>
              <a:gd name="connsiteY36" fmla="*/ 2006 h 10014"/>
              <a:gd name="connsiteX37" fmla="*/ 6787 w 11293"/>
              <a:gd name="connsiteY37" fmla="*/ 1826 h 10014"/>
              <a:gd name="connsiteX38" fmla="*/ 6679 w 11293"/>
              <a:gd name="connsiteY38" fmla="*/ 1629 h 10014"/>
              <a:gd name="connsiteX39" fmla="*/ 6556 w 11293"/>
              <a:gd name="connsiteY39" fmla="*/ 1485 h 10014"/>
              <a:gd name="connsiteX40" fmla="*/ 6463 w 11293"/>
              <a:gd name="connsiteY40" fmla="*/ 1305 h 10014"/>
              <a:gd name="connsiteX41" fmla="*/ 6350 w 11293"/>
              <a:gd name="connsiteY41" fmla="*/ 1162 h 10014"/>
              <a:gd name="connsiteX42" fmla="*/ 6154 w 11293"/>
              <a:gd name="connsiteY42" fmla="*/ 928 h 10014"/>
              <a:gd name="connsiteX43" fmla="*/ 6015 w 11293"/>
              <a:gd name="connsiteY43" fmla="*/ 731 h 10014"/>
              <a:gd name="connsiteX44" fmla="*/ 5876 w 11293"/>
              <a:gd name="connsiteY44" fmla="*/ 587 h 10014"/>
              <a:gd name="connsiteX45" fmla="*/ 5721 w 11293"/>
              <a:gd name="connsiteY45" fmla="*/ 425 h 10014"/>
              <a:gd name="connsiteX46" fmla="*/ 5567 w 11293"/>
              <a:gd name="connsiteY46" fmla="*/ 263 h 10014"/>
              <a:gd name="connsiteX47" fmla="*/ 5402 w 11293"/>
              <a:gd name="connsiteY47" fmla="*/ 108 h 10014"/>
              <a:gd name="connsiteX48" fmla="*/ 5165 w 11293"/>
              <a:gd name="connsiteY48" fmla="*/ 12 h 10014"/>
              <a:gd name="connsiteX49" fmla="*/ 4898 w 11293"/>
              <a:gd name="connsiteY49" fmla="*/ 0 h 10014"/>
              <a:gd name="connsiteX50" fmla="*/ 4774 w 11293"/>
              <a:gd name="connsiteY50" fmla="*/ 120 h 10014"/>
              <a:gd name="connsiteX51" fmla="*/ 4630 w 11293"/>
              <a:gd name="connsiteY51" fmla="*/ 263 h 10014"/>
              <a:gd name="connsiteX52" fmla="*/ 4496 w 11293"/>
              <a:gd name="connsiteY52" fmla="*/ 395 h 10014"/>
              <a:gd name="connsiteX53" fmla="*/ 4311 w 11293"/>
              <a:gd name="connsiteY53" fmla="*/ 659 h 10014"/>
              <a:gd name="connsiteX54" fmla="*/ 4146 w 11293"/>
              <a:gd name="connsiteY54" fmla="*/ 910 h 10014"/>
              <a:gd name="connsiteX55" fmla="*/ 4022 w 11293"/>
              <a:gd name="connsiteY55" fmla="*/ 1102 h 10014"/>
              <a:gd name="connsiteX56" fmla="*/ 3888 w 11293"/>
              <a:gd name="connsiteY56" fmla="*/ 1365 h 10014"/>
              <a:gd name="connsiteX57" fmla="*/ 3785 w 11293"/>
              <a:gd name="connsiteY57" fmla="*/ 1569 h 10014"/>
              <a:gd name="connsiteX58" fmla="*/ 3682 w 11293"/>
              <a:gd name="connsiteY58" fmla="*/ 1760 h 10014"/>
              <a:gd name="connsiteX59" fmla="*/ 3610 w 11293"/>
              <a:gd name="connsiteY59" fmla="*/ 1916 h 10014"/>
              <a:gd name="connsiteX60" fmla="*/ 3559 w 11293"/>
              <a:gd name="connsiteY60" fmla="*/ 2048 h 10014"/>
              <a:gd name="connsiteX61" fmla="*/ 3456 w 11293"/>
              <a:gd name="connsiteY61" fmla="*/ 2263 h 10014"/>
              <a:gd name="connsiteX62" fmla="*/ 3353 w 11293"/>
              <a:gd name="connsiteY62" fmla="*/ 2467 h 10014"/>
              <a:gd name="connsiteX63" fmla="*/ 3260 w 11293"/>
              <a:gd name="connsiteY63" fmla="*/ 2695 h 10014"/>
              <a:gd name="connsiteX64" fmla="*/ 3178 w 11293"/>
              <a:gd name="connsiteY64" fmla="*/ 2910 h 10014"/>
              <a:gd name="connsiteX65" fmla="*/ 3085 w 11293"/>
              <a:gd name="connsiteY65" fmla="*/ 3126 h 10014"/>
              <a:gd name="connsiteX66" fmla="*/ 2972 w 11293"/>
              <a:gd name="connsiteY66" fmla="*/ 3413 h 10014"/>
              <a:gd name="connsiteX67" fmla="*/ 2900 w 11293"/>
              <a:gd name="connsiteY67" fmla="*/ 3629 h 10014"/>
              <a:gd name="connsiteX68" fmla="*/ 2807 w 11293"/>
              <a:gd name="connsiteY68" fmla="*/ 3856 h 10014"/>
              <a:gd name="connsiteX69" fmla="*/ 2714 w 11293"/>
              <a:gd name="connsiteY69" fmla="*/ 4120 h 10014"/>
              <a:gd name="connsiteX70" fmla="*/ 2652 w 11293"/>
              <a:gd name="connsiteY70" fmla="*/ 4323 h 10014"/>
              <a:gd name="connsiteX71" fmla="*/ 2570 w 11293"/>
              <a:gd name="connsiteY71" fmla="*/ 4563 h 10014"/>
              <a:gd name="connsiteX72" fmla="*/ 2508 w 11293"/>
              <a:gd name="connsiteY72" fmla="*/ 4766 h 10014"/>
              <a:gd name="connsiteX73" fmla="*/ 2446 w 11293"/>
              <a:gd name="connsiteY73" fmla="*/ 4970 h 10014"/>
              <a:gd name="connsiteX74" fmla="*/ 2364 w 11293"/>
              <a:gd name="connsiteY74" fmla="*/ 5210 h 10014"/>
              <a:gd name="connsiteX75" fmla="*/ 2261 w 11293"/>
              <a:gd name="connsiteY75" fmla="*/ 5377 h 10014"/>
              <a:gd name="connsiteX76" fmla="*/ 2189 w 11293"/>
              <a:gd name="connsiteY76" fmla="*/ 5557 h 10014"/>
              <a:gd name="connsiteX77" fmla="*/ 2086 w 11293"/>
              <a:gd name="connsiteY77" fmla="*/ 5796 h 10014"/>
              <a:gd name="connsiteX78" fmla="*/ 1993 w 11293"/>
              <a:gd name="connsiteY78" fmla="*/ 6000 h 10014"/>
              <a:gd name="connsiteX79" fmla="*/ 1901 w 11293"/>
              <a:gd name="connsiteY79" fmla="*/ 6204 h 10014"/>
              <a:gd name="connsiteX80" fmla="*/ 1509 w 11293"/>
              <a:gd name="connsiteY80" fmla="*/ 7167 h 10014"/>
              <a:gd name="connsiteX81" fmla="*/ 1182 w 11293"/>
              <a:gd name="connsiteY81" fmla="*/ 7858 h 10014"/>
              <a:gd name="connsiteX82" fmla="*/ 776 w 11293"/>
              <a:gd name="connsiteY82" fmla="*/ 8640 h 10014"/>
              <a:gd name="connsiteX83" fmla="*/ 322 w 11293"/>
              <a:gd name="connsiteY83" fmla="*/ 9498 h 10014"/>
              <a:gd name="connsiteX84" fmla="*/ 0 w 11293"/>
              <a:gd name="connsiteY84" fmla="*/ 9999 h 10014"/>
              <a:gd name="connsiteX0" fmla="*/ 44 w 11273"/>
              <a:gd name="connsiteY0" fmla="*/ 10014 h 10014"/>
              <a:gd name="connsiteX1" fmla="*/ 1334 w 11273"/>
              <a:gd name="connsiteY1" fmla="*/ 10000 h 10014"/>
              <a:gd name="connsiteX2" fmla="*/ 11272 w 11273"/>
              <a:gd name="connsiteY2" fmla="*/ 10000 h 10014"/>
              <a:gd name="connsiteX3" fmla="*/ 11262 w 11273"/>
              <a:gd name="connsiteY3" fmla="*/ 8138 h 10014"/>
              <a:gd name="connsiteX4" fmla="*/ 11221 w 11273"/>
              <a:gd name="connsiteY4" fmla="*/ 8060 h 10014"/>
              <a:gd name="connsiteX5" fmla="*/ 11046 w 11273"/>
              <a:gd name="connsiteY5" fmla="*/ 7916 h 10014"/>
              <a:gd name="connsiteX6" fmla="*/ 10881 w 11273"/>
              <a:gd name="connsiteY6" fmla="*/ 7772 h 10014"/>
              <a:gd name="connsiteX7" fmla="*/ 10665 w 11273"/>
              <a:gd name="connsiteY7" fmla="*/ 7521 h 10014"/>
              <a:gd name="connsiteX8" fmla="*/ 10479 w 11273"/>
              <a:gd name="connsiteY8" fmla="*/ 7305 h 10014"/>
              <a:gd name="connsiteX9" fmla="*/ 10294 w 11273"/>
              <a:gd name="connsiteY9" fmla="*/ 7090 h 10014"/>
              <a:gd name="connsiteX10" fmla="*/ 10155 w 11273"/>
              <a:gd name="connsiteY10" fmla="*/ 6964 h 10014"/>
              <a:gd name="connsiteX11" fmla="*/ 10031 w 11273"/>
              <a:gd name="connsiteY11" fmla="*/ 6802 h 10014"/>
              <a:gd name="connsiteX12" fmla="*/ 9892 w 11273"/>
              <a:gd name="connsiteY12" fmla="*/ 6641 h 10014"/>
              <a:gd name="connsiteX13" fmla="*/ 9753 w 11273"/>
              <a:gd name="connsiteY13" fmla="*/ 6461 h 10014"/>
              <a:gd name="connsiteX14" fmla="*/ 9583 w 11273"/>
              <a:gd name="connsiteY14" fmla="*/ 6281 h 10014"/>
              <a:gd name="connsiteX15" fmla="*/ 9444 w 11273"/>
              <a:gd name="connsiteY15" fmla="*/ 6066 h 10014"/>
              <a:gd name="connsiteX16" fmla="*/ 9290 w 11273"/>
              <a:gd name="connsiteY16" fmla="*/ 5850 h 10014"/>
              <a:gd name="connsiteX17" fmla="*/ 9197 w 11273"/>
              <a:gd name="connsiteY17" fmla="*/ 5707 h 10014"/>
              <a:gd name="connsiteX18" fmla="*/ 9074 w 11273"/>
              <a:gd name="connsiteY18" fmla="*/ 5545 h 10014"/>
              <a:gd name="connsiteX19" fmla="*/ 8950 w 11273"/>
              <a:gd name="connsiteY19" fmla="*/ 5365 h 10014"/>
              <a:gd name="connsiteX20" fmla="*/ 8811 w 11273"/>
              <a:gd name="connsiteY20" fmla="*/ 5186 h 10014"/>
              <a:gd name="connsiteX21" fmla="*/ 8687 w 11273"/>
              <a:gd name="connsiteY21" fmla="*/ 4988 h 10014"/>
              <a:gd name="connsiteX22" fmla="*/ 8579 w 11273"/>
              <a:gd name="connsiteY22" fmla="*/ 4826 h 10014"/>
              <a:gd name="connsiteX23" fmla="*/ 8456 w 11273"/>
              <a:gd name="connsiteY23" fmla="*/ 4683 h 10014"/>
              <a:gd name="connsiteX24" fmla="*/ 8348 w 11273"/>
              <a:gd name="connsiteY24" fmla="*/ 4485 h 10014"/>
              <a:gd name="connsiteX25" fmla="*/ 8224 w 11273"/>
              <a:gd name="connsiteY25" fmla="*/ 4323 h 10014"/>
              <a:gd name="connsiteX26" fmla="*/ 8100 w 11273"/>
              <a:gd name="connsiteY26" fmla="*/ 4108 h 10014"/>
              <a:gd name="connsiteX27" fmla="*/ 8018 w 11273"/>
              <a:gd name="connsiteY27" fmla="*/ 3964 h 10014"/>
              <a:gd name="connsiteX28" fmla="*/ 7869 w 11273"/>
              <a:gd name="connsiteY28" fmla="*/ 3713 h 10014"/>
              <a:gd name="connsiteX29" fmla="*/ 7699 w 11273"/>
              <a:gd name="connsiteY29" fmla="*/ 3407 h 10014"/>
              <a:gd name="connsiteX30" fmla="*/ 7575 w 11273"/>
              <a:gd name="connsiteY30" fmla="*/ 3174 h 10014"/>
              <a:gd name="connsiteX31" fmla="*/ 7467 w 11273"/>
              <a:gd name="connsiteY31" fmla="*/ 2976 h 10014"/>
              <a:gd name="connsiteX32" fmla="*/ 7374 w 11273"/>
              <a:gd name="connsiteY32" fmla="*/ 2796 h 10014"/>
              <a:gd name="connsiteX33" fmla="*/ 7251 w 11273"/>
              <a:gd name="connsiteY33" fmla="*/ 2599 h 10014"/>
              <a:gd name="connsiteX34" fmla="*/ 7158 w 11273"/>
              <a:gd name="connsiteY34" fmla="*/ 2419 h 10014"/>
              <a:gd name="connsiteX35" fmla="*/ 7035 w 11273"/>
              <a:gd name="connsiteY35" fmla="*/ 2186 h 10014"/>
              <a:gd name="connsiteX36" fmla="*/ 6911 w 11273"/>
              <a:gd name="connsiteY36" fmla="*/ 2006 h 10014"/>
              <a:gd name="connsiteX37" fmla="*/ 6787 w 11273"/>
              <a:gd name="connsiteY37" fmla="*/ 1826 h 10014"/>
              <a:gd name="connsiteX38" fmla="*/ 6679 w 11273"/>
              <a:gd name="connsiteY38" fmla="*/ 1629 h 10014"/>
              <a:gd name="connsiteX39" fmla="*/ 6556 w 11273"/>
              <a:gd name="connsiteY39" fmla="*/ 1485 h 10014"/>
              <a:gd name="connsiteX40" fmla="*/ 6463 w 11273"/>
              <a:gd name="connsiteY40" fmla="*/ 1305 h 10014"/>
              <a:gd name="connsiteX41" fmla="*/ 6350 w 11273"/>
              <a:gd name="connsiteY41" fmla="*/ 1162 h 10014"/>
              <a:gd name="connsiteX42" fmla="*/ 6154 w 11273"/>
              <a:gd name="connsiteY42" fmla="*/ 928 h 10014"/>
              <a:gd name="connsiteX43" fmla="*/ 6015 w 11273"/>
              <a:gd name="connsiteY43" fmla="*/ 731 h 10014"/>
              <a:gd name="connsiteX44" fmla="*/ 5876 w 11273"/>
              <a:gd name="connsiteY44" fmla="*/ 587 h 10014"/>
              <a:gd name="connsiteX45" fmla="*/ 5721 w 11273"/>
              <a:gd name="connsiteY45" fmla="*/ 425 h 10014"/>
              <a:gd name="connsiteX46" fmla="*/ 5567 w 11273"/>
              <a:gd name="connsiteY46" fmla="*/ 263 h 10014"/>
              <a:gd name="connsiteX47" fmla="*/ 5402 w 11273"/>
              <a:gd name="connsiteY47" fmla="*/ 108 h 10014"/>
              <a:gd name="connsiteX48" fmla="*/ 5165 w 11273"/>
              <a:gd name="connsiteY48" fmla="*/ 12 h 10014"/>
              <a:gd name="connsiteX49" fmla="*/ 4898 w 11273"/>
              <a:gd name="connsiteY49" fmla="*/ 0 h 10014"/>
              <a:gd name="connsiteX50" fmla="*/ 4774 w 11273"/>
              <a:gd name="connsiteY50" fmla="*/ 120 h 10014"/>
              <a:gd name="connsiteX51" fmla="*/ 4630 w 11273"/>
              <a:gd name="connsiteY51" fmla="*/ 263 h 10014"/>
              <a:gd name="connsiteX52" fmla="*/ 4496 w 11273"/>
              <a:gd name="connsiteY52" fmla="*/ 395 h 10014"/>
              <a:gd name="connsiteX53" fmla="*/ 4311 w 11273"/>
              <a:gd name="connsiteY53" fmla="*/ 659 h 10014"/>
              <a:gd name="connsiteX54" fmla="*/ 4146 w 11273"/>
              <a:gd name="connsiteY54" fmla="*/ 910 h 10014"/>
              <a:gd name="connsiteX55" fmla="*/ 4022 w 11273"/>
              <a:gd name="connsiteY55" fmla="*/ 1102 h 10014"/>
              <a:gd name="connsiteX56" fmla="*/ 3888 w 11273"/>
              <a:gd name="connsiteY56" fmla="*/ 1365 h 10014"/>
              <a:gd name="connsiteX57" fmla="*/ 3785 w 11273"/>
              <a:gd name="connsiteY57" fmla="*/ 1569 h 10014"/>
              <a:gd name="connsiteX58" fmla="*/ 3682 w 11273"/>
              <a:gd name="connsiteY58" fmla="*/ 1760 h 10014"/>
              <a:gd name="connsiteX59" fmla="*/ 3610 w 11273"/>
              <a:gd name="connsiteY59" fmla="*/ 1916 h 10014"/>
              <a:gd name="connsiteX60" fmla="*/ 3559 w 11273"/>
              <a:gd name="connsiteY60" fmla="*/ 2048 h 10014"/>
              <a:gd name="connsiteX61" fmla="*/ 3456 w 11273"/>
              <a:gd name="connsiteY61" fmla="*/ 2263 h 10014"/>
              <a:gd name="connsiteX62" fmla="*/ 3353 w 11273"/>
              <a:gd name="connsiteY62" fmla="*/ 2467 h 10014"/>
              <a:gd name="connsiteX63" fmla="*/ 3260 w 11273"/>
              <a:gd name="connsiteY63" fmla="*/ 2695 h 10014"/>
              <a:gd name="connsiteX64" fmla="*/ 3178 w 11273"/>
              <a:gd name="connsiteY64" fmla="*/ 2910 h 10014"/>
              <a:gd name="connsiteX65" fmla="*/ 3085 w 11273"/>
              <a:gd name="connsiteY65" fmla="*/ 3126 h 10014"/>
              <a:gd name="connsiteX66" fmla="*/ 2972 w 11273"/>
              <a:gd name="connsiteY66" fmla="*/ 3413 h 10014"/>
              <a:gd name="connsiteX67" fmla="*/ 2900 w 11273"/>
              <a:gd name="connsiteY67" fmla="*/ 3629 h 10014"/>
              <a:gd name="connsiteX68" fmla="*/ 2807 w 11273"/>
              <a:gd name="connsiteY68" fmla="*/ 3856 h 10014"/>
              <a:gd name="connsiteX69" fmla="*/ 2714 w 11273"/>
              <a:gd name="connsiteY69" fmla="*/ 4120 h 10014"/>
              <a:gd name="connsiteX70" fmla="*/ 2652 w 11273"/>
              <a:gd name="connsiteY70" fmla="*/ 4323 h 10014"/>
              <a:gd name="connsiteX71" fmla="*/ 2570 w 11273"/>
              <a:gd name="connsiteY71" fmla="*/ 4563 h 10014"/>
              <a:gd name="connsiteX72" fmla="*/ 2508 w 11273"/>
              <a:gd name="connsiteY72" fmla="*/ 4766 h 10014"/>
              <a:gd name="connsiteX73" fmla="*/ 2446 w 11273"/>
              <a:gd name="connsiteY73" fmla="*/ 4970 h 10014"/>
              <a:gd name="connsiteX74" fmla="*/ 2364 w 11273"/>
              <a:gd name="connsiteY74" fmla="*/ 5210 h 10014"/>
              <a:gd name="connsiteX75" fmla="*/ 2261 w 11273"/>
              <a:gd name="connsiteY75" fmla="*/ 5377 h 10014"/>
              <a:gd name="connsiteX76" fmla="*/ 2189 w 11273"/>
              <a:gd name="connsiteY76" fmla="*/ 5557 h 10014"/>
              <a:gd name="connsiteX77" fmla="*/ 2086 w 11273"/>
              <a:gd name="connsiteY77" fmla="*/ 5796 h 10014"/>
              <a:gd name="connsiteX78" fmla="*/ 1993 w 11273"/>
              <a:gd name="connsiteY78" fmla="*/ 6000 h 10014"/>
              <a:gd name="connsiteX79" fmla="*/ 1901 w 11273"/>
              <a:gd name="connsiteY79" fmla="*/ 6204 h 10014"/>
              <a:gd name="connsiteX80" fmla="*/ 1509 w 11273"/>
              <a:gd name="connsiteY80" fmla="*/ 7167 h 10014"/>
              <a:gd name="connsiteX81" fmla="*/ 1182 w 11273"/>
              <a:gd name="connsiteY81" fmla="*/ 7858 h 10014"/>
              <a:gd name="connsiteX82" fmla="*/ 776 w 11273"/>
              <a:gd name="connsiteY82" fmla="*/ 8640 h 10014"/>
              <a:gd name="connsiteX83" fmla="*/ 322 w 11273"/>
              <a:gd name="connsiteY83" fmla="*/ 9498 h 10014"/>
              <a:gd name="connsiteX84" fmla="*/ 0 w 11273"/>
              <a:gd name="connsiteY84" fmla="*/ 9999 h 10014"/>
              <a:gd name="connsiteX0" fmla="*/ 44 w 15829"/>
              <a:gd name="connsiteY0" fmla="*/ 10014 h 10018"/>
              <a:gd name="connsiteX1" fmla="*/ 1334 w 15829"/>
              <a:gd name="connsiteY1" fmla="*/ 10000 h 10018"/>
              <a:gd name="connsiteX2" fmla="*/ 15829 w 15829"/>
              <a:gd name="connsiteY2" fmla="*/ 10018 h 10018"/>
              <a:gd name="connsiteX3" fmla="*/ 11262 w 15829"/>
              <a:gd name="connsiteY3" fmla="*/ 8138 h 10018"/>
              <a:gd name="connsiteX4" fmla="*/ 11221 w 15829"/>
              <a:gd name="connsiteY4" fmla="*/ 8060 h 10018"/>
              <a:gd name="connsiteX5" fmla="*/ 11046 w 15829"/>
              <a:gd name="connsiteY5" fmla="*/ 7916 h 10018"/>
              <a:gd name="connsiteX6" fmla="*/ 10881 w 15829"/>
              <a:gd name="connsiteY6" fmla="*/ 7772 h 10018"/>
              <a:gd name="connsiteX7" fmla="*/ 10665 w 15829"/>
              <a:gd name="connsiteY7" fmla="*/ 7521 h 10018"/>
              <a:gd name="connsiteX8" fmla="*/ 10479 w 15829"/>
              <a:gd name="connsiteY8" fmla="*/ 7305 h 10018"/>
              <a:gd name="connsiteX9" fmla="*/ 10294 w 15829"/>
              <a:gd name="connsiteY9" fmla="*/ 7090 h 10018"/>
              <a:gd name="connsiteX10" fmla="*/ 10155 w 15829"/>
              <a:gd name="connsiteY10" fmla="*/ 6964 h 10018"/>
              <a:gd name="connsiteX11" fmla="*/ 10031 w 15829"/>
              <a:gd name="connsiteY11" fmla="*/ 6802 h 10018"/>
              <a:gd name="connsiteX12" fmla="*/ 9892 w 15829"/>
              <a:gd name="connsiteY12" fmla="*/ 6641 h 10018"/>
              <a:gd name="connsiteX13" fmla="*/ 9753 w 15829"/>
              <a:gd name="connsiteY13" fmla="*/ 6461 h 10018"/>
              <a:gd name="connsiteX14" fmla="*/ 9583 w 15829"/>
              <a:gd name="connsiteY14" fmla="*/ 6281 h 10018"/>
              <a:gd name="connsiteX15" fmla="*/ 9444 w 15829"/>
              <a:gd name="connsiteY15" fmla="*/ 6066 h 10018"/>
              <a:gd name="connsiteX16" fmla="*/ 9290 w 15829"/>
              <a:gd name="connsiteY16" fmla="*/ 5850 h 10018"/>
              <a:gd name="connsiteX17" fmla="*/ 9197 w 15829"/>
              <a:gd name="connsiteY17" fmla="*/ 5707 h 10018"/>
              <a:gd name="connsiteX18" fmla="*/ 9074 w 15829"/>
              <a:gd name="connsiteY18" fmla="*/ 5545 h 10018"/>
              <a:gd name="connsiteX19" fmla="*/ 8950 w 15829"/>
              <a:gd name="connsiteY19" fmla="*/ 5365 h 10018"/>
              <a:gd name="connsiteX20" fmla="*/ 8811 w 15829"/>
              <a:gd name="connsiteY20" fmla="*/ 5186 h 10018"/>
              <a:gd name="connsiteX21" fmla="*/ 8687 w 15829"/>
              <a:gd name="connsiteY21" fmla="*/ 4988 h 10018"/>
              <a:gd name="connsiteX22" fmla="*/ 8579 w 15829"/>
              <a:gd name="connsiteY22" fmla="*/ 4826 h 10018"/>
              <a:gd name="connsiteX23" fmla="*/ 8456 w 15829"/>
              <a:gd name="connsiteY23" fmla="*/ 4683 h 10018"/>
              <a:gd name="connsiteX24" fmla="*/ 8348 w 15829"/>
              <a:gd name="connsiteY24" fmla="*/ 4485 h 10018"/>
              <a:gd name="connsiteX25" fmla="*/ 8224 w 15829"/>
              <a:gd name="connsiteY25" fmla="*/ 4323 h 10018"/>
              <a:gd name="connsiteX26" fmla="*/ 8100 w 15829"/>
              <a:gd name="connsiteY26" fmla="*/ 4108 h 10018"/>
              <a:gd name="connsiteX27" fmla="*/ 8018 w 15829"/>
              <a:gd name="connsiteY27" fmla="*/ 3964 h 10018"/>
              <a:gd name="connsiteX28" fmla="*/ 7869 w 15829"/>
              <a:gd name="connsiteY28" fmla="*/ 3713 h 10018"/>
              <a:gd name="connsiteX29" fmla="*/ 7699 w 15829"/>
              <a:gd name="connsiteY29" fmla="*/ 3407 h 10018"/>
              <a:gd name="connsiteX30" fmla="*/ 7575 w 15829"/>
              <a:gd name="connsiteY30" fmla="*/ 3174 h 10018"/>
              <a:gd name="connsiteX31" fmla="*/ 7467 w 15829"/>
              <a:gd name="connsiteY31" fmla="*/ 2976 h 10018"/>
              <a:gd name="connsiteX32" fmla="*/ 7374 w 15829"/>
              <a:gd name="connsiteY32" fmla="*/ 2796 h 10018"/>
              <a:gd name="connsiteX33" fmla="*/ 7251 w 15829"/>
              <a:gd name="connsiteY33" fmla="*/ 2599 h 10018"/>
              <a:gd name="connsiteX34" fmla="*/ 7158 w 15829"/>
              <a:gd name="connsiteY34" fmla="*/ 2419 h 10018"/>
              <a:gd name="connsiteX35" fmla="*/ 7035 w 15829"/>
              <a:gd name="connsiteY35" fmla="*/ 2186 h 10018"/>
              <a:gd name="connsiteX36" fmla="*/ 6911 w 15829"/>
              <a:gd name="connsiteY36" fmla="*/ 2006 h 10018"/>
              <a:gd name="connsiteX37" fmla="*/ 6787 w 15829"/>
              <a:gd name="connsiteY37" fmla="*/ 1826 h 10018"/>
              <a:gd name="connsiteX38" fmla="*/ 6679 w 15829"/>
              <a:gd name="connsiteY38" fmla="*/ 1629 h 10018"/>
              <a:gd name="connsiteX39" fmla="*/ 6556 w 15829"/>
              <a:gd name="connsiteY39" fmla="*/ 1485 h 10018"/>
              <a:gd name="connsiteX40" fmla="*/ 6463 w 15829"/>
              <a:gd name="connsiteY40" fmla="*/ 1305 h 10018"/>
              <a:gd name="connsiteX41" fmla="*/ 6350 w 15829"/>
              <a:gd name="connsiteY41" fmla="*/ 1162 h 10018"/>
              <a:gd name="connsiteX42" fmla="*/ 6154 w 15829"/>
              <a:gd name="connsiteY42" fmla="*/ 928 h 10018"/>
              <a:gd name="connsiteX43" fmla="*/ 6015 w 15829"/>
              <a:gd name="connsiteY43" fmla="*/ 731 h 10018"/>
              <a:gd name="connsiteX44" fmla="*/ 5876 w 15829"/>
              <a:gd name="connsiteY44" fmla="*/ 587 h 10018"/>
              <a:gd name="connsiteX45" fmla="*/ 5721 w 15829"/>
              <a:gd name="connsiteY45" fmla="*/ 425 h 10018"/>
              <a:gd name="connsiteX46" fmla="*/ 5567 w 15829"/>
              <a:gd name="connsiteY46" fmla="*/ 263 h 10018"/>
              <a:gd name="connsiteX47" fmla="*/ 5402 w 15829"/>
              <a:gd name="connsiteY47" fmla="*/ 108 h 10018"/>
              <a:gd name="connsiteX48" fmla="*/ 5165 w 15829"/>
              <a:gd name="connsiteY48" fmla="*/ 12 h 10018"/>
              <a:gd name="connsiteX49" fmla="*/ 4898 w 15829"/>
              <a:gd name="connsiteY49" fmla="*/ 0 h 10018"/>
              <a:gd name="connsiteX50" fmla="*/ 4774 w 15829"/>
              <a:gd name="connsiteY50" fmla="*/ 120 h 10018"/>
              <a:gd name="connsiteX51" fmla="*/ 4630 w 15829"/>
              <a:gd name="connsiteY51" fmla="*/ 263 h 10018"/>
              <a:gd name="connsiteX52" fmla="*/ 4496 w 15829"/>
              <a:gd name="connsiteY52" fmla="*/ 395 h 10018"/>
              <a:gd name="connsiteX53" fmla="*/ 4311 w 15829"/>
              <a:gd name="connsiteY53" fmla="*/ 659 h 10018"/>
              <a:gd name="connsiteX54" fmla="*/ 4146 w 15829"/>
              <a:gd name="connsiteY54" fmla="*/ 910 h 10018"/>
              <a:gd name="connsiteX55" fmla="*/ 4022 w 15829"/>
              <a:gd name="connsiteY55" fmla="*/ 1102 h 10018"/>
              <a:gd name="connsiteX56" fmla="*/ 3888 w 15829"/>
              <a:gd name="connsiteY56" fmla="*/ 1365 h 10018"/>
              <a:gd name="connsiteX57" fmla="*/ 3785 w 15829"/>
              <a:gd name="connsiteY57" fmla="*/ 1569 h 10018"/>
              <a:gd name="connsiteX58" fmla="*/ 3682 w 15829"/>
              <a:gd name="connsiteY58" fmla="*/ 1760 h 10018"/>
              <a:gd name="connsiteX59" fmla="*/ 3610 w 15829"/>
              <a:gd name="connsiteY59" fmla="*/ 1916 h 10018"/>
              <a:gd name="connsiteX60" fmla="*/ 3559 w 15829"/>
              <a:gd name="connsiteY60" fmla="*/ 2048 h 10018"/>
              <a:gd name="connsiteX61" fmla="*/ 3456 w 15829"/>
              <a:gd name="connsiteY61" fmla="*/ 2263 h 10018"/>
              <a:gd name="connsiteX62" fmla="*/ 3353 w 15829"/>
              <a:gd name="connsiteY62" fmla="*/ 2467 h 10018"/>
              <a:gd name="connsiteX63" fmla="*/ 3260 w 15829"/>
              <a:gd name="connsiteY63" fmla="*/ 2695 h 10018"/>
              <a:gd name="connsiteX64" fmla="*/ 3178 w 15829"/>
              <a:gd name="connsiteY64" fmla="*/ 2910 h 10018"/>
              <a:gd name="connsiteX65" fmla="*/ 3085 w 15829"/>
              <a:gd name="connsiteY65" fmla="*/ 3126 h 10018"/>
              <a:gd name="connsiteX66" fmla="*/ 2972 w 15829"/>
              <a:gd name="connsiteY66" fmla="*/ 3413 h 10018"/>
              <a:gd name="connsiteX67" fmla="*/ 2900 w 15829"/>
              <a:gd name="connsiteY67" fmla="*/ 3629 h 10018"/>
              <a:gd name="connsiteX68" fmla="*/ 2807 w 15829"/>
              <a:gd name="connsiteY68" fmla="*/ 3856 h 10018"/>
              <a:gd name="connsiteX69" fmla="*/ 2714 w 15829"/>
              <a:gd name="connsiteY69" fmla="*/ 4120 h 10018"/>
              <a:gd name="connsiteX70" fmla="*/ 2652 w 15829"/>
              <a:gd name="connsiteY70" fmla="*/ 4323 h 10018"/>
              <a:gd name="connsiteX71" fmla="*/ 2570 w 15829"/>
              <a:gd name="connsiteY71" fmla="*/ 4563 h 10018"/>
              <a:gd name="connsiteX72" fmla="*/ 2508 w 15829"/>
              <a:gd name="connsiteY72" fmla="*/ 4766 h 10018"/>
              <a:gd name="connsiteX73" fmla="*/ 2446 w 15829"/>
              <a:gd name="connsiteY73" fmla="*/ 4970 h 10018"/>
              <a:gd name="connsiteX74" fmla="*/ 2364 w 15829"/>
              <a:gd name="connsiteY74" fmla="*/ 5210 h 10018"/>
              <a:gd name="connsiteX75" fmla="*/ 2261 w 15829"/>
              <a:gd name="connsiteY75" fmla="*/ 5377 h 10018"/>
              <a:gd name="connsiteX76" fmla="*/ 2189 w 15829"/>
              <a:gd name="connsiteY76" fmla="*/ 5557 h 10018"/>
              <a:gd name="connsiteX77" fmla="*/ 2086 w 15829"/>
              <a:gd name="connsiteY77" fmla="*/ 5796 h 10018"/>
              <a:gd name="connsiteX78" fmla="*/ 1993 w 15829"/>
              <a:gd name="connsiteY78" fmla="*/ 6000 h 10018"/>
              <a:gd name="connsiteX79" fmla="*/ 1901 w 15829"/>
              <a:gd name="connsiteY79" fmla="*/ 6204 h 10018"/>
              <a:gd name="connsiteX80" fmla="*/ 1509 w 15829"/>
              <a:gd name="connsiteY80" fmla="*/ 7167 h 10018"/>
              <a:gd name="connsiteX81" fmla="*/ 1182 w 15829"/>
              <a:gd name="connsiteY81" fmla="*/ 7858 h 10018"/>
              <a:gd name="connsiteX82" fmla="*/ 776 w 15829"/>
              <a:gd name="connsiteY82" fmla="*/ 8640 h 10018"/>
              <a:gd name="connsiteX83" fmla="*/ 322 w 15829"/>
              <a:gd name="connsiteY83" fmla="*/ 9498 h 10018"/>
              <a:gd name="connsiteX84" fmla="*/ 0 w 15829"/>
              <a:gd name="connsiteY84" fmla="*/ 9999 h 10018"/>
              <a:gd name="connsiteX0" fmla="*/ 44 w 15829"/>
              <a:gd name="connsiteY0" fmla="*/ 10014 h 10014"/>
              <a:gd name="connsiteX1" fmla="*/ 1334 w 15829"/>
              <a:gd name="connsiteY1" fmla="*/ 10000 h 10014"/>
              <a:gd name="connsiteX2" fmla="*/ 15829 w 15829"/>
              <a:gd name="connsiteY2" fmla="*/ 9964 h 10014"/>
              <a:gd name="connsiteX3" fmla="*/ 11262 w 15829"/>
              <a:gd name="connsiteY3" fmla="*/ 8138 h 10014"/>
              <a:gd name="connsiteX4" fmla="*/ 11221 w 15829"/>
              <a:gd name="connsiteY4" fmla="*/ 8060 h 10014"/>
              <a:gd name="connsiteX5" fmla="*/ 11046 w 15829"/>
              <a:gd name="connsiteY5" fmla="*/ 7916 h 10014"/>
              <a:gd name="connsiteX6" fmla="*/ 10881 w 15829"/>
              <a:gd name="connsiteY6" fmla="*/ 7772 h 10014"/>
              <a:gd name="connsiteX7" fmla="*/ 10665 w 15829"/>
              <a:gd name="connsiteY7" fmla="*/ 7521 h 10014"/>
              <a:gd name="connsiteX8" fmla="*/ 10479 w 15829"/>
              <a:gd name="connsiteY8" fmla="*/ 7305 h 10014"/>
              <a:gd name="connsiteX9" fmla="*/ 10294 w 15829"/>
              <a:gd name="connsiteY9" fmla="*/ 7090 h 10014"/>
              <a:gd name="connsiteX10" fmla="*/ 10155 w 15829"/>
              <a:gd name="connsiteY10" fmla="*/ 6964 h 10014"/>
              <a:gd name="connsiteX11" fmla="*/ 10031 w 15829"/>
              <a:gd name="connsiteY11" fmla="*/ 6802 h 10014"/>
              <a:gd name="connsiteX12" fmla="*/ 9892 w 15829"/>
              <a:gd name="connsiteY12" fmla="*/ 6641 h 10014"/>
              <a:gd name="connsiteX13" fmla="*/ 9753 w 15829"/>
              <a:gd name="connsiteY13" fmla="*/ 6461 h 10014"/>
              <a:gd name="connsiteX14" fmla="*/ 9583 w 15829"/>
              <a:gd name="connsiteY14" fmla="*/ 6281 h 10014"/>
              <a:gd name="connsiteX15" fmla="*/ 9444 w 15829"/>
              <a:gd name="connsiteY15" fmla="*/ 6066 h 10014"/>
              <a:gd name="connsiteX16" fmla="*/ 9290 w 15829"/>
              <a:gd name="connsiteY16" fmla="*/ 5850 h 10014"/>
              <a:gd name="connsiteX17" fmla="*/ 9197 w 15829"/>
              <a:gd name="connsiteY17" fmla="*/ 5707 h 10014"/>
              <a:gd name="connsiteX18" fmla="*/ 9074 w 15829"/>
              <a:gd name="connsiteY18" fmla="*/ 5545 h 10014"/>
              <a:gd name="connsiteX19" fmla="*/ 8950 w 15829"/>
              <a:gd name="connsiteY19" fmla="*/ 5365 h 10014"/>
              <a:gd name="connsiteX20" fmla="*/ 8811 w 15829"/>
              <a:gd name="connsiteY20" fmla="*/ 5186 h 10014"/>
              <a:gd name="connsiteX21" fmla="*/ 8687 w 15829"/>
              <a:gd name="connsiteY21" fmla="*/ 4988 h 10014"/>
              <a:gd name="connsiteX22" fmla="*/ 8579 w 15829"/>
              <a:gd name="connsiteY22" fmla="*/ 4826 h 10014"/>
              <a:gd name="connsiteX23" fmla="*/ 8456 w 15829"/>
              <a:gd name="connsiteY23" fmla="*/ 4683 h 10014"/>
              <a:gd name="connsiteX24" fmla="*/ 8348 w 15829"/>
              <a:gd name="connsiteY24" fmla="*/ 4485 h 10014"/>
              <a:gd name="connsiteX25" fmla="*/ 8224 w 15829"/>
              <a:gd name="connsiteY25" fmla="*/ 4323 h 10014"/>
              <a:gd name="connsiteX26" fmla="*/ 8100 w 15829"/>
              <a:gd name="connsiteY26" fmla="*/ 4108 h 10014"/>
              <a:gd name="connsiteX27" fmla="*/ 8018 w 15829"/>
              <a:gd name="connsiteY27" fmla="*/ 3964 h 10014"/>
              <a:gd name="connsiteX28" fmla="*/ 7869 w 15829"/>
              <a:gd name="connsiteY28" fmla="*/ 3713 h 10014"/>
              <a:gd name="connsiteX29" fmla="*/ 7699 w 15829"/>
              <a:gd name="connsiteY29" fmla="*/ 3407 h 10014"/>
              <a:gd name="connsiteX30" fmla="*/ 7575 w 15829"/>
              <a:gd name="connsiteY30" fmla="*/ 3174 h 10014"/>
              <a:gd name="connsiteX31" fmla="*/ 7467 w 15829"/>
              <a:gd name="connsiteY31" fmla="*/ 2976 h 10014"/>
              <a:gd name="connsiteX32" fmla="*/ 7374 w 15829"/>
              <a:gd name="connsiteY32" fmla="*/ 2796 h 10014"/>
              <a:gd name="connsiteX33" fmla="*/ 7251 w 15829"/>
              <a:gd name="connsiteY33" fmla="*/ 2599 h 10014"/>
              <a:gd name="connsiteX34" fmla="*/ 7158 w 15829"/>
              <a:gd name="connsiteY34" fmla="*/ 2419 h 10014"/>
              <a:gd name="connsiteX35" fmla="*/ 7035 w 15829"/>
              <a:gd name="connsiteY35" fmla="*/ 2186 h 10014"/>
              <a:gd name="connsiteX36" fmla="*/ 6911 w 15829"/>
              <a:gd name="connsiteY36" fmla="*/ 2006 h 10014"/>
              <a:gd name="connsiteX37" fmla="*/ 6787 w 15829"/>
              <a:gd name="connsiteY37" fmla="*/ 1826 h 10014"/>
              <a:gd name="connsiteX38" fmla="*/ 6679 w 15829"/>
              <a:gd name="connsiteY38" fmla="*/ 1629 h 10014"/>
              <a:gd name="connsiteX39" fmla="*/ 6556 w 15829"/>
              <a:gd name="connsiteY39" fmla="*/ 1485 h 10014"/>
              <a:gd name="connsiteX40" fmla="*/ 6463 w 15829"/>
              <a:gd name="connsiteY40" fmla="*/ 1305 h 10014"/>
              <a:gd name="connsiteX41" fmla="*/ 6350 w 15829"/>
              <a:gd name="connsiteY41" fmla="*/ 1162 h 10014"/>
              <a:gd name="connsiteX42" fmla="*/ 6154 w 15829"/>
              <a:gd name="connsiteY42" fmla="*/ 928 h 10014"/>
              <a:gd name="connsiteX43" fmla="*/ 6015 w 15829"/>
              <a:gd name="connsiteY43" fmla="*/ 731 h 10014"/>
              <a:gd name="connsiteX44" fmla="*/ 5876 w 15829"/>
              <a:gd name="connsiteY44" fmla="*/ 587 h 10014"/>
              <a:gd name="connsiteX45" fmla="*/ 5721 w 15829"/>
              <a:gd name="connsiteY45" fmla="*/ 425 h 10014"/>
              <a:gd name="connsiteX46" fmla="*/ 5567 w 15829"/>
              <a:gd name="connsiteY46" fmla="*/ 263 h 10014"/>
              <a:gd name="connsiteX47" fmla="*/ 5402 w 15829"/>
              <a:gd name="connsiteY47" fmla="*/ 108 h 10014"/>
              <a:gd name="connsiteX48" fmla="*/ 5165 w 15829"/>
              <a:gd name="connsiteY48" fmla="*/ 12 h 10014"/>
              <a:gd name="connsiteX49" fmla="*/ 4898 w 15829"/>
              <a:gd name="connsiteY49" fmla="*/ 0 h 10014"/>
              <a:gd name="connsiteX50" fmla="*/ 4774 w 15829"/>
              <a:gd name="connsiteY50" fmla="*/ 120 h 10014"/>
              <a:gd name="connsiteX51" fmla="*/ 4630 w 15829"/>
              <a:gd name="connsiteY51" fmla="*/ 263 h 10014"/>
              <a:gd name="connsiteX52" fmla="*/ 4496 w 15829"/>
              <a:gd name="connsiteY52" fmla="*/ 395 h 10014"/>
              <a:gd name="connsiteX53" fmla="*/ 4311 w 15829"/>
              <a:gd name="connsiteY53" fmla="*/ 659 h 10014"/>
              <a:gd name="connsiteX54" fmla="*/ 4146 w 15829"/>
              <a:gd name="connsiteY54" fmla="*/ 910 h 10014"/>
              <a:gd name="connsiteX55" fmla="*/ 4022 w 15829"/>
              <a:gd name="connsiteY55" fmla="*/ 1102 h 10014"/>
              <a:gd name="connsiteX56" fmla="*/ 3888 w 15829"/>
              <a:gd name="connsiteY56" fmla="*/ 1365 h 10014"/>
              <a:gd name="connsiteX57" fmla="*/ 3785 w 15829"/>
              <a:gd name="connsiteY57" fmla="*/ 1569 h 10014"/>
              <a:gd name="connsiteX58" fmla="*/ 3682 w 15829"/>
              <a:gd name="connsiteY58" fmla="*/ 1760 h 10014"/>
              <a:gd name="connsiteX59" fmla="*/ 3610 w 15829"/>
              <a:gd name="connsiteY59" fmla="*/ 1916 h 10014"/>
              <a:gd name="connsiteX60" fmla="*/ 3559 w 15829"/>
              <a:gd name="connsiteY60" fmla="*/ 2048 h 10014"/>
              <a:gd name="connsiteX61" fmla="*/ 3456 w 15829"/>
              <a:gd name="connsiteY61" fmla="*/ 2263 h 10014"/>
              <a:gd name="connsiteX62" fmla="*/ 3353 w 15829"/>
              <a:gd name="connsiteY62" fmla="*/ 2467 h 10014"/>
              <a:gd name="connsiteX63" fmla="*/ 3260 w 15829"/>
              <a:gd name="connsiteY63" fmla="*/ 2695 h 10014"/>
              <a:gd name="connsiteX64" fmla="*/ 3178 w 15829"/>
              <a:gd name="connsiteY64" fmla="*/ 2910 h 10014"/>
              <a:gd name="connsiteX65" fmla="*/ 3085 w 15829"/>
              <a:gd name="connsiteY65" fmla="*/ 3126 h 10014"/>
              <a:gd name="connsiteX66" fmla="*/ 2972 w 15829"/>
              <a:gd name="connsiteY66" fmla="*/ 3413 h 10014"/>
              <a:gd name="connsiteX67" fmla="*/ 2900 w 15829"/>
              <a:gd name="connsiteY67" fmla="*/ 3629 h 10014"/>
              <a:gd name="connsiteX68" fmla="*/ 2807 w 15829"/>
              <a:gd name="connsiteY68" fmla="*/ 3856 h 10014"/>
              <a:gd name="connsiteX69" fmla="*/ 2714 w 15829"/>
              <a:gd name="connsiteY69" fmla="*/ 4120 h 10014"/>
              <a:gd name="connsiteX70" fmla="*/ 2652 w 15829"/>
              <a:gd name="connsiteY70" fmla="*/ 4323 h 10014"/>
              <a:gd name="connsiteX71" fmla="*/ 2570 w 15829"/>
              <a:gd name="connsiteY71" fmla="*/ 4563 h 10014"/>
              <a:gd name="connsiteX72" fmla="*/ 2508 w 15829"/>
              <a:gd name="connsiteY72" fmla="*/ 4766 h 10014"/>
              <a:gd name="connsiteX73" fmla="*/ 2446 w 15829"/>
              <a:gd name="connsiteY73" fmla="*/ 4970 h 10014"/>
              <a:gd name="connsiteX74" fmla="*/ 2364 w 15829"/>
              <a:gd name="connsiteY74" fmla="*/ 5210 h 10014"/>
              <a:gd name="connsiteX75" fmla="*/ 2261 w 15829"/>
              <a:gd name="connsiteY75" fmla="*/ 5377 h 10014"/>
              <a:gd name="connsiteX76" fmla="*/ 2189 w 15829"/>
              <a:gd name="connsiteY76" fmla="*/ 5557 h 10014"/>
              <a:gd name="connsiteX77" fmla="*/ 2086 w 15829"/>
              <a:gd name="connsiteY77" fmla="*/ 5796 h 10014"/>
              <a:gd name="connsiteX78" fmla="*/ 1993 w 15829"/>
              <a:gd name="connsiteY78" fmla="*/ 6000 h 10014"/>
              <a:gd name="connsiteX79" fmla="*/ 1901 w 15829"/>
              <a:gd name="connsiteY79" fmla="*/ 6204 h 10014"/>
              <a:gd name="connsiteX80" fmla="*/ 1509 w 15829"/>
              <a:gd name="connsiteY80" fmla="*/ 7167 h 10014"/>
              <a:gd name="connsiteX81" fmla="*/ 1182 w 15829"/>
              <a:gd name="connsiteY81" fmla="*/ 7858 h 10014"/>
              <a:gd name="connsiteX82" fmla="*/ 776 w 15829"/>
              <a:gd name="connsiteY82" fmla="*/ 8640 h 10014"/>
              <a:gd name="connsiteX83" fmla="*/ 322 w 15829"/>
              <a:gd name="connsiteY83" fmla="*/ 9498 h 10014"/>
              <a:gd name="connsiteX84" fmla="*/ 0 w 15829"/>
              <a:gd name="connsiteY84" fmla="*/ 9999 h 10014"/>
              <a:gd name="connsiteX0" fmla="*/ 44 w 15829"/>
              <a:gd name="connsiteY0" fmla="*/ 10014 h 10014"/>
              <a:gd name="connsiteX1" fmla="*/ 1334 w 15829"/>
              <a:gd name="connsiteY1" fmla="*/ 10000 h 10014"/>
              <a:gd name="connsiteX2" fmla="*/ 15829 w 15829"/>
              <a:gd name="connsiteY2" fmla="*/ 9964 h 10014"/>
              <a:gd name="connsiteX3" fmla="*/ 15788 w 15829"/>
              <a:gd name="connsiteY3" fmla="*/ 9737 h 10014"/>
              <a:gd name="connsiteX4" fmla="*/ 11221 w 15829"/>
              <a:gd name="connsiteY4" fmla="*/ 8060 h 10014"/>
              <a:gd name="connsiteX5" fmla="*/ 11046 w 15829"/>
              <a:gd name="connsiteY5" fmla="*/ 7916 h 10014"/>
              <a:gd name="connsiteX6" fmla="*/ 10881 w 15829"/>
              <a:gd name="connsiteY6" fmla="*/ 7772 h 10014"/>
              <a:gd name="connsiteX7" fmla="*/ 10665 w 15829"/>
              <a:gd name="connsiteY7" fmla="*/ 7521 h 10014"/>
              <a:gd name="connsiteX8" fmla="*/ 10479 w 15829"/>
              <a:gd name="connsiteY8" fmla="*/ 7305 h 10014"/>
              <a:gd name="connsiteX9" fmla="*/ 10294 w 15829"/>
              <a:gd name="connsiteY9" fmla="*/ 7090 h 10014"/>
              <a:gd name="connsiteX10" fmla="*/ 10155 w 15829"/>
              <a:gd name="connsiteY10" fmla="*/ 6964 h 10014"/>
              <a:gd name="connsiteX11" fmla="*/ 10031 w 15829"/>
              <a:gd name="connsiteY11" fmla="*/ 6802 h 10014"/>
              <a:gd name="connsiteX12" fmla="*/ 9892 w 15829"/>
              <a:gd name="connsiteY12" fmla="*/ 6641 h 10014"/>
              <a:gd name="connsiteX13" fmla="*/ 9753 w 15829"/>
              <a:gd name="connsiteY13" fmla="*/ 6461 h 10014"/>
              <a:gd name="connsiteX14" fmla="*/ 9583 w 15829"/>
              <a:gd name="connsiteY14" fmla="*/ 6281 h 10014"/>
              <a:gd name="connsiteX15" fmla="*/ 9444 w 15829"/>
              <a:gd name="connsiteY15" fmla="*/ 6066 h 10014"/>
              <a:gd name="connsiteX16" fmla="*/ 9290 w 15829"/>
              <a:gd name="connsiteY16" fmla="*/ 5850 h 10014"/>
              <a:gd name="connsiteX17" fmla="*/ 9197 w 15829"/>
              <a:gd name="connsiteY17" fmla="*/ 5707 h 10014"/>
              <a:gd name="connsiteX18" fmla="*/ 9074 w 15829"/>
              <a:gd name="connsiteY18" fmla="*/ 5545 h 10014"/>
              <a:gd name="connsiteX19" fmla="*/ 8950 w 15829"/>
              <a:gd name="connsiteY19" fmla="*/ 5365 h 10014"/>
              <a:gd name="connsiteX20" fmla="*/ 8811 w 15829"/>
              <a:gd name="connsiteY20" fmla="*/ 5186 h 10014"/>
              <a:gd name="connsiteX21" fmla="*/ 8687 w 15829"/>
              <a:gd name="connsiteY21" fmla="*/ 4988 h 10014"/>
              <a:gd name="connsiteX22" fmla="*/ 8579 w 15829"/>
              <a:gd name="connsiteY22" fmla="*/ 4826 h 10014"/>
              <a:gd name="connsiteX23" fmla="*/ 8456 w 15829"/>
              <a:gd name="connsiteY23" fmla="*/ 4683 h 10014"/>
              <a:gd name="connsiteX24" fmla="*/ 8348 w 15829"/>
              <a:gd name="connsiteY24" fmla="*/ 4485 h 10014"/>
              <a:gd name="connsiteX25" fmla="*/ 8224 w 15829"/>
              <a:gd name="connsiteY25" fmla="*/ 4323 h 10014"/>
              <a:gd name="connsiteX26" fmla="*/ 8100 w 15829"/>
              <a:gd name="connsiteY26" fmla="*/ 4108 h 10014"/>
              <a:gd name="connsiteX27" fmla="*/ 8018 w 15829"/>
              <a:gd name="connsiteY27" fmla="*/ 3964 h 10014"/>
              <a:gd name="connsiteX28" fmla="*/ 7869 w 15829"/>
              <a:gd name="connsiteY28" fmla="*/ 3713 h 10014"/>
              <a:gd name="connsiteX29" fmla="*/ 7699 w 15829"/>
              <a:gd name="connsiteY29" fmla="*/ 3407 h 10014"/>
              <a:gd name="connsiteX30" fmla="*/ 7575 w 15829"/>
              <a:gd name="connsiteY30" fmla="*/ 3174 h 10014"/>
              <a:gd name="connsiteX31" fmla="*/ 7467 w 15829"/>
              <a:gd name="connsiteY31" fmla="*/ 2976 h 10014"/>
              <a:gd name="connsiteX32" fmla="*/ 7374 w 15829"/>
              <a:gd name="connsiteY32" fmla="*/ 2796 h 10014"/>
              <a:gd name="connsiteX33" fmla="*/ 7251 w 15829"/>
              <a:gd name="connsiteY33" fmla="*/ 2599 h 10014"/>
              <a:gd name="connsiteX34" fmla="*/ 7158 w 15829"/>
              <a:gd name="connsiteY34" fmla="*/ 2419 h 10014"/>
              <a:gd name="connsiteX35" fmla="*/ 7035 w 15829"/>
              <a:gd name="connsiteY35" fmla="*/ 2186 h 10014"/>
              <a:gd name="connsiteX36" fmla="*/ 6911 w 15829"/>
              <a:gd name="connsiteY36" fmla="*/ 2006 h 10014"/>
              <a:gd name="connsiteX37" fmla="*/ 6787 w 15829"/>
              <a:gd name="connsiteY37" fmla="*/ 1826 h 10014"/>
              <a:gd name="connsiteX38" fmla="*/ 6679 w 15829"/>
              <a:gd name="connsiteY38" fmla="*/ 1629 h 10014"/>
              <a:gd name="connsiteX39" fmla="*/ 6556 w 15829"/>
              <a:gd name="connsiteY39" fmla="*/ 1485 h 10014"/>
              <a:gd name="connsiteX40" fmla="*/ 6463 w 15829"/>
              <a:gd name="connsiteY40" fmla="*/ 1305 h 10014"/>
              <a:gd name="connsiteX41" fmla="*/ 6350 w 15829"/>
              <a:gd name="connsiteY41" fmla="*/ 1162 h 10014"/>
              <a:gd name="connsiteX42" fmla="*/ 6154 w 15829"/>
              <a:gd name="connsiteY42" fmla="*/ 928 h 10014"/>
              <a:gd name="connsiteX43" fmla="*/ 6015 w 15829"/>
              <a:gd name="connsiteY43" fmla="*/ 731 h 10014"/>
              <a:gd name="connsiteX44" fmla="*/ 5876 w 15829"/>
              <a:gd name="connsiteY44" fmla="*/ 587 h 10014"/>
              <a:gd name="connsiteX45" fmla="*/ 5721 w 15829"/>
              <a:gd name="connsiteY45" fmla="*/ 425 h 10014"/>
              <a:gd name="connsiteX46" fmla="*/ 5567 w 15829"/>
              <a:gd name="connsiteY46" fmla="*/ 263 h 10014"/>
              <a:gd name="connsiteX47" fmla="*/ 5402 w 15829"/>
              <a:gd name="connsiteY47" fmla="*/ 108 h 10014"/>
              <a:gd name="connsiteX48" fmla="*/ 5165 w 15829"/>
              <a:gd name="connsiteY48" fmla="*/ 12 h 10014"/>
              <a:gd name="connsiteX49" fmla="*/ 4898 w 15829"/>
              <a:gd name="connsiteY49" fmla="*/ 0 h 10014"/>
              <a:gd name="connsiteX50" fmla="*/ 4774 w 15829"/>
              <a:gd name="connsiteY50" fmla="*/ 120 h 10014"/>
              <a:gd name="connsiteX51" fmla="*/ 4630 w 15829"/>
              <a:gd name="connsiteY51" fmla="*/ 263 h 10014"/>
              <a:gd name="connsiteX52" fmla="*/ 4496 w 15829"/>
              <a:gd name="connsiteY52" fmla="*/ 395 h 10014"/>
              <a:gd name="connsiteX53" fmla="*/ 4311 w 15829"/>
              <a:gd name="connsiteY53" fmla="*/ 659 h 10014"/>
              <a:gd name="connsiteX54" fmla="*/ 4146 w 15829"/>
              <a:gd name="connsiteY54" fmla="*/ 910 h 10014"/>
              <a:gd name="connsiteX55" fmla="*/ 4022 w 15829"/>
              <a:gd name="connsiteY55" fmla="*/ 1102 h 10014"/>
              <a:gd name="connsiteX56" fmla="*/ 3888 w 15829"/>
              <a:gd name="connsiteY56" fmla="*/ 1365 h 10014"/>
              <a:gd name="connsiteX57" fmla="*/ 3785 w 15829"/>
              <a:gd name="connsiteY57" fmla="*/ 1569 h 10014"/>
              <a:gd name="connsiteX58" fmla="*/ 3682 w 15829"/>
              <a:gd name="connsiteY58" fmla="*/ 1760 h 10014"/>
              <a:gd name="connsiteX59" fmla="*/ 3610 w 15829"/>
              <a:gd name="connsiteY59" fmla="*/ 1916 h 10014"/>
              <a:gd name="connsiteX60" fmla="*/ 3559 w 15829"/>
              <a:gd name="connsiteY60" fmla="*/ 2048 h 10014"/>
              <a:gd name="connsiteX61" fmla="*/ 3456 w 15829"/>
              <a:gd name="connsiteY61" fmla="*/ 2263 h 10014"/>
              <a:gd name="connsiteX62" fmla="*/ 3353 w 15829"/>
              <a:gd name="connsiteY62" fmla="*/ 2467 h 10014"/>
              <a:gd name="connsiteX63" fmla="*/ 3260 w 15829"/>
              <a:gd name="connsiteY63" fmla="*/ 2695 h 10014"/>
              <a:gd name="connsiteX64" fmla="*/ 3178 w 15829"/>
              <a:gd name="connsiteY64" fmla="*/ 2910 h 10014"/>
              <a:gd name="connsiteX65" fmla="*/ 3085 w 15829"/>
              <a:gd name="connsiteY65" fmla="*/ 3126 h 10014"/>
              <a:gd name="connsiteX66" fmla="*/ 2972 w 15829"/>
              <a:gd name="connsiteY66" fmla="*/ 3413 h 10014"/>
              <a:gd name="connsiteX67" fmla="*/ 2900 w 15829"/>
              <a:gd name="connsiteY67" fmla="*/ 3629 h 10014"/>
              <a:gd name="connsiteX68" fmla="*/ 2807 w 15829"/>
              <a:gd name="connsiteY68" fmla="*/ 3856 h 10014"/>
              <a:gd name="connsiteX69" fmla="*/ 2714 w 15829"/>
              <a:gd name="connsiteY69" fmla="*/ 4120 h 10014"/>
              <a:gd name="connsiteX70" fmla="*/ 2652 w 15829"/>
              <a:gd name="connsiteY70" fmla="*/ 4323 h 10014"/>
              <a:gd name="connsiteX71" fmla="*/ 2570 w 15829"/>
              <a:gd name="connsiteY71" fmla="*/ 4563 h 10014"/>
              <a:gd name="connsiteX72" fmla="*/ 2508 w 15829"/>
              <a:gd name="connsiteY72" fmla="*/ 4766 h 10014"/>
              <a:gd name="connsiteX73" fmla="*/ 2446 w 15829"/>
              <a:gd name="connsiteY73" fmla="*/ 4970 h 10014"/>
              <a:gd name="connsiteX74" fmla="*/ 2364 w 15829"/>
              <a:gd name="connsiteY74" fmla="*/ 5210 h 10014"/>
              <a:gd name="connsiteX75" fmla="*/ 2261 w 15829"/>
              <a:gd name="connsiteY75" fmla="*/ 5377 h 10014"/>
              <a:gd name="connsiteX76" fmla="*/ 2189 w 15829"/>
              <a:gd name="connsiteY76" fmla="*/ 5557 h 10014"/>
              <a:gd name="connsiteX77" fmla="*/ 2086 w 15829"/>
              <a:gd name="connsiteY77" fmla="*/ 5796 h 10014"/>
              <a:gd name="connsiteX78" fmla="*/ 1993 w 15829"/>
              <a:gd name="connsiteY78" fmla="*/ 6000 h 10014"/>
              <a:gd name="connsiteX79" fmla="*/ 1901 w 15829"/>
              <a:gd name="connsiteY79" fmla="*/ 6204 h 10014"/>
              <a:gd name="connsiteX80" fmla="*/ 1509 w 15829"/>
              <a:gd name="connsiteY80" fmla="*/ 7167 h 10014"/>
              <a:gd name="connsiteX81" fmla="*/ 1182 w 15829"/>
              <a:gd name="connsiteY81" fmla="*/ 7858 h 10014"/>
              <a:gd name="connsiteX82" fmla="*/ 776 w 15829"/>
              <a:gd name="connsiteY82" fmla="*/ 8640 h 10014"/>
              <a:gd name="connsiteX83" fmla="*/ 322 w 15829"/>
              <a:gd name="connsiteY83" fmla="*/ 9498 h 10014"/>
              <a:gd name="connsiteX84" fmla="*/ 0 w 15829"/>
              <a:gd name="connsiteY84" fmla="*/ 9999 h 10014"/>
              <a:gd name="connsiteX0" fmla="*/ 44 w 15829"/>
              <a:gd name="connsiteY0" fmla="*/ 10014 h 10014"/>
              <a:gd name="connsiteX1" fmla="*/ 1334 w 15829"/>
              <a:gd name="connsiteY1" fmla="*/ 10000 h 10014"/>
              <a:gd name="connsiteX2" fmla="*/ 15829 w 15829"/>
              <a:gd name="connsiteY2" fmla="*/ 9964 h 10014"/>
              <a:gd name="connsiteX3" fmla="*/ 15788 w 15829"/>
              <a:gd name="connsiteY3" fmla="*/ 9737 h 10014"/>
              <a:gd name="connsiteX4" fmla="*/ 15160 w 15829"/>
              <a:gd name="connsiteY4" fmla="*/ 9551 h 10014"/>
              <a:gd name="connsiteX5" fmla="*/ 11046 w 15829"/>
              <a:gd name="connsiteY5" fmla="*/ 7916 h 10014"/>
              <a:gd name="connsiteX6" fmla="*/ 10881 w 15829"/>
              <a:gd name="connsiteY6" fmla="*/ 7772 h 10014"/>
              <a:gd name="connsiteX7" fmla="*/ 10665 w 15829"/>
              <a:gd name="connsiteY7" fmla="*/ 7521 h 10014"/>
              <a:gd name="connsiteX8" fmla="*/ 10479 w 15829"/>
              <a:gd name="connsiteY8" fmla="*/ 7305 h 10014"/>
              <a:gd name="connsiteX9" fmla="*/ 10294 w 15829"/>
              <a:gd name="connsiteY9" fmla="*/ 7090 h 10014"/>
              <a:gd name="connsiteX10" fmla="*/ 10155 w 15829"/>
              <a:gd name="connsiteY10" fmla="*/ 6964 h 10014"/>
              <a:gd name="connsiteX11" fmla="*/ 10031 w 15829"/>
              <a:gd name="connsiteY11" fmla="*/ 6802 h 10014"/>
              <a:gd name="connsiteX12" fmla="*/ 9892 w 15829"/>
              <a:gd name="connsiteY12" fmla="*/ 6641 h 10014"/>
              <a:gd name="connsiteX13" fmla="*/ 9753 w 15829"/>
              <a:gd name="connsiteY13" fmla="*/ 6461 h 10014"/>
              <a:gd name="connsiteX14" fmla="*/ 9583 w 15829"/>
              <a:gd name="connsiteY14" fmla="*/ 6281 h 10014"/>
              <a:gd name="connsiteX15" fmla="*/ 9444 w 15829"/>
              <a:gd name="connsiteY15" fmla="*/ 6066 h 10014"/>
              <a:gd name="connsiteX16" fmla="*/ 9290 w 15829"/>
              <a:gd name="connsiteY16" fmla="*/ 5850 h 10014"/>
              <a:gd name="connsiteX17" fmla="*/ 9197 w 15829"/>
              <a:gd name="connsiteY17" fmla="*/ 5707 h 10014"/>
              <a:gd name="connsiteX18" fmla="*/ 9074 w 15829"/>
              <a:gd name="connsiteY18" fmla="*/ 5545 h 10014"/>
              <a:gd name="connsiteX19" fmla="*/ 8950 w 15829"/>
              <a:gd name="connsiteY19" fmla="*/ 5365 h 10014"/>
              <a:gd name="connsiteX20" fmla="*/ 8811 w 15829"/>
              <a:gd name="connsiteY20" fmla="*/ 5186 h 10014"/>
              <a:gd name="connsiteX21" fmla="*/ 8687 w 15829"/>
              <a:gd name="connsiteY21" fmla="*/ 4988 h 10014"/>
              <a:gd name="connsiteX22" fmla="*/ 8579 w 15829"/>
              <a:gd name="connsiteY22" fmla="*/ 4826 h 10014"/>
              <a:gd name="connsiteX23" fmla="*/ 8456 w 15829"/>
              <a:gd name="connsiteY23" fmla="*/ 4683 h 10014"/>
              <a:gd name="connsiteX24" fmla="*/ 8348 w 15829"/>
              <a:gd name="connsiteY24" fmla="*/ 4485 h 10014"/>
              <a:gd name="connsiteX25" fmla="*/ 8224 w 15829"/>
              <a:gd name="connsiteY25" fmla="*/ 4323 h 10014"/>
              <a:gd name="connsiteX26" fmla="*/ 8100 w 15829"/>
              <a:gd name="connsiteY26" fmla="*/ 4108 h 10014"/>
              <a:gd name="connsiteX27" fmla="*/ 8018 w 15829"/>
              <a:gd name="connsiteY27" fmla="*/ 3964 h 10014"/>
              <a:gd name="connsiteX28" fmla="*/ 7869 w 15829"/>
              <a:gd name="connsiteY28" fmla="*/ 3713 h 10014"/>
              <a:gd name="connsiteX29" fmla="*/ 7699 w 15829"/>
              <a:gd name="connsiteY29" fmla="*/ 3407 h 10014"/>
              <a:gd name="connsiteX30" fmla="*/ 7575 w 15829"/>
              <a:gd name="connsiteY30" fmla="*/ 3174 h 10014"/>
              <a:gd name="connsiteX31" fmla="*/ 7467 w 15829"/>
              <a:gd name="connsiteY31" fmla="*/ 2976 h 10014"/>
              <a:gd name="connsiteX32" fmla="*/ 7374 w 15829"/>
              <a:gd name="connsiteY32" fmla="*/ 2796 h 10014"/>
              <a:gd name="connsiteX33" fmla="*/ 7251 w 15829"/>
              <a:gd name="connsiteY33" fmla="*/ 2599 h 10014"/>
              <a:gd name="connsiteX34" fmla="*/ 7158 w 15829"/>
              <a:gd name="connsiteY34" fmla="*/ 2419 h 10014"/>
              <a:gd name="connsiteX35" fmla="*/ 7035 w 15829"/>
              <a:gd name="connsiteY35" fmla="*/ 2186 h 10014"/>
              <a:gd name="connsiteX36" fmla="*/ 6911 w 15829"/>
              <a:gd name="connsiteY36" fmla="*/ 2006 h 10014"/>
              <a:gd name="connsiteX37" fmla="*/ 6787 w 15829"/>
              <a:gd name="connsiteY37" fmla="*/ 1826 h 10014"/>
              <a:gd name="connsiteX38" fmla="*/ 6679 w 15829"/>
              <a:gd name="connsiteY38" fmla="*/ 1629 h 10014"/>
              <a:gd name="connsiteX39" fmla="*/ 6556 w 15829"/>
              <a:gd name="connsiteY39" fmla="*/ 1485 h 10014"/>
              <a:gd name="connsiteX40" fmla="*/ 6463 w 15829"/>
              <a:gd name="connsiteY40" fmla="*/ 1305 h 10014"/>
              <a:gd name="connsiteX41" fmla="*/ 6350 w 15829"/>
              <a:gd name="connsiteY41" fmla="*/ 1162 h 10014"/>
              <a:gd name="connsiteX42" fmla="*/ 6154 w 15829"/>
              <a:gd name="connsiteY42" fmla="*/ 928 h 10014"/>
              <a:gd name="connsiteX43" fmla="*/ 6015 w 15829"/>
              <a:gd name="connsiteY43" fmla="*/ 731 h 10014"/>
              <a:gd name="connsiteX44" fmla="*/ 5876 w 15829"/>
              <a:gd name="connsiteY44" fmla="*/ 587 h 10014"/>
              <a:gd name="connsiteX45" fmla="*/ 5721 w 15829"/>
              <a:gd name="connsiteY45" fmla="*/ 425 h 10014"/>
              <a:gd name="connsiteX46" fmla="*/ 5567 w 15829"/>
              <a:gd name="connsiteY46" fmla="*/ 263 h 10014"/>
              <a:gd name="connsiteX47" fmla="*/ 5402 w 15829"/>
              <a:gd name="connsiteY47" fmla="*/ 108 h 10014"/>
              <a:gd name="connsiteX48" fmla="*/ 5165 w 15829"/>
              <a:gd name="connsiteY48" fmla="*/ 12 h 10014"/>
              <a:gd name="connsiteX49" fmla="*/ 4898 w 15829"/>
              <a:gd name="connsiteY49" fmla="*/ 0 h 10014"/>
              <a:gd name="connsiteX50" fmla="*/ 4774 w 15829"/>
              <a:gd name="connsiteY50" fmla="*/ 120 h 10014"/>
              <a:gd name="connsiteX51" fmla="*/ 4630 w 15829"/>
              <a:gd name="connsiteY51" fmla="*/ 263 h 10014"/>
              <a:gd name="connsiteX52" fmla="*/ 4496 w 15829"/>
              <a:gd name="connsiteY52" fmla="*/ 395 h 10014"/>
              <a:gd name="connsiteX53" fmla="*/ 4311 w 15829"/>
              <a:gd name="connsiteY53" fmla="*/ 659 h 10014"/>
              <a:gd name="connsiteX54" fmla="*/ 4146 w 15829"/>
              <a:gd name="connsiteY54" fmla="*/ 910 h 10014"/>
              <a:gd name="connsiteX55" fmla="*/ 4022 w 15829"/>
              <a:gd name="connsiteY55" fmla="*/ 1102 h 10014"/>
              <a:gd name="connsiteX56" fmla="*/ 3888 w 15829"/>
              <a:gd name="connsiteY56" fmla="*/ 1365 h 10014"/>
              <a:gd name="connsiteX57" fmla="*/ 3785 w 15829"/>
              <a:gd name="connsiteY57" fmla="*/ 1569 h 10014"/>
              <a:gd name="connsiteX58" fmla="*/ 3682 w 15829"/>
              <a:gd name="connsiteY58" fmla="*/ 1760 h 10014"/>
              <a:gd name="connsiteX59" fmla="*/ 3610 w 15829"/>
              <a:gd name="connsiteY59" fmla="*/ 1916 h 10014"/>
              <a:gd name="connsiteX60" fmla="*/ 3559 w 15829"/>
              <a:gd name="connsiteY60" fmla="*/ 2048 h 10014"/>
              <a:gd name="connsiteX61" fmla="*/ 3456 w 15829"/>
              <a:gd name="connsiteY61" fmla="*/ 2263 h 10014"/>
              <a:gd name="connsiteX62" fmla="*/ 3353 w 15829"/>
              <a:gd name="connsiteY62" fmla="*/ 2467 h 10014"/>
              <a:gd name="connsiteX63" fmla="*/ 3260 w 15829"/>
              <a:gd name="connsiteY63" fmla="*/ 2695 h 10014"/>
              <a:gd name="connsiteX64" fmla="*/ 3178 w 15829"/>
              <a:gd name="connsiteY64" fmla="*/ 2910 h 10014"/>
              <a:gd name="connsiteX65" fmla="*/ 3085 w 15829"/>
              <a:gd name="connsiteY65" fmla="*/ 3126 h 10014"/>
              <a:gd name="connsiteX66" fmla="*/ 2972 w 15829"/>
              <a:gd name="connsiteY66" fmla="*/ 3413 h 10014"/>
              <a:gd name="connsiteX67" fmla="*/ 2900 w 15829"/>
              <a:gd name="connsiteY67" fmla="*/ 3629 h 10014"/>
              <a:gd name="connsiteX68" fmla="*/ 2807 w 15829"/>
              <a:gd name="connsiteY68" fmla="*/ 3856 h 10014"/>
              <a:gd name="connsiteX69" fmla="*/ 2714 w 15829"/>
              <a:gd name="connsiteY69" fmla="*/ 4120 h 10014"/>
              <a:gd name="connsiteX70" fmla="*/ 2652 w 15829"/>
              <a:gd name="connsiteY70" fmla="*/ 4323 h 10014"/>
              <a:gd name="connsiteX71" fmla="*/ 2570 w 15829"/>
              <a:gd name="connsiteY71" fmla="*/ 4563 h 10014"/>
              <a:gd name="connsiteX72" fmla="*/ 2508 w 15829"/>
              <a:gd name="connsiteY72" fmla="*/ 4766 h 10014"/>
              <a:gd name="connsiteX73" fmla="*/ 2446 w 15829"/>
              <a:gd name="connsiteY73" fmla="*/ 4970 h 10014"/>
              <a:gd name="connsiteX74" fmla="*/ 2364 w 15829"/>
              <a:gd name="connsiteY74" fmla="*/ 5210 h 10014"/>
              <a:gd name="connsiteX75" fmla="*/ 2261 w 15829"/>
              <a:gd name="connsiteY75" fmla="*/ 5377 h 10014"/>
              <a:gd name="connsiteX76" fmla="*/ 2189 w 15829"/>
              <a:gd name="connsiteY76" fmla="*/ 5557 h 10014"/>
              <a:gd name="connsiteX77" fmla="*/ 2086 w 15829"/>
              <a:gd name="connsiteY77" fmla="*/ 5796 h 10014"/>
              <a:gd name="connsiteX78" fmla="*/ 1993 w 15829"/>
              <a:gd name="connsiteY78" fmla="*/ 6000 h 10014"/>
              <a:gd name="connsiteX79" fmla="*/ 1901 w 15829"/>
              <a:gd name="connsiteY79" fmla="*/ 6204 h 10014"/>
              <a:gd name="connsiteX80" fmla="*/ 1509 w 15829"/>
              <a:gd name="connsiteY80" fmla="*/ 7167 h 10014"/>
              <a:gd name="connsiteX81" fmla="*/ 1182 w 15829"/>
              <a:gd name="connsiteY81" fmla="*/ 7858 h 10014"/>
              <a:gd name="connsiteX82" fmla="*/ 776 w 15829"/>
              <a:gd name="connsiteY82" fmla="*/ 8640 h 10014"/>
              <a:gd name="connsiteX83" fmla="*/ 322 w 15829"/>
              <a:gd name="connsiteY83" fmla="*/ 9498 h 10014"/>
              <a:gd name="connsiteX84" fmla="*/ 0 w 15829"/>
              <a:gd name="connsiteY84" fmla="*/ 9999 h 10014"/>
              <a:gd name="connsiteX0" fmla="*/ 44 w 15829"/>
              <a:gd name="connsiteY0" fmla="*/ 10014 h 10014"/>
              <a:gd name="connsiteX1" fmla="*/ 1334 w 15829"/>
              <a:gd name="connsiteY1" fmla="*/ 10000 h 10014"/>
              <a:gd name="connsiteX2" fmla="*/ 15829 w 15829"/>
              <a:gd name="connsiteY2" fmla="*/ 9964 h 10014"/>
              <a:gd name="connsiteX3" fmla="*/ 15788 w 15829"/>
              <a:gd name="connsiteY3" fmla="*/ 9737 h 10014"/>
              <a:gd name="connsiteX4" fmla="*/ 15160 w 15829"/>
              <a:gd name="connsiteY4" fmla="*/ 9551 h 10014"/>
              <a:gd name="connsiteX5" fmla="*/ 14336 w 15829"/>
              <a:gd name="connsiteY5" fmla="*/ 9281 h 10014"/>
              <a:gd name="connsiteX6" fmla="*/ 10881 w 15829"/>
              <a:gd name="connsiteY6" fmla="*/ 7772 h 10014"/>
              <a:gd name="connsiteX7" fmla="*/ 10665 w 15829"/>
              <a:gd name="connsiteY7" fmla="*/ 7521 h 10014"/>
              <a:gd name="connsiteX8" fmla="*/ 10479 w 15829"/>
              <a:gd name="connsiteY8" fmla="*/ 7305 h 10014"/>
              <a:gd name="connsiteX9" fmla="*/ 10294 w 15829"/>
              <a:gd name="connsiteY9" fmla="*/ 7090 h 10014"/>
              <a:gd name="connsiteX10" fmla="*/ 10155 w 15829"/>
              <a:gd name="connsiteY10" fmla="*/ 6964 h 10014"/>
              <a:gd name="connsiteX11" fmla="*/ 10031 w 15829"/>
              <a:gd name="connsiteY11" fmla="*/ 6802 h 10014"/>
              <a:gd name="connsiteX12" fmla="*/ 9892 w 15829"/>
              <a:gd name="connsiteY12" fmla="*/ 6641 h 10014"/>
              <a:gd name="connsiteX13" fmla="*/ 9753 w 15829"/>
              <a:gd name="connsiteY13" fmla="*/ 6461 h 10014"/>
              <a:gd name="connsiteX14" fmla="*/ 9583 w 15829"/>
              <a:gd name="connsiteY14" fmla="*/ 6281 h 10014"/>
              <a:gd name="connsiteX15" fmla="*/ 9444 w 15829"/>
              <a:gd name="connsiteY15" fmla="*/ 6066 h 10014"/>
              <a:gd name="connsiteX16" fmla="*/ 9290 w 15829"/>
              <a:gd name="connsiteY16" fmla="*/ 5850 h 10014"/>
              <a:gd name="connsiteX17" fmla="*/ 9197 w 15829"/>
              <a:gd name="connsiteY17" fmla="*/ 5707 h 10014"/>
              <a:gd name="connsiteX18" fmla="*/ 9074 w 15829"/>
              <a:gd name="connsiteY18" fmla="*/ 5545 h 10014"/>
              <a:gd name="connsiteX19" fmla="*/ 8950 w 15829"/>
              <a:gd name="connsiteY19" fmla="*/ 5365 h 10014"/>
              <a:gd name="connsiteX20" fmla="*/ 8811 w 15829"/>
              <a:gd name="connsiteY20" fmla="*/ 5186 h 10014"/>
              <a:gd name="connsiteX21" fmla="*/ 8687 w 15829"/>
              <a:gd name="connsiteY21" fmla="*/ 4988 h 10014"/>
              <a:gd name="connsiteX22" fmla="*/ 8579 w 15829"/>
              <a:gd name="connsiteY22" fmla="*/ 4826 h 10014"/>
              <a:gd name="connsiteX23" fmla="*/ 8456 w 15829"/>
              <a:gd name="connsiteY23" fmla="*/ 4683 h 10014"/>
              <a:gd name="connsiteX24" fmla="*/ 8348 w 15829"/>
              <a:gd name="connsiteY24" fmla="*/ 4485 h 10014"/>
              <a:gd name="connsiteX25" fmla="*/ 8224 w 15829"/>
              <a:gd name="connsiteY25" fmla="*/ 4323 h 10014"/>
              <a:gd name="connsiteX26" fmla="*/ 8100 w 15829"/>
              <a:gd name="connsiteY26" fmla="*/ 4108 h 10014"/>
              <a:gd name="connsiteX27" fmla="*/ 8018 w 15829"/>
              <a:gd name="connsiteY27" fmla="*/ 3964 h 10014"/>
              <a:gd name="connsiteX28" fmla="*/ 7869 w 15829"/>
              <a:gd name="connsiteY28" fmla="*/ 3713 h 10014"/>
              <a:gd name="connsiteX29" fmla="*/ 7699 w 15829"/>
              <a:gd name="connsiteY29" fmla="*/ 3407 h 10014"/>
              <a:gd name="connsiteX30" fmla="*/ 7575 w 15829"/>
              <a:gd name="connsiteY30" fmla="*/ 3174 h 10014"/>
              <a:gd name="connsiteX31" fmla="*/ 7467 w 15829"/>
              <a:gd name="connsiteY31" fmla="*/ 2976 h 10014"/>
              <a:gd name="connsiteX32" fmla="*/ 7374 w 15829"/>
              <a:gd name="connsiteY32" fmla="*/ 2796 h 10014"/>
              <a:gd name="connsiteX33" fmla="*/ 7251 w 15829"/>
              <a:gd name="connsiteY33" fmla="*/ 2599 h 10014"/>
              <a:gd name="connsiteX34" fmla="*/ 7158 w 15829"/>
              <a:gd name="connsiteY34" fmla="*/ 2419 h 10014"/>
              <a:gd name="connsiteX35" fmla="*/ 7035 w 15829"/>
              <a:gd name="connsiteY35" fmla="*/ 2186 h 10014"/>
              <a:gd name="connsiteX36" fmla="*/ 6911 w 15829"/>
              <a:gd name="connsiteY36" fmla="*/ 2006 h 10014"/>
              <a:gd name="connsiteX37" fmla="*/ 6787 w 15829"/>
              <a:gd name="connsiteY37" fmla="*/ 1826 h 10014"/>
              <a:gd name="connsiteX38" fmla="*/ 6679 w 15829"/>
              <a:gd name="connsiteY38" fmla="*/ 1629 h 10014"/>
              <a:gd name="connsiteX39" fmla="*/ 6556 w 15829"/>
              <a:gd name="connsiteY39" fmla="*/ 1485 h 10014"/>
              <a:gd name="connsiteX40" fmla="*/ 6463 w 15829"/>
              <a:gd name="connsiteY40" fmla="*/ 1305 h 10014"/>
              <a:gd name="connsiteX41" fmla="*/ 6350 w 15829"/>
              <a:gd name="connsiteY41" fmla="*/ 1162 h 10014"/>
              <a:gd name="connsiteX42" fmla="*/ 6154 w 15829"/>
              <a:gd name="connsiteY42" fmla="*/ 928 h 10014"/>
              <a:gd name="connsiteX43" fmla="*/ 6015 w 15829"/>
              <a:gd name="connsiteY43" fmla="*/ 731 h 10014"/>
              <a:gd name="connsiteX44" fmla="*/ 5876 w 15829"/>
              <a:gd name="connsiteY44" fmla="*/ 587 h 10014"/>
              <a:gd name="connsiteX45" fmla="*/ 5721 w 15829"/>
              <a:gd name="connsiteY45" fmla="*/ 425 h 10014"/>
              <a:gd name="connsiteX46" fmla="*/ 5567 w 15829"/>
              <a:gd name="connsiteY46" fmla="*/ 263 h 10014"/>
              <a:gd name="connsiteX47" fmla="*/ 5402 w 15829"/>
              <a:gd name="connsiteY47" fmla="*/ 108 h 10014"/>
              <a:gd name="connsiteX48" fmla="*/ 5165 w 15829"/>
              <a:gd name="connsiteY48" fmla="*/ 12 h 10014"/>
              <a:gd name="connsiteX49" fmla="*/ 4898 w 15829"/>
              <a:gd name="connsiteY49" fmla="*/ 0 h 10014"/>
              <a:gd name="connsiteX50" fmla="*/ 4774 w 15829"/>
              <a:gd name="connsiteY50" fmla="*/ 120 h 10014"/>
              <a:gd name="connsiteX51" fmla="*/ 4630 w 15829"/>
              <a:gd name="connsiteY51" fmla="*/ 263 h 10014"/>
              <a:gd name="connsiteX52" fmla="*/ 4496 w 15829"/>
              <a:gd name="connsiteY52" fmla="*/ 395 h 10014"/>
              <a:gd name="connsiteX53" fmla="*/ 4311 w 15829"/>
              <a:gd name="connsiteY53" fmla="*/ 659 h 10014"/>
              <a:gd name="connsiteX54" fmla="*/ 4146 w 15829"/>
              <a:gd name="connsiteY54" fmla="*/ 910 h 10014"/>
              <a:gd name="connsiteX55" fmla="*/ 4022 w 15829"/>
              <a:gd name="connsiteY55" fmla="*/ 1102 h 10014"/>
              <a:gd name="connsiteX56" fmla="*/ 3888 w 15829"/>
              <a:gd name="connsiteY56" fmla="*/ 1365 h 10014"/>
              <a:gd name="connsiteX57" fmla="*/ 3785 w 15829"/>
              <a:gd name="connsiteY57" fmla="*/ 1569 h 10014"/>
              <a:gd name="connsiteX58" fmla="*/ 3682 w 15829"/>
              <a:gd name="connsiteY58" fmla="*/ 1760 h 10014"/>
              <a:gd name="connsiteX59" fmla="*/ 3610 w 15829"/>
              <a:gd name="connsiteY59" fmla="*/ 1916 h 10014"/>
              <a:gd name="connsiteX60" fmla="*/ 3559 w 15829"/>
              <a:gd name="connsiteY60" fmla="*/ 2048 h 10014"/>
              <a:gd name="connsiteX61" fmla="*/ 3456 w 15829"/>
              <a:gd name="connsiteY61" fmla="*/ 2263 h 10014"/>
              <a:gd name="connsiteX62" fmla="*/ 3353 w 15829"/>
              <a:gd name="connsiteY62" fmla="*/ 2467 h 10014"/>
              <a:gd name="connsiteX63" fmla="*/ 3260 w 15829"/>
              <a:gd name="connsiteY63" fmla="*/ 2695 h 10014"/>
              <a:gd name="connsiteX64" fmla="*/ 3178 w 15829"/>
              <a:gd name="connsiteY64" fmla="*/ 2910 h 10014"/>
              <a:gd name="connsiteX65" fmla="*/ 3085 w 15829"/>
              <a:gd name="connsiteY65" fmla="*/ 3126 h 10014"/>
              <a:gd name="connsiteX66" fmla="*/ 2972 w 15829"/>
              <a:gd name="connsiteY66" fmla="*/ 3413 h 10014"/>
              <a:gd name="connsiteX67" fmla="*/ 2900 w 15829"/>
              <a:gd name="connsiteY67" fmla="*/ 3629 h 10014"/>
              <a:gd name="connsiteX68" fmla="*/ 2807 w 15829"/>
              <a:gd name="connsiteY68" fmla="*/ 3856 h 10014"/>
              <a:gd name="connsiteX69" fmla="*/ 2714 w 15829"/>
              <a:gd name="connsiteY69" fmla="*/ 4120 h 10014"/>
              <a:gd name="connsiteX70" fmla="*/ 2652 w 15829"/>
              <a:gd name="connsiteY70" fmla="*/ 4323 h 10014"/>
              <a:gd name="connsiteX71" fmla="*/ 2570 w 15829"/>
              <a:gd name="connsiteY71" fmla="*/ 4563 h 10014"/>
              <a:gd name="connsiteX72" fmla="*/ 2508 w 15829"/>
              <a:gd name="connsiteY72" fmla="*/ 4766 h 10014"/>
              <a:gd name="connsiteX73" fmla="*/ 2446 w 15829"/>
              <a:gd name="connsiteY73" fmla="*/ 4970 h 10014"/>
              <a:gd name="connsiteX74" fmla="*/ 2364 w 15829"/>
              <a:gd name="connsiteY74" fmla="*/ 5210 h 10014"/>
              <a:gd name="connsiteX75" fmla="*/ 2261 w 15829"/>
              <a:gd name="connsiteY75" fmla="*/ 5377 h 10014"/>
              <a:gd name="connsiteX76" fmla="*/ 2189 w 15829"/>
              <a:gd name="connsiteY76" fmla="*/ 5557 h 10014"/>
              <a:gd name="connsiteX77" fmla="*/ 2086 w 15829"/>
              <a:gd name="connsiteY77" fmla="*/ 5796 h 10014"/>
              <a:gd name="connsiteX78" fmla="*/ 1993 w 15829"/>
              <a:gd name="connsiteY78" fmla="*/ 6000 h 10014"/>
              <a:gd name="connsiteX79" fmla="*/ 1901 w 15829"/>
              <a:gd name="connsiteY79" fmla="*/ 6204 h 10014"/>
              <a:gd name="connsiteX80" fmla="*/ 1509 w 15829"/>
              <a:gd name="connsiteY80" fmla="*/ 7167 h 10014"/>
              <a:gd name="connsiteX81" fmla="*/ 1182 w 15829"/>
              <a:gd name="connsiteY81" fmla="*/ 7858 h 10014"/>
              <a:gd name="connsiteX82" fmla="*/ 776 w 15829"/>
              <a:gd name="connsiteY82" fmla="*/ 8640 h 10014"/>
              <a:gd name="connsiteX83" fmla="*/ 322 w 15829"/>
              <a:gd name="connsiteY83" fmla="*/ 9498 h 10014"/>
              <a:gd name="connsiteX84" fmla="*/ 0 w 15829"/>
              <a:gd name="connsiteY84" fmla="*/ 9999 h 10014"/>
              <a:gd name="connsiteX0" fmla="*/ 44 w 15829"/>
              <a:gd name="connsiteY0" fmla="*/ 10014 h 10014"/>
              <a:gd name="connsiteX1" fmla="*/ 1334 w 15829"/>
              <a:gd name="connsiteY1" fmla="*/ 10000 h 10014"/>
              <a:gd name="connsiteX2" fmla="*/ 15829 w 15829"/>
              <a:gd name="connsiteY2" fmla="*/ 9964 h 10014"/>
              <a:gd name="connsiteX3" fmla="*/ 15788 w 15829"/>
              <a:gd name="connsiteY3" fmla="*/ 9737 h 10014"/>
              <a:gd name="connsiteX4" fmla="*/ 15160 w 15829"/>
              <a:gd name="connsiteY4" fmla="*/ 9551 h 10014"/>
              <a:gd name="connsiteX5" fmla="*/ 14336 w 15829"/>
              <a:gd name="connsiteY5" fmla="*/ 9281 h 10014"/>
              <a:gd name="connsiteX6" fmla="*/ 13708 w 15829"/>
              <a:gd name="connsiteY6" fmla="*/ 9065 h 10014"/>
              <a:gd name="connsiteX7" fmla="*/ 10665 w 15829"/>
              <a:gd name="connsiteY7" fmla="*/ 7521 h 10014"/>
              <a:gd name="connsiteX8" fmla="*/ 10479 w 15829"/>
              <a:gd name="connsiteY8" fmla="*/ 7305 h 10014"/>
              <a:gd name="connsiteX9" fmla="*/ 10294 w 15829"/>
              <a:gd name="connsiteY9" fmla="*/ 7090 h 10014"/>
              <a:gd name="connsiteX10" fmla="*/ 10155 w 15829"/>
              <a:gd name="connsiteY10" fmla="*/ 6964 h 10014"/>
              <a:gd name="connsiteX11" fmla="*/ 10031 w 15829"/>
              <a:gd name="connsiteY11" fmla="*/ 6802 h 10014"/>
              <a:gd name="connsiteX12" fmla="*/ 9892 w 15829"/>
              <a:gd name="connsiteY12" fmla="*/ 6641 h 10014"/>
              <a:gd name="connsiteX13" fmla="*/ 9753 w 15829"/>
              <a:gd name="connsiteY13" fmla="*/ 6461 h 10014"/>
              <a:gd name="connsiteX14" fmla="*/ 9583 w 15829"/>
              <a:gd name="connsiteY14" fmla="*/ 6281 h 10014"/>
              <a:gd name="connsiteX15" fmla="*/ 9444 w 15829"/>
              <a:gd name="connsiteY15" fmla="*/ 6066 h 10014"/>
              <a:gd name="connsiteX16" fmla="*/ 9290 w 15829"/>
              <a:gd name="connsiteY16" fmla="*/ 5850 h 10014"/>
              <a:gd name="connsiteX17" fmla="*/ 9197 w 15829"/>
              <a:gd name="connsiteY17" fmla="*/ 5707 h 10014"/>
              <a:gd name="connsiteX18" fmla="*/ 9074 w 15829"/>
              <a:gd name="connsiteY18" fmla="*/ 5545 h 10014"/>
              <a:gd name="connsiteX19" fmla="*/ 8950 w 15829"/>
              <a:gd name="connsiteY19" fmla="*/ 5365 h 10014"/>
              <a:gd name="connsiteX20" fmla="*/ 8811 w 15829"/>
              <a:gd name="connsiteY20" fmla="*/ 5186 h 10014"/>
              <a:gd name="connsiteX21" fmla="*/ 8687 w 15829"/>
              <a:gd name="connsiteY21" fmla="*/ 4988 h 10014"/>
              <a:gd name="connsiteX22" fmla="*/ 8579 w 15829"/>
              <a:gd name="connsiteY22" fmla="*/ 4826 h 10014"/>
              <a:gd name="connsiteX23" fmla="*/ 8456 w 15829"/>
              <a:gd name="connsiteY23" fmla="*/ 4683 h 10014"/>
              <a:gd name="connsiteX24" fmla="*/ 8348 w 15829"/>
              <a:gd name="connsiteY24" fmla="*/ 4485 h 10014"/>
              <a:gd name="connsiteX25" fmla="*/ 8224 w 15829"/>
              <a:gd name="connsiteY25" fmla="*/ 4323 h 10014"/>
              <a:gd name="connsiteX26" fmla="*/ 8100 w 15829"/>
              <a:gd name="connsiteY26" fmla="*/ 4108 h 10014"/>
              <a:gd name="connsiteX27" fmla="*/ 8018 w 15829"/>
              <a:gd name="connsiteY27" fmla="*/ 3964 h 10014"/>
              <a:gd name="connsiteX28" fmla="*/ 7869 w 15829"/>
              <a:gd name="connsiteY28" fmla="*/ 3713 h 10014"/>
              <a:gd name="connsiteX29" fmla="*/ 7699 w 15829"/>
              <a:gd name="connsiteY29" fmla="*/ 3407 h 10014"/>
              <a:gd name="connsiteX30" fmla="*/ 7575 w 15829"/>
              <a:gd name="connsiteY30" fmla="*/ 3174 h 10014"/>
              <a:gd name="connsiteX31" fmla="*/ 7467 w 15829"/>
              <a:gd name="connsiteY31" fmla="*/ 2976 h 10014"/>
              <a:gd name="connsiteX32" fmla="*/ 7374 w 15829"/>
              <a:gd name="connsiteY32" fmla="*/ 2796 h 10014"/>
              <a:gd name="connsiteX33" fmla="*/ 7251 w 15829"/>
              <a:gd name="connsiteY33" fmla="*/ 2599 h 10014"/>
              <a:gd name="connsiteX34" fmla="*/ 7158 w 15829"/>
              <a:gd name="connsiteY34" fmla="*/ 2419 h 10014"/>
              <a:gd name="connsiteX35" fmla="*/ 7035 w 15829"/>
              <a:gd name="connsiteY35" fmla="*/ 2186 h 10014"/>
              <a:gd name="connsiteX36" fmla="*/ 6911 w 15829"/>
              <a:gd name="connsiteY36" fmla="*/ 2006 h 10014"/>
              <a:gd name="connsiteX37" fmla="*/ 6787 w 15829"/>
              <a:gd name="connsiteY37" fmla="*/ 1826 h 10014"/>
              <a:gd name="connsiteX38" fmla="*/ 6679 w 15829"/>
              <a:gd name="connsiteY38" fmla="*/ 1629 h 10014"/>
              <a:gd name="connsiteX39" fmla="*/ 6556 w 15829"/>
              <a:gd name="connsiteY39" fmla="*/ 1485 h 10014"/>
              <a:gd name="connsiteX40" fmla="*/ 6463 w 15829"/>
              <a:gd name="connsiteY40" fmla="*/ 1305 h 10014"/>
              <a:gd name="connsiteX41" fmla="*/ 6350 w 15829"/>
              <a:gd name="connsiteY41" fmla="*/ 1162 h 10014"/>
              <a:gd name="connsiteX42" fmla="*/ 6154 w 15829"/>
              <a:gd name="connsiteY42" fmla="*/ 928 h 10014"/>
              <a:gd name="connsiteX43" fmla="*/ 6015 w 15829"/>
              <a:gd name="connsiteY43" fmla="*/ 731 h 10014"/>
              <a:gd name="connsiteX44" fmla="*/ 5876 w 15829"/>
              <a:gd name="connsiteY44" fmla="*/ 587 h 10014"/>
              <a:gd name="connsiteX45" fmla="*/ 5721 w 15829"/>
              <a:gd name="connsiteY45" fmla="*/ 425 h 10014"/>
              <a:gd name="connsiteX46" fmla="*/ 5567 w 15829"/>
              <a:gd name="connsiteY46" fmla="*/ 263 h 10014"/>
              <a:gd name="connsiteX47" fmla="*/ 5402 w 15829"/>
              <a:gd name="connsiteY47" fmla="*/ 108 h 10014"/>
              <a:gd name="connsiteX48" fmla="*/ 5165 w 15829"/>
              <a:gd name="connsiteY48" fmla="*/ 12 h 10014"/>
              <a:gd name="connsiteX49" fmla="*/ 4898 w 15829"/>
              <a:gd name="connsiteY49" fmla="*/ 0 h 10014"/>
              <a:gd name="connsiteX50" fmla="*/ 4774 w 15829"/>
              <a:gd name="connsiteY50" fmla="*/ 120 h 10014"/>
              <a:gd name="connsiteX51" fmla="*/ 4630 w 15829"/>
              <a:gd name="connsiteY51" fmla="*/ 263 h 10014"/>
              <a:gd name="connsiteX52" fmla="*/ 4496 w 15829"/>
              <a:gd name="connsiteY52" fmla="*/ 395 h 10014"/>
              <a:gd name="connsiteX53" fmla="*/ 4311 w 15829"/>
              <a:gd name="connsiteY53" fmla="*/ 659 h 10014"/>
              <a:gd name="connsiteX54" fmla="*/ 4146 w 15829"/>
              <a:gd name="connsiteY54" fmla="*/ 910 h 10014"/>
              <a:gd name="connsiteX55" fmla="*/ 4022 w 15829"/>
              <a:gd name="connsiteY55" fmla="*/ 1102 h 10014"/>
              <a:gd name="connsiteX56" fmla="*/ 3888 w 15829"/>
              <a:gd name="connsiteY56" fmla="*/ 1365 h 10014"/>
              <a:gd name="connsiteX57" fmla="*/ 3785 w 15829"/>
              <a:gd name="connsiteY57" fmla="*/ 1569 h 10014"/>
              <a:gd name="connsiteX58" fmla="*/ 3682 w 15829"/>
              <a:gd name="connsiteY58" fmla="*/ 1760 h 10014"/>
              <a:gd name="connsiteX59" fmla="*/ 3610 w 15829"/>
              <a:gd name="connsiteY59" fmla="*/ 1916 h 10014"/>
              <a:gd name="connsiteX60" fmla="*/ 3559 w 15829"/>
              <a:gd name="connsiteY60" fmla="*/ 2048 h 10014"/>
              <a:gd name="connsiteX61" fmla="*/ 3456 w 15829"/>
              <a:gd name="connsiteY61" fmla="*/ 2263 h 10014"/>
              <a:gd name="connsiteX62" fmla="*/ 3353 w 15829"/>
              <a:gd name="connsiteY62" fmla="*/ 2467 h 10014"/>
              <a:gd name="connsiteX63" fmla="*/ 3260 w 15829"/>
              <a:gd name="connsiteY63" fmla="*/ 2695 h 10014"/>
              <a:gd name="connsiteX64" fmla="*/ 3178 w 15829"/>
              <a:gd name="connsiteY64" fmla="*/ 2910 h 10014"/>
              <a:gd name="connsiteX65" fmla="*/ 3085 w 15829"/>
              <a:gd name="connsiteY65" fmla="*/ 3126 h 10014"/>
              <a:gd name="connsiteX66" fmla="*/ 2972 w 15829"/>
              <a:gd name="connsiteY66" fmla="*/ 3413 h 10014"/>
              <a:gd name="connsiteX67" fmla="*/ 2900 w 15829"/>
              <a:gd name="connsiteY67" fmla="*/ 3629 h 10014"/>
              <a:gd name="connsiteX68" fmla="*/ 2807 w 15829"/>
              <a:gd name="connsiteY68" fmla="*/ 3856 h 10014"/>
              <a:gd name="connsiteX69" fmla="*/ 2714 w 15829"/>
              <a:gd name="connsiteY69" fmla="*/ 4120 h 10014"/>
              <a:gd name="connsiteX70" fmla="*/ 2652 w 15829"/>
              <a:gd name="connsiteY70" fmla="*/ 4323 h 10014"/>
              <a:gd name="connsiteX71" fmla="*/ 2570 w 15829"/>
              <a:gd name="connsiteY71" fmla="*/ 4563 h 10014"/>
              <a:gd name="connsiteX72" fmla="*/ 2508 w 15829"/>
              <a:gd name="connsiteY72" fmla="*/ 4766 h 10014"/>
              <a:gd name="connsiteX73" fmla="*/ 2446 w 15829"/>
              <a:gd name="connsiteY73" fmla="*/ 4970 h 10014"/>
              <a:gd name="connsiteX74" fmla="*/ 2364 w 15829"/>
              <a:gd name="connsiteY74" fmla="*/ 5210 h 10014"/>
              <a:gd name="connsiteX75" fmla="*/ 2261 w 15829"/>
              <a:gd name="connsiteY75" fmla="*/ 5377 h 10014"/>
              <a:gd name="connsiteX76" fmla="*/ 2189 w 15829"/>
              <a:gd name="connsiteY76" fmla="*/ 5557 h 10014"/>
              <a:gd name="connsiteX77" fmla="*/ 2086 w 15829"/>
              <a:gd name="connsiteY77" fmla="*/ 5796 h 10014"/>
              <a:gd name="connsiteX78" fmla="*/ 1993 w 15829"/>
              <a:gd name="connsiteY78" fmla="*/ 6000 h 10014"/>
              <a:gd name="connsiteX79" fmla="*/ 1901 w 15829"/>
              <a:gd name="connsiteY79" fmla="*/ 6204 h 10014"/>
              <a:gd name="connsiteX80" fmla="*/ 1509 w 15829"/>
              <a:gd name="connsiteY80" fmla="*/ 7167 h 10014"/>
              <a:gd name="connsiteX81" fmla="*/ 1182 w 15829"/>
              <a:gd name="connsiteY81" fmla="*/ 7858 h 10014"/>
              <a:gd name="connsiteX82" fmla="*/ 776 w 15829"/>
              <a:gd name="connsiteY82" fmla="*/ 8640 h 10014"/>
              <a:gd name="connsiteX83" fmla="*/ 322 w 15829"/>
              <a:gd name="connsiteY83" fmla="*/ 9498 h 10014"/>
              <a:gd name="connsiteX84" fmla="*/ 0 w 15829"/>
              <a:gd name="connsiteY84" fmla="*/ 9999 h 10014"/>
              <a:gd name="connsiteX0" fmla="*/ 44 w 15829"/>
              <a:gd name="connsiteY0" fmla="*/ 10014 h 10014"/>
              <a:gd name="connsiteX1" fmla="*/ 1334 w 15829"/>
              <a:gd name="connsiteY1" fmla="*/ 10000 h 10014"/>
              <a:gd name="connsiteX2" fmla="*/ 15829 w 15829"/>
              <a:gd name="connsiteY2" fmla="*/ 9964 h 10014"/>
              <a:gd name="connsiteX3" fmla="*/ 15788 w 15829"/>
              <a:gd name="connsiteY3" fmla="*/ 9737 h 10014"/>
              <a:gd name="connsiteX4" fmla="*/ 15160 w 15829"/>
              <a:gd name="connsiteY4" fmla="*/ 9551 h 10014"/>
              <a:gd name="connsiteX5" fmla="*/ 14336 w 15829"/>
              <a:gd name="connsiteY5" fmla="*/ 9281 h 10014"/>
              <a:gd name="connsiteX6" fmla="*/ 13708 w 15829"/>
              <a:gd name="connsiteY6" fmla="*/ 9065 h 10014"/>
              <a:gd name="connsiteX7" fmla="*/ 13090 w 15829"/>
              <a:gd name="connsiteY7" fmla="*/ 8832 h 10014"/>
              <a:gd name="connsiteX8" fmla="*/ 10479 w 15829"/>
              <a:gd name="connsiteY8" fmla="*/ 7305 h 10014"/>
              <a:gd name="connsiteX9" fmla="*/ 10294 w 15829"/>
              <a:gd name="connsiteY9" fmla="*/ 7090 h 10014"/>
              <a:gd name="connsiteX10" fmla="*/ 10155 w 15829"/>
              <a:gd name="connsiteY10" fmla="*/ 6964 h 10014"/>
              <a:gd name="connsiteX11" fmla="*/ 10031 w 15829"/>
              <a:gd name="connsiteY11" fmla="*/ 6802 h 10014"/>
              <a:gd name="connsiteX12" fmla="*/ 9892 w 15829"/>
              <a:gd name="connsiteY12" fmla="*/ 6641 h 10014"/>
              <a:gd name="connsiteX13" fmla="*/ 9753 w 15829"/>
              <a:gd name="connsiteY13" fmla="*/ 6461 h 10014"/>
              <a:gd name="connsiteX14" fmla="*/ 9583 w 15829"/>
              <a:gd name="connsiteY14" fmla="*/ 6281 h 10014"/>
              <a:gd name="connsiteX15" fmla="*/ 9444 w 15829"/>
              <a:gd name="connsiteY15" fmla="*/ 6066 h 10014"/>
              <a:gd name="connsiteX16" fmla="*/ 9290 w 15829"/>
              <a:gd name="connsiteY16" fmla="*/ 5850 h 10014"/>
              <a:gd name="connsiteX17" fmla="*/ 9197 w 15829"/>
              <a:gd name="connsiteY17" fmla="*/ 5707 h 10014"/>
              <a:gd name="connsiteX18" fmla="*/ 9074 w 15829"/>
              <a:gd name="connsiteY18" fmla="*/ 5545 h 10014"/>
              <a:gd name="connsiteX19" fmla="*/ 8950 w 15829"/>
              <a:gd name="connsiteY19" fmla="*/ 5365 h 10014"/>
              <a:gd name="connsiteX20" fmla="*/ 8811 w 15829"/>
              <a:gd name="connsiteY20" fmla="*/ 5186 h 10014"/>
              <a:gd name="connsiteX21" fmla="*/ 8687 w 15829"/>
              <a:gd name="connsiteY21" fmla="*/ 4988 h 10014"/>
              <a:gd name="connsiteX22" fmla="*/ 8579 w 15829"/>
              <a:gd name="connsiteY22" fmla="*/ 4826 h 10014"/>
              <a:gd name="connsiteX23" fmla="*/ 8456 w 15829"/>
              <a:gd name="connsiteY23" fmla="*/ 4683 h 10014"/>
              <a:gd name="connsiteX24" fmla="*/ 8348 w 15829"/>
              <a:gd name="connsiteY24" fmla="*/ 4485 h 10014"/>
              <a:gd name="connsiteX25" fmla="*/ 8224 w 15829"/>
              <a:gd name="connsiteY25" fmla="*/ 4323 h 10014"/>
              <a:gd name="connsiteX26" fmla="*/ 8100 w 15829"/>
              <a:gd name="connsiteY26" fmla="*/ 4108 h 10014"/>
              <a:gd name="connsiteX27" fmla="*/ 8018 w 15829"/>
              <a:gd name="connsiteY27" fmla="*/ 3964 h 10014"/>
              <a:gd name="connsiteX28" fmla="*/ 7869 w 15829"/>
              <a:gd name="connsiteY28" fmla="*/ 3713 h 10014"/>
              <a:gd name="connsiteX29" fmla="*/ 7699 w 15829"/>
              <a:gd name="connsiteY29" fmla="*/ 3407 h 10014"/>
              <a:gd name="connsiteX30" fmla="*/ 7575 w 15829"/>
              <a:gd name="connsiteY30" fmla="*/ 3174 h 10014"/>
              <a:gd name="connsiteX31" fmla="*/ 7467 w 15829"/>
              <a:gd name="connsiteY31" fmla="*/ 2976 h 10014"/>
              <a:gd name="connsiteX32" fmla="*/ 7374 w 15829"/>
              <a:gd name="connsiteY32" fmla="*/ 2796 h 10014"/>
              <a:gd name="connsiteX33" fmla="*/ 7251 w 15829"/>
              <a:gd name="connsiteY33" fmla="*/ 2599 h 10014"/>
              <a:gd name="connsiteX34" fmla="*/ 7158 w 15829"/>
              <a:gd name="connsiteY34" fmla="*/ 2419 h 10014"/>
              <a:gd name="connsiteX35" fmla="*/ 7035 w 15829"/>
              <a:gd name="connsiteY35" fmla="*/ 2186 h 10014"/>
              <a:gd name="connsiteX36" fmla="*/ 6911 w 15829"/>
              <a:gd name="connsiteY36" fmla="*/ 2006 h 10014"/>
              <a:gd name="connsiteX37" fmla="*/ 6787 w 15829"/>
              <a:gd name="connsiteY37" fmla="*/ 1826 h 10014"/>
              <a:gd name="connsiteX38" fmla="*/ 6679 w 15829"/>
              <a:gd name="connsiteY38" fmla="*/ 1629 h 10014"/>
              <a:gd name="connsiteX39" fmla="*/ 6556 w 15829"/>
              <a:gd name="connsiteY39" fmla="*/ 1485 h 10014"/>
              <a:gd name="connsiteX40" fmla="*/ 6463 w 15829"/>
              <a:gd name="connsiteY40" fmla="*/ 1305 h 10014"/>
              <a:gd name="connsiteX41" fmla="*/ 6350 w 15829"/>
              <a:gd name="connsiteY41" fmla="*/ 1162 h 10014"/>
              <a:gd name="connsiteX42" fmla="*/ 6154 w 15829"/>
              <a:gd name="connsiteY42" fmla="*/ 928 h 10014"/>
              <a:gd name="connsiteX43" fmla="*/ 6015 w 15829"/>
              <a:gd name="connsiteY43" fmla="*/ 731 h 10014"/>
              <a:gd name="connsiteX44" fmla="*/ 5876 w 15829"/>
              <a:gd name="connsiteY44" fmla="*/ 587 h 10014"/>
              <a:gd name="connsiteX45" fmla="*/ 5721 w 15829"/>
              <a:gd name="connsiteY45" fmla="*/ 425 h 10014"/>
              <a:gd name="connsiteX46" fmla="*/ 5567 w 15829"/>
              <a:gd name="connsiteY46" fmla="*/ 263 h 10014"/>
              <a:gd name="connsiteX47" fmla="*/ 5402 w 15829"/>
              <a:gd name="connsiteY47" fmla="*/ 108 h 10014"/>
              <a:gd name="connsiteX48" fmla="*/ 5165 w 15829"/>
              <a:gd name="connsiteY48" fmla="*/ 12 h 10014"/>
              <a:gd name="connsiteX49" fmla="*/ 4898 w 15829"/>
              <a:gd name="connsiteY49" fmla="*/ 0 h 10014"/>
              <a:gd name="connsiteX50" fmla="*/ 4774 w 15829"/>
              <a:gd name="connsiteY50" fmla="*/ 120 h 10014"/>
              <a:gd name="connsiteX51" fmla="*/ 4630 w 15829"/>
              <a:gd name="connsiteY51" fmla="*/ 263 h 10014"/>
              <a:gd name="connsiteX52" fmla="*/ 4496 w 15829"/>
              <a:gd name="connsiteY52" fmla="*/ 395 h 10014"/>
              <a:gd name="connsiteX53" fmla="*/ 4311 w 15829"/>
              <a:gd name="connsiteY53" fmla="*/ 659 h 10014"/>
              <a:gd name="connsiteX54" fmla="*/ 4146 w 15829"/>
              <a:gd name="connsiteY54" fmla="*/ 910 h 10014"/>
              <a:gd name="connsiteX55" fmla="*/ 4022 w 15829"/>
              <a:gd name="connsiteY55" fmla="*/ 1102 h 10014"/>
              <a:gd name="connsiteX56" fmla="*/ 3888 w 15829"/>
              <a:gd name="connsiteY56" fmla="*/ 1365 h 10014"/>
              <a:gd name="connsiteX57" fmla="*/ 3785 w 15829"/>
              <a:gd name="connsiteY57" fmla="*/ 1569 h 10014"/>
              <a:gd name="connsiteX58" fmla="*/ 3682 w 15829"/>
              <a:gd name="connsiteY58" fmla="*/ 1760 h 10014"/>
              <a:gd name="connsiteX59" fmla="*/ 3610 w 15829"/>
              <a:gd name="connsiteY59" fmla="*/ 1916 h 10014"/>
              <a:gd name="connsiteX60" fmla="*/ 3559 w 15829"/>
              <a:gd name="connsiteY60" fmla="*/ 2048 h 10014"/>
              <a:gd name="connsiteX61" fmla="*/ 3456 w 15829"/>
              <a:gd name="connsiteY61" fmla="*/ 2263 h 10014"/>
              <a:gd name="connsiteX62" fmla="*/ 3353 w 15829"/>
              <a:gd name="connsiteY62" fmla="*/ 2467 h 10014"/>
              <a:gd name="connsiteX63" fmla="*/ 3260 w 15829"/>
              <a:gd name="connsiteY63" fmla="*/ 2695 h 10014"/>
              <a:gd name="connsiteX64" fmla="*/ 3178 w 15829"/>
              <a:gd name="connsiteY64" fmla="*/ 2910 h 10014"/>
              <a:gd name="connsiteX65" fmla="*/ 3085 w 15829"/>
              <a:gd name="connsiteY65" fmla="*/ 3126 h 10014"/>
              <a:gd name="connsiteX66" fmla="*/ 2972 w 15829"/>
              <a:gd name="connsiteY66" fmla="*/ 3413 h 10014"/>
              <a:gd name="connsiteX67" fmla="*/ 2900 w 15829"/>
              <a:gd name="connsiteY67" fmla="*/ 3629 h 10014"/>
              <a:gd name="connsiteX68" fmla="*/ 2807 w 15829"/>
              <a:gd name="connsiteY68" fmla="*/ 3856 h 10014"/>
              <a:gd name="connsiteX69" fmla="*/ 2714 w 15829"/>
              <a:gd name="connsiteY69" fmla="*/ 4120 h 10014"/>
              <a:gd name="connsiteX70" fmla="*/ 2652 w 15829"/>
              <a:gd name="connsiteY70" fmla="*/ 4323 h 10014"/>
              <a:gd name="connsiteX71" fmla="*/ 2570 w 15829"/>
              <a:gd name="connsiteY71" fmla="*/ 4563 h 10014"/>
              <a:gd name="connsiteX72" fmla="*/ 2508 w 15829"/>
              <a:gd name="connsiteY72" fmla="*/ 4766 h 10014"/>
              <a:gd name="connsiteX73" fmla="*/ 2446 w 15829"/>
              <a:gd name="connsiteY73" fmla="*/ 4970 h 10014"/>
              <a:gd name="connsiteX74" fmla="*/ 2364 w 15829"/>
              <a:gd name="connsiteY74" fmla="*/ 5210 h 10014"/>
              <a:gd name="connsiteX75" fmla="*/ 2261 w 15829"/>
              <a:gd name="connsiteY75" fmla="*/ 5377 h 10014"/>
              <a:gd name="connsiteX76" fmla="*/ 2189 w 15829"/>
              <a:gd name="connsiteY76" fmla="*/ 5557 h 10014"/>
              <a:gd name="connsiteX77" fmla="*/ 2086 w 15829"/>
              <a:gd name="connsiteY77" fmla="*/ 5796 h 10014"/>
              <a:gd name="connsiteX78" fmla="*/ 1993 w 15829"/>
              <a:gd name="connsiteY78" fmla="*/ 6000 h 10014"/>
              <a:gd name="connsiteX79" fmla="*/ 1901 w 15829"/>
              <a:gd name="connsiteY79" fmla="*/ 6204 h 10014"/>
              <a:gd name="connsiteX80" fmla="*/ 1509 w 15829"/>
              <a:gd name="connsiteY80" fmla="*/ 7167 h 10014"/>
              <a:gd name="connsiteX81" fmla="*/ 1182 w 15829"/>
              <a:gd name="connsiteY81" fmla="*/ 7858 h 10014"/>
              <a:gd name="connsiteX82" fmla="*/ 776 w 15829"/>
              <a:gd name="connsiteY82" fmla="*/ 8640 h 10014"/>
              <a:gd name="connsiteX83" fmla="*/ 322 w 15829"/>
              <a:gd name="connsiteY83" fmla="*/ 9498 h 10014"/>
              <a:gd name="connsiteX84" fmla="*/ 0 w 15829"/>
              <a:gd name="connsiteY84" fmla="*/ 9999 h 10014"/>
              <a:gd name="connsiteX0" fmla="*/ 44 w 15829"/>
              <a:gd name="connsiteY0" fmla="*/ 10014 h 10014"/>
              <a:gd name="connsiteX1" fmla="*/ 1334 w 15829"/>
              <a:gd name="connsiteY1" fmla="*/ 10000 h 10014"/>
              <a:gd name="connsiteX2" fmla="*/ 15829 w 15829"/>
              <a:gd name="connsiteY2" fmla="*/ 9964 h 10014"/>
              <a:gd name="connsiteX3" fmla="*/ 15788 w 15829"/>
              <a:gd name="connsiteY3" fmla="*/ 9737 h 10014"/>
              <a:gd name="connsiteX4" fmla="*/ 15160 w 15829"/>
              <a:gd name="connsiteY4" fmla="*/ 9551 h 10014"/>
              <a:gd name="connsiteX5" fmla="*/ 14336 w 15829"/>
              <a:gd name="connsiteY5" fmla="*/ 9281 h 10014"/>
              <a:gd name="connsiteX6" fmla="*/ 13708 w 15829"/>
              <a:gd name="connsiteY6" fmla="*/ 9065 h 10014"/>
              <a:gd name="connsiteX7" fmla="*/ 13090 w 15829"/>
              <a:gd name="connsiteY7" fmla="*/ 8832 h 10014"/>
              <a:gd name="connsiteX8" fmla="*/ 12549 w 15829"/>
              <a:gd name="connsiteY8" fmla="*/ 8580 h 10014"/>
              <a:gd name="connsiteX9" fmla="*/ 10294 w 15829"/>
              <a:gd name="connsiteY9" fmla="*/ 7090 h 10014"/>
              <a:gd name="connsiteX10" fmla="*/ 10155 w 15829"/>
              <a:gd name="connsiteY10" fmla="*/ 6964 h 10014"/>
              <a:gd name="connsiteX11" fmla="*/ 10031 w 15829"/>
              <a:gd name="connsiteY11" fmla="*/ 6802 h 10014"/>
              <a:gd name="connsiteX12" fmla="*/ 9892 w 15829"/>
              <a:gd name="connsiteY12" fmla="*/ 6641 h 10014"/>
              <a:gd name="connsiteX13" fmla="*/ 9753 w 15829"/>
              <a:gd name="connsiteY13" fmla="*/ 6461 h 10014"/>
              <a:gd name="connsiteX14" fmla="*/ 9583 w 15829"/>
              <a:gd name="connsiteY14" fmla="*/ 6281 h 10014"/>
              <a:gd name="connsiteX15" fmla="*/ 9444 w 15829"/>
              <a:gd name="connsiteY15" fmla="*/ 6066 h 10014"/>
              <a:gd name="connsiteX16" fmla="*/ 9290 w 15829"/>
              <a:gd name="connsiteY16" fmla="*/ 5850 h 10014"/>
              <a:gd name="connsiteX17" fmla="*/ 9197 w 15829"/>
              <a:gd name="connsiteY17" fmla="*/ 5707 h 10014"/>
              <a:gd name="connsiteX18" fmla="*/ 9074 w 15829"/>
              <a:gd name="connsiteY18" fmla="*/ 5545 h 10014"/>
              <a:gd name="connsiteX19" fmla="*/ 8950 w 15829"/>
              <a:gd name="connsiteY19" fmla="*/ 5365 h 10014"/>
              <a:gd name="connsiteX20" fmla="*/ 8811 w 15829"/>
              <a:gd name="connsiteY20" fmla="*/ 5186 h 10014"/>
              <a:gd name="connsiteX21" fmla="*/ 8687 w 15829"/>
              <a:gd name="connsiteY21" fmla="*/ 4988 h 10014"/>
              <a:gd name="connsiteX22" fmla="*/ 8579 w 15829"/>
              <a:gd name="connsiteY22" fmla="*/ 4826 h 10014"/>
              <a:gd name="connsiteX23" fmla="*/ 8456 w 15829"/>
              <a:gd name="connsiteY23" fmla="*/ 4683 h 10014"/>
              <a:gd name="connsiteX24" fmla="*/ 8348 w 15829"/>
              <a:gd name="connsiteY24" fmla="*/ 4485 h 10014"/>
              <a:gd name="connsiteX25" fmla="*/ 8224 w 15829"/>
              <a:gd name="connsiteY25" fmla="*/ 4323 h 10014"/>
              <a:gd name="connsiteX26" fmla="*/ 8100 w 15829"/>
              <a:gd name="connsiteY26" fmla="*/ 4108 h 10014"/>
              <a:gd name="connsiteX27" fmla="*/ 8018 w 15829"/>
              <a:gd name="connsiteY27" fmla="*/ 3964 h 10014"/>
              <a:gd name="connsiteX28" fmla="*/ 7869 w 15829"/>
              <a:gd name="connsiteY28" fmla="*/ 3713 h 10014"/>
              <a:gd name="connsiteX29" fmla="*/ 7699 w 15829"/>
              <a:gd name="connsiteY29" fmla="*/ 3407 h 10014"/>
              <a:gd name="connsiteX30" fmla="*/ 7575 w 15829"/>
              <a:gd name="connsiteY30" fmla="*/ 3174 h 10014"/>
              <a:gd name="connsiteX31" fmla="*/ 7467 w 15829"/>
              <a:gd name="connsiteY31" fmla="*/ 2976 h 10014"/>
              <a:gd name="connsiteX32" fmla="*/ 7374 w 15829"/>
              <a:gd name="connsiteY32" fmla="*/ 2796 h 10014"/>
              <a:gd name="connsiteX33" fmla="*/ 7251 w 15829"/>
              <a:gd name="connsiteY33" fmla="*/ 2599 h 10014"/>
              <a:gd name="connsiteX34" fmla="*/ 7158 w 15829"/>
              <a:gd name="connsiteY34" fmla="*/ 2419 h 10014"/>
              <a:gd name="connsiteX35" fmla="*/ 7035 w 15829"/>
              <a:gd name="connsiteY35" fmla="*/ 2186 h 10014"/>
              <a:gd name="connsiteX36" fmla="*/ 6911 w 15829"/>
              <a:gd name="connsiteY36" fmla="*/ 2006 h 10014"/>
              <a:gd name="connsiteX37" fmla="*/ 6787 w 15829"/>
              <a:gd name="connsiteY37" fmla="*/ 1826 h 10014"/>
              <a:gd name="connsiteX38" fmla="*/ 6679 w 15829"/>
              <a:gd name="connsiteY38" fmla="*/ 1629 h 10014"/>
              <a:gd name="connsiteX39" fmla="*/ 6556 w 15829"/>
              <a:gd name="connsiteY39" fmla="*/ 1485 h 10014"/>
              <a:gd name="connsiteX40" fmla="*/ 6463 w 15829"/>
              <a:gd name="connsiteY40" fmla="*/ 1305 h 10014"/>
              <a:gd name="connsiteX41" fmla="*/ 6350 w 15829"/>
              <a:gd name="connsiteY41" fmla="*/ 1162 h 10014"/>
              <a:gd name="connsiteX42" fmla="*/ 6154 w 15829"/>
              <a:gd name="connsiteY42" fmla="*/ 928 h 10014"/>
              <a:gd name="connsiteX43" fmla="*/ 6015 w 15829"/>
              <a:gd name="connsiteY43" fmla="*/ 731 h 10014"/>
              <a:gd name="connsiteX44" fmla="*/ 5876 w 15829"/>
              <a:gd name="connsiteY44" fmla="*/ 587 h 10014"/>
              <a:gd name="connsiteX45" fmla="*/ 5721 w 15829"/>
              <a:gd name="connsiteY45" fmla="*/ 425 h 10014"/>
              <a:gd name="connsiteX46" fmla="*/ 5567 w 15829"/>
              <a:gd name="connsiteY46" fmla="*/ 263 h 10014"/>
              <a:gd name="connsiteX47" fmla="*/ 5402 w 15829"/>
              <a:gd name="connsiteY47" fmla="*/ 108 h 10014"/>
              <a:gd name="connsiteX48" fmla="*/ 5165 w 15829"/>
              <a:gd name="connsiteY48" fmla="*/ 12 h 10014"/>
              <a:gd name="connsiteX49" fmla="*/ 4898 w 15829"/>
              <a:gd name="connsiteY49" fmla="*/ 0 h 10014"/>
              <a:gd name="connsiteX50" fmla="*/ 4774 w 15829"/>
              <a:gd name="connsiteY50" fmla="*/ 120 h 10014"/>
              <a:gd name="connsiteX51" fmla="*/ 4630 w 15829"/>
              <a:gd name="connsiteY51" fmla="*/ 263 h 10014"/>
              <a:gd name="connsiteX52" fmla="*/ 4496 w 15829"/>
              <a:gd name="connsiteY52" fmla="*/ 395 h 10014"/>
              <a:gd name="connsiteX53" fmla="*/ 4311 w 15829"/>
              <a:gd name="connsiteY53" fmla="*/ 659 h 10014"/>
              <a:gd name="connsiteX54" fmla="*/ 4146 w 15829"/>
              <a:gd name="connsiteY54" fmla="*/ 910 h 10014"/>
              <a:gd name="connsiteX55" fmla="*/ 4022 w 15829"/>
              <a:gd name="connsiteY55" fmla="*/ 1102 h 10014"/>
              <a:gd name="connsiteX56" fmla="*/ 3888 w 15829"/>
              <a:gd name="connsiteY56" fmla="*/ 1365 h 10014"/>
              <a:gd name="connsiteX57" fmla="*/ 3785 w 15829"/>
              <a:gd name="connsiteY57" fmla="*/ 1569 h 10014"/>
              <a:gd name="connsiteX58" fmla="*/ 3682 w 15829"/>
              <a:gd name="connsiteY58" fmla="*/ 1760 h 10014"/>
              <a:gd name="connsiteX59" fmla="*/ 3610 w 15829"/>
              <a:gd name="connsiteY59" fmla="*/ 1916 h 10014"/>
              <a:gd name="connsiteX60" fmla="*/ 3559 w 15829"/>
              <a:gd name="connsiteY60" fmla="*/ 2048 h 10014"/>
              <a:gd name="connsiteX61" fmla="*/ 3456 w 15829"/>
              <a:gd name="connsiteY61" fmla="*/ 2263 h 10014"/>
              <a:gd name="connsiteX62" fmla="*/ 3353 w 15829"/>
              <a:gd name="connsiteY62" fmla="*/ 2467 h 10014"/>
              <a:gd name="connsiteX63" fmla="*/ 3260 w 15829"/>
              <a:gd name="connsiteY63" fmla="*/ 2695 h 10014"/>
              <a:gd name="connsiteX64" fmla="*/ 3178 w 15829"/>
              <a:gd name="connsiteY64" fmla="*/ 2910 h 10014"/>
              <a:gd name="connsiteX65" fmla="*/ 3085 w 15829"/>
              <a:gd name="connsiteY65" fmla="*/ 3126 h 10014"/>
              <a:gd name="connsiteX66" fmla="*/ 2972 w 15829"/>
              <a:gd name="connsiteY66" fmla="*/ 3413 h 10014"/>
              <a:gd name="connsiteX67" fmla="*/ 2900 w 15829"/>
              <a:gd name="connsiteY67" fmla="*/ 3629 h 10014"/>
              <a:gd name="connsiteX68" fmla="*/ 2807 w 15829"/>
              <a:gd name="connsiteY68" fmla="*/ 3856 h 10014"/>
              <a:gd name="connsiteX69" fmla="*/ 2714 w 15829"/>
              <a:gd name="connsiteY69" fmla="*/ 4120 h 10014"/>
              <a:gd name="connsiteX70" fmla="*/ 2652 w 15829"/>
              <a:gd name="connsiteY70" fmla="*/ 4323 h 10014"/>
              <a:gd name="connsiteX71" fmla="*/ 2570 w 15829"/>
              <a:gd name="connsiteY71" fmla="*/ 4563 h 10014"/>
              <a:gd name="connsiteX72" fmla="*/ 2508 w 15829"/>
              <a:gd name="connsiteY72" fmla="*/ 4766 h 10014"/>
              <a:gd name="connsiteX73" fmla="*/ 2446 w 15829"/>
              <a:gd name="connsiteY73" fmla="*/ 4970 h 10014"/>
              <a:gd name="connsiteX74" fmla="*/ 2364 w 15829"/>
              <a:gd name="connsiteY74" fmla="*/ 5210 h 10014"/>
              <a:gd name="connsiteX75" fmla="*/ 2261 w 15829"/>
              <a:gd name="connsiteY75" fmla="*/ 5377 h 10014"/>
              <a:gd name="connsiteX76" fmla="*/ 2189 w 15829"/>
              <a:gd name="connsiteY76" fmla="*/ 5557 h 10014"/>
              <a:gd name="connsiteX77" fmla="*/ 2086 w 15829"/>
              <a:gd name="connsiteY77" fmla="*/ 5796 h 10014"/>
              <a:gd name="connsiteX78" fmla="*/ 1993 w 15829"/>
              <a:gd name="connsiteY78" fmla="*/ 6000 h 10014"/>
              <a:gd name="connsiteX79" fmla="*/ 1901 w 15829"/>
              <a:gd name="connsiteY79" fmla="*/ 6204 h 10014"/>
              <a:gd name="connsiteX80" fmla="*/ 1509 w 15829"/>
              <a:gd name="connsiteY80" fmla="*/ 7167 h 10014"/>
              <a:gd name="connsiteX81" fmla="*/ 1182 w 15829"/>
              <a:gd name="connsiteY81" fmla="*/ 7858 h 10014"/>
              <a:gd name="connsiteX82" fmla="*/ 776 w 15829"/>
              <a:gd name="connsiteY82" fmla="*/ 8640 h 10014"/>
              <a:gd name="connsiteX83" fmla="*/ 322 w 15829"/>
              <a:gd name="connsiteY83" fmla="*/ 9498 h 10014"/>
              <a:gd name="connsiteX84" fmla="*/ 0 w 15829"/>
              <a:gd name="connsiteY84" fmla="*/ 9999 h 10014"/>
              <a:gd name="connsiteX0" fmla="*/ 44 w 15829"/>
              <a:gd name="connsiteY0" fmla="*/ 10014 h 10014"/>
              <a:gd name="connsiteX1" fmla="*/ 1334 w 15829"/>
              <a:gd name="connsiteY1" fmla="*/ 10000 h 10014"/>
              <a:gd name="connsiteX2" fmla="*/ 15829 w 15829"/>
              <a:gd name="connsiteY2" fmla="*/ 9964 h 10014"/>
              <a:gd name="connsiteX3" fmla="*/ 15788 w 15829"/>
              <a:gd name="connsiteY3" fmla="*/ 9737 h 10014"/>
              <a:gd name="connsiteX4" fmla="*/ 15160 w 15829"/>
              <a:gd name="connsiteY4" fmla="*/ 9551 h 10014"/>
              <a:gd name="connsiteX5" fmla="*/ 14336 w 15829"/>
              <a:gd name="connsiteY5" fmla="*/ 9281 h 10014"/>
              <a:gd name="connsiteX6" fmla="*/ 13708 w 15829"/>
              <a:gd name="connsiteY6" fmla="*/ 9065 h 10014"/>
              <a:gd name="connsiteX7" fmla="*/ 13090 w 15829"/>
              <a:gd name="connsiteY7" fmla="*/ 8832 h 10014"/>
              <a:gd name="connsiteX8" fmla="*/ 12549 w 15829"/>
              <a:gd name="connsiteY8" fmla="*/ 8580 h 10014"/>
              <a:gd name="connsiteX9" fmla="*/ 12024 w 15829"/>
              <a:gd name="connsiteY9" fmla="*/ 8276 h 10014"/>
              <a:gd name="connsiteX10" fmla="*/ 10155 w 15829"/>
              <a:gd name="connsiteY10" fmla="*/ 6964 h 10014"/>
              <a:gd name="connsiteX11" fmla="*/ 10031 w 15829"/>
              <a:gd name="connsiteY11" fmla="*/ 6802 h 10014"/>
              <a:gd name="connsiteX12" fmla="*/ 9892 w 15829"/>
              <a:gd name="connsiteY12" fmla="*/ 6641 h 10014"/>
              <a:gd name="connsiteX13" fmla="*/ 9753 w 15829"/>
              <a:gd name="connsiteY13" fmla="*/ 6461 h 10014"/>
              <a:gd name="connsiteX14" fmla="*/ 9583 w 15829"/>
              <a:gd name="connsiteY14" fmla="*/ 6281 h 10014"/>
              <a:gd name="connsiteX15" fmla="*/ 9444 w 15829"/>
              <a:gd name="connsiteY15" fmla="*/ 6066 h 10014"/>
              <a:gd name="connsiteX16" fmla="*/ 9290 w 15829"/>
              <a:gd name="connsiteY16" fmla="*/ 5850 h 10014"/>
              <a:gd name="connsiteX17" fmla="*/ 9197 w 15829"/>
              <a:gd name="connsiteY17" fmla="*/ 5707 h 10014"/>
              <a:gd name="connsiteX18" fmla="*/ 9074 w 15829"/>
              <a:gd name="connsiteY18" fmla="*/ 5545 h 10014"/>
              <a:gd name="connsiteX19" fmla="*/ 8950 w 15829"/>
              <a:gd name="connsiteY19" fmla="*/ 5365 h 10014"/>
              <a:gd name="connsiteX20" fmla="*/ 8811 w 15829"/>
              <a:gd name="connsiteY20" fmla="*/ 5186 h 10014"/>
              <a:gd name="connsiteX21" fmla="*/ 8687 w 15829"/>
              <a:gd name="connsiteY21" fmla="*/ 4988 h 10014"/>
              <a:gd name="connsiteX22" fmla="*/ 8579 w 15829"/>
              <a:gd name="connsiteY22" fmla="*/ 4826 h 10014"/>
              <a:gd name="connsiteX23" fmla="*/ 8456 w 15829"/>
              <a:gd name="connsiteY23" fmla="*/ 4683 h 10014"/>
              <a:gd name="connsiteX24" fmla="*/ 8348 w 15829"/>
              <a:gd name="connsiteY24" fmla="*/ 4485 h 10014"/>
              <a:gd name="connsiteX25" fmla="*/ 8224 w 15829"/>
              <a:gd name="connsiteY25" fmla="*/ 4323 h 10014"/>
              <a:gd name="connsiteX26" fmla="*/ 8100 w 15829"/>
              <a:gd name="connsiteY26" fmla="*/ 4108 h 10014"/>
              <a:gd name="connsiteX27" fmla="*/ 8018 w 15829"/>
              <a:gd name="connsiteY27" fmla="*/ 3964 h 10014"/>
              <a:gd name="connsiteX28" fmla="*/ 7869 w 15829"/>
              <a:gd name="connsiteY28" fmla="*/ 3713 h 10014"/>
              <a:gd name="connsiteX29" fmla="*/ 7699 w 15829"/>
              <a:gd name="connsiteY29" fmla="*/ 3407 h 10014"/>
              <a:gd name="connsiteX30" fmla="*/ 7575 w 15829"/>
              <a:gd name="connsiteY30" fmla="*/ 3174 h 10014"/>
              <a:gd name="connsiteX31" fmla="*/ 7467 w 15829"/>
              <a:gd name="connsiteY31" fmla="*/ 2976 h 10014"/>
              <a:gd name="connsiteX32" fmla="*/ 7374 w 15829"/>
              <a:gd name="connsiteY32" fmla="*/ 2796 h 10014"/>
              <a:gd name="connsiteX33" fmla="*/ 7251 w 15829"/>
              <a:gd name="connsiteY33" fmla="*/ 2599 h 10014"/>
              <a:gd name="connsiteX34" fmla="*/ 7158 w 15829"/>
              <a:gd name="connsiteY34" fmla="*/ 2419 h 10014"/>
              <a:gd name="connsiteX35" fmla="*/ 7035 w 15829"/>
              <a:gd name="connsiteY35" fmla="*/ 2186 h 10014"/>
              <a:gd name="connsiteX36" fmla="*/ 6911 w 15829"/>
              <a:gd name="connsiteY36" fmla="*/ 2006 h 10014"/>
              <a:gd name="connsiteX37" fmla="*/ 6787 w 15829"/>
              <a:gd name="connsiteY37" fmla="*/ 1826 h 10014"/>
              <a:gd name="connsiteX38" fmla="*/ 6679 w 15829"/>
              <a:gd name="connsiteY38" fmla="*/ 1629 h 10014"/>
              <a:gd name="connsiteX39" fmla="*/ 6556 w 15829"/>
              <a:gd name="connsiteY39" fmla="*/ 1485 h 10014"/>
              <a:gd name="connsiteX40" fmla="*/ 6463 w 15829"/>
              <a:gd name="connsiteY40" fmla="*/ 1305 h 10014"/>
              <a:gd name="connsiteX41" fmla="*/ 6350 w 15829"/>
              <a:gd name="connsiteY41" fmla="*/ 1162 h 10014"/>
              <a:gd name="connsiteX42" fmla="*/ 6154 w 15829"/>
              <a:gd name="connsiteY42" fmla="*/ 928 h 10014"/>
              <a:gd name="connsiteX43" fmla="*/ 6015 w 15829"/>
              <a:gd name="connsiteY43" fmla="*/ 731 h 10014"/>
              <a:gd name="connsiteX44" fmla="*/ 5876 w 15829"/>
              <a:gd name="connsiteY44" fmla="*/ 587 h 10014"/>
              <a:gd name="connsiteX45" fmla="*/ 5721 w 15829"/>
              <a:gd name="connsiteY45" fmla="*/ 425 h 10014"/>
              <a:gd name="connsiteX46" fmla="*/ 5567 w 15829"/>
              <a:gd name="connsiteY46" fmla="*/ 263 h 10014"/>
              <a:gd name="connsiteX47" fmla="*/ 5402 w 15829"/>
              <a:gd name="connsiteY47" fmla="*/ 108 h 10014"/>
              <a:gd name="connsiteX48" fmla="*/ 5165 w 15829"/>
              <a:gd name="connsiteY48" fmla="*/ 12 h 10014"/>
              <a:gd name="connsiteX49" fmla="*/ 4898 w 15829"/>
              <a:gd name="connsiteY49" fmla="*/ 0 h 10014"/>
              <a:gd name="connsiteX50" fmla="*/ 4774 w 15829"/>
              <a:gd name="connsiteY50" fmla="*/ 120 h 10014"/>
              <a:gd name="connsiteX51" fmla="*/ 4630 w 15829"/>
              <a:gd name="connsiteY51" fmla="*/ 263 h 10014"/>
              <a:gd name="connsiteX52" fmla="*/ 4496 w 15829"/>
              <a:gd name="connsiteY52" fmla="*/ 395 h 10014"/>
              <a:gd name="connsiteX53" fmla="*/ 4311 w 15829"/>
              <a:gd name="connsiteY53" fmla="*/ 659 h 10014"/>
              <a:gd name="connsiteX54" fmla="*/ 4146 w 15829"/>
              <a:gd name="connsiteY54" fmla="*/ 910 h 10014"/>
              <a:gd name="connsiteX55" fmla="*/ 4022 w 15829"/>
              <a:gd name="connsiteY55" fmla="*/ 1102 h 10014"/>
              <a:gd name="connsiteX56" fmla="*/ 3888 w 15829"/>
              <a:gd name="connsiteY56" fmla="*/ 1365 h 10014"/>
              <a:gd name="connsiteX57" fmla="*/ 3785 w 15829"/>
              <a:gd name="connsiteY57" fmla="*/ 1569 h 10014"/>
              <a:gd name="connsiteX58" fmla="*/ 3682 w 15829"/>
              <a:gd name="connsiteY58" fmla="*/ 1760 h 10014"/>
              <a:gd name="connsiteX59" fmla="*/ 3610 w 15829"/>
              <a:gd name="connsiteY59" fmla="*/ 1916 h 10014"/>
              <a:gd name="connsiteX60" fmla="*/ 3559 w 15829"/>
              <a:gd name="connsiteY60" fmla="*/ 2048 h 10014"/>
              <a:gd name="connsiteX61" fmla="*/ 3456 w 15829"/>
              <a:gd name="connsiteY61" fmla="*/ 2263 h 10014"/>
              <a:gd name="connsiteX62" fmla="*/ 3353 w 15829"/>
              <a:gd name="connsiteY62" fmla="*/ 2467 h 10014"/>
              <a:gd name="connsiteX63" fmla="*/ 3260 w 15829"/>
              <a:gd name="connsiteY63" fmla="*/ 2695 h 10014"/>
              <a:gd name="connsiteX64" fmla="*/ 3178 w 15829"/>
              <a:gd name="connsiteY64" fmla="*/ 2910 h 10014"/>
              <a:gd name="connsiteX65" fmla="*/ 3085 w 15829"/>
              <a:gd name="connsiteY65" fmla="*/ 3126 h 10014"/>
              <a:gd name="connsiteX66" fmla="*/ 2972 w 15829"/>
              <a:gd name="connsiteY66" fmla="*/ 3413 h 10014"/>
              <a:gd name="connsiteX67" fmla="*/ 2900 w 15829"/>
              <a:gd name="connsiteY67" fmla="*/ 3629 h 10014"/>
              <a:gd name="connsiteX68" fmla="*/ 2807 w 15829"/>
              <a:gd name="connsiteY68" fmla="*/ 3856 h 10014"/>
              <a:gd name="connsiteX69" fmla="*/ 2714 w 15829"/>
              <a:gd name="connsiteY69" fmla="*/ 4120 h 10014"/>
              <a:gd name="connsiteX70" fmla="*/ 2652 w 15829"/>
              <a:gd name="connsiteY70" fmla="*/ 4323 h 10014"/>
              <a:gd name="connsiteX71" fmla="*/ 2570 w 15829"/>
              <a:gd name="connsiteY71" fmla="*/ 4563 h 10014"/>
              <a:gd name="connsiteX72" fmla="*/ 2508 w 15829"/>
              <a:gd name="connsiteY72" fmla="*/ 4766 h 10014"/>
              <a:gd name="connsiteX73" fmla="*/ 2446 w 15829"/>
              <a:gd name="connsiteY73" fmla="*/ 4970 h 10014"/>
              <a:gd name="connsiteX74" fmla="*/ 2364 w 15829"/>
              <a:gd name="connsiteY74" fmla="*/ 5210 h 10014"/>
              <a:gd name="connsiteX75" fmla="*/ 2261 w 15829"/>
              <a:gd name="connsiteY75" fmla="*/ 5377 h 10014"/>
              <a:gd name="connsiteX76" fmla="*/ 2189 w 15829"/>
              <a:gd name="connsiteY76" fmla="*/ 5557 h 10014"/>
              <a:gd name="connsiteX77" fmla="*/ 2086 w 15829"/>
              <a:gd name="connsiteY77" fmla="*/ 5796 h 10014"/>
              <a:gd name="connsiteX78" fmla="*/ 1993 w 15829"/>
              <a:gd name="connsiteY78" fmla="*/ 6000 h 10014"/>
              <a:gd name="connsiteX79" fmla="*/ 1901 w 15829"/>
              <a:gd name="connsiteY79" fmla="*/ 6204 h 10014"/>
              <a:gd name="connsiteX80" fmla="*/ 1509 w 15829"/>
              <a:gd name="connsiteY80" fmla="*/ 7167 h 10014"/>
              <a:gd name="connsiteX81" fmla="*/ 1182 w 15829"/>
              <a:gd name="connsiteY81" fmla="*/ 7858 h 10014"/>
              <a:gd name="connsiteX82" fmla="*/ 776 w 15829"/>
              <a:gd name="connsiteY82" fmla="*/ 8640 h 10014"/>
              <a:gd name="connsiteX83" fmla="*/ 322 w 15829"/>
              <a:gd name="connsiteY83" fmla="*/ 9498 h 10014"/>
              <a:gd name="connsiteX84" fmla="*/ 0 w 15829"/>
              <a:gd name="connsiteY84" fmla="*/ 9999 h 10014"/>
              <a:gd name="connsiteX0" fmla="*/ 44 w 15829"/>
              <a:gd name="connsiteY0" fmla="*/ 10014 h 10014"/>
              <a:gd name="connsiteX1" fmla="*/ 1334 w 15829"/>
              <a:gd name="connsiteY1" fmla="*/ 10000 h 10014"/>
              <a:gd name="connsiteX2" fmla="*/ 15829 w 15829"/>
              <a:gd name="connsiteY2" fmla="*/ 9964 h 10014"/>
              <a:gd name="connsiteX3" fmla="*/ 15788 w 15829"/>
              <a:gd name="connsiteY3" fmla="*/ 9737 h 10014"/>
              <a:gd name="connsiteX4" fmla="*/ 15160 w 15829"/>
              <a:gd name="connsiteY4" fmla="*/ 9551 h 10014"/>
              <a:gd name="connsiteX5" fmla="*/ 14336 w 15829"/>
              <a:gd name="connsiteY5" fmla="*/ 9281 h 10014"/>
              <a:gd name="connsiteX6" fmla="*/ 13708 w 15829"/>
              <a:gd name="connsiteY6" fmla="*/ 9065 h 10014"/>
              <a:gd name="connsiteX7" fmla="*/ 13090 w 15829"/>
              <a:gd name="connsiteY7" fmla="*/ 8832 h 10014"/>
              <a:gd name="connsiteX8" fmla="*/ 12549 w 15829"/>
              <a:gd name="connsiteY8" fmla="*/ 8580 h 10014"/>
              <a:gd name="connsiteX9" fmla="*/ 12024 w 15829"/>
              <a:gd name="connsiteY9" fmla="*/ 8276 h 10014"/>
              <a:gd name="connsiteX10" fmla="*/ 11437 w 15829"/>
              <a:gd name="connsiteY10" fmla="*/ 7916 h 10014"/>
              <a:gd name="connsiteX11" fmla="*/ 10031 w 15829"/>
              <a:gd name="connsiteY11" fmla="*/ 6802 h 10014"/>
              <a:gd name="connsiteX12" fmla="*/ 9892 w 15829"/>
              <a:gd name="connsiteY12" fmla="*/ 6641 h 10014"/>
              <a:gd name="connsiteX13" fmla="*/ 9753 w 15829"/>
              <a:gd name="connsiteY13" fmla="*/ 6461 h 10014"/>
              <a:gd name="connsiteX14" fmla="*/ 9583 w 15829"/>
              <a:gd name="connsiteY14" fmla="*/ 6281 h 10014"/>
              <a:gd name="connsiteX15" fmla="*/ 9444 w 15829"/>
              <a:gd name="connsiteY15" fmla="*/ 6066 h 10014"/>
              <a:gd name="connsiteX16" fmla="*/ 9290 w 15829"/>
              <a:gd name="connsiteY16" fmla="*/ 5850 h 10014"/>
              <a:gd name="connsiteX17" fmla="*/ 9197 w 15829"/>
              <a:gd name="connsiteY17" fmla="*/ 5707 h 10014"/>
              <a:gd name="connsiteX18" fmla="*/ 9074 w 15829"/>
              <a:gd name="connsiteY18" fmla="*/ 5545 h 10014"/>
              <a:gd name="connsiteX19" fmla="*/ 8950 w 15829"/>
              <a:gd name="connsiteY19" fmla="*/ 5365 h 10014"/>
              <a:gd name="connsiteX20" fmla="*/ 8811 w 15829"/>
              <a:gd name="connsiteY20" fmla="*/ 5186 h 10014"/>
              <a:gd name="connsiteX21" fmla="*/ 8687 w 15829"/>
              <a:gd name="connsiteY21" fmla="*/ 4988 h 10014"/>
              <a:gd name="connsiteX22" fmla="*/ 8579 w 15829"/>
              <a:gd name="connsiteY22" fmla="*/ 4826 h 10014"/>
              <a:gd name="connsiteX23" fmla="*/ 8456 w 15829"/>
              <a:gd name="connsiteY23" fmla="*/ 4683 h 10014"/>
              <a:gd name="connsiteX24" fmla="*/ 8348 w 15829"/>
              <a:gd name="connsiteY24" fmla="*/ 4485 h 10014"/>
              <a:gd name="connsiteX25" fmla="*/ 8224 w 15829"/>
              <a:gd name="connsiteY25" fmla="*/ 4323 h 10014"/>
              <a:gd name="connsiteX26" fmla="*/ 8100 w 15829"/>
              <a:gd name="connsiteY26" fmla="*/ 4108 h 10014"/>
              <a:gd name="connsiteX27" fmla="*/ 8018 w 15829"/>
              <a:gd name="connsiteY27" fmla="*/ 3964 h 10014"/>
              <a:gd name="connsiteX28" fmla="*/ 7869 w 15829"/>
              <a:gd name="connsiteY28" fmla="*/ 3713 h 10014"/>
              <a:gd name="connsiteX29" fmla="*/ 7699 w 15829"/>
              <a:gd name="connsiteY29" fmla="*/ 3407 h 10014"/>
              <a:gd name="connsiteX30" fmla="*/ 7575 w 15829"/>
              <a:gd name="connsiteY30" fmla="*/ 3174 h 10014"/>
              <a:gd name="connsiteX31" fmla="*/ 7467 w 15829"/>
              <a:gd name="connsiteY31" fmla="*/ 2976 h 10014"/>
              <a:gd name="connsiteX32" fmla="*/ 7374 w 15829"/>
              <a:gd name="connsiteY32" fmla="*/ 2796 h 10014"/>
              <a:gd name="connsiteX33" fmla="*/ 7251 w 15829"/>
              <a:gd name="connsiteY33" fmla="*/ 2599 h 10014"/>
              <a:gd name="connsiteX34" fmla="*/ 7158 w 15829"/>
              <a:gd name="connsiteY34" fmla="*/ 2419 h 10014"/>
              <a:gd name="connsiteX35" fmla="*/ 7035 w 15829"/>
              <a:gd name="connsiteY35" fmla="*/ 2186 h 10014"/>
              <a:gd name="connsiteX36" fmla="*/ 6911 w 15829"/>
              <a:gd name="connsiteY36" fmla="*/ 2006 h 10014"/>
              <a:gd name="connsiteX37" fmla="*/ 6787 w 15829"/>
              <a:gd name="connsiteY37" fmla="*/ 1826 h 10014"/>
              <a:gd name="connsiteX38" fmla="*/ 6679 w 15829"/>
              <a:gd name="connsiteY38" fmla="*/ 1629 h 10014"/>
              <a:gd name="connsiteX39" fmla="*/ 6556 w 15829"/>
              <a:gd name="connsiteY39" fmla="*/ 1485 h 10014"/>
              <a:gd name="connsiteX40" fmla="*/ 6463 w 15829"/>
              <a:gd name="connsiteY40" fmla="*/ 1305 h 10014"/>
              <a:gd name="connsiteX41" fmla="*/ 6350 w 15829"/>
              <a:gd name="connsiteY41" fmla="*/ 1162 h 10014"/>
              <a:gd name="connsiteX42" fmla="*/ 6154 w 15829"/>
              <a:gd name="connsiteY42" fmla="*/ 928 h 10014"/>
              <a:gd name="connsiteX43" fmla="*/ 6015 w 15829"/>
              <a:gd name="connsiteY43" fmla="*/ 731 h 10014"/>
              <a:gd name="connsiteX44" fmla="*/ 5876 w 15829"/>
              <a:gd name="connsiteY44" fmla="*/ 587 h 10014"/>
              <a:gd name="connsiteX45" fmla="*/ 5721 w 15829"/>
              <a:gd name="connsiteY45" fmla="*/ 425 h 10014"/>
              <a:gd name="connsiteX46" fmla="*/ 5567 w 15829"/>
              <a:gd name="connsiteY46" fmla="*/ 263 h 10014"/>
              <a:gd name="connsiteX47" fmla="*/ 5402 w 15829"/>
              <a:gd name="connsiteY47" fmla="*/ 108 h 10014"/>
              <a:gd name="connsiteX48" fmla="*/ 5165 w 15829"/>
              <a:gd name="connsiteY48" fmla="*/ 12 h 10014"/>
              <a:gd name="connsiteX49" fmla="*/ 4898 w 15829"/>
              <a:gd name="connsiteY49" fmla="*/ 0 h 10014"/>
              <a:gd name="connsiteX50" fmla="*/ 4774 w 15829"/>
              <a:gd name="connsiteY50" fmla="*/ 120 h 10014"/>
              <a:gd name="connsiteX51" fmla="*/ 4630 w 15829"/>
              <a:gd name="connsiteY51" fmla="*/ 263 h 10014"/>
              <a:gd name="connsiteX52" fmla="*/ 4496 w 15829"/>
              <a:gd name="connsiteY52" fmla="*/ 395 h 10014"/>
              <a:gd name="connsiteX53" fmla="*/ 4311 w 15829"/>
              <a:gd name="connsiteY53" fmla="*/ 659 h 10014"/>
              <a:gd name="connsiteX54" fmla="*/ 4146 w 15829"/>
              <a:gd name="connsiteY54" fmla="*/ 910 h 10014"/>
              <a:gd name="connsiteX55" fmla="*/ 4022 w 15829"/>
              <a:gd name="connsiteY55" fmla="*/ 1102 h 10014"/>
              <a:gd name="connsiteX56" fmla="*/ 3888 w 15829"/>
              <a:gd name="connsiteY56" fmla="*/ 1365 h 10014"/>
              <a:gd name="connsiteX57" fmla="*/ 3785 w 15829"/>
              <a:gd name="connsiteY57" fmla="*/ 1569 h 10014"/>
              <a:gd name="connsiteX58" fmla="*/ 3682 w 15829"/>
              <a:gd name="connsiteY58" fmla="*/ 1760 h 10014"/>
              <a:gd name="connsiteX59" fmla="*/ 3610 w 15829"/>
              <a:gd name="connsiteY59" fmla="*/ 1916 h 10014"/>
              <a:gd name="connsiteX60" fmla="*/ 3559 w 15829"/>
              <a:gd name="connsiteY60" fmla="*/ 2048 h 10014"/>
              <a:gd name="connsiteX61" fmla="*/ 3456 w 15829"/>
              <a:gd name="connsiteY61" fmla="*/ 2263 h 10014"/>
              <a:gd name="connsiteX62" fmla="*/ 3353 w 15829"/>
              <a:gd name="connsiteY62" fmla="*/ 2467 h 10014"/>
              <a:gd name="connsiteX63" fmla="*/ 3260 w 15829"/>
              <a:gd name="connsiteY63" fmla="*/ 2695 h 10014"/>
              <a:gd name="connsiteX64" fmla="*/ 3178 w 15829"/>
              <a:gd name="connsiteY64" fmla="*/ 2910 h 10014"/>
              <a:gd name="connsiteX65" fmla="*/ 3085 w 15829"/>
              <a:gd name="connsiteY65" fmla="*/ 3126 h 10014"/>
              <a:gd name="connsiteX66" fmla="*/ 2972 w 15829"/>
              <a:gd name="connsiteY66" fmla="*/ 3413 h 10014"/>
              <a:gd name="connsiteX67" fmla="*/ 2900 w 15829"/>
              <a:gd name="connsiteY67" fmla="*/ 3629 h 10014"/>
              <a:gd name="connsiteX68" fmla="*/ 2807 w 15829"/>
              <a:gd name="connsiteY68" fmla="*/ 3856 h 10014"/>
              <a:gd name="connsiteX69" fmla="*/ 2714 w 15829"/>
              <a:gd name="connsiteY69" fmla="*/ 4120 h 10014"/>
              <a:gd name="connsiteX70" fmla="*/ 2652 w 15829"/>
              <a:gd name="connsiteY70" fmla="*/ 4323 h 10014"/>
              <a:gd name="connsiteX71" fmla="*/ 2570 w 15829"/>
              <a:gd name="connsiteY71" fmla="*/ 4563 h 10014"/>
              <a:gd name="connsiteX72" fmla="*/ 2508 w 15829"/>
              <a:gd name="connsiteY72" fmla="*/ 4766 h 10014"/>
              <a:gd name="connsiteX73" fmla="*/ 2446 w 15829"/>
              <a:gd name="connsiteY73" fmla="*/ 4970 h 10014"/>
              <a:gd name="connsiteX74" fmla="*/ 2364 w 15829"/>
              <a:gd name="connsiteY74" fmla="*/ 5210 h 10014"/>
              <a:gd name="connsiteX75" fmla="*/ 2261 w 15829"/>
              <a:gd name="connsiteY75" fmla="*/ 5377 h 10014"/>
              <a:gd name="connsiteX76" fmla="*/ 2189 w 15829"/>
              <a:gd name="connsiteY76" fmla="*/ 5557 h 10014"/>
              <a:gd name="connsiteX77" fmla="*/ 2086 w 15829"/>
              <a:gd name="connsiteY77" fmla="*/ 5796 h 10014"/>
              <a:gd name="connsiteX78" fmla="*/ 1993 w 15829"/>
              <a:gd name="connsiteY78" fmla="*/ 6000 h 10014"/>
              <a:gd name="connsiteX79" fmla="*/ 1901 w 15829"/>
              <a:gd name="connsiteY79" fmla="*/ 6204 h 10014"/>
              <a:gd name="connsiteX80" fmla="*/ 1509 w 15829"/>
              <a:gd name="connsiteY80" fmla="*/ 7167 h 10014"/>
              <a:gd name="connsiteX81" fmla="*/ 1182 w 15829"/>
              <a:gd name="connsiteY81" fmla="*/ 7858 h 10014"/>
              <a:gd name="connsiteX82" fmla="*/ 776 w 15829"/>
              <a:gd name="connsiteY82" fmla="*/ 8640 h 10014"/>
              <a:gd name="connsiteX83" fmla="*/ 322 w 15829"/>
              <a:gd name="connsiteY83" fmla="*/ 9498 h 10014"/>
              <a:gd name="connsiteX84" fmla="*/ 0 w 15829"/>
              <a:gd name="connsiteY84" fmla="*/ 9999 h 10014"/>
              <a:gd name="connsiteX0" fmla="*/ 44 w 15829"/>
              <a:gd name="connsiteY0" fmla="*/ 10014 h 10014"/>
              <a:gd name="connsiteX1" fmla="*/ 1334 w 15829"/>
              <a:gd name="connsiteY1" fmla="*/ 10000 h 10014"/>
              <a:gd name="connsiteX2" fmla="*/ 15829 w 15829"/>
              <a:gd name="connsiteY2" fmla="*/ 9964 h 10014"/>
              <a:gd name="connsiteX3" fmla="*/ 15788 w 15829"/>
              <a:gd name="connsiteY3" fmla="*/ 9737 h 10014"/>
              <a:gd name="connsiteX4" fmla="*/ 15160 w 15829"/>
              <a:gd name="connsiteY4" fmla="*/ 9551 h 10014"/>
              <a:gd name="connsiteX5" fmla="*/ 14336 w 15829"/>
              <a:gd name="connsiteY5" fmla="*/ 9281 h 10014"/>
              <a:gd name="connsiteX6" fmla="*/ 13708 w 15829"/>
              <a:gd name="connsiteY6" fmla="*/ 9065 h 10014"/>
              <a:gd name="connsiteX7" fmla="*/ 13090 w 15829"/>
              <a:gd name="connsiteY7" fmla="*/ 8832 h 10014"/>
              <a:gd name="connsiteX8" fmla="*/ 12549 w 15829"/>
              <a:gd name="connsiteY8" fmla="*/ 8580 h 10014"/>
              <a:gd name="connsiteX9" fmla="*/ 12024 w 15829"/>
              <a:gd name="connsiteY9" fmla="*/ 8276 h 10014"/>
              <a:gd name="connsiteX10" fmla="*/ 11437 w 15829"/>
              <a:gd name="connsiteY10" fmla="*/ 7916 h 10014"/>
              <a:gd name="connsiteX11" fmla="*/ 10989 w 15829"/>
              <a:gd name="connsiteY11" fmla="*/ 7592 h 10014"/>
              <a:gd name="connsiteX12" fmla="*/ 9892 w 15829"/>
              <a:gd name="connsiteY12" fmla="*/ 6641 h 10014"/>
              <a:gd name="connsiteX13" fmla="*/ 9753 w 15829"/>
              <a:gd name="connsiteY13" fmla="*/ 6461 h 10014"/>
              <a:gd name="connsiteX14" fmla="*/ 9583 w 15829"/>
              <a:gd name="connsiteY14" fmla="*/ 6281 h 10014"/>
              <a:gd name="connsiteX15" fmla="*/ 9444 w 15829"/>
              <a:gd name="connsiteY15" fmla="*/ 6066 h 10014"/>
              <a:gd name="connsiteX16" fmla="*/ 9290 w 15829"/>
              <a:gd name="connsiteY16" fmla="*/ 5850 h 10014"/>
              <a:gd name="connsiteX17" fmla="*/ 9197 w 15829"/>
              <a:gd name="connsiteY17" fmla="*/ 5707 h 10014"/>
              <a:gd name="connsiteX18" fmla="*/ 9074 w 15829"/>
              <a:gd name="connsiteY18" fmla="*/ 5545 h 10014"/>
              <a:gd name="connsiteX19" fmla="*/ 8950 w 15829"/>
              <a:gd name="connsiteY19" fmla="*/ 5365 h 10014"/>
              <a:gd name="connsiteX20" fmla="*/ 8811 w 15829"/>
              <a:gd name="connsiteY20" fmla="*/ 5186 h 10014"/>
              <a:gd name="connsiteX21" fmla="*/ 8687 w 15829"/>
              <a:gd name="connsiteY21" fmla="*/ 4988 h 10014"/>
              <a:gd name="connsiteX22" fmla="*/ 8579 w 15829"/>
              <a:gd name="connsiteY22" fmla="*/ 4826 h 10014"/>
              <a:gd name="connsiteX23" fmla="*/ 8456 w 15829"/>
              <a:gd name="connsiteY23" fmla="*/ 4683 h 10014"/>
              <a:gd name="connsiteX24" fmla="*/ 8348 w 15829"/>
              <a:gd name="connsiteY24" fmla="*/ 4485 h 10014"/>
              <a:gd name="connsiteX25" fmla="*/ 8224 w 15829"/>
              <a:gd name="connsiteY25" fmla="*/ 4323 h 10014"/>
              <a:gd name="connsiteX26" fmla="*/ 8100 w 15829"/>
              <a:gd name="connsiteY26" fmla="*/ 4108 h 10014"/>
              <a:gd name="connsiteX27" fmla="*/ 8018 w 15829"/>
              <a:gd name="connsiteY27" fmla="*/ 3964 h 10014"/>
              <a:gd name="connsiteX28" fmla="*/ 7869 w 15829"/>
              <a:gd name="connsiteY28" fmla="*/ 3713 h 10014"/>
              <a:gd name="connsiteX29" fmla="*/ 7699 w 15829"/>
              <a:gd name="connsiteY29" fmla="*/ 3407 h 10014"/>
              <a:gd name="connsiteX30" fmla="*/ 7575 w 15829"/>
              <a:gd name="connsiteY30" fmla="*/ 3174 h 10014"/>
              <a:gd name="connsiteX31" fmla="*/ 7467 w 15829"/>
              <a:gd name="connsiteY31" fmla="*/ 2976 h 10014"/>
              <a:gd name="connsiteX32" fmla="*/ 7374 w 15829"/>
              <a:gd name="connsiteY32" fmla="*/ 2796 h 10014"/>
              <a:gd name="connsiteX33" fmla="*/ 7251 w 15829"/>
              <a:gd name="connsiteY33" fmla="*/ 2599 h 10014"/>
              <a:gd name="connsiteX34" fmla="*/ 7158 w 15829"/>
              <a:gd name="connsiteY34" fmla="*/ 2419 h 10014"/>
              <a:gd name="connsiteX35" fmla="*/ 7035 w 15829"/>
              <a:gd name="connsiteY35" fmla="*/ 2186 h 10014"/>
              <a:gd name="connsiteX36" fmla="*/ 6911 w 15829"/>
              <a:gd name="connsiteY36" fmla="*/ 2006 h 10014"/>
              <a:gd name="connsiteX37" fmla="*/ 6787 w 15829"/>
              <a:gd name="connsiteY37" fmla="*/ 1826 h 10014"/>
              <a:gd name="connsiteX38" fmla="*/ 6679 w 15829"/>
              <a:gd name="connsiteY38" fmla="*/ 1629 h 10014"/>
              <a:gd name="connsiteX39" fmla="*/ 6556 w 15829"/>
              <a:gd name="connsiteY39" fmla="*/ 1485 h 10014"/>
              <a:gd name="connsiteX40" fmla="*/ 6463 w 15829"/>
              <a:gd name="connsiteY40" fmla="*/ 1305 h 10014"/>
              <a:gd name="connsiteX41" fmla="*/ 6350 w 15829"/>
              <a:gd name="connsiteY41" fmla="*/ 1162 h 10014"/>
              <a:gd name="connsiteX42" fmla="*/ 6154 w 15829"/>
              <a:gd name="connsiteY42" fmla="*/ 928 h 10014"/>
              <a:gd name="connsiteX43" fmla="*/ 6015 w 15829"/>
              <a:gd name="connsiteY43" fmla="*/ 731 h 10014"/>
              <a:gd name="connsiteX44" fmla="*/ 5876 w 15829"/>
              <a:gd name="connsiteY44" fmla="*/ 587 h 10014"/>
              <a:gd name="connsiteX45" fmla="*/ 5721 w 15829"/>
              <a:gd name="connsiteY45" fmla="*/ 425 h 10014"/>
              <a:gd name="connsiteX46" fmla="*/ 5567 w 15829"/>
              <a:gd name="connsiteY46" fmla="*/ 263 h 10014"/>
              <a:gd name="connsiteX47" fmla="*/ 5402 w 15829"/>
              <a:gd name="connsiteY47" fmla="*/ 108 h 10014"/>
              <a:gd name="connsiteX48" fmla="*/ 5165 w 15829"/>
              <a:gd name="connsiteY48" fmla="*/ 12 h 10014"/>
              <a:gd name="connsiteX49" fmla="*/ 4898 w 15829"/>
              <a:gd name="connsiteY49" fmla="*/ 0 h 10014"/>
              <a:gd name="connsiteX50" fmla="*/ 4774 w 15829"/>
              <a:gd name="connsiteY50" fmla="*/ 120 h 10014"/>
              <a:gd name="connsiteX51" fmla="*/ 4630 w 15829"/>
              <a:gd name="connsiteY51" fmla="*/ 263 h 10014"/>
              <a:gd name="connsiteX52" fmla="*/ 4496 w 15829"/>
              <a:gd name="connsiteY52" fmla="*/ 395 h 10014"/>
              <a:gd name="connsiteX53" fmla="*/ 4311 w 15829"/>
              <a:gd name="connsiteY53" fmla="*/ 659 h 10014"/>
              <a:gd name="connsiteX54" fmla="*/ 4146 w 15829"/>
              <a:gd name="connsiteY54" fmla="*/ 910 h 10014"/>
              <a:gd name="connsiteX55" fmla="*/ 4022 w 15829"/>
              <a:gd name="connsiteY55" fmla="*/ 1102 h 10014"/>
              <a:gd name="connsiteX56" fmla="*/ 3888 w 15829"/>
              <a:gd name="connsiteY56" fmla="*/ 1365 h 10014"/>
              <a:gd name="connsiteX57" fmla="*/ 3785 w 15829"/>
              <a:gd name="connsiteY57" fmla="*/ 1569 h 10014"/>
              <a:gd name="connsiteX58" fmla="*/ 3682 w 15829"/>
              <a:gd name="connsiteY58" fmla="*/ 1760 h 10014"/>
              <a:gd name="connsiteX59" fmla="*/ 3610 w 15829"/>
              <a:gd name="connsiteY59" fmla="*/ 1916 h 10014"/>
              <a:gd name="connsiteX60" fmla="*/ 3559 w 15829"/>
              <a:gd name="connsiteY60" fmla="*/ 2048 h 10014"/>
              <a:gd name="connsiteX61" fmla="*/ 3456 w 15829"/>
              <a:gd name="connsiteY61" fmla="*/ 2263 h 10014"/>
              <a:gd name="connsiteX62" fmla="*/ 3353 w 15829"/>
              <a:gd name="connsiteY62" fmla="*/ 2467 h 10014"/>
              <a:gd name="connsiteX63" fmla="*/ 3260 w 15829"/>
              <a:gd name="connsiteY63" fmla="*/ 2695 h 10014"/>
              <a:gd name="connsiteX64" fmla="*/ 3178 w 15829"/>
              <a:gd name="connsiteY64" fmla="*/ 2910 h 10014"/>
              <a:gd name="connsiteX65" fmla="*/ 3085 w 15829"/>
              <a:gd name="connsiteY65" fmla="*/ 3126 h 10014"/>
              <a:gd name="connsiteX66" fmla="*/ 2972 w 15829"/>
              <a:gd name="connsiteY66" fmla="*/ 3413 h 10014"/>
              <a:gd name="connsiteX67" fmla="*/ 2900 w 15829"/>
              <a:gd name="connsiteY67" fmla="*/ 3629 h 10014"/>
              <a:gd name="connsiteX68" fmla="*/ 2807 w 15829"/>
              <a:gd name="connsiteY68" fmla="*/ 3856 h 10014"/>
              <a:gd name="connsiteX69" fmla="*/ 2714 w 15829"/>
              <a:gd name="connsiteY69" fmla="*/ 4120 h 10014"/>
              <a:gd name="connsiteX70" fmla="*/ 2652 w 15829"/>
              <a:gd name="connsiteY70" fmla="*/ 4323 h 10014"/>
              <a:gd name="connsiteX71" fmla="*/ 2570 w 15829"/>
              <a:gd name="connsiteY71" fmla="*/ 4563 h 10014"/>
              <a:gd name="connsiteX72" fmla="*/ 2508 w 15829"/>
              <a:gd name="connsiteY72" fmla="*/ 4766 h 10014"/>
              <a:gd name="connsiteX73" fmla="*/ 2446 w 15829"/>
              <a:gd name="connsiteY73" fmla="*/ 4970 h 10014"/>
              <a:gd name="connsiteX74" fmla="*/ 2364 w 15829"/>
              <a:gd name="connsiteY74" fmla="*/ 5210 h 10014"/>
              <a:gd name="connsiteX75" fmla="*/ 2261 w 15829"/>
              <a:gd name="connsiteY75" fmla="*/ 5377 h 10014"/>
              <a:gd name="connsiteX76" fmla="*/ 2189 w 15829"/>
              <a:gd name="connsiteY76" fmla="*/ 5557 h 10014"/>
              <a:gd name="connsiteX77" fmla="*/ 2086 w 15829"/>
              <a:gd name="connsiteY77" fmla="*/ 5796 h 10014"/>
              <a:gd name="connsiteX78" fmla="*/ 1993 w 15829"/>
              <a:gd name="connsiteY78" fmla="*/ 6000 h 10014"/>
              <a:gd name="connsiteX79" fmla="*/ 1901 w 15829"/>
              <a:gd name="connsiteY79" fmla="*/ 6204 h 10014"/>
              <a:gd name="connsiteX80" fmla="*/ 1509 w 15829"/>
              <a:gd name="connsiteY80" fmla="*/ 7167 h 10014"/>
              <a:gd name="connsiteX81" fmla="*/ 1182 w 15829"/>
              <a:gd name="connsiteY81" fmla="*/ 7858 h 10014"/>
              <a:gd name="connsiteX82" fmla="*/ 776 w 15829"/>
              <a:gd name="connsiteY82" fmla="*/ 8640 h 10014"/>
              <a:gd name="connsiteX83" fmla="*/ 322 w 15829"/>
              <a:gd name="connsiteY83" fmla="*/ 9498 h 10014"/>
              <a:gd name="connsiteX84" fmla="*/ 0 w 15829"/>
              <a:gd name="connsiteY84" fmla="*/ 9999 h 10014"/>
              <a:gd name="connsiteX0" fmla="*/ 44 w 15829"/>
              <a:gd name="connsiteY0" fmla="*/ 10014 h 10014"/>
              <a:gd name="connsiteX1" fmla="*/ 1334 w 15829"/>
              <a:gd name="connsiteY1" fmla="*/ 10000 h 10014"/>
              <a:gd name="connsiteX2" fmla="*/ 15829 w 15829"/>
              <a:gd name="connsiteY2" fmla="*/ 9964 h 10014"/>
              <a:gd name="connsiteX3" fmla="*/ 15788 w 15829"/>
              <a:gd name="connsiteY3" fmla="*/ 9737 h 10014"/>
              <a:gd name="connsiteX4" fmla="*/ 15160 w 15829"/>
              <a:gd name="connsiteY4" fmla="*/ 9551 h 10014"/>
              <a:gd name="connsiteX5" fmla="*/ 14336 w 15829"/>
              <a:gd name="connsiteY5" fmla="*/ 9281 h 10014"/>
              <a:gd name="connsiteX6" fmla="*/ 13708 w 15829"/>
              <a:gd name="connsiteY6" fmla="*/ 9065 h 10014"/>
              <a:gd name="connsiteX7" fmla="*/ 13090 w 15829"/>
              <a:gd name="connsiteY7" fmla="*/ 8832 h 10014"/>
              <a:gd name="connsiteX8" fmla="*/ 12549 w 15829"/>
              <a:gd name="connsiteY8" fmla="*/ 8580 h 10014"/>
              <a:gd name="connsiteX9" fmla="*/ 12024 w 15829"/>
              <a:gd name="connsiteY9" fmla="*/ 8276 h 10014"/>
              <a:gd name="connsiteX10" fmla="*/ 11437 w 15829"/>
              <a:gd name="connsiteY10" fmla="*/ 7916 h 10014"/>
              <a:gd name="connsiteX11" fmla="*/ 10989 w 15829"/>
              <a:gd name="connsiteY11" fmla="*/ 7592 h 10014"/>
              <a:gd name="connsiteX12" fmla="*/ 10433 w 15829"/>
              <a:gd name="connsiteY12" fmla="*/ 7126 h 10014"/>
              <a:gd name="connsiteX13" fmla="*/ 9753 w 15829"/>
              <a:gd name="connsiteY13" fmla="*/ 6461 h 10014"/>
              <a:gd name="connsiteX14" fmla="*/ 9583 w 15829"/>
              <a:gd name="connsiteY14" fmla="*/ 6281 h 10014"/>
              <a:gd name="connsiteX15" fmla="*/ 9444 w 15829"/>
              <a:gd name="connsiteY15" fmla="*/ 6066 h 10014"/>
              <a:gd name="connsiteX16" fmla="*/ 9290 w 15829"/>
              <a:gd name="connsiteY16" fmla="*/ 5850 h 10014"/>
              <a:gd name="connsiteX17" fmla="*/ 9197 w 15829"/>
              <a:gd name="connsiteY17" fmla="*/ 5707 h 10014"/>
              <a:gd name="connsiteX18" fmla="*/ 9074 w 15829"/>
              <a:gd name="connsiteY18" fmla="*/ 5545 h 10014"/>
              <a:gd name="connsiteX19" fmla="*/ 8950 w 15829"/>
              <a:gd name="connsiteY19" fmla="*/ 5365 h 10014"/>
              <a:gd name="connsiteX20" fmla="*/ 8811 w 15829"/>
              <a:gd name="connsiteY20" fmla="*/ 5186 h 10014"/>
              <a:gd name="connsiteX21" fmla="*/ 8687 w 15829"/>
              <a:gd name="connsiteY21" fmla="*/ 4988 h 10014"/>
              <a:gd name="connsiteX22" fmla="*/ 8579 w 15829"/>
              <a:gd name="connsiteY22" fmla="*/ 4826 h 10014"/>
              <a:gd name="connsiteX23" fmla="*/ 8456 w 15829"/>
              <a:gd name="connsiteY23" fmla="*/ 4683 h 10014"/>
              <a:gd name="connsiteX24" fmla="*/ 8348 w 15829"/>
              <a:gd name="connsiteY24" fmla="*/ 4485 h 10014"/>
              <a:gd name="connsiteX25" fmla="*/ 8224 w 15829"/>
              <a:gd name="connsiteY25" fmla="*/ 4323 h 10014"/>
              <a:gd name="connsiteX26" fmla="*/ 8100 w 15829"/>
              <a:gd name="connsiteY26" fmla="*/ 4108 h 10014"/>
              <a:gd name="connsiteX27" fmla="*/ 8018 w 15829"/>
              <a:gd name="connsiteY27" fmla="*/ 3964 h 10014"/>
              <a:gd name="connsiteX28" fmla="*/ 7869 w 15829"/>
              <a:gd name="connsiteY28" fmla="*/ 3713 h 10014"/>
              <a:gd name="connsiteX29" fmla="*/ 7699 w 15829"/>
              <a:gd name="connsiteY29" fmla="*/ 3407 h 10014"/>
              <a:gd name="connsiteX30" fmla="*/ 7575 w 15829"/>
              <a:gd name="connsiteY30" fmla="*/ 3174 h 10014"/>
              <a:gd name="connsiteX31" fmla="*/ 7467 w 15829"/>
              <a:gd name="connsiteY31" fmla="*/ 2976 h 10014"/>
              <a:gd name="connsiteX32" fmla="*/ 7374 w 15829"/>
              <a:gd name="connsiteY32" fmla="*/ 2796 h 10014"/>
              <a:gd name="connsiteX33" fmla="*/ 7251 w 15829"/>
              <a:gd name="connsiteY33" fmla="*/ 2599 h 10014"/>
              <a:gd name="connsiteX34" fmla="*/ 7158 w 15829"/>
              <a:gd name="connsiteY34" fmla="*/ 2419 h 10014"/>
              <a:gd name="connsiteX35" fmla="*/ 7035 w 15829"/>
              <a:gd name="connsiteY35" fmla="*/ 2186 h 10014"/>
              <a:gd name="connsiteX36" fmla="*/ 6911 w 15829"/>
              <a:gd name="connsiteY36" fmla="*/ 2006 h 10014"/>
              <a:gd name="connsiteX37" fmla="*/ 6787 w 15829"/>
              <a:gd name="connsiteY37" fmla="*/ 1826 h 10014"/>
              <a:gd name="connsiteX38" fmla="*/ 6679 w 15829"/>
              <a:gd name="connsiteY38" fmla="*/ 1629 h 10014"/>
              <a:gd name="connsiteX39" fmla="*/ 6556 w 15829"/>
              <a:gd name="connsiteY39" fmla="*/ 1485 h 10014"/>
              <a:gd name="connsiteX40" fmla="*/ 6463 w 15829"/>
              <a:gd name="connsiteY40" fmla="*/ 1305 h 10014"/>
              <a:gd name="connsiteX41" fmla="*/ 6350 w 15829"/>
              <a:gd name="connsiteY41" fmla="*/ 1162 h 10014"/>
              <a:gd name="connsiteX42" fmla="*/ 6154 w 15829"/>
              <a:gd name="connsiteY42" fmla="*/ 928 h 10014"/>
              <a:gd name="connsiteX43" fmla="*/ 6015 w 15829"/>
              <a:gd name="connsiteY43" fmla="*/ 731 h 10014"/>
              <a:gd name="connsiteX44" fmla="*/ 5876 w 15829"/>
              <a:gd name="connsiteY44" fmla="*/ 587 h 10014"/>
              <a:gd name="connsiteX45" fmla="*/ 5721 w 15829"/>
              <a:gd name="connsiteY45" fmla="*/ 425 h 10014"/>
              <a:gd name="connsiteX46" fmla="*/ 5567 w 15829"/>
              <a:gd name="connsiteY46" fmla="*/ 263 h 10014"/>
              <a:gd name="connsiteX47" fmla="*/ 5402 w 15829"/>
              <a:gd name="connsiteY47" fmla="*/ 108 h 10014"/>
              <a:gd name="connsiteX48" fmla="*/ 5165 w 15829"/>
              <a:gd name="connsiteY48" fmla="*/ 12 h 10014"/>
              <a:gd name="connsiteX49" fmla="*/ 4898 w 15829"/>
              <a:gd name="connsiteY49" fmla="*/ 0 h 10014"/>
              <a:gd name="connsiteX50" fmla="*/ 4774 w 15829"/>
              <a:gd name="connsiteY50" fmla="*/ 120 h 10014"/>
              <a:gd name="connsiteX51" fmla="*/ 4630 w 15829"/>
              <a:gd name="connsiteY51" fmla="*/ 263 h 10014"/>
              <a:gd name="connsiteX52" fmla="*/ 4496 w 15829"/>
              <a:gd name="connsiteY52" fmla="*/ 395 h 10014"/>
              <a:gd name="connsiteX53" fmla="*/ 4311 w 15829"/>
              <a:gd name="connsiteY53" fmla="*/ 659 h 10014"/>
              <a:gd name="connsiteX54" fmla="*/ 4146 w 15829"/>
              <a:gd name="connsiteY54" fmla="*/ 910 h 10014"/>
              <a:gd name="connsiteX55" fmla="*/ 4022 w 15829"/>
              <a:gd name="connsiteY55" fmla="*/ 1102 h 10014"/>
              <a:gd name="connsiteX56" fmla="*/ 3888 w 15829"/>
              <a:gd name="connsiteY56" fmla="*/ 1365 h 10014"/>
              <a:gd name="connsiteX57" fmla="*/ 3785 w 15829"/>
              <a:gd name="connsiteY57" fmla="*/ 1569 h 10014"/>
              <a:gd name="connsiteX58" fmla="*/ 3682 w 15829"/>
              <a:gd name="connsiteY58" fmla="*/ 1760 h 10014"/>
              <a:gd name="connsiteX59" fmla="*/ 3610 w 15829"/>
              <a:gd name="connsiteY59" fmla="*/ 1916 h 10014"/>
              <a:gd name="connsiteX60" fmla="*/ 3559 w 15829"/>
              <a:gd name="connsiteY60" fmla="*/ 2048 h 10014"/>
              <a:gd name="connsiteX61" fmla="*/ 3456 w 15829"/>
              <a:gd name="connsiteY61" fmla="*/ 2263 h 10014"/>
              <a:gd name="connsiteX62" fmla="*/ 3353 w 15829"/>
              <a:gd name="connsiteY62" fmla="*/ 2467 h 10014"/>
              <a:gd name="connsiteX63" fmla="*/ 3260 w 15829"/>
              <a:gd name="connsiteY63" fmla="*/ 2695 h 10014"/>
              <a:gd name="connsiteX64" fmla="*/ 3178 w 15829"/>
              <a:gd name="connsiteY64" fmla="*/ 2910 h 10014"/>
              <a:gd name="connsiteX65" fmla="*/ 3085 w 15829"/>
              <a:gd name="connsiteY65" fmla="*/ 3126 h 10014"/>
              <a:gd name="connsiteX66" fmla="*/ 2972 w 15829"/>
              <a:gd name="connsiteY66" fmla="*/ 3413 h 10014"/>
              <a:gd name="connsiteX67" fmla="*/ 2900 w 15829"/>
              <a:gd name="connsiteY67" fmla="*/ 3629 h 10014"/>
              <a:gd name="connsiteX68" fmla="*/ 2807 w 15829"/>
              <a:gd name="connsiteY68" fmla="*/ 3856 h 10014"/>
              <a:gd name="connsiteX69" fmla="*/ 2714 w 15829"/>
              <a:gd name="connsiteY69" fmla="*/ 4120 h 10014"/>
              <a:gd name="connsiteX70" fmla="*/ 2652 w 15829"/>
              <a:gd name="connsiteY70" fmla="*/ 4323 h 10014"/>
              <a:gd name="connsiteX71" fmla="*/ 2570 w 15829"/>
              <a:gd name="connsiteY71" fmla="*/ 4563 h 10014"/>
              <a:gd name="connsiteX72" fmla="*/ 2508 w 15829"/>
              <a:gd name="connsiteY72" fmla="*/ 4766 h 10014"/>
              <a:gd name="connsiteX73" fmla="*/ 2446 w 15829"/>
              <a:gd name="connsiteY73" fmla="*/ 4970 h 10014"/>
              <a:gd name="connsiteX74" fmla="*/ 2364 w 15829"/>
              <a:gd name="connsiteY74" fmla="*/ 5210 h 10014"/>
              <a:gd name="connsiteX75" fmla="*/ 2261 w 15829"/>
              <a:gd name="connsiteY75" fmla="*/ 5377 h 10014"/>
              <a:gd name="connsiteX76" fmla="*/ 2189 w 15829"/>
              <a:gd name="connsiteY76" fmla="*/ 5557 h 10014"/>
              <a:gd name="connsiteX77" fmla="*/ 2086 w 15829"/>
              <a:gd name="connsiteY77" fmla="*/ 5796 h 10014"/>
              <a:gd name="connsiteX78" fmla="*/ 1993 w 15829"/>
              <a:gd name="connsiteY78" fmla="*/ 6000 h 10014"/>
              <a:gd name="connsiteX79" fmla="*/ 1901 w 15829"/>
              <a:gd name="connsiteY79" fmla="*/ 6204 h 10014"/>
              <a:gd name="connsiteX80" fmla="*/ 1509 w 15829"/>
              <a:gd name="connsiteY80" fmla="*/ 7167 h 10014"/>
              <a:gd name="connsiteX81" fmla="*/ 1182 w 15829"/>
              <a:gd name="connsiteY81" fmla="*/ 7858 h 10014"/>
              <a:gd name="connsiteX82" fmla="*/ 776 w 15829"/>
              <a:gd name="connsiteY82" fmla="*/ 8640 h 10014"/>
              <a:gd name="connsiteX83" fmla="*/ 322 w 15829"/>
              <a:gd name="connsiteY83" fmla="*/ 9498 h 10014"/>
              <a:gd name="connsiteX84" fmla="*/ 0 w 15829"/>
              <a:gd name="connsiteY84" fmla="*/ 9999 h 10014"/>
              <a:gd name="connsiteX0" fmla="*/ 44 w 15829"/>
              <a:gd name="connsiteY0" fmla="*/ 10014 h 10014"/>
              <a:gd name="connsiteX1" fmla="*/ 1334 w 15829"/>
              <a:gd name="connsiteY1" fmla="*/ 10000 h 10014"/>
              <a:gd name="connsiteX2" fmla="*/ 15829 w 15829"/>
              <a:gd name="connsiteY2" fmla="*/ 9964 h 10014"/>
              <a:gd name="connsiteX3" fmla="*/ 15788 w 15829"/>
              <a:gd name="connsiteY3" fmla="*/ 9737 h 10014"/>
              <a:gd name="connsiteX4" fmla="*/ 15160 w 15829"/>
              <a:gd name="connsiteY4" fmla="*/ 9551 h 10014"/>
              <a:gd name="connsiteX5" fmla="*/ 14336 w 15829"/>
              <a:gd name="connsiteY5" fmla="*/ 9281 h 10014"/>
              <a:gd name="connsiteX6" fmla="*/ 13708 w 15829"/>
              <a:gd name="connsiteY6" fmla="*/ 9065 h 10014"/>
              <a:gd name="connsiteX7" fmla="*/ 13090 w 15829"/>
              <a:gd name="connsiteY7" fmla="*/ 8832 h 10014"/>
              <a:gd name="connsiteX8" fmla="*/ 12549 w 15829"/>
              <a:gd name="connsiteY8" fmla="*/ 8580 h 10014"/>
              <a:gd name="connsiteX9" fmla="*/ 12024 w 15829"/>
              <a:gd name="connsiteY9" fmla="*/ 8276 h 10014"/>
              <a:gd name="connsiteX10" fmla="*/ 11437 w 15829"/>
              <a:gd name="connsiteY10" fmla="*/ 7916 h 10014"/>
              <a:gd name="connsiteX11" fmla="*/ 10989 w 15829"/>
              <a:gd name="connsiteY11" fmla="*/ 7592 h 10014"/>
              <a:gd name="connsiteX12" fmla="*/ 10433 w 15829"/>
              <a:gd name="connsiteY12" fmla="*/ 7198 h 10014"/>
              <a:gd name="connsiteX13" fmla="*/ 9753 w 15829"/>
              <a:gd name="connsiteY13" fmla="*/ 6461 h 10014"/>
              <a:gd name="connsiteX14" fmla="*/ 9583 w 15829"/>
              <a:gd name="connsiteY14" fmla="*/ 6281 h 10014"/>
              <a:gd name="connsiteX15" fmla="*/ 9444 w 15829"/>
              <a:gd name="connsiteY15" fmla="*/ 6066 h 10014"/>
              <a:gd name="connsiteX16" fmla="*/ 9290 w 15829"/>
              <a:gd name="connsiteY16" fmla="*/ 5850 h 10014"/>
              <a:gd name="connsiteX17" fmla="*/ 9197 w 15829"/>
              <a:gd name="connsiteY17" fmla="*/ 5707 h 10014"/>
              <a:gd name="connsiteX18" fmla="*/ 9074 w 15829"/>
              <a:gd name="connsiteY18" fmla="*/ 5545 h 10014"/>
              <a:gd name="connsiteX19" fmla="*/ 8950 w 15829"/>
              <a:gd name="connsiteY19" fmla="*/ 5365 h 10014"/>
              <a:gd name="connsiteX20" fmla="*/ 8811 w 15829"/>
              <a:gd name="connsiteY20" fmla="*/ 5186 h 10014"/>
              <a:gd name="connsiteX21" fmla="*/ 8687 w 15829"/>
              <a:gd name="connsiteY21" fmla="*/ 4988 h 10014"/>
              <a:gd name="connsiteX22" fmla="*/ 8579 w 15829"/>
              <a:gd name="connsiteY22" fmla="*/ 4826 h 10014"/>
              <a:gd name="connsiteX23" fmla="*/ 8456 w 15829"/>
              <a:gd name="connsiteY23" fmla="*/ 4683 h 10014"/>
              <a:gd name="connsiteX24" fmla="*/ 8348 w 15829"/>
              <a:gd name="connsiteY24" fmla="*/ 4485 h 10014"/>
              <a:gd name="connsiteX25" fmla="*/ 8224 w 15829"/>
              <a:gd name="connsiteY25" fmla="*/ 4323 h 10014"/>
              <a:gd name="connsiteX26" fmla="*/ 8100 w 15829"/>
              <a:gd name="connsiteY26" fmla="*/ 4108 h 10014"/>
              <a:gd name="connsiteX27" fmla="*/ 8018 w 15829"/>
              <a:gd name="connsiteY27" fmla="*/ 3964 h 10014"/>
              <a:gd name="connsiteX28" fmla="*/ 7869 w 15829"/>
              <a:gd name="connsiteY28" fmla="*/ 3713 h 10014"/>
              <a:gd name="connsiteX29" fmla="*/ 7699 w 15829"/>
              <a:gd name="connsiteY29" fmla="*/ 3407 h 10014"/>
              <a:gd name="connsiteX30" fmla="*/ 7575 w 15829"/>
              <a:gd name="connsiteY30" fmla="*/ 3174 h 10014"/>
              <a:gd name="connsiteX31" fmla="*/ 7467 w 15829"/>
              <a:gd name="connsiteY31" fmla="*/ 2976 h 10014"/>
              <a:gd name="connsiteX32" fmla="*/ 7374 w 15829"/>
              <a:gd name="connsiteY32" fmla="*/ 2796 h 10014"/>
              <a:gd name="connsiteX33" fmla="*/ 7251 w 15829"/>
              <a:gd name="connsiteY33" fmla="*/ 2599 h 10014"/>
              <a:gd name="connsiteX34" fmla="*/ 7158 w 15829"/>
              <a:gd name="connsiteY34" fmla="*/ 2419 h 10014"/>
              <a:gd name="connsiteX35" fmla="*/ 7035 w 15829"/>
              <a:gd name="connsiteY35" fmla="*/ 2186 h 10014"/>
              <a:gd name="connsiteX36" fmla="*/ 6911 w 15829"/>
              <a:gd name="connsiteY36" fmla="*/ 2006 h 10014"/>
              <a:gd name="connsiteX37" fmla="*/ 6787 w 15829"/>
              <a:gd name="connsiteY37" fmla="*/ 1826 h 10014"/>
              <a:gd name="connsiteX38" fmla="*/ 6679 w 15829"/>
              <a:gd name="connsiteY38" fmla="*/ 1629 h 10014"/>
              <a:gd name="connsiteX39" fmla="*/ 6556 w 15829"/>
              <a:gd name="connsiteY39" fmla="*/ 1485 h 10014"/>
              <a:gd name="connsiteX40" fmla="*/ 6463 w 15829"/>
              <a:gd name="connsiteY40" fmla="*/ 1305 h 10014"/>
              <a:gd name="connsiteX41" fmla="*/ 6350 w 15829"/>
              <a:gd name="connsiteY41" fmla="*/ 1162 h 10014"/>
              <a:gd name="connsiteX42" fmla="*/ 6154 w 15829"/>
              <a:gd name="connsiteY42" fmla="*/ 928 h 10014"/>
              <a:gd name="connsiteX43" fmla="*/ 6015 w 15829"/>
              <a:gd name="connsiteY43" fmla="*/ 731 h 10014"/>
              <a:gd name="connsiteX44" fmla="*/ 5876 w 15829"/>
              <a:gd name="connsiteY44" fmla="*/ 587 h 10014"/>
              <a:gd name="connsiteX45" fmla="*/ 5721 w 15829"/>
              <a:gd name="connsiteY45" fmla="*/ 425 h 10014"/>
              <a:gd name="connsiteX46" fmla="*/ 5567 w 15829"/>
              <a:gd name="connsiteY46" fmla="*/ 263 h 10014"/>
              <a:gd name="connsiteX47" fmla="*/ 5402 w 15829"/>
              <a:gd name="connsiteY47" fmla="*/ 108 h 10014"/>
              <a:gd name="connsiteX48" fmla="*/ 5165 w 15829"/>
              <a:gd name="connsiteY48" fmla="*/ 12 h 10014"/>
              <a:gd name="connsiteX49" fmla="*/ 4898 w 15829"/>
              <a:gd name="connsiteY49" fmla="*/ 0 h 10014"/>
              <a:gd name="connsiteX50" fmla="*/ 4774 w 15829"/>
              <a:gd name="connsiteY50" fmla="*/ 120 h 10014"/>
              <a:gd name="connsiteX51" fmla="*/ 4630 w 15829"/>
              <a:gd name="connsiteY51" fmla="*/ 263 h 10014"/>
              <a:gd name="connsiteX52" fmla="*/ 4496 w 15829"/>
              <a:gd name="connsiteY52" fmla="*/ 395 h 10014"/>
              <a:gd name="connsiteX53" fmla="*/ 4311 w 15829"/>
              <a:gd name="connsiteY53" fmla="*/ 659 h 10014"/>
              <a:gd name="connsiteX54" fmla="*/ 4146 w 15829"/>
              <a:gd name="connsiteY54" fmla="*/ 910 h 10014"/>
              <a:gd name="connsiteX55" fmla="*/ 4022 w 15829"/>
              <a:gd name="connsiteY55" fmla="*/ 1102 h 10014"/>
              <a:gd name="connsiteX56" fmla="*/ 3888 w 15829"/>
              <a:gd name="connsiteY56" fmla="*/ 1365 h 10014"/>
              <a:gd name="connsiteX57" fmla="*/ 3785 w 15829"/>
              <a:gd name="connsiteY57" fmla="*/ 1569 h 10014"/>
              <a:gd name="connsiteX58" fmla="*/ 3682 w 15829"/>
              <a:gd name="connsiteY58" fmla="*/ 1760 h 10014"/>
              <a:gd name="connsiteX59" fmla="*/ 3610 w 15829"/>
              <a:gd name="connsiteY59" fmla="*/ 1916 h 10014"/>
              <a:gd name="connsiteX60" fmla="*/ 3559 w 15829"/>
              <a:gd name="connsiteY60" fmla="*/ 2048 h 10014"/>
              <a:gd name="connsiteX61" fmla="*/ 3456 w 15829"/>
              <a:gd name="connsiteY61" fmla="*/ 2263 h 10014"/>
              <a:gd name="connsiteX62" fmla="*/ 3353 w 15829"/>
              <a:gd name="connsiteY62" fmla="*/ 2467 h 10014"/>
              <a:gd name="connsiteX63" fmla="*/ 3260 w 15829"/>
              <a:gd name="connsiteY63" fmla="*/ 2695 h 10014"/>
              <a:gd name="connsiteX64" fmla="*/ 3178 w 15829"/>
              <a:gd name="connsiteY64" fmla="*/ 2910 h 10014"/>
              <a:gd name="connsiteX65" fmla="*/ 3085 w 15829"/>
              <a:gd name="connsiteY65" fmla="*/ 3126 h 10014"/>
              <a:gd name="connsiteX66" fmla="*/ 2972 w 15829"/>
              <a:gd name="connsiteY66" fmla="*/ 3413 h 10014"/>
              <a:gd name="connsiteX67" fmla="*/ 2900 w 15829"/>
              <a:gd name="connsiteY67" fmla="*/ 3629 h 10014"/>
              <a:gd name="connsiteX68" fmla="*/ 2807 w 15829"/>
              <a:gd name="connsiteY68" fmla="*/ 3856 h 10014"/>
              <a:gd name="connsiteX69" fmla="*/ 2714 w 15829"/>
              <a:gd name="connsiteY69" fmla="*/ 4120 h 10014"/>
              <a:gd name="connsiteX70" fmla="*/ 2652 w 15829"/>
              <a:gd name="connsiteY70" fmla="*/ 4323 h 10014"/>
              <a:gd name="connsiteX71" fmla="*/ 2570 w 15829"/>
              <a:gd name="connsiteY71" fmla="*/ 4563 h 10014"/>
              <a:gd name="connsiteX72" fmla="*/ 2508 w 15829"/>
              <a:gd name="connsiteY72" fmla="*/ 4766 h 10014"/>
              <a:gd name="connsiteX73" fmla="*/ 2446 w 15829"/>
              <a:gd name="connsiteY73" fmla="*/ 4970 h 10014"/>
              <a:gd name="connsiteX74" fmla="*/ 2364 w 15829"/>
              <a:gd name="connsiteY74" fmla="*/ 5210 h 10014"/>
              <a:gd name="connsiteX75" fmla="*/ 2261 w 15829"/>
              <a:gd name="connsiteY75" fmla="*/ 5377 h 10014"/>
              <a:gd name="connsiteX76" fmla="*/ 2189 w 15829"/>
              <a:gd name="connsiteY76" fmla="*/ 5557 h 10014"/>
              <a:gd name="connsiteX77" fmla="*/ 2086 w 15829"/>
              <a:gd name="connsiteY77" fmla="*/ 5796 h 10014"/>
              <a:gd name="connsiteX78" fmla="*/ 1993 w 15829"/>
              <a:gd name="connsiteY78" fmla="*/ 6000 h 10014"/>
              <a:gd name="connsiteX79" fmla="*/ 1901 w 15829"/>
              <a:gd name="connsiteY79" fmla="*/ 6204 h 10014"/>
              <a:gd name="connsiteX80" fmla="*/ 1509 w 15829"/>
              <a:gd name="connsiteY80" fmla="*/ 7167 h 10014"/>
              <a:gd name="connsiteX81" fmla="*/ 1182 w 15829"/>
              <a:gd name="connsiteY81" fmla="*/ 7858 h 10014"/>
              <a:gd name="connsiteX82" fmla="*/ 776 w 15829"/>
              <a:gd name="connsiteY82" fmla="*/ 8640 h 10014"/>
              <a:gd name="connsiteX83" fmla="*/ 322 w 15829"/>
              <a:gd name="connsiteY83" fmla="*/ 9498 h 10014"/>
              <a:gd name="connsiteX84" fmla="*/ 0 w 15829"/>
              <a:gd name="connsiteY84" fmla="*/ 9999 h 10014"/>
              <a:gd name="connsiteX0" fmla="*/ 44 w 15829"/>
              <a:gd name="connsiteY0" fmla="*/ 10014 h 10014"/>
              <a:gd name="connsiteX1" fmla="*/ 1334 w 15829"/>
              <a:gd name="connsiteY1" fmla="*/ 10000 h 10014"/>
              <a:gd name="connsiteX2" fmla="*/ 15829 w 15829"/>
              <a:gd name="connsiteY2" fmla="*/ 9964 h 10014"/>
              <a:gd name="connsiteX3" fmla="*/ 15788 w 15829"/>
              <a:gd name="connsiteY3" fmla="*/ 9737 h 10014"/>
              <a:gd name="connsiteX4" fmla="*/ 15160 w 15829"/>
              <a:gd name="connsiteY4" fmla="*/ 9551 h 10014"/>
              <a:gd name="connsiteX5" fmla="*/ 14336 w 15829"/>
              <a:gd name="connsiteY5" fmla="*/ 9281 h 10014"/>
              <a:gd name="connsiteX6" fmla="*/ 13708 w 15829"/>
              <a:gd name="connsiteY6" fmla="*/ 9065 h 10014"/>
              <a:gd name="connsiteX7" fmla="*/ 13090 w 15829"/>
              <a:gd name="connsiteY7" fmla="*/ 8832 h 10014"/>
              <a:gd name="connsiteX8" fmla="*/ 12549 w 15829"/>
              <a:gd name="connsiteY8" fmla="*/ 8580 h 10014"/>
              <a:gd name="connsiteX9" fmla="*/ 12024 w 15829"/>
              <a:gd name="connsiteY9" fmla="*/ 8276 h 10014"/>
              <a:gd name="connsiteX10" fmla="*/ 11437 w 15829"/>
              <a:gd name="connsiteY10" fmla="*/ 7916 h 10014"/>
              <a:gd name="connsiteX11" fmla="*/ 10943 w 15829"/>
              <a:gd name="connsiteY11" fmla="*/ 7754 h 10014"/>
              <a:gd name="connsiteX12" fmla="*/ 10433 w 15829"/>
              <a:gd name="connsiteY12" fmla="*/ 7198 h 10014"/>
              <a:gd name="connsiteX13" fmla="*/ 9753 w 15829"/>
              <a:gd name="connsiteY13" fmla="*/ 6461 h 10014"/>
              <a:gd name="connsiteX14" fmla="*/ 9583 w 15829"/>
              <a:gd name="connsiteY14" fmla="*/ 6281 h 10014"/>
              <a:gd name="connsiteX15" fmla="*/ 9444 w 15829"/>
              <a:gd name="connsiteY15" fmla="*/ 6066 h 10014"/>
              <a:gd name="connsiteX16" fmla="*/ 9290 w 15829"/>
              <a:gd name="connsiteY16" fmla="*/ 5850 h 10014"/>
              <a:gd name="connsiteX17" fmla="*/ 9197 w 15829"/>
              <a:gd name="connsiteY17" fmla="*/ 5707 h 10014"/>
              <a:gd name="connsiteX18" fmla="*/ 9074 w 15829"/>
              <a:gd name="connsiteY18" fmla="*/ 5545 h 10014"/>
              <a:gd name="connsiteX19" fmla="*/ 8950 w 15829"/>
              <a:gd name="connsiteY19" fmla="*/ 5365 h 10014"/>
              <a:gd name="connsiteX20" fmla="*/ 8811 w 15829"/>
              <a:gd name="connsiteY20" fmla="*/ 5186 h 10014"/>
              <a:gd name="connsiteX21" fmla="*/ 8687 w 15829"/>
              <a:gd name="connsiteY21" fmla="*/ 4988 h 10014"/>
              <a:gd name="connsiteX22" fmla="*/ 8579 w 15829"/>
              <a:gd name="connsiteY22" fmla="*/ 4826 h 10014"/>
              <a:gd name="connsiteX23" fmla="*/ 8456 w 15829"/>
              <a:gd name="connsiteY23" fmla="*/ 4683 h 10014"/>
              <a:gd name="connsiteX24" fmla="*/ 8348 w 15829"/>
              <a:gd name="connsiteY24" fmla="*/ 4485 h 10014"/>
              <a:gd name="connsiteX25" fmla="*/ 8224 w 15829"/>
              <a:gd name="connsiteY25" fmla="*/ 4323 h 10014"/>
              <a:gd name="connsiteX26" fmla="*/ 8100 w 15829"/>
              <a:gd name="connsiteY26" fmla="*/ 4108 h 10014"/>
              <a:gd name="connsiteX27" fmla="*/ 8018 w 15829"/>
              <a:gd name="connsiteY27" fmla="*/ 3964 h 10014"/>
              <a:gd name="connsiteX28" fmla="*/ 7869 w 15829"/>
              <a:gd name="connsiteY28" fmla="*/ 3713 h 10014"/>
              <a:gd name="connsiteX29" fmla="*/ 7699 w 15829"/>
              <a:gd name="connsiteY29" fmla="*/ 3407 h 10014"/>
              <a:gd name="connsiteX30" fmla="*/ 7575 w 15829"/>
              <a:gd name="connsiteY30" fmla="*/ 3174 h 10014"/>
              <a:gd name="connsiteX31" fmla="*/ 7467 w 15829"/>
              <a:gd name="connsiteY31" fmla="*/ 2976 h 10014"/>
              <a:gd name="connsiteX32" fmla="*/ 7374 w 15829"/>
              <a:gd name="connsiteY32" fmla="*/ 2796 h 10014"/>
              <a:gd name="connsiteX33" fmla="*/ 7251 w 15829"/>
              <a:gd name="connsiteY33" fmla="*/ 2599 h 10014"/>
              <a:gd name="connsiteX34" fmla="*/ 7158 w 15829"/>
              <a:gd name="connsiteY34" fmla="*/ 2419 h 10014"/>
              <a:gd name="connsiteX35" fmla="*/ 7035 w 15829"/>
              <a:gd name="connsiteY35" fmla="*/ 2186 h 10014"/>
              <a:gd name="connsiteX36" fmla="*/ 6911 w 15829"/>
              <a:gd name="connsiteY36" fmla="*/ 2006 h 10014"/>
              <a:gd name="connsiteX37" fmla="*/ 6787 w 15829"/>
              <a:gd name="connsiteY37" fmla="*/ 1826 h 10014"/>
              <a:gd name="connsiteX38" fmla="*/ 6679 w 15829"/>
              <a:gd name="connsiteY38" fmla="*/ 1629 h 10014"/>
              <a:gd name="connsiteX39" fmla="*/ 6556 w 15829"/>
              <a:gd name="connsiteY39" fmla="*/ 1485 h 10014"/>
              <a:gd name="connsiteX40" fmla="*/ 6463 w 15829"/>
              <a:gd name="connsiteY40" fmla="*/ 1305 h 10014"/>
              <a:gd name="connsiteX41" fmla="*/ 6350 w 15829"/>
              <a:gd name="connsiteY41" fmla="*/ 1162 h 10014"/>
              <a:gd name="connsiteX42" fmla="*/ 6154 w 15829"/>
              <a:gd name="connsiteY42" fmla="*/ 928 h 10014"/>
              <a:gd name="connsiteX43" fmla="*/ 6015 w 15829"/>
              <a:gd name="connsiteY43" fmla="*/ 731 h 10014"/>
              <a:gd name="connsiteX44" fmla="*/ 5876 w 15829"/>
              <a:gd name="connsiteY44" fmla="*/ 587 h 10014"/>
              <a:gd name="connsiteX45" fmla="*/ 5721 w 15829"/>
              <a:gd name="connsiteY45" fmla="*/ 425 h 10014"/>
              <a:gd name="connsiteX46" fmla="*/ 5567 w 15829"/>
              <a:gd name="connsiteY46" fmla="*/ 263 h 10014"/>
              <a:gd name="connsiteX47" fmla="*/ 5402 w 15829"/>
              <a:gd name="connsiteY47" fmla="*/ 108 h 10014"/>
              <a:gd name="connsiteX48" fmla="*/ 5165 w 15829"/>
              <a:gd name="connsiteY48" fmla="*/ 12 h 10014"/>
              <a:gd name="connsiteX49" fmla="*/ 4898 w 15829"/>
              <a:gd name="connsiteY49" fmla="*/ 0 h 10014"/>
              <a:gd name="connsiteX50" fmla="*/ 4774 w 15829"/>
              <a:gd name="connsiteY50" fmla="*/ 120 h 10014"/>
              <a:gd name="connsiteX51" fmla="*/ 4630 w 15829"/>
              <a:gd name="connsiteY51" fmla="*/ 263 h 10014"/>
              <a:gd name="connsiteX52" fmla="*/ 4496 w 15829"/>
              <a:gd name="connsiteY52" fmla="*/ 395 h 10014"/>
              <a:gd name="connsiteX53" fmla="*/ 4311 w 15829"/>
              <a:gd name="connsiteY53" fmla="*/ 659 h 10014"/>
              <a:gd name="connsiteX54" fmla="*/ 4146 w 15829"/>
              <a:gd name="connsiteY54" fmla="*/ 910 h 10014"/>
              <a:gd name="connsiteX55" fmla="*/ 4022 w 15829"/>
              <a:gd name="connsiteY55" fmla="*/ 1102 h 10014"/>
              <a:gd name="connsiteX56" fmla="*/ 3888 w 15829"/>
              <a:gd name="connsiteY56" fmla="*/ 1365 h 10014"/>
              <a:gd name="connsiteX57" fmla="*/ 3785 w 15829"/>
              <a:gd name="connsiteY57" fmla="*/ 1569 h 10014"/>
              <a:gd name="connsiteX58" fmla="*/ 3682 w 15829"/>
              <a:gd name="connsiteY58" fmla="*/ 1760 h 10014"/>
              <a:gd name="connsiteX59" fmla="*/ 3610 w 15829"/>
              <a:gd name="connsiteY59" fmla="*/ 1916 h 10014"/>
              <a:gd name="connsiteX60" fmla="*/ 3559 w 15829"/>
              <a:gd name="connsiteY60" fmla="*/ 2048 h 10014"/>
              <a:gd name="connsiteX61" fmla="*/ 3456 w 15829"/>
              <a:gd name="connsiteY61" fmla="*/ 2263 h 10014"/>
              <a:gd name="connsiteX62" fmla="*/ 3353 w 15829"/>
              <a:gd name="connsiteY62" fmla="*/ 2467 h 10014"/>
              <a:gd name="connsiteX63" fmla="*/ 3260 w 15829"/>
              <a:gd name="connsiteY63" fmla="*/ 2695 h 10014"/>
              <a:gd name="connsiteX64" fmla="*/ 3178 w 15829"/>
              <a:gd name="connsiteY64" fmla="*/ 2910 h 10014"/>
              <a:gd name="connsiteX65" fmla="*/ 3085 w 15829"/>
              <a:gd name="connsiteY65" fmla="*/ 3126 h 10014"/>
              <a:gd name="connsiteX66" fmla="*/ 2972 w 15829"/>
              <a:gd name="connsiteY66" fmla="*/ 3413 h 10014"/>
              <a:gd name="connsiteX67" fmla="*/ 2900 w 15829"/>
              <a:gd name="connsiteY67" fmla="*/ 3629 h 10014"/>
              <a:gd name="connsiteX68" fmla="*/ 2807 w 15829"/>
              <a:gd name="connsiteY68" fmla="*/ 3856 h 10014"/>
              <a:gd name="connsiteX69" fmla="*/ 2714 w 15829"/>
              <a:gd name="connsiteY69" fmla="*/ 4120 h 10014"/>
              <a:gd name="connsiteX70" fmla="*/ 2652 w 15829"/>
              <a:gd name="connsiteY70" fmla="*/ 4323 h 10014"/>
              <a:gd name="connsiteX71" fmla="*/ 2570 w 15829"/>
              <a:gd name="connsiteY71" fmla="*/ 4563 h 10014"/>
              <a:gd name="connsiteX72" fmla="*/ 2508 w 15829"/>
              <a:gd name="connsiteY72" fmla="*/ 4766 h 10014"/>
              <a:gd name="connsiteX73" fmla="*/ 2446 w 15829"/>
              <a:gd name="connsiteY73" fmla="*/ 4970 h 10014"/>
              <a:gd name="connsiteX74" fmla="*/ 2364 w 15829"/>
              <a:gd name="connsiteY74" fmla="*/ 5210 h 10014"/>
              <a:gd name="connsiteX75" fmla="*/ 2261 w 15829"/>
              <a:gd name="connsiteY75" fmla="*/ 5377 h 10014"/>
              <a:gd name="connsiteX76" fmla="*/ 2189 w 15829"/>
              <a:gd name="connsiteY76" fmla="*/ 5557 h 10014"/>
              <a:gd name="connsiteX77" fmla="*/ 2086 w 15829"/>
              <a:gd name="connsiteY77" fmla="*/ 5796 h 10014"/>
              <a:gd name="connsiteX78" fmla="*/ 1993 w 15829"/>
              <a:gd name="connsiteY78" fmla="*/ 6000 h 10014"/>
              <a:gd name="connsiteX79" fmla="*/ 1901 w 15829"/>
              <a:gd name="connsiteY79" fmla="*/ 6204 h 10014"/>
              <a:gd name="connsiteX80" fmla="*/ 1509 w 15829"/>
              <a:gd name="connsiteY80" fmla="*/ 7167 h 10014"/>
              <a:gd name="connsiteX81" fmla="*/ 1182 w 15829"/>
              <a:gd name="connsiteY81" fmla="*/ 7858 h 10014"/>
              <a:gd name="connsiteX82" fmla="*/ 776 w 15829"/>
              <a:gd name="connsiteY82" fmla="*/ 8640 h 10014"/>
              <a:gd name="connsiteX83" fmla="*/ 322 w 15829"/>
              <a:gd name="connsiteY83" fmla="*/ 9498 h 10014"/>
              <a:gd name="connsiteX84" fmla="*/ 0 w 15829"/>
              <a:gd name="connsiteY84" fmla="*/ 9999 h 10014"/>
              <a:gd name="connsiteX0" fmla="*/ 44 w 15829"/>
              <a:gd name="connsiteY0" fmla="*/ 10014 h 10014"/>
              <a:gd name="connsiteX1" fmla="*/ 1334 w 15829"/>
              <a:gd name="connsiteY1" fmla="*/ 10000 h 10014"/>
              <a:gd name="connsiteX2" fmla="*/ 15829 w 15829"/>
              <a:gd name="connsiteY2" fmla="*/ 9964 h 10014"/>
              <a:gd name="connsiteX3" fmla="*/ 15788 w 15829"/>
              <a:gd name="connsiteY3" fmla="*/ 9737 h 10014"/>
              <a:gd name="connsiteX4" fmla="*/ 15160 w 15829"/>
              <a:gd name="connsiteY4" fmla="*/ 9551 h 10014"/>
              <a:gd name="connsiteX5" fmla="*/ 14336 w 15829"/>
              <a:gd name="connsiteY5" fmla="*/ 9281 h 10014"/>
              <a:gd name="connsiteX6" fmla="*/ 13708 w 15829"/>
              <a:gd name="connsiteY6" fmla="*/ 9065 h 10014"/>
              <a:gd name="connsiteX7" fmla="*/ 13090 w 15829"/>
              <a:gd name="connsiteY7" fmla="*/ 8832 h 10014"/>
              <a:gd name="connsiteX8" fmla="*/ 12549 w 15829"/>
              <a:gd name="connsiteY8" fmla="*/ 8580 h 10014"/>
              <a:gd name="connsiteX9" fmla="*/ 12024 w 15829"/>
              <a:gd name="connsiteY9" fmla="*/ 8276 h 10014"/>
              <a:gd name="connsiteX10" fmla="*/ 11313 w 15829"/>
              <a:gd name="connsiteY10" fmla="*/ 8114 h 10014"/>
              <a:gd name="connsiteX11" fmla="*/ 10943 w 15829"/>
              <a:gd name="connsiteY11" fmla="*/ 7754 h 10014"/>
              <a:gd name="connsiteX12" fmla="*/ 10433 w 15829"/>
              <a:gd name="connsiteY12" fmla="*/ 7198 h 10014"/>
              <a:gd name="connsiteX13" fmla="*/ 9753 w 15829"/>
              <a:gd name="connsiteY13" fmla="*/ 6461 h 10014"/>
              <a:gd name="connsiteX14" fmla="*/ 9583 w 15829"/>
              <a:gd name="connsiteY14" fmla="*/ 6281 h 10014"/>
              <a:gd name="connsiteX15" fmla="*/ 9444 w 15829"/>
              <a:gd name="connsiteY15" fmla="*/ 6066 h 10014"/>
              <a:gd name="connsiteX16" fmla="*/ 9290 w 15829"/>
              <a:gd name="connsiteY16" fmla="*/ 5850 h 10014"/>
              <a:gd name="connsiteX17" fmla="*/ 9197 w 15829"/>
              <a:gd name="connsiteY17" fmla="*/ 5707 h 10014"/>
              <a:gd name="connsiteX18" fmla="*/ 9074 w 15829"/>
              <a:gd name="connsiteY18" fmla="*/ 5545 h 10014"/>
              <a:gd name="connsiteX19" fmla="*/ 8950 w 15829"/>
              <a:gd name="connsiteY19" fmla="*/ 5365 h 10014"/>
              <a:gd name="connsiteX20" fmla="*/ 8811 w 15829"/>
              <a:gd name="connsiteY20" fmla="*/ 5186 h 10014"/>
              <a:gd name="connsiteX21" fmla="*/ 8687 w 15829"/>
              <a:gd name="connsiteY21" fmla="*/ 4988 h 10014"/>
              <a:gd name="connsiteX22" fmla="*/ 8579 w 15829"/>
              <a:gd name="connsiteY22" fmla="*/ 4826 h 10014"/>
              <a:gd name="connsiteX23" fmla="*/ 8456 w 15829"/>
              <a:gd name="connsiteY23" fmla="*/ 4683 h 10014"/>
              <a:gd name="connsiteX24" fmla="*/ 8348 w 15829"/>
              <a:gd name="connsiteY24" fmla="*/ 4485 h 10014"/>
              <a:gd name="connsiteX25" fmla="*/ 8224 w 15829"/>
              <a:gd name="connsiteY25" fmla="*/ 4323 h 10014"/>
              <a:gd name="connsiteX26" fmla="*/ 8100 w 15829"/>
              <a:gd name="connsiteY26" fmla="*/ 4108 h 10014"/>
              <a:gd name="connsiteX27" fmla="*/ 8018 w 15829"/>
              <a:gd name="connsiteY27" fmla="*/ 3964 h 10014"/>
              <a:gd name="connsiteX28" fmla="*/ 7869 w 15829"/>
              <a:gd name="connsiteY28" fmla="*/ 3713 h 10014"/>
              <a:gd name="connsiteX29" fmla="*/ 7699 w 15829"/>
              <a:gd name="connsiteY29" fmla="*/ 3407 h 10014"/>
              <a:gd name="connsiteX30" fmla="*/ 7575 w 15829"/>
              <a:gd name="connsiteY30" fmla="*/ 3174 h 10014"/>
              <a:gd name="connsiteX31" fmla="*/ 7467 w 15829"/>
              <a:gd name="connsiteY31" fmla="*/ 2976 h 10014"/>
              <a:gd name="connsiteX32" fmla="*/ 7374 w 15829"/>
              <a:gd name="connsiteY32" fmla="*/ 2796 h 10014"/>
              <a:gd name="connsiteX33" fmla="*/ 7251 w 15829"/>
              <a:gd name="connsiteY33" fmla="*/ 2599 h 10014"/>
              <a:gd name="connsiteX34" fmla="*/ 7158 w 15829"/>
              <a:gd name="connsiteY34" fmla="*/ 2419 h 10014"/>
              <a:gd name="connsiteX35" fmla="*/ 7035 w 15829"/>
              <a:gd name="connsiteY35" fmla="*/ 2186 h 10014"/>
              <a:gd name="connsiteX36" fmla="*/ 6911 w 15829"/>
              <a:gd name="connsiteY36" fmla="*/ 2006 h 10014"/>
              <a:gd name="connsiteX37" fmla="*/ 6787 w 15829"/>
              <a:gd name="connsiteY37" fmla="*/ 1826 h 10014"/>
              <a:gd name="connsiteX38" fmla="*/ 6679 w 15829"/>
              <a:gd name="connsiteY38" fmla="*/ 1629 h 10014"/>
              <a:gd name="connsiteX39" fmla="*/ 6556 w 15829"/>
              <a:gd name="connsiteY39" fmla="*/ 1485 h 10014"/>
              <a:gd name="connsiteX40" fmla="*/ 6463 w 15829"/>
              <a:gd name="connsiteY40" fmla="*/ 1305 h 10014"/>
              <a:gd name="connsiteX41" fmla="*/ 6350 w 15829"/>
              <a:gd name="connsiteY41" fmla="*/ 1162 h 10014"/>
              <a:gd name="connsiteX42" fmla="*/ 6154 w 15829"/>
              <a:gd name="connsiteY42" fmla="*/ 928 h 10014"/>
              <a:gd name="connsiteX43" fmla="*/ 6015 w 15829"/>
              <a:gd name="connsiteY43" fmla="*/ 731 h 10014"/>
              <a:gd name="connsiteX44" fmla="*/ 5876 w 15829"/>
              <a:gd name="connsiteY44" fmla="*/ 587 h 10014"/>
              <a:gd name="connsiteX45" fmla="*/ 5721 w 15829"/>
              <a:gd name="connsiteY45" fmla="*/ 425 h 10014"/>
              <a:gd name="connsiteX46" fmla="*/ 5567 w 15829"/>
              <a:gd name="connsiteY46" fmla="*/ 263 h 10014"/>
              <a:gd name="connsiteX47" fmla="*/ 5402 w 15829"/>
              <a:gd name="connsiteY47" fmla="*/ 108 h 10014"/>
              <a:gd name="connsiteX48" fmla="*/ 5165 w 15829"/>
              <a:gd name="connsiteY48" fmla="*/ 12 h 10014"/>
              <a:gd name="connsiteX49" fmla="*/ 4898 w 15829"/>
              <a:gd name="connsiteY49" fmla="*/ 0 h 10014"/>
              <a:gd name="connsiteX50" fmla="*/ 4774 w 15829"/>
              <a:gd name="connsiteY50" fmla="*/ 120 h 10014"/>
              <a:gd name="connsiteX51" fmla="*/ 4630 w 15829"/>
              <a:gd name="connsiteY51" fmla="*/ 263 h 10014"/>
              <a:gd name="connsiteX52" fmla="*/ 4496 w 15829"/>
              <a:gd name="connsiteY52" fmla="*/ 395 h 10014"/>
              <a:gd name="connsiteX53" fmla="*/ 4311 w 15829"/>
              <a:gd name="connsiteY53" fmla="*/ 659 h 10014"/>
              <a:gd name="connsiteX54" fmla="*/ 4146 w 15829"/>
              <a:gd name="connsiteY54" fmla="*/ 910 h 10014"/>
              <a:gd name="connsiteX55" fmla="*/ 4022 w 15829"/>
              <a:gd name="connsiteY55" fmla="*/ 1102 h 10014"/>
              <a:gd name="connsiteX56" fmla="*/ 3888 w 15829"/>
              <a:gd name="connsiteY56" fmla="*/ 1365 h 10014"/>
              <a:gd name="connsiteX57" fmla="*/ 3785 w 15829"/>
              <a:gd name="connsiteY57" fmla="*/ 1569 h 10014"/>
              <a:gd name="connsiteX58" fmla="*/ 3682 w 15829"/>
              <a:gd name="connsiteY58" fmla="*/ 1760 h 10014"/>
              <a:gd name="connsiteX59" fmla="*/ 3610 w 15829"/>
              <a:gd name="connsiteY59" fmla="*/ 1916 h 10014"/>
              <a:gd name="connsiteX60" fmla="*/ 3559 w 15829"/>
              <a:gd name="connsiteY60" fmla="*/ 2048 h 10014"/>
              <a:gd name="connsiteX61" fmla="*/ 3456 w 15829"/>
              <a:gd name="connsiteY61" fmla="*/ 2263 h 10014"/>
              <a:gd name="connsiteX62" fmla="*/ 3353 w 15829"/>
              <a:gd name="connsiteY62" fmla="*/ 2467 h 10014"/>
              <a:gd name="connsiteX63" fmla="*/ 3260 w 15829"/>
              <a:gd name="connsiteY63" fmla="*/ 2695 h 10014"/>
              <a:gd name="connsiteX64" fmla="*/ 3178 w 15829"/>
              <a:gd name="connsiteY64" fmla="*/ 2910 h 10014"/>
              <a:gd name="connsiteX65" fmla="*/ 3085 w 15829"/>
              <a:gd name="connsiteY65" fmla="*/ 3126 h 10014"/>
              <a:gd name="connsiteX66" fmla="*/ 2972 w 15829"/>
              <a:gd name="connsiteY66" fmla="*/ 3413 h 10014"/>
              <a:gd name="connsiteX67" fmla="*/ 2900 w 15829"/>
              <a:gd name="connsiteY67" fmla="*/ 3629 h 10014"/>
              <a:gd name="connsiteX68" fmla="*/ 2807 w 15829"/>
              <a:gd name="connsiteY68" fmla="*/ 3856 h 10014"/>
              <a:gd name="connsiteX69" fmla="*/ 2714 w 15829"/>
              <a:gd name="connsiteY69" fmla="*/ 4120 h 10014"/>
              <a:gd name="connsiteX70" fmla="*/ 2652 w 15829"/>
              <a:gd name="connsiteY70" fmla="*/ 4323 h 10014"/>
              <a:gd name="connsiteX71" fmla="*/ 2570 w 15829"/>
              <a:gd name="connsiteY71" fmla="*/ 4563 h 10014"/>
              <a:gd name="connsiteX72" fmla="*/ 2508 w 15829"/>
              <a:gd name="connsiteY72" fmla="*/ 4766 h 10014"/>
              <a:gd name="connsiteX73" fmla="*/ 2446 w 15829"/>
              <a:gd name="connsiteY73" fmla="*/ 4970 h 10014"/>
              <a:gd name="connsiteX74" fmla="*/ 2364 w 15829"/>
              <a:gd name="connsiteY74" fmla="*/ 5210 h 10014"/>
              <a:gd name="connsiteX75" fmla="*/ 2261 w 15829"/>
              <a:gd name="connsiteY75" fmla="*/ 5377 h 10014"/>
              <a:gd name="connsiteX76" fmla="*/ 2189 w 15829"/>
              <a:gd name="connsiteY76" fmla="*/ 5557 h 10014"/>
              <a:gd name="connsiteX77" fmla="*/ 2086 w 15829"/>
              <a:gd name="connsiteY77" fmla="*/ 5796 h 10014"/>
              <a:gd name="connsiteX78" fmla="*/ 1993 w 15829"/>
              <a:gd name="connsiteY78" fmla="*/ 6000 h 10014"/>
              <a:gd name="connsiteX79" fmla="*/ 1901 w 15829"/>
              <a:gd name="connsiteY79" fmla="*/ 6204 h 10014"/>
              <a:gd name="connsiteX80" fmla="*/ 1509 w 15829"/>
              <a:gd name="connsiteY80" fmla="*/ 7167 h 10014"/>
              <a:gd name="connsiteX81" fmla="*/ 1182 w 15829"/>
              <a:gd name="connsiteY81" fmla="*/ 7858 h 10014"/>
              <a:gd name="connsiteX82" fmla="*/ 776 w 15829"/>
              <a:gd name="connsiteY82" fmla="*/ 8640 h 10014"/>
              <a:gd name="connsiteX83" fmla="*/ 322 w 15829"/>
              <a:gd name="connsiteY83" fmla="*/ 9498 h 10014"/>
              <a:gd name="connsiteX84" fmla="*/ 0 w 15829"/>
              <a:gd name="connsiteY84" fmla="*/ 9999 h 10014"/>
              <a:gd name="connsiteX0" fmla="*/ 44 w 15829"/>
              <a:gd name="connsiteY0" fmla="*/ 10014 h 10014"/>
              <a:gd name="connsiteX1" fmla="*/ 1334 w 15829"/>
              <a:gd name="connsiteY1" fmla="*/ 10000 h 10014"/>
              <a:gd name="connsiteX2" fmla="*/ 15829 w 15829"/>
              <a:gd name="connsiteY2" fmla="*/ 9964 h 10014"/>
              <a:gd name="connsiteX3" fmla="*/ 15788 w 15829"/>
              <a:gd name="connsiteY3" fmla="*/ 9737 h 10014"/>
              <a:gd name="connsiteX4" fmla="*/ 15160 w 15829"/>
              <a:gd name="connsiteY4" fmla="*/ 9551 h 10014"/>
              <a:gd name="connsiteX5" fmla="*/ 14336 w 15829"/>
              <a:gd name="connsiteY5" fmla="*/ 9281 h 10014"/>
              <a:gd name="connsiteX6" fmla="*/ 13708 w 15829"/>
              <a:gd name="connsiteY6" fmla="*/ 9065 h 10014"/>
              <a:gd name="connsiteX7" fmla="*/ 13090 w 15829"/>
              <a:gd name="connsiteY7" fmla="*/ 8832 h 10014"/>
              <a:gd name="connsiteX8" fmla="*/ 12549 w 15829"/>
              <a:gd name="connsiteY8" fmla="*/ 8580 h 10014"/>
              <a:gd name="connsiteX9" fmla="*/ 11715 w 15829"/>
              <a:gd name="connsiteY9" fmla="*/ 8492 h 10014"/>
              <a:gd name="connsiteX10" fmla="*/ 11313 w 15829"/>
              <a:gd name="connsiteY10" fmla="*/ 8114 h 10014"/>
              <a:gd name="connsiteX11" fmla="*/ 10943 w 15829"/>
              <a:gd name="connsiteY11" fmla="*/ 7754 h 10014"/>
              <a:gd name="connsiteX12" fmla="*/ 10433 w 15829"/>
              <a:gd name="connsiteY12" fmla="*/ 7198 h 10014"/>
              <a:gd name="connsiteX13" fmla="*/ 9753 w 15829"/>
              <a:gd name="connsiteY13" fmla="*/ 6461 h 10014"/>
              <a:gd name="connsiteX14" fmla="*/ 9583 w 15829"/>
              <a:gd name="connsiteY14" fmla="*/ 6281 h 10014"/>
              <a:gd name="connsiteX15" fmla="*/ 9444 w 15829"/>
              <a:gd name="connsiteY15" fmla="*/ 6066 h 10014"/>
              <a:gd name="connsiteX16" fmla="*/ 9290 w 15829"/>
              <a:gd name="connsiteY16" fmla="*/ 5850 h 10014"/>
              <a:gd name="connsiteX17" fmla="*/ 9197 w 15829"/>
              <a:gd name="connsiteY17" fmla="*/ 5707 h 10014"/>
              <a:gd name="connsiteX18" fmla="*/ 9074 w 15829"/>
              <a:gd name="connsiteY18" fmla="*/ 5545 h 10014"/>
              <a:gd name="connsiteX19" fmla="*/ 8950 w 15829"/>
              <a:gd name="connsiteY19" fmla="*/ 5365 h 10014"/>
              <a:gd name="connsiteX20" fmla="*/ 8811 w 15829"/>
              <a:gd name="connsiteY20" fmla="*/ 5186 h 10014"/>
              <a:gd name="connsiteX21" fmla="*/ 8687 w 15829"/>
              <a:gd name="connsiteY21" fmla="*/ 4988 h 10014"/>
              <a:gd name="connsiteX22" fmla="*/ 8579 w 15829"/>
              <a:gd name="connsiteY22" fmla="*/ 4826 h 10014"/>
              <a:gd name="connsiteX23" fmla="*/ 8456 w 15829"/>
              <a:gd name="connsiteY23" fmla="*/ 4683 h 10014"/>
              <a:gd name="connsiteX24" fmla="*/ 8348 w 15829"/>
              <a:gd name="connsiteY24" fmla="*/ 4485 h 10014"/>
              <a:gd name="connsiteX25" fmla="*/ 8224 w 15829"/>
              <a:gd name="connsiteY25" fmla="*/ 4323 h 10014"/>
              <a:gd name="connsiteX26" fmla="*/ 8100 w 15829"/>
              <a:gd name="connsiteY26" fmla="*/ 4108 h 10014"/>
              <a:gd name="connsiteX27" fmla="*/ 8018 w 15829"/>
              <a:gd name="connsiteY27" fmla="*/ 3964 h 10014"/>
              <a:gd name="connsiteX28" fmla="*/ 7869 w 15829"/>
              <a:gd name="connsiteY28" fmla="*/ 3713 h 10014"/>
              <a:gd name="connsiteX29" fmla="*/ 7699 w 15829"/>
              <a:gd name="connsiteY29" fmla="*/ 3407 h 10014"/>
              <a:gd name="connsiteX30" fmla="*/ 7575 w 15829"/>
              <a:gd name="connsiteY30" fmla="*/ 3174 h 10014"/>
              <a:gd name="connsiteX31" fmla="*/ 7467 w 15829"/>
              <a:gd name="connsiteY31" fmla="*/ 2976 h 10014"/>
              <a:gd name="connsiteX32" fmla="*/ 7374 w 15829"/>
              <a:gd name="connsiteY32" fmla="*/ 2796 h 10014"/>
              <a:gd name="connsiteX33" fmla="*/ 7251 w 15829"/>
              <a:gd name="connsiteY33" fmla="*/ 2599 h 10014"/>
              <a:gd name="connsiteX34" fmla="*/ 7158 w 15829"/>
              <a:gd name="connsiteY34" fmla="*/ 2419 h 10014"/>
              <a:gd name="connsiteX35" fmla="*/ 7035 w 15829"/>
              <a:gd name="connsiteY35" fmla="*/ 2186 h 10014"/>
              <a:gd name="connsiteX36" fmla="*/ 6911 w 15829"/>
              <a:gd name="connsiteY36" fmla="*/ 2006 h 10014"/>
              <a:gd name="connsiteX37" fmla="*/ 6787 w 15829"/>
              <a:gd name="connsiteY37" fmla="*/ 1826 h 10014"/>
              <a:gd name="connsiteX38" fmla="*/ 6679 w 15829"/>
              <a:gd name="connsiteY38" fmla="*/ 1629 h 10014"/>
              <a:gd name="connsiteX39" fmla="*/ 6556 w 15829"/>
              <a:gd name="connsiteY39" fmla="*/ 1485 h 10014"/>
              <a:gd name="connsiteX40" fmla="*/ 6463 w 15829"/>
              <a:gd name="connsiteY40" fmla="*/ 1305 h 10014"/>
              <a:gd name="connsiteX41" fmla="*/ 6350 w 15829"/>
              <a:gd name="connsiteY41" fmla="*/ 1162 h 10014"/>
              <a:gd name="connsiteX42" fmla="*/ 6154 w 15829"/>
              <a:gd name="connsiteY42" fmla="*/ 928 h 10014"/>
              <a:gd name="connsiteX43" fmla="*/ 6015 w 15829"/>
              <a:gd name="connsiteY43" fmla="*/ 731 h 10014"/>
              <a:gd name="connsiteX44" fmla="*/ 5876 w 15829"/>
              <a:gd name="connsiteY44" fmla="*/ 587 h 10014"/>
              <a:gd name="connsiteX45" fmla="*/ 5721 w 15829"/>
              <a:gd name="connsiteY45" fmla="*/ 425 h 10014"/>
              <a:gd name="connsiteX46" fmla="*/ 5567 w 15829"/>
              <a:gd name="connsiteY46" fmla="*/ 263 h 10014"/>
              <a:gd name="connsiteX47" fmla="*/ 5402 w 15829"/>
              <a:gd name="connsiteY47" fmla="*/ 108 h 10014"/>
              <a:gd name="connsiteX48" fmla="*/ 5165 w 15829"/>
              <a:gd name="connsiteY48" fmla="*/ 12 h 10014"/>
              <a:gd name="connsiteX49" fmla="*/ 4898 w 15829"/>
              <a:gd name="connsiteY49" fmla="*/ 0 h 10014"/>
              <a:gd name="connsiteX50" fmla="*/ 4774 w 15829"/>
              <a:gd name="connsiteY50" fmla="*/ 120 h 10014"/>
              <a:gd name="connsiteX51" fmla="*/ 4630 w 15829"/>
              <a:gd name="connsiteY51" fmla="*/ 263 h 10014"/>
              <a:gd name="connsiteX52" fmla="*/ 4496 w 15829"/>
              <a:gd name="connsiteY52" fmla="*/ 395 h 10014"/>
              <a:gd name="connsiteX53" fmla="*/ 4311 w 15829"/>
              <a:gd name="connsiteY53" fmla="*/ 659 h 10014"/>
              <a:gd name="connsiteX54" fmla="*/ 4146 w 15829"/>
              <a:gd name="connsiteY54" fmla="*/ 910 h 10014"/>
              <a:gd name="connsiteX55" fmla="*/ 4022 w 15829"/>
              <a:gd name="connsiteY55" fmla="*/ 1102 h 10014"/>
              <a:gd name="connsiteX56" fmla="*/ 3888 w 15829"/>
              <a:gd name="connsiteY56" fmla="*/ 1365 h 10014"/>
              <a:gd name="connsiteX57" fmla="*/ 3785 w 15829"/>
              <a:gd name="connsiteY57" fmla="*/ 1569 h 10014"/>
              <a:gd name="connsiteX58" fmla="*/ 3682 w 15829"/>
              <a:gd name="connsiteY58" fmla="*/ 1760 h 10014"/>
              <a:gd name="connsiteX59" fmla="*/ 3610 w 15829"/>
              <a:gd name="connsiteY59" fmla="*/ 1916 h 10014"/>
              <a:gd name="connsiteX60" fmla="*/ 3559 w 15829"/>
              <a:gd name="connsiteY60" fmla="*/ 2048 h 10014"/>
              <a:gd name="connsiteX61" fmla="*/ 3456 w 15829"/>
              <a:gd name="connsiteY61" fmla="*/ 2263 h 10014"/>
              <a:gd name="connsiteX62" fmla="*/ 3353 w 15829"/>
              <a:gd name="connsiteY62" fmla="*/ 2467 h 10014"/>
              <a:gd name="connsiteX63" fmla="*/ 3260 w 15829"/>
              <a:gd name="connsiteY63" fmla="*/ 2695 h 10014"/>
              <a:gd name="connsiteX64" fmla="*/ 3178 w 15829"/>
              <a:gd name="connsiteY64" fmla="*/ 2910 h 10014"/>
              <a:gd name="connsiteX65" fmla="*/ 3085 w 15829"/>
              <a:gd name="connsiteY65" fmla="*/ 3126 h 10014"/>
              <a:gd name="connsiteX66" fmla="*/ 2972 w 15829"/>
              <a:gd name="connsiteY66" fmla="*/ 3413 h 10014"/>
              <a:gd name="connsiteX67" fmla="*/ 2900 w 15829"/>
              <a:gd name="connsiteY67" fmla="*/ 3629 h 10014"/>
              <a:gd name="connsiteX68" fmla="*/ 2807 w 15829"/>
              <a:gd name="connsiteY68" fmla="*/ 3856 h 10014"/>
              <a:gd name="connsiteX69" fmla="*/ 2714 w 15829"/>
              <a:gd name="connsiteY69" fmla="*/ 4120 h 10014"/>
              <a:gd name="connsiteX70" fmla="*/ 2652 w 15829"/>
              <a:gd name="connsiteY70" fmla="*/ 4323 h 10014"/>
              <a:gd name="connsiteX71" fmla="*/ 2570 w 15829"/>
              <a:gd name="connsiteY71" fmla="*/ 4563 h 10014"/>
              <a:gd name="connsiteX72" fmla="*/ 2508 w 15829"/>
              <a:gd name="connsiteY72" fmla="*/ 4766 h 10014"/>
              <a:gd name="connsiteX73" fmla="*/ 2446 w 15829"/>
              <a:gd name="connsiteY73" fmla="*/ 4970 h 10014"/>
              <a:gd name="connsiteX74" fmla="*/ 2364 w 15829"/>
              <a:gd name="connsiteY74" fmla="*/ 5210 h 10014"/>
              <a:gd name="connsiteX75" fmla="*/ 2261 w 15829"/>
              <a:gd name="connsiteY75" fmla="*/ 5377 h 10014"/>
              <a:gd name="connsiteX76" fmla="*/ 2189 w 15829"/>
              <a:gd name="connsiteY76" fmla="*/ 5557 h 10014"/>
              <a:gd name="connsiteX77" fmla="*/ 2086 w 15829"/>
              <a:gd name="connsiteY77" fmla="*/ 5796 h 10014"/>
              <a:gd name="connsiteX78" fmla="*/ 1993 w 15829"/>
              <a:gd name="connsiteY78" fmla="*/ 6000 h 10014"/>
              <a:gd name="connsiteX79" fmla="*/ 1901 w 15829"/>
              <a:gd name="connsiteY79" fmla="*/ 6204 h 10014"/>
              <a:gd name="connsiteX80" fmla="*/ 1509 w 15829"/>
              <a:gd name="connsiteY80" fmla="*/ 7167 h 10014"/>
              <a:gd name="connsiteX81" fmla="*/ 1182 w 15829"/>
              <a:gd name="connsiteY81" fmla="*/ 7858 h 10014"/>
              <a:gd name="connsiteX82" fmla="*/ 776 w 15829"/>
              <a:gd name="connsiteY82" fmla="*/ 8640 h 10014"/>
              <a:gd name="connsiteX83" fmla="*/ 322 w 15829"/>
              <a:gd name="connsiteY83" fmla="*/ 9498 h 10014"/>
              <a:gd name="connsiteX84" fmla="*/ 0 w 15829"/>
              <a:gd name="connsiteY84" fmla="*/ 9999 h 10014"/>
              <a:gd name="connsiteX0" fmla="*/ 44 w 15829"/>
              <a:gd name="connsiteY0" fmla="*/ 10014 h 10014"/>
              <a:gd name="connsiteX1" fmla="*/ 1334 w 15829"/>
              <a:gd name="connsiteY1" fmla="*/ 10000 h 10014"/>
              <a:gd name="connsiteX2" fmla="*/ 15829 w 15829"/>
              <a:gd name="connsiteY2" fmla="*/ 9964 h 10014"/>
              <a:gd name="connsiteX3" fmla="*/ 15788 w 15829"/>
              <a:gd name="connsiteY3" fmla="*/ 9737 h 10014"/>
              <a:gd name="connsiteX4" fmla="*/ 15160 w 15829"/>
              <a:gd name="connsiteY4" fmla="*/ 9551 h 10014"/>
              <a:gd name="connsiteX5" fmla="*/ 14336 w 15829"/>
              <a:gd name="connsiteY5" fmla="*/ 9281 h 10014"/>
              <a:gd name="connsiteX6" fmla="*/ 13708 w 15829"/>
              <a:gd name="connsiteY6" fmla="*/ 9065 h 10014"/>
              <a:gd name="connsiteX7" fmla="*/ 13090 w 15829"/>
              <a:gd name="connsiteY7" fmla="*/ 8832 h 10014"/>
              <a:gd name="connsiteX8" fmla="*/ 12194 w 15829"/>
              <a:gd name="connsiteY8" fmla="*/ 8849 h 10014"/>
              <a:gd name="connsiteX9" fmla="*/ 11715 w 15829"/>
              <a:gd name="connsiteY9" fmla="*/ 8492 h 10014"/>
              <a:gd name="connsiteX10" fmla="*/ 11313 w 15829"/>
              <a:gd name="connsiteY10" fmla="*/ 8114 h 10014"/>
              <a:gd name="connsiteX11" fmla="*/ 10943 w 15829"/>
              <a:gd name="connsiteY11" fmla="*/ 7754 h 10014"/>
              <a:gd name="connsiteX12" fmla="*/ 10433 w 15829"/>
              <a:gd name="connsiteY12" fmla="*/ 7198 h 10014"/>
              <a:gd name="connsiteX13" fmla="*/ 9753 w 15829"/>
              <a:gd name="connsiteY13" fmla="*/ 6461 h 10014"/>
              <a:gd name="connsiteX14" fmla="*/ 9583 w 15829"/>
              <a:gd name="connsiteY14" fmla="*/ 6281 h 10014"/>
              <a:gd name="connsiteX15" fmla="*/ 9444 w 15829"/>
              <a:gd name="connsiteY15" fmla="*/ 6066 h 10014"/>
              <a:gd name="connsiteX16" fmla="*/ 9290 w 15829"/>
              <a:gd name="connsiteY16" fmla="*/ 5850 h 10014"/>
              <a:gd name="connsiteX17" fmla="*/ 9197 w 15829"/>
              <a:gd name="connsiteY17" fmla="*/ 5707 h 10014"/>
              <a:gd name="connsiteX18" fmla="*/ 9074 w 15829"/>
              <a:gd name="connsiteY18" fmla="*/ 5545 h 10014"/>
              <a:gd name="connsiteX19" fmla="*/ 8950 w 15829"/>
              <a:gd name="connsiteY19" fmla="*/ 5365 h 10014"/>
              <a:gd name="connsiteX20" fmla="*/ 8811 w 15829"/>
              <a:gd name="connsiteY20" fmla="*/ 5186 h 10014"/>
              <a:gd name="connsiteX21" fmla="*/ 8687 w 15829"/>
              <a:gd name="connsiteY21" fmla="*/ 4988 h 10014"/>
              <a:gd name="connsiteX22" fmla="*/ 8579 w 15829"/>
              <a:gd name="connsiteY22" fmla="*/ 4826 h 10014"/>
              <a:gd name="connsiteX23" fmla="*/ 8456 w 15829"/>
              <a:gd name="connsiteY23" fmla="*/ 4683 h 10014"/>
              <a:gd name="connsiteX24" fmla="*/ 8348 w 15829"/>
              <a:gd name="connsiteY24" fmla="*/ 4485 h 10014"/>
              <a:gd name="connsiteX25" fmla="*/ 8224 w 15829"/>
              <a:gd name="connsiteY25" fmla="*/ 4323 h 10014"/>
              <a:gd name="connsiteX26" fmla="*/ 8100 w 15829"/>
              <a:gd name="connsiteY26" fmla="*/ 4108 h 10014"/>
              <a:gd name="connsiteX27" fmla="*/ 8018 w 15829"/>
              <a:gd name="connsiteY27" fmla="*/ 3964 h 10014"/>
              <a:gd name="connsiteX28" fmla="*/ 7869 w 15829"/>
              <a:gd name="connsiteY28" fmla="*/ 3713 h 10014"/>
              <a:gd name="connsiteX29" fmla="*/ 7699 w 15829"/>
              <a:gd name="connsiteY29" fmla="*/ 3407 h 10014"/>
              <a:gd name="connsiteX30" fmla="*/ 7575 w 15829"/>
              <a:gd name="connsiteY30" fmla="*/ 3174 h 10014"/>
              <a:gd name="connsiteX31" fmla="*/ 7467 w 15829"/>
              <a:gd name="connsiteY31" fmla="*/ 2976 h 10014"/>
              <a:gd name="connsiteX32" fmla="*/ 7374 w 15829"/>
              <a:gd name="connsiteY32" fmla="*/ 2796 h 10014"/>
              <a:gd name="connsiteX33" fmla="*/ 7251 w 15829"/>
              <a:gd name="connsiteY33" fmla="*/ 2599 h 10014"/>
              <a:gd name="connsiteX34" fmla="*/ 7158 w 15829"/>
              <a:gd name="connsiteY34" fmla="*/ 2419 h 10014"/>
              <a:gd name="connsiteX35" fmla="*/ 7035 w 15829"/>
              <a:gd name="connsiteY35" fmla="*/ 2186 h 10014"/>
              <a:gd name="connsiteX36" fmla="*/ 6911 w 15829"/>
              <a:gd name="connsiteY36" fmla="*/ 2006 h 10014"/>
              <a:gd name="connsiteX37" fmla="*/ 6787 w 15829"/>
              <a:gd name="connsiteY37" fmla="*/ 1826 h 10014"/>
              <a:gd name="connsiteX38" fmla="*/ 6679 w 15829"/>
              <a:gd name="connsiteY38" fmla="*/ 1629 h 10014"/>
              <a:gd name="connsiteX39" fmla="*/ 6556 w 15829"/>
              <a:gd name="connsiteY39" fmla="*/ 1485 h 10014"/>
              <a:gd name="connsiteX40" fmla="*/ 6463 w 15829"/>
              <a:gd name="connsiteY40" fmla="*/ 1305 h 10014"/>
              <a:gd name="connsiteX41" fmla="*/ 6350 w 15829"/>
              <a:gd name="connsiteY41" fmla="*/ 1162 h 10014"/>
              <a:gd name="connsiteX42" fmla="*/ 6154 w 15829"/>
              <a:gd name="connsiteY42" fmla="*/ 928 h 10014"/>
              <a:gd name="connsiteX43" fmla="*/ 6015 w 15829"/>
              <a:gd name="connsiteY43" fmla="*/ 731 h 10014"/>
              <a:gd name="connsiteX44" fmla="*/ 5876 w 15829"/>
              <a:gd name="connsiteY44" fmla="*/ 587 h 10014"/>
              <a:gd name="connsiteX45" fmla="*/ 5721 w 15829"/>
              <a:gd name="connsiteY45" fmla="*/ 425 h 10014"/>
              <a:gd name="connsiteX46" fmla="*/ 5567 w 15829"/>
              <a:gd name="connsiteY46" fmla="*/ 263 h 10014"/>
              <a:gd name="connsiteX47" fmla="*/ 5402 w 15829"/>
              <a:gd name="connsiteY47" fmla="*/ 108 h 10014"/>
              <a:gd name="connsiteX48" fmla="*/ 5165 w 15829"/>
              <a:gd name="connsiteY48" fmla="*/ 12 h 10014"/>
              <a:gd name="connsiteX49" fmla="*/ 4898 w 15829"/>
              <a:gd name="connsiteY49" fmla="*/ 0 h 10014"/>
              <a:gd name="connsiteX50" fmla="*/ 4774 w 15829"/>
              <a:gd name="connsiteY50" fmla="*/ 120 h 10014"/>
              <a:gd name="connsiteX51" fmla="*/ 4630 w 15829"/>
              <a:gd name="connsiteY51" fmla="*/ 263 h 10014"/>
              <a:gd name="connsiteX52" fmla="*/ 4496 w 15829"/>
              <a:gd name="connsiteY52" fmla="*/ 395 h 10014"/>
              <a:gd name="connsiteX53" fmla="*/ 4311 w 15829"/>
              <a:gd name="connsiteY53" fmla="*/ 659 h 10014"/>
              <a:gd name="connsiteX54" fmla="*/ 4146 w 15829"/>
              <a:gd name="connsiteY54" fmla="*/ 910 h 10014"/>
              <a:gd name="connsiteX55" fmla="*/ 4022 w 15829"/>
              <a:gd name="connsiteY55" fmla="*/ 1102 h 10014"/>
              <a:gd name="connsiteX56" fmla="*/ 3888 w 15829"/>
              <a:gd name="connsiteY56" fmla="*/ 1365 h 10014"/>
              <a:gd name="connsiteX57" fmla="*/ 3785 w 15829"/>
              <a:gd name="connsiteY57" fmla="*/ 1569 h 10014"/>
              <a:gd name="connsiteX58" fmla="*/ 3682 w 15829"/>
              <a:gd name="connsiteY58" fmla="*/ 1760 h 10014"/>
              <a:gd name="connsiteX59" fmla="*/ 3610 w 15829"/>
              <a:gd name="connsiteY59" fmla="*/ 1916 h 10014"/>
              <a:gd name="connsiteX60" fmla="*/ 3559 w 15829"/>
              <a:gd name="connsiteY60" fmla="*/ 2048 h 10014"/>
              <a:gd name="connsiteX61" fmla="*/ 3456 w 15829"/>
              <a:gd name="connsiteY61" fmla="*/ 2263 h 10014"/>
              <a:gd name="connsiteX62" fmla="*/ 3353 w 15829"/>
              <a:gd name="connsiteY62" fmla="*/ 2467 h 10014"/>
              <a:gd name="connsiteX63" fmla="*/ 3260 w 15829"/>
              <a:gd name="connsiteY63" fmla="*/ 2695 h 10014"/>
              <a:gd name="connsiteX64" fmla="*/ 3178 w 15829"/>
              <a:gd name="connsiteY64" fmla="*/ 2910 h 10014"/>
              <a:gd name="connsiteX65" fmla="*/ 3085 w 15829"/>
              <a:gd name="connsiteY65" fmla="*/ 3126 h 10014"/>
              <a:gd name="connsiteX66" fmla="*/ 2972 w 15829"/>
              <a:gd name="connsiteY66" fmla="*/ 3413 h 10014"/>
              <a:gd name="connsiteX67" fmla="*/ 2900 w 15829"/>
              <a:gd name="connsiteY67" fmla="*/ 3629 h 10014"/>
              <a:gd name="connsiteX68" fmla="*/ 2807 w 15829"/>
              <a:gd name="connsiteY68" fmla="*/ 3856 h 10014"/>
              <a:gd name="connsiteX69" fmla="*/ 2714 w 15829"/>
              <a:gd name="connsiteY69" fmla="*/ 4120 h 10014"/>
              <a:gd name="connsiteX70" fmla="*/ 2652 w 15829"/>
              <a:gd name="connsiteY70" fmla="*/ 4323 h 10014"/>
              <a:gd name="connsiteX71" fmla="*/ 2570 w 15829"/>
              <a:gd name="connsiteY71" fmla="*/ 4563 h 10014"/>
              <a:gd name="connsiteX72" fmla="*/ 2508 w 15829"/>
              <a:gd name="connsiteY72" fmla="*/ 4766 h 10014"/>
              <a:gd name="connsiteX73" fmla="*/ 2446 w 15829"/>
              <a:gd name="connsiteY73" fmla="*/ 4970 h 10014"/>
              <a:gd name="connsiteX74" fmla="*/ 2364 w 15829"/>
              <a:gd name="connsiteY74" fmla="*/ 5210 h 10014"/>
              <a:gd name="connsiteX75" fmla="*/ 2261 w 15829"/>
              <a:gd name="connsiteY75" fmla="*/ 5377 h 10014"/>
              <a:gd name="connsiteX76" fmla="*/ 2189 w 15829"/>
              <a:gd name="connsiteY76" fmla="*/ 5557 h 10014"/>
              <a:gd name="connsiteX77" fmla="*/ 2086 w 15829"/>
              <a:gd name="connsiteY77" fmla="*/ 5796 h 10014"/>
              <a:gd name="connsiteX78" fmla="*/ 1993 w 15829"/>
              <a:gd name="connsiteY78" fmla="*/ 6000 h 10014"/>
              <a:gd name="connsiteX79" fmla="*/ 1901 w 15829"/>
              <a:gd name="connsiteY79" fmla="*/ 6204 h 10014"/>
              <a:gd name="connsiteX80" fmla="*/ 1509 w 15829"/>
              <a:gd name="connsiteY80" fmla="*/ 7167 h 10014"/>
              <a:gd name="connsiteX81" fmla="*/ 1182 w 15829"/>
              <a:gd name="connsiteY81" fmla="*/ 7858 h 10014"/>
              <a:gd name="connsiteX82" fmla="*/ 776 w 15829"/>
              <a:gd name="connsiteY82" fmla="*/ 8640 h 10014"/>
              <a:gd name="connsiteX83" fmla="*/ 322 w 15829"/>
              <a:gd name="connsiteY83" fmla="*/ 9498 h 10014"/>
              <a:gd name="connsiteX84" fmla="*/ 0 w 15829"/>
              <a:gd name="connsiteY84" fmla="*/ 9999 h 10014"/>
              <a:gd name="connsiteX0" fmla="*/ 44 w 15829"/>
              <a:gd name="connsiteY0" fmla="*/ 10014 h 10014"/>
              <a:gd name="connsiteX1" fmla="*/ 1334 w 15829"/>
              <a:gd name="connsiteY1" fmla="*/ 10000 h 10014"/>
              <a:gd name="connsiteX2" fmla="*/ 15829 w 15829"/>
              <a:gd name="connsiteY2" fmla="*/ 9964 h 10014"/>
              <a:gd name="connsiteX3" fmla="*/ 15788 w 15829"/>
              <a:gd name="connsiteY3" fmla="*/ 9737 h 10014"/>
              <a:gd name="connsiteX4" fmla="*/ 15160 w 15829"/>
              <a:gd name="connsiteY4" fmla="*/ 9551 h 10014"/>
              <a:gd name="connsiteX5" fmla="*/ 14336 w 15829"/>
              <a:gd name="connsiteY5" fmla="*/ 9281 h 10014"/>
              <a:gd name="connsiteX6" fmla="*/ 13708 w 15829"/>
              <a:gd name="connsiteY6" fmla="*/ 9065 h 10014"/>
              <a:gd name="connsiteX7" fmla="*/ 12735 w 15829"/>
              <a:gd name="connsiteY7" fmla="*/ 9101 h 10014"/>
              <a:gd name="connsiteX8" fmla="*/ 12194 w 15829"/>
              <a:gd name="connsiteY8" fmla="*/ 8849 h 10014"/>
              <a:gd name="connsiteX9" fmla="*/ 11715 w 15829"/>
              <a:gd name="connsiteY9" fmla="*/ 8492 h 10014"/>
              <a:gd name="connsiteX10" fmla="*/ 11313 w 15829"/>
              <a:gd name="connsiteY10" fmla="*/ 8114 h 10014"/>
              <a:gd name="connsiteX11" fmla="*/ 10943 w 15829"/>
              <a:gd name="connsiteY11" fmla="*/ 7754 h 10014"/>
              <a:gd name="connsiteX12" fmla="*/ 10433 w 15829"/>
              <a:gd name="connsiteY12" fmla="*/ 7198 h 10014"/>
              <a:gd name="connsiteX13" fmla="*/ 9753 w 15829"/>
              <a:gd name="connsiteY13" fmla="*/ 6461 h 10014"/>
              <a:gd name="connsiteX14" fmla="*/ 9583 w 15829"/>
              <a:gd name="connsiteY14" fmla="*/ 6281 h 10014"/>
              <a:gd name="connsiteX15" fmla="*/ 9444 w 15829"/>
              <a:gd name="connsiteY15" fmla="*/ 6066 h 10014"/>
              <a:gd name="connsiteX16" fmla="*/ 9290 w 15829"/>
              <a:gd name="connsiteY16" fmla="*/ 5850 h 10014"/>
              <a:gd name="connsiteX17" fmla="*/ 9197 w 15829"/>
              <a:gd name="connsiteY17" fmla="*/ 5707 h 10014"/>
              <a:gd name="connsiteX18" fmla="*/ 9074 w 15829"/>
              <a:gd name="connsiteY18" fmla="*/ 5545 h 10014"/>
              <a:gd name="connsiteX19" fmla="*/ 8950 w 15829"/>
              <a:gd name="connsiteY19" fmla="*/ 5365 h 10014"/>
              <a:gd name="connsiteX20" fmla="*/ 8811 w 15829"/>
              <a:gd name="connsiteY20" fmla="*/ 5186 h 10014"/>
              <a:gd name="connsiteX21" fmla="*/ 8687 w 15829"/>
              <a:gd name="connsiteY21" fmla="*/ 4988 h 10014"/>
              <a:gd name="connsiteX22" fmla="*/ 8579 w 15829"/>
              <a:gd name="connsiteY22" fmla="*/ 4826 h 10014"/>
              <a:gd name="connsiteX23" fmla="*/ 8456 w 15829"/>
              <a:gd name="connsiteY23" fmla="*/ 4683 h 10014"/>
              <a:gd name="connsiteX24" fmla="*/ 8348 w 15829"/>
              <a:gd name="connsiteY24" fmla="*/ 4485 h 10014"/>
              <a:gd name="connsiteX25" fmla="*/ 8224 w 15829"/>
              <a:gd name="connsiteY25" fmla="*/ 4323 h 10014"/>
              <a:gd name="connsiteX26" fmla="*/ 8100 w 15829"/>
              <a:gd name="connsiteY26" fmla="*/ 4108 h 10014"/>
              <a:gd name="connsiteX27" fmla="*/ 8018 w 15829"/>
              <a:gd name="connsiteY27" fmla="*/ 3964 h 10014"/>
              <a:gd name="connsiteX28" fmla="*/ 7869 w 15829"/>
              <a:gd name="connsiteY28" fmla="*/ 3713 h 10014"/>
              <a:gd name="connsiteX29" fmla="*/ 7699 w 15829"/>
              <a:gd name="connsiteY29" fmla="*/ 3407 h 10014"/>
              <a:gd name="connsiteX30" fmla="*/ 7575 w 15829"/>
              <a:gd name="connsiteY30" fmla="*/ 3174 h 10014"/>
              <a:gd name="connsiteX31" fmla="*/ 7467 w 15829"/>
              <a:gd name="connsiteY31" fmla="*/ 2976 h 10014"/>
              <a:gd name="connsiteX32" fmla="*/ 7374 w 15829"/>
              <a:gd name="connsiteY32" fmla="*/ 2796 h 10014"/>
              <a:gd name="connsiteX33" fmla="*/ 7251 w 15829"/>
              <a:gd name="connsiteY33" fmla="*/ 2599 h 10014"/>
              <a:gd name="connsiteX34" fmla="*/ 7158 w 15829"/>
              <a:gd name="connsiteY34" fmla="*/ 2419 h 10014"/>
              <a:gd name="connsiteX35" fmla="*/ 7035 w 15829"/>
              <a:gd name="connsiteY35" fmla="*/ 2186 h 10014"/>
              <a:gd name="connsiteX36" fmla="*/ 6911 w 15829"/>
              <a:gd name="connsiteY36" fmla="*/ 2006 h 10014"/>
              <a:gd name="connsiteX37" fmla="*/ 6787 w 15829"/>
              <a:gd name="connsiteY37" fmla="*/ 1826 h 10014"/>
              <a:gd name="connsiteX38" fmla="*/ 6679 w 15829"/>
              <a:gd name="connsiteY38" fmla="*/ 1629 h 10014"/>
              <a:gd name="connsiteX39" fmla="*/ 6556 w 15829"/>
              <a:gd name="connsiteY39" fmla="*/ 1485 h 10014"/>
              <a:gd name="connsiteX40" fmla="*/ 6463 w 15829"/>
              <a:gd name="connsiteY40" fmla="*/ 1305 h 10014"/>
              <a:gd name="connsiteX41" fmla="*/ 6350 w 15829"/>
              <a:gd name="connsiteY41" fmla="*/ 1162 h 10014"/>
              <a:gd name="connsiteX42" fmla="*/ 6154 w 15829"/>
              <a:gd name="connsiteY42" fmla="*/ 928 h 10014"/>
              <a:gd name="connsiteX43" fmla="*/ 6015 w 15829"/>
              <a:gd name="connsiteY43" fmla="*/ 731 h 10014"/>
              <a:gd name="connsiteX44" fmla="*/ 5876 w 15829"/>
              <a:gd name="connsiteY44" fmla="*/ 587 h 10014"/>
              <a:gd name="connsiteX45" fmla="*/ 5721 w 15829"/>
              <a:gd name="connsiteY45" fmla="*/ 425 h 10014"/>
              <a:gd name="connsiteX46" fmla="*/ 5567 w 15829"/>
              <a:gd name="connsiteY46" fmla="*/ 263 h 10014"/>
              <a:gd name="connsiteX47" fmla="*/ 5402 w 15829"/>
              <a:gd name="connsiteY47" fmla="*/ 108 h 10014"/>
              <a:gd name="connsiteX48" fmla="*/ 5165 w 15829"/>
              <a:gd name="connsiteY48" fmla="*/ 12 h 10014"/>
              <a:gd name="connsiteX49" fmla="*/ 4898 w 15829"/>
              <a:gd name="connsiteY49" fmla="*/ 0 h 10014"/>
              <a:gd name="connsiteX50" fmla="*/ 4774 w 15829"/>
              <a:gd name="connsiteY50" fmla="*/ 120 h 10014"/>
              <a:gd name="connsiteX51" fmla="*/ 4630 w 15829"/>
              <a:gd name="connsiteY51" fmla="*/ 263 h 10014"/>
              <a:gd name="connsiteX52" fmla="*/ 4496 w 15829"/>
              <a:gd name="connsiteY52" fmla="*/ 395 h 10014"/>
              <a:gd name="connsiteX53" fmla="*/ 4311 w 15829"/>
              <a:gd name="connsiteY53" fmla="*/ 659 h 10014"/>
              <a:gd name="connsiteX54" fmla="*/ 4146 w 15829"/>
              <a:gd name="connsiteY54" fmla="*/ 910 h 10014"/>
              <a:gd name="connsiteX55" fmla="*/ 4022 w 15829"/>
              <a:gd name="connsiteY55" fmla="*/ 1102 h 10014"/>
              <a:gd name="connsiteX56" fmla="*/ 3888 w 15829"/>
              <a:gd name="connsiteY56" fmla="*/ 1365 h 10014"/>
              <a:gd name="connsiteX57" fmla="*/ 3785 w 15829"/>
              <a:gd name="connsiteY57" fmla="*/ 1569 h 10014"/>
              <a:gd name="connsiteX58" fmla="*/ 3682 w 15829"/>
              <a:gd name="connsiteY58" fmla="*/ 1760 h 10014"/>
              <a:gd name="connsiteX59" fmla="*/ 3610 w 15829"/>
              <a:gd name="connsiteY59" fmla="*/ 1916 h 10014"/>
              <a:gd name="connsiteX60" fmla="*/ 3559 w 15829"/>
              <a:gd name="connsiteY60" fmla="*/ 2048 h 10014"/>
              <a:gd name="connsiteX61" fmla="*/ 3456 w 15829"/>
              <a:gd name="connsiteY61" fmla="*/ 2263 h 10014"/>
              <a:gd name="connsiteX62" fmla="*/ 3353 w 15829"/>
              <a:gd name="connsiteY62" fmla="*/ 2467 h 10014"/>
              <a:gd name="connsiteX63" fmla="*/ 3260 w 15829"/>
              <a:gd name="connsiteY63" fmla="*/ 2695 h 10014"/>
              <a:gd name="connsiteX64" fmla="*/ 3178 w 15829"/>
              <a:gd name="connsiteY64" fmla="*/ 2910 h 10014"/>
              <a:gd name="connsiteX65" fmla="*/ 3085 w 15829"/>
              <a:gd name="connsiteY65" fmla="*/ 3126 h 10014"/>
              <a:gd name="connsiteX66" fmla="*/ 2972 w 15829"/>
              <a:gd name="connsiteY66" fmla="*/ 3413 h 10014"/>
              <a:gd name="connsiteX67" fmla="*/ 2900 w 15829"/>
              <a:gd name="connsiteY67" fmla="*/ 3629 h 10014"/>
              <a:gd name="connsiteX68" fmla="*/ 2807 w 15829"/>
              <a:gd name="connsiteY68" fmla="*/ 3856 h 10014"/>
              <a:gd name="connsiteX69" fmla="*/ 2714 w 15829"/>
              <a:gd name="connsiteY69" fmla="*/ 4120 h 10014"/>
              <a:gd name="connsiteX70" fmla="*/ 2652 w 15829"/>
              <a:gd name="connsiteY70" fmla="*/ 4323 h 10014"/>
              <a:gd name="connsiteX71" fmla="*/ 2570 w 15829"/>
              <a:gd name="connsiteY71" fmla="*/ 4563 h 10014"/>
              <a:gd name="connsiteX72" fmla="*/ 2508 w 15829"/>
              <a:gd name="connsiteY72" fmla="*/ 4766 h 10014"/>
              <a:gd name="connsiteX73" fmla="*/ 2446 w 15829"/>
              <a:gd name="connsiteY73" fmla="*/ 4970 h 10014"/>
              <a:gd name="connsiteX74" fmla="*/ 2364 w 15829"/>
              <a:gd name="connsiteY74" fmla="*/ 5210 h 10014"/>
              <a:gd name="connsiteX75" fmla="*/ 2261 w 15829"/>
              <a:gd name="connsiteY75" fmla="*/ 5377 h 10014"/>
              <a:gd name="connsiteX76" fmla="*/ 2189 w 15829"/>
              <a:gd name="connsiteY76" fmla="*/ 5557 h 10014"/>
              <a:gd name="connsiteX77" fmla="*/ 2086 w 15829"/>
              <a:gd name="connsiteY77" fmla="*/ 5796 h 10014"/>
              <a:gd name="connsiteX78" fmla="*/ 1993 w 15829"/>
              <a:gd name="connsiteY78" fmla="*/ 6000 h 10014"/>
              <a:gd name="connsiteX79" fmla="*/ 1901 w 15829"/>
              <a:gd name="connsiteY79" fmla="*/ 6204 h 10014"/>
              <a:gd name="connsiteX80" fmla="*/ 1509 w 15829"/>
              <a:gd name="connsiteY80" fmla="*/ 7167 h 10014"/>
              <a:gd name="connsiteX81" fmla="*/ 1182 w 15829"/>
              <a:gd name="connsiteY81" fmla="*/ 7858 h 10014"/>
              <a:gd name="connsiteX82" fmla="*/ 776 w 15829"/>
              <a:gd name="connsiteY82" fmla="*/ 8640 h 10014"/>
              <a:gd name="connsiteX83" fmla="*/ 322 w 15829"/>
              <a:gd name="connsiteY83" fmla="*/ 9498 h 10014"/>
              <a:gd name="connsiteX84" fmla="*/ 0 w 15829"/>
              <a:gd name="connsiteY84" fmla="*/ 9999 h 10014"/>
              <a:gd name="connsiteX0" fmla="*/ 44 w 15829"/>
              <a:gd name="connsiteY0" fmla="*/ 10014 h 10014"/>
              <a:gd name="connsiteX1" fmla="*/ 1334 w 15829"/>
              <a:gd name="connsiteY1" fmla="*/ 10000 h 10014"/>
              <a:gd name="connsiteX2" fmla="*/ 15829 w 15829"/>
              <a:gd name="connsiteY2" fmla="*/ 9964 h 10014"/>
              <a:gd name="connsiteX3" fmla="*/ 15788 w 15829"/>
              <a:gd name="connsiteY3" fmla="*/ 9737 h 10014"/>
              <a:gd name="connsiteX4" fmla="*/ 15160 w 15829"/>
              <a:gd name="connsiteY4" fmla="*/ 9551 h 10014"/>
              <a:gd name="connsiteX5" fmla="*/ 14336 w 15829"/>
              <a:gd name="connsiteY5" fmla="*/ 9281 h 10014"/>
              <a:gd name="connsiteX6" fmla="*/ 13507 w 15829"/>
              <a:gd name="connsiteY6" fmla="*/ 9370 h 10014"/>
              <a:gd name="connsiteX7" fmla="*/ 12735 w 15829"/>
              <a:gd name="connsiteY7" fmla="*/ 9101 h 10014"/>
              <a:gd name="connsiteX8" fmla="*/ 12194 w 15829"/>
              <a:gd name="connsiteY8" fmla="*/ 8849 h 10014"/>
              <a:gd name="connsiteX9" fmla="*/ 11715 w 15829"/>
              <a:gd name="connsiteY9" fmla="*/ 8492 h 10014"/>
              <a:gd name="connsiteX10" fmla="*/ 11313 w 15829"/>
              <a:gd name="connsiteY10" fmla="*/ 8114 h 10014"/>
              <a:gd name="connsiteX11" fmla="*/ 10943 w 15829"/>
              <a:gd name="connsiteY11" fmla="*/ 7754 h 10014"/>
              <a:gd name="connsiteX12" fmla="*/ 10433 w 15829"/>
              <a:gd name="connsiteY12" fmla="*/ 7198 h 10014"/>
              <a:gd name="connsiteX13" fmla="*/ 9753 w 15829"/>
              <a:gd name="connsiteY13" fmla="*/ 6461 h 10014"/>
              <a:gd name="connsiteX14" fmla="*/ 9583 w 15829"/>
              <a:gd name="connsiteY14" fmla="*/ 6281 h 10014"/>
              <a:gd name="connsiteX15" fmla="*/ 9444 w 15829"/>
              <a:gd name="connsiteY15" fmla="*/ 6066 h 10014"/>
              <a:gd name="connsiteX16" fmla="*/ 9290 w 15829"/>
              <a:gd name="connsiteY16" fmla="*/ 5850 h 10014"/>
              <a:gd name="connsiteX17" fmla="*/ 9197 w 15829"/>
              <a:gd name="connsiteY17" fmla="*/ 5707 h 10014"/>
              <a:gd name="connsiteX18" fmla="*/ 9074 w 15829"/>
              <a:gd name="connsiteY18" fmla="*/ 5545 h 10014"/>
              <a:gd name="connsiteX19" fmla="*/ 8950 w 15829"/>
              <a:gd name="connsiteY19" fmla="*/ 5365 h 10014"/>
              <a:gd name="connsiteX20" fmla="*/ 8811 w 15829"/>
              <a:gd name="connsiteY20" fmla="*/ 5186 h 10014"/>
              <a:gd name="connsiteX21" fmla="*/ 8687 w 15829"/>
              <a:gd name="connsiteY21" fmla="*/ 4988 h 10014"/>
              <a:gd name="connsiteX22" fmla="*/ 8579 w 15829"/>
              <a:gd name="connsiteY22" fmla="*/ 4826 h 10014"/>
              <a:gd name="connsiteX23" fmla="*/ 8456 w 15829"/>
              <a:gd name="connsiteY23" fmla="*/ 4683 h 10014"/>
              <a:gd name="connsiteX24" fmla="*/ 8348 w 15829"/>
              <a:gd name="connsiteY24" fmla="*/ 4485 h 10014"/>
              <a:gd name="connsiteX25" fmla="*/ 8224 w 15829"/>
              <a:gd name="connsiteY25" fmla="*/ 4323 h 10014"/>
              <a:gd name="connsiteX26" fmla="*/ 8100 w 15829"/>
              <a:gd name="connsiteY26" fmla="*/ 4108 h 10014"/>
              <a:gd name="connsiteX27" fmla="*/ 8018 w 15829"/>
              <a:gd name="connsiteY27" fmla="*/ 3964 h 10014"/>
              <a:gd name="connsiteX28" fmla="*/ 7869 w 15829"/>
              <a:gd name="connsiteY28" fmla="*/ 3713 h 10014"/>
              <a:gd name="connsiteX29" fmla="*/ 7699 w 15829"/>
              <a:gd name="connsiteY29" fmla="*/ 3407 h 10014"/>
              <a:gd name="connsiteX30" fmla="*/ 7575 w 15829"/>
              <a:gd name="connsiteY30" fmla="*/ 3174 h 10014"/>
              <a:gd name="connsiteX31" fmla="*/ 7467 w 15829"/>
              <a:gd name="connsiteY31" fmla="*/ 2976 h 10014"/>
              <a:gd name="connsiteX32" fmla="*/ 7374 w 15829"/>
              <a:gd name="connsiteY32" fmla="*/ 2796 h 10014"/>
              <a:gd name="connsiteX33" fmla="*/ 7251 w 15829"/>
              <a:gd name="connsiteY33" fmla="*/ 2599 h 10014"/>
              <a:gd name="connsiteX34" fmla="*/ 7158 w 15829"/>
              <a:gd name="connsiteY34" fmla="*/ 2419 h 10014"/>
              <a:gd name="connsiteX35" fmla="*/ 7035 w 15829"/>
              <a:gd name="connsiteY35" fmla="*/ 2186 h 10014"/>
              <a:gd name="connsiteX36" fmla="*/ 6911 w 15829"/>
              <a:gd name="connsiteY36" fmla="*/ 2006 h 10014"/>
              <a:gd name="connsiteX37" fmla="*/ 6787 w 15829"/>
              <a:gd name="connsiteY37" fmla="*/ 1826 h 10014"/>
              <a:gd name="connsiteX38" fmla="*/ 6679 w 15829"/>
              <a:gd name="connsiteY38" fmla="*/ 1629 h 10014"/>
              <a:gd name="connsiteX39" fmla="*/ 6556 w 15829"/>
              <a:gd name="connsiteY39" fmla="*/ 1485 h 10014"/>
              <a:gd name="connsiteX40" fmla="*/ 6463 w 15829"/>
              <a:gd name="connsiteY40" fmla="*/ 1305 h 10014"/>
              <a:gd name="connsiteX41" fmla="*/ 6350 w 15829"/>
              <a:gd name="connsiteY41" fmla="*/ 1162 h 10014"/>
              <a:gd name="connsiteX42" fmla="*/ 6154 w 15829"/>
              <a:gd name="connsiteY42" fmla="*/ 928 h 10014"/>
              <a:gd name="connsiteX43" fmla="*/ 6015 w 15829"/>
              <a:gd name="connsiteY43" fmla="*/ 731 h 10014"/>
              <a:gd name="connsiteX44" fmla="*/ 5876 w 15829"/>
              <a:gd name="connsiteY44" fmla="*/ 587 h 10014"/>
              <a:gd name="connsiteX45" fmla="*/ 5721 w 15829"/>
              <a:gd name="connsiteY45" fmla="*/ 425 h 10014"/>
              <a:gd name="connsiteX46" fmla="*/ 5567 w 15829"/>
              <a:gd name="connsiteY46" fmla="*/ 263 h 10014"/>
              <a:gd name="connsiteX47" fmla="*/ 5402 w 15829"/>
              <a:gd name="connsiteY47" fmla="*/ 108 h 10014"/>
              <a:gd name="connsiteX48" fmla="*/ 5165 w 15829"/>
              <a:gd name="connsiteY48" fmla="*/ 12 h 10014"/>
              <a:gd name="connsiteX49" fmla="*/ 4898 w 15829"/>
              <a:gd name="connsiteY49" fmla="*/ 0 h 10014"/>
              <a:gd name="connsiteX50" fmla="*/ 4774 w 15829"/>
              <a:gd name="connsiteY50" fmla="*/ 120 h 10014"/>
              <a:gd name="connsiteX51" fmla="*/ 4630 w 15829"/>
              <a:gd name="connsiteY51" fmla="*/ 263 h 10014"/>
              <a:gd name="connsiteX52" fmla="*/ 4496 w 15829"/>
              <a:gd name="connsiteY52" fmla="*/ 395 h 10014"/>
              <a:gd name="connsiteX53" fmla="*/ 4311 w 15829"/>
              <a:gd name="connsiteY53" fmla="*/ 659 h 10014"/>
              <a:gd name="connsiteX54" fmla="*/ 4146 w 15829"/>
              <a:gd name="connsiteY54" fmla="*/ 910 h 10014"/>
              <a:gd name="connsiteX55" fmla="*/ 4022 w 15829"/>
              <a:gd name="connsiteY55" fmla="*/ 1102 h 10014"/>
              <a:gd name="connsiteX56" fmla="*/ 3888 w 15829"/>
              <a:gd name="connsiteY56" fmla="*/ 1365 h 10014"/>
              <a:gd name="connsiteX57" fmla="*/ 3785 w 15829"/>
              <a:gd name="connsiteY57" fmla="*/ 1569 h 10014"/>
              <a:gd name="connsiteX58" fmla="*/ 3682 w 15829"/>
              <a:gd name="connsiteY58" fmla="*/ 1760 h 10014"/>
              <a:gd name="connsiteX59" fmla="*/ 3610 w 15829"/>
              <a:gd name="connsiteY59" fmla="*/ 1916 h 10014"/>
              <a:gd name="connsiteX60" fmla="*/ 3559 w 15829"/>
              <a:gd name="connsiteY60" fmla="*/ 2048 h 10014"/>
              <a:gd name="connsiteX61" fmla="*/ 3456 w 15829"/>
              <a:gd name="connsiteY61" fmla="*/ 2263 h 10014"/>
              <a:gd name="connsiteX62" fmla="*/ 3353 w 15829"/>
              <a:gd name="connsiteY62" fmla="*/ 2467 h 10014"/>
              <a:gd name="connsiteX63" fmla="*/ 3260 w 15829"/>
              <a:gd name="connsiteY63" fmla="*/ 2695 h 10014"/>
              <a:gd name="connsiteX64" fmla="*/ 3178 w 15829"/>
              <a:gd name="connsiteY64" fmla="*/ 2910 h 10014"/>
              <a:gd name="connsiteX65" fmla="*/ 3085 w 15829"/>
              <a:gd name="connsiteY65" fmla="*/ 3126 h 10014"/>
              <a:gd name="connsiteX66" fmla="*/ 2972 w 15829"/>
              <a:gd name="connsiteY66" fmla="*/ 3413 h 10014"/>
              <a:gd name="connsiteX67" fmla="*/ 2900 w 15829"/>
              <a:gd name="connsiteY67" fmla="*/ 3629 h 10014"/>
              <a:gd name="connsiteX68" fmla="*/ 2807 w 15829"/>
              <a:gd name="connsiteY68" fmla="*/ 3856 h 10014"/>
              <a:gd name="connsiteX69" fmla="*/ 2714 w 15829"/>
              <a:gd name="connsiteY69" fmla="*/ 4120 h 10014"/>
              <a:gd name="connsiteX70" fmla="*/ 2652 w 15829"/>
              <a:gd name="connsiteY70" fmla="*/ 4323 h 10014"/>
              <a:gd name="connsiteX71" fmla="*/ 2570 w 15829"/>
              <a:gd name="connsiteY71" fmla="*/ 4563 h 10014"/>
              <a:gd name="connsiteX72" fmla="*/ 2508 w 15829"/>
              <a:gd name="connsiteY72" fmla="*/ 4766 h 10014"/>
              <a:gd name="connsiteX73" fmla="*/ 2446 w 15829"/>
              <a:gd name="connsiteY73" fmla="*/ 4970 h 10014"/>
              <a:gd name="connsiteX74" fmla="*/ 2364 w 15829"/>
              <a:gd name="connsiteY74" fmla="*/ 5210 h 10014"/>
              <a:gd name="connsiteX75" fmla="*/ 2261 w 15829"/>
              <a:gd name="connsiteY75" fmla="*/ 5377 h 10014"/>
              <a:gd name="connsiteX76" fmla="*/ 2189 w 15829"/>
              <a:gd name="connsiteY76" fmla="*/ 5557 h 10014"/>
              <a:gd name="connsiteX77" fmla="*/ 2086 w 15829"/>
              <a:gd name="connsiteY77" fmla="*/ 5796 h 10014"/>
              <a:gd name="connsiteX78" fmla="*/ 1993 w 15829"/>
              <a:gd name="connsiteY78" fmla="*/ 6000 h 10014"/>
              <a:gd name="connsiteX79" fmla="*/ 1901 w 15829"/>
              <a:gd name="connsiteY79" fmla="*/ 6204 h 10014"/>
              <a:gd name="connsiteX80" fmla="*/ 1509 w 15829"/>
              <a:gd name="connsiteY80" fmla="*/ 7167 h 10014"/>
              <a:gd name="connsiteX81" fmla="*/ 1182 w 15829"/>
              <a:gd name="connsiteY81" fmla="*/ 7858 h 10014"/>
              <a:gd name="connsiteX82" fmla="*/ 776 w 15829"/>
              <a:gd name="connsiteY82" fmla="*/ 8640 h 10014"/>
              <a:gd name="connsiteX83" fmla="*/ 322 w 15829"/>
              <a:gd name="connsiteY83" fmla="*/ 9498 h 10014"/>
              <a:gd name="connsiteX84" fmla="*/ 0 w 15829"/>
              <a:gd name="connsiteY84" fmla="*/ 9999 h 10014"/>
              <a:gd name="connsiteX0" fmla="*/ 44 w 15829"/>
              <a:gd name="connsiteY0" fmla="*/ 10014 h 10014"/>
              <a:gd name="connsiteX1" fmla="*/ 1334 w 15829"/>
              <a:gd name="connsiteY1" fmla="*/ 10000 h 10014"/>
              <a:gd name="connsiteX2" fmla="*/ 15829 w 15829"/>
              <a:gd name="connsiteY2" fmla="*/ 9964 h 10014"/>
              <a:gd name="connsiteX3" fmla="*/ 15788 w 15829"/>
              <a:gd name="connsiteY3" fmla="*/ 9737 h 10014"/>
              <a:gd name="connsiteX4" fmla="*/ 15160 w 15829"/>
              <a:gd name="connsiteY4" fmla="*/ 9551 h 10014"/>
              <a:gd name="connsiteX5" fmla="*/ 14259 w 15829"/>
              <a:gd name="connsiteY5" fmla="*/ 9550 h 10014"/>
              <a:gd name="connsiteX6" fmla="*/ 13507 w 15829"/>
              <a:gd name="connsiteY6" fmla="*/ 9370 h 10014"/>
              <a:gd name="connsiteX7" fmla="*/ 12735 w 15829"/>
              <a:gd name="connsiteY7" fmla="*/ 9101 h 10014"/>
              <a:gd name="connsiteX8" fmla="*/ 12194 w 15829"/>
              <a:gd name="connsiteY8" fmla="*/ 8849 h 10014"/>
              <a:gd name="connsiteX9" fmla="*/ 11715 w 15829"/>
              <a:gd name="connsiteY9" fmla="*/ 8492 h 10014"/>
              <a:gd name="connsiteX10" fmla="*/ 11313 w 15829"/>
              <a:gd name="connsiteY10" fmla="*/ 8114 h 10014"/>
              <a:gd name="connsiteX11" fmla="*/ 10943 w 15829"/>
              <a:gd name="connsiteY11" fmla="*/ 7754 h 10014"/>
              <a:gd name="connsiteX12" fmla="*/ 10433 w 15829"/>
              <a:gd name="connsiteY12" fmla="*/ 7198 h 10014"/>
              <a:gd name="connsiteX13" fmla="*/ 9753 w 15829"/>
              <a:gd name="connsiteY13" fmla="*/ 6461 h 10014"/>
              <a:gd name="connsiteX14" fmla="*/ 9583 w 15829"/>
              <a:gd name="connsiteY14" fmla="*/ 6281 h 10014"/>
              <a:gd name="connsiteX15" fmla="*/ 9444 w 15829"/>
              <a:gd name="connsiteY15" fmla="*/ 6066 h 10014"/>
              <a:gd name="connsiteX16" fmla="*/ 9290 w 15829"/>
              <a:gd name="connsiteY16" fmla="*/ 5850 h 10014"/>
              <a:gd name="connsiteX17" fmla="*/ 9197 w 15829"/>
              <a:gd name="connsiteY17" fmla="*/ 5707 h 10014"/>
              <a:gd name="connsiteX18" fmla="*/ 9074 w 15829"/>
              <a:gd name="connsiteY18" fmla="*/ 5545 h 10014"/>
              <a:gd name="connsiteX19" fmla="*/ 8950 w 15829"/>
              <a:gd name="connsiteY19" fmla="*/ 5365 h 10014"/>
              <a:gd name="connsiteX20" fmla="*/ 8811 w 15829"/>
              <a:gd name="connsiteY20" fmla="*/ 5186 h 10014"/>
              <a:gd name="connsiteX21" fmla="*/ 8687 w 15829"/>
              <a:gd name="connsiteY21" fmla="*/ 4988 h 10014"/>
              <a:gd name="connsiteX22" fmla="*/ 8579 w 15829"/>
              <a:gd name="connsiteY22" fmla="*/ 4826 h 10014"/>
              <a:gd name="connsiteX23" fmla="*/ 8456 w 15829"/>
              <a:gd name="connsiteY23" fmla="*/ 4683 h 10014"/>
              <a:gd name="connsiteX24" fmla="*/ 8348 w 15829"/>
              <a:gd name="connsiteY24" fmla="*/ 4485 h 10014"/>
              <a:gd name="connsiteX25" fmla="*/ 8224 w 15829"/>
              <a:gd name="connsiteY25" fmla="*/ 4323 h 10014"/>
              <a:gd name="connsiteX26" fmla="*/ 8100 w 15829"/>
              <a:gd name="connsiteY26" fmla="*/ 4108 h 10014"/>
              <a:gd name="connsiteX27" fmla="*/ 8018 w 15829"/>
              <a:gd name="connsiteY27" fmla="*/ 3964 h 10014"/>
              <a:gd name="connsiteX28" fmla="*/ 7869 w 15829"/>
              <a:gd name="connsiteY28" fmla="*/ 3713 h 10014"/>
              <a:gd name="connsiteX29" fmla="*/ 7699 w 15829"/>
              <a:gd name="connsiteY29" fmla="*/ 3407 h 10014"/>
              <a:gd name="connsiteX30" fmla="*/ 7575 w 15829"/>
              <a:gd name="connsiteY30" fmla="*/ 3174 h 10014"/>
              <a:gd name="connsiteX31" fmla="*/ 7467 w 15829"/>
              <a:gd name="connsiteY31" fmla="*/ 2976 h 10014"/>
              <a:gd name="connsiteX32" fmla="*/ 7374 w 15829"/>
              <a:gd name="connsiteY32" fmla="*/ 2796 h 10014"/>
              <a:gd name="connsiteX33" fmla="*/ 7251 w 15829"/>
              <a:gd name="connsiteY33" fmla="*/ 2599 h 10014"/>
              <a:gd name="connsiteX34" fmla="*/ 7158 w 15829"/>
              <a:gd name="connsiteY34" fmla="*/ 2419 h 10014"/>
              <a:gd name="connsiteX35" fmla="*/ 7035 w 15829"/>
              <a:gd name="connsiteY35" fmla="*/ 2186 h 10014"/>
              <a:gd name="connsiteX36" fmla="*/ 6911 w 15829"/>
              <a:gd name="connsiteY36" fmla="*/ 2006 h 10014"/>
              <a:gd name="connsiteX37" fmla="*/ 6787 w 15829"/>
              <a:gd name="connsiteY37" fmla="*/ 1826 h 10014"/>
              <a:gd name="connsiteX38" fmla="*/ 6679 w 15829"/>
              <a:gd name="connsiteY38" fmla="*/ 1629 h 10014"/>
              <a:gd name="connsiteX39" fmla="*/ 6556 w 15829"/>
              <a:gd name="connsiteY39" fmla="*/ 1485 h 10014"/>
              <a:gd name="connsiteX40" fmla="*/ 6463 w 15829"/>
              <a:gd name="connsiteY40" fmla="*/ 1305 h 10014"/>
              <a:gd name="connsiteX41" fmla="*/ 6350 w 15829"/>
              <a:gd name="connsiteY41" fmla="*/ 1162 h 10014"/>
              <a:gd name="connsiteX42" fmla="*/ 6154 w 15829"/>
              <a:gd name="connsiteY42" fmla="*/ 928 h 10014"/>
              <a:gd name="connsiteX43" fmla="*/ 6015 w 15829"/>
              <a:gd name="connsiteY43" fmla="*/ 731 h 10014"/>
              <a:gd name="connsiteX44" fmla="*/ 5876 w 15829"/>
              <a:gd name="connsiteY44" fmla="*/ 587 h 10014"/>
              <a:gd name="connsiteX45" fmla="*/ 5721 w 15829"/>
              <a:gd name="connsiteY45" fmla="*/ 425 h 10014"/>
              <a:gd name="connsiteX46" fmla="*/ 5567 w 15829"/>
              <a:gd name="connsiteY46" fmla="*/ 263 h 10014"/>
              <a:gd name="connsiteX47" fmla="*/ 5402 w 15829"/>
              <a:gd name="connsiteY47" fmla="*/ 108 h 10014"/>
              <a:gd name="connsiteX48" fmla="*/ 5165 w 15829"/>
              <a:gd name="connsiteY48" fmla="*/ 12 h 10014"/>
              <a:gd name="connsiteX49" fmla="*/ 4898 w 15829"/>
              <a:gd name="connsiteY49" fmla="*/ 0 h 10014"/>
              <a:gd name="connsiteX50" fmla="*/ 4774 w 15829"/>
              <a:gd name="connsiteY50" fmla="*/ 120 h 10014"/>
              <a:gd name="connsiteX51" fmla="*/ 4630 w 15829"/>
              <a:gd name="connsiteY51" fmla="*/ 263 h 10014"/>
              <a:gd name="connsiteX52" fmla="*/ 4496 w 15829"/>
              <a:gd name="connsiteY52" fmla="*/ 395 h 10014"/>
              <a:gd name="connsiteX53" fmla="*/ 4311 w 15829"/>
              <a:gd name="connsiteY53" fmla="*/ 659 h 10014"/>
              <a:gd name="connsiteX54" fmla="*/ 4146 w 15829"/>
              <a:gd name="connsiteY54" fmla="*/ 910 h 10014"/>
              <a:gd name="connsiteX55" fmla="*/ 4022 w 15829"/>
              <a:gd name="connsiteY55" fmla="*/ 1102 h 10014"/>
              <a:gd name="connsiteX56" fmla="*/ 3888 w 15829"/>
              <a:gd name="connsiteY56" fmla="*/ 1365 h 10014"/>
              <a:gd name="connsiteX57" fmla="*/ 3785 w 15829"/>
              <a:gd name="connsiteY57" fmla="*/ 1569 h 10014"/>
              <a:gd name="connsiteX58" fmla="*/ 3682 w 15829"/>
              <a:gd name="connsiteY58" fmla="*/ 1760 h 10014"/>
              <a:gd name="connsiteX59" fmla="*/ 3610 w 15829"/>
              <a:gd name="connsiteY59" fmla="*/ 1916 h 10014"/>
              <a:gd name="connsiteX60" fmla="*/ 3559 w 15829"/>
              <a:gd name="connsiteY60" fmla="*/ 2048 h 10014"/>
              <a:gd name="connsiteX61" fmla="*/ 3456 w 15829"/>
              <a:gd name="connsiteY61" fmla="*/ 2263 h 10014"/>
              <a:gd name="connsiteX62" fmla="*/ 3353 w 15829"/>
              <a:gd name="connsiteY62" fmla="*/ 2467 h 10014"/>
              <a:gd name="connsiteX63" fmla="*/ 3260 w 15829"/>
              <a:gd name="connsiteY63" fmla="*/ 2695 h 10014"/>
              <a:gd name="connsiteX64" fmla="*/ 3178 w 15829"/>
              <a:gd name="connsiteY64" fmla="*/ 2910 h 10014"/>
              <a:gd name="connsiteX65" fmla="*/ 3085 w 15829"/>
              <a:gd name="connsiteY65" fmla="*/ 3126 h 10014"/>
              <a:gd name="connsiteX66" fmla="*/ 2972 w 15829"/>
              <a:gd name="connsiteY66" fmla="*/ 3413 h 10014"/>
              <a:gd name="connsiteX67" fmla="*/ 2900 w 15829"/>
              <a:gd name="connsiteY67" fmla="*/ 3629 h 10014"/>
              <a:gd name="connsiteX68" fmla="*/ 2807 w 15829"/>
              <a:gd name="connsiteY68" fmla="*/ 3856 h 10014"/>
              <a:gd name="connsiteX69" fmla="*/ 2714 w 15829"/>
              <a:gd name="connsiteY69" fmla="*/ 4120 h 10014"/>
              <a:gd name="connsiteX70" fmla="*/ 2652 w 15829"/>
              <a:gd name="connsiteY70" fmla="*/ 4323 h 10014"/>
              <a:gd name="connsiteX71" fmla="*/ 2570 w 15829"/>
              <a:gd name="connsiteY71" fmla="*/ 4563 h 10014"/>
              <a:gd name="connsiteX72" fmla="*/ 2508 w 15829"/>
              <a:gd name="connsiteY72" fmla="*/ 4766 h 10014"/>
              <a:gd name="connsiteX73" fmla="*/ 2446 w 15829"/>
              <a:gd name="connsiteY73" fmla="*/ 4970 h 10014"/>
              <a:gd name="connsiteX74" fmla="*/ 2364 w 15829"/>
              <a:gd name="connsiteY74" fmla="*/ 5210 h 10014"/>
              <a:gd name="connsiteX75" fmla="*/ 2261 w 15829"/>
              <a:gd name="connsiteY75" fmla="*/ 5377 h 10014"/>
              <a:gd name="connsiteX76" fmla="*/ 2189 w 15829"/>
              <a:gd name="connsiteY76" fmla="*/ 5557 h 10014"/>
              <a:gd name="connsiteX77" fmla="*/ 2086 w 15829"/>
              <a:gd name="connsiteY77" fmla="*/ 5796 h 10014"/>
              <a:gd name="connsiteX78" fmla="*/ 1993 w 15829"/>
              <a:gd name="connsiteY78" fmla="*/ 6000 h 10014"/>
              <a:gd name="connsiteX79" fmla="*/ 1901 w 15829"/>
              <a:gd name="connsiteY79" fmla="*/ 6204 h 10014"/>
              <a:gd name="connsiteX80" fmla="*/ 1509 w 15829"/>
              <a:gd name="connsiteY80" fmla="*/ 7167 h 10014"/>
              <a:gd name="connsiteX81" fmla="*/ 1182 w 15829"/>
              <a:gd name="connsiteY81" fmla="*/ 7858 h 10014"/>
              <a:gd name="connsiteX82" fmla="*/ 776 w 15829"/>
              <a:gd name="connsiteY82" fmla="*/ 8640 h 10014"/>
              <a:gd name="connsiteX83" fmla="*/ 322 w 15829"/>
              <a:gd name="connsiteY83" fmla="*/ 9498 h 10014"/>
              <a:gd name="connsiteX84" fmla="*/ 0 w 15829"/>
              <a:gd name="connsiteY84" fmla="*/ 9999 h 10014"/>
              <a:gd name="connsiteX0" fmla="*/ 44 w 15829"/>
              <a:gd name="connsiteY0" fmla="*/ 10014 h 10014"/>
              <a:gd name="connsiteX1" fmla="*/ 1334 w 15829"/>
              <a:gd name="connsiteY1" fmla="*/ 10000 h 10014"/>
              <a:gd name="connsiteX2" fmla="*/ 15829 w 15829"/>
              <a:gd name="connsiteY2" fmla="*/ 9964 h 10014"/>
              <a:gd name="connsiteX3" fmla="*/ 15788 w 15829"/>
              <a:gd name="connsiteY3" fmla="*/ 9737 h 10014"/>
              <a:gd name="connsiteX4" fmla="*/ 15145 w 15829"/>
              <a:gd name="connsiteY4" fmla="*/ 9713 h 10014"/>
              <a:gd name="connsiteX5" fmla="*/ 14259 w 15829"/>
              <a:gd name="connsiteY5" fmla="*/ 9550 h 10014"/>
              <a:gd name="connsiteX6" fmla="*/ 13507 w 15829"/>
              <a:gd name="connsiteY6" fmla="*/ 9370 h 10014"/>
              <a:gd name="connsiteX7" fmla="*/ 12735 w 15829"/>
              <a:gd name="connsiteY7" fmla="*/ 9101 h 10014"/>
              <a:gd name="connsiteX8" fmla="*/ 12194 w 15829"/>
              <a:gd name="connsiteY8" fmla="*/ 8849 h 10014"/>
              <a:gd name="connsiteX9" fmla="*/ 11715 w 15829"/>
              <a:gd name="connsiteY9" fmla="*/ 8492 h 10014"/>
              <a:gd name="connsiteX10" fmla="*/ 11313 w 15829"/>
              <a:gd name="connsiteY10" fmla="*/ 8114 h 10014"/>
              <a:gd name="connsiteX11" fmla="*/ 10943 w 15829"/>
              <a:gd name="connsiteY11" fmla="*/ 7754 h 10014"/>
              <a:gd name="connsiteX12" fmla="*/ 10433 w 15829"/>
              <a:gd name="connsiteY12" fmla="*/ 7198 h 10014"/>
              <a:gd name="connsiteX13" fmla="*/ 9753 w 15829"/>
              <a:gd name="connsiteY13" fmla="*/ 6461 h 10014"/>
              <a:gd name="connsiteX14" fmla="*/ 9583 w 15829"/>
              <a:gd name="connsiteY14" fmla="*/ 6281 h 10014"/>
              <a:gd name="connsiteX15" fmla="*/ 9444 w 15829"/>
              <a:gd name="connsiteY15" fmla="*/ 6066 h 10014"/>
              <a:gd name="connsiteX16" fmla="*/ 9290 w 15829"/>
              <a:gd name="connsiteY16" fmla="*/ 5850 h 10014"/>
              <a:gd name="connsiteX17" fmla="*/ 9197 w 15829"/>
              <a:gd name="connsiteY17" fmla="*/ 5707 h 10014"/>
              <a:gd name="connsiteX18" fmla="*/ 9074 w 15829"/>
              <a:gd name="connsiteY18" fmla="*/ 5545 h 10014"/>
              <a:gd name="connsiteX19" fmla="*/ 8950 w 15829"/>
              <a:gd name="connsiteY19" fmla="*/ 5365 h 10014"/>
              <a:gd name="connsiteX20" fmla="*/ 8811 w 15829"/>
              <a:gd name="connsiteY20" fmla="*/ 5186 h 10014"/>
              <a:gd name="connsiteX21" fmla="*/ 8687 w 15829"/>
              <a:gd name="connsiteY21" fmla="*/ 4988 h 10014"/>
              <a:gd name="connsiteX22" fmla="*/ 8579 w 15829"/>
              <a:gd name="connsiteY22" fmla="*/ 4826 h 10014"/>
              <a:gd name="connsiteX23" fmla="*/ 8456 w 15829"/>
              <a:gd name="connsiteY23" fmla="*/ 4683 h 10014"/>
              <a:gd name="connsiteX24" fmla="*/ 8348 w 15829"/>
              <a:gd name="connsiteY24" fmla="*/ 4485 h 10014"/>
              <a:gd name="connsiteX25" fmla="*/ 8224 w 15829"/>
              <a:gd name="connsiteY25" fmla="*/ 4323 h 10014"/>
              <a:gd name="connsiteX26" fmla="*/ 8100 w 15829"/>
              <a:gd name="connsiteY26" fmla="*/ 4108 h 10014"/>
              <a:gd name="connsiteX27" fmla="*/ 8018 w 15829"/>
              <a:gd name="connsiteY27" fmla="*/ 3964 h 10014"/>
              <a:gd name="connsiteX28" fmla="*/ 7869 w 15829"/>
              <a:gd name="connsiteY28" fmla="*/ 3713 h 10014"/>
              <a:gd name="connsiteX29" fmla="*/ 7699 w 15829"/>
              <a:gd name="connsiteY29" fmla="*/ 3407 h 10014"/>
              <a:gd name="connsiteX30" fmla="*/ 7575 w 15829"/>
              <a:gd name="connsiteY30" fmla="*/ 3174 h 10014"/>
              <a:gd name="connsiteX31" fmla="*/ 7467 w 15829"/>
              <a:gd name="connsiteY31" fmla="*/ 2976 h 10014"/>
              <a:gd name="connsiteX32" fmla="*/ 7374 w 15829"/>
              <a:gd name="connsiteY32" fmla="*/ 2796 h 10014"/>
              <a:gd name="connsiteX33" fmla="*/ 7251 w 15829"/>
              <a:gd name="connsiteY33" fmla="*/ 2599 h 10014"/>
              <a:gd name="connsiteX34" fmla="*/ 7158 w 15829"/>
              <a:gd name="connsiteY34" fmla="*/ 2419 h 10014"/>
              <a:gd name="connsiteX35" fmla="*/ 7035 w 15829"/>
              <a:gd name="connsiteY35" fmla="*/ 2186 h 10014"/>
              <a:gd name="connsiteX36" fmla="*/ 6911 w 15829"/>
              <a:gd name="connsiteY36" fmla="*/ 2006 h 10014"/>
              <a:gd name="connsiteX37" fmla="*/ 6787 w 15829"/>
              <a:gd name="connsiteY37" fmla="*/ 1826 h 10014"/>
              <a:gd name="connsiteX38" fmla="*/ 6679 w 15829"/>
              <a:gd name="connsiteY38" fmla="*/ 1629 h 10014"/>
              <a:gd name="connsiteX39" fmla="*/ 6556 w 15829"/>
              <a:gd name="connsiteY39" fmla="*/ 1485 h 10014"/>
              <a:gd name="connsiteX40" fmla="*/ 6463 w 15829"/>
              <a:gd name="connsiteY40" fmla="*/ 1305 h 10014"/>
              <a:gd name="connsiteX41" fmla="*/ 6350 w 15829"/>
              <a:gd name="connsiteY41" fmla="*/ 1162 h 10014"/>
              <a:gd name="connsiteX42" fmla="*/ 6154 w 15829"/>
              <a:gd name="connsiteY42" fmla="*/ 928 h 10014"/>
              <a:gd name="connsiteX43" fmla="*/ 6015 w 15829"/>
              <a:gd name="connsiteY43" fmla="*/ 731 h 10014"/>
              <a:gd name="connsiteX44" fmla="*/ 5876 w 15829"/>
              <a:gd name="connsiteY44" fmla="*/ 587 h 10014"/>
              <a:gd name="connsiteX45" fmla="*/ 5721 w 15829"/>
              <a:gd name="connsiteY45" fmla="*/ 425 h 10014"/>
              <a:gd name="connsiteX46" fmla="*/ 5567 w 15829"/>
              <a:gd name="connsiteY46" fmla="*/ 263 h 10014"/>
              <a:gd name="connsiteX47" fmla="*/ 5402 w 15829"/>
              <a:gd name="connsiteY47" fmla="*/ 108 h 10014"/>
              <a:gd name="connsiteX48" fmla="*/ 5165 w 15829"/>
              <a:gd name="connsiteY48" fmla="*/ 12 h 10014"/>
              <a:gd name="connsiteX49" fmla="*/ 4898 w 15829"/>
              <a:gd name="connsiteY49" fmla="*/ 0 h 10014"/>
              <a:gd name="connsiteX50" fmla="*/ 4774 w 15829"/>
              <a:gd name="connsiteY50" fmla="*/ 120 h 10014"/>
              <a:gd name="connsiteX51" fmla="*/ 4630 w 15829"/>
              <a:gd name="connsiteY51" fmla="*/ 263 h 10014"/>
              <a:gd name="connsiteX52" fmla="*/ 4496 w 15829"/>
              <a:gd name="connsiteY52" fmla="*/ 395 h 10014"/>
              <a:gd name="connsiteX53" fmla="*/ 4311 w 15829"/>
              <a:gd name="connsiteY53" fmla="*/ 659 h 10014"/>
              <a:gd name="connsiteX54" fmla="*/ 4146 w 15829"/>
              <a:gd name="connsiteY54" fmla="*/ 910 h 10014"/>
              <a:gd name="connsiteX55" fmla="*/ 4022 w 15829"/>
              <a:gd name="connsiteY55" fmla="*/ 1102 h 10014"/>
              <a:gd name="connsiteX56" fmla="*/ 3888 w 15829"/>
              <a:gd name="connsiteY56" fmla="*/ 1365 h 10014"/>
              <a:gd name="connsiteX57" fmla="*/ 3785 w 15829"/>
              <a:gd name="connsiteY57" fmla="*/ 1569 h 10014"/>
              <a:gd name="connsiteX58" fmla="*/ 3682 w 15829"/>
              <a:gd name="connsiteY58" fmla="*/ 1760 h 10014"/>
              <a:gd name="connsiteX59" fmla="*/ 3610 w 15829"/>
              <a:gd name="connsiteY59" fmla="*/ 1916 h 10014"/>
              <a:gd name="connsiteX60" fmla="*/ 3559 w 15829"/>
              <a:gd name="connsiteY60" fmla="*/ 2048 h 10014"/>
              <a:gd name="connsiteX61" fmla="*/ 3456 w 15829"/>
              <a:gd name="connsiteY61" fmla="*/ 2263 h 10014"/>
              <a:gd name="connsiteX62" fmla="*/ 3353 w 15829"/>
              <a:gd name="connsiteY62" fmla="*/ 2467 h 10014"/>
              <a:gd name="connsiteX63" fmla="*/ 3260 w 15829"/>
              <a:gd name="connsiteY63" fmla="*/ 2695 h 10014"/>
              <a:gd name="connsiteX64" fmla="*/ 3178 w 15829"/>
              <a:gd name="connsiteY64" fmla="*/ 2910 h 10014"/>
              <a:gd name="connsiteX65" fmla="*/ 3085 w 15829"/>
              <a:gd name="connsiteY65" fmla="*/ 3126 h 10014"/>
              <a:gd name="connsiteX66" fmla="*/ 2972 w 15829"/>
              <a:gd name="connsiteY66" fmla="*/ 3413 h 10014"/>
              <a:gd name="connsiteX67" fmla="*/ 2900 w 15829"/>
              <a:gd name="connsiteY67" fmla="*/ 3629 h 10014"/>
              <a:gd name="connsiteX68" fmla="*/ 2807 w 15829"/>
              <a:gd name="connsiteY68" fmla="*/ 3856 h 10014"/>
              <a:gd name="connsiteX69" fmla="*/ 2714 w 15829"/>
              <a:gd name="connsiteY69" fmla="*/ 4120 h 10014"/>
              <a:gd name="connsiteX70" fmla="*/ 2652 w 15829"/>
              <a:gd name="connsiteY70" fmla="*/ 4323 h 10014"/>
              <a:gd name="connsiteX71" fmla="*/ 2570 w 15829"/>
              <a:gd name="connsiteY71" fmla="*/ 4563 h 10014"/>
              <a:gd name="connsiteX72" fmla="*/ 2508 w 15829"/>
              <a:gd name="connsiteY72" fmla="*/ 4766 h 10014"/>
              <a:gd name="connsiteX73" fmla="*/ 2446 w 15829"/>
              <a:gd name="connsiteY73" fmla="*/ 4970 h 10014"/>
              <a:gd name="connsiteX74" fmla="*/ 2364 w 15829"/>
              <a:gd name="connsiteY74" fmla="*/ 5210 h 10014"/>
              <a:gd name="connsiteX75" fmla="*/ 2261 w 15829"/>
              <a:gd name="connsiteY75" fmla="*/ 5377 h 10014"/>
              <a:gd name="connsiteX76" fmla="*/ 2189 w 15829"/>
              <a:gd name="connsiteY76" fmla="*/ 5557 h 10014"/>
              <a:gd name="connsiteX77" fmla="*/ 2086 w 15829"/>
              <a:gd name="connsiteY77" fmla="*/ 5796 h 10014"/>
              <a:gd name="connsiteX78" fmla="*/ 1993 w 15829"/>
              <a:gd name="connsiteY78" fmla="*/ 6000 h 10014"/>
              <a:gd name="connsiteX79" fmla="*/ 1901 w 15829"/>
              <a:gd name="connsiteY79" fmla="*/ 6204 h 10014"/>
              <a:gd name="connsiteX80" fmla="*/ 1509 w 15829"/>
              <a:gd name="connsiteY80" fmla="*/ 7167 h 10014"/>
              <a:gd name="connsiteX81" fmla="*/ 1182 w 15829"/>
              <a:gd name="connsiteY81" fmla="*/ 7858 h 10014"/>
              <a:gd name="connsiteX82" fmla="*/ 776 w 15829"/>
              <a:gd name="connsiteY82" fmla="*/ 8640 h 10014"/>
              <a:gd name="connsiteX83" fmla="*/ 322 w 15829"/>
              <a:gd name="connsiteY83" fmla="*/ 9498 h 10014"/>
              <a:gd name="connsiteX84" fmla="*/ 0 w 15829"/>
              <a:gd name="connsiteY84" fmla="*/ 9999 h 10014"/>
              <a:gd name="connsiteX0" fmla="*/ 29 w 15829"/>
              <a:gd name="connsiteY0" fmla="*/ 10014 h 10014"/>
              <a:gd name="connsiteX1" fmla="*/ 1334 w 15829"/>
              <a:gd name="connsiteY1" fmla="*/ 10000 h 10014"/>
              <a:gd name="connsiteX2" fmla="*/ 15829 w 15829"/>
              <a:gd name="connsiteY2" fmla="*/ 9964 h 10014"/>
              <a:gd name="connsiteX3" fmla="*/ 15788 w 15829"/>
              <a:gd name="connsiteY3" fmla="*/ 9737 h 10014"/>
              <a:gd name="connsiteX4" fmla="*/ 15145 w 15829"/>
              <a:gd name="connsiteY4" fmla="*/ 9713 h 10014"/>
              <a:gd name="connsiteX5" fmla="*/ 14259 w 15829"/>
              <a:gd name="connsiteY5" fmla="*/ 9550 h 10014"/>
              <a:gd name="connsiteX6" fmla="*/ 13507 w 15829"/>
              <a:gd name="connsiteY6" fmla="*/ 9370 h 10014"/>
              <a:gd name="connsiteX7" fmla="*/ 12735 w 15829"/>
              <a:gd name="connsiteY7" fmla="*/ 9101 h 10014"/>
              <a:gd name="connsiteX8" fmla="*/ 12194 w 15829"/>
              <a:gd name="connsiteY8" fmla="*/ 8849 h 10014"/>
              <a:gd name="connsiteX9" fmla="*/ 11715 w 15829"/>
              <a:gd name="connsiteY9" fmla="*/ 8492 h 10014"/>
              <a:gd name="connsiteX10" fmla="*/ 11313 w 15829"/>
              <a:gd name="connsiteY10" fmla="*/ 8114 h 10014"/>
              <a:gd name="connsiteX11" fmla="*/ 10943 w 15829"/>
              <a:gd name="connsiteY11" fmla="*/ 7754 h 10014"/>
              <a:gd name="connsiteX12" fmla="*/ 10433 w 15829"/>
              <a:gd name="connsiteY12" fmla="*/ 7198 h 10014"/>
              <a:gd name="connsiteX13" fmla="*/ 9753 w 15829"/>
              <a:gd name="connsiteY13" fmla="*/ 6461 h 10014"/>
              <a:gd name="connsiteX14" fmla="*/ 9583 w 15829"/>
              <a:gd name="connsiteY14" fmla="*/ 6281 h 10014"/>
              <a:gd name="connsiteX15" fmla="*/ 9444 w 15829"/>
              <a:gd name="connsiteY15" fmla="*/ 6066 h 10014"/>
              <a:gd name="connsiteX16" fmla="*/ 9290 w 15829"/>
              <a:gd name="connsiteY16" fmla="*/ 5850 h 10014"/>
              <a:gd name="connsiteX17" fmla="*/ 9197 w 15829"/>
              <a:gd name="connsiteY17" fmla="*/ 5707 h 10014"/>
              <a:gd name="connsiteX18" fmla="*/ 9074 w 15829"/>
              <a:gd name="connsiteY18" fmla="*/ 5545 h 10014"/>
              <a:gd name="connsiteX19" fmla="*/ 8950 w 15829"/>
              <a:gd name="connsiteY19" fmla="*/ 5365 h 10014"/>
              <a:gd name="connsiteX20" fmla="*/ 8811 w 15829"/>
              <a:gd name="connsiteY20" fmla="*/ 5186 h 10014"/>
              <a:gd name="connsiteX21" fmla="*/ 8687 w 15829"/>
              <a:gd name="connsiteY21" fmla="*/ 4988 h 10014"/>
              <a:gd name="connsiteX22" fmla="*/ 8579 w 15829"/>
              <a:gd name="connsiteY22" fmla="*/ 4826 h 10014"/>
              <a:gd name="connsiteX23" fmla="*/ 8456 w 15829"/>
              <a:gd name="connsiteY23" fmla="*/ 4683 h 10014"/>
              <a:gd name="connsiteX24" fmla="*/ 8348 w 15829"/>
              <a:gd name="connsiteY24" fmla="*/ 4485 h 10014"/>
              <a:gd name="connsiteX25" fmla="*/ 8224 w 15829"/>
              <a:gd name="connsiteY25" fmla="*/ 4323 h 10014"/>
              <a:gd name="connsiteX26" fmla="*/ 8100 w 15829"/>
              <a:gd name="connsiteY26" fmla="*/ 4108 h 10014"/>
              <a:gd name="connsiteX27" fmla="*/ 8018 w 15829"/>
              <a:gd name="connsiteY27" fmla="*/ 3964 h 10014"/>
              <a:gd name="connsiteX28" fmla="*/ 7869 w 15829"/>
              <a:gd name="connsiteY28" fmla="*/ 3713 h 10014"/>
              <a:gd name="connsiteX29" fmla="*/ 7699 w 15829"/>
              <a:gd name="connsiteY29" fmla="*/ 3407 h 10014"/>
              <a:gd name="connsiteX30" fmla="*/ 7575 w 15829"/>
              <a:gd name="connsiteY30" fmla="*/ 3174 h 10014"/>
              <a:gd name="connsiteX31" fmla="*/ 7467 w 15829"/>
              <a:gd name="connsiteY31" fmla="*/ 2976 h 10014"/>
              <a:gd name="connsiteX32" fmla="*/ 7374 w 15829"/>
              <a:gd name="connsiteY32" fmla="*/ 2796 h 10014"/>
              <a:gd name="connsiteX33" fmla="*/ 7251 w 15829"/>
              <a:gd name="connsiteY33" fmla="*/ 2599 h 10014"/>
              <a:gd name="connsiteX34" fmla="*/ 7158 w 15829"/>
              <a:gd name="connsiteY34" fmla="*/ 2419 h 10014"/>
              <a:gd name="connsiteX35" fmla="*/ 7035 w 15829"/>
              <a:gd name="connsiteY35" fmla="*/ 2186 h 10014"/>
              <a:gd name="connsiteX36" fmla="*/ 6911 w 15829"/>
              <a:gd name="connsiteY36" fmla="*/ 2006 h 10014"/>
              <a:gd name="connsiteX37" fmla="*/ 6787 w 15829"/>
              <a:gd name="connsiteY37" fmla="*/ 1826 h 10014"/>
              <a:gd name="connsiteX38" fmla="*/ 6679 w 15829"/>
              <a:gd name="connsiteY38" fmla="*/ 1629 h 10014"/>
              <a:gd name="connsiteX39" fmla="*/ 6556 w 15829"/>
              <a:gd name="connsiteY39" fmla="*/ 1485 h 10014"/>
              <a:gd name="connsiteX40" fmla="*/ 6463 w 15829"/>
              <a:gd name="connsiteY40" fmla="*/ 1305 h 10014"/>
              <a:gd name="connsiteX41" fmla="*/ 6350 w 15829"/>
              <a:gd name="connsiteY41" fmla="*/ 1162 h 10014"/>
              <a:gd name="connsiteX42" fmla="*/ 6154 w 15829"/>
              <a:gd name="connsiteY42" fmla="*/ 928 h 10014"/>
              <a:gd name="connsiteX43" fmla="*/ 6015 w 15829"/>
              <a:gd name="connsiteY43" fmla="*/ 731 h 10014"/>
              <a:gd name="connsiteX44" fmla="*/ 5876 w 15829"/>
              <a:gd name="connsiteY44" fmla="*/ 587 h 10014"/>
              <a:gd name="connsiteX45" fmla="*/ 5721 w 15829"/>
              <a:gd name="connsiteY45" fmla="*/ 425 h 10014"/>
              <a:gd name="connsiteX46" fmla="*/ 5567 w 15829"/>
              <a:gd name="connsiteY46" fmla="*/ 263 h 10014"/>
              <a:gd name="connsiteX47" fmla="*/ 5402 w 15829"/>
              <a:gd name="connsiteY47" fmla="*/ 108 h 10014"/>
              <a:gd name="connsiteX48" fmla="*/ 5165 w 15829"/>
              <a:gd name="connsiteY48" fmla="*/ 12 h 10014"/>
              <a:gd name="connsiteX49" fmla="*/ 4898 w 15829"/>
              <a:gd name="connsiteY49" fmla="*/ 0 h 10014"/>
              <a:gd name="connsiteX50" fmla="*/ 4774 w 15829"/>
              <a:gd name="connsiteY50" fmla="*/ 120 h 10014"/>
              <a:gd name="connsiteX51" fmla="*/ 4630 w 15829"/>
              <a:gd name="connsiteY51" fmla="*/ 263 h 10014"/>
              <a:gd name="connsiteX52" fmla="*/ 4496 w 15829"/>
              <a:gd name="connsiteY52" fmla="*/ 395 h 10014"/>
              <a:gd name="connsiteX53" fmla="*/ 4311 w 15829"/>
              <a:gd name="connsiteY53" fmla="*/ 659 h 10014"/>
              <a:gd name="connsiteX54" fmla="*/ 4146 w 15829"/>
              <a:gd name="connsiteY54" fmla="*/ 910 h 10014"/>
              <a:gd name="connsiteX55" fmla="*/ 4022 w 15829"/>
              <a:gd name="connsiteY55" fmla="*/ 1102 h 10014"/>
              <a:gd name="connsiteX56" fmla="*/ 3888 w 15829"/>
              <a:gd name="connsiteY56" fmla="*/ 1365 h 10014"/>
              <a:gd name="connsiteX57" fmla="*/ 3785 w 15829"/>
              <a:gd name="connsiteY57" fmla="*/ 1569 h 10014"/>
              <a:gd name="connsiteX58" fmla="*/ 3682 w 15829"/>
              <a:gd name="connsiteY58" fmla="*/ 1760 h 10014"/>
              <a:gd name="connsiteX59" fmla="*/ 3610 w 15829"/>
              <a:gd name="connsiteY59" fmla="*/ 1916 h 10014"/>
              <a:gd name="connsiteX60" fmla="*/ 3559 w 15829"/>
              <a:gd name="connsiteY60" fmla="*/ 2048 h 10014"/>
              <a:gd name="connsiteX61" fmla="*/ 3456 w 15829"/>
              <a:gd name="connsiteY61" fmla="*/ 2263 h 10014"/>
              <a:gd name="connsiteX62" fmla="*/ 3353 w 15829"/>
              <a:gd name="connsiteY62" fmla="*/ 2467 h 10014"/>
              <a:gd name="connsiteX63" fmla="*/ 3260 w 15829"/>
              <a:gd name="connsiteY63" fmla="*/ 2695 h 10014"/>
              <a:gd name="connsiteX64" fmla="*/ 3178 w 15829"/>
              <a:gd name="connsiteY64" fmla="*/ 2910 h 10014"/>
              <a:gd name="connsiteX65" fmla="*/ 3085 w 15829"/>
              <a:gd name="connsiteY65" fmla="*/ 3126 h 10014"/>
              <a:gd name="connsiteX66" fmla="*/ 2972 w 15829"/>
              <a:gd name="connsiteY66" fmla="*/ 3413 h 10014"/>
              <a:gd name="connsiteX67" fmla="*/ 2900 w 15829"/>
              <a:gd name="connsiteY67" fmla="*/ 3629 h 10014"/>
              <a:gd name="connsiteX68" fmla="*/ 2807 w 15829"/>
              <a:gd name="connsiteY68" fmla="*/ 3856 h 10014"/>
              <a:gd name="connsiteX69" fmla="*/ 2714 w 15829"/>
              <a:gd name="connsiteY69" fmla="*/ 4120 h 10014"/>
              <a:gd name="connsiteX70" fmla="*/ 2652 w 15829"/>
              <a:gd name="connsiteY70" fmla="*/ 4323 h 10014"/>
              <a:gd name="connsiteX71" fmla="*/ 2570 w 15829"/>
              <a:gd name="connsiteY71" fmla="*/ 4563 h 10014"/>
              <a:gd name="connsiteX72" fmla="*/ 2508 w 15829"/>
              <a:gd name="connsiteY72" fmla="*/ 4766 h 10014"/>
              <a:gd name="connsiteX73" fmla="*/ 2446 w 15829"/>
              <a:gd name="connsiteY73" fmla="*/ 4970 h 10014"/>
              <a:gd name="connsiteX74" fmla="*/ 2364 w 15829"/>
              <a:gd name="connsiteY74" fmla="*/ 5210 h 10014"/>
              <a:gd name="connsiteX75" fmla="*/ 2261 w 15829"/>
              <a:gd name="connsiteY75" fmla="*/ 5377 h 10014"/>
              <a:gd name="connsiteX76" fmla="*/ 2189 w 15829"/>
              <a:gd name="connsiteY76" fmla="*/ 5557 h 10014"/>
              <a:gd name="connsiteX77" fmla="*/ 2086 w 15829"/>
              <a:gd name="connsiteY77" fmla="*/ 5796 h 10014"/>
              <a:gd name="connsiteX78" fmla="*/ 1993 w 15829"/>
              <a:gd name="connsiteY78" fmla="*/ 6000 h 10014"/>
              <a:gd name="connsiteX79" fmla="*/ 1901 w 15829"/>
              <a:gd name="connsiteY79" fmla="*/ 6204 h 10014"/>
              <a:gd name="connsiteX80" fmla="*/ 1509 w 15829"/>
              <a:gd name="connsiteY80" fmla="*/ 7167 h 10014"/>
              <a:gd name="connsiteX81" fmla="*/ 1182 w 15829"/>
              <a:gd name="connsiteY81" fmla="*/ 7858 h 10014"/>
              <a:gd name="connsiteX82" fmla="*/ 776 w 15829"/>
              <a:gd name="connsiteY82" fmla="*/ 8640 h 10014"/>
              <a:gd name="connsiteX83" fmla="*/ 322 w 15829"/>
              <a:gd name="connsiteY83" fmla="*/ 9498 h 10014"/>
              <a:gd name="connsiteX84" fmla="*/ 0 w 15829"/>
              <a:gd name="connsiteY84" fmla="*/ 9999 h 10014"/>
              <a:gd name="connsiteX0" fmla="*/ 0 w 15800"/>
              <a:gd name="connsiteY0" fmla="*/ 10014 h 10014"/>
              <a:gd name="connsiteX1" fmla="*/ 1305 w 15800"/>
              <a:gd name="connsiteY1" fmla="*/ 10000 h 10014"/>
              <a:gd name="connsiteX2" fmla="*/ 15800 w 15800"/>
              <a:gd name="connsiteY2" fmla="*/ 9964 h 10014"/>
              <a:gd name="connsiteX3" fmla="*/ 15759 w 15800"/>
              <a:gd name="connsiteY3" fmla="*/ 9737 h 10014"/>
              <a:gd name="connsiteX4" fmla="*/ 15116 w 15800"/>
              <a:gd name="connsiteY4" fmla="*/ 9713 h 10014"/>
              <a:gd name="connsiteX5" fmla="*/ 14230 w 15800"/>
              <a:gd name="connsiteY5" fmla="*/ 9550 h 10014"/>
              <a:gd name="connsiteX6" fmla="*/ 13478 w 15800"/>
              <a:gd name="connsiteY6" fmla="*/ 9370 h 10014"/>
              <a:gd name="connsiteX7" fmla="*/ 12706 w 15800"/>
              <a:gd name="connsiteY7" fmla="*/ 9101 h 10014"/>
              <a:gd name="connsiteX8" fmla="*/ 12165 w 15800"/>
              <a:gd name="connsiteY8" fmla="*/ 8849 h 10014"/>
              <a:gd name="connsiteX9" fmla="*/ 11686 w 15800"/>
              <a:gd name="connsiteY9" fmla="*/ 8492 h 10014"/>
              <a:gd name="connsiteX10" fmla="*/ 11284 w 15800"/>
              <a:gd name="connsiteY10" fmla="*/ 8114 h 10014"/>
              <a:gd name="connsiteX11" fmla="*/ 10914 w 15800"/>
              <a:gd name="connsiteY11" fmla="*/ 7754 h 10014"/>
              <a:gd name="connsiteX12" fmla="*/ 10404 w 15800"/>
              <a:gd name="connsiteY12" fmla="*/ 7198 h 10014"/>
              <a:gd name="connsiteX13" fmla="*/ 9724 w 15800"/>
              <a:gd name="connsiteY13" fmla="*/ 6461 h 10014"/>
              <a:gd name="connsiteX14" fmla="*/ 9554 w 15800"/>
              <a:gd name="connsiteY14" fmla="*/ 6281 h 10014"/>
              <a:gd name="connsiteX15" fmla="*/ 9415 w 15800"/>
              <a:gd name="connsiteY15" fmla="*/ 6066 h 10014"/>
              <a:gd name="connsiteX16" fmla="*/ 9261 w 15800"/>
              <a:gd name="connsiteY16" fmla="*/ 5850 h 10014"/>
              <a:gd name="connsiteX17" fmla="*/ 9168 w 15800"/>
              <a:gd name="connsiteY17" fmla="*/ 5707 h 10014"/>
              <a:gd name="connsiteX18" fmla="*/ 9045 w 15800"/>
              <a:gd name="connsiteY18" fmla="*/ 5545 h 10014"/>
              <a:gd name="connsiteX19" fmla="*/ 8921 w 15800"/>
              <a:gd name="connsiteY19" fmla="*/ 5365 h 10014"/>
              <a:gd name="connsiteX20" fmla="*/ 8782 w 15800"/>
              <a:gd name="connsiteY20" fmla="*/ 5186 h 10014"/>
              <a:gd name="connsiteX21" fmla="*/ 8658 w 15800"/>
              <a:gd name="connsiteY21" fmla="*/ 4988 h 10014"/>
              <a:gd name="connsiteX22" fmla="*/ 8550 w 15800"/>
              <a:gd name="connsiteY22" fmla="*/ 4826 h 10014"/>
              <a:gd name="connsiteX23" fmla="*/ 8427 w 15800"/>
              <a:gd name="connsiteY23" fmla="*/ 4683 h 10014"/>
              <a:gd name="connsiteX24" fmla="*/ 8319 w 15800"/>
              <a:gd name="connsiteY24" fmla="*/ 4485 h 10014"/>
              <a:gd name="connsiteX25" fmla="*/ 8195 w 15800"/>
              <a:gd name="connsiteY25" fmla="*/ 4323 h 10014"/>
              <a:gd name="connsiteX26" fmla="*/ 8071 w 15800"/>
              <a:gd name="connsiteY26" fmla="*/ 4108 h 10014"/>
              <a:gd name="connsiteX27" fmla="*/ 7989 w 15800"/>
              <a:gd name="connsiteY27" fmla="*/ 3964 h 10014"/>
              <a:gd name="connsiteX28" fmla="*/ 7840 w 15800"/>
              <a:gd name="connsiteY28" fmla="*/ 3713 h 10014"/>
              <a:gd name="connsiteX29" fmla="*/ 7670 w 15800"/>
              <a:gd name="connsiteY29" fmla="*/ 3407 h 10014"/>
              <a:gd name="connsiteX30" fmla="*/ 7546 w 15800"/>
              <a:gd name="connsiteY30" fmla="*/ 3174 h 10014"/>
              <a:gd name="connsiteX31" fmla="*/ 7438 w 15800"/>
              <a:gd name="connsiteY31" fmla="*/ 2976 h 10014"/>
              <a:gd name="connsiteX32" fmla="*/ 7345 w 15800"/>
              <a:gd name="connsiteY32" fmla="*/ 2796 h 10014"/>
              <a:gd name="connsiteX33" fmla="*/ 7222 w 15800"/>
              <a:gd name="connsiteY33" fmla="*/ 2599 h 10014"/>
              <a:gd name="connsiteX34" fmla="*/ 7129 w 15800"/>
              <a:gd name="connsiteY34" fmla="*/ 2419 h 10014"/>
              <a:gd name="connsiteX35" fmla="*/ 7006 w 15800"/>
              <a:gd name="connsiteY35" fmla="*/ 2186 h 10014"/>
              <a:gd name="connsiteX36" fmla="*/ 6882 w 15800"/>
              <a:gd name="connsiteY36" fmla="*/ 2006 h 10014"/>
              <a:gd name="connsiteX37" fmla="*/ 6758 w 15800"/>
              <a:gd name="connsiteY37" fmla="*/ 1826 h 10014"/>
              <a:gd name="connsiteX38" fmla="*/ 6650 w 15800"/>
              <a:gd name="connsiteY38" fmla="*/ 1629 h 10014"/>
              <a:gd name="connsiteX39" fmla="*/ 6527 w 15800"/>
              <a:gd name="connsiteY39" fmla="*/ 1485 h 10014"/>
              <a:gd name="connsiteX40" fmla="*/ 6434 w 15800"/>
              <a:gd name="connsiteY40" fmla="*/ 1305 h 10014"/>
              <a:gd name="connsiteX41" fmla="*/ 6321 w 15800"/>
              <a:gd name="connsiteY41" fmla="*/ 1162 h 10014"/>
              <a:gd name="connsiteX42" fmla="*/ 6125 w 15800"/>
              <a:gd name="connsiteY42" fmla="*/ 928 h 10014"/>
              <a:gd name="connsiteX43" fmla="*/ 5986 w 15800"/>
              <a:gd name="connsiteY43" fmla="*/ 731 h 10014"/>
              <a:gd name="connsiteX44" fmla="*/ 5847 w 15800"/>
              <a:gd name="connsiteY44" fmla="*/ 587 h 10014"/>
              <a:gd name="connsiteX45" fmla="*/ 5692 w 15800"/>
              <a:gd name="connsiteY45" fmla="*/ 425 h 10014"/>
              <a:gd name="connsiteX46" fmla="*/ 5538 w 15800"/>
              <a:gd name="connsiteY46" fmla="*/ 263 h 10014"/>
              <a:gd name="connsiteX47" fmla="*/ 5373 w 15800"/>
              <a:gd name="connsiteY47" fmla="*/ 108 h 10014"/>
              <a:gd name="connsiteX48" fmla="*/ 5136 w 15800"/>
              <a:gd name="connsiteY48" fmla="*/ 12 h 10014"/>
              <a:gd name="connsiteX49" fmla="*/ 4869 w 15800"/>
              <a:gd name="connsiteY49" fmla="*/ 0 h 10014"/>
              <a:gd name="connsiteX50" fmla="*/ 4745 w 15800"/>
              <a:gd name="connsiteY50" fmla="*/ 120 h 10014"/>
              <a:gd name="connsiteX51" fmla="*/ 4601 w 15800"/>
              <a:gd name="connsiteY51" fmla="*/ 263 h 10014"/>
              <a:gd name="connsiteX52" fmla="*/ 4467 w 15800"/>
              <a:gd name="connsiteY52" fmla="*/ 395 h 10014"/>
              <a:gd name="connsiteX53" fmla="*/ 4282 w 15800"/>
              <a:gd name="connsiteY53" fmla="*/ 659 h 10014"/>
              <a:gd name="connsiteX54" fmla="*/ 4117 w 15800"/>
              <a:gd name="connsiteY54" fmla="*/ 910 h 10014"/>
              <a:gd name="connsiteX55" fmla="*/ 3993 w 15800"/>
              <a:gd name="connsiteY55" fmla="*/ 1102 h 10014"/>
              <a:gd name="connsiteX56" fmla="*/ 3859 w 15800"/>
              <a:gd name="connsiteY56" fmla="*/ 1365 h 10014"/>
              <a:gd name="connsiteX57" fmla="*/ 3756 w 15800"/>
              <a:gd name="connsiteY57" fmla="*/ 1569 h 10014"/>
              <a:gd name="connsiteX58" fmla="*/ 3653 w 15800"/>
              <a:gd name="connsiteY58" fmla="*/ 1760 h 10014"/>
              <a:gd name="connsiteX59" fmla="*/ 3581 w 15800"/>
              <a:gd name="connsiteY59" fmla="*/ 1916 h 10014"/>
              <a:gd name="connsiteX60" fmla="*/ 3530 w 15800"/>
              <a:gd name="connsiteY60" fmla="*/ 2048 h 10014"/>
              <a:gd name="connsiteX61" fmla="*/ 3427 w 15800"/>
              <a:gd name="connsiteY61" fmla="*/ 2263 h 10014"/>
              <a:gd name="connsiteX62" fmla="*/ 3324 w 15800"/>
              <a:gd name="connsiteY62" fmla="*/ 2467 h 10014"/>
              <a:gd name="connsiteX63" fmla="*/ 3231 w 15800"/>
              <a:gd name="connsiteY63" fmla="*/ 2695 h 10014"/>
              <a:gd name="connsiteX64" fmla="*/ 3149 w 15800"/>
              <a:gd name="connsiteY64" fmla="*/ 2910 h 10014"/>
              <a:gd name="connsiteX65" fmla="*/ 3056 w 15800"/>
              <a:gd name="connsiteY65" fmla="*/ 3126 h 10014"/>
              <a:gd name="connsiteX66" fmla="*/ 2943 w 15800"/>
              <a:gd name="connsiteY66" fmla="*/ 3413 h 10014"/>
              <a:gd name="connsiteX67" fmla="*/ 2871 w 15800"/>
              <a:gd name="connsiteY67" fmla="*/ 3629 h 10014"/>
              <a:gd name="connsiteX68" fmla="*/ 2778 w 15800"/>
              <a:gd name="connsiteY68" fmla="*/ 3856 h 10014"/>
              <a:gd name="connsiteX69" fmla="*/ 2685 w 15800"/>
              <a:gd name="connsiteY69" fmla="*/ 4120 h 10014"/>
              <a:gd name="connsiteX70" fmla="*/ 2623 w 15800"/>
              <a:gd name="connsiteY70" fmla="*/ 4323 h 10014"/>
              <a:gd name="connsiteX71" fmla="*/ 2541 w 15800"/>
              <a:gd name="connsiteY71" fmla="*/ 4563 h 10014"/>
              <a:gd name="connsiteX72" fmla="*/ 2479 w 15800"/>
              <a:gd name="connsiteY72" fmla="*/ 4766 h 10014"/>
              <a:gd name="connsiteX73" fmla="*/ 2417 w 15800"/>
              <a:gd name="connsiteY73" fmla="*/ 4970 h 10014"/>
              <a:gd name="connsiteX74" fmla="*/ 2335 w 15800"/>
              <a:gd name="connsiteY74" fmla="*/ 5210 h 10014"/>
              <a:gd name="connsiteX75" fmla="*/ 2232 w 15800"/>
              <a:gd name="connsiteY75" fmla="*/ 5377 h 10014"/>
              <a:gd name="connsiteX76" fmla="*/ 2160 w 15800"/>
              <a:gd name="connsiteY76" fmla="*/ 5557 h 10014"/>
              <a:gd name="connsiteX77" fmla="*/ 2057 w 15800"/>
              <a:gd name="connsiteY77" fmla="*/ 5796 h 10014"/>
              <a:gd name="connsiteX78" fmla="*/ 1964 w 15800"/>
              <a:gd name="connsiteY78" fmla="*/ 6000 h 10014"/>
              <a:gd name="connsiteX79" fmla="*/ 1872 w 15800"/>
              <a:gd name="connsiteY79" fmla="*/ 6204 h 10014"/>
              <a:gd name="connsiteX80" fmla="*/ 1480 w 15800"/>
              <a:gd name="connsiteY80" fmla="*/ 7167 h 10014"/>
              <a:gd name="connsiteX81" fmla="*/ 1153 w 15800"/>
              <a:gd name="connsiteY81" fmla="*/ 7858 h 10014"/>
              <a:gd name="connsiteX82" fmla="*/ 747 w 15800"/>
              <a:gd name="connsiteY82" fmla="*/ 8640 h 10014"/>
              <a:gd name="connsiteX83" fmla="*/ 293 w 15800"/>
              <a:gd name="connsiteY83" fmla="*/ 9498 h 10014"/>
              <a:gd name="connsiteX84" fmla="*/ 48 w 15800"/>
              <a:gd name="connsiteY84" fmla="*/ 9909 h 10014"/>
              <a:gd name="connsiteX0" fmla="*/ 0 w 15846"/>
              <a:gd name="connsiteY0" fmla="*/ 10014 h 10014"/>
              <a:gd name="connsiteX1" fmla="*/ 1351 w 15846"/>
              <a:gd name="connsiteY1" fmla="*/ 10000 h 10014"/>
              <a:gd name="connsiteX2" fmla="*/ 15846 w 15846"/>
              <a:gd name="connsiteY2" fmla="*/ 9964 h 10014"/>
              <a:gd name="connsiteX3" fmla="*/ 15805 w 15846"/>
              <a:gd name="connsiteY3" fmla="*/ 9737 h 10014"/>
              <a:gd name="connsiteX4" fmla="*/ 15162 w 15846"/>
              <a:gd name="connsiteY4" fmla="*/ 9713 h 10014"/>
              <a:gd name="connsiteX5" fmla="*/ 14276 w 15846"/>
              <a:gd name="connsiteY5" fmla="*/ 9550 h 10014"/>
              <a:gd name="connsiteX6" fmla="*/ 13524 w 15846"/>
              <a:gd name="connsiteY6" fmla="*/ 9370 h 10014"/>
              <a:gd name="connsiteX7" fmla="*/ 12752 w 15846"/>
              <a:gd name="connsiteY7" fmla="*/ 9101 h 10014"/>
              <a:gd name="connsiteX8" fmla="*/ 12211 w 15846"/>
              <a:gd name="connsiteY8" fmla="*/ 8849 h 10014"/>
              <a:gd name="connsiteX9" fmla="*/ 11732 w 15846"/>
              <a:gd name="connsiteY9" fmla="*/ 8492 h 10014"/>
              <a:gd name="connsiteX10" fmla="*/ 11330 w 15846"/>
              <a:gd name="connsiteY10" fmla="*/ 8114 h 10014"/>
              <a:gd name="connsiteX11" fmla="*/ 10960 w 15846"/>
              <a:gd name="connsiteY11" fmla="*/ 7754 h 10014"/>
              <a:gd name="connsiteX12" fmla="*/ 10450 w 15846"/>
              <a:gd name="connsiteY12" fmla="*/ 7198 h 10014"/>
              <a:gd name="connsiteX13" fmla="*/ 9770 w 15846"/>
              <a:gd name="connsiteY13" fmla="*/ 6461 h 10014"/>
              <a:gd name="connsiteX14" fmla="*/ 9600 w 15846"/>
              <a:gd name="connsiteY14" fmla="*/ 6281 h 10014"/>
              <a:gd name="connsiteX15" fmla="*/ 9461 w 15846"/>
              <a:gd name="connsiteY15" fmla="*/ 6066 h 10014"/>
              <a:gd name="connsiteX16" fmla="*/ 9307 w 15846"/>
              <a:gd name="connsiteY16" fmla="*/ 5850 h 10014"/>
              <a:gd name="connsiteX17" fmla="*/ 9214 w 15846"/>
              <a:gd name="connsiteY17" fmla="*/ 5707 h 10014"/>
              <a:gd name="connsiteX18" fmla="*/ 9091 w 15846"/>
              <a:gd name="connsiteY18" fmla="*/ 5545 h 10014"/>
              <a:gd name="connsiteX19" fmla="*/ 8967 w 15846"/>
              <a:gd name="connsiteY19" fmla="*/ 5365 h 10014"/>
              <a:gd name="connsiteX20" fmla="*/ 8828 w 15846"/>
              <a:gd name="connsiteY20" fmla="*/ 5186 h 10014"/>
              <a:gd name="connsiteX21" fmla="*/ 8704 w 15846"/>
              <a:gd name="connsiteY21" fmla="*/ 4988 h 10014"/>
              <a:gd name="connsiteX22" fmla="*/ 8596 w 15846"/>
              <a:gd name="connsiteY22" fmla="*/ 4826 h 10014"/>
              <a:gd name="connsiteX23" fmla="*/ 8473 w 15846"/>
              <a:gd name="connsiteY23" fmla="*/ 4683 h 10014"/>
              <a:gd name="connsiteX24" fmla="*/ 8365 w 15846"/>
              <a:gd name="connsiteY24" fmla="*/ 4485 h 10014"/>
              <a:gd name="connsiteX25" fmla="*/ 8241 w 15846"/>
              <a:gd name="connsiteY25" fmla="*/ 4323 h 10014"/>
              <a:gd name="connsiteX26" fmla="*/ 8117 w 15846"/>
              <a:gd name="connsiteY26" fmla="*/ 4108 h 10014"/>
              <a:gd name="connsiteX27" fmla="*/ 8035 w 15846"/>
              <a:gd name="connsiteY27" fmla="*/ 3964 h 10014"/>
              <a:gd name="connsiteX28" fmla="*/ 7886 w 15846"/>
              <a:gd name="connsiteY28" fmla="*/ 3713 h 10014"/>
              <a:gd name="connsiteX29" fmla="*/ 7716 w 15846"/>
              <a:gd name="connsiteY29" fmla="*/ 3407 h 10014"/>
              <a:gd name="connsiteX30" fmla="*/ 7592 w 15846"/>
              <a:gd name="connsiteY30" fmla="*/ 3174 h 10014"/>
              <a:gd name="connsiteX31" fmla="*/ 7484 w 15846"/>
              <a:gd name="connsiteY31" fmla="*/ 2976 h 10014"/>
              <a:gd name="connsiteX32" fmla="*/ 7391 w 15846"/>
              <a:gd name="connsiteY32" fmla="*/ 2796 h 10014"/>
              <a:gd name="connsiteX33" fmla="*/ 7268 w 15846"/>
              <a:gd name="connsiteY33" fmla="*/ 2599 h 10014"/>
              <a:gd name="connsiteX34" fmla="*/ 7175 w 15846"/>
              <a:gd name="connsiteY34" fmla="*/ 2419 h 10014"/>
              <a:gd name="connsiteX35" fmla="*/ 7052 w 15846"/>
              <a:gd name="connsiteY35" fmla="*/ 2186 h 10014"/>
              <a:gd name="connsiteX36" fmla="*/ 6928 w 15846"/>
              <a:gd name="connsiteY36" fmla="*/ 2006 h 10014"/>
              <a:gd name="connsiteX37" fmla="*/ 6804 w 15846"/>
              <a:gd name="connsiteY37" fmla="*/ 1826 h 10014"/>
              <a:gd name="connsiteX38" fmla="*/ 6696 w 15846"/>
              <a:gd name="connsiteY38" fmla="*/ 1629 h 10014"/>
              <a:gd name="connsiteX39" fmla="*/ 6573 w 15846"/>
              <a:gd name="connsiteY39" fmla="*/ 1485 h 10014"/>
              <a:gd name="connsiteX40" fmla="*/ 6480 w 15846"/>
              <a:gd name="connsiteY40" fmla="*/ 1305 h 10014"/>
              <a:gd name="connsiteX41" fmla="*/ 6367 w 15846"/>
              <a:gd name="connsiteY41" fmla="*/ 1162 h 10014"/>
              <a:gd name="connsiteX42" fmla="*/ 6171 w 15846"/>
              <a:gd name="connsiteY42" fmla="*/ 928 h 10014"/>
              <a:gd name="connsiteX43" fmla="*/ 6032 w 15846"/>
              <a:gd name="connsiteY43" fmla="*/ 731 h 10014"/>
              <a:gd name="connsiteX44" fmla="*/ 5893 w 15846"/>
              <a:gd name="connsiteY44" fmla="*/ 587 h 10014"/>
              <a:gd name="connsiteX45" fmla="*/ 5738 w 15846"/>
              <a:gd name="connsiteY45" fmla="*/ 425 h 10014"/>
              <a:gd name="connsiteX46" fmla="*/ 5584 w 15846"/>
              <a:gd name="connsiteY46" fmla="*/ 263 h 10014"/>
              <a:gd name="connsiteX47" fmla="*/ 5419 w 15846"/>
              <a:gd name="connsiteY47" fmla="*/ 108 h 10014"/>
              <a:gd name="connsiteX48" fmla="*/ 5182 w 15846"/>
              <a:gd name="connsiteY48" fmla="*/ 12 h 10014"/>
              <a:gd name="connsiteX49" fmla="*/ 4915 w 15846"/>
              <a:gd name="connsiteY49" fmla="*/ 0 h 10014"/>
              <a:gd name="connsiteX50" fmla="*/ 4791 w 15846"/>
              <a:gd name="connsiteY50" fmla="*/ 120 h 10014"/>
              <a:gd name="connsiteX51" fmla="*/ 4647 w 15846"/>
              <a:gd name="connsiteY51" fmla="*/ 263 h 10014"/>
              <a:gd name="connsiteX52" fmla="*/ 4513 w 15846"/>
              <a:gd name="connsiteY52" fmla="*/ 395 h 10014"/>
              <a:gd name="connsiteX53" fmla="*/ 4328 w 15846"/>
              <a:gd name="connsiteY53" fmla="*/ 659 h 10014"/>
              <a:gd name="connsiteX54" fmla="*/ 4163 w 15846"/>
              <a:gd name="connsiteY54" fmla="*/ 910 h 10014"/>
              <a:gd name="connsiteX55" fmla="*/ 4039 w 15846"/>
              <a:gd name="connsiteY55" fmla="*/ 1102 h 10014"/>
              <a:gd name="connsiteX56" fmla="*/ 3905 w 15846"/>
              <a:gd name="connsiteY56" fmla="*/ 1365 h 10014"/>
              <a:gd name="connsiteX57" fmla="*/ 3802 w 15846"/>
              <a:gd name="connsiteY57" fmla="*/ 1569 h 10014"/>
              <a:gd name="connsiteX58" fmla="*/ 3699 w 15846"/>
              <a:gd name="connsiteY58" fmla="*/ 1760 h 10014"/>
              <a:gd name="connsiteX59" fmla="*/ 3627 w 15846"/>
              <a:gd name="connsiteY59" fmla="*/ 1916 h 10014"/>
              <a:gd name="connsiteX60" fmla="*/ 3576 w 15846"/>
              <a:gd name="connsiteY60" fmla="*/ 2048 h 10014"/>
              <a:gd name="connsiteX61" fmla="*/ 3473 w 15846"/>
              <a:gd name="connsiteY61" fmla="*/ 2263 h 10014"/>
              <a:gd name="connsiteX62" fmla="*/ 3370 w 15846"/>
              <a:gd name="connsiteY62" fmla="*/ 2467 h 10014"/>
              <a:gd name="connsiteX63" fmla="*/ 3277 w 15846"/>
              <a:gd name="connsiteY63" fmla="*/ 2695 h 10014"/>
              <a:gd name="connsiteX64" fmla="*/ 3195 w 15846"/>
              <a:gd name="connsiteY64" fmla="*/ 2910 h 10014"/>
              <a:gd name="connsiteX65" fmla="*/ 3102 w 15846"/>
              <a:gd name="connsiteY65" fmla="*/ 3126 h 10014"/>
              <a:gd name="connsiteX66" fmla="*/ 2989 w 15846"/>
              <a:gd name="connsiteY66" fmla="*/ 3413 h 10014"/>
              <a:gd name="connsiteX67" fmla="*/ 2917 w 15846"/>
              <a:gd name="connsiteY67" fmla="*/ 3629 h 10014"/>
              <a:gd name="connsiteX68" fmla="*/ 2824 w 15846"/>
              <a:gd name="connsiteY68" fmla="*/ 3856 h 10014"/>
              <a:gd name="connsiteX69" fmla="*/ 2731 w 15846"/>
              <a:gd name="connsiteY69" fmla="*/ 4120 h 10014"/>
              <a:gd name="connsiteX70" fmla="*/ 2669 w 15846"/>
              <a:gd name="connsiteY70" fmla="*/ 4323 h 10014"/>
              <a:gd name="connsiteX71" fmla="*/ 2587 w 15846"/>
              <a:gd name="connsiteY71" fmla="*/ 4563 h 10014"/>
              <a:gd name="connsiteX72" fmla="*/ 2525 w 15846"/>
              <a:gd name="connsiteY72" fmla="*/ 4766 h 10014"/>
              <a:gd name="connsiteX73" fmla="*/ 2463 w 15846"/>
              <a:gd name="connsiteY73" fmla="*/ 4970 h 10014"/>
              <a:gd name="connsiteX74" fmla="*/ 2381 w 15846"/>
              <a:gd name="connsiteY74" fmla="*/ 5210 h 10014"/>
              <a:gd name="connsiteX75" fmla="*/ 2278 w 15846"/>
              <a:gd name="connsiteY75" fmla="*/ 5377 h 10014"/>
              <a:gd name="connsiteX76" fmla="*/ 2206 w 15846"/>
              <a:gd name="connsiteY76" fmla="*/ 5557 h 10014"/>
              <a:gd name="connsiteX77" fmla="*/ 2103 w 15846"/>
              <a:gd name="connsiteY77" fmla="*/ 5796 h 10014"/>
              <a:gd name="connsiteX78" fmla="*/ 2010 w 15846"/>
              <a:gd name="connsiteY78" fmla="*/ 6000 h 10014"/>
              <a:gd name="connsiteX79" fmla="*/ 1918 w 15846"/>
              <a:gd name="connsiteY79" fmla="*/ 6204 h 10014"/>
              <a:gd name="connsiteX80" fmla="*/ 1526 w 15846"/>
              <a:gd name="connsiteY80" fmla="*/ 7167 h 10014"/>
              <a:gd name="connsiteX81" fmla="*/ 1199 w 15846"/>
              <a:gd name="connsiteY81" fmla="*/ 7858 h 10014"/>
              <a:gd name="connsiteX82" fmla="*/ 793 w 15846"/>
              <a:gd name="connsiteY82" fmla="*/ 8640 h 10014"/>
              <a:gd name="connsiteX83" fmla="*/ 339 w 15846"/>
              <a:gd name="connsiteY83" fmla="*/ 9498 h 10014"/>
              <a:gd name="connsiteX84" fmla="*/ 94 w 15846"/>
              <a:gd name="connsiteY84" fmla="*/ 9909 h 10014"/>
              <a:gd name="connsiteX0" fmla="*/ 0 w 15846"/>
              <a:gd name="connsiteY0" fmla="*/ 10014 h 10017"/>
              <a:gd name="connsiteX1" fmla="*/ 1351 w 15846"/>
              <a:gd name="connsiteY1" fmla="*/ 10000 h 10017"/>
              <a:gd name="connsiteX2" fmla="*/ 15846 w 15846"/>
              <a:gd name="connsiteY2" fmla="*/ 9964 h 10017"/>
              <a:gd name="connsiteX3" fmla="*/ 15805 w 15846"/>
              <a:gd name="connsiteY3" fmla="*/ 9737 h 10017"/>
              <a:gd name="connsiteX4" fmla="*/ 15162 w 15846"/>
              <a:gd name="connsiteY4" fmla="*/ 9713 h 10017"/>
              <a:gd name="connsiteX5" fmla="*/ 14276 w 15846"/>
              <a:gd name="connsiteY5" fmla="*/ 9550 h 10017"/>
              <a:gd name="connsiteX6" fmla="*/ 13524 w 15846"/>
              <a:gd name="connsiteY6" fmla="*/ 9370 h 10017"/>
              <a:gd name="connsiteX7" fmla="*/ 12752 w 15846"/>
              <a:gd name="connsiteY7" fmla="*/ 9101 h 10017"/>
              <a:gd name="connsiteX8" fmla="*/ 12211 w 15846"/>
              <a:gd name="connsiteY8" fmla="*/ 8849 h 10017"/>
              <a:gd name="connsiteX9" fmla="*/ 11732 w 15846"/>
              <a:gd name="connsiteY9" fmla="*/ 8492 h 10017"/>
              <a:gd name="connsiteX10" fmla="*/ 11330 w 15846"/>
              <a:gd name="connsiteY10" fmla="*/ 8114 h 10017"/>
              <a:gd name="connsiteX11" fmla="*/ 10960 w 15846"/>
              <a:gd name="connsiteY11" fmla="*/ 7754 h 10017"/>
              <a:gd name="connsiteX12" fmla="*/ 10450 w 15846"/>
              <a:gd name="connsiteY12" fmla="*/ 7198 h 10017"/>
              <a:gd name="connsiteX13" fmla="*/ 9770 w 15846"/>
              <a:gd name="connsiteY13" fmla="*/ 6461 h 10017"/>
              <a:gd name="connsiteX14" fmla="*/ 9600 w 15846"/>
              <a:gd name="connsiteY14" fmla="*/ 6281 h 10017"/>
              <a:gd name="connsiteX15" fmla="*/ 9461 w 15846"/>
              <a:gd name="connsiteY15" fmla="*/ 6066 h 10017"/>
              <a:gd name="connsiteX16" fmla="*/ 9307 w 15846"/>
              <a:gd name="connsiteY16" fmla="*/ 5850 h 10017"/>
              <a:gd name="connsiteX17" fmla="*/ 9214 w 15846"/>
              <a:gd name="connsiteY17" fmla="*/ 5707 h 10017"/>
              <a:gd name="connsiteX18" fmla="*/ 9091 w 15846"/>
              <a:gd name="connsiteY18" fmla="*/ 5545 h 10017"/>
              <a:gd name="connsiteX19" fmla="*/ 8967 w 15846"/>
              <a:gd name="connsiteY19" fmla="*/ 5365 h 10017"/>
              <a:gd name="connsiteX20" fmla="*/ 8828 w 15846"/>
              <a:gd name="connsiteY20" fmla="*/ 5186 h 10017"/>
              <a:gd name="connsiteX21" fmla="*/ 8704 w 15846"/>
              <a:gd name="connsiteY21" fmla="*/ 4988 h 10017"/>
              <a:gd name="connsiteX22" fmla="*/ 8596 w 15846"/>
              <a:gd name="connsiteY22" fmla="*/ 4826 h 10017"/>
              <a:gd name="connsiteX23" fmla="*/ 8473 w 15846"/>
              <a:gd name="connsiteY23" fmla="*/ 4683 h 10017"/>
              <a:gd name="connsiteX24" fmla="*/ 8365 w 15846"/>
              <a:gd name="connsiteY24" fmla="*/ 4485 h 10017"/>
              <a:gd name="connsiteX25" fmla="*/ 8241 w 15846"/>
              <a:gd name="connsiteY25" fmla="*/ 4323 h 10017"/>
              <a:gd name="connsiteX26" fmla="*/ 8117 w 15846"/>
              <a:gd name="connsiteY26" fmla="*/ 4108 h 10017"/>
              <a:gd name="connsiteX27" fmla="*/ 8035 w 15846"/>
              <a:gd name="connsiteY27" fmla="*/ 3964 h 10017"/>
              <a:gd name="connsiteX28" fmla="*/ 7886 w 15846"/>
              <a:gd name="connsiteY28" fmla="*/ 3713 h 10017"/>
              <a:gd name="connsiteX29" fmla="*/ 7716 w 15846"/>
              <a:gd name="connsiteY29" fmla="*/ 3407 h 10017"/>
              <a:gd name="connsiteX30" fmla="*/ 7592 w 15846"/>
              <a:gd name="connsiteY30" fmla="*/ 3174 h 10017"/>
              <a:gd name="connsiteX31" fmla="*/ 7484 w 15846"/>
              <a:gd name="connsiteY31" fmla="*/ 2976 h 10017"/>
              <a:gd name="connsiteX32" fmla="*/ 7391 w 15846"/>
              <a:gd name="connsiteY32" fmla="*/ 2796 h 10017"/>
              <a:gd name="connsiteX33" fmla="*/ 7268 w 15846"/>
              <a:gd name="connsiteY33" fmla="*/ 2599 h 10017"/>
              <a:gd name="connsiteX34" fmla="*/ 7175 w 15846"/>
              <a:gd name="connsiteY34" fmla="*/ 2419 h 10017"/>
              <a:gd name="connsiteX35" fmla="*/ 7052 w 15846"/>
              <a:gd name="connsiteY35" fmla="*/ 2186 h 10017"/>
              <a:gd name="connsiteX36" fmla="*/ 6928 w 15846"/>
              <a:gd name="connsiteY36" fmla="*/ 2006 h 10017"/>
              <a:gd name="connsiteX37" fmla="*/ 6804 w 15846"/>
              <a:gd name="connsiteY37" fmla="*/ 1826 h 10017"/>
              <a:gd name="connsiteX38" fmla="*/ 6696 w 15846"/>
              <a:gd name="connsiteY38" fmla="*/ 1629 h 10017"/>
              <a:gd name="connsiteX39" fmla="*/ 6573 w 15846"/>
              <a:gd name="connsiteY39" fmla="*/ 1485 h 10017"/>
              <a:gd name="connsiteX40" fmla="*/ 6480 w 15846"/>
              <a:gd name="connsiteY40" fmla="*/ 1305 h 10017"/>
              <a:gd name="connsiteX41" fmla="*/ 6367 w 15846"/>
              <a:gd name="connsiteY41" fmla="*/ 1162 h 10017"/>
              <a:gd name="connsiteX42" fmla="*/ 6171 w 15846"/>
              <a:gd name="connsiteY42" fmla="*/ 928 h 10017"/>
              <a:gd name="connsiteX43" fmla="*/ 6032 w 15846"/>
              <a:gd name="connsiteY43" fmla="*/ 731 h 10017"/>
              <a:gd name="connsiteX44" fmla="*/ 5893 w 15846"/>
              <a:gd name="connsiteY44" fmla="*/ 587 h 10017"/>
              <a:gd name="connsiteX45" fmla="*/ 5738 w 15846"/>
              <a:gd name="connsiteY45" fmla="*/ 425 h 10017"/>
              <a:gd name="connsiteX46" fmla="*/ 5584 w 15846"/>
              <a:gd name="connsiteY46" fmla="*/ 263 h 10017"/>
              <a:gd name="connsiteX47" fmla="*/ 5419 w 15846"/>
              <a:gd name="connsiteY47" fmla="*/ 108 h 10017"/>
              <a:gd name="connsiteX48" fmla="*/ 5182 w 15846"/>
              <a:gd name="connsiteY48" fmla="*/ 12 h 10017"/>
              <a:gd name="connsiteX49" fmla="*/ 4915 w 15846"/>
              <a:gd name="connsiteY49" fmla="*/ 0 h 10017"/>
              <a:gd name="connsiteX50" fmla="*/ 4791 w 15846"/>
              <a:gd name="connsiteY50" fmla="*/ 120 h 10017"/>
              <a:gd name="connsiteX51" fmla="*/ 4647 w 15846"/>
              <a:gd name="connsiteY51" fmla="*/ 263 h 10017"/>
              <a:gd name="connsiteX52" fmla="*/ 4513 w 15846"/>
              <a:gd name="connsiteY52" fmla="*/ 395 h 10017"/>
              <a:gd name="connsiteX53" fmla="*/ 4328 w 15846"/>
              <a:gd name="connsiteY53" fmla="*/ 659 h 10017"/>
              <a:gd name="connsiteX54" fmla="*/ 4163 w 15846"/>
              <a:gd name="connsiteY54" fmla="*/ 910 h 10017"/>
              <a:gd name="connsiteX55" fmla="*/ 4039 w 15846"/>
              <a:gd name="connsiteY55" fmla="*/ 1102 h 10017"/>
              <a:gd name="connsiteX56" fmla="*/ 3905 w 15846"/>
              <a:gd name="connsiteY56" fmla="*/ 1365 h 10017"/>
              <a:gd name="connsiteX57" fmla="*/ 3802 w 15846"/>
              <a:gd name="connsiteY57" fmla="*/ 1569 h 10017"/>
              <a:gd name="connsiteX58" fmla="*/ 3699 w 15846"/>
              <a:gd name="connsiteY58" fmla="*/ 1760 h 10017"/>
              <a:gd name="connsiteX59" fmla="*/ 3627 w 15846"/>
              <a:gd name="connsiteY59" fmla="*/ 1916 h 10017"/>
              <a:gd name="connsiteX60" fmla="*/ 3576 w 15846"/>
              <a:gd name="connsiteY60" fmla="*/ 2048 h 10017"/>
              <a:gd name="connsiteX61" fmla="*/ 3473 w 15846"/>
              <a:gd name="connsiteY61" fmla="*/ 2263 h 10017"/>
              <a:gd name="connsiteX62" fmla="*/ 3370 w 15846"/>
              <a:gd name="connsiteY62" fmla="*/ 2467 h 10017"/>
              <a:gd name="connsiteX63" fmla="*/ 3277 w 15846"/>
              <a:gd name="connsiteY63" fmla="*/ 2695 h 10017"/>
              <a:gd name="connsiteX64" fmla="*/ 3195 w 15846"/>
              <a:gd name="connsiteY64" fmla="*/ 2910 h 10017"/>
              <a:gd name="connsiteX65" fmla="*/ 3102 w 15846"/>
              <a:gd name="connsiteY65" fmla="*/ 3126 h 10017"/>
              <a:gd name="connsiteX66" fmla="*/ 2989 w 15846"/>
              <a:gd name="connsiteY66" fmla="*/ 3413 h 10017"/>
              <a:gd name="connsiteX67" fmla="*/ 2917 w 15846"/>
              <a:gd name="connsiteY67" fmla="*/ 3629 h 10017"/>
              <a:gd name="connsiteX68" fmla="*/ 2824 w 15846"/>
              <a:gd name="connsiteY68" fmla="*/ 3856 h 10017"/>
              <a:gd name="connsiteX69" fmla="*/ 2731 w 15846"/>
              <a:gd name="connsiteY69" fmla="*/ 4120 h 10017"/>
              <a:gd name="connsiteX70" fmla="*/ 2669 w 15846"/>
              <a:gd name="connsiteY70" fmla="*/ 4323 h 10017"/>
              <a:gd name="connsiteX71" fmla="*/ 2587 w 15846"/>
              <a:gd name="connsiteY71" fmla="*/ 4563 h 10017"/>
              <a:gd name="connsiteX72" fmla="*/ 2525 w 15846"/>
              <a:gd name="connsiteY72" fmla="*/ 4766 h 10017"/>
              <a:gd name="connsiteX73" fmla="*/ 2463 w 15846"/>
              <a:gd name="connsiteY73" fmla="*/ 4970 h 10017"/>
              <a:gd name="connsiteX74" fmla="*/ 2381 w 15846"/>
              <a:gd name="connsiteY74" fmla="*/ 5210 h 10017"/>
              <a:gd name="connsiteX75" fmla="*/ 2278 w 15846"/>
              <a:gd name="connsiteY75" fmla="*/ 5377 h 10017"/>
              <a:gd name="connsiteX76" fmla="*/ 2206 w 15846"/>
              <a:gd name="connsiteY76" fmla="*/ 5557 h 10017"/>
              <a:gd name="connsiteX77" fmla="*/ 2103 w 15846"/>
              <a:gd name="connsiteY77" fmla="*/ 5796 h 10017"/>
              <a:gd name="connsiteX78" fmla="*/ 2010 w 15846"/>
              <a:gd name="connsiteY78" fmla="*/ 6000 h 10017"/>
              <a:gd name="connsiteX79" fmla="*/ 1918 w 15846"/>
              <a:gd name="connsiteY79" fmla="*/ 6204 h 10017"/>
              <a:gd name="connsiteX80" fmla="*/ 1526 w 15846"/>
              <a:gd name="connsiteY80" fmla="*/ 7167 h 10017"/>
              <a:gd name="connsiteX81" fmla="*/ 1199 w 15846"/>
              <a:gd name="connsiteY81" fmla="*/ 7858 h 10017"/>
              <a:gd name="connsiteX82" fmla="*/ 793 w 15846"/>
              <a:gd name="connsiteY82" fmla="*/ 8640 h 10017"/>
              <a:gd name="connsiteX83" fmla="*/ 339 w 15846"/>
              <a:gd name="connsiteY83" fmla="*/ 9498 h 10017"/>
              <a:gd name="connsiteX84" fmla="*/ 17 w 15846"/>
              <a:gd name="connsiteY84" fmla="*/ 10017 h 10017"/>
              <a:gd name="connsiteX0" fmla="*/ 0 w 15847"/>
              <a:gd name="connsiteY0" fmla="*/ 10014 h 10025"/>
              <a:gd name="connsiteX1" fmla="*/ 1351 w 15847"/>
              <a:gd name="connsiteY1" fmla="*/ 10000 h 10025"/>
              <a:gd name="connsiteX2" fmla="*/ 15846 w 15847"/>
              <a:gd name="connsiteY2" fmla="*/ 9964 h 10025"/>
              <a:gd name="connsiteX3" fmla="*/ 15836 w 15847"/>
              <a:gd name="connsiteY3" fmla="*/ 9827 h 10025"/>
              <a:gd name="connsiteX4" fmla="*/ 15162 w 15847"/>
              <a:gd name="connsiteY4" fmla="*/ 9713 h 10025"/>
              <a:gd name="connsiteX5" fmla="*/ 14276 w 15847"/>
              <a:gd name="connsiteY5" fmla="*/ 9550 h 10025"/>
              <a:gd name="connsiteX6" fmla="*/ 13524 w 15847"/>
              <a:gd name="connsiteY6" fmla="*/ 9370 h 10025"/>
              <a:gd name="connsiteX7" fmla="*/ 12752 w 15847"/>
              <a:gd name="connsiteY7" fmla="*/ 9101 h 10025"/>
              <a:gd name="connsiteX8" fmla="*/ 12211 w 15847"/>
              <a:gd name="connsiteY8" fmla="*/ 8849 h 10025"/>
              <a:gd name="connsiteX9" fmla="*/ 11732 w 15847"/>
              <a:gd name="connsiteY9" fmla="*/ 8492 h 10025"/>
              <a:gd name="connsiteX10" fmla="*/ 11330 w 15847"/>
              <a:gd name="connsiteY10" fmla="*/ 8114 h 10025"/>
              <a:gd name="connsiteX11" fmla="*/ 10960 w 15847"/>
              <a:gd name="connsiteY11" fmla="*/ 7754 h 10025"/>
              <a:gd name="connsiteX12" fmla="*/ 10450 w 15847"/>
              <a:gd name="connsiteY12" fmla="*/ 7198 h 10025"/>
              <a:gd name="connsiteX13" fmla="*/ 9770 w 15847"/>
              <a:gd name="connsiteY13" fmla="*/ 6461 h 10025"/>
              <a:gd name="connsiteX14" fmla="*/ 9600 w 15847"/>
              <a:gd name="connsiteY14" fmla="*/ 6281 h 10025"/>
              <a:gd name="connsiteX15" fmla="*/ 9461 w 15847"/>
              <a:gd name="connsiteY15" fmla="*/ 6066 h 10025"/>
              <a:gd name="connsiteX16" fmla="*/ 9307 w 15847"/>
              <a:gd name="connsiteY16" fmla="*/ 5850 h 10025"/>
              <a:gd name="connsiteX17" fmla="*/ 9214 w 15847"/>
              <a:gd name="connsiteY17" fmla="*/ 5707 h 10025"/>
              <a:gd name="connsiteX18" fmla="*/ 9091 w 15847"/>
              <a:gd name="connsiteY18" fmla="*/ 5545 h 10025"/>
              <a:gd name="connsiteX19" fmla="*/ 8967 w 15847"/>
              <a:gd name="connsiteY19" fmla="*/ 5365 h 10025"/>
              <a:gd name="connsiteX20" fmla="*/ 8828 w 15847"/>
              <a:gd name="connsiteY20" fmla="*/ 5186 h 10025"/>
              <a:gd name="connsiteX21" fmla="*/ 8704 w 15847"/>
              <a:gd name="connsiteY21" fmla="*/ 4988 h 10025"/>
              <a:gd name="connsiteX22" fmla="*/ 8596 w 15847"/>
              <a:gd name="connsiteY22" fmla="*/ 4826 h 10025"/>
              <a:gd name="connsiteX23" fmla="*/ 8473 w 15847"/>
              <a:gd name="connsiteY23" fmla="*/ 4683 h 10025"/>
              <a:gd name="connsiteX24" fmla="*/ 8365 w 15847"/>
              <a:gd name="connsiteY24" fmla="*/ 4485 h 10025"/>
              <a:gd name="connsiteX25" fmla="*/ 8241 w 15847"/>
              <a:gd name="connsiteY25" fmla="*/ 4323 h 10025"/>
              <a:gd name="connsiteX26" fmla="*/ 8117 w 15847"/>
              <a:gd name="connsiteY26" fmla="*/ 4108 h 10025"/>
              <a:gd name="connsiteX27" fmla="*/ 8035 w 15847"/>
              <a:gd name="connsiteY27" fmla="*/ 3964 h 10025"/>
              <a:gd name="connsiteX28" fmla="*/ 7886 w 15847"/>
              <a:gd name="connsiteY28" fmla="*/ 3713 h 10025"/>
              <a:gd name="connsiteX29" fmla="*/ 7716 w 15847"/>
              <a:gd name="connsiteY29" fmla="*/ 3407 h 10025"/>
              <a:gd name="connsiteX30" fmla="*/ 7592 w 15847"/>
              <a:gd name="connsiteY30" fmla="*/ 3174 h 10025"/>
              <a:gd name="connsiteX31" fmla="*/ 7484 w 15847"/>
              <a:gd name="connsiteY31" fmla="*/ 2976 h 10025"/>
              <a:gd name="connsiteX32" fmla="*/ 7391 w 15847"/>
              <a:gd name="connsiteY32" fmla="*/ 2796 h 10025"/>
              <a:gd name="connsiteX33" fmla="*/ 7268 w 15847"/>
              <a:gd name="connsiteY33" fmla="*/ 2599 h 10025"/>
              <a:gd name="connsiteX34" fmla="*/ 7175 w 15847"/>
              <a:gd name="connsiteY34" fmla="*/ 2419 h 10025"/>
              <a:gd name="connsiteX35" fmla="*/ 7052 w 15847"/>
              <a:gd name="connsiteY35" fmla="*/ 2186 h 10025"/>
              <a:gd name="connsiteX36" fmla="*/ 6928 w 15847"/>
              <a:gd name="connsiteY36" fmla="*/ 2006 h 10025"/>
              <a:gd name="connsiteX37" fmla="*/ 6804 w 15847"/>
              <a:gd name="connsiteY37" fmla="*/ 1826 h 10025"/>
              <a:gd name="connsiteX38" fmla="*/ 6696 w 15847"/>
              <a:gd name="connsiteY38" fmla="*/ 1629 h 10025"/>
              <a:gd name="connsiteX39" fmla="*/ 6573 w 15847"/>
              <a:gd name="connsiteY39" fmla="*/ 1485 h 10025"/>
              <a:gd name="connsiteX40" fmla="*/ 6480 w 15847"/>
              <a:gd name="connsiteY40" fmla="*/ 1305 h 10025"/>
              <a:gd name="connsiteX41" fmla="*/ 6367 w 15847"/>
              <a:gd name="connsiteY41" fmla="*/ 1162 h 10025"/>
              <a:gd name="connsiteX42" fmla="*/ 6171 w 15847"/>
              <a:gd name="connsiteY42" fmla="*/ 928 h 10025"/>
              <a:gd name="connsiteX43" fmla="*/ 6032 w 15847"/>
              <a:gd name="connsiteY43" fmla="*/ 731 h 10025"/>
              <a:gd name="connsiteX44" fmla="*/ 5893 w 15847"/>
              <a:gd name="connsiteY44" fmla="*/ 587 h 10025"/>
              <a:gd name="connsiteX45" fmla="*/ 5738 w 15847"/>
              <a:gd name="connsiteY45" fmla="*/ 425 h 10025"/>
              <a:gd name="connsiteX46" fmla="*/ 5584 w 15847"/>
              <a:gd name="connsiteY46" fmla="*/ 263 h 10025"/>
              <a:gd name="connsiteX47" fmla="*/ 5419 w 15847"/>
              <a:gd name="connsiteY47" fmla="*/ 108 h 10025"/>
              <a:gd name="connsiteX48" fmla="*/ 5182 w 15847"/>
              <a:gd name="connsiteY48" fmla="*/ 12 h 10025"/>
              <a:gd name="connsiteX49" fmla="*/ 4915 w 15847"/>
              <a:gd name="connsiteY49" fmla="*/ 0 h 10025"/>
              <a:gd name="connsiteX50" fmla="*/ 4791 w 15847"/>
              <a:gd name="connsiteY50" fmla="*/ 120 h 10025"/>
              <a:gd name="connsiteX51" fmla="*/ 4647 w 15847"/>
              <a:gd name="connsiteY51" fmla="*/ 263 h 10025"/>
              <a:gd name="connsiteX52" fmla="*/ 4513 w 15847"/>
              <a:gd name="connsiteY52" fmla="*/ 395 h 10025"/>
              <a:gd name="connsiteX53" fmla="*/ 4328 w 15847"/>
              <a:gd name="connsiteY53" fmla="*/ 659 h 10025"/>
              <a:gd name="connsiteX54" fmla="*/ 4163 w 15847"/>
              <a:gd name="connsiteY54" fmla="*/ 910 h 10025"/>
              <a:gd name="connsiteX55" fmla="*/ 4039 w 15847"/>
              <a:gd name="connsiteY55" fmla="*/ 1102 h 10025"/>
              <a:gd name="connsiteX56" fmla="*/ 3905 w 15847"/>
              <a:gd name="connsiteY56" fmla="*/ 1365 h 10025"/>
              <a:gd name="connsiteX57" fmla="*/ 3802 w 15847"/>
              <a:gd name="connsiteY57" fmla="*/ 1569 h 10025"/>
              <a:gd name="connsiteX58" fmla="*/ 3699 w 15847"/>
              <a:gd name="connsiteY58" fmla="*/ 1760 h 10025"/>
              <a:gd name="connsiteX59" fmla="*/ 3627 w 15847"/>
              <a:gd name="connsiteY59" fmla="*/ 1916 h 10025"/>
              <a:gd name="connsiteX60" fmla="*/ 3576 w 15847"/>
              <a:gd name="connsiteY60" fmla="*/ 2048 h 10025"/>
              <a:gd name="connsiteX61" fmla="*/ 3473 w 15847"/>
              <a:gd name="connsiteY61" fmla="*/ 2263 h 10025"/>
              <a:gd name="connsiteX62" fmla="*/ 3370 w 15847"/>
              <a:gd name="connsiteY62" fmla="*/ 2467 h 10025"/>
              <a:gd name="connsiteX63" fmla="*/ 3277 w 15847"/>
              <a:gd name="connsiteY63" fmla="*/ 2695 h 10025"/>
              <a:gd name="connsiteX64" fmla="*/ 3195 w 15847"/>
              <a:gd name="connsiteY64" fmla="*/ 2910 h 10025"/>
              <a:gd name="connsiteX65" fmla="*/ 3102 w 15847"/>
              <a:gd name="connsiteY65" fmla="*/ 3126 h 10025"/>
              <a:gd name="connsiteX66" fmla="*/ 2989 w 15847"/>
              <a:gd name="connsiteY66" fmla="*/ 3413 h 10025"/>
              <a:gd name="connsiteX67" fmla="*/ 2917 w 15847"/>
              <a:gd name="connsiteY67" fmla="*/ 3629 h 10025"/>
              <a:gd name="connsiteX68" fmla="*/ 2824 w 15847"/>
              <a:gd name="connsiteY68" fmla="*/ 3856 h 10025"/>
              <a:gd name="connsiteX69" fmla="*/ 2731 w 15847"/>
              <a:gd name="connsiteY69" fmla="*/ 4120 h 10025"/>
              <a:gd name="connsiteX70" fmla="*/ 2669 w 15847"/>
              <a:gd name="connsiteY70" fmla="*/ 4323 h 10025"/>
              <a:gd name="connsiteX71" fmla="*/ 2587 w 15847"/>
              <a:gd name="connsiteY71" fmla="*/ 4563 h 10025"/>
              <a:gd name="connsiteX72" fmla="*/ 2525 w 15847"/>
              <a:gd name="connsiteY72" fmla="*/ 4766 h 10025"/>
              <a:gd name="connsiteX73" fmla="*/ 2463 w 15847"/>
              <a:gd name="connsiteY73" fmla="*/ 4970 h 10025"/>
              <a:gd name="connsiteX74" fmla="*/ 2381 w 15847"/>
              <a:gd name="connsiteY74" fmla="*/ 5210 h 10025"/>
              <a:gd name="connsiteX75" fmla="*/ 2278 w 15847"/>
              <a:gd name="connsiteY75" fmla="*/ 5377 h 10025"/>
              <a:gd name="connsiteX76" fmla="*/ 2206 w 15847"/>
              <a:gd name="connsiteY76" fmla="*/ 5557 h 10025"/>
              <a:gd name="connsiteX77" fmla="*/ 2103 w 15847"/>
              <a:gd name="connsiteY77" fmla="*/ 5796 h 10025"/>
              <a:gd name="connsiteX78" fmla="*/ 2010 w 15847"/>
              <a:gd name="connsiteY78" fmla="*/ 6000 h 10025"/>
              <a:gd name="connsiteX79" fmla="*/ 1918 w 15847"/>
              <a:gd name="connsiteY79" fmla="*/ 6204 h 10025"/>
              <a:gd name="connsiteX80" fmla="*/ 1526 w 15847"/>
              <a:gd name="connsiteY80" fmla="*/ 7167 h 10025"/>
              <a:gd name="connsiteX81" fmla="*/ 1199 w 15847"/>
              <a:gd name="connsiteY81" fmla="*/ 7858 h 10025"/>
              <a:gd name="connsiteX82" fmla="*/ 793 w 15847"/>
              <a:gd name="connsiteY82" fmla="*/ 8640 h 10025"/>
              <a:gd name="connsiteX83" fmla="*/ 339 w 15847"/>
              <a:gd name="connsiteY83" fmla="*/ 9498 h 10025"/>
              <a:gd name="connsiteX84" fmla="*/ 17 w 15847"/>
              <a:gd name="connsiteY84" fmla="*/ 10017 h 10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</a:cxnLst>
            <a:rect l="l" t="t" r="r" b="b"/>
            <a:pathLst>
              <a:path w="15847" h="10025">
                <a:moveTo>
                  <a:pt x="0" y="10014"/>
                </a:moveTo>
                <a:lnTo>
                  <a:pt x="1351" y="10000"/>
                </a:lnTo>
                <a:lnTo>
                  <a:pt x="15846" y="9964"/>
                </a:lnTo>
                <a:cubicBezTo>
                  <a:pt x="15853" y="9337"/>
                  <a:pt x="15829" y="10454"/>
                  <a:pt x="15836" y="9827"/>
                </a:cubicBezTo>
                <a:cubicBezTo>
                  <a:pt x="15822" y="9801"/>
                  <a:pt x="15176" y="9739"/>
                  <a:pt x="15162" y="9713"/>
                </a:cubicBezTo>
                <a:lnTo>
                  <a:pt x="14276" y="9550"/>
                </a:lnTo>
                <a:lnTo>
                  <a:pt x="13524" y="9370"/>
                </a:lnTo>
                <a:lnTo>
                  <a:pt x="12752" y="9101"/>
                </a:lnTo>
                <a:lnTo>
                  <a:pt x="12211" y="8849"/>
                </a:lnTo>
                <a:lnTo>
                  <a:pt x="11732" y="8492"/>
                </a:lnTo>
                <a:lnTo>
                  <a:pt x="11330" y="8114"/>
                </a:lnTo>
                <a:cubicBezTo>
                  <a:pt x="11289" y="8060"/>
                  <a:pt x="11001" y="7808"/>
                  <a:pt x="10960" y="7754"/>
                </a:cubicBezTo>
                <a:cubicBezTo>
                  <a:pt x="10914" y="7700"/>
                  <a:pt x="10496" y="7252"/>
                  <a:pt x="10450" y="7198"/>
                </a:cubicBezTo>
                <a:lnTo>
                  <a:pt x="9770" y="6461"/>
                </a:lnTo>
                <a:lnTo>
                  <a:pt x="9600" y="6281"/>
                </a:lnTo>
                <a:cubicBezTo>
                  <a:pt x="9554" y="6209"/>
                  <a:pt x="9507" y="6138"/>
                  <a:pt x="9461" y="6066"/>
                </a:cubicBezTo>
                <a:lnTo>
                  <a:pt x="9307" y="5850"/>
                </a:lnTo>
                <a:cubicBezTo>
                  <a:pt x="9276" y="5802"/>
                  <a:pt x="9245" y="5755"/>
                  <a:pt x="9214" y="5707"/>
                </a:cubicBezTo>
                <a:lnTo>
                  <a:pt x="9091" y="5545"/>
                </a:lnTo>
                <a:cubicBezTo>
                  <a:pt x="9050" y="5485"/>
                  <a:pt x="9008" y="5425"/>
                  <a:pt x="8967" y="5365"/>
                </a:cubicBezTo>
                <a:cubicBezTo>
                  <a:pt x="8921" y="5305"/>
                  <a:pt x="8874" y="5246"/>
                  <a:pt x="8828" y="5186"/>
                </a:cubicBezTo>
                <a:cubicBezTo>
                  <a:pt x="8787" y="5120"/>
                  <a:pt x="8745" y="5054"/>
                  <a:pt x="8704" y="4988"/>
                </a:cubicBezTo>
                <a:lnTo>
                  <a:pt x="8596" y="4826"/>
                </a:lnTo>
                <a:lnTo>
                  <a:pt x="8473" y="4683"/>
                </a:lnTo>
                <a:lnTo>
                  <a:pt x="8365" y="4485"/>
                </a:lnTo>
                <a:cubicBezTo>
                  <a:pt x="8324" y="4431"/>
                  <a:pt x="8282" y="4377"/>
                  <a:pt x="8241" y="4323"/>
                </a:cubicBezTo>
                <a:cubicBezTo>
                  <a:pt x="8200" y="4251"/>
                  <a:pt x="8158" y="4180"/>
                  <a:pt x="8117" y="4108"/>
                </a:cubicBezTo>
                <a:cubicBezTo>
                  <a:pt x="8090" y="4060"/>
                  <a:pt x="8062" y="4012"/>
                  <a:pt x="8035" y="3964"/>
                </a:cubicBezTo>
                <a:lnTo>
                  <a:pt x="7886" y="3713"/>
                </a:lnTo>
                <a:cubicBezTo>
                  <a:pt x="7829" y="3611"/>
                  <a:pt x="7773" y="3509"/>
                  <a:pt x="7716" y="3407"/>
                </a:cubicBezTo>
                <a:cubicBezTo>
                  <a:pt x="7675" y="3329"/>
                  <a:pt x="7633" y="3252"/>
                  <a:pt x="7592" y="3174"/>
                </a:cubicBezTo>
                <a:lnTo>
                  <a:pt x="7484" y="2976"/>
                </a:lnTo>
                <a:lnTo>
                  <a:pt x="7391" y="2796"/>
                </a:lnTo>
                <a:lnTo>
                  <a:pt x="7268" y="2599"/>
                </a:lnTo>
                <a:lnTo>
                  <a:pt x="7175" y="2419"/>
                </a:lnTo>
                <a:lnTo>
                  <a:pt x="7052" y="2186"/>
                </a:lnTo>
                <a:cubicBezTo>
                  <a:pt x="7011" y="2126"/>
                  <a:pt x="6969" y="2066"/>
                  <a:pt x="6928" y="2006"/>
                </a:cubicBezTo>
                <a:cubicBezTo>
                  <a:pt x="6887" y="1946"/>
                  <a:pt x="6845" y="1886"/>
                  <a:pt x="6804" y="1826"/>
                </a:cubicBezTo>
                <a:lnTo>
                  <a:pt x="6696" y="1629"/>
                </a:lnTo>
                <a:lnTo>
                  <a:pt x="6573" y="1485"/>
                </a:lnTo>
                <a:lnTo>
                  <a:pt x="6480" y="1305"/>
                </a:lnTo>
                <a:lnTo>
                  <a:pt x="6367" y="1162"/>
                </a:lnTo>
                <a:lnTo>
                  <a:pt x="6171" y="928"/>
                </a:lnTo>
                <a:cubicBezTo>
                  <a:pt x="6125" y="862"/>
                  <a:pt x="6078" y="797"/>
                  <a:pt x="6032" y="731"/>
                </a:cubicBezTo>
                <a:lnTo>
                  <a:pt x="5893" y="587"/>
                </a:lnTo>
                <a:lnTo>
                  <a:pt x="5738" y="425"/>
                </a:lnTo>
                <a:lnTo>
                  <a:pt x="5584" y="263"/>
                </a:lnTo>
                <a:lnTo>
                  <a:pt x="5419" y="108"/>
                </a:lnTo>
                <a:lnTo>
                  <a:pt x="5182" y="12"/>
                </a:lnTo>
                <a:lnTo>
                  <a:pt x="4915" y="0"/>
                </a:lnTo>
                <a:lnTo>
                  <a:pt x="4791" y="120"/>
                </a:lnTo>
                <a:lnTo>
                  <a:pt x="4647" y="263"/>
                </a:lnTo>
                <a:lnTo>
                  <a:pt x="4513" y="395"/>
                </a:lnTo>
                <a:lnTo>
                  <a:pt x="4328" y="659"/>
                </a:lnTo>
                <a:lnTo>
                  <a:pt x="4163" y="910"/>
                </a:lnTo>
                <a:cubicBezTo>
                  <a:pt x="4122" y="974"/>
                  <a:pt x="4080" y="1038"/>
                  <a:pt x="4039" y="1102"/>
                </a:cubicBezTo>
                <a:lnTo>
                  <a:pt x="3905" y="1365"/>
                </a:lnTo>
                <a:cubicBezTo>
                  <a:pt x="3871" y="1433"/>
                  <a:pt x="3836" y="1501"/>
                  <a:pt x="3802" y="1569"/>
                </a:cubicBezTo>
                <a:cubicBezTo>
                  <a:pt x="3768" y="1633"/>
                  <a:pt x="3733" y="1696"/>
                  <a:pt x="3699" y="1760"/>
                </a:cubicBezTo>
                <a:lnTo>
                  <a:pt x="3627" y="1916"/>
                </a:lnTo>
                <a:lnTo>
                  <a:pt x="3576" y="2048"/>
                </a:lnTo>
                <a:cubicBezTo>
                  <a:pt x="3542" y="2120"/>
                  <a:pt x="3507" y="2191"/>
                  <a:pt x="3473" y="2263"/>
                </a:cubicBezTo>
                <a:cubicBezTo>
                  <a:pt x="3439" y="2331"/>
                  <a:pt x="3404" y="2399"/>
                  <a:pt x="3370" y="2467"/>
                </a:cubicBezTo>
                <a:lnTo>
                  <a:pt x="3277" y="2695"/>
                </a:lnTo>
                <a:cubicBezTo>
                  <a:pt x="3250" y="2767"/>
                  <a:pt x="3222" y="2838"/>
                  <a:pt x="3195" y="2910"/>
                </a:cubicBezTo>
                <a:lnTo>
                  <a:pt x="3102" y="3126"/>
                </a:lnTo>
                <a:cubicBezTo>
                  <a:pt x="3064" y="3222"/>
                  <a:pt x="3027" y="3317"/>
                  <a:pt x="2989" y="3413"/>
                </a:cubicBezTo>
                <a:lnTo>
                  <a:pt x="2917" y="3629"/>
                </a:lnTo>
                <a:cubicBezTo>
                  <a:pt x="2886" y="3705"/>
                  <a:pt x="2855" y="3780"/>
                  <a:pt x="2824" y="3856"/>
                </a:cubicBezTo>
                <a:lnTo>
                  <a:pt x="2731" y="4120"/>
                </a:lnTo>
                <a:cubicBezTo>
                  <a:pt x="2710" y="4188"/>
                  <a:pt x="2690" y="4255"/>
                  <a:pt x="2669" y="4323"/>
                </a:cubicBezTo>
                <a:cubicBezTo>
                  <a:pt x="2642" y="4403"/>
                  <a:pt x="2614" y="4483"/>
                  <a:pt x="2587" y="4563"/>
                </a:cubicBezTo>
                <a:cubicBezTo>
                  <a:pt x="2566" y="4631"/>
                  <a:pt x="2546" y="4698"/>
                  <a:pt x="2525" y="4766"/>
                </a:cubicBezTo>
                <a:cubicBezTo>
                  <a:pt x="2504" y="4834"/>
                  <a:pt x="2484" y="4902"/>
                  <a:pt x="2463" y="4970"/>
                </a:cubicBezTo>
                <a:cubicBezTo>
                  <a:pt x="2436" y="5050"/>
                  <a:pt x="2408" y="5130"/>
                  <a:pt x="2381" y="5210"/>
                </a:cubicBezTo>
                <a:cubicBezTo>
                  <a:pt x="2347" y="5266"/>
                  <a:pt x="2312" y="5321"/>
                  <a:pt x="2278" y="5377"/>
                </a:cubicBezTo>
                <a:lnTo>
                  <a:pt x="2206" y="5557"/>
                </a:lnTo>
                <a:cubicBezTo>
                  <a:pt x="2172" y="5637"/>
                  <a:pt x="2137" y="5716"/>
                  <a:pt x="2103" y="5796"/>
                </a:cubicBezTo>
                <a:lnTo>
                  <a:pt x="2010" y="6000"/>
                </a:lnTo>
                <a:cubicBezTo>
                  <a:pt x="1979" y="6068"/>
                  <a:pt x="1949" y="6136"/>
                  <a:pt x="1918" y="6204"/>
                </a:cubicBezTo>
                <a:cubicBezTo>
                  <a:pt x="1890" y="6268"/>
                  <a:pt x="1554" y="7103"/>
                  <a:pt x="1526" y="7167"/>
                </a:cubicBezTo>
                <a:cubicBezTo>
                  <a:pt x="1505" y="7219"/>
                  <a:pt x="1220" y="7806"/>
                  <a:pt x="1199" y="7858"/>
                </a:cubicBezTo>
                <a:cubicBezTo>
                  <a:pt x="1155" y="7946"/>
                  <a:pt x="837" y="8552"/>
                  <a:pt x="793" y="8640"/>
                </a:cubicBezTo>
                <a:lnTo>
                  <a:pt x="339" y="9498"/>
                </a:lnTo>
                <a:lnTo>
                  <a:pt x="17" y="10017"/>
                </a:lnTo>
              </a:path>
            </a:pathLst>
          </a:custGeom>
          <a:solidFill>
            <a:schemeClr val="bg1">
              <a:lumMod val="85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51" name="Line 15"/>
          <p:cNvSpPr>
            <a:spLocks noChangeShapeType="1"/>
          </p:cNvSpPr>
          <p:nvPr/>
        </p:nvSpPr>
        <p:spPr bwMode="auto">
          <a:xfrm flipV="1">
            <a:off x="1856438" y="2297488"/>
            <a:ext cx="0" cy="2177086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52" name="Rectangle 16"/>
          <p:cNvSpPr>
            <a:spLocks noChangeArrowheads="1"/>
          </p:cNvSpPr>
          <p:nvPr/>
        </p:nvSpPr>
        <p:spPr bwMode="auto">
          <a:xfrm>
            <a:off x="6449835" y="4245408"/>
            <a:ext cx="398687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i="1" dirty="0">
                <a:latin typeface="Symbol" pitchFamily="18" charset="2"/>
              </a:rPr>
              <a:t> </a:t>
            </a:r>
            <a:r>
              <a:rPr lang="en-US" sz="1805" baseline="30000" dirty="0">
                <a:latin typeface="Book Antiqua" pitchFamily="18" charset="0"/>
              </a:rPr>
              <a:t>2</a:t>
            </a:r>
          </a:p>
        </p:txBody>
      </p:sp>
      <p:sp>
        <p:nvSpPr>
          <p:cNvPr id="142353" name="Rectangle 17"/>
          <p:cNvSpPr>
            <a:spLocks noChangeArrowheads="1"/>
          </p:cNvSpPr>
          <p:nvPr/>
        </p:nvSpPr>
        <p:spPr bwMode="auto">
          <a:xfrm>
            <a:off x="1734565" y="4531867"/>
            <a:ext cx="254417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latin typeface="+mn-lt"/>
              </a:rPr>
              <a:t>0</a:t>
            </a:r>
          </a:p>
        </p:txBody>
      </p:sp>
      <p:sp>
        <p:nvSpPr>
          <p:cNvPr id="142362" name="Rectangle 26"/>
          <p:cNvSpPr>
            <a:spLocks noChangeArrowheads="1"/>
          </p:cNvSpPr>
          <p:nvPr/>
        </p:nvSpPr>
        <p:spPr bwMode="auto">
          <a:xfrm>
            <a:off x="4276261" y="4517544"/>
            <a:ext cx="772186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latin typeface="Book Antiqua" pitchFamily="18" charset="0"/>
              </a:rPr>
              <a:t>14.684</a:t>
            </a:r>
          </a:p>
        </p:txBody>
      </p:sp>
      <p:sp>
        <p:nvSpPr>
          <p:cNvPr id="142363" name="Rectangle 27"/>
          <p:cNvSpPr>
            <a:spLocks noChangeArrowheads="1"/>
          </p:cNvSpPr>
          <p:nvPr/>
        </p:nvSpPr>
        <p:spPr bwMode="auto">
          <a:xfrm>
            <a:off x="4363262" y="3136574"/>
            <a:ext cx="1443973" cy="6230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latin typeface="+mn-lt"/>
              </a:rPr>
              <a:t>Area in Upper</a:t>
            </a:r>
          </a:p>
          <a:p>
            <a:pPr algn="l"/>
            <a:r>
              <a:rPr lang="en-US" sz="1805" dirty="0">
                <a:latin typeface="+mn-lt"/>
              </a:rPr>
              <a:t>Tail = .10</a:t>
            </a:r>
          </a:p>
        </p:txBody>
      </p:sp>
      <p:sp>
        <p:nvSpPr>
          <p:cNvPr id="142438" name="Rectangle 102"/>
          <p:cNvSpPr>
            <a:spLocks noChangeArrowheads="1"/>
          </p:cNvSpPr>
          <p:nvPr/>
        </p:nvSpPr>
        <p:spPr bwMode="auto">
          <a:xfrm>
            <a:off x="679203" y="1674781"/>
            <a:ext cx="7772400" cy="4404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Rejection Region</a:t>
            </a:r>
          </a:p>
        </p:txBody>
      </p:sp>
      <p:sp>
        <p:nvSpPr>
          <p:cNvPr id="142439" name="Line 103"/>
          <p:cNvSpPr>
            <a:spLocks noChangeShapeType="1"/>
          </p:cNvSpPr>
          <p:nvPr/>
        </p:nvSpPr>
        <p:spPr bwMode="auto">
          <a:xfrm>
            <a:off x="5168123" y="3783493"/>
            <a:ext cx="0" cy="44401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441" name="Line 105"/>
          <p:cNvSpPr>
            <a:spLocks noChangeShapeType="1"/>
          </p:cNvSpPr>
          <p:nvPr/>
        </p:nvSpPr>
        <p:spPr bwMode="auto">
          <a:xfrm>
            <a:off x="4740330" y="4867099"/>
            <a:ext cx="0" cy="29600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2442" name="Line 106"/>
          <p:cNvSpPr>
            <a:spLocks noChangeShapeType="1"/>
          </p:cNvSpPr>
          <p:nvPr/>
        </p:nvSpPr>
        <p:spPr bwMode="auto">
          <a:xfrm>
            <a:off x="4729036" y="5024652"/>
            <a:ext cx="7239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chemeClr val="bg2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42443" name="Rectangle 107"/>
          <p:cNvSpPr>
            <a:spLocks noChangeArrowheads="1"/>
          </p:cNvSpPr>
          <p:nvPr/>
        </p:nvSpPr>
        <p:spPr bwMode="auto">
          <a:xfrm>
            <a:off x="5495798" y="4817928"/>
            <a:ext cx="995773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 dirty="0">
                <a:latin typeface="+mn-lt"/>
              </a:rPr>
              <a:t>Reject </a:t>
            </a:r>
            <a:r>
              <a:rPr lang="en-US" sz="1805" i="1" dirty="0">
                <a:latin typeface="+mn-lt"/>
              </a:rPr>
              <a:t>H</a:t>
            </a:r>
            <a:r>
              <a:rPr lang="en-US" sz="1805" baseline="-25000" dirty="0">
                <a:latin typeface="+mn-lt"/>
              </a:rPr>
              <a:t>0</a:t>
            </a:r>
          </a:p>
        </p:txBody>
      </p:sp>
      <p:sp>
        <p:nvSpPr>
          <p:cNvPr id="142448" name="Freeform 112"/>
          <p:cNvSpPr>
            <a:spLocks/>
          </p:cNvSpPr>
          <p:nvPr/>
        </p:nvSpPr>
        <p:spPr bwMode="auto">
          <a:xfrm>
            <a:off x="4738236" y="4155978"/>
            <a:ext cx="956648" cy="27912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" y="312"/>
              </a:cxn>
              <a:cxn ang="0">
                <a:pos x="874" y="312"/>
              </a:cxn>
              <a:cxn ang="0">
                <a:pos x="874" y="278"/>
              </a:cxn>
              <a:cxn ang="0">
                <a:pos x="824" y="274"/>
              </a:cxn>
              <a:cxn ang="0">
                <a:pos x="788" y="266"/>
              </a:cxn>
              <a:cxn ang="0">
                <a:pos x="752" y="260"/>
              </a:cxn>
              <a:cxn ang="0">
                <a:pos x="710" y="256"/>
              </a:cxn>
              <a:cxn ang="0">
                <a:pos x="676" y="252"/>
              </a:cxn>
              <a:cxn ang="0">
                <a:pos x="640" y="248"/>
              </a:cxn>
              <a:cxn ang="0">
                <a:pos x="590" y="236"/>
              </a:cxn>
              <a:cxn ang="0">
                <a:pos x="564" y="234"/>
              </a:cxn>
              <a:cxn ang="0">
                <a:pos x="526" y="226"/>
              </a:cxn>
              <a:cxn ang="0">
                <a:pos x="494" y="218"/>
              </a:cxn>
              <a:cxn ang="0">
                <a:pos x="462" y="210"/>
              </a:cxn>
              <a:cxn ang="0">
                <a:pos x="424" y="202"/>
              </a:cxn>
              <a:cxn ang="0">
                <a:pos x="388" y="192"/>
              </a:cxn>
              <a:cxn ang="0">
                <a:pos x="350" y="184"/>
              </a:cxn>
              <a:cxn ang="0">
                <a:pos x="316" y="174"/>
              </a:cxn>
              <a:cxn ang="0">
                <a:pos x="284" y="164"/>
              </a:cxn>
              <a:cxn ang="0">
                <a:pos x="252" y="152"/>
              </a:cxn>
              <a:cxn ang="0">
                <a:pos x="220" y="138"/>
              </a:cxn>
              <a:cxn ang="0">
                <a:pos x="182" y="122"/>
              </a:cxn>
              <a:cxn ang="0">
                <a:pos x="144" y="102"/>
              </a:cxn>
              <a:cxn ang="0">
                <a:pos x="104" y="80"/>
              </a:cxn>
              <a:cxn ang="0">
                <a:pos x="68" y="54"/>
              </a:cxn>
              <a:cxn ang="0">
                <a:pos x="40" y="32"/>
              </a:cxn>
              <a:cxn ang="0">
                <a:pos x="2" y="8"/>
              </a:cxn>
              <a:cxn ang="0">
                <a:pos x="2" y="2"/>
              </a:cxn>
            </a:cxnLst>
            <a:rect l="0" t="0" r="r" b="b"/>
            <a:pathLst>
              <a:path w="874" h="312">
                <a:moveTo>
                  <a:pt x="0" y="0"/>
                </a:moveTo>
                <a:lnTo>
                  <a:pt x="2" y="312"/>
                </a:lnTo>
                <a:lnTo>
                  <a:pt x="874" y="312"/>
                </a:lnTo>
                <a:lnTo>
                  <a:pt x="874" y="278"/>
                </a:lnTo>
                <a:lnTo>
                  <a:pt x="824" y="274"/>
                </a:lnTo>
                <a:lnTo>
                  <a:pt x="788" y="266"/>
                </a:lnTo>
                <a:lnTo>
                  <a:pt x="752" y="260"/>
                </a:lnTo>
                <a:lnTo>
                  <a:pt x="710" y="256"/>
                </a:lnTo>
                <a:lnTo>
                  <a:pt x="676" y="252"/>
                </a:lnTo>
                <a:lnTo>
                  <a:pt x="640" y="248"/>
                </a:lnTo>
                <a:lnTo>
                  <a:pt x="590" y="236"/>
                </a:lnTo>
                <a:lnTo>
                  <a:pt x="564" y="234"/>
                </a:lnTo>
                <a:lnTo>
                  <a:pt x="526" y="226"/>
                </a:lnTo>
                <a:lnTo>
                  <a:pt x="494" y="218"/>
                </a:lnTo>
                <a:lnTo>
                  <a:pt x="462" y="210"/>
                </a:lnTo>
                <a:lnTo>
                  <a:pt x="424" y="202"/>
                </a:lnTo>
                <a:lnTo>
                  <a:pt x="388" y="192"/>
                </a:lnTo>
                <a:lnTo>
                  <a:pt x="350" y="184"/>
                </a:lnTo>
                <a:lnTo>
                  <a:pt x="316" y="174"/>
                </a:lnTo>
                <a:lnTo>
                  <a:pt x="284" y="164"/>
                </a:lnTo>
                <a:lnTo>
                  <a:pt x="252" y="152"/>
                </a:lnTo>
                <a:lnTo>
                  <a:pt x="220" y="138"/>
                </a:lnTo>
                <a:lnTo>
                  <a:pt x="182" y="122"/>
                </a:lnTo>
                <a:lnTo>
                  <a:pt x="144" y="102"/>
                </a:lnTo>
                <a:lnTo>
                  <a:pt x="104" y="80"/>
                </a:lnTo>
                <a:lnTo>
                  <a:pt x="68" y="54"/>
                </a:lnTo>
                <a:lnTo>
                  <a:pt x="40" y="32"/>
                </a:lnTo>
                <a:lnTo>
                  <a:pt x="2" y="8"/>
                </a:lnTo>
                <a:lnTo>
                  <a:pt x="2" y="2"/>
                </a:lnTo>
              </a:path>
            </a:pathLst>
          </a:custGeom>
          <a:solidFill>
            <a:schemeClr val="bg1">
              <a:lumMod val="65000"/>
            </a:schemeClr>
          </a:soli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2355" name="Line 19"/>
          <p:cNvSpPr>
            <a:spLocks noChangeShapeType="1"/>
          </p:cNvSpPr>
          <p:nvPr/>
        </p:nvSpPr>
        <p:spPr bwMode="auto">
          <a:xfrm rot="5400000" flipV="1">
            <a:off x="4110233" y="2159067"/>
            <a:ext cx="1" cy="458191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2361" name="Line 25"/>
          <p:cNvSpPr>
            <a:spLocks noChangeShapeType="1"/>
          </p:cNvSpPr>
          <p:nvPr/>
        </p:nvSpPr>
        <p:spPr bwMode="auto">
          <a:xfrm>
            <a:off x="4721514" y="4096211"/>
            <a:ext cx="0" cy="41297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781476" y="2290595"/>
                <a:ext cx="2406108" cy="649730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5" i="1">
                              <a:latin typeface="Cambria Math"/>
                              <a:ea typeface="Cambria Math"/>
                            </a:rPr>
                            <m:t>𝜒</m:t>
                          </m:r>
                        </m:e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805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5" i="1">
                              <a:latin typeface="Cambria Math"/>
                            </a:rPr>
                            <m:t>(</m:t>
                          </m:r>
                          <m:r>
                            <a:rPr lang="en-US" sz="1805" i="1">
                              <a:latin typeface="Cambria Math"/>
                            </a:rPr>
                            <m:t>𝑛</m:t>
                          </m:r>
                          <m:r>
                            <a:rPr lang="en-US" sz="1805" i="1">
                              <a:latin typeface="Cambria Math"/>
                            </a:rPr>
                            <m:t>−1)</m:t>
                          </m:r>
                          <m:sSup>
                            <m:sSup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5" i="1">
                                  <a:latin typeface="Cambria Math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1805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5" i="1">
                                  <a:latin typeface="Cambria Math"/>
                                  <a:ea typeface="Cambria Math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sz="1805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en-US" sz="1805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5" i="1">
                              <a:latin typeface="Cambria Math"/>
                            </a:rPr>
                            <m:t>9</m:t>
                          </m:r>
                          <m:sSup>
                            <m:sSup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5" i="1">
                                  <a:latin typeface="Cambria Math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1805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1805" i="1">
                              <a:latin typeface="Cambria Math"/>
                            </a:rPr>
                            <m:t>.5</m:t>
                          </m:r>
                        </m:den>
                      </m:f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1476" y="2290595"/>
                <a:ext cx="2406108" cy="64973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Rectangle 2"/>
          <p:cNvSpPr txBox="1">
            <a:spLocks noChangeArrowheads="1"/>
          </p:cNvSpPr>
          <p:nvPr/>
        </p:nvSpPr>
        <p:spPr>
          <a:xfrm>
            <a:off x="390061" y="1117236"/>
            <a:ext cx="7772400" cy="482942"/>
          </a:xfrm>
          <a:prstGeom prst="rect">
            <a:avLst/>
          </a:prstGeom>
          <a:noFill/>
          <a:ln/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2400" b="1" dirty="0"/>
              <a:t>Hypothesis Testing About a Population Variance</a:t>
            </a:r>
          </a:p>
        </p:txBody>
      </p:sp>
      <p:grpSp>
        <p:nvGrpSpPr>
          <p:cNvPr id="142450" name="Group 114"/>
          <p:cNvGrpSpPr>
            <a:grpSpLocks/>
          </p:cNvGrpSpPr>
          <p:nvPr/>
        </p:nvGrpSpPr>
        <p:grpSpPr bwMode="auto">
          <a:xfrm>
            <a:off x="2176464" y="2351090"/>
            <a:ext cx="3632495" cy="2169357"/>
            <a:chOff x="1371" y="1313"/>
            <a:chExt cx="2987" cy="1825"/>
          </a:xfrm>
        </p:grpSpPr>
        <p:sp>
          <p:nvSpPr>
            <p:cNvPr id="142345" name="Arc 9"/>
            <p:cNvSpPr>
              <a:spLocks/>
            </p:cNvSpPr>
            <p:nvPr/>
          </p:nvSpPr>
          <p:spPr bwMode="auto">
            <a:xfrm rot="3120000">
              <a:off x="2574" y="2294"/>
              <a:ext cx="1217" cy="269"/>
            </a:xfrm>
            <a:custGeom>
              <a:avLst/>
              <a:gdLst>
                <a:gd name="G0" fmla="+- 3435 0 0"/>
                <a:gd name="G1" fmla="+- 0 0 0"/>
                <a:gd name="G2" fmla="+- 21600 0 0"/>
                <a:gd name="T0" fmla="*/ 22917 w 22917"/>
                <a:gd name="T1" fmla="*/ 9328 h 21600"/>
                <a:gd name="T2" fmla="*/ 0 w 22917"/>
                <a:gd name="T3" fmla="*/ 21325 h 21600"/>
                <a:gd name="T4" fmla="*/ 3435 w 22917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17" h="21600" fill="none" extrusionOk="0">
                  <a:moveTo>
                    <a:pt x="22917" y="9328"/>
                  </a:moveTo>
                  <a:cubicBezTo>
                    <a:pt x="19326" y="16827"/>
                    <a:pt x="11749" y="21599"/>
                    <a:pt x="3435" y="21600"/>
                  </a:cubicBezTo>
                  <a:cubicBezTo>
                    <a:pt x="2284" y="21600"/>
                    <a:pt x="1135" y="21508"/>
                    <a:pt x="-1" y="21325"/>
                  </a:cubicBezTo>
                </a:path>
                <a:path w="22917" h="21600" stroke="0" extrusionOk="0">
                  <a:moveTo>
                    <a:pt x="22917" y="9328"/>
                  </a:moveTo>
                  <a:cubicBezTo>
                    <a:pt x="19326" y="16827"/>
                    <a:pt x="11749" y="21599"/>
                    <a:pt x="3435" y="21600"/>
                  </a:cubicBezTo>
                  <a:cubicBezTo>
                    <a:pt x="2284" y="21600"/>
                    <a:pt x="1135" y="21508"/>
                    <a:pt x="-1" y="21325"/>
                  </a:cubicBezTo>
                  <a:lnTo>
                    <a:pt x="3435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346" name="Arc 10"/>
            <p:cNvSpPr>
              <a:spLocks/>
            </p:cNvSpPr>
            <p:nvPr/>
          </p:nvSpPr>
          <p:spPr bwMode="auto">
            <a:xfrm rot="300000">
              <a:off x="3569" y="2837"/>
              <a:ext cx="789" cy="182"/>
            </a:xfrm>
            <a:custGeom>
              <a:avLst/>
              <a:gdLst>
                <a:gd name="G0" fmla="+- 18659 0 0"/>
                <a:gd name="G1" fmla="+- 0 0 0"/>
                <a:gd name="G2" fmla="+- 21600 0 0"/>
                <a:gd name="T0" fmla="*/ 16352 w 18659"/>
                <a:gd name="T1" fmla="*/ 21476 h 21476"/>
                <a:gd name="T2" fmla="*/ 0 w 18659"/>
                <a:gd name="T3" fmla="*/ 10882 h 21476"/>
                <a:gd name="T4" fmla="*/ 18659 w 18659"/>
                <a:gd name="T5" fmla="*/ 0 h 214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659" h="21476" fill="none" extrusionOk="0">
                  <a:moveTo>
                    <a:pt x="16351" y="21476"/>
                  </a:moveTo>
                  <a:cubicBezTo>
                    <a:pt x="9527" y="20743"/>
                    <a:pt x="3458" y="16810"/>
                    <a:pt x="0" y="10881"/>
                  </a:cubicBezTo>
                </a:path>
                <a:path w="18659" h="21476" stroke="0" extrusionOk="0">
                  <a:moveTo>
                    <a:pt x="16351" y="21476"/>
                  </a:moveTo>
                  <a:cubicBezTo>
                    <a:pt x="9527" y="20743"/>
                    <a:pt x="3458" y="16810"/>
                    <a:pt x="0" y="10881"/>
                  </a:cubicBezTo>
                  <a:lnTo>
                    <a:pt x="18659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347" name="Arc 11"/>
            <p:cNvSpPr>
              <a:spLocks/>
            </p:cNvSpPr>
            <p:nvPr/>
          </p:nvSpPr>
          <p:spPr bwMode="auto">
            <a:xfrm rot="6600000">
              <a:off x="1439" y="1730"/>
              <a:ext cx="963" cy="219"/>
            </a:xfrm>
            <a:custGeom>
              <a:avLst/>
              <a:gdLst>
                <a:gd name="G0" fmla="+- 21197 0 0"/>
                <a:gd name="G1" fmla="+- 0 0 0"/>
                <a:gd name="G2" fmla="+- 21600 0 0"/>
                <a:gd name="T0" fmla="*/ 21153 w 21197"/>
                <a:gd name="T1" fmla="*/ 21600 h 21600"/>
                <a:gd name="T2" fmla="*/ 0 w 21197"/>
                <a:gd name="T3" fmla="*/ 4153 h 21600"/>
                <a:gd name="T4" fmla="*/ 21197 w 21197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97" h="21600" fill="none" extrusionOk="0">
                  <a:moveTo>
                    <a:pt x="21153" y="21599"/>
                  </a:moveTo>
                  <a:cubicBezTo>
                    <a:pt x="10841" y="21578"/>
                    <a:pt x="1982" y="14272"/>
                    <a:pt x="0" y="4152"/>
                  </a:cubicBezTo>
                </a:path>
                <a:path w="21197" h="21600" stroke="0" extrusionOk="0">
                  <a:moveTo>
                    <a:pt x="21153" y="21599"/>
                  </a:moveTo>
                  <a:cubicBezTo>
                    <a:pt x="10841" y="21578"/>
                    <a:pt x="1982" y="14272"/>
                    <a:pt x="0" y="4152"/>
                  </a:cubicBezTo>
                  <a:lnTo>
                    <a:pt x="21197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348" name="Arc 12"/>
            <p:cNvSpPr>
              <a:spLocks/>
            </p:cNvSpPr>
            <p:nvPr/>
          </p:nvSpPr>
          <p:spPr bwMode="auto">
            <a:xfrm rot="17820000">
              <a:off x="906" y="2585"/>
              <a:ext cx="1018" cy="87"/>
            </a:xfrm>
            <a:custGeom>
              <a:avLst/>
              <a:gdLst>
                <a:gd name="G0" fmla="+- 20959 0 0"/>
                <a:gd name="G1" fmla="+- 0 0 0"/>
                <a:gd name="G2" fmla="+- 21600 0 0"/>
                <a:gd name="T0" fmla="*/ 19815 w 20959"/>
                <a:gd name="T1" fmla="*/ 21570 h 21570"/>
                <a:gd name="T2" fmla="*/ 0 w 20959"/>
                <a:gd name="T3" fmla="*/ 5223 h 21570"/>
                <a:gd name="T4" fmla="*/ 20959 w 20959"/>
                <a:gd name="T5" fmla="*/ 0 h 215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59" h="21570" fill="none" extrusionOk="0">
                  <a:moveTo>
                    <a:pt x="19815" y="21569"/>
                  </a:moveTo>
                  <a:cubicBezTo>
                    <a:pt x="10335" y="21066"/>
                    <a:pt x="2295" y="14434"/>
                    <a:pt x="-1" y="5223"/>
                  </a:cubicBezTo>
                </a:path>
                <a:path w="20959" h="21570" stroke="0" extrusionOk="0">
                  <a:moveTo>
                    <a:pt x="19815" y="21569"/>
                  </a:moveTo>
                  <a:cubicBezTo>
                    <a:pt x="10335" y="21066"/>
                    <a:pt x="2295" y="14434"/>
                    <a:pt x="-1" y="5223"/>
                  </a:cubicBezTo>
                  <a:lnTo>
                    <a:pt x="20959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2349" name="Arc 13"/>
            <p:cNvSpPr>
              <a:spLocks/>
            </p:cNvSpPr>
            <p:nvPr/>
          </p:nvSpPr>
          <p:spPr bwMode="auto">
            <a:xfrm rot="14520000">
              <a:off x="1982" y="1691"/>
              <a:ext cx="961" cy="206"/>
            </a:xfrm>
            <a:custGeom>
              <a:avLst/>
              <a:gdLst>
                <a:gd name="G0" fmla="+- 0 0 0"/>
                <a:gd name="G1" fmla="+- 104 0 0"/>
                <a:gd name="G2" fmla="+- 21600 0 0"/>
                <a:gd name="T0" fmla="*/ 21600 w 21600"/>
                <a:gd name="T1" fmla="*/ 0 h 21413"/>
                <a:gd name="T2" fmla="*/ 3532 w 21600"/>
                <a:gd name="T3" fmla="*/ 21413 h 21413"/>
                <a:gd name="T4" fmla="*/ 0 w 21600"/>
                <a:gd name="T5" fmla="*/ 104 h 21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413" fill="none" extrusionOk="0">
                  <a:moveTo>
                    <a:pt x="21599" y="0"/>
                  </a:moveTo>
                  <a:cubicBezTo>
                    <a:pt x="21599" y="34"/>
                    <a:pt x="21600" y="69"/>
                    <a:pt x="21600" y="104"/>
                  </a:cubicBezTo>
                  <a:cubicBezTo>
                    <a:pt x="21600" y="10670"/>
                    <a:pt x="13956" y="19685"/>
                    <a:pt x="3532" y="21413"/>
                  </a:cubicBezTo>
                </a:path>
                <a:path w="21600" h="21413" stroke="0" extrusionOk="0">
                  <a:moveTo>
                    <a:pt x="21599" y="0"/>
                  </a:moveTo>
                  <a:cubicBezTo>
                    <a:pt x="21599" y="34"/>
                    <a:pt x="21600" y="69"/>
                    <a:pt x="21600" y="104"/>
                  </a:cubicBezTo>
                  <a:cubicBezTo>
                    <a:pt x="21600" y="10670"/>
                    <a:pt x="13956" y="19685"/>
                    <a:pt x="3532" y="21413"/>
                  </a:cubicBezTo>
                  <a:lnTo>
                    <a:pt x="0" y="104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2174275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142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5" dur="500"/>
                                        <p:tgtEl>
                                          <p:spTgt spid="142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" dur="500"/>
                                        <p:tgtEl>
                                          <p:spTgt spid="142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2" presetClass="entr" presetSubtype="4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42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42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42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500"/>
                            </p:stCondLst>
                            <p:childTnLst>
                              <p:par>
                                <p:cTn id="33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500"/>
                                        <p:tgtEl>
                                          <p:spTgt spid="142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142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8500"/>
                            </p:stCondLst>
                            <p:childTnLst>
                              <p:par>
                                <p:cTn id="41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3" dur="500"/>
                                        <p:tgtEl>
                                          <p:spTgt spid="142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2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500"/>
                            </p:stCondLst>
                            <p:childTnLst>
                              <p:par>
                                <p:cTn id="49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1" dur="500"/>
                                        <p:tgtEl>
                                          <p:spTgt spid="142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53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5" dur="500"/>
                                        <p:tgtEl>
                                          <p:spTgt spid="142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4500"/>
                            </p:stCondLst>
                            <p:childTnLst>
                              <p:par>
                                <p:cTn id="57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9" dur="500"/>
                                        <p:tgtEl>
                                          <p:spTgt spid="142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6000"/>
                            </p:stCondLst>
                            <p:childTnLst>
                              <p:par>
                                <p:cTn id="6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3" dur="500"/>
                                        <p:tgtEl>
                                          <p:spTgt spid="142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1" grpId="0" animBg="1"/>
      <p:bldP spid="142351" grpId="0" animBg="1"/>
      <p:bldP spid="142352" grpId="0" autoUpdateAnimBg="0"/>
      <p:bldP spid="142353" grpId="0" autoUpdateAnimBg="0"/>
      <p:bldP spid="142362" grpId="0" autoUpdateAnimBg="0"/>
      <p:bldP spid="142363" grpId="0" autoUpdateAnimBg="0"/>
      <p:bldP spid="142439" grpId="0" animBg="1"/>
      <p:bldP spid="142441" grpId="0" animBg="1"/>
      <p:bldP spid="142442" grpId="0" animBg="1"/>
      <p:bldP spid="142443" grpId="0" autoUpdateAnimBg="0"/>
      <p:bldP spid="142448" grpId="0" animBg="1"/>
      <p:bldP spid="142355" grpId="0" animBg="1"/>
      <p:bldP spid="142361" grpId="0" animBg="1"/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1" name="Rectangle 3"/>
          <p:cNvSpPr>
            <a:spLocks noGrp="1" noChangeArrowheads="1"/>
          </p:cNvSpPr>
          <p:nvPr>
            <p:ph idx="1"/>
          </p:nvPr>
        </p:nvSpPr>
        <p:spPr>
          <a:xfrm>
            <a:off x="677211" y="1696681"/>
            <a:ext cx="2628900" cy="368816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 Test Statistic</a:t>
            </a:r>
          </a:p>
        </p:txBody>
      </p:sp>
      <p:sp>
        <p:nvSpPr>
          <p:cNvPr id="94290" name="Text Box 82"/>
          <p:cNvSpPr txBox="1">
            <a:spLocks noChangeArrowheads="1"/>
          </p:cNvSpPr>
          <p:nvPr/>
        </p:nvSpPr>
        <p:spPr bwMode="auto">
          <a:xfrm>
            <a:off x="1414201" y="3659169"/>
            <a:ext cx="7170275" cy="92563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latin typeface="+mn-lt"/>
              </a:rPr>
              <a:t>Because </a:t>
            </a:r>
            <a:r>
              <a:rPr lang="en-US" sz="1805" dirty="0">
                <a:latin typeface="Symbol" panose="05050102010706020507" pitchFamily="18" charset="2"/>
              </a:rPr>
              <a:t>c</a:t>
            </a:r>
            <a:r>
              <a:rPr lang="en-US" sz="1805" baseline="30000" dirty="0">
                <a:latin typeface="+mn-lt"/>
              </a:rPr>
              <a:t>2</a:t>
            </a:r>
            <a:r>
              <a:rPr lang="en-US" sz="1805" dirty="0">
                <a:latin typeface="+mn-lt"/>
              </a:rPr>
              <a:t> = 12.6 is less than 14.684, we cannot reject </a:t>
            </a:r>
            <a:r>
              <a:rPr lang="en-US" sz="1805" i="1" dirty="0">
                <a:latin typeface="+mn-lt"/>
              </a:rPr>
              <a:t>H</a:t>
            </a:r>
            <a:r>
              <a:rPr lang="en-US" sz="1805" baseline="-25000" dirty="0">
                <a:latin typeface="+mn-lt"/>
              </a:rPr>
              <a:t>0</a:t>
            </a:r>
            <a:r>
              <a:rPr lang="en-US" sz="1805" dirty="0">
                <a:latin typeface="+mn-lt"/>
              </a:rPr>
              <a:t>.  The sample variance </a:t>
            </a:r>
            <a:r>
              <a:rPr lang="en-US" sz="1805" i="1" dirty="0">
                <a:latin typeface="+mn-lt"/>
              </a:rPr>
              <a:t>s</a:t>
            </a:r>
            <a:r>
              <a:rPr lang="en-US" sz="1805" baseline="30000" dirty="0">
                <a:latin typeface="+mn-lt"/>
              </a:rPr>
              <a:t>2</a:t>
            </a:r>
            <a:r>
              <a:rPr lang="en-US" sz="1805" dirty="0">
                <a:latin typeface="+mn-lt"/>
              </a:rPr>
              <a:t> = .7 is insufficient evidence to conclude that the temperature variance for </a:t>
            </a:r>
            <a:r>
              <a:rPr lang="en-US" sz="1805" dirty="0" err="1">
                <a:latin typeface="+mn-lt"/>
              </a:rPr>
              <a:t>ThermoRite</a:t>
            </a:r>
            <a:r>
              <a:rPr lang="en-US" sz="1805" dirty="0">
                <a:latin typeface="+mn-lt"/>
              </a:rPr>
              <a:t> thermostats is unacceptable.</a:t>
            </a:r>
          </a:p>
        </p:txBody>
      </p:sp>
      <p:sp>
        <p:nvSpPr>
          <p:cNvPr id="94291" name="Rectangle 83"/>
          <p:cNvSpPr>
            <a:spLocks noChangeArrowheads="1"/>
          </p:cNvSpPr>
          <p:nvPr/>
        </p:nvSpPr>
        <p:spPr bwMode="auto">
          <a:xfrm>
            <a:off x="677212" y="3256516"/>
            <a:ext cx="3429000" cy="38313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Conclusion</a:t>
            </a:r>
          </a:p>
        </p:txBody>
      </p:sp>
      <p:sp>
        <p:nvSpPr>
          <p:cNvPr id="94294" name="Text Box 86"/>
          <p:cNvSpPr txBox="1">
            <a:spLocks noChangeArrowheads="1"/>
          </p:cNvSpPr>
          <p:nvPr/>
        </p:nvSpPr>
        <p:spPr bwMode="auto">
          <a:xfrm>
            <a:off x="1450975" y="2021773"/>
            <a:ext cx="2839047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latin typeface="+mn-lt"/>
              </a:rPr>
              <a:t>The sample variance </a:t>
            </a:r>
            <a:r>
              <a:rPr lang="en-US" sz="1805" i="1" dirty="0">
                <a:latin typeface="+mn-lt"/>
              </a:rPr>
              <a:t>s</a:t>
            </a:r>
            <a:r>
              <a:rPr lang="en-US" sz="1805" baseline="30000" dirty="0">
                <a:latin typeface="+mn-lt"/>
              </a:rPr>
              <a:t>2</a:t>
            </a:r>
            <a:r>
              <a:rPr lang="en-US" sz="1805" dirty="0">
                <a:latin typeface="+mn-lt"/>
              </a:rPr>
              <a:t> = 0.7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590560" y="2553487"/>
                <a:ext cx="2022477" cy="621452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5" i="1">
                              <a:latin typeface="Cambria Math"/>
                              <a:ea typeface="Cambria Math"/>
                            </a:rPr>
                            <m:t>𝜒</m:t>
                          </m:r>
                        </m:e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1805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5" i="1">
                              <a:latin typeface="Cambria Math"/>
                            </a:rPr>
                            <m:t>9(.7)</m:t>
                          </m:r>
                        </m:num>
                        <m:den>
                          <m:r>
                            <a:rPr lang="en-US" sz="1805" i="1">
                              <a:latin typeface="Cambria Math"/>
                            </a:rPr>
                            <m:t>.5</m:t>
                          </m:r>
                        </m:den>
                      </m:f>
                      <m:r>
                        <a:rPr lang="en-US" sz="1805" i="1">
                          <a:latin typeface="Cambria Math"/>
                        </a:rPr>
                        <m:t>=12.6</m:t>
                      </m:r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0560" y="2553487"/>
                <a:ext cx="2022477" cy="62145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509912" y="1051193"/>
            <a:ext cx="7772400" cy="482942"/>
          </a:xfrm>
          <a:noFill/>
          <a:ln/>
        </p:spPr>
        <p:txBody>
          <a:bodyPr>
            <a:normAutofit/>
          </a:bodyPr>
          <a:lstStyle/>
          <a:p>
            <a:r>
              <a:rPr lang="en-US" sz="2400" dirty="0"/>
              <a:t>Hypothesis Testing About a Population Variance</a:t>
            </a:r>
          </a:p>
        </p:txBody>
      </p:sp>
    </p:spTree>
    <p:extLst>
      <p:ext uri="{BB962C8B-B14F-4D97-AF65-F5344CB8AC3E}">
        <p14:creationId xmlns:p14="http://schemas.microsoft.com/office/powerpoint/2010/main" val="3615284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4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94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4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 autoUpdateAnimBg="0"/>
      <p:bldP spid="94290" grpId="0" autoUpdateAnimBg="0"/>
      <p:bldP spid="94291" grpId="0" autoUpdateAnimBg="0"/>
      <p:bldP spid="94294" grpId="0" autoUpdateAnimBg="0"/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679203" y="1699335"/>
            <a:ext cx="3333750" cy="383139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Using the </a:t>
            </a:r>
            <a:r>
              <a:rPr lang="en-US" i="1" dirty="0"/>
              <a:t>p</a:t>
            </a:r>
            <a:r>
              <a:rPr lang="en-US" dirty="0"/>
              <a:t>-Value</a:t>
            </a:r>
          </a:p>
        </p:txBody>
      </p:sp>
      <p:sp>
        <p:nvSpPr>
          <p:cNvPr id="96333" name="Text Box 77"/>
          <p:cNvSpPr txBox="1">
            <a:spLocks noChangeArrowheads="1"/>
          </p:cNvSpPr>
          <p:nvPr/>
        </p:nvSpPr>
        <p:spPr bwMode="auto">
          <a:xfrm>
            <a:off x="1015168" y="3308502"/>
            <a:ext cx="7318454" cy="64787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The sample variance of </a:t>
            </a:r>
            <a:r>
              <a:rPr lang="en-US" sz="1805" i="1" dirty="0">
                <a:latin typeface="+mn-lt"/>
              </a:rPr>
              <a:t>s</a:t>
            </a:r>
            <a:r>
              <a:rPr lang="en-US" sz="1805" baseline="30000" dirty="0">
                <a:latin typeface="+mn-lt"/>
              </a:rPr>
              <a:t>2</a:t>
            </a:r>
            <a:r>
              <a:rPr lang="en-US" sz="1805" dirty="0">
                <a:latin typeface="+mn-lt"/>
              </a:rPr>
              <a:t> = .7 is insufficient evidence to conclude that the temperature variance is unacceptable (&gt;.5).</a:t>
            </a:r>
          </a:p>
        </p:txBody>
      </p:sp>
      <p:sp>
        <p:nvSpPr>
          <p:cNvPr id="96334" name="Text Box 78"/>
          <p:cNvSpPr txBox="1">
            <a:spLocks noChangeArrowheads="1"/>
          </p:cNvSpPr>
          <p:nvPr/>
        </p:nvSpPr>
        <p:spPr bwMode="auto">
          <a:xfrm>
            <a:off x="1015636" y="2893852"/>
            <a:ext cx="7299405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Because the </a:t>
            </a:r>
            <a:r>
              <a:rPr lang="en-US" sz="1805" i="1" dirty="0">
                <a:latin typeface="+mn-lt"/>
              </a:rPr>
              <a:t>p</a:t>
            </a:r>
            <a:r>
              <a:rPr lang="en-US" sz="1805" dirty="0">
                <a:latin typeface="+mn-lt"/>
              </a:rPr>
              <a:t> –value &gt; </a:t>
            </a:r>
            <a:r>
              <a:rPr lang="en-US" sz="1805" i="1" dirty="0">
                <a:latin typeface="Symbol" panose="05050102010706020507" pitchFamily="18" charset="2"/>
              </a:rPr>
              <a:t>a</a:t>
            </a:r>
            <a:r>
              <a:rPr lang="en-US" sz="1805" dirty="0">
                <a:latin typeface="+mn-lt"/>
              </a:rPr>
              <a:t> = .10, we cannot reject the null hypothesis.</a:t>
            </a:r>
          </a:p>
        </p:txBody>
      </p:sp>
      <p:sp>
        <p:nvSpPr>
          <p:cNvPr id="96338" name="Text Box 82"/>
          <p:cNvSpPr txBox="1">
            <a:spLocks noChangeArrowheads="1"/>
          </p:cNvSpPr>
          <p:nvPr/>
        </p:nvSpPr>
        <p:spPr bwMode="auto">
          <a:xfrm>
            <a:off x="669924" y="2028934"/>
            <a:ext cx="7756606" cy="84234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601595" lvl="1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The rejection region for the </a:t>
            </a:r>
            <a:r>
              <a:rPr lang="en-US" sz="1805" dirty="0" err="1">
                <a:latin typeface="+mn-lt"/>
              </a:rPr>
              <a:t>ThermoRite</a:t>
            </a:r>
            <a:r>
              <a:rPr lang="en-US" sz="1805" dirty="0">
                <a:latin typeface="+mn-lt"/>
              </a:rPr>
              <a:t> thermostat example is in the upper tail; thus, the appropriate </a:t>
            </a:r>
            <a:r>
              <a:rPr lang="en-US" sz="1805" i="1" dirty="0">
                <a:latin typeface="+mn-lt"/>
              </a:rPr>
              <a:t>p</a:t>
            </a:r>
            <a:r>
              <a:rPr lang="en-US" sz="1805" dirty="0">
                <a:latin typeface="+mn-lt"/>
              </a:rPr>
              <a:t>-value is less than .90 (</a:t>
            </a:r>
            <a:r>
              <a:rPr lang="en-US" sz="1805" i="1" dirty="0">
                <a:latin typeface="Symbol" panose="05050102010706020507" pitchFamily="18" charset="2"/>
              </a:rPr>
              <a:t>c</a:t>
            </a:r>
            <a:r>
              <a:rPr lang="en-US" sz="1805" i="1" dirty="0">
                <a:latin typeface="+mn-lt"/>
              </a:rPr>
              <a:t> </a:t>
            </a:r>
            <a:r>
              <a:rPr lang="en-US" sz="1805" baseline="30000" dirty="0">
                <a:latin typeface="+mn-lt"/>
              </a:rPr>
              <a:t>2</a:t>
            </a:r>
            <a:r>
              <a:rPr lang="en-US" sz="1805" dirty="0">
                <a:latin typeface="+mn-lt"/>
              </a:rPr>
              <a:t> = 4.168) and greater than .10 (</a:t>
            </a:r>
            <a:r>
              <a:rPr lang="en-US" sz="1805" i="1" dirty="0">
                <a:latin typeface="Symbol" panose="05050102010706020507" pitchFamily="18" charset="2"/>
              </a:rPr>
              <a:t>c</a:t>
            </a:r>
            <a:r>
              <a:rPr lang="en-US" sz="1805" i="1" dirty="0">
                <a:latin typeface="+mn-lt"/>
              </a:rPr>
              <a:t> </a:t>
            </a:r>
            <a:r>
              <a:rPr lang="en-US" sz="1805" baseline="30000" dirty="0">
                <a:latin typeface="+mn-lt"/>
              </a:rPr>
              <a:t>2</a:t>
            </a:r>
            <a:r>
              <a:rPr lang="en-US" sz="1805" dirty="0">
                <a:latin typeface="+mn-lt"/>
              </a:rPr>
              <a:t> = 14.684).</a:t>
            </a:r>
          </a:p>
        </p:txBody>
      </p:sp>
      <p:sp>
        <p:nvSpPr>
          <p:cNvPr id="10" name="Rounded Rectangle 9"/>
          <p:cNvSpPr/>
          <p:nvPr/>
        </p:nvSpPr>
        <p:spPr bwMode="auto">
          <a:xfrm>
            <a:off x="2438400" y="4054031"/>
            <a:ext cx="4241801" cy="381945"/>
          </a:xfrm>
          <a:prstGeom prst="round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none" lIns="68750" tIns="34375" rIns="68750" bIns="34375" numCol="1" rtlCol="0" anchor="ctr" anchorCtr="0" compatLnSpc="1">
            <a:prstTxWarp prst="textNoShape">
              <a:avLst/>
            </a:prstTxWarp>
          </a:bodyPr>
          <a:lstStyle/>
          <a:p>
            <a:pPr marL="343769" indent="-343769" algn="ctr" defTabSz="687537" eaLnBrk="0" hangingPunct="0"/>
            <a:r>
              <a:rPr lang="en-US" sz="1805" dirty="0">
                <a:latin typeface="+mn-lt"/>
              </a:rPr>
              <a:t>(The exact </a:t>
            </a:r>
            <a:r>
              <a:rPr lang="en-US" sz="1805" i="1" dirty="0">
                <a:latin typeface="+mn-lt"/>
              </a:rPr>
              <a:t>p</a:t>
            </a:r>
            <a:r>
              <a:rPr lang="en-US" sz="1805" dirty="0">
                <a:latin typeface="+mn-lt"/>
              </a:rPr>
              <a:t>-value is .18156.)</a:t>
            </a:r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466848" y="1051594"/>
            <a:ext cx="7772400" cy="482942"/>
          </a:xfrm>
          <a:noFill/>
          <a:ln/>
        </p:spPr>
        <p:txBody>
          <a:bodyPr>
            <a:normAutofit/>
          </a:bodyPr>
          <a:lstStyle/>
          <a:p>
            <a:r>
              <a:rPr lang="en-US" sz="2400" dirty="0"/>
              <a:t>Hypothesis Testing About a Population Variance</a:t>
            </a:r>
          </a:p>
        </p:txBody>
      </p:sp>
    </p:spTree>
    <p:extLst>
      <p:ext uri="{BB962C8B-B14F-4D97-AF65-F5344CB8AC3E}">
        <p14:creationId xmlns:p14="http://schemas.microsoft.com/office/powerpoint/2010/main" val="3314457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6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6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6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333" grpId="0" autoUpdateAnimBg="0"/>
      <p:bldP spid="96334" grpId="0" autoUpdateAnimBg="0"/>
      <p:bldP spid="96338" grpId="0" autoUpdateAnimBg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575531" y="1072287"/>
            <a:ext cx="7772400" cy="440430"/>
          </a:xfrm>
          <a:prstGeom prst="rect">
            <a:avLst/>
          </a:prstGeom>
          <a:noFill/>
          <a:ln/>
        </p:spPr>
        <p:txBody>
          <a:bodyPr/>
          <a:lstStyle/>
          <a:p>
            <a:pPr defTabSz="687537" eaLnBrk="0" hangingPunct="0">
              <a:defRPr/>
            </a:pPr>
            <a:r>
              <a:rPr lang="en-US" sz="2400" b="1" kern="0" dirty="0">
                <a:latin typeface="+mn-lt"/>
                <a:ea typeface="+mj-ea"/>
                <a:cs typeface="+mj-cs"/>
              </a:rPr>
              <a:t>Inferences About a Population Variance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682626" y="3850468"/>
            <a:ext cx="7770812" cy="6478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If the sample variance is excessive, overfilling and </a:t>
            </a:r>
            <a:r>
              <a:rPr lang="en-US" sz="1805" dirty="0" err="1">
                <a:latin typeface="+mn-lt"/>
              </a:rPr>
              <a:t>underfilling</a:t>
            </a:r>
            <a:r>
              <a:rPr lang="en-US" sz="1805" dirty="0">
                <a:latin typeface="+mn-lt"/>
              </a:rPr>
              <a:t> may be occurring even though the mean is correct.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82626" y="2626638"/>
            <a:ext cx="7770812" cy="6478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The mean filling weight is important, but also is the variance of the filling weights.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82626" y="1994042"/>
            <a:ext cx="7770812" cy="6478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Consider the production process of filling containers with a liquid detergent product.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76276" y="1711847"/>
            <a:ext cx="7777162" cy="342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60214" indent="-260214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A variance can provide important decision-making information.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682626" y="3210908"/>
            <a:ext cx="7770812" cy="6478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By selecting a sample of containers, we can compute a sample variance for the amount of detergent placed in a container.</a:t>
            </a:r>
          </a:p>
        </p:txBody>
      </p:sp>
    </p:spTree>
    <p:extLst>
      <p:ext uri="{BB962C8B-B14F-4D97-AF65-F5344CB8AC3E}">
        <p14:creationId xmlns:p14="http://schemas.microsoft.com/office/powerpoint/2010/main" val="231890627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  <p:bldP spid="4" grpId="0" autoUpdateAnimBg="0"/>
      <p:bldP spid="5" grpId="0" autoUpdateAnimBg="0"/>
      <p:bldP spid="6" grpId="0" autoUpdateAnimBg="0"/>
      <p:bldP spid="11" grpId="0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9"/>
          <p:cNvSpPr>
            <a:spLocks noChangeArrowheads="1"/>
          </p:cNvSpPr>
          <p:nvPr/>
        </p:nvSpPr>
        <p:spPr bwMode="auto">
          <a:xfrm>
            <a:off x="429846" y="946359"/>
            <a:ext cx="7772400" cy="61230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</a:rPr>
              <a:t>Inferences About Two Population Variances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682626" y="3563023"/>
            <a:ext cx="8169275" cy="6478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The two sample variances will be the basis for making inferences about the two population variances.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682624" y="2929143"/>
            <a:ext cx="7770813" cy="6478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We use data collected from two independent </a:t>
            </a:r>
            <a:r>
              <a:rPr lang="en-US" sz="1805">
                <a:latin typeface="+mn-lt"/>
              </a:rPr>
              <a:t>random samples, </a:t>
            </a:r>
            <a:r>
              <a:rPr lang="en-US" sz="1805" dirty="0">
                <a:latin typeface="+mn-lt"/>
              </a:rPr>
              <a:t>one from population 1 and another from population 2.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676276" y="1701894"/>
            <a:ext cx="7485063" cy="342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57827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We may want to compare the variances in: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701676" y="1988353"/>
            <a:ext cx="7485063" cy="342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1595" lvl="1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product quality resulting from two different production processes,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701676" y="2607717"/>
            <a:ext cx="7485063" cy="342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1595" lvl="1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assembly times for two assembly methods.</a:t>
            </a: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701676" y="2302161"/>
            <a:ext cx="7485063" cy="342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01595" lvl="1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temperatures for two heating devices, or</a:t>
            </a:r>
          </a:p>
        </p:txBody>
      </p:sp>
    </p:spTree>
    <p:extLst>
      <p:ext uri="{BB962C8B-B14F-4D97-AF65-F5344CB8AC3E}">
        <p14:creationId xmlns:p14="http://schemas.microsoft.com/office/powerpoint/2010/main" val="43283884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5" grpId="0" autoUpdateAnimBg="0"/>
      <p:bldP spid="6" grpId="0" autoUpdateAnimBg="0"/>
      <p:bldP spid="13" grpId="0" autoUpdateAnimBg="0"/>
      <p:bldP spid="14" grpId="0" autoUpdateAnimBg="0"/>
      <p:bldP spid="15" grpId="0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ChangeArrowheads="1"/>
          </p:cNvSpPr>
          <p:nvPr/>
        </p:nvSpPr>
        <p:spPr bwMode="auto">
          <a:xfrm>
            <a:off x="672853" y="1673588"/>
            <a:ext cx="6934200" cy="4046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One-Tailed Test</a:t>
            </a:r>
          </a:p>
        </p:txBody>
      </p:sp>
      <p:sp>
        <p:nvSpPr>
          <p:cNvPr id="145420" name="Text Box 12"/>
          <p:cNvSpPr txBox="1">
            <a:spLocks noChangeArrowheads="1"/>
          </p:cNvSpPr>
          <p:nvPr/>
        </p:nvSpPr>
        <p:spPr bwMode="auto">
          <a:xfrm>
            <a:off x="1311067" y="3883754"/>
            <a:ext cx="1404231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</a:pPr>
            <a:r>
              <a:rPr lang="en-US" sz="1805" dirty="0">
                <a:latin typeface="+mn-lt"/>
              </a:rPr>
              <a:t>Test Statistic:</a:t>
            </a:r>
          </a:p>
        </p:txBody>
      </p:sp>
      <p:sp>
        <p:nvSpPr>
          <p:cNvPr id="145421" name="Text Box 13"/>
          <p:cNvSpPr txBox="1">
            <a:spLocks noChangeArrowheads="1"/>
          </p:cNvSpPr>
          <p:nvPr/>
        </p:nvSpPr>
        <p:spPr bwMode="auto">
          <a:xfrm>
            <a:off x="1329647" y="2096098"/>
            <a:ext cx="1348446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</a:pPr>
            <a:r>
              <a:rPr lang="en-US" sz="1805" dirty="0">
                <a:latin typeface="+mn-lt"/>
              </a:rPr>
              <a:t>Hypotheses:</a:t>
            </a:r>
          </a:p>
        </p:txBody>
      </p:sp>
      <p:sp>
        <p:nvSpPr>
          <p:cNvPr id="145424" name="Rectangle 16"/>
          <p:cNvSpPr>
            <a:spLocks noChangeArrowheads="1"/>
          </p:cNvSpPr>
          <p:nvPr/>
        </p:nvSpPr>
        <p:spPr bwMode="auto">
          <a:xfrm>
            <a:off x="575530" y="1045113"/>
            <a:ext cx="7772400" cy="5207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</a:rPr>
              <a:t>Hypothesis Testing About the Variances of Two Populations</a:t>
            </a:r>
          </a:p>
        </p:txBody>
      </p:sp>
      <p:sp>
        <p:nvSpPr>
          <p:cNvPr id="145425" name="Text Box 17"/>
          <p:cNvSpPr txBox="1">
            <a:spLocks noChangeArrowheads="1"/>
          </p:cNvSpPr>
          <p:nvPr/>
        </p:nvSpPr>
        <p:spPr bwMode="auto">
          <a:xfrm>
            <a:off x="1889126" y="2918113"/>
            <a:ext cx="3854581" cy="64787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latin typeface="+mn-lt"/>
              </a:rPr>
              <a:t>Denote the population providing the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latin typeface="+mn-lt"/>
              </a:rPr>
              <a:t>larger sample variance as population 1.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2839568" y="2110423"/>
                <a:ext cx="1227452" cy="281487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sz="1805" i="1">
                          <a:latin typeface="Cambria Math"/>
                        </a:rPr>
                        <m:t>:</m:t>
                      </m:r>
                      <m:sSubSup>
                        <m:sSub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sz="1805" i="1" dirty="0">
                          <a:latin typeface="Cambria Math"/>
                          <a:ea typeface="Cambria Math"/>
                        </a:rPr>
                        <m:t>≤</m:t>
                      </m:r>
                      <m:sSubSup>
                        <m:sSub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b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9568" y="2110423"/>
                <a:ext cx="1227452" cy="281487"/>
              </a:xfrm>
              <a:prstGeom prst="rect">
                <a:avLst/>
              </a:prstGeom>
              <a:blipFill>
                <a:blip r:embed="rId3"/>
                <a:stretch>
                  <a:fillRect l="-4478" t="-2174" r="-1493" b="-19565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846838" y="2468638"/>
                <a:ext cx="1239570" cy="281487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𝑎</m:t>
                          </m:r>
                        </m:sub>
                      </m:sSub>
                      <m:r>
                        <a:rPr lang="en-US" sz="1805" i="1">
                          <a:latin typeface="Cambria Math"/>
                        </a:rPr>
                        <m:t>:</m:t>
                      </m:r>
                      <m:sSubSup>
                        <m:sSub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sz="1805" i="1">
                          <a:latin typeface="Cambria Math"/>
                          <a:ea typeface="Cambria Math" panose="02040503050406030204" pitchFamily="18" charset="0"/>
                        </a:rPr>
                        <m:t>&gt;</m:t>
                      </m:r>
                      <m:sSubSup>
                        <m:sSub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b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6838" y="2468638"/>
                <a:ext cx="1239570" cy="281487"/>
              </a:xfrm>
              <a:prstGeom prst="rect">
                <a:avLst/>
              </a:prstGeom>
              <a:blipFill>
                <a:blip r:embed="rId4"/>
                <a:stretch>
                  <a:fillRect l="-3941" t="-2174" r="-1478" b="-17391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889970" y="3770389"/>
                <a:ext cx="1046697" cy="548420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5" i="1">
                          <a:latin typeface="Cambria Math"/>
                        </a:rPr>
                        <m:t>𝐹</m:t>
                      </m:r>
                      <m:r>
                        <a:rPr lang="en-US" sz="1805" i="1">
                          <a:latin typeface="Cambria Math"/>
                        </a:rPr>
                        <m:t>=</m:t>
                      </m:r>
                      <m:f>
                        <m:fPr>
                          <m:type m:val="skw"/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5" i="1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1805" i="1">
                                  <a:latin typeface="Cambria Math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805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5" i="1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1805" i="1">
                                  <a:latin typeface="Cambria Math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1805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9970" y="3770389"/>
                <a:ext cx="1046697" cy="54842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5087612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5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5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5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145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20" grpId="0" autoUpdateAnimBg="0"/>
      <p:bldP spid="145421" grpId="0" autoUpdateAnimBg="0"/>
      <p:bldP spid="145425" grpId="0" autoUpdateAnimBg="0"/>
      <p:bldP spid="14" grpId="0"/>
      <p:bldP spid="15" grpId="0"/>
      <p:bldP spid="1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ChangeArrowheads="1"/>
          </p:cNvSpPr>
          <p:nvPr/>
        </p:nvSpPr>
        <p:spPr bwMode="auto">
          <a:xfrm>
            <a:off x="672853" y="1673588"/>
            <a:ext cx="7772400" cy="4189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One-Tailed Test (continued)</a:t>
            </a:r>
          </a:p>
        </p:txBody>
      </p:sp>
      <p:sp>
        <p:nvSpPr>
          <p:cNvPr id="146441" name="Text Box 9"/>
          <p:cNvSpPr txBox="1">
            <a:spLocks noChangeArrowheads="1"/>
          </p:cNvSpPr>
          <p:nvPr/>
        </p:nvSpPr>
        <p:spPr bwMode="auto">
          <a:xfrm>
            <a:off x="3847465" y="3682452"/>
            <a:ext cx="2330061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dirty="0">
                <a:latin typeface="+mn-lt"/>
              </a:rPr>
              <a:t>Reject </a:t>
            </a:r>
            <a:r>
              <a:rPr lang="en-US" sz="1805" i="1" dirty="0">
                <a:latin typeface="+mn-lt"/>
              </a:rPr>
              <a:t>H</a:t>
            </a:r>
            <a:r>
              <a:rPr lang="en-US" sz="1805" baseline="-25000" dirty="0">
                <a:latin typeface="+mn-lt"/>
              </a:rPr>
              <a:t>0</a:t>
            </a:r>
            <a:r>
              <a:rPr lang="en-US" sz="1805" dirty="0">
                <a:latin typeface="+mn-lt"/>
              </a:rPr>
              <a:t> if </a:t>
            </a:r>
            <a:r>
              <a:rPr lang="en-US" sz="1805" i="1" dirty="0">
                <a:latin typeface="+mn-lt"/>
              </a:rPr>
              <a:t>p</a:t>
            </a:r>
            <a:r>
              <a:rPr lang="en-US" sz="1805" dirty="0">
                <a:latin typeface="+mn-lt"/>
              </a:rPr>
              <a:t>-value </a:t>
            </a:r>
            <a:r>
              <a:rPr lang="en-US" sz="1805" u="sng" dirty="0">
                <a:latin typeface="+mn-lt"/>
              </a:rPr>
              <a:t>&lt;</a:t>
            </a:r>
            <a:r>
              <a:rPr lang="en-US" sz="1805" dirty="0">
                <a:latin typeface="+mn-lt"/>
              </a:rPr>
              <a:t> </a:t>
            </a:r>
            <a:r>
              <a:rPr lang="en-US" sz="1805" i="1" dirty="0">
                <a:latin typeface="Symbol" panose="05050102010706020507" pitchFamily="18" charset="2"/>
              </a:rPr>
              <a:t>a</a:t>
            </a:r>
          </a:p>
        </p:txBody>
      </p:sp>
      <p:sp>
        <p:nvSpPr>
          <p:cNvPr id="146444" name="Text Box 12"/>
          <p:cNvSpPr txBox="1">
            <a:spLocks noChangeArrowheads="1"/>
          </p:cNvSpPr>
          <p:nvPr/>
        </p:nvSpPr>
        <p:spPr bwMode="auto">
          <a:xfrm>
            <a:off x="2129359" y="2963217"/>
            <a:ext cx="5135851" cy="64787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latin typeface="+mn-lt"/>
              </a:rPr>
              <a:t>where the value of </a:t>
            </a:r>
            <a:r>
              <a:rPr lang="en-US" sz="1805" i="1" dirty="0">
                <a:latin typeface="+mn-lt"/>
              </a:rPr>
              <a:t>F</a:t>
            </a:r>
            <a:r>
              <a:rPr lang="en-US" sz="1805" i="1" baseline="-25000" dirty="0">
                <a:latin typeface="Symbol" panose="05050102010706020507" pitchFamily="18" charset="2"/>
              </a:rPr>
              <a:t></a:t>
            </a:r>
            <a:r>
              <a:rPr lang="en-US" sz="1805" baseline="-25000" dirty="0">
                <a:latin typeface="+mn-lt"/>
              </a:rPr>
              <a:t> </a:t>
            </a:r>
            <a:r>
              <a:rPr lang="en-US" sz="1805" dirty="0">
                <a:latin typeface="+mn-lt"/>
              </a:rPr>
              <a:t>is based on an </a:t>
            </a:r>
            <a:r>
              <a:rPr lang="en-US" sz="1805" i="1" dirty="0">
                <a:latin typeface="+mn-lt"/>
              </a:rPr>
              <a:t>F </a:t>
            </a:r>
            <a:r>
              <a:rPr lang="en-US" sz="1805" dirty="0">
                <a:latin typeface="+mn-lt"/>
              </a:rPr>
              <a:t>distribution with </a:t>
            </a:r>
            <a:r>
              <a:rPr lang="en-US" sz="1805" i="1" dirty="0">
                <a:latin typeface="+mn-lt"/>
              </a:rPr>
              <a:t>n</a:t>
            </a:r>
            <a:r>
              <a:rPr lang="en-US" sz="1805" baseline="-25000" dirty="0">
                <a:latin typeface="+mn-lt"/>
              </a:rPr>
              <a:t>1</a:t>
            </a:r>
            <a:r>
              <a:rPr lang="en-US" sz="1805" dirty="0">
                <a:latin typeface="+mn-lt"/>
              </a:rPr>
              <a:t> - 1 (numerator) and </a:t>
            </a:r>
            <a:r>
              <a:rPr lang="en-US" sz="1805" i="1" dirty="0">
                <a:latin typeface="+mn-lt"/>
              </a:rPr>
              <a:t>n</a:t>
            </a:r>
            <a:r>
              <a:rPr lang="en-US" sz="1805" baseline="-25000" dirty="0">
                <a:latin typeface="+mn-lt"/>
              </a:rPr>
              <a:t>2 </a:t>
            </a:r>
            <a:r>
              <a:rPr lang="en-US" sz="1805" dirty="0">
                <a:latin typeface="+mn-lt"/>
              </a:rPr>
              <a:t>- 1 (denominator) </a:t>
            </a:r>
            <a:r>
              <a:rPr lang="en-US" sz="1805" dirty="0" err="1">
                <a:latin typeface="+mn-lt"/>
              </a:rPr>
              <a:t>d.f.</a:t>
            </a:r>
            <a:endParaRPr lang="en-US" sz="1805" dirty="0">
              <a:latin typeface="+mn-lt"/>
            </a:endParaRPr>
          </a:p>
        </p:txBody>
      </p:sp>
      <p:sp>
        <p:nvSpPr>
          <p:cNvPr id="146446" name="Text Box 14"/>
          <p:cNvSpPr txBox="1">
            <a:spLocks noChangeArrowheads="1"/>
          </p:cNvSpPr>
          <p:nvPr/>
        </p:nvSpPr>
        <p:spPr bwMode="auto">
          <a:xfrm>
            <a:off x="1717676" y="3673162"/>
            <a:ext cx="1891287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i="1" dirty="0">
                <a:latin typeface="+mn-lt"/>
              </a:rPr>
              <a:t>p</a:t>
            </a:r>
            <a:r>
              <a:rPr lang="en-US" sz="1805" dirty="0">
                <a:latin typeface="+mn-lt"/>
              </a:rPr>
              <a:t>-Value approach:</a:t>
            </a:r>
          </a:p>
        </p:txBody>
      </p:sp>
      <p:sp>
        <p:nvSpPr>
          <p:cNvPr id="146447" name="Text Box 15"/>
          <p:cNvSpPr txBox="1">
            <a:spLocks noChangeArrowheads="1"/>
          </p:cNvSpPr>
          <p:nvPr/>
        </p:nvSpPr>
        <p:spPr bwMode="auto">
          <a:xfrm>
            <a:off x="1717675" y="2471980"/>
            <a:ext cx="2382960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latin typeface="+mn-lt"/>
              </a:rPr>
              <a:t>Critical value approach:</a:t>
            </a:r>
          </a:p>
        </p:txBody>
      </p:sp>
      <p:sp>
        <p:nvSpPr>
          <p:cNvPr id="146448" name="Text Box 16"/>
          <p:cNvSpPr txBox="1">
            <a:spLocks noChangeArrowheads="1"/>
          </p:cNvSpPr>
          <p:nvPr/>
        </p:nvSpPr>
        <p:spPr bwMode="auto">
          <a:xfrm>
            <a:off x="1338938" y="2077517"/>
            <a:ext cx="1594475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</a:pPr>
            <a:r>
              <a:rPr lang="en-US" sz="1805" dirty="0">
                <a:latin typeface="+mn-lt"/>
              </a:rPr>
              <a:t>Rejection Rule:</a:t>
            </a:r>
          </a:p>
        </p:txBody>
      </p:sp>
      <p:sp>
        <p:nvSpPr>
          <p:cNvPr id="146450" name="Text Box 18"/>
          <p:cNvSpPr txBox="1">
            <a:spLocks noChangeArrowheads="1"/>
          </p:cNvSpPr>
          <p:nvPr/>
        </p:nvSpPr>
        <p:spPr bwMode="auto">
          <a:xfrm>
            <a:off x="4211623" y="2466074"/>
            <a:ext cx="1855764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dirty="0">
                <a:latin typeface="+mn-lt"/>
              </a:rPr>
              <a:t>Reject </a:t>
            </a:r>
            <a:r>
              <a:rPr lang="en-US" sz="1805" i="1" dirty="0">
                <a:latin typeface="+mn-lt"/>
              </a:rPr>
              <a:t>H</a:t>
            </a:r>
            <a:r>
              <a:rPr lang="en-US" sz="1805" baseline="-25000" dirty="0">
                <a:latin typeface="+mn-lt"/>
              </a:rPr>
              <a:t>0</a:t>
            </a:r>
            <a:r>
              <a:rPr lang="en-US" sz="1805" dirty="0">
                <a:latin typeface="+mn-lt"/>
              </a:rPr>
              <a:t> if  </a:t>
            </a:r>
            <a:r>
              <a:rPr lang="en-US" sz="1805" i="1" dirty="0">
                <a:latin typeface="+mn-lt"/>
              </a:rPr>
              <a:t>F</a:t>
            </a:r>
            <a:r>
              <a:rPr lang="en-US" sz="1805" dirty="0">
                <a:latin typeface="+mn-lt"/>
              </a:rPr>
              <a:t> </a:t>
            </a:r>
            <a:r>
              <a:rPr lang="en-US" sz="1805" u="sng" dirty="0">
                <a:latin typeface="+mn-lt"/>
              </a:rPr>
              <a:t>&gt;</a:t>
            </a:r>
            <a:r>
              <a:rPr lang="en-US" sz="1805" dirty="0">
                <a:latin typeface="+mn-lt"/>
              </a:rPr>
              <a:t> </a:t>
            </a:r>
            <a:r>
              <a:rPr lang="en-US" sz="1805" i="1" dirty="0">
                <a:latin typeface="+mn-lt"/>
              </a:rPr>
              <a:t>F</a:t>
            </a:r>
            <a:r>
              <a:rPr lang="en-US" sz="1805" i="1" baseline="-25000" dirty="0">
                <a:latin typeface="Symbol" panose="05050102010706020507" pitchFamily="18" charset="2"/>
              </a:rPr>
              <a:t></a:t>
            </a:r>
            <a:endParaRPr lang="en-US" sz="1805" baseline="-25000" dirty="0">
              <a:latin typeface="Symbol" panose="05050102010706020507" pitchFamily="18" charset="2"/>
            </a:endParaRP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575531" y="1081470"/>
            <a:ext cx="7772400" cy="5207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</a:rPr>
              <a:t>Hypothesis Testing About the Variances of Two Populations</a:t>
            </a:r>
          </a:p>
        </p:txBody>
      </p:sp>
    </p:spTree>
    <p:extLst>
      <p:ext uri="{BB962C8B-B14F-4D97-AF65-F5344CB8AC3E}">
        <p14:creationId xmlns:p14="http://schemas.microsoft.com/office/powerpoint/2010/main" val="213372298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6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46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6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6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6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6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500"/>
                            </p:stCondLst>
                            <p:childTnLst>
                              <p:par>
                                <p:cTn id="26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41" grpId="0" autoUpdateAnimBg="0"/>
      <p:bldP spid="146444" grpId="0" autoUpdateAnimBg="0"/>
      <p:bldP spid="146446" grpId="0" autoUpdateAnimBg="0"/>
      <p:bldP spid="146447" grpId="0" autoUpdateAnimBg="0"/>
      <p:bldP spid="146448" grpId="0" autoUpdateAnimBg="0"/>
      <p:bldP spid="146450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ChangeArrowheads="1"/>
          </p:cNvSpPr>
          <p:nvPr/>
        </p:nvSpPr>
        <p:spPr bwMode="auto">
          <a:xfrm>
            <a:off x="672853" y="1673588"/>
            <a:ext cx="6934200" cy="4046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Two-Tailed Test</a:t>
            </a: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1385393" y="3679358"/>
            <a:ext cx="1404231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</a:pPr>
            <a:r>
              <a:rPr lang="en-US" sz="1805" dirty="0">
                <a:latin typeface="+mn-lt"/>
              </a:rPr>
              <a:t>Test Statistic:</a:t>
            </a:r>
          </a:p>
        </p:txBody>
      </p:sp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1385391" y="2096098"/>
            <a:ext cx="1348446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</a:pPr>
            <a:r>
              <a:rPr lang="en-US" sz="1805" dirty="0">
                <a:latin typeface="+mn-lt"/>
              </a:rPr>
              <a:t>Hypotheses:</a:t>
            </a:r>
          </a:p>
        </p:txBody>
      </p:sp>
      <p:sp>
        <p:nvSpPr>
          <p:cNvPr id="147475" name="Text Box 19"/>
          <p:cNvSpPr txBox="1">
            <a:spLocks noChangeArrowheads="1"/>
          </p:cNvSpPr>
          <p:nvPr/>
        </p:nvSpPr>
        <p:spPr bwMode="auto">
          <a:xfrm>
            <a:off x="1691970" y="2880955"/>
            <a:ext cx="3854581" cy="64787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latin typeface="+mn-lt"/>
              </a:rPr>
              <a:t>Denote the population providing the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latin typeface="+mn-lt"/>
              </a:rPr>
              <a:t>larger sample variance as population 1.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000630" y="3563312"/>
                <a:ext cx="1046697" cy="548420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5" i="1">
                          <a:latin typeface="Cambria Math"/>
                        </a:rPr>
                        <m:t>𝐹</m:t>
                      </m:r>
                      <m:r>
                        <a:rPr lang="en-US" sz="1805" i="1">
                          <a:latin typeface="Cambria Math"/>
                        </a:rPr>
                        <m:t>=</m:t>
                      </m:r>
                      <m:f>
                        <m:fPr>
                          <m:type m:val="skw"/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5" i="1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1805" i="1">
                                  <a:latin typeface="Cambria Math"/>
                                </a:rPr>
                                <m:t>1</m:t>
                              </m:r>
                            </m:sub>
                            <m:sup>
                              <m:r>
                                <a:rPr lang="en-US" sz="1805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num>
                        <m:den>
                          <m:sSubSup>
                            <m:sSubSup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5" i="1">
                                  <a:latin typeface="Cambria Math"/>
                                </a:rPr>
                                <m:t>𝑠</m:t>
                              </m:r>
                            </m:e>
                            <m:sub>
                              <m:r>
                                <a:rPr lang="en-US" sz="1805" i="1">
                                  <a:latin typeface="Cambria Math"/>
                                </a:rPr>
                                <m:t>2</m:t>
                              </m:r>
                            </m:sub>
                            <m:sup>
                              <m:r>
                                <a:rPr lang="en-US" sz="1805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0630" y="3563312"/>
                <a:ext cx="1046697" cy="5484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898169" y="2101132"/>
                <a:ext cx="1227452" cy="281487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sz="1805" i="1">
                          <a:latin typeface="Cambria Math"/>
                        </a:rPr>
                        <m:t>:</m:t>
                      </m:r>
                      <m:sSubSup>
                        <m:sSub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sz="1805" i="1"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b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8169" y="2101132"/>
                <a:ext cx="1227452" cy="281487"/>
              </a:xfrm>
              <a:prstGeom prst="rect">
                <a:avLst/>
              </a:prstGeom>
              <a:blipFill>
                <a:blip r:embed="rId4"/>
                <a:stretch>
                  <a:fillRect l="-3960" t="-2174" r="-1485" b="-17391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902428" y="2461674"/>
                <a:ext cx="1239570" cy="281487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𝑎</m:t>
                          </m:r>
                        </m:sub>
                      </m:sSub>
                      <m:r>
                        <a:rPr lang="en-US" sz="1805" i="1">
                          <a:latin typeface="Cambria Math"/>
                        </a:rPr>
                        <m:t>:</m:t>
                      </m:r>
                      <m:sSubSup>
                        <m:sSub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sz="1805" i="1">
                          <a:latin typeface="Cambria Math"/>
                          <a:ea typeface="Cambria Math" panose="02040503050406030204" pitchFamily="18" charset="0"/>
                        </a:rPr>
                        <m:t>≠</m:t>
                      </m:r>
                      <m:sSubSup>
                        <m:sSub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b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2428" y="2461674"/>
                <a:ext cx="1239570" cy="281487"/>
              </a:xfrm>
              <a:prstGeom prst="rect">
                <a:avLst/>
              </a:prstGeom>
              <a:blipFill>
                <a:blip r:embed="rId5"/>
                <a:stretch>
                  <a:fillRect l="-3941" t="-2174" r="-1478" b="-17391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557946" y="1073780"/>
            <a:ext cx="7772400" cy="5207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</a:rPr>
              <a:t>Hypothesis Testing About the Variances of Two Populations</a:t>
            </a:r>
          </a:p>
        </p:txBody>
      </p:sp>
    </p:spTree>
    <p:extLst>
      <p:ext uri="{BB962C8B-B14F-4D97-AF65-F5344CB8AC3E}">
        <p14:creationId xmlns:p14="http://schemas.microsoft.com/office/powerpoint/2010/main" val="29670305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7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47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147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68" grpId="0" autoUpdateAnimBg="0"/>
      <p:bldP spid="147469" grpId="0" autoUpdateAnimBg="0"/>
      <p:bldP spid="147475" grpId="0" autoUpdateAnimBg="0"/>
      <p:bldP spid="14" grpId="0"/>
      <p:bldP spid="15" grpId="0"/>
      <p:bldP spid="1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ChangeArrowheads="1"/>
          </p:cNvSpPr>
          <p:nvPr/>
        </p:nvSpPr>
        <p:spPr bwMode="auto">
          <a:xfrm>
            <a:off x="672853" y="1673835"/>
            <a:ext cx="7772400" cy="4189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Two-Tailed Test (continued)</a:t>
            </a:r>
          </a:p>
        </p:txBody>
      </p:sp>
      <p:sp>
        <p:nvSpPr>
          <p:cNvPr id="148486" name="Text Box 6"/>
          <p:cNvSpPr txBox="1">
            <a:spLocks noChangeArrowheads="1"/>
          </p:cNvSpPr>
          <p:nvPr/>
        </p:nvSpPr>
        <p:spPr bwMode="auto">
          <a:xfrm>
            <a:off x="4194436" y="3645548"/>
            <a:ext cx="2330061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dirty="0">
                <a:latin typeface="+mn-lt"/>
              </a:rPr>
              <a:t>Reject </a:t>
            </a:r>
            <a:r>
              <a:rPr lang="en-US" sz="1805" i="1" dirty="0">
                <a:latin typeface="+mn-lt"/>
              </a:rPr>
              <a:t>H</a:t>
            </a:r>
            <a:r>
              <a:rPr lang="en-US" sz="1805" baseline="-25000" dirty="0">
                <a:latin typeface="+mn-lt"/>
              </a:rPr>
              <a:t>0</a:t>
            </a:r>
            <a:r>
              <a:rPr lang="en-US" sz="1805" dirty="0">
                <a:latin typeface="+mn-lt"/>
              </a:rPr>
              <a:t> if </a:t>
            </a:r>
            <a:r>
              <a:rPr lang="en-US" sz="1805" i="1" dirty="0">
                <a:latin typeface="+mn-lt"/>
              </a:rPr>
              <a:t>p</a:t>
            </a:r>
            <a:r>
              <a:rPr lang="en-US" sz="1805" dirty="0">
                <a:latin typeface="+mn-lt"/>
              </a:rPr>
              <a:t>-value </a:t>
            </a:r>
            <a:r>
              <a:rPr lang="en-US" sz="1805" u="sng" dirty="0">
                <a:latin typeface="+mn-lt"/>
              </a:rPr>
              <a:t>&lt;</a:t>
            </a:r>
            <a:r>
              <a:rPr lang="en-US" sz="1805" dirty="0">
                <a:latin typeface="+mn-lt"/>
              </a:rPr>
              <a:t> </a:t>
            </a:r>
            <a:r>
              <a:rPr lang="en-US" sz="1805" i="1" dirty="0">
                <a:latin typeface="Symbol" panose="05050102010706020507" pitchFamily="18" charset="2"/>
              </a:rPr>
              <a:t>a</a:t>
            </a:r>
          </a:p>
        </p:txBody>
      </p:sp>
      <p:sp>
        <p:nvSpPr>
          <p:cNvPr id="148488" name="Text Box 8"/>
          <p:cNvSpPr txBox="1">
            <a:spLocks noChangeArrowheads="1"/>
          </p:cNvSpPr>
          <p:nvPr/>
        </p:nvSpPr>
        <p:spPr bwMode="auto">
          <a:xfrm>
            <a:off x="1716113" y="3626967"/>
            <a:ext cx="1891287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i="1" dirty="0">
                <a:latin typeface="+mn-lt"/>
              </a:rPr>
              <a:t>p</a:t>
            </a:r>
            <a:r>
              <a:rPr lang="en-US" sz="1805" dirty="0">
                <a:latin typeface="+mn-lt"/>
              </a:rPr>
              <a:t>-Value approach:</a:t>
            </a:r>
          </a:p>
        </p:txBody>
      </p:sp>
      <p:sp>
        <p:nvSpPr>
          <p:cNvPr id="148489" name="Text Box 9"/>
          <p:cNvSpPr txBox="1">
            <a:spLocks noChangeArrowheads="1"/>
          </p:cNvSpPr>
          <p:nvPr/>
        </p:nvSpPr>
        <p:spPr bwMode="auto">
          <a:xfrm>
            <a:off x="1685118" y="2444107"/>
            <a:ext cx="2382960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latin typeface="+mn-lt"/>
              </a:rPr>
              <a:t>Critical value approach:</a:t>
            </a:r>
          </a:p>
        </p:txBody>
      </p:sp>
      <p:sp>
        <p:nvSpPr>
          <p:cNvPr id="148490" name="Text Box 10"/>
          <p:cNvSpPr txBox="1">
            <a:spLocks noChangeArrowheads="1"/>
          </p:cNvSpPr>
          <p:nvPr/>
        </p:nvSpPr>
        <p:spPr bwMode="auto">
          <a:xfrm>
            <a:off x="1338938" y="2012482"/>
            <a:ext cx="1531958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SzPct val="125000"/>
            </a:pPr>
            <a:r>
              <a:rPr lang="en-US" sz="1805" dirty="0">
                <a:latin typeface="+mn-lt"/>
              </a:rPr>
              <a:t>Rejection Rule</a:t>
            </a:r>
          </a:p>
        </p:txBody>
      </p:sp>
      <p:sp>
        <p:nvSpPr>
          <p:cNvPr id="148500" name="Text Box 20"/>
          <p:cNvSpPr txBox="1">
            <a:spLocks noChangeArrowheads="1"/>
          </p:cNvSpPr>
          <p:nvPr/>
        </p:nvSpPr>
        <p:spPr bwMode="auto">
          <a:xfrm>
            <a:off x="4187971" y="2453397"/>
            <a:ext cx="1993623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dirty="0">
                <a:latin typeface="+mn-lt"/>
              </a:rPr>
              <a:t>Reject </a:t>
            </a:r>
            <a:r>
              <a:rPr lang="en-US" sz="1805" i="1" dirty="0">
                <a:latin typeface="+mn-lt"/>
              </a:rPr>
              <a:t>H</a:t>
            </a:r>
            <a:r>
              <a:rPr lang="en-US" sz="1805" baseline="-25000" dirty="0">
                <a:latin typeface="+mn-lt"/>
              </a:rPr>
              <a:t>0</a:t>
            </a:r>
            <a:r>
              <a:rPr lang="en-US" sz="1805" dirty="0">
                <a:latin typeface="+mn-lt"/>
              </a:rPr>
              <a:t> if  </a:t>
            </a:r>
            <a:r>
              <a:rPr lang="en-US" sz="1805" i="1" dirty="0">
                <a:latin typeface="+mn-lt"/>
              </a:rPr>
              <a:t>F</a:t>
            </a:r>
            <a:r>
              <a:rPr lang="en-US" sz="1805" dirty="0">
                <a:latin typeface="+mn-lt"/>
              </a:rPr>
              <a:t> </a:t>
            </a:r>
            <a:r>
              <a:rPr lang="en-US" sz="1805" u="sng" dirty="0">
                <a:latin typeface="+mn-lt"/>
              </a:rPr>
              <a:t>&gt;</a:t>
            </a:r>
            <a:r>
              <a:rPr lang="en-US" sz="1805" dirty="0">
                <a:latin typeface="+mn-lt"/>
              </a:rPr>
              <a:t> </a:t>
            </a:r>
            <a:r>
              <a:rPr lang="en-US" sz="1805" i="1" dirty="0">
                <a:latin typeface="+mn-lt"/>
              </a:rPr>
              <a:t>F</a:t>
            </a:r>
            <a:r>
              <a:rPr lang="en-US" sz="1805" i="1" baseline="-25000" dirty="0">
                <a:latin typeface="Symbol" panose="05050102010706020507" pitchFamily="18" charset="2"/>
              </a:rPr>
              <a:t></a:t>
            </a:r>
            <a:r>
              <a:rPr lang="en-US" sz="1805" baseline="-25000" dirty="0">
                <a:latin typeface="+mn-lt"/>
              </a:rPr>
              <a:t>/2</a:t>
            </a:r>
          </a:p>
        </p:txBody>
      </p:sp>
      <p:sp>
        <p:nvSpPr>
          <p:cNvPr id="148501" name="Text Box 21"/>
          <p:cNvSpPr txBox="1">
            <a:spLocks noChangeArrowheads="1"/>
          </p:cNvSpPr>
          <p:nvPr/>
        </p:nvSpPr>
        <p:spPr bwMode="auto">
          <a:xfrm>
            <a:off x="2239910" y="2920440"/>
            <a:ext cx="5127498" cy="59234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1805" dirty="0">
                <a:latin typeface="+mn-lt"/>
              </a:rPr>
              <a:t>where the value of </a:t>
            </a:r>
            <a:r>
              <a:rPr lang="en-US" sz="1805" i="1" dirty="0">
                <a:latin typeface="+mn-lt"/>
              </a:rPr>
              <a:t>F</a:t>
            </a:r>
            <a:r>
              <a:rPr lang="en-US" sz="1805" i="1" baseline="-25000" dirty="0">
                <a:latin typeface="Symbol" panose="05050102010706020507" pitchFamily="18" charset="2"/>
              </a:rPr>
              <a:t></a:t>
            </a:r>
            <a:r>
              <a:rPr lang="en-US" sz="1805" baseline="-25000" dirty="0">
                <a:latin typeface="+mn-lt"/>
              </a:rPr>
              <a:t>/2 </a:t>
            </a:r>
            <a:r>
              <a:rPr lang="en-US" sz="1805" dirty="0">
                <a:latin typeface="+mn-lt"/>
              </a:rPr>
              <a:t>is based on an </a:t>
            </a:r>
            <a:r>
              <a:rPr lang="en-US" sz="1805" i="1" dirty="0">
                <a:latin typeface="+mn-lt"/>
              </a:rPr>
              <a:t>F </a:t>
            </a:r>
            <a:r>
              <a:rPr lang="en-US" sz="1805" dirty="0">
                <a:latin typeface="+mn-lt"/>
              </a:rPr>
              <a:t>distribution with </a:t>
            </a:r>
            <a:r>
              <a:rPr lang="en-US" sz="1805" i="1" dirty="0">
                <a:latin typeface="+mn-lt"/>
              </a:rPr>
              <a:t>n</a:t>
            </a:r>
            <a:r>
              <a:rPr lang="en-US" sz="1805" baseline="-25000" dirty="0">
                <a:latin typeface="+mn-lt"/>
              </a:rPr>
              <a:t>1</a:t>
            </a:r>
            <a:r>
              <a:rPr lang="en-US" sz="1805" dirty="0">
                <a:latin typeface="+mn-lt"/>
              </a:rPr>
              <a:t> - 1 (numerator) and </a:t>
            </a:r>
            <a:r>
              <a:rPr lang="en-US" sz="1805" i="1" dirty="0">
                <a:latin typeface="+mn-lt"/>
              </a:rPr>
              <a:t>n</a:t>
            </a:r>
            <a:r>
              <a:rPr lang="en-US" sz="1805" baseline="-25000" dirty="0">
                <a:latin typeface="+mn-lt"/>
              </a:rPr>
              <a:t>2 </a:t>
            </a:r>
            <a:r>
              <a:rPr lang="en-US" sz="1805" dirty="0">
                <a:latin typeface="+mn-lt"/>
              </a:rPr>
              <a:t>- 1 (denominator) </a:t>
            </a:r>
            <a:r>
              <a:rPr lang="en-US" sz="1805" dirty="0" err="1">
                <a:latin typeface="+mn-lt"/>
              </a:rPr>
              <a:t>d.f.</a:t>
            </a:r>
            <a:endParaRPr lang="en-US" sz="1805" dirty="0">
              <a:latin typeface="+mn-lt"/>
            </a:endParaRP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505192" y="1007079"/>
            <a:ext cx="7772400" cy="5207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</a:rPr>
              <a:t>Hypothesis Testing About the Variances of Two Populations</a:t>
            </a:r>
          </a:p>
        </p:txBody>
      </p:sp>
    </p:spTree>
    <p:extLst>
      <p:ext uri="{BB962C8B-B14F-4D97-AF65-F5344CB8AC3E}">
        <p14:creationId xmlns:p14="http://schemas.microsoft.com/office/powerpoint/2010/main" val="328260077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48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48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8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8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8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48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500"/>
                            </p:stCondLst>
                            <p:childTnLst>
                              <p:par>
                                <p:cTn id="26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84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84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8486" grpId="0" autoUpdateAnimBg="0"/>
      <p:bldP spid="148488" grpId="0" autoUpdateAnimBg="0"/>
      <p:bldP spid="148489" grpId="0" autoUpdateAnimBg="0"/>
      <p:bldP spid="148490" grpId="0" autoUpdateAnimBg="0"/>
      <p:bldP spid="148500" grpId="0" autoUpdateAnimBg="0"/>
      <p:bldP spid="148501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idx="1"/>
          </p:nvPr>
        </p:nvSpPr>
        <p:spPr>
          <a:xfrm>
            <a:off x="1011238" y="2052709"/>
            <a:ext cx="7772400" cy="1428713"/>
          </a:xfrm>
          <a:noFill/>
          <a:ln/>
        </p:spPr>
        <p:txBody>
          <a:bodyPr>
            <a:noAutofit/>
          </a:bodyPr>
          <a:lstStyle/>
          <a:p>
            <a:pPr marL="0" indent="0">
              <a:buNone/>
              <a:tabLst>
                <a:tab pos="1933699" algn="ctr"/>
                <a:tab pos="2406381" algn="ctr"/>
                <a:tab pos="2879063" algn="ctr"/>
                <a:tab pos="3394716" algn="ctr"/>
                <a:tab pos="3910369" algn="ctr"/>
                <a:tab pos="4426022" algn="ctr"/>
                <a:tab pos="4941675" algn="ctr"/>
                <a:tab pos="5414357" algn="ctr"/>
              </a:tabLst>
            </a:pPr>
            <a:r>
              <a:rPr lang="en-US" sz="1800" dirty="0"/>
              <a:t>	Buyer’s Digest has conducted the same test, as was described earlier, on another 10 thermostats, this time manufactured by </a:t>
            </a:r>
            <a:r>
              <a:rPr lang="en-US" sz="1800" dirty="0" err="1"/>
              <a:t>TempKing</a:t>
            </a:r>
            <a:r>
              <a:rPr lang="en-US" sz="1800" dirty="0"/>
              <a:t>.  The temperature readings of the ten thermostats are listed on the next slide.</a:t>
            </a:r>
          </a:p>
          <a:p>
            <a:pPr marL="0" indent="0">
              <a:buClr>
                <a:srgbClr val="66FFFF"/>
              </a:buClr>
              <a:buSzPct val="75000"/>
              <a:buNone/>
            </a:pPr>
            <a:r>
              <a:rPr lang="en-US" sz="1800" dirty="0"/>
              <a:t>We will conduct a hypothesis test with </a:t>
            </a:r>
            <a:r>
              <a:rPr lang="en-US" sz="1800" i="1" dirty="0"/>
              <a:t></a:t>
            </a:r>
            <a:r>
              <a:rPr lang="en-US" sz="1800" dirty="0"/>
              <a:t> = .10 to see if the variances are equal for </a:t>
            </a:r>
            <a:r>
              <a:rPr lang="en-US" sz="1800" dirty="0" err="1"/>
              <a:t>ThermoRite’s</a:t>
            </a:r>
            <a:r>
              <a:rPr lang="en-US" sz="1800" dirty="0"/>
              <a:t> thermostats and </a:t>
            </a:r>
            <a:r>
              <a:rPr lang="en-US" sz="1800" dirty="0" err="1"/>
              <a:t>TempKing’s</a:t>
            </a:r>
            <a:r>
              <a:rPr lang="en-US" sz="1800" dirty="0"/>
              <a:t> thermostats.</a:t>
            </a:r>
          </a:p>
          <a:p>
            <a:pPr>
              <a:buNone/>
              <a:tabLst>
                <a:tab pos="945364" algn="ctr"/>
                <a:tab pos="1461017" algn="ctr"/>
                <a:tab pos="1933699" algn="ctr"/>
                <a:tab pos="2406381" algn="ctr"/>
                <a:tab pos="2879063" algn="ctr"/>
                <a:tab pos="3394716" algn="ctr"/>
                <a:tab pos="3910369" algn="ctr"/>
                <a:tab pos="4426022" algn="ctr"/>
                <a:tab pos="4941675" algn="ctr"/>
                <a:tab pos="5414357" algn="ctr"/>
              </a:tabLst>
            </a:pPr>
            <a:r>
              <a:rPr lang="en-US" dirty="0"/>
              <a:t> </a:t>
            </a:r>
          </a:p>
        </p:txBody>
      </p:sp>
      <p:sp>
        <p:nvSpPr>
          <p:cNvPr id="26704" name="Rectangle 80"/>
          <p:cNvSpPr>
            <a:spLocks noChangeArrowheads="1"/>
          </p:cNvSpPr>
          <p:nvPr/>
        </p:nvSpPr>
        <p:spPr bwMode="auto">
          <a:xfrm>
            <a:off x="677863" y="1678192"/>
            <a:ext cx="7772400" cy="4010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Example:  Buyer’s Digest (C)</a:t>
            </a:r>
          </a:p>
        </p:txBody>
      </p:sp>
      <p:sp>
        <p:nvSpPr>
          <p:cNvPr id="7" name="Rectangle 16"/>
          <p:cNvSpPr>
            <a:spLocks noChangeArrowheads="1"/>
          </p:cNvSpPr>
          <p:nvPr/>
        </p:nvSpPr>
        <p:spPr bwMode="auto">
          <a:xfrm>
            <a:off x="452438" y="1084321"/>
            <a:ext cx="7772400" cy="5207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</a:rPr>
              <a:t>Hypothesis Testing About the Variances of Two Populations</a:t>
            </a:r>
          </a:p>
        </p:txBody>
      </p:sp>
    </p:spTree>
    <p:extLst>
      <p:ext uri="{BB962C8B-B14F-4D97-AF65-F5344CB8AC3E}">
        <p14:creationId xmlns:p14="http://schemas.microsoft.com/office/powerpoint/2010/main" val="1773003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animBg="1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76" name="Rectangle 76"/>
          <p:cNvSpPr>
            <a:spLocks noChangeArrowheads="1"/>
          </p:cNvSpPr>
          <p:nvPr/>
        </p:nvSpPr>
        <p:spPr bwMode="auto">
          <a:xfrm>
            <a:off x="677863" y="1678192"/>
            <a:ext cx="7772400" cy="4010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Example:  Buyer’s Digest (C)</a:t>
            </a:r>
          </a:p>
        </p:txBody>
      </p:sp>
      <p:sp>
        <p:nvSpPr>
          <p:cNvPr id="153830" name="Text Box 230"/>
          <p:cNvSpPr txBox="1">
            <a:spLocks noChangeArrowheads="1"/>
          </p:cNvSpPr>
          <p:nvPr/>
        </p:nvSpPr>
        <p:spPr bwMode="auto">
          <a:xfrm>
            <a:off x="1031875" y="2036095"/>
            <a:ext cx="2032031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>
                <a:latin typeface="+mn-lt"/>
              </a:rPr>
              <a:t>ThermoRite Sample</a:t>
            </a:r>
          </a:p>
        </p:txBody>
      </p:sp>
      <p:sp>
        <p:nvSpPr>
          <p:cNvPr id="153831" name="Text Box 231"/>
          <p:cNvSpPr txBox="1">
            <a:spLocks noChangeArrowheads="1"/>
          </p:cNvSpPr>
          <p:nvPr/>
        </p:nvSpPr>
        <p:spPr bwMode="auto">
          <a:xfrm>
            <a:off x="1031875" y="3476132"/>
            <a:ext cx="1845633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>
                <a:latin typeface="+mn-lt"/>
              </a:rPr>
              <a:t>TempKing Sample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446599" y="2448238"/>
            <a:ext cx="6633450" cy="873922"/>
            <a:chOff x="1924026" y="2124552"/>
            <a:chExt cx="8822719" cy="1162347"/>
          </a:xfrm>
        </p:grpSpPr>
        <p:sp>
          <p:nvSpPr>
            <p:cNvPr id="3" name="Rectangle 2"/>
            <p:cNvSpPr/>
            <p:nvPr/>
          </p:nvSpPr>
          <p:spPr>
            <a:xfrm>
              <a:off x="1924026" y="2124552"/>
              <a:ext cx="8789281" cy="116234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834" name="Line 234"/>
            <p:cNvSpPr>
              <a:spLocks noChangeShapeType="1"/>
            </p:cNvSpPr>
            <p:nvPr/>
          </p:nvSpPr>
          <p:spPr bwMode="auto">
            <a:xfrm>
              <a:off x="2047113" y="2673693"/>
              <a:ext cx="852425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35" name="Text Box 235"/>
            <p:cNvSpPr txBox="1">
              <a:spLocks noChangeArrowheads="1"/>
            </p:cNvSpPr>
            <p:nvPr/>
          </p:nvSpPr>
          <p:spPr bwMode="auto">
            <a:xfrm>
              <a:off x="1985811" y="2730843"/>
              <a:ext cx="8760934" cy="49224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sz="1805">
                  <a:latin typeface="+mn-lt"/>
                </a:rPr>
                <a:t>Temperature </a:t>
              </a:r>
              <a:r>
                <a:rPr lang="en-US" sz="1805" b="1">
                  <a:latin typeface="+mn-lt"/>
                </a:rPr>
                <a:t>  </a:t>
              </a:r>
              <a:r>
                <a:rPr lang="en-US" sz="1805">
                  <a:latin typeface="+mn-lt"/>
                </a:rPr>
                <a:t>67.4  67.8  68.2  69.3  69.5  67.0  68.1  68.6  67.9  67.2</a:t>
              </a:r>
            </a:p>
          </p:txBody>
        </p:sp>
        <p:sp>
          <p:nvSpPr>
            <p:cNvPr id="153836" name="Text Box 236"/>
            <p:cNvSpPr txBox="1">
              <a:spLocks noChangeArrowheads="1"/>
            </p:cNvSpPr>
            <p:nvPr/>
          </p:nvSpPr>
          <p:spPr bwMode="auto">
            <a:xfrm>
              <a:off x="2011149" y="2216493"/>
              <a:ext cx="8603844" cy="49224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sz="1805" dirty="0">
                  <a:latin typeface="+mn-lt"/>
                </a:rPr>
                <a:t>Thermostat</a:t>
              </a:r>
              <a:r>
                <a:rPr lang="en-US" sz="1805" b="1" dirty="0">
                  <a:latin typeface="+mn-lt"/>
                </a:rPr>
                <a:t>        </a:t>
              </a:r>
              <a:r>
                <a:rPr lang="en-US" sz="1805" dirty="0">
                  <a:latin typeface="+mn-lt"/>
                </a:rPr>
                <a:t>1       2        3       4        5       6        7        8       9      10</a:t>
              </a:r>
              <a:endParaRPr lang="en-US" sz="1805" u="sng" dirty="0">
                <a:latin typeface="+mn-lt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1458984" y="3900687"/>
            <a:ext cx="6621064" cy="873922"/>
            <a:chOff x="1940499" y="3957504"/>
            <a:chExt cx="8806246" cy="1162347"/>
          </a:xfrm>
        </p:grpSpPr>
        <p:sp>
          <p:nvSpPr>
            <p:cNvPr id="14" name="Rectangle 13"/>
            <p:cNvSpPr/>
            <p:nvPr/>
          </p:nvSpPr>
          <p:spPr>
            <a:xfrm>
              <a:off x="1940499" y="3957504"/>
              <a:ext cx="8789281" cy="1162347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838" name="Line 238"/>
            <p:cNvSpPr>
              <a:spLocks noChangeShapeType="1"/>
            </p:cNvSpPr>
            <p:nvPr/>
          </p:nvSpPr>
          <p:spPr bwMode="auto">
            <a:xfrm>
              <a:off x="2071826" y="4502493"/>
              <a:ext cx="8524255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chemeClr val="bg2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53839" name="Text Box 239"/>
            <p:cNvSpPr txBox="1">
              <a:spLocks noChangeArrowheads="1"/>
            </p:cNvSpPr>
            <p:nvPr/>
          </p:nvSpPr>
          <p:spPr bwMode="auto">
            <a:xfrm>
              <a:off x="1985811" y="4559643"/>
              <a:ext cx="8760934" cy="49224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sz="1805">
                  <a:latin typeface="+mn-lt"/>
                </a:rPr>
                <a:t>Temperature </a:t>
              </a:r>
              <a:r>
                <a:rPr lang="en-US" sz="1805" b="1">
                  <a:latin typeface="+mn-lt"/>
                </a:rPr>
                <a:t>  </a:t>
              </a:r>
              <a:r>
                <a:rPr lang="en-US" sz="1805">
                  <a:latin typeface="+mn-lt"/>
                </a:rPr>
                <a:t>67.7  66.4  69.2  70.1  69.5  69.7  68.1  66.6  67.3  67.5</a:t>
              </a:r>
            </a:p>
          </p:txBody>
        </p:sp>
        <p:sp>
          <p:nvSpPr>
            <p:cNvPr id="153840" name="Text Box 240"/>
            <p:cNvSpPr txBox="1">
              <a:spLocks noChangeArrowheads="1"/>
            </p:cNvSpPr>
            <p:nvPr/>
          </p:nvSpPr>
          <p:spPr bwMode="auto">
            <a:xfrm>
              <a:off x="2011148" y="4045293"/>
              <a:ext cx="8603845" cy="49224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sz="1805" dirty="0">
                  <a:latin typeface="+mn-lt"/>
                </a:rPr>
                <a:t>Thermostat</a:t>
              </a:r>
              <a:r>
                <a:rPr lang="en-US" sz="1805" b="1" dirty="0">
                  <a:latin typeface="+mn-lt"/>
                </a:rPr>
                <a:t>         </a:t>
              </a:r>
              <a:r>
                <a:rPr lang="en-US" sz="1805" dirty="0">
                  <a:latin typeface="+mn-lt"/>
                </a:rPr>
                <a:t>1       2       3       4        5       6        7        8      9       10</a:t>
              </a:r>
              <a:endParaRPr lang="en-US" sz="1805" u="sng" dirty="0">
                <a:latin typeface="+mn-lt"/>
              </a:endParaRPr>
            </a:p>
          </p:txBody>
        </p:sp>
      </p:grpSp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496399" y="1027043"/>
            <a:ext cx="7772400" cy="5207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</a:rPr>
              <a:t>Hypothesis Testing About the Variances of Two Populations</a:t>
            </a:r>
          </a:p>
        </p:txBody>
      </p:sp>
    </p:spTree>
    <p:extLst>
      <p:ext uri="{BB962C8B-B14F-4D97-AF65-F5344CB8AC3E}">
        <p14:creationId xmlns:p14="http://schemas.microsoft.com/office/powerpoint/2010/main" val="1005447980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53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153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30" grpId="0" autoUpdateAnimBg="0"/>
      <p:bldP spid="153831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idx="1"/>
          </p:nvPr>
        </p:nvSpPr>
        <p:spPr>
          <a:xfrm>
            <a:off x="679203" y="1697787"/>
            <a:ext cx="2324100" cy="381945"/>
          </a:xfrm>
          <a:noFill/>
          <a:ln/>
          <a:effectLst/>
        </p:spPr>
        <p:txBody>
          <a:bodyPr>
            <a:normAutofit lnSpcReduction="10000"/>
          </a:bodyPr>
          <a:lstStyle/>
          <a:p>
            <a:pPr marL="260214" indent="-260214"/>
            <a:r>
              <a:rPr lang="en-US" sz="2000" dirty="0"/>
              <a:t>Hypotheses:</a:t>
            </a:r>
          </a:p>
        </p:txBody>
      </p:sp>
      <p:sp>
        <p:nvSpPr>
          <p:cNvPr id="28754" name="Text Box 82"/>
          <p:cNvSpPr txBox="1">
            <a:spLocks noChangeArrowheads="1"/>
          </p:cNvSpPr>
          <p:nvPr/>
        </p:nvSpPr>
        <p:spPr bwMode="auto">
          <a:xfrm>
            <a:off x="1470320" y="4311995"/>
            <a:ext cx="2008050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5" dirty="0">
                <a:latin typeface="+mn-lt"/>
              </a:rPr>
              <a:t>Reject </a:t>
            </a:r>
            <a:r>
              <a:rPr lang="en-US" sz="1805" i="1" dirty="0">
                <a:latin typeface="+mn-lt"/>
              </a:rPr>
              <a:t>H</a:t>
            </a:r>
            <a:r>
              <a:rPr lang="en-US" sz="1805" baseline="-25000" dirty="0">
                <a:latin typeface="+mn-lt"/>
              </a:rPr>
              <a:t>0</a:t>
            </a:r>
            <a:r>
              <a:rPr lang="en-US" sz="1805" dirty="0">
                <a:latin typeface="+mn-lt"/>
              </a:rPr>
              <a:t> if </a:t>
            </a:r>
            <a:r>
              <a:rPr lang="en-US" sz="1805" i="1" dirty="0">
                <a:latin typeface="+mn-lt"/>
              </a:rPr>
              <a:t>F</a:t>
            </a:r>
            <a:r>
              <a:rPr lang="en-US" sz="1805" dirty="0">
                <a:latin typeface="+mn-lt"/>
              </a:rPr>
              <a:t> </a:t>
            </a:r>
            <a:r>
              <a:rPr lang="en-US" sz="1805" u="sng" dirty="0">
                <a:latin typeface="+mn-lt"/>
              </a:rPr>
              <a:t>&gt;</a:t>
            </a:r>
            <a:r>
              <a:rPr lang="en-US" sz="1805" dirty="0">
                <a:latin typeface="+mn-lt"/>
              </a:rPr>
              <a:t> 3.18</a:t>
            </a:r>
          </a:p>
        </p:txBody>
      </p:sp>
      <p:sp>
        <p:nvSpPr>
          <p:cNvPr id="28756" name="Text Box 84"/>
          <p:cNvSpPr txBox="1">
            <a:spLocks noChangeArrowheads="1"/>
          </p:cNvSpPr>
          <p:nvPr/>
        </p:nvSpPr>
        <p:spPr bwMode="auto">
          <a:xfrm>
            <a:off x="1381643" y="3577458"/>
            <a:ext cx="7286452" cy="64787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85942" lvl="1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1805" dirty="0">
                <a:latin typeface="+mn-lt"/>
              </a:rPr>
              <a:t>The </a:t>
            </a:r>
            <a:r>
              <a:rPr lang="en-US" sz="1805" i="1" dirty="0">
                <a:latin typeface="+mn-lt"/>
              </a:rPr>
              <a:t>F</a:t>
            </a:r>
            <a:r>
              <a:rPr lang="en-US" sz="1805" dirty="0">
                <a:latin typeface="+mn-lt"/>
              </a:rPr>
              <a:t>  distribution table (on next slide) shows that with </a:t>
            </a:r>
            <a:r>
              <a:rPr lang="en-US" sz="1805" i="1" dirty="0">
                <a:latin typeface="Symbol" panose="05050102010706020507" pitchFamily="18" charset="2"/>
              </a:rPr>
              <a:t></a:t>
            </a:r>
            <a:r>
              <a:rPr lang="en-US" sz="1805" dirty="0">
                <a:latin typeface="+mn-lt"/>
              </a:rPr>
              <a:t>/2 = .05, </a:t>
            </a:r>
          </a:p>
          <a:p>
            <a:pPr marL="85942" lvl="1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1805" dirty="0">
                <a:latin typeface="+mn-lt"/>
              </a:rPr>
              <a:t>9 </a:t>
            </a:r>
            <a:r>
              <a:rPr lang="en-US" sz="1805" dirty="0" err="1">
                <a:latin typeface="+mn-lt"/>
              </a:rPr>
              <a:t>d.f.</a:t>
            </a:r>
            <a:r>
              <a:rPr lang="en-US" sz="1805" dirty="0">
                <a:latin typeface="+mn-lt"/>
              </a:rPr>
              <a:t> (numerator), and 9 </a:t>
            </a:r>
            <a:r>
              <a:rPr lang="en-US" sz="1805" dirty="0" err="1">
                <a:latin typeface="+mn-lt"/>
              </a:rPr>
              <a:t>d.f.</a:t>
            </a:r>
            <a:r>
              <a:rPr lang="en-US" sz="1805" dirty="0">
                <a:latin typeface="+mn-lt"/>
              </a:rPr>
              <a:t> (denominator), </a:t>
            </a:r>
            <a:r>
              <a:rPr lang="en-US" sz="1805" i="1" dirty="0">
                <a:latin typeface="+mn-lt"/>
              </a:rPr>
              <a:t>F</a:t>
            </a:r>
            <a:r>
              <a:rPr lang="en-US" sz="1805" baseline="-25000" dirty="0">
                <a:latin typeface="+mn-lt"/>
              </a:rPr>
              <a:t>.05</a:t>
            </a:r>
            <a:r>
              <a:rPr lang="en-US" sz="1805" dirty="0">
                <a:latin typeface="+mn-lt"/>
              </a:rPr>
              <a:t> = 3.18.</a:t>
            </a:r>
          </a:p>
        </p:txBody>
      </p:sp>
      <p:sp>
        <p:nvSpPr>
          <p:cNvPr id="28757" name="Text Box 85"/>
          <p:cNvSpPr txBox="1">
            <a:spLocks noChangeArrowheads="1"/>
          </p:cNvSpPr>
          <p:nvPr/>
        </p:nvSpPr>
        <p:spPr bwMode="auto">
          <a:xfrm>
            <a:off x="2942029" y="2657788"/>
            <a:ext cx="3045962" cy="37010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5" dirty="0">
                <a:latin typeface="+mn-lt"/>
              </a:rPr>
              <a:t>(Their variances are not equal)</a:t>
            </a:r>
          </a:p>
        </p:txBody>
      </p:sp>
      <p:sp>
        <p:nvSpPr>
          <p:cNvPr id="28758" name="Text Box 86"/>
          <p:cNvSpPr txBox="1">
            <a:spLocks noChangeArrowheads="1"/>
          </p:cNvSpPr>
          <p:nvPr/>
        </p:nvSpPr>
        <p:spPr bwMode="auto">
          <a:xfrm>
            <a:off x="2923448" y="2076161"/>
            <a:ext cx="3925883" cy="59234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</a:pPr>
            <a:r>
              <a:rPr lang="en-US" sz="1805" dirty="0">
                <a:latin typeface="+mn-lt"/>
              </a:rPr>
              <a:t>(</a:t>
            </a:r>
            <a:r>
              <a:rPr lang="en-US" sz="1805" dirty="0" err="1">
                <a:latin typeface="+mn-lt"/>
              </a:rPr>
              <a:t>TempKing</a:t>
            </a:r>
            <a:r>
              <a:rPr lang="en-US" sz="1805" dirty="0">
                <a:latin typeface="+mn-lt"/>
              </a:rPr>
              <a:t> and </a:t>
            </a:r>
            <a:r>
              <a:rPr lang="en-US" sz="1805" dirty="0" err="1">
                <a:latin typeface="+mn-lt"/>
              </a:rPr>
              <a:t>ThermoRite</a:t>
            </a:r>
            <a:r>
              <a:rPr lang="en-US" sz="1805" dirty="0">
                <a:latin typeface="+mn-lt"/>
              </a:rPr>
              <a:t> thermostats</a:t>
            </a:r>
          </a:p>
          <a:p>
            <a:pPr algn="l">
              <a:lnSpc>
                <a:spcPct val="90000"/>
              </a:lnSpc>
            </a:pPr>
            <a:r>
              <a:rPr lang="en-US" sz="1805" dirty="0">
                <a:latin typeface="+mn-lt"/>
              </a:rPr>
              <a:t>have the same temperature variance)</a:t>
            </a:r>
          </a:p>
        </p:txBody>
      </p:sp>
      <p:sp>
        <p:nvSpPr>
          <p:cNvPr id="28761" name="Rectangle 89"/>
          <p:cNvSpPr>
            <a:spLocks noChangeArrowheads="1"/>
          </p:cNvSpPr>
          <p:nvPr/>
        </p:nvSpPr>
        <p:spPr bwMode="auto">
          <a:xfrm>
            <a:off x="714371" y="3090206"/>
            <a:ext cx="3219450" cy="3819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Rejection</a:t>
            </a:r>
            <a:r>
              <a:rPr lang="en-US" sz="1805" dirty="0">
                <a:latin typeface="+mn-lt"/>
              </a:rPr>
              <a:t> Rule: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1547016" y="2090165"/>
                <a:ext cx="1227452" cy="281487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0</m:t>
                          </m:r>
                        </m:sub>
                      </m:sSub>
                      <m:r>
                        <a:rPr lang="en-US" sz="1805" i="1">
                          <a:latin typeface="Cambria Math"/>
                        </a:rPr>
                        <m:t>:</m:t>
                      </m:r>
                      <m:sSubSup>
                        <m:sSub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sz="1805" i="1">
                          <a:latin typeface="Cambria Math"/>
                        </a:rPr>
                        <m:t>=</m:t>
                      </m:r>
                      <m:sSubSup>
                        <m:sSub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b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016" y="2090165"/>
                <a:ext cx="1227452" cy="281487"/>
              </a:xfrm>
              <a:prstGeom prst="rect">
                <a:avLst/>
              </a:prstGeom>
              <a:blipFill>
                <a:blip r:embed="rId3"/>
                <a:stretch>
                  <a:fillRect l="-4478" t="-2174" r="-1493" b="-17391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1547017" y="2660198"/>
                <a:ext cx="1239570" cy="281487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5" i="1">
                              <a:latin typeface="Cambria Math"/>
                            </a:rPr>
                            <m:t>𝐻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𝑎</m:t>
                          </m:r>
                        </m:sub>
                      </m:sSub>
                      <m:r>
                        <a:rPr lang="en-US" sz="1805" i="1">
                          <a:latin typeface="Cambria Math"/>
                        </a:rPr>
                        <m:t>:</m:t>
                      </m:r>
                      <m:sSubSup>
                        <m:sSub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1</m:t>
                          </m:r>
                        </m:sub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bSup>
                      <m:r>
                        <a:rPr lang="en-US" sz="1805" i="1">
                          <a:latin typeface="Cambria Math"/>
                          <a:ea typeface="Cambria Math" panose="02040503050406030204" pitchFamily="18" charset="0"/>
                        </a:rPr>
                        <m:t>≠</m:t>
                      </m:r>
                      <m:sSubSup>
                        <m:sSub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b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47017" y="2660198"/>
                <a:ext cx="1239570" cy="281487"/>
              </a:xfrm>
              <a:prstGeom prst="rect">
                <a:avLst/>
              </a:prstGeom>
              <a:blipFill>
                <a:blip r:embed="rId4"/>
                <a:stretch>
                  <a:fillRect l="-4433" t="-2128" r="-985" b="-17021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6"/>
          <p:cNvSpPr>
            <a:spLocks noChangeArrowheads="1"/>
          </p:cNvSpPr>
          <p:nvPr/>
        </p:nvSpPr>
        <p:spPr bwMode="auto">
          <a:xfrm>
            <a:off x="578810" y="1050171"/>
            <a:ext cx="7772400" cy="5207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</a:rPr>
              <a:t>Hypothesis Testing About the Variances of Two Populations</a:t>
            </a:r>
          </a:p>
        </p:txBody>
      </p:sp>
    </p:spTree>
    <p:extLst>
      <p:ext uri="{BB962C8B-B14F-4D97-AF65-F5344CB8AC3E}">
        <p14:creationId xmlns:p14="http://schemas.microsoft.com/office/powerpoint/2010/main" val="92747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86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25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8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5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5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8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28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8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7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7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build="p" autoUpdateAnimBg="0"/>
      <p:bldP spid="28754" grpId="0" autoUpdateAnimBg="0"/>
      <p:bldP spid="28756" grpId="0" autoUpdateAnimBg="0"/>
      <p:bldP spid="28757" grpId="0" autoUpdateAnimBg="0"/>
      <p:bldP spid="28758" grpId="0" autoUpdateAnimBg="0"/>
      <p:bldP spid="28761" grpId="0" autoUpdateAnimBg="0"/>
      <p:bldP spid="16" grpId="0"/>
      <p:bldP spid="17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Text Box 2"/>
          <p:cNvSpPr txBox="1">
            <a:spLocks noChangeArrowheads="1"/>
          </p:cNvSpPr>
          <p:nvPr/>
        </p:nvSpPr>
        <p:spPr bwMode="auto">
          <a:xfrm>
            <a:off x="2618916" y="1754670"/>
            <a:ext cx="444108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>
            <a:spAutoFit/>
          </a:bodyPr>
          <a:lstStyle/>
          <a:p>
            <a:r>
              <a:rPr lang="en-US" dirty="0">
                <a:effectLst/>
                <a:latin typeface="+mn-lt"/>
              </a:rPr>
              <a:t>Selected Values from the </a:t>
            </a:r>
            <a:r>
              <a:rPr lang="en-US" i="1" dirty="0">
                <a:effectLst/>
                <a:latin typeface="+mn-lt"/>
              </a:rPr>
              <a:t>F</a:t>
            </a:r>
            <a:r>
              <a:rPr lang="en-US" dirty="0">
                <a:effectLst/>
                <a:latin typeface="+mn-lt"/>
              </a:rPr>
              <a:t>  Distribution Table</a:t>
            </a:r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321162" y="1053723"/>
            <a:ext cx="7772400" cy="5207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</a:rPr>
              <a:t>Hypothesis Testing About the Variances of Two Populations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503908" y="2087927"/>
            <a:ext cx="6374480" cy="3306025"/>
            <a:chOff x="2000250" y="1645326"/>
            <a:chExt cx="8478280" cy="4397128"/>
          </a:xfrm>
        </p:grpSpPr>
        <p:sp>
          <p:nvSpPr>
            <p:cNvPr id="191740" name="Rectangle 191739"/>
            <p:cNvSpPr/>
            <p:nvPr/>
          </p:nvSpPr>
          <p:spPr>
            <a:xfrm>
              <a:off x="2000250" y="1645326"/>
              <a:ext cx="8478280" cy="4397128"/>
            </a:xfrm>
            <a:prstGeom prst="rect">
              <a:avLst/>
            </a:prstGeom>
            <a:solidFill>
              <a:schemeClr val="bg2"/>
            </a:solidFill>
            <a:ln w="19050"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Group 241"/>
            <p:cNvGrpSpPr>
              <a:grpSpLocks/>
            </p:cNvGrpSpPr>
            <p:nvPr/>
          </p:nvGrpSpPr>
          <p:grpSpPr bwMode="auto">
            <a:xfrm>
              <a:off x="2270125" y="1806576"/>
              <a:ext cx="7910513" cy="4130675"/>
              <a:chOff x="1430" y="1138"/>
              <a:chExt cx="4983" cy="2602"/>
            </a:xfrm>
          </p:grpSpPr>
          <p:sp>
            <p:nvSpPr>
              <p:cNvPr id="9" name="Rectangle 173"/>
              <p:cNvSpPr>
                <a:spLocks noChangeArrowheads="1"/>
              </p:cNvSpPr>
              <p:nvPr/>
            </p:nvSpPr>
            <p:spPr bwMode="auto">
              <a:xfrm>
                <a:off x="1430" y="1138"/>
                <a:ext cx="955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 dirty="0">
                    <a:latin typeface="Book Antiqua" pitchFamily="18" charset="0"/>
                  </a:rPr>
                  <a:t>Denominator</a:t>
                </a:r>
                <a:endParaRPr lang="en-US" altLang="en-US" sz="1353" dirty="0"/>
              </a:p>
            </p:txBody>
          </p:sp>
          <p:sp>
            <p:nvSpPr>
              <p:cNvPr id="10" name="Rectangle 174"/>
              <p:cNvSpPr>
                <a:spLocks noChangeArrowheads="1"/>
              </p:cNvSpPr>
              <p:nvPr/>
            </p:nvSpPr>
            <p:spPr bwMode="auto">
              <a:xfrm>
                <a:off x="2745" y="1138"/>
                <a:ext cx="530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 dirty="0">
                    <a:latin typeface="Book Antiqua" pitchFamily="18" charset="0"/>
                  </a:rPr>
                  <a:t>Area in</a:t>
                </a:r>
                <a:endParaRPr lang="en-US" altLang="en-US" sz="1353" dirty="0"/>
              </a:p>
            </p:txBody>
          </p:sp>
          <p:sp>
            <p:nvSpPr>
              <p:cNvPr id="11" name="Rectangle 175"/>
              <p:cNvSpPr>
                <a:spLocks noChangeArrowheads="1"/>
              </p:cNvSpPr>
              <p:nvPr/>
            </p:nvSpPr>
            <p:spPr bwMode="auto">
              <a:xfrm>
                <a:off x="1649" y="1349"/>
                <a:ext cx="5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Degrees</a:t>
                </a:r>
                <a:endParaRPr lang="en-US" altLang="en-US" sz="1353"/>
              </a:p>
            </p:txBody>
          </p:sp>
          <p:sp>
            <p:nvSpPr>
              <p:cNvPr id="13" name="Rectangle 176"/>
              <p:cNvSpPr>
                <a:spLocks noChangeArrowheads="1"/>
              </p:cNvSpPr>
              <p:nvPr/>
            </p:nvSpPr>
            <p:spPr bwMode="auto">
              <a:xfrm>
                <a:off x="2786" y="1349"/>
                <a:ext cx="46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 dirty="0">
                    <a:latin typeface="Book Antiqua" pitchFamily="18" charset="0"/>
                  </a:rPr>
                  <a:t>Upper</a:t>
                </a:r>
                <a:endParaRPr lang="en-US" altLang="en-US" sz="1353" dirty="0"/>
              </a:p>
            </p:txBody>
          </p:sp>
          <p:sp>
            <p:nvSpPr>
              <p:cNvPr id="14" name="Rectangle 177"/>
              <p:cNvSpPr>
                <a:spLocks noChangeArrowheads="1"/>
              </p:cNvSpPr>
              <p:nvPr/>
            </p:nvSpPr>
            <p:spPr bwMode="auto">
              <a:xfrm>
                <a:off x="1526" y="1580"/>
                <a:ext cx="82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of Freedom</a:t>
                </a:r>
                <a:endParaRPr lang="en-US" altLang="en-US" sz="1353"/>
              </a:p>
            </p:txBody>
          </p:sp>
          <p:sp>
            <p:nvSpPr>
              <p:cNvPr id="15" name="Rectangle 178"/>
              <p:cNvSpPr>
                <a:spLocks noChangeArrowheads="1"/>
              </p:cNvSpPr>
              <p:nvPr/>
            </p:nvSpPr>
            <p:spPr bwMode="auto">
              <a:xfrm>
                <a:off x="2881" y="1580"/>
                <a:ext cx="274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Tail</a:t>
                </a:r>
                <a:endParaRPr lang="en-US" altLang="en-US" sz="1353"/>
              </a:p>
            </p:txBody>
          </p:sp>
          <p:sp>
            <p:nvSpPr>
              <p:cNvPr id="16" name="Rectangle 179"/>
              <p:cNvSpPr>
                <a:spLocks noChangeArrowheads="1"/>
              </p:cNvSpPr>
              <p:nvPr/>
            </p:nvSpPr>
            <p:spPr bwMode="auto">
              <a:xfrm>
                <a:off x="3634" y="1580"/>
                <a:ext cx="8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7</a:t>
                </a:r>
                <a:endParaRPr lang="en-US" altLang="en-US" sz="1353"/>
              </a:p>
            </p:txBody>
          </p:sp>
          <p:sp>
            <p:nvSpPr>
              <p:cNvPr id="17" name="Rectangle 180"/>
              <p:cNvSpPr>
                <a:spLocks noChangeArrowheads="1"/>
              </p:cNvSpPr>
              <p:nvPr/>
            </p:nvSpPr>
            <p:spPr bwMode="auto">
              <a:xfrm>
                <a:off x="4236" y="1580"/>
                <a:ext cx="8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8</a:t>
                </a:r>
                <a:endParaRPr lang="en-US" altLang="en-US" sz="1353"/>
              </a:p>
            </p:txBody>
          </p:sp>
          <p:sp>
            <p:nvSpPr>
              <p:cNvPr id="18" name="Rectangle 181"/>
              <p:cNvSpPr>
                <a:spLocks noChangeArrowheads="1"/>
              </p:cNvSpPr>
              <p:nvPr/>
            </p:nvSpPr>
            <p:spPr bwMode="auto">
              <a:xfrm>
                <a:off x="4839" y="1580"/>
                <a:ext cx="8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9</a:t>
                </a:r>
                <a:endParaRPr lang="en-US" altLang="en-US" sz="1353"/>
              </a:p>
            </p:txBody>
          </p:sp>
          <p:sp>
            <p:nvSpPr>
              <p:cNvPr id="19" name="Rectangle 182"/>
              <p:cNvSpPr>
                <a:spLocks noChangeArrowheads="1"/>
              </p:cNvSpPr>
              <p:nvPr/>
            </p:nvSpPr>
            <p:spPr bwMode="auto">
              <a:xfrm>
                <a:off x="5400" y="1580"/>
                <a:ext cx="16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10</a:t>
                </a:r>
                <a:endParaRPr lang="en-US" altLang="en-US" sz="1353"/>
              </a:p>
            </p:txBody>
          </p:sp>
          <p:sp>
            <p:nvSpPr>
              <p:cNvPr id="20" name="Rectangle 183"/>
              <p:cNvSpPr>
                <a:spLocks noChangeArrowheads="1"/>
              </p:cNvSpPr>
              <p:nvPr/>
            </p:nvSpPr>
            <p:spPr bwMode="auto">
              <a:xfrm>
                <a:off x="6002" y="1580"/>
                <a:ext cx="16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15</a:t>
                </a:r>
                <a:endParaRPr lang="en-US" altLang="en-US" sz="1353"/>
              </a:p>
            </p:txBody>
          </p:sp>
          <p:sp>
            <p:nvSpPr>
              <p:cNvPr id="21" name="Rectangle 184"/>
              <p:cNvSpPr>
                <a:spLocks noChangeArrowheads="1"/>
              </p:cNvSpPr>
              <p:nvPr/>
            </p:nvSpPr>
            <p:spPr bwMode="auto">
              <a:xfrm>
                <a:off x="1909" y="1798"/>
                <a:ext cx="8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8</a:t>
                </a:r>
                <a:endParaRPr lang="en-US" altLang="en-US" sz="1353"/>
              </a:p>
            </p:txBody>
          </p:sp>
          <p:sp>
            <p:nvSpPr>
              <p:cNvPr id="22" name="Rectangle 185"/>
              <p:cNvSpPr>
                <a:spLocks noChangeArrowheads="1"/>
              </p:cNvSpPr>
              <p:nvPr/>
            </p:nvSpPr>
            <p:spPr bwMode="auto">
              <a:xfrm>
                <a:off x="2977" y="1798"/>
                <a:ext cx="20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.10</a:t>
                </a:r>
                <a:endParaRPr lang="en-US" altLang="en-US" sz="1353"/>
              </a:p>
            </p:txBody>
          </p:sp>
          <p:sp>
            <p:nvSpPr>
              <p:cNvPr id="23" name="Rectangle 186"/>
              <p:cNvSpPr>
                <a:spLocks noChangeArrowheads="1"/>
              </p:cNvSpPr>
              <p:nvPr/>
            </p:nvSpPr>
            <p:spPr bwMode="auto">
              <a:xfrm>
                <a:off x="3525" y="1821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 dirty="0">
                    <a:latin typeface="Book Antiqua" pitchFamily="18" charset="0"/>
                  </a:rPr>
                  <a:t>2.62</a:t>
                </a:r>
                <a:endParaRPr lang="en-US" altLang="en-US" sz="1353" dirty="0"/>
              </a:p>
            </p:txBody>
          </p:sp>
          <p:sp>
            <p:nvSpPr>
              <p:cNvPr id="24" name="Rectangle 187"/>
              <p:cNvSpPr>
                <a:spLocks noChangeArrowheads="1"/>
              </p:cNvSpPr>
              <p:nvPr/>
            </p:nvSpPr>
            <p:spPr bwMode="auto">
              <a:xfrm>
                <a:off x="4127" y="1821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 dirty="0">
                    <a:latin typeface="Book Antiqua" pitchFamily="18" charset="0"/>
                  </a:rPr>
                  <a:t>2.59</a:t>
                </a:r>
                <a:endParaRPr lang="en-US" altLang="en-US" sz="1353" dirty="0"/>
              </a:p>
            </p:txBody>
          </p:sp>
          <p:sp>
            <p:nvSpPr>
              <p:cNvPr id="25" name="Rectangle 188"/>
              <p:cNvSpPr>
                <a:spLocks noChangeArrowheads="1"/>
              </p:cNvSpPr>
              <p:nvPr/>
            </p:nvSpPr>
            <p:spPr bwMode="auto">
              <a:xfrm>
                <a:off x="4729" y="1821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 dirty="0">
                    <a:latin typeface="Book Antiqua" pitchFamily="18" charset="0"/>
                  </a:rPr>
                  <a:t>2.56</a:t>
                </a:r>
                <a:endParaRPr lang="en-US" altLang="en-US" sz="1353" dirty="0"/>
              </a:p>
            </p:txBody>
          </p:sp>
          <p:sp>
            <p:nvSpPr>
              <p:cNvPr id="26" name="Rectangle 189"/>
              <p:cNvSpPr>
                <a:spLocks noChangeArrowheads="1"/>
              </p:cNvSpPr>
              <p:nvPr/>
            </p:nvSpPr>
            <p:spPr bwMode="auto">
              <a:xfrm>
                <a:off x="5331" y="1821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2.54</a:t>
                </a:r>
                <a:endParaRPr lang="en-US" altLang="en-US" sz="1353"/>
              </a:p>
            </p:txBody>
          </p:sp>
          <p:sp>
            <p:nvSpPr>
              <p:cNvPr id="27" name="Rectangle 190"/>
              <p:cNvSpPr>
                <a:spLocks noChangeArrowheads="1"/>
              </p:cNvSpPr>
              <p:nvPr/>
            </p:nvSpPr>
            <p:spPr bwMode="auto">
              <a:xfrm>
                <a:off x="5934" y="1821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2.46</a:t>
                </a:r>
                <a:endParaRPr lang="en-US" altLang="en-US" sz="1353"/>
              </a:p>
            </p:txBody>
          </p:sp>
          <p:sp>
            <p:nvSpPr>
              <p:cNvPr id="28" name="Rectangle 191"/>
              <p:cNvSpPr>
                <a:spLocks noChangeArrowheads="1"/>
              </p:cNvSpPr>
              <p:nvPr/>
            </p:nvSpPr>
            <p:spPr bwMode="auto">
              <a:xfrm>
                <a:off x="2977" y="2017"/>
                <a:ext cx="20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.05</a:t>
                </a:r>
                <a:endParaRPr lang="en-US" altLang="en-US" sz="1353"/>
              </a:p>
            </p:txBody>
          </p:sp>
          <p:sp>
            <p:nvSpPr>
              <p:cNvPr id="29" name="Rectangle 192"/>
              <p:cNvSpPr>
                <a:spLocks noChangeArrowheads="1"/>
              </p:cNvSpPr>
              <p:nvPr/>
            </p:nvSpPr>
            <p:spPr bwMode="auto">
              <a:xfrm>
                <a:off x="3525" y="2040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3.50</a:t>
                </a:r>
                <a:endParaRPr lang="en-US" altLang="en-US" sz="1353"/>
              </a:p>
            </p:txBody>
          </p:sp>
          <p:sp>
            <p:nvSpPr>
              <p:cNvPr id="30" name="Rectangle 193"/>
              <p:cNvSpPr>
                <a:spLocks noChangeArrowheads="1"/>
              </p:cNvSpPr>
              <p:nvPr/>
            </p:nvSpPr>
            <p:spPr bwMode="auto">
              <a:xfrm>
                <a:off x="4127" y="2040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3.44</a:t>
                </a:r>
                <a:endParaRPr lang="en-US" altLang="en-US" sz="1353"/>
              </a:p>
            </p:txBody>
          </p:sp>
          <p:sp>
            <p:nvSpPr>
              <p:cNvPr id="31" name="Rectangle 194"/>
              <p:cNvSpPr>
                <a:spLocks noChangeArrowheads="1"/>
              </p:cNvSpPr>
              <p:nvPr/>
            </p:nvSpPr>
            <p:spPr bwMode="auto">
              <a:xfrm>
                <a:off x="4729" y="2040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3.39</a:t>
                </a:r>
                <a:endParaRPr lang="en-US" altLang="en-US" sz="1353"/>
              </a:p>
            </p:txBody>
          </p:sp>
          <p:sp>
            <p:nvSpPr>
              <p:cNvPr id="191552" name="Rectangle 195"/>
              <p:cNvSpPr>
                <a:spLocks noChangeArrowheads="1"/>
              </p:cNvSpPr>
              <p:nvPr/>
            </p:nvSpPr>
            <p:spPr bwMode="auto">
              <a:xfrm>
                <a:off x="5331" y="2040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3.35</a:t>
                </a:r>
                <a:endParaRPr lang="en-US" altLang="en-US" sz="1353"/>
              </a:p>
            </p:txBody>
          </p:sp>
          <p:sp>
            <p:nvSpPr>
              <p:cNvPr id="191553" name="Rectangle 196"/>
              <p:cNvSpPr>
                <a:spLocks noChangeArrowheads="1"/>
              </p:cNvSpPr>
              <p:nvPr/>
            </p:nvSpPr>
            <p:spPr bwMode="auto">
              <a:xfrm>
                <a:off x="5934" y="2040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3.22</a:t>
                </a:r>
                <a:endParaRPr lang="en-US" altLang="en-US" sz="1353"/>
              </a:p>
            </p:txBody>
          </p:sp>
          <p:sp>
            <p:nvSpPr>
              <p:cNvPr id="191554" name="Rectangle 197"/>
              <p:cNvSpPr>
                <a:spLocks noChangeArrowheads="1"/>
              </p:cNvSpPr>
              <p:nvPr/>
            </p:nvSpPr>
            <p:spPr bwMode="auto">
              <a:xfrm>
                <a:off x="2881" y="2235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.025</a:t>
                </a:r>
                <a:endParaRPr lang="en-US" altLang="en-US" sz="1353"/>
              </a:p>
            </p:txBody>
          </p:sp>
          <p:sp>
            <p:nvSpPr>
              <p:cNvPr id="191555" name="Rectangle 198"/>
              <p:cNvSpPr>
                <a:spLocks noChangeArrowheads="1"/>
              </p:cNvSpPr>
              <p:nvPr/>
            </p:nvSpPr>
            <p:spPr bwMode="auto">
              <a:xfrm>
                <a:off x="3525" y="2258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 dirty="0">
                    <a:latin typeface="Book Antiqua" pitchFamily="18" charset="0"/>
                  </a:rPr>
                  <a:t>4.53</a:t>
                </a:r>
                <a:endParaRPr lang="en-US" altLang="en-US" sz="1353" dirty="0"/>
              </a:p>
            </p:txBody>
          </p:sp>
          <p:sp>
            <p:nvSpPr>
              <p:cNvPr id="191556" name="Rectangle 199"/>
              <p:cNvSpPr>
                <a:spLocks noChangeArrowheads="1"/>
              </p:cNvSpPr>
              <p:nvPr/>
            </p:nvSpPr>
            <p:spPr bwMode="auto">
              <a:xfrm>
                <a:off x="4127" y="2258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 dirty="0">
                    <a:latin typeface="Book Antiqua" pitchFamily="18" charset="0"/>
                  </a:rPr>
                  <a:t>4.43</a:t>
                </a:r>
                <a:endParaRPr lang="en-US" altLang="en-US" sz="1353" dirty="0"/>
              </a:p>
            </p:txBody>
          </p:sp>
          <p:sp>
            <p:nvSpPr>
              <p:cNvPr id="191557" name="Rectangle 200"/>
              <p:cNvSpPr>
                <a:spLocks noChangeArrowheads="1"/>
              </p:cNvSpPr>
              <p:nvPr/>
            </p:nvSpPr>
            <p:spPr bwMode="auto">
              <a:xfrm>
                <a:off x="4729" y="2258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4.36</a:t>
                </a:r>
                <a:endParaRPr lang="en-US" altLang="en-US" sz="1353"/>
              </a:p>
            </p:txBody>
          </p:sp>
          <p:sp>
            <p:nvSpPr>
              <p:cNvPr id="191558" name="Rectangle 201"/>
              <p:cNvSpPr>
                <a:spLocks noChangeArrowheads="1"/>
              </p:cNvSpPr>
              <p:nvPr/>
            </p:nvSpPr>
            <p:spPr bwMode="auto">
              <a:xfrm>
                <a:off x="5331" y="2258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4.30</a:t>
                </a:r>
                <a:endParaRPr lang="en-US" altLang="en-US" sz="1353"/>
              </a:p>
            </p:txBody>
          </p:sp>
          <p:sp>
            <p:nvSpPr>
              <p:cNvPr id="191559" name="Rectangle 202"/>
              <p:cNvSpPr>
                <a:spLocks noChangeArrowheads="1"/>
              </p:cNvSpPr>
              <p:nvPr/>
            </p:nvSpPr>
            <p:spPr bwMode="auto">
              <a:xfrm>
                <a:off x="5934" y="2258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4.10</a:t>
                </a:r>
                <a:endParaRPr lang="en-US" altLang="en-US" sz="1353"/>
              </a:p>
            </p:txBody>
          </p:sp>
          <p:sp>
            <p:nvSpPr>
              <p:cNvPr id="191560" name="Rectangle 203"/>
              <p:cNvSpPr>
                <a:spLocks noChangeArrowheads="1"/>
              </p:cNvSpPr>
              <p:nvPr/>
            </p:nvSpPr>
            <p:spPr bwMode="auto">
              <a:xfrm>
                <a:off x="2977" y="2454"/>
                <a:ext cx="20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.01</a:t>
                </a:r>
                <a:endParaRPr lang="en-US" altLang="en-US" sz="1353"/>
              </a:p>
            </p:txBody>
          </p:sp>
          <p:sp>
            <p:nvSpPr>
              <p:cNvPr id="191561" name="Rectangle 204"/>
              <p:cNvSpPr>
                <a:spLocks noChangeArrowheads="1"/>
              </p:cNvSpPr>
              <p:nvPr/>
            </p:nvSpPr>
            <p:spPr bwMode="auto">
              <a:xfrm>
                <a:off x="3525" y="2477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6.18</a:t>
                </a:r>
                <a:endParaRPr lang="en-US" altLang="en-US" sz="1353"/>
              </a:p>
            </p:txBody>
          </p:sp>
          <p:sp>
            <p:nvSpPr>
              <p:cNvPr id="191562" name="Rectangle 205"/>
              <p:cNvSpPr>
                <a:spLocks noChangeArrowheads="1"/>
              </p:cNvSpPr>
              <p:nvPr/>
            </p:nvSpPr>
            <p:spPr bwMode="auto">
              <a:xfrm>
                <a:off x="4127" y="2477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6.03</a:t>
                </a:r>
                <a:endParaRPr lang="en-US" altLang="en-US" sz="1353"/>
              </a:p>
            </p:txBody>
          </p:sp>
          <p:sp>
            <p:nvSpPr>
              <p:cNvPr id="191563" name="Rectangle 206"/>
              <p:cNvSpPr>
                <a:spLocks noChangeArrowheads="1"/>
              </p:cNvSpPr>
              <p:nvPr/>
            </p:nvSpPr>
            <p:spPr bwMode="auto">
              <a:xfrm>
                <a:off x="4729" y="2477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5.91</a:t>
                </a:r>
                <a:endParaRPr lang="en-US" altLang="en-US" sz="1353"/>
              </a:p>
            </p:txBody>
          </p:sp>
          <p:sp>
            <p:nvSpPr>
              <p:cNvPr id="191564" name="Rectangle 207"/>
              <p:cNvSpPr>
                <a:spLocks noChangeArrowheads="1"/>
              </p:cNvSpPr>
              <p:nvPr/>
            </p:nvSpPr>
            <p:spPr bwMode="auto">
              <a:xfrm>
                <a:off x="5331" y="2477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5.81</a:t>
                </a:r>
                <a:endParaRPr lang="en-US" altLang="en-US" sz="1353"/>
              </a:p>
            </p:txBody>
          </p:sp>
          <p:sp>
            <p:nvSpPr>
              <p:cNvPr id="191565" name="Rectangle 208"/>
              <p:cNvSpPr>
                <a:spLocks noChangeArrowheads="1"/>
              </p:cNvSpPr>
              <p:nvPr/>
            </p:nvSpPr>
            <p:spPr bwMode="auto">
              <a:xfrm>
                <a:off x="5934" y="2477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5.52</a:t>
                </a:r>
                <a:endParaRPr lang="en-US" altLang="en-US" sz="1353"/>
              </a:p>
            </p:txBody>
          </p:sp>
          <p:sp>
            <p:nvSpPr>
              <p:cNvPr id="191566" name="Rectangle 209"/>
              <p:cNvSpPr>
                <a:spLocks noChangeArrowheads="1"/>
              </p:cNvSpPr>
              <p:nvPr/>
            </p:nvSpPr>
            <p:spPr bwMode="auto">
              <a:xfrm>
                <a:off x="1909" y="2842"/>
                <a:ext cx="8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9</a:t>
                </a:r>
                <a:endParaRPr lang="en-US" altLang="en-US" sz="1353"/>
              </a:p>
            </p:txBody>
          </p:sp>
          <p:sp>
            <p:nvSpPr>
              <p:cNvPr id="191567" name="Rectangle 210"/>
              <p:cNvSpPr>
                <a:spLocks noChangeArrowheads="1"/>
              </p:cNvSpPr>
              <p:nvPr/>
            </p:nvSpPr>
            <p:spPr bwMode="auto">
              <a:xfrm>
                <a:off x="2977" y="2842"/>
                <a:ext cx="20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.10</a:t>
                </a:r>
                <a:endParaRPr lang="en-US" altLang="en-US" sz="1353"/>
              </a:p>
            </p:txBody>
          </p:sp>
          <p:sp>
            <p:nvSpPr>
              <p:cNvPr id="191568" name="Rectangle 211"/>
              <p:cNvSpPr>
                <a:spLocks noChangeArrowheads="1"/>
              </p:cNvSpPr>
              <p:nvPr/>
            </p:nvSpPr>
            <p:spPr bwMode="auto">
              <a:xfrm>
                <a:off x="3525" y="2825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2.51</a:t>
                </a:r>
                <a:endParaRPr lang="en-US" altLang="en-US" sz="1353"/>
              </a:p>
            </p:txBody>
          </p:sp>
          <p:sp>
            <p:nvSpPr>
              <p:cNvPr id="191571" name="Rectangle 212"/>
              <p:cNvSpPr>
                <a:spLocks noChangeArrowheads="1"/>
              </p:cNvSpPr>
              <p:nvPr/>
            </p:nvSpPr>
            <p:spPr bwMode="auto">
              <a:xfrm>
                <a:off x="4127" y="2865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2.47</a:t>
                </a:r>
                <a:endParaRPr lang="en-US" altLang="en-US" sz="1353"/>
              </a:p>
            </p:txBody>
          </p:sp>
          <p:sp>
            <p:nvSpPr>
              <p:cNvPr id="191573" name="Rectangle 213"/>
              <p:cNvSpPr>
                <a:spLocks noChangeArrowheads="1"/>
              </p:cNvSpPr>
              <p:nvPr/>
            </p:nvSpPr>
            <p:spPr bwMode="auto">
              <a:xfrm>
                <a:off x="4729" y="2865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2.44</a:t>
                </a:r>
                <a:endParaRPr lang="en-US" altLang="en-US" sz="1353"/>
              </a:p>
            </p:txBody>
          </p:sp>
          <p:sp>
            <p:nvSpPr>
              <p:cNvPr id="191574" name="Rectangle 214"/>
              <p:cNvSpPr>
                <a:spLocks noChangeArrowheads="1"/>
              </p:cNvSpPr>
              <p:nvPr/>
            </p:nvSpPr>
            <p:spPr bwMode="auto">
              <a:xfrm>
                <a:off x="5331" y="2865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2.42</a:t>
                </a:r>
                <a:endParaRPr lang="en-US" altLang="en-US" sz="1353"/>
              </a:p>
            </p:txBody>
          </p:sp>
          <p:sp>
            <p:nvSpPr>
              <p:cNvPr id="191575" name="Rectangle 215"/>
              <p:cNvSpPr>
                <a:spLocks noChangeArrowheads="1"/>
              </p:cNvSpPr>
              <p:nvPr/>
            </p:nvSpPr>
            <p:spPr bwMode="auto">
              <a:xfrm>
                <a:off x="5934" y="2865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2.34</a:t>
                </a:r>
                <a:endParaRPr lang="en-US" altLang="en-US" sz="1353"/>
              </a:p>
            </p:txBody>
          </p:sp>
          <p:sp>
            <p:nvSpPr>
              <p:cNvPr id="191576" name="Rectangle 216"/>
              <p:cNvSpPr>
                <a:spLocks noChangeArrowheads="1"/>
              </p:cNvSpPr>
              <p:nvPr/>
            </p:nvSpPr>
            <p:spPr bwMode="auto">
              <a:xfrm>
                <a:off x="2977" y="3061"/>
                <a:ext cx="20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.05</a:t>
                </a:r>
                <a:endParaRPr lang="en-US" altLang="en-US" sz="1353"/>
              </a:p>
            </p:txBody>
          </p:sp>
          <p:sp>
            <p:nvSpPr>
              <p:cNvPr id="191577" name="Rectangle 217"/>
              <p:cNvSpPr>
                <a:spLocks noChangeArrowheads="1"/>
              </p:cNvSpPr>
              <p:nvPr/>
            </p:nvSpPr>
            <p:spPr bwMode="auto">
              <a:xfrm>
                <a:off x="3525" y="3044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3.29</a:t>
                </a:r>
                <a:endParaRPr lang="en-US" altLang="en-US" sz="1353"/>
              </a:p>
            </p:txBody>
          </p:sp>
          <p:sp>
            <p:nvSpPr>
              <p:cNvPr id="191578" name="Rectangle 218"/>
              <p:cNvSpPr>
                <a:spLocks noChangeArrowheads="1"/>
              </p:cNvSpPr>
              <p:nvPr/>
            </p:nvSpPr>
            <p:spPr bwMode="auto">
              <a:xfrm>
                <a:off x="4127" y="3084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3.23</a:t>
                </a:r>
                <a:endParaRPr lang="en-US" altLang="en-US" sz="1353"/>
              </a:p>
            </p:txBody>
          </p:sp>
          <p:sp>
            <p:nvSpPr>
              <p:cNvPr id="191579" name="Rectangle 219"/>
              <p:cNvSpPr>
                <a:spLocks noChangeArrowheads="1"/>
              </p:cNvSpPr>
              <p:nvPr/>
            </p:nvSpPr>
            <p:spPr bwMode="auto">
              <a:xfrm>
                <a:off x="4729" y="3084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3.18</a:t>
                </a:r>
                <a:endParaRPr lang="en-US" altLang="en-US" sz="1353"/>
              </a:p>
            </p:txBody>
          </p:sp>
          <p:sp>
            <p:nvSpPr>
              <p:cNvPr id="191580" name="Rectangle 220"/>
              <p:cNvSpPr>
                <a:spLocks noChangeArrowheads="1"/>
              </p:cNvSpPr>
              <p:nvPr/>
            </p:nvSpPr>
            <p:spPr bwMode="auto">
              <a:xfrm>
                <a:off x="5331" y="3084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3.14</a:t>
                </a:r>
                <a:endParaRPr lang="en-US" altLang="en-US" sz="1353"/>
              </a:p>
            </p:txBody>
          </p:sp>
          <p:sp>
            <p:nvSpPr>
              <p:cNvPr id="191581" name="Rectangle 221"/>
              <p:cNvSpPr>
                <a:spLocks noChangeArrowheads="1"/>
              </p:cNvSpPr>
              <p:nvPr/>
            </p:nvSpPr>
            <p:spPr bwMode="auto">
              <a:xfrm>
                <a:off x="5934" y="3084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3.01</a:t>
                </a:r>
                <a:endParaRPr lang="en-US" altLang="en-US" sz="1353"/>
              </a:p>
            </p:txBody>
          </p:sp>
          <p:sp>
            <p:nvSpPr>
              <p:cNvPr id="191582" name="Rectangle 222"/>
              <p:cNvSpPr>
                <a:spLocks noChangeArrowheads="1"/>
              </p:cNvSpPr>
              <p:nvPr/>
            </p:nvSpPr>
            <p:spPr bwMode="auto">
              <a:xfrm>
                <a:off x="2881" y="3280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.025</a:t>
                </a:r>
                <a:endParaRPr lang="en-US" altLang="en-US" sz="1353"/>
              </a:p>
            </p:txBody>
          </p:sp>
          <p:sp>
            <p:nvSpPr>
              <p:cNvPr id="191583" name="Rectangle 223"/>
              <p:cNvSpPr>
                <a:spLocks noChangeArrowheads="1"/>
              </p:cNvSpPr>
              <p:nvPr/>
            </p:nvSpPr>
            <p:spPr bwMode="auto">
              <a:xfrm>
                <a:off x="3525" y="3303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4.20</a:t>
                </a:r>
                <a:endParaRPr lang="en-US" altLang="en-US" sz="1353"/>
              </a:p>
            </p:txBody>
          </p:sp>
          <p:sp>
            <p:nvSpPr>
              <p:cNvPr id="191488" name="Rectangle 224"/>
              <p:cNvSpPr>
                <a:spLocks noChangeArrowheads="1"/>
              </p:cNvSpPr>
              <p:nvPr/>
            </p:nvSpPr>
            <p:spPr bwMode="auto">
              <a:xfrm>
                <a:off x="4127" y="3303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4.10</a:t>
                </a:r>
                <a:endParaRPr lang="en-US" altLang="en-US" sz="1353"/>
              </a:p>
            </p:txBody>
          </p:sp>
          <p:sp>
            <p:nvSpPr>
              <p:cNvPr id="191489" name="Rectangle 225"/>
              <p:cNvSpPr>
                <a:spLocks noChangeArrowheads="1"/>
              </p:cNvSpPr>
              <p:nvPr/>
            </p:nvSpPr>
            <p:spPr bwMode="auto">
              <a:xfrm>
                <a:off x="4729" y="3303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4.03</a:t>
                </a:r>
                <a:endParaRPr lang="en-US" altLang="en-US" sz="1353"/>
              </a:p>
            </p:txBody>
          </p:sp>
          <p:sp>
            <p:nvSpPr>
              <p:cNvPr id="191495" name="Rectangle 226"/>
              <p:cNvSpPr>
                <a:spLocks noChangeArrowheads="1"/>
              </p:cNvSpPr>
              <p:nvPr/>
            </p:nvSpPr>
            <p:spPr bwMode="auto">
              <a:xfrm>
                <a:off x="5331" y="3303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3.96</a:t>
                </a:r>
                <a:endParaRPr lang="en-US" altLang="en-US" sz="1353"/>
              </a:p>
            </p:txBody>
          </p:sp>
          <p:sp>
            <p:nvSpPr>
              <p:cNvPr id="191496" name="Rectangle 227"/>
              <p:cNvSpPr>
                <a:spLocks noChangeArrowheads="1"/>
              </p:cNvSpPr>
              <p:nvPr/>
            </p:nvSpPr>
            <p:spPr bwMode="auto">
              <a:xfrm>
                <a:off x="5934" y="3303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3.77</a:t>
                </a:r>
                <a:endParaRPr lang="en-US" altLang="en-US" sz="1353"/>
              </a:p>
            </p:txBody>
          </p:sp>
          <p:sp>
            <p:nvSpPr>
              <p:cNvPr id="191497" name="Rectangle 228"/>
              <p:cNvSpPr>
                <a:spLocks noChangeArrowheads="1"/>
              </p:cNvSpPr>
              <p:nvPr/>
            </p:nvSpPr>
            <p:spPr bwMode="auto">
              <a:xfrm>
                <a:off x="2977" y="3498"/>
                <a:ext cx="201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.01</a:t>
                </a:r>
                <a:endParaRPr lang="en-US" altLang="en-US" sz="1353"/>
              </a:p>
            </p:txBody>
          </p:sp>
          <p:sp>
            <p:nvSpPr>
              <p:cNvPr id="191498" name="Rectangle 229"/>
              <p:cNvSpPr>
                <a:spLocks noChangeArrowheads="1"/>
              </p:cNvSpPr>
              <p:nvPr/>
            </p:nvSpPr>
            <p:spPr bwMode="auto">
              <a:xfrm>
                <a:off x="3525" y="3521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5.61</a:t>
                </a:r>
                <a:endParaRPr lang="en-US" altLang="en-US" sz="1353"/>
              </a:p>
            </p:txBody>
          </p:sp>
          <p:sp>
            <p:nvSpPr>
              <p:cNvPr id="191499" name="Rectangle 230"/>
              <p:cNvSpPr>
                <a:spLocks noChangeArrowheads="1"/>
              </p:cNvSpPr>
              <p:nvPr/>
            </p:nvSpPr>
            <p:spPr bwMode="auto">
              <a:xfrm>
                <a:off x="4127" y="3521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5.47</a:t>
                </a:r>
                <a:endParaRPr lang="en-US" altLang="en-US" sz="1353"/>
              </a:p>
            </p:txBody>
          </p:sp>
          <p:sp>
            <p:nvSpPr>
              <p:cNvPr id="191500" name="Rectangle 231"/>
              <p:cNvSpPr>
                <a:spLocks noChangeArrowheads="1"/>
              </p:cNvSpPr>
              <p:nvPr/>
            </p:nvSpPr>
            <p:spPr bwMode="auto">
              <a:xfrm>
                <a:off x="4729" y="3521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5.35</a:t>
                </a:r>
                <a:endParaRPr lang="en-US" altLang="en-US" sz="1353"/>
              </a:p>
            </p:txBody>
          </p:sp>
          <p:sp>
            <p:nvSpPr>
              <p:cNvPr id="191501" name="Rectangle 232"/>
              <p:cNvSpPr>
                <a:spLocks noChangeArrowheads="1"/>
              </p:cNvSpPr>
              <p:nvPr/>
            </p:nvSpPr>
            <p:spPr bwMode="auto">
              <a:xfrm>
                <a:off x="5331" y="3521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5.26</a:t>
                </a:r>
                <a:endParaRPr lang="en-US" altLang="en-US" sz="1353"/>
              </a:p>
            </p:txBody>
          </p:sp>
          <p:sp>
            <p:nvSpPr>
              <p:cNvPr id="191502" name="Rectangle 233"/>
              <p:cNvSpPr>
                <a:spLocks noChangeArrowheads="1"/>
              </p:cNvSpPr>
              <p:nvPr/>
            </p:nvSpPr>
            <p:spPr bwMode="auto">
              <a:xfrm>
                <a:off x="5934" y="3521"/>
                <a:ext cx="282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>
                    <a:latin typeface="Book Antiqua" pitchFamily="18" charset="0"/>
                  </a:rPr>
                  <a:t>4.96</a:t>
                </a:r>
                <a:endParaRPr lang="en-US" altLang="en-US" sz="1353"/>
              </a:p>
            </p:txBody>
          </p:sp>
          <p:sp>
            <p:nvSpPr>
              <p:cNvPr id="191503" name="Rectangle 234"/>
              <p:cNvSpPr>
                <a:spLocks noChangeArrowheads="1"/>
              </p:cNvSpPr>
              <p:nvPr/>
            </p:nvSpPr>
            <p:spPr bwMode="auto">
              <a:xfrm>
                <a:off x="3750" y="1274"/>
                <a:ext cx="2287" cy="1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>
                <a:lvl1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algn="l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defTabSz="687537"/>
                <a:r>
                  <a:rPr lang="en-US" altLang="en-US" sz="1504" dirty="0">
                    <a:latin typeface="Book Antiqua" pitchFamily="18" charset="0"/>
                  </a:rPr>
                  <a:t>Numerator Degrees of Freedom</a:t>
                </a:r>
                <a:endParaRPr lang="en-US" altLang="en-US" sz="1353" dirty="0"/>
              </a:p>
            </p:txBody>
          </p:sp>
          <p:sp>
            <p:nvSpPr>
              <p:cNvPr id="191504" name="Line 235"/>
              <p:cNvSpPr>
                <a:spLocks noChangeShapeType="1"/>
              </p:cNvSpPr>
              <p:nvPr/>
            </p:nvSpPr>
            <p:spPr bwMode="auto">
              <a:xfrm>
                <a:off x="3374" y="1809"/>
                <a:ext cx="0" cy="1931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750" tIns="34375" rIns="68750" bIns="343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505" name="Rectangle 236"/>
              <p:cNvSpPr>
                <a:spLocks noChangeArrowheads="1"/>
              </p:cNvSpPr>
              <p:nvPr/>
            </p:nvSpPr>
            <p:spPr bwMode="auto">
              <a:xfrm>
                <a:off x="3374" y="1809"/>
                <a:ext cx="14" cy="1931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68750" tIns="34375" rIns="68750" bIns="343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506" name="Line 237"/>
              <p:cNvSpPr>
                <a:spLocks noChangeShapeType="1"/>
              </p:cNvSpPr>
              <p:nvPr/>
            </p:nvSpPr>
            <p:spPr bwMode="auto">
              <a:xfrm>
                <a:off x="6385" y="1590"/>
                <a:ext cx="14" cy="1"/>
              </a:xfrm>
              <a:prstGeom prst="line">
                <a:avLst/>
              </a:prstGeom>
              <a:noFill/>
              <a:ln w="0">
                <a:solidFill>
                  <a:srgbClr val="FFFFFF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68750" tIns="34375" rIns="68750" bIns="343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507" name="Rectangle 238"/>
              <p:cNvSpPr>
                <a:spLocks noChangeArrowheads="1"/>
              </p:cNvSpPr>
              <p:nvPr/>
            </p:nvSpPr>
            <p:spPr bwMode="auto">
              <a:xfrm>
                <a:off x="6385" y="1590"/>
                <a:ext cx="28" cy="13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750" tIns="34375" rIns="68750" bIns="343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91509" name="Rectangle 240"/>
              <p:cNvSpPr>
                <a:spLocks noChangeArrowheads="1"/>
              </p:cNvSpPr>
              <p:nvPr/>
            </p:nvSpPr>
            <p:spPr bwMode="auto">
              <a:xfrm>
                <a:off x="3388" y="1785"/>
                <a:ext cx="3011" cy="12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68750" tIns="34375" rIns="68750" bIns="343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8" name="Rectangle 242"/>
            <p:cNvSpPr>
              <a:spLocks noChangeArrowheads="1"/>
            </p:cNvSpPr>
            <p:nvPr/>
          </p:nvSpPr>
          <p:spPr bwMode="auto">
            <a:xfrm>
              <a:off x="2000250" y="1744663"/>
              <a:ext cx="8158163" cy="4192588"/>
            </a:xfrm>
            <a:prstGeom prst="rect">
              <a:avLst/>
            </a:prstGeom>
            <a:noFill/>
            <a:ln w="9525" cap="rnd">
              <a:noFill/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68750" tIns="34375" rIns="68750" bIns="34375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1492" name="Oval 4"/>
            <p:cNvSpPr>
              <a:spLocks noChangeArrowheads="1"/>
            </p:cNvSpPr>
            <p:nvPr/>
          </p:nvSpPr>
          <p:spPr bwMode="auto">
            <a:xfrm>
              <a:off x="2723134" y="4446588"/>
              <a:ext cx="760115" cy="43815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1491" name="Oval 3"/>
            <p:cNvSpPr>
              <a:spLocks noChangeArrowheads="1"/>
            </p:cNvSpPr>
            <p:nvPr/>
          </p:nvSpPr>
          <p:spPr bwMode="auto">
            <a:xfrm>
              <a:off x="7340061" y="2446122"/>
              <a:ext cx="793898" cy="4064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1494" name="Oval 6"/>
            <p:cNvSpPr>
              <a:spLocks noChangeArrowheads="1"/>
            </p:cNvSpPr>
            <p:nvPr/>
          </p:nvSpPr>
          <p:spPr bwMode="auto">
            <a:xfrm>
              <a:off x="7259245" y="4819651"/>
              <a:ext cx="1057019" cy="43815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1569" name="Arc 81"/>
            <p:cNvSpPr>
              <a:spLocks/>
            </p:cNvSpPr>
            <p:nvPr/>
          </p:nvSpPr>
          <p:spPr bwMode="auto">
            <a:xfrm rot="16400662">
              <a:off x="6056097" y="4115960"/>
              <a:ext cx="552450" cy="1908027"/>
            </a:xfrm>
            <a:custGeom>
              <a:avLst/>
              <a:gdLst>
                <a:gd name="G0" fmla="+- 0 0 0"/>
                <a:gd name="G1" fmla="+- 16757 0 0"/>
                <a:gd name="G2" fmla="+- 21600 0 0"/>
                <a:gd name="T0" fmla="*/ 13629 w 21600"/>
                <a:gd name="T1" fmla="*/ 0 h 28658"/>
                <a:gd name="T2" fmla="*/ 18026 w 21600"/>
                <a:gd name="T3" fmla="*/ 28658 h 28658"/>
                <a:gd name="T4" fmla="*/ 0 w 21600"/>
                <a:gd name="T5" fmla="*/ 16757 h 286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8658" fill="none" extrusionOk="0">
                  <a:moveTo>
                    <a:pt x="13629" y="-1"/>
                  </a:moveTo>
                  <a:cubicBezTo>
                    <a:pt x="18672" y="4101"/>
                    <a:pt x="21600" y="10256"/>
                    <a:pt x="21600" y="16757"/>
                  </a:cubicBezTo>
                  <a:cubicBezTo>
                    <a:pt x="21600" y="20988"/>
                    <a:pt x="20357" y="25126"/>
                    <a:pt x="18025" y="28657"/>
                  </a:cubicBezTo>
                </a:path>
                <a:path w="21600" h="28658" stroke="0" extrusionOk="0">
                  <a:moveTo>
                    <a:pt x="13629" y="-1"/>
                  </a:moveTo>
                  <a:cubicBezTo>
                    <a:pt x="18672" y="4101"/>
                    <a:pt x="21600" y="10256"/>
                    <a:pt x="21600" y="16757"/>
                  </a:cubicBezTo>
                  <a:cubicBezTo>
                    <a:pt x="21600" y="20988"/>
                    <a:pt x="20357" y="25126"/>
                    <a:pt x="18025" y="28657"/>
                  </a:cubicBezTo>
                  <a:lnTo>
                    <a:pt x="0" y="16757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1570" name="Arc 82"/>
            <p:cNvSpPr>
              <a:spLocks/>
            </p:cNvSpPr>
            <p:nvPr/>
          </p:nvSpPr>
          <p:spPr bwMode="auto">
            <a:xfrm>
              <a:off x="7619409" y="2711744"/>
              <a:ext cx="817040" cy="2146319"/>
            </a:xfrm>
            <a:custGeom>
              <a:avLst/>
              <a:gdLst>
                <a:gd name="G0" fmla="+- 0 0 0"/>
                <a:gd name="G1" fmla="+- 16757 0 0"/>
                <a:gd name="G2" fmla="+- 21600 0 0"/>
                <a:gd name="T0" fmla="*/ 13629 w 21600"/>
                <a:gd name="T1" fmla="*/ 0 h 33073"/>
                <a:gd name="T2" fmla="*/ 14154 w 21600"/>
                <a:gd name="T3" fmla="*/ 33073 h 33073"/>
                <a:gd name="T4" fmla="*/ 0 w 21600"/>
                <a:gd name="T5" fmla="*/ 16757 h 330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33073" fill="none" extrusionOk="0">
                  <a:moveTo>
                    <a:pt x="13629" y="-1"/>
                  </a:moveTo>
                  <a:cubicBezTo>
                    <a:pt x="18672" y="4101"/>
                    <a:pt x="21600" y="10256"/>
                    <a:pt x="21600" y="16757"/>
                  </a:cubicBezTo>
                  <a:cubicBezTo>
                    <a:pt x="21600" y="23017"/>
                    <a:pt x="18883" y="28970"/>
                    <a:pt x="14154" y="33073"/>
                  </a:cubicBezTo>
                </a:path>
                <a:path w="21600" h="33073" stroke="0" extrusionOk="0">
                  <a:moveTo>
                    <a:pt x="13629" y="-1"/>
                  </a:moveTo>
                  <a:cubicBezTo>
                    <a:pt x="18672" y="4101"/>
                    <a:pt x="21600" y="10256"/>
                    <a:pt x="21600" y="16757"/>
                  </a:cubicBezTo>
                  <a:cubicBezTo>
                    <a:pt x="21600" y="23017"/>
                    <a:pt x="18883" y="28970"/>
                    <a:pt x="14154" y="33073"/>
                  </a:cubicBezTo>
                  <a:lnTo>
                    <a:pt x="0" y="16757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1493" name="Oval 5"/>
            <p:cNvSpPr>
              <a:spLocks noChangeArrowheads="1"/>
            </p:cNvSpPr>
            <p:nvPr/>
          </p:nvSpPr>
          <p:spPr bwMode="auto">
            <a:xfrm>
              <a:off x="4407765" y="4788322"/>
              <a:ext cx="937475" cy="4191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2315258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1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idx="1"/>
          </p:nvPr>
        </p:nvSpPr>
        <p:spPr>
          <a:xfrm>
            <a:off x="679204" y="1707520"/>
            <a:ext cx="2343150" cy="381945"/>
          </a:xfrm>
          <a:noFill/>
          <a:ln/>
        </p:spPr>
        <p:txBody>
          <a:bodyPr>
            <a:normAutofit fontScale="92500" lnSpcReduction="20000"/>
          </a:bodyPr>
          <a:lstStyle/>
          <a:p>
            <a:pPr marL="233363" indent="-233363"/>
            <a:r>
              <a:rPr lang="en-US" sz="2200" dirty="0"/>
              <a:t>Test</a:t>
            </a:r>
            <a:r>
              <a:rPr lang="en-US" dirty="0"/>
              <a:t> Statistic:</a:t>
            </a:r>
          </a:p>
        </p:txBody>
      </p:sp>
      <p:sp>
        <p:nvSpPr>
          <p:cNvPr id="30801" name="Text Box 81"/>
          <p:cNvSpPr txBox="1">
            <a:spLocks noChangeArrowheads="1"/>
          </p:cNvSpPr>
          <p:nvPr/>
        </p:nvSpPr>
        <p:spPr bwMode="auto">
          <a:xfrm>
            <a:off x="1089025" y="3647426"/>
            <a:ext cx="6046119" cy="114787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1805" dirty="0">
                <a:latin typeface="+mn-lt"/>
              </a:rPr>
              <a:t>We cannot reject </a:t>
            </a:r>
            <a:r>
              <a:rPr lang="en-US" sz="1805" i="1" dirty="0">
                <a:latin typeface="+mn-lt"/>
              </a:rPr>
              <a:t>H</a:t>
            </a:r>
            <a:r>
              <a:rPr lang="en-US" sz="1805" baseline="-25000" dirty="0">
                <a:latin typeface="+mn-lt"/>
              </a:rPr>
              <a:t>0</a:t>
            </a:r>
            <a:r>
              <a:rPr lang="en-US" sz="1805" dirty="0">
                <a:latin typeface="+mn-lt"/>
              </a:rPr>
              <a:t>.  </a:t>
            </a:r>
            <a:r>
              <a:rPr lang="en-US" sz="1805" i="1" dirty="0">
                <a:latin typeface="+mn-lt"/>
              </a:rPr>
              <a:t>F</a:t>
            </a:r>
            <a:r>
              <a:rPr lang="en-US" sz="1805" dirty="0">
                <a:latin typeface="+mn-lt"/>
              </a:rPr>
              <a:t> = 2.53 &lt; </a:t>
            </a:r>
            <a:r>
              <a:rPr lang="en-US" sz="1805" i="1" dirty="0">
                <a:latin typeface="+mn-lt"/>
              </a:rPr>
              <a:t>F</a:t>
            </a:r>
            <a:r>
              <a:rPr lang="en-US" sz="1805" baseline="-25000" dirty="0">
                <a:latin typeface="+mn-lt"/>
              </a:rPr>
              <a:t>.05</a:t>
            </a:r>
            <a:r>
              <a:rPr lang="en-US" sz="1805" dirty="0">
                <a:latin typeface="+mn-lt"/>
              </a:rPr>
              <a:t> = 3.18.</a:t>
            </a:r>
          </a:p>
          <a:p>
            <a:pPr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1805" dirty="0">
                <a:latin typeface="+mn-lt"/>
              </a:rPr>
              <a:t>There is insufficient evidence to conclude that the population variances differ for the two thermostat brands.</a:t>
            </a:r>
          </a:p>
        </p:txBody>
      </p:sp>
      <p:sp>
        <p:nvSpPr>
          <p:cNvPr id="30803" name="Text Box 83"/>
          <p:cNvSpPr txBox="1">
            <a:spLocks noChangeArrowheads="1"/>
          </p:cNvSpPr>
          <p:nvPr/>
        </p:nvSpPr>
        <p:spPr bwMode="auto">
          <a:xfrm>
            <a:off x="675192" y="3310837"/>
            <a:ext cx="1645643" cy="40011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233363" indent="-233363">
              <a:buFont typeface="Arial" panose="020B0604020202020204" pitchFamily="34" charset="0"/>
              <a:buChar char="•"/>
            </a:pPr>
            <a:r>
              <a:rPr lang="en-US" sz="2000" dirty="0">
                <a:latin typeface="+mn-lt"/>
              </a:rPr>
              <a:t>Conclusion</a:t>
            </a:r>
            <a:r>
              <a:rPr lang="en-US" sz="1805" dirty="0">
                <a:latin typeface="+mn-lt"/>
              </a:rPr>
              <a:t>:</a:t>
            </a:r>
          </a:p>
        </p:txBody>
      </p:sp>
      <p:sp>
        <p:nvSpPr>
          <p:cNvPr id="30806" name="Text Box 86"/>
          <p:cNvSpPr txBox="1">
            <a:spLocks noChangeArrowheads="1"/>
          </p:cNvSpPr>
          <p:nvPr/>
        </p:nvSpPr>
        <p:spPr bwMode="auto">
          <a:xfrm>
            <a:off x="1527175" y="2021772"/>
            <a:ext cx="4111254" cy="703398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1" algn="l"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1805">
                <a:latin typeface="+mn-lt"/>
              </a:rPr>
              <a:t>TempKing’s sample variance is 1.768</a:t>
            </a:r>
          </a:p>
          <a:p>
            <a:pPr lvl="1" algn="l"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1805">
                <a:latin typeface="+mn-lt"/>
              </a:rPr>
              <a:t>ThermoRite’s sample variance is .700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2388918" y="2775597"/>
                <a:ext cx="2691763" cy="434030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1805" i="1">
                        <a:latin typeface="Cambria Math"/>
                      </a:rPr>
                      <m:t>𝐹</m:t>
                    </m:r>
                    <m:r>
                      <a:rPr lang="en-US" sz="1805" i="1">
                        <a:latin typeface="Cambria Math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en-US" sz="1805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805" i="1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sz="1805" i="1">
                                <a:latin typeface="Cambria Math"/>
                              </a:rPr>
                              <m:t>1</m:t>
                            </m:r>
                          </m:sub>
                          <m:sup>
                            <m:r>
                              <a:rPr lang="en-US" sz="1805" i="1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sSubSup>
                          <m:sSubSupPr>
                            <m:ctrlPr>
                              <a:rPr lang="en-US" sz="1805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805" i="1">
                                <a:latin typeface="Cambria Math"/>
                              </a:rPr>
                              <m:t>𝑠</m:t>
                            </m:r>
                          </m:e>
                          <m:sub>
                            <m:r>
                              <a:rPr lang="en-US" sz="1805" i="1">
                                <a:latin typeface="Cambria Math"/>
                              </a:rPr>
                              <m:t>2</m:t>
                            </m:r>
                          </m:sub>
                          <m:sup>
                            <m:r>
                              <a:rPr lang="en-US" sz="1805" i="1">
                                <a:latin typeface="Cambria Math"/>
                              </a:rPr>
                              <m:t>2</m:t>
                            </m:r>
                          </m:sup>
                        </m:sSubSup>
                      </m:den>
                    </m:f>
                    <m:r>
                      <a:rPr lang="en-US" sz="1805" i="1">
                        <a:latin typeface="Cambria Math"/>
                      </a:rPr>
                      <m:t>=</m:t>
                    </m:r>
                    <m:f>
                      <m:fPr>
                        <m:type m:val="skw"/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5" i="1">
                            <a:latin typeface="Cambria Math"/>
                          </a:rPr>
                          <m:t>1.768</m:t>
                        </m:r>
                      </m:num>
                      <m:den>
                        <m:r>
                          <a:rPr lang="en-US" sz="1805" i="1">
                            <a:latin typeface="Cambria Math"/>
                          </a:rPr>
                          <m:t>.700</m:t>
                        </m:r>
                      </m:den>
                    </m:f>
                    <m:r>
                      <a:rPr lang="en-US" sz="1805" i="1">
                        <a:latin typeface="Cambria Math"/>
                      </a:rPr>
                      <m:t>=</m:t>
                    </m:r>
                  </m:oMath>
                </a14:m>
                <a:r>
                  <a:rPr lang="en-US" sz="1805" dirty="0">
                    <a:latin typeface="+mn-lt"/>
                  </a:rPr>
                  <a:t>2.53</a:t>
                </a: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8918" y="2775597"/>
                <a:ext cx="2691763" cy="434030"/>
              </a:xfrm>
              <a:prstGeom prst="rect">
                <a:avLst/>
              </a:prstGeom>
              <a:blipFill>
                <a:blip r:embed="rId3"/>
                <a:stretch>
                  <a:fillRect l="-3175" t="-125000" r="-4535" b="-194444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16"/>
          <p:cNvSpPr>
            <a:spLocks noChangeArrowheads="1"/>
          </p:cNvSpPr>
          <p:nvPr/>
        </p:nvSpPr>
        <p:spPr bwMode="auto">
          <a:xfrm>
            <a:off x="466434" y="986016"/>
            <a:ext cx="7772400" cy="5207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</a:rPr>
              <a:t>Hypothesis Testing About the Variances of Two Populations</a:t>
            </a:r>
          </a:p>
        </p:txBody>
      </p:sp>
    </p:spTree>
    <p:extLst>
      <p:ext uri="{BB962C8B-B14F-4D97-AF65-F5344CB8AC3E}">
        <p14:creationId xmlns:p14="http://schemas.microsoft.com/office/powerpoint/2010/main" val="736477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0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30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0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nimBg="1" autoUpdateAnimBg="0"/>
      <p:bldP spid="30801" grpId="0" autoUpdateAnimBg="0"/>
      <p:bldP spid="30803" grpId="0" autoUpdateAnimBg="0"/>
      <p:bldP spid="30806" grpId="0" autoUpdateAnimBg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13985" y="1092073"/>
            <a:ext cx="7772400" cy="440430"/>
          </a:xfrm>
          <a:noFill/>
          <a:ln/>
        </p:spPr>
        <p:txBody>
          <a:bodyPr>
            <a:noAutofit/>
          </a:bodyPr>
          <a:lstStyle/>
          <a:p>
            <a:r>
              <a:rPr lang="en-US" sz="2400" dirty="0"/>
              <a:t>Inferences About a Population Variance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77863" y="1705535"/>
            <a:ext cx="5177814" cy="1056316"/>
          </a:xfrm>
          <a:noFill/>
          <a:ln/>
        </p:spPr>
        <p:txBody>
          <a:bodyPr>
            <a:normAutofit/>
          </a:bodyPr>
          <a:lstStyle/>
          <a:p>
            <a:r>
              <a:rPr lang="en-US" sz="1800" dirty="0"/>
              <a:t>Chi-Square Distribution</a:t>
            </a:r>
          </a:p>
          <a:p>
            <a:r>
              <a:rPr lang="en-US" sz="1800" dirty="0"/>
              <a:t>Interval Estimation of </a:t>
            </a:r>
            <a:r>
              <a:rPr lang="en-US" sz="1800" i="1" dirty="0">
                <a:latin typeface="Symbol" pitchFamily="18" charset="2"/>
              </a:rPr>
              <a:t></a:t>
            </a:r>
            <a:r>
              <a:rPr lang="en-US" sz="1800" baseline="30000" dirty="0"/>
              <a:t>2</a:t>
            </a:r>
            <a:endParaRPr lang="en-US" sz="1800" dirty="0"/>
          </a:p>
          <a:p>
            <a:r>
              <a:rPr lang="en-US" sz="1800" dirty="0"/>
              <a:t>Hypothesis Testing</a:t>
            </a:r>
          </a:p>
        </p:txBody>
      </p:sp>
    </p:spTree>
    <p:extLst>
      <p:ext uri="{BB962C8B-B14F-4D97-AF65-F5344CB8AC3E}">
        <p14:creationId xmlns:p14="http://schemas.microsoft.com/office/powerpoint/2010/main" val="297693059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679203" y="1707520"/>
            <a:ext cx="5562600" cy="383139"/>
          </a:xfrm>
          <a:effectLst/>
        </p:spPr>
        <p:txBody>
          <a:bodyPr>
            <a:normAutofit fontScale="92500" lnSpcReduction="20000"/>
          </a:bodyPr>
          <a:lstStyle/>
          <a:p>
            <a:r>
              <a:rPr lang="en-US" dirty="0"/>
              <a:t>Determining and Using the </a:t>
            </a:r>
            <a:r>
              <a:rPr lang="en-US" i="1" dirty="0"/>
              <a:t>p</a:t>
            </a:r>
            <a:r>
              <a:rPr lang="en-US" dirty="0"/>
              <a:t>-Value</a:t>
            </a:r>
          </a:p>
        </p:txBody>
      </p:sp>
      <p:sp>
        <p:nvSpPr>
          <p:cNvPr id="56400" name="Text Box 80"/>
          <p:cNvSpPr txBox="1">
            <a:spLocks noChangeArrowheads="1"/>
          </p:cNvSpPr>
          <p:nvPr/>
        </p:nvSpPr>
        <p:spPr bwMode="auto">
          <a:xfrm>
            <a:off x="974726" y="4318019"/>
            <a:ext cx="7036123" cy="64787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Because </a:t>
            </a:r>
            <a:r>
              <a:rPr lang="en-US" sz="1805" i="1" dirty="0">
                <a:latin typeface="Symbol" panose="05050102010706020507" pitchFamily="18" charset="2"/>
              </a:rPr>
              <a:t>a</a:t>
            </a:r>
            <a:r>
              <a:rPr lang="en-US" sz="1805" dirty="0">
                <a:latin typeface="+mn-lt"/>
              </a:rPr>
              <a:t> = .10, we have </a:t>
            </a:r>
            <a:r>
              <a:rPr lang="en-US" sz="1805" i="1" dirty="0">
                <a:latin typeface="+mn-lt"/>
              </a:rPr>
              <a:t>p</a:t>
            </a:r>
            <a:r>
              <a:rPr lang="en-US" sz="1805" dirty="0">
                <a:latin typeface="+mn-lt"/>
              </a:rPr>
              <a:t>-value &gt; </a:t>
            </a:r>
            <a:r>
              <a:rPr lang="en-US" sz="1805" i="1" dirty="0">
                <a:latin typeface="Symbol" panose="05050102010706020507" pitchFamily="18" charset="2"/>
              </a:rPr>
              <a:t>a</a:t>
            </a:r>
            <a:r>
              <a:rPr lang="en-US" sz="1805" dirty="0">
                <a:latin typeface="+mn-lt"/>
              </a:rPr>
              <a:t> and therefore we cannot reject the null hypothesis.</a:t>
            </a:r>
          </a:p>
        </p:txBody>
      </p:sp>
      <p:sp>
        <p:nvSpPr>
          <p:cNvPr id="56401" name="Text Box 81"/>
          <p:cNvSpPr txBox="1">
            <a:spLocks noChangeArrowheads="1"/>
          </p:cNvSpPr>
          <p:nvPr/>
        </p:nvSpPr>
        <p:spPr bwMode="auto">
          <a:xfrm>
            <a:off x="974725" y="3675100"/>
            <a:ext cx="7200960" cy="64787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But this is a two-tailed test; after doubling the upper-tail area, the </a:t>
            </a:r>
            <a:r>
              <a:rPr lang="en-US" sz="1805" i="1" dirty="0">
                <a:latin typeface="+mn-lt"/>
              </a:rPr>
              <a:t>p</a:t>
            </a:r>
            <a:r>
              <a:rPr lang="en-US" sz="1805" dirty="0">
                <a:latin typeface="+mn-lt"/>
              </a:rPr>
              <a:t>-value is between .20 and .10.</a:t>
            </a:r>
          </a:p>
        </p:txBody>
      </p:sp>
      <p:sp>
        <p:nvSpPr>
          <p:cNvPr id="56402" name="Text Box 82"/>
          <p:cNvSpPr txBox="1">
            <a:spLocks noChangeArrowheads="1"/>
          </p:cNvSpPr>
          <p:nvPr/>
        </p:nvSpPr>
        <p:spPr bwMode="auto">
          <a:xfrm>
            <a:off x="974725" y="3055734"/>
            <a:ext cx="7036124" cy="64787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Because </a:t>
            </a:r>
            <a:r>
              <a:rPr lang="en-US" sz="1805" i="1" dirty="0">
                <a:latin typeface="+mn-lt"/>
              </a:rPr>
              <a:t>F</a:t>
            </a:r>
            <a:r>
              <a:rPr lang="en-US" sz="1805" dirty="0">
                <a:latin typeface="+mn-lt"/>
              </a:rPr>
              <a:t> = 2.53 is between 2.44 and 3.18, the area in the upper tail of the distribution is between .10 and .05.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1612850" y="2090659"/>
            <a:ext cx="5183876" cy="873312"/>
            <a:chOff x="1602957" y="1594022"/>
            <a:chExt cx="6501743" cy="1161535"/>
          </a:xfrm>
        </p:grpSpPr>
        <p:sp>
          <p:nvSpPr>
            <p:cNvPr id="3" name="Rectangle 2"/>
            <p:cNvSpPr/>
            <p:nvPr/>
          </p:nvSpPr>
          <p:spPr>
            <a:xfrm>
              <a:off x="1602957" y="1594022"/>
              <a:ext cx="6453646" cy="1161535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403" name="Text Box 83"/>
            <p:cNvSpPr txBox="1">
              <a:spLocks noChangeArrowheads="1"/>
            </p:cNvSpPr>
            <p:nvPr/>
          </p:nvSpPr>
          <p:spPr bwMode="auto">
            <a:xfrm>
              <a:off x="1701813" y="1710767"/>
              <a:ext cx="6027731" cy="861689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/>
              <a:r>
                <a:rPr lang="en-US" sz="1805" dirty="0">
                  <a:latin typeface="+mn-lt"/>
                </a:rPr>
                <a:t>Area in Upper Tail	            .10     .05     .025      .01</a:t>
              </a:r>
            </a:p>
          </p:txBody>
        </p:sp>
        <p:sp>
          <p:nvSpPr>
            <p:cNvPr id="56404" name="Text Box 84"/>
            <p:cNvSpPr txBox="1">
              <a:spLocks noChangeArrowheads="1"/>
            </p:cNvSpPr>
            <p:nvPr/>
          </p:nvSpPr>
          <p:spPr bwMode="auto">
            <a:xfrm>
              <a:off x="1701813" y="2167966"/>
              <a:ext cx="6402887" cy="49224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/>
              <a:r>
                <a:rPr lang="en-US" sz="1805" i="1" dirty="0">
                  <a:latin typeface="+mn-lt"/>
                </a:rPr>
                <a:t>F</a:t>
              </a:r>
              <a:r>
                <a:rPr lang="en-US" sz="1805" dirty="0">
                  <a:latin typeface="+mn-lt"/>
                </a:rPr>
                <a:t> Value (df</a:t>
              </a:r>
              <a:r>
                <a:rPr lang="en-US" sz="1805" baseline="-25000" dirty="0">
                  <a:latin typeface="+mn-lt"/>
                </a:rPr>
                <a:t>1</a:t>
              </a:r>
              <a:r>
                <a:rPr lang="en-US" sz="1805" dirty="0">
                  <a:latin typeface="+mn-lt"/>
                </a:rPr>
                <a:t> = 9, df</a:t>
              </a:r>
              <a:r>
                <a:rPr lang="en-US" sz="1805" baseline="-25000" dirty="0">
                  <a:latin typeface="+mn-lt"/>
                </a:rPr>
                <a:t>2</a:t>
              </a:r>
              <a:r>
                <a:rPr lang="en-US" sz="1805" dirty="0">
                  <a:latin typeface="+mn-lt"/>
                </a:rPr>
                <a:t> = 9)    2.44   3.18    4.03    5.35</a:t>
              </a:r>
            </a:p>
          </p:txBody>
        </p:sp>
        <p:sp>
          <p:nvSpPr>
            <p:cNvPr id="56406" name="AutoShape 86"/>
            <p:cNvSpPr>
              <a:spLocks noChangeArrowheads="1"/>
            </p:cNvSpPr>
            <p:nvPr/>
          </p:nvSpPr>
          <p:spPr bwMode="auto">
            <a:xfrm>
              <a:off x="4687758" y="2197443"/>
              <a:ext cx="1454269" cy="438151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408" name="AutoShape 88"/>
            <p:cNvSpPr>
              <a:spLocks noChangeArrowheads="1"/>
            </p:cNvSpPr>
            <p:nvPr/>
          </p:nvSpPr>
          <p:spPr bwMode="auto">
            <a:xfrm>
              <a:off x="4687758" y="1721193"/>
              <a:ext cx="1454269" cy="438151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513087" y="1077759"/>
            <a:ext cx="7772400" cy="5207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</a:rPr>
              <a:t>Hypothesis Testing About the Variances of Two Populations</a:t>
            </a:r>
          </a:p>
        </p:txBody>
      </p:sp>
    </p:spTree>
    <p:extLst>
      <p:ext uri="{BB962C8B-B14F-4D97-AF65-F5344CB8AC3E}">
        <p14:creationId xmlns:p14="http://schemas.microsoft.com/office/powerpoint/2010/main" val="2005140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6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6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400" grpId="0" autoUpdateAnimBg="0"/>
      <p:bldP spid="56401" grpId="0" autoUpdateAnimBg="0"/>
      <p:bldP spid="5640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98387" y="1048992"/>
            <a:ext cx="7772400" cy="454753"/>
          </a:xfrm>
          <a:noFill/>
          <a:ln/>
        </p:spPr>
        <p:txBody>
          <a:bodyPr>
            <a:noAutofit/>
          </a:bodyPr>
          <a:lstStyle/>
          <a:p>
            <a:r>
              <a:rPr lang="en-US" sz="2400" dirty="0"/>
              <a:t>Chi-Square Distribution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682625" y="3417607"/>
            <a:ext cx="7688162" cy="64787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We can use the chi-square distribution to develop interval estimates and conduct hypothesis tests about a population variance.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676275" y="2247847"/>
            <a:ext cx="7694512" cy="9256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The sampling distribution of (</a:t>
            </a:r>
            <a:r>
              <a:rPr lang="en-US" sz="1805" i="1" dirty="0">
                <a:latin typeface="+mn-lt"/>
              </a:rPr>
              <a:t>n</a:t>
            </a:r>
            <a:r>
              <a:rPr lang="en-US" sz="1805" dirty="0">
                <a:latin typeface="+mn-lt"/>
              </a:rPr>
              <a:t> - 1)</a:t>
            </a:r>
            <a:r>
              <a:rPr lang="en-US" sz="1805" i="1" dirty="0">
                <a:latin typeface="+mn-lt"/>
              </a:rPr>
              <a:t>s</a:t>
            </a:r>
            <a:r>
              <a:rPr lang="en-US" sz="1805" baseline="30000" dirty="0">
                <a:latin typeface="+mn-lt"/>
              </a:rPr>
              <a:t>2</a:t>
            </a:r>
            <a:r>
              <a:rPr lang="en-US" sz="1805" dirty="0">
                <a:latin typeface="+mn-lt"/>
              </a:rPr>
              <a:t>/</a:t>
            </a:r>
            <a:r>
              <a:rPr lang="en-US" sz="1805" i="1" dirty="0">
                <a:latin typeface="Symbol" panose="05050102010706020507" pitchFamily="18" charset="2"/>
              </a:rPr>
              <a:t></a:t>
            </a:r>
            <a:r>
              <a:rPr lang="en-US" sz="1805" i="1" dirty="0">
                <a:latin typeface="+mn-lt"/>
              </a:rPr>
              <a:t> </a:t>
            </a:r>
            <a:r>
              <a:rPr lang="en-US" sz="1805" baseline="30000" dirty="0">
                <a:latin typeface="+mn-lt"/>
              </a:rPr>
              <a:t>2</a:t>
            </a:r>
            <a:r>
              <a:rPr lang="en-US" sz="1805" dirty="0">
                <a:latin typeface="+mn-lt"/>
              </a:rPr>
              <a:t> has a chi-square distribution with </a:t>
            </a:r>
            <a:r>
              <a:rPr lang="en-US" sz="1805" i="1" dirty="0">
                <a:latin typeface="+mn-lt"/>
              </a:rPr>
              <a:t>n</a:t>
            </a:r>
            <a:r>
              <a:rPr lang="en-US" sz="1805" dirty="0">
                <a:latin typeface="+mn-lt"/>
              </a:rPr>
              <a:t>-1 degrees of freedom whenever a simple random sample of size </a:t>
            </a:r>
            <a:r>
              <a:rPr lang="en-US" sz="1805" i="1" dirty="0">
                <a:latin typeface="+mn-lt"/>
              </a:rPr>
              <a:t>n</a:t>
            </a:r>
            <a:r>
              <a:rPr lang="en-US" sz="1805" dirty="0">
                <a:latin typeface="+mn-lt"/>
              </a:rPr>
              <a:t>  is selected from a normal population.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682625" y="1633459"/>
            <a:ext cx="7688162" cy="37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257827" indent="-257827"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The chi-square distribution is based on sampling from a normal population.</a:t>
            </a:r>
          </a:p>
        </p:txBody>
      </p:sp>
    </p:spTree>
    <p:extLst>
      <p:ext uri="{BB962C8B-B14F-4D97-AF65-F5344CB8AC3E}">
        <p14:creationId xmlns:p14="http://schemas.microsoft.com/office/powerpoint/2010/main" val="1452105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utoUpdateAnimBg="0"/>
      <p:bldP spid="10245" grpId="0" autoUpdateAnimBg="0"/>
      <p:bldP spid="1024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ChangeArrowheads="1"/>
          </p:cNvSpPr>
          <p:nvPr/>
        </p:nvSpPr>
        <p:spPr bwMode="auto">
          <a:xfrm>
            <a:off x="584938" y="1116922"/>
            <a:ext cx="8134350" cy="4547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</a:rPr>
              <a:t>Examples of Sampling Distribution of (</a:t>
            </a:r>
            <a:r>
              <a:rPr lang="en-US" sz="2400" b="1" i="1" dirty="0">
                <a:latin typeface="+mn-lt"/>
              </a:rPr>
              <a:t>n</a:t>
            </a:r>
            <a:r>
              <a:rPr lang="en-US" sz="2400" b="1" dirty="0">
                <a:latin typeface="+mn-lt"/>
              </a:rPr>
              <a:t> - 1)</a:t>
            </a:r>
            <a:r>
              <a:rPr lang="en-US" sz="2400" b="1" i="1" dirty="0">
                <a:latin typeface="+mn-lt"/>
              </a:rPr>
              <a:t>s</a:t>
            </a:r>
            <a:r>
              <a:rPr lang="en-US" sz="2400" b="1" baseline="30000" dirty="0">
                <a:latin typeface="+mn-lt"/>
              </a:rPr>
              <a:t>2</a:t>
            </a:r>
            <a:r>
              <a:rPr lang="en-US" sz="2400" b="1" dirty="0">
                <a:latin typeface="+mn-lt"/>
              </a:rPr>
              <a:t>/</a:t>
            </a:r>
            <a:r>
              <a:rPr lang="en-US" sz="2400" b="1" i="1" dirty="0">
                <a:latin typeface="Symbol" panose="05050102010706020507" pitchFamily="18" charset="2"/>
              </a:rPr>
              <a:t></a:t>
            </a:r>
            <a:r>
              <a:rPr lang="en-US" sz="2400" b="1" i="1" dirty="0">
                <a:latin typeface="+mn-lt"/>
              </a:rPr>
              <a:t> </a:t>
            </a:r>
            <a:r>
              <a:rPr lang="en-US" sz="2400" b="1" baseline="30000" dirty="0">
                <a:latin typeface="+mn-lt"/>
              </a:rPr>
              <a:t>2</a:t>
            </a:r>
            <a:endParaRPr lang="en-US" sz="2400" b="1" dirty="0">
              <a:latin typeface="+mn-lt"/>
            </a:endParaRPr>
          </a:p>
        </p:txBody>
      </p:sp>
      <p:sp>
        <p:nvSpPr>
          <p:cNvPr id="105485" name="Line 13"/>
          <p:cNvSpPr>
            <a:spLocks noChangeShapeType="1"/>
          </p:cNvSpPr>
          <p:nvPr/>
        </p:nvSpPr>
        <p:spPr bwMode="auto">
          <a:xfrm rot="2152896" flipH="1">
            <a:off x="1400743" y="2102672"/>
            <a:ext cx="277813" cy="564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89" name="Rectangle 17"/>
          <p:cNvSpPr>
            <a:spLocks noChangeArrowheads="1"/>
          </p:cNvSpPr>
          <p:nvPr/>
        </p:nvSpPr>
        <p:spPr bwMode="auto">
          <a:xfrm>
            <a:off x="937374" y="4759775"/>
            <a:ext cx="252813" cy="3452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sz="1805">
                <a:latin typeface="Book Antiqua" pitchFamily="18" charset="0"/>
              </a:rPr>
              <a:t>0</a:t>
            </a:r>
          </a:p>
        </p:txBody>
      </p:sp>
      <p:sp>
        <p:nvSpPr>
          <p:cNvPr id="105490" name="Rectangle 18"/>
          <p:cNvSpPr>
            <a:spLocks noChangeArrowheads="1"/>
          </p:cNvSpPr>
          <p:nvPr/>
        </p:nvSpPr>
        <p:spPr bwMode="auto">
          <a:xfrm>
            <a:off x="1835535" y="2053130"/>
            <a:ext cx="1561056" cy="62149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dirty="0">
                <a:effectLst/>
                <a:latin typeface="+mn-lt"/>
              </a:rPr>
              <a:t>With 2 degrees</a:t>
            </a:r>
          </a:p>
          <a:p>
            <a:pPr algn="l"/>
            <a:r>
              <a:rPr lang="en-US" dirty="0">
                <a:effectLst/>
                <a:latin typeface="+mn-lt"/>
              </a:rPr>
              <a:t>    of freedom</a:t>
            </a:r>
          </a:p>
        </p:txBody>
      </p:sp>
      <p:sp>
        <p:nvSpPr>
          <p:cNvPr id="105507" name="Rectangle 35"/>
          <p:cNvSpPr>
            <a:spLocks noChangeArrowheads="1"/>
          </p:cNvSpPr>
          <p:nvPr/>
        </p:nvSpPr>
        <p:spPr bwMode="auto">
          <a:xfrm>
            <a:off x="3769893" y="2648888"/>
            <a:ext cx="1561056" cy="62149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dirty="0">
                <a:effectLst/>
                <a:latin typeface="+mn-lt"/>
              </a:rPr>
              <a:t>With 5 degrees</a:t>
            </a:r>
          </a:p>
          <a:p>
            <a:pPr algn="l"/>
            <a:r>
              <a:rPr lang="en-US" dirty="0">
                <a:effectLst/>
                <a:latin typeface="+mn-lt"/>
              </a:rPr>
              <a:t>    of freedom</a:t>
            </a:r>
          </a:p>
        </p:txBody>
      </p:sp>
      <p:sp>
        <p:nvSpPr>
          <p:cNvPr id="105508" name="Rectangle 36"/>
          <p:cNvSpPr>
            <a:spLocks noChangeArrowheads="1"/>
          </p:cNvSpPr>
          <p:nvPr/>
        </p:nvSpPr>
        <p:spPr bwMode="auto">
          <a:xfrm>
            <a:off x="5201923" y="3523751"/>
            <a:ext cx="1678075" cy="62149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034" tIns="33420" rIns="68034" bIns="33420">
            <a:spAutoFit/>
          </a:bodyPr>
          <a:lstStyle/>
          <a:p>
            <a:pPr algn="l"/>
            <a:r>
              <a:rPr lang="en-US" dirty="0">
                <a:effectLst/>
                <a:latin typeface="+mn-lt"/>
              </a:rPr>
              <a:t>With 10 degrees</a:t>
            </a:r>
          </a:p>
          <a:p>
            <a:pPr algn="l"/>
            <a:r>
              <a:rPr lang="en-US" dirty="0">
                <a:effectLst/>
                <a:latin typeface="+mn-lt"/>
              </a:rPr>
              <a:t>    of freedom</a:t>
            </a:r>
          </a:p>
        </p:txBody>
      </p:sp>
      <p:sp>
        <p:nvSpPr>
          <p:cNvPr id="105509" name="Line 37"/>
          <p:cNvSpPr>
            <a:spLocks noChangeShapeType="1"/>
          </p:cNvSpPr>
          <p:nvPr/>
        </p:nvSpPr>
        <p:spPr bwMode="auto">
          <a:xfrm rot="2152896" flipH="1">
            <a:off x="3037769" y="2580301"/>
            <a:ext cx="596900" cy="62662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510" name="Line 38"/>
          <p:cNvSpPr>
            <a:spLocks noChangeShapeType="1"/>
          </p:cNvSpPr>
          <p:nvPr/>
        </p:nvSpPr>
        <p:spPr bwMode="auto">
          <a:xfrm rot="2152896" flipH="1">
            <a:off x="4568276" y="3525489"/>
            <a:ext cx="482600" cy="476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86" name="Line 14"/>
          <p:cNvSpPr>
            <a:spLocks noChangeShapeType="1"/>
          </p:cNvSpPr>
          <p:nvPr/>
        </p:nvSpPr>
        <p:spPr bwMode="auto">
          <a:xfrm flipV="1">
            <a:off x="1127874" y="2051545"/>
            <a:ext cx="0" cy="263542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5495" name="Line 23"/>
          <p:cNvSpPr>
            <a:spLocks noChangeShapeType="1"/>
          </p:cNvSpPr>
          <p:nvPr/>
        </p:nvSpPr>
        <p:spPr bwMode="auto">
          <a:xfrm flipV="1">
            <a:off x="1131049" y="4677417"/>
            <a:ext cx="5503441" cy="4774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05541" name="Group 69"/>
          <p:cNvGrpSpPr>
            <a:grpSpLocks/>
          </p:cNvGrpSpPr>
          <p:nvPr/>
        </p:nvGrpSpPr>
        <p:grpSpPr bwMode="auto">
          <a:xfrm>
            <a:off x="1650163" y="2987310"/>
            <a:ext cx="3330598" cy="1920467"/>
            <a:chOff x="992" y="1860"/>
            <a:chExt cx="2830" cy="1609"/>
          </a:xfrm>
        </p:grpSpPr>
        <p:sp>
          <p:nvSpPr>
            <p:cNvPr id="105498" name="Arc 26"/>
            <p:cNvSpPr>
              <a:spLocks/>
            </p:cNvSpPr>
            <p:nvPr/>
          </p:nvSpPr>
          <p:spPr bwMode="auto">
            <a:xfrm rot="18694193">
              <a:off x="526" y="2874"/>
              <a:ext cx="1014" cy="82"/>
            </a:xfrm>
            <a:custGeom>
              <a:avLst/>
              <a:gdLst>
                <a:gd name="G0" fmla="+- 20945 0 0"/>
                <a:gd name="G1" fmla="+- 0 0 0"/>
                <a:gd name="G2" fmla="+- 21600 0 0"/>
                <a:gd name="T0" fmla="*/ 19797 w 20945"/>
                <a:gd name="T1" fmla="*/ 21569 h 21569"/>
                <a:gd name="T2" fmla="*/ 0 w 20945"/>
                <a:gd name="T3" fmla="*/ 5280 h 21569"/>
                <a:gd name="T4" fmla="*/ 20945 w 20945"/>
                <a:gd name="T5" fmla="*/ 0 h 21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45" h="21569" fill="none" extrusionOk="0">
                  <a:moveTo>
                    <a:pt x="19796" y="21569"/>
                  </a:moveTo>
                  <a:cubicBezTo>
                    <a:pt x="10340" y="21066"/>
                    <a:pt x="2315" y="14462"/>
                    <a:pt x="0" y="5279"/>
                  </a:cubicBezTo>
                </a:path>
                <a:path w="20945" h="21569" stroke="0" extrusionOk="0">
                  <a:moveTo>
                    <a:pt x="19796" y="21569"/>
                  </a:moveTo>
                  <a:cubicBezTo>
                    <a:pt x="10340" y="21066"/>
                    <a:pt x="2315" y="14462"/>
                    <a:pt x="0" y="5279"/>
                  </a:cubicBezTo>
                  <a:lnTo>
                    <a:pt x="20945" y="0"/>
                  </a:lnTo>
                  <a:close/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99" name="Arc 27"/>
            <p:cNvSpPr>
              <a:spLocks/>
            </p:cNvSpPr>
            <p:nvPr/>
          </p:nvSpPr>
          <p:spPr bwMode="auto">
            <a:xfrm rot="-14122493" flipH="1" flipV="1">
              <a:off x="1632" y="1827"/>
              <a:ext cx="1209" cy="127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7676"/>
                <a:gd name="T2" fmla="*/ 20728 w 21600"/>
                <a:gd name="T3" fmla="*/ 27676 h 27676"/>
                <a:gd name="T4" fmla="*/ 0 w 21600"/>
                <a:gd name="T5" fmla="*/ 21600 h 276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7676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3656"/>
                    <a:pt x="21306" y="25702"/>
                    <a:pt x="20727" y="27675"/>
                  </a:cubicBezTo>
                </a:path>
                <a:path w="21600" h="27676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3656"/>
                    <a:pt x="21306" y="25702"/>
                    <a:pt x="20727" y="27675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01" name="Arc 29"/>
            <p:cNvSpPr>
              <a:spLocks/>
            </p:cNvSpPr>
            <p:nvPr/>
          </p:nvSpPr>
          <p:spPr bwMode="auto">
            <a:xfrm rot="2770929">
              <a:off x="2961" y="2608"/>
              <a:ext cx="1415" cy="307"/>
            </a:xfrm>
            <a:custGeom>
              <a:avLst/>
              <a:gdLst>
                <a:gd name="G0" fmla="+- 3363 0 0"/>
                <a:gd name="G1" fmla="+- 0 0 0"/>
                <a:gd name="G2" fmla="+- 21600 0 0"/>
                <a:gd name="T0" fmla="*/ 22826 w 22826"/>
                <a:gd name="T1" fmla="*/ 9369 h 21600"/>
                <a:gd name="T2" fmla="*/ 0 w 22826"/>
                <a:gd name="T3" fmla="*/ 21337 h 21600"/>
                <a:gd name="T4" fmla="*/ 3363 w 22826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826" h="21600" fill="none" extrusionOk="0">
                  <a:moveTo>
                    <a:pt x="22825" y="9368"/>
                  </a:moveTo>
                  <a:cubicBezTo>
                    <a:pt x="19226" y="16845"/>
                    <a:pt x="11661" y="21599"/>
                    <a:pt x="3363" y="21600"/>
                  </a:cubicBezTo>
                  <a:cubicBezTo>
                    <a:pt x="2236" y="21600"/>
                    <a:pt x="1112" y="21511"/>
                    <a:pt x="0" y="21336"/>
                  </a:cubicBezTo>
                </a:path>
                <a:path w="22826" h="21600" stroke="0" extrusionOk="0">
                  <a:moveTo>
                    <a:pt x="22825" y="9368"/>
                  </a:moveTo>
                  <a:cubicBezTo>
                    <a:pt x="19226" y="16845"/>
                    <a:pt x="11661" y="21599"/>
                    <a:pt x="3363" y="21600"/>
                  </a:cubicBezTo>
                  <a:cubicBezTo>
                    <a:pt x="2236" y="21600"/>
                    <a:pt x="1112" y="21511"/>
                    <a:pt x="0" y="21336"/>
                  </a:cubicBezTo>
                  <a:lnTo>
                    <a:pt x="3363" y="0"/>
                  </a:lnTo>
                  <a:close/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5497" name="Arc 25"/>
          <p:cNvSpPr>
            <a:spLocks/>
          </p:cNvSpPr>
          <p:nvPr/>
        </p:nvSpPr>
        <p:spPr bwMode="auto">
          <a:xfrm rot="5400000" flipV="1">
            <a:off x="2022787" y="1519443"/>
            <a:ext cx="2277347" cy="403860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5506" name="Group 34"/>
          <p:cNvGrpSpPr>
            <a:grpSpLocks/>
          </p:cNvGrpSpPr>
          <p:nvPr/>
        </p:nvGrpSpPr>
        <p:grpSpPr bwMode="auto">
          <a:xfrm>
            <a:off x="1467600" y="2574332"/>
            <a:ext cx="3671005" cy="2174699"/>
            <a:chOff x="937" y="1514"/>
            <a:chExt cx="3104" cy="1822"/>
          </a:xfrm>
        </p:grpSpPr>
        <p:sp>
          <p:nvSpPr>
            <p:cNvPr id="105478" name="Arc 6"/>
            <p:cNvSpPr>
              <a:spLocks/>
            </p:cNvSpPr>
            <p:nvPr/>
          </p:nvSpPr>
          <p:spPr bwMode="auto">
            <a:xfrm rot="3032032">
              <a:off x="2345" y="2447"/>
              <a:ext cx="955" cy="307"/>
            </a:xfrm>
            <a:custGeom>
              <a:avLst/>
              <a:gdLst>
                <a:gd name="G0" fmla="+- 3363 0 0"/>
                <a:gd name="G1" fmla="+- 0 0 0"/>
                <a:gd name="G2" fmla="+- 21600 0 0"/>
                <a:gd name="T0" fmla="*/ 19786 w 19786"/>
                <a:gd name="T1" fmla="*/ 14030 h 21600"/>
                <a:gd name="T2" fmla="*/ 0 w 19786"/>
                <a:gd name="T3" fmla="*/ 21337 h 21600"/>
                <a:gd name="T4" fmla="*/ 3363 w 19786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786" h="21600" fill="none" extrusionOk="0">
                  <a:moveTo>
                    <a:pt x="19786" y="14030"/>
                  </a:moveTo>
                  <a:cubicBezTo>
                    <a:pt x="15682" y="18833"/>
                    <a:pt x="9681" y="21599"/>
                    <a:pt x="3363" y="21600"/>
                  </a:cubicBezTo>
                  <a:cubicBezTo>
                    <a:pt x="2236" y="21600"/>
                    <a:pt x="1112" y="21511"/>
                    <a:pt x="0" y="21336"/>
                  </a:cubicBezTo>
                </a:path>
                <a:path w="19786" h="21600" stroke="0" extrusionOk="0">
                  <a:moveTo>
                    <a:pt x="19786" y="14030"/>
                  </a:moveTo>
                  <a:cubicBezTo>
                    <a:pt x="15682" y="18833"/>
                    <a:pt x="9681" y="21599"/>
                    <a:pt x="3363" y="21600"/>
                  </a:cubicBezTo>
                  <a:cubicBezTo>
                    <a:pt x="2236" y="21600"/>
                    <a:pt x="1112" y="21511"/>
                    <a:pt x="0" y="21336"/>
                  </a:cubicBezTo>
                  <a:lnTo>
                    <a:pt x="3363" y="0"/>
                  </a:lnTo>
                  <a:close/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79" name="Arc 7"/>
            <p:cNvSpPr>
              <a:spLocks/>
            </p:cNvSpPr>
            <p:nvPr/>
          </p:nvSpPr>
          <p:spPr bwMode="auto">
            <a:xfrm rot="668941">
              <a:off x="3069" y="3042"/>
              <a:ext cx="972" cy="150"/>
            </a:xfrm>
            <a:custGeom>
              <a:avLst/>
              <a:gdLst>
                <a:gd name="G0" fmla="+- 20825 0 0"/>
                <a:gd name="G1" fmla="+- 0 0 0"/>
                <a:gd name="G2" fmla="+- 21600 0 0"/>
                <a:gd name="T0" fmla="*/ 18530 w 20825"/>
                <a:gd name="T1" fmla="*/ 21478 h 21478"/>
                <a:gd name="T2" fmla="*/ 0 w 20825"/>
                <a:gd name="T3" fmla="*/ 5735 h 21478"/>
                <a:gd name="T4" fmla="*/ 20825 w 20825"/>
                <a:gd name="T5" fmla="*/ 0 h 21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25" h="21478" fill="none" extrusionOk="0">
                  <a:moveTo>
                    <a:pt x="18530" y="21477"/>
                  </a:moveTo>
                  <a:cubicBezTo>
                    <a:pt x="9705" y="20534"/>
                    <a:pt x="2356" y="14290"/>
                    <a:pt x="0" y="5734"/>
                  </a:cubicBezTo>
                </a:path>
                <a:path w="20825" h="21478" stroke="0" extrusionOk="0">
                  <a:moveTo>
                    <a:pt x="18530" y="21477"/>
                  </a:moveTo>
                  <a:cubicBezTo>
                    <a:pt x="9705" y="20534"/>
                    <a:pt x="2356" y="14290"/>
                    <a:pt x="0" y="5734"/>
                  </a:cubicBezTo>
                  <a:lnTo>
                    <a:pt x="20825" y="0"/>
                  </a:lnTo>
                  <a:close/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80" name="Arc 8"/>
            <p:cNvSpPr>
              <a:spLocks/>
            </p:cNvSpPr>
            <p:nvPr/>
          </p:nvSpPr>
          <p:spPr bwMode="auto">
            <a:xfrm rot="6667080">
              <a:off x="995" y="1943"/>
              <a:ext cx="947" cy="209"/>
            </a:xfrm>
            <a:custGeom>
              <a:avLst/>
              <a:gdLst>
                <a:gd name="G0" fmla="+- 21580 0 0"/>
                <a:gd name="G1" fmla="+- 0 0 0"/>
                <a:gd name="G2" fmla="+- 21600 0 0"/>
                <a:gd name="T0" fmla="*/ 21580 w 21580"/>
                <a:gd name="T1" fmla="*/ 21600 h 21600"/>
                <a:gd name="T2" fmla="*/ 0 w 21580"/>
                <a:gd name="T3" fmla="*/ 936 h 21600"/>
                <a:gd name="T4" fmla="*/ 21580 w 2158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80" h="21600" fill="none" extrusionOk="0">
                  <a:moveTo>
                    <a:pt x="21580" y="21600"/>
                  </a:moveTo>
                  <a:cubicBezTo>
                    <a:pt x="10014" y="21600"/>
                    <a:pt x="501" y="12490"/>
                    <a:pt x="0" y="935"/>
                  </a:cubicBezTo>
                </a:path>
                <a:path w="21580" h="21600" stroke="0" extrusionOk="0">
                  <a:moveTo>
                    <a:pt x="21580" y="21600"/>
                  </a:moveTo>
                  <a:cubicBezTo>
                    <a:pt x="10014" y="21600"/>
                    <a:pt x="501" y="12490"/>
                    <a:pt x="0" y="935"/>
                  </a:cubicBezTo>
                  <a:lnTo>
                    <a:pt x="21580" y="0"/>
                  </a:lnTo>
                  <a:close/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494" name="Arc 22"/>
            <p:cNvSpPr>
              <a:spLocks/>
            </p:cNvSpPr>
            <p:nvPr/>
          </p:nvSpPr>
          <p:spPr bwMode="auto">
            <a:xfrm rot="17718395">
              <a:off x="471" y="2788"/>
              <a:ext cx="1014" cy="82"/>
            </a:xfrm>
            <a:custGeom>
              <a:avLst/>
              <a:gdLst>
                <a:gd name="G0" fmla="+- 20945 0 0"/>
                <a:gd name="G1" fmla="+- 0 0 0"/>
                <a:gd name="G2" fmla="+- 21600 0 0"/>
                <a:gd name="T0" fmla="*/ 19797 w 20945"/>
                <a:gd name="T1" fmla="*/ 21569 h 21569"/>
                <a:gd name="T2" fmla="*/ 0 w 20945"/>
                <a:gd name="T3" fmla="*/ 5280 h 21569"/>
                <a:gd name="T4" fmla="*/ 20945 w 20945"/>
                <a:gd name="T5" fmla="*/ 0 h 21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45" h="21569" fill="none" extrusionOk="0">
                  <a:moveTo>
                    <a:pt x="19796" y="21569"/>
                  </a:moveTo>
                  <a:cubicBezTo>
                    <a:pt x="10340" y="21066"/>
                    <a:pt x="2315" y="14462"/>
                    <a:pt x="0" y="5279"/>
                  </a:cubicBezTo>
                </a:path>
                <a:path w="20945" h="21569" stroke="0" extrusionOk="0">
                  <a:moveTo>
                    <a:pt x="19796" y="21569"/>
                  </a:moveTo>
                  <a:cubicBezTo>
                    <a:pt x="10340" y="21066"/>
                    <a:pt x="2315" y="14462"/>
                    <a:pt x="0" y="5279"/>
                  </a:cubicBezTo>
                  <a:lnTo>
                    <a:pt x="20945" y="0"/>
                  </a:lnTo>
                  <a:close/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503" name="Arc 31"/>
            <p:cNvSpPr>
              <a:spLocks/>
            </p:cNvSpPr>
            <p:nvPr/>
          </p:nvSpPr>
          <p:spPr bwMode="auto">
            <a:xfrm rot="14248593" flipH="1">
              <a:off x="1591" y="1883"/>
              <a:ext cx="947" cy="209"/>
            </a:xfrm>
            <a:custGeom>
              <a:avLst/>
              <a:gdLst>
                <a:gd name="G0" fmla="+- 21580 0 0"/>
                <a:gd name="G1" fmla="+- 0 0 0"/>
                <a:gd name="G2" fmla="+- 21600 0 0"/>
                <a:gd name="T0" fmla="*/ 21580 w 21580"/>
                <a:gd name="T1" fmla="*/ 21600 h 21600"/>
                <a:gd name="T2" fmla="*/ 0 w 21580"/>
                <a:gd name="T3" fmla="*/ 936 h 21600"/>
                <a:gd name="T4" fmla="*/ 21580 w 2158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80" h="21600" fill="none" extrusionOk="0">
                  <a:moveTo>
                    <a:pt x="21580" y="21600"/>
                  </a:moveTo>
                  <a:cubicBezTo>
                    <a:pt x="10014" y="21600"/>
                    <a:pt x="501" y="12490"/>
                    <a:pt x="0" y="935"/>
                  </a:cubicBezTo>
                </a:path>
                <a:path w="21580" h="21600" stroke="0" extrusionOk="0">
                  <a:moveTo>
                    <a:pt x="21580" y="21600"/>
                  </a:moveTo>
                  <a:cubicBezTo>
                    <a:pt x="10014" y="21600"/>
                    <a:pt x="501" y="12490"/>
                    <a:pt x="0" y="935"/>
                  </a:cubicBezTo>
                  <a:lnTo>
                    <a:pt x="21580" y="0"/>
                  </a:lnTo>
                  <a:close/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6755430" y="4324956"/>
                <a:ext cx="1196610" cy="648191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effectLst/>
                              <a:latin typeface="Cambria Math"/>
                            </a:rPr>
                            <m:t>−1)</m:t>
                          </m:r>
                          <m:sSup>
                            <m:sSupPr>
                              <m:ctrlPr>
                                <a:rPr lang="en-US" b="0" i="1" smtClean="0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effectLst/>
                                  <a:latin typeface="Cambria Math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b="0" i="1" smtClean="0">
                                  <a:effectLst/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i="1" smtClean="0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i="1" smtClean="0">
                                  <a:effectLst/>
                                  <a:latin typeface="Cambria Math"/>
                                  <a:ea typeface="Cambria Math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b="0" i="1" smtClean="0">
                                  <a:effectLst/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>
                  <a:effectLst/>
                  <a:latin typeface="+mn-lt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5430" y="4324956"/>
                <a:ext cx="1196610" cy="6481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034046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105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500"/>
                                        <p:tgtEl>
                                          <p:spTgt spid="105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50"/>
                            </p:stCondLst>
                            <p:childTnLst>
                              <p:par>
                                <p:cTn id="1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9" dur="500"/>
                                        <p:tgtEl>
                                          <p:spTgt spid="105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54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54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9" dur="500"/>
                                        <p:tgtEl>
                                          <p:spTgt spid="105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05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5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5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3" dur="500"/>
                                        <p:tgtEl>
                                          <p:spTgt spid="105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05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5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5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57" dur="500"/>
                                        <p:tgtEl>
                                          <p:spTgt spid="105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105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485" grpId="0" animBg="1"/>
      <p:bldP spid="105489" grpId="0" autoUpdateAnimBg="0"/>
      <p:bldP spid="105490" grpId="0"/>
      <p:bldP spid="105507" grpId="0"/>
      <p:bldP spid="105508" grpId="0"/>
      <p:bldP spid="105509" grpId="0" animBg="1"/>
      <p:bldP spid="105510" grpId="0" animBg="1"/>
      <p:bldP spid="105486" grpId="0" animBg="1"/>
      <p:bldP spid="105495" grpId="0" animBg="1"/>
      <p:bldP spid="105497" grpId="0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23" name="Rectangle 39"/>
          <p:cNvSpPr>
            <a:spLocks noChangeArrowheads="1"/>
          </p:cNvSpPr>
          <p:nvPr/>
        </p:nvSpPr>
        <p:spPr bwMode="auto">
          <a:xfrm>
            <a:off x="601907" y="1102609"/>
            <a:ext cx="7772400" cy="45475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 anchor="ctr"/>
          <a:lstStyle/>
          <a:p>
            <a:pPr algn="l"/>
            <a:r>
              <a:rPr lang="en-US" sz="2400" b="1" dirty="0">
                <a:latin typeface="+mn-lt"/>
              </a:rPr>
              <a:t>Chi-Square Distribution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8824" name="Rectangle 40"/>
              <p:cNvSpPr>
                <a:spLocks noChangeArrowheads="1"/>
              </p:cNvSpPr>
              <p:nvPr/>
            </p:nvSpPr>
            <p:spPr bwMode="auto">
              <a:xfrm>
                <a:off x="687388" y="2413486"/>
                <a:ext cx="7772400" cy="66959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68034" tIns="33420" rIns="68034" bIns="33420"/>
              <a:lstStyle/>
              <a:p>
                <a:pPr marL="257827" indent="-257827">
                  <a:spcBef>
                    <a:spcPct val="20000"/>
                  </a:spcBef>
                  <a:buSzPct val="100000"/>
                  <a:buFont typeface="Arial" panose="020B0604020202020204" pitchFamily="34" charset="0"/>
                  <a:buChar char="•"/>
                </a:pPr>
                <a:r>
                  <a:rPr lang="en-US" sz="1805" dirty="0">
                    <a:latin typeface="+mn-lt"/>
                  </a:rPr>
                  <a:t>For example</a:t>
                </a:r>
                <a:r>
                  <a:rPr lang="en-US" sz="1805">
                    <a:latin typeface="+mn-lt"/>
                  </a:rPr>
                  <a:t>, </a:t>
                </a:r>
                <a:r>
                  <a:rPr lang="en-US" sz="1805" dirty="0">
                    <a:latin typeface="+mn-lt"/>
                  </a:rPr>
                  <a:t>in</a:t>
                </a:r>
                <a:r>
                  <a:rPr lang="en-US" sz="1805">
                    <a:latin typeface="+mn-lt"/>
                  </a:rPr>
                  <a:t> the previous graph there </a:t>
                </a:r>
                <a:r>
                  <a:rPr lang="en-US" sz="1805" dirty="0">
                    <a:latin typeface="+mn-lt"/>
                  </a:rPr>
                  <a:t>is a .95 probability of obtaining a </a:t>
                </a:r>
                <a:r>
                  <a:rPr lang="en-US" sz="1805" i="1" dirty="0">
                    <a:latin typeface="Symbol" panose="05050102010706020507" pitchFamily="18" charset="2"/>
                  </a:rPr>
                  <a:t>c</a:t>
                </a:r>
                <a:r>
                  <a:rPr lang="en-US" sz="1805" i="1" dirty="0">
                    <a:latin typeface="+mn-lt"/>
                  </a:rPr>
                  <a:t> </a:t>
                </a:r>
                <a:r>
                  <a:rPr lang="en-US" sz="1805" baseline="30000" dirty="0">
                    <a:latin typeface="+mn-lt"/>
                  </a:rPr>
                  <a:t>2</a:t>
                </a:r>
                <a:r>
                  <a:rPr lang="en-US" sz="1805" dirty="0">
                    <a:latin typeface="+mn-lt"/>
                  </a:rPr>
                  <a:t> (chi-square) value such that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5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sz="1805" i="1">
                            <a:latin typeface="Cambria Math" panose="02040503050406030204" pitchFamily="18" charset="0"/>
                          </a:rPr>
                          <m:t>.975</m:t>
                        </m:r>
                      </m:sub>
                      <m:sup>
                        <m:r>
                          <a:rPr lang="en-US" sz="1805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bSup>
                    <m:r>
                      <a:rPr lang="en-US" sz="1805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1805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805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p>
                        <m:r>
                          <a:rPr lang="en-US" sz="1805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1805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sSubSup>
                      <m:sSubSupPr>
                        <m:ctrlPr>
                          <a:rPr lang="en-US" sz="1805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5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sz="1805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.025</m:t>
                        </m:r>
                      </m:sub>
                      <m:sup>
                        <m:r>
                          <a:rPr lang="en-US" sz="1805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1805" dirty="0">
                    <a:latin typeface="+mn-lt"/>
                  </a:rPr>
                  <a:t>.</a:t>
                </a:r>
              </a:p>
            </p:txBody>
          </p:sp>
        </mc:Choice>
        <mc:Fallback xmlns="">
          <p:sp>
            <p:nvSpPr>
              <p:cNvPr id="118824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7388" y="2413486"/>
                <a:ext cx="7772400" cy="669598"/>
              </a:xfrm>
              <a:prstGeom prst="rect">
                <a:avLst/>
              </a:prstGeom>
              <a:blipFill>
                <a:blip r:embed="rId3"/>
                <a:stretch>
                  <a:fillRect l="-863" t="-8182" b="-10000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8811" name="Rectangle 27"/>
              <p:cNvSpPr>
                <a:spLocks noChangeArrowheads="1"/>
              </p:cNvSpPr>
              <p:nvPr/>
            </p:nvSpPr>
            <p:spPr bwMode="auto">
              <a:xfrm>
                <a:off x="687388" y="1691152"/>
                <a:ext cx="7772400" cy="95605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68034" tIns="33420" rIns="68034" bIns="33420"/>
              <a:lstStyle/>
              <a:p>
                <a:pPr marL="257827" indent="-257827">
                  <a:spcBef>
                    <a:spcPct val="20000"/>
                  </a:spcBef>
                  <a:buSzPct val="100000"/>
                  <a:buFont typeface="Arial" panose="020B0604020202020204" pitchFamily="34" charset="0"/>
                  <a:buChar char="•"/>
                </a:pPr>
                <a:r>
                  <a:rPr lang="en-US" sz="1805" dirty="0">
                    <a:latin typeface="+mn-lt"/>
                  </a:rPr>
                  <a:t>We will use the notation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𝛼</m:t>
                        </m:r>
                      </m:sub>
                      <m:sup>
                        <m:r>
                          <a:rPr lang="en-US" sz="1805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1805" dirty="0">
                    <a:latin typeface="+mn-lt"/>
                  </a:rPr>
                  <a:t> to denote the value for the chi-square distribution that provides an area of </a:t>
                </a:r>
                <a:r>
                  <a:rPr lang="en-US" sz="1805" i="1" dirty="0">
                    <a:latin typeface="+mn-lt"/>
                  </a:rPr>
                  <a:t>a</a:t>
                </a:r>
                <a:r>
                  <a:rPr lang="en-US" sz="1805" dirty="0">
                    <a:latin typeface="+mn-lt"/>
                  </a:rPr>
                  <a:t> to the </a:t>
                </a:r>
                <a:r>
                  <a:rPr lang="en-US" sz="1805" i="1" dirty="0">
                    <a:latin typeface="+mn-lt"/>
                  </a:rPr>
                  <a:t>right</a:t>
                </a:r>
                <a:r>
                  <a:rPr lang="en-US" sz="1805" dirty="0">
                    <a:latin typeface="+mn-lt"/>
                  </a:rPr>
                  <a:t> of the stated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𝛼</m:t>
                        </m:r>
                      </m:sub>
                      <m:sup>
                        <m:r>
                          <a:rPr lang="en-US" sz="1805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r>
                  <a:rPr lang="en-US" sz="1805" dirty="0">
                    <a:latin typeface="+mn-lt"/>
                  </a:rPr>
                  <a:t> value.</a:t>
                </a:r>
              </a:p>
            </p:txBody>
          </p:sp>
        </mc:Choice>
        <mc:Fallback xmlns="">
          <p:sp>
            <p:nvSpPr>
              <p:cNvPr id="118811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7388" y="1691152"/>
                <a:ext cx="7772400" cy="956056"/>
              </a:xfrm>
              <a:prstGeom prst="rect">
                <a:avLst/>
              </a:prstGeom>
              <a:blipFill>
                <a:blip r:embed="rId4"/>
                <a:stretch>
                  <a:fillRect l="-863" t="-3822" r="-392"/>
                </a:stretch>
              </a:blip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8193910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8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8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824" grpId="0" autoUpdateAnimBg="0"/>
      <p:bldP spid="1188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/>
          <p:cNvSpPr>
            <a:spLocks/>
          </p:cNvSpPr>
          <p:nvPr/>
        </p:nvSpPr>
        <p:spPr bwMode="auto">
          <a:xfrm>
            <a:off x="2264478" y="2039675"/>
            <a:ext cx="2375977" cy="1976565"/>
          </a:xfrm>
          <a:custGeom>
            <a:avLst/>
            <a:gdLst>
              <a:gd name="T0" fmla="*/ 8 w 2014"/>
              <a:gd name="T1" fmla="*/ 1656 h 1656"/>
              <a:gd name="T2" fmla="*/ 2012 w 2014"/>
              <a:gd name="T3" fmla="*/ 1406 h 1656"/>
              <a:gd name="T4" fmla="*/ 1889 w 2014"/>
              <a:gd name="T5" fmla="*/ 1326 h 1656"/>
              <a:gd name="T6" fmla="*/ 1817 w 2014"/>
              <a:gd name="T7" fmla="*/ 1269 h 1656"/>
              <a:gd name="T8" fmla="*/ 1738 w 2014"/>
              <a:gd name="T9" fmla="*/ 1202 h 1656"/>
              <a:gd name="T10" fmla="*/ 1682 w 2014"/>
              <a:gd name="T11" fmla="*/ 1146 h 1656"/>
              <a:gd name="T12" fmla="*/ 1619 w 2014"/>
              <a:gd name="T13" fmla="*/ 1083 h 1656"/>
              <a:gd name="T14" fmla="*/ 1562 w 2014"/>
              <a:gd name="T15" fmla="*/ 1026 h 1656"/>
              <a:gd name="T16" fmla="*/ 1511 w 2014"/>
              <a:gd name="T17" fmla="*/ 969 h 1656"/>
              <a:gd name="T18" fmla="*/ 1454 w 2014"/>
              <a:gd name="T19" fmla="*/ 909 h 1656"/>
              <a:gd name="T20" fmla="*/ 1406 w 2014"/>
              <a:gd name="T21" fmla="*/ 849 h 1656"/>
              <a:gd name="T22" fmla="*/ 1364 w 2014"/>
              <a:gd name="T23" fmla="*/ 795 h 1656"/>
              <a:gd name="T24" fmla="*/ 1313 w 2014"/>
              <a:gd name="T25" fmla="*/ 729 h 1656"/>
              <a:gd name="T26" fmla="*/ 1256 w 2014"/>
              <a:gd name="T27" fmla="*/ 654 h 1656"/>
              <a:gd name="T28" fmla="*/ 1217 w 2014"/>
              <a:gd name="T29" fmla="*/ 582 h 1656"/>
              <a:gd name="T30" fmla="*/ 1172 w 2014"/>
              <a:gd name="T31" fmla="*/ 510 h 1656"/>
              <a:gd name="T32" fmla="*/ 1127 w 2014"/>
              <a:gd name="T33" fmla="*/ 441 h 1656"/>
              <a:gd name="T34" fmla="*/ 1085 w 2014"/>
              <a:gd name="T35" fmla="*/ 375 h 1656"/>
              <a:gd name="T36" fmla="*/ 1034 w 2014"/>
              <a:gd name="T37" fmla="*/ 303 h 1656"/>
              <a:gd name="T38" fmla="*/ 989 w 2014"/>
              <a:gd name="T39" fmla="*/ 246 h 1656"/>
              <a:gd name="T40" fmla="*/ 944 w 2014"/>
              <a:gd name="T41" fmla="*/ 186 h 1656"/>
              <a:gd name="T42" fmla="*/ 890 w 2014"/>
              <a:gd name="T43" fmla="*/ 129 h 1656"/>
              <a:gd name="T44" fmla="*/ 842 w 2014"/>
              <a:gd name="T45" fmla="*/ 81 h 1656"/>
              <a:gd name="T46" fmla="*/ 785 w 2014"/>
              <a:gd name="T47" fmla="*/ 36 h 1656"/>
              <a:gd name="T48" fmla="*/ 704 w 2014"/>
              <a:gd name="T49" fmla="*/ 0 h 1656"/>
              <a:gd name="T50" fmla="*/ 620 w 2014"/>
              <a:gd name="T51" fmla="*/ 24 h 1656"/>
              <a:gd name="T52" fmla="*/ 563 w 2014"/>
              <a:gd name="T53" fmla="*/ 78 h 1656"/>
              <a:gd name="T54" fmla="*/ 509 w 2014"/>
              <a:gd name="T55" fmla="*/ 138 h 1656"/>
              <a:gd name="T56" fmla="*/ 461 w 2014"/>
              <a:gd name="T57" fmla="*/ 219 h 1656"/>
              <a:gd name="T58" fmla="*/ 418 w 2014"/>
              <a:gd name="T59" fmla="*/ 288 h 1656"/>
              <a:gd name="T60" fmla="*/ 377 w 2014"/>
              <a:gd name="T61" fmla="*/ 360 h 1656"/>
              <a:gd name="T62" fmla="*/ 338 w 2014"/>
              <a:gd name="T63" fmla="*/ 429 h 1656"/>
              <a:gd name="T64" fmla="*/ 310 w 2014"/>
              <a:gd name="T65" fmla="*/ 504 h 1656"/>
              <a:gd name="T66" fmla="*/ 278 w 2014"/>
              <a:gd name="T67" fmla="*/ 570 h 1656"/>
              <a:gd name="T68" fmla="*/ 248 w 2014"/>
              <a:gd name="T69" fmla="*/ 639 h 1656"/>
              <a:gd name="T70" fmla="*/ 215 w 2014"/>
              <a:gd name="T71" fmla="*/ 711 h 1656"/>
              <a:gd name="T72" fmla="*/ 191 w 2014"/>
              <a:gd name="T73" fmla="*/ 777 h 1656"/>
              <a:gd name="T74" fmla="*/ 158 w 2014"/>
              <a:gd name="T75" fmla="*/ 849 h 1656"/>
              <a:gd name="T76" fmla="*/ 126 w 2014"/>
              <a:gd name="T77" fmla="*/ 924 h 1656"/>
              <a:gd name="T78" fmla="*/ 92 w 2014"/>
              <a:gd name="T79" fmla="*/ 988 h 1656"/>
              <a:gd name="T80" fmla="*/ 66 w 2014"/>
              <a:gd name="T81" fmla="*/ 1038 h 1656"/>
              <a:gd name="T82" fmla="*/ 34 w 2014"/>
              <a:gd name="T83" fmla="*/ 1108 h 165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</a:cxnLst>
            <a:rect l="0" t="0" r="r" b="b"/>
            <a:pathLst>
              <a:path w="2014" h="1656">
                <a:moveTo>
                  <a:pt x="0" y="1168"/>
                </a:moveTo>
                <a:lnTo>
                  <a:pt x="8" y="1656"/>
                </a:lnTo>
                <a:lnTo>
                  <a:pt x="2014" y="1652"/>
                </a:lnTo>
                <a:lnTo>
                  <a:pt x="2012" y="1406"/>
                </a:lnTo>
                <a:lnTo>
                  <a:pt x="1919" y="1347"/>
                </a:lnTo>
                <a:lnTo>
                  <a:pt x="1889" y="1326"/>
                </a:lnTo>
                <a:lnTo>
                  <a:pt x="1856" y="1299"/>
                </a:lnTo>
                <a:lnTo>
                  <a:pt x="1817" y="1269"/>
                </a:lnTo>
                <a:lnTo>
                  <a:pt x="1772" y="1236"/>
                </a:lnTo>
                <a:lnTo>
                  <a:pt x="1738" y="1202"/>
                </a:lnTo>
                <a:lnTo>
                  <a:pt x="1702" y="1170"/>
                </a:lnTo>
                <a:lnTo>
                  <a:pt x="1682" y="1146"/>
                </a:lnTo>
                <a:lnTo>
                  <a:pt x="1652" y="1119"/>
                </a:lnTo>
                <a:lnTo>
                  <a:pt x="1619" y="1083"/>
                </a:lnTo>
                <a:lnTo>
                  <a:pt x="1588" y="1058"/>
                </a:lnTo>
                <a:lnTo>
                  <a:pt x="1562" y="1026"/>
                </a:lnTo>
                <a:lnTo>
                  <a:pt x="1535" y="996"/>
                </a:lnTo>
                <a:lnTo>
                  <a:pt x="1511" y="969"/>
                </a:lnTo>
                <a:lnTo>
                  <a:pt x="1484" y="942"/>
                </a:lnTo>
                <a:lnTo>
                  <a:pt x="1454" y="909"/>
                </a:lnTo>
                <a:lnTo>
                  <a:pt x="1430" y="876"/>
                </a:lnTo>
                <a:lnTo>
                  <a:pt x="1406" y="849"/>
                </a:lnTo>
                <a:lnTo>
                  <a:pt x="1388" y="825"/>
                </a:lnTo>
                <a:lnTo>
                  <a:pt x="1364" y="795"/>
                </a:lnTo>
                <a:lnTo>
                  <a:pt x="1340" y="765"/>
                </a:lnTo>
                <a:lnTo>
                  <a:pt x="1313" y="729"/>
                </a:lnTo>
                <a:lnTo>
                  <a:pt x="1280" y="687"/>
                </a:lnTo>
                <a:lnTo>
                  <a:pt x="1256" y="654"/>
                </a:lnTo>
                <a:lnTo>
                  <a:pt x="1238" y="618"/>
                </a:lnTo>
                <a:lnTo>
                  <a:pt x="1217" y="582"/>
                </a:lnTo>
                <a:lnTo>
                  <a:pt x="1193" y="546"/>
                </a:lnTo>
                <a:lnTo>
                  <a:pt x="1172" y="510"/>
                </a:lnTo>
                <a:lnTo>
                  <a:pt x="1151" y="474"/>
                </a:lnTo>
                <a:lnTo>
                  <a:pt x="1127" y="441"/>
                </a:lnTo>
                <a:lnTo>
                  <a:pt x="1109" y="405"/>
                </a:lnTo>
                <a:lnTo>
                  <a:pt x="1085" y="375"/>
                </a:lnTo>
                <a:lnTo>
                  <a:pt x="1058" y="336"/>
                </a:lnTo>
                <a:lnTo>
                  <a:pt x="1034" y="303"/>
                </a:lnTo>
                <a:lnTo>
                  <a:pt x="1016" y="276"/>
                </a:lnTo>
                <a:lnTo>
                  <a:pt x="989" y="246"/>
                </a:lnTo>
                <a:lnTo>
                  <a:pt x="965" y="213"/>
                </a:lnTo>
                <a:lnTo>
                  <a:pt x="944" y="186"/>
                </a:lnTo>
                <a:lnTo>
                  <a:pt x="914" y="156"/>
                </a:lnTo>
                <a:lnTo>
                  <a:pt x="890" y="129"/>
                </a:lnTo>
                <a:lnTo>
                  <a:pt x="869" y="105"/>
                </a:lnTo>
                <a:lnTo>
                  <a:pt x="842" y="81"/>
                </a:lnTo>
                <a:lnTo>
                  <a:pt x="815" y="60"/>
                </a:lnTo>
                <a:lnTo>
                  <a:pt x="785" y="36"/>
                </a:lnTo>
                <a:lnTo>
                  <a:pt x="746" y="15"/>
                </a:lnTo>
                <a:lnTo>
                  <a:pt x="704" y="0"/>
                </a:lnTo>
                <a:lnTo>
                  <a:pt x="656" y="6"/>
                </a:lnTo>
                <a:lnTo>
                  <a:pt x="620" y="24"/>
                </a:lnTo>
                <a:lnTo>
                  <a:pt x="590" y="51"/>
                </a:lnTo>
                <a:lnTo>
                  <a:pt x="563" y="78"/>
                </a:lnTo>
                <a:lnTo>
                  <a:pt x="536" y="108"/>
                </a:lnTo>
                <a:lnTo>
                  <a:pt x="509" y="138"/>
                </a:lnTo>
                <a:lnTo>
                  <a:pt x="482" y="180"/>
                </a:lnTo>
                <a:lnTo>
                  <a:pt x="461" y="219"/>
                </a:lnTo>
                <a:lnTo>
                  <a:pt x="440" y="252"/>
                </a:lnTo>
                <a:lnTo>
                  <a:pt x="418" y="288"/>
                </a:lnTo>
                <a:lnTo>
                  <a:pt x="395" y="324"/>
                </a:lnTo>
                <a:lnTo>
                  <a:pt x="377" y="360"/>
                </a:lnTo>
                <a:lnTo>
                  <a:pt x="358" y="396"/>
                </a:lnTo>
                <a:lnTo>
                  <a:pt x="338" y="429"/>
                </a:lnTo>
                <a:lnTo>
                  <a:pt x="322" y="468"/>
                </a:lnTo>
                <a:lnTo>
                  <a:pt x="310" y="504"/>
                </a:lnTo>
                <a:lnTo>
                  <a:pt x="290" y="537"/>
                </a:lnTo>
                <a:lnTo>
                  <a:pt x="278" y="570"/>
                </a:lnTo>
                <a:lnTo>
                  <a:pt x="263" y="603"/>
                </a:lnTo>
                <a:lnTo>
                  <a:pt x="248" y="639"/>
                </a:lnTo>
                <a:lnTo>
                  <a:pt x="233" y="675"/>
                </a:lnTo>
                <a:lnTo>
                  <a:pt x="215" y="711"/>
                </a:lnTo>
                <a:lnTo>
                  <a:pt x="203" y="744"/>
                </a:lnTo>
                <a:lnTo>
                  <a:pt x="191" y="777"/>
                </a:lnTo>
                <a:lnTo>
                  <a:pt x="179" y="813"/>
                </a:lnTo>
                <a:lnTo>
                  <a:pt x="158" y="849"/>
                </a:lnTo>
                <a:lnTo>
                  <a:pt x="140" y="888"/>
                </a:lnTo>
                <a:lnTo>
                  <a:pt x="126" y="924"/>
                </a:lnTo>
                <a:lnTo>
                  <a:pt x="110" y="958"/>
                </a:lnTo>
                <a:lnTo>
                  <a:pt x="92" y="988"/>
                </a:lnTo>
                <a:lnTo>
                  <a:pt x="78" y="1014"/>
                </a:lnTo>
                <a:lnTo>
                  <a:pt x="66" y="1038"/>
                </a:lnTo>
                <a:lnTo>
                  <a:pt x="53" y="1071"/>
                </a:lnTo>
                <a:lnTo>
                  <a:pt x="34" y="1108"/>
                </a:lnTo>
                <a:lnTo>
                  <a:pt x="20" y="1136"/>
                </a:lnTo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  <a:extLst/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Reference Serif" pitchFamily="18" charset="0"/>
              <a:cs typeface="+mn-cs"/>
            </a:endParaRPr>
          </a:p>
        </p:txBody>
      </p:sp>
      <p:sp>
        <p:nvSpPr>
          <p:cNvPr id="4" name="Freeform 4"/>
          <p:cNvSpPr>
            <a:spLocks/>
          </p:cNvSpPr>
          <p:nvPr/>
        </p:nvSpPr>
        <p:spPr bwMode="auto">
          <a:xfrm>
            <a:off x="1825859" y="3440516"/>
            <a:ext cx="439738" cy="581693"/>
          </a:xfrm>
          <a:custGeom>
            <a:avLst/>
            <a:gdLst>
              <a:gd name="T0" fmla="*/ 277 w 277"/>
              <a:gd name="T1" fmla="*/ 0 h 448"/>
              <a:gd name="T2" fmla="*/ 276 w 277"/>
              <a:gd name="T3" fmla="*/ 448 h 448"/>
              <a:gd name="T4" fmla="*/ 0 w 277"/>
              <a:gd name="T5" fmla="*/ 448 h 448"/>
              <a:gd name="T6" fmla="*/ 26 w 277"/>
              <a:gd name="T7" fmla="*/ 424 h 448"/>
              <a:gd name="T8" fmla="*/ 42 w 277"/>
              <a:gd name="T9" fmla="*/ 400 h 448"/>
              <a:gd name="T10" fmla="*/ 62 w 277"/>
              <a:gd name="T11" fmla="*/ 372 h 448"/>
              <a:gd name="T12" fmla="*/ 82 w 277"/>
              <a:gd name="T13" fmla="*/ 347 h 448"/>
              <a:gd name="T14" fmla="*/ 98 w 277"/>
              <a:gd name="T15" fmla="*/ 317 h 448"/>
              <a:gd name="T16" fmla="*/ 120 w 277"/>
              <a:gd name="T17" fmla="*/ 284 h 448"/>
              <a:gd name="T18" fmla="*/ 133 w 277"/>
              <a:gd name="T19" fmla="*/ 260 h 448"/>
              <a:gd name="T20" fmla="*/ 150 w 277"/>
              <a:gd name="T21" fmla="*/ 227 h 448"/>
              <a:gd name="T22" fmla="*/ 170 w 277"/>
              <a:gd name="T23" fmla="*/ 192 h 448"/>
              <a:gd name="T24" fmla="*/ 185 w 277"/>
              <a:gd name="T25" fmla="*/ 164 h 448"/>
              <a:gd name="T26" fmla="*/ 207 w 277"/>
              <a:gd name="T27" fmla="*/ 131 h 448"/>
              <a:gd name="T28" fmla="*/ 220 w 277"/>
              <a:gd name="T29" fmla="*/ 104 h 448"/>
              <a:gd name="T30" fmla="*/ 236 w 277"/>
              <a:gd name="T31" fmla="*/ 74 h 448"/>
              <a:gd name="T32" fmla="*/ 250 w 277"/>
              <a:gd name="T33" fmla="*/ 44 h 448"/>
              <a:gd name="T34" fmla="*/ 266 w 277"/>
              <a:gd name="T35" fmla="*/ 19 h 44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77" h="448">
                <a:moveTo>
                  <a:pt x="277" y="0"/>
                </a:moveTo>
                <a:lnTo>
                  <a:pt x="276" y="448"/>
                </a:lnTo>
                <a:lnTo>
                  <a:pt x="0" y="448"/>
                </a:lnTo>
                <a:lnTo>
                  <a:pt x="26" y="424"/>
                </a:lnTo>
                <a:lnTo>
                  <a:pt x="42" y="400"/>
                </a:lnTo>
                <a:lnTo>
                  <a:pt x="62" y="372"/>
                </a:lnTo>
                <a:lnTo>
                  <a:pt x="82" y="347"/>
                </a:lnTo>
                <a:lnTo>
                  <a:pt x="98" y="317"/>
                </a:lnTo>
                <a:lnTo>
                  <a:pt x="120" y="284"/>
                </a:lnTo>
                <a:lnTo>
                  <a:pt x="133" y="260"/>
                </a:lnTo>
                <a:lnTo>
                  <a:pt x="150" y="227"/>
                </a:lnTo>
                <a:lnTo>
                  <a:pt x="170" y="192"/>
                </a:lnTo>
                <a:lnTo>
                  <a:pt x="185" y="164"/>
                </a:lnTo>
                <a:lnTo>
                  <a:pt x="207" y="131"/>
                </a:lnTo>
                <a:lnTo>
                  <a:pt x="220" y="104"/>
                </a:lnTo>
                <a:lnTo>
                  <a:pt x="236" y="74"/>
                </a:lnTo>
                <a:lnTo>
                  <a:pt x="250" y="44"/>
                </a:lnTo>
                <a:lnTo>
                  <a:pt x="266" y="19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Reference Serif" pitchFamily="18" charset="0"/>
              <a:cs typeface="+mn-cs"/>
            </a:endParaRPr>
          </a:p>
        </p:txBody>
      </p:sp>
      <p:sp>
        <p:nvSpPr>
          <p:cNvPr id="5" name="Freeform 5"/>
          <p:cNvSpPr>
            <a:spLocks/>
          </p:cNvSpPr>
          <p:nvPr/>
        </p:nvSpPr>
        <p:spPr bwMode="auto">
          <a:xfrm>
            <a:off x="4634828" y="3727394"/>
            <a:ext cx="1104900" cy="294814"/>
          </a:xfrm>
          <a:custGeom>
            <a:avLst/>
            <a:gdLst>
              <a:gd name="T0" fmla="*/ 4 w 696"/>
              <a:gd name="T1" fmla="*/ 2 h 232"/>
              <a:gd name="T2" fmla="*/ 0 w 696"/>
              <a:gd name="T3" fmla="*/ 230 h 232"/>
              <a:gd name="T4" fmla="*/ 696 w 696"/>
              <a:gd name="T5" fmla="*/ 232 h 232"/>
              <a:gd name="T6" fmla="*/ 696 w 696"/>
              <a:gd name="T7" fmla="*/ 210 h 232"/>
              <a:gd name="T8" fmla="*/ 676 w 696"/>
              <a:gd name="T9" fmla="*/ 206 h 232"/>
              <a:gd name="T10" fmla="*/ 644 w 696"/>
              <a:gd name="T11" fmla="*/ 202 h 232"/>
              <a:gd name="T12" fmla="*/ 610 w 696"/>
              <a:gd name="T13" fmla="*/ 195 h 232"/>
              <a:gd name="T14" fmla="*/ 576 w 696"/>
              <a:gd name="T15" fmla="*/ 190 h 232"/>
              <a:gd name="T16" fmla="*/ 544 w 696"/>
              <a:gd name="T17" fmla="*/ 184 h 232"/>
              <a:gd name="T18" fmla="*/ 510 w 696"/>
              <a:gd name="T19" fmla="*/ 177 h 232"/>
              <a:gd name="T20" fmla="*/ 478 w 696"/>
              <a:gd name="T21" fmla="*/ 172 h 232"/>
              <a:gd name="T22" fmla="*/ 447 w 696"/>
              <a:gd name="T23" fmla="*/ 164 h 232"/>
              <a:gd name="T24" fmla="*/ 420 w 696"/>
              <a:gd name="T25" fmla="*/ 156 h 232"/>
              <a:gd name="T26" fmla="*/ 384 w 696"/>
              <a:gd name="T27" fmla="*/ 147 h 232"/>
              <a:gd name="T28" fmla="*/ 356 w 696"/>
              <a:gd name="T29" fmla="*/ 142 h 232"/>
              <a:gd name="T30" fmla="*/ 326 w 696"/>
              <a:gd name="T31" fmla="*/ 134 h 232"/>
              <a:gd name="T32" fmla="*/ 298 w 696"/>
              <a:gd name="T33" fmla="*/ 126 h 232"/>
              <a:gd name="T34" fmla="*/ 273 w 696"/>
              <a:gd name="T35" fmla="*/ 118 h 232"/>
              <a:gd name="T36" fmla="*/ 256 w 696"/>
              <a:gd name="T37" fmla="*/ 114 h 232"/>
              <a:gd name="T38" fmla="*/ 234 w 696"/>
              <a:gd name="T39" fmla="*/ 104 h 232"/>
              <a:gd name="T40" fmla="*/ 196 w 696"/>
              <a:gd name="T41" fmla="*/ 94 h 232"/>
              <a:gd name="T42" fmla="*/ 172 w 696"/>
              <a:gd name="T43" fmla="*/ 86 h 232"/>
              <a:gd name="T44" fmla="*/ 144 w 696"/>
              <a:gd name="T45" fmla="*/ 74 h 232"/>
              <a:gd name="T46" fmla="*/ 121 w 696"/>
              <a:gd name="T47" fmla="*/ 62 h 232"/>
              <a:gd name="T48" fmla="*/ 90 w 696"/>
              <a:gd name="T49" fmla="*/ 49 h 232"/>
              <a:gd name="T50" fmla="*/ 57 w 696"/>
              <a:gd name="T51" fmla="*/ 27 h 232"/>
              <a:gd name="T52" fmla="*/ 25 w 696"/>
              <a:gd name="T53" fmla="*/ 12 h 232"/>
              <a:gd name="T54" fmla="*/ 0 w 696"/>
              <a:gd name="T55" fmla="*/ 0 h 232"/>
              <a:gd name="T56" fmla="*/ 0 w 696"/>
              <a:gd name="T57" fmla="*/ 2 h 232"/>
              <a:gd name="T58" fmla="*/ 0 w 696"/>
              <a:gd name="T59" fmla="*/ 2 h 23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</a:cxnLst>
            <a:rect l="0" t="0" r="r" b="b"/>
            <a:pathLst>
              <a:path w="696" h="232">
                <a:moveTo>
                  <a:pt x="4" y="2"/>
                </a:moveTo>
                <a:lnTo>
                  <a:pt x="0" y="230"/>
                </a:lnTo>
                <a:lnTo>
                  <a:pt x="696" y="232"/>
                </a:lnTo>
                <a:lnTo>
                  <a:pt x="696" y="210"/>
                </a:lnTo>
                <a:lnTo>
                  <a:pt x="676" y="206"/>
                </a:lnTo>
                <a:lnTo>
                  <a:pt x="644" y="202"/>
                </a:lnTo>
                <a:lnTo>
                  <a:pt x="610" y="195"/>
                </a:lnTo>
                <a:lnTo>
                  <a:pt x="576" y="190"/>
                </a:lnTo>
                <a:lnTo>
                  <a:pt x="544" y="184"/>
                </a:lnTo>
                <a:lnTo>
                  <a:pt x="510" y="177"/>
                </a:lnTo>
                <a:lnTo>
                  <a:pt x="478" y="172"/>
                </a:lnTo>
                <a:lnTo>
                  <a:pt x="447" y="164"/>
                </a:lnTo>
                <a:lnTo>
                  <a:pt x="420" y="156"/>
                </a:lnTo>
                <a:lnTo>
                  <a:pt x="384" y="147"/>
                </a:lnTo>
                <a:lnTo>
                  <a:pt x="356" y="142"/>
                </a:lnTo>
                <a:lnTo>
                  <a:pt x="326" y="134"/>
                </a:lnTo>
                <a:lnTo>
                  <a:pt x="298" y="126"/>
                </a:lnTo>
                <a:lnTo>
                  <a:pt x="273" y="118"/>
                </a:lnTo>
                <a:lnTo>
                  <a:pt x="256" y="114"/>
                </a:lnTo>
                <a:lnTo>
                  <a:pt x="234" y="104"/>
                </a:lnTo>
                <a:lnTo>
                  <a:pt x="196" y="94"/>
                </a:lnTo>
                <a:lnTo>
                  <a:pt x="172" y="86"/>
                </a:lnTo>
                <a:lnTo>
                  <a:pt x="144" y="74"/>
                </a:lnTo>
                <a:lnTo>
                  <a:pt x="121" y="62"/>
                </a:lnTo>
                <a:lnTo>
                  <a:pt x="90" y="49"/>
                </a:lnTo>
                <a:lnTo>
                  <a:pt x="57" y="27"/>
                </a:lnTo>
                <a:lnTo>
                  <a:pt x="25" y="12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  <a:effectLst/>
          <a:extLst/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Reference Serif" pitchFamily="18" charset="0"/>
              <a:cs typeface="+mn-cs"/>
            </a:endParaRP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2081629" y="3119767"/>
            <a:ext cx="0" cy="44401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Reference Serif" pitchFamily="18" charset="0"/>
              <a:cs typeface="+mn-cs"/>
            </a:endParaRP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>
            <a:off x="5066628" y="3341934"/>
            <a:ext cx="0" cy="44401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Reference Serif" pitchFamily="18" charset="0"/>
              <a:cs typeface="+mn-cs"/>
            </a:endParaRPr>
          </a:p>
        </p:txBody>
      </p:sp>
      <p:sp>
        <p:nvSpPr>
          <p:cNvPr id="8" name="Line 8"/>
          <p:cNvSpPr>
            <a:spLocks noChangeShapeType="1"/>
          </p:cNvSpPr>
          <p:nvPr/>
        </p:nvSpPr>
        <p:spPr bwMode="auto">
          <a:xfrm flipV="1">
            <a:off x="1800225" y="1945383"/>
            <a:ext cx="0" cy="2076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Reference Serif" pitchFamily="18" charset="0"/>
              <a:cs typeface="+mn-cs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490789" y="3239222"/>
            <a:ext cx="1805930" cy="623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034" tIns="33420" rIns="68034" bIns="33420">
            <a:spAutoFit/>
          </a:bodyPr>
          <a:lstStyle>
            <a:lvl1pPr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1pPr>
            <a:lvl2pPr marL="742950" indent="-285750"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2pPr>
            <a:lvl3pPr marL="1143000" indent="-228600"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3pPr>
            <a:lvl4pPr marL="1600200" indent="-228600"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4pPr>
            <a:lvl5pPr marL="2057400" indent="-228600"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MS Reference Serif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MS Reference Serif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MS Reference Serif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MS Reference Serif"/>
              </a:defRPr>
            </a:lvl9pPr>
          </a:lstStyle>
          <a:p>
            <a:pPr algn="l"/>
            <a:r>
              <a:rPr lang="en-US" altLang="en-US" sz="1805" dirty="0">
                <a:latin typeface="Book Antiqua" pitchFamily="18" charset="0"/>
              </a:rPr>
              <a:t>      </a:t>
            </a:r>
            <a:r>
              <a:rPr lang="en-US" altLang="en-US" sz="1805" dirty="0">
                <a:latin typeface="+mn-lt"/>
              </a:rPr>
              <a:t>95% of the</a:t>
            </a:r>
          </a:p>
          <a:p>
            <a:pPr algn="l"/>
            <a:r>
              <a:rPr lang="en-US" altLang="en-US" sz="1805" dirty="0">
                <a:latin typeface="+mn-lt"/>
              </a:rPr>
              <a:t>possible </a:t>
            </a:r>
            <a:r>
              <a:rPr lang="en-US" altLang="en-US" sz="1805" dirty="0">
                <a:latin typeface="Symbol" panose="05050102010706020507" pitchFamily="18" charset="2"/>
              </a:rPr>
              <a:t></a:t>
            </a:r>
            <a:r>
              <a:rPr lang="en-US" altLang="en-US" sz="1805" baseline="30000" dirty="0">
                <a:latin typeface="+mn-lt"/>
              </a:rPr>
              <a:t>2</a:t>
            </a:r>
            <a:r>
              <a:rPr lang="en-US" altLang="en-US" sz="1805" dirty="0">
                <a:latin typeface="+mn-lt"/>
              </a:rPr>
              <a:t> values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6420077" y="3797817"/>
            <a:ext cx="340979" cy="345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034" tIns="33420" rIns="68034" bIns="33420">
            <a:spAutoFit/>
          </a:bodyPr>
          <a:lstStyle>
            <a:lvl1pPr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1pPr>
            <a:lvl2pPr marL="742950" indent="-285750"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2pPr>
            <a:lvl3pPr marL="1143000" indent="-228600"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3pPr>
            <a:lvl4pPr marL="1600200" indent="-228600"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4pPr>
            <a:lvl5pPr marL="2057400" indent="-228600"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MS Reference Serif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MS Reference Serif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MS Reference Serif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MS Reference Serif"/>
              </a:defRPr>
            </a:lvl9pPr>
          </a:lstStyle>
          <a:p>
            <a:pPr algn="l"/>
            <a:r>
              <a:rPr lang="en-US" altLang="en-US" sz="1805" i="1" dirty="0">
                <a:latin typeface="Symbol" pitchFamily="18" charset="2"/>
              </a:rPr>
              <a:t></a:t>
            </a:r>
            <a:r>
              <a:rPr lang="en-US" altLang="en-US" sz="1805" baseline="30000" dirty="0">
                <a:latin typeface="Book Antiqua" pitchFamily="18" charset="0"/>
              </a:rPr>
              <a:t>2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1670233" y="4102857"/>
            <a:ext cx="252813" cy="345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034" tIns="33420" rIns="68034" bIns="33420">
            <a:spAutoFit/>
          </a:bodyPr>
          <a:lstStyle>
            <a:lvl1pPr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1pPr>
            <a:lvl2pPr marL="742950" indent="-285750"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2pPr>
            <a:lvl3pPr marL="1143000" indent="-228600"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3pPr>
            <a:lvl4pPr marL="1600200" indent="-228600"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4pPr>
            <a:lvl5pPr marL="2057400" indent="-228600"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MS Reference Serif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MS Reference Serif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MS Reference Serif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MS Reference Serif"/>
              </a:defRPr>
            </a:lvl9pPr>
          </a:lstStyle>
          <a:p>
            <a:pPr algn="l"/>
            <a:r>
              <a:rPr lang="en-US" altLang="en-US" sz="1805" dirty="0">
                <a:latin typeface="Book Antiqua" pitchFamily="18" charset="0"/>
              </a:rPr>
              <a:t>0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783313" y="2996489"/>
            <a:ext cx="541354" cy="345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034" tIns="33420" rIns="68034" bIns="33420">
            <a:spAutoFit/>
          </a:bodyPr>
          <a:lstStyle>
            <a:lvl1pPr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1pPr>
            <a:lvl2pPr marL="742950" indent="-285750"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2pPr>
            <a:lvl3pPr marL="1143000" indent="-228600"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3pPr>
            <a:lvl4pPr marL="1600200" indent="-228600"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4pPr>
            <a:lvl5pPr marL="2057400" indent="-228600"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MS Reference Serif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MS Reference Serif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MS Reference Serif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MS Reference Serif"/>
              </a:defRPr>
            </a:lvl9pPr>
          </a:lstStyle>
          <a:p>
            <a:pPr algn="l"/>
            <a:r>
              <a:rPr lang="en-US" altLang="en-US" sz="1805" dirty="0">
                <a:latin typeface="Book Antiqua" pitchFamily="18" charset="0"/>
              </a:rPr>
              <a:t>.025</a:t>
            </a:r>
          </a:p>
        </p:txBody>
      </p:sp>
      <p:grpSp>
        <p:nvGrpSpPr>
          <p:cNvPr id="14" name="Group 28"/>
          <p:cNvGrpSpPr>
            <a:grpSpLocks/>
          </p:cNvGrpSpPr>
          <p:nvPr/>
        </p:nvGrpSpPr>
        <p:grpSpPr bwMode="auto">
          <a:xfrm>
            <a:off x="2147889" y="1929866"/>
            <a:ext cx="3445024" cy="2143666"/>
            <a:chOff x="1353" y="904"/>
            <a:chExt cx="2905" cy="1796"/>
          </a:xfrm>
        </p:grpSpPr>
        <p:sp>
          <p:nvSpPr>
            <p:cNvPr id="15" name="Arc 15"/>
            <p:cNvSpPr>
              <a:spLocks/>
            </p:cNvSpPr>
            <p:nvPr/>
          </p:nvSpPr>
          <p:spPr bwMode="auto">
            <a:xfrm rot="3120000">
              <a:off x="2609" y="1838"/>
              <a:ext cx="1096" cy="307"/>
            </a:xfrm>
            <a:custGeom>
              <a:avLst/>
              <a:gdLst>
                <a:gd name="G0" fmla="+- 3363 0 0"/>
                <a:gd name="G1" fmla="+- 0 0 0"/>
                <a:gd name="G2" fmla="+- 21600 0 0"/>
                <a:gd name="T0" fmla="*/ 21918 w 21918"/>
                <a:gd name="T1" fmla="*/ 11058 h 21600"/>
                <a:gd name="T2" fmla="*/ 0 w 21918"/>
                <a:gd name="T3" fmla="*/ 21337 h 21600"/>
                <a:gd name="T4" fmla="*/ 3363 w 21918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918" h="21600" fill="none" extrusionOk="0">
                  <a:moveTo>
                    <a:pt x="21917" y="11057"/>
                  </a:moveTo>
                  <a:cubicBezTo>
                    <a:pt x="18021" y="17595"/>
                    <a:pt x="10973" y="21599"/>
                    <a:pt x="3363" y="21600"/>
                  </a:cubicBezTo>
                  <a:cubicBezTo>
                    <a:pt x="2236" y="21600"/>
                    <a:pt x="1112" y="21511"/>
                    <a:pt x="0" y="21336"/>
                  </a:cubicBezTo>
                </a:path>
                <a:path w="21918" h="21600" stroke="0" extrusionOk="0">
                  <a:moveTo>
                    <a:pt x="21917" y="11057"/>
                  </a:moveTo>
                  <a:cubicBezTo>
                    <a:pt x="18021" y="17595"/>
                    <a:pt x="10973" y="21599"/>
                    <a:pt x="3363" y="21600"/>
                  </a:cubicBezTo>
                  <a:cubicBezTo>
                    <a:pt x="2236" y="21600"/>
                    <a:pt x="1112" y="21511"/>
                    <a:pt x="0" y="21336"/>
                  </a:cubicBezTo>
                  <a:lnTo>
                    <a:pt x="3363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  <a:cs typeface="+mn-cs"/>
              </a:endParaRPr>
            </a:p>
          </p:txBody>
        </p:sp>
        <p:sp>
          <p:nvSpPr>
            <p:cNvPr id="16" name="Arc 16"/>
            <p:cNvSpPr>
              <a:spLocks/>
            </p:cNvSpPr>
            <p:nvPr/>
          </p:nvSpPr>
          <p:spPr bwMode="auto">
            <a:xfrm rot="462792">
              <a:off x="3486" y="2416"/>
              <a:ext cx="772" cy="165"/>
            </a:xfrm>
            <a:custGeom>
              <a:avLst/>
              <a:gdLst>
                <a:gd name="G0" fmla="+- 20103 0 0"/>
                <a:gd name="G1" fmla="+- 0 0 0"/>
                <a:gd name="G2" fmla="+- 21600 0 0"/>
                <a:gd name="T0" fmla="*/ 17808 w 20103"/>
                <a:gd name="T1" fmla="*/ 21478 h 21478"/>
                <a:gd name="T2" fmla="*/ 0 w 20103"/>
                <a:gd name="T3" fmla="*/ 7901 h 21478"/>
                <a:gd name="T4" fmla="*/ 20103 w 20103"/>
                <a:gd name="T5" fmla="*/ 0 h 214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103" h="21478" fill="none" extrusionOk="0">
                  <a:moveTo>
                    <a:pt x="17808" y="21477"/>
                  </a:moveTo>
                  <a:cubicBezTo>
                    <a:pt x="9806" y="20622"/>
                    <a:pt x="2943" y="15390"/>
                    <a:pt x="-1" y="7901"/>
                  </a:cubicBezTo>
                </a:path>
                <a:path w="20103" h="21478" stroke="0" extrusionOk="0">
                  <a:moveTo>
                    <a:pt x="17808" y="21477"/>
                  </a:moveTo>
                  <a:cubicBezTo>
                    <a:pt x="9806" y="20622"/>
                    <a:pt x="2943" y="15390"/>
                    <a:pt x="-1" y="7901"/>
                  </a:cubicBezTo>
                  <a:lnTo>
                    <a:pt x="20103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  <a:cs typeface="+mn-cs"/>
              </a:endParaRPr>
            </a:p>
          </p:txBody>
        </p:sp>
        <p:sp>
          <p:nvSpPr>
            <p:cNvPr id="17" name="Arc 17"/>
            <p:cNvSpPr>
              <a:spLocks/>
            </p:cNvSpPr>
            <p:nvPr/>
          </p:nvSpPr>
          <p:spPr bwMode="auto">
            <a:xfrm rot="6600000">
              <a:off x="1406" y="1304"/>
              <a:ext cx="947" cy="208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  <a:cs typeface="+mn-cs"/>
              </a:endParaRPr>
            </a:p>
          </p:txBody>
        </p:sp>
        <p:sp>
          <p:nvSpPr>
            <p:cNvPr id="18" name="Arc 18"/>
            <p:cNvSpPr>
              <a:spLocks/>
            </p:cNvSpPr>
            <p:nvPr/>
          </p:nvSpPr>
          <p:spPr bwMode="auto">
            <a:xfrm rot="14520000">
              <a:off x="1966" y="1272"/>
              <a:ext cx="943" cy="207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1500 w 21500"/>
                <a:gd name="T1" fmla="*/ 2078 h 21468"/>
                <a:gd name="T2" fmla="*/ 2381 w 21500"/>
                <a:gd name="T3" fmla="*/ 21468 h 21468"/>
                <a:gd name="T4" fmla="*/ 0 w 21500"/>
                <a:gd name="T5" fmla="*/ 0 h 21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500" h="21468" fill="none" extrusionOk="0">
                  <a:moveTo>
                    <a:pt x="21499" y="2077"/>
                  </a:moveTo>
                  <a:cubicBezTo>
                    <a:pt x="20516" y="12250"/>
                    <a:pt x="12538" y="20341"/>
                    <a:pt x="2381" y="21468"/>
                  </a:cubicBezTo>
                </a:path>
                <a:path w="21500" h="21468" stroke="0" extrusionOk="0">
                  <a:moveTo>
                    <a:pt x="21499" y="2077"/>
                  </a:moveTo>
                  <a:cubicBezTo>
                    <a:pt x="20516" y="12250"/>
                    <a:pt x="12538" y="20341"/>
                    <a:pt x="2381" y="21468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  <a:cs typeface="+mn-cs"/>
              </a:endParaRPr>
            </a:p>
          </p:txBody>
        </p:sp>
        <p:sp>
          <p:nvSpPr>
            <p:cNvPr id="19" name="Arc 19"/>
            <p:cNvSpPr>
              <a:spLocks/>
            </p:cNvSpPr>
            <p:nvPr/>
          </p:nvSpPr>
          <p:spPr bwMode="auto">
            <a:xfrm rot="17718395">
              <a:off x="887" y="2152"/>
              <a:ext cx="1014" cy="82"/>
            </a:xfrm>
            <a:custGeom>
              <a:avLst/>
              <a:gdLst>
                <a:gd name="G0" fmla="+- 20945 0 0"/>
                <a:gd name="G1" fmla="+- 0 0 0"/>
                <a:gd name="G2" fmla="+- 21600 0 0"/>
                <a:gd name="T0" fmla="*/ 19797 w 20945"/>
                <a:gd name="T1" fmla="*/ 21569 h 21569"/>
                <a:gd name="T2" fmla="*/ 0 w 20945"/>
                <a:gd name="T3" fmla="*/ 5280 h 21569"/>
                <a:gd name="T4" fmla="*/ 20945 w 20945"/>
                <a:gd name="T5" fmla="*/ 0 h 215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945" h="21569" fill="none" extrusionOk="0">
                  <a:moveTo>
                    <a:pt x="19796" y="21569"/>
                  </a:moveTo>
                  <a:cubicBezTo>
                    <a:pt x="10340" y="21066"/>
                    <a:pt x="2315" y="14462"/>
                    <a:pt x="0" y="5279"/>
                  </a:cubicBezTo>
                </a:path>
                <a:path w="20945" h="21569" stroke="0" extrusionOk="0">
                  <a:moveTo>
                    <a:pt x="19796" y="21569"/>
                  </a:moveTo>
                  <a:cubicBezTo>
                    <a:pt x="10340" y="21066"/>
                    <a:pt x="2315" y="14462"/>
                    <a:pt x="0" y="5279"/>
                  </a:cubicBezTo>
                  <a:lnTo>
                    <a:pt x="20945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S Reference Serif" pitchFamily="18" charset="0"/>
                <a:cs typeface="+mn-cs"/>
              </a:endParaRPr>
            </a:p>
          </p:txBody>
        </p:sp>
      </p:grpSp>
      <p:sp>
        <p:nvSpPr>
          <p:cNvPr id="20" name="Line 20"/>
          <p:cNvSpPr>
            <a:spLocks noChangeShapeType="1"/>
          </p:cNvSpPr>
          <p:nvPr/>
        </p:nvSpPr>
        <p:spPr bwMode="auto">
          <a:xfrm>
            <a:off x="1819275" y="4006692"/>
            <a:ext cx="463765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Reference Serif" pitchFamily="18" charset="0"/>
              <a:cs typeface="+mn-cs"/>
            </a:endParaRPr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>
            <a:off x="4633241" y="3719040"/>
            <a:ext cx="1587" cy="35329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Reference Serif" pitchFamily="18" charset="0"/>
              <a:cs typeface="+mn-cs"/>
            </a:endParaRPr>
          </a:p>
        </p:txBody>
      </p:sp>
      <p:sp>
        <p:nvSpPr>
          <p:cNvPr id="22" name="Line 22"/>
          <p:cNvSpPr>
            <a:spLocks noChangeShapeType="1"/>
          </p:cNvSpPr>
          <p:nvPr/>
        </p:nvSpPr>
        <p:spPr bwMode="auto">
          <a:xfrm>
            <a:off x="2256307" y="3169078"/>
            <a:ext cx="7937" cy="89968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S Reference Serif" pitchFamily="18" charset="0"/>
              <a:cs typeface="+mn-cs"/>
            </a:endParaRP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1814623" y="2782623"/>
            <a:ext cx="541354" cy="3452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8034" tIns="33420" rIns="68034" bIns="33420">
            <a:spAutoFit/>
          </a:bodyPr>
          <a:lstStyle>
            <a:lvl1pPr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1pPr>
            <a:lvl2pPr marL="742950" indent="-285750"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2pPr>
            <a:lvl3pPr marL="1143000" indent="-228600"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3pPr>
            <a:lvl4pPr marL="1600200" indent="-228600"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4pPr>
            <a:lvl5pPr marL="2057400" indent="-228600" algn="ctr" eaLnBrk="0" hangingPunct="0">
              <a:defRPr sz="2200">
                <a:solidFill>
                  <a:schemeClr val="tx1"/>
                </a:solidFill>
                <a:latin typeface="MS Reference Serif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MS Reference Serif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MS Reference Serif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MS Reference Serif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MS Reference Serif"/>
              </a:defRPr>
            </a:lvl9pPr>
          </a:lstStyle>
          <a:p>
            <a:pPr algn="l"/>
            <a:r>
              <a:rPr lang="en-US" altLang="en-US" sz="1805" dirty="0">
                <a:latin typeface="Book Antiqua" pitchFamily="18" charset="0"/>
              </a:rPr>
              <a:t>.025</a:t>
            </a:r>
          </a:p>
        </p:txBody>
      </p:sp>
      <p:sp>
        <p:nvSpPr>
          <p:cNvPr id="26" name="Rectangle 26"/>
          <p:cNvSpPr>
            <a:spLocks noChangeArrowheads="1"/>
          </p:cNvSpPr>
          <p:nvPr/>
        </p:nvSpPr>
        <p:spPr bwMode="auto">
          <a:xfrm>
            <a:off x="558553" y="1097430"/>
            <a:ext cx="7772400" cy="433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034" tIns="33420" rIns="68034" bIns="33420" anchor="ctr"/>
          <a:lstStyle/>
          <a:p>
            <a:pPr algn="l" eaLnBrk="0" hangingPunct="0">
              <a:defRPr/>
            </a:pPr>
            <a:r>
              <a:rPr lang="en-US" sz="2400" b="1" dirty="0">
                <a:latin typeface="+mn-lt"/>
              </a:rPr>
              <a:t>Interval Estimation of </a:t>
            </a:r>
            <a:r>
              <a:rPr lang="en-US" sz="2400" b="1" i="1" dirty="0">
                <a:latin typeface="Symbol" panose="05050102010706020507" pitchFamily="18" charset="2"/>
              </a:rPr>
              <a:t> </a:t>
            </a:r>
            <a:r>
              <a:rPr lang="en-US" sz="2400" b="1" baseline="30000" dirty="0">
                <a:latin typeface="+mn-lt"/>
              </a:rPr>
              <a:t>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3842032" y="1932218"/>
                <a:ext cx="2213555" cy="525465"/>
              </a:xfrm>
              <a:prstGeom prst="rect">
                <a:avLst/>
              </a:prstGeom>
              <a:noFill/>
              <a:effectLst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sz="1805" i="1">
                            <a:latin typeface="Cambria Math"/>
                          </a:rPr>
                          <m:t>.975</m:t>
                        </m:r>
                      </m:sub>
                      <m:sup>
                        <m:r>
                          <a:rPr lang="en-US" sz="1805" i="1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en-US" sz="1805" i="1" u="sng" spc="-75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f>
                      <m:fPr>
                        <m:ctrlPr>
                          <a:rPr lang="en-US" sz="1805" i="1" spc="-75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805" i="1" spc="-75">
                            <a:latin typeface="Cambria Math"/>
                          </a:rPr>
                          <m:t>(</m:t>
                        </m:r>
                        <m:r>
                          <a:rPr lang="en-US" sz="1805" i="1" spc="-75">
                            <a:latin typeface="Cambria Math"/>
                          </a:rPr>
                          <m:t>𝑛</m:t>
                        </m:r>
                        <m:r>
                          <a:rPr lang="en-US" sz="1805" i="1" spc="-75">
                            <a:latin typeface="Cambria Math"/>
                          </a:rPr>
                          <m:t>−1)</m:t>
                        </m:r>
                        <m:sSup>
                          <m:sSupPr>
                            <m:ctrlPr>
                              <a:rPr lang="en-US" sz="1805" i="1" spc="-75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5" i="1" spc="-75">
                                <a:latin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US" sz="1805" i="1" spc="-75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1805" i="1" spc="-75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805" i="1" spc="-75"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p>
                            <m:r>
                              <a:rPr lang="en-US" sz="1805" i="1" spc="-75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805" spc="-75" dirty="0">
                    <a:latin typeface="+mn-lt"/>
                  </a:rPr>
                  <a:t> </a:t>
                </a:r>
                <a:r>
                  <a:rPr lang="en-US" sz="1805" u="sng" spc="-75">
                    <a:latin typeface="+mn-lt"/>
                  </a:rPr>
                  <a:t>&lt;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5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sz="1805" i="1">
                            <a:latin typeface="Cambria Math"/>
                          </a:rPr>
                          <m:t>.025</m:t>
                        </m:r>
                      </m:sub>
                      <m:sup>
                        <m:r>
                          <a:rPr lang="en-US" sz="1805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endParaRPr lang="en-US" sz="1805" spc="-75" baseline="36000" dirty="0">
                  <a:latin typeface="+mn-lt"/>
                </a:endParaRPr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42032" y="1932218"/>
                <a:ext cx="2213555" cy="525465"/>
              </a:xfrm>
              <a:prstGeom prst="rect">
                <a:avLst/>
              </a:prstGeom>
              <a:blipFill>
                <a:blip r:embed="rId2"/>
                <a:stretch>
                  <a:fillRect b="-6977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2016651" y="4124197"/>
                <a:ext cx="487084" cy="287195"/>
              </a:xfrm>
              <a:prstGeom prst="rect">
                <a:avLst/>
              </a:prstGeom>
              <a:noFill/>
              <a:effectLst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.975</m:t>
                          </m:r>
                        </m:sub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16651" y="4124197"/>
                <a:ext cx="487084" cy="287195"/>
              </a:xfrm>
              <a:prstGeom prst="rect">
                <a:avLst/>
              </a:prstGeom>
              <a:blipFill>
                <a:blip r:embed="rId3"/>
                <a:stretch>
                  <a:fillRect l="-15000" t="-2128" r="-7500" b="-21277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4331643" y="4111096"/>
                <a:ext cx="521233" cy="287195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𝜒</m:t>
                          </m:r>
                        </m:e>
                        <m:sub>
                          <m:r>
                            <a:rPr lang="en-US" sz="1805" i="1">
                              <a:latin typeface="Cambria Math"/>
                            </a:rPr>
                            <m:t>.025</m:t>
                          </m:r>
                        </m:sub>
                        <m:sup>
                          <m:r>
                            <a:rPr lang="en-US" sz="1805" i="1">
                              <a:latin typeface="Cambria Math"/>
                            </a:rPr>
                            <m:t>2</m:t>
                          </m:r>
                        </m:sup>
                      </m:sSubSup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1643" y="4111096"/>
                <a:ext cx="521233" cy="287195"/>
              </a:xfrm>
              <a:prstGeom prst="rect">
                <a:avLst/>
              </a:prstGeom>
              <a:blipFill>
                <a:blip r:embed="rId4"/>
                <a:stretch>
                  <a:fillRect l="-10588" t="-2083" r="-5882" b="-20833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6804875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1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25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750"/>
                            </p:stCondLst>
                            <p:childTnLst>
                              <p:par>
                                <p:cTn id="19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4250"/>
                            </p:stCondLst>
                            <p:childTnLst>
                              <p:par>
                                <p:cTn id="2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750"/>
                            </p:stCondLst>
                            <p:childTnLst>
                              <p:par>
                                <p:cTn id="29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250"/>
                            </p:stCondLst>
                            <p:childTnLst>
                              <p:par>
                                <p:cTn id="34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75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500"/>
                            </p:stCondLst>
                            <p:childTnLst>
                              <p:par>
                                <p:cTn id="43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500"/>
                            </p:stCondLst>
                            <p:childTnLst>
                              <p:par>
                                <p:cTn id="52" presetID="1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4500"/>
                            </p:stCondLst>
                            <p:childTnLst>
                              <p:par>
                                <p:cTn id="62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6000"/>
                            </p:stCondLst>
                            <p:childTnLst>
                              <p:par>
                                <p:cTn id="67" presetID="12" presetClass="entr" presetSubtype="4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8500"/>
                            </p:stCondLst>
                            <p:childTnLst>
                              <p:par>
                                <p:cTn id="7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9000"/>
                            </p:stCondLst>
                            <p:childTnLst>
                              <p:par>
                                <p:cTn id="77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500"/>
                            </p:stCondLst>
                            <p:childTnLst>
                              <p:par>
                                <p:cTn id="8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1000"/>
                            </p:stCondLst>
                            <p:childTnLst>
                              <p:par>
                                <p:cTn id="87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0" grpId="0" autoUpdateAnimBg="0"/>
      <p:bldP spid="11" grpId="0" autoUpdateAnimBg="0"/>
      <p:bldP spid="12" grpId="0" autoUpdateAnimBg="0"/>
      <p:bldP spid="24" grpId="0" autoUpdateAnimBg="0"/>
      <p:bldP spid="30" grpId="0"/>
      <p:bldP spid="31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6" name="Rectangle 6"/>
          <p:cNvSpPr>
            <a:spLocks noChangeArrowheads="1"/>
          </p:cNvSpPr>
          <p:nvPr/>
        </p:nvSpPr>
        <p:spPr bwMode="auto">
          <a:xfrm>
            <a:off x="679203" y="2813602"/>
            <a:ext cx="7772400" cy="397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Substituting (</a:t>
            </a:r>
            <a:r>
              <a:rPr lang="en-US" sz="1805" i="1" dirty="0">
                <a:latin typeface="+mn-lt"/>
              </a:rPr>
              <a:t>n</a:t>
            </a:r>
            <a:r>
              <a:rPr lang="en-US" sz="1805" dirty="0">
                <a:latin typeface="+mn-lt"/>
              </a:rPr>
              <a:t> – 1)</a:t>
            </a:r>
            <a:r>
              <a:rPr lang="en-US" sz="1805" i="1" dirty="0">
                <a:latin typeface="+mn-lt"/>
              </a:rPr>
              <a:t>s</a:t>
            </a:r>
            <a:r>
              <a:rPr lang="en-US" sz="1805" baseline="30000" dirty="0">
                <a:latin typeface="+mn-lt"/>
              </a:rPr>
              <a:t>2</a:t>
            </a:r>
            <a:r>
              <a:rPr lang="en-US" sz="1805" dirty="0">
                <a:latin typeface="+mn-lt"/>
              </a:rPr>
              <a:t>/</a:t>
            </a:r>
            <a:r>
              <a:rPr lang="en-US" sz="1805" i="1" dirty="0">
                <a:latin typeface="+mn-lt"/>
              </a:rPr>
              <a:t>s </a:t>
            </a:r>
            <a:r>
              <a:rPr lang="en-US" sz="1805" baseline="30000" dirty="0">
                <a:latin typeface="+mn-lt"/>
              </a:rPr>
              <a:t>2</a:t>
            </a:r>
            <a:r>
              <a:rPr lang="en-US" sz="1805" dirty="0">
                <a:latin typeface="+mn-lt"/>
              </a:rPr>
              <a:t> for the </a:t>
            </a:r>
            <a:r>
              <a:rPr lang="en-US" sz="1805" dirty="0">
                <a:latin typeface="Symbol" panose="05050102010706020507" pitchFamily="18" charset="2"/>
              </a:rPr>
              <a:t>c</a:t>
            </a:r>
            <a:r>
              <a:rPr lang="en-US" sz="1805" baseline="30000" dirty="0">
                <a:latin typeface="+mn-lt"/>
              </a:rPr>
              <a:t>2</a:t>
            </a:r>
            <a:r>
              <a:rPr lang="en-US" sz="1805" dirty="0">
                <a:latin typeface="+mn-lt"/>
              </a:rPr>
              <a:t> we get</a:t>
            </a:r>
          </a:p>
        </p:txBody>
      </p:sp>
      <p:sp>
        <p:nvSpPr>
          <p:cNvPr id="117767" name="Rectangle 7"/>
          <p:cNvSpPr>
            <a:spLocks noChangeArrowheads="1"/>
          </p:cNvSpPr>
          <p:nvPr/>
        </p:nvSpPr>
        <p:spPr bwMode="auto">
          <a:xfrm>
            <a:off x="679203" y="4072463"/>
            <a:ext cx="5440243" cy="397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Performing algebraic manipulation we get</a:t>
            </a:r>
          </a:p>
        </p:txBody>
      </p:sp>
      <p:sp>
        <p:nvSpPr>
          <p:cNvPr id="117768" name="Rectangle 8"/>
          <p:cNvSpPr>
            <a:spLocks noChangeArrowheads="1"/>
          </p:cNvSpPr>
          <p:nvPr/>
        </p:nvSpPr>
        <p:spPr bwMode="auto">
          <a:xfrm>
            <a:off x="679203" y="1705474"/>
            <a:ext cx="7772400" cy="69824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68034" tIns="33420" rIns="68034" bIns="33420"/>
          <a:lstStyle/>
          <a:p>
            <a:pPr marL="257827" indent="-257827">
              <a:lnSpc>
                <a:spcPct val="90000"/>
              </a:lnSpc>
              <a:spcBef>
                <a:spcPct val="20000"/>
              </a:spcBef>
              <a:buSzPct val="100000"/>
              <a:buFont typeface="Arial" panose="020B0604020202020204" pitchFamily="34" charset="0"/>
              <a:buChar char="•"/>
            </a:pPr>
            <a:r>
              <a:rPr lang="en-US" sz="1805" dirty="0">
                <a:latin typeface="+mn-lt"/>
              </a:rPr>
              <a:t>There is a (1 – </a:t>
            </a:r>
            <a:r>
              <a:rPr lang="en-US" sz="1805" i="1" dirty="0">
                <a:latin typeface="Symbol" panose="05050102010706020507" pitchFamily="18" charset="2"/>
              </a:rPr>
              <a:t>a</a:t>
            </a:r>
            <a:r>
              <a:rPr lang="en-US" sz="1805" dirty="0">
                <a:latin typeface="+mn-lt"/>
              </a:rPr>
              <a:t>) probability of obtaining a </a:t>
            </a:r>
            <a:r>
              <a:rPr lang="en-US" sz="1805" dirty="0">
                <a:latin typeface="Symbol" panose="05050102010706020507" pitchFamily="18" charset="2"/>
              </a:rPr>
              <a:t>c</a:t>
            </a:r>
            <a:r>
              <a:rPr lang="en-US" sz="1805" baseline="30000" dirty="0">
                <a:latin typeface="+mn-lt"/>
              </a:rPr>
              <a:t>2</a:t>
            </a:r>
            <a:r>
              <a:rPr lang="en-US" sz="1805" dirty="0">
                <a:latin typeface="+mn-lt"/>
              </a:rPr>
              <a:t> value such that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122004" y="4498076"/>
                <a:ext cx="2830711" cy="668709"/>
              </a:xfrm>
              <a:prstGeom prst="rect">
                <a:avLst/>
              </a:prstGeom>
              <a:noFill/>
              <a:effectLst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5" i="1">
                              <a:latin typeface="Cambria Math"/>
                            </a:rPr>
                            <m:t>(</m:t>
                          </m:r>
                          <m:r>
                            <a:rPr lang="en-US" sz="1805" i="1">
                              <a:latin typeface="Cambria Math"/>
                            </a:rPr>
                            <m:t>𝑛</m:t>
                          </m:r>
                          <m:r>
                            <a:rPr lang="en-US" sz="1805" i="1">
                              <a:latin typeface="Cambria Math"/>
                            </a:rPr>
                            <m:t>−1)</m:t>
                          </m:r>
                          <m:sSup>
                            <m:sSup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5" i="1">
                                  <a:latin typeface="Cambria Math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1805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Sup>
                            <m:sSubSup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5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𝜒</m:t>
                              </m:r>
                            </m:e>
                            <m:sub>
                              <m:r>
                                <a:rPr lang="en-US" sz="1805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en-US" sz="1805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/2</m:t>
                              </m:r>
                            </m:sub>
                            <m:sup>
                              <m:r>
                                <a:rPr lang="en-US" sz="1805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  <m:r>
                        <a:rPr lang="en-US" sz="1805" i="1">
                          <a:latin typeface="Cambria Math"/>
                          <a:ea typeface="Cambria Math" panose="02040503050406030204" pitchFamily="18" charset="0"/>
                        </a:rPr>
                        <m:t>≤</m:t>
                      </m:r>
                      <m:sSup>
                        <m:sSupPr>
                          <m:ctrlPr>
                            <a:rPr lang="en-US" sz="1805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𝜎</m:t>
                          </m:r>
                        </m:e>
                        <m:sup>
                          <m:r>
                            <a:rPr lang="en-US" sz="1805" i="1">
                              <a:latin typeface="Cambria Math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US" sz="1805" i="1">
                          <a:latin typeface="Cambria Math"/>
                          <a:ea typeface="Cambria Math" panose="02040503050406030204" pitchFamily="18" charset="0"/>
                        </a:rPr>
                        <m:t>≤</m:t>
                      </m:r>
                      <m:f>
                        <m:fPr>
                          <m:ctrlPr>
                            <a:rPr lang="en-US" sz="1805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5" i="1">
                              <a:latin typeface="Cambria Math"/>
                            </a:rPr>
                            <m:t>(</m:t>
                          </m:r>
                          <m:r>
                            <a:rPr lang="en-US" sz="1805" i="1">
                              <a:latin typeface="Cambria Math"/>
                            </a:rPr>
                            <m:t>𝑛</m:t>
                          </m:r>
                          <m:r>
                            <a:rPr lang="en-US" sz="1805" i="1">
                              <a:latin typeface="Cambria Math"/>
                            </a:rPr>
                            <m:t>−1)</m:t>
                          </m:r>
                          <m:sSup>
                            <m:sSup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1805" i="1">
                                  <a:latin typeface="Cambria Math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1805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sSubSup>
                            <m:sSubSupPr>
                              <m:ctrlPr>
                                <a:rPr lang="en-US" sz="1805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5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𝜒</m:t>
                              </m:r>
                            </m:e>
                            <m:sub>
                              <m:r>
                                <a:rPr lang="en-US" sz="1805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(1−</m:t>
                              </m:r>
                              <m:r>
                                <a:rPr lang="en-US" sz="1805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𝛼</m:t>
                              </m:r>
                              <m:r>
                                <a:rPr lang="en-US" sz="1805" i="1">
                                  <a:latin typeface="Cambria Math"/>
                                  <a:ea typeface="Cambria Math" panose="02040503050406030204" pitchFamily="18" charset="0"/>
                                </a:rPr>
                                <m:t>/2)</m:t>
                              </m:r>
                            </m:sub>
                            <m:sup>
                              <m:r>
                                <a:rPr lang="en-US" sz="1805" i="1">
                                  <a:latin typeface="Cambria Math"/>
                                </a:rPr>
                                <m:t>2</m:t>
                              </m:r>
                            </m:sup>
                          </m:sSubSup>
                        </m:den>
                      </m:f>
                    </m:oMath>
                  </m:oMathPara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2004" y="4498076"/>
                <a:ext cx="2830711" cy="66870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3359174" y="2076835"/>
                <a:ext cx="2267095" cy="423514"/>
              </a:xfrm>
              <a:prstGeom prst="rect">
                <a:avLst/>
              </a:prstGeom>
              <a:effectLst/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(1−</m:t>
                        </m:r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/2)</m:t>
                        </m:r>
                      </m:sub>
                      <m:sup>
                        <m:r>
                          <a:rPr lang="en-US" sz="1805" i="1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en-US" sz="1805" i="1">
                        <a:latin typeface="Cambria Math"/>
                        <a:ea typeface="Cambria Math"/>
                      </a:rPr>
                      <m:t>≤</m:t>
                    </m:r>
                    <m:sSup>
                      <m:sSupPr>
                        <m:ctrlPr>
                          <a:rPr lang="en-US" sz="1805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1805" i="1">
                            <a:latin typeface="Cambria Math"/>
                            <a:ea typeface="Cambria Math"/>
                          </a:rPr>
                          <m:t>𝜒</m:t>
                        </m:r>
                      </m:e>
                      <m:sup>
                        <m:r>
                          <a:rPr lang="en-US" sz="1805" i="1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1805" i="1" dirty="0">
                        <a:latin typeface="Cambria Math"/>
                        <a:ea typeface="Cambria Math"/>
                      </a:rPr>
                      <m:t>≤</m:t>
                    </m:r>
                  </m:oMath>
                </a14:m>
                <a:r>
                  <a:rPr lang="en-US" sz="1805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/2</m:t>
                        </m:r>
                      </m:sub>
                      <m:sup>
                        <m:r>
                          <a:rPr lang="en-US" sz="1805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9174" y="2076835"/>
                <a:ext cx="2267095" cy="423514"/>
              </a:xfrm>
              <a:prstGeom prst="rect">
                <a:avLst/>
              </a:prstGeom>
              <a:blipFill>
                <a:blip r:embed="rId4"/>
                <a:stretch>
                  <a:fillRect b="-8696"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3202602" y="3243095"/>
                <a:ext cx="2667653" cy="525465"/>
              </a:xfrm>
              <a:prstGeom prst="rect">
                <a:avLst/>
              </a:prstGeom>
              <a:effectLst/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Sup>
                      <m:sSubSupPr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(1−</m:t>
                        </m:r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/2)</m:t>
                        </m:r>
                      </m:sub>
                      <m:sup>
                        <m:r>
                          <a:rPr lang="en-US" sz="1805" i="1">
                            <a:latin typeface="Cambria Math"/>
                          </a:rPr>
                          <m:t>2</m:t>
                        </m:r>
                      </m:sup>
                    </m:sSubSup>
                    <m:r>
                      <a:rPr lang="en-US" sz="1805" i="1">
                        <a:latin typeface="Cambria Math"/>
                        <a:ea typeface="Cambria Math"/>
                      </a:rPr>
                      <m:t>≤</m:t>
                    </m:r>
                    <m:f>
                      <m:fPr>
                        <m:ctrlPr>
                          <a:rPr lang="en-US" sz="1805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sz="1805" i="1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sz="1805" i="1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1805" i="1">
                            <a:latin typeface="Cambria Math"/>
                            <a:ea typeface="Cambria Math"/>
                          </a:rPr>
                          <m:t>−1)</m:t>
                        </m:r>
                        <m:sSup>
                          <m:sSupPr>
                            <m:ctrlPr>
                              <a:rPr lang="en-US" sz="1805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1805" i="1">
                                <a:latin typeface="Cambria Math"/>
                                <a:ea typeface="Cambria Math"/>
                              </a:rPr>
                              <m:t>𝑠</m:t>
                            </m:r>
                          </m:e>
                          <m:sup>
                            <m:r>
                              <a:rPr lang="en-US" sz="1805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sz="1805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sz="1805" i="1">
                                <a:latin typeface="Cambria Math"/>
                                <a:ea typeface="Cambria Math"/>
                              </a:rPr>
                              <m:t>𝜎</m:t>
                            </m:r>
                          </m:e>
                          <m:sup>
                            <m:r>
                              <a:rPr lang="en-US" sz="1805" i="1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1805" i="1" dirty="0">
                        <a:latin typeface="Cambria Math"/>
                        <a:ea typeface="Cambria Math"/>
                      </a:rPr>
                      <m:t>≤</m:t>
                    </m:r>
                  </m:oMath>
                </a14:m>
                <a:r>
                  <a:rPr lang="en-US" sz="1805" dirty="0">
                    <a:latin typeface="+mn-lt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1805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𝜒</m:t>
                        </m:r>
                      </m:e>
                      <m:sub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𝛼</m:t>
                        </m:r>
                        <m:r>
                          <a:rPr lang="en-US" sz="1805" i="1">
                            <a:latin typeface="Cambria Math"/>
                            <a:ea typeface="Cambria Math" panose="02040503050406030204" pitchFamily="18" charset="0"/>
                          </a:rPr>
                          <m:t>/2</m:t>
                        </m:r>
                      </m:sub>
                      <m:sup>
                        <m:r>
                          <a:rPr lang="en-US" sz="1805" i="1">
                            <a:latin typeface="Cambria Math"/>
                          </a:rPr>
                          <m:t>2</m:t>
                        </m:r>
                      </m:sup>
                    </m:sSubSup>
                  </m:oMath>
                </a14:m>
                <a:endParaRPr lang="en-US" sz="1805" dirty="0">
                  <a:latin typeface="+mn-lt"/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02602" y="3243095"/>
                <a:ext cx="2667653" cy="5254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26"/>
          <p:cNvSpPr>
            <a:spLocks noChangeArrowheads="1"/>
          </p:cNvSpPr>
          <p:nvPr/>
        </p:nvSpPr>
        <p:spPr bwMode="auto">
          <a:xfrm>
            <a:off x="532177" y="1086526"/>
            <a:ext cx="7772400" cy="4332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CC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034" tIns="33420" rIns="68034" bIns="33420" anchor="ctr"/>
          <a:lstStyle/>
          <a:p>
            <a:pPr algn="l" eaLnBrk="0" hangingPunct="0">
              <a:defRPr/>
            </a:pPr>
            <a:r>
              <a:rPr lang="en-US" sz="2400" b="1" dirty="0">
                <a:latin typeface="+mn-lt"/>
              </a:rPr>
              <a:t>Interval Estimation of </a:t>
            </a:r>
            <a:r>
              <a:rPr lang="en-US" sz="2400" b="1" i="1" dirty="0">
                <a:latin typeface="Symbol" panose="05050102010706020507" pitchFamily="18" charset="2"/>
              </a:rPr>
              <a:t> </a:t>
            </a:r>
            <a:r>
              <a:rPr lang="en-US" sz="2400" b="1" baseline="30000" dirty="0">
                <a:latin typeface="+mn-lt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666928976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7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177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17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6" grpId="0" autoUpdateAnimBg="0"/>
      <p:bldP spid="117767" grpId="0" autoUpdateAnimBg="0"/>
      <p:bldP spid="117768" grpId="0" autoUpdateAnimBg="0"/>
      <p:bldP spid="14" grpId="0"/>
      <p:bldP spid="4" grpId="0"/>
      <p:bldP spid="18" grpId="0"/>
    </p:bldLst>
  </p:timing>
</p:sld>
</file>

<file path=ppt/theme/theme1.xml><?xml version="1.0" encoding="utf-8"?>
<a:theme xmlns:a="http://schemas.openxmlformats.org/drawingml/2006/main" name="eStud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StudyTemplate.pptx" id="{AE74280A-B603-42B4-B05F-2B7AC7703B76}" vid="{F4A7A3A8-5CA7-4B76-85A7-4E6A94576C8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eStudy</Template>
  <TotalTime>0</TotalTime>
  <Words>2208</Words>
  <Application>Microsoft Office PowerPoint</Application>
  <PresentationFormat>On-screen Show (4:3)</PresentationFormat>
  <Paragraphs>527</Paragraphs>
  <Slides>40</Slides>
  <Notes>37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50" baseType="lpstr">
      <vt:lpstr>Arial</vt:lpstr>
      <vt:lpstr>Book Antiqua</vt:lpstr>
      <vt:lpstr>Calibri</vt:lpstr>
      <vt:lpstr>Cambria Math</vt:lpstr>
      <vt:lpstr>Monotype Sorts</vt:lpstr>
      <vt:lpstr>MS Reference Serif</vt:lpstr>
      <vt:lpstr>Symbol</vt:lpstr>
      <vt:lpstr>Times New Roman</vt:lpstr>
      <vt:lpstr>Verdana</vt:lpstr>
      <vt:lpstr>eStudy</vt:lpstr>
      <vt:lpstr>PowerPoint Presentation</vt:lpstr>
      <vt:lpstr>Inferences About Population Variances</vt:lpstr>
      <vt:lpstr>PowerPoint Presentation</vt:lpstr>
      <vt:lpstr>Inferences About a Population Variance</vt:lpstr>
      <vt:lpstr>Chi-Square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Interval Estimation of </vt:lpstr>
      <vt:lpstr>Interval Estimation of 2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Interval Estimation of 2</vt:lpstr>
      <vt:lpstr>Hypothesis Testing About a Population Variance</vt:lpstr>
      <vt:lpstr>PowerPoint Presentation</vt:lpstr>
      <vt:lpstr>PowerPoint Presentation</vt:lpstr>
      <vt:lpstr>PowerPoint Presentation</vt:lpstr>
      <vt:lpstr>Hypothesis Testing About a Population Variance</vt:lpstr>
      <vt:lpstr>PowerPoint Presentation</vt:lpstr>
      <vt:lpstr>Hypothesis Testing About a Population Variance</vt:lpstr>
      <vt:lpstr>PowerPoint Presentation</vt:lpstr>
      <vt:lpstr>PowerPoint Presentation</vt:lpstr>
      <vt:lpstr>Hypothesis Testing About a Population Variance</vt:lpstr>
      <vt:lpstr>Hypothesis Testing About a Population Variance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2017-11-07T19:55:41Z</dcterms:created>
  <dcterms:modified xsi:type="dcterms:W3CDTF">2018-01-31T19:46:46Z</dcterms:modified>
</cp:coreProperties>
</file>