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76" r:id="rId1"/>
  </p:sldMasterIdLst>
  <p:notesMasterIdLst>
    <p:notesMasterId r:id="rId69"/>
  </p:notesMasterIdLst>
  <p:handoutMasterIdLst>
    <p:handoutMasterId r:id="rId70"/>
  </p:handoutMasterIdLst>
  <p:sldIdLst>
    <p:sldId id="268" r:id="rId2"/>
    <p:sldId id="280" r:id="rId3"/>
    <p:sldId id="281" r:id="rId4"/>
    <p:sldId id="282" r:id="rId5"/>
    <p:sldId id="283" r:id="rId6"/>
    <p:sldId id="284" r:id="rId7"/>
    <p:sldId id="285" r:id="rId8"/>
    <p:sldId id="286" r:id="rId9"/>
    <p:sldId id="287" r:id="rId10"/>
    <p:sldId id="288" r:id="rId11"/>
    <p:sldId id="289" r:id="rId12"/>
    <p:sldId id="290" r:id="rId13"/>
    <p:sldId id="291" r:id="rId14"/>
    <p:sldId id="292" r:id="rId15"/>
    <p:sldId id="293" r:id="rId16"/>
    <p:sldId id="294" r:id="rId17"/>
    <p:sldId id="295" r:id="rId18"/>
    <p:sldId id="296" r:id="rId19"/>
    <p:sldId id="297" r:id="rId20"/>
    <p:sldId id="299" r:id="rId21"/>
    <p:sldId id="300" r:id="rId22"/>
    <p:sldId id="301" r:id="rId23"/>
    <p:sldId id="302" r:id="rId24"/>
    <p:sldId id="303" r:id="rId25"/>
    <p:sldId id="304" r:id="rId26"/>
    <p:sldId id="305" r:id="rId27"/>
    <p:sldId id="306" r:id="rId28"/>
    <p:sldId id="307" r:id="rId29"/>
    <p:sldId id="308" r:id="rId30"/>
    <p:sldId id="309" r:id="rId31"/>
    <p:sldId id="310" r:id="rId32"/>
    <p:sldId id="311" r:id="rId33"/>
    <p:sldId id="312" r:id="rId34"/>
    <p:sldId id="313" r:id="rId35"/>
    <p:sldId id="314" r:id="rId36"/>
    <p:sldId id="315" r:id="rId37"/>
    <p:sldId id="316" r:id="rId38"/>
    <p:sldId id="317" r:id="rId39"/>
    <p:sldId id="319" r:id="rId40"/>
    <p:sldId id="320" r:id="rId41"/>
    <p:sldId id="321" r:id="rId42"/>
    <p:sldId id="322" r:id="rId43"/>
    <p:sldId id="323" r:id="rId44"/>
    <p:sldId id="324" r:id="rId45"/>
    <p:sldId id="325" r:id="rId46"/>
    <p:sldId id="326" r:id="rId47"/>
    <p:sldId id="327" r:id="rId48"/>
    <p:sldId id="328" r:id="rId49"/>
    <p:sldId id="329" r:id="rId50"/>
    <p:sldId id="330" r:id="rId51"/>
    <p:sldId id="331" r:id="rId52"/>
    <p:sldId id="332" r:id="rId53"/>
    <p:sldId id="333" r:id="rId54"/>
    <p:sldId id="334" r:id="rId55"/>
    <p:sldId id="335" r:id="rId56"/>
    <p:sldId id="336" r:id="rId57"/>
    <p:sldId id="337" r:id="rId58"/>
    <p:sldId id="338" r:id="rId59"/>
    <p:sldId id="339" r:id="rId60"/>
    <p:sldId id="340" r:id="rId61"/>
    <p:sldId id="341" r:id="rId62"/>
    <p:sldId id="342" r:id="rId63"/>
    <p:sldId id="343" r:id="rId64"/>
    <p:sldId id="344" r:id="rId65"/>
    <p:sldId id="345" r:id="rId66"/>
    <p:sldId id="346" r:id="rId67"/>
    <p:sldId id="347" r:id="rId6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3743">
          <p15:clr>
            <a:srgbClr val="A4A3A4"/>
          </p15:clr>
        </p15:guide>
        <p15:guide id="2" pos="1422">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5"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C0"/>
    <a:srgbClr val="5F5F5F"/>
    <a:srgbClr val="777777"/>
    <a:srgbClr val="0000FF"/>
    <a:srgbClr val="FFFFCC"/>
    <a:srgbClr val="996633"/>
    <a:srgbClr val="339966"/>
    <a:srgbClr val="333399"/>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9" autoAdjust="0"/>
    <p:restoredTop sz="95540" autoAdjust="0"/>
  </p:normalViewPr>
  <p:slideViewPr>
    <p:cSldViewPr snapToGrid="0">
      <p:cViewPr varScale="1">
        <p:scale>
          <a:sx n="102" d="100"/>
          <a:sy n="102" d="100"/>
        </p:scale>
        <p:origin x="450" y="90"/>
      </p:cViewPr>
      <p:guideLst>
        <p:guide orient="horz" pos="3743"/>
        <p:guide pos="1422"/>
      </p:guideLst>
    </p:cSldViewPr>
  </p:slideViewPr>
  <p:notesTextViewPr>
    <p:cViewPr>
      <p:scale>
        <a:sx n="100" d="100"/>
        <a:sy n="100" d="100"/>
      </p:scale>
      <p:origin x="0" y="0"/>
    </p:cViewPr>
  </p:notesTextViewPr>
  <p:sorterViewPr>
    <p:cViewPr>
      <p:scale>
        <a:sx n="90" d="100"/>
        <a:sy n="90" d="100"/>
      </p:scale>
      <p:origin x="0" y="0"/>
    </p:cViewPr>
  </p:sorterViewPr>
  <p:notesViewPr>
    <p:cSldViewPr snapToGrid="0">
      <p:cViewPr>
        <p:scale>
          <a:sx n="90" d="100"/>
          <a:sy n="90" d="100"/>
        </p:scale>
        <p:origin x="-2814" y="-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microsoft.com/office/2015/10/relationships/revisionInfo" Target="revisionInfo.xml"/><Relationship Id="rId7" Type="http://schemas.openxmlformats.org/officeDocument/2006/relationships/slide" Target="slides/slide6.xml"/><Relationship Id="rId71"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handoutMaster" Target="handoutMasters/handoutMaster1.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3656062-D505-4836-AF54-3CB4DAD8743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1E011AD9-8D16-42BA-B401-68D93E83917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20D2BF6-C0F9-4370-AAC9-0C55220FB4CA}" type="datetimeFigureOut">
              <a:rPr lang="en-US" smtClean="0"/>
              <a:t>2/1/2018</a:t>
            </a:fld>
            <a:endParaRPr lang="en-US"/>
          </a:p>
        </p:txBody>
      </p:sp>
      <p:sp>
        <p:nvSpPr>
          <p:cNvPr id="4" name="Footer Placeholder 3">
            <a:extLst>
              <a:ext uri="{FF2B5EF4-FFF2-40B4-BE49-F238E27FC236}">
                <a16:creationId xmlns:a16="http://schemas.microsoft.com/office/drawing/2014/main" id="{F52CD096-219C-4E81-A6F2-CAFD835FFB4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59A945DE-73A1-4703-8B3F-28EFB191340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386C0B1-35B7-4639-BFAA-194584681FD4}" type="slidenum">
              <a:rPr lang="en-US" smtClean="0"/>
              <a:t>‹#›</a:t>
            </a:fld>
            <a:endParaRPr lang="en-US"/>
          </a:p>
        </p:txBody>
      </p:sp>
    </p:spTree>
    <p:extLst>
      <p:ext uri="{BB962C8B-B14F-4D97-AF65-F5344CB8AC3E}">
        <p14:creationId xmlns:p14="http://schemas.microsoft.com/office/powerpoint/2010/main" val="14352596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717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71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17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EF615B9B-8AAB-401E-86BB-543DBAA53047}" type="slidenum">
              <a:rPr lang="en-US"/>
              <a:pPr/>
              <a:t>‹#›</a:t>
            </a:fld>
            <a:endParaRPr lang="en-US"/>
          </a:p>
        </p:txBody>
      </p:sp>
    </p:spTree>
    <p:extLst>
      <p:ext uri="{BB962C8B-B14F-4D97-AF65-F5344CB8AC3E}">
        <p14:creationId xmlns:p14="http://schemas.microsoft.com/office/powerpoint/2010/main" val="1667502904"/>
      </p:ext>
    </p:extLst>
  </p:cSld>
  <p:clrMap bg1="lt1" tx1="dk1" bg2="lt2" tx2="dk2" accent1="accent1" accent2="accent2" accent3="accent3" accent4="accent4" accent5="accent5" accent6="accent6" hlink="hlink" folHlink="folHlink"/>
  <p:hf sldNum="0" hdr="0" ftr="0" dt="0"/>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noRot="1" noChangeAspect="1" noChangeArrowheads="1" noTextEdit="1"/>
          </p:cNvSpPr>
          <p:nvPr>
            <p:ph type="sldImg"/>
          </p:nvPr>
        </p:nvSpPr>
        <p:spPr>
          <a:ln/>
        </p:spPr>
      </p:sp>
      <p:sp>
        <p:nvSpPr>
          <p:cNvPr id="199683" name="Rectangle 3"/>
          <p:cNvSpPr>
            <a:spLocks noGrp="1" noChangeArrowheads="1"/>
          </p:cNvSpPr>
          <p:nvPr>
            <p:ph type="body" idx="1"/>
          </p:nvPr>
        </p:nvSpPr>
        <p:spPr/>
        <p:txBody>
          <a:bodyPr/>
          <a:lstStyle/>
          <a:p>
            <a:pPr>
              <a:lnSpc>
                <a:spcPct val="90000"/>
              </a:lnSpc>
            </a:pPr>
            <a:endParaRPr lang="en-US" dirty="0"/>
          </a:p>
        </p:txBody>
      </p:sp>
    </p:spTree>
    <p:extLst>
      <p:ext uri="{BB962C8B-B14F-4D97-AF65-F5344CB8AC3E}">
        <p14:creationId xmlns:p14="http://schemas.microsoft.com/office/powerpoint/2010/main" val="5298856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Rot="1" noChangeAspect="1" noChangeArrowheads="1" noTextEdit="1"/>
          </p:cNvSpPr>
          <p:nvPr>
            <p:ph type="sldImg"/>
          </p:nvPr>
        </p:nvSpPr>
        <p:spPr>
          <a:xfrm>
            <a:off x="1150938" y="692150"/>
            <a:ext cx="4556125" cy="3416300"/>
          </a:xfrm>
          <a:ln cap="flat"/>
        </p:spPr>
      </p:sp>
      <p:sp>
        <p:nvSpPr>
          <p:cNvPr id="29699"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5060924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spect="1" noChangeArrowheads="1" noTextEdit="1"/>
          </p:cNvSpPr>
          <p:nvPr>
            <p:ph type="sldImg"/>
          </p:nvPr>
        </p:nvSpPr>
        <p:spPr>
          <a:xfrm>
            <a:off x="1150938" y="692150"/>
            <a:ext cx="4556125" cy="3416300"/>
          </a:xfrm>
          <a:ln cap="flat"/>
        </p:spPr>
      </p:sp>
      <p:sp>
        <p:nvSpPr>
          <p:cNvPr id="30723"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22221090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spect="1" noChangeArrowheads="1" noTextEdit="1"/>
          </p:cNvSpPr>
          <p:nvPr>
            <p:ph type="sldImg"/>
          </p:nvPr>
        </p:nvSpPr>
        <p:spPr>
          <a:xfrm>
            <a:off x="1150938" y="692150"/>
            <a:ext cx="4556125" cy="3416300"/>
          </a:xfrm>
          <a:ln cap="flat"/>
        </p:spPr>
      </p:sp>
      <p:sp>
        <p:nvSpPr>
          <p:cNvPr id="31747"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36480920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a:xfrm>
            <a:off x="1150938" y="692150"/>
            <a:ext cx="4556125" cy="3416300"/>
          </a:xfrm>
          <a:ln cap="flat"/>
        </p:spPr>
      </p:sp>
      <p:sp>
        <p:nvSpPr>
          <p:cNvPr id="32771"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20154870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spect="1" noChangeArrowheads="1" noTextEdit="1"/>
          </p:cNvSpPr>
          <p:nvPr>
            <p:ph type="sldImg"/>
          </p:nvPr>
        </p:nvSpPr>
        <p:spPr>
          <a:xfrm>
            <a:off x="1150938" y="692150"/>
            <a:ext cx="4556125" cy="3416300"/>
          </a:xfrm>
          <a:ln cap="flat"/>
        </p:spPr>
      </p:sp>
      <p:sp>
        <p:nvSpPr>
          <p:cNvPr id="33795"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27378741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xfrm>
            <a:off x="1150938" y="692150"/>
            <a:ext cx="4556125" cy="3416300"/>
          </a:xfrm>
          <a:ln/>
        </p:spPr>
      </p:sp>
      <p:sp>
        <p:nvSpPr>
          <p:cNvPr id="34819"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14221542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a:xfrm>
            <a:off x="1150938" y="692150"/>
            <a:ext cx="4556125" cy="3416300"/>
          </a:xfrm>
          <a:ln/>
        </p:spPr>
      </p:sp>
      <p:sp>
        <p:nvSpPr>
          <p:cNvPr id="35843"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28601815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xfrm>
            <a:off x="1150938" y="692150"/>
            <a:ext cx="4556125" cy="3416300"/>
          </a:xfrm>
          <a:ln/>
        </p:spPr>
      </p:sp>
      <p:sp>
        <p:nvSpPr>
          <p:cNvPr id="36867"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15921363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xfrm>
            <a:off x="1150938" y="692150"/>
            <a:ext cx="4556125" cy="3416300"/>
          </a:xfrm>
          <a:ln/>
        </p:spPr>
      </p:sp>
      <p:sp>
        <p:nvSpPr>
          <p:cNvPr id="37891"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33491829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xfrm>
            <a:off x="1150938" y="692150"/>
            <a:ext cx="4556125" cy="3416300"/>
          </a:xfrm>
          <a:ln/>
        </p:spPr>
      </p:sp>
      <p:sp>
        <p:nvSpPr>
          <p:cNvPr id="38915"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1295554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xfrm>
            <a:off x="1201738" y="711200"/>
            <a:ext cx="4673600" cy="3505200"/>
          </a:xfrm>
          <a:ln cap="flat"/>
        </p:spPr>
      </p:sp>
      <p:sp>
        <p:nvSpPr>
          <p:cNvPr id="53251"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7618907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spect="1" noChangeArrowheads="1" noTextEdit="1"/>
          </p:cNvSpPr>
          <p:nvPr>
            <p:ph type="sldImg"/>
          </p:nvPr>
        </p:nvSpPr>
        <p:spPr>
          <a:xfrm>
            <a:off x="1150938" y="692150"/>
            <a:ext cx="4556125" cy="3416300"/>
          </a:xfrm>
          <a:ln/>
        </p:spPr>
      </p:sp>
      <p:sp>
        <p:nvSpPr>
          <p:cNvPr id="39939"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16434011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xfrm>
            <a:off x="1201738" y="711200"/>
            <a:ext cx="4673600" cy="3505200"/>
          </a:xfrm>
          <a:ln cap="flat"/>
        </p:spPr>
      </p:sp>
      <p:sp>
        <p:nvSpPr>
          <p:cNvPr id="54275"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3443977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xfrm>
            <a:off x="1201738" y="711200"/>
            <a:ext cx="4673600" cy="3505200"/>
          </a:xfrm>
          <a:ln cap="flat"/>
        </p:spPr>
      </p:sp>
      <p:sp>
        <p:nvSpPr>
          <p:cNvPr id="55299"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22796110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xfrm>
            <a:off x="1201738" y="711200"/>
            <a:ext cx="4673600" cy="3505200"/>
          </a:xfrm>
          <a:ln cap="flat"/>
        </p:spPr>
      </p:sp>
      <p:sp>
        <p:nvSpPr>
          <p:cNvPr id="57347"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5365337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xfrm>
            <a:off x="1201738" y="711200"/>
            <a:ext cx="4673600" cy="3505200"/>
          </a:xfrm>
          <a:ln/>
        </p:spPr>
      </p:sp>
      <p:sp>
        <p:nvSpPr>
          <p:cNvPr id="58371" name="Rectangle 3"/>
          <p:cNvSpPr>
            <a:spLocks noGrp="1" noChangeArrowheads="1"/>
          </p:cNvSpPr>
          <p:nvPr>
            <p:ph type="body" idx="1"/>
          </p:nvPr>
        </p:nvSpPr>
        <p:spPr>
          <a:noFill/>
          <a:ln w="9525"/>
        </p:spPr>
        <p:txBody>
          <a:bodyPr/>
          <a:lstStyle/>
          <a:p>
            <a:endParaRPr lang="en-US" dirty="0"/>
          </a:p>
        </p:txBody>
      </p:sp>
    </p:spTree>
    <p:extLst>
      <p:ext uri="{BB962C8B-B14F-4D97-AF65-F5344CB8AC3E}">
        <p14:creationId xmlns:p14="http://schemas.microsoft.com/office/powerpoint/2010/main" val="21556943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a:xfrm>
            <a:off x="1201738" y="711200"/>
            <a:ext cx="4673600" cy="3505200"/>
          </a:xfrm>
          <a:ln cap="flat"/>
        </p:spPr>
      </p:sp>
      <p:sp>
        <p:nvSpPr>
          <p:cNvPr id="59395"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6547894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xfrm>
            <a:off x="1201738" y="711200"/>
            <a:ext cx="4673600" cy="3505200"/>
          </a:xfrm>
          <a:ln/>
        </p:spPr>
      </p:sp>
      <p:sp>
        <p:nvSpPr>
          <p:cNvPr id="60419"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919453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xfrm>
            <a:off x="1150938" y="692150"/>
            <a:ext cx="4556125" cy="3416300"/>
          </a:xfrm>
          <a:ln cap="flat"/>
        </p:spPr>
      </p:sp>
      <p:sp>
        <p:nvSpPr>
          <p:cNvPr id="28675"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2209981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7" name="Line 4"/>
          <p:cNvSpPr>
            <a:spLocks noChangeShapeType="1"/>
          </p:cNvSpPr>
          <p:nvPr/>
        </p:nvSpPr>
        <p:spPr bwMode="auto">
          <a:xfrm>
            <a:off x="0" y="793750"/>
            <a:ext cx="9144000" cy="0"/>
          </a:xfrm>
          <a:prstGeom prst="line">
            <a:avLst/>
          </a:prstGeom>
          <a:noFill/>
          <a:ln w="9525">
            <a:solidFill>
              <a:srgbClr val="3366FF"/>
            </a:solidFill>
            <a:round/>
            <a:headEnd/>
            <a:tailEnd/>
          </a:ln>
        </p:spPr>
        <p:txBody>
          <a:bodyPr/>
          <a:lstStyle/>
          <a:p>
            <a:endParaRPr lang="en-US"/>
          </a:p>
        </p:txBody>
      </p:sp>
      <p:sp>
        <p:nvSpPr>
          <p:cNvPr id="8" name="Line 5"/>
          <p:cNvSpPr>
            <a:spLocks noChangeShapeType="1"/>
          </p:cNvSpPr>
          <p:nvPr/>
        </p:nvSpPr>
        <p:spPr bwMode="auto">
          <a:xfrm>
            <a:off x="0" y="946150"/>
            <a:ext cx="9144000" cy="0"/>
          </a:xfrm>
          <a:prstGeom prst="line">
            <a:avLst/>
          </a:prstGeom>
          <a:noFill/>
          <a:ln w="28575">
            <a:solidFill>
              <a:schemeClr val="tx2">
                <a:lumMod val="60000"/>
                <a:lumOff val="40000"/>
              </a:schemeClr>
            </a:solidFill>
            <a:round/>
            <a:headEnd/>
            <a:tailEnd/>
          </a:ln>
        </p:spPr>
        <p:txBody>
          <a:bodyPr/>
          <a:lstStyle/>
          <a:p>
            <a:endParaRPr lang="en-US"/>
          </a:p>
        </p:txBody>
      </p:sp>
    </p:spTree>
    <p:extLst>
      <p:ext uri="{BB962C8B-B14F-4D97-AF65-F5344CB8AC3E}">
        <p14:creationId xmlns:p14="http://schemas.microsoft.com/office/powerpoint/2010/main" val="14361350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sz="2400"/>
            </a:lvl1pPr>
            <a:lvl2pPr>
              <a:defRPr sz="2400"/>
            </a:lvl2pPr>
            <a:lvl3pPr>
              <a:defRPr sz="2400"/>
            </a:lvl3pPr>
            <a:lvl4pPr>
              <a:defRPr sz="2400"/>
            </a:lvl4pPr>
            <a:lvl5pPr>
              <a:defRPr sz="24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C9A200E3-CC3B-4F36-A270-5195B35C52FF}"/>
              </a:ext>
            </a:extLst>
          </p:cNvPr>
          <p:cNvSpPr>
            <a:spLocks noGrp="1"/>
          </p:cNvSpPr>
          <p:nvPr>
            <p:ph type="title"/>
          </p:nvPr>
        </p:nvSpPr>
        <p:spPr>
          <a:xfrm>
            <a:off x="263869" y="1007227"/>
            <a:ext cx="4869240" cy="461355"/>
          </a:xfrm>
        </p:spPr>
        <p:txBody>
          <a:bodyPr/>
          <a:lstStyle>
            <a:lvl1pPr algn="l">
              <a:defRPr sz="2800" b="1"/>
            </a:lvl1pPr>
          </a:lstStyle>
          <a:p>
            <a:r>
              <a:rPr lang="en-US" dirty="0"/>
              <a:t>Click to edit Master title style</a:t>
            </a:r>
          </a:p>
        </p:txBody>
      </p:sp>
    </p:spTree>
    <p:extLst>
      <p:ext uri="{BB962C8B-B14F-4D97-AF65-F5344CB8AC3E}">
        <p14:creationId xmlns:p14="http://schemas.microsoft.com/office/powerpoint/2010/main" val="3440112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Tree>
    <p:extLst>
      <p:ext uri="{BB962C8B-B14F-4D97-AF65-F5344CB8AC3E}">
        <p14:creationId xmlns:p14="http://schemas.microsoft.com/office/powerpoint/2010/main" val="2430798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49EBC64-41CB-41B8-B6DF-9B1367312BD4}" type="slidenum">
              <a:rPr lang="en-US" smtClean="0"/>
              <a:t>‹#›</a:t>
            </a:fld>
            <a:endParaRPr lang="en-US"/>
          </a:p>
        </p:txBody>
      </p:sp>
    </p:spTree>
    <p:extLst>
      <p:ext uri="{BB962C8B-B14F-4D97-AF65-F5344CB8AC3E}">
        <p14:creationId xmlns:p14="http://schemas.microsoft.com/office/powerpoint/2010/main" val="3730492945"/>
      </p:ext>
    </p:extLst>
  </p:cSld>
  <p:clrMapOvr>
    <a:masterClrMapping/>
  </p:clrMapOvr>
  <p:transition>
    <p:zoom/>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Box 7"/>
          <p:cNvSpPr txBox="1">
            <a:spLocks noChangeArrowheads="1"/>
          </p:cNvSpPr>
          <p:nvPr/>
        </p:nvSpPr>
        <p:spPr bwMode="auto">
          <a:xfrm>
            <a:off x="5257800" y="6627168"/>
            <a:ext cx="3886200" cy="246221"/>
          </a:xfrm>
          <a:prstGeom prst="rect">
            <a:avLst/>
          </a:prstGeom>
          <a:noFill/>
          <a:ln w="9525">
            <a:noFill/>
            <a:miter lim="800000"/>
            <a:headEnd/>
            <a:tailEnd/>
          </a:ln>
          <a:effectLst/>
        </p:spPr>
        <p:txBody>
          <a:bodyPr wrap="square">
            <a:spAutoFit/>
          </a:bodyPr>
          <a:lstStyle/>
          <a:p>
            <a:pPr>
              <a:spcBef>
                <a:spcPct val="50000"/>
              </a:spcBef>
              <a:defRPr/>
            </a:pPr>
            <a:r>
              <a:rPr lang="en-US" sz="1000" dirty="0">
                <a:solidFill>
                  <a:schemeClr val="bg1">
                    <a:lumMod val="50000"/>
                  </a:schemeClr>
                </a:solidFill>
                <a:latin typeface="+mn-lt"/>
              </a:rPr>
              <a:t>copyright © michael .roberson@eStudy.us</a:t>
            </a:r>
            <a:r>
              <a:rPr lang="en-US" sz="1000" baseline="0" dirty="0">
                <a:solidFill>
                  <a:schemeClr val="bg1">
                    <a:lumMod val="50000"/>
                  </a:schemeClr>
                </a:solidFill>
                <a:latin typeface="+mn-lt"/>
              </a:rPr>
              <a:t> 2017</a:t>
            </a:r>
            <a:r>
              <a:rPr lang="en-US" sz="1000" dirty="0">
                <a:solidFill>
                  <a:schemeClr val="bg1">
                    <a:lumMod val="50000"/>
                  </a:schemeClr>
                </a:solidFill>
                <a:latin typeface="+mn-lt"/>
              </a:rPr>
              <a:t>, All  rights reserved</a:t>
            </a:r>
          </a:p>
        </p:txBody>
      </p:sp>
      <p:sp>
        <p:nvSpPr>
          <p:cNvPr id="8" name="Line 4"/>
          <p:cNvSpPr>
            <a:spLocks noChangeShapeType="1"/>
          </p:cNvSpPr>
          <p:nvPr/>
        </p:nvSpPr>
        <p:spPr bwMode="auto">
          <a:xfrm>
            <a:off x="0" y="793750"/>
            <a:ext cx="9144000" cy="0"/>
          </a:xfrm>
          <a:prstGeom prst="line">
            <a:avLst/>
          </a:prstGeom>
          <a:noFill/>
          <a:ln w="9525">
            <a:solidFill>
              <a:srgbClr val="0070C0"/>
            </a:solidFill>
            <a:round/>
            <a:headEnd/>
            <a:tailEnd/>
          </a:ln>
        </p:spPr>
        <p:txBody>
          <a:bodyPr/>
          <a:lstStyle/>
          <a:p>
            <a:endParaRPr lang="en-US" dirty="0"/>
          </a:p>
        </p:txBody>
      </p:sp>
      <p:sp>
        <p:nvSpPr>
          <p:cNvPr id="9" name="Line 5"/>
          <p:cNvSpPr>
            <a:spLocks noChangeShapeType="1"/>
          </p:cNvSpPr>
          <p:nvPr/>
        </p:nvSpPr>
        <p:spPr bwMode="auto">
          <a:xfrm>
            <a:off x="0" y="946150"/>
            <a:ext cx="9144000" cy="0"/>
          </a:xfrm>
          <a:prstGeom prst="line">
            <a:avLst/>
          </a:prstGeom>
          <a:noFill/>
          <a:ln w="28575">
            <a:solidFill>
              <a:srgbClr val="0070C0"/>
            </a:solidFill>
            <a:round/>
            <a:headEnd/>
            <a:tailEnd/>
          </a:ln>
        </p:spPr>
        <p:txBody>
          <a:bodyPr/>
          <a:lstStyle/>
          <a:p>
            <a:endParaRPr lang="en-US"/>
          </a:p>
        </p:txBody>
      </p:sp>
      <p:sp>
        <p:nvSpPr>
          <p:cNvPr id="10" name="Text Box 7"/>
          <p:cNvSpPr txBox="1">
            <a:spLocks noChangeArrowheads="1"/>
          </p:cNvSpPr>
          <p:nvPr/>
        </p:nvSpPr>
        <p:spPr bwMode="auto">
          <a:xfrm>
            <a:off x="228600" y="0"/>
            <a:ext cx="3657600" cy="1006475"/>
          </a:xfrm>
          <a:prstGeom prst="rect">
            <a:avLst/>
          </a:prstGeom>
          <a:noFill/>
          <a:ln w="9525">
            <a:noFill/>
            <a:miter lim="800000"/>
            <a:headEnd/>
            <a:tailEnd/>
          </a:ln>
        </p:spPr>
        <p:txBody>
          <a:bodyPr>
            <a:spAutoFit/>
          </a:bodyPr>
          <a:lstStyle/>
          <a:p>
            <a:pPr>
              <a:spcBef>
                <a:spcPct val="50000"/>
              </a:spcBef>
            </a:pPr>
            <a:r>
              <a:rPr lang="en-US" sz="6000" dirty="0">
                <a:solidFill>
                  <a:srgbClr val="0070C0"/>
                </a:solidFill>
                <a:latin typeface="+mn-lt"/>
              </a:rPr>
              <a:t>eStudy.us</a:t>
            </a:r>
          </a:p>
        </p:txBody>
      </p:sp>
    </p:spTree>
    <p:extLst>
      <p:ext uri="{BB962C8B-B14F-4D97-AF65-F5344CB8AC3E}">
        <p14:creationId xmlns:p14="http://schemas.microsoft.com/office/powerpoint/2010/main" val="3680367713"/>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82" r:id="rId3"/>
    <p:sldLayoutId id="2147483683" r:id="rId4"/>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4.xml"/><Relationship Id="rId5" Type="http://schemas.openxmlformats.org/officeDocument/2006/relationships/image" Target="../media/image9.png"/><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4.xml"/><Relationship Id="rId4" Type="http://schemas.openxmlformats.org/officeDocument/2006/relationships/image" Target="../media/image14.png"/></Relationships>
</file>

<file path=ppt/slides/_rels/slide1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20.png"/><Relationship Id="rId4" Type="http://schemas.openxmlformats.org/officeDocument/2006/relationships/image" Target="../media/image19.png"/></Relationships>
</file>

<file path=ppt/slides/_rels/slide39.xml.rels><?xml version="1.0" encoding="UTF-8" standalone="yes"?>
<Relationships xmlns="http://schemas.openxmlformats.org/package/2006/relationships"><Relationship Id="rId3" Type="http://schemas.openxmlformats.org/officeDocument/2006/relationships/image" Target="../media/image21.png"/><Relationship Id="rId7" Type="http://schemas.openxmlformats.org/officeDocument/2006/relationships/image" Target="../media/image25.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24.png"/><Relationship Id="rId5" Type="http://schemas.openxmlformats.org/officeDocument/2006/relationships/image" Target="../media/image23.png"/><Relationship Id="rId4" Type="http://schemas.openxmlformats.org/officeDocument/2006/relationships/image" Target="../media/image2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29.png"/><Relationship Id="rId4" Type="http://schemas.openxmlformats.org/officeDocument/2006/relationships/image" Target="../media/image28.png"/></Relationships>
</file>

<file path=ppt/slides/_rels/slide42.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33.png"/><Relationship Id="rId5" Type="http://schemas.openxmlformats.org/officeDocument/2006/relationships/image" Target="../media/image32.png"/><Relationship Id="rId4" Type="http://schemas.openxmlformats.org/officeDocument/2006/relationships/image" Target="../media/image31.png"/></Relationships>
</file>

<file path=ppt/slides/_rels/slide43.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4.png"/><Relationship Id="rId1" Type="http://schemas.openxmlformats.org/officeDocument/2006/relationships/slideLayout" Target="../slideLayouts/slideLayout4.xml"/><Relationship Id="rId5" Type="http://schemas.openxmlformats.org/officeDocument/2006/relationships/image" Target="../media/image37.png"/><Relationship Id="rId4" Type="http://schemas.openxmlformats.org/officeDocument/2006/relationships/image" Target="../media/image36.png"/></Relationships>
</file>

<file path=ppt/slides/_rels/slide44.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38.png"/><Relationship Id="rId1" Type="http://schemas.openxmlformats.org/officeDocument/2006/relationships/slideLayout" Target="../slideLayouts/slideLayout4.xml"/><Relationship Id="rId5" Type="http://schemas.openxmlformats.org/officeDocument/2006/relationships/image" Target="../media/image41.png"/><Relationship Id="rId4" Type="http://schemas.openxmlformats.org/officeDocument/2006/relationships/image" Target="../media/image40.png"/></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400.png"/><Relationship Id="rId2" Type="http://schemas.openxmlformats.org/officeDocument/2006/relationships/image" Target="../media/image390.png"/><Relationship Id="rId1" Type="http://schemas.openxmlformats.org/officeDocument/2006/relationships/slideLayout" Target="../slideLayouts/slideLayout4.xml"/><Relationship Id="rId5" Type="http://schemas.openxmlformats.org/officeDocument/2006/relationships/image" Target="../media/image42.png"/><Relationship Id="rId4" Type="http://schemas.openxmlformats.org/officeDocument/2006/relationships/image" Target="../media/image410.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8" Type="http://schemas.openxmlformats.org/officeDocument/2006/relationships/image" Target="../media/image49.png"/><Relationship Id="rId3" Type="http://schemas.openxmlformats.org/officeDocument/2006/relationships/image" Target="../media/image44.png"/><Relationship Id="rId7" Type="http://schemas.openxmlformats.org/officeDocument/2006/relationships/image" Target="../media/image48.png"/><Relationship Id="rId2" Type="http://schemas.openxmlformats.org/officeDocument/2006/relationships/image" Target="../media/image43.png"/><Relationship Id="rId1" Type="http://schemas.openxmlformats.org/officeDocument/2006/relationships/slideLayout" Target="../slideLayouts/slideLayout4.xml"/><Relationship Id="rId6" Type="http://schemas.openxmlformats.org/officeDocument/2006/relationships/image" Target="../media/image47.png"/><Relationship Id="rId5" Type="http://schemas.openxmlformats.org/officeDocument/2006/relationships/image" Target="../media/image46.png"/><Relationship Id="rId4" Type="http://schemas.openxmlformats.org/officeDocument/2006/relationships/image" Target="../media/image4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0.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image" Target="../media/image52.png"/><Relationship Id="rId4" Type="http://schemas.openxmlformats.org/officeDocument/2006/relationships/image" Target="../media/image51.png"/></Relationships>
</file>

<file path=ppt/slides/_rels/slide61.xml.rels><?xml version="1.0" encoding="UTF-8" standalone="yes"?>
<Relationships xmlns="http://schemas.openxmlformats.org/package/2006/relationships"><Relationship Id="rId3" Type="http://schemas.openxmlformats.org/officeDocument/2006/relationships/image" Target="../media/image53.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BF3D8E0-1960-4898-A0A4-050E6374E922}"/>
              </a:ext>
            </a:extLst>
          </p:cNvPr>
          <p:cNvSpPr/>
          <p:nvPr/>
        </p:nvSpPr>
        <p:spPr>
          <a:xfrm>
            <a:off x="582345" y="1113384"/>
            <a:ext cx="4404283" cy="769441"/>
          </a:xfrm>
          <a:prstGeom prst="rect">
            <a:avLst/>
          </a:prstGeom>
        </p:spPr>
        <p:txBody>
          <a:bodyPr wrap="none">
            <a:spAutoFit/>
          </a:bodyPr>
          <a:lstStyle/>
          <a:p>
            <a:r>
              <a:rPr lang="en-US" sz="4400" b="1" dirty="0">
                <a:latin typeface="+mn-lt"/>
              </a:rPr>
              <a:t>Business Statistics</a:t>
            </a:r>
          </a:p>
        </p:txBody>
      </p:sp>
      <p:sp>
        <p:nvSpPr>
          <p:cNvPr id="3" name="Rectangle 2">
            <a:extLst>
              <a:ext uri="{FF2B5EF4-FFF2-40B4-BE49-F238E27FC236}">
                <a16:creationId xmlns:a16="http://schemas.microsoft.com/office/drawing/2014/main" id="{8D2354A6-5BE7-423D-9C29-B88BD528EC91}"/>
              </a:ext>
            </a:extLst>
          </p:cNvPr>
          <p:cNvSpPr/>
          <p:nvPr/>
        </p:nvSpPr>
        <p:spPr>
          <a:xfrm>
            <a:off x="894521" y="2635951"/>
            <a:ext cx="7032929" cy="1154162"/>
          </a:xfrm>
          <a:prstGeom prst="rect">
            <a:avLst/>
          </a:prstGeom>
        </p:spPr>
        <p:txBody>
          <a:bodyPr wrap="square">
            <a:spAutoFit/>
          </a:bodyPr>
          <a:lstStyle/>
          <a:p>
            <a:pPr marL="0" marR="0">
              <a:spcBef>
                <a:spcPts val="600"/>
              </a:spcBef>
              <a:spcAft>
                <a:spcPts val="0"/>
              </a:spcAft>
            </a:pPr>
            <a:r>
              <a:rPr lang="en-US" dirty="0">
                <a:solidFill>
                  <a:srgbClr val="000000"/>
                </a:solidFill>
                <a:latin typeface="Verdana" panose="020B0604030504040204" pitchFamily="34" charset="0"/>
                <a:ea typeface="Calibri" panose="020F0502020204030204" pitchFamily="34" charset="0"/>
              </a:rPr>
              <a:t>This lecture flows well with </a:t>
            </a:r>
          </a:p>
          <a:p>
            <a:pPr marL="0" marR="0">
              <a:spcBef>
                <a:spcPts val="600"/>
              </a:spcBef>
              <a:spcAft>
                <a:spcPts val="0"/>
              </a:spcAft>
            </a:pPr>
            <a:r>
              <a:rPr lang="en-US" i="1" dirty="0">
                <a:solidFill>
                  <a:srgbClr val="000000"/>
                </a:solidFill>
                <a:latin typeface="Verdana" panose="020B0604030504040204" pitchFamily="34" charset="0"/>
                <a:ea typeface="Calibri" panose="020F0502020204030204" pitchFamily="34" charset="0"/>
              </a:rPr>
              <a:t>Statistics for Business and Economics, Anderson, Sweeney, and Williams, 13</a:t>
            </a:r>
            <a:r>
              <a:rPr lang="en-US" i="1" baseline="30000" dirty="0">
                <a:solidFill>
                  <a:srgbClr val="000000"/>
                </a:solidFill>
                <a:latin typeface="Verdana" panose="020B0604030504040204" pitchFamily="34" charset="0"/>
                <a:ea typeface="Calibri" panose="020F0502020204030204" pitchFamily="34" charset="0"/>
              </a:rPr>
              <a:t>th</a:t>
            </a:r>
            <a:r>
              <a:rPr lang="en-US" i="1" dirty="0">
                <a:solidFill>
                  <a:srgbClr val="000000"/>
                </a:solidFill>
                <a:latin typeface="Verdana" panose="020B0604030504040204" pitchFamily="34" charset="0"/>
                <a:ea typeface="Calibri" panose="020F0502020204030204" pitchFamily="34" charset="0"/>
              </a:rPr>
              <a:t> edition</a:t>
            </a:r>
            <a:r>
              <a:rPr lang="en-US" dirty="0">
                <a:solidFill>
                  <a:srgbClr val="000000"/>
                </a:solidFill>
                <a:latin typeface="Verdana" panose="020B0604030504040204" pitchFamily="34" charset="0"/>
                <a:ea typeface="Calibri" panose="020F0502020204030204" pitchFamily="34" charset="0"/>
              </a:rPr>
              <a:t>, </a:t>
            </a:r>
            <a:r>
              <a:rPr lang="en-US" b="1" dirty="0">
                <a:solidFill>
                  <a:srgbClr val="000000"/>
                </a:solidFill>
                <a:latin typeface="Verdana" panose="020B0604030504040204" pitchFamily="34" charset="0"/>
                <a:ea typeface="Calibri" panose="020F0502020204030204" pitchFamily="34" charset="0"/>
              </a:rPr>
              <a:t>chapter 13</a:t>
            </a:r>
            <a:r>
              <a:rPr lang="en-US" dirty="0">
                <a:solidFill>
                  <a:srgbClr val="000000"/>
                </a:solidFill>
                <a:latin typeface="Verdana" panose="020B0604030504040204" pitchFamily="34" charset="0"/>
                <a:ea typeface="Calibri" panose="020F0502020204030204" pitchFamily="34" charset="0"/>
              </a:rPr>
              <a:t>.</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4" name="Rectangle 3">
            <a:extLst>
              <a:ext uri="{FF2B5EF4-FFF2-40B4-BE49-F238E27FC236}">
                <a16:creationId xmlns:a16="http://schemas.microsoft.com/office/drawing/2014/main" id="{401A4484-8D43-493F-8A52-9E2163D5FC6F}"/>
              </a:ext>
            </a:extLst>
          </p:cNvPr>
          <p:cNvSpPr/>
          <p:nvPr/>
        </p:nvSpPr>
        <p:spPr>
          <a:xfrm>
            <a:off x="831099" y="1736168"/>
            <a:ext cx="5978753" cy="461665"/>
          </a:xfrm>
          <a:prstGeom prst="rect">
            <a:avLst/>
          </a:prstGeom>
        </p:spPr>
        <p:txBody>
          <a:bodyPr wrap="none">
            <a:spAutoFit/>
          </a:bodyPr>
          <a:lstStyle/>
          <a:p>
            <a:r>
              <a:rPr lang="en-US" sz="2400" b="1" dirty="0">
                <a:latin typeface="+mn-lt"/>
              </a:rPr>
              <a:t>Experimental Design and Analysis of Variance</a:t>
            </a:r>
          </a:p>
        </p:txBody>
      </p:sp>
    </p:spTree>
  </p:cSld>
  <p:clrMapOvr>
    <a:masterClrMapping/>
  </p:clrMapOvr>
  <mc:AlternateContent xmlns:mc="http://schemas.openxmlformats.org/markup-compatibility/2006" xmlns:p14="http://schemas.microsoft.com/office/powerpoint/2010/main">
    <mc:Choice Requires="p14">
      <p:transition p14:dur="0" advTm="1309"/>
    </mc:Choice>
    <mc:Fallback xmlns="">
      <p:transition advTm="1309"/>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182276" name="Rectangle 4"/>
              <p:cNvSpPr>
                <a:spLocks noChangeArrowheads="1"/>
              </p:cNvSpPr>
              <p:nvPr/>
            </p:nvSpPr>
            <p:spPr bwMode="auto">
              <a:xfrm>
                <a:off x="653013" y="1700303"/>
                <a:ext cx="7772400" cy="411784"/>
              </a:xfrm>
              <a:prstGeom prst="rect">
                <a:avLst/>
              </a:prstGeom>
              <a:noFill/>
              <a:ln w="12700">
                <a:noFill/>
                <a:miter lim="800000"/>
                <a:headEnd/>
                <a:tailEnd/>
              </a:ln>
              <a:effectLst/>
            </p:spPr>
            <p:txBody>
              <a:bodyPr lIns="68034" tIns="33420" rIns="68034" bIns="33420"/>
              <a:lstStyle/>
              <a:p>
                <a:pPr marL="257827" indent="-257827">
                  <a:spcBef>
                    <a:spcPct val="20000"/>
                  </a:spcBef>
                  <a:buFont typeface="Arial" panose="020B0604020202020204" pitchFamily="34" charset="0"/>
                  <a:buChar char="•"/>
                  <a:defRPr/>
                </a:pPr>
                <a:r>
                  <a:rPr lang="en-US" sz="1805" dirty="0">
                    <a:latin typeface="+mn-lt"/>
                  </a:rPr>
                  <a:t>Sampling Distribution of </a:t>
                </a:r>
                <a14:m>
                  <m:oMath xmlns:m="http://schemas.openxmlformats.org/officeDocument/2006/math">
                    <m:acc>
                      <m:accPr>
                        <m:chr m:val="̅"/>
                        <m:ctrlPr>
                          <a:rPr lang="en-US" sz="1805" i="1">
                            <a:latin typeface="Cambria Math" panose="02040503050406030204" pitchFamily="18" charset="0"/>
                          </a:rPr>
                        </m:ctrlPr>
                      </m:accPr>
                      <m:e>
                        <m:r>
                          <a:rPr lang="en-US" sz="1805" i="1">
                            <a:latin typeface="Cambria Math"/>
                          </a:rPr>
                          <m:t>𝑥</m:t>
                        </m:r>
                      </m:e>
                    </m:acc>
                    <m:r>
                      <a:rPr lang="en-US" sz="1805" i="1">
                        <a:latin typeface="Cambria Math"/>
                      </a:rPr>
                      <m:t>, </m:t>
                    </m:r>
                  </m:oMath>
                </a14:m>
                <a:r>
                  <a:rPr lang="en-US" sz="1805" dirty="0">
                    <a:latin typeface="+mn-lt"/>
                  </a:rPr>
                  <a:t>Given </a:t>
                </a:r>
                <a:r>
                  <a:rPr lang="en-US" sz="1805" i="1" dirty="0">
                    <a:latin typeface="+mn-lt"/>
                  </a:rPr>
                  <a:t>H</a:t>
                </a:r>
                <a:r>
                  <a:rPr lang="en-US" sz="1805" baseline="-25000" dirty="0">
                    <a:latin typeface="+mn-lt"/>
                  </a:rPr>
                  <a:t>0</a:t>
                </a:r>
                <a:r>
                  <a:rPr lang="en-US" sz="1805" dirty="0">
                    <a:latin typeface="+mn-lt"/>
                  </a:rPr>
                  <a:t> is False</a:t>
                </a:r>
              </a:p>
            </p:txBody>
          </p:sp>
        </mc:Choice>
        <mc:Fallback xmlns="">
          <p:sp>
            <p:nvSpPr>
              <p:cNvPr id="182276" name="Rectangle 4"/>
              <p:cNvSpPr>
                <a:spLocks noRot="1" noChangeAspect="1" noMove="1" noResize="1" noEditPoints="1" noAdjustHandles="1" noChangeArrowheads="1" noChangeShapeType="1" noTextEdit="1"/>
              </p:cNvSpPr>
              <p:nvPr/>
            </p:nvSpPr>
            <p:spPr bwMode="auto">
              <a:xfrm>
                <a:off x="653013" y="1700303"/>
                <a:ext cx="7772400" cy="411784"/>
              </a:xfrm>
              <a:prstGeom prst="rect">
                <a:avLst/>
              </a:prstGeom>
              <a:blipFill>
                <a:blip r:embed="rId2"/>
                <a:stretch>
                  <a:fillRect l="-784" t="-11940" b="-10448"/>
                </a:stretch>
              </a:blipFill>
              <a:ln w="12700">
                <a:noFill/>
                <a:miter lim="800000"/>
                <a:headEnd/>
                <a:tailEnd/>
              </a:ln>
              <a:effectLst/>
            </p:spPr>
            <p:txBody>
              <a:bodyPr/>
              <a:lstStyle/>
              <a:p>
                <a:r>
                  <a:rPr lang="en-US">
                    <a:noFill/>
                  </a:rPr>
                  <a:t> </a:t>
                </a:r>
              </a:p>
            </p:txBody>
          </p:sp>
        </mc:Fallback>
      </mc:AlternateContent>
      <p:sp>
        <p:nvSpPr>
          <p:cNvPr id="182279" name="Freeform 7"/>
          <p:cNvSpPr>
            <a:spLocks/>
          </p:cNvSpPr>
          <p:nvPr/>
        </p:nvSpPr>
        <p:spPr bwMode="auto">
          <a:xfrm>
            <a:off x="2666639" y="2338600"/>
            <a:ext cx="3277572" cy="2140085"/>
          </a:xfrm>
          <a:custGeom>
            <a:avLst/>
            <a:gdLst/>
            <a:ahLst/>
            <a:cxnLst>
              <a:cxn ang="0">
                <a:pos x="1318" y="18"/>
              </a:cxn>
              <a:cxn ang="0">
                <a:pos x="1234" y="108"/>
              </a:cxn>
              <a:cxn ang="0">
                <a:pos x="1176" y="208"/>
              </a:cxn>
              <a:cxn ang="0">
                <a:pos x="1114" y="334"/>
              </a:cxn>
              <a:cxn ang="0">
                <a:pos x="1068" y="438"/>
              </a:cxn>
              <a:cxn ang="0">
                <a:pos x="1030" y="542"/>
              </a:cxn>
              <a:cxn ang="0">
                <a:pos x="988" y="652"/>
              </a:cxn>
              <a:cxn ang="0">
                <a:pos x="957" y="756"/>
              </a:cxn>
              <a:cxn ang="0">
                <a:pos x="930" y="861"/>
              </a:cxn>
              <a:cxn ang="0">
                <a:pos x="901" y="975"/>
              </a:cxn>
              <a:cxn ang="0">
                <a:pos x="867" y="1075"/>
              </a:cxn>
              <a:cxn ang="0">
                <a:pos x="830" y="1194"/>
              </a:cxn>
              <a:cxn ang="0">
                <a:pos x="786" y="1293"/>
              </a:cxn>
              <a:cxn ang="0">
                <a:pos x="732" y="1399"/>
              </a:cxn>
              <a:cxn ang="0">
                <a:pos x="662" y="1513"/>
              </a:cxn>
              <a:cxn ang="0">
                <a:pos x="586" y="1605"/>
              </a:cxn>
              <a:cxn ang="0">
                <a:pos x="490" y="1683"/>
              </a:cxn>
              <a:cxn ang="0">
                <a:pos x="388" y="1743"/>
              </a:cxn>
              <a:cxn ang="0">
                <a:pos x="295" y="1787"/>
              </a:cxn>
              <a:cxn ang="0">
                <a:pos x="193" y="1826"/>
              </a:cxn>
              <a:cxn ang="0">
                <a:pos x="79" y="1865"/>
              </a:cxn>
              <a:cxn ang="0">
                <a:pos x="6" y="1883"/>
              </a:cxn>
              <a:cxn ang="0">
                <a:pos x="2774" y="1922"/>
              </a:cxn>
              <a:cxn ang="0">
                <a:pos x="2726" y="1877"/>
              </a:cxn>
              <a:cxn ang="0">
                <a:pos x="2622" y="1845"/>
              </a:cxn>
              <a:cxn ang="0">
                <a:pos x="2510" y="1803"/>
              </a:cxn>
              <a:cxn ang="0">
                <a:pos x="2396" y="1755"/>
              </a:cxn>
              <a:cxn ang="0">
                <a:pos x="2278" y="1693"/>
              </a:cxn>
              <a:cxn ang="0">
                <a:pos x="2220" y="1655"/>
              </a:cxn>
              <a:cxn ang="0">
                <a:pos x="2156" y="1589"/>
              </a:cxn>
              <a:cxn ang="0">
                <a:pos x="2082" y="1503"/>
              </a:cxn>
              <a:cxn ang="0">
                <a:pos x="2022" y="1398"/>
              </a:cxn>
              <a:cxn ang="0">
                <a:pos x="1970" y="1298"/>
              </a:cxn>
              <a:cxn ang="0">
                <a:pos x="1928" y="1200"/>
              </a:cxn>
              <a:cxn ang="0">
                <a:pos x="1892" y="1100"/>
              </a:cxn>
              <a:cxn ang="0">
                <a:pos x="1862" y="1010"/>
              </a:cxn>
              <a:cxn ang="0">
                <a:pos x="1830" y="900"/>
              </a:cxn>
              <a:cxn ang="0">
                <a:pos x="1798" y="782"/>
              </a:cxn>
              <a:cxn ang="0">
                <a:pos x="1760" y="656"/>
              </a:cxn>
              <a:cxn ang="0">
                <a:pos x="1712" y="524"/>
              </a:cxn>
              <a:cxn ang="0">
                <a:pos x="1670" y="410"/>
              </a:cxn>
              <a:cxn ang="0">
                <a:pos x="1632" y="328"/>
              </a:cxn>
              <a:cxn ang="0">
                <a:pos x="1590" y="232"/>
              </a:cxn>
              <a:cxn ang="0">
                <a:pos x="1546" y="156"/>
              </a:cxn>
              <a:cxn ang="0">
                <a:pos x="1570" y="194"/>
              </a:cxn>
              <a:cxn ang="0">
                <a:pos x="1550" y="156"/>
              </a:cxn>
              <a:cxn ang="0">
                <a:pos x="1476" y="56"/>
              </a:cxn>
              <a:cxn ang="0">
                <a:pos x="1413" y="8"/>
              </a:cxn>
            </a:cxnLst>
            <a:rect l="0" t="0" r="r" b="b"/>
            <a:pathLst>
              <a:path w="2774" h="1925">
                <a:moveTo>
                  <a:pt x="1390" y="0"/>
                </a:moveTo>
                <a:lnTo>
                  <a:pt x="1350" y="0"/>
                </a:lnTo>
                <a:lnTo>
                  <a:pt x="1318" y="18"/>
                </a:lnTo>
                <a:lnTo>
                  <a:pt x="1289" y="40"/>
                </a:lnTo>
                <a:lnTo>
                  <a:pt x="1261" y="70"/>
                </a:lnTo>
                <a:lnTo>
                  <a:pt x="1234" y="108"/>
                </a:lnTo>
                <a:lnTo>
                  <a:pt x="1211" y="144"/>
                </a:lnTo>
                <a:lnTo>
                  <a:pt x="1193" y="173"/>
                </a:lnTo>
                <a:lnTo>
                  <a:pt x="1176" y="208"/>
                </a:lnTo>
                <a:lnTo>
                  <a:pt x="1152" y="256"/>
                </a:lnTo>
                <a:lnTo>
                  <a:pt x="1132" y="296"/>
                </a:lnTo>
                <a:lnTo>
                  <a:pt x="1114" y="334"/>
                </a:lnTo>
                <a:lnTo>
                  <a:pt x="1094" y="378"/>
                </a:lnTo>
                <a:lnTo>
                  <a:pt x="1082" y="410"/>
                </a:lnTo>
                <a:lnTo>
                  <a:pt x="1068" y="438"/>
                </a:lnTo>
                <a:lnTo>
                  <a:pt x="1052" y="482"/>
                </a:lnTo>
                <a:lnTo>
                  <a:pt x="1040" y="514"/>
                </a:lnTo>
                <a:lnTo>
                  <a:pt x="1030" y="542"/>
                </a:lnTo>
                <a:lnTo>
                  <a:pt x="1022" y="570"/>
                </a:lnTo>
                <a:lnTo>
                  <a:pt x="1008" y="606"/>
                </a:lnTo>
                <a:lnTo>
                  <a:pt x="988" y="652"/>
                </a:lnTo>
                <a:lnTo>
                  <a:pt x="979" y="688"/>
                </a:lnTo>
                <a:lnTo>
                  <a:pt x="965" y="726"/>
                </a:lnTo>
                <a:lnTo>
                  <a:pt x="957" y="756"/>
                </a:lnTo>
                <a:lnTo>
                  <a:pt x="949" y="786"/>
                </a:lnTo>
                <a:lnTo>
                  <a:pt x="940" y="829"/>
                </a:lnTo>
                <a:lnTo>
                  <a:pt x="930" y="861"/>
                </a:lnTo>
                <a:lnTo>
                  <a:pt x="922" y="902"/>
                </a:lnTo>
                <a:lnTo>
                  <a:pt x="908" y="942"/>
                </a:lnTo>
                <a:lnTo>
                  <a:pt x="901" y="975"/>
                </a:lnTo>
                <a:lnTo>
                  <a:pt x="891" y="1007"/>
                </a:lnTo>
                <a:lnTo>
                  <a:pt x="883" y="1041"/>
                </a:lnTo>
                <a:lnTo>
                  <a:pt x="867" y="1075"/>
                </a:lnTo>
                <a:lnTo>
                  <a:pt x="852" y="1123"/>
                </a:lnTo>
                <a:lnTo>
                  <a:pt x="836" y="1168"/>
                </a:lnTo>
                <a:lnTo>
                  <a:pt x="830" y="1194"/>
                </a:lnTo>
                <a:lnTo>
                  <a:pt x="819" y="1222"/>
                </a:lnTo>
                <a:lnTo>
                  <a:pt x="800" y="1263"/>
                </a:lnTo>
                <a:lnTo>
                  <a:pt x="786" y="1293"/>
                </a:lnTo>
                <a:lnTo>
                  <a:pt x="772" y="1330"/>
                </a:lnTo>
                <a:lnTo>
                  <a:pt x="750" y="1367"/>
                </a:lnTo>
                <a:lnTo>
                  <a:pt x="732" y="1399"/>
                </a:lnTo>
                <a:lnTo>
                  <a:pt x="708" y="1437"/>
                </a:lnTo>
                <a:lnTo>
                  <a:pt x="686" y="1477"/>
                </a:lnTo>
                <a:lnTo>
                  <a:pt x="662" y="1513"/>
                </a:lnTo>
                <a:lnTo>
                  <a:pt x="634" y="1551"/>
                </a:lnTo>
                <a:lnTo>
                  <a:pt x="614" y="1579"/>
                </a:lnTo>
                <a:lnTo>
                  <a:pt x="586" y="1605"/>
                </a:lnTo>
                <a:lnTo>
                  <a:pt x="558" y="1633"/>
                </a:lnTo>
                <a:lnTo>
                  <a:pt x="536" y="1653"/>
                </a:lnTo>
                <a:lnTo>
                  <a:pt x="490" y="1683"/>
                </a:lnTo>
                <a:lnTo>
                  <a:pt x="450" y="1711"/>
                </a:lnTo>
                <a:lnTo>
                  <a:pt x="416" y="1723"/>
                </a:lnTo>
                <a:lnTo>
                  <a:pt x="388" y="1743"/>
                </a:lnTo>
                <a:lnTo>
                  <a:pt x="357" y="1759"/>
                </a:lnTo>
                <a:lnTo>
                  <a:pt x="327" y="1772"/>
                </a:lnTo>
                <a:lnTo>
                  <a:pt x="295" y="1787"/>
                </a:lnTo>
                <a:lnTo>
                  <a:pt x="263" y="1799"/>
                </a:lnTo>
                <a:lnTo>
                  <a:pt x="231" y="1808"/>
                </a:lnTo>
                <a:lnTo>
                  <a:pt x="193" y="1826"/>
                </a:lnTo>
                <a:lnTo>
                  <a:pt x="158" y="1838"/>
                </a:lnTo>
                <a:lnTo>
                  <a:pt x="117" y="1853"/>
                </a:lnTo>
                <a:lnTo>
                  <a:pt x="79" y="1865"/>
                </a:lnTo>
                <a:lnTo>
                  <a:pt x="44" y="1874"/>
                </a:lnTo>
                <a:lnTo>
                  <a:pt x="29" y="1877"/>
                </a:lnTo>
                <a:lnTo>
                  <a:pt x="6" y="1883"/>
                </a:lnTo>
                <a:lnTo>
                  <a:pt x="3" y="1907"/>
                </a:lnTo>
                <a:lnTo>
                  <a:pt x="0" y="1925"/>
                </a:lnTo>
                <a:lnTo>
                  <a:pt x="2774" y="1922"/>
                </a:lnTo>
                <a:lnTo>
                  <a:pt x="2772" y="1891"/>
                </a:lnTo>
                <a:lnTo>
                  <a:pt x="2750" y="1881"/>
                </a:lnTo>
                <a:lnTo>
                  <a:pt x="2726" y="1877"/>
                </a:lnTo>
                <a:lnTo>
                  <a:pt x="2684" y="1865"/>
                </a:lnTo>
                <a:lnTo>
                  <a:pt x="2654" y="1855"/>
                </a:lnTo>
                <a:lnTo>
                  <a:pt x="2622" y="1845"/>
                </a:lnTo>
                <a:lnTo>
                  <a:pt x="2596" y="1835"/>
                </a:lnTo>
                <a:lnTo>
                  <a:pt x="2558" y="1825"/>
                </a:lnTo>
                <a:lnTo>
                  <a:pt x="2510" y="1803"/>
                </a:lnTo>
                <a:lnTo>
                  <a:pt x="2468" y="1789"/>
                </a:lnTo>
                <a:lnTo>
                  <a:pt x="2432" y="1775"/>
                </a:lnTo>
                <a:lnTo>
                  <a:pt x="2396" y="1755"/>
                </a:lnTo>
                <a:lnTo>
                  <a:pt x="2362" y="1737"/>
                </a:lnTo>
                <a:lnTo>
                  <a:pt x="2316" y="1715"/>
                </a:lnTo>
                <a:lnTo>
                  <a:pt x="2278" y="1693"/>
                </a:lnTo>
                <a:lnTo>
                  <a:pt x="2258" y="1681"/>
                </a:lnTo>
                <a:lnTo>
                  <a:pt x="2240" y="1671"/>
                </a:lnTo>
                <a:lnTo>
                  <a:pt x="2220" y="1655"/>
                </a:lnTo>
                <a:lnTo>
                  <a:pt x="2206" y="1643"/>
                </a:lnTo>
                <a:lnTo>
                  <a:pt x="2181" y="1615"/>
                </a:lnTo>
                <a:lnTo>
                  <a:pt x="2156" y="1589"/>
                </a:lnTo>
                <a:lnTo>
                  <a:pt x="2129" y="1563"/>
                </a:lnTo>
                <a:lnTo>
                  <a:pt x="2105" y="1531"/>
                </a:lnTo>
                <a:lnTo>
                  <a:pt x="2082" y="1503"/>
                </a:lnTo>
                <a:lnTo>
                  <a:pt x="2057" y="1461"/>
                </a:lnTo>
                <a:lnTo>
                  <a:pt x="2039" y="1432"/>
                </a:lnTo>
                <a:lnTo>
                  <a:pt x="2022" y="1398"/>
                </a:lnTo>
                <a:lnTo>
                  <a:pt x="2004" y="1364"/>
                </a:lnTo>
                <a:lnTo>
                  <a:pt x="1986" y="1332"/>
                </a:lnTo>
                <a:lnTo>
                  <a:pt x="1970" y="1298"/>
                </a:lnTo>
                <a:lnTo>
                  <a:pt x="1956" y="1270"/>
                </a:lnTo>
                <a:lnTo>
                  <a:pt x="1944" y="1240"/>
                </a:lnTo>
                <a:lnTo>
                  <a:pt x="1928" y="1200"/>
                </a:lnTo>
                <a:lnTo>
                  <a:pt x="1914" y="1158"/>
                </a:lnTo>
                <a:lnTo>
                  <a:pt x="1904" y="1132"/>
                </a:lnTo>
                <a:lnTo>
                  <a:pt x="1892" y="1100"/>
                </a:lnTo>
                <a:lnTo>
                  <a:pt x="1882" y="1072"/>
                </a:lnTo>
                <a:lnTo>
                  <a:pt x="1872" y="1044"/>
                </a:lnTo>
                <a:lnTo>
                  <a:pt x="1862" y="1010"/>
                </a:lnTo>
                <a:lnTo>
                  <a:pt x="1852" y="976"/>
                </a:lnTo>
                <a:lnTo>
                  <a:pt x="1840" y="932"/>
                </a:lnTo>
                <a:lnTo>
                  <a:pt x="1830" y="900"/>
                </a:lnTo>
                <a:lnTo>
                  <a:pt x="1818" y="854"/>
                </a:lnTo>
                <a:lnTo>
                  <a:pt x="1808" y="818"/>
                </a:lnTo>
                <a:lnTo>
                  <a:pt x="1798" y="782"/>
                </a:lnTo>
                <a:lnTo>
                  <a:pt x="1788" y="744"/>
                </a:lnTo>
                <a:lnTo>
                  <a:pt x="1778" y="710"/>
                </a:lnTo>
                <a:lnTo>
                  <a:pt x="1760" y="656"/>
                </a:lnTo>
                <a:lnTo>
                  <a:pt x="1742" y="598"/>
                </a:lnTo>
                <a:lnTo>
                  <a:pt x="1726" y="560"/>
                </a:lnTo>
                <a:lnTo>
                  <a:pt x="1712" y="524"/>
                </a:lnTo>
                <a:lnTo>
                  <a:pt x="1702" y="494"/>
                </a:lnTo>
                <a:lnTo>
                  <a:pt x="1686" y="450"/>
                </a:lnTo>
                <a:lnTo>
                  <a:pt x="1670" y="410"/>
                </a:lnTo>
                <a:lnTo>
                  <a:pt x="1648" y="354"/>
                </a:lnTo>
                <a:lnTo>
                  <a:pt x="1660" y="384"/>
                </a:lnTo>
                <a:lnTo>
                  <a:pt x="1632" y="328"/>
                </a:lnTo>
                <a:lnTo>
                  <a:pt x="1622" y="298"/>
                </a:lnTo>
                <a:lnTo>
                  <a:pt x="1608" y="266"/>
                </a:lnTo>
                <a:lnTo>
                  <a:pt x="1590" y="232"/>
                </a:lnTo>
                <a:lnTo>
                  <a:pt x="1564" y="178"/>
                </a:lnTo>
                <a:lnTo>
                  <a:pt x="1560" y="178"/>
                </a:lnTo>
                <a:lnTo>
                  <a:pt x="1546" y="156"/>
                </a:lnTo>
                <a:lnTo>
                  <a:pt x="1530" y="128"/>
                </a:lnTo>
                <a:lnTo>
                  <a:pt x="1542" y="144"/>
                </a:lnTo>
                <a:lnTo>
                  <a:pt x="1570" y="194"/>
                </a:lnTo>
                <a:lnTo>
                  <a:pt x="1580" y="214"/>
                </a:lnTo>
                <a:lnTo>
                  <a:pt x="1560" y="169"/>
                </a:lnTo>
                <a:lnTo>
                  <a:pt x="1550" y="156"/>
                </a:lnTo>
                <a:lnTo>
                  <a:pt x="1518" y="110"/>
                </a:lnTo>
                <a:lnTo>
                  <a:pt x="1498" y="84"/>
                </a:lnTo>
                <a:lnTo>
                  <a:pt x="1476" y="56"/>
                </a:lnTo>
                <a:lnTo>
                  <a:pt x="1456" y="36"/>
                </a:lnTo>
                <a:lnTo>
                  <a:pt x="1434" y="22"/>
                </a:lnTo>
                <a:lnTo>
                  <a:pt x="1413" y="8"/>
                </a:lnTo>
                <a:lnTo>
                  <a:pt x="1390" y="0"/>
                </a:lnTo>
              </a:path>
            </a:pathLst>
          </a:custGeom>
          <a:solidFill>
            <a:schemeClr val="bg1">
              <a:lumMod val="85000"/>
            </a:schemeClr>
          </a:solidFill>
          <a:ln w="12700" cap="rnd" cmpd="sng">
            <a:noFill/>
            <a:prstDash val="solid"/>
            <a:round/>
            <a:headEnd type="none" w="med" len="med"/>
            <a:tailEnd type="none" w="med" len="med"/>
          </a:ln>
          <a:effectLst/>
        </p:spPr>
        <p:txBody>
          <a:bodyPr/>
          <a:lstStyle/>
          <a:p>
            <a:pPr>
              <a:defRPr/>
            </a:pPr>
            <a:endParaRPr lang="en-US"/>
          </a:p>
        </p:txBody>
      </p:sp>
      <p:sp>
        <p:nvSpPr>
          <p:cNvPr id="182280" name="Rectangle 8"/>
          <p:cNvSpPr>
            <a:spLocks noChangeArrowheads="1"/>
          </p:cNvSpPr>
          <p:nvPr/>
        </p:nvSpPr>
        <p:spPr bwMode="auto">
          <a:xfrm>
            <a:off x="2973832" y="4461977"/>
            <a:ext cx="547687" cy="345261"/>
          </a:xfrm>
          <a:prstGeom prst="rect">
            <a:avLst/>
          </a:prstGeom>
          <a:noFill/>
          <a:ln w="12700">
            <a:noFill/>
            <a:miter lim="800000"/>
            <a:headEnd/>
            <a:tailEnd/>
          </a:ln>
          <a:effectLst/>
        </p:spPr>
        <p:txBody>
          <a:bodyPr lIns="68034" tIns="33420" rIns="68034" bIns="33420">
            <a:spAutoFit/>
          </a:bodyPr>
          <a:lstStyle/>
          <a:p>
            <a:pPr algn="l">
              <a:defRPr/>
            </a:pPr>
            <a:r>
              <a:rPr lang="en-US" sz="1805" i="1" dirty="0">
                <a:latin typeface="Symbol" panose="05050102010706020507" pitchFamily="18" charset="2"/>
              </a:rPr>
              <a:t></a:t>
            </a:r>
            <a:r>
              <a:rPr lang="en-US" sz="1805" baseline="-25000" dirty="0">
                <a:latin typeface="+mn-lt"/>
              </a:rPr>
              <a:t>3</a:t>
            </a:r>
          </a:p>
        </p:txBody>
      </p:sp>
      <p:sp>
        <p:nvSpPr>
          <p:cNvPr id="182281" name="Line 9"/>
          <p:cNvSpPr>
            <a:spLocks noChangeShapeType="1"/>
          </p:cNvSpPr>
          <p:nvPr/>
        </p:nvSpPr>
        <p:spPr bwMode="auto">
          <a:xfrm flipV="1">
            <a:off x="1436384" y="4491814"/>
            <a:ext cx="6574542" cy="0"/>
          </a:xfrm>
          <a:prstGeom prst="line">
            <a:avLst/>
          </a:prstGeom>
          <a:noFill/>
          <a:ln w="12700">
            <a:solidFill>
              <a:schemeClr val="tx1"/>
            </a:solidFill>
            <a:round/>
            <a:headEnd/>
            <a:tailEnd/>
          </a:ln>
          <a:effectLst/>
        </p:spPr>
        <p:txBody>
          <a:bodyPr wrap="none" anchor="ctr"/>
          <a:lstStyle/>
          <a:p>
            <a:pPr>
              <a:defRPr/>
            </a:pPr>
            <a:endParaRPr lang="en-US"/>
          </a:p>
        </p:txBody>
      </p:sp>
      <p:sp>
        <p:nvSpPr>
          <p:cNvPr id="182286" name="Freeform 14"/>
          <p:cNvSpPr>
            <a:spLocks/>
          </p:cNvSpPr>
          <p:nvPr/>
        </p:nvSpPr>
        <p:spPr bwMode="auto">
          <a:xfrm>
            <a:off x="1561739" y="2352923"/>
            <a:ext cx="3277572" cy="2140085"/>
          </a:xfrm>
          <a:custGeom>
            <a:avLst/>
            <a:gdLst/>
            <a:ahLst/>
            <a:cxnLst>
              <a:cxn ang="0">
                <a:pos x="1318" y="18"/>
              </a:cxn>
              <a:cxn ang="0">
                <a:pos x="1234" y="108"/>
              </a:cxn>
              <a:cxn ang="0">
                <a:pos x="1176" y="208"/>
              </a:cxn>
              <a:cxn ang="0">
                <a:pos x="1114" y="334"/>
              </a:cxn>
              <a:cxn ang="0">
                <a:pos x="1068" y="438"/>
              </a:cxn>
              <a:cxn ang="0">
                <a:pos x="1030" y="542"/>
              </a:cxn>
              <a:cxn ang="0">
                <a:pos x="988" y="652"/>
              </a:cxn>
              <a:cxn ang="0">
                <a:pos x="957" y="756"/>
              </a:cxn>
              <a:cxn ang="0">
                <a:pos x="930" y="861"/>
              </a:cxn>
              <a:cxn ang="0">
                <a:pos x="901" y="975"/>
              </a:cxn>
              <a:cxn ang="0">
                <a:pos x="867" y="1075"/>
              </a:cxn>
              <a:cxn ang="0">
                <a:pos x="830" y="1194"/>
              </a:cxn>
              <a:cxn ang="0">
                <a:pos x="786" y="1293"/>
              </a:cxn>
              <a:cxn ang="0">
                <a:pos x="732" y="1399"/>
              </a:cxn>
              <a:cxn ang="0">
                <a:pos x="662" y="1513"/>
              </a:cxn>
              <a:cxn ang="0">
                <a:pos x="586" y="1605"/>
              </a:cxn>
              <a:cxn ang="0">
                <a:pos x="490" y="1683"/>
              </a:cxn>
              <a:cxn ang="0">
                <a:pos x="388" y="1743"/>
              </a:cxn>
              <a:cxn ang="0">
                <a:pos x="295" y="1787"/>
              </a:cxn>
              <a:cxn ang="0">
                <a:pos x="193" y="1826"/>
              </a:cxn>
              <a:cxn ang="0">
                <a:pos x="79" y="1865"/>
              </a:cxn>
              <a:cxn ang="0">
                <a:pos x="6" y="1883"/>
              </a:cxn>
              <a:cxn ang="0">
                <a:pos x="2774" y="1922"/>
              </a:cxn>
              <a:cxn ang="0">
                <a:pos x="2726" y="1877"/>
              </a:cxn>
              <a:cxn ang="0">
                <a:pos x="2622" y="1845"/>
              </a:cxn>
              <a:cxn ang="0">
                <a:pos x="2510" y="1803"/>
              </a:cxn>
              <a:cxn ang="0">
                <a:pos x="2396" y="1755"/>
              </a:cxn>
              <a:cxn ang="0">
                <a:pos x="2278" y="1693"/>
              </a:cxn>
              <a:cxn ang="0">
                <a:pos x="2220" y="1655"/>
              </a:cxn>
              <a:cxn ang="0">
                <a:pos x="2156" y="1589"/>
              </a:cxn>
              <a:cxn ang="0">
                <a:pos x="2082" y="1503"/>
              </a:cxn>
              <a:cxn ang="0">
                <a:pos x="2022" y="1398"/>
              </a:cxn>
              <a:cxn ang="0">
                <a:pos x="1970" y="1298"/>
              </a:cxn>
              <a:cxn ang="0">
                <a:pos x="1928" y="1200"/>
              </a:cxn>
              <a:cxn ang="0">
                <a:pos x="1892" y="1100"/>
              </a:cxn>
              <a:cxn ang="0">
                <a:pos x="1862" y="1010"/>
              </a:cxn>
              <a:cxn ang="0">
                <a:pos x="1830" y="900"/>
              </a:cxn>
              <a:cxn ang="0">
                <a:pos x="1798" y="782"/>
              </a:cxn>
              <a:cxn ang="0">
                <a:pos x="1760" y="656"/>
              </a:cxn>
              <a:cxn ang="0">
                <a:pos x="1712" y="524"/>
              </a:cxn>
              <a:cxn ang="0">
                <a:pos x="1670" y="410"/>
              </a:cxn>
              <a:cxn ang="0">
                <a:pos x="1632" y="328"/>
              </a:cxn>
              <a:cxn ang="0">
                <a:pos x="1590" y="232"/>
              </a:cxn>
              <a:cxn ang="0">
                <a:pos x="1546" y="156"/>
              </a:cxn>
              <a:cxn ang="0">
                <a:pos x="1570" y="194"/>
              </a:cxn>
              <a:cxn ang="0">
                <a:pos x="1550" y="156"/>
              </a:cxn>
              <a:cxn ang="0">
                <a:pos x="1476" y="56"/>
              </a:cxn>
              <a:cxn ang="0">
                <a:pos x="1413" y="8"/>
              </a:cxn>
            </a:cxnLst>
            <a:rect l="0" t="0" r="r" b="b"/>
            <a:pathLst>
              <a:path w="2774" h="1925">
                <a:moveTo>
                  <a:pt x="1390" y="0"/>
                </a:moveTo>
                <a:lnTo>
                  <a:pt x="1350" y="0"/>
                </a:lnTo>
                <a:lnTo>
                  <a:pt x="1318" y="18"/>
                </a:lnTo>
                <a:lnTo>
                  <a:pt x="1289" y="40"/>
                </a:lnTo>
                <a:lnTo>
                  <a:pt x="1261" y="70"/>
                </a:lnTo>
                <a:lnTo>
                  <a:pt x="1234" y="108"/>
                </a:lnTo>
                <a:lnTo>
                  <a:pt x="1211" y="144"/>
                </a:lnTo>
                <a:lnTo>
                  <a:pt x="1193" y="173"/>
                </a:lnTo>
                <a:lnTo>
                  <a:pt x="1176" y="208"/>
                </a:lnTo>
                <a:lnTo>
                  <a:pt x="1152" y="256"/>
                </a:lnTo>
                <a:lnTo>
                  <a:pt x="1132" y="296"/>
                </a:lnTo>
                <a:lnTo>
                  <a:pt x="1114" y="334"/>
                </a:lnTo>
                <a:lnTo>
                  <a:pt x="1094" y="378"/>
                </a:lnTo>
                <a:lnTo>
                  <a:pt x="1082" y="410"/>
                </a:lnTo>
                <a:lnTo>
                  <a:pt x="1068" y="438"/>
                </a:lnTo>
                <a:lnTo>
                  <a:pt x="1052" y="482"/>
                </a:lnTo>
                <a:lnTo>
                  <a:pt x="1040" y="514"/>
                </a:lnTo>
                <a:lnTo>
                  <a:pt x="1030" y="542"/>
                </a:lnTo>
                <a:lnTo>
                  <a:pt x="1022" y="570"/>
                </a:lnTo>
                <a:lnTo>
                  <a:pt x="1008" y="606"/>
                </a:lnTo>
                <a:lnTo>
                  <a:pt x="988" y="652"/>
                </a:lnTo>
                <a:lnTo>
                  <a:pt x="979" y="688"/>
                </a:lnTo>
                <a:lnTo>
                  <a:pt x="965" y="726"/>
                </a:lnTo>
                <a:lnTo>
                  <a:pt x="957" y="756"/>
                </a:lnTo>
                <a:lnTo>
                  <a:pt x="949" y="786"/>
                </a:lnTo>
                <a:lnTo>
                  <a:pt x="940" y="829"/>
                </a:lnTo>
                <a:lnTo>
                  <a:pt x="930" y="861"/>
                </a:lnTo>
                <a:lnTo>
                  <a:pt x="922" y="902"/>
                </a:lnTo>
                <a:lnTo>
                  <a:pt x="908" y="942"/>
                </a:lnTo>
                <a:lnTo>
                  <a:pt x="901" y="975"/>
                </a:lnTo>
                <a:lnTo>
                  <a:pt x="891" y="1007"/>
                </a:lnTo>
                <a:lnTo>
                  <a:pt x="883" y="1041"/>
                </a:lnTo>
                <a:lnTo>
                  <a:pt x="867" y="1075"/>
                </a:lnTo>
                <a:lnTo>
                  <a:pt x="852" y="1123"/>
                </a:lnTo>
                <a:lnTo>
                  <a:pt x="836" y="1168"/>
                </a:lnTo>
                <a:lnTo>
                  <a:pt x="830" y="1194"/>
                </a:lnTo>
                <a:lnTo>
                  <a:pt x="819" y="1222"/>
                </a:lnTo>
                <a:lnTo>
                  <a:pt x="800" y="1263"/>
                </a:lnTo>
                <a:lnTo>
                  <a:pt x="786" y="1293"/>
                </a:lnTo>
                <a:lnTo>
                  <a:pt x="772" y="1330"/>
                </a:lnTo>
                <a:lnTo>
                  <a:pt x="750" y="1367"/>
                </a:lnTo>
                <a:lnTo>
                  <a:pt x="732" y="1399"/>
                </a:lnTo>
                <a:lnTo>
                  <a:pt x="708" y="1437"/>
                </a:lnTo>
                <a:lnTo>
                  <a:pt x="686" y="1477"/>
                </a:lnTo>
                <a:lnTo>
                  <a:pt x="662" y="1513"/>
                </a:lnTo>
                <a:lnTo>
                  <a:pt x="634" y="1551"/>
                </a:lnTo>
                <a:lnTo>
                  <a:pt x="614" y="1579"/>
                </a:lnTo>
                <a:lnTo>
                  <a:pt x="586" y="1605"/>
                </a:lnTo>
                <a:lnTo>
                  <a:pt x="558" y="1633"/>
                </a:lnTo>
                <a:lnTo>
                  <a:pt x="536" y="1653"/>
                </a:lnTo>
                <a:lnTo>
                  <a:pt x="490" y="1683"/>
                </a:lnTo>
                <a:lnTo>
                  <a:pt x="450" y="1711"/>
                </a:lnTo>
                <a:lnTo>
                  <a:pt x="416" y="1723"/>
                </a:lnTo>
                <a:lnTo>
                  <a:pt x="388" y="1743"/>
                </a:lnTo>
                <a:lnTo>
                  <a:pt x="357" y="1759"/>
                </a:lnTo>
                <a:lnTo>
                  <a:pt x="327" y="1772"/>
                </a:lnTo>
                <a:lnTo>
                  <a:pt x="295" y="1787"/>
                </a:lnTo>
                <a:lnTo>
                  <a:pt x="263" y="1799"/>
                </a:lnTo>
                <a:lnTo>
                  <a:pt x="231" y="1808"/>
                </a:lnTo>
                <a:lnTo>
                  <a:pt x="193" y="1826"/>
                </a:lnTo>
                <a:lnTo>
                  <a:pt x="158" y="1838"/>
                </a:lnTo>
                <a:lnTo>
                  <a:pt x="117" y="1853"/>
                </a:lnTo>
                <a:lnTo>
                  <a:pt x="79" y="1865"/>
                </a:lnTo>
                <a:lnTo>
                  <a:pt x="44" y="1874"/>
                </a:lnTo>
                <a:lnTo>
                  <a:pt x="29" y="1877"/>
                </a:lnTo>
                <a:lnTo>
                  <a:pt x="6" y="1883"/>
                </a:lnTo>
                <a:lnTo>
                  <a:pt x="3" y="1907"/>
                </a:lnTo>
                <a:lnTo>
                  <a:pt x="0" y="1925"/>
                </a:lnTo>
                <a:lnTo>
                  <a:pt x="2774" y="1922"/>
                </a:lnTo>
                <a:lnTo>
                  <a:pt x="2772" y="1891"/>
                </a:lnTo>
                <a:lnTo>
                  <a:pt x="2750" y="1881"/>
                </a:lnTo>
                <a:lnTo>
                  <a:pt x="2726" y="1877"/>
                </a:lnTo>
                <a:lnTo>
                  <a:pt x="2684" y="1865"/>
                </a:lnTo>
                <a:lnTo>
                  <a:pt x="2654" y="1855"/>
                </a:lnTo>
                <a:lnTo>
                  <a:pt x="2622" y="1845"/>
                </a:lnTo>
                <a:lnTo>
                  <a:pt x="2596" y="1835"/>
                </a:lnTo>
                <a:lnTo>
                  <a:pt x="2558" y="1825"/>
                </a:lnTo>
                <a:lnTo>
                  <a:pt x="2510" y="1803"/>
                </a:lnTo>
                <a:lnTo>
                  <a:pt x="2468" y="1789"/>
                </a:lnTo>
                <a:lnTo>
                  <a:pt x="2432" y="1775"/>
                </a:lnTo>
                <a:lnTo>
                  <a:pt x="2396" y="1755"/>
                </a:lnTo>
                <a:lnTo>
                  <a:pt x="2362" y="1737"/>
                </a:lnTo>
                <a:lnTo>
                  <a:pt x="2316" y="1715"/>
                </a:lnTo>
                <a:lnTo>
                  <a:pt x="2278" y="1693"/>
                </a:lnTo>
                <a:lnTo>
                  <a:pt x="2258" y="1681"/>
                </a:lnTo>
                <a:lnTo>
                  <a:pt x="2240" y="1671"/>
                </a:lnTo>
                <a:lnTo>
                  <a:pt x="2220" y="1655"/>
                </a:lnTo>
                <a:lnTo>
                  <a:pt x="2206" y="1643"/>
                </a:lnTo>
                <a:lnTo>
                  <a:pt x="2181" y="1615"/>
                </a:lnTo>
                <a:lnTo>
                  <a:pt x="2156" y="1589"/>
                </a:lnTo>
                <a:lnTo>
                  <a:pt x="2129" y="1563"/>
                </a:lnTo>
                <a:lnTo>
                  <a:pt x="2105" y="1531"/>
                </a:lnTo>
                <a:lnTo>
                  <a:pt x="2082" y="1503"/>
                </a:lnTo>
                <a:lnTo>
                  <a:pt x="2057" y="1461"/>
                </a:lnTo>
                <a:lnTo>
                  <a:pt x="2039" y="1432"/>
                </a:lnTo>
                <a:lnTo>
                  <a:pt x="2022" y="1398"/>
                </a:lnTo>
                <a:lnTo>
                  <a:pt x="2004" y="1364"/>
                </a:lnTo>
                <a:lnTo>
                  <a:pt x="1986" y="1332"/>
                </a:lnTo>
                <a:lnTo>
                  <a:pt x="1970" y="1298"/>
                </a:lnTo>
                <a:lnTo>
                  <a:pt x="1956" y="1270"/>
                </a:lnTo>
                <a:lnTo>
                  <a:pt x="1944" y="1240"/>
                </a:lnTo>
                <a:lnTo>
                  <a:pt x="1928" y="1200"/>
                </a:lnTo>
                <a:lnTo>
                  <a:pt x="1914" y="1158"/>
                </a:lnTo>
                <a:lnTo>
                  <a:pt x="1904" y="1132"/>
                </a:lnTo>
                <a:lnTo>
                  <a:pt x="1892" y="1100"/>
                </a:lnTo>
                <a:lnTo>
                  <a:pt x="1882" y="1072"/>
                </a:lnTo>
                <a:lnTo>
                  <a:pt x="1872" y="1044"/>
                </a:lnTo>
                <a:lnTo>
                  <a:pt x="1862" y="1010"/>
                </a:lnTo>
                <a:lnTo>
                  <a:pt x="1852" y="976"/>
                </a:lnTo>
                <a:lnTo>
                  <a:pt x="1840" y="932"/>
                </a:lnTo>
                <a:lnTo>
                  <a:pt x="1830" y="900"/>
                </a:lnTo>
                <a:lnTo>
                  <a:pt x="1818" y="854"/>
                </a:lnTo>
                <a:lnTo>
                  <a:pt x="1808" y="818"/>
                </a:lnTo>
                <a:lnTo>
                  <a:pt x="1798" y="782"/>
                </a:lnTo>
                <a:lnTo>
                  <a:pt x="1788" y="744"/>
                </a:lnTo>
                <a:lnTo>
                  <a:pt x="1778" y="710"/>
                </a:lnTo>
                <a:lnTo>
                  <a:pt x="1760" y="656"/>
                </a:lnTo>
                <a:lnTo>
                  <a:pt x="1742" y="598"/>
                </a:lnTo>
                <a:lnTo>
                  <a:pt x="1726" y="560"/>
                </a:lnTo>
                <a:lnTo>
                  <a:pt x="1712" y="524"/>
                </a:lnTo>
                <a:lnTo>
                  <a:pt x="1702" y="494"/>
                </a:lnTo>
                <a:lnTo>
                  <a:pt x="1686" y="450"/>
                </a:lnTo>
                <a:lnTo>
                  <a:pt x="1670" y="410"/>
                </a:lnTo>
                <a:lnTo>
                  <a:pt x="1648" y="354"/>
                </a:lnTo>
                <a:lnTo>
                  <a:pt x="1660" y="384"/>
                </a:lnTo>
                <a:lnTo>
                  <a:pt x="1632" y="328"/>
                </a:lnTo>
                <a:lnTo>
                  <a:pt x="1622" y="298"/>
                </a:lnTo>
                <a:lnTo>
                  <a:pt x="1608" y="266"/>
                </a:lnTo>
                <a:lnTo>
                  <a:pt x="1590" y="232"/>
                </a:lnTo>
                <a:lnTo>
                  <a:pt x="1564" y="178"/>
                </a:lnTo>
                <a:lnTo>
                  <a:pt x="1560" y="178"/>
                </a:lnTo>
                <a:lnTo>
                  <a:pt x="1546" y="156"/>
                </a:lnTo>
                <a:lnTo>
                  <a:pt x="1530" y="128"/>
                </a:lnTo>
                <a:lnTo>
                  <a:pt x="1542" y="144"/>
                </a:lnTo>
                <a:lnTo>
                  <a:pt x="1570" y="194"/>
                </a:lnTo>
                <a:lnTo>
                  <a:pt x="1580" y="214"/>
                </a:lnTo>
                <a:lnTo>
                  <a:pt x="1560" y="169"/>
                </a:lnTo>
                <a:lnTo>
                  <a:pt x="1550" y="156"/>
                </a:lnTo>
                <a:lnTo>
                  <a:pt x="1518" y="110"/>
                </a:lnTo>
                <a:lnTo>
                  <a:pt x="1498" y="84"/>
                </a:lnTo>
                <a:lnTo>
                  <a:pt x="1476" y="56"/>
                </a:lnTo>
                <a:lnTo>
                  <a:pt x="1456" y="36"/>
                </a:lnTo>
                <a:lnTo>
                  <a:pt x="1434" y="22"/>
                </a:lnTo>
                <a:lnTo>
                  <a:pt x="1413" y="8"/>
                </a:lnTo>
                <a:lnTo>
                  <a:pt x="1390" y="0"/>
                </a:lnTo>
              </a:path>
            </a:pathLst>
          </a:custGeom>
          <a:solidFill>
            <a:schemeClr val="bg1">
              <a:lumMod val="85000"/>
            </a:schemeClr>
          </a:solidFill>
          <a:ln w="12700" cap="rnd" cmpd="sng">
            <a:noFill/>
            <a:prstDash val="solid"/>
            <a:round/>
            <a:headEnd type="none" w="med" len="med"/>
            <a:tailEnd type="none" w="med" len="med"/>
          </a:ln>
          <a:effectLst/>
        </p:spPr>
        <p:txBody>
          <a:bodyPr/>
          <a:lstStyle/>
          <a:p>
            <a:pPr>
              <a:defRPr/>
            </a:pPr>
            <a:endParaRPr lang="en-US"/>
          </a:p>
        </p:txBody>
      </p:sp>
      <p:sp>
        <p:nvSpPr>
          <p:cNvPr id="182287" name="Freeform 15"/>
          <p:cNvSpPr>
            <a:spLocks noChangeArrowheads="1"/>
          </p:cNvSpPr>
          <p:nvPr/>
        </p:nvSpPr>
        <p:spPr bwMode="auto">
          <a:xfrm>
            <a:off x="3145092" y="4395135"/>
            <a:ext cx="1587" cy="143229"/>
          </a:xfrm>
          <a:custGeom>
            <a:avLst/>
            <a:gdLst/>
            <a:ahLst/>
            <a:cxnLst>
              <a:cxn ang="0">
                <a:pos x="0" y="0"/>
              </a:cxn>
              <a:cxn ang="0">
                <a:pos x="0" y="120"/>
              </a:cxn>
            </a:cxnLst>
            <a:rect l="0" t="0" r="r" b="b"/>
            <a:pathLst>
              <a:path w="1" h="120">
                <a:moveTo>
                  <a:pt x="0" y="0"/>
                </a:moveTo>
                <a:lnTo>
                  <a:pt x="0" y="120"/>
                </a:lnTo>
              </a:path>
            </a:pathLst>
          </a:custGeom>
          <a:noFill/>
          <a:ln w="12700">
            <a:solidFill>
              <a:schemeClr val="tx1"/>
            </a:solidFill>
            <a:round/>
            <a:headEnd/>
            <a:tailEnd/>
          </a:ln>
          <a:effectLst/>
        </p:spPr>
        <p:txBody>
          <a:bodyPr wrap="none" anchor="ctr"/>
          <a:lstStyle/>
          <a:p>
            <a:pPr>
              <a:defRPr/>
            </a:pPr>
            <a:endParaRPr lang="en-US">
              <a:latin typeface="+mn-lt"/>
            </a:endParaRPr>
          </a:p>
        </p:txBody>
      </p:sp>
      <p:sp>
        <p:nvSpPr>
          <p:cNvPr id="182288" name="Freeform 16"/>
          <p:cNvSpPr>
            <a:spLocks/>
          </p:cNvSpPr>
          <p:nvPr/>
        </p:nvSpPr>
        <p:spPr bwMode="auto">
          <a:xfrm>
            <a:off x="4658401" y="2355576"/>
            <a:ext cx="3277572" cy="2140085"/>
          </a:xfrm>
          <a:custGeom>
            <a:avLst/>
            <a:gdLst/>
            <a:ahLst/>
            <a:cxnLst>
              <a:cxn ang="0">
                <a:pos x="1318" y="18"/>
              </a:cxn>
              <a:cxn ang="0">
                <a:pos x="1234" y="108"/>
              </a:cxn>
              <a:cxn ang="0">
                <a:pos x="1176" y="208"/>
              </a:cxn>
              <a:cxn ang="0">
                <a:pos x="1114" y="334"/>
              </a:cxn>
              <a:cxn ang="0">
                <a:pos x="1068" y="438"/>
              </a:cxn>
              <a:cxn ang="0">
                <a:pos x="1030" y="542"/>
              </a:cxn>
              <a:cxn ang="0">
                <a:pos x="988" y="652"/>
              </a:cxn>
              <a:cxn ang="0">
                <a:pos x="957" y="756"/>
              </a:cxn>
              <a:cxn ang="0">
                <a:pos x="930" y="861"/>
              </a:cxn>
              <a:cxn ang="0">
                <a:pos x="901" y="975"/>
              </a:cxn>
              <a:cxn ang="0">
                <a:pos x="867" y="1075"/>
              </a:cxn>
              <a:cxn ang="0">
                <a:pos x="830" y="1194"/>
              </a:cxn>
              <a:cxn ang="0">
                <a:pos x="786" y="1293"/>
              </a:cxn>
              <a:cxn ang="0">
                <a:pos x="732" y="1399"/>
              </a:cxn>
              <a:cxn ang="0">
                <a:pos x="662" y="1513"/>
              </a:cxn>
              <a:cxn ang="0">
                <a:pos x="586" y="1605"/>
              </a:cxn>
              <a:cxn ang="0">
                <a:pos x="490" y="1683"/>
              </a:cxn>
              <a:cxn ang="0">
                <a:pos x="388" y="1743"/>
              </a:cxn>
              <a:cxn ang="0">
                <a:pos x="295" y="1787"/>
              </a:cxn>
              <a:cxn ang="0">
                <a:pos x="193" y="1826"/>
              </a:cxn>
              <a:cxn ang="0">
                <a:pos x="79" y="1865"/>
              </a:cxn>
              <a:cxn ang="0">
                <a:pos x="6" y="1883"/>
              </a:cxn>
              <a:cxn ang="0">
                <a:pos x="2774" y="1922"/>
              </a:cxn>
              <a:cxn ang="0">
                <a:pos x="2726" y="1877"/>
              </a:cxn>
              <a:cxn ang="0">
                <a:pos x="2622" y="1845"/>
              </a:cxn>
              <a:cxn ang="0">
                <a:pos x="2510" y="1803"/>
              </a:cxn>
              <a:cxn ang="0">
                <a:pos x="2396" y="1755"/>
              </a:cxn>
              <a:cxn ang="0">
                <a:pos x="2278" y="1693"/>
              </a:cxn>
              <a:cxn ang="0">
                <a:pos x="2220" y="1655"/>
              </a:cxn>
              <a:cxn ang="0">
                <a:pos x="2156" y="1589"/>
              </a:cxn>
              <a:cxn ang="0">
                <a:pos x="2082" y="1503"/>
              </a:cxn>
              <a:cxn ang="0">
                <a:pos x="2022" y="1398"/>
              </a:cxn>
              <a:cxn ang="0">
                <a:pos x="1970" y="1298"/>
              </a:cxn>
              <a:cxn ang="0">
                <a:pos x="1928" y="1200"/>
              </a:cxn>
              <a:cxn ang="0">
                <a:pos x="1892" y="1100"/>
              </a:cxn>
              <a:cxn ang="0">
                <a:pos x="1862" y="1010"/>
              </a:cxn>
              <a:cxn ang="0">
                <a:pos x="1830" y="900"/>
              </a:cxn>
              <a:cxn ang="0">
                <a:pos x="1798" y="782"/>
              </a:cxn>
              <a:cxn ang="0">
                <a:pos x="1760" y="656"/>
              </a:cxn>
              <a:cxn ang="0">
                <a:pos x="1712" y="524"/>
              </a:cxn>
              <a:cxn ang="0">
                <a:pos x="1670" y="410"/>
              </a:cxn>
              <a:cxn ang="0">
                <a:pos x="1632" y="328"/>
              </a:cxn>
              <a:cxn ang="0">
                <a:pos x="1590" y="232"/>
              </a:cxn>
              <a:cxn ang="0">
                <a:pos x="1546" y="156"/>
              </a:cxn>
              <a:cxn ang="0">
                <a:pos x="1570" y="194"/>
              </a:cxn>
              <a:cxn ang="0">
                <a:pos x="1550" y="156"/>
              </a:cxn>
              <a:cxn ang="0">
                <a:pos x="1476" y="56"/>
              </a:cxn>
              <a:cxn ang="0">
                <a:pos x="1413" y="8"/>
              </a:cxn>
            </a:cxnLst>
            <a:rect l="0" t="0" r="r" b="b"/>
            <a:pathLst>
              <a:path w="2774" h="1925">
                <a:moveTo>
                  <a:pt x="1390" y="0"/>
                </a:moveTo>
                <a:lnTo>
                  <a:pt x="1350" y="0"/>
                </a:lnTo>
                <a:lnTo>
                  <a:pt x="1318" y="18"/>
                </a:lnTo>
                <a:lnTo>
                  <a:pt x="1289" y="40"/>
                </a:lnTo>
                <a:lnTo>
                  <a:pt x="1261" y="70"/>
                </a:lnTo>
                <a:lnTo>
                  <a:pt x="1234" y="108"/>
                </a:lnTo>
                <a:lnTo>
                  <a:pt x="1211" y="144"/>
                </a:lnTo>
                <a:lnTo>
                  <a:pt x="1193" y="173"/>
                </a:lnTo>
                <a:lnTo>
                  <a:pt x="1176" y="208"/>
                </a:lnTo>
                <a:lnTo>
                  <a:pt x="1152" y="256"/>
                </a:lnTo>
                <a:lnTo>
                  <a:pt x="1132" y="296"/>
                </a:lnTo>
                <a:lnTo>
                  <a:pt x="1114" y="334"/>
                </a:lnTo>
                <a:lnTo>
                  <a:pt x="1094" y="378"/>
                </a:lnTo>
                <a:lnTo>
                  <a:pt x="1082" y="410"/>
                </a:lnTo>
                <a:lnTo>
                  <a:pt x="1068" y="438"/>
                </a:lnTo>
                <a:lnTo>
                  <a:pt x="1052" y="482"/>
                </a:lnTo>
                <a:lnTo>
                  <a:pt x="1040" y="514"/>
                </a:lnTo>
                <a:lnTo>
                  <a:pt x="1030" y="542"/>
                </a:lnTo>
                <a:lnTo>
                  <a:pt x="1022" y="570"/>
                </a:lnTo>
                <a:lnTo>
                  <a:pt x="1008" y="606"/>
                </a:lnTo>
                <a:lnTo>
                  <a:pt x="988" y="652"/>
                </a:lnTo>
                <a:lnTo>
                  <a:pt x="979" y="688"/>
                </a:lnTo>
                <a:lnTo>
                  <a:pt x="965" y="726"/>
                </a:lnTo>
                <a:lnTo>
                  <a:pt x="957" y="756"/>
                </a:lnTo>
                <a:lnTo>
                  <a:pt x="949" y="786"/>
                </a:lnTo>
                <a:lnTo>
                  <a:pt x="940" y="829"/>
                </a:lnTo>
                <a:lnTo>
                  <a:pt x="930" y="861"/>
                </a:lnTo>
                <a:lnTo>
                  <a:pt x="922" y="902"/>
                </a:lnTo>
                <a:lnTo>
                  <a:pt x="908" y="942"/>
                </a:lnTo>
                <a:lnTo>
                  <a:pt x="901" y="975"/>
                </a:lnTo>
                <a:lnTo>
                  <a:pt x="891" y="1007"/>
                </a:lnTo>
                <a:lnTo>
                  <a:pt x="883" y="1041"/>
                </a:lnTo>
                <a:lnTo>
                  <a:pt x="867" y="1075"/>
                </a:lnTo>
                <a:lnTo>
                  <a:pt x="852" y="1123"/>
                </a:lnTo>
                <a:lnTo>
                  <a:pt x="836" y="1168"/>
                </a:lnTo>
                <a:lnTo>
                  <a:pt x="830" y="1194"/>
                </a:lnTo>
                <a:lnTo>
                  <a:pt x="819" y="1222"/>
                </a:lnTo>
                <a:lnTo>
                  <a:pt x="800" y="1263"/>
                </a:lnTo>
                <a:lnTo>
                  <a:pt x="786" y="1293"/>
                </a:lnTo>
                <a:lnTo>
                  <a:pt x="772" y="1330"/>
                </a:lnTo>
                <a:lnTo>
                  <a:pt x="750" y="1367"/>
                </a:lnTo>
                <a:lnTo>
                  <a:pt x="732" y="1399"/>
                </a:lnTo>
                <a:lnTo>
                  <a:pt x="708" y="1437"/>
                </a:lnTo>
                <a:lnTo>
                  <a:pt x="686" y="1477"/>
                </a:lnTo>
                <a:lnTo>
                  <a:pt x="662" y="1513"/>
                </a:lnTo>
                <a:lnTo>
                  <a:pt x="634" y="1551"/>
                </a:lnTo>
                <a:lnTo>
                  <a:pt x="614" y="1579"/>
                </a:lnTo>
                <a:lnTo>
                  <a:pt x="586" y="1605"/>
                </a:lnTo>
                <a:lnTo>
                  <a:pt x="558" y="1633"/>
                </a:lnTo>
                <a:lnTo>
                  <a:pt x="536" y="1653"/>
                </a:lnTo>
                <a:lnTo>
                  <a:pt x="490" y="1683"/>
                </a:lnTo>
                <a:lnTo>
                  <a:pt x="450" y="1711"/>
                </a:lnTo>
                <a:lnTo>
                  <a:pt x="416" y="1723"/>
                </a:lnTo>
                <a:lnTo>
                  <a:pt x="388" y="1743"/>
                </a:lnTo>
                <a:lnTo>
                  <a:pt x="357" y="1759"/>
                </a:lnTo>
                <a:lnTo>
                  <a:pt x="327" y="1772"/>
                </a:lnTo>
                <a:lnTo>
                  <a:pt x="295" y="1787"/>
                </a:lnTo>
                <a:lnTo>
                  <a:pt x="263" y="1799"/>
                </a:lnTo>
                <a:lnTo>
                  <a:pt x="231" y="1808"/>
                </a:lnTo>
                <a:lnTo>
                  <a:pt x="193" y="1826"/>
                </a:lnTo>
                <a:lnTo>
                  <a:pt x="158" y="1838"/>
                </a:lnTo>
                <a:lnTo>
                  <a:pt x="117" y="1853"/>
                </a:lnTo>
                <a:lnTo>
                  <a:pt x="79" y="1865"/>
                </a:lnTo>
                <a:lnTo>
                  <a:pt x="44" y="1874"/>
                </a:lnTo>
                <a:lnTo>
                  <a:pt x="29" y="1877"/>
                </a:lnTo>
                <a:lnTo>
                  <a:pt x="6" y="1883"/>
                </a:lnTo>
                <a:lnTo>
                  <a:pt x="3" y="1907"/>
                </a:lnTo>
                <a:lnTo>
                  <a:pt x="0" y="1925"/>
                </a:lnTo>
                <a:lnTo>
                  <a:pt x="2774" y="1922"/>
                </a:lnTo>
                <a:lnTo>
                  <a:pt x="2772" y="1891"/>
                </a:lnTo>
                <a:lnTo>
                  <a:pt x="2750" y="1881"/>
                </a:lnTo>
                <a:lnTo>
                  <a:pt x="2726" y="1877"/>
                </a:lnTo>
                <a:lnTo>
                  <a:pt x="2684" y="1865"/>
                </a:lnTo>
                <a:lnTo>
                  <a:pt x="2654" y="1855"/>
                </a:lnTo>
                <a:lnTo>
                  <a:pt x="2622" y="1845"/>
                </a:lnTo>
                <a:lnTo>
                  <a:pt x="2596" y="1835"/>
                </a:lnTo>
                <a:lnTo>
                  <a:pt x="2558" y="1825"/>
                </a:lnTo>
                <a:lnTo>
                  <a:pt x="2510" y="1803"/>
                </a:lnTo>
                <a:lnTo>
                  <a:pt x="2468" y="1789"/>
                </a:lnTo>
                <a:lnTo>
                  <a:pt x="2432" y="1775"/>
                </a:lnTo>
                <a:lnTo>
                  <a:pt x="2396" y="1755"/>
                </a:lnTo>
                <a:lnTo>
                  <a:pt x="2362" y="1737"/>
                </a:lnTo>
                <a:lnTo>
                  <a:pt x="2316" y="1715"/>
                </a:lnTo>
                <a:lnTo>
                  <a:pt x="2278" y="1693"/>
                </a:lnTo>
                <a:lnTo>
                  <a:pt x="2258" y="1681"/>
                </a:lnTo>
                <a:lnTo>
                  <a:pt x="2240" y="1671"/>
                </a:lnTo>
                <a:lnTo>
                  <a:pt x="2220" y="1655"/>
                </a:lnTo>
                <a:lnTo>
                  <a:pt x="2206" y="1643"/>
                </a:lnTo>
                <a:lnTo>
                  <a:pt x="2181" y="1615"/>
                </a:lnTo>
                <a:lnTo>
                  <a:pt x="2156" y="1589"/>
                </a:lnTo>
                <a:lnTo>
                  <a:pt x="2129" y="1563"/>
                </a:lnTo>
                <a:lnTo>
                  <a:pt x="2105" y="1531"/>
                </a:lnTo>
                <a:lnTo>
                  <a:pt x="2082" y="1503"/>
                </a:lnTo>
                <a:lnTo>
                  <a:pt x="2057" y="1461"/>
                </a:lnTo>
                <a:lnTo>
                  <a:pt x="2039" y="1432"/>
                </a:lnTo>
                <a:lnTo>
                  <a:pt x="2022" y="1398"/>
                </a:lnTo>
                <a:lnTo>
                  <a:pt x="2004" y="1364"/>
                </a:lnTo>
                <a:lnTo>
                  <a:pt x="1986" y="1332"/>
                </a:lnTo>
                <a:lnTo>
                  <a:pt x="1970" y="1298"/>
                </a:lnTo>
                <a:lnTo>
                  <a:pt x="1956" y="1270"/>
                </a:lnTo>
                <a:lnTo>
                  <a:pt x="1944" y="1240"/>
                </a:lnTo>
                <a:lnTo>
                  <a:pt x="1928" y="1200"/>
                </a:lnTo>
                <a:lnTo>
                  <a:pt x="1914" y="1158"/>
                </a:lnTo>
                <a:lnTo>
                  <a:pt x="1904" y="1132"/>
                </a:lnTo>
                <a:lnTo>
                  <a:pt x="1892" y="1100"/>
                </a:lnTo>
                <a:lnTo>
                  <a:pt x="1882" y="1072"/>
                </a:lnTo>
                <a:lnTo>
                  <a:pt x="1872" y="1044"/>
                </a:lnTo>
                <a:lnTo>
                  <a:pt x="1862" y="1010"/>
                </a:lnTo>
                <a:lnTo>
                  <a:pt x="1852" y="976"/>
                </a:lnTo>
                <a:lnTo>
                  <a:pt x="1840" y="932"/>
                </a:lnTo>
                <a:lnTo>
                  <a:pt x="1830" y="900"/>
                </a:lnTo>
                <a:lnTo>
                  <a:pt x="1818" y="854"/>
                </a:lnTo>
                <a:lnTo>
                  <a:pt x="1808" y="818"/>
                </a:lnTo>
                <a:lnTo>
                  <a:pt x="1798" y="782"/>
                </a:lnTo>
                <a:lnTo>
                  <a:pt x="1788" y="744"/>
                </a:lnTo>
                <a:lnTo>
                  <a:pt x="1778" y="710"/>
                </a:lnTo>
                <a:lnTo>
                  <a:pt x="1760" y="656"/>
                </a:lnTo>
                <a:lnTo>
                  <a:pt x="1742" y="598"/>
                </a:lnTo>
                <a:lnTo>
                  <a:pt x="1726" y="560"/>
                </a:lnTo>
                <a:lnTo>
                  <a:pt x="1712" y="524"/>
                </a:lnTo>
                <a:lnTo>
                  <a:pt x="1702" y="494"/>
                </a:lnTo>
                <a:lnTo>
                  <a:pt x="1686" y="450"/>
                </a:lnTo>
                <a:lnTo>
                  <a:pt x="1670" y="410"/>
                </a:lnTo>
                <a:lnTo>
                  <a:pt x="1648" y="354"/>
                </a:lnTo>
                <a:lnTo>
                  <a:pt x="1660" y="384"/>
                </a:lnTo>
                <a:lnTo>
                  <a:pt x="1632" y="328"/>
                </a:lnTo>
                <a:lnTo>
                  <a:pt x="1622" y="298"/>
                </a:lnTo>
                <a:lnTo>
                  <a:pt x="1608" y="266"/>
                </a:lnTo>
                <a:lnTo>
                  <a:pt x="1590" y="232"/>
                </a:lnTo>
                <a:lnTo>
                  <a:pt x="1564" y="178"/>
                </a:lnTo>
                <a:lnTo>
                  <a:pt x="1560" y="178"/>
                </a:lnTo>
                <a:lnTo>
                  <a:pt x="1546" y="156"/>
                </a:lnTo>
                <a:lnTo>
                  <a:pt x="1530" y="128"/>
                </a:lnTo>
                <a:lnTo>
                  <a:pt x="1542" y="144"/>
                </a:lnTo>
                <a:lnTo>
                  <a:pt x="1570" y="194"/>
                </a:lnTo>
                <a:lnTo>
                  <a:pt x="1580" y="214"/>
                </a:lnTo>
                <a:lnTo>
                  <a:pt x="1560" y="169"/>
                </a:lnTo>
                <a:lnTo>
                  <a:pt x="1550" y="156"/>
                </a:lnTo>
                <a:lnTo>
                  <a:pt x="1518" y="110"/>
                </a:lnTo>
                <a:lnTo>
                  <a:pt x="1498" y="84"/>
                </a:lnTo>
                <a:lnTo>
                  <a:pt x="1476" y="56"/>
                </a:lnTo>
                <a:lnTo>
                  <a:pt x="1456" y="36"/>
                </a:lnTo>
                <a:lnTo>
                  <a:pt x="1434" y="22"/>
                </a:lnTo>
                <a:lnTo>
                  <a:pt x="1413" y="8"/>
                </a:lnTo>
                <a:lnTo>
                  <a:pt x="1390" y="0"/>
                </a:lnTo>
              </a:path>
            </a:pathLst>
          </a:custGeom>
          <a:solidFill>
            <a:schemeClr val="bg1">
              <a:lumMod val="85000"/>
            </a:schemeClr>
          </a:solidFill>
          <a:ln w="12700" cap="rnd" cmpd="sng">
            <a:noFill/>
            <a:prstDash val="solid"/>
            <a:round/>
            <a:headEnd type="none" w="med" len="med"/>
            <a:tailEnd type="none" w="med" len="med"/>
          </a:ln>
          <a:effectLst/>
        </p:spPr>
        <p:txBody>
          <a:bodyPr/>
          <a:lstStyle/>
          <a:p>
            <a:pPr>
              <a:defRPr/>
            </a:pPr>
            <a:endParaRPr lang="en-US"/>
          </a:p>
        </p:txBody>
      </p:sp>
      <p:grpSp>
        <p:nvGrpSpPr>
          <p:cNvPr id="3" name="Group 17"/>
          <p:cNvGrpSpPr>
            <a:grpSpLocks/>
          </p:cNvGrpSpPr>
          <p:nvPr/>
        </p:nvGrpSpPr>
        <p:grpSpPr bwMode="auto">
          <a:xfrm>
            <a:off x="4535123" y="2299479"/>
            <a:ext cx="3500291" cy="2073244"/>
            <a:chOff x="1405" y="1229"/>
            <a:chExt cx="2906" cy="1737"/>
          </a:xfrm>
        </p:grpSpPr>
        <p:sp>
          <p:nvSpPr>
            <p:cNvPr id="182290" name="Arc 18"/>
            <p:cNvSpPr>
              <a:spLocks/>
            </p:cNvSpPr>
            <p:nvPr/>
          </p:nvSpPr>
          <p:spPr bwMode="auto">
            <a:xfrm rot="6300000">
              <a:off x="2186" y="1572"/>
              <a:ext cx="900" cy="213"/>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chemeClr val="tx1"/>
              </a:solidFill>
              <a:round/>
              <a:headEnd/>
              <a:tailEnd/>
            </a:ln>
            <a:effectLst/>
          </p:spPr>
          <p:txBody>
            <a:bodyPr wrap="none" anchor="ctr"/>
            <a:lstStyle/>
            <a:p>
              <a:pPr>
                <a:defRPr/>
              </a:pPr>
              <a:endParaRPr lang="en-US"/>
            </a:p>
          </p:txBody>
        </p:sp>
        <p:sp>
          <p:nvSpPr>
            <p:cNvPr id="182291" name="Arc 19"/>
            <p:cNvSpPr>
              <a:spLocks/>
            </p:cNvSpPr>
            <p:nvPr/>
          </p:nvSpPr>
          <p:spPr bwMode="auto">
            <a:xfrm rot="17057622">
              <a:off x="1814" y="2276"/>
              <a:ext cx="741" cy="284"/>
            </a:xfrm>
            <a:custGeom>
              <a:avLst/>
              <a:gdLst>
                <a:gd name="G0" fmla="+- 19433 0 0"/>
                <a:gd name="G1" fmla="+- 0 0 0"/>
                <a:gd name="G2" fmla="+- 21600 0 0"/>
                <a:gd name="T0" fmla="*/ 19433 w 19433"/>
                <a:gd name="T1" fmla="*/ 21600 h 21600"/>
                <a:gd name="T2" fmla="*/ 0 w 19433"/>
                <a:gd name="T3" fmla="*/ 9430 h 21600"/>
                <a:gd name="T4" fmla="*/ 19433 w 19433"/>
                <a:gd name="T5" fmla="*/ 0 h 21600"/>
              </a:gdLst>
              <a:ahLst/>
              <a:cxnLst>
                <a:cxn ang="0">
                  <a:pos x="T0" y="T1"/>
                </a:cxn>
                <a:cxn ang="0">
                  <a:pos x="T2" y="T3"/>
                </a:cxn>
                <a:cxn ang="0">
                  <a:pos x="T4" y="T5"/>
                </a:cxn>
              </a:cxnLst>
              <a:rect l="0" t="0" r="r" b="b"/>
              <a:pathLst>
                <a:path w="19433" h="21600" fill="none" extrusionOk="0">
                  <a:moveTo>
                    <a:pt x="19433" y="21600"/>
                  </a:moveTo>
                  <a:cubicBezTo>
                    <a:pt x="11159" y="21600"/>
                    <a:pt x="3612" y="16873"/>
                    <a:pt x="0" y="9429"/>
                  </a:cubicBezTo>
                </a:path>
                <a:path w="19433" h="21600" stroke="0" extrusionOk="0">
                  <a:moveTo>
                    <a:pt x="19433" y="21600"/>
                  </a:moveTo>
                  <a:cubicBezTo>
                    <a:pt x="11159" y="21600"/>
                    <a:pt x="3612" y="16873"/>
                    <a:pt x="0" y="9429"/>
                  </a:cubicBezTo>
                  <a:lnTo>
                    <a:pt x="19433" y="0"/>
                  </a:lnTo>
                  <a:close/>
                </a:path>
              </a:pathLst>
            </a:custGeom>
            <a:noFill/>
            <a:ln w="12700" cap="rnd">
              <a:solidFill>
                <a:schemeClr val="tx1"/>
              </a:solidFill>
              <a:round/>
              <a:headEnd/>
              <a:tailEnd/>
            </a:ln>
            <a:effectLst/>
          </p:spPr>
          <p:txBody>
            <a:bodyPr wrap="none" anchor="ctr"/>
            <a:lstStyle/>
            <a:p>
              <a:pPr>
                <a:defRPr/>
              </a:pPr>
              <a:endParaRPr lang="en-US"/>
            </a:p>
          </p:txBody>
        </p:sp>
        <p:sp>
          <p:nvSpPr>
            <p:cNvPr id="182292" name="Arc 20"/>
            <p:cNvSpPr>
              <a:spLocks/>
            </p:cNvSpPr>
            <p:nvPr/>
          </p:nvSpPr>
          <p:spPr bwMode="auto">
            <a:xfrm rot="20700000">
              <a:off x="1405" y="2810"/>
              <a:ext cx="698" cy="154"/>
            </a:xfrm>
            <a:custGeom>
              <a:avLst/>
              <a:gdLst>
                <a:gd name="G0" fmla="+- 0 0 0"/>
                <a:gd name="G1" fmla="+- 0 0 0"/>
                <a:gd name="G2" fmla="+- 21600 0 0"/>
                <a:gd name="T0" fmla="*/ 20693 w 20693"/>
                <a:gd name="T1" fmla="*/ 6194 h 21576"/>
                <a:gd name="T2" fmla="*/ 1014 w 20693"/>
                <a:gd name="T3" fmla="*/ 21576 h 21576"/>
                <a:gd name="T4" fmla="*/ 0 w 20693"/>
                <a:gd name="T5" fmla="*/ 0 h 21576"/>
              </a:gdLst>
              <a:ahLst/>
              <a:cxnLst>
                <a:cxn ang="0">
                  <a:pos x="T0" y="T1"/>
                </a:cxn>
                <a:cxn ang="0">
                  <a:pos x="T2" y="T3"/>
                </a:cxn>
                <a:cxn ang="0">
                  <a:pos x="T4" y="T5"/>
                </a:cxn>
              </a:cxnLst>
              <a:rect l="0" t="0" r="r" b="b"/>
              <a:pathLst>
                <a:path w="20693" h="21576" fill="none" extrusionOk="0">
                  <a:moveTo>
                    <a:pt x="20692" y="6193"/>
                  </a:moveTo>
                  <a:cubicBezTo>
                    <a:pt x="18063" y="14978"/>
                    <a:pt x="10173" y="21145"/>
                    <a:pt x="1014" y="21576"/>
                  </a:cubicBezTo>
                </a:path>
                <a:path w="20693" h="21576" stroke="0" extrusionOk="0">
                  <a:moveTo>
                    <a:pt x="20692" y="6193"/>
                  </a:moveTo>
                  <a:cubicBezTo>
                    <a:pt x="18063" y="14978"/>
                    <a:pt x="10173" y="21145"/>
                    <a:pt x="1014" y="21576"/>
                  </a:cubicBezTo>
                  <a:lnTo>
                    <a:pt x="0" y="0"/>
                  </a:lnTo>
                  <a:close/>
                </a:path>
              </a:pathLst>
            </a:custGeom>
            <a:noFill/>
            <a:ln w="12700" cap="rnd">
              <a:solidFill>
                <a:schemeClr val="tx1"/>
              </a:solidFill>
              <a:round/>
              <a:headEnd/>
              <a:tailEnd/>
            </a:ln>
            <a:effectLst/>
          </p:spPr>
          <p:txBody>
            <a:bodyPr wrap="none" anchor="ctr"/>
            <a:lstStyle/>
            <a:p>
              <a:pPr>
                <a:defRPr/>
              </a:pPr>
              <a:endParaRPr lang="en-US"/>
            </a:p>
          </p:txBody>
        </p:sp>
        <p:sp>
          <p:nvSpPr>
            <p:cNvPr id="182293" name="Arc 21"/>
            <p:cNvSpPr>
              <a:spLocks/>
            </p:cNvSpPr>
            <p:nvPr/>
          </p:nvSpPr>
          <p:spPr bwMode="auto">
            <a:xfrm rot="15300000" flipH="1">
              <a:off x="2628" y="1572"/>
              <a:ext cx="900" cy="213"/>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chemeClr val="tx1"/>
              </a:solidFill>
              <a:round/>
              <a:headEnd/>
              <a:tailEnd/>
            </a:ln>
            <a:effectLst/>
          </p:spPr>
          <p:txBody>
            <a:bodyPr wrap="none" anchor="ctr"/>
            <a:lstStyle/>
            <a:p>
              <a:pPr>
                <a:defRPr/>
              </a:pPr>
              <a:endParaRPr lang="en-US"/>
            </a:p>
          </p:txBody>
        </p:sp>
        <p:sp>
          <p:nvSpPr>
            <p:cNvPr id="182294" name="Arc 22"/>
            <p:cNvSpPr>
              <a:spLocks/>
            </p:cNvSpPr>
            <p:nvPr/>
          </p:nvSpPr>
          <p:spPr bwMode="auto">
            <a:xfrm rot="4542378" flipH="1">
              <a:off x="3154" y="2276"/>
              <a:ext cx="741" cy="284"/>
            </a:xfrm>
            <a:custGeom>
              <a:avLst/>
              <a:gdLst>
                <a:gd name="G0" fmla="+- 19433 0 0"/>
                <a:gd name="G1" fmla="+- 0 0 0"/>
                <a:gd name="G2" fmla="+- 21600 0 0"/>
                <a:gd name="T0" fmla="*/ 19433 w 19433"/>
                <a:gd name="T1" fmla="*/ 21600 h 21600"/>
                <a:gd name="T2" fmla="*/ 0 w 19433"/>
                <a:gd name="T3" fmla="*/ 9430 h 21600"/>
                <a:gd name="T4" fmla="*/ 19433 w 19433"/>
                <a:gd name="T5" fmla="*/ 0 h 21600"/>
              </a:gdLst>
              <a:ahLst/>
              <a:cxnLst>
                <a:cxn ang="0">
                  <a:pos x="T0" y="T1"/>
                </a:cxn>
                <a:cxn ang="0">
                  <a:pos x="T2" y="T3"/>
                </a:cxn>
                <a:cxn ang="0">
                  <a:pos x="T4" y="T5"/>
                </a:cxn>
              </a:cxnLst>
              <a:rect l="0" t="0" r="r" b="b"/>
              <a:pathLst>
                <a:path w="19433" h="21600" fill="none" extrusionOk="0">
                  <a:moveTo>
                    <a:pt x="19433" y="21600"/>
                  </a:moveTo>
                  <a:cubicBezTo>
                    <a:pt x="11159" y="21600"/>
                    <a:pt x="3612" y="16873"/>
                    <a:pt x="0" y="9429"/>
                  </a:cubicBezTo>
                </a:path>
                <a:path w="19433" h="21600" stroke="0" extrusionOk="0">
                  <a:moveTo>
                    <a:pt x="19433" y="21600"/>
                  </a:moveTo>
                  <a:cubicBezTo>
                    <a:pt x="11159" y="21600"/>
                    <a:pt x="3612" y="16873"/>
                    <a:pt x="0" y="9429"/>
                  </a:cubicBezTo>
                  <a:lnTo>
                    <a:pt x="19433" y="0"/>
                  </a:lnTo>
                  <a:close/>
                </a:path>
              </a:pathLst>
            </a:custGeom>
            <a:noFill/>
            <a:ln w="12700" cap="rnd">
              <a:solidFill>
                <a:schemeClr val="tx1"/>
              </a:solidFill>
              <a:round/>
              <a:headEnd/>
              <a:tailEnd/>
            </a:ln>
            <a:effectLst/>
          </p:spPr>
          <p:txBody>
            <a:bodyPr wrap="none" anchor="ctr"/>
            <a:lstStyle/>
            <a:p>
              <a:pPr>
                <a:defRPr/>
              </a:pPr>
              <a:endParaRPr lang="en-US"/>
            </a:p>
          </p:txBody>
        </p:sp>
        <p:sp>
          <p:nvSpPr>
            <p:cNvPr id="182295" name="Arc 23"/>
            <p:cNvSpPr>
              <a:spLocks/>
            </p:cNvSpPr>
            <p:nvPr/>
          </p:nvSpPr>
          <p:spPr bwMode="auto">
            <a:xfrm rot="900000" flipH="1">
              <a:off x="3613" y="2812"/>
              <a:ext cx="698" cy="154"/>
            </a:xfrm>
            <a:custGeom>
              <a:avLst/>
              <a:gdLst>
                <a:gd name="G0" fmla="+- 0 0 0"/>
                <a:gd name="G1" fmla="+- 0 0 0"/>
                <a:gd name="G2" fmla="+- 21600 0 0"/>
                <a:gd name="T0" fmla="*/ 20693 w 20693"/>
                <a:gd name="T1" fmla="*/ 6194 h 21576"/>
                <a:gd name="T2" fmla="*/ 1014 w 20693"/>
                <a:gd name="T3" fmla="*/ 21576 h 21576"/>
                <a:gd name="T4" fmla="*/ 0 w 20693"/>
                <a:gd name="T5" fmla="*/ 0 h 21576"/>
              </a:gdLst>
              <a:ahLst/>
              <a:cxnLst>
                <a:cxn ang="0">
                  <a:pos x="T0" y="T1"/>
                </a:cxn>
                <a:cxn ang="0">
                  <a:pos x="T2" y="T3"/>
                </a:cxn>
                <a:cxn ang="0">
                  <a:pos x="T4" y="T5"/>
                </a:cxn>
              </a:cxnLst>
              <a:rect l="0" t="0" r="r" b="b"/>
              <a:pathLst>
                <a:path w="20693" h="21576" fill="none" extrusionOk="0">
                  <a:moveTo>
                    <a:pt x="20692" y="6193"/>
                  </a:moveTo>
                  <a:cubicBezTo>
                    <a:pt x="18063" y="14978"/>
                    <a:pt x="10173" y="21145"/>
                    <a:pt x="1014" y="21576"/>
                  </a:cubicBezTo>
                </a:path>
                <a:path w="20693" h="21576" stroke="0" extrusionOk="0">
                  <a:moveTo>
                    <a:pt x="20692" y="6193"/>
                  </a:moveTo>
                  <a:cubicBezTo>
                    <a:pt x="18063" y="14978"/>
                    <a:pt x="10173" y="21145"/>
                    <a:pt x="1014" y="21576"/>
                  </a:cubicBezTo>
                  <a:lnTo>
                    <a:pt x="0" y="0"/>
                  </a:lnTo>
                  <a:close/>
                </a:path>
              </a:pathLst>
            </a:custGeom>
            <a:noFill/>
            <a:ln w="12700" cap="rnd">
              <a:solidFill>
                <a:schemeClr val="tx1"/>
              </a:solidFill>
              <a:round/>
              <a:headEnd/>
              <a:tailEnd/>
            </a:ln>
            <a:effectLst/>
          </p:spPr>
          <p:txBody>
            <a:bodyPr wrap="none" anchor="ctr"/>
            <a:lstStyle/>
            <a:p>
              <a:pPr>
                <a:defRPr/>
              </a:pPr>
              <a:endParaRPr lang="en-US"/>
            </a:p>
          </p:txBody>
        </p:sp>
      </p:grpSp>
      <p:grpSp>
        <p:nvGrpSpPr>
          <p:cNvPr id="4" name="Group 24"/>
          <p:cNvGrpSpPr>
            <a:grpSpLocks/>
          </p:cNvGrpSpPr>
          <p:nvPr/>
        </p:nvGrpSpPr>
        <p:grpSpPr bwMode="auto">
          <a:xfrm>
            <a:off x="2534872" y="2282503"/>
            <a:ext cx="3500291" cy="2073244"/>
            <a:chOff x="1405" y="1229"/>
            <a:chExt cx="2906" cy="1737"/>
          </a:xfrm>
        </p:grpSpPr>
        <p:sp>
          <p:nvSpPr>
            <p:cNvPr id="182297" name="Arc 25"/>
            <p:cNvSpPr>
              <a:spLocks/>
            </p:cNvSpPr>
            <p:nvPr/>
          </p:nvSpPr>
          <p:spPr bwMode="auto">
            <a:xfrm rot="6300000">
              <a:off x="2186" y="1572"/>
              <a:ext cx="900" cy="213"/>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chemeClr val="tx1"/>
              </a:solidFill>
              <a:round/>
              <a:headEnd/>
              <a:tailEnd/>
            </a:ln>
            <a:effectLst/>
          </p:spPr>
          <p:txBody>
            <a:bodyPr wrap="none" anchor="ctr"/>
            <a:lstStyle/>
            <a:p>
              <a:pPr>
                <a:defRPr/>
              </a:pPr>
              <a:endParaRPr lang="en-US"/>
            </a:p>
          </p:txBody>
        </p:sp>
        <p:sp>
          <p:nvSpPr>
            <p:cNvPr id="182298" name="Arc 26"/>
            <p:cNvSpPr>
              <a:spLocks/>
            </p:cNvSpPr>
            <p:nvPr/>
          </p:nvSpPr>
          <p:spPr bwMode="auto">
            <a:xfrm rot="17057622">
              <a:off x="1814" y="2276"/>
              <a:ext cx="741" cy="284"/>
            </a:xfrm>
            <a:custGeom>
              <a:avLst/>
              <a:gdLst>
                <a:gd name="G0" fmla="+- 19433 0 0"/>
                <a:gd name="G1" fmla="+- 0 0 0"/>
                <a:gd name="G2" fmla="+- 21600 0 0"/>
                <a:gd name="T0" fmla="*/ 19433 w 19433"/>
                <a:gd name="T1" fmla="*/ 21600 h 21600"/>
                <a:gd name="T2" fmla="*/ 0 w 19433"/>
                <a:gd name="T3" fmla="*/ 9430 h 21600"/>
                <a:gd name="T4" fmla="*/ 19433 w 19433"/>
                <a:gd name="T5" fmla="*/ 0 h 21600"/>
              </a:gdLst>
              <a:ahLst/>
              <a:cxnLst>
                <a:cxn ang="0">
                  <a:pos x="T0" y="T1"/>
                </a:cxn>
                <a:cxn ang="0">
                  <a:pos x="T2" y="T3"/>
                </a:cxn>
                <a:cxn ang="0">
                  <a:pos x="T4" y="T5"/>
                </a:cxn>
              </a:cxnLst>
              <a:rect l="0" t="0" r="r" b="b"/>
              <a:pathLst>
                <a:path w="19433" h="21600" fill="none" extrusionOk="0">
                  <a:moveTo>
                    <a:pt x="19433" y="21600"/>
                  </a:moveTo>
                  <a:cubicBezTo>
                    <a:pt x="11159" y="21600"/>
                    <a:pt x="3612" y="16873"/>
                    <a:pt x="0" y="9429"/>
                  </a:cubicBezTo>
                </a:path>
                <a:path w="19433" h="21600" stroke="0" extrusionOk="0">
                  <a:moveTo>
                    <a:pt x="19433" y="21600"/>
                  </a:moveTo>
                  <a:cubicBezTo>
                    <a:pt x="11159" y="21600"/>
                    <a:pt x="3612" y="16873"/>
                    <a:pt x="0" y="9429"/>
                  </a:cubicBezTo>
                  <a:lnTo>
                    <a:pt x="19433" y="0"/>
                  </a:lnTo>
                  <a:close/>
                </a:path>
              </a:pathLst>
            </a:custGeom>
            <a:noFill/>
            <a:ln w="12700" cap="rnd">
              <a:solidFill>
                <a:schemeClr val="tx1"/>
              </a:solidFill>
              <a:round/>
              <a:headEnd/>
              <a:tailEnd/>
            </a:ln>
            <a:effectLst/>
          </p:spPr>
          <p:txBody>
            <a:bodyPr wrap="none" anchor="ctr"/>
            <a:lstStyle/>
            <a:p>
              <a:pPr>
                <a:defRPr/>
              </a:pPr>
              <a:endParaRPr lang="en-US"/>
            </a:p>
          </p:txBody>
        </p:sp>
        <p:sp>
          <p:nvSpPr>
            <p:cNvPr id="182299" name="Arc 27"/>
            <p:cNvSpPr>
              <a:spLocks/>
            </p:cNvSpPr>
            <p:nvPr/>
          </p:nvSpPr>
          <p:spPr bwMode="auto">
            <a:xfrm rot="20700000">
              <a:off x="1405" y="2810"/>
              <a:ext cx="698" cy="154"/>
            </a:xfrm>
            <a:custGeom>
              <a:avLst/>
              <a:gdLst>
                <a:gd name="G0" fmla="+- 0 0 0"/>
                <a:gd name="G1" fmla="+- 0 0 0"/>
                <a:gd name="G2" fmla="+- 21600 0 0"/>
                <a:gd name="T0" fmla="*/ 20693 w 20693"/>
                <a:gd name="T1" fmla="*/ 6194 h 21576"/>
                <a:gd name="T2" fmla="*/ 1014 w 20693"/>
                <a:gd name="T3" fmla="*/ 21576 h 21576"/>
                <a:gd name="T4" fmla="*/ 0 w 20693"/>
                <a:gd name="T5" fmla="*/ 0 h 21576"/>
              </a:gdLst>
              <a:ahLst/>
              <a:cxnLst>
                <a:cxn ang="0">
                  <a:pos x="T0" y="T1"/>
                </a:cxn>
                <a:cxn ang="0">
                  <a:pos x="T2" y="T3"/>
                </a:cxn>
                <a:cxn ang="0">
                  <a:pos x="T4" y="T5"/>
                </a:cxn>
              </a:cxnLst>
              <a:rect l="0" t="0" r="r" b="b"/>
              <a:pathLst>
                <a:path w="20693" h="21576" fill="none" extrusionOk="0">
                  <a:moveTo>
                    <a:pt x="20692" y="6193"/>
                  </a:moveTo>
                  <a:cubicBezTo>
                    <a:pt x="18063" y="14978"/>
                    <a:pt x="10173" y="21145"/>
                    <a:pt x="1014" y="21576"/>
                  </a:cubicBezTo>
                </a:path>
                <a:path w="20693" h="21576" stroke="0" extrusionOk="0">
                  <a:moveTo>
                    <a:pt x="20692" y="6193"/>
                  </a:moveTo>
                  <a:cubicBezTo>
                    <a:pt x="18063" y="14978"/>
                    <a:pt x="10173" y="21145"/>
                    <a:pt x="1014" y="21576"/>
                  </a:cubicBezTo>
                  <a:lnTo>
                    <a:pt x="0" y="0"/>
                  </a:lnTo>
                  <a:close/>
                </a:path>
              </a:pathLst>
            </a:custGeom>
            <a:noFill/>
            <a:ln w="12700" cap="rnd">
              <a:solidFill>
                <a:schemeClr val="tx1"/>
              </a:solidFill>
              <a:round/>
              <a:headEnd/>
              <a:tailEnd/>
            </a:ln>
            <a:effectLst/>
          </p:spPr>
          <p:txBody>
            <a:bodyPr wrap="none" anchor="ctr"/>
            <a:lstStyle/>
            <a:p>
              <a:pPr>
                <a:defRPr/>
              </a:pPr>
              <a:endParaRPr lang="en-US"/>
            </a:p>
          </p:txBody>
        </p:sp>
        <p:sp>
          <p:nvSpPr>
            <p:cNvPr id="182300" name="Arc 28"/>
            <p:cNvSpPr>
              <a:spLocks/>
            </p:cNvSpPr>
            <p:nvPr/>
          </p:nvSpPr>
          <p:spPr bwMode="auto">
            <a:xfrm rot="15300000" flipH="1">
              <a:off x="2628" y="1572"/>
              <a:ext cx="900" cy="213"/>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chemeClr val="tx1"/>
              </a:solidFill>
              <a:round/>
              <a:headEnd/>
              <a:tailEnd/>
            </a:ln>
            <a:effectLst/>
          </p:spPr>
          <p:txBody>
            <a:bodyPr wrap="none" anchor="ctr"/>
            <a:lstStyle/>
            <a:p>
              <a:pPr>
                <a:defRPr/>
              </a:pPr>
              <a:endParaRPr lang="en-US"/>
            </a:p>
          </p:txBody>
        </p:sp>
        <p:sp>
          <p:nvSpPr>
            <p:cNvPr id="182301" name="Arc 29"/>
            <p:cNvSpPr>
              <a:spLocks/>
            </p:cNvSpPr>
            <p:nvPr/>
          </p:nvSpPr>
          <p:spPr bwMode="auto">
            <a:xfrm rot="4542378" flipH="1">
              <a:off x="3154" y="2276"/>
              <a:ext cx="741" cy="284"/>
            </a:xfrm>
            <a:custGeom>
              <a:avLst/>
              <a:gdLst>
                <a:gd name="G0" fmla="+- 19433 0 0"/>
                <a:gd name="G1" fmla="+- 0 0 0"/>
                <a:gd name="G2" fmla="+- 21600 0 0"/>
                <a:gd name="T0" fmla="*/ 19433 w 19433"/>
                <a:gd name="T1" fmla="*/ 21600 h 21600"/>
                <a:gd name="T2" fmla="*/ 0 w 19433"/>
                <a:gd name="T3" fmla="*/ 9430 h 21600"/>
                <a:gd name="T4" fmla="*/ 19433 w 19433"/>
                <a:gd name="T5" fmla="*/ 0 h 21600"/>
              </a:gdLst>
              <a:ahLst/>
              <a:cxnLst>
                <a:cxn ang="0">
                  <a:pos x="T0" y="T1"/>
                </a:cxn>
                <a:cxn ang="0">
                  <a:pos x="T2" y="T3"/>
                </a:cxn>
                <a:cxn ang="0">
                  <a:pos x="T4" y="T5"/>
                </a:cxn>
              </a:cxnLst>
              <a:rect l="0" t="0" r="r" b="b"/>
              <a:pathLst>
                <a:path w="19433" h="21600" fill="none" extrusionOk="0">
                  <a:moveTo>
                    <a:pt x="19433" y="21600"/>
                  </a:moveTo>
                  <a:cubicBezTo>
                    <a:pt x="11159" y="21600"/>
                    <a:pt x="3612" y="16873"/>
                    <a:pt x="0" y="9429"/>
                  </a:cubicBezTo>
                </a:path>
                <a:path w="19433" h="21600" stroke="0" extrusionOk="0">
                  <a:moveTo>
                    <a:pt x="19433" y="21600"/>
                  </a:moveTo>
                  <a:cubicBezTo>
                    <a:pt x="11159" y="21600"/>
                    <a:pt x="3612" y="16873"/>
                    <a:pt x="0" y="9429"/>
                  </a:cubicBezTo>
                  <a:lnTo>
                    <a:pt x="19433" y="0"/>
                  </a:lnTo>
                  <a:close/>
                </a:path>
              </a:pathLst>
            </a:custGeom>
            <a:noFill/>
            <a:ln w="12700" cap="rnd">
              <a:solidFill>
                <a:schemeClr val="tx1"/>
              </a:solidFill>
              <a:round/>
              <a:headEnd/>
              <a:tailEnd/>
            </a:ln>
            <a:effectLst/>
          </p:spPr>
          <p:txBody>
            <a:bodyPr wrap="none" anchor="ctr"/>
            <a:lstStyle/>
            <a:p>
              <a:pPr>
                <a:defRPr/>
              </a:pPr>
              <a:endParaRPr lang="en-US"/>
            </a:p>
          </p:txBody>
        </p:sp>
        <p:sp>
          <p:nvSpPr>
            <p:cNvPr id="182302" name="Arc 30"/>
            <p:cNvSpPr>
              <a:spLocks/>
            </p:cNvSpPr>
            <p:nvPr/>
          </p:nvSpPr>
          <p:spPr bwMode="auto">
            <a:xfrm rot="900000" flipH="1">
              <a:off x="3613" y="2812"/>
              <a:ext cx="698" cy="154"/>
            </a:xfrm>
            <a:custGeom>
              <a:avLst/>
              <a:gdLst>
                <a:gd name="G0" fmla="+- 0 0 0"/>
                <a:gd name="G1" fmla="+- 0 0 0"/>
                <a:gd name="G2" fmla="+- 21600 0 0"/>
                <a:gd name="T0" fmla="*/ 20693 w 20693"/>
                <a:gd name="T1" fmla="*/ 6194 h 21576"/>
                <a:gd name="T2" fmla="*/ 1014 w 20693"/>
                <a:gd name="T3" fmla="*/ 21576 h 21576"/>
                <a:gd name="T4" fmla="*/ 0 w 20693"/>
                <a:gd name="T5" fmla="*/ 0 h 21576"/>
              </a:gdLst>
              <a:ahLst/>
              <a:cxnLst>
                <a:cxn ang="0">
                  <a:pos x="T0" y="T1"/>
                </a:cxn>
                <a:cxn ang="0">
                  <a:pos x="T2" y="T3"/>
                </a:cxn>
                <a:cxn ang="0">
                  <a:pos x="T4" y="T5"/>
                </a:cxn>
              </a:cxnLst>
              <a:rect l="0" t="0" r="r" b="b"/>
              <a:pathLst>
                <a:path w="20693" h="21576" fill="none" extrusionOk="0">
                  <a:moveTo>
                    <a:pt x="20692" y="6193"/>
                  </a:moveTo>
                  <a:cubicBezTo>
                    <a:pt x="18063" y="14978"/>
                    <a:pt x="10173" y="21145"/>
                    <a:pt x="1014" y="21576"/>
                  </a:cubicBezTo>
                </a:path>
                <a:path w="20693" h="21576" stroke="0" extrusionOk="0">
                  <a:moveTo>
                    <a:pt x="20692" y="6193"/>
                  </a:moveTo>
                  <a:cubicBezTo>
                    <a:pt x="18063" y="14978"/>
                    <a:pt x="10173" y="21145"/>
                    <a:pt x="1014" y="21576"/>
                  </a:cubicBezTo>
                  <a:lnTo>
                    <a:pt x="0" y="0"/>
                  </a:lnTo>
                  <a:close/>
                </a:path>
              </a:pathLst>
            </a:custGeom>
            <a:noFill/>
            <a:ln w="12700" cap="rnd">
              <a:solidFill>
                <a:schemeClr val="tx1"/>
              </a:solidFill>
              <a:round/>
              <a:headEnd/>
              <a:tailEnd/>
            </a:ln>
            <a:effectLst/>
          </p:spPr>
          <p:txBody>
            <a:bodyPr wrap="none" anchor="ctr"/>
            <a:lstStyle/>
            <a:p>
              <a:pPr>
                <a:defRPr/>
              </a:pPr>
              <a:endParaRPr lang="en-US"/>
            </a:p>
          </p:txBody>
        </p:sp>
      </p:grpSp>
      <p:sp>
        <p:nvSpPr>
          <p:cNvPr id="182303" name="Freeform 31"/>
          <p:cNvSpPr>
            <a:spLocks noChangeArrowheads="1"/>
          </p:cNvSpPr>
          <p:nvPr/>
        </p:nvSpPr>
        <p:spPr bwMode="auto">
          <a:xfrm>
            <a:off x="2011381" y="4387974"/>
            <a:ext cx="1588" cy="143229"/>
          </a:xfrm>
          <a:custGeom>
            <a:avLst/>
            <a:gdLst/>
            <a:ahLst/>
            <a:cxnLst>
              <a:cxn ang="0">
                <a:pos x="0" y="0"/>
              </a:cxn>
              <a:cxn ang="0">
                <a:pos x="0" y="120"/>
              </a:cxn>
            </a:cxnLst>
            <a:rect l="0" t="0" r="r" b="b"/>
            <a:pathLst>
              <a:path w="1" h="120">
                <a:moveTo>
                  <a:pt x="0" y="0"/>
                </a:moveTo>
                <a:lnTo>
                  <a:pt x="0" y="120"/>
                </a:lnTo>
              </a:path>
            </a:pathLst>
          </a:custGeom>
          <a:noFill/>
          <a:ln w="12700">
            <a:solidFill>
              <a:schemeClr val="tx1"/>
            </a:solidFill>
            <a:round/>
            <a:headEnd/>
            <a:tailEnd/>
          </a:ln>
          <a:effectLst/>
        </p:spPr>
        <p:txBody>
          <a:bodyPr wrap="none" anchor="ctr"/>
          <a:lstStyle/>
          <a:p>
            <a:pPr>
              <a:defRPr/>
            </a:pPr>
            <a:endParaRPr lang="en-US">
              <a:latin typeface="+mn-lt"/>
            </a:endParaRPr>
          </a:p>
        </p:txBody>
      </p:sp>
      <p:sp>
        <p:nvSpPr>
          <p:cNvPr id="182304" name="Freeform 32"/>
          <p:cNvSpPr>
            <a:spLocks noChangeArrowheads="1"/>
          </p:cNvSpPr>
          <p:nvPr/>
        </p:nvSpPr>
        <p:spPr bwMode="auto">
          <a:xfrm>
            <a:off x="7031057" y="4391554"/>
            <a:ext cx="1588" cy="143229"/>
          </a:xfrm>
          <a:custGeom>
            <a:avLst/>
            <a:gdLst/>
            <a:ahLst/>
            <a:cxnLst>
              <a:cxn ang="0">
                <a:pos x="0" y="0"/>
              </a:cxn>
              <a:cxn ang="0">
                <a:pos x="0" y="120"/>
              </a:cxn>
            </a:cxnLst>
            <a:rect l="0" t="0" r="r" b="b"/>
            <a:pathLst>
              <a:path w="1" h="120">
                <a:moveTo>
                  <a:pt x="0" y="0"/>
                </a:moveTo>
                <a:lnTo>
                  <a:pt x="0" y="120"/>
                </a:lnTo>
              </a:path>
            </a:pathLst>
          </a:custGeom>
          <a:noFill/>
          <a:ln w="12700">
            <a:solidFill>
              <a:schemeClr val="tx1"/>
            </a:solidFill>
            <a:round/>
            <a:headEnd/>
            <a:tailEnd/>
          </a:ln>
          <a:effectLst/>
        </p:spPr>
        <p:txBody>
          <a:bodyPr wrap="none" anchor="ctr"/>
          <a:lstStyle/>
          <a:p>
            <a:pPr>
              <a:defRPr/>
            </a:pPr>
            <a:endParaRPr lang="en-US">
              <a:latin typeface="+mn-lt"/>
            </a:endParaRPr>
          </a:p>
        </p:txBody>
      </p:sp>
      <p:sp>
        <p:nvSpPr>
          <p:cNvPr id="182305" name="Freeform 33"/>
          <p:cNvSpPr>
            <a:spLocks noChangeArrowheads="1"/>
          </p:cNvSpPr>
          <p:nvPr/>
        </p:nvSpPr>
        <p:spPr bwMode="auto">
          <a:xfrm>
            <a:off x="6347331" y="4391554"/>
            <a:ext cx="1588" cy="143229"/>
          </a:xfrm>
          <a:custGeom>
            <a:avLst/>
            <a:gdLst/>
            <a:ahLst/>
            <a:cxnLst>
              <a:cxn ang="0">
                <a:pos x="0" y="0"/>
              </a:cxn>
              <a:cxn ang="0">
                <a:pos x="0" y="120"/>
              </a:cxn>
            </a:cxnLst>
            <a:rect l="0" t="0" r="r" b="b"/>
            <a:pathLst>
              <a:path w="1" h="120">
                <a:moveTo>
                  <a:pt x="0" y="0"/>
                </a:moveTo>
                <a:lnTo>
                  <a:pt x="0" y="120"/>
                </a:lnTo>
              </a:path>
            </a:pathLst>
          </a:custGeom>
          <a:noFill/>
          <a:ln w="12700">
            <a:solidFill>
              <a:schemeClr val="tx1"/>
            </a:solidFill>
            <a:round/>
            <a:headEnd/>
            <a:tailEnd/>
          </a:ln>
          <a:effectLst/>
        </p:spPr>
        <p:txBody>
          <a:bodyPr wrap="none" anchor="ctr"/>
          <a:lstStyle/>
          <a:p>
            <a:pPr>
              <a:defRPr/>
            </a:pPr>
            <a:endParaRPr lang="en-US">
              <a:latin typeface="+mn-lt"/>
            </a:endParaRPr>
          </a:p>
        </p:txBody>
      </p:sp>
      <p:sp>
        <p:nvSpPr>
          <p:cNvPr id="182306" name="Freeform 34"/>
          <p:cNvSpPr>
            <a:spLocks noChangeArrowheads="1"/>
          </p:cNvSpPr>
          <p:nvPr/>
        </p:nvSpPr>
        <p:spPr bwMode="auto">
          <a:xfrm>
            <a:off x="3983057" y="4391554"/>
            <a:ext cx="1588" cy="143229"/>
          </a:xfrm>
          <a:custGeom>
            <a:avLst/>
            <a:gdLst/>
            <a:ahLst/>
            <a:cxnLst>
              <a:cxn ang="0">
                <a:pos x="0" y="0"/>
              </a:cxn>
              <a:cxn ang="0">
                <a:pos x="0" y="120"/>
              </a:cxn>
            </a:cxnLst>
            <a:rect l="0" t="0" r="r" b="b"/>
            <a:pathLst>
              <a:path w="1" h="120">
                <a:moveTo>
                  <a:pt x="0" y="0"/>
                </a:moveTo>
                <a:lnTo>
                  <a:pt x="0" y="120"/>
                </a:lnTo>
              </a:path>
            </a:pathLst>
          </a:custGeom>
          <a:noFill/>
          <a:ln w="12700">
            <a:solidFill>
              <a:schemeClr val="tx1"/>
            </a:solidFill>
            <a:round/>
            <a:headEnd/>
            <a:tailEnd/>
          </a:ln>
          <a:effectLst/>
        </p:spPr>
        <p:txBody>
          <a:bodyPr wrap="none" anchor="ctr"/>
          <a:lstStyle/>
          <a:p>
            <a:pPr>
              <a:defRPr/>
            </a:pPr>
            <a:endParaRPr lang="en-US">
              <a:latin typeface="+mn-lt"/>
            </a:endParaRPr>
          </a:p>
        </p:txBody>
      </p:sp>
      <p:sp>
        <p:nvSpPr>
          <p:cNvPr id="182307" name="Freeform 35"/>
          <p:cNvSpPr>
            <a:spLocks noChangeArrowheads="1"/>
          </p:cNvSpPr>
          <p:nvPr/>
        </p:nvSpPr>
        <p:spPr bwMode="auto">
          <a:xfrm>
            <a:off x="4368820" y="4395135"/>
            <a:ext cx="1587" cy="143229"/>
          </a:xfrm>
          <a:custGeom>
            <a:avLst/>
            <a:gdLst/>
            <a:ahLst/>
            <a:cxnLst>
              <a:cxn ang="0">
                <a:pos x="0" y="0"/>
              </a:cxn>
              <a:cxn ang="0">
                <a:pos x="0" y="120"/>
              </a:cxn>
            </a:cxnLst>
            <a:rect l="0" t="0" r="r" b="b"/>
            <a:pathLst>
              <a:path w="1" h="120">
                <a:moveTo>
                  <a:pt x="0" y="0"/>
                </a:moveTo>
                <a:lnTo>
                  <a:pt x="0" y="120"/>
                </a:lnTo>
              </a:path>
            </a:pathLst>
          </a:custGeom>
          <a:noFill/>
          <a:ln w="12700">
            <a:solidFill>
              <a:schemeClr val="tx1"/>
            </a:solidFill>
            <a:round/>
            <a:headEnd/>
            <a:tailEnd/>
          </a:ln>
          <a:effectLst/>
        </p:spPr>
        <p:txBody>
          <a:bodyPr wrap="none" anchor="ctr"/>
          <a:lstStyle/>
          <a:p>
            <a:pPr>
              <a:defRPr/>
            </a:pPr>
            <a:endParaRPr lang="en-US">
              <a:latin typeface="+mn-lt"/>
            </a:endParaRPr>
          </a:p>
        </p:txBody>
      </p:sp>
      <p:sp>
        <p:nvSpPr>
          <p:cNvPr id="182308" name="Rectangle 36"/>
          <p:cNvSpPr>
            <a:spLocks noChangeArrowheads="1"/>
          </p:cNvSpPr>
          <p:nvPr/>
        </p:nvSpPr>
        <p:spPr bwMode="auto">
          <a:xfrm>
            <a:off x="4130695" y="4469138"/>
            <a:ext cx="547687" cy="345261"/>
          </a:xfrm>
          <a:prstGeom prst="rect">
            <a:avLst/>
          </a:prstGeom>
          <a:noFill/>
          <a:ln w="12700">
            <a:noFill/>
            <a:miter lim="800000"/>
            <a:headEnd/>
            <a:tailEnd/>
          </a:ln>
          <a:effectLst/>
        </p:spPr>
        <p:txBody>
          <a:bodyPr lIns="68034" tIns="33420" rIns="68034" bIns="33420">
            <a:spAutoFit/>
          </a:bodyPr>
          <a:lstStyle/>
          <a:p>
            <a:pPr algn="l">
              <a:defRPr/>
            </a:pPr>
            <a:r>
              <a:rPr lang="en-US" sz="1805" i="1" dirty="0">
                <a:latin typeface="Symbol" panose="05050102010706020507" pitchFamily="18" charset="2"/>
              </a:rPr>
              <a:t></a:t>
            </a:r>
            <a:r>
              <a:rPr lang="en-US" sz="1805" baseline="-25000" dirty="0">
                <a:latin typeface="+mn-lt"/>
              </a:rPr>
              <a:t>1</a:t>
            </a:r>
          </a:p>
        </p:txBody>
      </p:sp>
      <p:sp>
        <p:nvSpPr>
          <p:cNvPr id="182309" name="Rectangle 37"/>
          <p:cNvSpPr>
            <a:spLocks noChangeArrowheads="1"/>
          </p:cNvSpPr>
          <p:nvPr/>
        </p:nvSpPr>
        <p:spPr bwMode="auto">
          <a:xfrm>
            <a:off x="6172347" y="4469138"/>
            <a:ext cx="547687" cy="345261"/>
          </a:xfrm>
          <a:prstGeom prst="rect">
            <a:avLst/>
          </a:prstGeom>
          <a:noFill/>
          <a:ln w="12700">
            <a:noFill/>
            <a:miter lim="800000"/>
            <a:headEnd/>
            <a:tailEnd/>
          </a:ln>
          <a:effectLst/>
        </p:spPr>
        <p:txBody>
          <a:bodyPr lIns="68034" tIns="33420" rIns="68034" bIns="33420">
            <a:spAutoFit/>
          </a:bodyPr>
          <a:lstStyle/>
          <a:p>
            <a:pPr algn="l">
              <a:defRPr/>
            </a:pPr>
            <a:r>
              <a:rPr lang="en-US" sz="1805" i="1" dirty="0">
                <a:latin typeface="Symbol" panose="05050102010706020507" pitchFamily="18" charset="2"/>
              </a:rPr>
              <a:t></a:t>
            </a:r>
            <a:r>
              <a:rPr lang="en-US" sz="1805" baseline="-25000" dirty="0">
                <a:latin typeface="+mn-lt"/>
              </a:rPr>
              <a:t>2</a:t>
            </a:r>
          </a:p>
        </p:txBody>
      </p:sp>
      <p:grpSp>
        <p:nvGrpSpPr>
          <p:cNvPr id="5" name="Group 38"/>
          <p:cNvGrpSpPr>
            <a:grpSpLocks/>
          </p:cNvGrpSpPr>
          <p:nvPr/>
        </p:nvGrpSpPr>
        <p:grpSpPr bwMode="auto">
          <a:xfrm>
            <a:off x="1429972" y="2296826"/>
            <a:ext cx="3500291" cy="2073244"/>
            <a:chOff x="1405" y="1229"/>
            <a:chExt cx="2906" cy="1737"/>
          </a:xfrm>
        </p:grpSpPr>
        <p:sp>
          <p:nvSpPr>
            <p:cNvPr id="182311" name="Arc 39"/>
            <p:cNvSpPr>
              <a:spLocks/>
            </p:cNvSpPr>
            <p:nvPr/>
          </p:nvSpPr>
          <p:spPr bwMode="auto">
            <a:xfrm rot="6300000">
              <a:off x="2186" y="1572"/>
              <a:ext cx="900" cy="213"/>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chemeClr val="tx1"/>
              </a:solidFill>
              <a:round/>
              <a:headEnd/>
              <a:tailEnd/>
            </a:ln>
            <a:effectLst/>
          </p:spPr>
          <p:txBody>
            <a:bodyPr wrap="none" anchor="ctr"/>
            <a:lstStyle/>
            <a:p>
              <a:pPr>
                <a:defRPr/>
              </a:pPr>
              <a:endParaRPr lang="en-US"/>
            </a:p>
          </p:txBody>
        </p:sp>
        <p:sp>
          <p:nvSpPr>
            <p:cNvPr id="182312" name="Arc 40"/>
            <p:cNvSpPr>
              <a:spLocks/>
            </p:cNvSpPr>
            <p:nvPr/>
          </p:nvSpPr>
          <p:spPr bwMode="auto">
            <a:xfrm rot="17057622">
              <a:off x="1814" y="2276"/>
              <a:ext cx="741" cy="284"/>
            </a:xfrm>
            <a:custGeom>
              <a:avLst/>
              <a:gdLst>
                <a:gd name="G0" fmla="+- 19433 0 0"/>
                <a:gd name="G1" fmla="+- 0 0 0"/>
                <a:gd name="G2" fmla="+- 21600 0 0"/>
                <a:gd name="T0" fmla="*/ 19433 w 19433"/>
                <a:gd name="T1" fmla="*/ 21600 h 21600"/>
                <a:gd name="T2" fmla="*/ 0 w 19433"/>
                <a:gd name="T3" fmla="*/ 9430 h 21600"/>
                <a:gd name="T4" fmla="*/ 19433 w 19433"/>
                <a:gd name="T5" fmla="*/ 0 h 21600"/>
              </a:gdLst>
              <a:ahLst/>
              <a:cxnLst>
                <a:cxn ang="0">
                  <a:pos x="T0" y="T1"/>
                </a:cxn>
                <a:cxn ang="0">
                  <a:pos x="T2" y="T3"/>
                </a:cxn>
                <a:cxn ang="0">
                  <a:pos x="T4" y="T5"/>
                </a:cxn>
              </a:cxnLst>
              <a:rect l="0" t="0" r="r" b="b"/>
              <a:pathLst>
                <a:path w="19433" h="21600" fill="none" extrusionOk="0">
                  <a:moveTo>
                    <a:pt x="19433" y="21600"/>
                  </a:moveTo>
                  <a:cubicBezTo>
                    <a:pt x="11159" y="21600"/>
                    <a:pt x="3612" y="16873"/>
                    <a:pt x="0" y="9429"/>
                  </a:cubicBezTo>
                </a:path>
                <a:path w="19433" h="21600" stroke="0" extrusionOk="0">
                  <a:moveTo>
                    <a:pt x="19433" y="21600"/>
                  </a:moveTo>
                  <a:cubicBezTo>
                    <a:pt x="11159" y="21600"/>
                    <a:pt x="3612" y="16873"/>
                    <a:pt x="0" y="9429"/>
                  </a:cubicBezTo>
                  <a:lnTo>
                    <a:pt x="19433" y="0"/>
                  </a:lnTo>
                  <a:close/>
                </a:path>
              </a:pathLst>
            </a:custGeom>
            <a:noFill/>
            <a:ln w="12700" cap="rnd">
              <a:solidFill>
                <a:schemeClr val="tx1"/>
              </a:solidFill>
              <a:round/>
              <a:headEnd/>
              <a:tailEnd/>
            </a:ln>
            <a:effectLst/>
          </p:spPr>
          <p:txBody>
            <a:bodyPr wrap="none" anchor="ctr"/>
            <a:lstStyle/>
            <a:p>
              <a:pPr>
                <a:defRPr/>
              </a:pPr>
              <a:endParaRPr lang="en-US"/>
            </a:p>
          </p:txBody>
        </p:sp>
        <p:sp>
          <p:nvSpPr>
            <p:cNvPr id="182313" name="Arc 41"/>
            <p:cNvSpPr>
              <a:spLocks/>
            </p:cNvSpPr>
            <p:nvPr/>
          </p:nvSpPr>
          <p:spPr bwMode="auto">
            <a:xfrm rot="20700000">
              <a:off x="1405" y="2810"/>
              <a:ext cx="698" cy="154"/>
            </a:xfrm>
            <a:custGeom>
              <a:avLst/>
              <a:gdLst>
                <a:gd name="G0" fmla="+- 0 0 0"/>
                <a:gd name="G1" fmla="+- 0 0 0"/>
                <a:gd name="G2" fmla="+- 21600 0 0"/>
                <a:gd name="T0" fmla="*/ 20693 w 20693"/>
                <a:gd name="T1" fmla="*/ 6194 h 21576"/>
                <a:gd name="T2" fmla="*/ 1014 w 20693"/>
                <a:gd name="T3" fmla="*/ 21576 h 21576"/>
                <a:gd name="T4" fmla="*/ 0 w 20693"/>
                <a:gd name="T5" fmla="*/ 0 h 21576"/>
              </a:gdLst>
              <a:ahLst/>
              <a:cxnLst>
                <a:cxn ang="0">
                  <a:pos x="T0" y="T1"/>
                </a:cxn>
                <a:cxn ang="0">
                  <a:pos x="T2" y="T3"/>
                </a:cxn>
                <a:cxn ang="0">
                  <a:pos x="T4" y="T5"/>
                </a:cxn>
              </a:cxnLst>
              <a:rect l="0" t="0" r="r" b="b"/>
              <a:pathLst>
                <a:path w="20693" h="21576" fill="none" extrusionOk="0">
                  <a:moveTo>
                    <a:pt x="20692" y="6193"/>
                  </a:moveTo>
                  <a:cubicBezTo>
                    <a:pt x="18063" y="14978"/>
                    <a:pt x="10173" y="21145"/>
                    <a:pt x="1014" y="21576"/>
                  </a:cubicBezTo>
                </a:path>
                <a:path w="20693" h="21576" stroke="0" extrusionOk="0">
                  <a:moveTo>
                    <a:pt x="20692" y="6193"/>
                  </a:moveTo>
                  <a:cubicBezTo>
                    <a:pt x="18063" y="14978"/>
                    <a:pt x="10173" y="21145"/>
                    <a:pt x="1014" y="21576"/>
                  </a:cubicBezTo>
                  <a:lnTo>
                    <a:pt x="0" y="0"/>
                  </a:lnTo>
                  <a:close/>
                </a:path>
              </a:pathLst>
            </a:custGeom>
            <a:noFill/>
            <a:ln w="12700" cap="rnd">
              <a:solidFill>
                <a:schemeClr val="tx1"/>
              </a:solidFill>
              <a:round/>
              <a:headEnd/>
              <a:tailEnd/>
            </a:ln>
            <a:effectLst/>
          </p:spPr>
          <p:txBody>
            <a:bodyPr wrap="none" anchor="ctr"/>
            <a:lstStyle/>
            <a:p>
              <a:pPr>
                <a:defRPr/>
              </a:pPr>
              <a:endParaRPr lang="en-US"/>
            </a:p>
          </p:txBody>
        </p:sp>
        <p:sp>
          <p:nvSpPr>
            <p:cNvPr id="182314" name="Arc 42"/>
            <p:cNvSpPr>
              <a:spLocks/>
            </p:cNvSpPr>
            <p:nvPr/>
          </p:nvSpPr>
          <p:spPr bwMode="auto">
            <a:xfrm rot="15300000" flipH="1">
              <a:off x="2628" y="1572"/>
              <a:ext cx="900" cy="213"/>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chemeClr val="tx1"/>
              </a:solidFill>
              <a:round/>
              <a:headEnd/>
              <a:tailEnd/>
            </a:ln>
            <a:effectLst/>
          </p:spPr>
          <p:txBody>
            <a:bodyPr wrap="none" anchor="ctr"/>
            <a:lstStyle/>
            <a:p>
              <a:pPr>
                <a:defRPr/>
              </a:pPr>
              <a:endParaRPr lang="en-US"/>
            </a:p>
          </p:txBody>
        </p:sp>
        <p:sp>
          <p:nvSpPr>
            <p:cNvPr id="182315" name="Arc 43"/>
            <p:cNvSpPr>
              <a:spLocks/>
            </p:cNvSpPr>
            <p:nvPr/>
          </p:nvSpPr>
          <p:spPr bwMode="auto">
            <a:xfrm rot="4542378" flipH="1">
              <a:off x="3154" y="2276"/>
              <a:ext cx="741" cy="284"/>
            </a:xfrm>
            <a:custGeom>
              <a:avLst/>
              <a:gdLst>
                <a:gd name="G0" fmla="+- 19433 0 0"/>
                <a:gd name="G1" fmla="+- 0 0 0"/>
                <a:gd name="G2" fmla="+- 21600 0 0"/>
                <a:gd name="T0" fmla="*/ 19433 w 19433"/>
                <a:gd name="T1" fmla="*/ 21600 h 21600"/>
                <a:gd name="T2" fmla="*/ 0 w 19433"/>
                <a:gd name="T3" fmla="*/ 9430 h 21600"/>
                <a:gd name="T4" fmla="*/ 19433 w 19433"/>
                <a:gd name="T5" fmla="*/ 0 h 21600"/>
              </a:gdLst>
              <a:ahLst/>
              <a:cxnLst>
                <a:cxn ang="0">
                  <a:pos x="T0" y="T1"/>
                </a:cxn>
                <a:cxn ang="0">
                  <a:pos x="T2" y="T3"/>
                </a:cxn>
                <a:cxn ang="0">
                  <a:pos x="T4" y="T5"/>
                </a:cxn>
              </a:cxnLst>
              <a:rect l="0" t="0" r="r" b="b"/>
              <a:pathLst>
                <a:path w="19433" h="21600" fill="none" extrusionOk="0">
                  <a:moveTo>
                    <a:pt x="19433" y="21600"/>
                  </a:moveTo>
                  <a:cubicBezTo>
                    <a:pt x="11159" y="21600"/>
                    <a:pt x="3612" y="16873"/>
                    <a:pt x="0" y="9429"/>
                  </a:cubicBezTo>
                </a:path>
                <a:path w="19433" h="21600" stroke="0" extrusionOk="0">
                  <a:moveTo>
                    <a:pt x="19433" y="21600"/>
                  </a:moveTo>
                  <a:cubicBezTo>
                    <a:pt x="11159" y="21600"/>
                    <a:pt x="3612" y="16873"/>
                    <a:pt x="0" y="9429"/>
                  </a:cubicBezTo>
                  <a:lnTo>
                    <a:pt x="19433" y="0"/>
                  </a:lnTo>
                  <a:close/>
                </a:path>
              </a:pathLst>
            </a:custGeom>
            <a:noFill/>
            <a:ln w="12700" cap="rnd">
              <a:solidFill>
                <a:schemeClr val="tx1"/>
              </a:solidFill>
              <a:round/>
              <a:headEnd/>
              <a:tailEnd/>
            </a:ln>
            <a:effectLst/>
          </p:spPr>
          <p:txBody>
            <a:bodyPr wrap="none" anchor="ctr"/>
            <a:lstStyle/>
            <a:p>
              <a:pPr>
                <a:defRPr/>
              </a:pPr>
              <a:endParaRPr lang="en-US"/>
            </a:p>
          </p:txBody>
        </p:sp>
        <p:sp>
          <p:nvSpPr>
            <p:cNvPr id="182316" name="Arc 44"/>
            <p:cNvSpPr>
              <a:spLocks/>
            </p:cNvSpPr>
            <p:nvPr/>
          </p:nvSpPr>
          <p:spPr bwMode="auto">
            <a:xfrm rot="900000" flipH="1">
              <a:off x="3613" y="2812"/>
              <a:ext cx="698" cy="154"/>
            </a:xfrm>
            <a:custGeom>
              <a:avLst/>
              <a:gdLst>
                <a:gd name="G0" fmla="+- 0 0 0"/>
                <a:gd name="G1" fmla="+- 0 0 0"/>
                <a:gd name="G2" fmla="+- 21600 0 0"/>
                <a:gd name="T0" fmla="*/ 20693 w 20693"/>
                <a:gd name="T1" fmla="*/ 6194 h 21576"/>
                <a:gd name="T2" fmla="*/ 1014 w 20693"/>
                <a:gd name="T3" fmla="*/ 21576 h 21576"/>
                <a:gd name="T4" fmla="*/ 0 w 20693"/>
                <a:gd name="T5" fmla="*/ 0 h 21576"/>
              </a:gdLst>
              <a:ahLst/>
              <a:cxnLst>
                <a:cxn ang="0">
                  <a:pos x="T0" y="T1"/>
                </a:cxn>
                <a:cxn ang="0">
                  <a:pos x="T2" y="T3"/>
                </a:cxn>
                <a:cxn ang="0">
                  <a:pos x="T4" y="T5"/>
                </a:cxn>
              </a:cxnLst>
              <a:rect l="0" t="0" r="r" b="b"/>
              <a:pathLst>
                <a:path w="20693" h="21576" fill="none" extrusionOk="0">
                  <a:moveTo>
                    <a:pt x="20692" y="6193"/>
                  </a:moveTo>
                  <a:cubicBezTo>
                    <a:pt x="18063" y="14978"/>
                    <a:pt x="10173" y="21145"/>
                    <a:pt x="1014" y="21576"/>
                  </a:cubicBezTo>
                </a:path>
                <a:path w="20693" h="21576" stroke="0" extrusionOk="0">
                  <a:moveTo>
                    <a:pt x="20692" y="6193"/>
                  </a:moveTo>
                  <a:cubicBezTo>
                    <a:pt x="18063" y="14978"/>
                    <a:pt x="10173" y="21145"/>
                    <a:pt x="1014" y="21576"/>
                  </a:cubicBezTo>
                  <a:lnTo>
                    <a:pt x="0" y="0"/>
                  </a:lnTo>
                  <a:close/>
                </a:path>
              </a:pathLst>
            </a:custGeom>
            <a:noFill/>
            <a:ln w="12700" cap="rnd">
              <a:solidFill>
                <a:schemeClr val="tx1"/>
              </a:solidFill>
              <a:round/>
              <a:headEnd/>
              <a:tailEnd/>
            </a:ln>
            <a:effectLst/>
          </p:spPr>
          <p:txBody>
            <a:bodyPr wrap="none" anchor="ctr"/>
            <a:lstStyle/>
            <a:p>
              <a:pPr>
                <a:defRPr/>
              </a:pPr>
              <a:endParaRPr lang="en-US"/>
            </a:p>
          </p:txBody>
        </p:sp>
      </p:grpSp>
      <p:sp>
        <p:nvSpPr>
          <p:cNvPr id="182317" name="Text Box 45"/>
          <p:cNvSpPr txBox="1">
            <a:spLocks noChangeArrowheads="1"/>
          </p:cNvSpPr>
          <p:nvPr/>
        </p:nvSpPr>
        <p:spPr bwMode="auto">
          <a:xfrm>
            <a:off x="1688020" y="4905770"/>
            <a:ext cx="5767961" cy="592342"/>
          </a:xfrm>
          <a:prstGeom prst="rect">
            <a:avLst/>
          </a:prstGeom>
          <a:noFill/>
          <a:ln w="12700">
            <a:noFill/>
            <a:miter lim="800000"/>
            <a:headEnd/>
            <a:tailEnd/>
          </a:ln>
          <a:effectLst/>
        </p:spPr>
        <p:txBody>
          <a:bodyPr wrap="square">
            <a:spAutoFit/>
          </a:bodyPr>
          <a:lstStyle/>
          <a:p>
            <a:pPr>
              <a:lnSpc>
                <a:spcPct val="90000"/>
              </a:lnSpc>
              <a:defRPr/>
            </a:pPr>
            <a:r>
              <a:rPr lang="en-US" sz="1805" dirty="0">
                <a:latin typeface="+mn-lt"/>
              </a:rPr>
              <a:t>Sample means come from different sampling distributions</a:t>
            </a:r>
          </a:p>
          <a:p>
            <a:pPr>
              <a:lnSpc>
                <a:spcPct val="90000"/>
              </a:lnSpc>
              <a:defRPr/>
            </a:pPr>
            <a:r>
              <a:rPr lang="en-US" sz="1805" dirty="0">
                <a:latin typeface="+mn-lt"/>
              </a:rPr>
              <a:t>and are not as close together when </a:t>
            </a:r>
            <a:r>
              <a:rPr lang="en-US" sz="1805" i="1" dirty="0">
                <a:latin typeface="+mn-lt"/>
              </a:rPr>
              <a:t>H</a:t>
            </a:r>
            <a:r>
              <a:rPr lang="en-US" sz="1805" baseline="-25000" dirty="0">
                <a:latin typeface="+mn-lt"/>
              </a:rPr>
              <a:t>0</a:t>
            </a:r>
            <a:r>
              <a:rPr lang="en-US" sz="1805" dirty="0">
                <a:latin typeface="+mn-lt"/>
              </a:rPr>
              <a:t> is false.</a:t>
            </a:r>
          </a:p>
        </p:txBody>
      </p:sp>
      <p:sp>
        <p:nvSpPr>
          <p:cNvPr id="182318" name="Line 46"/>
          <p:cNvSpPr>
            <a:spLocks noChangeShapeType="1"/>
          </p:cNvSpPr>
          <p:nvPr/>
        </p:nvSpPr>
        <p:spPr bwMode="auto">
          <a:xfrm flipH="1">
            <a:off x="2068532" y="3552601"/>
            <a:ext cx="2743200" cy="787761"/>
          </a:xfrm>
          <a:prstGeom prst="line">
            <a:avLst/>
          </a:prstGeom>
          <a:noFill/>
          <a:ln w="12700">
            <a:solidFill>
              <a:schemeClr val="tx1"/>
            </a:solidFill>
            <a:round/>
            <a:headEnd/>
            <a:tailEnd type="triangle" w="med" len="med"/>
          </a:ln>
          <a:effectLst>
            <a:outerShdw dist="17961" dir="2700000" algn="ctr" rotWithShape="0">
              <a:schemeClr val="bg2"/>
            </a:outerShdw>
          </a:effectLst>
        </p:spPr>
        <p:txBody>
          <a:bodyPr/>
          <a:lstStyle/>
          <a:p>
            <a:pPr>
              <a:defRPr/>
            </a:pPr>
            <a:endParaRPr lang="en-US"/>
          </a:p>
        </p:txBody>
      </p:sp>
      <p:sp>
        <p:nvSpPr>
          <p:cNvPr id="182319" name="Line 47"/>
          <p:cNvSpPr>
            <a:spLocks noChangeShapeType="1"/>
          </p:cNvSpPr>
          <p:nvPr/>
        </p:nvSpPr>
        <p:spPr bwMode="auto">
          <a:xfrm>
            <a:off x="4802207" y="3552602"/>
            <a:ext cx="2171700" cy="780600"/>
          </a:xfrm>
          <a:prstGeom prst="line">
            <a:avLst/>
          </a:prstGeom>
          <a:noFill/>
          <a:ln w="12700">
            <a:solidFill>
              <a:schemeClr val="tx1"/>
            </a:solidFill>
            <a:round/>
            <a:headEnd/>
            <a:tailEnd type="triangle" w="med" len="med"/>
          </a:ln>
          <a:effectLst>
            <a:outerShdw dist="17961" dir="2700000" algn="ctr" rotWithShape="0">
              <a:schemeClr val="bg2"/>
            </a:outerShdw>
          </a:effectLst>
        </p:spPr>
        <p:txBody>
          <a:bodyPr/>
          <a:lstStyle/>
          <a:p>
            <a:pPr>
              <a:defRPr/>
            </a:pPr>
            <a:endParaRPr lang="en-US"/>
          </a:p>
        </p:txBody>
      </p:sp>
      <p:sp>
        <p:nvSpPr>
          <p:cNvPr id="182320" name="Line 48"/>
          <p:cNvSpPr>
            <a:spLocks noChangeShapeType="1"/>
          </p:cNvSpPr>
          <p:nvPr/>
        </p:nvSpPr>
        <p:spPr bwMode="auto">
          <a:xfrm flipH="1">
            <a:off x="4012669" y="3558437"/>
            <a:ext cx="790575" cy="751954"/>
          </a:xfrm>
          <a:prstGeom prst="line">
            <a:avLst/>
          </a:prstGeom>
          <a:noFill/>
          <a:ln w="12700">
            <a:solidFill>
              <a:schemeClr val="tx1"/>
            </a:solidFill>
            <a:round/>
            <a:headEnd/>
            <a:tailEnd type="triangle" w="med" len="med"/>
          </a:ln>
          <a:effectLst>
            <a:outerShdw dist="17961" dir="2700000" algn="ctr" rotWithShape="0">
              <a:schemeClr val="bg2"/>
            </a:outerShdw>
          </a:effectLst>
        </p:spPr>
        <p:txBody>
          <a:bodyPr/>
          <a:lstStyle/>
          <a:p>
            <a:pPr>
              <a:defRPr/>
            </a:pPr>
            <a:endParaRPr lang="en-US"/>
          </a:p>
        </p:txBody>
      </p:sp>
      <mc:AlternateContent xmlns:mc="http://schemas.openxmlformats.org/markup-compatibility/2006" xmlns:a14="http://schemas.microsoft.com/office/drawing/2010/main">
        <mc:Choice Requires="a14">
          <p:sp>
            <p:nvSpPr>
              <p:cNvPr id="49" name="TextBox 48"/>
              <p:cNvSpPr txBox="1"/>
              <p:nvPr/>
            </p:nvSpPr>
            <p:spPr>
              <a:xfrm>
                <a:off x="1847477" y="4491386"/>
                <a:ext cx="466153" cy="370101"/>
              </a:xfrm>
              <a:prstGeom prst="rect">
                <a:avLst/>
              </a:prstGeom>
              <a:noFill/>
              <a:effectLst/>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US" sz="1805" i="1">
                              <a:latin typeface="Cambria Math" panose="02040503050406030204" pitchFamily="18" charset="0"/>
                            </a:rPr>
                          </m:ctrlPr>
                        </m:sSubPr>
                        <m:e>
                          <m:acc>
                            <m:accPr>
                              <m:chr m:val="̅"/>
                              <m:ctrlPr>
                                <a:rPr lang="en-US" sz="1805" i="1">
                                  <a:latin typeface="Cambria Math" panose="02040503050406030204" pitchFamily="18" charset="0"/>
                                </a:rPr>
                              </m:ctrlPr>
                            </m:accPr>
                            <m:e>
                              <m:r>
                                <a:rPr lang="en-US" sz="1805" i="1">
                                  <a:latin typeface="Cambria Math"/>
                                </a:rPr>
                                <m:t>𝑥</m:t>
                              </m:r>
                            </m:e>
                          </m:acc>
                        </m:e>
                        <m:sub>
                          <m:r>
                            <a:rPr lang="en-US" sz="1805" i="1">
                              <a:latin typeface="Cambria Math"/>
                            </a:rPr>
                            <m:t>3</m:t>
                          </m:r>
                        </m:sub>
                      </m:sSub>
                    </m:oMath>
                  </m:oMathPara>
                </a14:m>
                <a:endParaRPr lang="en-US" sz="1805" dirty="0">
                  <a:latin typeface="+mn-lt"/>
                </a:endParaRPr>
              </a:p>
            </p:txBody>
          </p:sp>
        </mc:Choice>
        <mc:Fallback xmlns="">
          <p:sp>
            <p:nvSpPr>
              <p:cNvPr id="49" name="TextBox 48"/>
              <p:cNvSpPr txBox="1">
                <a:spLocks noRot="1" noChangeAspect="1" noMove="1" noResize="1" noEditPoints="1" noAdjustHandles="1" noChangeArrowheads="1" noChangeShapeType="1" noTextEdit="1"/>
              </p:cNvSpPr>
              <p:nvPr/>
            </p:nvSpPr>
            <p:spPr>
              <a:xfrm>
                <a:off x="1847477" y="4491386"/>
                <a:ext cx="466153" cy="370101"/>
              </a:xfrm>
              <a:prstGeom prst="rect">
                <a:avLst/>
              </a:prstGeom>
              <a:blipFill>
                <a:blip r:embed="rId3"/>
                <a:stretch>
                  <a:fillRect r="-16883"/>
                </a:stretch>
              </a:blipFill>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0" name="TextBox 49"/>
              <p:cNvSpPr txBox="1"/>
              <p:nvPr/>
            </p:nvSpPr>
            <p:spPr>
              <a:xfrm>
                <a:off x="3762575" y="4500625"/>
                <a:ext cx="460832" cy="370101"/>
              </a:xfrm>
              <a:prstGeom prst="rect">
                <a:avLst/>
              </a:prstGeom>
              <a:noFill/>
              <a:effectLst/>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US" sz="1805" i="1">
                              <a:latin typeface="Cambria Math" panose="02040503050406030204" pitchFamily="18" charset="0"/>
                            </a:rPr>
                          </m:ctrlPr>
                        </m:sSubPr>
                        <m:e>
                          <m:acc>
                            <m:accPr>
                              <m:chr m:val="̅"/>
                              <m:ctrlPr>
                                <a:rPr lang="en-US" sz="1805" i="1">
                                  <a:latin typeface="Cambria Math" panose="02040503050406030204" pitchFamily="18" charset="0"/>
                                </a:rPr>
                              </m:ctrlPr>
                            </m:accPr>
                            <m:e>
                              <m:r>
                                <a:rPr lang="en-US" sz="1805" i="1">
                                  <a:latin typeface="Cambria Math"/>
                                </a:rPr>
                                <m:t>𝑥</m:t>
                              </m:r>
                            </m:e>
                          </m:acc>
                        </m:e>
                        <m:sub>
                          <m:r>
                            <a:rPr lang="en-US" sz="1805" i="1">
                              <a:latin typeface="Cambria Math"/>
                            </a:rPr>
                            <m:t>1</m:t>
                          </m:r>
                        </m:sub>
                      </m:sSub>
                    </m:oMath>
                  </m:oMathPara>
                </a14:m>
                <a:endParaRPr lang="en-US" sz="1805" dirty="0">
                  <a:latin typeface="+mn-lt"/>
                </a:endParaRPr>
              </a:p>
            </p:txBody>
          </p:sp>
        </mc:Choice>
        <mc:Fallback xmlns="">
          <p:sp>
            <p:nvSpPr>
              <p:cNvPr id="50" name="TextBox 49"/>
              <p:cNvSpPr txBox="1">
                <a:spLocks noRot="1" noChangeAspect="1" noMove="1" noResize="1" noEditPoints="1" noAdjustHandles="1" noChangeArrowheads="1" noChangeShapeType="1" noTextEdit="1"/>
              </p:cNvSpPr>
              <p:nvPr/>
            </p:nvSpPr>
            <p:spPr>
              <a:xfrm>
                <a:off x="3762575" y="4500625"/>
                <a:ext cx="460832" cy="370101"/>
              </a:xfrm>
              <a:prstGeom prst="rect">
                <a:avLst/>
              </a:prstGeom>
              <a:blipFill>
                <a:blip r:embed="rId4"/>
                <a:stretch>
                  <a:fillRect r="-18421"/>
                </a:stretch>
              </a:blipFill>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1" name="TextBox 50"/>
              <p:cNvSpPr txBox="1"/>
              <p:nvPr/>
            </p:nvSpPr>
            <p:spPr>
              <a:xfrm>
                <a:off x="6889224" y="4503122"/>
                <a:ext cx="466153" cy="370101"/>
              </a:xfrm>
              <a:prstGeom prst="rect">
                <a:avLst/>
              </a:prstGeom>
              <a:noFill/>
              <a:effectLst/>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US" sz="1805" i="1">
                              <a:latin typeface="Cambria Math" panose="02040503050406030204" pitchFamily="18" charset="0"/>
                            </a:rPr>
                          </m:ctrlPr>
                        </m:sSubPr>
                        <m:e>
                          <m:acc>
                            <m:accPr>
                              <m:chr m:val="̅"/>
                              <m:ctrlPr>
                                <a:rPr lang="en-US" sz="1805" i="1">
                                  <a:latin typeface="Cambria Math" panose="02040503050406030204" pitchFamily="18" charset="0"/>
                                </a:rPr>
                              </m:ctrlPr>
                            </m:accPr>
                            <m:e>
                              <m:r>
                                <a:rPr lang="en-US" sz="1805" i="1">
                                  <a:latin typeface="Cambria Math"/>
                                </a:rPr>
                                <m:t>𝑥</m:t>
                              </m:r>
                            </m:e>
                          </m:acc>
                        </m:e>
                        <m:sub>
                          <m:r>
                            <a:rPr lang="en-US" sz="1805" i="1">
                              <a:latin typeface="Cambria Math"/>
                            </a:rPr>
                            <m:t>2</m:t>
                          </m:r>
                        </m:sub>
                      </m:sSub>
                    </m:oMath>
                  </m:oMathPara>
                </a14:m>
                <a:endParaRPr lang="en-US" sz="1805" dirty="0">
                  <a:latin typeface="+mn-lt"/>
                </a:endParaRPr>
              </a:p>
            </p:txBody>
          </p:sp>
        </mc:Choice>
        <mc:Fallback xmlns="">
          <p:sp>
            <p:nvSpPr>
              <p:cNvPr id="51" name="TextBox 50"/>
              <p:cNvSpPr txBox="1">
                <a:spLocks noRot="1" noChangeAspect="1" noMove="1" noResize="1" noEditPoints="1" noAdjustHandles="1" noChangeArrowheads="1" noChangeShapeType="1" noTextEdit="1"/>
              </p:cNvSpPr>
              <p:nvPr/>
            </p:nvSpPr>
            <p:spPr>
              <a:xfrm>
                <a:off x="6889224" y="4503122"/>
                <a:ext cx="466153" cy="370101"/>
              </a:xfrm>
              <a:prstGeom prst="rect">
                <a:avLst/>
              </a:prstGeom>
              <a:blipFill>
                <a:blip r:embed="rId5"/>
                <a:stretch>
                  <a:fillRect r="-16883"/>
                </a:stretch>
              </a:blipFill>
              <a:effectLst/>
            </p:spPr>
            <p:txBody>
              <a:bodyPr/>
              <a:lstStyle/>
              <a:p>
                <a:r>
                  <a:rPr lang="en-US">
                    <a:noFill/>
                  </a:rPr>
                  <a:t> </a:t>
                </a:r>
              </a:p>
            </p:txBody>
          </p:sp>
        </mc:Fallback>
      </mc:AlternateContent>
      <p:sp>
        <p:nvSpPr>
          <p:cNvPr id="47" name="Rectangle 2"/>
          <p:cNvSpPr>
            <a:spLocks noChangeArrowheads="1"/>
          </p:cNvSpPr>
          <p:nvPr/>
        </p:nvSpPr>
        <p:spPr bwMode="auto">
          <a:xfrm>
            <a:off x="482620" y="1016786"/>
            <a:ext cx="7772400" cy="612305"/>
          </a:xfrm>
          <a:prstGeom prst="rect">
            <a:avLst/>
          </a:prstGeom>
          <a:noFill/>
          <a:ln w="12700">
            <a:noFill/>
            <a:miter lim="800000"/>
            <a:headEnd/>
            <a:tailEnd/>
          </a:ln>
          <a:effectLst/>
        </p:spPr>
        <p:txBody>
          <a:bodyPr lIns="68034" tIns="33420" rIns="68034" bIns="33420" anchor="ctr"/>
          <a:lstStyle/>
          <a:p>
            <a:pPr algn="l">
              <a:defRPr/>
            </a:pPr>
            <a:r>
              <a:rPr lang="en-US" sz="2400" b="1" dirty="0">
                <a:latin typeface="+mn-lt"/>
              </a:rPr>
              <a:t>Analysis of Variance: A Conceptual Overview</a:t>
            </a:r>
          </a:p>
        </p:txBody>
      </p:sp>
    </p:spTree>
    <p:extLst>
      <p:ext uri="{BB962C8B-B14F-4D97-AF65-F5344CB8AC3E}">
        <p14:creationId xmlns:p14="http://schemas.microsoft.com/office/powerpoint/2010/main" val="254940039"/>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nodeType="afterEffect">
                                  <p:stCondLst>
                                    <p:cond delay="1000"/>
                                  </p:stCondLst>
                                  <p:childTnLst>
                                    <p:set>
                                      <p:cBhvr>
                                        <p:cTn id="6" dur="1" fill="hold">
                                          <p:stCondLst>
                                            <p:cond delay="0"/>
                                          </p:stCondLst>
                                        </p:cTn>
                                        <p:tgtEl>
                                          <p:spTgt spid="182281"/>
                                        </p:tgtEl>
                                        <p:attrNameLst>
                                          <p:attrName>style.visibility</p:attrName>
                                        </p:attrNameLst>
                                      </p:cBhvr>
                                      <p:to>
                                        <p:strVal val="visible"/>
                                      </p:to>
                                    </p:set>
                                    <p:animEffect transition="in" filter="slide(fromLeft)">
                                      <p:cBhvr>
                                        <p:cTn id="7" dur="500"/>
                                        <p:tgtEl>
                                          <p:spTgt spid="182281"/>
                                        </p:tgtEl>
                                      </p:cBhvr>
                                    </p:animEffect>
                                  </p:childTnLst>
                                </p:cTn>
                              </p:par>
                            </p:childTnLst>
                          </p:cTn>
                        </p:par>
                        <p:par>
                          <p:cTn id="8" fill="hold">
                            <p:stCondLst>
                              <p:cond delay="1500"/>
                            </p:stCondLst>
                            <p:childTnLst>
                              <p:par>
                                <p:cTn id="9" presetID="12" presetClass="entr" presetSubtype="1" fill="hold" grpId="0" nodeType="afterEffect">
                                  <p:stCondLst>
                                    <p:cond delay="1000"/>
                                  </p:stCondLst>
                                  <p:childTnLst>
                                    <p:set>
                                      <p:cBhvr>
                                        <p:cTn id="10" dur="1" fill="hold">
                                          <p:stCondLst>
                                            <p:cond delay="0"/>
                                          </p:stCondLst>
                                        </p:cTn>
                                        <p:tgtEl>
                                          <p:spTgt spid="182307"/>
                                        </p:tgtEl>
                                        <p:attrNameLst>
                                          <p:attrName>style.visibility</p:attrName>
                                        </p:attrNameLst>
                                      </p:cBhvr>
                                      <p:to>
                                        <p:strVal val="visible"/>
                                      </p:to>
                                    </p:set>
                                    <p:animEffect transition="in" filter="slide(fromTop)">
                                      <p:cBhvr>
                                        <p:cTn id="11" dur="500"/>
                                        <p:tgtEl>
                                          <p:spTgt spid="182307"/>
                                        </p:tgtEl>
                                      </p:cBhvr>
                                    </p:animEffect>
                                  </p:childTnLst>
                                </p:cTn>
                              </p:par>
                            </p:childTnLst>
                          </p:cTn>
                        </p:par>
                        <p:par>
                          <p:cTn id="12" fill="hold">
                            <p:stCondLst>
                              <p:cond delay="3000"/>
                            </p:stCondLst>
                            <p:childTnLst>
                              <p:par>
                                <p:cTn id="13" presetID="23" presetClass="entr" presetSubtype="36" fill="hold" grpId="0" nodeType="afterEffect">
                                  <p:stCondLst>
                                    <p:cond delay="1000"/>
                                  </p:stCondLst>
                                  <p:childTnLst>
                                    <p:set>
                                      <p:cBhvr>
                                        <p:cTn id="14" dur="1" fill="hold">
                                          <p:stCondLst>
                                            <p:cond delay="0"/>
                                          </p:stCondLst>
                                        </p:cTn>
                                        <p:tgtEl>
                                          <p:spTgt spid="182308"/>
                                        </p:tgtEl>
                                        <p:attrNameLst>
                                          <p:attrName>style.visibility</p:attrName>
                                        </p:attrNameLst>
                                      </p:cBhvr>
                                      <p:to>
                                        <p:strVal val="visible"/>
                                      </p:to>
                                    </p:set>
                                    <p:anim calcmode="lin" valueType="num">
                                      <p:cBhvr>
                                        <p:cTn id="15" dur="500" fill="hold"/>
                                        <p:tgtEl>
                                          <p:spTgt spid="182308"/>
                                        </p:tgtEl>
                                        <p:attrNameLst>
                                          <p:attrName>ppt_w</p:attrName>
                                        </p:attrNameLst>
                                      </p:cBhvr>
                                      <p:tavLst>
                                        <p:tav tm="0">
                                          <p:val>
                                            <p:strVal val="(6*min(max(#ppt_w*#ppt_h,.3),1)-7.4)/-.7*#ppt_w"/>
                                          </p:val>
                                        </p:tav>
                                        <p:tav tm="100000">
                                          <p:val>
                                            <p:strVal val="#ppt_w"/>
                                          </p:val>
                                        </p:tav>
                                      </p:tavLst>
                                    </p:anim>
                                    <p:anim calcmode="lin" valueType="num">
                                      <p:cBhvr>
                                        <p:cTn id="16" dur="500" fill="hold"/>
                                        <p:tgtEl>
                                          <p:spTgt spid="182308"/>
                                        </p:tgtEl>
                                        <p:attrNameLst>
                                          <p:attrName>ppt_h</p:attrName>
                                        </p:attrNameLst>
                                      </p:cBhvr>
                                      <p:tavLst>
                                        <p:tav tm="0">
                                          <p:val>
                                            <p:strVal val="(6*min(max(#ppt_w*#ppt_h,.3),1)-7.4)/-.7*#ppt_h"/>
                                          </p:val>
                                        </p:tav>
                                        <p:tav tm="100000">
                                          <p:val>
                                            <p:strVal val="#ppt_h"/>
                                          </p:val>
                                        </p:tav>
                                      </p:tavLst>
                                    </p:anim>
                                    <p:anim calcmode="lin" valueType="num">
                                      <p:cBhvr>
                                        <p:cTn id="17" dur="500" fill="hold"/>
                                        <p:tgtEl>
                                          <p:spTgt spid="182308"/>
                                        </p:tgtEl>
                                        <p:attrNameLst>
                                          <p:attrName>ppt_x</p:attrName>
                                        </p:attrNameLst>
                                      </p:cBhvr>
                                      <p:tavLst>
                                        <p:tav tm="0">
                                          <p:val>
                                            <p:fltVal val="0.5"/>
                                          </p:val>
                                        </p:tav>
                                        <p:tav tm="100000">
                                          <p:val>
                                            <p:strVal val="#ppt_x"/>
                                          </p:val>
                                        </p:tav>
                                      </p:tavLst>
                                    </p:anim>
                                    <p:anim calcmode="lin" valueType="num">
                                      <p:cBhvr>
                                        <p:cTn id="18" dur="500" fill="hold"/>
                                        <p:tgtEl>
                                          <p:spTgt spid="182308"/>
                                        </p:tgtEl>
                                        <p:attrNameLst>
                                          <p:attrName>ppt_y</p:attrName>
                                        </p:attrNameLst>
                                      </p:cBhvr>
                                      <p:tavLst>
                                        <p:tav tm="0">
                                          <p:val>
                                            <p:strVal val="1+(6*min(max(#ppt_w*#ppt_h,.3),1)-7.4)/-.7*#ppt_h/2"/>
                                          </p:val>
                                        </p:tav>
                                        <p:tav tm="100000">
                                          <p:val>
                                            <p:strVal val="#ppt_y"/>
                                          </p:val>
                                        </p:tav>
                                      </p:tavLst>
                                    </p:anim>
                                  </p:childTnLst>
                                </p:cTn>
                              </p:par>
                            </p:childTnLst>
                          </p:cTn>
                        </p:par>
                        <p:par>
                          <p:cTn id="19" fill="hold">
                            <p:stCondLst>
                              <p:cond delay="4500"/>
                            </p:stCondLst>
                            <p:childTnLst>
                              <p:par>
                                <p:cTn id="20" presetID="12" presetClass="entr" presetSubtype="4" fill="hold" nodeType="afterEffect">
                                  <p:stCondLst>
                                    <p:cond delay="1000"/>
                                  </p:stCondLst>
                                  <p:childTnLst>
                                    <p:set>
                                      <p:cBhvr>
                                        <p:cTn id="21" dur="1" fill="hold">
                                          <p:stCondLst>
                                            <p:cond delay="0"/>
                                          </p:stCondLst>
                                        </p:cTn>
                                        <p:tgtEl>
                                          <p:spTgt spid="4"/>
                                        </p:tgtEl>
                                        <p:attrNameLst>
                                          <p:attrName>style.visibility</p:attrName>
                                        </p:attrNameLst>
                                      </p:cBhvr>
                                      <p:to>
                                        <p:strVal val="visible"/>
                                      </p:to>
                                    </p:set>
                                    <p:animEffect transition="in" filter="slide(fromBottom)">
                                      <p:cBhvr>
                                        <p:cTn id="22" dur="500"/>
                                        <p:tgtEl>
                                          <p:spTgt spid="4"/>
                                        </p:tgtEl>
                                      </p:cBhvr>
                                    </p:animEffect>
                                  </p:childTnLst>
                                </p:cTn>
                              </p:par>
                            </p:childTnLst>
                          </p:cTn>
                        </p:par>
                        <p:par>
                          <p:cTn id="23" fill="hold">
                            <p:stCondLst>
                              <p:cond delay="6000"/>
                            </p:stCondLst>
                            <p:childTnLst>
                              <p:par>
                                <p:cTn id="24" presetID="12" presetClass="entr" presetSubtype="4" fill="hold" grpId="0" nodeType="afterEffect">
                                  <p:stCondLst>
                                    <p:cond delay="1000"/>
                                  </p:stCondLst>
                                  <p:childTnLst>
                                    <p:set>
                                      <p:cBhvr>
                                        <p:cTn id="25" dur="1" fill="hold">
                                          <p:stCondLst>
                                            <p:cond delay="0"/>
                                          </p:stCondLst>
                                        </p:cTn>
                                        <p:tgtEl>
                                          <p:spTgt spid="182279"/>
                                        </p:tgtEl>
                                        <p:attrNameLst>
                                          <p:attrName>style.visibility</p:attrName>
                                        </p:attrNameLst>
                                      </p:cBhvr>
                                      <p:to>
                                        <p:strVal val="visible"/>
                                      </p:to>
                                    </p:set>
                                    <p:animEffect transition="in" filter="slide(fromBottom)">
                                      <p:cBhvr>
                                        <p:cTn id="26" dur="500"/>
                                        <p:tgtEl>
                                          <p:spTgt spid="182279"/>
                                        </p:tgtEl>
                                      </p:cBhvr>
                                    </p:animEffect>
                                  </p:childTnLst>
                                </p:cTn>
                              </p:par>
                            </p:childTnLst>
                          </p:cTn>
                        </p:par>
                        <p:par>
                          <p:cTn id="27" fill="hold">
                            <p:stCondLst>
                              <p:cond delay="7500"/>
                            </p:stCondLst>
                            <p:childTnLst>
                              <p:par>
                                <p:cTn id="28" presetID="12" presetClass="entr" presetSubtype="1" fill="hold" grpId="0" nodeType="afterEffect">
                                  <p:stCondLst>
                                    <p:cond delay="1000"/>
                                  </p:stCondLst>
                                  <p:childTnLst>
                                    <p:set>
                                      <p:cBhvr>
                                        <p:cTn id="29" dur="1" fill="hold">
                                          <p:stCondLst>
                                            <p:cond delay="0"/>
                                          </p:stCondLst>
                                        </p:cTn>
                                        <p:tgtEl>
                                          <p:spTgt spid="182306"/>
                                        </p:tgtEl>
                                        <p:attrNameLst>
                                          <p:attrName>style.visibility</p:attrName>
                                        </p:attrNameLst>
                                      </p:cBhvr>
                                      <p:to>
                                        <p:strVal val="visible"/>
                                      </p:to>
                                    </p:set>
                                    <p:animEffect transition="in" filter="slide(fromTop)">
                                      <p:cBhvr>
                                        <p:cTn id="30" dur="500"/>
                                        <p:tgtEl>
                                          <p:spTgt spid="182306"/>
                                        </p:tgtEl>
                                      </p:cBhvr>
                                    </p:animEffect>
                                  </p:childTnLst>
                                </p:cTn>
                              </p:par>
                            </p:childTnLst>
                          </p:cTn>
                        </p:par>
                        <p:par>
                          <p:cTn id="31" fill="hold">
                            <p:stCondLst>
                              <p:cond delay="9000"/>
                            </p:stCondLst>
                            <p:childTnLst>
                              <p:par>
                                <p:cTn id="32" presetID="22" presetClass="entr" presetSubtype="8" fill="hold" grpId="0" nodeType="afterEffect">
                                  <p:stCondLst>
                                    <p:cond delay="0"/>
                                  </p:stCondLst>
                                  <p:childTnLst>
                                    <p:set>
                                      <p:cBhvr>
                                        <p:cTn id="33" dur="1" fill="hold">
                                          <p:stCondLst>
                                            <p:cond delay="0"/>
                                          </p:stCondLst>
                                        </p:cTn>
                                        <p:tgtEl>
                                          <p:spTgt spid="50"/>
                                        </p:tgtEl>
                                        <p:attrNameLst>
                                          <p:attrName>style.visibility</p:attrName>
                                        </p:attrNameLst>
                                      </p:cBhvr>
                                      <p:to>
                                        <p:strVal val="visible"/>
                                      </p:to>
                                    </p:set>
                                    <p:animEffect transition="in" filter="wipe(left)">
                                      <p:cBhvr>
                                        <p:cTn id="34" dur="500"/>
                                        <p:tgtEl>
                                          <p:spTgt spid="50"/>
                                        </p:tgtEl>
                                      </p:cBhvr>
                                    </p:animEffect>
                                  </p:childTnLst>
                                </p:cTn>
                              </p:par>
                            </p:childTnLst>
                          </p:cTn>
                        </p:par>
                        <p:par>
                          <p:cTn id="35" fill="hold">
                            <p:stCondLst>
                              <p:cond delay="9500"/>
                            </p:stCondLst>
                            <p:childTnLst>
                              <p:par>
                                <p:cTn id="36" presetID="12" presetClass="entr" presetSubtype="1" fill="hold" grpId="0" nodeType="afterEffect">
                                  <p:stCondLst>
                                    <p:cond delay="1000"/>
                                  </p:stCondLst>
                                  <p:childTnLst>
                                    <p:set>
                                      <p:cBhvr>
                                        <p:cTn id="37" dur="1" fill="hold">
                                          <p:stCondLst>
                                            <p:cond delay="0"/>
                                          </p:stCondLst>
                                        </p:cTn>
                                        <p:tgtEl>
                                          <p:spTgt spid="182305"/>
                                        </p:tgtEl>
                                        <p:attrNameLst>
                                          <p:attrName>style.visibility</p:attrName>
                                        </p:attrNameLst>
                                      </p:cBhvr>
                                      <p:to>
                                        <p:strVal val="visible"/>
                                      </p:to>
                                    </p:set>
                                    <p:animEffect transition="in" filter="slide(fromTop)">
                                      <p:cBhvr>
                                        <p:cTn id="38" dur="500"/>
                                        <p:tgtEl>
                                          <p:spTgt spid="182305"/>
                                        </p:tgtEl>
                                      </p:cBhvr>
                                    </p:animEffect>
                                  </p:childTnLst>
                                </p:cTn>
                              </p:par>
                            </p:childTnLst>
                          </p:cTn>
                        </p:par>
                        <p:par>
                          <p:cTn id="39" fill="hold">
                            <p:stCondLst>
                              <p:cond delay="11000"/>
                            </p:stCondLst>
                            <p:childTnLst>
                              <p:par>
                                <p:cTn id="40" presetID="23" presetClass="entr" presetSubtype="36" fill="hold" grpId="0" nodeType="afterEffect">
                                  <p:stCondLst>
                                    <p:cond delay="1000"/>
                                  </p:stCondLst>
                                  <p:childTnLst>
                                    <p:set>
                                      <p:cBhvr>
                                        <p:cTn id="41" dur="1" fill="hold">
                                          <p:stCondLst>
                                            <p:cond delay="0"/>
                                          </p:stCondLst>
                                        </p:cTn>
                                        <p:tgtEl>
                                          <p:spTgt spid="182309"/>
                                        </p:tgtEl>
                                        <p:attrNameLst>
                                          <p:attrName>style.visibility</p:attrName>
                                        </p:attrNameLst>
                                      </p:cBhvr>
                                      <p:to>
                                        <p:strVal val="visible"/>
                                      </p:to>
                                    </p:set>
                                    <p:anim calcmode="lin" valueType="num">
                                      <p:cBhvr>
                                        <p:cTn id="42" dur="500" fill="hold"/>
                                        <p:tgtEl>
                                          <p:spTgt spid="182309"/>
                                        </p:tgtEl>
                                        <p:attrNameLst>
                                          <p:attrName>ppt_w</p:attrName>
                                        </p:attrNameLst>
                                      </p:cBhvr>
                                      <p:tavLst>
                                        <p:tav tm="0">
                                          <p:val>
                                            <p:strVal val="(6*min(max(#ppt_w*#ppt_h,.3),1)-7.4)/-.7*#ppt_w"/>
                                          </p:val>
                                        </p:tav>
                                        <p:tav tm="100000">
                                          <p:val>
                                            <p:strVal val="#ppt_w"/>
                                          </p:val>
                                        </p:tav>
                                      </p:tavLst>
                                    </p:anim>
                                    <p:anim calcmode="lin" valueType="num">
                                      <p:cBhvr>
                                        <p:cTn id="43" dur="500" fill="hold"/>
                                        <p:tgtEl>
                                          <p:spTgt spid="182309"/>
                                        </p:tgtEl>
                                        <p:attrNameLst>
                                          <p:attrName>ppt_h</p:attrName>
                                        </p:attrNameLst>
                                      </p:cBhvr>
                                      <p:tavLst>
                                        <p:tav tm="0">
                                          <p:val>
                                            <p:strVal val="(6*min(max(#ppt_w*#ppt_h,.3),1)-7.4)/-.7*#ppt_h"/>
                                          </p:val>
                                        </p:tav>
                                        <p:tav tm="100000">
                                          <p:val>
                                            <p:strVal val="#ppt_h"/>
                                          </p:val>
                                        </p:tav>
                                      </p:tavLst>
                                    </p:anim>
                                    <p:anim calcmode="lin" valueType="num">
                                      <p:cBhvr>
                                        <p:cTn id="44" dur="500" fill="hold"/>
                                        <p:tgtEl>
                                          <p:spTgt spid="182309"/>
                                        </p:tgtEl>
                                        <p:attrNameLst>
                                          <p:attrName>ppt_x</p:attrName>
                                        </p:attrNameLst>
                                      </p:cBhvr>
                                      <p:tavLst>
                                        <p:tav tm="0">
                                          <p:val>
                                            <p:fltVal val="0.5"/>
                                          </p:val>
                                        </p:tav>
                                        <p:tav tm="100000">
                                          <p:val>
                                            <p:strVal val="#ppt_x"/>
                                          </p:val>
                                        </p:tav>
                                      </p:tavLst>
                                    </p:anim>
                                    <p:anim calcmode="lin" valueType="num">
                                      <p:cBhvr>
                                        <p:cTn id="45" dur="500" fill="hold"/>
                                        <p:tgtEl>
                                          <p:spTgt spid="182309"/>
                                        </p:tgtEl>
                                        <p:attrNameLst>
                                          <p:attrName>ppt_y</p:attrName>
                                        </p:attrNameLst>
                                      </p:cBhvr>
                                      <p:tavLst>
                                        <p:tav tm="0">
                                          <p:val>
                                            <p:strVal val="1+(6*min(max(#ppt_w*#ppt_h,.3),1)-7.4)/-.7*#ppt_h/2"/>
                                          </p:val>
                                        </p:tav>
                                        <p:tav tm="100000">
                                          <p:val>
                                            <p:strVal val="#ppt_y"/>
                                          </p:val>
                                        </p:tav>
                                      </p:tavLst>
                                    </p:anim>
                                  </p:childTnLst>
                                </p:cTn>
                              </p:par>
                            </p:childTnLst>
                          </p:cTn>
                        </p:par>
                        <p:par>
                          <p:cTn id="46" fill="hold">
                            <p:stCondLst>
                              <p:cond delay="12500"/>
                            </p:stCondLst>
                            <p:childTnLst>
                              <p:par>
                                <p:cTn id="47" presetID="12" presetClass="entr" presetSubtype="4" fill="hold" nodeType="afterEffect">
                                  <p:stCondLst>
                                    <p:cond delay="1000"/>
                                  </p:stCondLst>
                                  <p:childTnLst>
                                    <p:set>
                                      <p:cBhvr>
                                        <p:cTn id="48" dur="1" fill="hold">
                                          <p:stCondLst>
                                            <p:cond delay="0"/>
                                          </p:stCondLst>
                                        </p:cTn>
                                        <p:tgtEl>
                                          <p:spTgt spid="3"/>
                                        </p:tgtEl>
                                        <p:attrNameLst>
                                          <p:attrName>style.visibility</p:attrName>
                                        </p:attrNameLst>
                                      </p:cBhvr>
                                      <p:to>
                                        <p:strVal val="visible"/>
                                      </p:to>
                                    </p:set>
                                    <p:animEffect transition="in" filter="slide(fromBottom)">
                                      <p:cBhvr>
                                        <p:cTn id="49" dur="500"/>
                                        <p:tgtEl>
                                          <p:spTgt spid="3"/>
                                        </p:tgtEl>
                                      </p:cBhvr>
                                    </p:animEffect>
                                  </p:childTnLst>
                                </p:cTn>
                              </p:par>
                            </p:childTnLst>
                          </p:cTn>
                        </p:par>
                        <p:par>
                          <p:cTn id="50" fill="hold">
                            <p:stCondLst>
                              <p:cond delay="14000"/>
                            </p:stCondLst>
                            <p:childTnLst>
                              <p:par>
                                <p:cTn id="51" presetID="12" presetClass="entr" presetSubtype="4" fill="hold" grpId="0" nodeType="afterEffect">
                                  <p:stCondLst>
                                    <p:cond delay="1000"/>
                                  </p:stCondLst>
                                  <p:childTnLst>
                                    <p:set>
                                      <p:cBhvr>
                                        <p:cTn id="52" dur="1" fill="hold">
                                          <p:stCondLst>
                                            <p:cond delay="0"/>
                                          </p:stCondLst>
                                        </p:cTn>
                                        <p:tgtEl>
                                          <p:spTgt spid="182288"/>
                                        </p:tgtEl>
                                        <p:attrNameLst>
                                          <p:attrName>style.visibility</p:attrName>
                                        </p:attrNameLst>
                                      </p:cBhvr>
                                      <p:to>
                                        <p:strVal val="visible"/>
                                      </p:to>
                                    </p:set>
                                    <p:animEffect transition="in" filter="slide(fromBottom)">
                                      <p:cBhvr>
                                        <p:cTn id="53" dur="500"/>
                                        <p:tgtEl>
                                          <p:spTgt spid="182288"/>
                                        </p:tgtEl>
                                      </p:cBhvr>
                                    </p:animEffect>
                                  </p:childTnLst>
                                </p:cTn>
                              </p:par>
                            </p:childTnLst>
                          </p:cTn>
                        </p:par>
                        <p:par>
                          <p:cTn id="54" fill="hold">
                            <p:stCondLst>
                              <p:cond delay="15500"/>
                            </p:stCondLst>
                            <p:childTnLst>
                              <p:par>
                                <p:cTn id="55" presetID="12" presetClass="entr" presetSubtype="1" fill="hold" grpId="0" nodeType="afterEffect">
                                  <p:stCondLst>
                                    <p:cond delay="1000"/>
                                  </p:stCondLst>
                                  <p:childTnLst>
                                    <p:set>
                                      <p:cBhvr>
                                        <p:cTn id="56" dur="1" fill="hold">
                                          <p:stCondLst>
                                            <p:cond delay="0"/>
                                          </p:stCondLst>
                                        </p:cTn>
                                        <p:tgtEl>
                                          <p:spTgt spid="182304"/>
                                        </p:tgtEl>
                                        <p:attrNameLst>
                                          <p:attrName>style.visibility</p:attrName>
                                        </p:attrNameLst>
                                      </p:cBhvr>
                                      <p:to>
                                        <p:strVal val="visible"/>
                                      </p:to>
                                    </p:set>
                                    <p:animEffect transition="in" filter="slide(fromTop)">
                                      <p:cBhvr>
                                        <p:cTn id="57" dur="500"/>
                                        <p:tgtEl>
                                          <p:spTgt spid="182304"/>
                                        </p:tgtEl>
                                      </p:cBhvr>
                                    </p:animEffect>
                                  </p:childTnLst>
                                </p:cTn>
                              </p:par>
                            </p:childTnLst>
                          </p:cTn>
                        </p:par>
                        <p:par>
                          <p:cTn id="58" fill="hold">
                            <p:stCondLst>
                              <p:cond delay="17000"/>
                            </p:stCondLst>
                            <p:childTnLst>
                              <p:par>
                                <p:cTn id="59" presetID="22" presetClass="entr" presetSubtype="8" fill="hold" grpId="0" nodeType="afterEffect">
                                  <p:stCondLst>
                                    <p:cond delay="0"/>
                                  </p:stCondLst>
                                  <p:childTnLst>
                                    <p:set>
                                      <p:cBhvr>
                                        <p:cTn id="60" dur="1" fill="hold">
                                          <p:stCondLst>
                                            <p:cond delay="0"/>
                                          </p:stCondLst>
                                        </p:cTn>
                                        <p:tgtEl>
                                          <p:spTgt spid="51"/>
                                        </p:tgtEl>
                                        <p:attrNameLst>
                                          <p:attrName>style.visibility</p:attrName>
                                        </p:attrNameLst>
                                      </p:cBhvr>
                                      <p:to>
                                        <p:strVal val="visible"/>
                                      </p:to>
                                    </p:set>
                                    <p:animEffect transition="in" filter="wipe(left)">
                                      <p:cBhvr>
                                        <p:cTn id="61" dur="500"/>
                                        <p:tgtEl>
                                          <p:spTgt spid="51"/>
                                        </p:tgtEl>
                                      </p:cBhvr>
                                    </p:animEffect>
                                  </p:childTnLst>
                                </p:cTn>
                              </p:par>
                            </p:childTnLst>
                          </p:cTn>
                        </p:par>
                        <p:par>
                          <p:cTn id="62" fill="hold">
                            <p:stCondLst>
                              <p:cond delay="17500"/>
                            </p:stCondLst>
                            <p:childTnLst>
                              <p:par>
                                <p:cTn id="63" presetID="12" presetClass="entr" presetSubtype="1" fill="hold" grpId="0" nodeType="afterEffect">
                                  <p:stCondLst>
                                    <p:cond delay="1000"/>
                                  </p:stCondLst>
                                  <p:childTnLst>
                                    <p:set>
                                      <p:cBhvr>
                                        <p:cTn id="64" dur="1" fill="hold">
                                          <p:stCondLst>
                                            <p:cond delay="0"/>
                                          </p:stCondLst>
                                        </p:cTn>
                                        <p:tgtEl>
                                          <p:spTgt spid="182287"/>
                                        </p:tgtEl>
                                        <p:attrNameLst>
                                          <p:attrName>style.visibility</p:attrName>
                                        </p:attrNameLst>
                                      </p:cBhvr>
                                      <p:to>
                                        <p:strVal val="visible"/>
                                      </p:to>
                                    </p:set>
                                    <p:animEffect transition="in" filter="slide(fromTop)">
                                      <p:cBhvr>
                                        <p:cTn id="65" dur="500"/>
                                        <p:tgtEl>
                                          <p:spTgt spid="182287"/>
                                        </p:tgtEl>
                                      </p:cBhvr>
                                    </p:animEffect>
                                  </p:childTnLst>
                                </p:cTn>
                              </p:par>
                            </p:childTnLst>
                          </p:cTn>
                        </p:par>
                        <p:par>
                          <p:cTn id="66" fill="hold">
                            <p:stCondLst>
                              <p:cond delay="19000"/>
                            </p:stCondLst>
                            <p:childTnLst>
                              <p:par>
                                <p:cTn id="67" presetID="23" presetClass="entr" presetSubtype="36" fill="hold" grpId="0" nodeType="afterEffect">
                                  <p:stCondLst>
                                    <p:cond delay="1000"/>
                                  </p:stCondLst>
                                  <p:childTnLst>
                                    <p:set>
                                      <p:cBhvr>
                                        <p:cTn id="68" dur="1" fill="hold">
                                          <p:stCondLst>
                                            <p:cond delay="0"/>
                                          </p:stCondLst>
                                        </p:cTn>
                                        <p:tgtEl>
                                          <p:spTgt spid="182280"/>
                                        </p:tgtEl>
                                        <p:attrNameLst>
                                          <p:attrName>style.visibility</p:attrName>
                                        </p:attrNameLst>
                                      </p:cBhvr>
                                      <p:to>
                                        <p:strVal val="visible"/>
                                      </p:to>
                                    </p:set>
                                    <p:anim calcmode="lin" valueType="num">
                                      <p:cBhvr>
                                        <p:cTn id="69" dur="500" fill="hold"/>
                                        <p:tgtEl>
                                          <p:spTgt spid="182280"/>
                                        </p:tgtEl>
                                        <p:attrNameLst>
                                          <p:attrName>ppt_w</p:attrName>
                                        </p:attrNameLst>
                                      </p:cBhvr>
                                      <p:tavLst>
                                        <p:tav tm="0">
                                          <p:val>
                                            <p:strVal val="(6*min(max(#ppt_w*#ppt_h,.3),1)-7.4)/-.7*#ppt_w"/>
                                          </p:val>
                                        </p:tav>
                                        <p:tav tm="100000">
                                          <p:val>
                                            <p:strVal val="#ppt_w"/>
                                          </p:val>
                                        </p:tav>
                                      </p:tavLst>
                                    </p:anim>
                                    <p:anim calcmode="lin" valueType="num">
                                      <p:cBhvr>
                                        <p:cTn id="70" dur="500" fill="hold"/>
                                        <p:tgtEl>
                                          <p:spTgt spid="182280"/>
                                        </p:tgtEl>
                                        <p:attrNameLst>
                                          <p:attrName>ppt_h</p:attrName>
                                        </p:attrNameLst>
                                      </p:cBhvr>
                                      <p:tavLst>
                                        <p:tav tm="0">
                                          <p:val>
                                            <p:strVal val="(6*min(max(#ppt_w*#ppt_h,.3),1)-7.4)/-.7*#ppt_h"/>
                                          </p:val>
                                        </p:tav>
                                        <p:tav tm="100000">
                                          <p:val>
                                            <p:strVal val="#ppt_h"/>
                                          </p:val>
                                        </p:tav>
                                      </p:tavLst>
                                    </p:anim>
                                    <p:anim calcmode="lin" valueType="num">
                                      <p:cBhvr>
                                        <p:cTn id="71" dur="500" fill="hold"/>
                                        <p:tgtEl>
                                          <p:spTgt spid="182280"/>
                                        </p:tgtEl>
                                        <p:attrNameLst>
                                          <p:attrName>ppt_x</p:attrName>
                                        </p:attrNameLst>
                                      </p:cBhvr>
                                      <p:tavLst>
                                        <p:tav tm="0">
                                          <p:val>
                                            <p:fltVal val="0.5"/>
                                          </p:val>
                                        </p:tav>
                                        <p:tav tm="100000">
                                          <p:val>
                                            <p:strVal val="#ppt_x"/>
                                          </p:val>
                                        </p:tav>
                                      </p:tavLst>
                                    </p:anim>
                                    <p:anim calcmode="lin" valueType="num">
                                      <p:cBhvr>
                                        <p:cTn id="72" dur="500" fill="hold"/>
                                        <p:tgtEl>
                                          <p:spTgt spid="182280"/>
                                        </p:tgtEl>
                                        <p:attrNameLst>
                                          <p:attrName>ppt_y</p:attrName>
                                        </p:attrNameLst>
                                      </p:cBhvr>
                                      <p:tavLst>
                                        <p:tav tm="0">
                                          <p:val>
                                            <p:strVal val="1+(6*min(max(#ppt_w*#ppt_h,.3),1)-7.4)/-.7*#ppt_h/2"/>
                                          </p:val>
                                        </p:tav>
                                        <p:tav tm="100000">
                                          <p:val>
                                            <p:strVal val="#ppt_y"/>
                                          </p:val>
                                        </p:tav>
                                      </p:tavLst>
                                    </p:anim>
                                  </p:childTnLst>
                                </p:cTn>
                              </p:par>
                            </p:childTnLst>
                          </p:cTn>
                        </p:par>
                        <p:par>
                          <p:cTn id="73" fill="hold">
                            <p:stCondLst>
                              <p:cond delay="20500"/>
                            </p:stCondLst>
                            <p:childTnLst>
                              <p:par>
                                <p:cTn id="74" presetID="12" presetClass="entr" presetSubtype="4" fill="hold" nodeType="afterEffect">
                                  <p:stCondLst>
                                    <p:cond delay="1000"/>
                                  </p:stCondLst>
                                  <p:childTnLst>
                                    <p:set>
                                      <p:cBhvr>
                                        <p:cTn id="75" dur="1" fill="hold">
                                          <p:stCondLst>
                                            <p:cond delay="0"/>
                                          </p:stCondLst>
                                        </p:cTn>
                                        <p:tgtEl>
                                          <p:spTgt spid="5"/>
                                        </p:tgtEl>
                                        <p:attrNameLst>
                                          <p:attrName>style.visibility</p:attrName>
                                        </p:attrNameLst>
                                      </p:cBhvr>
                                      <p:to>
                                        <p:strVal val="visible"/>
                                      </p:to>
                                    </p:set>
                                    <p:animEffect transition="in" filter="slide(fromBottom)">
                                      <p:cBhvr>
                                        <p:cTn id="76" dur="500"/>
                                        <p:tgtEl>
                                          <p:spTgt spid="5"/>
                                        </p:tgtEl>
                                      </p:cBhvr>
                                    </p:animEffect>
                                  </p:childTnLst>
                                </p:cTn>
                              </p:par>
                            </p:childTnLst>
                          </p:cTn>
                        </p:par>
                        <p:par>
                          <p:cTn id="77" fill="hold">
                            <p:stCondLst>
                              <p:cond delay="22000"/>
                            </p:stCondLst>
                            <p:childTnLst>
                              <p:par>
                                <p:cTn id="78" presetID="12" presetClass="entr" presetSubtype="4" fill="hold" grpId="0" nodeType="afterEffect">
                                  <p:stCondLst>
                                    <p:cond delay="1000"/>
                                  </p:stCondLst>
                                  <p:childTnLst>
                                    <p:set>
                                      <p:cBhvr>
                                        <p:cTn id="79" dur="1" fill="hold">
                                          <p:stCondLst>
                                            <p:cond delay="0"/>
                                          </p:stCondLst>
                                        </p:cTn>
                                        <p:tgtEl>
                                          <p:spTgt spid="182286"/>
                                        </p:tgtEl>
                                        <p:attrNameLst>
                                          <p:attrName>style.visibility</p:attrName>
                                        </p:attrNameLst>
                                      </p:cBhvr>
                                      <p:to>
                                        <p:strVal val="visible"/>
                                      </p:to>
                                    </p:set>
                                    <p:animEffect transition="in" filter="slide(fromBottom)">
                                      <p:cBhvr>
                                        <p:cTn id="80" dur="500"/>
                                        <p:tgtEl>
                                          <p:spTgt spid="182286"/>
                                        </p:tgtEl>
                                      </p:cBhvr>
                                    </p:animEffect>
                                  </p:childTnLst>
                                </p:cTn>
                              </p:par>
                            </p:childTnLst>
                          </p:cTn>
                        </p:par>
                        <p:par>
                          <p:cTn id="81" fill="hold">
                            <p:stCondLst>
                              <p:cond delay="23500"/>
                            </p:stCondLst>
                            <p:childTnLst>
                              <p:par>
                                <p:cTn id="82" presetID="12" presetClass="entr" presetSubtype="1" fill="hold" grpId="0" nodeType="afterEffect">
                                  <p:stCondLst>
                                    <p:cond delay="1000"/>
                                  </p:stCondLst>
                                  <p:childTnLst>
                                    <p:set>
                                      <p:cBhvr>
                                        <p:cTn id="83" dur="1" fill="hold">
                                          <p:stCondLst>
                                            <p:cond delay="0"/>
                                          </p:stCondLst>
                                        </p:cTn>
                                        <p:tgtEl>
                                          <p:spTgt spid="182303"/>
                                        </p:tgtEl>
                                        <p:attrNameLst>
                                          <p:attrName>style.visibility</p:attrName>
                                        </p:attrNameLst>
                                      </p:cBhvr>
                                      <p:to>
                                        <p:strVal val="visible"/>
                                      </p:to>
                                    </p:set>
                                    <p:animEffect transition="in" filter="slide(fromTop)">
                                      <p:cBhvr>
                                        <p:cTn id="84" dur="500"/>
                                        <p:tgtEl>
                                          <p:spTgt spid="182303"/>
                                        </p:tgtEl>
                                      </p:cBhvr>
                                    </p:animEffect>
                                  </p:childTnLst>
                                </p:cTn>
                              </p:par>
                            </p:childTnLst>
                          </p:cTn>
                        </p:par>
                        <p:par>
                          <p:cTn id="85" fill="hold">
                            <p:stCondLst>
                              <p:cond delay="25000"/>
                            </p:stCondLst>
                            <p:childTnLst>
                              <p:par>
                                <p:cTn id="86" presetID="22" presetClass="entr" presetSubtype="8" fill="hold" grpId="0" nodeType="afterEffect">
                                  <p:stCondLst>
                                    <p:cond delay="0"/>
                                  </p:stCondLst>
                                  <p:childTnLst>
                                    <p:set>
                                      <p:cBhvr>
                                        <p:cTn id="87" dur="1" fill="hold">
                                          <p:stCondLst>
                                            <p:cond delay="0"/>
                                          </p:stCondLst>
                                        </p:cTn>
                                        <p:tgtEl>
                                          <p:spTgt spid="49"/>
                                        </p:tgtEl>
                                        <p:attrNameLst>
                                          <p:attrName>style.visibility</p:attrName>
                                        </p:attrNameLst>
                                      </p:cBhvr>
                                      <p:to>
                                        <p:strVal val="visible"/>
                                      </p:to>
                                    </p:set>
                                    <p:animEffect transition="in" filter="wipe(left)">
                                      <p:cBhvr>
                                        <p:cTn id="88" dur="500"/>
                                        <p:tgtEl>
                                          <p:spTgt spid="49"/>
                                        </p:tgtEl>
                                      </p:cBhvr>
                                    </p:animEffect>
                                  </p:childTnLst>
                                </p:cTn>
                              </p:par>
                            </p:childTnLst>
                          </p:cTn>
                        </p:par>
                        <p:par>
                          <p:cTn id="89" fill="hold">
                            <p:stCondLst>
                              <p:cond delay="25500"/>
                            </p:stCondLst>
                            <p:childTnLst>
                              <p:par>
                                <p:cTn id="90" presetID="12" presetClass="entr" presetSubtype="1" fill="hold" nodeType="afterEffect">
                                  <p:stCondLst>
                                    <p:cond delay="1000"/>
                                  </p:stCondLst>
                                  <p:childTnLst>
                                    <p:set>
                                      <p:cBhvr>
                                        <p:cTn id="91" dur="1" fill="hold">
                                          <p:stCondLst>
                                            <p:cond delay="0"/>
                                          </p:stCondLst>
                                        </p:cTn>
                                        <p:tgtEl>
                                          <p:spTgt spid="182318"/>
                                        </p:tgtEl>
                                        <p:attrNameLst>
                                          <p:attrName>style.visibility</p:attrName>
                                        </p:attrNameLst>
                                      </p:cBhvr>
                                      <p:to>
                                        <p:strVal val="visible"/>
                                      </p:to>
                                    </p:set>
                                    <p:animEffect transition="in" filter="slide(fromTop)">
                                      <p:cBhvr>
                                        <p:cTn id="92" dur="500"/>
                                        <p:tgtEl>
                                          <p:spTgt spid="182318"/>
                                        </p:tgtEl>
                                      </p:cBhvr>
                                    </p:animEffect>
                                  </p:childTnLst>
                                </p:cTn>
                              </p:par>
                            </p:childTnLst>
                          </p:cTn>
                        </p:par>
                        <p:par>
                          <p:cTn id="93" fill="hold">
                            <p:stCondLst>
                              <p:cond delay="27000"/>
                            </p:stCondLst>
                            <p:childTnLst>
                              <p:par>
                                <p:cTn id="94" presetID="12" presetClass="entr" presetSubtype="1" fill="hold" nodeType="afterEffect">
                                  <p:stCondLst>
                                    <p:cond delay="1000"/>
                                  </p:stCondLst>
                                  <p:childTnLst>
                                    <p:set>
                                      <p:cBhvr>
                                        <p:cTn id="95" dur="1" fill="hold">
                                          <p:stCondLst>
                                            <p:cond delay="0"/>
                                          </p:stCondLst>
                                        </p:cTn>
                                        <p:tgtEl>
                                          <p:spTgt spid="182320"/>
                                        </p:tgtEl>
                                        <p:attrNameLst>
                                          <p:attrName>style.visibility</p:attrName>
                                        </p:attrNameLst>
                                      </p:cBhvr>
                                      <p:to>
                                        <p:strVal val="visible"/>
                                      </p:to>
                                    </p:set>
                                    <p:animEffect transition="in" filter="slide(fromTop)">
                                      <p:cBhvr>
                                        <p:cTn id="96" dur="500"/>
                                        <p:tgtEl>
                                          <p:spTgt spid="182320"/>
                                        </p:tgtEl>
                                      </p:cBhvr>
                                    </p:animEffect>
                                  </p:childTnLst>
                                </p:cTn>
                              </p:par>
                            </p:childTnLst>
                          </p:cTn>
                        </p:par>
                        <p:par>
                          <p:cTn id="97" fill="hold">
                            <p:stCondLst>
                              <p:cond delay="28500"/>
                            </p:stCondLst>
                            <p:childTnLst>
                              <p:par>
                                <p:cTn id="98" presetID="12" presetClass="entr" presetSubtype="1" fill="hold" nodeType="afterEffect">
                                  <p:stCondLst>
                                    <p:cond delay="1000"/>
                                  </p:stCondLst>
                                  <p:childTnLst>
                                    <p:set>
                                      <p:cBhvr>
                                        <p:cTn id="99" dur="1" fill="hold">
                                          <p:stCondLst>
                                            <p:cond delay="0"/>
                                          </p:stCondLst>
                                        </p:cTn>
                                        <p:tgtEl>
                                          <p:spTgt spid="182319"/>
                                        </p:tgtEl>
                                        <p:attrNameLst>
                                          <p:attrName>style.visibility</p:attrName>
                                        </p:attrNameLst>
                                      </p:cBhvr>
                                      <p:to>
                                        <p:strVal val="visible"/>
                                      </p:to>
                                    </p:set>
                                    <p:animEffect transition="in" filter="slide(fromTop)">
                                      <p:cBhvr>
                                        <p:cTn id="100" dur="500"/>
                                        <p:tgtEl>
                                          <p:spTgt spid="182319"/>
                                        </p:tgtEl>
                                      </p:cBhvr>
                                    </p:animEffect>
                                  </p:childTnLst>
                                </p:cTn>
                              </p:par>
                            </p:childTnLst>
                          </p:cTn>
                        </p:par>
                        <p:par>
                          <p:cTn id="101" fill="hold">
                            <p:stCondLst>
                              <p:cond delay="30000"/>
                            </p:stCondLst>
                            <p:childTnLst>
                              <p:par>
                                <p:cTn id="102" presetID="17" presetClass="entr" presetSubtype="10" fill="hold" grpId="0" nodeType="afterEffect">
                                  <p:stCondLst>
                                    <p:cond delay="1000"/>
                                  </p:stCondLst>
                                  <p:childTnLst>
                                    <p:set>
                                      <p:cBhvr>
                                        <p:cTn id="103" dur="1" fill="hold">
                                          <p:stCondLst>
                                            <p:cond delay="0"/>
                                          </p:stCondLst>
                                        </p:cTn>
                                        <p:tgtEl>
                                          <p:spTgt spid="182317"/>
                                        </p:tgtEl>
                                        <p:attrNameLst>
                                          <p:attrName>style.visibility</p:attrName>
                                        </p:attrNameLst>
                                      </p:cBhvr>
                                      <p:to>
                                        <p:strVal val="visible"/>
                                      </p:to>
                                    </p:set>
                                    <p:anim calcmode="lin" valueType="num">
                                      <p:cBhvr>
                                        <p:cTn id="104" dur="500" fill="hold"/>
                                        <p:tgtEl>
                                          <p:spTgt spid="182317"/>
                                        </p:tgtEl>
                                        <p:attrNameLst>
                                          <p:attrName>ppt_w</p:attrName>
                                        </p:attrNameLst>
                                      </p:cBhvr>
                                      <p:tavLst>
                                        <p:tav tm="0">
                                          <p:val>
                                            <p:fltVal val="0"/>
                                          </p:val>
                                        </p:tav>
                                        <p:tav tm="100000">
                                          <p:val>
                                            <p:strVal val="#ppt_w"/>
                                          </p:val>
                                        </p:tav>
                                      </p:tavLst>
                                    </p:anim>
                                    <p:anim calcmode="lin" valueType="num">
                                      <p:cBhvr>
                                        <p:cTn id="105" dur="500" fill="hold"/>
                                        <p:tgtEl>
                                          <p:spTgt spid="18231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2279" grpId="0" animBg="1"/>
      <p:bldP spid="182280" grpId="0" autoUpdateAnimBg="0"/>
      <p:bldP spid="182286" grpId="0" animBg="1"/>
      <p:bldP spid="182287" grpId="0" animBg="1"/>
      <p:bldP spid="182288" grpId="0" animBg="1"/>
      <p:bldP spid="182303" grpId="0" animBg="1"/>
      <p:bldP spid="182304" grpId="0" animBg="1"/>
      <p:bldP spid="182305" grpId="0" animBg="1"/>
      <p:bldP spid="182306" grpId="0" animBg="1"/>
      <p:bldP spid="182307" grpId="0" animBg="1"/>
      <p:bldP spid="182308" grpId="0" autoUpdateAnimBg="0"/>
      <p:bldP spid="182309" grpId="0" autoUpdateAnimBg="0"/>
      <p:bldP spid="182317" grpId="0" autoUpdateAnimBg="0"/>
      <p:bldP spid="49" grpId="0"/>
      <p:bldP spid="50" grpId="0"/>
      <p:bldP spid="5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Rectangle 2"/>
          <p:cNvSpPr>
            <a:spLocks noChangeArrowheads="1"/>
          </p:cNvSpPr>
          <p:nvPr/>
        </p:nvSpPr>
        <p:spPr bwMode="auto">
          <a:xfrm>
            <a:off x="508551" y="1109551"/>
            <a:ext cx="7772400" cy="503817"/>
          </a:xfrm>
          <a:prstGeom prst="rect">
            <a:avLst/>
          </a:prstGeom>
          <a:noFill/>
          <a:ln w="12700">
            <a:noFill/>
            <a:miter lim="800000"/>
            <a:headEnd/>
            <a:tailEnd/>
          </a:ln>
          <a:effectLst/>
        </p:spPr>
        <p:txBody>
          <a:bodyPr lIns="68034" tIns="33420" rIns="68034" bIns="33420" anchor="ctr"/>
          <a:lstStyle/>
          <a:p>
            <a:pPr algn="l">
              <a:defRPr/>
            </a:pPr>
            <a:r>
              <a:rPr lang="en-US" sz="2400" b="1" dirty="0">
                <a:latin typeface="+mn-lt"/>
              </a:rPr>
              <a:t>Analysis of Variance and the Completely Randomized Design</a:t>
            </a:r>
          </a:p>
        </p:txBody>
      </p:sp>
      <p:sp>
        <p:nvSpPr>
          <p:cNvPr id="239623" name="Rectangle 7"/>
          <p:cNvSpPr>
            <a:spLocks noChangeArrowheads="1"/>
          </p:cNvSpPr>
          <p:nvPr/>
        </p:nvSpPr>
        <p:spPr bwMode="auto">
          <a:xfrm>
            <a:off x="653013" y="1698049"/>
            <a:ext cx="7772400" cy="397461"/>
          </a:xfrm>
          <a:prstGeom prst="rect">
            <a:avLst/>
          </a:prstGeom>
          <a:noFill/>
          <a:ln w="12700">
            <a:noFill/>
            <a:miter lim="800000"/>
            <a:headEnd/>
            <a:tailEnd/>
          </a:ln>
          <a:effectLst/>
        </p:spPr>
        <p:txBody>
          <a:bodyPr lIns="68034" tIns="33420" rIns="68034" bIns="33420"/>
          <a:lstStyle/>
          <a:p>
            <a:pPr marL="257827" indent="-257827">
              <a:spcBef>
                <a:spcPct val="20000"/>
              </a:spcBef>
              <a:buFont typeface="Arial" panose="020B0604020202020204" pitchFamily="34" charset="0"/>
              <a:buChar char="•"/>
              <a:defRPr/>
            </a:pPr>
            <a:r>
              <a:rPr lang="en-US" sz="1805" dirty="0">
                <a:latin typeface="+mn-lt"/>
              </a:rPr>
              <a:t>Between-Treatments Estimate of Population Variance</a:t>
            </a:r>
          </a:p>
        </p:txBody>
      </p:sp>
      <p:sp>
        <p:nvSpPr>
          <p:cNvPr id="239624" name="Rectangle 8"/>
          <p:cNvSpPr>
            <a:spLocks noChangeArrowheads="1"/>
          </p:cNvSpPr>
          <p:nvPr/>
        </p:nvSpPr>
        <p:spPr bwMode="auto">
          <a:xfrm>
            <a:off x="653013" y="2048961"/>
            <a:ext cx="7627938" cy="383138"/>
          </a:xfrm>
          <a:prstGeom prst="rect">
            <a:avLst/>
          </a:prstGeom>
          <a:noFill/>
          <a:ln w="12700">
            <a:noFill/>
            <a:miter lim="800000"/>
            <a:headEnd/>
            <a:tailEnd/>
          </a:ln>
          <a:effectLst/>
        </p:spPr>
        <p:txBody>
          <a:bodyPr lIns="68034" tIns="33420" rIns="68034" bIns="33420"/>
          <a:lstStyle/>
          <a:p>
            <a:pPr marL="257827" indent="-257827">
              <a:spcBef>
                <a:spcPct val="20000"/>
              </a:spcBef>
              <a:buFont typeface="Arial" panose="020B0604020202020204" pitchFamily="34" charset="0"/>
              <a:buChar char="•"/>
              <a:defRPr/>
            </a:pPr>
            <a:r>
              <a:rPr lang="en-US" sz="1805">
                <a:latin typeface="+mn-lt"/>
              </a:rPr>
              <a:t>Within-Treatments Estimate of Population Variance</a:t>
            </a:r>
          </a:p>
        </p:txBody>
      </p:sp>
      <p:sp>
        <p:nvSpPr>
          <p:cNvPr id="239625" name="Rectangle 9"/>
          <p:cNvSpPr>
            <a:spLocks noChangeArrowheads="1"/>
          </p:cNvSpPr>
          <p:nvPr/>
        </p:nvSpPr>
        <p:spPr bwMode="auto">
          <a:xfrm>
            <a:off x="653013" y="2382897"/>
            <a:ext cx="6989763" cy="340169"/>
          </a:xfrm>
          <a:prstGeom prst="rect">
            <a:avLst/>
          </a:prstGeom>
          <a:noFill/>
          <a:ln w="12700">
            <a:noFill/>
            <a:miter lim="800000"/>
            <a:headEnd/>
            <a:tailEnd/>
          </a:ln>
          <a:effectLst/>
        </p:spPr>
        <p:txBody>
          <a:bodyPr lIns="68034" tIns="33420" rIns="68034" bIns="33420"/>
          <a:lstStyle/>
          <a:p>
            <a:pPr marL="257827" indent="-257827">
              <a:spcBef>
                <a:spcPct val="20000"/>
              </a:spcBef>
              <a:buFont typeface="Arial" panose="020B0604020202020204" pitchFamily="34" charset="0"/>
              <a:buChar char="•"/>
              <a:defRPr/>
            </a:pPr>
            <a:r>
              <a:rPr lang="en-US" sz="1805">
                <a:latin typeface="+mn-lt"/>
              </a:rPr>
              <a:t>Comparing the Variance Estimates: The </a:t>
            </a:r>
            <a:r>
              <a:rPr lang="en-US" sz="1805" i="1">
                <a:latin typeface="+mn-lt"/>
              </a:rPr>
              <a:t>F </a:t>
            </a:r>
            <a:r>
              <a:rPr lang="en-US" sz="1805">
                <a:latin typeface="+mn-lt"/>
              </a:rPr>
              <a:t> Test</a:t>
            </a:r>
          </a:p>
        </p:txBody>
      </p:sp>
      <p:sp>
        <p:nvSpPr>
          <p:cNvPr id="239626" name="Rectangle 10"/>
          <p:cNvSpPr>
            <a:spLocks noChangeArrowheads="1"/>
          </p:cNvSpPr>
          <p:nvPr/>
        </p:nvSpPr>
        <p:spPr bwMode="auto">
          <a:xfrm>
            <a:off x="653013" y="2733809"/>
            <a:ext cx="2881313" cy="411784"/>
          </a:xfrm>
          <a:prstGeom prst="rect">
            <a:avLst/>
          </a:prstGeom>
          <a:noFill/>
          <a:ln w="12700">
            <a:noFill/>
            <a:miter lim="800000"/>
            <a:headEnd/>
            <a:tailEnd/>
          </a:ln>
          <a:effectLst/>
        </p:spPr>
        <p:txBody>
          <a:bodyPr lIns="68034" tIns="33420" rIns="68034" bIns="33420"/>
          <a:lstStyle/>
          <a:p>
            <a:pPr marL="257827" indent="-257827">
              <a:spcBef>
                <a:spcPct val="20000"/>
              </a:spcBef>
              <a:buFont typeface="Arial" panose="020B0604020202020204" pitchFamily="34" charset="0"/>
              <a:buChar char="•"/>
              <a:defRPr/>
            </a:pPr>
            <a:r>
              <a:rPr lang="en-US" sz="1805">
                <a:latin typeface="+mn-lt"/>
              </a:rPr>
              <a:t>ANOVA Table</a:t>
            </a:r>
          </a:p>
        </p:txBody>
      </p:sp>
    </p:spTree>
    <p:extLst>
      <p:ext uri="{BB962C8B-B14F-4D97-AF65-F5344CB8AC3E}">
        <p14:creationId xmlns:p14="http://schemas.microsoft.com/office/powerpoint/2010/main" val="880970600"/>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39623"/>
                                        </p:tgtEl>
                                        <p:attrNameLst>
                                          <p:attrName>style.visibility</p:attrName>
                                        </p:attrNameLst>
                                      </p:cBhvr>
                                      <p:to>
                                        <p:strVal val="visible"/>
                                      </p:to>
                                    </p:set>
                                    <p:animEffect transition="in" filter="blinds(horizontal)">
                                      <p:cBhvr>
                                        <p:cTn id="7" dur="500"/>
                                        <p:tgtEl>
                                          <p:spTgt spid="23962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39624"/>
                                        </p:tgtEl>
                                        <p:attrNameLst>
                                          <p:attrName>style.visibility</p:attrName>
                                        </p:attrNameLst>
                                      </p:cBhvr>
                                      <p:to>
                                        <p:strVal val="visible"/>
                                      </p:to>
                                    </p:set>
                                    <p:animEffect transition="in" filter="blinds(horizontal)">
                                      <p:cBhvr>
                                        <p:cTn id="12" dur="500"/>
                                        <p:tgtEl>
                                          <p:spTgt spid="23962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39625"/>
                                        </p:tgtEl>
                                        <p:attrNameLst>
                                          <p:attrName>style.visibility</p:attrName>
                                        </p:attrNameLst>
                                      </p:cBhvr>
                                      <p:to>
                                        <p:strVal val="visible"/>
                                      </p:to>
                                    </p:set>
                                    <p:animEffect transition="in" filter="blinds(horizontal)">
                                      <p:cBhvr>
                                        <p:cTn id="17" dur="500"/>
                                        <p:tgtEl>
                                          <p:spTgt spid="23962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39626"/>
                                        </p:tgtEl>
                                        <p:attrNameLst>
                                          <p:attrName>style.visibility</p:attrName>
                                        </p:attrNameLst>
                                      </p:cBhvr>
                                      <p:to>
                                        <p:strVal val="visible"/>
                                      </p:to>
                                    </p:set>
                                    <p:animEffect transition="in" filter="blinds(horizontal)">
                                      <p:cBhvr>
                                        <p:cTn id="22" dur="500"/>
                                        <p:tgtEl>
                                          <p:spTgt spid="2396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9623" grpId="0" autoUpdateAnimBg="0"/>
      <p:bldP spid="239624" grpId="0" autoUpdateAnimBg="0"/>
      <p:bldP spid="239625" grpId="0" autoUpdateAnimBg="0"/>
      <p:bldP spid="239626"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80" name="Rectangle 8"/>
          <p:cNvSpPr>
            <a:spLocks noChangeArrowheads="1"/>
          </p:cNvSpPr>
          <p:nvPr/>
        </p:nvSpPr>
        <p:spPr bwMode="auto">
          <a:xfrm>
            <a:off x="436978" y="1046894"/>
            <a:ext cx="7772400" cy="506204"/>
          </a:xfrm>
          <a:prstGeom prst="rect">
            <a:avLst/>
          </a:prstGeom>
          <a:noFill/>
          <a:ln w="12700">
            <a:noFill/>
            <a:miter lim="800000"/>
            <a:headEnd/>
            <a:tailEnd/>
          </a:ln>
          <a:effectLst/>
        </p:spPr>
        <p:txBody>
          <a:bodyPr lIns="68034" tIns="33420" rIns="68034" bIns="33420" anchor="ctr"/>
          <a:lstStyle/>
          <a:p>
            <a:pPr algn="l">
              <a:defRPr/>
            </a:pPr>
            <a:r>
              <a:rPr lang="en-US" sz="2400" b="1" dirty="0">
                <a:latin typeface="+mn-lt"/>
              </a:rPr>
              <a:t>Between-Treatments Estimate of Population Variance </a:t>
            </a:r>
            <a:r>
              <a:rPr lang="en-US" sz="2400" b="1" i="1" dirty="0">
                <a:latin typeface="Symbol" panose="05050102010706020507" pitchFamily="18" charset="2"/>
              </a:rPr>
              <a:t>s</a:t>
            </a:r>
            <a:r>
              <a:rPr lang="en-US" sz="2400" b="1" i="1" dirty="0">
                <a:latin typeface="+mn-lt"/>
              </a:rPr>
              <a:t> </a:t>
            </a:r>
            <a:r>
              <a:rPr lang="en-US" sz="2400" b="1" baseline="30000" dirty="0">
                <a:latin typeface="+mn-lt"/>
              </a:rPr>
              <a:t>2</a:t>
            </a:r>
          </a:p>
        </p:txBody>
      </p:sp>
      <p:sp>
        <p:nvSpPr>
          <p:cNvPr id="259085" name="Rectangle 13"/>
          <p:cNvSpPr>
            <a:spLocks noChangeArrowheads="1"/>
          </p:cNvSpPr>
          <p:nvPr/>
        </p:nvSpPr>
        <p:spPr bwMode="auto">
          <a:xfrm>
            <a:off x="656188" y="1728019"/>
            <a:ext cx="7772400" cy="625166"/>
          </a:xfrm>
          <a:prstGeom prst="rect">
            <a:avLst/>
          </a:prstGeom>
          <a:noFill/>
          <a:ln w="12700">
            <a:noFill/>
            <a:miter lim="800000"/>
            <a:headEnd/>
            <a:tailEnd/>
          </a:ln>
          <a:effectLst/>
        </p:spPr>
        <p:txBody>
          <a:bodyPr lIns="68034" tIns="33420" rIns="68034" bIns="33420"/>
          <a:lstStyle/>
          <a:p>
            <a:pPr marL="257827" indent="-257827">
              <a:lnSpc>
                <a:spcPct val="90000"/>
              </a:lnSpc>
              <a:spcBef>
                <a:spcPct val="20000"/>
              </a:spcBef>
              <a:buFont typeface="Arial" panose="020B0604020202020204" pitchFamily="34" charset="0"/>
              <a:buChar char="•"/>
              <a:defRPr/>
            </a:pPr>
            <a:r>
              <a:rPr lang="en-US" sz="1805" dirty="0">
                <a:latin typeface="+mn-lt"/>
              </a:rPr>
              <a:t>The estimate of </a:t>
            </a:r>
            <a:r>
              <a:rPr lang="en-US" sz="1805" i="1" dirty="0">
                <a:latin typeface="Symbol" panose="05050102010706020507" pitchFamily="18" charset="2"/>
              </a:rPr>
              <a:t></a:t>
            </a:r>
            <a:r>
              <a:rPr lang="en-US" sz="1805" i="1" dirty="0">
                <a:latin typeface="+mn-lt"/>
              </a:rPr>
              <a:t> </a:t>
            </a:r>
            <a:r>
              <a:rPr lang="en-US" sz="1805" baseline="30000" dirty="0">
                <a:latin typeface="+mn-lt"/>
              </a:rPr>
              <a:t>2</a:t>
            </a:r>
            <a:r>
              <a:rPr lang="en-US" sz="1805" dirty="0">
                <a:latin typeface="+mn-lt"/>
              </a:rPr>
              <a:t> based on the variation of the sample means is called the mean square due to treatments and is denoted by </a:t>
            </a:r>
            <a:r>
              <a:rPr lang="en-US" sz="1805" b="1" dirty="0">
                <a:latin typeface="+mn-lt"/>
              </a:rPr>
              <a:t>MSTR</a:t>
            </a:r>
            <a:r>
              <a:rPr lang="en-US" sz="1805" dirty="0">
                <a:latin typeface="+mn-lt"/>
              </a:rPr>
              <a:t>.</a:t>
            </a:r>
          </a:p>
        </p:txBody>
      </p:sp>
      <mc:AlternateContent xmlns:mc="http://schemas.openxmlformats.org/markup-compatibility/2006" xmlns:a14="http://schemas.microsoft.com/office/drawing/2010/main">
        <mc:Choice Requires="a14">
          <p:sp>
            <p:nvSpPr>
              <p:cNvPr id="2" name="TextBox 1"/>
              <p:cNvSpPr txBox="1"/>
              <p:nvPr/>
            </p:nvSpPr>
            <p:spPr>
              <a:xfrm>
                <a:off x="3277070" y="2426139"/>
                <a:ext cx="2756909" cy="736805"/>
              </a:xfrm>
              <a:prstGeom prst="rect">
                <a:avLst/>
              </a:prstGeom>
              <a:noFill/>
              <a:effectLst/>
            </p:spPr>
            <p:txBody>
              <a:bodyPr wrap="none" rtlCol="0">
                <a:spAutoFit/>
              </a:bodyPr>
              <a:lstStyle/>
              <a:p>
                <a:pPr/>
                <a14:m>
                  <m:oMathPara xmlns:m="http://schemas.openxmlformats.org/officeDocument/2006/math">
                    <m:oMathParaPr>
                      <m:jc m:val="centerGroup"/>
                    </m:oMathParaPr>
                    <m:oMath xmlns:m="http://schemas.openxmlformats.org/officeDocument/2006/math">
                      <m:r>
                        <m:rPr>
                          <m:sty m:val="p"/>
                        </m:rPr>
                        <a:rPr lang="en-US" sz="1805">
                          <a:latin typeface="Cambria Math" panose="02040503050406030204" pitchFamily="18" charset="0"/>
                        </a:rPr>
                        <m:t>MSTR</m:t>
                      </m:r>
                      <m:r>
                        <a:rPr lang="en-US" sz="1805" i="1">
                          <a:latin typeface="Cambria Math" panose="02040503050406030204" pitchFamily="18" charset="0"/>
                        </a:rPr>
                        <m:t>=</m:t>
                      </m:r>
                      <m:f>
                        <m:fPr>
                          <m:ctrlPr>
                            <a:rPr lang="en-US" sz="1805" i="1">
                              <a:latin typeface="Cambria Math" panose="02040503050406030204" pitchFamily="18" charset="0"/>
                            </a:rPr>
                          </m:ctrlPr>
                        </m:fPr>
                        <m:num>
                          <m:nary>
                            <m:naryPr>
                              <m:chr m:val="∑"/>
                              <m:ctrlPr>
                                <a:rPr lang="en-US" sz="1805" i="1">
                                  <a:latin typeface="Cambria Math" panose="02040503050406030204" pitchFamily="18" charset="0"/>
                                </a:rPr>
                              </m:ctrlPr>
                            </m:naryPr>
                            <m:sub>
                              <m:r>
                                <m:rPr>
                                  <m:brk m:alnAt="23"/>
                                </m:rPr>
                                <a:rPr lang="en-US" sz="1805" i="1">
                                  <a:latin typeface="Cambria Math" panose="02040503050406030204" pitchFamily="18" charset="0"/>
                                </a:rPr>
                                <m:t>𝑗</m:t>
                              </m:r>
                              <m:r>
                                <a:rPr lang="en-US" sz="1805" i="1">
                                  <a:latin typeface="Cambria Math" panose="02040503050406030204" pitchFamily="18" charset="0"/>
                                </a:rPr>
                                <m:t>=1</m:t>
                              </m:r>
                            </m:sub>
                            <m:sup>
                              <m:r>
                                <a:rPr lang="en-US" sz="1805" i="1">
                                  <a:latin typeface="Cambria Math" panose="02040503050406030204" pitchFamily="18" charset="0"/>
                                </a:rPr>
                                <m:t>𝑘</m:t>
                              </m:r>
                            </m:sup>
                            <m:e>
                              <m:sSub>
                                <m:sSubPr>
                                  <m:ctrlPr>
                                    <a:rPr lang="en-US" sz="1805" i="1">
                                      <a:latin typeface="Cambria Math" panose="02040503050406030204" pitchFamily="18" charset="0"/>
                                    </a:rPr>
                                  </m:ctrlPr>
                                </m:sSubPr>
                                <m:e>
                                  <m:r>
                                    <a:rPr lang="en-US" sz="1805" i="1">
                                      <a:latin typeface="Cambria Math" panose="02040503050406030204" pitchFamily="18" charset="0"/>
                                    </a:rPr>
                                    <m:t>𝑛</m:t>
                                  </m:r>
                                </m:e>
                                <m:sub>
                                  <m:r>
                                    <a:rPr lang="en-US" sz="1805" i="1">
                                      <a:latin typeface="Cambria Math" panose="02040503050406030204" pitchFamily="18" charset="0"/>
                                    </a:rPr>
                                    <m:t>𝑗</m:t>
                                  </m:r>
                                </m:sub>
                              </m:sSub>
                              <m:sSup>
                                <m:sSupPr>
                                  <m:ctrlPr>
                                    <a:rPr lang="en-US" sz="1805" i="1">
                                      <a:latin typeface="Cambria Math" panose="02040503050406030204" pitchFamily="18" charset="0"/>
                                    </a:rPr>
                                  </m:ctrlPr>
                                </m:sSupPr>
                                <m:e>
                                  <m:d>
                                    <m:dPr>
                                      <m:ctrlPr>
                                        <a:rPr lang="en-US" sz="1805" i="1">
                                          <a:latin typeface="Cambria Math" panose="02040503050406030204" pitchFamily="18" charset="0"/>
                                        </a:rPr>
                                      </m:ctrlPr>
                                    </m:dPr>
                                    <m:e>
                                      <m:sSub>
                                        <m:sSubPr>
                                          <m:ctrlPr>
                                            <a:rPr lang="en-US" sz="1805" i="1">
                                              <a:latin typeface="Cambria Math" panose="02040503050406030204" pitchFamily="18" charset="0"/>
                                            </a:rPr>
                                          </m:ctrlPr>
                                        </m:sSubPr>
                                        <m:e>
                                          <m:acc>
                                            <m:accPr>
                                              <m:chr m:val="̅"/>
                                              <m:ctrlPr>
                                                <a:rPr lang="en-US" sz="1805" i="1">
                                                  <a:latin typeface="Cambria Math" panose="02040503050406030204" pitchFamily="18" charset="0"/>
                                                </a:rPr>
                                              </m:ctrlPr>
                                            </m:accPr>
                                            <m:e>
                                              <m:r>
                                                <a:rPr lang="en-US" sz="1805" i="1">
                                                  <a:latin typeface="Cambria Math" panose="02040503050406030204" pitchFamily="18" charset="0"/>
                                                </a:rPr>
                                                <m:t>𝑥</m:t>
                                              </m:r>
                                            </m:e>
                                          </m:acc>
                                        </m:e>
                                        <m:sub>
                                          <m:r>
                                            <a:rPr lang="en-US" sz="1805" i="1">
                                              <a:latin typeface="Cambria Math" panose="02040503050406030204" pitchFamily="18" charset="0"/>
                                            </a:rPr>
                                            <m:t>𝑗</m:t>
                                          </m:r>
                                        </m:sub>
                                      </m:sSub>
                                      <m:r>
                                        <a:rPr lang="en-US" sz="1805" i="1">
                                          <a:latin typeface="Cambria Math" panose="02040503050406030204" pitchFamily="18" charset="0"/>
                                        </a:rPr>
                                        <m:t>−</m:t>
                                      </m:r>
                                      <m:acc>
                                        <m:accPr>
                                          <m:chr m:val="̿"/>
                                          <m:ctrlPr>
                                            <a:rPr lang="en-US" sz="1805" i="1">
                                              <a:latin typeface="Cambria Math" panose="02040503050406030204" pitchFamily="18" charset="0"/>
                                            </a:rPr>
                                          </m:ctrlPr>
                                        </m:accPr>
                                        <m:e>
                                          <m:r>
                                            <a:rPr lang="en-US" sz="1805" i="1">
                                              <a:latin typeface="Cambria Math" panose="02040503050406030204" pitchFamily="18" charset="0"/>
                                            </a:rPr>
                                            <m:t>𝑥</m:t>
                                          </m:r>
                                        </m:e>
                                      </m:acc>
                                    </m:e>
                                  </m:d>
                                </m:e>
                                <m:sup>
                                  <m:r>
                                    <a:rPr lang="en-US" sz="1805" i="1">
                                      <a:latin typeface="Cambria Math" panose="02040503050406030204" pitchFamily="18" charset="0"/>
                                    </a:rPr>
                                    <m:t>2</m:t>
                                  </m:r>
                                </m:sup>
                              </m:sSup>
                            </m:e>
                          </m:nary>
                        </m:num>
                        <m:den>
                          <m:r>
                            <a:rPr lang="en-US" sz="1805" i="1">
                              <a:latin typeface="Cambria Math" panose="02040503050406030204" pitchFamily="18" charset="0"/>
                            </a:rPr>
                            <m:t>𝑘</m:t>
                          </m:r>
                          <m:r>
                            <a:rPr lang="en-US" sz="1805" i="1">
                              <a:latin typeface="Cambria Math" panose="02040503050406030204" pitchFamily="18" charset="0"/>
                            </a:rPr>
                            <m:t>−1</m:t>
                          </m:r>
                        </m:den>
                      </m:f>
                    </m:oMath>
                  </m:oMathPara>
                </a14:m>
                <a:endParaRPr lang="en-US" sz="1805" dirty="0">
                  <a:latin typeface="+mn-lt"/>
                </a:endParaRPr>
              </a:p>
            </p:txBody>
          </p:sp>
        </mc:Choice>
        <mc:Fallback xmlns="">
          <p:sp>
            <p:nvSpPr>
              <p:cNvPr id="2" name="TextBox 1"/>
              <p:cNvSpPr txBox="1">
                <a:spLocks noRot="1" noChangeAspect="1" noMove="1" noResize="1" noEditPoints="1" noAdjustHandles="1" noChangeArrowheads="1" noChangeShapeType="1" noTextEdit="1"/>
              </p:cNvSpPr>
              <p:nvPr/>
            </p:nvSpPr>
            <p:spPr>
              <a:xfrm>
                <a:off x="3277070" y="2426139"/>
                <a:ext cx="2756909" cy="736805"/>
              </a:xfrm>
              <a:prstGeom prst="rect">
                <a:avLst/>
              </a:prstGeom>
              <a:blipFill>
                <a:blip r:embed="rId2"/>
                <a:stretch>
                  <a:fillRect/>
                </a:stretch>
              </a:blipFill>
              <a:effectLst/>
            </p:spPr>
            <p:txBody>
              <a:bodyPr/>
              <a:lstStyle/>
              <a:p>
                <a:r>
                  <a:rPr lang="en-US">
                    <a:noFill/>
                  </a:rPr>
                  <a:t> </a:t>
                </a:r>
              </a:p>
            </p:txBody>
          </p:sp>
        </mc:Fallback>
      </mc:AlternateContent>
      <p:sp>
        <p:nvSpPr>
          <p:cNvPr id="4" name="TextBox 3"/>
          <p:cNvSpPr txBox="1"/>
          <p:nvPr/>
        </p:nvSpPr>
        <p:spPr>
          <a:xfrm>
            <a:off x="1842481" y="3942492"/>
            <a:ext cx="5787925" cy="925638"/>
          </a:xfrm>
          <a:prstGeom prst="rect">
            <a:avLst/>
          </a:prstGeom>
          <a:noFill/>
        </p:spPr>
        <p:txBody>
          <a:bodyPr wrap="square" rtlCol="0">
            <a:spAutoFit/>
          </a:bodyPr>
          <a:lstStyle/>
          <a:p>
            <a:pPr>
              <a:defRPr/>
            </a:pPr>
            <a:r>
              <a:rPr lang="en-US" sz="1805" dirty="0">
                <a:latin typeface="+mn-lt"/>
              </a:rPr>
              <a:t>Denominator is the degrees of freedom associated with SSTR.</a:t>
            </a:r>
          </a:p>
          <a:p>
            <a:endParaRPr lang="en-US" sz="1805" dirty="0">
              <a:latin typeface="+mn-lt"/>
            </a:endParaRPr>
          </a:p>
        </p:txBody>
      </p:sp>
      <p:sp>
        <p:nvSpPr>
          <p:cNvPr id="5" name="TextBox 4"/>
          <p:cNvSpPr txBox="1"/>
          <p:nvPr/>
        </p:nvSpPr>
        <p:spPr>
          <a:xfrm>
            <a:off x="1833331" y="3261367"/>
            <a:ext cx="5797075" cy="925638"/>
          </a:xfrm>
          <a:prstGeom prst="rect">
            <a:avLst/>
          </a:prstGeom>
          <a:noFill/>
        </p:spPr>
        <p:txBody>
          <a:bodyPr wrap="square" rtlCol="0">
            <a:spAutoFit/>
          </a:bodyPr>
          <a:lstStyle/>
          <a:p>
            <a:pPr>
              <a:defRPr/>
            </a:pPr>
            <a:r>
              <a:rPr lang="en-US" sz="1805" dirty="0">
                <a:latin typeface="+mn-lt"/>
              </a:rPr>
              <a:t>Numerator is called the sum of squares due to treatments</a:t>
            </a:r>
            <a:r>
              <a:rPr lang="en-US" sz="1805" i="1" dirty="0">
                <a:latin typeface="+mn-lt"/>
              </a:rPr>
              <a:t> </a:t>
            </a:r>
            <a:r>
              <a:rPr lang="en-US" sz="1805" dirty="0">
                <a:latin typeface="+mn-lt"/>
              </a:rPr>
              <a:t>(SSTR).</a:t>
            </a:r>
          </a:p>
          <a:p>
            <a:endParaRPr lang="en-US" sz="1805" dirty="0">
              <a:latin typeface="+mn-lt"/>
            </a:endParaRPr>
          </a:p>
        </p:txBody>
      </p:sp>
    </p:spTree>
    <p:extLst>
      <p:ext uri="{BB962C8B-B14F-4D97-AF65-F5344CB8AC3E}">
        <p14:creationId xmlns:p14="http://schemas.microsoft.com/office/powerpoint/2010/main" val="552265141"/>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59085"/>
                                        </p:tgtEl>
                                        <p:attrNameLst>
                                          <p:attrName>style.visibility</p:attrName>
                                        </p:attrNameLst>
                                      </p:cBhvr>
                                      <p:to>
                                        <p:strVal val="visible"/>
                                      </p:to>
                                    </p:set>
                                    <p:animEffect transition="in" filter="blinds(horizontal)">
                                      <p:cBhvr>
                                        <p:cTn id="7" dur="500"/>
                                        <p:tgtEl>
                                          <p:spTgt spid="259085"/>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left)">
                                      <p:cBhvr>
                                        <p:cTn id="1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9085" grpId="0" autoUpdateAnimBg="0"/>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103" name="Rectangle 7"/>
          <p:cNvSpPr>
            <a:spLocks noChangeArrowheads="1"/>
          </p:cNvSpPr>
          <p:nvPr/>
        </p:nvSpPr>
        <p:spPr bwMode="auto">
          <a:xfrm>
            <a:off x="530307" y="1030829"/>
            <a:ext cx="7772400" cy="518013"/>
          </a:xfrm>
          <a:prstGeom prst="rect">
            <a:avLst/>
          </a:prstGeom>
          <a:noFill/>
          <a:ln w="12700">
            <a:noFill/>
            <a:miter lim="800000"/>
            <a:headEnd/>
            <a:tailEnd/>
          </a:ln>
          <a:effectLst/>
        </p:spPr>
        <p:txBody>
          <a:bodyPr lIns="68034" tIns="33420" rIns="68034" bIns="33420" anchor="ctr"/>
          <a:lstStyle/>
          <a:p>
            <a:pPr algn="l">
              <a:defRPr/>
            </a:pPr>
            <a:r>
              <a:rPr lang="en-US" sz="2400" b="1" dirty="0">
                <a:latin typeface="+mn-lt"/>
              </a:rPr>
              <a:t>Within-Treatments Estimate of Population Variance </a:t>
            </a:r>
            <a:r>
              <a:rPr lang="en-US" sz="2400" b="1" i="1" dirty="0">
                <a:latin typeface="Symbol" panose="05050102010706020507" pitchFamily="18" charset="2"/>
              </a:rPr>
              <a:t>s</a:t>
            </a:r>
            <a:r>
              <a:rPr lang="en-US" sz="2400" b="1" i="1" dirty="0">
                <a:latin typeface="+mn-lt"/>
              </a:rPr>
              <a:t> </a:t>
            </a:r>
            <a:r>
              <a:rPr lang="en-US" sz="2400" b="1" baseline="30000" dirty="0">
                <a:latin typeface="+mn-lt"/>
              </a:rPr>
              <a:t>2</a:t>
            </a:r>
          </a:p>
        </p:txBody>
      </p:sp>
      <mc:AlternateContent xmlns:mc="http://schemas.openxmlformats.org/markup-compatibility/2006" xmlns:a14="http://schemas.microsoft.com/office/drawing/2010/main">
        <mc:Choice Requires="a14">
          <p:sp>
            <p:nvSpPr>
              <p:cNvPr id="12" name="TextBox 11"/>
              <p:cNvSpPr txBox="1"/>
              <p:nvPr/>
            </p:nvSpPr>
            <p:spPr>
              <a:xfrm>
                <a:off x="3334624" y="2617159"/>
                <a:ext cx="2501006" cy="728917"/>
              </a:xfrm>
              <a:prstGeom prst="rect">
                <a:avLst/>
              </a:prstGeom>
              <a:noFill/>
              <a:effectLst/>
            </p:spPr>
            <p:txBody>
              <a:bodyPr wrap="none" rtlCol="0">
                <a:spAutoFit/>
              </a:bodyPr>
              <a:lstStyle/>
              <a:p>
                <a:pPr/>
                <a14:m>
                  <m:oMathPara xmlns:m="http://schemas.openxmlformats.org/officeDocument/2006/math">
                    <m:oMathParaPr>
                      <m:jc m:val="centerGroup"/>
                    </m:oMathParaPr>
                    <m:oMath xmlns:m="http://schemas.openxmlformats.org/officeDocument/2006/math">
                      <m:r>
                        <m:rPr>
                          <m:sty m:val="p"/>
                        </m:rPr>
                        <a:rPr lang="en-US" sz="1805">
                          <a:latin typeface="Cambria Math" panose="02040503050406030204" pitchFamily="18" charset="0"/>
                        </a:rPr>
                        <m:t>MSE</m:t>
                      </m:r>
                      <m:r>
                        <a:rPr lang="en-US" sz="1805" i="1">
                          <a:latin typeface="Cambria Math" panose="02040503050406030204" pitchFamily="18" charset="0"/>
                        </a:rPr>
                        <m:t>=</m:t>
                      </m:r>
                      <m:f>
                        <m:fPr>
                          <m:ctrlPr>
                            <a:rPr lang="en-US" sz="1805" i="1">
                              <a:latin typeface="Cambria Math" panose="02040503050406030204" pitchFamily="18" charset="0"/>
                            </a:rPr>
                          </m:ctrlPr>
                        </m:fPr>
                        <m:num>
                          <m:nary>
                            <m:naryPr>
                              <m:chr m:val="∑"/>
                              <m:ctrlPr>
                                <a:rPr lang="en-US" sz="1805" i="1">
                                  <a:latin typeface="Cambria Math" panose="02040503050406030204" pitchFamily="18" charset="0"/>
                                </a:rPr>
                              </m:ctrlPr>
                            </m:naryPr>
                            <m:sub>
                              <m:r>
                                <m:rPr>
                                  <m:brk m:alnAt="23"/>
                                </m:rPr>
                                <a:rPr lang="en-US" sz="1805" i="1">
                                  <a:latin typeface="Cambria Math" panose="02040503050406030204" pitchFamily="18" charset="0"/>
                                </a:rPr>
                                <m:t>𝑗</m:t>
                              </m:r>
                              <m:r>
                                <a:rPr lang="en-US" sz="1805" i="1">
                                  <a:latin typeface="Cambria Math" panose="02040503050406030204" pitchFamily="18" charset="0"/>
                                </a:rPr>
                                <m:t>=1</m:t>
                              </m:r>
                            </m:sub>
                            <m:sup>
                              <m:r>
                                <a:rPr lang="en-US" sz="1805" i="1">
                                  <a:latin typeface="Cambria Math" panose="02040503050406030204" pitchFamily="18" charset="0"/>
                                </a:rPr>
                                <m:t>𝑘</m:t>
                              </m:r>
                            </m:sup>
                            <m:e>
                              <m:sSub>
                                <m:sSubPr>
                                  <m:ctrlPr>
                                    <a:rPr lang="en-US" sz="1805" i="1">
                                      <a:latin typeface="Cambria Math" panose="02040503050406030204" pitchFamily="18" charset="0"/>
                                    </a:rPr>
                                  </m:ctrlPr>
                                </m:sSubPr>
                                <m:e>
                                  <m:r>
                                    <a:rPr lang="en-US" sz="1805" i="1">
                                      <a:latin typeface="Cambria Math" panose="02040503050406030204" pitchFamily="18" charset="0"/>
                                    </a:rPr>
                                    <m:t>(</m:t>
                                  </m:r>
                                  <m:r>
                                    <a:rPr lang="en-US" sz="1805" i="1">
                                      <a:latin typeface="Cambria Math" panose="02040503050406030204" pitchFamily="18" charset="0"/>
                                    </a:rPr>
                                    <m:t>𝑛</m:t>
                                  </m:r>
                                </m:e>
                                <m:sub>
                                  <m:r>
                                    <a:rPr lang="en-US" sz="1805" i="1">
                                      <a:latin typeface="Cambria Math" panose="02040503050406030204" pitchFamily="18" charset="0"/>
                                    </a:rPr>
                                    <m:t>𝑗</m:t>
                                  </m:r>
                                </m:sub>
                              </m:sSub>
                              <m:r>
                                <a:rPr lang="en-US" sz="1805" i="1">
                                  <a:latin typeface="Cambria Math" panose="02040503050406030204" pitchFamily="18" charset="0"/>
                                </a:rPr>
                                <m:t>−1)</m:t>
                              </m:r>
                              <m:sSup>
                                <m:sSupPr>
                                  <m:ctrlPr>
                                    <a:rPr lang="en-US" sz="1805" i="1">
                                      <a:latin typeface="Cambria Math" panose="02040503050406030204" pitchFamily="18" charset="0"/>
                                    </a:rPr>
                                  </m:ctrlPr>
                                </m:sSupPr>
                                <m:e>
                                  <m:sSub>
                                    <m:sSubPr>
                                      <m:ctrlPr>
                                        <a:rPr lang="en-US" sz="1805" i="1">
                                          <a:latin typeface="Cambria Math" panose="02040503050406030204" pitchFamily="18" charset="0"/>
                                        </a:rPr>
                                      </m:ctrlPr>
                                    </m:sSubPr>
                                    <m:e>
                                      <m:r>
                                        <a:rPr lang="en-US" sz="1805" i="1">
                                          <a:latin typeface="Cambria Math" panose="02040503050406030204" pitchFamily="18" charset="0"/>
                                        </a:rPr>
                                        <m:t>𝑠</m:t>
                                      </m:r>
                                    </m:e>
                                    <m:sub>
                                      <m:r>
                                        <a:rPr lang="en-US" sz="1805" i="1">
                                          <a:latin typeface="Cambria Math" panose="02040503050406030204" pitchFamily="18" charset="0"/>
                                        </a:rPr>
                                        <m:t>𝑗</m:t>
                                      </m:r>
                                    </m:sub>
                                  </m:sSub>
                                </m:e>
                                <m:sup>
                                  <m:r>
                                    <a:rPr lang="en-US" sz="1805" i="1">
                                      <a:latin typeface="Cambria Math" panose="02040503050406030204" pitchFamily="18" charset="0"/>
                                    </a:rPr>
                                    <m:t>2</m:t>
                                  </m:r>
                                </m:sup>
                              </m:sSup>
                              <m:r>
                                <a:rPr lang="en-US" sz="1805" i="1">
                                  <a:latin typeface="Cambria Math" panose="02040503050406030204" pitchFamily="18" charset="0"/>
                                </a:rPr>
                                <m:t> </m:t>
                              </m:r>
                            </m:e>
                          </m:nary>
                        </m:num>
                        <m:den>
                          <m:sSub>
                            <m:sSubPr>
                              <m:ctrlPr>
                                <a:rPr lang="en-US" sz="1805" i="1">
                                  <a:latin typeface="Cambria Math" panose="02040503050406030204" pitchFamily="18" charset="0"/>
                                </a:rPr>
                              </m:ctrlPr>
                            </m:sSubPr>
                            <m:e>
                              <m:r>
                                <a:rPr lang="en-US" sz="1805" i="1">
                                  <a:latin typeface="Cambria Math" panose="02040503050406030204" pitchFamily="18" charset="0"/>
                                </a:rPr>
                                <m:t>𝑛</m:t>
                              </m:r>
                            </m:e>
                            <m:sub>
                              <m:r>
                                <a:rPr lang="en-US" sz="1805" i="1">
                                  <a:latin typeface="Cambria Math" panose="02040503050406030204" pitchFamily="18" charset="0"/>
                                </a:rPr>
                                <m:t>𝑇</m:t>
                              </m:r>
                            </m:sub>
                          </m:sSub>
                          <m:r>
                            <a:rPr lang="en-US" sz="1805" i="1">
                              <a:latin typeface="Cambria Math" panose="02040503050406030204" pitchFamily="18" charset="0"/>
                            </a:rPr>
                            <m:t>−</m:t>
                          </m:r>
                          <m:r>
                            <a:rPr lang="en-US" sz="1805" i="1">
                              <a:latin typeface="Cambria Math" panose="02040503050406030204" pitchFamily="18" charset="0"/>
                            </a:rPr>
                            <m:t>𝑘</m:t>
                          </m:r>
                        </m:den>
                      </m:f>
                    </m:oMath>
                  </m:oMathPara>
                </a14:m>
                <a:endParaRPr lang="en-US" sz="1805" dirty="0">
                  <a:latin typeface="+mn-lt"/>
                </a:endParaRPr>
              </a:p>
            </p:txBody>
          </p:sp>
        </mc:Choice>
        <mc:Fallback xmlns="">
          <p:sp>
            <p:nvSpPr>
              <p:cNvPr id="12" name="TextBox 11"/>
              <p:cNvSpPr txBox="1">
                <a:spLocks noRot="1" noChangeAspect="1" noMove="1" noResize="1" noEditPoints="1" noAdjustHandles="1" noChangeArrowheads="1" noChangeShapeType="1" noTextEdit="1"/>
              </p:cNvSpPr>
              <p:nvPr/>
            </p:nvSpPr>
            <p:spPr>
              <a:xfrm>
                <a:off x="3334624" y="2617159"/>
                <a:ext cx="2501006" cy="728917"/>
              </a:xfrm>
              <a:prstGeom prst="rect">
                <a:avLst/>
              </a:prstGeom>
              <a:blipFill>
                <a:blip r:embed="rId2"/>
                <a:stretch>
                  <a:fillRect/>
                </a:stretch>
              </a:blipFill>
              <a:effectLst/>
            </p:spPr>
            <p:txBody>
              <a:bodyPr/>
              <a:lstStyle/>
              <a:p>
                <a:r>
                  <a:rPr lang="en-US">
                    <a:noFill/>
                  </a:rPr>
                  <a:t> </a:t>
                </a:r>
              </a:p>
            </p:txBody>
          </p:sp>
        </mc:Fallback>
      </mc:AlternateContent>
      <p:sp>
        <p:nvSpPr>
          <p:cNvPr id="13" name="Rectangle 2"/>
          <p:cNvSpPr>
            <a:spLocks noChangeArrowheads="1"/>
          </p:cNvSpPr>
          <p:nvPr/>
        </p:nvSpPr>
        <p:spPr bwMode="auto">
          <a:xfrm>
            <a:off x="656188" y="1721957"/>
            <a:ext cx="7772400" cy="682158"/>
          </a:xfrm>
          <a:prstGeom prst="rect">
            <a:avLst/>
          </a:prstGeom>
          <a:noFill/>
          <a:ln w="12700">
            <a:noFill/>
            <a:miter lim="800000"/>
            <a:headEnd/>
            <a:tailEnd/>
          </a:ln>
          <a:effectLst/>
        </p:spPr>
        <p:txBody>
          <a:bodyPr lIns="68034" tIns="33420" rIns="68034" bIns="33420"/>
          <a:lstStyle/>
          <a:p>
            <a:pPr marL="257827" indent="-257827">
              <a:lnSpc>
                <a:spcPct val="90000"/>
              </a:lnSpc>
              <a:spcBef>
                <a:spcPct val="20000"/>
              </a:spcBef>
              <a:buFont typeface="Arial" panose="020B0604020202020204" pitchFamily="34" charset="0"/>
              <a:buChar char="•"/>
              <a:defRPr/>
            </a:pPr>
            <a:r>
              <a:rPr lang="en-US" sz="1805" dirty="0">
                <a:latin typeface="+mn-lt"/>
              </a:rPr>
              <a:t>The estimate of </a:t>
            </a:r>
            <a:r>
              <a:rPr lang="en-US" sz="1805" i="1" dirty="0">
                <a:latin typeface="Symbol" panose="05050102010706020507" pitchFamily="18" charset="2"/>
              </a:rPr>
              <a:t></a:t>
            </a:r>
            <a:r>
              <a:rPr lang="en-US" sz="1805" i="1" dirty="0">
                <a:latin typeface="+mn-lt"/>
              </a:rPr>
              <a:t> </a:t>
            </a:r>
            <a:r>
              <a:rPr lang="en-US" sz="1805" baseline="30000" dirty="0">
                <a:latin typeface="+mn-lt"/>
              </a:rPr>
              <a:t>2</a:t>
            </a:r>
            <a:r>
              <a:rPr lang="en-US" sz="1805" dirty="0">
                <a:latin typeface="+mn-lt"/>
              </a:rPr>
              <a:t> based on the variation of the sample observations within each sample is called the mean square error and is denoted by </a:t>
            </a:r>
            <a:r>
              <a:rPr lang="en-US" sz="1805" b="1" dirty="0">
                <a:latin typeface="+mn-lt"/>
              </a:rPr>
              <a:t>MSE</a:t>
            </a:r>
            <a:r>
              <a:rPr lang="en-US" sz="1805" dirty="0">
                <a:latin typeface="+mn-lt"/>
              </a:rPr>
              <a:t>.</a:t>
            </a:r>
          </a:p>
        </p:txBody>
      </p:sp>
      <p:sp>
        <p:nvSpPr>
          <p:cNvPr id="3" name="TextBox 2"/>
          <p:cNvSpPr txBox="1"/>
          <p:nvPr/>
        </p:nvSpPr>
        <p:spPr>
          <a:xfrm>
            <a:off x="2037037" y="4251689"/>
            <a:ext cx="5545203" cy="646331"/>
          </a:xfrm>
          <a:prstGeom prst="rect">
            <a:avLst/>
          </a:prstGeom>
          <a:noFill/>
        </p:spPr>
        <p:txBody>
          <a:bodyPr wrap="square" rtlCol="0">
            <a:spAutoFit/>
          </a:bodyPr>
          <a:lstStyle/>
          <a:p>
            <a:pPr>
              <a:defRPr/>
            </a:pPr>
            <a:r>
              <a:rPr lang="en-US" dirty="0">
                <a:effectLst/>
                <a:latin typeface="+mn-lt"/>
              </a:rPr>
              <a:t>Denominator is the degrees of freedom associated with SSE.</a:t>
            </a:r>
          </a:p>
        </p:txBody>
      </p:sp>
      <p:sp>
        <p:nvSpPr>
          <p:cNvPr id="4" name="TextBox 3"/>
          <p:cNvSpPr txBox="1"/>
          <p:nvPr/>
        </p:nvSpPr>
        <p:spPr>
          <a:xfrm>
            <a:off x="2037036" y="3583898"/>
            <a:ext cx="5550933" cy="646331"/>
          </a:xfrm>
          <a:prstGeom prst="rect">
            <a:avLst/>
          </a:prstGeom>
          <a:noFill/>
        </p:spPr>
        <p:txBody>
          <a:bodyPr wrap="square" rtlCol="0">
            <a:spAutoFit/>
          </a:bodyPr>
          <a:lstStyle/>
          <a:p>
            <a:pPr>
              <a:defRPr/>
            </a:pPr>
            <a:r>
              <a:rPr lang="en-US" dirty="0">
                <a:effectLst/>
                <a:latin typeface="+mn-lt"/>
              </a:rPr>
              <a:t>Numerator is called the sum of squares due to error</a:t>
            </a:r>
            <a:r>
              <a:rPr lang="en-US" i="1" dirty="0">
                <a:effectLst/>
                <a:latin typeface="+mn-lt"/>
              </a:rPr>
              <a:t> </a:t>
            </a:r>
            <a:r>
              <a:rPr lang="en-US" dirty="0">
                <a:effectLst/>
                <a:latin typeface="+mn-lt"/>
              </a:rPr>
              <a:t>(SSE).</a:t>
            </a:r>
          </a:p>
        </p:txBody>
      </p:sp>
    </p:spTree>
    <p:extLst>
      <p:ext uri="{BB962C8B-B14F-4D97-AF65-F5344CB8AC3E}">
        <p14:creationId xmlns:p14="http://schemas.microsoft.com/office/powerpoint/2010/main" val="2916422572"/>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linds(horizontal)">
                                      <p:cBhvr>
                                        <p:cTn id="7" dur="750"/>
                                        <p:tgtEl>
                                          <p:spTgt spid="13"/>
                                        </p:tgtEl>
                                      </p:cBhvr>
                                    </p:animEffect>
                                  </p:childTnLst>
                                </p:cTn>
                              </p:par>
                            </p:childTnLst>
                          </p:cTn>
                        </p:par>
                        <p:par>
                          <p:cTn id="8" fill="hold">
                            <p:stCondLst>
                              <p:cond delay="750"/>
                            </p:stCondLst>
                            <p:childTnLst>
                              <p:par>
                                <p:cTn id="9" presetID="22" presetClass="entr" presetSubtype="8" fill="hold" grpId="0" nodeType="afterEffect">
                                  <p:stCondLst>
                                    <p:cond delay="250"/>
                                  </p:stCondLst>
                                  <p:childTnLst>
                                    <p:set>
                                      <p:cBhvr>
                                        <p:cTn id="10" dur="1" fill="hold">
                                          <p:stCondLst>
                                            <p:cond delay="0"/>
                                          </p:stCondLst>
                                        </p:cTn>
                                        <p:tgtEl>
                                          <p:spTgt spid="12"/>
                                        </p:tgtEl>
                                        <p:attrNameLst>
                                          <p:attrName>style.visibility</p:attrName>
                                        </p:attrNameLst>
                                      </p:cBhvr>
                                      <p:to>
                                        <p:strVal val="visible"/>
                                      </p:to>
                                    </p:set>
                                    <p:animEffect transition="in" filter="wipe(left)">
                                      <p:cBhvr>
                                        <p:cTn id="11"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Rectangle 2"/>
          <p:cNvSpPr>
            <a:spLocks noChangeArrowheads="1"/>
          </p:cNvSpPr>
          <p:nvPr/>
        </p:nvSpPr>
        <p:spPr bwMode="auto">
          <a:xfrm>
            <a:off x="607948" y="994234"/>
            <a:ext cx="7772400" cy="612305"/>
          </a:xfrm>
          <a:prstGeom prst="rect">
            <a:avLst/>
          </a:prstGeom>
          <a:noFill/>
          <a:ln w="12700">
            <a:noFill/>
            <a:miter lim="800000"/>
            <a:headEnd/>
            <a:tailEnd/>
          </a:ln>
          <a:effectLst/>
        </p:spPr>
        <p:txBody>
          <a:bodyPr lIns="68034" tIns="33420" rIns="68034" bIns="33420" anchor="ctr"/>
          <a:lstStyle/>
          <a:p>
            <a:pPr algn="l">
              <a:defRPr/>
            </a:pPr>
            <a:r>
              <a:rPr lang="en-US" sz="2400" b="1" dirty="0">
                <a:latin typeface="+mn-lt"/>
              </a:rPr>
              <a:t>Comparing the Variance Estimates: The </a:t>
            </a:r>
            <a:r>
              <a:rPr lang="en-US" sz="2400" b="1" i="1" dirty="0">
                <a:latin typeface="+mn-lt"/>
              </a:rPr>
              <a:t>F</a:t>
            </a:r>
            <a:r>
              <a:rPr lang="en-US" sz="2400" b="1" dirty="0">
                <a:latin typeface="+mn-lt"/>
              </a:rPr>
              <a:t> Test</a:t>
            </a:r>
          </a:p>
        </p:txBody>
      </p:sp>
      <p:sp>
        <p:nvSpPr>
          <p:cNvPr id="271363" name="Rectangle 3"/>
          <p:cNvSpPr>
            <a:spLocks noChangeArrowheads="1"/>
          </p:cNvSpPr>
          <p:nvPr/>
        </p:nvSpPr>
        <p:spPr bwMode="auto">
          <a:xfrm>
            <a:off x="649352" y="1606539"/>
            <a:ext cx="7886700" cy="1084033"/>
          </a:xfrm>
          <a:prstGeom prst="rect">
            <a:avLst/>
          </a:prstGeom>
          <a:noFill/>
          <a:ln w="12700">
            <a:noFill/>
            <a:miter lim="800000"/>
            <a:headEnd/>
            <a:tailEnd/>
          </a:ln>
          <a:effectLst/>
        </p:spPr>
        <p:txBody>
          <a:bodyPr wrap="square" anchor="ctr"/>
          <a:lstStyle/>
          <a:p>
            <a:pPr marL="257827" indent="-257827">
              <a:buSzPct val="100000"/>
              <a:buFont typeface="Arial" panose="020B0604020202020204" pitchFamily="34" charset="0"/>
              <a:buChar char="•"/>
              <a:defRPr/>
            </a:pPr>
            <a:r>
              <a:rPr lang="en-US" sz="1805" dirty="0">
                <a:latin typeface="+mn-lt"/>
              </a:rPr>
              <a:t>If the null hypothesis is true and the ANOVA assumptions are valid, the sampling distribution of MSTR/MSE is an </a:t>
            </a:r>
            <a:r>
              <a:rPr lang="en-US" sz="1805" i="1" dirty="0">
                <a:latin typeface="+mn-lt"/>
              </a:rPr>
              <a:t>F</a:t>
            </a:r>
            <a:r>
              <a:rPr lang="en-US" sz="1805" dirty="0">
                <a:latin typeface="+mn-lt"/>
              </a:rPr>
              <a:t> distribution with MSTR </a:t>
            </a:r>
            <a:r>
              <a:rPr lang="en-US" sz="1805" dirty="0" err="1">
                <a:latin typeface="+mn-lt"/>
              </a:rPr>
              <a:t>d.f.</a:t>
            </a:r>
            <a:r>
              <a:rPr lang="en-US" sz="1805" dirty="0">
                <a:latin typeface="+mn-lt"/>
              </a:rPr>
              <a:t> equal to </a:t>
            </a:r>
            <a:r>
              <a:rPr lang="en-US" sz="1805" i="1" dirty="0">
                <a:latin typeface="+mn-lt"/>
              </a:rPr>
              <a:t>k</a:t>
            </a:r>
            <a:r>
              <a:rPr lang="en-US" sz="1805" dirty="0">
                <a:latin typeface="+mn-lt"/>
              </a:rPr>
              <a:t> - 1 and MSE </a:t>
            </a:r>
            <a:r>
              <a:rPr lang="en-US" sz="1805" dirty="0" err="1">
                <a:latin typeface="+mn-lt"/>
              </a:rPr>
              <a:t>d.f.</a:t>
            </a:r>
            <a:r>
              <a:rPr lang="en-US" sz="1805" dirty="0">
                <a:latin typeface="+mn-lt"/>
              </a:rPr>
              <a:t> equal to </a:t>
            </a:r>
            <a:r>
              <a:rPr lang="en-US" sz="1805" i="1" dirty="0" err="1">
                <a:latin typeface="+mn-lt"/>
              </a:rPr>
              <a:t>n</a:t>
            </a:r>
            <a:r>
              <a:rPr lang="en-US" sz="1805" baseline="-25000" dirty="0" err="1">
                <a:latin typeface="+mn-lt"/>
              </a:rPr>
              <a:t>T</a:t>
            </a:r>
            <a:r>
              <a:rPr lang="en-US" sz="1805" dirty="0">
                <a:latin typeface="+mn-lt"/>
              </a:rPr>
              <a:t> - </a:t>
            </a:r>
            <a:r>
              <a:rPr lang="en-US" sz="1805" i="1" dirty="0">
                <a:latin typeface="+mn-lt"/>
              </a:rPr>
              <a:t>k</a:t>
            </a:r>
            <a:r>
              <a:rPr lang="en-US" sz="1805" dirty="0">
                <a:latin typeface="+mn-lt"/>
              </a:rPr>
              <a:t>.</a:t>
            </a:r>
          </a:p>
        </p:txBody>
      </p:sp>
      <p:sp>
        <p:nvSpPr>
          <p:cNvPr id="271364" name="Rectangle 4"/>
          <p:cNvSpPr>
            <a:spLocks noChangeArrowheads="1"/>
          </p:cNvSpPr>
          <p:nvPr/>
        </p:nvSpPr>
        <p:spPr bwMode="auto">
          <a:xfrm>
            <a:off x="649351" y="2515247"/>
            <a:ext cx="7889875" cy="828873"/>
          </a:xfrm>
          <a:prstGeom prst="rect">
            <a:avLst/>
          </a:prstGeom>
          <a:noFill/>
          <a:ln w="12700">
            <a:noFill/>
            <a:miter lim="800000"/>
            <a:headEnd/>
            <a:tailEnd/>
          </a:ln>
          <a:effectLst/>
        </p:spPr>
        <p:txBody>
          <a:bodyPr wrap="square" anchor="ctr"/>
          <a:lstStyle/>
          <a:p>
            <a:pPr marL="257827" indent="-257827">
              <a:buSzPct val="100000"/>
              <a:buFont typeface="Arial" panose="020B0604020202020204" pitchFamily="34" charset="0"/>
              <a:buChar char="•"/>
              <a:defRPr/>
            </a:pPr>
            <a:r>
              <a:rPr lang="en-US" sz="1805" dirty="0">
                <a:latin typeface="+mn-lt"/>
              </a:rPr>
              <a:t>If the means of the </a:t>
            </a:r>
            <a:r>
              <a:rPr lang="en-US" sz="1805" i="1" dirty="0">
                <a:latin typeface="+mn-lt"/>
              </a:rPr>
              <a:t>k</a:t>
            </a:r>
            <a:r>
              <a:rPr lang="en-US" sz="1805" dirty="0">
                <a:latin typeface="+mn-lt"/>
              </a:rPr>
              <a:t> populations are not equal, the value of MSTR/MSE will be inflated because MSTR overestimates </a:t>
            </a:r>
            <a:r>
              <a:rPr lang="en-US" sz="1805" i="1" dirty="0">
                <a:latin typeface="Symbol" panose="05050102010706020507" pitchFamily="18" charset="2"/>
              </a:rPr>
              <a:t></a:t>
            </a:r>
            <a:r>
              <a:rPr lang="en-US" sz="1805" i="1" dirty="0">
                <a:latin typeface="+mn-lt"/>
              </a:rPr>
              <a:t> </a:t>
            </a:r>
            <a:r>
              <a:rPr lang="en-US" sz="1805" baseline="30000" dirty="0">
                <a:latin typeface="+mn-lt"/>
              </a:rPr>
              <a:t>2</a:t>
            </a:r>
            <a:r>
              <a:rPr lang="en-US" sz="1805" dirty="0">
                <a:latin typeface="+mn-lt"/>
              </a:rPr>
              <a:t>.</a:t>
            </a:r>
          </a:p>
        </p:txBody>
      </p:sp>
      <p:sp>
        <p:nvSpPr>
          <p:cNvPr id="271365" name="Rectangle 5"/>
          <p:cNvSpPr>
            <a:spLocks noChangeArrowheads="1"/>
          </p:cNvSpPr>
          <p:nvPr/>
        </p:nvSpPr>
        <p:spPr bwMode="auto">
          <a:xfrm>
            <a:off x="649351" y="3162960"/>
            <a:ext cx="7889875" cy="826221"/>
          </a:xfrm>
          <a:prstGeom prst="rect">
            <a:avLst/>
          </a:prstGeom>
          <a:noFill/>
          <a:ln w="12700">
            <a:noFill/>
            <a:miter lim="800000"/>
            <a:headEnd/>
            <a:tailEnd/>
          </a:ln>
          <a:effectLst/>
        </p:spPr>
        <p:txBody>
          <a:bodyPr wrap="square" anchor="ctr"/>
          <a:lstStyle/>
          <a:p>
            <a:pPr marL="257827" indent="-257827">
              <a:buSzPct val="100000"/>
              <a:buFont typeface="Arial" panose="020B0604020202020204" pitchFamily="34" charset="0"/>
              <a:buChar char="•"/>
              <a:defRPr/>
            </a:pPr>
            <a:r>
              <a:rPr lang="en-US" sz="1805" dirty="0">
                <a:latin typeface="+mn-lt"/>
              </a:rPr>
              <a:t>Hence, we will reject </a:t>
            </a:r>
            <a:r>
              <a:rPr lang="en-US" sz="1805" i="1" dirty="0">
                <a:latin typeface="+mn-lt"/>
              </a:rPr>
              <a:t>H</a:t>
            </a:r>
            <a:r>
              <a:rPr lang="en-US" sz="1805" baseline="-25000" dirty="0">
                <a:latin typeface="+mn-lt"/>
              </a:rPr>
              <a:t>0</a:t>
            </a:r>
            <a:r>
              <a:rPr lang="en-US" sz="1805" dirty="0">
                <a:latin typeface="+mn-lt"/>
              </a:rPr>
              <a:t> if the resulting value of MSTR/MSE appears to be too large to have been selected at random from the appropriate </a:t>
            </a:r>
            <a:r>
              <a:rPr lang="en-US" sz="1805" i="1" dirty="0">
                <a:latin typeface="+mn-lt"/>
              </a:rPr>
              <a:t>F </a:t>
            </a:r>
            <a:r>
              <a:rPr lang="en-US" sz="1805" dirty="0">
                <a:latin typeface="+mn-lt"/>
              </a:rPr>
              <a:t>distribution.</a:t>
            </a:r>
          </a:p>
        </p:txBody>
      </p:sp>
    </p:spTree>
    <p:extLst>
      <p:ext uri="{BB962C8B-B14F-4D97-AF65-F5344CB8AC3E}">
        <p14:creationId xmlns:p14="http://schemas.microsoft.com/office/powerpoint/2010/main" val="4248468317"/>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271363"/>
                                        </p:tgtEl>
                                        <p:attrNameLst>
                                          <p:attrName>style.visibility</p:attrName>
                                        </p:attrNameLst>
                                      </p:cBhvr>
                                      <p:to>
                                        <p:strVal val="visible"/>
                                      </p:to>
                                    </p:set>
                                    <p:animEffect transition="in" filter="slide(fromTop)">
                                      <p:cBhvr>
                                        <p:cTn id="7" dur="500"/>
                                        <p:tgtEl>
                                          <p:spTgt spid="271363"/>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271364"/>
                                        </p:tgtEl>
                                        <p:attrNameLst>
                                          <p:attrName>style.visibility</p:attrName>
                                        </p:attrNameLst>
                                      </p:cBhvr>
                                      <p:to>
                                        <p:strVal val="visible"/>
                                      </p:to>
                                    </p:set>
                                    <p:animEffect transition="in" filter="slide(fromTop)">
                                      <p:cBhvr>
                                        <p:cTn id="12" dur="500"/>
                                        <p:tgtEl>
                                          <p:spTgt spid="271364"/>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1" fill="hold" grpId="0" nodeType="clickEffect">
                                  <p:stCondLst>
                                    <p:cond delay="0"/>
                                  </p:stCondLst>
                                  <p:childTnLst>
                                    <p:set>
                                      <p:cBhvr>
                                        <p:cTn id="16" dur="1" fill="hold">
                                          <p:stCondLst>
                                            <p:cond delay="0"/>
                                          </p:stCondLst>
                                        </p:cTn>
                                        <p:tgtEl>
                                          <p:spTgt spid="271365"/>
                                        </p:tgtEl>
                                        <p:attrNameLst>
                                          <p:attrName>style.visibility</p:attrName>
                                        </p:attrNameLst>
                                      </p:cBhvr>
                                      <p:to>
                                        <p:strVal val="visible"/>
                                      </p:to>
                                    </p:set>
                                    <p:animEffect transition="in" filter="slide(fromTop)">
                                      <p:cBhvr>
                                        <p:cTn id="17" dur="500"/>
                                        <p:tgtEl>
                                          <p:spTgt spid="2713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1363" grpId="0" autoUpdateAnimBg="0"/>
      <p:bldP spid="271364" grpId="0" autoUpdateAnimBg="0"/>
      <p:bldP spid="271365"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8" name="Rectangle 4"/>
          <p:cNvSpPr>
            <a:spLocks noChangeArrowheads="1"/>
          </p:cNvSpPr>
          <p:nvPr/>
        </p:nvSpPr>
        <p:spPr bwMode="auto">
          <a:xfrm>
            <a:off x="653012" y="1724440"/>
            <a:ext cx="5854701" cy="397461"/>
          </a:xfrm>
          <a:prstGeom prst="rect">
            <a:avLst/>
          </a:prstGeom>
          <a:noFill/>
          <a:ln w="12700">
            <a:noFill/>
            <a:miter lim="800000"/>
            <a:headEnd/>
            <a:tailEnd/>
          </a:ln>
          <a:effectLst/>
        </p:spPr>
        <p:txBody>
          <a:bodyPr lIns="68034" tIns="33420" rIns="68034" bIns="33420"/>
          <a:lstStyle/>
          <a:p>
            <a:pPr marL="257827" indent="-257827">
              <a:lnSpc>
                <a:spcPct val="90000"/>
              </a:lnSpc>
              <a:spcBef>
                <a:spcPct val="20000"/>
              </a:spcBef>
              <a:buFont typeface="Arial" panose="020B0604020202020204" pitchFamily="34" charset="0"/>
              <a:buChar char="•"/>
              <a:defRPr/>
            </a:pPr>
            <a:r>
              <a:rPr lang="en-US" sz="1805" dirty="0">
                <a:latin typeface="+mn-lt"/>
              </a:rPr>
              <a:t>Sampling Distribution of MSTR/MSE</a:t>
            </a:r>
          </a:p>
        </p:txBody>
      </p:sp>
      <p:sp>
        <p:nvSpPr>
          <p:cNvPr id="272389" name="Line 5"/>
          <p:cNvSpPr>
            <a:spLocks noChangeShapeType="1"/>
          </p:cNvSpPr>
          <p:nvPr/>
        </p:nvSpPr>
        <p:spPr bwMode="auto">
          <a:xfrm flipV="1">
            <a:off x="2114329" y="2333296"/>
            <a:ext cx="0" cy="1927629"/>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pPr>
              <a:defRPr/>
            </a:pPr>
            <a:endParaRPr lang="en-US"/>
          </a:p>
        </p:txBody>
      </p:sp>
      <p:sp>
        <p:nvSpPr>
          <p:cNvPr id="272390" name="Freeform 6"/>
          <p:cNvSpPr>
            <a:spLocks/>
          </p:cNvSpPr>
          <p:nvPr/>
        </p:nvSpPr>
        <p:spPr bwMode="auto">
          <a:xfrm>
            <a:off x="2153042" y="2305845"/>
            <a:ext cx="3574034" cy="1949112"/>
          </a:xfrm>
          <a:custGeom>
            <a:avLst/>
            <a:gdLst/>
            <a:ahLst/>
            <a:cxnLst>
              <a:cxn ang="0">
                <a:pos x="0" y="1633"/>
              </a:cxn>
              <a:cxn ang="0">
                <a:pos x="2868" y="1597"/>
              </a:cxn>
              <a:cxn ang="0">
                <a:pos x="2668" y="1541"/>
              </a:cxn>
              <a:cxn ang="0">
                <a:pos x="2464" y="1473"/>
              </a:cxn>
              <a:cxn ang="0">
                <a:pos x="2304" y="1385"/>
              </a:cxn>
              <a:cxn ang="0">
                <a:pos x="2180" y="1277"/>
              </a:cxn>
              <a:cxn ang="0">
                <a:pos x="2076" y="1173"/>
              </a:cxn>
              <a:cxn ang="0">
                <a:pos x="1960" y="1037"/>
              </a:cxn>
              <a:cxn ang="0">
                <a:pos x="1881" y="938"/>
              </a:cxn>
              <a:cxn ang="0">
                <a:pos x="1820" y="852"/>
              </a:cxn>
              <a:cxn ang="0">
                <a:pos x="1776" y="787"/>
              </a:cxn>
              <a:cxn ang="0">
                <a:pos x="1730" y="715"/>
              </a:cxn>
              <a:cxn ang="0">
                <a:pos x="1691" y="645"/>
              </a:cxn>
              <a:cxn ang="0">
                <a:pos x="1650" y="568"/>
              </a:cxn>
              <a:cxn ang="0">
                <a:pos x="1611" y="509"/>
              </a:cxn>
              <a:cxn ang="0">
                <a:pos x="1573" y="447"/>
              </a:cxn>
              <a:cxn ang="0">
                <a:pos x="1538" y="391"/>
              </a:cxn>
              <a:cxn ang="0">
                <a:pos x="1485" y="320"/>
              </a:cxn>
              <a:cxn ang="0">
                <a:pos x="1432" y="249"/>
              </a:cxn>
              <a:cxn ang="0">
                <a:pos x="1382" y="187"/>
              </a:cxn>
              <a:cxn ang="0">
                <a:pos x="1327" y="127"/>
              </a:cxn>
              <a:cxn ang="0">
                <a:pos x="1265" y="69"/>
              </a:cxn>
              <a:cxn ang="0">
                <a:pos x="1189" y="15"/>
              </a:cxn>
              <a:cxn ang="0">
                <a:pos x="1110" y="0"/>
              </a:cxn>
              <a:cxn ang="0">
                <a:pos x="1046" y="9"/>
              </a:cxn>
              <a:cxn ang="0">
                <a:pos x="986" y="42"/>
              </a:cxn>
              <a:cxn ang="0">
                <a:pos x="913" y="98"/>
              </a:cxn>
              <a:cxn ang="0">
                <a:pos x="854" y="163"/>
              </a:cxn>
              <a:cxn ang="0">
                <a:pos x="799" y="233"/>
              </a:cxn>
              <a:cxn ang="0">
                <a:pos x="752" y="293"/>
              </a:cxn>
              <a:cxn ang="0">
                <a:pos x="713" y="363"/>
              </a:cxn>
              <a:cxn ang="0">
                <a:pos x="675" y="432"/>
              </a:cxn>
              <a:cxn ang="0">
                <a:pos x="640" y="497"/>
              </a:cxn>
              <a:cxn ang="0">
                <a:pos x="604" y="568"/>
              </a:cxn>
              <a:cxn ang="0">
                <a:pos x="575" y="636"/>
              </a:cxn>
              <a:cxn ang="0">
                <a:pos x="546" y="713"/>
              </a:cxn>
              <a:cxn ang="0">
                <a:pos x="519" y="787"/>
              </a:cxn>
              <a:cxn ang="0">
                <a:pos x="493" y="861"/>
              </a:cxn>
              <a:cxn ang="0">
                <a:pos x="467" y="928"/>
              </a:cxn>
              <a:cxn ang="0">
                <a:pos x="443" y="1000"/>
              </a:cxn>
              <a:cxn ang="0">
                <a:pos x="368" y="1157"/>
              </a:cxn>
              <a:cxn ang="0">
                <a:pos x="240" y="1373"/>
              </a:cxn>
            </a:cxnLst>
            <a:rect l="0" t="0" r="r" b="b"/>
            <a:pathLst>
              <a:path w="3024" h="1633">
                <a:moveTo>
                  <a:pt x="80" y="1541"/>
                </a:moveTo>
                <a:lnTo>
                  <a:pt x="0" y="1633"/>
                </a:lnTo>
                <a:lnTo>
                  <a:pt x="3024" y="1633"/>
                </a:lnTo>
                <a:lnTo>
                  <a:pt x="2868" y="1597"/>
                </a:lnTo>
                <a:lnTo>
                  <a:pt x="2764" y="1569"/>
                </a:lnTo>
                <a:lnTo>
                  <a:pt x="2668" y="1541"/>
                </a:lnTo>
                <a:lnTo>
                  <a:pt x="2568" y="1505"/>
                </a:lnTo>
                <a:lnTo>
                  <a:pt x="2464" y="1473"/>
                </a:lnTo>
                <a:lnTo>
                  <a:pt x="2376" y="1433"/>
                </a:lnTo>
                <a:lnTo>
                  <a:pt x="2304" y="1385"/>
                </a:lnTo>
                <a:lnTo>
                  <a:pt x="2240" y="1333"/>
                </a:lnTo>
                <a:lnTo>
                  <a:pt x="2180" y="1277"/>
                </a:lnTo>
                <a:lnTo>
                  <a:pt x="2128" y="1225"/>
                </a:lnTo>
                <a:lnTo>
                  <a:pt x="2076" y="1173"/>
                </a:lnTo>
                <a:lnTo>
                  <a:pt x="2020" y="1105"/>
                </a:lnTo>
                <a:lnTo>
                  <a:pt x="1960" y="1037"/>
                </a:lnTo>
                <a:lnTo>
                  <a:pt x="1899" y="961"/>
                </a:lnTo>
                <a:lnTo>
                  <a:pt x="1881" y="938"/>
                </a:lnTo>
                <a:lnTo>
                  <a:pt x="1849" y="890"/>
                </a:lnTo>
                <a:lnTo>
                  <a:pt x="1820" y="852"/>
                </a:lnTo>
                <a:lnTo>
                  <a:pt x="1799" y="817"/>
                </a:lnTo>
                <a:lnTo>
                  <a:pt x="1776" y="787"/>
                </a:lnTo>
                <a:lnTo>
                  <a:pt x="1752" y="752"/>
                </a:lnTo>
                <a:lnTo>
                  <a:pt x="1730" y="715"/>
                </a:lnTo>
                <a:lnTo>
                  <a:pt x="1712" y="678"/>
                </a:lnTo>
                <a:lnTo>
                  <a:pt x="1691" y="645"/>
                </a:lnTo>
                <a:lnTo>
                  <a:pt x="1668" y="601"/>
                </a:lnTo>
                <a:lnTo>
                  <a:pt x="1650" y="568"/>
                </a:lnTo>
                <a:lnTo>
                  <a:pt x="1632" y="545"/>
                </a:lnTo>
                <a:lnTo>
                  <a:pt x="1611" y="509"/>
                </a:lnTo>
                <a:lnTo>
                  <a:pt x="1594" y="480"/>
                </a:lnTo>
                <a:lnTo>
                  <a:pt x="1573" y="447"/>
                </a:lnTo>
                <a:lnTo>
                  <a:pt x="1556" y="421"/>
                </a:lnTo>
                <a:lnTo>
                  <a:pt x="1538" y="391"/>
                </a:lnTo>
                <a:lnTo>
                  <a:pt x="1515" y="359"/>
                </a:lnTo>
                <a:lnTo>
                  <a:pt x="1485" y="320"/>
                </a:lnTo>
                <a:lnTo>
                  <a:pt x="1459" y="285"/>
                </a:lnTo>
                <a:lnTo>
                  <a:pt x="1432" y="249"/>
                </a:lnTo>
                <a:lnTo>
                  <a:pt x="1406" y="220"/>
                </a:lnTo>
                <a:lnTo>
                  <a:pt x="1382" y="187"/>
                </a:lnTo>
                <a:lnTo>
                  <a:pt x="1350" y="151"/>
                </a:lnTo>
                <a:lnTo>
                  <a:pt x="1327" y="127"/>
                </a:lnTo>
                <a:lnTo>
                  <a:pt x="1297" y="98"/>
                </a:lnTo>
                <a:lnTo>
                  <a:pt x="1265" y="69"/>
                </a:lnTo>
                <a:lnTo>
                  <a:pt x="1230" y="38"/>
                </a:lnTo>
                <a:lnTo>
                  <a:pt x="1189" y="15"/>
                </a:lnTo>
                <a:lnTo>
                  <a:pt x="1149" y="0"/>
                </a:lnTo>
                <a:lnTo>
                  <a:pt x="1110" y="0"/>
                </a:lnTo>
                <a:lnTo>
                  <a:pt x="1077" y="4"/>
                </a:lnTo>
                <a:lnTo>
                  <a:pt x="1046" y="9"/>
                </a:lnTo>
                <a:lnTo>
                  <a:pt x="1013" y="24"/>
                </a:lnTo>
                <a:lnTo>
                  <a:pt x="986" y="42"/>
                </a:lnTo>
                <a:lnTo>
                  <a:pt x="951" y="66"/>
                </a:lnTo>
                <a:lnTo>
                  <a:pt x="913" y="98"/>
                </a:lnTo>
                <a:lnTo>
                  <a:pt x="881" y="127"/>
                </a:lnTo>
                <a:lnTo>
                  <a:pt x="854" y="163"/>
                </a:lnTo>
                <a:lnTo>
                  <a:pt x="823" y="198"/>
                </a:lnTo>
                <a:lnTo>
                  <a:pt x="799" y="233"/>
                </a:lnTo>
                <a:lnTo>
                  <a:pt x="774" y="263"/>
                </a:lnTo>
                <a:lnTo>
                  <a:pt x="752" y="293"/>
                </a:lnTo>
                <a:lnTo>
                  <a:pt x="731" y="329"/>
                </a:lnTo>
                <a:lnTo>
                  <a:pt x="713" y="363"/>
                </a:lnTo>
                <a:lnTo>
                  <a:pt x="693" y="399"/>
                </a:lnTo>
                <a:lnTo>
                  <a:pt x="675" y="432"/>
                </a:lnTo>
                <a:lnTo>
                  <a:pt x="655" y="465"/>
                </a:lnTo>
                <a:lnTo>
                  <a:pt x="640" y="497"/>
                </a:lnTo>
                <a:lnTo>
                  <a:pt x="622" y="533"/>
                </a:lnTo>
                <a:lnTo>
                  <a:pt x="604" y="568"/>
                </a:lnTo>
                <a:lnTo>
                  <a:pt x="590" y="604"/>
                </a:lnTo>
                <a:lnTo>
                  <a:pt x="575" y="636"/>
                </a:lnTo>
                <a:lnTo>
                  <a:pt x="558" y="678"/>
                </a:lnTo>
                <a:lnTo>
                  <a:pt x="546" y="713"/>
                </a:lnTo>
                <a:lnTo>
                  <a:pt x="531" y="752"/>
                </a:lnTo>
                <a:lnTo>
                  <a:pt x="519" y="787"/>
                </a:lnTo>
                <a:lnTo>
                  <a:pt x="508" y="822"/>
                </a:lnTo>
                <a:lnTo>
                  <a:pt x="493" y="861"/>
                </a:lnTo>
                <a:lnTo>
                  <a:pt x="478" y="896"/>
                </a:lnTo>
                <a:lnTo>
                  <a:pt x="467" y="928"/>
                </a:lnTo>
                <a:lnTo>
                  <a:pt x="456" y="964"/>
                </a:lnTo>
                <a:lnTo>
                  <a:pt x="443" y="1000"/>
                </a:lnTo>
                <a:lnTo>
                  <a:pt x="408" y="1081"/>
                </a:lnTo>
                <a:lnTo>
                  <a:pt x="368" y="1157"/>
                </a:lnTo>
                <a:lnTo>
                  <a:pt x="308" y="1265"/>
                </a:lnTo>
                <a:lnTo>
                  <a:pt x="240" y="1373"/>
                </a:lnTo>
                <a:lnTo>
                  <a:pt x="144" y="1477"/>
                </a:lnTo>
              </a:path>
            </a:pathLst>
          </a:custGeom>
          <a:solidFill>
            <a:schemeClr val="bg1">
              <a:lumMod val="85000"/>
            </a:schemeClr>
          </a:solidFill>
          <a:ln w="12700" cap="rnd" cmpd="sng">
            <a:noFill/>
            <a:prstDash val="solid"/>
            <a:round/>
            <a:headEnd type="none" w="med" len="med"/>
            <a:tailEnd type="none" w="med" len="med"/>
          </a:ln>
          <a:effectLst/>
        </p:spPr>
        <p:txBody>
          <a:bodyPr/>
          <a:lstStyle/>
          <a:p>
            <a:pPr>
              <a:defRPr/>
            </a:pPr>
            <a:endParaRPr lang="en-US"/>
          </a:p>
        </p:txBody>
      </p:sp>
      <p:sp>
        <p:nvSpPr>
          <p:cNvPr id="272391" name="Freeform 7"/>
          <p:cNvSpPr>
            <a:spLocks/>
          </p:cNvSpPr>
          <p:nvPr/>
        </p:nvSpPr>
        <p:spPr bwMode="auto">
          <a:xfrm>
            <a:off x="4812434" y="3890197"/>
            <a:ext cx="1008008" cy="374441"/>
          </a:xfrm>
          <a:custGeom>
            <a:avLst/>
            <a:gdLst/>
            <a:ahLst/>
            <a:cxnLst>
              <a:cxn ang="0">
                <a:pos x="0" y="0"/>
              </a:cxn>
              <a:cxn ang="0">
                <a:pos x="0" y="269"/>
              </a:cxn>
              <a:cxn ang="0">
                <a:pos x="765" y="273"/>
              </a:cxn>
              <a:cxn ang="0">
                <a:pos x="771" y="268"/>
              </a:cxn>
              <a:cxn ang="0">
                <a:pos x="731" y="261"/>
              </a:cxn>
              <a:cxn ang="0">
                <a:pos x="705" y="256"/>
              </a:cxn>
              <a:cxn ang="0">
                <a:pos x="672" y="250"/>
              </a:cxn>
              <a:cxn ang="0">
                <a:pos x="637" y="243"/>
              </a:cxn>
              <a:cxn ang="0">
                <a:pos x="611" y="240"/>
              </a:cxn>
              <a:cxn ang="0">
                <a:pos x="573" y="231"/>
              </a:cxn>
              <a:cxn ang="0">
                <a:pos x="536" y="223"/>
              </a:cxn>
              <a:cxn ang="0">
                <a:pos x="501" y="214"/>
              </a:cxn>
              <a:cxn ang="0">
                <a:pos x="472" y="207"/>
              </a:cxn>
              <a:cxn ang="0">
                <a:pos x="443" y="198"/>
              </a:cxn>
              <a:cxn ang="0">
                <a:pos x="409" y="189"/>
              </a:cxn>
              <a:cxn ang="0">
                <a:pos x="380" y="180"/>
              </a:cxn>
              <a:cxn ang="0">
                <a:pos x="352" y="171"/>
              </a:cxn>
              <a:cxn ang="0">
                <a:pos x="323" y="163"/>
              </a:cxn>
              <a:cxn ang="0">
                <a:pos x="292" y="150"/>
              </a:cxn>
              <a:cxn ang="0">
                <a:pos x="259" y="138"/>
              </a:cxn>
              <a:cxn ang="0">
                <a:pos x="228" y="129"/>
              </a:cxn>
              <a:cxn ang="0">
                <a:pos x="196" y="114"/>
              </a:cxn>
              <a:cxn ang="0">
                <a:pos x="160" y="99"/>
              </a:cxn>
              <a:cxn ang="0">
                <a:pos x="132" y="87"/>
              </a:cxn>
              <a:cxn ang="0">
                <a:pos x="105" y="70"/>
              </a:cxn>
              <a:cxn ang="0">
                <a:pos x="66" y="47"/>
              </a:cxn>
              <a:cxn ang="0">
                <a:pos x="37" y="28"/>
              </a:cxn>
              <a:cxn ang="0">
                <a:pos x="16" y="12"/>
              </a:cxn>
              <a:cxn ang="0">
                <a:pos x="0" y="5"/>
              </a:cxn>
            </a:cxnLst>
            <a:rect l="0" t="0" r="r" b="b"/>
            <a:pathLst>
              <a:path w="771" h="273">
                <a:moveTo>
                  <a:pt x="0" y="0"/>
                </a:moveTo>
                <a:lnTo>
                  <a:pt x="0" y="269"/>
                </a:lnTo>
                <a:lnTo>
                  <a:pt x="765" y="273"/>
                </a:lnTo>
                <a:lnTo>
                  <a:pt x="771" y="268"/>
                </a:lnTo>
                <a:lnTo>
                  <a:pt x="731" y="261"/>
                </a:lnTo>
                <a:lnTo>
                  <a:pt x="705" y="256"/>
                </a:lnTo>
                <a:lnTo>
                  <a:pt x="672" y="250"/>
                </a:lnTo>
                <a:lnTo>
                  <a:pt x="637" y="243"/>
                </a:lnTo>
                <a:lnTo>
                  <a:pt x="611" y="240"/>
                </a:lnTo>
                <a:lnTo>
                  <a:pt x="573" y="231"/>
                </a:lnTo>
                <a:lnTo>
                  <a:pt x="536" y="223"/>
                </a:lnTo>
                <a:lnTo>
                  <a:pt x="501" y="214"/>
                </a:lnTo>
                <a:lnTo>
                  <a:pt x="472" y="207"/>
                </a:lnTo>
                <a:lnTo>
                  <a:pt x="443" y="198"/>
                </a:lnTo>
                <a:lnTo>
                  <a:pt x="409" y="189"/>
                </a:lnTo>
                <a:lnTo>
                  <a:pt x="380" y="180"/>
                </a:lnTo>
                <a:lnTo>
                  <a:pt x="352" y="171"/>
                </a:lnTo>
                <a:lnTo>
                  <a:pt x="323" y="163"/>
                </a:lnTo>
                <a:lnTo>
                  <a:pt x="292" y="150"/>
                </a:lnTo>
                <a:lnTo>
                  <a:pt x="259" y="138"/>
                </a:lnTo>
                <a:lnTo>
                  <a:pt x="228" y="129"/>
                </a:lnTo>
                <a:lnTo>
                  <a:pt x="196" y="114"/>
                </a:lnTo>
                <a:lnTo>
                  <a:pt x="160" y="99"/>
                </a:lnTo>
                <a:lnTo>
                  <a:pt x="132" y="87"/>
                </a:lnTo>
                <a:lnTo>
                  <a:pt x="105" y="70"/>
                </a:lnTo>
                <a:lnTo>
                  <a:pt x="66" y="47"/>
                </a:lnTo>
                <a:lnTo>
                  <a:pt x="37" y="28"/>
                </a:lnTo>
                <a:lnTo>
                  <a:pt x="16" y="12"/>
                </a:lnTo>
                <a:lnTo>
                  <a:pt x="0" y="5"/>
                </a:lnTo>
              </a:path>
            </a:pathLst>
          </a:custGeom>
          <a:solidFill>
            <a:schemeClr val="accent1"/>
          </a:solidFill>
          <a:ln w="12700" cap="rnd" cmpd="sng">
            <a:solidFill>
              <a:schemeClr val="accent1"/>
            </a:solidFill>
            <a:prstDash val="solid"/>
            <a:round/>
            <a:headEnd type="none" w="med" len="med"/>
            <a:tailEnd type="none" w="med" len="med"/>
          </a:ln>
          <a:effectLst/>
        </p:spPr>
        <p:txBody>
          <a:bodyPr/>
          <a:lstStyle/>
          <a:p>
            <a:pPr>
              <a:defRPr/>
            </a:pPr>
            <a:endParaRPr lang="en-US"/>
          </a:p>
        </p:txBody>
      </p:sp>
      <p:sp>
        <p:nvSpPr>
          <p:cNvPr id="272392" name="Rectangle 8"/>
          <p:cNvSpPr>
            <a:spLocks noChangeArrowheads="1"/>
          </p:cNvSpPr>
          <p:nvPr/>
        </p:nvSpPr>
        <p:spPr bwMode="auto">
          <a:xfrm>
            <a:off x="2630565" y="3597296"/>
            <a:ext cx="1713919" cy="345261"/>
          </a:xfrm>
          <a:prstGeom prst="rect">
            <a:avLst/>
          </a:prstGeom>
          <a:noFill/>
          <a:ln w="12700">
            <a:noFill/>
            <a:miter lim="800000"/>
            <a:headEnd/>
            <a:tailEnd/>
          </a:ln>
          <a:effectLst/>
        </p:spPr>
        <p:txBody>
          <a:bodyPr wrap="none" lIns="68034" tIns="33420" rIns="68034" bIns="33420">
            <a:spAutoFit/>
          </a:bodyPr>
          <a:lstStyle/>
          <a:p>
            <a:pPr algn="l">
              <a:defRPr/>
            </a:pPr>
            <a:r>
              <a:rPr lang="en-US" sz="1805" dirty="0">
                <a:latin typeface="+mn-lt"/>
              </a:rPr>
              <a:t>Do Not Reject </a:t>
            </a:r>
            <a:r>
              <a:rPr lang="en-US" sz="1805" i="1" dirty="0">
                <a:latin typeface="+mn-lt"/>
              </a:rPr>
              <a:t>H</a:t>
            </a:r>
            <a:r>
              <a:rPr lang="en-US" sz="1805" baseline="-25000" dirty="0">
                <a:latin typeface="+mn-lt"/>
              </a:rPr>
              <a:t>0</a:t>
            </a:r>
          </a:p>
        </p:txBody>
      </p:sp>
      <p:sp>
        <p:nvSpPr>
          <p:cNvPr id="272393" name="Rectangle 9"/>
          <p:cNvSpPr>
            <a:spLocks noChangeArrowheads="1"/>
          </p:cNvSpPr>
          <p:nvPr/>
        </p:nvSpPr>
        <p:spPr bwMode="auto">
          <a:xfrm>
            <a:off x="5196014" y="3234449"/>
            <a:ext cx="995773" cy="345261"/>
          </a:xfrm>
          <a:prstGeom prst="rect">
            <a:avLst/>
          </a:prstGeom>
          <a:noFill/>
          <a:ln w="12700">
            <a:noFill/>
            <a:miter lim="800000"/>
            <a:headEnd/>
            <a:tailEnd/>
          </a:ln>
          <a:effectLst/>
        </p:spPr>
        <p:txBody>
          <a:bodyPr wrap="none" lIns="68034" tIns="33420" rIns="68034" bIns="33420">
            <a:spAutoFit/>
          </a:bodyPr>
          <a:lstStyle/>
          <a:p>
            <a:pPr algn="l">
              <a:defRPr/>
            </a:pPr>
            <a:r>
              <a:rPr lang="en-US" sz="1805">
                <a:latin typeface="+mn-lt"/>
              </a:rPr>
              <a:t>Reject </a:t>
            </a:r>
            <a:r>
              <a:rPr lang="en-US" sz="1805" i="1">
                <a:latin typeface="+mn-lt"/>
              </a:rPr>
              <a:t>H</a:t>
            </a:r>
            <a:r>
              <a:rPr lang="en-US" sz="1805" baseline="-25000">
                <a:latin typeface="+mn-lt"/>
              </a:rPr>
              <a:t>0</a:t>
            </a:r>
          </a:p>
        </p:txBody>
      </p:sp>
      <p:grpSp>
        <p:nvGrpSpPr>
          <p:cNvPr id="2" name="Group 10"/>
          <p:cNvGrpSpPr>
            <a:grpSpLocks/>
          </p:cNvGrpSpPr>
          <p:nvPr/>
        </p:nvGrpSpPr>
        <p:grpSpPr bwMode="auto">
          <a:xfrm>
            <a:off x="2127157" y="2173224"/>
            <a:ext cx="3692013" cy="2062503"/>
            <a:chOff x="729" y="1475"/>
            <a:chExt cx="3129" cy="1728"/>
          </a:xfrm>
        </p:grpSpPr>
        <p:sp>
          <p:nvSpPr>
            <p:cNvPr id="272395" name="Arc 11"/>
            <p:cNvSpPr>
              <a:spLocks/>
            </p:cNvSpPr>
            <p:nvPr/>
          </p:nvSpPr>
          <p:spPr bwMode="auto">
            <a:xfrm rot="3423864">
              <a:off x="2423" y="2455"/>
              <a:ext cx="853" cy="278"/>
            </a:xfrm>
            <a:custGeom>
              <a:avLst/>
              <a:gdLst>
                <a:gd name="G0" fmla="+- 21 0 0"/>
                <a:gd name="G1" fmla="+- 0 0 0"/>
                <a:gd name="G2" fmla="+- 21600 0 0"/>
                <a:gd name="T0" fmla="*/ 17867 w 17867"/>
                <a:gd name="T1" fmla="*/ 12169 h 21600"/>
                <a:gd name="T2" fmla="*/ 0 w 17867"/>
                <a:gd name="T3" fmla="*/ 21600 h 21600"/>
                <a:gd name="T4" fmla="*/ 21 w 17867"/>
                <a:gd name="T5" fmla="*/ 0 h 21600"/>
              </a:gdLst>
              <a:ahLst/>
              <a:cxnLst>
                <a:cxn ang="0">
                  <a:pos x="T0" y="T1"/>
                </a:cxn>
                <a:cxn ang="0">
                  <a:pos x="T2" y="T3"/>
                </a:cxn>
                <a:cxn ang="0">
                  <a:pos x="T4" y="T5"/>
                </a:cxn>
              </a:cxnLst>
              <a:rect l="0" t="0" r="r" b="b"/>
              <a:pathLst>
                <a:path w="17867" h="21600" fill="none" extrusionOk="0">
                  <a:moveTo>
                    <a:pt x="17866" y="12168"/>
                  </a:moveTo>
                  <a:cubicBezTo>
                    <a:pt x="13843" y="18069"/>
                    <a:pt x="7162" y="21599"/>
                    <a:pt x="21" y="21600"/>
                  </a:cubicBezTo>
                  <a:cubicBezTo>
                    <a:pt x="14" y="21600"/>
                    <a:pt x="7" y="21599"/>
                    <a:pt x="0" y="21599"/>
                  </a:cubicBezTo>
                </a:path>
                <a:path w="17867" h="21600" stroke="0" extrusionOk="0">
                  <a:moveTo>
                    <a:pt x="17866" y="12168"/>
                  </a:moveTo>
                  <a:cubicBezTo>
                    <a:pt x="13843" y="18069"/>
                    <a:pt x="7162" y="21599"/>
                    <a:pt x="21" y="21600"/>
                  </a:cubicBezTo>
                  <a:cubicBezTo>
                    <a:pt x="14" y="21600"/>
                    <a:pt x="7" y="21599"/>
                    <a:pt x="0" y="21599"/>
                  </a:cubicBezTo>
                  <a:lnTo>
                    <a:pt x="21" y="0"/>
                  </a:lnTo>
                  <a:close/>
                </a:path>
              </a:pathLst>
            </a:custGeom>
            <a:noFill/>
            <a:ln w="12700" cap="rnd">
              <a:solidFill>
                <a:schemeClr val="tx1"/>
              </a:solidFill>
              <a:round/>
              <a:headEnd/>
              <a:tailEnd/>
            </a:ln>
            <a:effectLst/>
          </p:spPr>
          <p:txBody>
            <a:bodyPr wrap="none" anchor="ctr"/>
            <a:lstStyle/>
            <a:p>
              <a:pPr>
                <a:defRPr/>
              </a:pPr>
              <a:endParaRPr lang="en-US"/>
            </a:p>
          </p:txBody>
        </p:sp>
        <p:sp>
          <p:nvSpPr>
            <p:cNvPr id="272396" name="Arc 12"/>
            <p:cNvSpPr>
              <a:spLocks/>
            </p:cNvSpPr>
            <p:nvPr/>
          </p:nvSpPr>
          <p:spPr bwMode="auto">
            <a:xfrm rot="623505">
              <a:off x="3060" y="2969"/>
              <a:ext cx="798" cy="175"/>
            </a:xfrm>
            <a:custGeom>
              <a:avLst/>
              <a:gdLst>
                <a:gd name="G0" fmla="+- 19809 0 0"/>
                <a:gd name="G1" fmla="+- 0 0 0"/>
                <a:gd name="G2" fmla="+- 21600 0 0"/>
                <a:gd name="T0" fmla="*/ 20642 w 20642"/>
                <a:gd name="T1" fmla="*/ 21584 h 21600"/>
                <a:gd name="T2" fmla="*/ 0 w 20642"/>
                <a:gd name="T3" fmla="*/ 8612 h 21600"/>
                <a:gd name="T4" fmla="*/ 19809 w 20642"/>
                <a:gd name="T5" fmla="*/ 0 h 21600"/>
              </a:gdLst>
              <a:ahLst/>
              <a:cxnLst>
                <a:cxn ang="0">
                  <a:pos x="T0" y="T1"/>
                </a:cxn>
                <a:cxn ang="0">
                  <a:pos x="T2" y="T3"/>
                </a:cxn>
                <a:cxn ang="0">
                  <a:pos x="T4" y="T5"/>
                </a:cxn>
              </a:cxnLst>
              <a:rect l="0" t="0" r="r" b="b"/>
              <a:pathLst>
                <a:path w="20642" h="21600" fill="none" extrusionOk="0">
                  <a:moveTo>
                    <a:pt x="20641" y="21583"/>
                  </a:moveTo>
                  <a:cubicBezTo>
                    <a:pt x="20364" y="21594"/>
                    <a:pt x="20086" y="21599"/>
                    <a:pt x="19809" y="21600"/>
                  </a:cubicBezTo>
                  <a:cubicBezTo>
                    <a:pt x="11209" y="21600"/>
                    <a:pt x="3428" y="16498"/>
                    <a:pt x="0" y="8611"/>
                  </a:cubicBezTo>
                </a:path>
                <a:path w="20642" h="21600" stroke="0" extrusionOk="0">
                  <a:moveTo>
                    <a:pt x="20641" y="21583"/>
                  </a:moveTo>
                  <a:cubicBezTo>
                    <a:pt x="20364" y="21594"/>
                    <a:pt x="20086" y="21599"/>
                    <a:pt x="19809" y="21600"/>
                  </a:cubicBezTo>
                  <a:cubicBezTo>
                    <a:pt x="11209" y="21600"/>
                    <a:pt x="3428" y="16498"/>
                    <a:pt x="0" y="8611"/>
                  </a:cubicBezTo>
                  <a:lnTo>
                    <a:pt x="19809" y="0"/>
                  </a:lnTo>
                  <a:close/>
                </a:path>
              </a:pathLst>
            </a:custGeom>
            <a:noFill/>
            <a:ln w="12700" cap="rnd">
              <a:solidFill>
                <a:schemeClr val="tx1"/>
              </a:solidFill>
              <a:round/>
              <a:headEnd/>
              <a:tailEnd/>
            </a:ln>
            <a:effectLst/>
          </p:spPr>
          <p:txBody>
            <a:bodyPr wrap="none" anchor="ctr"/>
            <a:lstStyle/>
            <a:p>
              <a:pPr>
                <a:defRPr/>
              </a:pPr>
              <a:endParaRPr lang="en-US"/>
            </a:p>
          </p:txBody>
        </p:sp>
        <p:sp>
          <p:nvSpPr>
            <p:cNvPr id="272397" name="Arc 13"/>
            <p:cNvSpPr>
              <a:spLocks/>
            </p:cNvSpPr>
            <p:nvPr/>
          </p:nvSpPr>
          <p:spPr bwMode="auto">
            <a:xfrm rot="6485904">
              <a:off x="1094" y="1814"/>
              <a:ext cx="978" cy="365"/>
            </a:xfrm>
            <a:custGeom>
              <a:avLst/>
              <a:gdLst>
                <a:gd name="G0" fmla="+- 21520 0 0"/>
                <a:gd name="G1" fmla="+- 0 0 0"/>
                <a:gd name="G2" fmla="+- 21600 0 0"/>
                <a:gd name="T0" fmla="*/ 21520 w 21520"/>
                <a:gd name="T1" fmla="*/ 21600 h 21600"/>
                <a:gd name="T2" fmla="*/ 0 w 21520"/>
                <a:gd name="T3" fmla="*/ 1856 h 21600"/>
                <a:gd name="T4" fmla="*/ 21520 w 21520"/>
                <a:gd name="T5" fmla="*/ 0 h 21600"/>
              </a:gdLst>
              <a:ahLst/>
              <a:cxnLst>
                <a:cxn ang="0">
                  <a:pos x="T0" y="T1"/>
                </a:cxn>
                <a:cxn ang="0">
                  <a:pos x="T2" y="T3"/>
                </a:cxn>
                <a:cxn ang="0">
                  <a:pos x="T4" y="T5"/>
                </a:cxn>
              </a:cxnLst>
              <a:rect l="0" t="0" r="r" b="b"/>
              <a:pathLst>
                <a:path w="21520" h="21600" fill="none" extrusionOk="0">
                  <a:moveTo>
                    <a:pt x="21520" y="21600"/>
                  </a:moveTo>
                  <a:cubicBezTo>
                    <a:pt x="10310" y="21600"/>
                    <a:pt x="963" y="13024"/>
                    <a:pt x="-1" y="1856"/>
                  </a:cubicBezTo>
                </a:path>
                <a:path w="21520" h="21600" stroke="0" extrusionOk="0">
                  <a:moveTo>
                    <a:pt x="21520" y="21600"/>
                  </a:moveTo>
                  <a:cubicBezTo>
                    <a:pt x="10310" y="21600"/>
                    <a:pt x="963" y="13024"/>
                    <a:pt x="-1" y="1856"/>
                  </a:cubicBezTo>
                  <a:lnTo>
                    <a:pt x="21520" y="0"/>
                  </a:lnTo>
                  <a:close/>
                </a:path>
              </a:pathLst>
            </a:custGeom>
            <a:noFill/>
            <a:ln w="12700" cap="rnd">
              <a:solidFill>
                <a:schemeClr val="tx1"/>
              </a:solidFill>
              <a:round/>
              <a:headEnd/>
              <a:tailEnd/>
            </a:ln>
            <a:effectLst/>
          </p:spPr>
          <p:txBody>
            <a:bodyPr wrap="none" anchor="ctr"/>
            <a:lstStyle/>
            <a:p>
              <a:pPr>
                <a:defRPr/>
              </a:pPr>
              <a:endParaRPr lang="en-US"/>
            </a:p>
          </p:txBody>
        </p:sp>
        <p:sp>
          <p:nvSpPr>
            <p:cNvPr id="272398" name="Arc 14"/>
            <p:cNvSpPr>
              <a:spLocks/>
            </p:cNvSpPr>
            <p:nvPr/>
          </p:nvSpPr>
          <p:spPr bwMode="auto">
            <a:xfrm rot="14520000">
              <a:off x="1705" y="1851"/>
              <a:ext cx="972" cy="220"/>
            </a:xfrm>
            <a:custGeom>
              <a:avLst/>
              <a:gdLst>
                <a:gd name="G0" fmla="+- 0 0 0"/>
                <a:gd name="G1" fmla="+- 0 0 0"/>
                <a:gd name="G2" fmla="+- 21600 0 0"/>
                <a:gd name="T0" fmla="*/ 21595 w 21595"/>
                <a:gd name="T1" fmla="*/ 462 h 21600"/>
                <a:gd name="T2" fmla="*/ 0 w 21595"/>
                <a:gd name="T3" fmla="*/ 21600 h 21600"/>
                <a:gd name="T4" fmla="*/ 0 w 21595"/>
                <a:gd name="T5" fmla="*/ 0 h 21600"/>
              </a:gdLst>
              <a:ahLst/>
              <a:cxnLst>
                <a:cxn ang="0">
                  <a:pos x="T0" y="T1"/>
                </a:cxn>
                <a:cxn ang="0">
                  <a:pos x="T2" y="T3"/>
                </a:cxn>
                <a:cxn ang="0">
                  <a:pos x="T4" y="T5"/>
                </a:cxn>
              </a:cxnLst>
              <a:rect l="0" t="0" r="r" b="b"/>
              <a:pathLst>
                <a:path w="21595" h="21600" fill="none" extrusionOk="0">
                  <a:moveTo>
                    <a:pt x="21595" y="462"/>
                  </a:moveTo>
                  <a:cubicBezTo>
                    <a:pt x="21343" y="12208"/>
                    <a:pt x="11749" y="21599"/>
                    <a:pt x="0" y="21600"/>
                  </a:cubicBezTo>
                </a:path>
                <a:path w="21595" h="21600" stroke="0" extrusionOk="0">
                  <a:moveTo>
                    <a:pt x="21595" y="462"/>
                  </a:moveTo>
                  <a:cubicBezTo>
                    <a:pt x="21343" y="12208"/>
                    <a:pt x="11749" y="21599"/>
                    <a:pt x="0" y="21600"/>
                  </a:cubicBezTo>
                  <a:lnTo>
                    <a:pt x="0" y="0"/>
                  </a:lnTo>
                  <a:close/>
                </a:path>
              </a:pathLst>
            </a:custGeom>
            <a:noFill/>
            <a:ln w="12700" cap="rnd">
              <a:solidFill>
                <a:schemeClr val="tx1"/>
              </a:solidFill>
              <a:round/>
              <a:headEnd/>
              <a:tailEnd/>
            </a:ln>
            <a:effectLst/>
          </p:spPr>
          <p:txBody>
            <a:bodyPr wrap="none" anchor="ctr"/>
            <a:lstStyle/>
            <a:p>
              <a:pPr>
                <a:defRPr/>
              </a:pPr>
              <a:endParaRPr lang="en-US"/>
            </a:p>
          </p:txBody>
        </p:sp>
        <p:sp>
          <p:nvSpPr>
            <p:cNvPr id="272399" name="Freeform 15"/>
            <p:cNvSpPr>
              <a:spLocks/>
            </p:cNvSpPr>
            <p:nvPr/>
          </p:nvSpPr>
          <p:spPr bwMode="auto">
            <a:xfrm rot="-100623">
              <a:off x="729" y="2403"/>
              <a:ext cx="544" cy="800"/>
            </a:xfrm>
            <a:custGeom>
              <a:avLst/>
              <a:gdLst/>
              <a:ahLst/>
              <a:cxnLst>
                <a:cxn ang="0">
                  <a:pos x="0" y="812"/>
                </a:cxn>
                <a:cxn ang="0">
                  <a:pos x="268" y="544"/>
                </a:cxn>
                <a:cxn ang="0">
                  <a:pos x="448" y="248"/>
                </a:cxn>
                <a:cxn ang="0">
                  <a:pos x="556" y="0"/>
                </a:cxn>
              </a:cxnLst>
              <a:rect l="0" t="0" r="r" b="b"/>
              <a:pathLst>
                <a:path w="556" h="812">
                  <a:moveTo>
                    <a:pt x="0" y="812"/>
                  </a:moveTo>
                  <a:cubicBezTo>
                    <a:pt x="96" y="725"/>
                    <a:pt x="193" y="638"/>
                    <a:pt x="268" y="544"/>
                  </a:cubicBezTo>
                  <a:cubicBezTo>
                    <a:pt x="343" y="450"/>
                    <a:pt x="400" y="339"/>
                    <a:pt x="448" y="248"/>
                  </a:cubicBezTo>
                  <a:cubicBezTo>
                    <a:pt x="496" y="157"/>
                    <a:pt x="538" y="41"/>
                    <a:pt x="556" y="0"/>
                  </a:cubicBezTo>
                </a:path>
              </a:pathLst>
            </a:custGeom>
            <a:noFill/>
            <a:ln w="12700" cap="flat" cmpd="sng">
              <a:solidFill>
                <a:schemeClr val="tx1"/>
              </a:solidFill>
              <a:prstDash val="solid"/>
              <a:round/>
              <a:headEnd type="none" w="med" len="med"/>
              <a:tailEnd type="none" w="med" len="med"/>
            </a:ln>
            <a:effectLst/>
          </p:spPr>
          <p:txBody>
            <a:bodyPr wrap="none" anchor="ctr"/>
            <a:lstStyle/>
            <a:p>
              <a:pPr>
                <a:defRPr/>
              </a:pPr>
              <a:endParaRPr lang="en-US"/>
            </a:p>
          </p:txBody>
        </p:sp>
      </p:grpSp>
      <p:sp>
        <p:nvSpPr>
          <p:cNvPr id="272400" name="Rectangle 16"/>
          <p:cNvSpPr>
            <a:spLocks noChangeArrowheads="1"/>
          </p:cNvSpPr>
          <p:nvPr/>
        </p:nvSpPr>
        <p:spPr bwMode="auto">
          <a:xfrm>
            <a:off x="6737699" y="4077417"/>
            <a:ext cx="1182555" cy="345261"/>
          </a:xfrm>
          <a:prstGeom prst="rect">
            <a:avLst/>
          </a:prstGeom>
          <a:noFill/>
          <a:ln w="12700">
            <a:noFill/>
            <a:miter lim="800000"/>
            <a:headEnd/>
            <a:tailEnd/>
          </a:ln>
          <a:effectLst/>
        </p:spPr>
        <p:txBody>
          <a:bodyPr wrap="none" lIns="68034" tIns="33420" rIns="68034" bIns="33420">
            <a:spAutoFit/>
          </a:bodyPr>
          <a:lstStyle/>
          <a:p>
            <a:pPr algn="l">
              <a:defRPr/>
            </a:pPr>
            <a:r>
              <a:rPr lang="en-US" sz="1805" dirty="0">
                <a:latin typeface="+mn-lt"/>
              </a:rPr>
              <a:t>MSTR/MSE</a:t>
            </a:r>
          </a:p>
        </p:txBody>
      </p:sp>
      <p:sp>
        <p:nvSpPr>
          <p:cNvPr id="272401" name="Rectangle 17"/>
          <p:cNvSpPr>
            <a:spLocks noChangeArrowheads="1"/>
          </p:cNvSpPr>
          <p:nvPr/>
        </p:nvSpPr>
        <p:spPr bwMode="auto">
          <a:xfrm>
            <a:off x="4137911" y="4633322"/>
            <a:ext cx="1355294" cy="345261"/>
          </a:xfrm>
          <a:prstGeom prst="rect">
            <a:avLst/>
          </a:prstGeom>
          <a:noFill/>
          <a:ln w="12700">
            <a:noFill/>
            <a:miter lim="800000"/>
            <a:headEnd/>
            <a:tailEnd/>
          </a:ln>
          <a:effectLst/>
        </p:spPr>
        <p:txBody>
          <a:bodyPr wrap="none" lIns="68034" tIns="33420" rIns="68034" bIns="33420">
            <a:spAutoFit/>
          </a:bodyPr>
          <a:lstStyle/>
          <a:p>
            <a:pPr algn="l">
              <a:defRPr/>
            </a:pPr>
            <a:r>
              <a:rPr lang="en-US" sz="1805" dirty="0">
                <a:latin typeface="+mn-lt"/>
              </a:rPr>
              <a:t>Critical Value</a:t>
            </a:r>
          </a:p>
        </p:txBody>
      </p:sp>
      <p:sp>
        <p:nvSpPr>
          <p:cNvPr id="272402" name="Rectangle 18"/>
          <p:cNvSpPr>
            <a:spLocks noChangeArrowheads="1"/>
          </p:cNvSpPr>
          <p:nvPr/>
        </p:nvSpPr>
        <p:spPr bwMode="auto">
          <a:xfrm>
            <a:off x="4637215" y="4339702"/>
            <a:ext cx="340979" cy="345261"/>
          </a:xfrm>
          <a:prstGeom prst="rect">
            <a:avLst/>
          </a:prstGeom>
          <a:noFill/>
          <a:ln w="12700">
            <a:noFill/>
            <a:miter lim="800000"/>
            <a:headEnd/>
            <a:tailEnd/>
          </a:ln>
          <a:effectLst/>
        </p:spPr>
        <p:txBody>
          <a:bodyPr wrap="none" lIns="68034" tIns="33420" rIns="68034" bIns="33420">
            <a:spAutoFit/>
          </a:bodyPr>
          <a:lstStyle/>
          <a:p>
            <a:pPr algn="l">
              <a:defRPr/>
            </a:pPr>
            <a:r>
              <a:rPr lang="en-US" sz="1805" i="1" dirty="0">
                <a:latin typeface="+mn-lt"/>
              </a:rPr>
              <a:t>F</a:t>
            </a:r>
            <a:r>
              <a:rPr lang="en-US" sz="1805" i="1" baseline="-25000" dirty="0">
                <a:latin typeface="Symbol" pitchFamily="18" charset="2"/>
              </a:rPr>
              <a:t></a:t>
            </a:r>
          </a:p>
        </p:txBody>
      </p:sp>
      <p:sp>
        <p:nvSpPr>
          <p:cNvPr id="272403" name="Line 19"/>
          <p:cNvSpPr>
            <a:spLocks noChangeShapeType="1"/>
          </p:cNvSpPr>
          <p:nvPr/>
        </p:nvSpPr>
        <p:spPr bwMode="auto">
          <a:xfrm flipV="1">
            <a:off x="2114329" y="4254957"/>
            <a:ext cx="4582449" cy="1193"/>
          </a:xfrm>
          <a:prstGeom prst="line">
            <a:avLst/>
          </a:prstGeom>
          <a:noFill/>
          <a:ln w="12700">
            <a:solidFill>
              <a:schemeClr val="tx1"/>
            </a:solidFill>
            <a:round/>
            <a:headEnd/>
            <a:tailEnd/>
          </a:ln>
          <a:effectLst/>
        </p:spPr>
        <p:txBody>
          <a:bodyPr wrap="none" anchor="ctr"/>
          <a:lstStyle/>
          <a:p>
            <a:pPr>
              <a:defRPr/>
            </a:pPr>
            <a:endParaRPr lang="en-US"/>
          </a:p>
        </p:txBody>
      </p:sp>
      <p:sp>
        <p:nvSpPr>
          <p:cNvPr id="272404" name="Line 20"/>
          <p:cNvSpPr>
            <a:spLocks noChangeShapeType="1"/>
          </p:cNvSpPr>
          <p:nvPr/>
        </p:nvSpPr>
        <p:spPr bwMode="auto">
          <a:xfrm>
            <a:off x="4813427" y="3400354"/>
            <a:ext cx="371475" cy="0"/>
          </a:xfrm>
          <a:prstGeom prst="line">
            <a:avLst/>
          </a:prstGeom>
          <a:noFill/>
          <a:ln w="12700">
            <a:solidFill>
              <a:schemeClr val="tx1"/>
            </a:solidFill>
            <a:round/>
            <a:headEnd/>
            <a:tailEnd type="triangle" w="med" len="med"/>
          </a:ln>
          <a:effectLst>
            <a:outerShdw dist="17961" dir="2700000" algn="ctr" rotWithShape="0">
              <a:schemeClr val="bg2"/>
            </a:outerShdw>
          </a:effectLst>
        </p:spPr>
        <p:txBody>
          <a:bodyPr/>
          <a:lstStyle/>
          <a:p>
            <a:pPr>
              <a:defRPr/>
            </a:pPr>
            <a:endParaRPr lang="en-US"/>
          </a:p>
        </p:txBody>
      </p:sp>
      <p:sp>
        <p:nvSpPr>
          <p:cNvPr id="272405" name="Line 21"/>
          <p:cNvSpPr>
            <a:spLocks noChangeShapeType="1"/>
          </p:cNvSpPr>
          <p:nvPr/>
        </p:nvSpPr>
        <p:spPr bwMode="auto">
          <a:xfrm flipH="1" flipV="1">
            <a:off x="4308602" y="3765589"/>
            <a:ext cx="504825" cy="0"/>
          </a:xfrm>
          <a:prstGeom prst="line">
            <a:avLst/>
          </a:prstGeom>
          <a:noFill/>
          <a:ln w="12700">
            <a:solidFill>
              <a:schemeClr val="tx1"/>
            </a:solidFill>
            <a:round/>
            <a:headEnd/>
            <a:tailEnd type="triangle" w="med" len="med"/>
          </a:ln>
          <a:effectLst>
            <a:outerShdw dist="17961" dir="2700000" algn="ctr" rotWithShape="0">
              <a:schemeClr val="bg2"/>
            </a:outerShdw>
          </a:effectLst>
        </p:spPr>
        <p:txBody>
          <a:bodyPr/>
          <a:lstStyle/>
          <a:p>
            <a:pPr>
              <a:defRPr/>
            </a:pPr>
            <a:endParaRPr lang="en-US"/>
          </a:p>
        </p:txBody>
      </p:sp>
      <p:sp>
        <p:nvSpPr>
          <p:cNvPr id="272407" name="Line 23"/>
          <p:cNvSpPr>
            <a:spLocks noChangeShapeType="1"/>
          </p:cNvSpPr>
          <p:nvPr/>
        </p:nvSpPr>
        <p:spPr bwMode="auto">
          <a:xfrm flipH="1" flipV="1">
            <a:off x="4813427" y="3185510"/>
            <a:ext cx="0" cy="1131512"/>
          </a:xfrm>
          <a:prstGeom prst="line">
            <a:avLst/>
          </a:prstGeom>
          <a:noFill/>
          <a:ln w="12700">
            <a:solidFill>
              <a:schemeClr val="tx1"/>
            </a:solidFill>
            <a:round/>
            <a:headEnd/>
            <a:tailEnd/>
          </a:ln>
          <a:effectLst/>
        </p:spPr>
        <p:txBody>
          <a:bodyPr/>
          <a:lstStyle/>
          <a:p>
            <a:pPr>
              <a:defRPr/>
            </a:pPr>
            <a:endParaRPr lang="en-US"/>
          </a:p>
        </p:txBody>
      </p:sp>
      <p:sp>
        <p:nvSpPr>
          <p:cNvPr id="272408" name="Text Box 24"/>
          <p:cNvSpPr txBox="1">
            <a:spLocks noChangeArrowheads="1"/>
          </p:cNvSpPr>
          <p:nvPr/>
        </p:nvSpPr>
        <p:spPr bwMode="auto">
          <a:xfrm>
            <a:off x="5436641" y="3593714"/>
            <a:ext cx="343364" cy="393185"/>
          </a:xfrm>
          <a:prstGeom prst="rect">
            <a:avLst/>
          </a:prstGeom>
          <a:noFill/>
          <a:ln w="12700">
            <a:noFill/>
            <a:miter lim="800000"/>
            <a:headEnd/>
            <a:tailEnd/>
          </a:ln>
          <a:effectLst/>
        </p:spPr>
        <p:txBody>
          <a:bodyPr wrap="none">
            <a:spAutoFit/>
          </a:bodyPr>
          <a:lstStyle/>
          <a:p>
            <a:pPr>
              <a:defRPr/>
            </a:pPr>
            <a:r>
              <a:rPr lang="en-US" sz="1955" i="1" dirty="0">
                <a:latin typeface="Symbol" pitchFamily="18" charset="2"/>
              </a:rPr>
              <a:t>a</a:t>
            </a:r>
          </a:p>
        </p:txBody>
      </p:sp>
      <p:sp>
        <p:nvSpPr>
          <p:cNvPr id="272409" name="Line 25"/>
          <p:cNvSpPr>
            <a:spLocks noChangeShapeType="1"/>
          </p:cNvSpPr>
          <p:nvPr/>
        </p:nvSpPr>
        <p:spPr bwMode="auto">
          <a:xfrm flipH="1">
            <a:off x="4861899" y="3887334"/>
            <a:ext cx="552450" cy="272136"/>
          </a:xfrm>
          <a:prstGeom prst="line">
            <a:avLst/>
          </a:prstGeom>
          <a:noFill/>
          <a:ln w="12700">
            <a:solidFill>
              <a:schemeClr val="tx1"/>
            </a:solidFill>
            <a:round/>
            <a:headEnd/>
            <a:tailEnd type="triangle" w="med" len="med"/>
          </a:ln>
          <a:effectLst>
            <a:outerShdw dist="17961" dir="2700000" algn="ctr" rotWithShape="0">
              <a:schemeClr val="bg2"/>
            </a:outerShdw>
          </a:effectLst>
        </p:spPr>
        <p:txBody>
          <a:bodyPr/>
          <a:lstStyle/>
          <a:p>
            <a:pPr>
              <a:defRPr/>
            </a:pPr>
            <a:endParaRPr lang="en-US"/>
          </a:p>
        </p:txBody>
      </p:sp>
      <p:sp>
        <p:nvSpPr>
          <p:cNvPr id="27" name="Rectangle 2"/>
          <p:cNvSpPr>
            <a:spLocks noChangeArrowheads="1"/>
          </p:cNvSpPr>
          <p:nvPr/>
        </p:nvSpPr>
        <p:spPr bwMode="auto">
          <a:xfrm>
            <a:off x="519353" y="1057765"/>
            <a:ext cx="7772400" cy="612305"/>
          </a:xfrm>
          <a:prstGeom prst="rect">
            <a:avLst/>
          </a:prstGeom>
          <a:noFill/>
          <a:ln w="12700">
            <a:noFill/>
            <a:miter lim="800000"/>
            <a:headEnd/>
            <a:tailEnd/>
          </a:ln>
          <a:effectLst/>
        </p:spPr>
        <p:txBody>
          <a:bodyPr lIns="68034" tIns="33420" rIns="68034" bIns="33420" anchor="ctr"/>
          <a:lstStyle/>
          <a:p>
            <a:pPr algn="l">
              <a:defRPr/>
            </a:pPr>
            <a:r>
              <a:rPr lang="en-US" sz="2400" b="1" dirty="0">
                <a:latin typeface="+mn-lt"/>
              </a:rPr>
              <a:t>Comparing the Variance Estimates: The </a:t>
            </a:r>
            <a:r>
              <a:rPr lang="en-US" sz="2400" b="1" i="1" dirty="0">
                <a:latin typeface="+mn-lt"/>
              </a:rPr>
              <a:t>F</a:t>
            </a:r>
            <a:r>
              <a:rPr lang="en-US" sz="2400" b="1" dirty="0">
                <a:latin typeface="+mn-lt"/>
              </a:rPr>
              <a:t> Test</a:t>
            </a:r>
          </a:p>
        </p:txBody>
      </p:sp>
    </p:spTree>
    <p:extLst>
      <p:ext uri="{BB962C8B-B14F-4D97-AF65-F5344CB8AC3E}">
        <p14:creationId xmlns:p14="http://schemas.microsoft.com/office/powerpoint/2010/main" val="1831598181"/>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nodeType="afterEffect">
                                  <p:stCondLst>
                                    <p:cond delay="1000"/>
                                  </p:stCondLst>
                                  <p:childTnLst>
                                    <p:set>
                                      <p:cBhvr>
                                        <p:cTn id="6" dur="1" fill="hold">
                                          <p:stCondLst>
                                            <p:cond delay="0"/>
                                          </p:stCondLst>
                                        </p:cTn>
                                        <p:tgtEl>
                                          <p:spTgt spid="272403"/>
                                        </p:tgtEl>
                                        <p:attrNameLst>
                                          <p:attrName>style.visibility</p:attrName>
                                        </p:attrNameLst>
                                      </p:cBhvr>
                                      <p:to>
                                        <p:strVal val="visible"/>
                                      </p:to>
                                    </p:set>
                                    <p:animEffect transition="in" filter="slide(fromLeft)">
                                      <p:cBhvr>
                                        <p:cTn id="7" dur="500"/>
                                        <p:tgtEl>
                                          <p:spTgt spid="272403"/>
                                        </p:tgtEl>
                                      </p:cBhvr>
                                    </p:animEffect>
                                  </p:childTnLst>
                                </p:cTn>
                              </p:par>
                            </p:childTnLst>
                          </p:cTn>
                        </p:par>
                        <p:par>
                          <p:cTn id="8" fill="hold">
                            <p:stCondLst>
                              <p:cond delay="1500"/>
                            </p:stCondLst>
                            <p:childTnLst>
                              <p:par>
                                <p:cTn id="9" presetID="12" presetClass="entr" presetSubtype="8" fill="hold" grpId="0" nodeType="afterEffect">
                                  <p:stCondLst>
                                    <p:cond delay="1000"/>
                                  </p:stCondLst>
                                  <p:childTnLst>
                                    <p:set>
                                      <p:cBhvr>
                                        <p:cTn id="10" dur="1" fill="hold">
                                          <p:stCondLst>
                                            <p:cond delay="0"/>
                                          </p:stCondLst>
                                        </p:cTn>
                                        <p:tgtEl>
                                          <p:spTgt spid="272400"/>
                                        </p:tgtEl>
                                        <p:attrNameLst>
                                          <p:attrName>style.visibility</p:attrName>
                                        </p:attrNameLst>
                                      </p:cBhvr>
                                      <p:to>
                                        <p:strVal val="visible"/>
                                      </p:to>
                                    </p:set>
                                    <p:animEffect transition="in" filter="slide(fromLeft)">
                                      <p:cBhvr>
                                        <p:cTn id="11" dur="500"/>
                                        <p:tgtEl>
                                          <p:spTgt spid="272400"/>
                                        </p:tgtEl>
                                      </p:cBhvr>
                                    </p:animEffect>
                                  </p:childTnLst>
                                </p:cTn>
                              </p:par>
                            </p:childTnLst>
                          </p:cTn>
                        </p:par>
                        <p:par>
                          <p:cTn id="12" fill="hold">
                            <p:stCondLst>
                              <p:cond delay="3000"/>
                            </p:stCondLst>
                            <p:childTnLst>
                              <p:par>
                                <p:cTn id="13" presetID="12" presetClass="entr" presetSubtype="4" fill="hold" nodeType="afterEffect">
                                  <p:stCondLst>
                                    <p:cond delay="1000"/>
                                  </p:stCondLst>
                                  <p:childTnLst>
                                    <p:set>
                                      <p:cBhvr>
                                        <p:cTn id="14" dur="1" fill="hold">
                                          <p:stCondLst>
                                            <p:cond delay="0"/>
                                          </p:stCondLst>
                                        </p:cTn>
                                        <p:tgtEl>
                                          <p:spTgt spid="272389"/>
                                        </p:tgtEl>
                                        <p:attrNameLst>
                                          <p:attrName>style.visibility</p:attrName>
                                        </p:attrNameLst>
                                      </p:cBhvr>
                                      <p:to>
                                        <p:strVal val="visible"/>
                                      </p:to>
                                    </p:set>
                                    <p:animEffect transition="in" filter="slide(fromBottom)">
                                      <p:cBhvr>
                                        <p:cTn id="15" dur="500"/>
                                        <p:tgtEl>
                                          <p:spTgt spid="272389"/>
                                        </p:tgtEl>
                                      </p:cBhvr>
                                    </p:animEffect>
                                  </p:childTnLst>
                                </p:cTn>
                              </p:par>
                            </p:childTnLst>
                          </p:cTn>
                        </p:par>
                        <p:par>
                          <p:cTn id="16" fill="hold">
                            <p:stCondLst>
                              <p:cond delay="4500"/>
                            </p:stCondLst>
                            <p:childTnLst>
                              <p:par>
                                <p:cTn id="17" presetID="12" presetClass="entr" presetSubtype="4" fill="hold" nodeType="afterEffect">
                                  <p:stCondLst>
                                    <p:cond delay="1000"/>
                                  </p:stCondLst>
                                  <p:childTnLst>
                                    <p:set>
                                      <p:cBhvr>
                                        <p:cTn id="18" dur="1" fill="hold">
                                          <p:stCondLst>
                                            <p:cond delay="0"/>
                                          </p:stCondLst>
                                        </p:cTn>
                                        <p:tgtEl>
                                          <p:spTgt spid="2"/>
                                        </p:tgtEl>
                                        <p:attrNameLst>
                                          <p:attrName>style.visibility</p:attrName>
                                        </p:attrNameLst>
                                      </p:cBhvr>
                                      <p:to>
                                        <p:strVal val="visible"/>
                                      </p:to>
                                    </p:set>
                                    <p:animEffect transition="in" filter="slide(fromBottom)">
                                      <p:cBhvr>
                                        <p:cTn id="19" dur="500"/>
                                        <p:tgtEl>
                                          <p:spTgt spid="2"/>
                                        </p:tgtEl>
                                      </p:cBhvr>
                                    </p:animEffect>
                                  </p:childTnLst>
                                </p:cTn>
                              </p:par>
                            </p:childTnLst>
                          </p:cTn>
                        </p:par>
                        <p:par>
                          <p:cTn id="20" fill="hold">
                            <p:stCondLst>
                              <p:cond delay="6000"/>
                            </p:stCondLst>
                            <p:childTnLst>
                              <p:par>
                                <p:cTn id="21" presetID="12" presetClass="entr" presetSubtype="4" fill="hold" grpId="0" nodeType="afterEffect">
                                  <p:stCondLst>
                                    <p:cond delay="1000"/>
                                  </p:stCondLst>
                                  <p:childTnLst>
                                    <p:set>
                                      <p:cBhvr>
                                        <p:cTn id="22" dur="1" fill="hold">
                                          <p:stCondLst>
                                            <p:cond delay="0"/>
                                          </p:stCondLst>
                                        </p:cTn>
                                        <p:tgtEl>
                                          <p:spTgt spid="272390"/>
                                        </p:tgtEl>
                                        <p:attrNameLst>
                                          <p:attrName>style.visibility</p:attrName>
                                        </p:attrNameLst>
                                      </p:cBhvr>
                                      <p:to>
                                        <p:strVal val="visible"/>
                                      </p:to>
                                    </p:set>
                                    <p:animEffect transition="in" filter="slide(fromBottom)">
                                      <p:cBhvr>
                                        <p:cTn id="23" dur="500"/>
                                        <p:tgtEl>
                                          <p:spTgt spid="272390"/>
                                        </p:tgtEl>
                                      </p:cBhvr>
                                    </p:animEffect>
                                  </p:childTnLst>
                                </p:cTn>
                              </p:par>
                            </p:childTnLst>
                          </p:cTn>
                        </p:par>
                        <p:par>
                          <p:cTn id="24" fill="hold">
                            <p:stCondLst>
                              <p:cond delay="7500"/>
                            </p:stCondLst>
                            <p:childTnLst>
                              <p:par>
                                <p:cTn id="25" presetID="12" presetClass="entr" presetSubtype="1" fill="hold" nodeType="afterEffect">
                                  <p:stCondLst>
                                    <p:cond delay="2000"/>
                                  </p:stCondLst>
                                  <p:childTnLst>
                                    <p:set>
                                      <p:cBhvr>
                                        <p:cTn id="26" dur="1" fill="hold">
                                          <p:stCondLst>
                                            <p:cond delay="0"/>
                                          </p:stCondLst>
                                        </p:cTn>
                                        <p:tgtEl>
                                          <p:spTgt spid="272407"/>
                                        </p:tgtEl>
                                        <p:attrNameLst>
                                          <p:attrName>style.visibility</p:attrName>
                                        </p:attrNameLst>
                                      </p:cBhvr>
                                      <p:to>
                                        <p:strVal val="visible"/>
                                      </p:to>
                                    </p:set>
                                    <p:animEffect transition="in" filter="slide(fromTop)">
                                      <p:cBhvr>
                                        <p:cTn id="27" dur="500"/>
                                        <p:tgtEl>
                                          <p:spTgt spid="272407"/>
                                        </p:tgtEl>
                                      </p:cBhvr>
                                    </p:animEffect>
                                  </p:childTnLst>
                                </p:cTn>
                              </p:par>
                            </p:childTnLst>
                          </p:cTn>
                        </p:par>
                        <p:par>
                          <p:cTn id="28" fill="hold">
                            <p:stCondLst>
                              <p:cond delay="10000"/>
                            </p:stCondLst>
                            <p:childTnLst>
                              <p:par>
                                <p:cTn id="29" presetID="12" presetClass="entr" presetSubtype="1" fill="hold" grpId="0" nodeType="afterEffect">
                                  <p:stCondLst>
                                    <p:cond delay="1000"/>
                                  </p:stCondLst>
                                  <p:childTnLst>
                                    <p:set>
                                      <p:cBhvr>
                                        <p:cTn id="30" dur="1" fill="hold">
                                          <p:stCondLst>
                                            <p:cond delay="0"/>
                                          </p:stCondLst>
                                        </p:cTn>
                                        <p:tgtEl>
                                          <p:spTgt spid="272402"/>
                                        </p:tgtEl>
                                        <p:attrNameLst>
                                          <p:attrName>style.visibility</p:attrName>
                                        </p:attrNameLst>
                                      </p:cBhvr>
                                      <p:to>
                                        <p:strVal val="visible"/>
                                      </p:to>
                                    </p:set>
                                    <p:animEffect transition="in" filter="slide(fromTop)">
                                      <p:cBhvr>
                                        <p:cTn id="31" dur="500"/>
                                        <p:tgtEl>
                                          <p:spTgt spid="272402"/>
                                        </p:tgtEl>
                                      </p:cBhvr>
                                    </p:animEffect>
                                  </p:childTnLst>
                                </p:cTn>
                              </p:par>
                            </p:childTnLst>
                          </p:cTn>
                        </p:par>
                        <p:par>
                          <p:cTn id="32" fill="hold">
                            <p:stCondLst>
                              <p:cond delay="11500"/>
                            </p:stCondLst>
                            <p:childTnLst>
                              <p:par>
                                <p:cTn id="33" presetID="12" presetClass="entr" presetSubtype="1" fill="hold" grpId="0" nodeType="afterEffect">
                                  <p:stCondLst>
                                    <p:cond delay="1000"/>
                                  </p:stCondLst>
                                  <p:childTnLst>
                                    <p:set>
                                      <p:cBhvr>
                                        <p:cTn id="34" dur="1" fill="hold">
                                          <p:stCondLst>
                                            <p:cond delay="0"/>
                                          </p:stCondLst>
                                        </p:cTn>
                                        <p:tgtEl>
                                          <p:spTgt spid="272401"/>
                                        </p:tgtEl>
                                        <p:attrNameLst>
                                          <p:attrName>style.visibility</p:attrName>
                                        </p:attrNameLst>
                                      </p:cBhvr>
                                      <p:to>
                                        <p:strVal val="visible"/>
                                      </p:to>
                                    </p:set>
                                    <p:animEffect transition="in" filter="slide(fromTop)">
                                      <p:cBhvr>
                                        <p:cTn id="35" dur="500"/>
                                        <p:tgtEl>
                                          <p:spTgt spid="272401"/>
                                        </p:tgtEl>
                                      </p:cBhvr>
                                    </p:animEffect>
                                  </p:childTnLst>
                                </p:cTn>
                              </p:par>
                            </p:childTnLst>
                          </p:cTn>
                        </p:par>
                        <p:par>
                          <p:cTn id="36" fill="hold">
                            <p:stCondLst>
                              <p:cond delay="13000"/>
                            </p:stCondLst>
                            <p:childTnLst>
                              <p:par>
                                <p:cTn id="37" presetID="12" presetClass="entr" presetSubtype="8" fill="hold" grpId="0" nodeType="afterEffect">
                                  <p:stCondLst>
                                    <p:cond delay="1000"/>
                                  </p:stCondLst>
                                  <p:childTnLst>
                                    <p:set>
                                      <p:cBhvr>
                                        <p:cTn id="38" dur="1" fill="hold">
                                          <p:stCondLst>
                                            <p:cond delay="0"/>
                                          </p:stCondLst>
                                        </p:cTn>
                                        <p:tgtEl>
                                          <p:spTgt spid="272391"/>
                                        </p:tgtEl>
                                        <p:attrNameLst>
                                          <p:attrName>style.visibility</p:attrName>
                                        </p:attrNameLst>
                                      </p:cBhvr>
                                      <p:to>
                                        <p:strVal val="visible"/>
                                      </p:to>
                                    </p:set>
                                    <p:animEffect transition="in" filter="slide(fromLeft)">
                                      <p:cBhvr>
                                        <p:cTn id="39" dur="500"/>
                                        <p:tgtEl>
                                          <p:spTgt spid="272391"/>
                                        </p:tgtEl>
                                      </p:cBhvr>
                                    </p:animEffect>
                                  </p:childTnLst>
                                </p:cTn>
                              </p:par>
                            </p:childTnLst>
                          </p:cTn>
                        </p:par>
                        <p:par>
                          <p:cTn id="40" fill="hold">
                            <p:stCondLst>
                              <p:cond delay="14500"/>
                            </p:stCondLst>
                            <p:childTnLst>
                              <p:par>
                                <p:cTn id="41" presetID="12" presetClass="entr" presetSubtype="1" fill="hold" grpId="0" nodeType="afterEffect">
                                  <p:stCondLst>
                                    <p:cond delay="1000"/>
                                  </p:stCondLst>
                                  <p:childTnLst>
                                    <p:set>
                                      <p:cBhvr>
                                        <p:cTn id="42" dur="1" fill="hold">
                                          <p:stCondLst>
                                            <p:cond delay="0"/>
                                          </p:stCondLst>
                                        </p:cTn>
                                        <p:tgtEl>
                                          <p:spTgt spid="272408"/>
                                        </p:tgtEl>
                                        <p:attrNameLst>
                                          <p:attrName>style.visibility</p:attrName>
                                        </p:attrNameLst>
                                      </p:cBhvr>
                                      <p:to>
                                        <p:strVal val="visible"/>
                                      </p:to>
                                    </p:set>
                                    <p:animEffect transition="in" filter="slide(fromTop)">
                                      <p:cBhvr>
                                        <p:cTn id="43" dur="500"/>
                                        <p:tgtEl>
                                          <p:spTgt spid="272408"/>
                                        </p:tgtEl>
                                      </p:cBhvr>
                                    </p:animEffect>
                                  </p:childTnLst>
                                </p:cTn>
                              </p:par>
                            </p:childTnLst>
                          </p:cTn>
                        </p:par>
                        <p:par>
                          <p:cTn id="44" fill="hold">
                            <p:stCondLst>
                              <p:cond delay="16000"/>
                            </p:stCondLst>
                            <p:childTnLst>
                              <p:par>
                                <p:cTn id="45" presetID="17" presetClass="entr" presetSubtype="2" fill="hold" nodeType="afterEffect">
                                  <p:stCondLst>
                                    <p:cond delay="1000"/>
                                  </p:stCondLst>
                                  <p:childTnLst>
                                    <p:set>
                                      <p:cBhvr>
                                        <p:cTn id="46" dur="1" fill="hold">
                                          <p:stCondLst>
                                            <p:cond delay="0"/>
                                          </p:stCondLst>
                                        </p:cTn>
                                        <p:tgtEl>
                                          <p:spTgt spid="272409"/>
                                        </p:tgtEl>
                                        <p:attrNameLst>
                                          <p:attrName>style.visibility</p:attrName>
                                        </p:attrNameLst>
                                      </p:cBhvr>
                                      <p:to>
                                        <p:strVal val="visible"/>
                                      </p:to>
                                    </p:set>
                                    <p:anim calcmode="lin" valueType="num">
                                      <p:cBhvr>
                                        <p:cTn id="47" dur="500" fill="hold"/>
                                        <p:tgtEl>
                                          <p:spTgt spid="272409"/>
                                        </p:tgtEl>
                                        <p:attrNameLst>
                                          <p:attrName>ppt_x</p:attrName>
                                        </p:attrNameLst>
                                      </p:cBhvr>
                                      <p:tavLst>
                                        <p:tav tm="0">
                                          <p:val>
                                            <p:strVal val="#ppt_x+#ppt_w/2"/>
                                          </p:val>
                                        </p:tav>
                                        <p:tav tm="100000">
                                          <p:val>
                                            <p:strVal val="#ppt_x"/>
                                          </p:val>
                                        </p:tav>
                                      </p:tavLst>
                                    </p:anim>
                                    <p:anim calcmode="lin" valueType="num">
                                      <p:cBhvr>
                                        <p:cTn id="48" dur="500" fill="hold"/>
                                        <p:tgtEl>
                                          <p:spTgt spid="272409"/>
                                        </p:tgtEl>
                                        <p:attrNameLst>
                                          <p:attrName>ppt_y</p:attrName>
                                        </p:attrNameLst>
                                      </p:cBhvr>
                                      <p:tavLst>
                                        <p:tav tm="0">
                                          <p:val>
                                            <p:strVal val="#ppt_y"/>
                                          </p:val>
                                        </p:tav>
                                        <p:tav tm="100000">
                                          <p:val>
                                            <p:strVal val="#ppt_y"/>
                                          </p:val>
                                        </p:tav>
                                      </p:tavLst>
                                    </p:anim>
                                    <p:anim calcmode="lin" valueType="num">
                                      <p:cBhvr>
                                        <p:cTn id="49" dur="500" fill="hold"/>
                                        <p:tgtEl>
                                          <p:spTgt spid="272409"/>
                                        </p:tgtEl>
                                        <p:attrNameLst>
                                          <p:attrName>ppt_w</p:attrName>
                                        </p:attrNameLst>
                                      </p:cBhvr>
                                      <p:tavLst>
                                        <p:tav tm="0">
                                          <p:val>
                                            <p:fltVal val="0"/>
                                          </p:val>
                                        </p:tav>
                                        <p:tav tm="100000">
                                          <p:val>
                                            <p:strVal val="#ppt_w"/>
                                          </p:val>
                                        </p:tav>
                                      </p:tavLst>
                                    </p:anim>
                                    <p:anim calcmode="lin" valueType="num">
                                      <p:cBhvr>
                                        <p:cTn id="50" dur="500" fill="hold"/>
                                        <p:tgtEl>
                                          <p:spTgt spid="272409"/>
                                        </p:tgtEl>
                                        <p:attrNameLst>
                                          <p:attrName>ppt_h</p:attrName>
                                        </p:attrNameLst>
                                      </p:cBhvr>
                                      <p:tavLst>
                                        <p:tav tm="0">
                                          <p:val>
                                            <p:strVal val="#ppt_h"/>
                                          </p:val>
                                        </p:tav>
                                        <p:tav tm="100000">
                                          <p:val>
                                            <p:strVal val="#ppt_h"/>
                                          </p:val>
                                        </p:tav>
                                      </p:tavLst>
                                    </p:anim>
                                  </p:childTnLst>
                                </p:cTn>
                              </p:par>
                            </p:childTnLst>
                          </p:cTn>
                        </p:par>
                        <p:par>
                          <p:cTn id="51" fill="hold">
                            <p:stCondLst>
                              <p:cond delay="17500"/>
                            </p:stCondLst>
                            <p:childTnLst>
                              <p:par>
                                <p:cTn id="52" presetID="12" presetClass="entr" presetSubtype="2" fill="hold" nodeType="afterEffect">
                                  <p:stCondLst>
                                    <p:cond delay="1000"/>
                                  </p:stCondLst>
                                  <p:childTnLst>
                                    <p:set>
                                      <p:cBhvr>
                                        <p:cTn id="53" dur="1" fill="hold">
                                          <p:stCondLst>
                                            <p:cond delay="0"/>
                                          </p:stCondLst>
                                        </p:cTn>
                                        <p:tgtEl>
                                          <p:spTgt spid="272405"/>
                                        </p:tgtEl>
                                        <p:attrNameLst>
                                          <p:attrName>style.visibility</p:attrName>
                                        </p:attrNameLst>
                                      </p:cBhvr>
                                      <p:to>
                                        <p:strVal val="visible"/>
                                      </p:to>
                                    </p:set>
                                    <p:animEffect transition="in" filter="slide(fromRight)">
                                      <p:cBhvr>
                                        <p:cTn id="54" dur="500"/>
                                        <p:tgtEl>
                                          <p:spTgt spid="272405"/>
                                        </p:tgtEl>
                                      </p:cBhvr>
                                    </p:animEffect>
                                  </p:childTnLst>
                                </p:cTn>
                              </p:par>
                            </p:childTnLst>
                          </p:cTn>
                        </p:par>
                        <p:par>
                          <p:cTn id="55" fill="hold">
                            <p:stCondLst>
                              <p:cond delay="19000"/>
                            </p:stCondLst>
                            <p:childTnLst>
                              <p:par>
                                <p:cTn id="56" presetID="12" presetClass="entr" presetSubtype="2" fill="hold" grpId="0" nodeType="afterEffect">
                                  <p:stCondLst>
                                    <p:cond delay="1000"/>
                                  </p:stCondLst>
                                  <p:childTnLst>
                                    <p:set>
                                      <p:cBhvr>
                                        <p:cTn id="57" dur="1" fill="hold">
                                          <p:stCondLst>
                                            <p:cond delay="0"/>
                                          </p:stCondLst>
                                        </p:cTn>
                                        <p:tgtEl>
                                          <p:spTgt spid="272392"/>
                                        </p:tgtEl>
                                        <p:attrNameLst>
                                          <p:attrName>style.visibility</p:attrName>
                                        </p:attrNameLst>
                                      </p:cBhvr>
                                      <p:to>
                                        <p:strVal val="visible"/>
                                      </p:to>
                                    </p:set>
                                    <p:animEffect transition="in" filter="slide(fromRight)">
                                      <p:cBhvr>
                                        <p:cTn id="58" dur="500"/>
                                        <p:tgtEl>
                                          <p:spTgt spid="272392"/>
                                        </p:tgtEl>
                                      </p:cBhvr>
                                    </p:animEffect>
                                  </p:childTnLst>
                                </p:cTn>
                              </p:par>
                            </p:childTnLst>
                          </p:cTn>
                        </p:par>
                        <p:par>
                          <p:cTn id="59" fill="hold">
                            <p:stCondLst>
                              <p:cond delay="20500"/>
                            </p:stCondLst>
                            <p:childTnLst>
                              <p:par>
                                <p:cTn id="60" presetID="12" presetClass="entr" presetSubtype="8" fill="hold" nodeType="afterEffect">
                                  <p:stCondLst>
                                    <p:cond delay="1000"/>
                                  </p:stCondLst>
                                  <p:childTnLst>
                                    <p:set>
                                      <p:cBhvr>
                                        <p:cTn id="61" dur="1" fill="hold">
                                          <p:stCondLst>
                                            <p:cond delay="0"/>
                                          </p:stCondLst>
                                        </p:cTn>
                                        <p:tgtEl>
                                          <p:spTgt spid="272404"/>
                                        </p:tgtEl>
                                        <p:attrNameLst>
                                          <p:attrName>style.visibility</p:attrName>
                                        </p:attrNameLst>
                                      </p:cBhvr>
                                      <p:to>
                                        <p:strVal val="visible"/>
                                      </p:to>
                                    </p:set>
                                    <p:animEffect transition="in" filter="slide(fromLeft)">
                                      <p:cBhvr>
                                        <p:cTn id="62" dur="500"/>
                                        <p:tgtEl>
                                          <p:spTgt spid="272404"/>
                                        </p:tgtEl>
                                      </p:cBhvr>
                                    </p:animEffect>
                                  </p:childTnLst>
                                </p:cTn>
                              </p:par>
                            </p:childTnLst>
                          </p:cTn>
                        </p:par>
                        <p:par>
                          <p:cTn id="63" fill="hold">
                            <p:stCondLst>
                              <p:cond delay="22000"/>
                            </p:stCondLst>
                            <p:childTnLst>
                              <p:par>
                                <p:cTn id="64" presetID="12" presetClass="entr" presetSubtype="8" fill="hold" grpId="0" nodeType="afterEffect">
                                  <p:stCondLst>
                                    <p:cond delay="1000"/>
                                  </p:stCondLst>
                                  <p:childTnLst>
                                    <p:set>
                                      <p:cBhvr>
                                        <p:cTn id="65" dur="1" fill="hold">
                                          <p:stCondLst>
                                            <p:cond delay="0"/>
                                          </p:stCondLst>
                                        </p:cTn>
                                        <p:tgtEl>
                                          <p:spTgt spid="272393"/>
                                        </p:tgtEl>
                                        <p:attrNameLst>
                                          <p:attrName>style.visibility</p:attrName>
                                        </p:attrNameLst>
                                      </p:cBhvr>
                                      <p:to>
                                        <p:strVal val="visible"/>
                                      </p:to>
                                    </p:set>
                                    <p:animEffect transition="in" filter="slide(fromLeft)">
                                      <p:cBhvr>
                                        <p:cTn id="66" dur="500"/>
                                        <p:tgtEl>
                                          <p:spTgt spid="2723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2390" grpId="0" animBg="1"/>
      <p:bldP spid="272391" grpId="0" animBg="1"/>
      <p:bldP spid="272392" grpId="0" autoUpdateAnimBg="0"/>
      <p:bldP spid="272393" grpId="0" autoUpdateAnimBg="0"/>
      <p:bldP spid="272400" grpId="0" autoUpdateAnimBg="0"/>
      <p:bldP spid="272401" grpId="0" autoUpdateAnimBg="0"/>
      <p:bldP spid="272402" grpId="0" autoUpdateAnimBg="0"/>
      <p:bldP spid="272408"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606" name="Rectangle 30"/>
          <p:cNvSpPr>
            <a:spLocks noChangeArrowheads="1"/>
          </p:cNvSpPr>
          <p:nvPr/>
        </p:nvSpPr>
        <p:spPr bwMode="auto">
          <a:xfrm>
            <a:off x="284391" y="1044687"/>
            <a:ext cx="7772400" cy="488174"/>
          </a:xfrm>
          <a:prstGeom prst="rect">
            <a:avLst/>
          </a:prstGeom>
          <a:noFill/>
          <a:ln w="12700">
            <a:noFill/>
            <a:miter lim="800000"/>
            <a:headEnd/>
            <a:tailEnd/>
          </a:ln>
          <a:effectLst/>
        </p:spPr>
        <p:txBody>
          <a:bodyPr lIns="68034" tIns="33420" rIns="68034" bIns="33420" anchor="ctr"/>
          <a:lstStyle/>
          <a:p>
            <a:pPr algn="l">
              <a:defRPr/>
            </a:pPr>
            <a:r>
              <a:rPr lang="en-US" sz="2400" b="1" dirty="0">
                <a:latin typeface="+mn-lt"/>
              </a:rPr>
              <a:t>ANOVA Table for a Completely Randomized Design</a:t>
            </a:r>
          </a:p>
        </p:txBody>
      </p:sp>
      <p:grpSp>
        <p:nvGrpSpPr>
          <p:cNvPr id="6" name="Group 5"/>
          <p:cNvGrpSpPr/>
          <p:nvPr/>
        </p:nvGrpSpPr>
        <p:grpSpPr>
          <a:xfrm>
            <a:off x="229150" y="1927478"/>
            <a:ext cx="8699501" cy="2650937"/>
            <a:chOff x="304778" y="1431924"/>
            <a:chExt cx="11570638" cy="3525838"/>
          </a:xfrm>
        </p:grpSpPr>
        <p:sp>
          <p:nvSpPr>
            <p:cNvPr id="280578" name="Rectangle 2"/>
            <p:cNvSpPr>
              <a:spLocks noChangeArrowheads="1"/>
            </p:cNvSpPr>
            <p:nvPr/>
          </p:nvSpPr>
          <p:spPr bwMode="auto">
            <a:xfrm>
              <a:off x="304778" y="1431924"/>
              <a:ext cx="11570638" cy="3525838"/>
            </a:xfrm>
            <a:prstGeom prst="rect">
              <a:avLst/>
            </a:prstGeom>
            <a:solidFill>
              <a:schemeClr val="bg2"/>
            </a:solidFill>
            <a:ln w="12700">
              <a:solidFill>
                <a:schemeClr val="tx1"/>
              </a:solidFill>
              <a:miter lim="800000"/>
              <a:headEnd/>
              <a:tailEnd/>
            </a:ln>
            <a:effectLst/>
            <a:scene3d>
              <a:camera prst="orthographicFront">
                <a:rot lat="0" lon="0" rev="0"/>
              </a:camera>
              <a:lightRig rig="balanced" dir="t">
                <a:rot lat="0" lon="0" rev="8700000"/>
              </a:lightRig>
            </a:scene3d>
            <a:sp3d/>
          </p:spPr>
          <p:txBody>
            <a:bodyPr wrap="none" anchor="ctr"/>
            <a:lstStyle/>
            <a:p>
              <a:pPr>
                <a:defRPr/>
              </a:pPr>
              <a:endParaRPr lang="en-US">
                <a:effectLst/>
                <a:latin typeface="+mn-lt"/>
              </a:endParaRPr>
            </a:p>
          </p:txBody>
        </p:sp>
        <p:sp>
          <p:nvSpPr>
            <p:cNvPr id="280579" name="Line 3"/>
            <p:cNvSpPr>
              <a:spLocks noChangeShapeType="1"/>
            </p:cNvSpPr>
            <p:nvPr/>
          </p:nvSpPr>
          <p:spPr bwMode="auto">
            <a:xfrm>
              <a:off x="500410" y="2486025"/>
              <a:ext cx="11139906" cy="0"/>
            </a:xfrm>
            <a:prstGeom prst="line">
              <a:avLst/>
            </a:prstGeom>
            <a:noFill/>
            <a:ln w="12700">
              <a:solidFill>
                <a:schemeClr val="tx1"/>
              </a:solidFill>
              <a:round/>
              <a:headEnd/>
              <a:tailEnd/>
            </a:ln>
            <a:effectLst/>
          </p:spPr>
          <p:txBody>
            <a:bodyPr wrap="none" anchor="ctr"/>
            <a:lstStyle/>
            <a:p>
              <a:pPr>
                <a:defRPr/>
              </a:pPr>
              <a:endParaRPr lang="en-US">
                <a:effectLst/>
                <a:latin typeface="+mn-lt"/>
              </a:endParaRPr>
            </a:p>
          </p:txBody>
        </p:sp>
        <p:sp>
          <p:nvSpPr>
            <p:cNvPr id="280580" name="Line 4"/>
            <p:cNvSpPr>
              <a:spLocks noChangeShapeType="1"/>
            </p:cNvSpPr>
            <p:nvPr/>
          </p:nvSpPr>
          <p:spPr bwMode="auto">
            <a:xfrm>
              <a:off x="521524" y="4281488"/>
              <a:ext cx="11137794" cy="0"/>
            </a:xfrm>
            <a:prstGeom prst="line">
              <a:avLst/>
            </a:prstGeom>
            <a:noFill/>
            <a:ln w="12700">
              <a:solidFill>
                <a:schemeClr val="tx1"/>
              </a:solidFill>
              <a:round/>
              <a:headEnd/>
              <a:tailEnd/>
            </a:ln>
            <a:effectLst/>
          </p:spPr>
          <p:txBody>
            <a:bodyPr wrap="none" anchor="ctr"/>
            <a:lstStyle/>
            <a:p>
              <a:pPr>
                <a:defRPr/>
              </a:pPr>
              <a:endParaRPr lang="en-US">
                <a:effectLst/>
                <a:latin typeface="+mn-lt"/>
              </a:endParaRPr>
            </a:p>
          </p:txBody>
        </p:sp>
        <p:sp>
          <p:nvSpPr>
            <p:cNvPr id="280585" name="Text Box 9"/>
            <p:cNvSpPr txBox="1">
              <a:spLocks noChangeArrowheads="1"/>
            </p:cNvSpPr>
            <p:nvPr/>
          </p:nvSpPr>
          <p:spPr bwMode="auto">
            <a:xfrm>
              <a:off x="675798" y="1624013"/>
              <a:ext cx="1422249" cy="787835"/>
            </a:xfrm>
            <a:prstGeom prst="rect">
              <a:avLst/>
            </a:prstGeom>
            <a:noFill/>
            <a:ln w="12700">
              <a:noFill/>
              <a:miter lim="800000"/>
              <a:headEnd/>
              <a:tailEnd/>
            </a:ln>
            <a:effectLst/>
          </p:spPr>
          <p:txBody>
            <a:bodyPr wrap="none">
              <a:spAutoFit/>
            </a:bodyPr>
            <a:lstStyle/>
            <a:p>
              <a:pPr>
                <a:lnSpc>
                  <a:spcPct val="90000"/>
                </a:lnSpc>
                <a:defRPr/>
              </a:pPr>
              <a:r>
                <a:rPr lang="en-US" sz="1805" dirty="0">
                  <a:latin typeface="+mn-lt"/>
                </a:rPr>
                <a:t>Source of</a:t>
              </a:r>
            </a:p>
            <a:p>
              <a:pPr>
                <a:lnSpc>
                  <a:spcPct val="90000"/>
                </a:lnSpc>
                <a:defRPr/>
              </a:pPr>
              <a:r>
                <a:rPr lang="en-US" sz="1805" dirty="0">
                  <a:latin typeface="+mn-lt"/>
                </a:rPr>
                <a:t>Variation</a:t>
              </a:r>
            </a:p>
          </p:txBody>
        </p:sp>
        <p:sp>
          <p:nvSpPr>
            <p:cNvPr id="280586" name="Text Box 10"/>
            <p:cNvSpPr txBox="1">
              <a:spLocks noChangeArrowheads="1"/>
            </p:cNvSpPr>
            <p:nvPr/>
          </p:nvSpPr>
          <p:spPr bwMode="auto">
            <a:xfrm>
              <a:off x="2824828" y="1624013"/>
              <a:ext cx="1232922" cy="787835"/>
            </a:xfrm>
            <a:prstGeom prst="rect">
              <a:avLst/>
            </a:prstGeom>
            <a:noFill/>
            <a:ln w="12700">
              <a:noFill/>
              <a:miter lim="800000"/>
              <a:headEnd/>
              <a:tailEnd/>
            </a:ln>
            <a:effectLst/>
          </p:spPr>
          <p:txBody>
            <a:bodyPr wrap="none">
              <a:spAutoFit/>
            </a:bodyPr>
            <a:lstStyle/>
            <a:p>
              <a:pPr>
                <a:lnSpc>
                  <a:spcPct val="90000"/>
                </a:lnSpc>
                <a:defRPr/>
              </a:pPr>
              <a:r>
                <a:rPr lang="en-US" sz="1805">
                  <a:latin typeface="+mn-lt"/>
                </a:rPr>
                <a:t>Sum of</a:t>
              </a:r>
            </a:p>
            <a:p>
              <a:pPr>
                <a:lnSpc>
                  <a:spcPct val="90000"/>
                </a:lnSpc>
                <a:defRPr/>
              </a:pPr>
              <a:r>
                <a:rPr lang="en-US" sz="1805">
                  <a:latin typeface="+mn-lt"/>
                </a:rPr>
                <a:t>Squares</a:t>
              </a:r>
            </a:p>
          </p:txBody>
        </p:sp>
        <p:sp>
          <p:nvSpPr>
            <p:cNvPr id="280587" name="Text Box 11"/>
            <p:cNvSpPr txBox="1">
              <a:spLocks noChangeArrowheads="1"/>
            </p:cNvSpPr>
            <p:nvPr/>
          </p:nvSpPr>
          <p:spPr bwMode="auto">
            <a:xfrm>
              <a:off x="4638774" y="1624013"/>
              <a:ext cx="1588974" cy="787835"/>
            </a:xfrm>
            <a:prstGeom prst="rect">
              <a:avLst/>
            </a:prstGeom>
            <a:noFill/>
            <a:ln w="12700">
              <a:noFill/>
              <a:miter lim="800000"/>
              <a:headEnd/>
              <a:tailEnd/>
            </a:ln>
            <a:effectLst/>
          </p:spPr>
          <p:txBody>
            <a:bodyPr wrap="none">
              <a:spAutoFit/>
            </a:bodyPr>
            <a:lstStyle/>
            <a:p>
              <a:pPr>
                <a:lnSpc>
                  <a:spcPct val="90000"/>
                </a:lnSpc>
                <a:defRPr/>
              </a:pPr>
              <a:r>
                <a:rPr lang="en-US" sz="1805">
                  <a:latin typeface="+mn-lt"/>
                </a:rPr>
                <a:t>Degrees of</a:t>
              </a:r>
            </a:p>
            <a:p>
              <a:pPr>
                <a:lnSpc>
                  <a:spcPct val="90000"/>
                </a:lnSpc>
                <a:defRPr/>
              </a:pPr>
              <a:r>
                <a:rPr lang="en-US" sz="1805">
                  <a:latin typeface="+mn-lt"/>
                </a:rPr>
                <a:t>Freedom</a:t>
              </a:r>
            </a:p>
          </p:txBody>
        </p:sp>
        <p:sp>
          <p:nvSpPr>
            <p:cNvPr id="280588" name="Text Box 12"/>
            <p:cNvSpPr txBox="1">
              <a:spLocks noChangeArrowheads="1"/>
            </p:cNvSpPr>
            <p:nvPr/>
          </p:nvSpPr>
          <p:spPr bwMode="auto">
            <a:xfrm>
              <a:off x="7146862" y="1643063"/>
              <a:ext cx="1113528" cy="787835"/>
            </a:xfrm>
            <a:prstGeom prst="rect">
              <a:avLst/>
            </a:prstGeom>
            <a:noFill/>
            <a:ln w="12700">
              <a:noFill/>
              <a:miter lim="800000"/>
              <a:headEnd/>
              <a:tailEnd/>
            </a:ln>
            <a:effectLst/>
          </p:spPr>
          <p:txBody>
            <a:bodyPr wrap="none">
              <a:spAutoFit/>
            </a:bodyPr>
            <a:lstStyle/>
            <a:p>
              <a:pPr>
                <a:lnSpc>
                  <a:spcPct val="90000"/>
                </a:lnSpc>
                <a:defRPr/>
              </a:pPr>
              <a:r>
                <a:rPr lang="en-US" sz="1805" dirty="0">
                  <a:latin typeface="+mn-lt"/>
                </a:rPr>
                <a:t>Mean</a:t>
              </a:r>
            </a:p>
            <a:p>
              <a:pPr>
                <a:lnSpc>
                  <a:spcPct val="90000"/>
                </a:lnSpc>
                <a:defRPr/>
              </a:pPr>
              <a:r>
                <a:rPr lang="en-US" sz="1805" dirty="0">
                  <a:latin typeface="+mn-lt"/>
                </a:rPr>
                <a:t>Square</a:t>
              </a:r>
            </a:p>
          </p:txBody>
        </p:sp>
        <p:sp>
          <p:nvSpPr>
            <p:cNvPr id="280589" name="Text Box 13"/>
            <p:cNvSpPr txBox="1">
              <a:spLocks noChangeArrowheads="1"/>
            </p:cNvSpPr>
            <p:nvPr/>
          </p:nvSpPr>
          <p:spPr bwMode="auto">
            <a:xfrm>
              <a:off x="9652118" y="1941513"/>
              <a:ext cx="386327" cy="492247"/>
            </a:xfrm>
            <a:prstGeom prst="rect">
              <a:avLst/>
            </a:prstGeom>
            <a:noFill/>
            <a:ln w="12700">
              <a:noFill/>
              <a:miter lim="800000"/>
              <a:headEnd/>
              <a:tailEnd/>
            </a:ln>
            <a:effectLst/>
          </p:spPr>
          <p:txBody>
            <a:bodyPr wrap="none">
              <a:spAutoFit/>
            </a:bodyPr>
            <a:lstStyle/>
            <a:p>
              <a:pPr>
                <a:defRPr/>
              </a:pPr>
              <a:r>
                <a:rPr lang="en-US" sz="1805" i="1" dirty="0">
                  <a:latin typeface="+mn-lt"/>
                </a:rPr>
                <a:t>F</a:t>
              </a:r>
            </a:p>
          </p:txBody>
        </p:sp>
        <p:sp>
          <p:nvSpPr>
            <p:cNvPr id="280590" name="Text Box 14"/>
            <p:cNvSpPr txBox="1">
              <a:spLocks noChangeArrowheads="1"/>
            </p:cNvSpPr>
            <p:nvPr/>
          </p:nvSpPr>
          <p:spPr bwMode="auto">
            <a:xfrm>
              <a:off x="631525" y="2714625"/>
              <a:ext cx="1658052" cy="492247"/>
            </a:xfrm>
            <a:prstGeom prst="rect">
              <a:avLst/>
            </a:prstGeom>
            <a:noFill/>
            <a:ln w="12700">
              <a:noFill/>
              <a:miter lim="800000"/>
              <a:headEnd/>
              <a:tailEnd/>
            </a:ln>
            <a:effectLst/>
          </p:spPr>
          <p:txBody>
            <a:bodyPr wrap="none">
              <a:spAutoFit/>
            </a:bodyPr>
            <a:lstStyle/>
            <a:p>
              <a:pPr>
                <a:defRPr/>
              </a:pPr>
              <a:r>
                <a:rPr lang="en-US" sz="1805" dirty="0">
                  <a:latin typeface="+mn-lt"/>
                </a:rPr>
                <a:t>Treatments</a:t>
              </a:r>
            </a:p>
          </p:txBody>
        </p:sp>
        <p:sp>
          <p:nvSpPr>
            <p:cNvPr id="280591" name="Text Box 15"/>
            <p:cNvSpPr txBox="1">
              <a:spLocks noChangeArrowheads="1"/>
            </p:cNvSpPr>
            <p:nvPr/>
          </p:nvSpPr>
          <p:spPr bwMode="auto">
            <a:xfrm>
              <a:off x="956186" y="3562803"/>
              <a:ext cx="873885" cy="492247"/>
            </a:xfrm>
            <a:prstGeom prst="rect">
              <a:avLst/>
            </a:prstGeom>
            <a:noFill/>
            <a:ln w="12700">
              <a:noFill/>
              <a:miter lim="800000"/>
              <a:headEnd/>
              <a:tailEnd/>
            </a:ln>
            <a:effectLst/>
          </p:spPr>
          <p:txBody>
            <a:bodyPr wrap="none">
              <a:spAutoFit/>
            </a:bodyPr>
            <a:lstStyle/>
            <a:p>
              <a:pPr>
                <a:defRPr/>
              </a:pPr>
              <a:r>
                <a:rPr lang="en-US" sz="1805" dirty="0">
                  <a:latin typeface="+mn-lt"/>
                </a:rPr>
                <a:t>Error</a:t>
              </a:r>
            </a:p>
          </p:txBody>
        </p:sp>
        <p:sp>
          <p:nvSpPr>
            <p:cNvPr id="280592" name="Text Box 16"/>
            <p:cNvSpPr txBox="1">
              <a:spLocks noChangeArrowheads="1"/>
            </p:cNvSpPr>
            <p:nvPr/>
          </p:nvSpPr>
          <p:spPr bwMode="auto">
            <a:xfrm>
              <a:off x="970103" y="4381501"/>
              <a:ext cx="845571" cy="492247"/>
            </a:xfrm>
            <a:prstGeom prst="rect">
              <a:avLst/>
            </a:prstGeom>
            <a:noFill/>
            <a:ln w="12700">
              <a:noFill/>
              <a:miter lim="800000"/>
              <a:headEnd/>
              <a:tailEnd/>
            </a:ln>
            <a:effectLst/>
          </p:spPr>
          <p:txBody>
            <a:bodyPr wrap="none">
              <a:spAutoFit/>
            </a:bodyPr>
            <a:lstStyle/>
            <a:p>
              <a:pPr>
                <a:defRPr/>
              </a:pPr>
              <a:r>
                <a:rPr lang="en-US" sz="1805">
                  <a:latin typeface="+mn-lt"/>
                </a:rPr>
                <a:t>Total</a:t>
              </a:r>
            </a:p>
          </p:txBody>
        </p:sp>
        <p:sp>
          <p:nvSpPr>
            <p:cNvPr id="280593" name="Text Box 17"/>
            <p:cNvSpPr txBox="1">
              <a:spLocks noChangeArrowheads="1"/>
            </p:cNvSpPr>
            <p:nvPr/>
          </p:nvSpPr>
          <p:spPr bwMode="auto">
            <a:xfrm>
              <a:off x="5106127" y="2714625"/>
              <a:ext cx="776493" cy="492247"/>
            </a:xfrm>
            <a:prstGeom prst="rect">
              <a:avLst/>
            </a:prstGeom>
            <a:noFill/>
            <a:ln w="12700">
              <a:noFill/>
              <a:miter lim="800000"/>
              <a:headEnd/>
              <a:tailEnd/>
            </a:ln>
            <a:effectLst/>
          </p:spPr>
          <p:txBody>
            <a:bodyPr wrap="none">
              <a:spAutoFit/>
            </a:bodyPr>
            <a:lstStyle/>
            <a:p>
              <a:pPr>
                <a:defRPr/>
              </a:pPr>
              <a:r>
                <a:rPr lang="en-US" sz="1805" i="1">
                  <a:latin typeface="+mn-lt"/>
                </a:rPr>
                <a:t>k</a:t>
              </a:r>
              <a:r>
                <a:rPr lang="en-US" sz="1805">
                  <a:latin typeface="+mn-lt"/>
                </a:rPr>
                <a:t> - 1</a:t>
              </a:r>
            </a:p>
          </p:txBody>
        </p:sp>
        <p:sp>
          <p:nvSpPr>
            <p:cNvPr id="280594" name="Text Box 18"/>
            <p:cNvSpPr txBox="1">
              <a:spLocks noChangeArrowheads="1"/>
            </p:cNvSpPr>
            <p:nvPr/>
          </p:nvSpPr>
          <p:spPr bwMode="auto">
            <a:xfrm>
              <a:off x="5039542" y="4381501"/>
              <a:ext cx="893755" cy="492247"/>
            </a:xfrm>
            <a:prstGeom prst="rect">
              <a:avLst/>
            </a:prstGeom>
            <a:noFill/>
            <a:ln w="12700">
              <a:noFill/>
              <a:miter lim="800000"/>
              <a:headEnd/>
              <a:tailEnd/>
            </a:ln>
            <a:effectLst/>
          </p:spPr>
          <p:txBody>
            <a:bodyPr wrap="none">
              <a:spAutoFit/>
            </a:bodyPr>
            <a:lstStyle/>
            <a:p>
              <a:pPr>
                <a:defRPr/>
              </a:pPr>
              <a:r>
                <a:rPr lang="en-US" sz="1805" i="1">
                  <a:latin typeface="+mn-lt"/>
                </a:rPr>
                <a:t>n</a:t>
              </a:r>
              <a:r>
                <a:rPr lang="en-US" sz="1805" baseline="-25000">
                  <a:latin typeface="+mn-lt"/>
                </a:rPr>
                <a:t>T</a:t>
              </a:r>
              <a:r>
                <a:rPr lang="en-US" sz="1805">
                  <a:latin typeface="+mn-lt"/>
                </a:rPr>
                <a:t> - 1</a:t>
              </a:r>
            </a:p>
          </p:txBody>
        </p:sp>
        <p:sp>
          <p:nvSpPr>
            <p:cNvPr id="280595" name="Text Box 19"/>
            <p:cNvSpPr txBox="1">
              <a:spLocks noChangeArrowheads="1"/>
            </p:cNvSpPr>
            <p:nvPr/>
          </p:nvSpPr>
          <p:spPr bwMode="auto">
            <a:xfrm>
              <a:off x="3061153" y="2724150"/>
              <a:ext cx="840454" cy="492247"/>
            </a:xfrm>
            <a:prstGeom prst="rect">
              <a:avLst/>
            </a:prstGeom>
            <a:noFill/>
            <a:ln w="12700">
              <a:noFill/>
              <a:miter lim="800000"/>
              <a:headEnd/>
              <a:tailEnd/>
            </a:ln>
            <a:effectLst/>
          </p:spPr>
          <p:txBody>
            <a:bodyPr wrap="none">
              <a:spAutoFit/>
            </a:bodyPr>
            <a:lstStyle/>
            <a:p>
              <a:pPr>
                <a:defRPr/>
              </a:pPr>
              <a:r>
                <a:rPr lang="en-US" sz="1805">
                  <a:latin typeface="+mn-lt"/>
                </a:rPr>
                <a:t>SSTR</a:t>
              </a:r>
            </a:p>
          </p:txBody>
        </p:sp>
        <p:sp>
          <p:nvSpPr>
            <p:cNvPr id="280596" name="Text Box 20"/>
            <p:cNvSpPr txBox="1">
              <a:spLocks noChangeArrowheads="1"/>
            </p:cNvSpPr>
            <p:nvPr/>
          </p:nvSpPr>
          <p:spPr bwMode="auto">
            <a:xfrm>
              <a:off x="3144506" y="3562803"/>
              <a:ext cx="678419" cy="492247"/>
            </a:xfrm>
            <a:prstGeom prst="rect">
              <a:avLst/>
            </a:prstGeom>
            <a:noFill/>
            <a:ln w="12700">
              <a:noFill/>
              <a:miter lim="800000"/>
              <a:headEnd/>
              <a:tailEnd/>
            </a:ln>
            <a:effectLst/>
          </p:spPr>
          <p:txBody>
            <a:bodyPr wrap="none">
              <a:spAutoFit/>
            </a:bodyPr>
            <a:lstStyle/>
            <a:p>
              <a:pPr>
                <a:defRPr/>
              </a:pPr>
              <a:r>
                <a:rPr lang="en-US" sz="1805">
                  <a:latin typeface="+mn-lt"/>
                </a:rPr>
                <a:t>SSE</a:t>
              </a:r>
            </a:p>
          </p:txBody>
        </p:sp>
        <p:sp>
          <p:nvSpPr>
            <p:cNvPr id="280597" name="Text Box 21"/>
            <p:cNvSpPr txBox="1">
              <a:spLocks noChangeArrowheads="1"/>
            </p:cNvSpPr>
            <p:nvPr/>
          </p:nvSpPr>
          <p:spPr bwMode="auto">
            <a:xfrm>
              <a:off x="3144508" y="4381501"/>
              <a:ext cx="674155" cy="492247"/>
            </a:xfrm>
            <a:prstGeom prst="rect">
              <a:avLst/>
            </a:prstGeom>
            <a:noFill/>
            <a:ln w="12700">
              <a:noFill/>
              <a:miter lim="800000"/>
              <a:headEnd/>
              <a:tailEnd/>
            </a:ln>
            <a:effectLst/>
          </p:spPr>
          <p:txBody>
            <a:bodyPr wrap="none">
              <a:spAutoFit/>
            </a:bodyPr>
            <a:lstStyle/>
            <a:p>
              <a:pPr>
                <a:defRPr/>
              </a:pPr>
              <a:r>
                <a:rPr lang="en-US" sz="1805">
                  <a:latin typeface="+mn-lt"/>
                </a:rPr>
                <a:t>SST</a:t>
              </a:r>
            </a:p>
          </p:txBody>
        </p:sp>
        <p:sp>
          <p:nvSpPr>
            <p:cNvPr id="280598" name="Text Box 22"/>
            <p:cNvSpPr txBox="1">
              <a:spLocks noChangeArrowheads="1"/>
            </p:cNvSpPr>
            <p:nvPr/>
          </p:nvSpPr>
          <p:spPr bwMode="auto">
            <a:xfrm>
              <a:off x="5083059" y="3562803"/>
              <a:ext cx="855379" cy="492247"/>
            </a:xfrm>
            <a:prstGeom prst="rect">
              <a:avLst/>
            </a:prstGeom>
            <a:noFill/>
            <a:ln w="12700">
              <a:noFill/>
              <a:miter lim="800000"/>
              <a:headEnd/>
              <a:tailEnd/>
            </a:ln>
            <a:effectLst/>
          </p:spPr>
          <p:txBody>
            <a:bodyPr wrap="none">
              <a:spAutoFit/>
            </a:bodyPr>
            <a:lstStyle/>
            <a:p>
              <a:pPr>
                <a:defRPr/>
              </a:pPr>
              <a:r>
                <a:rPr lang="en-US" sz="1805" i="1">
                  <a:latin typeface="+mn-lt"/>
                </a:rPr>
                <a:t>n</a:t>
              </a:r>
              <a:r>
                <a:rPr lang="en-US" sz="1805" baseline="-25000">
                  <a:latin typeface="+mn-lt"/>
                </a:rPr>
                <a:t>T </a:t>
              </a:r>
              <a:r>
                <a:rPr lang="en-US" sz="1805">
                  <a:latin typeface="+mn-lt"/>
                </a:rPr>
                <a:t>- </a:t>
              </a:r>
              <a:r>
                <a:rPr lang="en-US" sz="1805" i="1">
                  <a:latin typeface="+mn-lt"/>
                </a:rPr>
                <a:t>k</a:t>
              </a:r>
            </a:p>
          </p:txBody>
        </p:sp>
        <p:sp>
          <p:nvSpPr>
            <p:cNvPr id="280607" name="Text Box 31"/>
            <p:cNvSpPr txBox="1">
              <a:spLocks noChangeArrowheads="1"/>
            </p:cNvSpPr>
            <p:nvPr/>
          </p:nvSpPr>
          <p:spPr bwMode="auto">
            <a:xfrm>
              <a:off x="10667032" y="1590676"/>
              <a:ext cx="936311" cy="861690"/>
            </a:xfrm>
            <a:prstGeom prst="rect">
              <a:avLst/>
            </a:prstGeom>
            <a:noFill/>
            <a:ln w="12700">
              <a:noFill/>
              <a:miter lim="800000"/>
              <a:headEnd/>
              <a:tailEnd/>
            </a:ln>
            <a:effectLst/>
          </p:spPr>
          <p:txBody>
            <a:bodyPr wrap="none">
              <a:spAutoFit/>
            </a:bodyPr>
            <a:lstStyle/>
            <a:p>
              <a:pPr>
                <a:defRPr/>
              </a:pPr>
              <a:r>
                <a:rPr lang="en-US" sz="1805" i="1">
                  <a:latin typeface="+mn-lt"/>
                </a:rPr>
                <a:t>p</a:t>
              </a:r>
              <a:r>
                <a:rPr lang="en-US" sz="1805">
                  <a:latin typeface="+mn-lt"/>
                </a:rPr>
                <a:t>-</a:t>
              </a:r>
            </a:p>
            <a:p>
              <a:pPr>
                <a:defRPr/>
              </a:pPr>
              <a:r>
                <a:rPr lang="en-US" sz="1805">
                  <a:latin typeface="+mn-lt"/>
                </a:rPr>
                <a:t>Value</a:t>
              </a:r>
            </a:p>
          </p:txBody>
        </p:sp>
        <mc:AlternateContent xmlns:mc="http://schemas.openxmlformats.org/markup-compatibility/2006" xmlns:a14="http://schemas.microsoft.com/office/drawing/2010/main">
          <mc:Choice Requires="a14">
            <p:sp>
              <p:nvSpPr>
                <p:cNvPr id="2" name="TextBox 1"/>
                <p:cNvSpPr txBox="1"/>
                <p:nvPr/>
              </p:nvSpPr>
              <p:spPr>
                <a:xfrm>
                  <a:off x="6644894" y="3358236"/>
                  <a:ext cx="2192087" cy="877296"/>
                </a:xfrm>
                <a:prstGeom prst="rect">
                  <a:avLst/>
                </a:prstGeom>
                <a:noFill/>
                <a:effectLst/>
              </p:spPr>
              <p:txBody>
                <a:bodyPr wrap="none" rtlCol="0">
                  <a:spAutoFit/>
                </a:bodyPr>
                <a:lstStyle/>
                <a:p>
                  <a:pPr/>
                  <a14:m>
                    <m:oMathPara xmlns:m="http://schemas.openxmlformats.org/officeDocument/2006/math">
                      <m:oMathParaPr>
                        <m:jc m:val="centerGroup"/>
                      </m:oMathParaPr>
                      <m:oMath xmlns:m="http://schemas.openxmlformats.org/officeDocument/2006/math">
                        <m:r>
                          <m:rPr>
                            <m:sty m:val="p"/>
                          </m:rPr>
                          <a:rPr lang="en-US" sz="1805">
                            <a:latin typeface="Cambria Math" panose="02040503050406030204" pitchFamily="18" charset="0"/>
                          </a:rPr>
                          <m:t>MSE</m:t>
                        </m:r>
                        <m:r>
                          <a:rPr lang="en-US" sz="1805" i="1">
                            <a:latin typeface="Cambria Math" panose="02040503050406030204" pitchFamily="18" charset="0"/>
                          </a:rPr>
                          <m:t>=</m:t>
                        </m:r>
                        <m:f>
                          <m:fPr>
                            <m:ctrlPr>
                              <a:rPr lang="en-US" sz="1805" i="1">
                                <a:latin typeface="Cambria Math" panose="02040503050406030204" pitchFamily="18" charset="0"/>
                              </a:rPr>
                            </m:ctrlPr>
                          </m:fPr>
                          <m:num>
                            <m:r>
                              <m:rPr>
                                <m:sty m:val="p"/>
                              </m:rPr>
                              <a:rPr lang="en-US" sz="1805">
                                <a:latin typeface="Cambria Math" panose="02040503050406030204" pitchFamily="18" charset="0"/>
                              </a:rPr>
                              <m:t>SSE</m:t>
                            </m:r>
                          </m:num>
                          <m:den>
                            <m:sSub>
                              <m:sSubPr>
                                <m:ctrlPr>
                                  <a:rPr lang="en-US" sz="1805" i="1">
                                    <a:latin typeface="Cambria Math" panose="02040503050406030204" pitchFamily="18" charset="0"/>
                                  </a:rPr>
                                </m:ctrlPr>
                              </m:sSubPr>
                              <m:e>
                                <m:r>
                                  <a:rPr lang="en-US" sz="1805" i="1">
                                    <a:latin typeface="Cambria Math" panose="02040503050406030204" pitchFamily="18" charset="0"/>
                                  </a:rPr>
                                  <m:t>𝑛</m:t>
                                </m:r>
                              </m:e>
                              <m:sub>
                                <m:r>
                                  <a:rPr lang="en-US" sz="1805" i="1">
                                    <a:latin typeface="Cambria Math" panose="02040503050406030204" pitchFamily="18" charset="0"/>
                                  </a:rPr>
                                  <m:t>𝑇</m:t>
                                </m:r>
                              </m:sub>
                            </m:sSub>
                            <m:r>
                              <a:rPr lang="en-US" sz="1805" i="1">
                                <a:latin typeface="Cambria Math" panose="02040503050406030204" pitchFamily="18" charset="0"/>
                              </a:rPr>
                              <m:t>−</m:t>
                            </m:r>
                            <m:r>
                              <a:rPr lang="en-US" sz="1805" i="1">
                                <a:latin typeface="Cambria Math" panose="02040503050406030204" pitchFamily="18" charset="0"/>
                              </a:rPr>
                              <m:t>𝑘</m:t>
                            </m:r>
                          </m:den>
                        </m:f>
                      </m:oMath>
                    </m:oMathPara>
                  </a14:m>
                  <a:endParaRPr lang="en-US" sz="1805" dirty="0">
                    <a:latin typeface="+mn-lt"/>
                  </a:endParaRPr>
                </a:p>
              </p:txBody>
            </p:sp>
          </mc:Choice>
          <mc:Fallback xmlns="">
            <p:sp>
              <p:nvSpPr>
                <p:cNvPr id="2" name="TextBox 1"/>
                <p:cNvSpPr txBox="1">
                  <a:spLocks noRot="1" noChangeAspect="1" noMove="1" noResize="1" noEditPoints="1" noAdjustHandles="1" noChangeArrowheads="1" noChangeShapeType="1" noTextEdit="1"/>
                </p:cNvSpPr>
                <p:nvPr/>
              </p:nvSpPr>
              <p:spPr>
                <a:xfrm>
                  <a:off x="6644894" y="3358236"/>
                  <a:ext cx="2192087" cy="877296"/>
                </a:xfrm>
                <a:prstGeom prst="rect">
                  <a:avLst/>
                </a:prstGeom>
                <a:blipFill>
                  <a:blip r:embed="rId2"/>
                  <a:stretch>
                    <a:fillRect/>
                  </a:stretch>
                </a:blipFill>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3" name="TextBox 32"/>
                <p:cNvSpPr txBox="1"/>
                <p:nvPr/>
              </p:nvSpPr>
              <p:spPr>
                <a:xfrm>
                  <a:off x="9334059" y="2527154"/>
                  <a:ext cx="1096301" cy="816830"/>
                </a:xfrm>
                <a:prstGeom prst="rect">
                  <a:avLst/>
                </a:prstGeom>
                <a:noFill/>
                <a:effectLst/>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US" sz="1805" i="1">
                                <a:latin typeface="Cambria Math" panose="02040503050406030204" pitchFamily="18" charset="0"/>
                              </a:rPr>
                            </m:ctrlPr>
                          </m:fPr>
                          <m:num>
                            <m:r>
                              <m:rPr>
                                <m:sty m:val="p"/>
                              </m:rPr>
                              <a:rPr lang="en-US" sz="1805">
                                <a:latin typeface="Cambria Math" panose="02040503050406030204" pitchFamily="18" charset="0"/>
                              </a:rPr>
                              <m:t>MSTR</m:t>
                            </m:r>
                          </m:num>
                          <m:den>
                            <m:r>
                              <m:rPr>
                                <m:sty m:val="p"/>
                              </m:rPr>
                              <a:rPr lang="en-US" sz="1805">
                                <a:latin typeface="Cambria Math" panose="02040503050406030204" pitchFamily="18" charset="0"/>
                              </a:rPr>
                              <m:t>MSE</m:t>
                            </m:r>
                          </m:den>
                        </m:f>
                      </m:oMath>
                    </m:oMathPara>
                  </a14:m>
                  <a:endParaRPr lang="en-US" sz="1805" dirty="0">
                    <a:latin typeface="+mn-lt"/>
                  </a:endParaRPr>
                </a:p>
              </p:txBody>
            </p:sp>
          </mc:Choice>
          <mc:Fallback xmlns="">
            <p:sp>
              <p:nvSpPr>
                <p:cNvPr id="33" name="TextBox 32"/>
                <p:cNvSpPr txBox="1">
                  <a:spLocks noRot="1" noChangeAspect="1" noMove="1" noResize="1" noEditPoints="1" noAdjustHandles="1" noChangeArrowheads="1" noChangeShapeType="1" noTextEdit="1"/>
                </p:cNvSpPr>
                <p:nvPr/>
              </p:nvSpPr>
              <p:spPr>
                <a:xfrm>
                  <a:off x="9334059" y="2527154"/>
                  <a:ext cx="1096301" cy="816830"/>
                </a:xfrm>
                <a:prstGeom prst="rect">
                  <a:avLst/>
                </a:prstGeom>
                <a:blipFill>
                  <a:blip r:embed="rId3"/>
                  <a:stretch>
                    <a:fillRect/>
                  </a:stretch>
                </a:blipFill>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4" name="TextBox 33"/>
                <p:cNvSpPr txBox="1"/>
                <p:nvPr/>
              </p:nvSpPr>
              <p:spPr>
                <a:xfrm>
                  <a:off x="6619072" y="2516933"/>
                  <a:ext cx="2214859" cy="816830"/>
                </a:xfrm>
                <a:prstGeom prst="rect">
                  <a:avLst/>
                </a:prstGeom>
                <a:noFill/>
                <a:effectLst/>
              </p:spPr>
              <p:txBody>
                <a:bodyPr wrap="none" rtlCol="0">
                  <a:spAutoFit/>
                </a:bodyPr>
                <a:lstStyle/>
                <a:p>
                  <a:pPr/>
                  <a14:m>
                    <m:oMathPara xmlns:m="http://schemas.openxmlformats.org/officeDocument/2006/math">
                      <m:oMathParaPr>
                        <m:jc m:val="centerGroup"/>
                      </m:oMathParaPr>
                      <m:oMath xmlns:m="http://schemas.openxmlformats.org/officeDocument/2006/math">
                        <m:r>
                          <m:rPr>
                            <m:sty m:val="p"/>
                          </m:rPr>
                          <a:rPr lang="en-US" sz="1805">
                            <a:latin typeface="Cambria Math" panose="02040503050406030204" pitchFamily="18" charset="0"/>
                          </a:rPr>
                          <m:t>MSTR</m:t>
                        </m:r>
                        <m:r>
                          <a:rPr lang="en-US" sz="1805" i="1">
                            <a:latin typeface="Cambria Math" panose="02040503050406030204" pitchFamily="18" charset="0"/>
                          </a:rPr>
                          <m:t>=</m:t>
                        </m:r>
                        <m:f>
                          <m:fPr>
                            <m:ctrlPr>
                              <a:rPr lang="en-US" sz="1805" i="1">
                                <a:latin typeface="Cambria Math" panose="02040503050406030204" pitchFamily="18" charset="0"/>
                              </a:rPr>
                            </m:ctrlPr>
                          </m:fPr>
                          <m:num>
                            <m:r>
                              <m:rPr>
                                <m:sty m:val="p"/>
                              </m:rPr>
                              <a:rPr lang="en-US" sz="1805">
                                <a:latin typeface="Cambria Math" panose="02040503050406030204" pitchFamily="18" charset="0"/>
                              </a:rPr>
                              <m:t>SSTR</m:t>
                            </m:r>
                          </m:num>
                          <m:den>
                            <m:r>
                              <a:rPr lang="en-US" sz="1805" i="1">
                                <a:latin typeface="Cambria Math" panose="02040503050406030204" pitchFamily="18" charset="0"/>
                              </a:rPr>
                              <m:t>𝑘</m:t>
                            </m:r>
                            <m:r>
                              <a:rPr lang="en-US" sz="1805" i="1">
                                <a:latin typeface="Cambria Math" panose="02040503050406030204" pitchFamily="18" charset="0"/>
                              </a:rPr>
                              <m:t>−1</m:t>
                            </m:r>
                          </m:den>
                        </m:f>
                      </m:oMath>
                    </m:oMathPara>
                  </a14:m>
                  <a:endParaRPr lang="en-US" sz="1805" dirty="0">
                    <a:latin typeface="+mn-lt"/>
                  </a:endParaRPr>
                </a:p>
              </p:txBody>
            </p:sp>
          </mc:Choice>
          <mc:Fallback xmlns="">
            <p:sp>
              <p:nvSpPr>
                <p:cNvPr id="34" name="TextBox 33"/>
                <p:cNvSpPr txBox="1">
                  <a:spLocks noRot="1" noChangeAspect="1" noMove="1" noResize="1" noEditPoints="1" noAdjustHandles="1" noChangeArrowheads="1" noChangeShapeType="1" noTextEdit="1"/>
                </p:cNvSpPr>
                <p:nvPr/>
              </p:nvSpPr>
              <p:spPr>
                <a:xfrm>
                  <a:off x="6619072" y="2516933"/>
                  <a:ext cx="2214859" cy="816830"/>
                </a:xfrm>
                <a:prstGeom prst="rect">
                  <a:avLst/>
                </a:prstGeom>
                <a:blipFill>
                  <a:blip r:embed="rId4"/>
                  <a:stretch>
                    <a:fillRect/>
                  </a:stretch>
                </a:blipFill>
                <a:effectLst/>
              </p:spPr>
              <p:txBody>
                <a:bodyPr/>
                <a:lstStyle/>
                <a:p>
                  <a:r>
                    <a:rPr lang="en-US">
                      <a:noFill/>
                    </a:rPr>
                    <a:t> </a:t>
                  </a:r>
                </a:p>
              </p:txBody>
            </p:sp>
          </mc:Fallback>
        </mc:AlternateContent>
      </p:grpSp>
      <p:sp>
        <p:nvSpPr>
          <p:cNvPr id="4" name="TextBox 3"/>
          <p:cNvSpPr txBox="1"/>
          <p:nvPr/>
        </p:nvSpPr>
        <p:spPr>
          <a:xfrm>
            <a:off x="1007637" y="4678808"/>
            <a:ext cx="1985166" cy="646331"/>
          </a:xfrm>
          <a:prstGeom prst="rect">
            <a:avLst/>
          </a:prstGeom>
          <a:noFill/>
        </p:spPr>
        <p:txBody>
          <a:bodyPr wrap="square" rtlCol="0">
            <a:spAutoFit/>
          </a:bodyPr>
          <a:lstStyle/>
          <a:p>
            <a:pPr>
              <a:defRPr/>
            </a:pPr>
            <a:r>
              <a:rPr lang="en-US" dirty="0">
                <a:effectLst/>
                <a:latin typeface="+mn-lt"/>
              </a:rPr>
              <a:t>SST is partitioned</a:t>
            </a:r>
          </a:p>
          <a:p>
            <a:pPr>
              <a:defRPr/>
            </a:pPr>
            <a:r>
              <a:rPr lang="en-US" dirty="0">
                <a:effectLst/>
                <a:latin typeface="+mn-lt"/>
              </a:rPr>
              <a:t>into SSTR and SSE.</a:t>
            </a:r>
          </a:p>
        </p:txBody>
      </p:sp>
      <p:sp>
        <p:nvSpPr>
          <p:cNvPr id="5" name="TextBox 4"/>
          <p:cNvSpPr txBox="1"/>
          <p:nvPr/>
        </p:nvSpPr>
        <p:spPr>
          <a:xfrm>
            <a:off x="3782164" y="4684541"/>
            <a:ext cx="3653036" cy="881780"/>
          </a:xfrm>
          <a:prstGeom prst="rect">
            <a:avLst/>
          </a:prstGeom>
          <a:noFill/>
        </p:spPr>
        <p:txBody>
          <a:bodyPr wrap="square" rtlCol="0">
            <a:spAutoFit/>
          </a:bodyPr>
          <a:lstStyle/>
          <a:p>
            <a:pPr algn="l">
              <a:lnSpc>
                <a:spcPct val="90000"/>
              </a:lnSpc>
              <a:spcBef>
                <a:spcPct val="15000"/>
              </a:spcBef>
              <a:defRPr/>
            </a:pPr>
            <a:r>
              <a:rPr lang="en-US" dirty="0">
                <a:effectLst/>
                <a:latin typeface="+mn-lt"/>
              </a:rPr>
              <a:t>SST’s degrees of freedom (</a:t>
            </a:r>
            <a:r>
              <a:rPr lang="en-US" dirty="0" err="1">
                <a:effectLst/>
                <a:latin typeface="+mn-lt"/>
              </a:rPr>
              <a:t>d.f.</a:t>
            </a:r>
            <a:r>
              <a:rPr lang="en-US" dirty="0">
                <a:effectLst/>
                <a:latin typeface="+mn-lt"/>
              </a:rPr>
              <a:t>) are </a:t>
            </a:r>
          </a:p>
          <a:p>
            <a:pPr algn="l">
              <a:lnSpc>
                <a:spcPct val="90000"/>
              </a:lnSpc>
              <a:spcBef>
                <a:spcPct val="15000"/>
              </a:spcBef>
              <a:defRPr/>
            </a:pPr>
            <a:r>
              <a:rPr lang="en-US" dirty="0">
                <a:effectLst/>
                <a:latin typeface="+mn-lt"/>
              </a:rPr>
              <a:t>partitioned into SSTR’s </a:t>
            </a:r>
            <a:r>
              <a:rPr lang="en-US" dirty="0" err="1">
                <a:effectLst/>
                <a:latin typeface="+mn-lt"/>
              </a:rPr>
              <a:t>d.f.</a:t>
            </a:r>
            <a:r>
              <a:rPr lang="en-US" dirty="0">
                <a:effectLst/>
                <a:latin typeface="+mn-lt"/>
              </a:rPr>
              <a:t> and SSE’s </a:t>
            </a:r>
            <a:r>
              <a:rPr lang="en-US" dirty="0" err="1">
                <a:effectLst/>
                <a:latin typeface="+mn-lt"/>
              </a:rPr>
              <a:t>d.f.</a:t>
            </a:r>
            <a:endParaRPr lang="en-US" dirty="0">
              <a:effectLst/>
              <a:latin typeface="+mn-lt"/>
            </a:endParaRPr>
          </a:p>
        </p:txBody>
      </p:sp>
    </p:spTree>
    <p:extLst>
      <p:ext uri="{BB962C8B-B14F-4D97-AF65-F5344CB8AC3E}">
        <p14:creationId xmlns:p14="http://schemas.microsoft.com/office/powerpoint/2010/main" val="3226806383"/>
      </p:ext>
    </p:extLst>
  </p:cSld>
  <p:clrMapOvr>
    <a:masterClrMapping/>
  </p:clrMapOvr>
  <p:transition>
    <p:zoom/>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3" name="Rectangle 3"/>
          <p:cNvSpPr>
            <a:spLocks noChangeArrowheads="1"/>
          </p:cNvSpPr>
          <p:nvPr/>
        </p:nvSpPr>
        <p:spPr bwMode="auto">
          <a:xfrm>
            <a:off x="651659" y="1823772"/>
            <a:ext cx="7486650" cy="690682"/>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ctr"/>
          <a:lstStyle/>
          <a:p>
            <a:pPr marL="257827" indent="-257827">
              <a:buFont typeface="Arial" panose="020B0604020202020204" pitchFamily="34" charset="0"/>
              <a:buChar char="•"/>
              <a:defRPr/>
            </a:pPr>
            <a:r>
              <a:rPr lang="en-US" sz="1805" dirty="0">
                <a:latin typeface="+mn-lt"/>
              </a:rPr>
              <a:t>SST divided by its degrees of freedom </a:t>
            </a:r>
            <a:r>
              <a:rPr lang="en-US" sz="1805" i="1" dirty="0" err="1">
                <a:latin typeface="+mn-lt"/>
              </a:rPr>
              <a:t>n</a:t>
            </a:r>
            <a:r>
              <a:rPr lang="en-US" sz="1805" i="1" baseline="-25000" dirty="0" err="1">
                <a:latin typeface="+mn-lt"/>
              </a:rPr>
              <a:t>T</a:t>
            </a:r>
            <a:r>
              <a:rPr lang="en-US" sz="1805" dirty="0">
                <a:latin typeface="+mn-lt"/>
              </a:rPr>
              <a:t> – 1 is the  overall sample variance that would be obtained if we treated the entire set of observations as one data set.</a:t>
            </a:r>
          </a:p>
        </p:txBody>
      </p:sp>
      <p:sp>
        <p:nvSpPr>
          <p:cNvPr id="281606" name="Rectangle 6"/>
          <p:cNvSpPr>
            <a:spLocks noChangeArrowheads="1"/>
          </p:cNvSpPr>
          <p:nvPr/>
        </p:nvSpPr>
        <p:spPr bwMode="auto">
          <a:xfrm>
            <a:off x="651659" y="2624793"/>
            <a:ext cx="7486650" cy="695989"/>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ctr"/>
          <a:lstStyle/>
          <a:p>
            <a:pPr marL="257827" indent="-257827">
              <a:buFont typeface="Arial" panose="020B0604020202020204" pitchFamily="34" charset="0"/>
              <a:buChar char="•"/>
              <a:defRPr/>
            </a:pPr>
            <a:r>
              <a:rPr lang="en-US" sz="1805" dirty="0">
                <a:latin typeface="+mn-lt"/>
              </a:rPr>
              <a:t>With the entire data set as one sample, the formula for computing the total sum of squares, SST, is:</a:t>
            </a:r>
          </a:p>
        </p:txBody>
      </p:sp>
      <mc:AlternateContent xmlns:mc="http://schemas.openxmlformats.org/markup-compatibility/2006">
        <mc:Choice xmlns:a14="http://schemas.microsoft.com/office/drawing/2010/main" Requires="a14">
          <p:sp>
            <p:nvSpPr>
              <p:cNvPr id="5" name="TextBox 4"/>
              <p:cNvSpPr txBox="1"/>
              <p:nvPr/>
            </p:nvSpPr>
            <p:spPr>
              <a:xfrm>
                <a:off x="1768610" y="3537219"/>
                <a:ext cx="3866187" cy="477182"/>
              </a:xfrm>
              <a:prstGeom prst="rect">
                <a:avLst/>
              </a:prstGeom>
              <a:noFill/>
              <a:effectLst/>
            </p:spPr>
            <p:txBody>
              <a:bodyPr wrap="none" rtlCol="0">
                <a:spAutoFit/>
              </a:bodyPr>
              <a:lstStyle/>
              <a:p>
                <a14:m>
                  <m:oMath xmlns:m="http://schemas.openxmlformats.org/officeDocument/2006/math">
                    <m:r>
                      <m:rPr>
                        <m:sty m:val="p"/>
                      </m:rPr>
                      <a:rPr lang="en-US" sz="1805">
                        <a:latin typeface="Cambria Math" panose="02040503050406030204" pitchFamily="18" charset="0"/>
                      </a:rPr>
                      <m:t>SST</m:t>
                    </m:r>
                    <m:r>
                      <a:rPr lang="en-US" sz="1805" i="1">
                        <a:latin typeface="Cambria Math" panose="02040503050406030204" pitchFamily="18" charset="0"/>
                      </a:rPr>
                      <m:t>=</m:t>
                    </m:r>
                    <m:nary>
                      <m:naryPr>
                        <m:chr m:val="∑"/>
                        <m:ctrlPr>
                          <a:rPr lang="en-US" sz="1805" i="1">
                            <a:latin typeface="Cambria Math" panose="02040503050406030204" pitchFamily="18" charset="0"/>
                          </a:rPr>
                        </m:ctrlPr>
                      </m:naryPr>
                      <m:sub>
                        <m:r>
                          <m:rPr>
                            <m:brk m:alnAt="23"/>
                          </m:rPr>
                          <a:rPr lang="en-US" sz="1805" i="1">
                            <a:latin typeface="Cambria Math" panose="02040503050406030204" pitchFamily="18" charset="0"/>
                          </a:rPr>
                          <m:t>𝑗</m:t>
                        </m:r>
                        <m:r>
                          <a:rPr lang="en-US" sz="1805" i="1">
                            <a:latin typeface="Cambria Math" panose="02040503050406030204" pitchFamily="18" charset="0"/>
                          </a:rPr>
                          <m:t>=1</m:t>
                        </m:r>
                      </m:sub>
                      <m:sup>
                        <m:r>
                          <a:rPr lang="en-US" sz="1805" i="1">
                            <a:latin typeface="Cambria Math" panose="02040503050406030204" pitchFamily="18" charset="0"/>
                          </a:rPr>
                          <m:t>𝑘</m:t>
                        </m:r>
                      </m:sup>
                      <m:e>
                        <m:nary>
                          <m:naryPr>
                            <m:chr m:val="∑"/>
                            <m:ctrlPr>
                              <a:rPr lang="en-US" sz="1805" i="1">
                                <a:latin typeface="Cambria Math" panose="02040503050406030204" pitchFamily="18" charset="0"/>
                              </a:rPr>
                            </m:ctrlPr>
                          </m:naryPr>
                          <m:sub>
                            <m:r>
                              <m:rPr>
                                <m:brk m:alnAt="23"/>
                              </m:rPr>
                              <a:rPr lang="en-US" sz="1805" i="1">
                                <a:latin typeface="Cambria Math" panose="02040503050406030204" pitchFamily="18" charset="0"/>
                              </a:rPr>
                              <m:t>𝑖</m:t>
                            </m:r>
                            <m:r>
                              <a:rPr lang="en-US" sz="1805" i="1">
                                <a:latin typeface="Cambria Math" panose="02040503050406030204" pitchFamily="18" charset="0"/>
                              </a:rPr>
                              <m:t>=1</m:t>
                            </m:r>
                          </m:sub>
                          <m:sup>
                            <m:sSub>
                              <m:sSubPr>
                                <m:ctrlPr>
                                  <a:rPr lang="en-US" sz="1805" i="1">
                                    <a:latin typeface="Cambria Math" panose="02040503050406030204" pitchFamily="18" charset="0"/>
                                  </a:rPr>
                                </m:ctrlPr>
                              </m:sSubPr>
                              <m:e>
                                <m:r>
                                  <a:rPr lang="en-US" sz="1805" i="1">
                                    <a:latin typeface="Cambria Math" panose="02040503050406030204" pitchFamily="18" charset="0"/>
                                  </a:rPr>
                                  <m:t>𝑛</m:t>
                                </m:r>
                              </m:e>
                              <m:sub>
                                <m:r>
                                  <a:rPr lang="en-US" sz="1805" i="1">
                                    <a:latin typeface="Cambria Math" panose="02040503050406030204" pitchFamily="18" charset="0"/>
                                  </a:rPr>
                                  <m:t>𝑗</m:t>
                                </m:r>
                              </m:sub>
                            </m:sSub>
                          </m:sup>
                          <m:e>
                            <m:sSup>
                              <m:sSupPr>
                                <m:ctrlPr>
                                  <a:rPr lang="en-US" sz="1805" i="1">
                                    <a:latin typeface="Cambria Math" panose="02040503050406030204" pitchFamily="18" charset="0"/>
                                  </a:rPr>
                                </m:ctrlPr>
                              </m:sSupPr>
                              <m:e>
                                <m:d>
                                  <m:dPr>
                                    <m:ctrlPr>
                                      <a:rPr lang="en-US" sz="1805" i="1">
                                        <a:latin typeface="Cambria Math" panose="02040503050406030204" pitchFamily="18" charset="0"/>
                                      </a:rPr>
                                    </m:ctrlPr>
                                  </m:dPr>
                                  <m:e>
                                    <m:sSub>
                                      <m:sSubPr>
                                        <m:ctrlPr>
                                          <a:rPr lang="en-US" sz="1805" i="1">
                                            <a:latin typeface="Cambria Math" panose="02040503050406030204" pitchFamily="18" charset="0"/>
                                          </a:rPr>
                                        </m:ctrlPr>
                                      </m:sSubPr>
                                      <m:e>
                                        <m:r>
                                          <a:rPr lang="en-US" sz="1805" i="1">
                                            <a:latin typeface="Cambria Math" panose="02040503050406030204" pitchFamily="18" charset="0"/>
                                          </a:rPr>
                                          <m:t>𝑥</m:t>
                                        </m:r>
                                      </m:e>
                                      <m:sub>
                                        <m:r>
                                          <a:rPr lang="en-US" sz="1805" i="1">
                                            <a:latin typeface="Cambria Math" panose="02040503050406030204" pitchFamily="18" charset="0"/>
                                          </a:rPr>
                                          <m:t>𝑖𝑗</m:t>
                                        </m:r>
                                      </m:sub>
                                    </m:sSub>
                                    <m:r>
                                      <a:rPr lang="en-US" sz="1805" i="1">
                                        <a:latin typeface="Cambria Math" panose="02040503050406030204" pitchFamily="18" charset="0"/>
                                      </a:rPr>
                                      <m:t>−</m:t>
                                    </m:r>
                                    <m:acc>
                                      <m:accPr>
                                        <m:chr m:val="̿"/>
                                        <m:ctrlPr>
                                          <a:rPr lang="en-US" sz="1805" i="1">
                                            <a:latin typeface="Cambria Math" panose="02040503050406030204" pitchFamily="18" charset="0"/>
                                          </a:rPr>
                                        </m:ctrlPr>
                                      </m:accPr>
                                      <m:e>
                                        <m:r>
                                          <a:rPr lang="en-US" sz="1805" i="1">
                                            <a:latin typeface="Cambria Math" panose="02040503050406030204" pitchFamily="18" charset="0"/>
                                          </a:rPr>
                                          <m:t>𝑥</m:t>
                                        </m:r>
                                      </m:e>
                                    </m:acc>
                                  </m:e>
                                </m:d>
                              </m:e>
                              <m:sup>
                                <m:r>
                                  <a:rPr lang="en-US" sz="1805" i="1">
                                    <a:latin typeface="Cambria Math" panose="02040503050406030204" pitchFamily="18" charset="0"/>
                                  </a:rPr>
                                  <m:t>2</m:t>
                                </m:r>
                              </m:sup>
                            </m:sSup>
                          </m:e>
                        </m:nary>
                      </m:e>
                    </m:nary>
                  </m:oMath>
                </a14:m>
                <a:r>
                  <a:rPr lang="en-US" sz="1805" dirty="0">
                    <a:latin typeface="+mn-lt"/>
                  </a:rPr>
                  <a:t>= SSTR+SSE</a:t>
                </a:r>
              </a:p>
            </p:txBody>
          </p:sp>
        </mc:Choice>
        <mc:Fallback>
          <p:sp>
            <p:nvSpPr>
              <p:cNvPr id="5" name="TextBox 4"/>
              <p:cNvSpPr txBox="1">
                <a:spLocks noRot="1" noChangeAspect="1" noMove="1" noResize="1" noEditPoints="1" noAdjustHandles="1" noChangeArrowheads="1" noChangeShapeType="1" noTextEdit="1"/>
              </p:cNvSpPr>
              <p:nvPr/>
            </p:nvSpPr>
            <p:spPr>
              <a:xfrm>
                <a:off x="1768610" y="3537219"/>
                <a:ext cx="3866187" cy="477182"/>
              </a:xfrm>
              <a:prstGeom prst="rect">
                <a:avLst/>
              </a:prstGeom>
              <a:blipFill>
                <a:blip r:embed="rId2"/>
                <a:stretch>
                  <a:fillRect t="-75949" r="-631" b="-135443"/>
                </a:stretch>
              </a:blipFill>
              <a:effectLst/>
            </p:spPr>
            <p:txBody>
              <a:bodyPr/>
              <a:lstStyle/>
              <a:p>
                <a:r>
                  <a:rPr lang="en-US">
                    <a:noFill/>
                  </a:rPr>
                  <a:t> </a:t>
                </a:r>
              </a:p>
            </p:txBody>
          </p:sp>
        </mc:Fallback>
      </mc:AlternateContent>
      <p:sp>
        <p:nvSpPr>
          <p:cNvPr id="8" name="Rectangle 30"/>
          <p:cNvSpPr>
            <a:spLocks noChangeArrowheads="1"/>
          </p:cNvSpPr>
          <p:nvPr/>
        </p:nvSpPr>
        <p:spPr bwMode="auto">
          <a:xfrm>
            <a:off x="508784" y="1033416"/>
            <a:ext cx="7772400" cy="488174"/>
          </a:xfrm>
          <a:prstGeom prst="rect">
            <a:avLst/>
          </a:prstGeom>
          <a:noFill/>
          <a:ln w="12700">
            <a:noFill/>
            <a:miter lim="800000"/>
            <a:headEnd/>
            <a:tailEnd/>
          </a:ln>
          <a:effectLst/>
        </p:spPr>
        <p:txBody>
          <a:bodyPr lIns="68034" tIns="33420" rIns="68034" bIns="33420" anchor="ctr"/>
          <a:lstStyle/>
          <a:p>
            <a:pPr algn="l">
              <a:defRPr/>
            </a:pPr>
            <a:r>
              <a:rPr lang="en-US" sz="2400" b="1" dirty="0">
                <a:latin typeface="+mn-lt"/>
              </a:rPr>
              <a:t>ANOVA Table for a Completely Randomized Design</a:t>
            </a:r>
          </a:p>
        </p:txBody>
      </p:sp>
    </p:spTree>
    <p:extLst>
      <p:ext uri="{BB962C8B-B14F-4D97-AF65-F5344CB8AC3E}">
        <p14:creationId xmlns:p14="http://schemas.microsoft.com/office/powerpoint/2010/main" val="808372828"/>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81603"/>
                                        </p:tgtEl>
                                        <p:attrNameLst>
                                          <p:attrName>style.visibility</p:attrName>
                                        </p:attrNameLst>
                                      </p:cBhvr>
                                      <p:to>
                                        <p:strVal val="visible"/>
                                      </p:to>
                                    </p:set>
                                    <p:anim calcmode="lin" valueType="num">
                                      <p:cBhvr>
                                        <p:cTn id="7" dur="500" fill="hold"/>
                                        <p:tgtEl>
                                          <p:spTgt spid="281603"/>
                                        </p:tgtEl>
                                        <p:attrNameLst>
                                          <p:attrName>ppt_w</p:attrName>
                                        </p:attrNameLst>
                                      </p:cBhvr>
                                      <p:tavLst>
                                        <p:tav tm="0">
                                          <p:val>
                                            <p:fltVal val="0"/>
                                          </p:val>
                                        </p:tav>
                                        <p:tav tm="100000">
                                          <p:val>
                                            <p:strVal val="#ppt_w"/>
                                          </p:val>
                                        </p:tav>
                                      </p:tavLst>
                                    </p:anim>
                                    <p:anim calcmode="lin" valueType="num">
                                      <p:cBhvr>
                                        <p:cTn id="8" dur="500" fill="hold"/>
                                        <p:tgtEl>
                                          <p:spTgt spid="28160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281606"/>
                                        </p:tgtEl>
                                        <p:attrNameLst>
                                          <p:attrName>style.visibility</p:attrName>
                                        </p:attrNameLst>
                                      </p:cBhvr>
                                      <p:to>
                                        <p:strVal val="visible"/>
                                      </p:to>
                                    </p:set>
                                    <p:anim calcmode="lin" valueType="num">
                                      <p:cBhvr>
                                        <p:cTn id="13" dur="500" fill="hold"/>
                                        <p:tgtEl>
                                          <p:spTgt spid="281606"/>
                                        </p:tgtEl>
                                        <p:attrNameLst>
                                          <p:attrName>ppt_w</p:attrName>
                                        </p:attrNameLst>
                                      </p:cBhvr>
                                      <p:tavLst>
                                        <p:tav tm="0">
                                          <p:val>
                                            <p:fltVal val="0"/>
                                          </p:val>
                                        </p:tav>
                                        <p:tav tm="100000">
                                          <p:val>
                                            <p:strVal val="#ppt_w"/>
                                          </p:val>
                                        </p:tav>
                                      </p:tavLst>
                                    </p:anim>
                                    <p:anim calcmode="lin" valueType="num">
                                      <p:cBhvr>
                                        <p:cTn id="14" dur="500" fill="hold"/>
                                        <p:tgtEl>
                                          <p:spTgt spid="281606"/>
                                        </p:tgtEl>
                                        <p:attrNameLst>
                                          <p:attrName>ppt_h</p:attrName>
                                        </p:attrNameLst>
                                      </p:cBhvr>
                                      <p:tavLst>
                                        <p:tav tm="0">
                                          <p:val>
                                            <p:fltVal val="0"/>
                                          </p:val>
                                        </p:tav>
                                        <p:tav tm="100000">
                                          <p:val>
                                            <p:strVal val="#ppt_h"/>
                                          </p:val>
                                        </p:tav>
                                      </p:tavLst>
                                    </p:anim>
                                  </p:childTnLst>
                                </p:cTn>
                              </p:par>
                            </p:childTnLst>
                          </p:cTn>
                        </p:par>
                        <p:par>
                          <p:cTn id="15" fill="hold">
                            <p:stCondLst>
                              <p:cond delay="500"/>
                            </p:stCondLst>
                            <p:childTnLst>
                              <p:par>
                                <p:cTn id="16" presetID="22" presetClass="entr" presetSubtype="8" fill="hold" grpId="0" nodeType="after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wipe(left)">
                                      <p:cBhvr>
                                        <p:cTn id="1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1603" grpId="0"/>
      <p:bldP spid="281606" grpId="0"/>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7" name="Rectangle 3"/>
          <p:cNvSpPr>
            <a:spLocks noChangeArrowheads="1"/>
          </p:cNvSpPr>
          <p:nvPr/>
        </p:nvSpPr>
        <p:spPr bwMode="auto">
          <a:xfrm>
            <a:off x="651659" y="1696455"/>
            <a:ext cx="7677150" cy="953799"/>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ctr"/>
          <a:lstStyle/>
          <a:p>
            <a:pPr marL="257827" indent="-257827">
              <a:buFont typeface="Arial" panose="020B0604020202020204" pitchFamily="34" charset="0"/>
              <a:buChar char="•"/>
              <a:defRPr/>
            </a:pPr>
            <a:r>
              <a:rPr lang="en-US" sz="1805" dirty="0">
                <a:latin typeface="+mn-lt"/>
              </a:rPr>
              <a:t>ANOVA can be viewed as the process of partitioning the total sum of squares and the degrees of freedom into their corresponding sources: treatments and error.</a:t>
            </a:r>
          </a:p>
        </p:txBody>
      </p:sp>
      <p:sp>
        <p:nvSpPr>
          <p:cNvPr id="282628" name="Rectangle 4"/>
          <p:cNvSpPr>
            <a:spLocks noChangeArrowheads="1"/>
          </p:cNvSpPr>
          <p:nvPr/>
        </p:nvSpPr>
        <p:spPr bwMode="auto">
          <a:xfrm>
            <a:off x="651659" y="2605163"/>
            <a:ext cx="7677150" cy="987219"/>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ctr"/>
          <a:lstStyle/>
          <a:p>
            <a:pPr marL="257827" indent="-257827">
              <a:buFont typeface="Arial" panose="020B0604020202020204" pitchFamily="34" charset="0"/>
              <a:buChar char="•"/>
              <a:defRPr/>
            </a:pPr>
            <a:r>
              <a:rPr lang="en-US" sz="1805" dirty="0">
                <a:latin typeface="+mn-lt"/>
              </a:rPr>
              <a:t>Dividing the sum of squares by the appropriate degrees of freedom provides the </a:t>
            </a:r>
            <a:r>
              <a:rPr lang="en-US" sz="1805">
                <a:latin typeface="+mn-lt"/>
              </a:rPr>
              <a:t>variance estimates, </a:t>
            </a:r>
            <a:r>
              <a:rPr lang="en-US" sz="1805" dirty="0">
                <a:latin typeface="+mn-lt"/>
              </a:rPr>
              <a:t>the </a:t>
            </a:r>
            <a:r>
              <a:rPr lang="en-US" sz="1805" i="1" dirty="0">
                <a:latin typeface="+mn-lt"/>
              </a:rPr>
              <a:t>F</a:t>
            </a:r>
            <a:r>
              <a:rPr lang="en-US" sz="1805" dirty="0">
                <a:latin typeface="+mn-lt"/>
              </a:rPr>
              <a:t> </a:t>
            </a:r>
            <a:r>
              <a:rPr lang="en-US" sz="1805">
                <a:latin typeface="+mn-lt"/>
              </a:rPr>
              <a:t>value </a:t>
            </a:r>
            <a:r>
              <a:rPr lang="en-US" sz="1805" dirty="0">
                <a:latin typeface="+mn-lt"/>
              </a:rPr>
              <a:t>and</a:t>
            </a:r>
            <a:r>
              <a:rPr lang="en-US" sz="1805">
                <a:latin typeface="+mn-lt"/>
              </a:rPr>
              <a:t> the p value used </a:t>
            </a:r>
            <a:r>
              <a:rPr lang="en-US" sz="1805" dirty="0">
                <a:latin typeface="+mn-lt"/>
              </a:rPr>
              <a:t>to test the hypothesis of equal  population means.</a:t>
            </a:r>
          </a:p>
        </p:txBody>
      </p:sp>
      <p:sp>
        <p:nvSpPr>
          <p:cNvPr id="6" name="Rectangle 30"/>
          <p:cNvSpPr>
            <a:spLocks noChangeArrowheads="1"/>
          </p:cNvSpPr>
          <p:nvPr/>
        </p:nvSpPr>
        <p:spPr bwMode="auto">
          <a:xfrm>
            <a:off x="556409" y="998014"/>
            <a:ext cx="7772400" cy="488174"/>
          </a:xfrm>
          <a:prstGeom prst="rect">
            <a:avLst/>
          </a:prstGeom>
          <a:noFill/>
          <a:ln w="12700">
            <a:noFill/>
            <a:miter lim="800000"/>
            <a:headEnd/>
            <a:tailEnd/>
          </a:ln>
          <a:effectLst/>
        </p:spPr>
        <p:txBody>
          <a:bodyPr lIns="68034" tIns="33420" rIns="68034" bIns="33420" anchor="ctr"/>
          <a:lstStyle/>
          <a:p>
            <a:pPr algn="l">
              <a:defRPr/>
            </a:pPr>
            <a:r>
              <a:rPr lang="en-US" sz="2400" b="1" dirty="0">
                <a:latin typeface="+mn-lt"/>
              </a:rPr>
              <a:t>ANOVA Table for a Completely Randomized Design</a:t>
            </a:r>
          </a:p>
        </p:txBody>
      </p:sp>
    </p:spTree>
    <p:extLst>
      <p:ext uri="{BB962C8B-B14F-4D97-AF65-F5344CB8AC3E}">
        <p14:creationId xmlns:p14="http://schemas.microsoft.com/office/powerpoint/2010/main" val="1812531768"/>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82627"/>
                                        </p:tgtEl>
                                        <p:attrNameLst>
                                          <p:attrName>style.visibility</p:attrName>
                                        </p:attrNameLst>
                                      </p:cBhvr>
                                      <p:to>
                                        <p:strVal val="visible"/>
                                      </p:to>
                                    </p:set>
                                    <p:anim calcmode="lin" valueType="num">
                                      <p:cBhvr>
                                        <p:cTn id="7" dur="500" fill="hold"/>
                                        <p:tgtEl>
                                          <p:spTgt spid="282627"/>
                                        </p:tgtEl>
                                        <p:attrNameLst>
                                          <p:attrName>ppt_w</p:attrName>
                                        </p:attrNameLst>
                                      </p:cBhvr>
                                      <p:tavLst>
                                        <p:tav tm="0">
                                          <p:val>
                                            <p:fltVal val="0"/>
                                          </p:val>
                                        </p:tav>
                                        <p:tav tm="100000">
                                          <p:val>
                                            <p:strVal val="#ppt_w"/>
                                          </p:val>
                                        </p:tav>
                                      </p:tavLst>
                                    </p:anim>
                                    <p:anim calcmode="lin" valueType="num">
                                      <p:cBhvr>
                                        <p:cTn id="8" dur="500" fill="hold"/>
                                        <p:tgtEl>
                                          <p:spTgt spid="282627"/>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282628"/>
                                        </p:tgtEl>
                                        <p:attrNameLst>
                                          <p:attrName>style.visibility</p:attrName>
                                        </p:attrNameLst>
                                      </p:cBhvr>
                                      <p:to>
                                        <p:strVal val="visible"/>
                                      </p:to>
                                    </p:set>
                                    <p:anim calcmode="lin" valueType="num">
                                      <p:cBhvr>
                                        <p:cTn id="13" dur="500" fill="hold"/>
                                        <p:tgtEl>
                                          <p:spTgt spid="282628"/>
                                        </p:tgtEl>
                                        <p:attrNameLst>
                                          <p:attrName>ppt_w</p:attrName>
                                        </p:attrNameLst>
                                      </p:cBhvr>
                                      <p:tavLst>
                                        <p:tav tm="0">
                                          <p:val>
                                            <p:fltVal val="0"/>
                                          </p:val>
                                        </p:tav>
                                        <p:tav tm="100000">
                                          <p:val>
                                            <p:strVal val="#ppt_w"/>
                                          </p:val>
                                        </p:tav>
                                      </p:tavLst>
                                    </p:anim>
                                    <p:anim calcmode="lin" valueType="num">
                                      <p:cBhvr>
                                        <p:cTn id="14" dur="500" fill="hold"/>
                                        <p:tgtEl>
                                          <p:spTgt spid="28262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2627" grpId="0"/>
      <p:bldP spid="28262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8" name="Rectangle 4"/>
          <p:cNvSpPr>
            <a:spLocks noChangeArrowheads="1"/>
          </p:cNvSpPr>
          <p:nvPr/>
        </p:nvSpPr>
        <p:spPr bwMode="auto">
          <a:xfrm>
            <a:off x="548328" y="1109872"/>
            <a:ext cx="7772400" cy="526367"/>
          </a:xfrm>
          <a:prstGeom prst="rect">
            <a:avLst/>
          </a:prstGeom>
          <a:noFill/>
          <a:ln w="12700">
            <a:noFill/>
            <a:miter lim="800000"/>
            <a:headEnd/>
            <a:tailEnd/>
          </a:ln>
          <a:effectLst/>
        </p:spPr>
        <p:txBody>
          <a:bodyPr lIns="68034" tIns="33420" rIns="68034" bIns="33420" anchor="ctr"/>
          <a:lstStyle/>
          <a:p>
            <a:pPr algn="l">
              <a:defRPr/>
            </a:pPr>
            <a:r>
              <a:rPr lang="en-US" sz="2400" b="1" dirty="0">
                <a:latin typeface="+mn-lt"/>
              </a:rPr>
              <a:t>Test for the Equality of </a:t>
            </a:r>
            <a:r>
              <a:rPr lang="en-US" sz="2400" b="1" i="1" dirty="0">
                <a:latin typeface="+mn-lt"/>
              </a:rPr>
              <a:t>k</a:t>
            </a:r>
            <a:r>
              <a:rPr lang="en-US" sz="2400" b="1" dirty="0">
                <a:latin typeface="+mn-lt"/>
              </a:rPr>
              <a:t>  Population Means</a:t>
            </a:r>
          </a:p>
        </p:txBody>
      </p:sp>
      <p:sp>
        <p:nvSpPr>
          <p:cNvPr id="277511" name="Text Box 7"/>
          <p:cNvSpPr txBox="1">
            <a:spLocks noChangeArrowheads="1"/>
          </p:cNvSpPr>
          <p:nvPr/>
        </p:nvSpPr>
        <p:spPr bwMode="auto">
          <a:xfrm>
            <a:off x="1497375" y="3357576"/>
            <a:ext cx="1556836" cy="370101"/>
          </a:xfrm>
          <a:prstGeom prst="rect">
            <a:avLst/>
          </a:prstGeom>
          <a:noFill/>
          <a:ln w="12700">
            <a:noFill/>
            <a:miter lim="800000"/>
            <a:headEnd/>
            <a:tailEnd/>
          </a:ln>
          <a:effectLst/>
        </p:spPr>
        <p:txBody>
          <a:bodyPr wrap="none">
            <a:spAutoFit/>
          </a:bodyPr>
          <a:lstStyle/>
          <a:p>
            <a:pPr>
              <a:defRPr/>
            </a:pPr>
            <a:r>
              <a:rPr lang="en-US" sz="1805" i="1" dirty="0">
                <a:latin typeface="+mn-lt"/>
              </a:rPr>
              <a:t>F</a:t>
            </a:r>
            <a:r>
              <a:rPr lang="en-US" sz="1805" dirty="0">
                <a:latin typeface="+mn-lt"/>
              </a:rPr>
              <a:t> = MSTR/MSE</a:t>
            </a:r>
          </a:p>
        </p:txBody>
      </p:sp>
      <p:sp>
        <p:nvSpPr>
          <p:cNvPr id="277512" name="Text Box 8"/>
          <p:cNvSpPr txBox="1">
            <a:spLocks noChangeArrowheads="1"/>
          </p:cNvSpPr>
          <p:nvPr/>
        </p:nvSpPr>
        <p:spPr bwMode="auto">
          <a:xfrm>
            <a:off x="1503210" y="2136621"/>
            <a:ext cx="3869585" cy="703398"/>
          </a:xfrm>
          <a:prstGeom prst="rect">
            <a:avLst/>
          </a:prstGeom>
          <a:noFill/>
          <a:ln w="12700">
            <a:noFill/>
            <a:miter lim="800000"/>
            <a:headEnd/>
            <a:tailEnd/>
          </a:ln>
          <a:effectLst/>
        </p:spPr>
        <p:txBody>
          <a:bodyPr wrap="none">
            <a:spAutoFit/>
          </a:bodyPr>
          <a:lstStyle/>
          <a:p>
            <a:pPr algn="l">
              <a:spcBef>
                <a:spcPct val="20000"/>
              </a:spcBef>
              <a:buClr>
                <a:srgbClr val="66FFFF"/>
              </a:buClr>
              <a:buSzPct val="75000"/>
              <a:buFont typeface="Monotype Sorts" pitchFamily="2" charset="2"/>
              <a:buNone/>
              <a:defRPr/>
            </a:pPr>
            <a:r>
              <a:rPr lang="en-US" sz="1805" i="1" dirty="0">
                <a:latin typeface="+mn-lt"/>
              </a:rPr>
              <a:t>H</a:t>
            </a:r>
            <a:r>
              <a:rPr lang="en-US" sz="1805" baseline="-25000" dirty="0">
                <a:latin typeface="+mn-lt"/>
              </a:rPr>
              <a:t>0</a:t>
            </a:r>
            <a:r>
              <a:rPr lang="en-US" sz="1805" dirty="0">
                <a:latin typeface="+mn-lt"/>
              </a:rPr>
              <a:t>:  </a:t>
            </a:r>
            <a:r>
              <a:rPr lang="en-US" sz="1805" i="1" dirty="0">
                <a:latin typeface="Symbol" panose="05050102010706020507" pitchFamily="18" charset="2"/>
              </a:rPr>
              <a:t></a:t>
            </a:r>
            <a:r>
              <a:rPr lang="en-US" sz="1805" baseline="-25000" dirty="0">
                <a:latin typeface="+mn-lt"/>
              </a:rPr>
              <a:t>1</a:t>
            </a:r>
            <a:r>
              <a:rPr lang="en-US" sz="1805" dirty="0">
                <a:latin typeface="+mn-lt"/>
              </a:rPr>
              <a:t> = </a:t>
            </a:r>
            <a:r>
              <a:rPr lang="en-US" sz="1805" i="1" dirty="0">
                <a:latin typeface="Symbol" panose="05050102010706020507" pitchFamily="18" charset="2"/>
              </a:rPr>
              <a:t></a:t>
            </a:r>
            <a:r>
              <a:rPr lang="en-US" sz="1805" baseline="-25000" dirty="0">
                <a:latin typeface="+mn-lt"/>
              </a:rPr>
              <a:t>2</a:t>
            </a:r>
            <a:r>
              <a:rPr lang="en-US" sz="1805" dirty="0">
                <a:latin typeface="+mn-lt"/>
              </a:rPr>
              <a:t> = </a:t>
            </a:r>
            <a:r>
              <a:rPr lang="en-US" sz="1805" i="1" dirty="0">
                <a:latin typeface="Symbol" panose="05050102010706020507" pitchFamily="18" charset="2"/>
              </a:rPr>
              <a:t></a:t>
            </a:r>
            <a:r>
              <a:rPr lang="en-US" sz="1805" baseline="-25000" dirty="0">
                <a:latin typeface="+mn-lt"/>
              </a:rPr>
              <a:t>3</a:t>
            </a:r>
            <a:r>
              <a:rPr lang="en-US" sz="1805" dirty="0">
                <a:latin typeface="+mn-lt"/>
              </a:rPr>
              <a:t> = </a:t>
            </a:r>
            <a:r>
              <a:rPr lang="en-US" sz="2406" baseline="20000" dirty="0">
                <a:latin typeface="+mn-lt"/>
              </a:rPr>
              <a:t>.  .  . </a:t>
            </a:r>
            <a:r>
              <a:rPr lang="en-US" sz="1805" dirty="0">
                <a:latin typeface="+mn-lt"/>
              </a:rPr>
              <a:t>= </a:t>
            </a:r>
            <a:r>
              <a:rPr lang="en-US" sz="1805" i="1" dirty="0">
                <a:latin typeface="Symbol" panose="05050102010706020507" pitchFamily="18" charset="2"/>
              </a:rPr>
              <a:t></a:t>
            </a:r>
            <a:r>
              <a:rPr lang="en-US" sz="1805" baseline="-25000" dirty="0">
                <a:latin typeface="+mn-lt"/>
              </a:rPr>
              <a:t>k</a:t>
            </a:r>
            <a:endParaRPr lang="en-US" sz="1805" dirty="0">
              <a:latin typeface="+mn-lt"/>
            </a:endParaRPr>
          </a:p>
          <a:p>
            <a:pPr algn="l">
              <a:spcBef>
                <a:spcPct val="20000"/>
              </a:spcBef>
              <a:buClr>
                <a:srgbClr val="66FFFF"/>
              </a:buClr>
              <a:buSzPct val="75000"/>
              <a:buFont typeface="Monotype Sorts" pitchFamily="2" charset="2"/>
              <a:buNone/>
              <a:defRPr/>
            </a:pPr>
            <a:r>
              <a:rPr lang="en-US" sz="1805" i="1" dirty="0">
                <a:latin typeface="+mn-lt"/>
              </a:rPr>
              <a:t>H</a:t>
            </a:r>
            <a:r>
              <a:rPr lang="en-US" sz="1805" baseline="-25000" dirty="0">
                <a:latin typeface="+mn-lt"/>
              </a:rPr>
              <a:t>a</a:t>
            </a:r>
            <a:r>
              <a:rPr lang="en-US" sz="1805" dirty="0">
                <a:latin typeface="+mn-lt"/>
              </a:rPr>
              <a:t>:  Not all population means are equal</a:t>
            </a:r>
          </a:p>
        </p:txBody>
      </p:sp>
      <p:sp>
        <p:nvSpPr>
          <p:cNvPr id="277513" name="Rectangle 9"/>
          <p:cNvSpPr>
            <a:spLocks noChangeArrowheads="1"/>
          </p:cNvSpPr>
          <p:nvPr/>
        </p:nvSpPr>
        <p:spPr bwMode="auto">
          <a:xfrm>
            <a:off x="652463" y="1734254"/>
            <a:ext cx="2306637" cy="383138"/>
          </a:xfrm>
          <a:prstGeom prst="rect">
            <a:avLst/>
          </a:prstGeom>
          <a:noFill/>
          <a:ln w="12700">
            <a:noFill/>
            <a:miter lim="800000"/>
            <a:headEnd/>
            <a:tailEnd/>
          </a:ln>
          <a:effectLst/>
        </p:spPr>
        <p:txBody>
          <a:bodyPr lIns="68034" tIns="33420" rIns="68034" bIns="33420"/>
          <a:lstStyle/>
          <a:p>
            <a:pPr marL="257827" indent="-257827">
              <a:spcBef>
                <a:spcPct val="20000"/>
              </a:spcBef>
              <a:buFont typeface="Arial" panose="020B0604020202020204" pitchFamily="34" charset="0"/>
              <a:buChar char="•"/>
              <a:defRPr/>
            </a:pPr>
            <a:r>
              <a:rPr lang="en-US" sz="1805" dirty="0">
                <a:latin typeface="+mn-lt"/>
              </a:rPr>
              <a:t>Hypotheses:	</a:t>
            </a:r>
          </a:p>
        </p:txBody>
      </p:sp>
      <p:sp>
        <p:nvSpPr>
          <p:cNvPr id="277514" name="Rectangle 10"/>
          <p:cNvSpPr>
            <a:spLocks noChangeArrowheads="1"/>
          </p:cNvSpPr>
          <p:nvPr/>
        </p:nvSpPr>
        <p:spPr bwMode="auto">
          <a:xfrm>
            <a:off x="652464" y="3007767"/>
            <a:ext cx="2503487" cy="325846"/>
          </a:xfrm>
          <a:prstGeom prst="rect">
            <a:avLst/>
          </a:prstGeom>
          <a:noFill/>
          <a:ln w="12700">
            <a:noFill/>
            <a:miter lim="800000"/>
            <a:headEnd/>
            <a:tailEnd/>
          </a:ln>
          <a:effectLst/>
        </p:spPr>
        <p:txBody>
          <a:bodyPr lIns="68034" tIns="33420" rIns="68034" bIns="33420"/>
          <a:lstStyle/>
          <a:p>
            <a:pPr marL="257827" indent="-257827">
              <a:spcBef>
                <a:spcPct val="20000"/>
              </a:spcBef>
              <a:buFont typeface="Arial" panose="020B0604020202020204" pitchFamily="34" charset="0"/>
              <a:buChar char="•"/>
              <a:defRPr/>
            </a:pPr>
            <a:r>
              <a:rPr lang="en-US" sz="1805" dirty="0">
                <a:latin typeface="+mn-lt"/>
              </a:rPr>
              <a:t>Test Statistic:	</a:t>
            </a:r>
          </a:p>
        </p:txBody>
      </p:sp>
      <p:sp>
        <p:nvSpPr>
          <p:cNvPr id="8" name="Rectangle 5">
            <a:extLst>
              <a:ext uri="{FF2B5EF4-FFF2-40B4-BE49-F238E27FC236}">
                <a16:creationId xmlns:a16="http://schemas.microsoft.com/office/drawing/2014/main" id="{A7CBB726-C744-4F21-9A4B-7B832CB6989A}"/>
              </a:ext>
            </a:extLst>
          </p:cNvPr>
          <p:cNvSpPr>
            <a:spLocks noChangeArrowheads="1"/>
          </p:cNvSpPr>
          <p:nvPr/>
        </p:nvSpPr>
        <p:spPr bwMode="auto">
          <a:xfrm>
            <a:off x="653013" y="4048736"/>
            <a:ext cx="2649538" cy="411784"/>
          </a:xfrm>
          <a:prstGeom prst="rect">
            <a:avLst/>
          </a:prstGeom>
          <a:noFill/>
          <a:ln w="12700">
            <a:noFill/>
            <a:miter lim="800000"/>
            <a:headEnd/>
            <a:tailEnd/>
          </a:ln>
          <a:effectLst/>
        </p:spPr>
        <p:txBody>
          <a:bodyPr lIns="68034" tIns="33420" rIns="68034" bIns="33420"/>
          <a:lstStyle/>
          <a:p>
            <a:pPr marL="257827" indent="-257827">
              <a:spcBef>
                <a:spcPct val="20000"/>
              </a:spcBef>
              <a:buFont typeface="Arial" panose="020B0604020202020204" pitchFamily="34" charset="0"/>
              <a:buChar char="•"/>
              <a:defRPr/>
            </a:pPr>
            <a:r>
              <a:rPr lang="en-US" sz="1805" dirty="0">
                <a:latin typeface="+mn-lt"/>
              </a:rPr>
              <a:t>Rejection Rule:</a:t>
            </a:r>
          </a:p>
        </p:txBody>
      </p:sp>
      <p:sp>
        <p:nvSpPr>
          <p:cNvPr id="9" name="Text Box 6">
            <a:extLst>
              <a:ext uri="{FF2B5EF4-FFF2-40B4-BE49-F238E27FC236}">
                <a16:creationId xmlns:a16="http://schemas.microsoft.com/office/drawing/2014/main" id="{2D8D177C-E022-4A19-8FFF-A6DF95C56728}"/>
              </a:ext>
            </a:extLst>
          </p:cNvPr>
          <p:cNvSpPr txBox="1">
            <a:spLocks noChangeArrowheads="1"/>
          </p:cNvSpPr>
          <p:nvPr/>
        </p:nvSpPr>
        <p:spPr bwMode="auto">
          <a:xfrm>
            <a:off x="1781974" y="5333199"/>
            <a:ext cx="5327325" cy="647870"/>
          </a:xfrm>
          <a:prstGeom prst="rect">
            <a:avLst/>
          </a:prstGeom>
          <a:noFill/>
          <a:ln w="12700">
            <a:noFill/>
            <a:miter lim="800000"/>
            <a:headEnd/>
            <a:tailEnd/>
          </a:ln>
          <a:effectLst/>
        </p:spPr>
        <p:txBody>
          <a:bodyPr wrap="square">
            <a:spAutoFit/>
          </a:bodyPr>
          <a:lstStyle/>
          <a:p>
            <a:pPr>
              <a:defRPr/>
            </a:pPr>
            <a:r>
              <a:rPr lang="en-US" sz="1805" dirty="0">
                <a:latin typeface="+mn-lt"/>
              </a:rPr>
              <a:t>where the value of </a:t>
            </a:r>
            <a:r>
              <a:rPr lang="en-US" sz="1805" i="1" dirty="0">
                <a:latin typeface="+mn-lt"/>
              </a:rPr>
              <a:t>F</a:t>
            </a:r>
            <a:r>
              <a:rPr lang="en-US" sz="1805" i="1" baseline="-25000" dirty="0">
                <a:latin typeface="Symbol" panose="05050102010706020507" pitchFamily="18" charset="2"/>
              </a:rPr>
              <a:t></a:t>
            </a:r>
            <a:r>
              <a:rPr lang="en-US" sz="1805" dirty="0">
                <a:latin typeface="+mn-lt"/>
              </a:rPr>
              <a:t> is based on an </a:t>
            </a:r>
            <a:r>
              <a:rPr lang="en-US" sz="1805" i="1" dirty="0">
                <a:latin typeface="+mn-lt"/>
              </a:rPr>
              <a:t>F</a:t>
            </a:r>
            <a:r>
              <a:rPr lang="en-US" sz="1805" dirty="0">
                <a:latin typeface="+mn-lt"/>
              </a:rPr>
              <a:t> distribution</a:t>
            </a:r>
          </a:p>
          <a:p>
            <a:pPr>
              <a:defRPr/>
            </a:pPr>
            <a:r>
              <a:rPr lang="en-US" sz="1805" dirty="0">
                <a:latin typeface="+mn-lt"/>
              </a:rPr>
              <a:t>with </a:t>
            </a:r>
            <a:r>
              <a:rPr lang="en-US" sz="1805" i="1" dirty="0">
                <a:latin typeface="+mn-lt"/>
              </a:rPr>
              <a:t>k</a:t>
            </a:r>
            <a:r>
              <a:rPr lang="en-US" sz="1805" dirty="0">
                <a:latin typeface="+mn-lt"/>
              </a:rPr>
              <a:t> - 1 numerator </a:t>
            </a:r>
            <a:r>
              <a:rPr lang="en-US" sz="1805" dirty="0" err="1">
                <a:latin typeface="+mn-lt"/>
              </a:rPr>
              <a:t>d.f.</a:t>
            </a:r>
            <a:r>
              <a:rPr lang="en-US" sz="1805" dirty="0">
                <a:latin typeface="+mn-lt"/>
              </a:rPr>
              <a:t> and </a:t>
            </a:r>
            <a:r>
              <a:rPr lang="en-US" sz="1805" i="1" dirty="0" err="1">
                <a:latin typeface="+mn-lt"/>
              </a:rPr>
              <a:t>n</a:t>
            </a:r>
            <a:r>
              <a:rPr lang="en-US" sz="1805" baseline="-25000" dirty="0" err="1">
                <a:latin typeface="+mn-lt"/>
              </a:rPr>
              <a:t>T</a:t>
            </a:r>
            <a:r>
              <a:rPr lang="en-US" sz="1805" dirty="0">
                <a:latin typeface="+mn-lt"/>
              </a:rPr>
              <a:t> - </a:t>
            </a:r>
            <a:r>
              <a:rPr lang="en-US" sz="1805" i="1" dirty="0">
                <a:latin typeface="+mn-lt"/>
              </a:rPr>
              <a:t>k</a:t>
            </a:r>
            <a:r>
              <a:rPr lang="en-US" sz="1805" dirty="0">
                <a:latin typeface="+mn-lt"/>
              </a:rPr>
              <a:t> denominator </a:t>
            </a:r>
            <a:r>
              <a:rPr lang="en-US" sz="1805" dirty="0" err="1">
                <a:latin typeface="+mn-lt"/>
              </a:rPr>
              <a:t>d.f.</a:t>
            </a:r>
            <a:endParaRPr lang="en-US" sz="1805" dirty="0">
              <a:latin typeface="+mn-lt"/>
            </a:endParaRPr>
          </a:p>
        </p:txBody>
      </p:sp>
      <p:sp>
        <p:nvSpPr>
          <p:cNvPr id="10" name="Text Box 7">
            <a:extLst>
              <a:ext uri="{FF2B5EF4-FFF2-40B4-BE49-F238E27FC236}">
                <a16:creationId xmlns:a16="http://schemas.microsoft.com/office/drawing/2014/main" id="{09018816-8CA3-4630-A5E8-369509AB389C}"/>
              </a:ext>
            </a:extLst>
          </p:cNvPr>
          <p:cNvSpPr txBox="1">
            <a:spLocks noChangeArrowheads="1"/>
          </p:cNvSpPr>
          <p:nvPr/>
        </p:nvSpPr>
        <p:spPr bwMode="auto">
          <a:xfrm>
            <a:off x="3823432" y="4511844"/>
            <a:ext cx="2330061" cy="370101"/>
          </a:xfrm>
          <a:prstGeom prst="rect">
            <a:avLst/>
          </a:prstGeom>
          <a:noFill/>
          <a:ln w="12700">
            <a:noFill/>
            <a:miter lim="800000"/>
            <a:headEnd/>
            <a:tailEnd/>
          </a:ln>
          <a:effectLst/>
        </p:spPr>
        <p:txBody>
          <a:bodyPr wrap="none">
            <a:spAutoFit/>
          </a:bodyPr>
          <a:lstStyle/>
          <a:p>
            <a:pPr>
              <a:spcBef>
                <a:spcPct val="20000"/>
              </a:spcBef>
              <a:buClr>
                <a:srgbClr val="66FFFF"/>
              </a:buClr>
              <a:buSzPct val="75000"/>
              <a:buFont typeface="Monotype Sorts" pitchFamily="2" charset="2"/>
              <a:buNone/>
              <a:defRPr/>
            </a:pPr>
            <a:r>
              <a:rPr lang="en-US" sz="1805" dirty="0">
                <a:latin typeface="+mn-lt"/>
              </a:rPr>
              <a:t>Reject </a:t>
            </a:r>
            <a:r>
              <a:rPr lang="en-US" sz="1805" i="1" dirty="0">
                <a:latin typeface="+mn-lt"/>
              </a:rPr>
              <a:t>H</a:t>
            </a:r>
            <a:r>
              <a:rPr lang="en-US" sz="1805" baseline="-25000" dirty="0">
                <a:latin typeface="+mn-lt"/>
              </a:rPr>
              <a:t>0</a:t>
            </a:r>
            <a:r>
              <a:rPr lang="en-US" sz="1805" dirty="0">
                <a:latin typeface="+mn-lt"/>
              </a:rPr>
              <a:t> if </a:t>
            </a:r>
            <a:r>
              <a:rPr lang="en-US" sz="1805" i="1" dirty="0">
                <a:latin typeface="+mn-lt"/>
              </a:rPr>
              <a:t>p</a:t>
            </a:r>
            <a:r>
              <a:rPr lang="en-US" sz="1805" dirty="0">
                <a:latin typeface="+mn-lt"/>
              </a:rPr>
              <a:t>-value </a:t>
            </a:r>
            <a:r>
              <a:rPr lang="en-US" sz="1805" u="sng" dirty="0">
                <a:latin typeface="+mn-lt"/>
              </a:rPr>
              <a:t>&lt;</a:t>
            </a:r>
            <a:r>
              <a:rPr lang="en-US" sz="1805" dirty="0">
                <a:latin typeface="+mn-lt"/>
              </a:rPr>
              <a:t> </a:t>
            </a:r>
            <a:r>
              <a:rPr lang="en-US" sz="1805" i="1" dirty="0">
                <a:latin typeface="Symbol" panose="05050102010706020507" pitchFamily="18" charset="2"/>
              </a:rPr>
              <a:t>a</a:t>
            </a:r>
            <a:endParaRPr lang="en-US" sz="1805" dirty="0">
              <a:latin typeface="Symbol" panose="05050102010706020507" pitchFamily="18" charset="2"/>
            </a:endParaRPr>
          </a:p>
        </p:txBody>
      </p:sp>
      <p:sp>
        <p:nvSpPr>
          <p:cNvPr id="11" name="Text Box 8">
            <a:extLst>
              <a:ext uri="{FF2B5EF4-FFF2-40B4-BE49-F238E27FC236}">
                <a16:creationId xmlns:a16="http://schemas.microsoft.com/office/drawing/2014/main" id="{34887954-ECE8-4A34-B7C0-9115857AFE11}"/>
              </a:ext>
            </a:extLst>
          </p:cNvPr>
          <p:cNvSpPr txBox="1">
            <a:spLocks noChangeArrowheads="1"/>
          </p:cNvSpPr>
          <p:nvPr/>
        </p:nvSpPr>
        <p:spPr bwMode="auto">
          <a:xfrm>
            <a:off x="1520625" y="4514231"/>
            <a:ext cx="1897571" cy="370101"/>
          </a:xfrm>
          <a:prstGeom prst="rect">
            <a:avLst/>
          </a:prstGeom>
          <a:noFill/>
          <a:ln w="12700">
            <a:noFill/>
            <a:miter lim="800000"/>
            <a:headEnd/>
            <a:tailEnd/>
          </a:ln>
          <a:effectLst/>
        </p:spPr>
        <p:txBody>
          <a:bodyPr wrap="none">
            <a:spAutoFit/>
          </a:bodyPr>
          <a:lstStyle/>
          <a:p>
            <a:pPr>
              <a:defRPr/>
            </a:pPr>
            <a:r>
              <a:rPr lang="en-US" sz="1805" i="1" dirty="0">
                <a:latin typeface="+mn-lt"/>
              </a:rPr>
              <a:t>p</a:t>
            </a:r>
            <a:r>
              <a:rPr lang="en-US" sz="1805" dirty="0">
                <a:latin typeface="+mn-lt"/>
              </a:rPr>
              <a:t>-value Approach:</a:t>
            </a:r>
          </a:p>
        </p:txBody>
      </p:sp>
      <p:sp>
        <p:nvSpPr>
          <p:cNvPr id="12" name="Text Box 9">
            <a:extLst>
              <a:ext uri="{FF2B5EF4-FFF2-40B4-BE49-F238E27FC236}">
                <a16:creationId xmlns:a16="http://schemas.microsoft.com/office/drawing/2014/main" id="{9C7E76E1-B667-49ED-9AAD-453DF5F16A28}"/>
              </a:ext>
            </a:extLst>
          </p:cNvPr>
          <p:cNvSpPr txBox="1">
            <a:spLocks noChangeArrowheads="1"/>
          </p:cNvSpPr>
          <p:nvPr/>
        </p:nvSpPr>
        <p:spPr bwMode="auto">
          <a:xfrm>
            <a:off x="1501113" y="4909436"/>
            <a:ext cx="2424766" cy="370101"/>
          </a:xfrm>
          <a:prstGeom prst="rect">
            <a:avLst/>
          </a:prstGeom>
          <a:noFill/>
          <a:ln w="12700">
            <a:noFill/>
            <a:miter lim="800000"/>
            <a:headEnd/>
            <a:tailEnd/>
          </a:ln>
          <a:effectLst/>
        </p:spPr>
        <p:txBody>
          <a:bodyPr wrap="none">
            <a:spAutoFit/>
          </a:bodyPr>
          <a:lstStyle/>
          <a:p>
            <a:pPr>
              <a:defRPr/>
            </a:pPr>
            <a:r>
              <a:rPr lang="en-US" sz="1805" dirty="0">
                <a:latin typeface="+mn-lt"/>
              </a:rPr>
              <a:t>Critical Value Approach:</a:t>
            </a:r>
          </a:p>
        </p:txBody>
      </p:sp>
      <p:sp>
        <p:nvSpPr>
          <p:cNvPr id="13" name="Text Box 10">
            <a:extLst>
              <a:ext uri="{FF2B5EF4-FFF2-40B4-BE49-F238E27FC236}">
                <a16:creationId xmlns:a16="http://schemas.microsoft.com/office/drawing/2014/main" id="{C0A2AA09-A117-4707-8369-39B1BBEA6743}"/>
              </a:ext>
            </a:extLst>
          </p:cNvPr>
          <p:cNvSpPr txBox="1">
            <a:spLocks noChangeArrowheads="1"/>
          </p:cNvSpPr>
          <p:nvPr/>
        </p:nvSpPr>
        <p:spPr bwMode="auto">
          <a:xfrm>
            <a:off x="4316322" y="4909436"/>
            <a:ext cx="1802866" cy="370101"/>
          </a:xfrm>
          <a:prstGeom prst="rect">
            <a:avLst/>
          </a:prstGeom>
          <a:noFill/>
          <a:ln w="12700">
            <a:noFill/>
            <a:miter lim="800000"/>
            <a:headEnd/>
            <a:tailEnd/>
          </a:ln>
          <a:effectLst/>
        </p:spPr>
        <p:txBody>
          <a:bodyPr wrap="none">
            <a:spAutoFit/>
          </a:bodyPr>
          <a:lstStyle/>
          <a:p>
            <a:pPr>
              <a:defRPr/>
            </a:pPr>
            <a:r>
              <a:rPr lang="en-US" sz="1805" dirty="0">
                <a:latin typeface="+mn-lt"/>
              </a:rPr>
              <a:t>Reject </a:t>
            </a:r>
            <a:r>
              <a:rPr lang="en-US" sz="1805" i="1" dirty="0">
                <a:latin typeface="+mn-lt"/>
              </a:rPr>
              <a:t>H</a:t>
            </a:r>
            <a:r>
              <a:rPr lang="en-US" sz="1805" baseline="-25000" dirty="0">
                <a:latin typeface="+mn-lt"/>
              </a:rPr>
              <a:t>0</a:t>
            </a:r>
            <a:r>
              <a:rPr lang="en-US" sz="1805" dirty="0">
                <a:latin typeface="+mn-lt"/>
              </a:rPr>
              <a:t> if </a:t>
            </a:r>
            <a:r>
              <a:rPr lang="en-US" sz="1805" i="1" dirty="0">
                <a:latin typeface="+mn-lt"/>
              </a:rPr>
              <a:t>F</a:t>
            </a:r>
            <a:r>
              <a:rPr lang="en-US" sz="1805" dirty="0">
                <a:latin typeface="+mn-lt"/>
              </a:rPr>
              <a:t> </a:t>
            </a:r>
            <a:r>
              <a:rPr lang="en-US" sz="1805" u="sng" dirty="0">
                <a:latin typeface="+mn-lt"/>
              </a:rPr>
              <a:t>&gt;</a:t>
            </a:r>
            <a:r>
              <a:rPr lang="en-US" sz="1805" dirty="0">
                <a:latin typeface="+mn-lt"/>
              </a:rPr>
              <a:t> </a:t>
            </a:r>
            <a:r>
              <a:rPr lang="en-US" sz="1805" i="1" dirty="0">
                <a:latin typeface="+mn-lt"/>
              </a:rPr>
              <a:t>F</a:t>
            </a:r>
            <a:r>
              <a:rPr lang="en-US" sz="1805" i="1" baseline="-25000" dirty="0">
                <a:latin typeface="Symbol" panose="05050102010706020507" pitchFamily="18" charset="2"/>
              </a:rPr>
              <a:t>a</a:t>
            </a:r>
          </a:p>
        </p:txBody>
      </p:sp>
    </p:spTree>
    <p:extLst>
      <p:ext uri="{BB962C8B-B14F-4D97-AF65-F5344CB8AC3E}">
        <p14:creationId xmlns:p14="http://schemas.microsoft.com/office/powerpoint/2010/main" val="1831381579"/>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277513"/>
                                        </p:tgtEl>
                                        <p:attrNameLst>
                                          <p:attrName>style.visibility</p:attrName>
                                        </p:attrNameLst>
                                      </p:cBhvr>
                                      <p:to>
                                        <p:strVal val="visible"/>
                                      </p:to>
                                    </p:set>
                                    <p:animEffect transition="in" filter="slide(fromTop)">
                                      <p:cBhvr>
                                        <p:cTn id="7" dur="500"/>
                                        <p:tgtEl>
                                          <p:spTgt spid="277513"/>
                                        </p:tgtEl>
                                      </p:cBhvr>
                                    </p:animEffect>
                                  </p:childTnLst>
                                </p:cTn>
                              </p:par>
                            </p:childTnLst>
                          </p:cTn>
                        </p:par>
                        <p:par>
                          <p:cTn id="8" fill="hold">
                            <p:stCondLst>
                              <p:cond delay="500"/>
                            </p:stCondLst>
                            <p:childTnLst>
                              <p:par>
                                <p:cTn id="9" presetID="12" presetClass="entr" presetSubtype="1" fill="hold" grpId="0" nodeType="afterEffect">
                                  <p:stCondLst>
                                    <p:cond delay="1000"/>
                                  </p:stCondLst>
                                  <p:childTnLst>
                                    <p:set>
                                      <p:cBhvr>
                                        <p:cTn id="10" dur="1" fill="hold">
                                          <p:stCondLst>
                                            <p:cond delay="0"/>
                                          </p:stCondLst>
                                        </p:cTn>
                                        <p:tgtEl>
                                          <p:spTgt spid="277512"/>
                                        </p:tgtEl>
                                        <p:attrNameLst>
                                          <p:attrName>style.visibility</p:attrName>
                                        </p:attrNameLst>
                                      </p:cBhvr>
                                      <p:to>
                                        <p:strVal val="visible"/>
                                      </p:to>
                                    </p:set>
                                    <p:animEffect transition="in" filter="slide(fromTop)">
                                      <p:cBhvr>
                                        <p:cTn id="11" dur="500"/>
                                        <p:tgtEl>
                                          <p:spTgt spid="277512"/>
                                        </p:tgtEl>
                                      </p:cBhvr>
                                    </p:animEffect>
                                  </p:childTnLst>
                                </p:cTn>
                              </p:par>
                            </p:childTnLst>
                          </p:cTn>
                        </p:par>
                      </p:childTnLst>
                    </p:cTn>
                  </p:par>
                  <p:par>
                    <p:cTn id="12" fill="hold">
                      <p:stCondLst>
                        <p:cond delay="indefinite"/>
                      </p:stCondLst>
                      <p:childTnLst>
                        <p:par>
                          <p:cTn id="13" fill="hold">
                            <p:stCondLst>
                              <p:cond delay="0"/>
                            </p:stCondLst>
                            <p:childTnLst>
                              <p:par>
                                <p:cTn id="14" presetID="12" presetClass="entr" presetSubtype="1" fill="hold" grpId="0" nodeType="clickEffect">
                                  <p:stCondLst>
                                    <p:cond delay="0"/>
                                  </p:stCondLst>
                                  <p:childTnLst>
                                    <p:set>
                                      <p:cBhvr>
                                        <p:cTn id="15" dur="1" fill="hold">
                                          <p:stCondLst>
                                            <p:cond delay="0"/>
                                          </p:stCondLst>
                                        </p:cTn>
                                        <p:tgtEl>
                                          <p:spTgt spid="277514"/>
                                        </p:tgtEl>
                                        <p:attrNameLst>
                                          <p:attrName>style.visibility</p:attrName>
                                        </p:attrNameLst>
                                      </p:cBhvr>
                                      <p:to>
                                        <p:strVal val="visible"/>
                                      </p:to>
                                    </p:set>
                                    <p:animEffect transition="in" filter="slide(fromTop)">
                                      <p:cBhvr>
                                        <p:cTn id="16" dur="500"/>
                                        <p:tgtEl>
                                          <p:spTgt spid="277514"/>
                                        </p:tgtEl>
                                      </p:cBhvr>
                                    </p:animEffect>
                                  </p:childTnLst>
                                </p:cTn>
                              </p:par>
                            </p:childTnLst>
                          </p:cTn>
                        </p:par>
                        <p:par>
                          <p:cTn id="17" fill="hold">
                            <p:stCondLst>
                              <p:cond delay="500"/>
                            </p:stCondLst>
                            <p:childTnLst>
                              <p:par>
                                <p:cTn id="18" presetID="12" presetClass="entr" presetSubtype="1" fill="hold" grpId="0" nodeType="afterEffect">
                                  <p:stCondLst>
                                    <p:cond delay="1000"/>
                                  </p:stCondLst>
                                  <p:childTnLst>
                                    <p:set>
                                      <p:cBhvr>
                                        <p:cTn id="19" dur="1" fill="hold">
                                          <p:stCondLst>
                                            <p:cond delay="0"/>
                                          </p:stCondLst>
                                        </p:cTn>
                                        <p:tgtEl>
                                          <p:spTgt spid="277511"/>
                                        </p:tgtEl>
                                        <p:attrNameLst>
                                          <p:attrName>style.visibility</p:attrName>
                                        </p:attrNameLst>
                                      </p:cBhvr>
                                      <p:to>
                                        <p:strVal val="visible"/>
                                      </p:to>
                                    </p:set>
                                    <p:animEffect transition="in" filter="slide(fromTop)">
                                      <p:cBhvr>
                                        <p:cTn id="20" dur="500"/>
                                        <p:tgtEl>
                                          <p:spTgt spid="277511"/>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8"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slide(fromLeft)">
                                      <p:cBhvr>
                                        <p:cTn id="25" dur="500"/>
                                        <p:tgtEl>
                                          <p:spTgt spid="11"/>
                                        </p:tgtEl>
                                      </p:cBhvr>
                                    </p:animEffect>
                                  </p:childTnLst>
                                </p:cTn>
                              </p:par>
                            </p:childTnLst>
                          </p:cTn>
                        </p:par>
                        <p:par>
                          <p:cTn id="26" fill="hold">
                            <p:stCondLst>
                              <p:cond delay="500"/>
                            </p:stCondLst>
                            <p:childTnLst>
                              <p:par>
                                <p:cTn id="27" presetID="23" presetClass="entr" presetSubtype="272" fill="hold" grpId="0" nodeType="afterEffect">
                                  <p:stCondLst>
                                    <p:cond delay="1000"/>
                                  </p:stCondLst>
                                  <p:childTnLst>
                                    <p:set>
                                      <p:cBhvr>
                                        <p:cTn id="28" dur="1" fill="hold">
                                          <p:stCondLst>
                                            <p:cond delay="0"/>
                                          </p:stCondLst>
                                        </p:cTn>
                                        <p:tgtEl>
                                          <p:spTgt spid="10"/>
                                        </p:tgtEl>
                                        <p:attrNameLst>
                                          <p:attrName>style.visibility</p:attrName>
                                        </p:attrNameLst>
                                      </p:cBhvr>
                                      <p:to>
                                        <p:strVal val="visible"/>
                                      </p:to>
                                    </p:set>
                                    <p:anim calcmode="lin" valueType="num">
                                      <p:cBhvr>
                                        <p:cTn id="29" dur="500" fill="hold"/>
                                        <p:tgtEl>
                                          <p:spTgt spid="10"/>
                                        </p:tgtEl>
                                        <p:attrNameLst>
                                          <p:attrName>ppt_w</p:attrName>
                                        </p:attrNameLst>
                                      </p:cBhvr>
                                      <p:tavLst>
                                        <p:tav tm="0">
                                          <p:val>
                                            <p:strVal val="2/3*#ppt_w"/>
                                          </p:val>
                                        </p:tav>
                                        <p:tav tm="100000">
                                          <p:val>
                                            <p:strVal val="#ppt_w"/>
                                          </p:val>
                                        </p:tav>
                                      </p:tavLst>
                                    </p:anim>
                                    <p:anim calcmode="lin" valueType="num">
                                      <p:cBhvr>
                                        <p:cTn id="30" dur="500" fill="hold"/>
                                        <p:tgtEl>
                                          <p:spTgt spid="10"/>
                                        </p:tgtEl>
                                        <p:attrNameLst>
                                          <p:attrName>ppt_h</p:attrName>
                                        </p:attrNameLst>
                                      </p:cBhvr>
                                      <p:tavLst>
                                        <p:tav tm="0">
                                          <p:val>
                                            <p:strVal val="2/3*#ppt_h"/>
                                          </p:val>
                                        </p:tav>
                                        <p:tav tm="100000">
                                          <p:val>
                                            <p:strVal val="#ppt_h"/>
                                          </p:val>
                                        </p:tav>
                                      </p:tavLst>
                                    </p:anim>
                                  </p:childTnLst>
                                </p:cTn>
                              </p:par>
                            </p:childTnLst>
                          </p:cTn>
                        </p:par>
                      </p:childTnLst>
                    </p:cTn>
                  </p:par>
                  <p:par>
                    <p:cTn id="31" fill="hold">
                      <p:stCondLst>
                        <p:cond delay="indefinite"/>
                      </p:stCondLst>
                      <p:childTnLst>
                        <p:par>
                          <p:cTn id="32" fill="hold">
                            <p:stCondLst>
                              <p:cond delay="0"/>
                            </p:stCondLst>
                            <p:childTnLst>
                              <p:par>
                                <p:cTn id="33" presetID="12" presetClass="entr" presetSubtype="8"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slide(fromLeft)">
                                      <p:cBhvr>
                                        <p:cTn id="35" dur="500"/>
                                        <p:tgtEl>
                                          <p:spTgt spid="12"/>
                                        </p:tgtEl>
                                      </p:cBhvr>
                                    </p:animEffect>
                                  </p:childTnLst>
                                </p:cTn>
                              </p:par>
                            </p:childTnLst>
                          </p:cTn>
                        </p:par>
                        <p:par>
                          <p:cTn id="36" fill="hold">
                            <p:stCondLst>
                              <p:cond delay="500"/>
                            </p:stCondLst>
                            <p:childTnLst>
                              <p:par>
                                <p:cTn id="37" presetID="23" presetClass="entr" presetSubtype="272" fill="hold" grpId="0" nodeType="afterEffect">
                                  <p:stCondLst>
                                    <p:cond delay="1000"/>
                                  </p:stCondLst>
                                  <p:childTnLst>
                                    <p:set>
                                      <p:cBhvr>
                                        <p:cTn id="38" dur="1" fill="hold">
                                          <p:stCondLst>
                                            <p:cond delay="0"/>
                                          </p:stCondLst>
                                        </p:cTn>
                                        <p:tgtEl>
                                          <p:spTgt spid="13"/>
                                        </p:tgtEl>
                                        <p:attrNameLst>
                                          <p:attrName>style.visibility</p:attrName>
                                        </p:attrNameLst>
                                      </p:cBhvr>
                                      <p:to>
                                        <p:strVal val="visible"/>
                                      </p:to>
                                    </p:set>
                                    <p:anim calcmode="lin" valueType="num">
                                      <p:cBhvr>
                                        <p:cTn id="39" dur="500" fill="hold"/>
                                        <p:tgtEl>
                                          <p:spTgt spid="13"/>
                                        </p:tgtEl>
                                        <p:attrNameLst>
                                          <p:attrName>ppt_w</p:attrName>
                                        </p:attrNameLst>
                                      </p:cBhvr>
                                      <p:tavLst>
                                        <p:tav tm="0">
                                          <p:val>
                                            <p:strVal val="2/3*#ppt_w"/>
                                          </p:val>
                                        </p:tav>
                                        <p:tav tm="100000">
                                          <p:val>
                                            <p:strVal val="#ppt_w"/>
                                          </p:val>
                                        </p:tav>
                                      </p:tavLst>
                                    </p:anim>
                                    <p:anim calcmode="lin" valueType="num">
                                      <p:cBhvr>
                                        <p:cTn id="40" dur="500" fill="hold"/>
                                        <p:tgtEl>
                                          <p:spTgt spid="13"/>
                                        </p:tgtEl>
                                        <p:attrNameLst>
                                          <p:attrName>ppt_h</p:attrName>
                                        </p:attrNameLst>
                                      </p:cBhvr>
                                      <p:tavLst>
                                        <p:tav tm="0">
                                          <p:val>
                                            <p:strVal val="2/3*#ppt_h"/>
                                          </p:val>
                                        </p:tav>
                                        <p:tav tm="100000">
                                          <p:val>
                                            <p:strVal val="#ppt_h"/>
                                          </p:val>
                                        </p:tav>
                                      </p:tavLst>
                                    </p:anim>
                                  </p:childTnLst>
                                </p:cTn>
                              </p:par>
                            </p:childTnLst>
                          </p:cTn>
                        </p:par>
                        <p:par>
                          <p:cTn id="41" fill="hold">
                            <p:stCondLst>
                              <p:cond delay="2000"/>
                            </p:stCondLst>
                            <p:childTnLst>
                              <p:par>
                                <p:cTn id="42" presetID="3" presetClass="entr" presetSubtype="10" fill="hold" grpId="0" nodeType="afterEffect">
                                  <p:stCondLst>
                                    <p:cond delay="2000"/>
                                  </p:stCondLst>
                                  <p:childTnLst>
                                    <p:set>
                                      <p:cBhvr>
                                        <p:cTn id="43" dur="1" fill="hold">
                                          <p:stCondLst>
                                            <p:cond delay="0"/>
                                          </p:stCondLst>
                                        </p:cTn>
                                        <p:tgtEl>
                                          <p:spTgt spid="9"/>
                                        </p:tgtEl>
                                        <p:attrNameLst>
                                          <p:attrName>style.visibility</p:attrName>
                                        </p:attrNameLst>
                                      </p:cBhvr>
                                      <p:to>
                                        <p:strVal val="visible"/>
                                      </p:to>
                                    </p:set>
                                    <p:animEffect transition="in" filter="blinds(horizontal)">
                                      <p:cBhvr>
                                        <p:cTn id="4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7511" grpId="0" autoUpdateAnimBg="0"/>
      <p:bldP spid="277512" grpId="0" autoUpdateAnimBg="0"/>
      <p:bldP spid="277513" grpId="0" autoUpdateAnimBg="0"/>
      <p:bldP spid="277514" grpId="0" autoUpdateAnimBg="0"/>
      <p:bldP spid="9" grpId="0" autoUpdateAnimBg="0"/>
      <p:bldP spid="10" grpId="0" autoUpdateAnimBg="0"/>
      <p:bldP spid="11" grpId="0" autoUpdateAnimBg="0"/>
      <p:bldP spid="12" grpId="0" autoUpdateAnimBg="0"/>
      <p:bldP spid="13"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06425" y="1020664"/>
            <a:ext cx="7772400" cy="726889"/>
          </a:xfrm>
        </p:spPr>
        <p:txBody>
          <a:bodyPr>
            <a:noAutofit/>
          </a:bodyPr>
          <a:lstStyle/>
          <a:p>
            <a:pPr>
              <a:defRPr/>
            </a:pPr>
            <a:r>
              <a:rPr lang="en-US" sz="2400" dirty="0">
                <a:latin typeface="+mn-lt"/>
              </a:rPr>
              <a:t>Experimental</a:t>
            </a:r>
            <a:r>
              <a:rPr lang="en-US" sz="2406" dirty="0">
                <a:latin typeface="+mn-lt"/>
              </a:rPr>
              <a:t> Design and Analysis of Variance </a:t>
            </a:r>
          </a:p>
        </p:txBody>
      </p:sp>
      <p:sp>
        <p:nvSpPr>
          <p:cNvPr id="6150" name="Rectangle 6"/>
          <p:cNvSpPr>
            <a:spLocks noChangeArrowheads="1"/>
          </p:cNvSpPr>
          <p:nvPr/>
        </p:nvSpPr>
        <p:spPr bwMode="auto">
          <a:xfrm>
            <a:off x="801705" y="1735670"/>
            <a:ext cx="7727950" cy="417752"/>
          </a:xfrm>
          <a:prstGeom prst="rect">
            <a:avLst/>
          </a:prstGeom>
          <a:noFill/>
          <a:ln w="12700">
            <a:noFill/>
            <a:miter lim="800000"/>
            <a:headEnd/>
            <a:tailEnd/>
          </a:ln>
          <a:effectLst/>
        </p:spPr>
        <p:txBody>
          <a:bodyPr lIns="68034" tIns="33420" rIns="68034" bIns="33420"/>
          <a:lstStyle/>
          <a:p>
            <a:pPr marL="257827" indent="-257827">
              <a:lnSpc>
                <a:spcPct val="90000"/>
              </a:lnSpc>
              <a:spcBef>
                <a:spcPct val="20000"/>
              </a:spcBef>
              <a:buFont typeface="Arial" panose="020B0604020202020204" pitchFamily="34" charset="0"/>
              <a:buChar char="•"/>
              <a:defRPr/>
            </a:pPr>
            <a:r>
              <a:rPr lang="en-US" sz="1805" dirty="0">
                <a:latin typeface="+mn-lt"/>
              </a:rPr>
              <a:t>An Introduction to Experimental Design and Analysis of Variance </a:t>
            </a:r>
            <a:endParaRPr lang="en-US" sz="1805" b="1" dirty="0">
              <a:solidFill>
                <a:srgbClr val="CF0E30"/>
              </a:solidFill>
              <a:latin typeface="+mn-lt"/>
            </a:endParaRPr>
          </a:p>
        </p:txBody>
      </p:sp>
      <p:sp>
        <p:nvSpPr>
          <p:cNvPr id="6151" name="Rectangle 7"/>
          <p:cNvSpPr>
            <a:spLocks noChangeArrowheads="1"/>
          </p:cNvSpPr>
          <p:nvPr/>
        </p:nvSpPr>
        <p:spPr bwMode="auto">
          <a:xfrm>
            <a:off x="801705" y="2136035"/>
            <a:ext cx="7727950" cy="410249"/>
          </a:xfrm>
          <a:prstGeom prst="rect">
            <a:avLst/>
          </a:prstGeom>
          <a:noFill/>
          <a:ln w="12700">
            <a:noFill/>
            <a:miter lim="800000"/>
            <a:headEnd/>
            <a:tailEnd/>
          </a:ln>
          <a:effectLst/>
        </p:spPr>
        <p:txBody>
          <a:bodyPr lIns="68034" tIns="33420" rIns="68034" bIns="33420"/>
          <a:lstStyle/>
          <a:p>
            <a:pPr marL="257827" indent="-257827">
              <a:lnSpc>
                <a:spcPct val="90000"/>
              </a:lnSpc>
              <a:spcBef>
                <a:spcPct val="20000"/>
              </a:spcBef>
              <a:buFont typeface="Arial" panose="020B0604020202020204" pitchFamily="34" charset="0"/>
              <a:buChar char="•"/>
              <a:defRPr/>
            </a:pPr>
            <a:r>
              <a:rPr lang="en-US" sz="1805" dirty="0">
                <a:latin typeface="+mn-lt"/>
              </a:rPr>
              <a:t>Analysis of Variance and the Completely Randomized Design</a:t>
            </a:r>
            <a:endParaRPr lang="en-US" sz="1805" b="1" dirty="0">
              <a:solidFill>
                <a:srgbClr val="CF0E30"/>
              </a:solidFill>
              <a:latin typeface="+mn-lt"/>
            </a:endParaRPr>
          </a:p>
        </p:txBody>
      </p:sp>
      <p:sp>
        <p:nvSpPr>
          <p:cNvPr id="6164" name="Rectangle 20"/>
          <p:cNvSpPr>
            <a:spLocks noChangeArrowheads="1"/>
          </p:cNvSpPr>
          <p:nvPr/>
        </p:nvSpPr>
        <p:spPr bwMode="auto">
          <a:xfrm>
            <a:off x="796943" y="2568628"/>
            <a:ext cx="5332412" cy="418946"/>
          </a:xfrm>
          <a:prstGeom prst="rect">
            <a:avLst/>
          </a:prstGeom>
          <a:noFill/>
          <a:ln w="12700">
            <a:noFill/>
            <a:miter lim="800000"/>
            <a:headEnd/>
            <a:tailEnd/>
          </a:ln>
          <a:effectLst/>
        </p:spPr>
        <p:txBody>
          <a:bodyPr lIns="68034" tIns="33420" rIns="68034" bIns="33420"/>
          <a:lstStyle/>
          <a:p>
            <a:pPr marL="257827" indent="-257827">
              <a:lnSpc>
                <a:spcPct val="90000"/>
              </a:lnSpc>
              <a:spcBef>
                <a:spcPct val="20000"/>
              </a:spcBef>
              <a:buFont typeface="Arial" panose="020B0604020202020204" pitchFamily="34" charset="0"/>
              <a:buChar char="•"/>
              <a:defRPr/>
            </a:pPr>
            <a:r>
              <a:rPr lang="en-US" sz="1805" dirty="0">
                <a:latin typeface="+mn-lt"/>
              </a:rPr>
              <a:t>Multiple Comparison Procedures</a:t>
            </a:r>
          </a:p>
        </p:txBody>
      </p:sp>
    </p:spTree>
    <p:extLst>
      <p:ext uri="{BB962C8B-B14F-4D97-AF65-F5344CB8AC3E}">
        <p14:creationId xmlns:p14="http://schemas.microsoft.com/office/powerpoint/2010/main" val="1147673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150"/>
                                        </p:tgtEl>
                                        <p:attrNameLst>
                                          <p:attrName>style.visibility</p:attrName>
                                        </p:attrNameLst>
                                      </p:cBhvr>
                                      <p:to>
                                        <p:strVal val="visible"/>
                                      </p:to>
                                    </p:set>
                                    <p:animEffect transition="in" filter="blinds(horizontal)">
                                      <p:cBhvr>
                                        <p:cTn id="7" dur="500"/>
                                        <p:tgtEl>
                                          <p:spTgt spid="615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151"/>
                                        </p:tgtEl>
                                        <p:attrNameLst>
                                          <p:attrName>style.visibility</p:attrName>
                                        </p:attrNameLst>
                                      </p:cBhvr>
                                      <p:to>
                                        <p:strVal val="visible"/>
                                      </p:to>
                                    </p:set>
                                    <p:animEffect transition="in" filter="blinds(horizontal)">
                                      <p:cBhvr>
                                        <p:cTn id="12" dur="500"/>
                                        <p:tgtEl>
                                          <p:spTgt spid="6151"/>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164"/>
                                        </p:tgtEl>
                                        <p:attrNameLst>
                                          <p:attrName>style.visibility</p:attrName>
                                        </p:attrNameLst>
                                      </p:cBhvr>
                                      <p:to>
                                        <p:strVal val="visible"/>
                                      </p:to>
                                    </p:set>
                                    <p:animEffect transition="in" filter="blinds(horizontal)">
                                      <p:cBhvr>
                                        <p:cTn id="17" dur="500"/>
                                        <p:tgtEl>
                                          <p:spTgt spid="61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0" grpId="0" autoUpdateAnimBg="0"/>
      <p:bldP spid="6151" grpId="0" autoUpdateAnimBg="0"/>
      <p:bldP spid="6164" grpId="0"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Rectangle 2"/>
          <p:cNvSpPr>
            <a:spLocks noChangeArrowheads="1"/>
          </p:cNvSpPr>
          <p:nvPr/>
        </p:nvSpPr>
        <p:spPr bwMode="auto">
          <a:xfrm>
            <a:off x="1071563" y="2498811"/>
            <a:ext cx="7461250" cy="1568887"/>
          </a:xfrm>
          <a:prstGeom prst="rect">
            <a:avLst/>
          </a:prstGeom>
          <a:noFill/>
          <a:ln w="12700">
            <a:noFill/>
            <a:miter lim="800000"/>
            <a:headEnd/>
            <a:tailEnd/>
          </a:ln>
          <a:effectLst/>
        </p:spPr>
        <p:txBody>
          <a:bodyPr lIns="68034" tIns="33420" rIns="68034" bIns="33420"/>
          <a:lstStyle/>
          <a:p>
            <a:pPr algn="l">
              <a:spcBef>
                <a:spcPct val="20000"/>
              </a:spcBef>
              <a:buClr>
                <a:srgbClr val="66FFFF"/>
              </a:buClr>
              <a:buSzPct val="75000"/>
              <a:buFont typeface="Monotype Sorts" pitchFamily="2" charset="2"/>
              <a:buNone/>
              <a:defRPr/>
            </a:pPr>
            <a:r>
              <a:rPr lang="en-US" sz="1805" dirty="0" err="1">
                <a:latin typeface="+mn-lt"/>
              </a:rPr>
              <a:t>AutoShine</a:t>
            </a:r>
            <a:r>
              <a:rPr lang="en-US" sz="1805" dirty="0">
                <a:latin typeface="+mn-lt"/>
              </a:rPr>
              <a:t>, Inc. is considering marketing a long- lasting car wax.  Three different waxes (Type 1, Type 2, and Type 3) have been developed. In order to test the durability of these waxes, 5 new cars were waxed with Type 1, 5 with Type 2, and 5 with Type 3.  Each car was then repeatedly run through an automatic carwash until the wax coating showed signs of deterioration.</a:t>
            </a:r>
          </a:p>
          <a:p>
            <a:pPr algn="l">
              <a:spcBef>
                <a:spcPct val="20000"/>
              </a:spcBef>
              <a:buClr>
                <a:srgbClr val="66FFFF"/>
              </a:buClr>
              <a:buSzPct val="75000"/>
              <a:buFont typeface="Monotype Sorts" pitchFamily="2" charset="2"/>
              <a:buNone/>
              <a:defRPr/>
            </a:pPr>
            <a:endParaRPr lang="en-US" sz="1805" dirty="0">
              <a:latin typeface="+mn-lt"/>
            </a:endParaRPr>
          </a:p>
        </p:txBody>
      </p:sp>
      <p:sp>
        <p:nvSpPr>
          <p:cNvPr id="262246" name="Rectangle 102"/>
          <p:cNvSpPr>
            <a:spLocks noChangeArrowheads="1"/>
          </p:cNvSpPr>
          <p:nvPr/>
        </p:nvSpPr>
        <p:spPr bwMode="auto">
          <a:xfrm>
            <a:off x="647699" y="2044720"/>
            <a:ext cx="4876801" cy="428495"/>
          </a:xfrm>
          <a:prstGeom prst="rect">
            <a:avLst/>
          </a:prstGeom>
          <a:noFill/>
          <a:ln w="12700">
            <a:noFill/>
            <a:miter lim="800000"/>
            <a:headEnd/>
            <a:tailEnd/>
          </a:ln>
          <a:effectLst/>
        </p:spPr>
        <p:txBody>
          <a:bodyPr lIns="68034" tIns="33420" rIns="68034" bIns="33420"/>
          <a:lstStyle/>
          <a:p>
            <a:pPr marL="257827" indent="-257827">
              <a:spcBef>
                <a:spcPct val="20000"/>
              </a:spcBef>
              <a:buFont typeface="Arial" panose="020B0604020202020204" pitchFamily="34" charset="0"/>
              <a:buChar char="•"/>
              <a:defRPr/>
            </a:pPr>
            <a:r>
              <a:rPr lang="en-US" sz="2000" dirty="0">
                <a:latin typeface="+mn-lt"/>
              </a:rPr>
              <a:t>Example:  </a:t>
            </a:r>
            <a:r>
              <a:rPr lang="en-US" sz="2000" dirty="0" err="1">
                <a:latin typeface="+mn-lt"/>
              </a:rPr>
              <a:t>AutoShine</a:t>
            </a:r>
            <a:r>
              <a:rPr lang="en-US" sz="2000" dirty="0">
                <a:latin typeface="+mn-lt"/>
              </a:rPr>
              <a:t>, Inc.</a:t>
            </a:r>
          </a:p>
        </p:txBody>
      </p:sp>
      <p:sp>
        <p:nvSpPr>
          <p:cNvPr id="262250" name="Rectangle 106"/>
          <p:cNvSpPr>
            <a:spLocks noChangeArrowheads="1"/>
          </p:cNvSpPr>
          <p:nvPr/>
        </p:nvSpPr>
        <p:spPr bwMode="auto">
          <a:xfrm>
            <a:off x="542925" y="1113465"/>
            <a:ext cx="7989888" cy="612305"/>
          </a:xfrm>
          <a:prstGeom prst="rect">
            <a:avLst/>
          </a:prstGeom>
          <a:noFill/>
          <a:ln w="12700">
            <a:noFill/>
            <a:miter lim="800000"/>
            <a:headEnd/>
            <a:tailEnd/>
          </a:ln>
          <a:effectLst/>
        </p:spPr>
        <p:txBody>
          <a:bodyPr lIns="68034" tIns="33420" rIns="68034" bIns="33420" anchor="ctr"/>
          <a:lstStyle/>
          <a:p>
            <a:pPr algn="l">
              <a:defRPr/>
            </a:pPr>
            <a:r>
              <a:rPr lang="en-US" sz="2400" b="1" dirty="0">
                <a:latin typeface="+mn-lt"/>
              </a:rPr>
              <a:t>Testing for the Equality of </a:t>
            </a:r>
            <a:r>
              <a:rPr lang="en-US" sz="2400" b="1" i="1" dirty="0">
                <a:latin typeface="+mn-lt"/>
              </a:rPr>
              <a:t>k</a:t>
            </a:r>
            <a:r>
              <a:rPr lang="en-US" sz="2400" b="1" dirty="0">
                <a:latin typeface="+mn-lt"/>
              </a:rPr>
              <a:t>  Population Means: A Completely Randomized Design</a:t>
            </a:r>
          </a:p>
        </p:txBody>
      </p:sp>
    </p:spTree>
    <p:extLst>
      <p:ext uri="{BB962C8B-B14F-4D97-AF65-F5344CB8AC3E}">
        <p14:creationId xmlns:p14="http://schemas.microsoft.com/office/powerpoint/2010/main" val="2945566135"/>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62146"/>
                                        </p:tgtEl>
                                        <p:attrNameLst>
                                          <p:attrName>style.visibility</p:attrName>
                                        </p:attrNameLst>
                                      </p:cBhvr>
                                      <p:to>
                                        <p:strVal val="visible"/>
                                      </p:to>
                                    </p:set>
                                    <p:animEffect transition="in" filter="blinds(horizontal)">
                                      <p:cBhvr>
                                        <p:cTn id="7" dur="500"/>
                                        <p:tgtEl>
                                          <p:spTgt spid="262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2146" grpId="0"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1" name="Text Box 3"/>
          <p:cNvSpPr txBox="1">
            <a:spLocks noChangeArrowheads="1"/>
          </p:cNvSpPr>
          <p:nvPr/>
        </p:nvSpPr>
        <p:spPr bwMode="auto">
          <a:xfrm>
            <a:off x="1069976" y="2502392"/>
            <a:ext cx="7377113" cy="925638"/>
          </a:xfrm>
          <a:prstGeom prst="rect">
            <a:avLst/>
          </a:prstGeom>
          <a:noFill/>
          <a:ln w="12700">
            <a:noFill/>
            <a:miter lim="800000"/>
            <a:headEnd/>
            <a:tailEnd/>
          </a:ln>
          <a:effectLst/>
        </p:spPr>
        <p:txBody>
          <a:bodyPr>
            <a:spAutoFit/>
          </a:bodyPr>
          <a:lstStyle/>
          <a:p>
            <a:pPr algn="l">
              <a:spcBef>
                <a:spcPct val="20000"/>
              </a:spcBef>
              <a:buClr>
                <a:srgbClr val="66FFFF"/>
              </a:buClr>
              <a:buSzPct val="75000"/>
              <a:buFont typeface="Monotype Sorts" pitchFamily="2" charset="2"/>
              <a:buNone/>
              <a:defRPr/>
            </a:pPr>
            <a:r>
              <a:rPr lang="en-US" sz="1805" dirty="0">
                <a:latin typeface="+mn-lt"/>
              </a:rPr>
              <a:t>The number of times each car went through the carwash before its wax deteriorated is shown on the next slide.  </a:t>
            </a:r>
            <a:r>
              <a:rPr lang="en-US" sz="1805" dirty="0" err="1">
                <a:latin typeface="+mn-lt"/>
              </a:rPr>
              <a:t>AutoShine</a:t>
            </a:r>
            <a:r>
              <a:rPr lang="en-US" sz="1805" dirty="0">
                <a:latin typeface="+mn-lt"/>
              </a:rPr>
              <a:t>, Inc. must decide which wax to market.  Are the three waxes equally effective?	</a:t>
            </a:r>
          </a:p>
        </p:txBody>
      </p:sp>
      <p:sp>
        <p:nvSpPr>
          <p:cNvPr id="263270" name="Rectangle 102"/>
          <p:cNvSpPr>
            <a:spLocks noChangeArrowheads="1"/>
          </p:cNvSpPr>
          <p:nvPr/>
        </p:nvSpPr>
        <p:spPr bwMode="auto">
          <a:xfrm>
            <a:off x="647699" y="2044720"/>
            <a:ext cx="4876801" cy="428495"/>
          </a:xfrm>
          <a:prstGeom prst="rect">
            <a:avLst/>
          </a:prstGeom>
          <a:noFill/>
          <a:ln w="12700">
            <a:noFill/>
            <a:miter lim="800000"/>
            <a:headEnd/>
            <a:tailEnd/>
          </a:ln>
          <a:effectLst/>
        </p:spPr>
        <p:txBody>
          <a:bodyPr lIns="68034" tIns="33420" rIns="68034" bIns="33420"/>
          <a:lstStyle/>
          <a:p>
            <a:pPr marL="257827" indent="-257827">
              <a:spcBef>
                <a:spcPct val="20000"/>
              </a:spcBef>
              <a:buFont typeface="Arial" panose="020B0604020202020204" pitchFamily="34" charset="0"/>
              <a:buChar char="•"/>
              <a:defRPr/>
            </a:pPr>
            <a:r>
              <a:rPr lang="en-US" sz="2000" dirty="0">
                <a:latin typeface="+mn-lt"/>
              </a:rPr>
              <a:t>Example:  </a:t>
            </a:r>
            <a:r>
              <a:rPr lang="en-US" sz="2000" dirty="0" err="1">
                <a:latin typeface="+mn-lt"/>
              </a:rPr>
              <a:t>AutoShine</a:t>
            </a:r>
            <a:r>
              <a:rPr lang="en-US" sz="2000" dirty="0">
                <a:latin typeface="+mn-lt"/>
              </a:rPr>
              <a:t>, Inc.</a:t>
            </a:r>
          </a:p>
        </p:txBody>
      </p:sp>
      <p:sp>
        <p:nvSpPr>
          <p:cNvPr id="263371" name="Text Box 203"/>
          <p:cNvSpPr txBox="1">
            <a:spLocks noChangeArrowheads="1"/>
          </p:cNvSpPr>
          <p:nvPr/>
        </p:nvSpPr>
        <p:spPr bwMode="auto">
          <a:xfrm>
            <a:off x="1437075" y="3595970"/>
            <a:ext cx="1998881" cy="370101"/>
          </a:xfrm>
          <a:prstGeom prst="rect">
            <a:avLst/>
          </a:prstGeom>
          <a:noFill/>
          <a:ln w="12700">
            <a:noFill/>
            <a:miter lim="800000"/>
            <a:headEnd/>
            <a:tailEnd/>
          </a:ln>
          <a:effectLst/>
        </p:spPr>
        <p:txBody>
          <a:bodyPr wrap="none">
            <a:spAutoFit/>
          </a:bodyPr>
          <a:lstStyle/>
          <a:p>
            <a:pPr algn="l">
              <a:defRPr/>
            </a:pPr>
            <a:r>
              <a:rPr lang="en-US" sz="1805">
                <a:latin typeface="+mn-lt"/>
              </a:rPr>
              <a:t>Factor  . . .  Car wax</a:t>
            </a:r>
          </a:p>
        </p:txBody>
      </p:sp>
      <p:sp>
        <p:nvSpPr>
          <p:cNvPr id="263372" name="Text Box 204"/>
          <p:cNvSpPr txBox="1">
            <a:spLocks noChangeArrowheads="1"/>
          </p:cNvSpPr>
          <p:nvPr/>
        </p:nvSpPr>
        <p:spPr bwMode="auto">
          <a:xfrm>
            <a:off x="1432312" y="3914655"/>
            <a:ext cx="3738203" cy="370101"/>
          </a:xfrm>
          <a:prstGeom prst="rect">
            <a:avLst/>
          </a:prstGeom>
          <a:noFill/>
          <a:ln w="12700">
            <a:noFill/>
            <a:miter lim="800000"/>
            <a:headEnd/>
            <a:tailEnd/>
          </a:ln>
          <a:effectLst/>
        </p:spPr>
        <p:txBody>
          <a:bodyPr wrap="none">
            <a:spAutoFit/>
          </a:bodyPr>
          <a:lstStyle/>
          <a:p>
            <a:pPr algn="l">
              <a:defRPr/>
            </a:pPr>
            <a:r>
              <a:rPr lang="en-US" sz="1805">
                <a:latin typeface="+mn-lt"/>
              </a:rPr>
              <a:t>Treatments  . . .  Type I, Type 2, Type 3</a:t>
            </a:r>
          </a:p>
        </p:txBody>
      </p:sp>
      <p:sp>
        <p:nvSpPr>
          <p:cNvPr id="263373" name="Text Box 205"/>
          <p:cNvSpPr txBox="1">
            <a:spLocks noChangeArrowheads="1"/>
          </p:cNvSpPr>
          <p:nvPr/>
        </p:nvSpPr>
        <p:spPr bwMode="auto">
          <a:xfrm>
            <a:off x="1427550" y="4233340"/>
            <a:ext cx="2833533" cy="370101"/>
          </a:xfrm>
          <a:prstGeom prst="rect">
            <a:avLst/>
          </a:prstGeom>
          <a:noFill/>
          <a:ln w="12700">
            <a:noFill/>
            <a:miter lim="800000"/>
            <a:headEnd/>
            <a:tailEnd/>
          </a:ln>
          <a:effectLst/>
        </p:spPr>
        <p:txBody>
          <a:bodyPr wrap="none">
            <a:spAutoFit/>
          </a:bodyPr>
          <a:lstStyle/>
          <a:p>
            <a:pPr algn="l">
              <a:defRPr/>
            </a:pPr>
            <a:r>
              <a:rPr lang="en-US" sz="1805">
                <a:latin typeface="+mn-lt"/>
              </a:rPr>
              <a:t>Experimental units  . . .  Cars</a:t>
            </a:r>
          </a:p>
        </p:txBody>
      </p:sp>
      <p:sp>
        <p:nvSpPr>
          <p:cNvPr id="263374" name="Text Box 206"/>
          <p:cNvSpPr txBox="1">
            <a:spLocks noChangeArrowheads="1"/>
          </p:cNvSpPr>
          <p:nvPr/>
        </p:nvSpPr>
        <p:spPr bwMode="auto">
          <a:xfrm>
            <a:off x="1437075" y="4573510"/>
            <a:ext cx="4183709" cy="370101"/>
          </a:xfrm>
          <a:prstGeom prst="rect">
            <a:avLst/>
          </a:prstGeom>
          <a:noFill/>
          <a:ln w="12700">
            <a:noFill/>
            <a:miter lim="800000"/>
            <a:headEnd/>
            <a:tailEnd/>
          </a:ln>
          <a:effectLst/>
        </p:spPr>
        <p:txBody>
          <a:bodyPr wrap="none">
            <a:spAutoFit/>
          </a:bodyPr>
          <a:lstStyle/>
          <a:p>
            <a:pPr algn="l">
              <a:defRPr/>
            </a:pPr>
            <a:r>
              <a:rPr lang="en-US" sz="1805">
                <a:latin typeface="+mn-lt"/>
              </a:rPr>
              <a:t>Response variable   . . .  Number of washes</a:t>
            </a:r>
          </a:p>
        </p:txBody>
      </p:sp>
      <p:sp>
        <p:nvSpPr>
          <p:cNvPr id="11" name="Rectangle 106"/>
          <p:cNvSpPr>
            <a:spLocks noChangeArrowheads="1"/>
          </p:cNvSpPr>
          <p:nvPr/>
        </p:nvSpPr>
        <p:spPr bwMode="auto">
          <a:xfrm>
            <a:off x="509082" y="1165146"/>
            <a:ext cx="7989888" cy="612305"/>
          </a:xfrm>
          <a:prstGeom prst="rect">
            <a:avLst/>
          </a:prstGeom>
          <a:noFill/>
          <a:ln w="12700">
            <a:noFill/>
            <a:miter lim="800000"/>
            <a:headEnd/>
            <a:tailEnd/>
          </a:ln>
          <a:effectLst/>
        </p:spPr>
        <p:txBody>
          <a:bodyPr lIns="68034" tIns="33420" rIns="68034" bIns="33420" anchor="ctr"/>
          <a:lstStyle/>
          <a:p>
            <a:pPr algn="l">
              <a:defRPr/>
            </a:pPr>
            <a:r>
              <a:rPr lang="en-US" sz="2400" b="1" dirty="0">
                <a:latin typeface="+mn-lt"/>
              </a:rPr>
              <a:t>Testing for the Equality of </a:t>
            </a:r>
            <a:r>
              <a:rPr lang="en-US" sz="2400" b="1" i="1" dirty="0">
                <a:latin typeface="+mn-lt"/>
              </a:rPr>
              <a:t>k</a:t>
            </a:r>
            <a:r>
              <a:rPr lang="en-US" sz="2400" b="1" dirty="0">
                <a:latin typeface="+mn-lt"/>
              </a:rPr>
              <a:t>  Population Means: A Completely Randomized Design</a:t>
            </a:r>
          </a:p>
        </p:txBody>
      </p:sp>
    </p:spTree>
    <p:extLst>
      <p:ext uri="{BB962C8B-B14F-4D97-AF65-F5344CB8AC3E}">
        <p14:creationId xmlns:p14="http://schemas.microsoft.com/office/powerpoint/2010/main" val="3209648016"/>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63171"/>
                                        </p:tgtEl>
                                        <p:attrNameLst>
                                          <p:attrName>style.visibility</p:attrName>
                                        </p:attrNameLst>
                                      </p:cBhvr>
                                      <p:to>
                                        <p:strVal val="visible"/>
                                      </p:to>
                                    </p:set>
                                    <p:animEffect transition="in" filter="blinds(horizontal)">
                                      <p:cBhvr>
                                        <p:cTn id="7" dur="500"/>
                                        <p:tgtEl>
                                          <p:spTgt spid="263171"/>
                                        </p:tgtEl>
                                      </p:cBhvr>
                                    </p:animEffect>
                                  </p:childTnLst>
                                </p:cTn>
                              </p:par>
                            </p:childTnLst>
                          </p:cTn>
                        </p:par>
                        <p:par>
                          <p:cTn id="8" fill="hold">
                            <p:stCondLst>
                              <p:cond delay="500"/>
                            </p:stCondLst>
                            <p:childTnLst>
                              <p:par>
                                <p:cTn id="9" presetID="3" presetClass="entr" presetSubtype="10" fill="hold" grpId="0" nodeType="afterEffect">
                                  <p:stCondLst>
                                    <p:cond delay="1000"/>
                                  </p:stCondLst>
                                  <p:childTnLst>
                                    <p:set>
                                      <p:cBhvr>
                                        <p:cTn id="10" dur="1" fill="hold">
                                          <p:stCondLst>
                                            <p:cond delay="0"/>
                                          </p:stCondLst>
                                        </p:cTn>
                                        <p:tgtEl>
                                          <p:spTgt spid="263371"/>
                                        </p:tgtEl>
                                        <p:attrNameLst>
                                          <p:attrName>style.visibility</p:attrName>
                                        </p:attrNameLst>
                                      </p:cBhvr>
                                      <p:to>
                                        <p:strVal val="visible"/>
                                      </p:to>
                                    </p:set>
                                    <p:animEffect transition="in" filter="blinds(horizontal)">
                                      <p:cBhvr>
                                        <p:cTn id="11" dur="500"/>
                                        <p:tgtEl>
                                          <p:spTgt spid="263371"/>
                                        </p:tgtEl>
                                      </p:cBhvr>
                                    </p:animEffect>
                                  </p:childTnLst>
                                </p:cTn>
                              </p:par>
                            </p:childTnLst>
                          </p:cTn>
                        </p:par>
                        <p:par>
                          <p:cTn id="12" fill="hold">
                            <p:stCondLst>
                              <p:cond delay="2000"/>
                            </p:stCondLst>
                            <p:childTnLst>
                              <p:par>
                                <p:cTn id="13" presetID="3" presetClass="entr" presetSubtype="10" fill="hold" grpId="0" nodeType="afterEffect">
                                  <p:stCondLst>
                                    <p:cond delay="2000"/>
                                  </p:stCondLst>
                                  <p:childTnLst>
                                    <p:set>
                                      <p:cBhvr>
                                        <p:cTn id="14" dur="1" fill="hold">
                                          <p:stCondLst>
                                            <p:cond delay="0"/>
                                          </p:stCondLst>
                                        </p:cTn>
                                        <p:tgtEl>
                                          <p:spTgt spid="263372"/>
                                        </p:tgtEl>
                                        <p:attrNameLst>
                                          <p:attrName>style.visibility</p:attrName>
                                        </p:attrNameLst>
                                      </p:cBhvr>
                                      <p:to>
                                        <p:strVal val="visible"/>
                                      </p:to>
                                    </p:set>
                                    <p:animEffect transition="in" filter="blinds(horizontal)">
                                      <p:cBhvr>
                                        <p:cTn id="15" dur="500"/>
                                        <p:tgtEl>
                                          <p:spTgt spid="263372"/>
                                        </p:tgtEl>
                                      </p:cBhvr>
                                    </p:animEffect>
                                  </p:childTnLst>
                                </p:cTn>
                              </p:par>
                            </p:childTnLst>
                          </p:cTn>
                        </p:par>
                        <p:par>
                          <p:cTn id="16" fill="hold">
                            <p:stCondLst>
                              <p:cond delay="4500"/>
                            </p:stCondLst>
                            <p:childTnLst>
                              <p:par>
                                <p:cTn id="17" presetID="3" presetClass="entr" presetSubtype="10" fill="hold" grpId="0" nodeType="afterEffect">
                                  <p:stCondLst>
                                    <p:cond delay="2000"/>
                                  </p:stCondLst>
                                  <p:childTnLst>
                                    <p:set>
                                      <p:cBhvr>
                                        <p:cTn id="18" dur="1" fill="hold">
                                          <p:stCondLst>
                                            <p:cond delay="0"/>
                                          </p:stCondLst>
                                        </p:cTn>
                                        <p:tgtEl>
                                          <p:spTgt spid="263373"/>
                                        </p:tgtEl>
                                        <p:attrNameLst>
                                          <p:attrName>style.visibility</p:attrName>
                                        </p:attrNameLst>
                                      </p:cBhvr>
                                      <p:to>
                                        <p:strVal val="visible"/>
                                      </p:to>
                                    </p:set>
                                    <p:animEffect transition="in" filter="blinds(horizontal)">
                                      <p:cBhvr>
                                        <p:cTn id="19" dur="500"/>
                                        <p:tgtEl>
                                          <p:spTgt spid="263373"/>
                                        </p:tgtEl>
                                      </p:cBhvr>
                                    </p:animEffect>
                                  </p:childTnLst>
                                </p:cTn>
                              </p:par>
                            </p:childTnLst>
                          </p:cTn>
                        </p:par>
                        <p:par>
                          <p:cTn id="20" fill="hold">
                            <p:stCondLst>
                              <p:cond delay="7000"/>
                            </p:stCondLst>
                            <p:childTnLst>
                              <p:par>
                                <p:cTn id="21" presetID="3" presetClass="entr" presetSubtype="10" fill="hold" grpId="0" nodeType="afterEffect">
                                  <p:stCondLst>
                                    <p:cond delay="2000"/>
                                  </p:stCondLst>
                                  <p:childTnLst>
                                    <p:set>
                                      <p:cBhvr>
                                        <p:cTn id="22" dur="1" fill="hold">
                                          <p:stCondLst>
                                            <p:cond delay="0"/>
                                          </p:stCondLst>
                                        </p:cTn>
                                        <p:tgtEl>
                                          <p:spTgt spid="263374"/>
                                        </p:tgtEl>
                                        <p:attrNameLst>
                                          <p:attrName>style.visibility</p:attrName>
                                        </p:attrNameLst>
                                      </p:cBhvr>
                                      <p:to>
                                        <p:strVal val="visible"/>
                                      </p:to>
                                    </p:set>
                                    <p:animEffect transition="in" filter="blinds(horizontal)">
                                      <p:cBhvr>
                                        <p:cTn id="23" dur="500"/>
                                        <p:tgtEl>
                                          <p:spTgt spid="2633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3171" grpId="0" autoUpdateAnimBg="0"/>
      <p:bldP spid="263371" grpId="0" autoUpdateAnimBg="0"/>
      <p:bldP spid="263372" grpId="0" autoUpdateAnimBg="0"/>
      <p:bldP spid="263373" grpId="0" autoUpdateAnimBg="0"/>
      <p:bldP spid="263374" grpId="0"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909725" y="2149485"/>
            <a:ext cx="5780099" cy="3242288"/>
            <a:chOff x="2540000" y="1727200"/>
            <a:chExt cx="7687733" cy="4312356"/>
          </a:xfrm>
        </p:grpSpPr>
        <p:sp>
          <p:nvSpPr>
            <p:cNvPr id="3" name="Rectangle 2"/>
            <p:cNvSpPr/>
            <p:nvPr/>
          </p:nvSpPr>
          <p:spPr>
            <a:xfrm>
              <a:off x="2540000" y="1727200"/>
              <a:ext cx="7687733" cy="4312356"/>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4195" name="Line 3"/>
            <p:cNvSpPr>
              <a:spLocks noChangeShapeType="1"/>
            </p:cNvSpPr>
            <p:nvPr/>
          </p:nvSpPr>
          <p:spPr bwMode="auto">
            <a:xfrm>
              <a:off x="2809767" y="2694520"/>
              <a:ext cx="7104152" cy="0"/>
            </a:xfrm>
            <a:prstGeom prst="line">
              <a:avLst/>
            </a:prstGeom>
            <a:noFill/>
            <a:ln w="12700">
              <a:solidFill>
                <a:schemeClr val="tx1"/>
              </a:solidFill>
              <a:round/>
              <a:headEnd/>
              <a:tailEnd/>
            </a:ln>
            <a:effectLst>
              <a:outerShdw dist="17961" dir="2700000" algn="ctr" rotWithShape="0">
                <a:schemeClr val="bg2"/>
              </a:outerShdw>
            </a:effectLst>
          </p:spPr>
          <p:txBody>
            <a:bodyPr/>
            <a:lstStyle/>
            <a:p>
              <a:pPr>
                <a:defRPr/>
              </a:pPr>
              <a:endParaRPr lang="en-US"/>
            </a:p>
          </p:txBody>
        </p:sp>
        <p:sp>
          <p:nvSpPr>
            <p:cNvPr id="264196" name="Line 4"/>
            <p:cNvSpPr>
              <a:spLocks noChangeShapeType="1"/>
            </p:cNvSpPr>
            <p:nvPr/>
          </p:nvSpPr>
          <p:spPr bwMode="auto">
            <a:xfrm flipV="1">
              <a:off x="2809767" y="4863045"/>
              <a:ext cx="7104152" cy="0"/>
            </a:xfrm>
            <a:prstGeom prst="line">
              <a:avLst/>
            </a:prstGeom>
            <a:noFill/>
            <a:ln w="12700">
              <a:solidFill>
                <a:schemeClr val="tx1"/>
              </a:solidFill>
              <a:round/>
              <a:headEnd/>
              <a:tailEnd/>
            </a:ln>
            <a:effectLst>
              <a:outerShdw dist="17961" dir="2700000" algn="ctr" rotWithShape="0">
                <a:schemeClr val="bg2"/>
              </a:outerShdw>
            </a:effectLst>
          </p:spPr>
          <p:txBody>
            <a:bodyPr/>
            <a:lstStyle/>
            <a:p>
              <a:pPr>
                <a:defRPr/>
              </a:pPr>
              <a:endParaRPr lang="en-US"/>
            </a:p>
          </p:txBody>
        </p:sp>
        <p:sp>
          <p:nvSpPr>
            <p:cNvPr id="264197" name="Text Box 5"/>
            <p:cNvSpPr txBox="1">
              <a:spLocks noChangeArrowheads="1"/>
            </p:cNvSpPr>
            <p:nvPr/>
          </p:nvSpPr>
          <p:spPr bwMode="auto">
            <a:xfrm>
              <a:off x="3564144" y="2724684"/>
              <a:ext cx="401253" cy="2154650"/>
            </a:xfrm>
            <a:prstGeom prst="rect">
              <a:avLst/>
            </a:prstGeom>
            <a:noFill/>
            <a:ln w="12700">
              <a:noFill/>
              <a:miter lim="800000"/>
              <a:headEnd/>
              <a:tailEnd/>
            </a:ln>
            <a:effectLst/>
          </p:spPr>
          <p:txBody>
            <a:bodyPr wrap="none">
              <a:spAutoFit/>
            </a:bodyPr>
            <a:lstStyle/>
            <a:p>
              <a:pPr>
                <a:lnSpc>
                  <a:spcPct val="110000"/>
                </a:lnSpc>
                <a:defRPr/>
              </a:pPr>
              <a:r>
                <a:rPr lang="en-US" sz="1805">
                  <a:latin typeface="+mn-lt"/>
                </a:rPr>
                <a:t>1</a:t>
              </a:r>
            </a:p>
            <a:p>
              <a:pPr>
                <a:lnSpc>
                  <a:spcPct val="110000"/>
                </a:lnSpc>
                <a:defRPr/>
              </a:pPr>
              <a:r>
                <a:rPr lang="en-US" sz="1805">
                  <a:latin typeface="+mn-lt"/>
                </a:rPr>
                <a:t>2</a:t>
              </a:r>
            </a:p>
            <a:p>
              <a:pPr>
                <a:lnSpc>
                  <a:spcPct val="110000"/>
                </a:lnSpc>
                <a:defRPr/>
              </a:pPr>
              <a:r>
                <a:rPr lang="en-US" sz="1805">
                  <a:latin typeface="+mn-lt"/>
                </a:rPr>
                <a:t>3</a:t>
              </a:r>
            </a:p>
            <a:p>
              <a:pPr>
                <a:lnSpc>
                  <a:spcPct val="110000"/>
                </a:lnSpc>
                <a:defRPr/>
              </a:pPr>
              <a:r>
                <a:rPr lang="en-US" sz="1805">
                  <a:latin typeface="+mn-lt"/>
                </a:rPr>
                <a:t>4</a:t>
              </a:r>
            </a:p>
            <a:p>
              <a:pPr>
                <a:lnSpc>
                  <a:spcPct val="110000"/>
                </a:lnSpc>
                <a:defRPr/>
              </a:pPr>
              <a:r>
                <a:rPr lang="en-US" sz="1805">
                  <a:latin typeface="+mn-lt"/>
                </a:rPr>
                <a:t>5</a:t>
              </a:r>
            </a:p>
          </p:txBody>
        </p:sp>
        <p:sp>
          <p:nvSpPr>
            <p:cNvPr id="264198" name="Text Box 6"/>
            <p:cNvSpPr txBox="1">
              <a:spLocks noChangeArrowheads="1"/>
            </p:cNvSpPr>
            <p:nvPr/>
          </p:nvSpPr>
          <p:spPr bwMode="auto">
            <a:xfrm>
              <a:off x="5568657" y="2724684"/>
              <a:ext cx="556891" cy="2154650"/>
            </a:xfrm>
            <a:prstGeom prst="rect">
              <a:avLst/>
            </a:prstGeom>
            <a:noFill/>
            <a:ln w="12700">
              <a:noFill/>
              <a:miter lim="800000"/>
              <a:headEnd/>
              <a:tailEnd/>
            </a:ln>
            <a:effectLst/>
          </p:spPr>
          <p:txBody>
            <a:bodyPr wrap="none">
              <a:spAutoFit/>
            </a:bodyPr>
            <a:lstStyle/>
            <a:p>
              <a:pPr>
                <a:lnSpc>
                  <a:spcPct val="110000"/>
                </a:lnSpc>
                <a:defRPr/>
              </a:pPr>
              <a:r>
                <a:rPr lang="en-US" sz="1805">
                  <a:latin typeface="+mn-lt"/>
                </a:rPr>
                <a:t>27</a:t>
              </a:r>
            </a:p>
            <a:p>
              <a:pPr>
                <a:lnSpc>
                  <a:spcPct val="110000"/>
                </a:lnSpc>
                <a:defRPr/>
              </a:pPr>
              <a:r>
                <a:rPr lang="en-US" sz="1805">
                  <a:latin typeface="+mn-lt"/>
                </a:rPr>
                <a:t>30</a:t>
              </a:r>
            </a:p>
            <a:p>
              <a:pPr>
                <a:lnSpc>
                  <a:spcPct val="110000"/>
                </a:lnSpc>
                <a:defRPr/>
              </a:pPr>
              <a:r>
                <a:rPr lang="en-US" sz="1805">
                  <a:latin typeface="+mn-lt"/>
                </a:rPr>
                <a:t>29</a:t>
              </a:r>
            </a:p>
            <a:p>
              <a:pPr>
                <a:lnSpc>
                  <a:spcPct val="110000"/>
                </a:lnSpc>
                <a:defRPr/>
              </a:pPr>
              <a:r>
                <a:rPr lang="en-US" sz="1805">
                  <a:latin typeface="+mn-lt"/>
                </a:rPr>
                <a:t>28</a:t>
              </a:r>
            </a:p>
            <a:p>
              <a:pPr>
                <a:lnSpc>
                  <a:spcPct val="110000"/>
                </a:lnSpc>
                <a:defRPr/>
              </a:pPr>
              <a:r>
                <a:rPr lang="en-US" sz="1805">
                  <a:latin typeface="+mn-lt"/>
                </a:rPr>
                <a:t>31</a:t>
              </a:r>
            </a:p>
          </p:txBody>
        </p:sp>
        <p:sp>
          <p:nvSpPr>
            <p:cNvPr id="264199" name="Text Box 7"/>
            <p:cNvSpPr txBox="1">
              <a:spLocks noChangeArrowheads="1"/>
            </p:cNvSpPr>
            <p:nvPr/>
          </p:nvSpPr>
          <p:spPr bwMode="auto">
            <a:xfrm>
              <a:off x="7243729" y="2724684"/>
              <a:ext cx="556891" cy="2154650"/>
            </a:xfrm>
            <a:prstGeom prst="rect">
              <a:avLst/>
            </a:prstGeom>
            <a:noFill/>
            <a:ln w="12700">
              <a:noFill/>
              <a:miter lim="800000"/>
              <a:headEnd/>
              <a:tailEnd/>
            </a:ln>
            <a:effectLst/>
          </p:spPr>
          <p:txBody>
            <a:bodyPr wrap="none">
              <a:spAutoFit/>
            </a:bodyPr>
            <a:lstStyle/>
            <a:p>
              <a:pPr>
                <a:lnSpc>
                  <a:spcPct val="110000"/>
                </a:lnSpc>
                <a:defRPr/>
              </a:pPr>
              <a:r>
                <a:rPr lang="en-US" sz="1805">
                  <a:latin typeface="+mn-lt"/>
                </a:rPr>
                <a:t>33</a:t>
              </a:r>
            </a:p>
            <a:p>
              <a:pPr>
                <a:lnSpc>
                  <a:spcPct val="110000"/>
                </a:lnSpc>
                <a:defRPr/>
              </a:pPr>
              <a:r>
                <a:rPr lang="en-US" sz="1805">
                  <a:latin typeface="+mn-lt"/>
                </a:rPr>
                <a:t>28</a:t>
              </a:r>
            </a:p>
            <a:p>
              <a:pPr>
                <a:lnSpc>
                  <a:spcPct val="110000"/>
                </a:lnSpc>
                <a:defRPr/>
              </a:pPr>
              <a:r>
                <a:rPr lang="en-US" sz="1805">
                  <a:latin typeface="+mn-lt"/>
                </a:rPr>
                <a:t>31</a:t>
              </a:r>
            </a:p>
            <a:p>
              <a:pPr>
                <a:lnSpc>
                  <a:spcPct val="110000"/>
                </a:lnSpc>
                <a:defRPr/>
              </a:pPr>
              <a:r>
                <a:rPr lang="en-US" sz="1805">
                  <a:latin typeface="+mn-lt"/>
                </a:rPr>
                <a:t>30</a:t>
              </a:r>
            </a:p>
            <a:p>
              <a:pPr>
                <a:lnSpc>
                  <a:spcPct val="110000"/>
                </a:lnSpc>
                <a:defRPr/>
              </a:pPr>
              <a:r>
                <a:rPr lang="en-US" sz="1805">
                  <a:latin typeface="+mn-lt"/>
                </a:rPr>
                <a:t>30</a:t>
              </a:r>
            </a:p>
          </p:txBody>
        </p:sp>
        <p:sp>
          <p:nvSpPr>
            <p:cNvPr id="264200" name="Text Box 8"/>
            <p:cNvSpPr txBox="1">
              <a:spLocks noChangeArrowheads="1"/>
            </p:cNvSpPr>
            <p:nvPr/>
          </p:nvSpPr>
          <p:spPr bwMode="auto">
            <a:xfrm>
              <a:off x="9020148" y="2724684"/>
              <a:ext cx="556891" cy="2154650"/>
            </a:xfrm>
            <a:prstGeom prst="rect">
              <a:avLst/>
            </a:prstGeom>
            <a:noFill/>
            <a:ln w="12700">
              <a:noFill/>
              <a:miter lim="800000"/>
              <a:headEnd/>
              <a:tailEnd/>
            </a:ln>
            <a:effectLst/>
          </p:spPr>
          <p:txBody>
            <a:bodyPr wrap="none">
              <a:spAutoFit/>
            </a:bodyPr>
            <a:lstStyle/>
            <a:p>
              <a:pPr>
                <a:lnSpc>
                  <a:spcPct val="110000"/>
                </a:lnSpc>
                <a:defRPr/>
              </a:pPr>
              <a:r>
                <a:rPr lang="en-US" sz="1805">
                  <a:latin typeface="+mn-lt"/>
                </a:rPr>
                <a:t>29</a:t>
              </a:r>
            </a:p>
            <a:p>
              <a:pPr>
                <a:lnSpc>
                  <a:spcPct val="110000"/>
                </a:lnSpc>
                <a:defRPr/>
              </a:pPr>
              <a:r>
                <a:rPr lang="en-US" sz="1805">
                  <a:latin typeface="+mn-lt"/>
                </a:rPr>
                <a:t>28</a:t>
              </a:r>
            </a:p>
            <a:p>
              <a:pPr>
                <a:lnSpc>
                  <a:spcPct val="110000"/>
                </a:lnSpc>
                <a:defRPr/>
              </a:pPr>
              <a:r>
                <a:rPr lang="en-US" sz="1805">
                  <a:latin typeface="+mn-lt"/>
                </a:rPr>
                <a:t>30</a:t>
              </a:r>
            </a:p>
            <a:p>
              <a:pPr>
                <a:lnSpc>
                  <a:spcPct val="110000"/>
                </a:lnSpc>
                <a:defRPr/>
              </a:pPr>
              <a:r>
                <a:rPr lang="en-US" sz="1805">
                  <a:latin typeface="+mn-lt"/>
                </a:rPr>
                <a:t>32</a:t>
              </a:r>
            </a:p>
            <a:p>
              <a:pPr>
                <a:lnSpc>
                  <a:spcPct val="110000"/>
                </a:lnSpc>
                <a:defRPr/>
              </a:pPr>
              <a:r>
                <a:rPr lang="en-US" sz="1805">
                  <a:latin typeface="+mn-lt"/>
                </a:rPr>
                <a:t>31</a:t>
              </a:r>
            </a:p>
          </p:txBody>
        </p:sp>
        <p:sp>
          <p:nvSpPr>
            <p:cNvPr id="264201" name="Text Box 9"/>
            <p:cNvSpPr txBox="1">
              <a:spLocks noChangeArrowheads="1"/>
            </p:cNvSpPr>
            <p:nvPr/>
          </p:nvSpPr>
          <p:spPr bwMode="auto">
            <a:xfrm>
              <a:off x="2806192" y="5001158"/>
              <a:ext cx="1959780" cy="492247"/>
            </a:xfrm>
            <a:prstGeom prst="rect">
              <a:avLst/>
            </a:prstGeom>
            <a:noFill/>
            <a:ln w="12700">
              <a:noFill/>
              <a:miter lim="800000"/>
              <a:headEnd/>
              <a:tailEnd/>
            </a:ln>
            <a:effectLst/>
          </p:spPr>
          <p:txBody>
            <a:bodyPr wrap="none">
              <a:spAutoFit/>
            </a:bodyPr>
            <a:lstStyle/>
            <a:p>
              <a:pPr algn="l">
                <a:defRPr/>
              </a:pPr>
              <a:r>
                <a:rPr lang="en-US" sz="1805" dirty="0">
                  <a:latin typeface="+mn-lt"/>
                </a:rPr>
                <a:t>Sample Mean</a:t>
              </a:r>
            </a:p>
          </p:txBody>
        </p:sp>
        <p:sp>
          <p:nvSpPr>
            <p:cNvPr id="264202" name="Text Box 10"/>
            <p:cNvSpPr txBox="1">
              <a:spLocks noChangeArrowheads="1"/>
            </p:cNvSpPr>
            <p:nvPr/>
          </p:nvSpPr>
          <p:spPr bwMode="auto">
            <a:xfrm>
              <a:off x="2780856" y="5420259"/>
              <a:ext cx="2309351" cy="492247"/>
            </a:xfrm>
            <a:prstGeom prst="rect">
              <a:avLst/>
            </a:prstGeom>
            <a:noFill/>
            <a:ln w="12700">
              <a:noFill/>
              <a:miter lim="800000"/>
              <a:headEnd/>
              <a:tailEnd/>
            </a:ln>
            <a:effectLst/>
          </p:spPr>
          <p:txBody>
            <a:bodyPr wrap="none">
              <a:spAutoFit/>
            </a:bodyPr>
            <a:lstStyle/>
            <a:p>
              <a:pPr algn="l">
                <a:defRPr/>
              </a:pPr>
              <a:r>
                <a:rPr lang="en-US" sz="1805">
                  <a:latin typeface="+mn-lt"/>
                </a:rPr>
                <a:t>Sample Variance</a:t>
              </a:r>
            </a:p>
          </p:txBody>
        </p:sp>
        <p:sp>
          <p:nvSpPr>
            <p:cNvPr id="264203" name="Text Box 11"/>
            <p:cNvSpPr txBox="1">
              <a:spLocks noChangeArrowheads="1"/>
            </p:cNvSpPr>
            <p:nvPr/>
          </p:nvSpPr>
          <p:spPr bwMode="auto">
            <a:xfrm>
              <a:off x="2929311" y="2219858"/>
              <a:ext cx="1768237" cy="492247"/>
            </a:xfrm>
            <a:prstGeom prst="rect">
              <a:avLst/>
            </a:prstGeom>
            <a:noFill/>
            <a:ln w="12700">
              <a:noFill/>
              <a:miter lim="800000"/>
              <a:headEnd/>
              <a:tailEnd/>
            </a:ln>
            <a:effectLst/>
          </p:spPr>
          <p:txBody>
            <a:bodyPr wrap="none">
              <a:spAutoFit/>
            </a:bodyPr>
            <a:lstStyle/>
            <a:p>
              <a:pPr>
                <a:defRPr/>
              </a:pPr>
              <a:r>
                <a:rPr lang="en-US" sz="1805">
                  <a:latin typeface="+mn-lt"/>
                </a:rPr>
                <a:t>Observation</a:t>
              </a:r>
            </a:p>
          </p:txBody>
        </p:sp>
        <p:sp>
          <p:nvSpPr>
            <p:cNvPr id="264204" name="Text Box 12"/>
            <p:cNvSpPr txBox="1">
              <a:spLocks noChangeArrowheads="1"/>
            </p:cNvSpPr>
            <p:nvPr/>
          </p:nvSpPr>
          <p:spPr bwMode="auto">
            <a:xfrm>
              <a:off x="5291132" y="1838859"/>
              <a:ext cx="1060994" cy="861690"/>
            </a:xfrm>
            <a:prstGeom prst="rect">
              <a:avLst/>
            </a:prstGeom>
            <a:noFill/>
            <a:ln w="12700">
              <a:noFill/>
              <a:miter lim="800000"/>
              <a:headEnd/>
              <a:tailEnd/>
            </a:ln>
            <a:effectLst/>
          </p:spPr>
          <p:txBody>
            <a:bodyPr wrap="none">
              <a:spAutoFit/>
            </a:bodyPr>
            <a:lstStyle/>
            <a:p>
              <a:pPr>
                <a:defRPr/>
              </a:pPr>
              <a:r>
                <a:rPr lang="en-US" sz="1805">
                  <a:latin typeface="+mn-lt"/>
                </a:rPr>
                <a:t>Wax</a:t>
              </a:r>
            </a:p>
            <a:p>
              <a:pPr>
                <a:defRPr/>
              </a:pPr>
              <a:r>
                <a:rPr lang="en-US" sz="1805">
                  <a:latin typeface="+mn-lt"/>
                </a:rPr>
                <a:t>Type 1</a:t>
              </a:r>
            </a:p>
          </p:txBody>
        </p:sp>
        <p:sp>
          <p:nvSpPr>
            <p:cNvPr id="264205" name="Text Box 13"/>
            <p:cNvSpPr txBox="1">
              <a:spLocks noChangeArrowheads="1"/>
            </p:cNvSpPr>
            <p:nvPr/>
          </p:nvSpPr>
          <p:spPr bwMode="auto">
            <a:xfrm>
              <a:off x="6991539" y="1838859"/>
              <a:ext cx="1060994" cy="861690"/>
            </a:xfrm>
            <a:prstGeom prst="rect">
              <a:avLst/>
            </a:prstGeom>
            <a:noFill/>
            <a:ln w="12700">
              <a:noFill/>
              <a:miter lim="800000"/>
              <a:headEnd/>
              <a:tailEnd/>
            </a:ln>
            <a:effectLst/>
          </p:spPr>
          <p:txBody>
            <a:bodyPr wrap="none">
              <a:spAutoFit/>
            </a:bodyPr>
            <a:lstStyle/>
            <a:p>
              <a:pPr>
                <a:defRPr/>
              </a:pPr>
              <a:r>
                <a:rPr lang="en-US" sz="1805">
                  <a:latin typeface="+mn-lt"/>
                </a:rPr>
                <a:t>Wax</a:t>
              </a:r>
            </a:p>
            <a:p>
              <a:pPr>
                <a:defRPr/>
              </a:pPr>
              <a:r>
                <a:rPr lang="en-US" sz="1805">
                  <a:latin typeface="+mn-lt"/>
                </a:rPr>
                <a:t>Type 2</a:t>
              </a:r>
            </a:p>
          </p:txBody>
        </p:sp>
        <p:sp>
          <p:nvSpPr>
            <p:cNvPr id="264206" name="Text Box 14"/>
            <p:cNvSpPr txBox="1">
              <a:spLocks noChangeArrowheads="1"/>
            </p:cNvSpPr>
            <p:nvPr/>
          </p:nvSpPr>
          <p:spPr bwMode="auto">
            <a:xfrm>
              <a:off x="8717286" y="1838859"/>
              <a:ext cx="1060994" cy="861690"/>
            </a:xfrm>
            <a:prstGeom prst="rect">
              <a:avLst/>
            </a:prstGeom>
            <a:noFill/>
            <a:ln w="12700">
              <a:noFill/>
              <a:miter lim="800000"/>
              <a:headEnd/>
              <a:tailEnd/>
            </a:ln>
            <a:effectLst/>
          </p:spPr>
          <p:txBody>
            <a:bodyPr wrap="none">
              <a:spAutoFit/>
            </a:bodyPr>
            <a:lstStyle/>
            <a:p>
              <a:pPr>
                <a:defRPr/>
              </a:pPr>
              <a:r>
                <a:rPr lang="en-US" sz="1805" dirty="0">
                  <a:latin typeface="+mn-lt"/>
                </a:rPr>
                <a:t>Wax</a:t>
              </a:r>
            </a:p>
            <a:p>
              <a:pPr>
                <a:defRPr/>
              </a:pPr>
              <a:r>
                <a:rPr lang="en-US" sz="1805" dirty="0">
                  <a:latin typeface="+mn-lt"/>
                </a:rPr>
                <a:t>Type 3</a:t>
              </a:r>
            </a:p>
          </p:txBody>
        </p:sp>
        <p:sp>
          <p:nvSpPr>
            <p:cNvPr id="264208" name="Text Box 16"/>
            <p:cNvSpPr txBox="1">
              <a:spLocks noChangeArrowheads="1"/>
            </p:cNvSpPr>
            <p:nvPr/>
          </p:nvSpPr>
          <p:spPr bwMode="auto">
            <a:xfrm>
              <a:off x="5375701" y="5439309"/>
              <a:ext cx="4538218" cy="492247"/>
            </a:xfrm>
            <a:prstGeom prst="rect">
              <a:avLst/>
            </a:prstGeom>
            <a:noFill/>
            <a:ln w="12700">
              <a:noFill/>
              <a:miter lim="800000"/>
              <a:headEnd/>
              <a:tailEnd/>
            </a:ln>
            <a:effectLst/>
          </p:spPr>
          <p:txBody>
            <a:bodyPr wrap="square">
              <a:spAutoFit/>
            </a:bodyPr>
            <a:lstStyle/>
            <a:p>
              <a:pPr algn="l">
                <a:defRPr/>
              </a:pPr>
              <a:r>
                <a:rPr lang="en-US" sz="1805" b="1" dirty="0">
                  <a:latin typeface="+mn-lt"/>
                </a:rPr>
                <a:t> </a:t>
              </a:r>
              <a:r>
                <a:rPr lang="en-US" sz="1805" dirty="0">
                  <a:latin typeface="+mn-lt"/>
                </a:rPr>
                <a:t>2.5	         3.3	                  2.5</a:t>
              </a:r>
            </a:p>
          </p:txBody>
        </p:sp>
        <p:sp>
          <p:nvSpPr>
            <p:cNvPr id="264209" name="Text Box 17"/>
            <p:cNvSpPr txBox="1">
              <a:spLocks noChangeArrowheads="1"/>
            </p:cNvSpPr>
            <p:nvPr/>
          </p:nvSpPr>
          <p:spPr bwMode="auto">
            <a:xfrm>
              <a:off x="5382036" y="5001158"/>
              <a:ext cx="4371129" cy="492247"/>
            </a:xfrm>
            <a:prstGeom prst="rect">
              <a:avLst/>
            </a:prstGeom>
            <a:noFill/>
            <a:ln w="12700">
              <a:noFill/>
              <a:miter lim="800000"/>
              <a:headEnd/>
              <a:tailEnd/>
            </a:ln>
            <a:effectLst/>
          </p:spPr>
          <p:txBody>
            <a:bodyPr wrap="none">
              <a:spAutoFit/>
            </a:bodyPr>
            <a:lstStyle/>
            <a:p>
              <a:pPr algn="l">
                <a:defRPr/>
              </a:pPr>
              <a:r>
                <a:rPr lang="en-US" sz="1805" dirty="0">
                  <a:latin typeface="+mn-lt"/>
                </a:rPr>
                <a:t>29.0                 30.4	                30.0</a:t>
              </a:r>
            </a:p>
          </p:txBody>
        </p:sp>
      </p:grpSp>
      <p:sp>
        <p:nvSpPr>
          <p:cNvPr id="19" name="Rectangle 106"/>
          <p:cNvSpPr>
            <a:spLocks noChangeArrowheads="1"/>
          </p:cNvSpPr>
          <p:nvPr/>
        </p:nvSpPr>
        <p:spPr bwMode="auto">
          <a:xfrm>
            <a:off x="401259" y="1165783"/>
            <a:ext cx="7989888" cy="612305"/>
          </a:xfrm>
          <a:prstGeom prst="rect">
            <a:avLst/>
          </a:prstGeom>
          <a:noFill/>
          <a:ln w="12700">
            <a:noFill/>
            <a:miter lim="800000"/>
            <a:headEnd/>
            <a:tailEnd/>
          </a:ln>
          <a:effectLst/>
        </p:spPr>
        <p:txBody>
          <a:bodyPr lIns="68034" tIns="33420" rIns="68034" bIns="33420" anchor="ctr"/>
          <a:lstStyle/>
          <a:p>
            <a:pPr algn="l">
              <a:defRPr/>
            </a:pPr>
            <a:r>
              <a:rPr lang="en-US" sz="2400" b="1" dirty="0">
                <a:latin typeface="+mn-lt"/>
              </a:rPr>
              <a:t>Testing for the Equality of </a:t>
            </a:r>
            <a:r>
              <a:rPr lang="en-US" sz="2400" b="1" i="1" dirty="0">
                <a:latin typeface="+mn-lt"/>
              </a:rPr>
              <a:t>k</a:t>
            </a:r>
            <a:r>
              <a:rPr lang="en-US" sz="2400" b="1" dirty="0">
                <a:latin typeface="+mn-lt"/>
              </a:rPr>
              <a:t>  Population Means: A Completely Randomized Design</a:t>
            </a:r>
          </a:p>
        </p:txBody>
      </p:sp>
    </p:spTree>
    <p:extLst>
      <p:ext uri="{BB962C8B-B14F-4D97-AF65-F5344CB8AC3E}">
        <p14:creationId xmlns:p14="http://schemas.microsoft.com/office/powerpoint/2010/main" val="2713879581"/>
      </p:ext>
    </p:extLst>
  </p:cSld>
  <p:clrMapOvr>
    <a:masterClrMapping/>
  </p:clrMapOvr>
  <p:transition>
    <p:zoom/>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18" name="Rectangle 2"/>
          <p:cNvSpPr>
            <a:spLocks noChangeArrowheads="1"/>
          </p:cNvSpPr>
          <p:nvPr/>
        </p:nvSpPr>
        <p:spPr bwMode="auto">
          <a:xfrm>
            <a:off x="647700" y="2095645"/>
            <a:ext cx="3257550" cy="386719"/>
          </a:xfrm>
          <a:prstGeom prst="rect">
            <a:avLst/>
          </a:prstGeom>
          <a:noFill/>
          <a:ln w="12700">
            <a:noFill/>
            <a:miter lim="800000"/>
            <a:headEnd/>
            <a:tailEnd/>
          </a:ln>
          <a:effectLst/>
        </p:spPr>
        <p:txBody>
          <a:bodyPr lIns="68034" tIns="33420" rIns="68034" bIns="33420"/>
          <a:lstStyle/>
          <a:p>
            <a:pPr marL="257827" indent="-257827">
              <a:spcBef>
                <a:spcPct val="20000"/>
              </a:spcBef>
              <a:buFont typeface="Arial" panose="020B0604020202020204" pitchFamily="34" charset="0"/>
              <a:buChar char="•"/>
              <a:defRPr/>
            </a:pPr>
            <a:r>
              <a:rPr lang="en-US" sz="1805" dirty="0">
                <a:latin typeface="+mn-lt"/>
              </a:rPr>
              <a:t>Hypotheses:</a:t>
            </a:r>
          </a:p>
        </p:txBody>
      </p:sp>
      <p:sp>
        <p:nvSpPr>
          <p:cNvPr id="265320" name="Text Box 104"/>
          <p:cNvSpPr txBox="1">
            <a:spLocks noChangeArrowheads="1"/>
          </p:cNvSpPr>
          <p:nvPr/>
        </p:nvSpPr>
        <p:spPr bwMode="auto">
          <a:xfrm>
            <a:off x="2064405" y="3125173"/>
            <a:ext cx="4874796" cy="1369990"/>
          </a:xfrm>
          <a:prstGeom prst="rect">
            <a:avLst/>
          </a:prstGeom>
          <a:noFill/>
          <a:ln w="12700">
            <a:noFill/>
            <a:miter lim="800000"/>
            <a:headEnd/>
            <a:tailEnd/>
          </a:ln>
          <a:effectLst/>
        </p:spPr>
        <p:txBody>
          <a:bodyPr wrap="none">
            <a:spAutoFit/>
          </a:bodyPr>
          <a:lstStyle/>
          <a:p>
            <a:pPr algn="l">
              <a:spcBef>
                <a:spcPct val="20000"/>
              </a:spcBef>
              <a:buClr>
                <a:srgbClr val="66FFFF"/>
              </a:buClr>
              <a:buSzPct val="75000"/>
              <a:buFont typeface="Monotype Sorts" pitchFamily="2" charset="2"/>
              <a:buNone/>
              <a:defRPr/>
            </a:pPr>
            <a:r>
              <a:rPr lang="en-US" sz="1805" dirty="0">
                <a:latin typeface="+mn-lt"/>
              </a:rPr>
              <a:t>where:  </a:t>
            </a:r>
          </a:p>
          <a:p>
            <a:pPr algn="l">
              <a:spcBef>
                <a:spcPct val="20000"/>
              </a:spcBef>
              <a:buClr>
                <a:srgbClr val="66FFFF"/>
              </a:buClr>
              <a:buSzPct val="75000"/>
              <a:buFont typeface="Monotype Sorts" pitchFamily="2" charset="2"/>
              <a:buNone/>
              <a:defRPr/>
            </a:pPr>
            <a:r>
              <a:rPr lang="en-US" sz="1805" i="1" dirty="0">
                <a:latin typeface="+mn-lt"/>
              </a:rPr>
              <a:t>      </a:t>
            </a:r>
            <a:r>
              <a:rPr lang="en-US" sz="1805" i="1" dirty="0">
                <a:latin typeface="Symbol" panose="05050102010706020507" pitchFamily="18" charset="2"/>
              </a:rPr>
              <a:t></a:t>
            </a:r>
            <a:r>
              <a:rPr lang="en-US" sz="1805" baseline="-25000" dirty="0">
                <a:latin typeface="+mn-lt"/>
              </a:rPr>
              <a:t>1 </a:t>
            </a:r>
            <a:r>
              <a:rPr lang="en-US" sz="1805" dirty="0">
                <a:latin typeface="+mn-lt"/>
              </a:rPr>
              <a:t>= mean number of washes using Type 1 wax</a:t>
            </a:r>
          </a:p>
          <a:p>
            <a:pPr algn="l">
              <a:spcBef>
                <a:spcPct val="20000"/>
              </a:spcBef>
              <a:buClr>
                <a:srgbClr val="66FFFF"/>
              </a:buClr>
              <a:buSzPct val="75000"/>
              <a:buFont typeface="Monotype Sorts" pitchFamily="2" charset="2"/>
              <a:buNone/>
              <a:defRPr/>
            </a:pPr>
            <a:r>
              <a:rPr lang="en-US" sz="1805" i="1" dirty="0">
                <a:latin typeface="+mn-lt"/>
              </a:rPr>
              <a:t>      </a:t>
            </a:r>
            <a:r>
              <a:rPr lang="en-US" sz="1805" i="1" dirty="0">
                <a:latin typeface="Symbol" panose="05050102010706020507" pitchFamily="18" charset="2"/>
              </a:rPr>
              <a:t></a:t>
            </a:r>
            <a:r>
              <a:rPr lang="en-US" sz="1805" baseline="-25000" dirty="0">
                <a:latin typeface="+mn-lt"/>
              </a:rPr>
              <a:t>2 </a:t>
            </a:r>
            <a:r>
              <a:rPr lang="en-US" sz="1805" dirty="0">
                <a:latin typeface="+mn-lt"/>
              </a:rPr>
              <a:t>= mean number of washes using Type 2 wax</a:t>
            </a:r>
            <a:endParaRPr lang="en-US" sz="1805" i="1" dirty="0">
              <a:latin typeface="+mn-lt"/>
            </a:endParaRPr>
          </a:p>
          <a:p>
            <a:pPr algn="l">
              <a:spcBef>
                <a:spcPct val="20000"/>
              </a:spcBef>
              <a:buClr>
                <a:srgbClr val="66FFFF"/>
              </a:buClr>
              <a:buSzPct val="75000"/>
              <a:buFont typeface="Monotype Sorts" pitchFamily="2" charset="2"/>
              <a:buNone/>
              <a:defRPr/>
            </a:pPr>
            <a:r>
              <a:rPr lang="en-US" sz="1805" i="1" dirty="0">
                <a:latin typeface="+mn-lt"/>
              </a:rPr>
              <a:t>      </a:t>
            </a:r>
            <a:r>
              <a:rPr lang="en-US" sz="1805" i="1" dirty="0">
                <a:latin typeface="Symbol" panose="05050102010706020507" pitchFamily="18" charset="2"/>
              </a:rPr>
              <a:t></a:t>
            </a:r>
            <a:r>
              <a:rPr lang="en-US" sz="1805" baseline="-25000" dirty="0">
                <a:latin typeface="+mn-lt"/>
              </a:rPr>
              <a:t>3 </a:t>
            </a:r>
            <a:r>
              <a:rPr lang="en-US" sz="1805" dirty="0">
                <a:latin typeface="+mn-lt"/>
              </a:rPr>
              <a:t>= mean number of washes using Type 3 wax</a:t>
            </a:r>
          </a:p>
        </p:txBody>
      </p:sp>
      <p:sp>
        <p:nvSpPr>
          <p:cNvPr id="265321" name="Text Box 105"/>
          <p:cNvSpPr txBox="1">
            <a:spLocks noChangeArrowheads="1"/>
          </p:cNvSpPr>
          <p:nvPr/>
        </p:nvSpPr>
        <p:spPr bwMode="auto">
          <a:xfrm>
            <a:off x="1560988" y="2415656"/>
            <a:ext cx="3161571" cy="703398"/>
          </a:xfrm>
          <a:prstGeom prst="rect">
            <a:avLst/>
          </a:prstGeom>
          <a:noFill/>
          <a:ln w="12700">
            <a:noFill/>
            <a:miter lim="800000"/>
            <a:headEnd/>
            <a:tailEnd/>
          </a:ln>
          <a:effectLst/>
        </p:spPr>
        <p:txBody>
          <a:bodyPr wrap="none">
            <a:spAutoFit/>
          </a:bodyPr>
          <a:lstStyle/>
          <a:p>
            <a:pPr algn="l">
              <a:spcBef>
                <a:spcPct val="20000"/>
              </a:spcBef>
              <a:buClr>
                <a:srgbClr val="66FFFF"/>
              </a:buClr>
              <a:buSzPct val="75000"/>
              <a:buFont typeface="Monotype Sorts" pitchFamily="2" charset="2"/>
              <a:buNone/>
              <a:defRPr/>
            </a:pPr>
            <a:r>
              <a:rPr lang="en-US" sz="1805" i="1" dirty="0">
                <a:latin typeface="+mn-lt"/>
              </a:rPr>
              <a:t>H</a:t>
            </a:r>
            <a:r>
              <a:rPr lang="en-US" sz="1805" baseline="-25000" dirty="0">
                <a:latin typeface="+mn-lt"/>
              </a:rPr>
              <a:t>0</a:t>
            </a:r>
            <a:r>
              <a:rPr lang="en-US" sz="1805" dirty="0">
                <a:latin typeface="+mn-lt"/>
              </a:rPr>
              <a:t>:  </a:t>
            </a:r>
            <a:r>
              <a:rPr lang="en-US" sz="1805" i="1" dirty="0">
                <a:latin typeface="Symbol" panose="05050102010706020507" pitchFamily="18" charset="2"/>
              </a:rPr>
              <a:t></a:t>
            </a:r>
            <a:r>
              <a:rPr lang="en-US" sz="1805" baseline="-25000" dirty="0">
                <a:latin typeface="+mn-lt"/>
              </a:rPr>
              <a:t>1</a:t>
            </a:r>
            <a:r>
              <a:rPr lang="en-US" sz="1805" dirty="0">
                <a:latin typeface="+mn-lt"/>
              </a:rPr>
              <a:t> = </a:t>
            </a:r>
            <a:r>
              <a:rPr lang="en-US" sz="1805" i="1" dirty="0">
                <a:latin typeface="Symbol" panose="05050102010706020507" pitchFamily="18" charset="2"/>
              </a:rPr>
              <a:t></a:t>
            </a:r>
            <a:r>
              <a:rPr lang="en-US" sz="1805" baseline="-25000" dirty="0">
                <a:latin typeface="+mn-lt"/>
              </a:rPr>
              <a:t>2</a:t>
            </a:r>
            <a:r>
              <a:rPr lang="en-US" sz="1805" dirty="0">
                <a:latin typeface="+mn-lt"/>
              </a:rPr>
              <a:t> = </a:t>
            </a:r>
            <a:r>
              <a:rPr lang="en-US" sz="1805" i="1" dirty="0">
                <a:latin typeface="Symbol" panose="05050102010706020507" pitchFamily="18" charset="2"/>
              </a:rPr>
              <a:t></a:t>
            </a:r>
            <a:r>
              <a:rPr lang="en-US" sz="1805" baseline="-25000" dirty="0">
                <a:latin typeface="+mn-lt"/>
              </a:rPr>
              <a:t>3</a:t>
            </a:r>
            <a:endParaRPr lang="en-US" sz="1805" dirty="0">
              <a:latin typeface="+mn-lt"/>
            </a:endParaRPr>
          </a:p>
          <a:p>
            <a:pPr algn="l">
              <a:spcBef>
                <a:spcPct val="20000"/>
              </a:spcBef>
              <a:buClr>
                <a:srgbClr val="66FFFF"/>
              </a:buClr>
              <a:buSzPct val="75000"/>
              <a:buFont typeface="Monotype Sorts" pitchFamily="2" charset="2"/>
              <a:buNone/>
              <a:defRPr/>
            </a:pPr>
            <a:r>
              <a:rPr lang="en-US" sz="1805" i="1" dirty="0">
                <a:latin typeface="+mn-lt"/>
              </a:rPr>
              <a:t>H</a:t>
            </a:r>
            <a:r>
              <a:rPr lang="en-US" sz="1805" baseline="-25000" dirty="0">
                <a:latin typeface="+mn-lt"/>
              </a:rPr>
              <a:t>a</a:t>
            </a:r>
            <a:r>
              <a:rPr lang="en-US" sz="1805" dirty="0">
                <a:latin typeface="+mn-lt"/>
              </a:rPr>
              <a:t>:  Not all the means are equal</a:t>
            </a:r>
          </a:p>
        </p:txBody>
      </p:sp>
      <p:sp>
        <p:nvSpPr>
          <p:cNvPr id="7" name="Rectangle 106"/>
          <p:cNvSpPr>
            <a:spLocks noChangeArrowheads="1"/>
          </p:cNvSpPr>
          <p:nvPr/>
        </p:nvSpPr>
        <p:spPr bwMode="auto">
          <a:xfrm>
            <a:off x="577056" y="1174128"/>
            <a:ext cx="7989888" cy="612305"/>
          </a:xfrm>
          <a:prstGeom prst="rect">
            <a:avLst/>
          </a:prstGeom>
          <a:noFill/>
          <a:ln w="12700">
            <a:noFill/>
            <a:miter lim="800000"/>
            <a:headEnd/>
            <a:tailEnd/>
          </a:ln>
          <a:effectLst/>
        </p:spPr>
        <p:txBody>
          <a:bodyPr lIns="68034" tIns="33420" rIns="68034" bIns="33420" anchor="ctr"/>
          <a:lstStyle/>
          <a:p>
            <a:pPr algn="l">
              <a:defRPr/>
            </a:pPr>
            <a:r>
              <a:rPr lang="en-US" sz="2400" b="1" dirty="0">
                <a:latin typeface="+mn-lt"/>
              </a:rPr>
              <a:t>Testing for the Equality of </a:t>
            </a:r>
            <a:r>
              <a:rPr lang="en-US" sz="2400" b="1" i="1" dirty="0">
                <a:latin typeface="+mn-lt"/>
              </a:rPr>
              <a:t>k</a:t>
            </a:r>
            <a:r>
              <a:rPr lang="en-US" sz="2400" b="1" dirty="0">
                <a:latin typeface="+mn-lt"/>
              </a:rPr>
              <a:t>  Population Means: A Completely Randomized Design</a:t>
            </a:r>
          </a:p>
        </p:txBody>
      </p:sp>
    </p:spTree>
    <p:extLst>
      <p:ext uri="{BB962C8B-B14F-4D97-AF65-F5344CB8AC3E}">
        <p14:creationId xmlns:p14="http://schemas.microsoft.com/office/powerpoint/2010/main" val="1610206885"/>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265218">
                                            <p:txEl>
                                              <p:pRg st="0" end="0"/>
                                            </p:txEl>
                                          </p:spTgt>
                                        </p:tgtEl>
                                        <p:attrNameLst>
                                          <p:attrName>style.visibility</p:attrName>
                                        </p:attrNameLst>
                                      </p:cBhvr>
                                      <p:to>
                                        <p:strVal val="visible"/>
                                      </p:to>
                                    </p:set>
                                    <p:animEffect transition="in" filter="slide(fromTop)">
                                      <p:cBhvr>
                                        <p:cTn id="7" dur="500"/>
                                        <p:tgtEl>
                                          <p:spTgt spid="265218">
                                            <p:txEl>
                                              <p:pRg st="0" end="0"/>
                                            </p:txEl>
                                          </p:spTgt>
                                        </p:tgtEl>
                                      </p:cBhvr>
                                    </p:animEffect>
                                  </p:childTnLst>
                                </p:cTn>
                              </p:par>
                            </p:childTnLst>
                          </p:cTn>
                        </p:par>
                        <p:par>
                          <p:cTn id="8" fill="hold">
                            <p:stCondLst>
                              <p:cond delay="500"/>
                            </p:stCondLst>
                            <p:childTnLst>
                              <p:par>
                                <p:cTn id="9" presetID="3" presetClass="entr" presetSubtype="10" fill="hold" grpId="0" nodeType="afterEffect">
                                  <p:stCondLst>
                                    <p:cond delay="1000"/>
                                  </p:stCondLst>
                                  <p:childTnLst>
                                    <p:set>
                                      <p:cBhvr>
                                        <p:cTn id="10" dur="1" fill="hold">
                                          <p:stCondLst>
                                            <p:cond delay="0"/>
                                          </p:stCondLst>
                                        </p:cTn>
                                        <p:tgtEl>
                                          <p:spTgt spid="265321"/>
                                        </p:tgtEl>
                                        <p:attrNameLst>
                                          <p:attrName>style.visibility</p:attrName>
                                        </p:attrNameLst>
                                      </p:cBhvr>
                                      <p:to>
                                        <p:strVal val="visible"/>
                                      </p:to>
                                    </p:set>
                                    <p:animEffect transition="in" filter="blinds(horizontal)">
                                      <p:cBhvr>
                                        <p:cTn id="11" dur="500"/>
                                        <p:tgtEl>
                                          <p:spTgt spid="265321"/>
                                        </p:tgtEl>
                                      </p:cBhvr>
                                    </p:animEffect>
                                  </p:childTnLst>
                                </p:cTn>
                              </p:par>
                            </p:childTnLst>
                          </p:cTn>
                        </p:par>
                        <p:par>
                          <p:cTn id="12" fill="hold">
                            <p:stCondLst>
                              <p:cond delay="2000"/>
                            </p:stCondLst>
                            <p:childTnLst>
                              <p:par>
                                <p:cTn id="13" presetID="3" presetClass="entr" presetSubtype="10" fill="hold" grpId="0" nodeType="afterEffect">
                                  <p:stCondLst>
                                    <p:cond delay="2000"/>
                                  </p:stCondLst>
                                  <p:childTnLst>
                                    <p:set>
                                      <p:cBhvr>
                                        <p:cTn id="14" dur="1" fill="hold">
                                          <p:stCondLst>
                                            <p:cond delay="0"/>
                                          </p:stCondLst>
                                        </p:cTn>
                                        <p:tgtEl>
                                          <p:spTgt spid="265320"/>
                                        </p:tgtEl>
                                        <p:attrNameLst>
                                          <p:attrName>style.visibility</p:attrName>
                                        </p:attrNameLst>
                                      </p:cBhvr>
                                      <p:to>
                                        <p:strVal val="visible"/>
                                      </p:to>
                                    </p:set>
                                    <p:animEffect transition="in" filter="blinds(horizontal)">
                                      <p:cBhvr>
                                        <p:cTn id="15" dur="500"/>
                                        <p:tgtEl>
                                          <p:spTgt spid="2653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5218" grpId="0" build="p" autoUpdateAnimBg="0"/>
      <p:bldP spid="265320" grpId="0" autoUpdateAnimBg="0"/>
      <p:bldP spid="265321" grpId="0"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2" name="Rectangle 2"/>
          <p:cNvSpPr>
            <a:spLocks noChangeArrowheads="1"/>
          </p:cNvSpPr>
          <p:nvPr/>
        </p:nvSpPr>
        <p:spPr bwMode="auto">
          <a:xfrm>
            <a:off x="2411400" y="2415259"/>
            <a:ext cx="4429661" cy="367622"/>
          </a:xfrm>
          <a:prstGeom prst="rect">
            <a:avLst/>
          </a:prstGeom>
          <a:noFill/>
          <a:ln w="12700">
            <a:noFill/>
            <a:miter lim="800000"/>
            <a:headEnd/>
            <a:tailEnd/>
          </a:ln>
          <a:effectLst/>
        </p:spPr>
        <p:txBody>
          <a:bodyPr lIns="68034" tIns="33420" rIns="68034" bIns="33420"/>
          <a:lstStyle/>
          <a:p>
            <a:pPr marL="257827" indent="-257827">
              <a:spcBef>
                <a:spcPct val="20000"/>
              </a:spcBef>
              <a:buClr>
                <a:srgbClr val="66FFFF"/>
              </a:buClr>
              <a:buSzPct val="75000"/>
              <a:defRPr/>
            </a:pPr>
            <a:r>
              <a:rPr lang="en-US" sz="1805" dirty="0">
                <a:latin typeface="+mn-lt"/>
              </a:rPr>
              <a:t>      Because the sample sizes are all equal:</a:t>
            </a:r>
          </a:p>
        </p:txBody>
      </p:sp>
      <p:sp>
        <p:nvSpPr>
          <p:cNvPr id="266344" name="Text Box 104"/>
          <p:cNvSpPr txBox="1">
            <a:spLocks noChangeArrowheads="1"/>
          </p:cNvSpPr>
          <p:nvPr/>
        </p:nvSpPr>
        <p:spPr bwMode="auto">
          <a:xfrm>
            <a:off x="3231049" y="4674703"/>
            <a:ext cx="2619628" cy="370101"/>
          </a:xfrm>
          <a:prstGeom prst="rect">
            <a:avLst/>
          </a:prstGeom>
          <a:noFill/>
          <a:ln w="12700">
            <a:noFill/>
            <a:miter lim="800000"/>
            <a:headEnd/>
            <a:tailEnd/>
          </a:ln>
          <a:effectLst/>
        </p:spPr>
        <p:txBody>
          <a:bodyPr wrap="none">
            <a:spAutoFit/>
          </a:bodyPr>
          <a:lstStyle/>
          <a:p>
            <a:pPr algn="l">
              <a:spcBef>
                <a:spcPct val="20000"/>
              </a:spcBef>
              <a:buClr>
                <a:srgbClr val="66FFFF"/>
              </a:buClr>
              <a:buSzPct val="75000"/>
              <a:buFont typeface="Monotype Sorts" pitchFamily="2" charset="2"/>
              <a:buNone/>
              <a:defRPr/>
            </a:pPr>
            <a:r>
              <a:rPr lang="en-US" sz="1805" dirty="0">
                <a:latin typeface="+mn-lt"/>
              </a:rPr>
              <a:t>MSE = 33.2/(15 - 3) = 2.77</a:t>
            </a:r>
          </a:p>
        </p:txBody>
      </p:sp>
      <p:sp>
        <p:nvSpPr>
          <p:cNvPr id="266345" name="Text Box 105"/>
          <p:cNvSpPr txBox="1">
            <a:spLocks noChangeArrowheads="1"/>
          </p:cNvSpPr>
          <p:nvPr/>
        </p:nvSpPr>
        <p:spPr bwMode="auto">
          <a:xfrm>
            <a:off x="3375341" y="3514545"/>
            <a:ext cx="2390398" cy="370101"/>
          </a:xfrm>
          <a:prstGeom prst="rect">
            <a:avLst/>
          </a:prstGeom>
          <a:noFill/>
          <a:ln w="12700">
            <a:noFill/>
            <a:miter lim="800000"/>
            <a:headEnd/>
            <a:tailEnd/>
          </a:ln>
          <a:effectLst/>
        </p:spPr>
        <p:txBody>
          <a:bodyPr wrap="none">
            <a:spAutoFit/>
          </a:bodyPr>
          <a:lstStyle/>
          <a:p>
            <a:pPr algn="l">
              <a:defRPr/>
            </a:pPr>
            <a:r>
              <a:rPr lang="en-US" sz="1805" dirty="0">
                <a:latin typeface="+mn-lt"/>
              </a:rPr>
              <a:t>MSTR = 5.2/(3 - 1) = 2.6</a:t>
            </a:r>
          </a:p>
        </p:txBody>
      </p:sp>
      <p:sp>
        <p:nvSpPr>
          <p:cNvPr id="266346" name="Text Box 106"/>
          <p:cNvSpPr txBox="1">
            <a:spLocks noChangeArrowheads="1"/>
          </p:cNvSpPr>
          <p:nvPr/>
        </p:nvSpPr>
        <p:spPr bwMode="auto">
          <a:xfrm>
            <a:off x="2819299" y="4287983"/>
            <a:ext cx="3453189" cy="370101"/>
          </a:xfrm>
          <a:prstGeom prst="rect">
            <a:avLst/>
          </a:prstGeom>
          <a:noFill/>
          <a:ln w="12700">
            <a:noFill/>
            <a:miter lim="800000"/>
            <a:headEnd/>
            <a:tailEnd/>
          </a:ln>
          <a:effectLst/>
        </p:spPr>
        <p:txBody>
          <a:bodyPr wrap="none">
            <a:spAutoFit/>
          </a:bodyPr>
          <a:lstStyle/>
          <a:p>
            <a:pPr algn="l">
              <a:spcBef>
                <a:spcPct val="20000"/>
              </a:spcBef>
              <a:buClr>
                <a:srgbClr val="66FFFF"/>
              </a:buClr>
              <a:buSzPct val="75000"/>
              <a:buFont typeface="Monotype Sorts" pitchFamily="2" charset="2"/>
              <a:buNone/>
              <a:defRPr/>
            </a:pPr>
            <a:r>
              <a:rPr lang="en-US" sz="1805" dirty="0">
                <a:latin typeface="+mn-lt"/>
              </a:rPr>
              <a:t>SSE = 4(2.5) + 4(3.3) + 4(2.5) = 33.2</a:t>
            </a:r>
          </a:p>
        </p:txBody>
      </p:sp>
      <p:sp>
        <p:nvSpPr>
          <p:cNvPr id="266347" name="Text Box 107"/>
          <p:cNvSpPr txBox="1">
            <a:spLocks noChangeArrowheads="1"/>
          </p:cNvSpPr>
          <p:nvPr/>
        </p:nvSpPr>
        <p:spPr bwMode="auto">
          <a:xfrm>
            <a:off x="2008814" y="3170794"/>
            <a:ext cx="5267789" cy="370101"/>
          </a:xfrm>
          <a:prstGeom prst="rect">
            <a:avLst/>
          </a:prstGeom>
          <a:noFill/>
          <a:ln w="12700">
            <a:noFill/>
            <a:miter lim="800000"/>
            <a:headEnd/>
            <a:tailEnd/>
          </a:ln>
          <a:effectLst/>
        </p:spPr>
        <p:txBody>
          <a:bodyPr wrap="none">
            <a:spAutoFit/>
          </a:bodyPr>
          <a:lstStyle/>
          <a:p>
            <a:pPr algn="l">
              <a:defRPr/>
            </a:pPr>
            <a:r>
              <a:rPr lang="en-US" sz="1805" dirty="0">
                <a:latin typeface="+mn-lt"/>
              </a:rPr>
              <a:t>SSTR = 5(29–29.8)</a:t>
            </a:r>
            <a:r>
              <a:rPr lang="en-US" sz="1805" baseline="30000" dirty="0">
                <a:latin typeface="+mn-lt"/>
              </a:rPr>
              <a:t>2</a:t>
            </a:r>
            <a:r>
              <a:rPr lang="en-US" sz="1805" dirty="0">
                <a:latin typeface="+mn-lt"/>
              </a:rPr>
              <a:t> + 5(30.4–29.8)</a:t>
            </a:r>
            <a:r>
              <a:rPr lang="en-US" sz="1805" baseline="30000" dirty="0">
                <a:latin typeface="+mn-lt"/>
              </a:rPr>
              <a:t>2</a:t>
            </a:r>
            <a:r>
              <a:rPr lang="en-US" sz="1805" dirty="0">
                <a:latin typeface="+mn-lt"/>
              </a:rPr>
              <a:t> + 5(30–29.8)</a:t>
            </a:r>
            <a:r>
              <a:rPr lang="en-US" sz="1805" baseline="30000" dirty="0">
                <a:latin typeface="+mn-lt"/>
              </a:rPr>
              <a:t>2</a:t>
            </a:r>
            <a:r>
              <a:rPr lang="en-US" sz="1805" dirty="0">
                <a:latin typeface="+mn-lt"/>
              </a:rPr>
              <a:t> = 5.2</a:t>
            </a:r>
          </a:p>
        </p:txBody>
      </p:sp>
      <p:sp>
        <p:nvSpPr>
          <p:cNvPr id="266348" name="Rectangle 108"/>
          <p:cNvSpPr>
            <a:spLocks noChangeArrowheads="1"/>
          </p:cNvSpPr>
          <p:nvPr/>
        </p:nvSpPr>
        <p:spPr bwMode="auto">
          <a:xfrm>
            <a:off x="647701" y="3903916"/>
            <a:ext cx="6115050" cy="367622"/>
          </a:xfrm>
          <a:prstGeom prst="rect">
            <a:avLst/>
          </a:prstGeom>
          <a:noFill/>
          <a:ln w="12700">
            <a:noFill/>
            <a:miter lim="800000"/>
            <a:headEnd/>
            <a:tailEnd/>
          </a:ln>
          <a:effectLst/>
        </p:spPr>
        <p:txBody>
          <a:bodyPr lIns="68034" tIns="33420" rIns="68034" bIns="33420"/>
          <a:lstStyle/>
          <a:p>
            <a:pPr marL="257827" indent="-257827">
              <a:spcBef>
                <a:spcPct val="20000"/>
              </a:spcBef>
              <a:buFont typeface="Arial" panose="020B0604020202020204" pitchFamily="34" charset="0"/>
              <a:buChar char="•"/>
              <a:defRPr/>
            </a:pPr>
            <a:r>
              <a:rPr lang="en-US" sz="1805">
                <a:latin typeface="+mn-lt"/>
              </a:rPr>
              <a:t>Mean Square Error</a:t>
            </a:r>
          </a:p>
        </p:txBody>
      </p:sp>
      <p:sp>
        <p:nvSpPr>
          <p:cNvPr id="266349" name="Rectangle 109"/>
          <p:cNvSpPr>
            <a:spLocks noChangeArrowheads="1"/>
          </p:cNvSpPr>
          <p:nvPr/>
        </p:nvSpPr>
        <p:spPr bwMode="auto">
          <a:xfrm>
            <a:off x="647700" y="2099226"/>
            <a:ext cx="6076950" cy="367622"/>
          </a:xfrm>
          <a:prstGeom prst="rect">
            <a:avLst/>
          </a:prstGeom>
          <a:noFill/>
          <a:ln w="12700">
            <a:noFill/>
            <a:miter lim="800000"/>
            <a:headEnd/>
            <a:tailEnd/>
          </a:ln>
          <a:effectLst/>
        </p:spPr>
        <p:txBody>
          <a:bodyPr lIns="68034" tIns="33420" rIns="68034" bIns="33420"/>
          <a:lstStyle/>
          <a:p>
            <a:pPr marL="257827" indent="-257827">
              <a:spcBef>
                <a:spcPct val="20000"/>
              </a:spcBef>
              <a:buFont typeface="Arial" panose="020B0604020202020204" pitchFamily="34" charset="0"/>
              <a:buChar char="•"/>
              <a:defRPr/>
            </a:pPr>
            <a:r>
              <a:rPr lang="en-US" sz="1805" dirty="0">
                <a:latin typeface="+mn-lt"/>
              </a:rPr>
              <a:t>Mean Square Between Treatments</a:t>
            </a:r>
          </a:p>
        </p:txBody>
      </p:sp>
      <mc:AlternateContent xmlns:mc="http://schemas.openxmlformats.org/markup-compatibility/2006" xmlns:a14="http://schemas.microsoft.com/office/drawing/2010/main">
        <mc:Choice Requires="a14">
          <p:sp>
            <p:nvSpPr>
              <p:cNvPr id="266352" name="Text Box 112"/>
              <p:cNvSpPr txBox="1">
                <a:spLocks noChangeArrowheads="1"/>
              </p:cNvSpPr>
              <p:nvPr/>
            </p:nvSpPr>
            <p:spPr bwMode="auto">
              <a:xfrm>
                <a:off x="2252208" y="2769529"/>
                <a:ext cx="4766433" cy="370101"/>
              </a:xfrm>
              <a:prstGeom prst="rect">
                <a:avLst/>
              </a:prstGeom>
              <a:noFill/>
              <a:ln w="12700">
                <a:noFill/>
                <a:miter lim="800000"/>
                <a:headEnd/>
                <a:tailEnd/>
              </a:ln>
              <a:effectLst/>
            </p:spPr>
            <p:txBody>
              <a:bodyPr wrap="none">
                <a:spAutoFit/>
              </a:bodyPr>
              <a:lstStyle/>
              <a:p>
                <a:pPr algn="l">
                  <a:defRPr/>
                </a:pPr>
                <a14:m>
                  <m:oMath xmlns:m="http://schemas.openxmlformats.org/officeDocument/2006/math">
                    <m:acc>
                      <m:accPr>
                        <m:chr m:val="̿"/>
                        <m:ctrlPr>
                          <a:rPr lang="en-US" sz="1805" i="1">
                            <a:latin typeface="Cambria Math" panose="02040503050406030204" pitchFamily="18" charset="0"/>
                          </a:rPr>
                        </m:ctrlPr>
                      </m:accPr>
                      <m:e>
                        <m:r>
                          <a:rPr lang="en-US" sz="1805" i="1">
                            <a:latin typeface="Cambria Math" panose="02040503050406030204" pitchFamily="18" charset="0"/>
                          </a:rPr>
                          <m:t>𝑥</m:t>
                        </m:r>
                      </m:e>
                    </m:acc>
                    <m:r>
                      <a:rPr lang="en-US" sz="1805" i="1">
                        <a:latin typeface="Cambria Math" panose="02040503050406030204" pitchFamily="18" charset="0"/>
                      </a:rPr>
                      <m:t>=</m:t>
                    </m:r>
                    <m:d>
                      <m:dPr>
                        <m:ctrlPr>
                          <a:rPr lang="en-US" sz="1805" i="1">
                            <a:latin typeface="Cambria Math" panose="02040503050406030204" pitchFamily="18" charset="0"/>
                          </a:rPr>
                        </m:ctrlPr>
                      </m:dPr>
                      <m:e>
                        <m:sSub>
                          <m:sSubPr>
                            <m:ctrlPr>
                              <a:rPr lang="en-US" sz="1805" i="1">
                                <a:latin typeface="Cambria Math" panose="02040503050406030204" pitchFamily="18" charset="0"/>
                              </a:rPr>
                            </m:ctrlPr>
                          </m:sSubPr>
                          <m:e>
                            <m:acc>
                              <m:accPr>
                                <m:chr m:val="̅"/>
                                <m:ctrlPr>
                                  <a:rPr lang="en-US" sz="1805" i="1">
                                    <a:latin typeface="Cambria Math" panose="02040503050406030204" pitchFamily="18" charset="0"/>
                                  </a:rPr>
                                </m:ctrlPr>
                              </m:accPr>
                              <m:e>
                                <m:r>
                                  <a:rPr lang="en-US" sz="1805" i="1">
                                    <a:latin typeface="Cambria Math" panose="02040503050406030204" pitchFamily="18" charset="0"/>
                                  </a:rPr>
                                  <m:t>𝑥</m:t>
                                </m:r>
                              </m:e>
                            </m:acc>
                          </m:e>
                          <m:sub>
                            <m:r>
                              <a:rPr lang="en-US" sz="1805" i="1">
                                <a:latin typeface="Cambria Math" panose="02040503050406030204" pitchFamily="18" charset="0"/>
                              </a:rPr>
                              <m:t>1</m:t>
                            </m:r>
                          </m:sub>
                        </m:sSub>
                        <m:r>
                          <a:rPr lang="en-US" sz="1805" i="1">
                            <a:latin typeface="Cambria Math" panose="02040503050406030204" pitchFamily="18" charset="0"/>
                          </a:rPr>
                          <m:t>+</m:t>
                        </m:r>
                        <m:sSub>
                          <m:sSubPr>
                            <m:ctrlPr>
                              <a:rPr lang="en-US" sz="1805" i="1">
                                <a:latin typeface="Cambria Math" panose="02040503050406030204" pitchFamily="18" charset="0"/>
                              </a:rPr>
                            </m:ctrlPr>
                          </m:sSubPr>
                          <m:e>
                            <m:acc>
                              <m:accPr>
                                <m:chr m:val="̅"/>
                                <m:ctrlPr>
                                  <a:rPr lang="en-US" sz="1805" i="1">
                                    <a:latin typeface="Cambria Math" panose="02040503050406030204" pitchFamily="18" charset="0"/>
                                  </a:rPr>
                                </m:ctrlPr>
                              </m:accPr>
                              <m:e>
                                <m:r>
                                  <a:rPr lang="en-US" sz="1805" i="1">
                                    <a:latin typeface="Cambria Math" panose="02040503050406030204" pitchFamily="18" charset="0"/>
                                  </a:rPr>
                                  <m:t>𝑥</m:t>
                                </m:r>
                              </m:e>
                            </m:acc>
                          </m:e>
                          <m:sub>
                            <m:r>
                              <a:rPr lang="en-US" sz="1805" i="1">
                                <a:latin typeface="Cambria Math" panose="02040503050406030204" pitchFamily="18" charset="0"/>
                              </a:rPr>
                              <m:t>2</m:t>
                            </m:r>
                          </m:sub>
                        </m:sSub>
                        <m:r>
                          <a:rPr lang="en-US" sz="1805" i="1">
                            <a:latin typeface="Cambria Math" panose="02040503050406030204" pitchFamily="18" charset="0"/>
                          </a:rPr>
                          <m:t>+</m:t>
                        </m:r>
                        <m:sSub>
                          <m:sSubPr>
                            <m:ctrlPr>
                              <a:rPr lang="en-US" sz="1805" i="1">
                                <a:latin typeface="Cambria Math" panose="02040503050406030204" pitchFamily="18" charset="0"/>
                              </a:rPr>
                            </m:ctrlPr>
                          </m:sSubPr>
                          <m:e>
                            <m:acc>
                              <m:accPr>
                                <m:chr m:val="̅"/>
                                <m:ctrlPr>
                                  <a:rPr lang="en-US" sz="1805" i="1">
                                    <a:latin typeface="Cambria Math" panose="02040503050406030204" pitchFamily="18" charset="0"/>
                                  </a:rPr>
                                </m:ctrlPr>
                              </m:accPr>
                              <m:e>
                                <m:r>
                                  <a:rPr lang="en-US" sz="1805" i="1">
                                    <a:latin typeface="Cambria Math" panose="02040503050406030204" pitchFamily="18" charset="0"/>
                                  </a:rPr>
                                  <m:t>𝑥</m:t>
                                </m:r>
                              </m:e>
                            </m:acc>
                          </m:e>
                          <m:sub>
                            <m:r>
                              <a:rPr lang="en-US" sz="1805" i="1">
                                <a:latin typeface="Cambria Math" panose="02040503050406030204" pitchFamily="18" charset="0"/>
                              </a:rPr>
                              <m:t>3</m:t>
                            </m:r>
                          </m:sub>
                        </m:sSub>
                      </m:e>
                    </m:d>
                  </m:oMath>
                </a14:m>
                <a:r>
                  <a:rPr lang="en-US" sz="1805" dirty="0">
                    <a:latin typeface="+mn-lt"/>
                  </a:rPr>
                  <a:t>/3 = (29 + 30.4 + 30)/3 = 29.8</a:t>
                </a:r>
              </a:p>
            </p:txBody>
          </p:sp>
        </mc:Choice>
        <mc:Fallback xmlns="">
          <p:sp>
            <p:nvSpPr>
              <p:cNvPr id="266352" name="Text Box 112"/>
              <p:cNvSpPr txBox="1">
                <a:spLocks noRot="1" noChangeAspect="1" noMove="1" noResize="1" noEditPoints="1" noAdjustHandles="1" noChangeArrowheads="1" noChangeShapeType="1" noTextEdit="1"/>
              </p:cNvSpPr>
              <p:nvPr/>
            </p:nvSpPr>
            <p:spPr bwMode="auto">
              <a:xfrm>
                <a:off x="2252208" y="2769529"/>
                <a:ext cx="4766433" cy="370101"/>
              </a:xfrm>
              <a:prstGeom prst="rect">
                <a:avLst/>
              </a:prstGeom>
              <a:blipFill>
                <a:blip r:embed="rId2"/>
                <a:stretch>
                  <a:fillRect t="-8197" r="-256" b="-24590"/>
                </a:stretch>
              </a:blipFill>
              <a:ln w="12700">
                <a:noFill/>
                <a:miter lim="800000"/>
                <a:headEnd/>
                <a:tailEnd/>
              </a:ln>
              <a:effectLst/>
            </p:spPr>
            <p:txBody>
              <a:bodyPr/>
              <a:lstStyle/>
              <a:p>
                <a:r>
                  <a:rPr lang="en-US">
                    <a:noFill/>
                  </a:rPr>
                  <a:t> </a:t>
                </a:r>
              </a:p>
            </p:txBody>
          </p:sp>
        </mc:Fallback>
      </mc:AlternateContent>
      <p:sp>
        <p:nvSpPr>
          <p:cNvPr id="12" name="Rectangle 106"/>
          <p:cNvSpPr>
            <a:spLocks noChangeArrowheads="1"/>
          </p:cNvSpPr>
          <p:nvPr/>
        </p:nvSpPr>
        <p:spPr bwMode="auto">
          <a:xfrm>
            <a:off x="545919" y="1123900"/>
            <a:ext cx="7989888" cy="612305"/>
          </a:xfrm>
          <a:prstGeom prst="rect">
            <a:avLst/>
          </a:prstGeom>
          <a:noFill/>
          <a:ln w="12700">
            <a:noFill/>
            <a:miter lim="800000"/>
            <a:headEnd/>
            <a:tailEnd/>
          </a:ln>
          <a:effectLst/>
        </p:spPr>
        <p:txBody>
          <a:bodyPr lIns="68034" tIns="33420" rIns="68034" bIns="33420" anchor="ctr"/>
          <a:lstStyle/>
          <a:p>
            <a:pPr algn="l">
              <a:defRPr/>
            </a:pPr>
            <a:r>
              <a:rPr lang="en-US" sz="2400" b="1" dirty="0">
                <a:latin typeface="+mn-lt"/>
              </a:rPr>
              <a:t>Testing for the Equality of </a:t>
            </a:r>
            <a:r>
              <a:rPr lang="en-US" sz="2400" b="1" i="1" dirty="0">
                <a:latin typeface="+mn-lt"/>
              </a:rPr>
              <a:t>k</a:t>
            </a:r>
            <a:r>
              <a:rPr lang="en-US" sz="2400" b="1" dirty="0">
                <a:latin typeface="+mn-lt"/>
              </a:rPr>
              <a:t>  Population Means: A Completely Randomized Design</a:t>
            </a:r>
          </a:p>
        </p:txBody>
      </p:sp>
    </p:spTree>
    <p:extLst>
      <p:ext uri="{BB962C8B-B14F-4D97-AF65-F5344CB8AC3E}">
        <p14:creationId xmlns:p14="http://schemas.microsoft.com/office/powerpoint/2010/main" val="3875589996"/>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266349"/>
                                        </p:tgtEl>
                                        <p:attrNameLst>
                                          <p:attrName>style.visibility</p:attrName>
                                        </p:attrNameLst>
                                      </p:cBhvr>
                                      <p:to>
                                        <p:strVal val="visible"/>
                                      </p:to>
                                    </p:set>
                                    <p:animEffect transition="in" filter="slide(fromTop)">
                                      <p:cBhvr>
                                        <p:cTn id="7" dur="500"/>
                                        <p:tgtEl>
                                          <p:spTgt spid="266349"/>
                                        </p:tgtEl>
                                      </p:cBhvr>
                                    </p:animEffect>
                                  </p:childTnLst>
                                </p:cTn>
                              </p:par>
                            </p:childTnLst>
                          </p:cTn>
                        </p:par>
                        <p:par>
                          <p:cTn id="8" fill="hold">
                            <p:stCondLst>
                              <p:cond delay="500"/>
                            </p:stCondLst>
                            <p:childTnLst>
                              <p:par>
                                <p:cTn id="9" presetID="12" presetClass="entr" presetSubtype="1" fill="hold" grpId="0" nodeType="afterEffect">
                                  <p:stCondLst>
                                    <p:cond delay="1000"/>
                                  </p:stCondLst>
                                  <p:childTnLst>
                                    <p:set>
                                      <p:cBhvr>
                                        <p:cTn id="10" dur="1" fill="hold">
                                          <p:stCondLst>
                                            <p:cond delay="0"/>
                                          </p:stCondLst>
                                        </p:cTn>
                                        <p:tgtEl>
                                          <p:spTgt spid="266242">
                                            <p:txEl>
                                              <p:pRg st="0" end="0"/>
                                            </p:txEl>
                                          </p:spTgt>
                                        </p:tgtEl>
                                        <p:attrNameLst>
                                          <p:attrName>style.visibility</p:attrName>
                                        </p:attrNameLst>
                                      </p:cBhvr>
                                      <p:to>
                                        <p:strVal val="visible"/>
                                      </p:to>
                                    </p:set>
                                    <p:animEffect transition="in" filter="slide(fromTop)">
                                      <p:cBhvr>
                                        <p:cTn id="11" dur="500"/>
                                        <p:tgtEl>
                                          <p:spTgt spid="266242">
                                            <p:txEl>
                                              <p:pRg st="0" end="0"/>
                                            </p:txEl>
                                          </p:spTgt>
                                        </p:tgtEl>
                                      </p:cBhvr>
                                    </p:animEffect>
                                  </p:childTnLst>
                                </p:cTn>
                              </p:par>
                            </p:childTnLst>
                          </p:cTn>
                        </p:par>
                        <p:par>
                          <p:cTn id="12" fill="hold">
                            <p:stCondLst>
                              <p:cond delay="2000"/>
                            </p:stCondLst>
                            <p:childTnLst>
                              <p:par>
                                <p:cTn id="13" presetID="22" presetClass="entr" presetSubtype="8" fill="hold" grpId="0" nodeType="afterEffect">
                                  <p:stCondLst>
                                    <p:cond delay="1000"/>
                                  </p:stCondLst>
                                  <p:childTnLst>
                                    <p:set>
                                      <p:cBhvr>
                                        <p:cTn id="14" dur="1" fill="hold">
                                          <p:stCondLst>
                                            <p:cond delay="0"/>
                                          </p:stCondLst>
                                        </p:cTn>
                                        <p:tgtEl>
                                          <p:spTgt spid="266352"/>
                                        </p:tgtEl>
                                        <p:attrNameLst>
                                          <p:attrName>style.visibility</p:attrName>
                                        </p:attrNameLst>
                                      </p:cBhvr>
                                      <p:to>
                                        <p:strVal val="visible"/>
                                      </p:to>
                                    </p:set>
                                    <p:animEffect transition="in" filter="wipe(left)">
                                      <p:cBhvr>
                                        <p:cTn id="15" dur="500"/>
                                        <p:tgtEl>
                                          <p:spTgt spid="266352"/>
                                        </p:tgtEl>
                                      </p:cBhvr>
                                    </p:animEffect>
                                  </p:childTnLst>
                                </p:cTn>
                              </p:par>
                            </p:childTnLst>
                          </p:cTn>
                        </p:par>
                        <p:par>
                          <p:cTn id="16" fill="hold">
                            <p:stCondLst>
                              <p:cond delay="3500"/>
                            </p:stCondLst>
                            <p:childTnLst>
                              <p:par>
                                <p:cTn id="17" presetID="12" presetClass="entr" presetSubtype="1" fill="hold" grpId="0" nodeType="afterEffect">
                                  <p:stCondLst>
                                    <p:cond delay="2000"/>
                                  </p:stCondLst>
                                  <p:childTnLst>
                                    <p:set>
                                      <p:cBhvr>
                                        <p:cTn id="18" dur="1" fill="hold">
                                          <p:stCondLst>
                                            <p:cond delay="0"/>
                                          </p:stCondLst>
                                        </p:cTn>
                                        <p:tgtEl>
                                          <p:spTgt spid="266347"/>
                                        </p:tgtEl>
                                        <p:attrNameLst>
                                          <p:attrName>style.visibility</p:attrName>
                                        </p:attrNameLst>
                                      </p:cBhvr>
                                      <p:to>
                                        <p:strVal val="visible"/>
                                      </p:to>
                                    </p:set>
                                    <p:animEffect transition="in" filter="slide(fromTop)">
                                      <p:cBhvr>
                                        <p:cTn id="19" dur="500"/>
                                        <p:tgtEl>
                                          <p:spTgt spid="266347"/>
                                        </p:tgtEl>
                                      </p:cBhvr>
                                    </p:animEffect>
                                  </p:childTnLst>
                                </p:cTn>
                              </p:par>
                            </p:childTnLst>
                          </p:cTn>
                        </p:par>
                        <p:par>
                          <p:cTn id="20" fill="hold">
                            <p:stCondLst>
                              <p:cond delay="6000"/>
                            </p:stCondLst>
                            <p:childTnLst>
                              <p:par>
                                <p:cTn id="21" presetID="12" presetClass="entr" presetSubtype="1" fill="hold" grpId="0" nodeType="afterEffect">
                                  <p:stCondLst>
                                    <p:cond delay="2000"/>
                                  </p:stCondLst>
                                  <p:childTnLst>
                                    <p:set>
                                      <p:cBhvr>
                                        <p:cTn id="22" dur="1" fill="hold">
                                          <p:stCondLst>
                                            <p:cond delay="0"/>
                                          </p:stCondLst>
                                        </p:cTn>
                                        <p:tgtEl>
                                          <p:spTgt spid="266345"/>
                                        </p:tgtEl>
                                        <p:attrNameLst>
                                          <p:attrName>style.visibility</p:attrName>
                                        </p:attrNameLst>
                                      </p:cBhvr>
                                      <p:to>
                                        <p:strVal val="visible"/>
                                      </p:to>
                                    </p:set>
                                    <p:animEffect transition="in" filter="slide(fromTop)">
                                      <p:cBhvr>
                                        <p:cTn id="23" dur="500"/>
                                        <p:tgtEl>
                                          <p:spTgt spid="266345"/>
                                        </p:tgtEl>
                                      </p:cBhvr>
                                    </p:animEffect>
                                  </p:childTnLst>
                                </p:cTn>
                              </p:par>
                            </p:childTnLst>
                          </p:cTn>
                        </p:par>
                      </p:childTnLst>
                    </p:cTn>
                  </p:par>
                  <p:par>
                    <p:cTn id="24" fill="hold">
                      <p:stCondLst>
                        <p:cond delay="indefinite"/>
                      </p:stCondLst>
                      <p:childTnLst>
                        <p:par>
                          <p:cTn id="25" fill="hold">
                            <p:stCondLst>
                              <p:cond delay="0"/>
                            </p:stCondLst>
                            <p:childTnLst>
                              <p:par>
                                <p:cTn id="26" presetID="12" presetClass="entr" presetSubtype="1" fill="hold" grpId="0" nodeType="clickEffect">
                                  <p:stCondLst>
                                    <p:cond delay="0"/>
                                  </p:stCondLst>
                                  <p:childTnLst>
                                    <p:set>
                                      <p:cBhvr>
                                        <p:cTn id="27" dur="1" fill="hold">
                                          <p:stCondLst>
                                            <p:cond delay="0"/>
                                          </p:stCondLst>
                                        </p:cTn>
                                        <p:tgtEl>
                                          <p:spTgt spid="266348"/>
                                        </p:tgtEl>
                                        <p:attrNameLst>
                                          <p:attrName>style.visibility</p:attrName>
                                        </p:attrNameLst>
                                      </p:cBhvr>
                                      <p:to>
                                        <p:strVal val="visible"/>
                                      </p:to>
                                    </p:set>
                                    <p:animEffect transition="in" filter="slide(fromTop)">
                                      <p:cBhvr>
                                        <p:cTn id="28" dur="500"/>
                                        <p:tgtEl>
                                          <p:spTgt spid="266348"/>
                                        </p:tgtEl>
                                      </p:cBhvr>
                                    </p:animEffect>
                                  </p:childTnLst>
                                </p:cTn>
                              </p:par>
                            </p:childTnLst>
                          </p:cTn>
                        </p:par>
                        <p:par>
                          <p:cTn id="29" fill="hold">
                            <p:stCondLst>
                              <p:cond delay="500"/>
                            </p:stCondLst>
                            <p:childTnLst>
                              <p:par>
                                <p:cTn id="30" presetID="12" presetClass="entr" presetSubtype="1" fill="hold" grpId="0" nodeType="afterEffect">
                                  <p:stCondLst>
                                    <p:cond delay="1000"/>
                                  </p:stCondLst>
                                  <p:childTnLst>
                                    <p:set>
                                      <p:cBhvr>
                                        <p:cTn id="31" dur="1" fill="hold">
                                          <p:stCondLst>
                                            <p:cond delay="0"/>
                                          </p:stCondLst>
                                        </p:cTn>
                                        <p:tgtEl>
                                          <p:spTgt spid="266346"/>
                                        </p:tgtEl>
                                        <p:attrNameLst>
                                          <p:attrName>style.visibility</p:attrName>
                                        </p:attrNameLst>
                                      </p:cBhvr>
                                      <p:to>
                                        <p:strVal val="visible"/>
                                      </p:to>
                                    </p:set>
                                    <p:animEffect transition="in" filter="slide(fromTop)">
                                      <p:cBhvr>
                                        <p:cTn id="32" dur="500"/>
                                        <p:tgtEl>
                                          <p:spTgt spid="266346"/>
                                        </p:tgtEl>
                                      </p:cBhvr>
                                    </p:animEffect>
                                  </p:childTnLst>
                                </p:cTn>
                              </p:par>
                            </p:childTnLst>
                          </p:cTn>
                        </p:par>
                        <p:par>
                          <p:cTn id="33" fill="hold">
                            <p:stCondLst>
                              <p:cond delay="2000"/>
                            </p:stCondLst>
                            <p:childTnLst>
                              <p:par>
                                <p:cTn id="34" presetID="12" presetClass="entr" presetSubtype="1" fill="hold" grpId="0" nodeType="afterEffect">
                                  <p:stCondLst>
                                    <p:cond delay="2000"/>
                                  </p:stCondLst>
                                  <p:childTnLst>
                                    <p:set>
                                      <p:cBhvr>
                                        <p:cTn id="35" dur="1" fill="hold">
                                          <p:stCondLst>
                                            <p:cond delay="0"/>
                                          </p:stCondLst>
                                        </p:cTn>
                                        <p:tgtEl>
                                          <p:spTgt spid="266344"/>
                                        </p:tgtEl>
                                        <p:attrNameLst>
                                          <p:attrName>style.visibility</p:attrName>
                                        </p:attrNameLst>
                                      </p:cBhvr>
                                      <p:to>
                                        <p:strVal val="visible"/>
                                      </p:to>
                                    </p:set>
                                    <p:animEffect transition="in" filter="slide(fromTop)">
                                      <p:cBhvr>
                                        <p:cTn id="36" dur="500"/>
                                        <p:tgtEl>
                                          <p:spTgt spid="2663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42" grpId="0" build="p" autoUpdateAnimBg="0" advAuto="1000"/>
      <p:bldP spid="266344" grpId="0" autoUpdateAnimBg="0"/>
      <p:bldP spid="266345" grpId="0" autoUpdateAnimBg="0"/>
      <p:bldP spid="266346" grpId="0" autoUpdateAnimBg="0"/>
      <p:bldP spid="266347" grpId="0" autoUpdateAnimBg="0"/>
      <p:bldP spid="266348" grpId="0" autoUpdateAnimBg="0"/>
      <p:bldP spid="266349" grpId="0" autoUpdateAnimBg="0"/>
      <p:bldP spid="26635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Rectangle 2"/>
          <p:cNvSpPr>
            <a:spLocks noChangeArrowheads="1"/>
          </p:cNvSpPr>
          <p:nvPr/>
        </p:nvSpPr>
        <p:spPr bwMode="auto">
          <a:xfrm>
            <a:off x="647700" y="2099227"/>
            <a:ext cx="3371850" cy="372396"/>
          </a:xfrm>
          <a:prstGeom prst="rect">
            <a:avLst/>
          </a:prstGeom>
          <a:noFill/>
          <a:ln w="12700">
            <a:noFill/>
            <a:miter lim="800000"/>
            <a:headEnd/>
            <a:tailEnd/>
          </a:ln>
          <a:effectLst/>
        </p:spPr>
        <p:txBody>
          <a:bodyPr lIns="68034" tIns="33420" rIns="68034" bIns="33420"/>
          <a:lstStyle/>
          <a:p>
            <a:pPr marL="257827" indent="-257827">
              <a:spcBef>
                <a:spcPct val="20000"/>
              </a:spcBef>
              <a:buFont typeface="Arial" panose="020B0604020202020204" pitchFamily="34" charset="0"/>
              <a:buChar char="•"/>
              <a:defRPr/>
            </a:pPr>
            <a:r>
              <a:rPr lang="en-US" sz="1805" dirty="0">
                <a:latin typeface="+mn-lt"/>
              </a:rPr>
              <a:t>Rejection Rule:</a:t>
            </a:r>
          </a:p>
        </p:txBody>
      </p:sp>
      <p:sp>
        <p:nvSpPr>
          <p:cNvPr id="267369" name="Text Box 105"/>
          <p:cNvSpPr txBox="1">
            <a:spLocks noChangeArrowheads="1"/>
          </p:cNvSpPr>
          <p:nvPr/>
        </p:nvSpPr>
        <p:spPr bwMode="auto">
          <a:xfrm>
            <a:off x="2127043" y="3362297"/>
            <a:ext cx="6298075" cy="647870"/>
          </a:xfrm>
          <a:prstGeom prst="rect">
            <a:avLst/>
          </a:prstGeom>
          <a:noFill/>
          <a:ln w="12700">
            <a:noFill/>
            <a:miter lim="800000"/>
            <a:headEnd/>
            <a:tailEnd/>
          </a:ln>
          <a:effectLst/>
        </p:spPr>
        <p:txBody>
          <a:bodyPr wrap="square">
            <a:spAutoFit/>
          </a:bodyPr>
          <a:lstStyle/>
          <a:p>
            <a:pPr>
              <a:defRPr/>
            </a:pPr>
            <a:r>
              <a:rPr lang="en-US" sz="1805" dirty="0">
                <a:latin typeface="+mn-lt"/>
              </a:rPr>
              <a:t>where </a:t>
            </a:r>
            <a:r>
              <a:rPr lang="en-US" sz="1805" i="1" dirty="0">
                <a:latin typeface="+mn-lt"/>
              </a:rPr>
              <a:t>F</a:t>
            </a:r>
            <a:r>
              <a:rPr lang="en-US" sz="1805" baseline="-25000" dirty="0">
                <a:latin typeface="+mn-lt"/>
              </a:rPr>
              <a:t>.05</a:t>
            </a:r>
            <a:r>
              <a:rPr lang="en-US" sz="1805" dirty="0">
                <a:latin typeface="+mn-lt"/>
              </a:rPr>
              <a:t> = 3.89 is based on an </a:t>
            </a:r>
            <a:r>
              <a:rPr lang="en-US" sz="1805" i="1" dirty="0">
                <a:latin typeface="+mn-lt"/>
              </a:rPr>
              <a:t>F</a:t>
            </a:r>
            <a:r>
              <a:rPr lang="en-US" sz="1805" dirty="0">
                <a:latin typeface="+mn-lt"/>
              </a:rPr>
              <a:t> distribution with 2 numerator degrees of freedom and 12 denominator degrees of freedom</a:t>
            </a:r>
          </a:p>
        </p:txBody>
      </p:sp>
      <p:sp>
        <p:nvSpPr>
          <p:cNvPr id="267370" name="Text Box 106"/>
          <p:cNvSpPr txBox="1">
            <a:spLocks noChangeArrowheads="1"/>
          </p:cNvSpPr>
          <p:nvPr/>
        </p:nvSpPr>
        <p:spPr bwMode="auto">
          <a:xfrm>
            <a:off x="1657677" y="2545890"/>
            <a:ext cx="4523995" cy="370101"/>
          </a:xfrm>
          <a:prstGeom prst="rect">
            <a:avLst/>
          </a:prstGeom>
          <a:noFill/>
          <a:ln w="12700">
            <a:noFill/>
            <a:miter lim="800000"/>
            <a:headEnd/>
            <a:tailEnd/>
          </a:ln>
          <a:effectLst/>
        </p:spPr>
        <p:txBody>
          <a:bodyPr wrap="none">
            <a:spAutoFit/>
          </a:bodyPr>
          <a:lstStyle/>
          <a:p>
            <a:pPr algn="l">
              <a:defRPr/>
            </a:pPr>
            <a:r>
              <a:rPr lang="en-US" sz="1805" i="1" dirty="0">
                <a:latin typeface="+mn-lt"/>
              </a:rPr>
              <a:t>p</a:t>
            </a:r>
            <a:r>
              <a:rPr lang="en-US" sz="1805" dirty="0">
                <a:latin typeface="+mn-lt"/>
              </a:rPr>
              <a:t>-Value Approach:      Reject </a:t>
            </a:r>
            <a:r>
              <a:rPr lang="en-US" sz="1805" i="1" dirty="0">
                <a:latin typeface="+mn-lt"/>
              </a:rPr>
              <a:t>H</a:t>
            </a:r>
            <a:r>
              <a:rPr lang="en-US" sz="1805" baseline="-25000" dirty="0">
                <a:latin typeface="+mn-lt"/>
              </a:rPr>
              <a:t>0</a:t>
            </a:r>
            <a:r>
              <a:rPr lang="en-US" sz="1805" dirty="0">
                <a:latin typeface="+mn-lt"/>
              </a:rPr>
              <a:t> if </a:t>
            </a:r>
            <a:r>
              <a:rPr lang="en-US" sz="1805" i="1" dirty="0">
                <a:latin typeface="+mn-lt"/>
              </a:rPr>
              <a:t>p</a:t>
            </a:r>
            <a:r>
              <a:rPr lang="en-US" sz="1805" dirty="0">
                <a:latin typeface="+mn-lt"/>
              </a:rPr>
              <a:t>-value </a:t>
            </a:r>
            <a:r>
              <a:rPr lang="en-US" sz="1805" u="sng" dirty="0">
                <a:latin typeface="+mn-lt"/>
              </a:rPr>
              <a:t>&lt;</a:t>
            </a:r>
            <a:r>
              <a:rPr lang="en-US" sz="1805" dirty="0">
                <a:latin typeface="+mn-lt"/>
              </a:rPr>
              <a:t> .05</a:t>
            </a:r>
          </a:p>
        </p:txBody>
      </p:sp>
      <p:sp>
        <p:nvSpPr>
          <p:cNvPr id="267371" name="Text Box 107"/>
          <p:cNvSpPr txBox="1">
            <a:spLocks noChangeArrowheads="1"/>
          </p:cNvSpPr>
          <p:nvPr/>
        </p:nvSpPr>
        <p:spPr bwMode="auto">
          <a:xfrm>
            <a:off x="1638140" y="2889641"/>
            <a:ext cx="4565545" cy="370101"/>
          </a:xfrm>
          <a:prstGeom prst="rect">
            <a:avLst/>
          </a:prstGeom>
          <a:noFill/>
          <a:ln w="12700">
            <a:noFill/>
            <a:miter lim="800000"/>
            <a:headEnd/>
            <a:tailEnd/>
          </a:ln>
          <a:effectLst/>
        </p:spPr>
        <p:txBody>
          <a:bodyPr wrap="none">
            <a:spAutoFit/>
          </a:bodyPr>
          <a:lstStyle/>
          <a:p>
            <a:pPr algn="l">
              <a:defRPr/>
            </a:pPr>
            <a:r>
              <a:rPr lang="en-US" sz="1805" dirty="0">
                <a:latin typeface="+mn-lt"/>
              </a:rPr>
              <a:t>Critical Value Approach:      Reject </a:t>
            </a:r>
            <a:r>
              <a:rPr lang="en-US" sz="1805" i="1" dirty="0">
                <a:latin typeface="+mn-lt"/>
              </a:rPr>
              <a:t>H</a:t>
            </a:r>
            <a:r>
              <a:rPr lang="en-US" sz="1805" baseline="-25000" dirty="0">
                <a:latin typeface="+mn-lt"/>
              </a:rPr>
              <a:t>0</a:t>
            </a:r>
            <a:r>
              <a:rPr lang="en-US" sz="1805" dirty="0">
                <a:latin typeface="+mn-lt"/>
              </a:rPr>
              <a:t> if </a:t>
            </a:r>
            <a:r>
              <a:rPr lang="en-US" sz="1805" i="1" dirty="0">
                <a:latin typeface="+mn-lt"/>
              </a:rPr>
              <a:t>F</a:t>
            </a:r>
            <a:r>
              <a:rPr lang="en-US" sz="1805" dirty="0">
                <a:latin typeface="+mn-lt"/>
              </a:rPr>
              <a:t> </a:t>
            </a:r>
            <a:r>
              <a:rPr lang="en-US" sz="1805" u="sng" dirty="0">
                <a:latin typeface="+mn-lt"/>
              </a:rPr>
              <a:t>&gt;</a:t>
            </a:r>
            <a:r>
              <a:rPr lang="en-US" sz="1805" dirty="0">
                <a:latin typeface="+mn-lt"/>
              </a:rPr>
              <a:t> 3.89</a:t>
            </a:r>
          </a:p>
        </p:txBody>
      </p:sp>
      <p:sp>
        <p:nvSpPr>
          <p:cNvPr id="8" name="Rectangle 106"/>
          <p:cNvSpPr>
            <a:spLocks noChangeArrowheads="1"/>
          </p:cNvSpPr>
          <p:nvPr/>
        </p:nvSpPr>
        <p:spPr bwMode="auto">
          <a:xfrm>
            <a:off x="528046" y="1129492"/>
            <a:ext cx="7989888" cy="612305"/>
          </a:xfrm>
          <a:prstGeom prst="rect">
            <a:avLst/>
          </a:prstGeom>
          <a:noFill/>
          <a:ln w="12700">
            <a:noFill/>
            <a:miter lim="800000"/>
            <a:headEnd/>
            <a:tailEnd/>
          </a:ln>
          <a:effectLst/>
        </p:spPr>
        <p:txBody>
          <a:bodyPr lIns="68034" tIns="33420" rIns="68034" bIns="33420" anchor="ctr"/>
          <a:lstStyle/>
          <a:p>
            <a:pPr algn="l">
              <a:defRPr/>
            </a:pPr>
            <a:r>
              <a:rPr lang="en-US" sz="2400" b="1" dirty="0">
                <a:latin typeface="+mn-lt"/>
              </a:rPr>
              <a:t>Testing for the Equality of </a:t>
            </a:r>
            <a:r>
              <a:rPr lang="en-US" sz="2400" b="1" i="1" dirty="0">
                <a:latin typeface="+mn-lt"/>
              </a:rPr>
              <a:t>k</a:t>
            </a:r>
            <a:r>
              <a:rPr lang="en-US" sz="2400" b="1" dirty="0">
                <a:latin typeface="+mn-lt"/>
              </a:rPr>
              <a:t>  Population Means: A Completely Randomized Design</a:t>
            </a:r>
          </a:p>
        </p:txBody>
      </p:sp>
    </p:spTree>
    <p:extLst>
      <p:ext uri="{BB962C8B-B14F-4D97-AF65-F5344CB8AC3E}">
        <p14:creationId xmlns:p14="http://schemas.microsoft.com/office/powerpoint/2010/main" val="3209356739"/>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267266">
                                            <p:txEl>
                                              <p:pRg st="0" end="0"/>
                                            </p:txEl>
                                          </p:spTgt>
                                        </p:tgtEl>
                                        <p:attrNameLst>
                                          <p:attrName>style.visibility</p:attrName>
                                        </p:attrNameLst>
                                      </p:cBhvr>
                                      <p:to>
                                        <p:strVal val="visible"/>
                                      </p:to>
                                    </p:set>
                                    <p:animEffect transition="in" filter="slide(fromTop)">
                                      <p:cBhvr>
                                        <p:cTn id="7" dur="500"/>
                                        <p:tgtEl>
                                          <p:spTgt spid="267266">
                                            <p:txEl>
                                              <p:pRg st="0" end="0"/>
                                            </p:txEl>
                                          </p:spTgt>
                                        </p:tgtEl>
                                      </p:cBhvr>
                                    </p:animEffect>
                                  </p:childTnLst>
                                </p:cTn>
                              </p:par>
                            </p:childTnLst>
                          </p:cTn>
                        </p:par>
                        <p:par>
                          <p:cTn id="8" fill="hold">
                            <p:stCondLst>
                              <p:cond delay="500"/>
                            </p:stCondLst>
                            <p:childTnLst>
                              <p:par>
                                <p:cTn id="9" presetID="3" presetClass="entr" presetSubtype="10" fill="hold" grpId="0" nodeType="afterEffect">
                                  <p:stCondLst>
                                    <p:cond delay="1000"/>
                                  </p:stCondLst>
                                  <p:childTnLst>
                                    <p:set>
                                      <p:cBhvr>
                                        <p:cTn id="10" dur="1" fill="hold">
                                          <p:stCondLst>
                                            <p:cond delay="0"/>
                                          </p:stCondLst>
                                        </p:cTn>
                                        <p:tgtEl>
                                          <p:spTgt spid="267370"/>
                                        </p:tgtEl>
                                        <p:attrNameLst>
                                          <p:attrName>style.visibility</p:attrName>
                                        </p:attrNameLst>
                                      </p:cBhvr>
                                      <p:to>
                                        <p:strVal val="visible"/>
                                      </p:to>
                                    </p:set>
                                    <p:animEffect transition="in" filter="blinds(horizontal)">
                                      <p:cBhvr>
                                        <p:cTn id="11" dur="500"/>
                                        <p:tgtEl>
                                          <p:spTgt spid="267370"/>
                                        </p:tgtEl>
                                      </p:cBhvr>
                                    </p:animEffect>
                                  </p:childTnLst>
                                </p:cTn>
                              </p:par>
                            </p:childTnLst>
                          </p:cTn>
                        </p:par>
                        <p:par>
                          <p:cTn id="12" fill="hold">
                            <p:stCondLst>
                              <p:cond delay="2000"/>
                            </p:stCondLst>
                            <p:childTnLst>
                              <p:par>
                                <p:cTn id="13" presetID="3" presetClass="entr" presetSubtype="10" fill="hold" grpId="0" nodeType="afterEffect">
                                  <p:stCondLst>
                                    <p:cond delay="2000"/>
                                  </p:stCondLst>
                                  <p:childTnLst>
                                    <p:set>
                                      <p:cBhvr>
                                        <p:cTn id="14" dur="1" fill="hold">
                                          <p:stCondLst>
                                            <p:cond delay="0"/>
                                          </p:stCondLst>
                                        </p:cTn>
                                        <p:tgtEl>
                                          <p:spTgt spid="267371"/>
                                        </p:tgtEl>
                                        <p:attrNameLst>
                                          <p:attrName>style.visibility</p:attrName>
                                        </p:attrNameLst>
                                      </p:cBhvr>
                                      <p:to>
                                        <p:strVal val="visible"/>
                                      </p:to>
                                    </p:set>
                                    <p:animEffect transition="in" filter="blinds(horizontal)">
                                      <p:cBhvr>
                                        <p:cTn id="15" dur="500"/>
                                        <p:tgtEl>
                                          <p:spTgt spid="267371"/>
                                        </p:tgtEl>
                                      </p:cBhvr>
                                    </p:animEffect>
                                  </p:childTnLst>
                                </p:cTn>
                              </p:par>
                            </p:childTnLst>
                          </p:cTn>
                        </p:par>
                        <p:par>
                          <p:cTn id="16" fill="hold">
                            <p:stCondLst>
                              <p:cond delay="4500"/>
                            </p:stCondLst>
                            <p:childTnLst>
                              <p:par>
                                <p:cTn id="17" presetID="3" presetClass="entr" presetSubtype="10" fill="hold" grpId="0" nodeType="afterEffect">
                                  <p:stCondLst>
                                    <p:cond delay="2000"/>
                                  </p:stCondLst>
                                  <p:childTnLst>
                                    <p:set>
                                      <p:cBhvr>
                                        <p:cTn id="18" dur="1" fill="hold">
                                          <p:stCondLst>
                                            <p:cond delay="0"/>
                                          </p:stCondLst>
                                        </p:cTn>
                                        <p:tgtEl>
                                          <p:spTgt spid="267369"/>
                                        </p:tgtEl>
                                        <p:attrNameLst>
                                          <p:attrName>style.visibility</p:attrName>
                                        </p:attrNameLst>
                                      </p:cBhvr>
                                      <p:to>
                                        <p:strVal val="visible"/>
                                      </p:to>
                                    </p:set>
                                    <p:animEffect transition="in" filter="blinds(horizontal)">
                                      <p:cBhvr>
                                        <p:cTn id="19" dur="500"/>
                                        <p:tgtEl>
                                          <p:spTgt spid="2673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7266" grpId="0" build="p" autoUpdateAnimBg="0"/>
      <p:bldP spid="267369" grpId="0" autoUpdateAnimBg="0"/>
      <p:bldP spid="267370" grpId="0" autoUpdateAnimBg="0"/>
      <p:bldP spid="267371" grpId="0"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290" name="Rectangle 2"/>
          <p:cNvSpPr>
            <a:spLocks noChangeArrowheads="1"/>
          </p:cNvSpPr>
          <p:nvPr/>
        </p:nvSpPr>
        <p:spPr bwMode="auto">
          <a:xfrm>
            <a:off x="644526" y="2099228"/>
            <a:ext cx="5391150" cy="368815"/>
          </a:xfrm>
          <a:prstGeom prst="rect">
            <a:avLst/>
          </a:prstGeom>
          <a:noFill/>
          <a:ln w="12700">
            <a:noFill/>
            <a:miter lim="800000"/>
            <a:headEnd/>
            <a:tailEnd/>
          </a:ln>
          <a:effectLst/>
        </p:spPr>
        <p:txBody>
          <a:bodyPr lIns="68034" tIns="33420" rIns="68034" bIns="33420"/>
          <a:lstStyle/>
          <a:p>
            <a:pPr marL="257827" indent="-257827">
              <a:spcBef>
                <a:spcPct val="20000"/>
              </a:spcBef>
              <a:buFont typeface="Arial" panose="020B0604020202020204" pitchFamily="34" charset="0"/>
              <a:buChar char="•"/>
              <a:defRPr/>
            </a:pPr>
            <a:r>
              <a:rPr lang="en-US" sz="1805" dirty="0">
                <a:latin typeface="+mn-lt"/>
              </a:rPr>
              <a:t>Test Statistic:</a:t>
            </a:r>
          </a:p>
        </p:txBody>
      </p:sp>
      <p:sp>
        <p:nvSpPr>
          <p:cNvPr id="268394" name="Text Box 106"/>
          <p:cNvSpPr txBox="1">
            <a:spLocks noChangeArrowheads="1"/>
          </p:cNvSpPr>
          <p:nvPr/>
        </p:nvSpPr>
        <p:spPr bwMode="auto">
          <a:xfrm>
            <a:off x="1442868" y="4027815"/>
            <a:ext cx="6214889" cy="647870"/>
          </a:xfrm>
          <a:prstGeom prst="rect">
            <a:avLst/>
          </a:prstGeom>
          <a:noFill/>
          <a:ln w="12700">
            <a:noFill/>
            <a:miter lim="800000"/>
            <a:headEnd/>
            <a:tailEnd/>
          </a:ln>
          <a:effectLst/>
          <a:scene3d>
            <a:camera prst="orthographicFront">
              <a:rot lat="0" lon="0" rev="0"/>
            </a:camera>
            <a:lightRig rig="balanced" dir="t">
              <a:rot lat="0" lon="0" rev="8700000"/>
            </a:lightRig>
          </a:scene3d>
          <a:sp3d>
            <a:bevelT w="190500" h="38100"/>
          </a:sp3d>
        </p:spPr>
        <p:txBody>
          <a:bodyPr wrap="square">
            <a:spAutoFit/>
          </a:bodyPr>
          <a:lstStyle/>
          <a:p>
            <a:pPr>
              <a:defRPr/>
            </a:pPr>
            <a:r>
              <a:rPr lang="en-US" sz="1805" dirty="0">
                <a:latin typeface="+mn-lt"/>
              </a:rPr>
              <a:t>There is insufficient evidence to conclude that the mean number of washes for the three wax types are not all the same.</a:t>
            </a:r>
          </a:p>
        </p:txBody>
      </p:sp>
      <p:sp>
        <p:nvSpPr>
          <p:cNvPr id="268395" name="Rectangle 107"/>
          <p:cNvSpPr>
            <a:spLocks noChangeArrowheads="1"/>
          </p:cNvSpPr>
          <p:nvPr/>
        </p:nvSpPr>
        <p:spPr bwMode="auto">
          <a:xfrm>
            <a:off x="644525" y="2838715"/>
            <a:ext cx="2686050" cy="340169"/>
          </a:xfrm>
          <a:prstGeom prst="rect">
            <a:avLst/>
          </a:prstGeom>
          <a:noFill/>
          <a:ln w="12700">
            <a:noFill/>
            <a:miter lim="800000"/>
            <a:headEnd/>
            <a:tailEnd/>
          </a:ln>
          <a:effectLst/>
        </p:spPr>
        <p:txBody>
          <a:bodyPr lIns="68034" tIns="33420" rIns="68034" bIns="33420"/>
          <a:lstStyle/>
          <a:p>
            <a:pPr marL="257827" indent="-257827">
              <a:spcBef>
                <a:spcPct val="20000"/>
              </a:spcBef>
              <a:buFont typeface="Arial" panose="020B0604020202020204" pitchFamily="34" charset="0"/>
              <a:buChar char="•"/>
              <a:defRPr/>
            </a:pPr>
            <a:r>
              <a:rPr lang="en-US" sz="1805" dirty="0">
                <a:latin typeface="+mn-lt"/>
              </a:rPr>
              <a:t>Conclusion:</a:t>
            </a:r>
          </a:p>
        </p:txBody>
      </p:sp>
      <p:sp>
        <p:nvSpPr>
          <p:cNvPr id="268396" name="Rectangle 108"/>
          <p:cNvSpPr>
            <a:spLocks noChangeArrowheads="1"/>
          </p:cNvSpPr>
          <p:nvPr/>
        </p:nvSpPr>
        <p:spPr bwMode="auto">
          <a:xfrm>
            <a:off x="1536694" y="2439673"/>
            <a:ext cx="3587761" cy="340170"/>
          </a:xfrm>
          <a:prstGeom prst="rect">
            <a:avLst/>
          </a:prstGeom>
          <a:noFill/>
          <a:ln w="12700">
            <a:noFill/>
            <a:miter lim="800000"/>
            <a:headEnd/>
            <a:tailEnd/>
          </a:ln>
          <a:effectLst/>
        </p:spPr>
        <p:txBody>
          <a:bodyPr lIns="68034" tIns="33420" rIns="68034" bIns="33420"/>
          <a:lstStyle/>
          <a:p>
            <a:pPr marL="257827" indent="-257827">
              <a:spcBef>
                <a:spcPct val="20000"/>
              </a:spcBef>
              <a:buClr>
                <a:srgbClr val="66FFFF"/>
              </a:buClr>
              <a:buSzPct val="75000"/>
              <a:defRPr/>
            </a:pPr>
            <a:r>
              <a:rPr lang="en-US" sz="1805" i="1" dirty="0">
                <a:latin typeface="+mn-lt"/>
              </a:rPr>
              <a:t>F </a:t>
            </a:r>
            <a:r>
              <a:rPr lang="en-US" sz="1805" dirty="0">
                <a:latin typeface="+mn-lt"/>
              </a:rPr>
              <a:t> = MSTR/MSE = 2.60/2.77 = .939</a:t>
            </a:r>
          </a:p>
        </p:txBody>
      </p:sp>
      <p:sp>
        <p:nvSpPr>
          <p:cNvPr id="268397" name="Text Box 109"/>
          <p:cNvSpPr txBox="1">
            <a:spLocks noChangeArrowheads="1"/>
          </p:cNvSpPr>
          <p:nvPr/>
        </p:nvSpPr>
        <p:spPr bwMode="auto">
          <a:xfrm>
            <a:off x="1474049" y="3134190"/>
            <a:ext cx="5579310" cy="925638"/>
          </a:xfrm>
          <a:prstGeom prst="rect">
            <a:avLst/>
          </a:prstGeom>
          <a:noFill/>
          <a:ln w="12700">
            <a:noFill/>
            <a:miter lim="800000"/>
            <a:headEnd/>
            <a:tailEnd/>
          </a:ln>
          <a:effectLst/>
        </p:spPr>
        <p:txBody>
          <a:bodyPr wrap="square">
            <a:spAutoFit/>
          </a:bodyPr>
          <a:lstStyle/>
          <a:p>
            <a:pPr>
              <a:defRPr/>
            </a:pPr>
            <a:r>
              <a:rPr lang="en-US" sz="1805" dirty="0">
                <a:latin typeface="+mn-lt"/>
              </a:rPr>
              <a:t>The </a:t>
            </a:r>
            <a:r>
              <a:rPr lang="en-US" sz="1805" i="1" dirty="0">
                <a:latin typeface="+mn-lt"/>
              </a:rPr>
              <a:t>p</a:t>
            </a:r>
            <a:r>
              <a:rPr lang="en-US" sz="1805" dirty="0">
                <a:latin typeface="+mn-lt"/>
              </a:rPr>
              <a:t>-value is greater than .10, where </a:t>
            </a:r>
            <a:r>
              <a:rPr lang="en-US" sz="1805" i="1" dirty="0">
                <a:latin typeface="+mn-lt"/>
              </a:rPr>
              <a:t>F</a:t>
            </a:r>
            <a:r>
              <a:rPr lang="en-US" sz="1805" dirty="0">
                <a:latin typeface="+mn-lt"/>
              </a:rPr>
              <a:t> = 2.81.  (Excel provides a </a:t>
            </a:r>
            <a:r>
              <a:rPr lang="en-US" sz="1805" i="1" dirty="0">
                <a:latin typeface="+mn-lt"/>
              </a:rPr>
              <a:t>p</a:t>
            </a:r>
            <a:r>
              <a:rPr lang="en-US" sz="1805" dirty="0">
                <a:latin typeface="+mn-lt"/>
              </a:rPr>
              <a:t>-value of .42.)  Therefore, we cannot reject </a:t>
            </a:r>
            <a:r>
              <a:rPr lang="en-US" sz="1805" i="1" dirty="0">
                <a:latin typeface="+mn-lt"/>
              </a:rPr>
              <a:t>H</a:t>
            </a:r>
            <a:r>
              <a:rPr lang="en-US" sz="1805" baseline="-25000" dirty="0">
                <a:latin typeface="+mn-lt"/>
              </a:rPr>
              <a:t>0</a:t>
            </a:r>
            <a:r>
              <a:rPr lang="en-US" sz="1805" dirty="0">
                <a:latin typeface="+mn-lt"/>
              </a:rPr>
              <a:t>.</a:t>
            </a:r>
          </a:p>
        </p:txBody>
      </p:sp>
      <p:sp>
        <p:nvSpPr>
          <p:cNvPr id="9" name="Rectangle 106"/>
          <p:cNvSpPr>
            <a:spLocks noChangeArrowheads="1"/>
          </p:cNvSpPr>
          <p:nvPr/>
        </p:nvSpPr>
        <p:spPr bwMode="auto">
          <a:xfrm>
            <a:off x="523284" y="1133558"/>
            <a:ext cx="7989888" cy="612305"/>
          </a:xfrm>
          <a:prstGeom prst="rect">
            <a:avLst/>
          </a:prstGeom>
          <a:noFill/>
          <a:ln w="12700">
            <a:noFill/>
            <a:miter lim="800000"/>
            <a:headEnd/>
            <a:tailEnd/>
          </a:ln>
          <a:effectLst/>
        </p:spPr>
        <p:txBody>
          <a:bodyPr lIns="68034" tIns="33420" rIns="68034" bIns="33420" anchor="ctr"/>
          <a:lstStyle/>
          <a:p>
            <a:pPr algn="l">
              <a:defRPr/>
            </a:pPr>
            <a:r>
              <a:rPr lang="en-US" sz="2400" b="1" dirty="0">
                <a:latin typeface="+mn-lt"/>
              </a:rPr>
              <a:t>Testing for the Equality of </a:t>
            </a:r>
            <a:r>
              <a:rPr lang="en-US" sz="2400" b="1" i="1" dirty="0">
                <a:latin typeface="+mn-lt"/>
              </a:rPr>
              <a:t>k</a:t>
            </a:r>
            <a:r>
              <a:rPr lang="en-US" sz="2400" b="1" dirty="0">
                <a:latin typeface="+mn-lt"/>
              </a:rPr>
              <a:t>  Population Means: A Completely Randomized Design</a:t>
            </a:r>
          </a:p>
        </p:txBody>
      </p:sp>
    </p:spTree>
    <p:extLst>
      <p:ext uri="{BB962C8B-B14F-4D97-AF65-F5344CB8AC3E}">
        <p14:creationId xmlns:p14="http://schemas.microsoft.com/office/powerpoint/2010/main" val="3910113120"/>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268290">
                                            <p:txEl>
                                              <p:pRg st="0" end="0"/>
                                            </p:txEl>
                                          </p:spTgt>
                                        </p:tgtEl>
                                        <p:attrNameLst>
                                          <p:attrName>style.visibility</p:attrName>
                                        </p:attrNameLst>
                                      </p:cBhvr>
                                      <p:to>
                                        <p:strVal val="visible"/>
                                      </p:to>
                                    </p:set>
                                    <p:animEffect transition="in" filter="slide(fromTop)">
                                      <p:cBhvr>
                                        <p:cTn id="7" dur="500"/>
                                        <p:tgtEl>
                                          <p:spTgt spid="268290">
                                            <p:txEl>
                                              <p:pRg st="0" end="0"/>
                                            </p:txEl>
                                          </p:spTgt>
                                        </p:tgtEl>
                                      </p:cBhvr>
                                    </p:animEffect>
                                  </p:childTnLst>
                                </p:cTn>
                              </p:par>
                            </p:childTnLst>
                          </p:cTn>
                        </p:par>
                        <p:par>
                          <p:cTn id="8" fill="hold">
                            <p:stCondLst>
                              <p:cond delay="500"/>
                            </p:stCondLst>
                            <p:childTnLst>
                              <p:par>
                                <p:cTn id="9" presetID="3" presetClass="entr" presetSubtype="10" fill="hold" grpId="0" nodeType="afterEffect">
                                  <p:stCondLst>
                                    <p:cond delay="1000"/>
                                  </p:stCondLst>
                                  <p:childTnLst>
                                    <p:set>
                                      <p:cBhvr>
                                        <p:cTn id="10" dur="1" fill="hold">
                                          <p:stCondLst>
                                            <p:cond delay="0"/>
                                          </p:stCondLst>
                                        </p:cTn>
                                        <p:tgtEl>
                                          <p:spTgt spid="268396"/>
                                        </p:tgtEl>
                                        <p:attrNameLst>
                                          <p:attrName>style.visibility</p:attrName>
                                        </p:attrNameLst>
                                      </p:cBhvr>
                                      <p:to>
                                        <p:strVal val="visible"/>
                                      </p:to>
                                    </p:set>
                                    <p:animEffect transition="in" filter="blinds(horizontal)">
                                      <p:cBhvr>
                                        <p:cTn id="11" dur="500"/>
                                        <p:tgtEl>
                                          <p:spTgt spid="268396"/>
                                        </p:tgtEl>
                                      </p:cBhvr>
                                    </p:animEffect>
                                  </p:childTnLst>
                                </p:cTn>
                              </p:par>
                            </p:childTnLst>
                          </p:cTn>
                        </p:par>
                      </p:childTnLst>
                    </p:cTn>
                  </p:par>
                  <p:par>
                    <p:cTn id="12" fill="hold">
                      <p:stCondLst>
                        <p:cond delay="indefinite"/>
                      </p:stCondLst>
                      <p:childTnLst>
                        <p:par>
                          <p:cTn id="13" fill="hold">
                            <p:stCondLst>
                              <p:cond delay="0"/>
                            </p:stCondLst>
                            <p:childTnLst>
                              <p:par>
                                <p:cTn id="14" presetID="12" presetClass="entr" presetSubtype="1" fill="hold" grpId="0" nodeType="clickEffect">
                                  <p:stCondLst>
                                    <p:cond delay="0"/>
                                  </p:stCondLst>
                                  <p:childTnLst>
                                    <p:set>
                                      <p:cBhvr>
                                        <p:cTn id="15" dur="1" fill="hold">
                                          <p:stCondLst>
                                            <p:cond delay="0"/>
                                          </p:stCondLst>
                                        </p:cTn>
                                        <p:tgtEl>
                                          <p:spTgt spid="268395"/>
                                        </p:tgtEl>
                                        <p:attrNameLst>
                                          <p:attrName>style.visibility</p:attrName>
                                        </p:attrNameLst>
                                      </p:cBhvr>
                                      <p:to>
                                        <p:strVal val="visible"/>
                                      </p:to>
                                    </p:set>
                                    <p:animEffect transition="in" filter="slide(fromTop)">
                                      <p:cBhvr>
                                        <p:cTn id="16" dur="500"/>
                                        <p:tgtEl>
                                          <p:spTgt spid="268395"/>
                                        </p:tgtEl>
                                      </p:cBhvr>
                                    </p:animEffect>
                                  </p:childTnLst>
                                </p:cTn>
                              </p:par>
                            </p:childTnLst>
                          </p:cTn>
                        </p:par>
                        <p:par>
                          <p:cTn id="17" fill="hold">
                            <p:stCondLst>
                              <p:cond delay="500"/>
                            </p:stCondLst>
                            <p:childTnLst>
                              <p:par>
                                <p:cTn id="18" presetID="3" presetClass="entr" presetSubtype="10" fill="hold" grpId="0" nodeType="afterEffect">
                                  <p:stCondLst>
                                    <p:cond delay="1000"/>
                                  </p:stCondLst>
                                  <p:childTnLst>
                                    <p:set>
                                      <p:cBhvr>
                                        <p:cTn id="19" dur="1" fill="hold">
                                          <p:stCondLst>
                                            <p:cond delay="0"/>
                                          </p:stCondLst>
                                        </p:cTn>
                                        <p:tgtEl>
                                          <p:spTgt spid="268397"/>
                                        </p:tgtEl>
                                        <p:attrNameLst>
                                          <p:attrName>style.visibility</p:attrName>
                                        </p:attrNameLst>
                                      </p:cBhvr>
                                      <p:to>
                                        <p:strVal val="visible"/>
                                      </p:to>
                                    </p:set>
                                    <p:animEffect transition="in" filter="blinds(horizontal)">
                                      <p:cBhvr>
                                        <p:cTn id="20" dur="500"/>
                                        <p:tgtEl>
                                          <p:spTgt spid="268397"/>
                                        </p:tgtEl>
                                      </p:cBhvr>
                                    </p:animEffect>
                                  </p:childTnLst>
                                </p:cTn>
                              </p:par>
                            </p:childTnLst>
                          </p:cTn>
                        </p:par>
                        <p:par>
                          <p:cTn id="21" fill="hold">
                            <p:stCondLst>
                              <p:cond delay="2000"/>
                            </p:stCondLst>
                            <p:childTnLst>
                              <p:par>
                                <p:cTn id="22" presetID="3" presetClass="entr" presetSubtype="10" fill="hold" grpId="0" nodeType="afterEffect">
                                  <p:stCondLst>
                                    <p:cond delay="2000"/>
                                  </p:stCondLst>
                                  <p:childTnLst>
                                    <p:set>
                                      <p:cBhvr>
                                        <p:cTn id="23" dur="1" fill="hold">
                                          <p:stCondLst>
                                            <p:cond delay="0"/>
                                          </p:stCondLst>
                                        </p:cTn>
                                        <p:tgtEl>
                                          <p:spTgt spid="268394"/>
                                        </p:tgtEl>
                                        <p:attrNameLst>
                                          <p:attrName>style.visibility</p:attrName>
                                        </p:attrNameLst>
                                      </p:cBhvr>
                                      <p:to>
                                        <p:strVal val="visible"/>
                                      </p:to>
                                    </p:set>
                                    <p:animEffect transition="in" filter="blinds(horizontal)">
                                      <p:cBhvr>
                                        <p:cTn id="24" dur="500"/>
                                        <p:tgtEl>
                                          <p:spTgt spid="2683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8290" grpId="0" build="p" autoUpdateAnimBg="0"/>
      <p:bldP spid="268394" grpId="0"/>
      <p:bldP spid="268395" grpId="0" autoUpdateAnimBg="0"/>
      <p:bldP spid="268396" grpId="0" autoUpdateAnimBg="0"/>
      <p:bldP spid="268397" grpId="0"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436" name="Rectangle 124"/>
          <p:cNvSpPr>
            <a:spLocks noChangeArrowheads="1"/>
          </p:cNvSpPr>
          <p:nvPr/>
        </p:nvSpPr>
        <p:spPr bwMode="auto">
          <a:xfrm>
            <a:off x="643975" y="2123365"/>
            <a:ext cx="3810001" cy="354492"/>
          </a:xfrm>
          <a:prstGeom prst="rect">
            <a:avLst/>
          </a:prstGeom>
          <a:noFill/>
          <a:ln w="12700">
            <a:noFill/>
            <a:miter lim="800000"/>
            <a:headEnd/>
            <a:tailEnd/>
          </a:ln>
          <a:effectLst/>
        </p:spPr>
        <p:txBody>
          <a:bodyPr lIns="68034" tIns="33420" rIns="68034" bIns="33420"/>
          <a:lstStyle/>
          <a:p>
            <a:pPr marL="257827" indent="-257827">
              <a:lnSpc>
                <a:spcPct val="90000"/>
              </a:lnSpc>
              <a:spcBef>
                <a:spcPct val="20000"/>
              </a:spcBef>
              <a:buFont typeface="Arial" panose="020B0604020202020204" pitchFamily="34" charset="0"/>
              <a:buChar char="•"/>
              <a:defRPr/>
            </a:pPr>
            <a:r>
              <a:rPr lang="en-US" sz="1805" dirty="0">
                <a:latin typeface="+mn-lt"/>
              </a:rPr>
              <a:t>ANOVA Table</a:t>
            </a:r>
          </a:p>
        </p:txBody>
      </p:sp>
      <p:grpSp>
        <p:nvGrpSpPr>
          <p:cNvPr id="4" name="Group 3"/>
          <p:cNvGrpSpPr/>
          <p:nvPr/>
        </p:nvGrpSpPr>
        <p:grpSpPr>
          <a:xfrm>
            <a:off x="432871" y="2426930"/>
            <a:ext cx="8385813" cy="2328268"/>
            <a:chOff x="575733" y="2096212"/>
            <a:chExt cx="11153423" cy="3096677"/>
          </a:xfrm>
        </p:grpSpPr>
        <p:sp>
          <p:nvSpPr>
            <p:cNvPr id="3" name="Rectangle 2"/>
            <p:cNvSpPr/>
            <p:nvPr/>
          </p:nvSpPr>
          <p:spPr>
            <a:xfrm>
              <a:off x="575733" y="2096212"/>
              <a:ext cx="11153423" cy="3096677"/>
            </a:xfrm>
            <a:prstGeom prst="rect">
              <a:avLst/>
            </a:prstGeom>
            <a:solidFill>
              <a:schemeClr val="bg2"/>
            </a:solid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9315" name="Line 3"/>
            <p:cNvSpPr>
              <a:spLocks noChangeShapeType="1"/>
            </p:cNvSpPr>
            <p:nvPr/>
          </p:nvSpPr>
          <p:spPr bwMode="auto">
            <a:xfrm>
              <a:off x="777175" y="3102509"/>
              <a:ext cx="10736623" cy="0"/>
            </a:xfrm>
            <a:prstGeom prst="line">
              <a:avLst/>
            </a:prstGeom>
            <a:noFill/>
            <a:ln w="12700">
              <a:solidFill>
                <a:schemeClr val="tx1"/>
              </a:solidFill>
              <a:round/>
              <a:headEnd/>
              <a:tailEnd/>
            </a:ln>
            <a:effectLst/>
          </p:spPr>
          <p:txBody>
            <a:bodyPr wrap="none" anchor="ctr"/>
            <a:lstStyle/>
            <a:p>
              <a:pPr>
                <a:defRPr/>
              </a:pPr>
              <a:endParaRPr lang="en-US">
                <a:effectLst/>
                <a:latin typeface="+mn-lt"/>
              </a:endParaRPr>
            </a:p>
          </p:txBody>
        </p:sp>
        <p:sp>
          <p:nvSpPr>
            <p:cNvPr id="269316" name="Line 4"/>
            <p:cNvSpPr>
              <a:spLocks noChangeShapeType="1"/>
            </p:cNvSpPr>
            <p:nvPr/>
          </p:nvSpPr>
          <p:spPr bwMode="auto">
            <a:xfrm>
              <a:off x="798290" y="4459821"/>
              <a:ext cx="10730288" cy="0"/>
            </a:xfrm>
            <a:prstGeom prst="line">
              <a:avLst/>
            </a:prstGeom>
            <a:noFill/>
            <a:ln w="12700">
              <a:solidFill>
                <a:schemeClr val="tx1"/>
              </a:solidFill>
              <a:round/>
              <a:headEnd/>
              <a:tailEnd/>
            </a:ln>
            <a:effectLst/>
          </p:spPr>
          <p:txBody>
            <a:bodyPr wrap="none" anchor="ctr"/>
            <a:lstStyle/>
            <a:p>
              <a:pPr>
                <a:defRPr/>
              </a:pPr>
              <a:endParaRPr lang="en-US">
                <a:effectLst/>
                <a:latin typeface="+mn-lt"/>
              </a:endParaRPr>
            </a:p>
          </p:txBody>
        </p:sp>
        <p:sp>
          <p:nvSpPr>
            <p:cNvPr id="269317" name="Text Box 5"/>
            <p:cNvSpPr txBox="1">
              <a:spLocks noChangeArrowheads="1"/>
            </p:cNvSpPr>
            <p:nvPr/>
          </p:nvSpPr>
          <p:spPr bwMode="auto">
            <a:xfrm>
              <a:off x="1012584" y="2259546"/>
              <a:ext cx="1422249" cy="787835"/>
            </a:xfrm>
            <a:prstGeom prst="rect">
              <a:avLst/>
            </a:prstGeom>
            <a:noFill/>
            <a:ln w="12700">
              <a:noFill/>
              <a:miter lim="800000"/>
              <a:headEnd/>
              <a:tailEnd/>
            </a:ln>
            <a:effectLst/>
          </p:spPr>
          <p:txBody>
            <a:bodyPr wrap="none">
              <a:spAutoFit/>
            </a:bodyPr>
            <a:lstStyle/>
            <a:p>
              <a:pPr>
                <a:lnSpc>
                  <a:spcPct val="90000"/>
                </a:lnSpc>
                <a:defRPr/>
              </a:pPr>
              <a:r>
                <a:rPr lang="en-US" sz="1805" dirty="0">
                  <a:latin typeface="+mn-lt"/>
                </a:rPr>
                <a:t>Source of</a:t>
              </a:r>
            </a:p>
            <a:p>
              <a:pPr>
                <a:lnSpc>
                  <a:spcPct val="90000"/>
                </a:lnSpc>
                <a:defRPr/>
              </a:pPr>
              <a:r>
                <a:rPr lang="en-US" sz="1805" dirty="0">
                  <a:latin typeface="+mn-lt"/>
                </a:rPr>
                <a:t>Variation</a:t>
              </a:r>
            </a:p>
          </p:txBody>
        </p:sp>
        <p:sp>
          <p:nvSpPr>
            <p:cNvPr id="269318" name="Text Box 6"/>
            <p:cNvSpPr txBox="1">
              <a:spLocks noChangeArrowheads="1"/>
            </p:cNvSpPr>
            <p:nvPr/>
          </p:nvSpPr>
          <p:spPr bwMode="auto">
            <a:xfrm>
              <a:off x="3101591" y="2259546"/>
              <a:ext cx="1232922" cy="787835"/>
            </a:xfrm>
            <a:prstGeom prst="rect">
              <a:avLst/>
            </a:prstGeom>
            <a:noFill/>
            <a:ln w="12700">
              <a:noFill/>
              <a:miter lim="800000"/>
              <a:headEnd/>
              <a:tailEnd/>
            </a:ln>
            <a:effectLst/>
          </p:spPr>
          <p:txBody>
            <a:bodyPr wrap="none">
              <a:spAutoFit/>
            </a:bodyPr>
            <a:lstStyle/>
            <a:p>
              <a:pPr>
                <a:lnSpc>
                  <a:spcPct val="90000"/>
                </a:lnSpc>
                <a:defRPr/>
              </a:pPr>
              <a:r>
                <a:rPr lang="en-US" sz="1805">
                  <a:latin typeface="+mn-lt"/>
                </a:rPr>
                <a:t>Sum of</a:t>
              </a:r>
            </a:p>
            <a:p>
              <a:pPr>
                <a:lnSpc>
                  <a:spcPct val="90000"/>
                </a:lnSpc>
                <a:defRPr/>
              </a:pPr>
              <a:r>
                <a:rPr lang="en-US" sz="1805">
                  <a:latin typeface="+mn-lt"/>
                </a:rPr>
                <a:t>Squares</a:t>
              </a:r>
            </a:p>
          </p:txBody>
        </p:sp>
        <p:sp>
          <p:nvSpPr>
            <p:cNvPr id="269319" name="Text Box 7"/>
            <p:cNvSpPr txBox="1">
              <a:spLocks noChangeArrowheads="1"/>
            </p:cNvSpPr>
            <p:nvPr/>
          </p:nvSpPr>
          <p:spPr bwMode="auto">
            <a:xfrm>
              <a:off x="4953546" y="2259546"/>
              <a:ext cx="1588974" cy="787835"/>
            </a:xfrm>
            <a:prstGeom prst="rect">
              <a:avLst/>
            </a:prstGeom>
            <a:noFill/>
            <a:ln w="12700">
              <a:noFill/>
              <a:miter lim="800000"/>
              <a:headEnd/>
              <a:tailEnd/>
            </a:ln>
            <a:effectLst/>
          </p:spPr>
          <p:txBody>
            <a:bodyPr wrap="none">
              <a:spAutoFit/>
            </a:bodyPr>
            <a:lstStyle/>
            <a:p>
              <a:pPr>
                <a:lnSpc>
                  <a:spcPct val="90000"/>
                </a:lnSpc>
                <a:defRPr/>
              </a:pPr>
              <a:r>
                <a:rPr lang="en-US" sz="1805">
                  <a:latin typeface="+mn-lt"/>
                </a:rPr>
                <a:t>Degrees of</a:t>
              </a:r>
            </a:p>
            <a:p>
              <a:pPr>
                <a:lnSpc>
                  <a:spcPct val="90000"/>
                </a:lnSpc>
                <a:defRPr/>
              </a:pPr>
              <a:r>
                <a:rPr lang="en-US" sz="1805">
                  <a:latin typeface="+mn-lt"/>
                </a:rPr>
                <a:t>Freedom</a:t>
              </a:r>
            </a:p>
          </p:txBody>
        </p:sp>
        <p:sp>
          <p:nvSpPr>
            <p:cNvPr id="269320" name="Text Box 8"/>
            <p:cNvSpPr txBox="1">
              <a:spLocks noChangeArrowheads="1"/>
            </p:cNvSpPr>
            <p:nvPr/>
          </p:nvSpPr>
          <p:spPr bwMode="auto">
            <a:xfrm>
              <a:off x="7155537" y="2278596"/>
              <a:ext cx="1232922" cy="787835"/>
            </a:xfrm>
            <a:prstGeom prst="rect">
              <a:avLst/>
            </a:prstGeom>
            <a:noFill/>
            <a:ln w="12700">
              <a:noFill/>
              <a:miter lim="800000"/>
              <a:headEnd/>
              <a:tailEnd/>
            </a:ln>
            <a:effectLst/>
          </p:spPr>
          <p:txBody>
            <a:bodyPr wrap="none">
              <a:spAutoFit/>
            </a:bodyPr>
            <a:lstStyle/>
            <a:p>
              <a:pPr>
                <a:lnSpc>
                  <a:spcPct val="90000"/>
                </a:lnSpc>
                <a:defRPr/>
              </a:pPr>
              <a:r>
                <a:rPr lang="en-US" sz="1805">
                  <a:latin typeface="+mn-lt"/>
                </a:rPr>
                <a:t>Mean</a:t>
              </a:r>
            </a:p>
            <a:p>
              <a:pPr>
                <a:lnSpc>
                  <a:spcPct val="90000"/>
                </a:lnSpc>
                <a:defRPr/>
              </a:pPr>
              <a:r>
                <a:rPr lang="en-US" sz="1805">
                  <a:latin typeface="+mn-lt"/>
                </a:rPr>
                <a:t>Squares</a:t>
              </a:r>
            </a:p>
          </p:txBody>
        </p:sp>
        <p:sp>
          <p:nvSpPr>
            <p:cNvPr id="269321" name="Text Box 9"/>
            <p:cNvSpPr txBox="1">
              <a:spLocks noChangeArrowheads="1"/>
            </p:cNvSpPr>
            <p:nvPr/>
          </p:nvSpPr>
          <p:spPr bwMode="auto">
            <a:xfrm>
              <a:off x="9149765" y="2591333"/>
              <a:ext cx="386327" cy="492247"/>
            </a:xfrm>
            <a:prstGeom prst="rect">
              <a:avLst/>
            </a:prstGeom>
            <a:noFill/>
            <a:ln w="12700">
              <a:noFill/>
              <a:miter lim="800000"/>
              <a:headEnd/>
              <a:tailEnd/>
            </a:ln>
            <a:effectLst/>
          </p:spPr>
          <p:txBody>
            <a:bodyPr wrap="none">
              <a:spAutoFit/>
            </a:bodyPr>
            <a:lstStyle/>
            <a:p>
              <a:pPr>
                <a:defRPr/>
              </a:pPr>
              <a:r>
                <a:rPr lang="en-US" sz="1805" i="1" dirty="0">
                  <a:latin typeface="+mn-lt"/>
                </a:rPr>
                <a:t>F</a:t>
              </a:r>
            </a:p>
          </p:txBody>
        </p:sp>
        <p:sp>
          <p:nvSpPr>
            <p:cNvPr id="269322" name="Text Box 10"/>
            <p:cNvSpPr txBox="1">
              <a:spLocks noChangeArrowheads="1"/>
            </p:cNvSpPr>
            <p:nvPr/>
          </p:nvSpPr>
          <p:spPr bwMode="auto">
            <a:xfrm>
              <a:off x="866710" y="3259670"/>
              <a:ext cx="1658052" cy="492247"/>
            </a:xfrm>
            <a:prstGeom prst="rect">
              <a:avLst/>
            </a:prstGeom>
            <a:noFill/>
            <a:ln w="12700">
              <a:noFill/>
              <a:miter lim="800000"/>
              <a:headEnd/>
              <a:tailEnd/>
            </a:ln>
            <a:effectLst/>
          </p:spPr>
          <p:txBody>
            <a:bodyPr wrap="none">
              <a:spAutoFit/>
            </a:bodyPr>
            <a:lstStyle/>
            <a:p>
              <a:pPr>
                <a:defRPr/>
              </a:pPr>
              <a:r>
                <a:rPr lang="en-US" sz="1805" dirty="0">
                  <a:latin typeface="+mn-lt"/>
                </a:rPr>
                <a:t>Treatments</a:t>
              </a:r>
            </a:p>
          </p:txBody>
        </p:sp>
        <p:sp>
          <p:nvSpPr>
            <p:cNvPr id="269323" name="Text Box 11"/>
            <p:cNvSpPr txBox="1">
              <a:spLocks noChangeArrowheads="1"/>
            </p:cNvSpPr>
            <p:nvPr/>
          </p:nvSpPr>
          <p:spPr bwMode="auto">
            <a:xfrm>
              <a:off x="1236528" y="3850220"/>
              <a:ext cx="873885" cy="492247"/>
            </a:xfrm>
            <a:prstGeom prst="rect">
              <a:avLst/>
            </a:prstGeom>
            <a:noFill/>
            <a:ln w="12700">
              <a:noFill/>
              <a:miter lim="800000"/>
              <a:headEnd/>
              <a:tailEnd/>
            </a:ln>
            <a:effectLst/>
          </p:spPr>
          <p:txBody>
            <a:bodyPr wrap="none">
              <a:spAutoFit/>
            </a:bodyPr>
            <a:lstStyle/>
            <a:p>
              <a:pPr>
                <a:defRPr/>
              </a:pPr>
              <a:r>
                <a:rPr lang="en-US" sz="1805" dirty="0">
                  <a:latin typeface="+mn-lt"/>
                </a:rPr>
                <a:t>Error</a:t>
              </a:r>
            </a:p>
          </p:txBody>
        </p:sp>
        <p:sp>
          <p:nvSpPr>
            <p:cNvPr id="269324" name="Text Box 12"/>
            <p:cNvSpPr txBox="1">
              <a:spLocks noChangeArrowheads="1"/>
            </p:cNvSpPr>
            <p:nvPr/>
          </p:nvSpPr>
          <p:spPr bwMode="auto">
            <a:xfrm>
              <a:off x="1239154" y="4631271"/>
              <a:ext cx="845571" cy="492247"/>
            </a:xfrm>
            <a:prstGeom prst="rect">
              <a:avLst/>
            </a:prstGeom>
            <a:noFill/>
            <a:ln w="12700">
              <a:noFill/>
              <a:miter lim="800000"/>
              <a:headEnd/>
              <a:tailEnd/>
            </a:ln>
            <a:effectLst/>
          </p:spPr>
          <p:txBody>
            <a:bodyPr wrap="none">
              <a:spAutoFit/>
            </a:bodyPr>
            <a:lstStyle/>
            <a:p>
              <a:pPr>
                <a:defRPr/>
              </a:pPr>
              <a:r>
                <a:rPr lang="en-US" sz="1805" dirty="0">
                  <a:latin typeface="+mn-lt"/>
                </a:rPr>
                <a:t>Total</a:t>
              </a:r>
            </a:p>
          </p:txBody>
        </p:sp>
        <p:sp>
          <p:nvSpPr>
            <p:cNvPr id="269325" name="Text Box 13"/>
            <p:cNvSpPr txBox="1">
              <a:spLocks noChangeArrowheads="1"/>
            </p:cNvSpPr>
            <p:nvPr/>
          </p:nvSpPr>
          <p:spPr bwMode="auto">
            <a:xfrm>
              <a:off x="5660550" y="3259670"/>
              <a:ext cx="401253" cy="492247"/>
            </a:xfrm>
            <a:prstGeom prst="rect">
              <a:avLst/>
            </a:prstGeom>
            <a:noFill/>
            <a:ln w="12700">
              <a:noFill/>
              <a:miter lim="800000"/>
              <a:headEnd/>
              <a:tailEnd/>
            </a:ln>
            <a:effectLst/>
          </p:spPr>
          <p:txBody>
            <a:bodyPr wrap="none">
              <a:spAutoFit/>
            </a:bodyPr>
            <a:lstStyle/>
            <a:p>
              <a:pPr>
                <a:defRPr/>
              </a:pPr>
              <a:r>
                <a:rPr lang="en-US" sz="1805">
                  <a:latin typeface="+mn-lt"/>
                </a:rPr>
                <a:t>2</a:t>
              </a:r>
            </a:p>
          </p:txBody>
        </p:sp>
        <p:sp>
          <p:nvSpPr>
            <p:cNvPr id="269326" name="Text Box 14"/>
            <p:cNvSpPr txBox="1">
              <a:spLocks noChangeArrowheads="1"/>
            </p:cNvSpPr>
            <p:nvPr/>
          </p:nvSpPr>
          <p:spPr bwMode="auto">
            <a:xfrm>
              <a:off x="5495657" y="4631271"/>
              <a:ext cx="556891" cy="492247"/>
            </a:xfrm>
            <a:prstGeom prst="rect">
              <a:avLst/>
            </a:prstGeom>
            <a:noFill/>
            <a:ln w="12700">
              <a:noFill/>
              <a:miter lim="800000"/>
              <a:headEnd/>
              <a:tailEnd/>
            </a:ln>
            <a:effectLst/>
          </p:spPr>
          <p:txBody>
            <a:bodyPr wrap="none">
              <a:spAutoFit/>
            </a:bodyPr>
            <a:lstStyle/>
            <a:p>
              <a:pPr>
                <a:defRPr/>
              </a:pPr>
              <a:r>
                <a:rPr lang="en-US" sz="1805" dirty="0">
                  <a:latin typeface="+mn-lt"/>
                </a:rPr>
                <a:t>14</a:t>
              </a:r>
            </a:p>
          </p:txBody>
        </p:sp>
        <p:sp>
          <p:nvSpPr>
            <p:cNvPr id="269327" name="Text Box 15"/>
            <p:cNvSpPr txBox="1">
              <a:spLocks noChangeArrowheads="1"/>
            </p:cNvSpPr>
            <p:nvPr/>
          </p:nvSpPr>
          <p:spPr bwMode="auto">
            <a:xfrm>
              <a:off x="3473736" y="3254909"/>
              <a:ext cx="633645" cy="492247"/>
            </a:xfrm>
            <a:prstGeom prst="rect">
              <a:avLst/>
            </a:prstGeom>
            <a:noFill/>
            <a:ln w="12700">
              <a:noFill/>
              <a:miter lim="800000"/>
              <a:headEnd/>
              <a:tailEnd/>
            </a:ln>
            <a:effectLst/>
          </p:spPr>
          <p:txBody>
            <a:bodyPr wrap="none">
              <a:spAutoFit/>
            </a:bodyPr>
            <a:lstStyle/>
            <a:p>
              <a:pPr>
                <a:defRPr/>
              </a:pPr>
              <a:r>
                <a:rPr lang="en-US" sz="1805" dirty="0">
                  <a:latin typeface="+mn-lt"/>
                </a:rPr>
                <a:t>5.2</a:t>
              </a:r>
            </a:p>
          </p:txBody>
        </p:sp>
        <p:sp>
          <p:nvSpPr>
            <p:cNvPr id="269328" name="Text Box 16"/>
            <p:cNvSpPr txBox="1">
              <a:spLocks noChangeArrowheads="1"/>
            </p:cNvSpPr>
            <p:nvPr/>
          </p:nvSpPr>
          <p:spPr bwMode="auto">
            <a:xfrm>
              <a:off x="3327199" y="3850220"/>
              <a:ext cx="789285" cy="492247"/>
            </a:xfrm>
            <a:prstGeom prst="rect">
              <a:avLst/>
            </a:prstGeom>
            <a:noFill/>
            <a:ln w="12700">
              <a:noFill/>
              <a:miter lim="800000"/>
              <a:headEnd/>
              <a:tailEnd/>
            </a:ln>
            <a:effectLst/>
          </p:spPr>
          <p:txBody>
            <a:bodyPr wrap="none">
              <a:spAutoFit/>
            </a:bodyPr>
            <a:lstStyle/>
            <a:p>
              <a:pPr>
                <a:defRPr/>
              </a:pPr>
              <a:r>
                <a:rPr lang="en-US" sz="1805">
                  <a:latin typeface="+mn-lt"/>
                </a:rPr>
                <a:t>33.2</a:t>
              </a:r>
            </a:p>
          </p:txBody>
        </p:sp>
        <p:sp>
          <p:nvSpPr>
            <p:cNvPr id="269329" name="Text Box 17"/>
            <p:cNvSpPr txBox="1">
              <a:spLocks noChangeArrowheads="1"/>
            </p:cNvSpPr>
            <p:nvPr/>
          </p:nvSpPr>
          <p:spPr bwMode="auto">
            <a:xfrm>
              <a:off x="3327199" y="4631271"/>
              <a:ext cx="789285" cy="492247"/>
            </a:xfrm>
            <a:prstGeom prst="rect">
              <a:avLst/>
            </a:prstGeom>
            <a:noFill/>
            <a:ln w="12700">
              <a:noFill/>
              <a:miter lim="800000"/>
              <a:headEnd/>
              <a:tailEnd/>
            </a:ln>
            <a:effectLst/>
          </p:spPr>
          <p:txBody>
            <a:bodyPr wrap="none">
              <a:spAutoFit/>
            </a:bodyPr>
            <a:lstStyle/>
            <a:p>
              <a:pPr>
                <a:defRPr/>
              </a:pPr>
              <a:r>
                <a:rPr lang="en-US" sz="1805">
                  <a:latin typeface="+mn-lt"/>
                </a:rPr>
                <a:t>38.4</a:t>
              </a:r>
            </a:p>
          </p:txBody>
        </p:sp>
        <p:sp>
          <p:nvSpPr>
            <p:cNvPr id="269330" name="Text Box 18"/>
            <p:cNvSpPr txBox="1">
              <a:spLocks noChangeArrowheads="1"/>
            </p:cNvSpPr>
            <p:nvPr/>
          </p:nvSpPr>
          <p:spPr bwMode="auto">
            <a:xfrm>
              <a:off x="5507595" y="3850220"/>
              <a:ext cx="556891" cy="492247"/>
            </a:xfrm>
            <a:prstGeom prst="rect">
              <a:avLst/>
            </a:prstGeom>
            <a:noFill/>
            <a:ln w="12700">
              <a:noFill/>
              <a:miter lim="800000"/>
              <a:headEnd/>
              <a:tailEnd/>
            </a:ln>
            <a:effectLst/>
          </p:spPr>
          <p:txBody>
            <a:bodyPr wrap="none">
              <a:spAutoFit/>
            </a:bodyPr>
            <a:lstStyle/>
            <a:p>
              <a:pPr>
                <a:defRPr/>
              </a:pPr>
              <a:r>
                <a:rPr lang="en-US" sz="1805">
                  <a:latin typeface="+mn-lt"/>
                </a:rPr>
                <a:t>12</a:t>
              </a:r>
            </a:p>
          </p:txBody>
        </p:sp>
        <p:sp>
          <p:nvSpPr>
            <p:cNvPr id="269433" name="Text Box 121"/>
            <p:cNvSpPr txBox="1">
              <a:spLocks noChangeArrowheads="1"/>
            </p:cNvSpPr>
            <p:nvPr/>
          </p:nvSpPr>
          <p:spPr bwMode="auto">
            <a:xfrm>
              <a:off x="7387480" y="3259670"/>
              <a:ext cx="789285" cy="492247"/>
            </a:xfrm>
            <a:prstGeom prst="rect">
              <a:avLst/>
            </a:prstGeom>
            <a:noFill/>
            <a:ln w="12700">
              <a:noFill/>
              <a:miter lim="800000"/>
              <a:headEnd/>
              <a:tailEnd/>
            </a:ln>
            <a:effectLst/>
          </p:spPr>
          <p:txBody>
            <a:bodyPr wrap="none">
              <a:spAutoFit/>
            </a:bodyPr>
            <a:lstStyle/>
            <a:p>
              <a:pPr>
                <a:defRPr/>
              </a:pPr>
              <a:r>
                <a:rPr lang="en-US" sz="1805">
                  <a:latin typeface="+mn-lt"/>
                </a:rPr>
                <a:t>2.60</a:t>
              </a:r>
            </a:p>
          </p:txBody>
        </p:sp>
        <p:sp>
          <p:nvSpPr>
            <p:cNvPr id="269434" name="Text Box 122"/>
            <p:cNvSpPr txBox="1">
              <a:spLocks noChangeArrowheads="1"/>
            </p:cNvSpPr>
            <p:nvPr/>
          </p:nvSpPr>
          <p:spPr bwMode="auto">
            <a:xfrm>
              <a:off x="7387480" y="3850220"/>
              <a:ext cx="789285" cy="492247"/>
            </a:xfrm>
            <a:prstGeom prst="rect">
              <a:avLst/>
            </a:prstGeom>
            <a:noFill/>
            <a:ln w="12700">
              <a:noFill/>
              <a:miter lim="800000"/>
              <a:headEnd/>
              <a:tailEnd/>
            </a:ln>
            <a:effectLst/>
          </p:spPr>
          <p:txBody>
            <a:bodyPr wrap="none">
              <a:spAutoFit/>
            </a:bodyPr>
            <a:lstStyle/>
            <a:p>
              <a:pPr>
                <a:defRPr/>
              </a:pPr>
              <a:r>
                <a:rPr lang="en-US" sz="1805">
                  <a:latin typeface="+mn-lt"/>
                </a:rPr>
                <a:t>2.77</a:t>
              </a:r>
            </a:p>
          </p:txBody>
        </p:sp>
        <p:sp>
          <p:nvSpPr>
            <p:cNvPr id="269435" name="Text Box 123"/>
            <p:cNvSpPr txBox="1">
              <a:spLocks noChangeArrowheads="1"/>
            </p:cNvSpPr>
            <p:nvPr/>
          </p:nvSpPr>
          <p:spPr bwMode="auto">
            <a:xfrm>
              <a:off x="8916239" y="3259670"/>
              <a:ext cx="789285" cy="492247"/>
            </a:xfrm>
            <a:prstGeom prst="rect">
              <a:avLst/>
            </a:prstGeom>
            <a:noFill/>
            <a:ln w="12700">
              <a:noFill/>
              <a:miter lim="800000"/>
              <a:headEnd/>
              <a:tailEnd/>
            </a:ln>
            <a:effectLst/>
          </p:spPr>
          <p:txBody>
            <a:bodyPr wrap="none">
              <a:spAutoFit/>
            </a:bodyPr>
            <a:lstStyle/>
            <a:p>
              <a:pPr>
                <a:defRPr/>
              </a:pPr>
              <a:r>
                <a:rPr lang="en-US" sz="1805" dirty="0">
                  <a:latin typeface="+mn-lt"/>
                </a:rPr>
                <a:t>.939</a:t>
              </a:r>
            </a:p>
          </p:txBody>
        </p:sp>
        <p:sp>
          <p:nvSpPr>
            <p:cNvPr id="269539" name="Text Box 227"/>
            <p:cNvSpPr txBox="1">
              <a:spLocks noChangeArrowheads="1"/>
            </p:cNvSpPr>
            <p:nvPr/>
          </p:nvSpPr>
          <p:spPr bwMode="auto">
            <a:xfrm>
              <a:off x="10228069" y="2588159"/>
              <a:ext cx="1187894" cy="492247"/>
            </a:xfrm>
            <a:prstGeom prst="rect">
              <a:avLst/>
            </a:prstGeom>
            <a:noFill/>
            <a:ln w="12700">
              <a:noFill/>
              <a:miter lim="800000"/>
              <a:headEnd/>
              <a:tailEnd/>
            </a:ln>
            <a:effectLst/>
          </p:spPr>
          <p:txBody>
            <a:bodyPr wrap="none">
              <a:spAutoFit/>
            </a:bodyPr>
            <a:lstStyle/>
            <a:p>
              <a:pPr>
                <a:defRPr/>
              </a:pPr>
              <a:r>
                <a:rPr lang="en-US" sz="1805" i="1">
                  <a:latin typeface="+mn-lt"/>
                </a:rPr>
                <a:t>p</a:t>
              </a:r>
              <a:r>
                <a:rPr lang="en-US" sz="1805">
                  <a:latin typeface="+mn-lt"/>
                </a:rPr>
                <a:t>-Value</a:t>
              </a:r>
            </a:p>
          </p:txBody>
        </p:sp>
        <p:sp>
          <p:nvSpPr>
            <p:cNvPr id="269540" name="Text Box 228"/>
            <p:cNvSpPr txBox="1">
              <a:spLocks noChangeArrowheads="1"/>
            </p:cNvSpPr>
            <p:nvPr/>
          </p:nvSpPr>
          <p:spPr bwMode="auto">
            <a:xfrm>
              <a:off x="10473212" y="3254909"/>
              <a:ext cx="633645" cy="492247"/>
            </a:xfrm>
            <a:prstGeom prst="rect">
              <a:avLst/>
            </a:prstGeom>
            <a:noFill/>
            <a:ln w="12700">
              <a:noFill/>
              <a:miter lim="800000"/>
              <a:headEnd/>
              <a:tailEnd/>
            </a:ln>
            <a:effectLst/>
          </p:spPr>
          <p:txBody>
            <a:bodyPr wrap="none">
              <a:spAutoFit/>
            </a:bodyPr>
            <a:lstStyle/>
            <a:p>
              <a:pPr>
                <a:defRPr/>
              </a:pPr>
              <a:r>
                <a:rPr lang="en-US" sz="1805">
                  <a:latin typeface="+mn-lt"/>
                </a:rPr>
                <a:t>.42</a:t>
              </a:r>
            </a:p>
          </p:txBody>
        </p:sp>
      </p:grpSp>
      <p:sp>
        <p:nvSpPr>
          <p:cNvPr id="27" name="Rectangle 106"/>
          <p:cNvSpPr>
            <a:spLocks noChangeArrowheads="1"/>
          </p:cNvSpPr>
          <p:nvPr/>
        </p:nvSpPr>
        <p:spPr bwMode="auto">
          <a:xfrm>
            <a:off x="459032" y="1155639"/>
            <a:ext cx="7989888" cy="612305"/>
          </a:xfrm>
          <a:prstGeom prst="rect">
            <a:avLst/>
          </a:prstGeom>
          <a:noFill/>
          <a:ln w="12700">
            <a:noFill/>
            <a:miter lim="800000"/>
            <a:headEnd/>
            <a:tailEnd/>
          </a:ln>
          <a:effectLst/>
        </p:spPr>
        <p:txBody>
          <a:bodyPr lIns="68034" tIns="33420" rIns="68034" bIns="33420" anchor="ctr"/>
          <a:lstStyle/>
          <a:p>
            <a:pPr algn="l">
              <a:defRPr/>
            </a:pPr>
            <a:r>
              <a:rPr lang="en-US" sz="2400" b="1" dirty="0">
                <a:latin typeface="+mn-lt"/>
              </a:rPr>
              <a:t>Testing for the Equality of </a:t>
            </a:r>
            <a:r>
              <a:rPr lang="en-US" sz="2400" b="1" i="1" dirty="0">
                <a:latin typeface="+mn-lt"/>
              </a:rPr>
              <a:t>k</a:t>
            </a:r>
            <a:r>
              <a:rPr lang="en-US" sz="2400" b="1" dirty="0">
                <a:latin typeface="+mn-lt"/>
              </a:rPr>
              <a:t>  Population Means: A Completely Randomized Design</a:t>
            </a:r>
          </a:p>
        </p:txBody>
      </p:sp>
    </p:spTree>
    <p:extLst>
      <p:ext uri="{BB962C8B-B14F-4D97-AF65-F5344CB8AC3E}">
        <p14:creationId xmlns:p14="http://schemas.microsoft.com/office/powerpoint/2010/main" val="543802027"/>
      </p:ext>
    </p:extLst>
  </p:cSld>
  <p:clrMapOvr>
    <a:masterClrMapping/>
  </p:clrMapOvr>
  <p:transition>
    <p:zoom/>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9" name="Rectangle 3"/>
          <p:cNvSpPr>
            <a:spLocks noChangeArrowheads="1"/>
          </p:cNvSpPr>
          <p:nvPr/>
        </p:nvSpPr>
        <p:spPr bwMode="auto">
          <a:xfrm>
            <a:off x="643976" y="2123365"/>
            <a:ext cx="5057775" cy="354492"/>
          </a:xfrm>
          <a:prstGeom prst="rect">
            <a:avLst/>
          </a:prstGeom>
          <a:noFill/>
          <a:ln w="12700">
            <a:noFill/>
            <a:miter lim="800000"/>
            <a:headEnd/>
            <a:tailEnd/>
          </a:ln>
          <a:effectLst/>
        </p:spPr>
        <p:txBody>
          <a:bodyPr lIns="68034" tIns="33420" rIns="68034" bIns="33420"/>
          <a:lstStyle/>
          <a:p>
            <a:pPr marL="257827" indent="-257827">
              <a:lnSpc>
                <a:spcPct val="90000"/>
              </a:lnSpc>
              <a:spcBef>
                <a:spcPct val="20000"/>
              </a:spcBef>
              <a:buFont typeface="Arial" panose="020B0604020202020204" pitchFamily="34" charset="0"/>
              <a:buChar char="•"/>
              <a:defRPr/>
            </a:pPr>
            <a:r>
              <a:rPr lang="en-US" sz="2000" dirty="0">
                <a:latin typeface="+mn-lt"/>
              </a:rPr>
              <a:t>Example:  Reed Manufacturing</a:t>
            </a:r>
          </a:p>
        </p:txBody>
      </p:sp>
      <p:sp>
        <p:nvSpPr>
          <p:cNvPr id="193559" name="Text Box 23"/>
          <p:cNvSpPr txBox="1">
            <a:spLocks noChangeArrowheads="1"/>
          </p:cNvSpPr>
          <p:nvPr/>
        </p:nvSpPr>
        <p:spPr bwMode="auto">
          <a:xfrm>
            <a:off x="1031876" y="2510084"/>
            <a:ext cx="7481888" cy="1092350"/>
          </a:xfrm>
          <a:prstGeom prst="rect">
            <a:avLst/>
          </a:prstGeom>
          <a:noFill/>
          <a:ln w="12700">
            <a:noFill/>
            <a:miter lim="800000"/>
            <a:headEnd/>
            <a:tailEnd/>
          </a:ln>
          <a:effectLst/>
        </p:spPr>
        <p:txBody>
          <a:bodyPr>
            <a:spAutoFit/>
          </a:bodyPr>
          <a:lstStyle/>
          <a:p>
            <a:pPr algn="l">
              <a:lnSpc>
                <a:spcPct val="90000"/>
              </a:lnSpc>
              <a:spcBef>
                <a:spcPct val="20000"/>
              </a:spcBef>
              <a:buClr>
                <a:srgbClr val="66FFFF"/>
              </a:buClr>
              <a:buSzPct val="75000"/>
              <a:buFont typeface="Monotype Sorts" pitchFamily="2" charset="2"/>
              <a:buNone/>
              <a:defRPr/>
            </a:pPr>
            <a:r>
              <a:rPr lang="en-US" sz="1805" dirty="0">
                <a:latin typeface="+mn-lt"/>
              </a:rPr>
              <a:t>Janet Reed would like to know if there is any significant difference in the mean number of hours worked per week for the department managers at her three manufacturing plants (in Buffalo, Pittsburgh, and Detroit).   An </a:t>
            </a:r>
            <a:r>
              <a:rPr lang="en-US" sz="1805" i="1" dirty="0">
                <a:latin typeface="+mn-lt"/>
              </a:rPr>
              <a:t>F</a:t>
            </a:r>
            <a:r>
              <a:rPr lang="en-US" sz="1805" dirty="0">
                <a:latin typeface="+mn-lt"/>
              </a:rPr>
              <a:t> test will be conducted using </a:t>
            </a:r>
            <a:r>
              <a:rPr lang="en-US" sz="1805" i="1" dirty="0">
                <a:latin typeface="Symbol" panose="05050102010706020507" pitchFamily="18" charset="2"/>
              </a:rPr>
              <a:t>a</a:t>
            </a:r>
            <a:r>
              <a:rPr lang="en-US" sz="1805" dirty="0">
                <a:latin typeface="+mn-lt"/>
              </a:rPr>
              <a:t> = .05. </a:t>
            </a:r>
          </a:p>
        </p:txBody>
      </p:sp>
      <p:sp>
        <p:nvSpPr>
          <p:cNvPr id="193561" name="Rectangle 25"/>
          <p:cNvSpPr>
            <a:spLocks noChangeArrowheads="1"/>
          </p:cNvSpPr>
          <p:nvPr/>
        </p:nvSpPr>
        <p:spPr bwMode="auto">
          <a:xfrm>
            <a:off x="487837" y="1188794"/>
            <a:ext cx="7772400" cy="612305"/>
          </a:xfrm>
          <a:prstGeom prst="rect">
            <a:avLst/>
          </a:prstGeom>
          <a:noFill/>
          <a:ln w="12700">
            <a:noFill/>
            <a:miter lim="800000"/>
            <a:headEnd/>
            <a:tailEnd/>
          </a:ln>
          <a:effectLst/>
        </p:spPr>
        <p:txBody>
          <a:bodyPr lIns="68034" tIns="33420" rIns="68034" bIns="33420" anchor="ctr"/>
          <a:lstStyle/>
          <a:p>
            <a:pPr algn="l">
              <a:defRPr/>
            </a:pPr>
            <a:r>
              <a:rPr lang="en-US" sz="2400" b="1" dirty="0">
                <a:latin typeface="+mn-lt"/>
              </a:rPr>
              <a:t>Testing for the Equality of </a:t>
            </a:r>
            <a:r>
              <a:rPr lang="en-US" sz="2400" b="1" i="1" dirty="0">
                <a:latin typeface="+mn-lt"/>
              </a:rPr>
              <a:t>k</a:t>
            </a:r>
            <a:r>
              <a:rPr lang="en-US" sz="2400" b="1" dirty="0">
                <a:latin typeface="+mn-lt"/>
              </a:rPr>
              <a:t>  Population Means: An Observational Study</a:t>
            </a:r>
          </a:p>
        </p:txBody>
      </p:sp>
    </p:spTree>
    <p:extLst>
      <p:ext uri="{BB962C8B-B14F-4D97-AF65-F5344CB8AC3E}">
        <p14:creationId xmlns:p14="http://schemas.microsoft.com/office/powerpoint/2010/main" val="2357037140"/>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93559"/>
                                        </p:tgtEl>
                                        <p:attrNameLst>
                                          <p:attrName>style.visibility</p:attrName>
                                        </p:attrNameLst>
                                      </p:cBhvr>
                                      <p:to>
                                        <p:strVal val="visible"/>
                                      </p:to>
                                    </p:set>
                                    <p:animEffect transition="in" filter="blinds(horizontal)">
                                      <p:cBhvr>
                                        <p:cTn id="7" dur="500"/>
                                        <p:tgtEl>
                                          <p:spTgt spid="1935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3559" grpId="0"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69" name="Rectangle 21"/>
          <p:cNvSpPr>
            <a:spLocks noChangeArrowheads="1"/>
          </p:cNvSpPr>
          <p:nvPr/>
        </p:nvSpPr>
        <p:spPr bwMode="auto">
          <a:xfrm>
            <a:off x="643975" y="2123365"/>
            <a:ext cx="5187950" cy="354492"/>
          </a:xfrm>
          <a:prstGeom prst="rect">
            <a:avLst/>
          </a:prstGeom>
          <a:noFill/>
          <a:ln w="12700">
            <a:noFill/>
            <a:miter lim="800000"/>
            <a:headEnd/>
            <a:tailEnd/>
          </a:ln>
          <a:effectLst/>
        </p:spPr>
        <p:txBody>
          <a:bodyPr lIns="68034" tIns="33420" rIns="68034" bIns="33420"/>
          <a:lstStyle/>
          <a:p>
            <a:pPr marL="257827" indent="-257827">
              <a:lnSpc>
                <a:spcPct val="90000"/>
              </a:lnSpc>
              <a:spcBef>
                <a:spcPct val="20000"/>
              </a:spcBef>
              <a:buFont typeface="Arial" panose="020B0604020202020204" pitchFamily="34" charset="0"/>
              <a:buChar char="•"/>
              <a:defRPr/>
            </a:pPr>
            <a:r>
              <a:rPr lang="en-US" sz="2000" dirty="0">
                <a:latin typeface="+mn-lt"/>
              </a:rPr>
              <a:t>Example:  Reed Manufacturing</a:t>
            </a:r>
          </a:p>
        </p:txBody>
      </p:sp>
      <p:sp>
        <p:nvSpPr>
          <p:cNvPr id="206871" name="Text Box 23"/>
          <p:cNvSpPr txBox="1">
            <a:spLocks noChangeArrowheads="1"/>
          </p:cNvSpPr>
          <p:nvPr/>
        </p:nvSpPr>
        <p:spPr bwMode="auto">
          <a:xfrm>
            <a:off x="1031876" y="2518571"/>
            <a:ext cx="7458075" cy="842346"/>
          </a:xfrm>
          <a:prstGeom prst="rect">
            <a:avLst/>
          </a:prstGeom>
          <a:noFill/>
          <a:ln w="12700">
            <a:noFill/>
            <a:miter lim="800000"/>
            <a:headEnd/>
            <a:tailEnd/>
          </a:ln>
          <a:effectLst/>
        </p:spPr>
        <p:txBody>
          <a:bodyPr>
            <a:spAutoFit/>
          </a:bodyPr>
          <a:lstStyle/>
          <a:p>
            <a:pPr algn="l">
              <a:lnSpc>
                <a:spcPct val="90000"/>
              </a:lnSpc>
              <a:spcBef>
                <a:spcPct val="20000"/>
              </a:spcBef>
              <a:buClr>
                <a:srgbClr val="66FFFF"/>
              </a:buClr>
              <a:buSzPct val="75000"/>
              <a:buFont typeface="Monotype Sorts" pitchFamily="2" charset="2"/>
              <a:buNone/>
              <a:defRPr/>
            </a:pPr>
            <a:r>
              <a:rPr lang="en-US" sz="1805" dirty="0">
                <a:latin typeface="+mn-lt"/>
              </a:rPr>
              <a:t>A simple random sample of five managers from each of the three plants was taken and the number of hours worked by each manager in the previous week is shown on the next slide.</a:t>
            </a:r>
          </a:p>
        </p:txBody>
      </p:sp>
      <p:sp>
        <p:nvSpPr>
          <p:cNvPr id="206875" name="Text Box 27"/>
          <p:cNvSpPr txBox="1">
            <a:spLocks noChangeArrowheads="1"/>
          </p:cNvSpPr>
          <p:nvPr/>
        </p:nvSpPr>
        <p:spPr bwMode="auto">
          <a:xfrm>
            <a:off x="1503908" y="3448363"/>
            <a:ext cx="3183179" cy="370101"/>
          </a:xfrm>
          <a:prstGeom prst="rect">
            <a:avLst/>
          </a:prstGeom>
          <a:noFill/>
          <a:ln w="12700">
            <a:noFill/>
            <a:miter lim="800000"/>
            <a:headEnd/>
            <a:tailEnd/>
          </a:ln>
          <a:effectLst/>
        </p:spPr>
        <p:txBody>
          <a:bodyPr wrap="none">
            <a:spAutoFit/>
          </a:bodyPr>
          <a:lstStyle/>
          <a:p>
            <a:pPr algn="l">
              <a:defRPr/>
            </a:pPr>
            <a:r>
              <a:rPr lang="en-US" sz="1805">
                <a:latin typeface="+mn-lt"/>
              </a:rPr>
              <a:t>Factor  . . .  Manufacturing plant</a:t>
            </a:r>
          </a:p>
        </p:txBody>
      </p:sp>
      <p:sp>
        <p:nvSpPr>
          <p:cNvPr id="206876" name="Text Box 28"/>
          <p:cNvSpPr txBox="1">
            <a:spLocks noChangeArrowheads="1"/>
          </p:cNvSpPr>
          <p:nvPr/>
        </p:nvSpPr>
        <p:spPr bwMode="auto">
          <a:xfrm>
            <a:off x="1499145" y="3745564"/>
            <a:ext cx="4249177" cy="370101"/>
          </a:xfrm>
          <a:prstGeom prst="rect">
            <a:avLst/>
          </a:prstGeom>
          <a:noFill/>
          <a:ln w="12700">
            <a:noFill/>
            <a:miter lim="800000"/>
            <a:headEnd/>
            <a:tailEnd/>
          </a:ln>
          <a:effectLst/>
        </p:spPr>
        <p:txBody>
          <a:bodyPr wrap="none">
            <a:spAutoFit/>
          </a:bodyPr>
          <a:lstStyle/>
          <a:p>
            <a:pPr algn="l">
              <a:defRPr/>
            </a:pPr>
            <a:r>
              <a:rPr lang="en-US" sz="1805">
                <a:latin typeface="+mn-lt"/>
              </a:rPr>
              <a:t>Treatments  . . .  Buffalo, Pittsburgh, Detroit</a:t>
            </a:r>
          </a:p>
        </p:txBody>
      </p:sp>
      <p:sp>
        <p:nvSpPr>
          <p:cNvPr id="206877" name="Text Box 29"/>
          <p:cNvSpPr txBox="1">
            <a:spLocks noChangeArrowheads="1"/>
          </p:cNvSpPr>
          <p:nvPr/>
        </p:nvSpPr>
        <p:spPr bwMode="auto">
          <a:xfrm>
            <a:off x="1508670" y="4042765"/>
            <a:ext cx="3362202" cy="370101"/>
          </a:xfrm>
          <a:prstGeom prst="rect">
            <a:avLst/>
          </a:prstGeom>
          <a:noFill/>
          <a:ln w="12700">
            <a:noFill/>
            <a:miter lim="800000"/>
            <a:headEnd/>
            <a:tailEnd/>
          </a:ln>
          <a:effectLst/>
        </p:spPr>
        <p:txBody>
          <a:bodyPr wrap="none">
            <a:spAutoFit/>
          </a:bodyPr>
          <a:lstStyle/>
          <a:p>
            <a:pPr algn="l">
              <a:defRPr/>
            </a:pPr>
            <a:r>
              <a:rPr lang="en-US" sz="1805" dirty="0">
                <a:latin typeface="+mn-lt"/>
              </a:rPr>
              <a:t>Experimental units  . . .  Managers</a:t>
            </a:r>
          </a:p>
        </p:txBody>
      </p:sp>
      <p:sp>
        <p:nvSpPr>
          <p:cNvPr id="206878" name="Text Box 30"/>
          <p:cNvSpPr txBox="1">
            <a:spLocks noChangeArrowheads="1"/>
          </p:cNvSpPr>
          <p:nvPr/>
        </p:nvSpPr>
        <p:spPr bwMode="auto">
          <a:xfrm>
            <a:off x="1518195" y="4382935"/>
            <a:ext cx="4778744" cy="370101"/>
          </a:xfrm>
          <a:prstGeom prst="rect">
            <a:avLst/>
          </a:prstGeom>
          <a:noFill/>
          <a:ln w="12700">
            <a:noFill/>
            <a:miter lim="800000"/>
            <a:headEnd/>
            <a:tailEnd/>
          </a:ln>
          <a:effectLst/>
        </p:spPr>
        <p:txBody>
          <a:bodyPr wrap="none">
            <a:spAutoFit/>
          </a:bodyPr>
          <a:lstStyle/>
          <a:p>
            <a:pPr algn="l">
              <a:defRPr/>
            </a:pPr>
            <a:r>
              <a:rPr lang="en-US" sz="1805">
                <a:latin typeface="+mn-lt"/>
              </a:rPr>
              <a:t>Response variable   . . .  Number of hours worked</a:t>
            </a:r>
          </a:p>
        </p:txBody>
      </p:sp>
      <p:sp>
        <p:nvSpPr>
          <p:cNvPr id="11" name="Rectangle 25"/>
          <p:cNvSpPr>
            <a:spLocks noChangeArrowheads="1"/>
          </p:cNvSpPr>
          <p:nvPr/>
        </p:nvSpPr>
        <p:spPr bwMode="auto">
          <a:xfrm>
            <a:off x="459557" y="1071273"/>
            <a:ext cx="7772400" cy="612305"/>
          </a:xfrm>
          <a:prstGeom prst="rect">
            <a:avLst/>
          </a:prstGeom>
          <a:noFill/>
          <a:ln w="12700">
            <a:noFill/>
            <a:miter lim="800000"/>
            <a:headEnd/>
            <a:tailEnd/>
          </a:ln>
          <a:effectLst/>
        </p:spPr>
        <p:txBody>
          <a:bodyPr lIns="68034" tIns="33420" rIns="68034" bIns="33420" anchor="ctr"/>
          <a:lstStyle/>
          <a:p>
            <a:pPr algn="l">
              <a:defRPr/>
            </a:pPr>
            <a:r>
              <a:rPr lang="en-US" sz="2400" b="1" dirty="0">
                <a:latin typeface="+mn-lt"/>
              </a:rPr>
              <a:t>Testing for the Equality of </a:t>
            </a:r>
            <a:r>
              <a:rPr lang="en-US" sz="2400" b="1" i="1" dirty="0">
                <a:latin typeface="+mn-lt"/>
              </a:rPr>
              <a:t>k</a:t>
            </a:r>
            <a:r>
              <a:rPr lang="en-US" sz="2400" b="1" dirty="0">
                <a:latin typeface="+mn-lt"/>
              </a:rPr>
              <a:t>  Population Means: An Observational Study</a:t>
            </a:r>
          </a:p>
        </p:txBody>
      </p:sp>
    </p:spTree>
    <p:extLst>
      <p:ext uri="{BB962C8B-B14F-4D97-AF65-F5344CB8AC3E}">
        <p14:creationId xmlns:p14="http://schemas.microsoft.com/office/powerpoint/2010/main" val="1464005630"/>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06871"/>
                                        </p:tgtEl>
                                        <p:attrNameLst>
                                          <p:attrName>style.visibility</p:attrName>
                                        </p:attrNameLst>
                                      </p:cBhvr>
                                      <p:to>
                                        <p:strVal val="visible"/>
                                      </p:to>
                                    </p:set>
                                    <p:animEffect transition="in" filter="blinds(horizontal)">
                                      <p:cBhvr>
                                        <p:cTn id="7" dur="500"/>
                                        <p:tgtEl>
                                          <p:spTgt spid="206871"/>
                                        </p:tgtEl>
                                      </p:cBhvr>
                                    </p:animEffect>
                                  </p:childTnLst>
                                </p:cTn>
                              </p:par>
                            </p:childTnLst>
                          </p:cTn>
                        </p:par>
                        <p:par>
                          <p:cTn id="8" fill="hold">
                            <p:stCondLst>
                              <p:cond delay="500"/>
                            </p:stCondLst>
                            <p:childTnLst>
                              <p:par>
                                <p:cTn id="9" presetID="3" presetClass="entr" presetSubtype="10" fill="hold" grpId="0" nodeType="afterEffect">
                                  <p:stCondLst>
                                    <p:cond delay="1000"/>
                                  </p:stCondLst>
                                  <p:childTnLst>
                                    <p:set>
                                      <p:cBhvr>
                                        <p:cTn id="10" dur="1" fill="hold">
                                          <p:stCondLst>
                                            <p:cond delay="0"/>
                                          </p:stCondLst>
                                        </p:cTn>
                                        <p:tgtEl>
                                          <p:spTgt spid="206875"/>
                                        </p:tgtEl>
                                        <p:attrNameLst>
                                          <p:attrName>style.visibility</p:attrName>
                                        </p:attrNameLst>
                                      </p:cBhvr>
                                      <p:to>
                                        <p:strVal val="visible"/>
                                      </p:to>
                                    </p:set>
                                    <p:animEffect transition="in" filter="blinds(horizontal)">
                                      <p:cBhvr>
                                        <p:cTn id="11" dur="500"/>
                                        <p:tgtEl>
                                          <p:spTgt spid="206875"/>
                                        </p:tgtEl>
                                      </p:cBhvr>
                                    </p:animEffect>
                                  </p:childTnLst>
                                </p:cTn>
                              </p:par>
                            </p:childTnLst>
                          </p:cTn>
                        </p:par>
                        <p:par>
                          <p:cTn id="12" fill="hold">
                            <p:stCondLst>
                              <p:cond delay="2000"/>
                            </p:stCondLst>
                            <p:childTnLst>
                              <p:par>
                                <p:cTn id="13" presetID="3" presetClass="entr" presetSubtype="10" fill="hold" grpId="0" nodeType="afterEffect">
                                  <p:stCondLst>
                                    <p:cond delay="2000"/>
                                  </p:stCondLst>
                                  <p:childTnLst>
                                    <p:set>
                                      <p:cBhvr>
                                        <p:cTn id="14" dur="1" fill="hold">
                                          <p:stCondLst>
                                            <p:cond delay="0"/>
                                          </p:stCondLst>
                                        </p:cTn>
                                        <p:tgtEl>
                                          <p:spTgt spid="206876"/>
                                        </p:tgtEl>
                                        <p:attrNameLst>
                                          <p:attrName>style.visibility</p:attrName>
                                        </p:attrNameLst>
                                      </p:cBhvr>
                                      <p:to>
                                        <p:strVal val="visible"/>
                                      </p:to>
                                    </p:set>
                                    <p:animEffect transition="in" filter="blinds(horizontal)">
                                      <p:cBhvr>
                                        <p:cTn id="15" dur="500"/>
                                        <p:tgtEl>
                                          <p:spTgt spid="206876"/>
                                        </p:tgtEl>
                                      </p:cBhvr>
                                    </p:animEffect>
                                  </p:childTnLst>
                                </p:cTn>
                              </p:par>
                            </p:childTnLst>
                          </p:cTn>
                        </p:par>
                        <p:par>
                          <p:cTn id="16" fill="hold">
                            <p:stCondLst>
                              <p:cond delay="4500"/>
                            </p:stCondLst>
                            <p:childTnLst>
                              <p:par>
                                <p:cTn id="17" presetID="3" presetClass="entr" presetSubtype="10" fill="hold" grpId="0" nodeType="afterEffect">
                                  <p:stCondLst>
                                    <p:cond delay="2000"/>
                                  </p:stCondLst>
                                  <p:childTnLst>
                                    <p:set>
                                      <p:cBhvr>
                                        <p:cTn id="18" dur="1" fill="hold">
                                          <p:stCondLst>
                                            <p:cond delay="0"/>
                                          </p:stCondLst>
                                        </p:cTn>
                                        <p:tgtEl>
                                          <p:spTgt spid="206877"/>
                                        </p:tgtEl>
                                        <p:attrNameLst>
                                          <p:attrName>style.visibility</p:attrName>
                                        </p:attrNameLst>
                                      </p:cBhvr>
                                      <p:to>
                                        <p:strVal val="visible"/>
                                      </p:to>
                                    </p:set>
                                    <p:animEffect transition="in" filter="blinds(horizontal)">
                                      <p:cBhvr>
                                        <p:cTn id="19" dur="500"/>
                                        <p:tgtEl>
                                          <p:spTgt spid="206877"/>
                                        </p:tgtEl>
                                      </p:cBhvr>
                                    </p:animEffect>
                                  </p:childTnLst>
                                </p:cTn>
                              </p:par>
                            </p:childTnLst>
                          </p:cTn>
                        </p:par>
                        <p:par>
                          <p:cTn id="20" fill="hold">
                            <p:stCondLst>
                              <p:cond delay="7000"/>
                            </p:stCondLst>
                            <p:childTnLst>
                              <p:par>
                                <p:cTn id="21" presetID="3" presetClass="entr" presetSubtype="10" fill="hold" grpId="0" nodeType="afterEffect">
                                  <p:stCondLst>
                                    <p:cond delay="2000"/>
                                  </p:stCondLst>
                                  <p:childTnLst>
                                    <p:set>
                                      <p:cBhvr>
                                        <p:cTn id="22" dur="1" fill="hold">
                                          <p:stCondLst>
                                            <p:cond delay="0"/>
                                          </p:stCondLst>
                                        </p:cTn>
                                        <p:tgtEl>
                                          <p:spTgt spid="206878"/>
                                        </p:tgtEl>
                                        <p:attrNameLst>
                                          <p:attrName>style.visibility</p:attrName>
                                        </p:attrNameLst>
                                      </p:cBhvr>
                                      <p:to>
                                        <p:strVal val="visible"/>
                                      </p:to>
                                    </p:set>
                                    <p:animEffect transition="in" filter="blinds(horizontal)">
                                      <p:cBhvr>
                                        <p:cTn id="23" dur="500"/>
                                        <p:tgtEl>
                                          <p:spTgt spid="2068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6871" grpId="0" autoUpdateAnimBg="0"/>
      <p:bldP spid="206875" grpId="0" autoUpdateAnimBg="0"/>
      <p:bldP spid="206876" grpId="0" autoUpdateAnimBg="0"/>
      <p:bldP spid="206877" grpId="0" autoUpdateAnimBg="0"/>
      <p:bldP spid="206878"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63" name="Rectangle 7"/>
          <p:cNvSpPr>
            <a:spLocks noChangeArrowheads="1"/>
          </p:cNvSpPr>
          <p:nvPr/>
        </p:nvSpPr>
        <p:spPr bwMode="auto">
          <a:xfrm>
            <a:off x="648863" y="2099065"/>
            <a:ext cx="7772400" cy="683920"/>
          </a:xfrm>
          <a:prstGeom prst="rect">
            <a:avLst/>
          </a:prstGeom>
          <a:noFill/>
          <a:ln w="12700">
            <a:noFill/>
            <a:miter lim="800000"/>
            <a:headEnd/>
            <a:tailEnd/>
          </a:ln>
          <a:effectLst/>
        </p:spPr>
        <p:txBody>
          <a:bodyPr lIns="68034" tIns="33420" rIns="68034" bIns="33420"/>
          <a:lstStyle/>
          <a:p>
            <a:pPr marL="257827" indent="-257827">
              <a:spcBef>
                <a:spcPct val="20000"/>
              </a:spcBef>
              <a:buFont typeface="Arial" panose="020B0604020202020204" pitchFamily="34" charset="0"/>
              <a:buChar char="•"/>
              <a:defRPr/>
            </a:pPr>
            <a:r>
              <a:rPr lang="en-US" sz="1805" dirty="0">
                <a:latin typeface="+mn-lt"/>
              </a:rPr>
              <a:t>Statistical studies can be classified as being either experimental or observational.</a:t>
            </a:r>
          </a:p>
        </p:txBody>
      </p:sp>
      <p:sp>
        <p:nvSpPr>
          <p:cNvPr id="224264" name="Rectangle 8"/>
          <p:cNvSpPr>
            <a:spLocks noChangeArrowheads="1"/>
          </p:cNvSpPr>
          <p:nvPr/>
        </p:nvSpPr>
        <p:spPr bwMode="auto">
          <a:xfrm>
            <a:off x="648863" y="2700630"/>
            <a:ext cx="7772400" cy="705031"/>
          </a:xfrm>
          <a:prstGeom prst="rect">
            <a:avLst/>
          </a:prstGeom>
          <a:noFill/>
          <a:ln w="12700">
            <a:noFill/>
            <a:miter lim="800000"/>
            <a:headEnd/>
            <a:tailEnd/>
          </a:ln>
          <a:effectLst/>
        </p:spPr>
        <p:txBody>
          <a:bodyPr lIns="68034" tIns="33420" rIns="68034" bIns="33420"/>
          <a:lstStyle/>
          <a:p>
            <a:pPr marL="257827" indent="-257827">
              <a:spcBef>
                <a:spcPct val="20000"/>
              </a:spcBef>
              <a:buFont typeface="Arial" panose="020B0604020202020204" pitchFamily="34" charset="0"/>
              <a:buChar char="•"/>
              <a:defRPr/>
            </a:pPr>
            <a:r>
              <a:rPr lang="en-US" sz="1805" dirty="0">
                <a:latin typeface="+mn-lt"/>
              </a:rPr>
              <a:t>In an </a:t>
            </a:r>
            <a:r>
              <a:rPr lang="en-US" sz="1805" b="1" dirty="0">
                <a:latin typeface="+mn-lt"/>
              </a:rPr>
              <a:t>experimental study</a:t>
            </a:r>
            <a:r>
              <a:rPr lang="en-US" sz="1805" dirty="0">
                <a:latin typeface="+mn-lt"/>
              </a:rPr>
              <a:t>, one or more factors are controlled so that data can be obtained about how the factors influence the variables of interest.</a:t>
            </a:r>
          </a:p>
        </p:txBody>
      </p:sp>
      <p:sp>
        <p:nvSpPr>
          <p:cNvPr id="224265" name="Rectangle 9"/>
          <p:cNvSpPr>
            <a:spLocks noChangeArrowheads="1"/>
          </p:cNvSpPr>
          <p:nvPr/>
        </p:nvSpPr>
        <p:spPr bwMode="auto">
          <a:xfrm>
            <a:off x="648863" y="3336670"/>
            <a:ext cx="7772400" cy="476395"/>
          </a:xfrm>
          <a:prstGeom prst="rect">
            <a:avLst/>
          </a:prstGeom>
          <a:noFill/>
          <a:ln w="12700">
            <a:noFill/>
            <a:miter lim="800000"/>
            <a:headEnd/>
            <a:tailEnd/>
          </a:ln>
          <a:effectLst/>
        </p:spPr>
        <p:txBody>
          <a:bodyPr lIns="68034" tIns="33420" rIns="68034" bIns="33420"/>
          <a:lstStyle/>
          <a:p>
            <a:pPr marL="257827" indent="-257827">
              <a:spcBef>
                <a:spcPct val="20000"/>
              </a:spcBef>
              <a:buFont typeface="Arial" panose="020B0604020202020204" pitchFamily="34" charset="0"/>
              <a:buChar char="•"/>
              <a:defRPr/>
            </a:pPr>
            <a:r>
              <a:rPr lang="en-US" sz="1805" dirty="0">
                <a:latin typeface="+mn-lt"/>
              </a:rPr>
              <a:t>In an </a:t>
            </a:r>
            <a:r>
              <a:rPr lang="en-US" sz="1805" b="1" dirty="0">
                <a:latin typeface="+mn-lt"/>
              </a:rPr>
              <a:t>observational study</a:t>
            </a:r>
            <a:r>
              <a:rPr lang="en-US" sz="1805" dirty="0">
                <a:latin typeface="+mn-lt"/>
              </a:rPr>
              <a:t>, no attempt is made to control the factors.</a:t>
            </a:r>
          </a:p>
        </p:txBody>
      </p:sp>
      <p:sp>
        <p:nvSpPr>
          <p:cNvPr id="224266" name="Rectangle 10"/>
          <p:cNvSpPr>
            <a:spLocks noChangeArrowheads="1"/>
          </p:cNvSpPr>
          <p:nvPr/>
        </p:nvSpPr>
        <p:spPr bwMode="auto">
          <a:xfrm>
            <a:off x="648863" y="3707341"/>
            <a:ext cx="7772400" cy="626629"/>
          </a:xfrm>
          <a:prstGeom prst="rect">
            <a:avLst/>
          </a:prstGeom>
          <a:noFill/>
          <a:ln w="12700">
            <a:noFill/>
            <a:miter lim="800000"/>
            <a:headEnd/>
            <a:tailEnd/>
          </a:ln>
          <a:effectLst/>
        </p:spPr>
        <p:txBody>
          <a:bodyPr lIns="68034" tIns="33420" rIns="68034" bIns="33420"/>
          <a:lstStyle/>
          <a:p>
            <a:pPr marL="257827" indent="-257827">
              <a:spcBef>
                <a:spcPct val="20000"/>
              </a:spcBef>
              <a:buFont typeface="Arial" panose="020B0604020202020204" pitchFamily="34" charset="0"/>
              <a:buChar char="•"/>
              <a:defRPr/>
            </a:pPr>
            <a:r>
              <a:rPr lang="en-US" sz="1805" b="1" dirty="0">
                <a:latin typeface="+mn-lt"/>
              </a:rPr>
              <a:t>Cause-and-effect relationships </a:t>
            </a:r>
            <a:r>
              <a:rPr lang="en-US" sz="1805" dirty="0">
                <a:latin typeface="+mn-lt"/>
              </a:rPr>
              <a:t>are easier to establish in experimental studies than in observational studies.</a:t>
            </a:r>
          </a:p>
        </p:txBody>
      </p:sp>
      <p:sp>
        <p:nvSpPr>
          <p:cNvPr id="224267" name="Rectangle 11"/>
          <p:cNvSpPr>
            <a:spLocks noChangeArrowheads="1"/>
          </p:cNvSpPr>
          <p:nvPr/>
        </p:nvSpPr>
        <p:spPr bwMode="auto">
          <a:xfrm>
            <a:off x="539734" y="1134124"/>
            <a:ext cx="7772400" cy="620660"/>
          </a:xfrm>
          <a:prstGeom prst="rect">
            <a:avLst/>
          </a:prstGeom>
          <a:noFill/>
          <a:ln w="12700">
            <a:noFill/>
            <a:miter lim="800000"/>
            <a:headEnd/>
            <a:tailEnd/>
          </a:ln>
          <a:effectLst/>
        </p:spPr>
        <p:txBody>
          <a:bodyPr lIns="68034" tIns="33420" rIns="68034" bIns="33420" anchor="ctr"/>
          <a:lstStyle/>
          <a:p>
            <a:pPr algn="l">
              <a:defRPr/>
            </a:pPr>
            <a:r>
              <a:rPr lang="en-US" sz="2400" b="1" dirty="0">
                <a:latin typeface="+mn-lt"/>
              </a:rPr>
              <a:t>An Introduction to Experimental Design and Analysis of Variance</a:t>
            </a:r>
          </a:p>
        </p:txBody>
      </p:sp>
      <p:sp>
        <p:nvSpPr>
          <p:cNvPr id="224269" name="Rectangle 13"/>
          <p:cNvSpPr>
            <a:spLocks noChangeArrowheads="1"/>
          </p:cNvSpPr>
          <p:nvPr/>
        </p:nvSpPr>
        <p:spPr bwMode="auto">
          <a:xfrm>
            <a:off x="649901" y="4401872"/>
            <a:ext cx="7902576" cy="726780"/>
          </a:xfrm>
          <a:prstGeom prst="rect">
            <a:avLst/>
          </a:prstGeom>
          <a:noFill/>
          <a:ln w="12700">
            <a:noFill/>
            <a:miter lim="800000"/>
            <a:headEnd/>
            <a:tailEnd/>
          </a:ln>
          <a:effectLst/>
        </p:spPr>
        <p:txBody>
          <a:bodyPr lIns="68034" tIns="33420" rIns="68034" bIns="33420"/>
          <a:lstStyle/>
          <a:p>
            <a:pPr marL="257827" indent="-257827">
              <a:spcBef>
                <a:spcPct val="20000"/>
              </a:spcBef>
              <a:buFont typeface="Arial" panose="020B0604020202020204" pitchFamily="34" charset="0"/>
              <a:buChar char="•"/>
              <a:defRPr/>
            </a:pPr>
            <a:r>
              <a:rPr lang="en-US" sz="1805" dirty="0">
                <a:latin typeface="+mn-lt"/>
              </a:rPr>
              <a:t>Analysis of variance (ANOVA) can be used to analyze the data obtained from experimental or observational studies.</a:t>
            </a:r>
          </a:p>
        </p:txBody>
      </p:sp>
    </p:spTree>
    <p:extLst>
      <p:ext uri="{BB962C8B-B14F-4D97-AF65-F5344CB8AC3E}">
        <p14:creationId xmlns:p14="http://schemas.microsoft.com/office/powerpoint/2010/main" val="2646760693"/>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24263"/>
                                        </p:tgtEl>
                                        <p:attrNameLst>
                                          <p:attrName>style.visibility</p:attrName>
                                        </p:attrNameLst>
                                      </p:cBhvr>
                                      <p:to>
                                        <p:strVal val="visible"/>
                                      </p:to>
                                    </p:set>
                                    <p:animEffect transition="in" filter="blinds(horizontal)">
                                      <p:cBhvr>
                                        <p:cTn id="7" dur="500"/>
                                        <p:tgtEl>
                                          <p:spTgt spid="22426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24264"/>
                                        </p:tgtEl>
                                        <p:attrNameLst>
                                          <p:attrName>style.visibility</p:attrName>
                                        </p:attrNameLst>
                                      </p:cBhvr>
                                      <p:to>
                                        <p:strVal val="visible"/>
                                      </p:to>
                                    </p:set>
                                    <p:animEffect transition="in" filter="blinds(horizontal)">
                                      <p:cBhvr>
                                        <p:cTn id="12" dur="500"/>
                                        <p:tgtEl>
                                          <p:spTgt spid="22426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24265"/>
                                        </p:tgtEl>
                                        <p:attrNameLst>
                                          <p:attrName>style.visibility</p:attrName>
                                        </p:attrNameLst>
                                      </p:cBhvr>
                                      <p:to>
                                        <p:strVal val="visible"/>
                                      </p:to>
                                    </p:set>
                                    <p:animEffect transition="in" filter="blinds(horizontal)">
                                      <p:cBhvr>
                                        <p:cTn id="17" dur="500"/>
                                        <p:tgtEl>
                                          <p:spTgt spid="22426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24266"/>
                                        </p:tgtEl>
                                        <p:attrNameLst>
                                          <p:attrName>style.visibility</p:attrName>
                                        </p:attrNameLst>
                                      </p:cBhvr>
                                      <p:to>
                                        <p:strVal val="visible"/>
                                      </p:to>
                                    </p:set>
                                    <p:animEffect transition="in" filter="blinds(horizontal)">
                                      <p:cBhvr>
                                        <p:cTn id="22" dur="500"/>
                                        <p:tgtEl>
                                          <p:spTgt spid="224266"/>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24269"/>
                                        </p:tgtEl>
                                        <p:attrNameLst>
                                          <p:attrName>style.visibility</p:attrName>
                                        </p:attrNameLst>
                                      </p:cBhvr>
                                      <p:to>
                                        <p:strVal val="visible"/>
                                      </p:to>
                                    </p:set>
                                    <p:animEffect transition="in" filter="blinds(horizontal)">
                                      <p:cBhvr>
                                        <p:cTn id="27" dur="500"/>
                                        <p:tgtEl>
                                          <p:spTgt spid="2242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4263" grpId="0" autoUpdateAnimBg="0"/>
      <p:bldP spid="224264" grpId="0" autoUpdateAnimBg="0"/>
      <p:bldP spid="224265" grpId="0" autoUpdateAnimBg="0"/>
      <p:bldP spid="224266" grpId="0" autoUpdateAnimBg="0"/>
      <p:bldP spid="224269" grpId="0"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06043" y="2200411"/>
            <a:ext cx="6049066" cy="3041943"/>
            <a:chOff x="2003089" y="1794934"/>
            <a:chExt cx="8045468" cy="4045890"/>
          </a:xfrm>
        </p:grpSpPr>
        <p:sp>
          <p:nvSpPr>
            <p:cNvPr id="3" name="Rectangle 2"/>
            <p:cNvSpPr/>
            <p:nvPr/>
          </p:nvSpPr>
          <p:spPr>
            <a:xfrm>
              <a:off x="2003089" y="1794934"/>
              <a:ext cx="7921289" cy="4045890"/>
            </a:xfrm>
            <a:prstGeom prst="rect">
              <a:avLst/>
            </a:prstGeom>
            <a:solidFill>
              <a:schemeClr val="bg2"/>
            </a:solid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583" name="Rectangle 23"/>
            <p:cNvSpPr>
              <a:spLocks noChangeArrowheads="1"/>
            </p:cNvSpPr>
            <p:nvPr/>
          </p:nvSpPr>
          <p:spPr bwMode="auto">
            <a:xfrm>
              <a:off x="2906758" y="2672471"/>
              <a:ext cx="532080" cy="2152650"/>
            </a:xfrm>
            <a:prstGeom prst="rect">
              <a:avLst/>
            </a:prstGeom>
            <a:noFill/>
            <a:ln w="12700">
              <a:noFill/>
              <a:miter lim="800000"/>
              <a:headEnd/>
              <a:tailEnd/>
            </a:ln>
            <a:effectLst/>
          </p:spPr>
          <p:txBody>
            <a:bodyPr wrap="none" anchor="ctr"/>
            <a:lstStyle/>
            <a:p>
              <a:pPr>
                <a:lnSpc>
                  <a:spcPct val="110000"/>
                </a:lnSpc>
                <a:defRPr/>
              </a:pPr>
              <a:r>
                <a:rPr lang="en-US" sz="1805" dirty="0">
                  <a:latin typeface="+mn-lt"/>
                </a:rPr>
                <a:t>1</a:t>
              </a:r>
            </a:p>
            <a:p>
              <a:pPr>
                <a:lnSpc>
                  <a:spcPct val="110000"/>
                </a:lnSpc>
                <a:defRPr/>
              </a:pPr>
              <a:r>
                <a:rPr lang="en-US" sz="1805" dirty="0">
                  <a:latin typeface="+mn-lt"/>
                </a:rPr>
                <a:t>2</a:t>
              </a:r>
            </a:p>
            <a:p>
              <a:pPr>
                <a:lnSpc>
                  <a:spcPct val="110000"/>
                </a:lnSpc>
                <a:defRPr/>
              </a:pPr>
              <a:r>
                <a:rPr lang="en-US" sz="1805" dirty="0">
                  <a:latin typeface="+mn-lt"/>
                </a:rPr>
                <a:t>3</a:t>
              </a:r>
            </a:p>
            <a:p>
              <a:pPr>
                <a:lnSpc>
                  <a:spcPct val="110000"/>
                </a:lnSpc>
                <a:defRPr/>
              </a:pPr>
              <a:r>
                <a:rPr lang="en-US" sz="1805" dirty="0">
                  <a:latin typeface="+mn-lt"/>
                </a:rPr>
                <a:t>4</a:t>
              </a:r>
            </a:p>
            <a:p>
              <a:pPr>
                <a:lnSpc>
                  <a:spcPct val="110000"/>
                </a:lnSpc>
                <a:defRPr/>
              </a:pPr>
              <a:r>
                <a:rPr lang="en-US" sz="1805" dirty="0">
                  <a:latin typeface="+mn-lt"/>
                </a:rPr>
                <a:t>5</a:t>
              </a:r>
            </a:p>
          </p:txBody>
        </p:sp>
        <p:sp>
          <p:nvSpPr>
            <p:cNvPr id="194584" name="Rectangle 24"/>
            <p:cNvSpPr>
              <a:spLocks noChangeArrowheads="1"/>
            </p:cNvSpPr>
            <p:nvPr/>
          </p:nvSpPr>
          <p:spPr bwMode="auto">
            <a:xfrm>
              <a:off x="5143444" y="2672471"/>
              <a:ext cx="658766" cy="2152650"/>
            </a:xfrm>
            <a:prstGeom prst="rect">
              <a:avLst/>
            </a:prstGeom>
            <a:noFill/>
            <a:ln w="12700">
              <a:noFill/>
              <a:miter lim="800000"/>
              <a:headEnd/>
              <a:tailEnd/>
            </a:ln>
            <a:effectLst/>
          </p:spPr>
          <p:txBody>
            <a:bodyPr wrap="none" anchor="ctr"/>
            <a:lstStyle/>
            <a:p>
              <a:pPr>
                <a:lnSpc>
                  <a:spcPct val="110000"/>
                </a:lnSpc>
                <a:defRPr/>
              </a:pPr>
              <a:r>
                <a:rPr lang="en-US" sz="1805">
                  <a:latin typeface="+mn-lt"/>
                </a:rPr>
                <a:t>48</a:t>
              </a:r>
            </a:p>
            <a:p>
              <a:pPr>
                <a:lnSpc>
                  <a:spcPct val="110000"/>
                </a:lnSpc>
                <a:defRPr/>
              </a:pPr>
              <a:r>
                <a:rPr lang="en-US" sz="1805">
                  <a:latin typeface="+mn-lt"/>
                </a:rPr>
                <a:t>54</a:t>
              </a:r>
            </a:p>
            <a:p>
              <a:pPr>
                <a:lnSpc>
                  <a:spcPct val="110000"/>
                </a:lnSpc>
                <a:defRPr/>
              </a:pPr>
              <a:r>
                <a:rPr lang="en-US" sz="1805">
                  <a:latin typeface="+mn-lt"/>
                </a:rPr>
                <a:t>57</a:t>
              </a:r>
            </a:p>
            <a:p>
              <a:pPr>
                <a:lnSpc>
                  <a:spcPct val="110000"/>
                </a:lnSpc>
                <a:defRPr/>
              </a:pPr>
              <a:r>
                <a:rPr lang="en-US" sz="1805">
                  <a:latin typeface="+mn-lt"/>
                </a:rPr>
                <a:t>54</a:t>
              </a:r>
            </a:p>
            <a:p>
              <a:pPr>
                <a:lnSpc>
                  <a:spcPct val="110000"/>
                </a:lnSpc>
                <a:defRPr/>
              </a:pPr>
              <a:r>
                <a:rPr lang="en-US" sz="1805">
                  <a:latin typeface="+mn-lt"/>
                </a:rPr>
                <a:t>62</a:t>
              </a:r>
            </a:p>
          </p:txBody>
        </p:sp>
        <p:sp>
          <p:nvSpPr>
            <p:cNvPr id="194585" name="Rectangle 25"/>
            <p:cNvSpPr>
              <a:spLocks noChangeArrowheads="1"/>
            </p:cNvSpPr>
            <p:nvPr/>
          </p:nvSpPr>
          <p:spPr bwMode="auto">
            <a:xfrm>
              <a:off x="6969469" y="2710571"/>
              <a:ext cx="633429" cy="2095500"/>
            </a:xfrm>
            <a:prstGeom prst="rect">
              <a:avLst/>
            </a:prstGeom>
            <a:noFill/>
            <a:ln w="12700">
              <a:noFill/>
              <a:miter lim="800000"/>
              <a:headEnd/>
              <a:tailEnd/>
            </a:ln>
            <a:effectLst/>
          </p:spPr>
          <p:txBody>
            <a:bodyPr wrap="none" anchor="ctr"/>
            <a:lstStyle/>
            <a:p>
              <a:pPr>
                <a:lnSpc>
                  <a:spcPct val="110000"/>
                </a:lnSpc>
                <a:defRPr/>
              </a:pPr>
              <a:r>
                <a:rPr lang="en-US" sz="1805">
                  <a:latin typeface="+mn-lt"/>
                </a:rPr>
                <a:t>73</a:t>
              </a:r>
            </a:p>
            <a:p>
              <a:pPr>
                <a:lnSpc>
                  <a:spcPct val="110000"/>
                </a:lnSpc>
                <a:defRPr/>
              </a:pPr>
              <a:r>
                <a:rPr lang="en-US" sz="1805">
                  <a:latin typeface="+mn-lt"/>
                </a:rPr>
                <a:t>63</a:t>
              </a:r>
            </a:p>
            <a:p>
              <a:pPr>
                <a:lnSpc>
                  <a:spcPct val="110000"/>
                </a:lnSpc>
                <a:defRPr/>
              </a:pPr>
              <a:r>
                <a:rPr lang="en-US" sz="1805">
                  <a:latin typeface="+mn-lt"/>
                </a:rPr>
                <a:t>66</a:t>
              </a:r>
            </a:p>
            <a:p>
              <a:pPr>
                <a:lnSpc>
                  <a:spcPct val="110000"/>
                </a:lnSpc>
                <a:defRPr/>
              </a:pPr>
              <a:r>
                <a:rPr lang="en-US" sz="1805">
                  <a:latin typeface="+mn-lt"/>
                </a:rPr>
                <a:t>64</a:t>
              </a:r>
            </a:p>
            <a:p>
              <a:pPr>
                <a:lnSpc>
                  <a:spcPct val="110000"/>
                </a:lnSpc>
                <a:defRPr/>
              </a:pPr>
              <a:r>
                <a:rPr lang="en-US" sz="1805">
                  <a:latin typeface="+mn-lt"/>
                </a:rPr>
                <a:t>74</a:t>
              </a:r>
            </a:p>
          </p:txBody>
        </p:sp>
        <p:sp>
          <p:nvSpPr>
            <p:cNvPr id="194586" name="Rectangle 26"/>
            <p:cNvSpPr>
              <a:spLocks noChangeArrowheads="1"/>
            </p:cNvSpPr>
            <p:nvPr/>
          </p:nvSpPr>
          <p:spPr bwMode="auto">
            <a:xfrm>
              <a:off x="8933722" y="2672471"/>
              <a:ext cx="633429" cy="2152650"/>
            </a:xfrm>
            <a:prstGeom prst="rect">
              <a:avLst/>
            </a:prstGeom>
            <a:noFill/>
            <a:ln w="12700">
              <a:noFill/>
              <a:miter lim="800000"/>
              <a:headEnd/>
              <a:tailEnd/>
            </a:ln>
            <a:effectLst/>
          </p:spPr>
          <p:txBody>
            <a:bodyPr wrap="none" anchor="ctr"/>
            <a:lstStyle/>
            <a:p>
              <a:pPr>
                <a:lnSpc>
                  <a:spcPct val="110000"/>
                </a:lnSpc>
                <a:defRPr/>
              </a:pPr>
              <a:r>
                <a:rPr lang="en-US" sz="1805">
                  <a:latin typeface="+mn-lt"/>
                </a:rPr>
                <a:t>51</a:t>
              </a:r>
            </a:p>
            <a:p>
              <a:pPr>
                <a:lnSpc>
                  <a:spcPct val="110000"/>
                </a:lnSpc>
                <a:defRPr/>
              </a:pPr>
              <a:r>
                <a:rPr lang="en-US" sz="1805">
                  <a:latin typeface="+mn-lt"/>
                </a:rPr>
                <a:t>63</a:t>
              </a:r>
            </a:p>
            <a:p>
              <a:pPr>
                <a:lnSpc>
                  <a:spcPct val="110000"/>
                </a:lnSpc>
                <a:defRPr/>
              </a:pPr>
              <a:r>
                <a:rPr lang="en-US" sz="1805">
                  <a:latin typeface="+mn-lt"/>
                </a:rPr>
                <a:t>61</a:t>
              </a:r>
            </a:p>
            <a:p>
              <a:pPr>
                <a:lnSpc>
                  <a:spcPct val="110000"/>
                </a:lnSpc>
                <a:defRPr/>
              </a:pPr>
              <a:r>
                <a:rPr lang="en-US" sz="1805">
                  <a:latin typeface="+mn-lt"/>
                </a:rPr>
                <a:t>54</a:t>
              </a:r>
            </a:p>
            <a:p>
              <a:pPr>
                <a:lnSpc>
                  <a:spcPct val="110000"/>
                </a:lnSpc>
                <a:defRPr/>
              </a:pPr>
              <a:r>
                <a:rPr lang="en-US" sz="1805">
                  <a:latin typeface="+mn-lt"/>
                </a:rPr>
                <a:t>56</a:t>
              </a:r>
            </a:p>
          </p:txBody>
        </p:sp>
        <p:sp>
          <p:nvSpPr>
            <p:cNvPr id="194587" name="Rectangle 27"/>
            <p:cNvSpPr>
              <a:spLocks noChangeArrowheads="1"/>
            </p:cNvSpPr>
            <p:nvPr/>
          </p:nvSpPr>
          <p:spPr bwMode="auto">
            <a:xfrm>
              <a:off x="4586026" y="1853321"/>
              <a:ext cx="1646916" cy="971550"/>
            </a:xfrm>
            <a:prstGeom prst="rect">
              <a:avLst/>
            </a:prstGeom>
            <a:noFill/>
            <a:ln w="12700">
              <a:noFill/>
              <a:miter lim="800000"/>
              <a:headEnd/>
              <a:tailEnd/>
            </a:ln>
            <a:effectLst/>
          </p:spPr>
          <p:txBody>
            <a:bodyPr wrap="none" anchor="ctr"/>
            <a:lstStyle/>
            <a:p>
              <a:pPr>
                <a:defRPr/>
              </a:pPr>
              <a:r>
                <a:rPr lang="en-US" sz="1805">
                  <a:latin typeface="+mn-lt"/>
                </a:rPr>
                <a:t>Plant 1</a:t>
              </a:r>
            </a:p>
            <a:p>
              <a:pPr>
                <a:defRPr/>
              </a:pPr>
              <a:r>
                <a:rPr lang="en-US" sz="1805" u="sng">
                  <a:latin typeface="+mn-lt"/>
                </a:rPr>
                <a:t>Buffalo</a:t>
              </a:r>
            </a:p>
          </p:txBody>
        </p:sp>
        <p:sp>
          <p:nvSpPr>
            <p:cNvPr id="194588" name="Rectangle 28"/>
            <p:cNvSpPr>
              <a:spLocks noChangeArrowheads="1"/>
            </p:cNvSpPr>
            <p:nvPr/>
          </p:nvSpPr>
          <p:spPr bwMode="auto">
            <a:xfrm>
              <a:off x="6158680" y="1834271"/>
              <a:ext cx="2153659" cy="1009650"/>
            </a:xfrm>
            <a:prstGeom prst="rect">
              <a:avLst/>
            </a:prstGeom>
            <a:noFill/>
            <a:ln w="12700">
              <a:noFill/>
              <a:miter lim="800000"/>
              <a:headEnd/>
              <a:tailEnd/>
            </a:ln>
            <a:effectLst/>
          </p:spPr>
          <p:txBody>
            <a:bodyPr wrap="none" anchor="ctr"/>
            <a:lstStyle/>
            <a:p>
              <a:pPr>
                <a:defRPr/>
              </a:pPr>
              <a:r>
                <a:rPr lang="en-US" sz="1805">
                  <a:latin typeface="+mn-lt"/>
                </a:rPr>
                <a:t>Plant 2</a:t>
              </a:r>
            </a:p>
            <a:p>
              <a:pPr>
                <a:defRPr/>
              </a:pPr>
              <a:r>
                <a:rPr lang="en-US" sz="1805" u="sng">
                  <a:latin typeface="+mn-lt"/>
                </a:rPr>
                <a:t>Pittsburgh</a:t>
              </a:r>
            </a:p>
          </p:txBody>
        </p:sp>
        <p:sp>
          <p:nvSpPr>
            <p:cNvPr id="194589" name="Rectangle 29"/>
            <p:cNvSpPr>
              <a:spLocks noChangeArrowheads="1"/>
            </p:cNvSpPr>
            <p:nvPr/>
          </p:nvSpPr>
          <p:spPr bwMode="auto">
            <a:xfrm>
              <a:off x="8376304" y="1796171"/>
              <a:ext cx="1672253" cy="1085850"/>
            </a:xfrm>
            <a:prstGeom prst="rect">
              <a:avLst/>
            </a:prstGeom>
            <a:noFill/>
            <a:ln w="12700">
              <a:noFill/>
              <a:miter lim="800000"/>
              <a:headEnd/>
              <a:tailEnd/>
            </a:ln>
            <a:effectLst/>
          </p:spPr>
          <p:txBody>
            <a:bodyPr wrap="none" anchor="ctr"/>
            <a:lstStyle/>
            <a:p>
              <a:pPr>
                <a:defRPr/>
              </a:pPr>
              <a:r>
                <a:rPr lang="en-US" sz="1805">
                  <a:latin typeface="+mn-lt"/>
                </a:rPr>
                <a:t>Plant 3</a:t>
              </a:r>
            </a:p>
            <a:p>
              <a:pPr>
                <a:defRPr/>
              </a:pPr>
              <a:r>
                <a:rPr lang="en-US" sz="1805" u="sng">
                  <a:latin typeface="+mn-lt"/>
                </a:rPr>
                <a:t>Detroit</a:t>
              </a:r>
            </a:p>
          </p:txBody>
        </p:sp>
        <p:sp>
          <p:nvSpPr>
            <p:cNvPr id="194590" name="Text Box 30"/>
            <p:cNvSpPr txBox="1">
              <a:spLocks noChangeArrowheads="1"/>
            </p:cNvSpPr>
            <p:nvPr/>
          </p:nvSpPr>
          <p:spPr bwMode="auto">
            <a:xfrm>
              <a:off x="2356019" y="2305758"/>
              <a:ext cx="1768237" cy="492247"/>
            </a:xfrm>
            <a:prstGeom prst="rect">
              <a:avLst/>
            </a:prstGeom>
            <a:noFill/>
            <a:ln w="12700">
              <a:noFill/>
              <a:miter lim="800000"/>
              <a:headEnd/>
              <a:tailEnd/>
            </a:ln>
            <a:effectLst/>
          </p:spPr>
          <p:txBody>
            <a:bodyPr wrap="none">
              <a:spAutoFit/>
            </a:bodyPr>
            <a:lstStyle/>
            <a:p>
              <a:pPr>
                <a:defRPr/>
              </a:pPr>
              <a:r>
                <a:rPr lang="en-US" sz="1805" u="sng">
                  <a:latin typeface="+mn-lt"/>
                </a:rPr>
                <a:t>Observation</a:t>
              </a:r>
            </a:p>
          </p:txBody>
        </p:sp>
        <p:sp>
          <p:nvSpPr>
            <p:cNvPr id="194591" name="Text Box 31"/>
            <p:cNvSpPr txBox="1">
              <a:spLocks noChangeArrowheads="1"/>
            </p:cNvSpPr>
            <p:nvPr/>
          </p:nvSpPr>
          <p:spPr bwMode="auto">
            <a:xfrm>
              <a:off x="2144962" y="4858458"/>
              <a:ext cx="1959780" cy="492247"/>
            </a:xfrm>
            <a:prstGeom prst="rect">
              <a:avLst/>
            </a:prstGeom>
            <a:noFill/>
            <a:ln w="12700">
              <a:noFill/>
              <a:miter lim="800000"/>
              <a:headEnd/>
              <a:tailEnd/>
            </a:ln>
            <a:effectLst/>
          </p:spPr>
          <p:txBody>
            <a:bodyPr wrap="none">
              <a:spAutoFit/>
            </a:bodyPr>
            <a:lstStyle/>
            <a:p>
              <a:pPr>
                <a:defRPr/>
              </a:pPr>
              <a:r>
                <a:rPr lang="en-US" sz="1805" dirty="0">
                  <a:latin typeface="+mn-lt"/>
                </a:rPr>
                <a:t>Sample Mean</a:t>
              </a:r>
            </a:p>
          </p:txBody>
        </p:sp>
        <p:sp>
          <p:nvSpPr>
            <p:cNvPr id="194592" name="Text Box 32"/>
            <p:cNvSpPr txBox="1">
              <a:spLocks noChangeArrowheads="1"/>
            </p:cNvSpPr>
            <p:nvPr/>
          </p:nvSpPr>
          <p:spPr bwMode="auto">
            <a:xfrm>
              <a:off x="2127268" y="5277558"/>
              <a:ext cx="2309351" cy="492247"/>
            </a:xfrm>
            <a:prstGeom prst="rect">
              <a:avLst/>
            </a:prstGeom>
            <a:noFill/>
            <a:ln w="12700">
              <a:noFill/>
              <a:miter lim="800000"/>
              <a:headEnd/>
              <a:tailEnd/>
            </a:ln>
            <a:effectLst/>
          </p:spPr>
          <p:txBody>
            <a:bodyPr wrap="none">
              <a:spAutoFit/>
            </a:bodyPr>
            <a:lstStyle/>
            <a:p>
              <a:pPr>
                <a:defRPr/>
              </a:pPr>
              <a:r>
                <a:rPr lang="en-US" sz="1805" dirty="0">
                  <a:latin typeface="+mn-lt"/>
                </a:rPr>
                <a:t>Sample Variance</a:t>
              </a:r>
            </a:p>
          </p:txBody>
        </p:sp>
        <p:sp>
          <p:nvSpPr>
            <p:cNvPr id="194593" name="Text Box 33"/>
            <p:cNvSpPr txBox="1">
              <a:spLocks noChangeArrowheads="1"/>
            </p:cNvSpPr>
            <p:nvPr/>
          </p:nvSpPr>
          <p:spPr bwMode="auto">
            <a:xfrm>
              <a:off x="5187827" y="4874333"/>
              <a:ext cx="4349808" cy="492247"/>
            </a:xfrm>
            <a:prstGeom prst="rect">
              <a:avLst/>
            </a:prstGeom>
            <a:noFill/>
            <a:ln w="12700">
              <a:noFill/>
              <a:miter lim="800000"/>
              <a:headEnd/>
              <a:tailEnd/>
            </a:ln>
            <a:effectLst/>
          </p:spPr>
          <p:txBody>
            <a:bodyPr wrap="none">
              <a:spAutoFit/>
            </a:bodyPr>
            <a:lstStyle/>
            <a:p>
              <a:pPr algn="l">
                <a:defRPr/>
              </a:pPr>
              <a:r>
                <a:rPr lang="en-US" sz="1805" dirty="0">
                  <a:latin typeface="+mn-lt"/>
                </a:rPr>
                <a:t>55	         68	                   57</a:t>
              </a:r>
            </a:p>
          </p:txBody>
        </p:sp>
        <p:sp>
          <p:nvSpPr>
            <p:cNvPr id="194594" name="Text Box 34"/>
            <p:cNvSpPr txBox="1">
              <a:spLocks noChangeArrowheads="1"/>
            </p:cNvSpPr>
            <p:nvPr/>
          </p:nvSpPr>
          <p:spPr bwMode="auto">
            <a:xfrm>
              <a:off x="5084576" y="5270734"/>
              <a:ext cx="4582201" cy="492247"/>
            </a:xfrm>
            <a:prstGeom prst="rect">
              <a:avLst/>
            </a:prstGeom>
            <a:noFill/>
            <a:ln w="12700">
              <a:noFill/>
              <a:miter lim="800000"/>
              <a:headEnd/>
              <a:tailEnd/>
            </a:ln>
            <a:effectLst/>
          </p:spPr>
          <p:txBody>
            <a:bodyPr wrap="none">
              <a:spAutoFit/>
            </a:bodyPr>
            <a:lstStyle/>
            <a:p>
              <a:pPr algn="l">
                <a:defRPr/>
              </a:pPr>
              <a:r>
                <a:rPr lang="en-US" sz="1805" dirty="0">
                  <a:latin typeface="+mn-lt"/>
                </a:rPr>
                <a:t>26.0	         26.5	                   24.5</a:t>
              </a:r>
            </a:p>
          </p:txBody>
        </p:sp>
      </p:grpSp>
      <p:sp>
        <p:nvSpPr>
          <p:cNvPr id="17" name="Rectangle 25"/>
          <p:cNvSpPr>
            <a:spLocks noChangeArrowheads="1"/>
          </p:cNvSpPr>
          <p:nvPr/>
        </p:nvSpPr>
        <p:spPr bwMode="auto">
          <a:xfrm>
            <a:off x="685800" y="1370614"/>
            <a:ext cx="7772400" cy="612305"/>
          </a:xfrm>
          <a:prstGeom prst="rect">
            <a:avLst/>
          </a:prstGeom>
          <a:noFill/>
          <a:ln w="12700">
            <a:noFill/>
            <a:miter lim="800000"/>
            <a:headEnd/>
            <a:tailEnd/>
          </a:ln>
          <a:effectLst/>
        </p:spPr>
        <p:txBody>
          <a:bodyPr lIns="68034" tIns="33420" rIns="68034" bIns="33420" anchor="ctr"/>
          <a:lstStyle/>
          <a:p>
            <a:pPr algn="l">
              <a:defRPr/>
            </a:pPr>
            <a:r>
              <a:rPr lang="en-US" sz="2400" b="1" dirty="0">
                <a:latin typeface="+mn-lt"/>
              </a:rPr>
              <a:t>Testing for the Equality of </a:t>
            </a:r>
            <a:r>
              <a:rPr lang="en-US" sz="2400" b="1" i="1" dirty="0">
                <a:latin typeface="+mn-lt"/>
              </a:rPr>
              <a:t>k</a:t>
            </a:r>
            <a:r>
              <a:rPr lang="en-US" sz="2400" b="1" dirty="0">
                <a:latin typeface="+mn-lt"/>
              </a:rPr>
              <a:t>  Population Means:</a:t>
            </a:r>
          </a:p>
          <a:p>
            <a:pPr algn="l">
              <a:defRPr/>
            </a:pPr>
            <a:r>
              <a:rPr lang="en-US" sz="2400" b="1" dirty="0">
                <a:latin typeface="+mn-lt"/>
              </a:rPr>
              <a:t>An Observational Study</a:t>
            </a:r>
          </a:p>
        </p:txBody>
      </p:sp>
    </p:spTree>
    <p:extLst>
      <p:ext uri="{BB962C8B-B14F-4D97-AF65-F5344CB8AC3E}">
        <p14:creationId xmlns:p14="http://schemas.microsoft.com/office/powerpoint/2010/main" val="1077525545"/>
      </p:ext>
    </p:extLst>
  </p:cSld>
  <p:clrMapOvr>
    <a:masterClrMapping/>
  </p:clrMapOvr>
  <p:transition>
    <p:zoom/>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605" name="Text Box 21"/>
          <p:cNvSpPr txBox="1">
            <a:spLocks noChangeArrowheads="1"/>
          </p:cNvSpPr>
          <p:nvPr/>
        </p:nvSpPr>
        <p:spPr bwMode="auto">
          <a:xfrm>
            <a:off x="1570038" y="2826378"/>
            <a:ext cx="3161571" cy="703398"/>
          </a:xfrm>
          <a:prstGeom prst="rect">
            <a:avLst/>
          </a:prstGeom>
          <a:noFill/>
          <a:ln w="12700">
            <a:noFill/>
            <a:miter lim="800000"/>
            <a:headEnd/>
            <a:tailEnd/>
          </a:ln>
          <a:effectLst/>
        </p:spPr>
        <p:txBody>
          <a:bodyPr wrap="none">
            <a:spAutoFit/>
          </a:bodyPr>
          <a:lstStyle/>
          <a:p>
            <a:pPr algn="l">
              <a:spcBef>
                <a:spcPct val="20000"/>
              </a:spcBef>
              <a:buClr>
                <a:srgbClr val="66FFFF"/>
              </a:buClr>
              <a:buSzPct val="75000"/>
              <a:buFont typeface="Monotype Sorts" pitchFamily="2" charset="2"/>
              <a:buNone/>
              <a:defRPr/>
            </a:pPr>
            <a:r>
              <a:rPr lang="en-US" sz="1805" i="1" dirty="0">
                <a:latin typeface="+mn-lt"/>
              </a:rPr>
              <a:t>H</a:t>
            </a:r>
            <a:r>
              <a:rPr lang="en-US" sz="1805" baseline="-25000" dirty="0">
                <a:latin typeface="+mn-lt"/>
              </a:rPr>
              <a:t>0</a:t>
            </a:r>
            <a:r>
              <a:rPr lang="en-US" sz="1805" dirty="0">
                <a:latin typeface="+mn-lt"/>
              </a:rPr>
              <a:t>:  </a:t>
            </a:r>
            <a:r>
              <a:rPr lang="en-US" sz="1805" i="1" dirty="0">
                <a:latin typeface="Symbol" panose="05050102010706020507" pitchFamily="18" charset="2"/>
              </a:rPr>
              <a:t></a:t>
            </a:r>
            <a:r>
              <a:rPr lang="en-US" sz="1805" baseline="-25000" dirty="0">
                <a:latin typeface="+mn-lt"/>
              </a:rPr>
              <a:t>1</a:t>
            </a:r>
            <a:r>
              <a:rPr lang="en-US" sz="1805" dirty="0">
                <a:latin typeface="+mn-lt"/>
              </a:rPr>
              <a:t> = </a:t>
            </a:r>
            <a:r>
              <a:rPr lang="en-US" sz="1805" i="1" dirty="0">
                <a:latin typeface="Symbol" panose="05050102010706020507" pitchFamily="18" charset="2"/>
              </a:rPr>
              <a:t></a:t>
            </a:r>
            <a:r>
              <a:rPr lang="en-US" sz="1805" baseline="-25000" dirty="0">
                <a:latin typeface="+mn-lt"/>
              </a:rPr>
              <a:t>2</a:t>
            </a:r>
            <a:r>
              <a:rPr lang="en-US" sz="1805" dirty="0">
                <a:latin typeface="+mn-lt"/>
              </a:rPr>
              <a:t> = </a:t>
            </a:r>
            <a:r>
              <a:rPr lang="en-US" sz="1805" i="1" dirty="0">
                <a:latin typeface="Symbol" panose="05050102010706020507" pitchFamily="18" charset="2"/>
              </a:rPr>
              <a:t></a:t>
            </a:r>
            <a:r>
              <a:rPr lang="en-US" sz="1805" baseline="-25000" dirty="0">
                <a:latin typeface="+mn-lt"/>
              </a:rPr>
              <a:t>3</a:t>
            </a:r>
            <a:endParaRPr lang="en-US" sz="1805" dirty="0">
              <a:latin typeface="+mn-lt"/>
            </a:endParaRPr>
          </a:p>
          <a:p>
            <a:pPr algn="l">
              <a:spcBef>
                <a:spcPct val="20000"/>
              </a:spcBef>
              <a:buClr>
                <a:srgbClr val="66FFFF"/>
              </a:buClr>
              <a:buSzPct val="75000"/>
              <a:buFont typeface="Monotype Sorts" pitchFamily="2" charset="2"/>
              <a:buNone/>
              <a:defRPr/>
            </a:pPr>
            <a:r>
              <a:rPr lang="en-US" sz="1805" i="1" dirty="0">
                <a:latin typeface="+mn-lt"/>
              </a:rPr>
              <a:t>H</a:t>
            </a:r>
            <a:r>
              <a:rPr lang="en-US" sz="1805" baseline="-25000" dirty="0">
                <a:latin typeface="+mn-lt"/>
              </a:rPr>
              <a:t>a</a:t>
            </a:r>
            <a:r>
              <a:rPr lang="en-US" sz="1805" dirty="0">
                <a:latin typeface="+mn-lt"/>
              </a:rPr>
              <a:t>:  Not all the means are equal</a:t>
            </a:r>
          </a:p>
        </p:txBody>
      </p:sp>
      <p:sp>
        <p:nvSpPr>
          <p:cNvPr id="195606" name="Text Box 22"/>
          <p:cNvSpPr txBox="1">
            <a:spLocks noChangeArrowheads="1"/>
          </p:cNvSpPr>
          <p:nvPr/>
        </p:nvSpPr>
        <p:spPr bwMode="auto">
          <a:xfrm>
            <a:off x="1557338" y="3516267"/>
            <a:ext cx="6786036" cy="1758943"/>
          </a:xfrm>
          <a:prstGeom prst="rect">
            <a:avLst/>
          </a:prstGeom>
          <a:noFill/>
          <a:ln w="12700">
            <a:noFill/>
            <a:miter lim="800000"/>
            <a:headEnd/>
            <a:tailEnd/>
          </a:ln>
          <a:effectLst/>
        </p:spPr>
        <p:txBody>
          <a:bodyPr wrap="square">
            <a:spAutoFit/>
          </a:bodyPr>
          <a:lstStyle/>
          <a:p>
            <a:pPr algn="l">
              <a:spcBef>
                <a:spcPct val="20000"/>
              </a:spcBef>
              <a:buClr>
                <a:srgbClr val="66FFFF"/>
              </a:buClr>
              <a:buSzPct val="75000"/>
              <a:buFont typeface="Monotype Sorts" pitchFamily="2" charset="2"/>
              <a:buNone/>
              <a:defRPr/>
            </a:pPr>
            <a:r>
              <a:rPr lang="en-US" sz="1805" dirty="0">
                <a:latin typeface="+mn-lt"/>
              </a:rPr>
              <a:t>where:   </a:t>
            </a:r>
            <a:r>
              <a:rPr lang="en-US" sz="1805" i="1" dirty="0">
                <a:latin typeface="Symbol" panose="05050102010706020507" pitchFamily="18" charset="2"/>
              </a:rPr>
              <a:t></a:t>
            </a:r>
            <a:r>
              <a:rPr lang="en-US" sz="1805" i="1" dirty="0">
                <a:latin typeface="+mn-lt"/>
              </a:rPr>
              <a:t> </a:t>
            </a:r>
            <a:r>
              <a:rPr lang="en-US" sz="1805" baseline="-25000" dirty="0">
                <a:latin typeface="+mn-lt"/>
              </a:rPr>
              <a:t>1 </a:t>
            </a:r>
            <a:r>
              <a:rPr lang="en-US" sz="1805" dirty="0">
                <a:latin typeface="+mn-lt"/>
              </a:rPr>
              <a:t>= mean number of hours worked per week</a:t>
            </a:r>
          </a:p>
          <a:p>
            <a:pPr algn="l">
              <a:lnSpc>
                <a:spcPct val="80000"/>
              </a:lnSpc>
              <a:spcBef>
                <a:spcPct val="20000"/>
              </a:spcBef>
              <a:buClr>
                <a:srgbClr val="66FFFF"/>
              </a:buClr>
              <a:buSzPct val="75000"/>
              <a:buFont typeface="Monotype Sorts" pitchFamily="2" charset="2"/>
              <a:buNone/>
              <a:defRPr/>
            </a:pPr>
            <a:r>
              <a:rPr lang="en-US" sz="1805" dirty="0">
                <a:latin typeface="+mn-lt"/>
              </a:rPr>
              <a:t>                         by the managers at Plant 1</a:t>
            </a:r>
          </a:p>
          <a:p>
            <a:pPr algn="l">
              <a:lnSpc>
                <a:spcPct val="80000"/>
              </a:lnSpc>
              <a:spcBef>
                <a:spcPct val="20000"/>
              </a:spcBef>
              <a:buClr>
                <a:srgbClr val="66FFFF"/>
              </a:buClr>
              <a:buSzPct val="75000"/>
              <a:buFont typeface="Monotype Sorts" pitchFamily="2" charset="2"/>
              <a:buNone/>
              <a:defRPr/>
            </a:pPr>
            <a:r>
              <a:rPr lang="en-US" sz="1805" dirty="0">
                <a:latin typeface="+mn-lt"/>
              </a:rPr>
              <a:t>                </a:t>
            </a:r>
            <a:r>
              <a:rPr lang="en-US" sz="1805" i="1" dirty="0">
                <a:latin typeface="Symbol" panose="05050102010706020507" pitchFamily="18" charset="2"/>
              </a:rPr>
              <a:t></a:t>
            </a:r>
            <a:r>
              <a:rPr lang="en-US" sz="1805" i="1" dirty="0">
                <a:latin typeface="+mn-lt"/>
              </a:rPr>
              <a:t> </a:t>
            </a:r>
            <a:r>
              <a:rPr lang="en-US" sz="1805" baseline="-25000" dirty="0">
                <a:latin typeface="+mn-lt"/>
              </a:rPr>
              <a:t>2 </a:t>
            </a:r>
            <a:r>
              <a:rPr lang="en-US" sz="1805" dirty="0">
                <a:latin typeface="+mn-lt"/>
              </a:rPr>
              <a:t>= mean number of hours worked per week</a:t>
            </a:r>
          </a:p>
          <a:p>
            <a:pPr algn="l">
              <a:lnSpc>
                <a:spcPct val="80000"/>
              </a:lnSpc>
              <a:spcBef>
                <a:spcPct val="20000"/>
              </a:spcBef>
              <a:buClr>
                <a:srgbClr val="66FFFF"/>
              </a:buClr>
              <a:buSzPct val="75000"/>
              <a:buFont typeface="Monotype Sorts" pitchFamily="2" charset="2"/>
              <a:buNone/>
              <a:defRPr/>
            </a:pPr>
            <a:r>
              <a:rPr lang="en-US" sz="1805" dirty="0">
                <a:latin typeface="+mn-lt"/>
              </a:rPr>
              <a:t>                         by the managers at Plant 2</a:t>
            </a:r>
          </a:p>
          <a:p>
            <a:pPr algn="l">
              <a:lnSpc>
                <a:spcPct val="80000"/>
              </a:lnSpc>
              <a:spcBef>
                <a:spcPct val="20000"/>
              </a:spcBef>
              <a:buClr>
                <a:srgbClr val="66FFFF"/>
              </a:buClr>
              <a:buSzPct val="75000"/>
              <a:buFont typeface="Monotype Sorts" pitchFamily="2" charset="2"/>
              <a:buNone/>
              <a:defRPr/>
            </a:pPr>
            <a:r>
              <a:rPr lang="en-US" sz="1805" i="1" dirty="0">
                <a:latin typeface="+mn-lt"/>
              </a:rPr>
              <a:t>                </a:t>
            </a:r>
            <a:r>
              <a:rPr lang="en-US" sz="1805" i="1" dirty="0">
                <a:latin typeface="Symbol" panose="05050102010706020507" pitchFamily="18" charset="2"/>
              </a:rPr>
              <a:t></a:t>
            </a:r>
            <a:r>
              <a:rPr lang="en-US" sz="1805" i="1" dirty="0">
                <a:latin typeface="+mn-lt"/>
              </a:rPr>
              <a:t> </a:t>
            </a:r>
            <a:r>
              <a:rPr lang="en-US" sz="1805" baseline="-25000" dirty="0">
                <a:latin typeface="+mn-lt"/>
              </a:rPr>
              <a:t>3 </a:t>
            </a:r>
            <a:r>
              <a:rPr lang="en-US" sz="1805" dirty="0">
                <a:latin typeface="+mn-lt"/>
              </a:rPr>
              <a:t>= mean number of hours worked per week  </a:t>
            </a:r>
          </a:p>
          <a:p>
            <a:pPr algn="l">
              <a:lnSpc>
                <a:spcPct val="80000"/>
              </a:lnSpc>
              <a:spcBef>
                <a:spcPct val="20000"/>
              </a:spcBef>
              <a:buClr>
                <a:srgbClr val="66FFFF"/>
              </a:buClr>
              <a:buSzPct val="75000"/>
              <a:buFont typeface="Monotype Sorts" pitchFamily="2" charset="2"/>
              <a:buNone/>
              <a:defRPr/>
            </a:pPr>
            <a:r>
              <a:rPr lang="en-US" sz="1805" dirty="0">
                <a:latin typeface="+mn-lt"/>
              </a:rPr>
              <a:t>                         by the managers at Plant 3</a:t>
            </a:r>
          </a:p>
        </p:txBody>
      </p:sp>
      <p:sp>
        <p:nvSpPr>
          <p:cNvPr id="195608" name="Text Box 24"/>
          <p:cNvSpPr txBox="1">
            <a:spLocks noChangeArrowheads="1"/>
          </p:cNvSpPr>
          <p:nvPr/>
        </p:nvSpPr>
        <p:spPr bwMode="auto">
          <a:xfrm>
            <a:off x="1196976" y="2399078"/>
            <a:ext cx="2788264" cy="370101"/>
          </a:xfrm>
          <a:prstGeom prst="rect">
            <a:avLst/>
          </a:prstGeom>
          <a:noFill/>
          <a:ln w="12700">
            <a:noFill/>
            <a:miter lim="800000"/>
            <a:headEnd/>
            <a:tailEnd/>
          </a:ln>
          <a:effectLst/>
        </p:spPr>
        <p:txBody>
          <a:bodyPr wrap="none">
            <a:spAutoFit/>
          </a:bodyPr>
          <a:lstStyle/>
          <a:p>
            <a:pPr algn="l">
              <a:defRPr/>
            </a:pPr>
            <a:r>
              <a:rPr lang="en-US" sz="1805" dirty="0">
                <a:latin typeface="+mn-lt"/>
              </a:rPr>
              <a:t>1.  Develop the hypotheses.</a:t>
            </a:r>
          </a:p>
        </p:txBody>
      </p:sp>
      <p:sp>
        <p:nvSpPr>
          <p:cNvPr id="195611" name="Text Box 27"/>
          <p:cNvSpPr txBox="1">
            <a:spLocks noChangeArrowheads="1"/>
          </p:cNvSpPr>
          <p:nvPr/>
        </p:nvSpPr>
        <p:spPr bwMode="auto">
          <a:xfrm>
            <a:off x="648314" y="2061297"/>
            <a:ext cx="4049185" cy="370101"/>
          </a:xfrm>
          <a:prstGeom prst="rect">
            <a:avLst/>
          </a:prstGeom>
          <a:noFill/>
          <a:ln w="12700">
            <a:noFill/>
            <a:miter lim="800000"/>
            <a:headEnd/>
            <a:tailEnd/>
          </a:ln>
          <a:effectLst/>
        </p:spPr>
        <p:txBody>
          <a:bodyPr wrap="none">
            <a:spAutoFit/>
          </a:bodyPr>
          <a:lstStyle/>
          <a:p>
            <a:pPr marL="257827" indent="-257827">
              <a:buSzPct val="100000"/>
              <a:buFont typeface="Arial" panose="020B0604020202020204" pitchFamily="34" charset="0"/>
              <a:buChar char="•"/>
              <a:defRPr/>
            </a:pPr>
            <a:r>
              <a:rPr lang="en-US" sz="1805" i="1" dirty="0">
                <a:latin typeface="+mn-lt"/>
              </a:rPr>
              <a:t>p</a:t>
            </a:r>
            <a:r>
              <a:rPr lang="en-US" sz="1805" dirty="0">
                <a:latin typeface="+mn-lt"/>
              </a:rPr>
              <a:t> -Value and Critical Value Approaches</a:t>
            </a:r>
          </a:p>
        </p:txBody>
      </p:sp>
      <p:sp>
        <p:nvSpPr>
          <p:cNvPr id="9" name="Rectangle 25"/>
          <p:cNvSpPr>
            <a:spLocks noChangeArrowheads="1"/>
          </p:cNvSpPr>
          <p:nvPr/>
        </p:nvSpPr>
        <p:spPr bwMode="auto">
          <a:xfrm>
            <a:off x="459557" y="1114240"/>
            <a:ext cx="7772400" cy="612305"/>
          </a:xfrm>
          <a:prstGeom prst="rect">
            <a:avLst/>
          </a:prstGeom>
          <a:noFill/>
          <a:ln w="12700">
            <a:noFill/>
            <a:miter lim="800000"/>
            <a:headEnd/>
            <a:tailEnd/>
          </a:ln>
          <a:effectLst/>
        </p:spPr>
        <p:txBody>
          <a:bodyPr lIns="68034" tIns="33420" rIns="68034" bIns="33420" anchor="ctr"/>
          <a:lstStyle/>
          <a:p>
            <a:pPr algn="l">
              <a:defRPr/>
            </a:pPr>
            <a:r>
              <a:rPr lang="en-US" sz="2400" b="1" dirty="0">
                <a:latin typeface="+mn-lt"/>
              </a:rPr>
              <a:t>Testing for the Equality of </a:t>
            </a:r>
            <a:r>
              <a:rPr lang="en-US" sz="2400" b="1" i="1" dirty="0">
                <a:latin typeface="+mn-lt"/>
              </a:rPr>
              <a:t>k</a:t>
            </a:r>
            <a:r>
              <a:rPr lang="en-US" sz="2400" b="1" dirty="0">
                <a:latin typeface="+mn-lt"/>
              </a:rPr>
              <a:t>  Population Means: An Observational Study</a:t>
            </a:r>
          </a:p>
        </p:txBody>
      </p:sp>
    </p:spTree>
    <p:extLst>
      <p:ext uri="{BB962C8B-B14F-4D97-AF65-F5344CB8AC3E}">
        <p14:creationId xmlns:p14="http://schemas.microsoft.com/office/powerpoint/2010/main" val="2322471297"/>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272" fill="hold" grpId="0" nodeType="afterEffect">
                                  <p:stCondLst>
                                    <p:cond delay="1000"/>
                                  </p:stCondLst>
                                  <p:childTnLst>
                                    <p:set>
                                      <p:cBhvr>
                                        <p:cTn id="6" dur="1" fill="hold">
                                          <p:stCondLst>
                                            <p:cond delay="0"/>
                                          </p:stCondLst>
                                        </p:cTn>
                                        <p:tgtEl>
                                          <p:spTgt spid="195608"/>
                                        </p:tgtEl>
                                        <p:attrNameLst>
                                          <p:attrName>style.visibility</p:attrName>
                                        </p:attrNameLst>
                                      </p:cBhvr>
                                      <p:to>
                                        <p:strVal val="visible"/>
                                      </p:to>
                                    </p:set>
                                    <p:anim calcmode="lin" valueType="num">
                                      <p:cBhvr>
                                        <p:cTn id="7" dur="500" fill="hold"/>
                                        <p:tgtEl>
                                          <p:spTgt spid="195608"/>
                                        </p:tgtEl>
                                        <p:attrNameLst>
                                          <p:attrName>ppt_w</p:attrName>
                                        </p:attrNameLst>
                                      </p:cBhvr>
                                      <p:tavLst>
                                        <p:tav tm="0">
                                          <p:val>
                                            <p:strVal val="2/3*#ppt_w"/>
                                          </p:val>
                                        </p:tav>
                                        <p:tav tm="100000">
                                          <p:val>
                                            <p:strVal val="#ppt_w"/>
                                          </p:val>
                                        </p:tav>
                                      </p:tavLst>
                                    </p:anim>
                                    <p:anim calcmode="lin" valueType="num">
                                      <p:cBhvr>
                                        <p:cTn id="8" dur="500" fill="hold"/>
                                        <p:tgtEl>
                                          <p:spTgt spid="195608"/>
                                        </p:tgtEl>
                                        <p:attrNameLst>
                                          <p:attrName>ppt_h</p:attrName>
                                        </p:attrNameLst>
                                      </p:cBhvr>
                                      <p:tavLst>
                                        <p:tav tm="0">
                                          <p:val>
                                            <p:strVal val="2/3*#ppt_h"/>
                                          </p:val>
                                        </p:tav>
                                        <p:tav tm="100000">
                                          <p:val>
                                            <p:strVal val="#ppt_h"/>
                                          </p:val>
                                        </p:tav>
                                      </p:tavLst>
                                    </p:anim>
                                  </p:childTnLst>
                                </p:cTn>
                              </p:par>
                            </p:childTnLst>
                          </p:cTn>
                        </p:par>
                        <p:par>
                          <p:cTn id="9" fill="hold">
                            <p:stCondLst>
                              <p:cond delay="1500"/>
                            </p:stCondLst>
                            <p:childTnLst>
                              <p:par>
                                <p:cTn id="10" presetID="23" presetClass="entr" presetSubtype="272" fill="hold" grpId="0" nodeType="afterEffect">
                                  <p:stCondLst>
                                    <p:cond delay="2000"/>
                                  </p:stCondLst>
                                  <p:childTnLst>
                                    <p:set>
                                      <p:cBhvr>
                                        <p:cTn id="11" dur="1" fill="hold">
                                          <p:stCondLst>
                                            <p:cond delay="0"/>
                                          </p:stCondLst>
                                        </p:cTn>
                                        <p:tgtEl>
                                          <p:spTgt spid="195605"/>
                                        </p:tgtEl>
                                        <p:attrNameLst>
                                          <p:attrName>style.visibility</p:attrName>
                                        </p:attrNameLst>
                                      </p:cBhvr>
                                      <p:to>
                                        <p:strVal val="visible"/>
                                      </p:to>
                                    </p:set>
                                    <p:anim calcmode="lin" valueType="num">
                                      <p:cBhvr>
                                        <p:cTn id="12" dur="500" fill="hold"/>
                                        <p:tgtEl>
                                          <p:spTgt spid="195605"/>
                                        </p:tgtEl>
                                        <p:attrNameLst>
                                          <p:attrName>ppt_w</p:attrName>
                                        </p:attrNameLst>
                                      </p:cBhvr>
                                      <p:tavLst>
                                        <p:tav tm="0">
                                          <p:val>
                                            <p:strVal val="2/3*#ppt_w"/>
                                          </p:val>
                                        </p:tav>
                                        <p:tav tm="100000">
                                          <p:val>
                                            <p:strVal val="#ppt_w"/>
                                          </p:val>
                                        </p:tav>
                                      </p:tavLst>
                                    </p:anim>
                                    <p:anim calcmode="lin" valueType="num">
                                      <p:cBhvr>
                                        <p:cTn id="13" dur="500" fill="hold"/>
                                        <p:tgtEl>
                                          <p:spTgt spid="195605"/>
                                        </p:tgtEl>
                                        <p:attrNameLst>
                                          <p:attrName>ppt_h</p:attrName>
                                        </p:attrNameLst>
                                      </p:cBhvr>
                                      <p:tavLst>
                                        <p:tav tm="0">
                                          <p:val>
                                            <p:strVal val="2/3*#ppt_h"/>
                                          </p:val>
                                        </p:tav>
                                        <p:tav tm="100000">
                                          <p:val>
                                            <p:strVal val="#ppt_h"/>
                                          </p:val>
                                        </p:tav>
                                      </p:tavLst>
                                    </p:anim>
                                  </p:childTnLst>
                                </p:cTn>
                              </p:par>
                            </p:childTnLst>
                          </p:cTn>
                        </p:par>
                        <p:par>
                          <p:cTn id="14" fill="hold">
                            <p:stCondLst>
                              <p:cond delay="4000"/>
                            </p:stCondLst>
                            <p:childTnLst>
                              <p:par>
                                <p:cTn id="15" presetID="12" presetClass="entr" presetSubtype="1" fill="hold" grpId="0" nodeType="afterEffect">
                                  <p:stCondLst>
                                    <p:cond delay="2000"/>
                                  </p:stCondLst>
                                  <p:childTnLst>
                                    <p:set>
                                      <p:cBhvr>
                                        <p:cTn id="16" dur="1" fill="hold">
                                          <p:stCondLst>
                                            <p:cond delay="0"/>
                                          </p:stCondLst>
                                        </p:cTn>
                                        <p:tgtEl>
                                          <p:spTgt spid="195606"/>
                                        </p:tgtEl>
                                        <p:attrNameLst>
                                          <p:attrName>style.visibility</p:attrName>
                                        </p:attrNameLst>
                                      </p:cBhvr>
                                      <p:to>
                                        <p:strVal val="visible"/>
                                      </p:to>
                                    </p:set>
                                    <p:animEffect transition="in" filter="slide(fromTop)">
                                      <p:cBhvr>
                                        <p:cTn id="17" dur="500"/>
                                        <p:tgtEl>
                                          <p:spTgt spid="1956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5605" grpId="0" autoUpdateAnimBg="0"/>
      <p:bldP spid="195606" grpId="0" autoUpdateAnimBg="0"/>
      <p:bldP spid="195608" grpId="0"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1" name="Text Box 3"/>
          <p:cNvSpPr txBox="1">
            <a:spLocks noChangeArrowheads="1"/>
          </p:cNvSpPr>
          <p:nvPr/>
        </p:nvSpPr>
        <p:spPr bwMode="auto">
          <a:xfrm>
            <a:off x="1200151" y="2517906"/>
            <a:ext cx="3439403" cy="370101"/>
          </a:xfrm>
          <a:prstGeom prst="rect">
            <a:avLst/>
          </a:prstGeom>
          <a:noFill/>
          <a:ln w="12700">
            <a:noFill/>
            <a:miter lim="800000"/>
            <a:headEnd/>
            <a:tailEnd/>
          </a:ln>
          <a:effectLst/>
        </p:spPr>
        <p:txBody>
          <a:bodyPr wrap="none">
            <a:spAutoFit/>
          </a:bodyPr>
          <a:lstStyle/>
          <a:p>
            <a:pPr algn="l">
              <a:defRPr/>
            </a:pPr>
            <a:r>
              <a:rPr lang="en-US" sz="1805" dirty="0">
                <a:latin typeface="+mn-lt"/>
              </a:rPr>
              <a:t>2.  Specify the level of significance.</a:t>
            </a:r>
          </a:p>
        </p:txBody>
      </p:sp>
      <p:sp>
        <p:nvSpPr>
          <p:cNvPr id="196614" name="Text Box 6"/>
          <p:cNvSpPr txBox="1">
            <a:spLocks noChangeArrowheads="1"/>
          </p:cNvSpPr>
          <p:nvPr/>
        </p:nvSpPr>
        <p:spPr bwMode="auto">
          <a:xfrm>
            <a:off x="4785610" y="2501108"/>
            <a:ext cx="896399" cy="370101"/>
          </a:xfrm>
          <a:prstGeom prst="rect">
            <a:avLst/>
          </a:prstGeom>
          <a:noFill/>
          <a:ln w="12700">
            <a:noFill/>
            <a:miter lim="800000"/>
            <a:headEnd/>
            <a:tailEnd/>
          </a:ln>
          <a:effectLst/>
        </p:spPr>
        <p:txBody>
          <a:bodyPr wrap="none">
            <a:spAutoFit/>
          </a:bodyPr>
          <a:lstStyle/>
          <a:p>
            <a:pPr>
              <a:defRPr/>
            </a:pPr>
            <a:r>
              <a:rPr lang="en-US" sz="1805" i="1" dirty="0">
                <a:latin typeface="Symbol" panose="05050102010706020507" pitchFamily="18" charset="2"/>
              </a:rPr>
              <a:t>a</a:t>
            </a:r>
            <a:r>
              <a:rPr lang="en-US" sz="1805" i="1" dirty="0">
                <a:latin typeface="+mn-lt"/>
              </a:rPr>
              <a:t> </a:t>
            </a:r>
            <a:r>
              <a:rPr lang="en-US" sz="1805" dirty="0">
                <a:latin typeface="+mn-lt"/>
              </a:rPr>
              <a:t> = .05</a:t>
            </a:r>
          </a:p>
        </p:txBody>
      </p:sp>
      <p:sp>
        <p:nvSpPr>
          <p:cNvPr id="196643" name="Text Box 35"/>
          <p:cNvSpPr txBox="1">
            <a:spLocks noChangeArrowheads="1"/>
          </p:cNvSpPr>
          <p:nvPr/>
        </p:nvSpPr>
        <p:spPr bwMode="auto">
          <a:xfrm>
            <a:off x="648314" y="2061297"/>
            <a:ext cx="4049185" cy="370101"/>
          </a:xfrm>
          <a:prstGeom prst="rect">
            <a:avLst/>
          </a:prstGeom>
          <a:noFill/>
          <a:ln w="12700">
            <a:noFill/>
            <a:miter lim="800000"/>
            <a:headEnd/>
            <a:tailEnd/>
          </a:ln>
          <a:effectLst/>
        </p:spPr>
        <p:txBody>
          <a:bodyPr wrap="none">
            <a:spAutoFit/>
          </a:bodyPr>
          <a:lstStyle/>
          <a:p>
            <a:pPr marL="257827" indent="-257827">
              <a:buSzPct val="100000"/>
              <a:buFont typeface="Arial" panose="020B0604020202020204" pitchFamily="34" charset="0"/>
              <a:buChar char="•"/>
              <a:defRPr/>
            </a:pPr>
            <a:r>
              <a:rPr lang="en-US" sz="1805" i="1" dirty="0">
                <a:latin typeface="+mn-lt"/>
              </a:rPr>
              <a:t>p</a:t>
            </a:r>
            <a:r>
              <a:rPr lang="en-US" sz="1805" dirty="0">
                <a:latin typeface="+mn-lt"/>
              </a:rPr>
              <a:t> -Value and Critical Value Approaches</a:t>
            </a:r>
          </a:p>
        </p:txBody>
      </p:sp>
      <p:sp>
        <p:nvSpPr>
          <p:cNvPr id="196645" name="Text Box 37"/>
          <p:cNvSpPr txBox="1">
            <a:spLocks noChangeArrowheads="1"/>
          </p:cNvSpPr>
          <p:nvPr/>
        </p:nvSpPr>
        <p:spPr bwMode="auto">
          <a:xfrm>
            <a:off x="1211200" y="2930616"/>
            <a:ext cx="4094006" cy="370101"/>
          </a:xfrm>
          <a:prstGeom prst="rect">
            <a:avLst/>
          </a:prstGeom>
          <a:noFill/>
          <a:ln w="12700">
            <a:noFill/>
            <a:miter lim="800000"/>
            <a:headEnd/>
            <a:tailEnd/>
          </a:ln>
          <a:effectLst/>
        </p:spPr>
        <p:txBody>
          <a:bodyPr wrap="none">
            <a:spAutoFit/>
          </a:bodyPr>
          <a:lstStyle/>
          <a:p>
            <a:pPr algn="l">
              <a:defRPr/>
            </a:pPr>
            <a:r>
              <a:rPr lang="en-US" sz="1805" dirty="0">
                <a:latin typeface="+mn-lt"/>
              </a:rPr>
              <a:t>3.  Compute the value of the test statistic.</a:t>
            </a:r>
          </a:p>
        </p:txBody>
      </p:sp>
      <p:sp>
        <p:nvSpPr>
          <p:cNvPr id="196648" name="Text Box 40"/>
          <p:cNvSpPr txBox="1">
            <a:spLocks noChangeArrowheads="1"/>
          </p:cNvSpPr>
          <p:nvPr/>
        </p:nvSpPr>
        <p:spPr bwMode="auto">
          <a:xfrm>
            <a:off x="3290093" y="4678014"/>
            <a:ext cx="2667718" cy="370101"/>
          </a:xfrm>
          <a:prstGeom prst="rect">
            <a:avLst/>
          </a:prstGeom>
          <a:noFill/>
          <a:ln w="12700">
            <a:noFill/>
            <a:miter lim="800000"/>
            <a:headEnd/>
            <a:tailEnd/>
          </a:ln>
          <a:effectLst/>
        </p:spPr>
        <p:txBody>
          <a:bodyPr wrap="none">
            <a:spAutoFit/>
          </a:bodyPr>
          <a:lstStyle/>
          <a:p>
            <a:pPr algn="l">
              <a:defRPr/>
            </a:pPr>
            <a:r>
              <a:rPr lang="en-US" sz="1805" dirty="0">
                <a:latin typeface="+mn-lt"/>
              </a:rPr>
              <a:t>MSTR = 490/(3 - 1) =    245</a:t>
            </a:r>
          </a:p>
        </p:txBody>
      </p:sp>
      <p:sp>
        <p:nvSpPr>
          <p:cNvPr id="196649" name="Text Box 41"/>
          <p:cNvSpPr txBox="1">
            <a:spLocks noChangeArrowheads="1"/>
          </p:cNvSpPr>
          <p:nvPr/>
        </p:nvSpPr>
        <p:spPr bwMode="auto">
          <a:xfrm>
            <a:off x="2243536" y="4348587"/>
            <a:ext cx="4810932" cy="370101"/>
          </a:xfrm>
          <a:prstGeom prst="rect">
            <a:avLst/>
          </a:prstGeom>
          <a:noFill/>
          <a:ln w="12700">
            <a:noFill/>
            <a:miter lim="800000"/>
            <a:headEnd/>
            <a:tailEnd/>
          </a:ln>
          <a:effectLst/>
        </p:spPr>
        <p:txBody>
          <a:bodyPr wrap="none">
            <a:spAutoFit/>
          </a:bodyPr>
          <a:lstStyle/>
          <a:p>
            <a:pPr algn="l">
              <a:defRPr/>
            </a:pPr>
            <a:r>
              <a:rPr lang="en-US" sz="1805" dirty="0">
                <a:latin typeface="+mn-lt"/>
              </a:rPr>
              <a:t>SSTR = 5(55 - 60)</a:t>
            </a:r>
            <a:r>
              <a:rPr lang="en-US" sz="1805" baseline="30000" dirty="0">
                <a:latin typeface="+mn-lt"/>
              </a:rPr>
              <a:t>2</a:t>
            </a:r>
            <a:r>
              <a:rPr lang="en-US" sz="1805" dirty="0">
                <a:latin typeface="+mn-lt"/>
              </a:rPr>
              <a:t> + 5(68 - 60)</a:t>
            </a:r>
            <a:r>
              <a:rPr lang="en-US" sz="1805" baseline="30000" dirty="0">
                <a:latin typeface="+mn-lt"/>
              </a:rPr>
              <a:t>2</a:t>
            </a:r>
            <a:r>
              <a:rPr lang="en-US" sz="1805" dirty="0">
                <a:latin typeface="+mn-lt"/>
              </a:rPr>
              <a:t> + 5(57 - 60)</a:t>
            </a:r>
            <a:r>
              <a:rPr lang="en-US" sz="1805" baseline="30000" dirty="0">
                <a:latin typeface="+mn-lt"/>
              </a:rPr>
              <a:t>2</a:t>
            </a:r>
            <a:r>
              <a:rPr lang="en-US" sz="1805" dirty="0">
                <a:latin typeface="+mn-lt"/>
              </a:rPr>
              <a:t> = 490</a:t>
            </a:r>
          </a:p>
        </p:txBody>
      </p:sp>
      <mc:AlternateContent xmlns:mc="http://schemas.openxmlformats.org/markup-compatibility/2006" xmlns:a14="http://schemas.microsoft.com/office/drawing/2010/main">
        <mc:Choice Requires="a14">
          <p:sp>
            <p:nvSpPr>
              <p:cNvPr id="196651" name="Text Box 43"/>
              <p:cNvSpPr txBox="1">
                <a:spLocks noChangeArrowheads="1"/>
              </p:cNvSpPr>
              <p:nvPr/>
            </p:nvSpPr>
            <p:spPr bwMode="auto">
              <a:xfrm>
                <a:off x="3366452" y="4001480"/>
                <a:ext cx="2482346" cy="370101"/>
              </a:xfrm>
              <a:prstGeom prst="rect">
                <a:avLst/>
              </a:prstGeom>
              <a:noFill/>
              <a:ln w="12700">
                <a:noFill/>
                <a:miter lim="800000"/>
                <a:headEnd/>
                <a:tailEnd/>
              </a:ln>
              <a:effectLst/>
            </p:spPr>
            <p:txBody>
              <a:bodyPr wrap="none">
                <a:spAutoFit/>
              </a:bodyPr>
              <a:lstStyle/>
              <a:p>
                <a:pPr algn="l">
                  <a:defRPr/>
                </a:pPr>
                <a14:m>
                  <m:oMath xmlns:m="http://schemas.openxmlformats.org/officeDocument/2006/math">
                    <m:acc>
                      <m:accPr>
                        <m:chr m:val="̿"/>
                        <m:ctrlPr>
                          <a:rPr lang="en-US" sz="1805" i="1">
                            <a:latin typeface="Cambria Math" panose="02040503050406030204" pitchFamily="18" charset="0"/>
                          </a:rPr>
                        </m:ctrlPr>
                      </m:accPr>
                      <m:e>
                        <m:r>
                          <a:rPr lang="en-US" sz="1805" i="1">
                            <a:latin typeface="Cambria Math"/>
                          </a:rPr>
                          <m:t>𝑥</m:t>
                        </m:r>
                      </m:e>
                    </m:acc>
                    <m:r>
                      <a:rPr lang="en-US" sz="1805" i="1">
                        <a:latin typeface="Cambria Math"/>
                      </a:rPr>
                      <m:t> </m:t>
                    </m:r>
                  </m:oMath>
                </a14:m>
                <a:r>
                  <a:rPr lang="en-US" sz="1805" dirty="0">
                    <a:latin typeface="+mn-lt"/>
                  </a:rPr>
                  <a:t>= (55 + 68 + 57)/3 = 60</a:t>
                </a:r>
              </a:p>
            </p:txBody>
          </p:sp>
        </mc:Choice>
        <mc:Fallback xmlns="">
          <p:sp>
            <p:nvSpPr>
              <p:cNvPr id="196651" name="Text Box 43"/>
              <p:cNvSpPr txBox="1">
                <a:spLocks noRot="1" noChangeAspect="1" noMove="1" noResize="1" noEditPoints="1" noAdjustHandles="1" noChangeArrowheads="1" noChangeShapeType="1" noTextEdit="1"/>
              </p:cNvSpPr>
              <p:nvPr/>
            </p:nvSpPr>
            <p:spPr bwMode="auto">
              <a:xfrm>
                <a:off x="3366452" y="4001480"/>
                <a:ext cx="2482346" cy="370101"/>
              </a:xfrm>
              <a:prstGeom prst="rect">
                <a:avLst/>
              </a:prstGeom>
              <a:blipFill>
                <a:blip r:embed="rId2"/>
                <a:stretch>
                  <a:fillRect t="-8197" r="-1474" b="-24590"/>
                </a:stretch>
              </a:blipFill>
              <a:ln w="12700">
                <a:noFill/>
                <a:miter lim="800000"/>
                <a:headEnd/>
                <a:tailEnd/>
              </a:ln>
              <a:effectLst/>
            </p:spPr>
            <p:txBody>
              <a:bodyPr/>
              <a:lstStyle/>
              <a:p>
                <a:r>
                  <a:rPr lang="en-US">
                    <a:noFill/>
                  </a:rPr>
                  <a:t> </a:t>
                </a:r>
              </a:p>
            </p:txBody>
          </p:sp>
        </mc:Fallback>
      </mc:AlternateContent>
      <p:sp>
        <p:nvSpPr>
          <p:cNvPr id="196653" name="Text Box 45"/>
          <p:cNvSpPr txBox="1">
            <a:spLocks noChangeArrowheads="1"/>
          </p:cNvSpPr>
          <p:nvPr/>
        </p:nvSpPr>
        <p:spPr bwMode="auto">
          <a:xfrm>
            <a:off x="3251441" y="3689732"/>
            <a:ext cx="2762038" cy="370101"/>
          </a:xfrm>
          <a:prstGeom prst="rect">
            <a:avLst/>
          </a:prstGeom>
          <a:noFill/>
          <a:ln w="12700">
            <a:noFill/>
            <a:miter lim="800000"/>
            <a:headEnd/>
            <a:tailEnd/>
          </a:ln>
          <a:effectLst/>
        </p:spPr>
        <p:txBody>
          <a:bodyPr wrap="none">
            <a:spAutoFit/>
          </a:bodyPr>
          <a:lstStyle/>
          <a:p>
            <a:pPr algn="l">
              <a:defRPr/>
            </a:pPr>
            <a:r>
              <a:rPr lang="en-US" sz="1805" dirty="0">
                <a:latin typeface="+mn-lt"/>
              </a:rPr>
              <a:t>(Sample sizes are all equal.)</a:t>
            </a:r>
          </a:p>
        </p:txBody>
      </p:sp>
      <p:sp>
        <p:nvSpPr>
          <p:cNvPr id="196654" name="Text Box 46"/>
          <p:cNvSpPr txBox="1">
            <a:spLocks noChangeArrowheads="1"/>
          </p:cNvSpPr>
          <p:nvPr/>
        </p:nvSpPr>
        <p:spPr bwMode="auto">
          <a:xfrm>
            <a:off x="3003304" y="3360305"/>
            <a:ext cx="3232231" cy="370101"/>
          </a:xfrm>
          <a:prstGeom prst="rect">
            <a:avLst/>
          </a:prstGeom>
          <a:noFill/>
          <a:ln w="12700">
            <a:noFill/>
            <a:miter lim="800000"/>
            <a:headEnd/>
            <a:tailEnd/>
          </a:ln>
          <a:effectLst/>
        </p:spPr>
        <p:txBody>
          <a:bodyPr wrap="none">
            <a:spAutoFit/>
          </a:bodyPr>
          <a:lstStyle/>
          <a:p>
            <a:pPr algn="l">
              <a:spcBef>
                <a:spcPct val="20000"/>
              </a:spcBef>
              <a:buClr>
                <a:srgbClr val="66FFFF"/>
              </a:buClr>
              <a:buSzPct val="75000"/>
              <a:buFont typeface="Monotype Sorts" pitchFamily="2" charset="2"/>
              <a:buNone/>
              <a:defRPr/>
            </a:pPr>
            <a:r>
              <a:rPr lang="en-US" sz="1805" u="sng" dirty="0">
                <a:latin typeface="+mn-lt"/>
              </a:rPr>
              <a:t>Mean Square Due to Treatments</a:t>
            </a:r>
            <a:endParaRPr lang="en-US" sz="1805" dirty="0">
              <a:latin typeface="+mn-lt"/>
            </a:endParaRPr>
          </a:p>
        </p:txBody>
      </p:sp>
      <p:sp>
        <p:nvSpPr>
          <p:cNvPr id="16" name="Rectangle 25"/>
          <p:cNvSpPr>
            <a:spLocks noChangeArrowheads="1"/>
          </p:cNvSpPr>
          <p:nvPr/>
        </p:nvSpPr>
        <p:spPr bwMode="auto">
          <a:xfrm>
            <a:off x="544398" y="1231210"/>
            <a:ext cx="7772400" cy="612305"/>
          </a:xfrm>
          <a:prstGeom prst="rect">
            <a:avLst/>
          </a:prstGeom>
          <a:noFill/>
          <a:ln w="12700">
            <a:noFill/>
            <a:miter lim="800000"/>
            <a:headEnd/>
            <a:tailEnd/>
          </a:ln>
          <a:effectLst/>
        </p:spPr>
        <p:txBody>
          <a:bodyPr lIns="68034" tIns="33420" rIns="68034" bIns="33420" anchor="ctr"/>
          <a:lstStyle/>
          <a:p>
            <a:pPr algn="l">
              <a:defRPr/>
            </a:pPr>
            <a:r>
              <a:rPr lang="en-US" sz="2400" b="1" dirty="0">
                <a:latin typeface="+mn-lt"/>
              </a:rPr>
              <a:t>Testing for the Equality of </a:t>
            </a:r>
            <a:r>
              <a:rPr lang="en-US" sz="2400" b="1" i="1" dirty="0">
                <a:latin typeface="+mn-lt"/>
              </a:rPr>
              <a:t>k</a:t>
            </a:r>
            <a:r>
              <a:rPr lang="en-US" sz="2400" b="1" dirty="0">
                <a:latin typeface="+mn-lt"/>
              </a:rPr>
              <a:t>  Population Means: An Observational Study</a:t>
            </a:r>
          </a:p>
        </p:txBody>
      </p:sp>
    </p:spTree>
    <p:extLst>
      <p:ext uri="{BB962C8B-B14F-4D97-AF65-F5344CB8AC3E}">
        <p14:creationId xmlns:p14="http://schemas.microsoft.com/office/powerpoint/2010/main" val="1765114636"/>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272" fill="hold" grpId="0" nodeType="afterEffect">
                                  <p:stCondLst>
                                    <p:cond delay="1000"/>
                                  </p:stCondLst>
                                  <p:childTnLst>
                                    <p:set>
                                      <p:cBhvr>
                                        <p:cTn id="6" dur="1" fill="hold">
                                          <p:stCondLst>
                                            <p:cond delay="0"/>
                                          </p:stCondLst>
                                        </p:cTn>
                                        <p:tgtEl>
                                          <p:spTgt spid="196611"/>
                                        </p:tgtEl>
                                        <p:attrNameLst>
                                          <p:attrName>style.visibility</p:attrName>
                                        </p:attrNameLst>
                                      </p:cBhvr>
                                      <p:to>
                                        <p:strVal val="visible"/>
                                      </p:to>
                                    </p:set>
                                    <p:anim calcmode="lin" valueType="num">
                                      <p:cBhvr>
                                        <p:cTn id="7" dur="500" fill="hold"/>
                                        <p:tgtEl>
                                          <p:spTgt spid="196611"/>
                                        </p:tgtEl>
                                        <p:attrNameLst>
                                          <p:attrName>ppt_w</p:attrName>
                                        </p:attrNameLst>
                                      </p:cBhvr>
                                      <p:tavLst>
                                        <p:tav tm="0">
                                          <p:val>
                                            <p:strVal val="2/3*#ppt_w"/>
                                          </p:val>
                                        </p:tav>
                                        <p:tav tm="100000">
                                          <p:val>
                                            <p:strVal val="#ppt_w"/>
                                          </p:val>
                                        </p:tav>
                                      </p:tavLst>
                                    </p:anim>
                                    <p:anim calcmode="lin" valueType="num">
                                      <p:cBhvr>
                                        <p:cTn id="8" dur="500" fill="hold"/>
                                        <p:tgtEl>
                                          <p:spTgt spid="196611"/>
                                        </p:tgtEl>
                                        <p:attrNameLst>
                                          <p:attrName>ppt_h</p:attrName>
                                        </p:attrNameLst>
                                      </p:cBhvr>
                                      <p:tavLst>
                                        <p:tav tm="0">
                                          <p:val>
                                            <p:strVal val="2/3*#ppt_h"/>
                                          </p:val>
                                        </p:tav>
                                        <p:tav tm="100000">
                                          <p:val>
                                            <p:strVal val="#ppt_h"/>
                                          </p:val>
                                        </p:tav>
                                      </p:tavLst>
                                    </p:anim>
                                  </p:childTnLst>
                                </p:cTn>
                              </p:par>
                            </p:childTnLst>
                          </p:cTn>
                        </p:par>
                        <p:par>
                          <p:cTn id="9" fill="hold">
                            <p:stCondLst>
                              <p:cond delay="1500"/>
                            </p:stCondLst>
                            <p:childTnLst>
                              <p:par>
                                <p:cTn id="10" presetID="12" presetClass="entr" presetSubtype="8" fill="hold" grpId="0" nodeType="afterEffect">
                                  <p:stCondLst>
                                    <p:cond delay="2000"/>
                                  </p:stCondLst>
                                  <p:childTnLst>
                                    <p:set>
                                      <p:cBhvr>
                                        <p:cTn id="11" dur="1" fill="hold">
                                          <p:stCondLst>
                                            <p:cond delay="0"/>
                                          </p:stCondLst>
                                        </p:cTn>
                                        <p:tgtEl>
                                          <p:spTgt spid="196614"/>
                                        </p:tgtEl>
                                        <p:attrNameLst>
                                          <p:attrName>style.visibility</p:attrName>
                                        </p:attrNameLst>
                                      </p:cBhvr>
                                      <p:to>
                                        <p:strVal val="visible"/>
                                      </p:to>
                                    </p:set>
                                    <p:animEffect transition="in" filter="slide(fromLeft)">
                                      <p:cBhvr>
                                        <p:cTn id="12" dur="500"/>
                                        <p:tgtEl>
                                          <p:spTgt spid="196614"/>
                                        </p:tgtEl>
                                      </p:cBhvr>
                                    </p:animEffect>
                                  </p:childTnLst>
                                </p:cTn>
                              </p:par>
                            </p:childTnLst>
                          </p:cTn>
                        </p:par>
                        <p:par>
                          <p:cTn id="13" fill="hold">
                            <p:stCondLst>
                              <p:cond delay="4000"/>
                            </p:stCondLst>
                            <p:childTnLst>
                              <p:par>
                                <p:cTn id="14" presetID="23" presetClass="entr" presetSubtype="272" fill="hold" grpId="0" nodeType="afterEffect">
                                  <p:stCondLst>
                                    <p:cond delay="1000"/>
                                  </p:stCondLst>
                                  <p:childTnLst>
                                    <p:set>
                                      <p:cBhvr>
                                        <p:cTn id="15" dur="1" fill="hold">
                                          <p:stCondLst>
                                            <p:cond delay="0"/>
                                          </p:stCondLst>
                                        </p:cTn>
                                        <p:tgtEl>
                                          <p:spTgt spid="196645"/>
                                        </p:tgtEl>
                                        <p:attrNameLst>
                                          <p:attrName>style.visibility</p:attrName>
                                        </p:attrNameLst>
                                      </p:cBhvr>
                                      <p:to>
                                        <p:strVal val="visible"/>
                                      </p:to>
                                    </p:set>
                                    <p:anim calcmode="lin" valueType="num">
                                      <p:cBhvr>
                                        <p:cTn id="16" dur="500" fill="hold"/>
                                        <p:tgtEl>
                                          <p:spTgt spid="196645"/>
                                        </p:tgtEl>
                                        <p:attrNameLst>
                                          <p:attrName>ppt_w</p:attrName>
                                        </p:attrNameLst>
                                      </p:cBhvr>
                                      <p:tavLst>
                                        <p:tav tm="0">
                                          <p:val>
                                            <p:strVal val="2/3*#ppt_w"/>
                                          </p:val>
                                        </p:tav>
                                        <p:tav tm="100000">
                                          <p:val>
                                            <p:strVal val="#ppt_w"/>
                                          </p:val>
                                        </p:tav>
                                      </p:tavLst>
                                    </p:anim>
                                    <p:anim calcmode="lin" valueType="num">
                                      <p:cBhvr>
                                        <p:cTn id="17" dur="500" fill="hold"/>
                                        <p:tgtEl>
                                          <p:spTgt spid="196645"/>
                                        </p:tgtEl>
                                        <p:attrNameLst>
                                          <p:attrName>ppt_h</p:attrName>
                                        </p:attrNameLst>
                                      </p:cBhvr>
                                      <p:tavLst>
                                        <p:tav tm="0">
                                          <p:val>
                                            <p:strVal val="2/3*#ppt_h"/>
                                          </p:val>
                                        </p:tav>
                                        <p:tav tm="100000">
                                          <p:val>
                                            <p:strVal val="#ppt_h"/>
                                          </p:val>
                                        </p:tav>
                                      </p:tavLst>
                                    </p:anim>
                                  </p:childTnLst>
                                </p:cTn>
                              </p:par>
                            </p:childTnLst>
                          </p:cTn>
                        </p:par>
                      </p:childTnLst>
                    </p:cTn>
                  </p:par>
                  <p:par>
                    <p:cTn id="18" fill="hold">
                      <p:stCondLst>
                        <p:cond delay="indefinite"/>
                      </p:stCondLst>
                      <p:childTnLst>
                        <p:par>
                          <p:cTn id="19" fill="hold">
                            <p:stCondLst>
                              <p:cond delay="0"/>
                            </p:stCondLst>
                            <p:childTnLst>
                              <p:par>
                                <p:cTn id="20" presetID="12" presetClass="entr" presetSubtype="8" fill="hold" grpId="0" nodeType="clickEffect">
                                  <p:stCondLst>
                                    <p:cond delay="0"/>
                                  </p:stCondLst>
                                  <p:childTnLst>
                                    <p:set>
                                      <p:cBhvr>
                                        <p:cTn id="21" dur="1" fill="hold">
                                          <p:stCondLst>
                                            <p:cond delay="0"/>
                                          </p:stCondLst>
                                        </p:cTn>
                                        <p:tgtEl>
                                          <p:spTgt spid="196654"/>
                                        </p:tgtEl>
                                        <p:attrNameLst>
                                          <p:attrName>style.visibility</p:attrName>
                                        </p:attrNameLst>
                                      </p:cBhvr>
                                      <p:to>
                                        <p:strVal val="visible"/>
                                      </p:to>
                                    </p:set>
                                    <p:animEffect transition="in" filter="slide(fromLeft)">
                                      <p:cBhvr>
                                        <p:cTn id="22" dur="500"/>
                                        <p:tgtEl>
                                          <p:spTgt spid="196654"/>
                                        </p:tgtEl>
                                      </p:cBhvr>
                                    </p:animEffect>
                                  </p:childTnLst>
                                </p:cTn>
                              </p:par>
                            </p:childTnLst>
                          </p:cTn>
                        </p:par>
                        <p:par>
                          <p:cTn id="23" fill="hold">
                            <p:stCondLst>
                              <p:cond delay="500"/>
                            </p:stCondLst>
                            <p:childTnLst>
                              <p:par>
                                <p:cTn id="24" presetID="12" presetClass="entr" presetSubtype="8" fill="hold" grpId="0" nodeType="afterEffect">
                                  <p:stCondLst>
                                    <p:cond delay="2000"/>
                                  </p:stCondLst>
                                  <p:childTnLst>
                                    <p:set>
                                      <p:cBhvr>
                                        <p:cTn id="25" dur="1" fill="hold">
                                          <p:stCondLst>
                                            <p:cond delay="0"/>
                                          </p:stCondLst>
                                        </p:cTn>
                                        <p:tgtEl>
                                          <p:spTgt spid="196653"/>
                                        </p:tgtEl>
                                        <p:attrNameLst>
                                          <p:attrName>style.visibility</p:attrName>
                                        </p:attrNameLst>
                                      </p:cBhvr>
                                      <p:to>
                                        <p:strVal val="visible"/>
                                      </p:to>
                                    </p:set>
                                    <p:animEffect transition="in" filter="slide(fromLeft)">
                                      <p:cBhvr>
                                        <p:cTn id="26" dur="500"/>
                                        <p:tgtEl>
                                          <p:spTgt spid="196653"/>
                                        </p:tgtEl>
                                      </p:cBhvr>
                                    </p:animEffect>
                                  </p:childTnLst>
                                </p:cTn>
                              </p:par>
                            </p:childTnLst>
                          </p:cTn>
                        </p:par>
                        <p:par>
                          <p:cTn id="27" fill="hold">
                            <p:stCondLst>
                              <p:cond delay="3000"/>
                            </p:stCondLst>
                            <p:childTnLst>
                              <p:par>
                                <p:cTn id="28" presetID="12" presetClass="entr" presetSubtype="8" fill="hold" grpId="0" nodeType="afterEffect">
                                  <p:stCondLst>
                                    <p:cond delay="1000"/>
                                  </p:stCondLst>
                                  <p:childTnLst>
                                    <p:set>
                                      <p:cBhvr>
                                        <p:cTn id="29" dur="1" fill="hold">
                                          <p:stCondLst>
                                            <p:cond delay="0"/>
                                          </p:stCondLst>
                                        </p:cTn>
                                        <p:tgtEl>
                                          <p:spTgt spid="196651"/>
                                        </p:tgtEl>
                                        <p:attrNameLst>
                                          <p:attrName>style.visibility</p:attrName>
                                        </p:attrNameLst>
                                      </p:cBhvr>
                                      <p:to>
                                        <p:strVal val="visible"/>
                                      </p:to>
                                    </p:set>
                                    <p:anim calcmode="lin" valueType="num">
                                      <p:cBhvr additive="base">
                                        <p:cTn id="30" dur="500"/>
                                        <p:tgtEl>
                                          <p:spTgt spid="196651"/>
                                        </p:tgtEl>
                                        <p:attrNameLst>
                                          <p:attrName>ppt_x</p:attrName>
                                        </p:attrNameLst>
                                      </p:cBhvr>
                                      <p:tavLst>
                                        <p:tav tm="0">
                                          <p:val>
                                            <p:strVal val="#ppt_x-#ppt_w*1.125000"/>
                                          </p:val>
                                        </p:tav>
                                        <p:tav tm="100000">
                                          <p:val>
                                            <p:strVal val="#ppt_x"/>
                                          </p:val>
                                        </p:tav>
                                      </p:tavLst>
                                    </p:anim>
                                    <p:animEffect transition="in" filter="wipe(right)">
                                      <p:cBhvr>
                                        <p:cTn id="31" dur="500"/>
                                        <p:tgtEl>
                                          <p:spTgt spid="196651"/>
                                        </p:tgtEl>
                                      </p:cBhvr>
                                    </p:animEffect>
                                  </p:childTnLst>
                                </p:cTn>
                              </p:par>
                            </p:childTnLst>
                          </p:cTn>
                        </p:par>
                        <p:par>
                          <p:cTn id="32" fill="hold">
                            <p:stCondLst>
                              <p:cond delay="4500"/>
                            </p:stCondLst>
                            <p:childTnLst>
                              <p:par>
                                <p:cTn id="33" presetID="12" presetClass="entr" presetSubtype="8" fill="hold" grpId="0" nodeType="afterEffect">
                                  <p:stCondLst>
                                    <p:cond delay="2000"/>
                                  </p:stCondLst>
                                  <p:childTnLst>
                                    <p:set>
                                      <p:cBhvr>
                                        <p:cTn id="34" dur="1" fill="hold">
                                          <p:stCondLst>
                                            <p:cond delay="0"/>
                                          </p:stCondLst>
                                        </p:cTn>
                                        <p:tgtEl>
                                          <p:spTgt spid="196649"/>
                                        </p:tgtEl>
                                        <p:attrNameLst>
                                          <p:attrName>style.visibility</p:attrName>
                                        </p:attrNameLst>
                                      </p:cBhvr>
                                      <p:to>
                                        <p:strVal val="visible"/>
                                      </p:to>
                                    </p:set>
                                    <p:animEffect transition="in" filter="slide(fromLeft)">
                                      <p:cBhvr>
                                        <p:cTn id="35" dur="500"/>
                                        <p:tgtEl>
                                          <p:spTgt spid="196649"/>
                                        </p:tgtEl>
                                      </p:cBhvr>
                                    </p:animEffect>
                                  </p:childTnLst>
                                </p:cTn>
                              </p:par>
                            </p:childTnLst>
                          </p:cTn>
                        </p:par>
                        <p:par>
                          <p:cTn id="36" fill="hold">
                            <p:stCondLst>
                              <p:cond delay="7000"/>
                            </p:stCondLst>
                            <p:childTnLst>
                              <p:par>
                                <p:cTn id="37" presetID="12" presetClass="entr" presetSubtype="8" fill="hold" grpId="0" nodeType="afterEffect">
                                  <p:stCondLst>
                                    <p:cond delay="2000"/>
                                  </p:stCondLst>
                                  <p:childTnLst>
                                    <p:set>
                                      <p:cBhvr>
                                        <p:cTn id="38" dur="1" fill="hold">
                                          <p:stCondLst>
                                            <p:cond delay="0"/>
                                          </p:stCondLst>
                                        </p:cTn>
                                        <p:tgtEl>
                                          <p:spTgt spid="196648"/>
                                        </p:tgtEl>
                                        <p:attrNameLst>
                                          <p:attrName>style.visibility</p:attrName>
                                        </p:attrNameLst>
                                      </p:cBhvr>
                                      <p:to>
                                        <p:strVal val="visible"/>
                                      </p:to>
                                    </p:set>
                                    <p:animEffect transition="in" filter="slide(fromLeft)">
                                      <p:cBhvr>
                                        <p:cTn id="39" dur="500"/>
                                        <p:tgtEl>
                                          <p:spTgt spid="1966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6611" grpId="0" autoUpdateAnimBg="0"/>
      <p:bldP spid="196614" grpId="0" autoUpdateAnimBg="0"/>
      <p:bldP spid="196645" grpId="0" autoUpdateAnimBg="0"/>
      <p:bldP spid="196648" grpId="0" autoUpdateAnimBg="0"/>
      <p:bldP spid="196649" grpId="0" autoUpdateAnimBg="0"/>
      <p:bldP spid="196651" grpId="0"/>
      <p:bldP spid="196653" grpId="0" autoUpdateAnimBg="0"/>
      <p:bldP spid="196654" grpId="0"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5" name="Text Box 3"/>
          <p:cNvSpPr txBox="1">
            <a:spLocks noChangeArrowheads="1"/>
          </p:cNvSpPr>
          <p:nvPr/>
        </p:nvSpPr>
        <p:spPr bwMode="auto">
          <a:xfrm>
            <a:off x="1236663" y="2433029"/>
            <a:ext cx="4094006" cy="370101"/>
          </a:xfrm>
          <a:prstGeom prst="rect">
            <a:avLst/>
          </a:prstGeom>
          <a:noFill/>
          <a:ln w="12700">
            <a:noFill/>
            <a:miter lim="800000"/>
            <a:headEnd/>
            <a:tailEnd/>
          </a:ln>
          <a:effectLst/>
        </p:spPr>
        <p:txBody>
          <a:bodyPr wrap="none">
            <a:spAutoFit/>
          </a:bodyPr>
          <a:lstStyle/>
          <a:p>
            <a:pPr algn="l">
              <a:defRPr/>
            </a:pPr>
            <a:r>
              <a:rPr lang="en-US" sz="1805" dirty="0">
                <a:latin typeface="+mn-lt"/>
              </a:rPr>
              <a:t>3.  Compute the value of the test statistic.</a:t>
            </a:r>
          </a:p>
        </p:txBody>
      </p:sp>
      <p:sp>
        <p:nvSpPr>
          <p:cNvPr id="197659" name="Text Box 27"/>
          <p:cNvSpPr txBox="1">
            <a:spLocks noChangeArrowheads="1"/>
          </p:cNvSpPr>
          <p:nvPr/>
        </p:nvSpPr>
        <p:spPr bwMode="auto">
          <a:xfrm>
            <a:off x="3152699" y="3639073"/>
            <a:ext cx="2795958" cy="370101"/>
          </a:xfrm>
          <a:prstGeom prst="rect">
            <a:avLst/>
          </a:prstGeom>
          <a:noFill/>
          <a:ln w="12700">
            <a:noFill/>
            <a:miter lim="800000"/>
            <a:headEnd/>
            <a:tailEnd/>
          </a:ln>
          <a:effectLst/>
        </p:spPr>
        <p:txBody>
          <a:bodyPr wrap="none">
            <a:spAutoFit/>
          </a:bodyPr>
          <a:lstStyle/>
          <a:p>
            <a:pPr algn="l">
              <a:defRPr/>
            </a:pPr>
            <a:r>
              <a:rPr lang="en-US" sz="1805" dirty="0">
                <a:latin typeface="+mn-lt"/>
              </a:rPr>
              <a:t>MSE = 308/(15 - 3) = 25.667</a:t>
            </a:r>
          </a:p>
        </p:txBody>
      </p:sp>
      <p:sp>
        <p:nvSpPr>
          <p:cNvPr id="197660" name="Text Box 28"/>
          <p:cNvSpPr txBox="1">
            <a:spLocks noChangeArrowheads="1"/>
          </p:cNvSpPr>
          <p:nvPr/>
        </p:nvSpPr>
        <p:spPr bwMode="auto">
          <a:xfrm>
            <a:off x="2646059" y="3252354"/>
            <a:ext cx="3746538" cy="370101"/>
          </a:xfrm>
          <a:prstGeom prst="rect">
            <a:avLst/>
          </a:prstGeom>
          <a:noFill/>
          <a:ln w="12700">
            <a:noFill/>
            <a:miter lim="800000"/>
            <a:headEnd/>
            <a:tailEnd/>
          </a:ln>
          <a:effectLst/>
        </p:spPr>
        <p:txBody>
          <a:bodyPr wrap="none">
            <a:spAutoFit/>
          </a:bodyPr>
          <a:lstStyle/>
          <a:p>
            <a:pPr algn="l">
              <a:defRPr/>
            </a:pPr>
            <a:r>
              <a:rPr lang="en-US" sz="1805" dirty="0">
                <a:latin typeface="+mn-lt"/>
              </a:rPr>
              <a:t>SSE = 4(26.0) + 4(26.5) + 4(24.5) = 308</a:t>
            </a:r>
          </a:p>
        </p:txBody>
      </p:sp>
      <p:sp>
        <p:nvSpPr>
          <p:cNvPr id="197661" name="Text Box 29"/>
          <p:cNvSpPr txBox="1">
            <a:spLocks noChangeArrowheads="1"/>
          </p:cNvSpPr>
          <p:nvPr/>
        </p:nvSpPr>
        <p:spPr bwMode="auto">
          <a:xfrm>
            <a:off x="3245236" y="2925314"/>
            <a:ext cx="2642647" cy="370101"/>
          </a:xfrm>
          <a:prstGeom prst="rect">
            <a:avLst/>
          </a:prstGeom>
          <a:noFill/>
          <a:ln w="12700">
            <a:noFill/>
            <a:miter lim="800000"/>
            <a:headEnd/>
            <a:tailEnd/>
          </a:ln>
          <a:effectLst/>
        </p:spPr>
        <p:txBody>
          <a:bodyPr wrap="none">
            <a:spAutoFit/>
          </a:bodyPr>
          <a:lstStyle/>
          <a:p>
            <a:pPr algn="l">
              <a:spcBef>
                <a:spcPct val="20000"/>
              </a:spcBef>
              <a:buClr>
                <a:srgbClr val="66FFFF"/>
              </a:buClr>
              <a:buSzPct val="75000"/>
              <a:buFont typeface="Monotype Sorts" pitchFamily="2" charset="2"/>
              <a:buNone/>
              <a:defRPr/>
            </a:pPr>
            <a:r>
              <a:rPr lang="en-US" sz="1805" u="sng" dirty="0">
                <a:latin typeface="+mn-lt"/>
              </a:rPr>
              <a:t>Mean Square Due to Error</a:t>
            </a:r>
            <a:endParaRPr lang="en-US" sz="1805" dirty="0">
              <a:latin typeface="+mn-lt"/>
            </a:endParaRPr>
          </a:p>
        </p:txBody>
      </p:sp>
      <p:sp>
        <p:nvSpPr>
          <p:cNvPr id="197672" name="Rectangle 40"/>
          <p:cNvSpPr>
            <a:spLocks noChangeArrowheads="1"/>
          </p:cNvSpPr>
          <p:nvPr/>
        </p:nvSpPr>
        <p:spPr bwMode="auto">
          <a:xfrm>
            <a:off x="2669872" y="4031761"/>
            <a:ext cx="3650358" cy="370101"/>
          </a:xfrm>
          <a:prstGeom prst="rect">
            <a:avLst/>
          </a:prstGeom>
          <a:noFill/>
          <a:ln w="12700">
            <a:noFill/>
            <a:miter lim="800000"/>
            <a:headEnd/>
            <a:tailEnd/>
          </a:ln>
          <a:effectLst/>
        </p:spPr>
        <p:txBody>
          <a:bodyPr wrap="none">
            <a:spAutoFit/>
          </a:bodyPr>
          <a:lstStyle/>
          <a:p>
            <a:pPr algn="l">
              <a:defRPr/>
            </a:pPr>
            <a:r>
              <a:rPr lang="en-US" sz="1805" i="1" dirty="0">
                <a:latin typeface="+mn-lt"/>
              </a:rPr>
              <a:t>F</a:t>
            </a:r>
            <a:r>
              <a:rPr lang="en-US" sz="1805" dirty="0">
                <a:latin typeface="+mn-lt"/>
              </a:rPr>
              <a:t> = MSTR/MSE = 245/25.667 =    9.55</a:t>
            </a:r>
          </a:p>
        </p:txBody>
      </p:sp>
      <p:sp>
        <p:nvSpPr>
          <p:cNvPr id="197674" name="Text Box 42"/>
          <p:cNvSpPr txBox="1">
            <a:spLocks noChangeArrowheads="1"/>
          </p:cNvSpPr>
          <p:nvPr/>
        </p:nvSpPr>
        <p:spPr bwMode="auto">
          <a:xfrm>
            <a:off x="648314" y="2061297"/>
            <a:ext cx="4049185" cy="370101"/>
          </a:xfrm>
          <a:prstGeom prst="rect">
            <a:avLst/>
          </a:prstGeom>
          <a:noFill/>
          <a:ln w="12700">
            <a:noFill/>
            <a:miter lim="800000"/>
            <a:headEnd/>
            <a:tailEnd/>
          </a:ln>
          <a:effectLst/>
        </p:spPr>
        <p:txBody>
          <a:bodyPr wrap="none">
            <a:spAutoFit/>
          </a:bodyPr>
          <a:lstStyle/>
          <a:p>
            <a:pPr marL="257827" indent="-257827">
              <a:buSzPct val="100000"/>
              <a:buFont typeface="Arial" panose="020B0604020202020204" pitchFamily="34" charset="0"/>
              <a:buChar char="•"/>
              <a:defRPr/>
            </a:pPr>
            <a:r>
              <a:rPr lang="en-US" sz="1805" i="1" dirty="0">
                <a:latin typeface="+mn-lt"/>
              </a:rPr>
              <a:t>p</a:t>
            </a:r>
            <a:r>
              <a:rPr lang="en-US" sz="1805" dirty="0">
                <a:latin typeface="+mn-lt"/>
              </a:rPr>
              <a:t> -Value and Critical Value Approaches</a:t>
            </a:r>
          </a:p>
        </p:txBody>
      </p:sp>
      <p:sp>
        <p:nvSpPr>
          <p:cNvPr id="14" name="Rectangle 25"/>
          <p:cNvSpPr>
            <a:spLocks noChangeArrowheads="1"/>
          </p:cNvSpPr>
          <p:nvPr/>
        </p:nvSpPr>
        <p:spPr bwMode="auto">
          <a:xfrm>
            <a:off x="440704" y="1142024"/>
            <a:ext cx="7772400" cy="612305"/>
          </a:xfrm>
          <a:prstGeom prst="rect">
            <a:avLst/>
          </a:prstGeom>
          <a:noFill/>
          <a:ln w="12700">
            <a:noFill/>
            <a:miter lim="800000"/>
            <a:headEnd/>
            <a:tailEnd/>
          </a:ln>
          <a:effectLst/>
        </p:spPr>
        <p:txBody>
          <a:bodyPr lIns="68034" tIns="33420" rIns="68034" bIns="33420" anchor="ctr"/>
          <a:lstStyle/>
          <a:p>
            <a:pPr algn="l">
              <a:defRPr/>
            </a:pPr>
            <a:r>
              <a:rPr lang="en-US" sz="2400" b="1" dirty="0">
                <a:latin typeface="+mn-lt"/>
              </a:rPr>
              <a:t>Testing for the Equality of </a:t>
            </a:r>
            <a:r>
              <a:rPr lang="en-US" sz="2400" b="1" i="1" dirty="0">
                <a:latin typeface="+mn-lt"/>
              </a:rPr>
              <a:t>k</a:t>
            </a:r>
            <a:r>
              <a:rPr lang="en-US" sz="2400" b="1" dirty="0">
                <a:latin typeface="+mn-lt"/>
              </a:rPr>
              <a:t>  Population Means: An Observational Study</a:t>
            </a:r>
          </a:p>
        </p:txBody>
      </p:sp>
    </p:spTree>
    <p:extLst>
      <p:ext uri="{BB962C8B-B14F-4D97-AF65-F5344CB8AC3E}">
        <p14:creationId xmlns:p14="http://schemas.microsoft.com/office/powerpoint/2010/main" val="1941926072"/>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272" fill="hold" grpId="0" nodeType="afterEffect">
                                  <p:stCondLst>
                                    <p:cond delay="1000"/>
                                  </p:stCondLst>
                                  <p:childTnLst>
                                    <p:set>
                                      <p:cBhvr>
                                        <p:cTn id="6" dur="1" fill="hold">
                                          <p:stCondLst>
                                            <p:cond delay="0"/>
                                          </p:stCondLst>
                                        </p:cTn>
                                        <p:tgtEl>
                                          <p:spTgt spid="197635"/>
                                        </p:tgtEl>
                                        <p:attrNameLst>
                                          <p:attrName>style.visibility</p:attrName>
                                        </p:attrNameLst>
                                      </p:cBhvr>
                                      <p:to>
                                        <p:strVal val="visible"/>
                                      </p:to>
                                    </p:set>
                                    <p:anim calcmode="lin" valueType="num">
                                      <p:cBhvr>
                                        <p:cTn id="7" dur="500" fill="hold"/>
                                        <p:tgtEl>
                                          <p:spTgt spid="197635"/>
                                        </p:tgtEl>
                                        <p:attrNameLst>
                                          <p:attrName>ppt_w</p:attrName>
                                        </p:attrNameLst>
                                      </p:cBhvr>
                                      <p:tavLst>
                                        <p:tav tm="0">
                                          <p:val>
                                            <p:strVal val="2/3*#ppt_w"/>
                                          </p:val>
                                        </p:tav>
                                        <p:tav tm="100000">
                                          <p:val>
                                            <p:strVal val="#ppt_w"/>
                                          </p:val>
                                        </p:tav>
                                      </p:tavLst>
                                    </p:anim>
                                    <p:anim calcmode="lin" valueType="num">
                                      <p:cBhvr>
                                        <p:cTn id="8" dur="500" fill="hold"/>
                                        <p:tgtEl>
                                          <p:spTgt spid="197635"/>
                                        </p:tgtEl>
                                        <p:attrNameLst>
                                          <p:attrName>ppt_h</p:attrName>
                                        </p:attrNameLst>
                                      </p:cBhvr>
                                      <p:tavLst>
                                        <p:tav tm="0">
                                          <p:val>
                                            <p:strVal val="2/3*#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2" presetClass="entr" presetSubtype="8" fill="hold" grpId="0" nodeType="clickEffect">
                                  <p:stCondLst>
                                    <p:cond delay="0"/>
                                  </p:stCondLst>
                                  <p:childTnLst>
                                    <p:set>
                                      <p:cBhvr>
                                        <p:cTn id="12" dur="1" fill="hold">
                                          <p:stCondLst>
                                            <p:cond delay="0"/>
                                          </p:stCondLst>
                                        </p:cTn>
                                        <p:tgtEl>
                                          <p:spTgt spid="197661"/>
                                        </p:tgtEl>
                                        <p:attrNameLst>
                                          <p:attrName>style.visibility</p:attrName>
                                        </p:attrNameLst>
                                      </p:cBhvr>
                                      <p:to>
                                        <p:strVal val="visible"/>
                                      </p:to>
                                    </p:set>
                                    <p:animEffect transition="in" filter="slide(fromLeft)">
                                      <p:cBhvr>
                                        <p:cTn id="13" dur="500"/>
                                        <p:tgtEl>
                                          <p:spTgt spid="197661"/>
                                        </p:tgtEl>
                                      </p:cBhvr>
                                    </p:animEffect>
                                  </p:childTnLst>
                                </p:cTn>
                              </p:par>
                            </p:childTnLst>
                          </p:cTn>
                        </p:par>
                        <p:par>
                          <p:cTn id="14" fill="hold">
                            <p:stCondLst>
                              <p:cond delay="500"/>
                            </p:stCondLst>
                            <p:childTnLst>
                              <p:par>
                                <p:cTn id="15" presetID="12" presetClass="entr" presetSubtype="8" fill="hold" grpId="0" nodeType="afterEffect">
                                  <p:stCondLst>
                                    <p:cond delay="2000"/>
                                  </p:stCondLst>
                                  <p:childTnLst>
                                    <p:set>
                                      <p:cBhvr>
                                        <p:cTn id="16" dur="1" fill="hold">
                                          <p:stCondLst>
                                            <p:cond delay="0"/>
                                          </p:stCondLst>
                                        </p:cTn>
                                        <p:tgtEl>
                                          <p:spTgt spid="197660"/>
                                        </p:tgtEl>
                                        <p:attrNameLst>
                                          <p:attrName>style.visibility</p:attrName>
                                        </p:attrNameLst>
                                      </p:cBhvr>
                                      <p:to>
                                        <p:strVal val="visible"/>
                                      </p:to>
                                    </p:set>
                                    <p:animEffect transition="in" filter="slide(fromLeft)">
                                      <p:cBhvr>
                                        <p:cTn id="17" dur="500"/>
                                        <p:tgtEl>
                                          <p:spTgt spid="197660"/>
                                        </p:tgtEl>
                                      </p:cBhvr>
                                    </p:animEffect>
                                  </p:childTnLst>
                                </p:cTn>
                              </p:par>
                            </p:childTnLst>
                          </p:cTn>
                        </p:par>
                        <p:par>
                          <p:cTn id="18" fill="hold">
                            <p:stCondLst>
                              <p:cond delay="3000"/>
                            </p:stCondLst>
                            <p:childTnLst>
                              <p:par>
                                <p:cTn id="19" presetID="12" presetClass="entr" presetSubtype="8" fill="hold" grpId="0" nodeType="afterEffect">
                                  <p:stCondLst>
                                    <p:cond delay="2000"/>
                                  </p:stCondLst>
                                  <p:childTnLst>
                                    <p:set>
                                      <p:cBhvr>
                                        <p:cTn id="20" dur="1" fill="hold">
                                          <p:stCondLst>
                                            <p:cond delay="0"/>
                                          </p:stCondLst>
                                        </p:cTn>
                                        <p:tgtEl>
                                          <p:spTgt spid="197659"/>
                                        </p:tgtEl>
                                        <p:attrNameLst>
                                          <p:attrName>style.visibility</p:attrName>
                                        </p:attrNameLst>
                                      </p:cBhvr>
                                      <p:to>
                                        <p:strVal val="visible"/>
                                      </p:to>
                                    </p:set>
                                    <p:animEffect transition="in" filter="slide(fromLeft)">
                                      <p:cBhvr>
                                        <p:cTn id="21" dur="500"/>
                                        <p:tgtEl>
                                          <p:spTgt spid="197659"/>
                                        </p:tgtEl>
                                      </p:cBhvr>
                                    </p:animEffect>
                                  </p:childTnLst>
                                </p:cTn>
                              </p:par>
                            </p:childTnLst>
                          </p:cTn>
                        </p:par>
                        <p:par>
                          <p:cTn id="22" fill="hold">
                            <p:stCondLst>
                              <p:cond delay="5500"/>
                            </p:stCondLst>
                            <p:childTnLst>
                              <p:par>
                                <p:cTn id="23" presetID="12" presetClass="entr" presetSubtype="8" fill="hold" grpId="0" nodeType="afterEffect">
                                  <p:stCondLst>
                                    <p:cond delay="2000"/>
                                  </p:stCondLst>
                                  <p:childTnLst>
                                    <p:set>
                                      <p:cBhvr>
                                        <p:cTn id="24" dur="1" fill="hold">
                                          <p:stCondLst>
                                            <p:cond delay="0"/>
                                          </p:stCondLst>
                                        </p:cTn>
                                        <p:tgtEl>
                                          <p:spTgt spid="197672"/>
                                        </p:tgtEl>
                                        <p:attrNameLst>
                                          <p:attrName>style.visibility</p:attrName>
                                        </p:attrNameLst>
                                      </p:cBhvr>
                                      <p:to>
                                        <p:strVal val="visible"/>
                                      </p:to>
                                    </p:set>
                                    <p:animEffect transition="in" filter="slide(fromLeft)">
                                      <p:cBhvr>
                                        <p:cTn id="25" dur="500"/>
                                        <p:tgtEl>
                                          <p:spTgt spid="1976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7635" grpId="0" autoUpdateAnimBg="0"/>
      <p:bldP spid="197659" grpId="0" autoUpdateAnimBg="0"/>
      <p:bldP spid="197660" grpId="0" autoUpdateAnimBg="0"/>
      <p:bldP spid="197661" grpId="0" autoUpdateAnimBg="0"/>
      <p:bldP spid="197672" grpId="0"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006" name="Text Box 38"/>
          <p:cNvSpPr txBox="1">
            <a:spLocks noChangeArrowheads="1"/>
          </p:cNvSpPr>
          <p:nvPr/>
        </p:nvSpPr>
        <p:spPr bwMode="auto">
          <a:xfrm>
            <a:off x="648314" y="2061297"/>
            <a:ext cx="1682833" cy="370101"/>
          </a:xfrm>
          <a:prstGeom prst="rect">
            <a:avLst/>
          </a:prstGeom>
          <a:noFill/>
          <a:ln w="12700">
            <a:noFill/>
            <a:miter lim="800000"/>
            <a:headEnd/>
            <a:tailEnd/>
          </a:ln>
          <a:effectLst/>
        </p:spPr>
        <p:txBody>
          <a:bodyPr wrap="none">
            <a:spAutoFit/>
          </a:bodyPr>
          <a:lstStyle/>
          <a:p>
            <a:pPr marL="257827" indent="-257827">
              <a:buSzPct val="100000"/>
              <a:buFont typeface="Arial" panose="020B0604020202020204" pitchFamily="34" charset="0"/>
              <a:buChar char="•"/>
              <a:defRPr/>
            </a:pPr>
            <a:r>
              <a:rPr lang="en-US" sz="1805" dirty="0">
                <a:latin typeface="+mn-lt"/>
              </a:rPr>
              <a:t>ANOVA Table</a:t>
            </a:r>
          </a:p>
        </p:txBody>
      </p:sp>
      <p:grpSp>
        <p:nvGrpSpPr>
          <p:cNvPr id="4" name="Group 3"/>
          <p:cNvGrpSpPr/>
          <p:nvPr/>
        </p:nvGrpSpPr>
        <p:grpSpPr>
          <a:xfrm>
            <a:off x="484374" y="2507560"/>
            <a:ext cx="8373930" cy="1959058"/>
            <a:chOff x="681849" y="2203452"/>
            <a:chExt cx="11137617" cy="2605615"/>
          </a:xfrm>
        </p:grpSpPr>
        <p:sp>
          <p:nvSpPr>
            <p:cNvPr id="3" name="Rectangle 2"/>
            <p:cNvSpPr/>
            <p:nvPr/>
          </p:nvSpPr>
          <p:spPr>
            <a:xfrm>
              <a:off x="681849" y="2203452"/>
              <a:ext cx="11137617" cy="2605615"/>
            </a:xfrm>
            <a:prstGeom prst="rect">
              <a:avLst/>
            </a:prstGeom>
            <a:solidFill>
              <a:schemeClr val="bg2"/>
            </a:solid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1971" name="Line 3"/>
            <p:cNvSpPr>
              <a:spLocks noChangeShapeType="1"/>
            </p:cNvSpPr>
            <p:nvPr/>
          </p:nvSpPr>
          <p:spPr bwMode="auto">
            <a:xfrm>
              <a:off x="984121" y="3151189"/>
              <a:ext cx="10626827" cy="0"/>
            </a:xfrm>
            <a:prstGeom prst="line">
              <a:avLst/>
            </a:prstGeom>
            <a:noFill/>
            <a:ln w="12700">
              <a:solidFill>
                <a:schemeClr val="tx1"/>
              </a:solidFill>
              <a:round/>
              <a:headEnd/>
              <a:tailEnd/>
            </a:ln>
            <a:effectLst/>
          </p:spPr>
          <p:txBody>
            <a:bodyPr wrap="none" anchor="ctr"/>
            <a:lstStyle/>
            <a:p>
              <a:pPr>
                <a:defRPr/>
              </a:pPr>
              <a:endParaRPr lang="en-US">
                <a:effectLst/>
                <a:latin typeface="+mn-lt"/>
              </a:endParaRPr>
            </a:p>
          </p:txBody>
        </p:sp>
        <p:sp>
          <p:nvSpPr>
            <p:cNvPr id="211972" name="Rectangle 4"/>
            <p:cNvSpPr>
              <a:spLocks noChangeArrowheads="1"/>
            </p:cNvSpPr>
            <p:nvPr/>
          </p:nvSpPr>
          <p:spPr bwMode="auto">
            <a:xfrm>
              <a:off x="1014748" y="3230564"/>
              <a:ext cx="2052310" cy="1390650"/>
            </a:xfrm>
            <a:prstGeom prst="rect">
              <a:avLst/>
            </a:prstGeom>
            <a:noFill/>
            <a:ln w="12700">
              <a:noFill/>
              <a:miter lim="800000"/>
              <a:headEnd/>
              <a:tailEnd/>
            </a:ln>
            <a:effectLst/>
          </p:spPr>
          <p:txBody>
            <a:bodyPr wrap="none" anchor="ctr"/>
            <a:lstStyle/>
            <a:p>
              <a:pPr algn="l">
                <a:lnSpc>
                  <a:spcPct val="120000"/>
                </a:lnSpc>
                <a:defRPr/>
              </a:pPr>
              <a:r>
                <a:rPr lang="en-US" sz="1805" dirty="0">
                  <a:latin typeface="+mn-lt"/>
                </a:rPr>
                <a:t>Treatment</a:t>
              </a:r>
            </a:p>
            <a:p>
              <a:pPr algn="l">
                <a:lnSpc>
                  <a:spcPct val="120000"/>
                </a:lnSpc>
                <a:defRPr/>
              </a:pPr>
              <a:r>
                <a:rPr lang="en-US" sz="1805" dirty="0">
                  <a:latin typeface="+mn-lt"/>
                </a:rPr>
                <a:t>Error</a:t>
              </a:r>
            </a:p>
            <a:p>
              <a:pPr algn="l">
                <a:lnSpc>
                  <a:spcPct val="120000"/>
                </a:lnSpc>
                <a:defRPr/>
              </a:pPr>
              <a:endParaRPr lang="en-US" sz="752" dirty="0">
                <a:latin typeface="+mn-lt"/>
              </a:endParaRPr>
            </a:p>
            <a:p>
              <a:pPr algn="l">
                <a:lnSpc>
                  <a:spcPct val="120000"/>
                </a:lnSpc>
                <a:defRPr/>
              </a:pPr>
              <a:r>
                <a:rPr lang="en-US" sz="1805" dirty="0">
                  <a:latin typeface="+mn-lt"/>
                </a:rPr>
                <a:t>Total</a:t>
              </a:r>
            </a:p>
          </p:txBody>
        </p:sp>
        <p:sp>
          <p:nvSpPr>
            <p:cNvPr id="211973" name="Rectangle 5"/>
            <p:cNvSpPr>
              <a:spLocks noChangeArrowheads="1"/>
            </p:cNvSpPr>
            <p:nvPr/>
          </p:nvSpPr>
          <p:spPr bwMode="auto">
            <a:xfrm>
              <a:off x="3152222" y="3225801"/>
              <a:ext cx="1114835" cy="1409700"/>
            </a:xfrm>
            <a:prstGeom prst="rect">
              <a:avLst/>
            </a:prstGeom>
            <a:noFill/>
            <a:ln w="12700">
              <a:noFill/>
              <a:miter lim="800000"/>
              <a:headEnd/>
              <a:tailEnd/>
            </a:ln>
            <a:effectLst/>
          </p:spPr>
          <p:txBody>
            <a:bodyPr wrap="none" anchor="ctr"/>
            <a:lstStyle/>
            <a:p>
              <a:pPr>
                <a:lnSpc>
                  <a:spcPct val="120000"/>
                </a:lnSpc>
                <a:defRPr/>
              </a:pPr>
              <a:r>
                <a:rPr lang="en-US" sz="1805">
                  <a:latin typeface="+mn-lt"/>
                </a:rPr>
                <a:t>490</a:t>
              </a:r>
            </a:p>
            <a:p>
              <a:pPr>
                <a:lnSpc>
                  <a:spcPct val="120000"/>
                </a:lnSpc>
                <a:defRPr/>
              </a:pPr>
              <a:r>
                <a:rPr lang="en-US" sz="1805">
                  <a:latin typeface="+mn-lt"/>
                </a:rPr>
                <a:t>308</a:t>
              </a:r>
            </a:p>
            <a:p>
              <a:pPr>
                <a:lnSpc>
                  <a:spcPct val="120000"/>
                </a:lnSpc>
                <a:defRPr/>
              </a:pPr>
              <a:endParaRPr lang="en-US" sz="752">
                <a:latin typeface="+mn-lt"/>
              </a:endParaRPr>
            </a:p>
            <a:p>
              <a:pPr>
                <a:lnSpc>
                  <a:spcPct val="120000"/>
                </a:lnSpc>
                <a:defRPr/>
              </a:pPr>
              <a:r>
                <a:rPr lang="en-US" sz="1805">
                  <a:latin typeface="+mn-lt"/>
                </a:rPr>
                <a:t>798</a:t>
              </a:r>
            </a:p>
          </p:txBody>
        </p:sp>
        <p:sp>
          <p:nvSpPr>
            <p:cNvPr id="211974" name="Rectangle 6"/>
            <p:cNvSpPr>
              <a:spLocks noChangeArrowheads="1"/>
            </p:cNvSpPr>
            <p:nvPr/>
          </p:nvSpPr>
          <p:spPr bwMode="auto">
            <a:xfrm>
              <a:off x="4868816" y="3225801"/>
              <a:ext cx="1190847" cy="1409700"/>
            </a:xfrm>
            <a:prstGeom prst="rect">
              <a:avLst/>
            </a:prstGeom>
            <a:noFill/>
            <a:ln w="12700">
              <a:noFill/>
              <a:miter lim="800000"/>
              <a:headEnd/>
              <a:tailEnd/>
            </a:ln>
            <a:effectLst/>
          </p:spPr>
          <p:txBody>
            <a:bodyPr wrap="none" anchor="ctr"/>
            <a:lstStyle/>
            <a:p>
              <a:pPr algn="r">
                <a:lnSpc>
                  <a:spcPct val="120000"/>
                </a:lnSpc>
                <a:defRPr/>
              </a:pPr>
              <a:r>
                <a:rPr lang="en-US" sz="1805">
                  <a:latin typeface="+mn-lt"/>
                </a:rPr>
                <a:t>2</a:t>
              </a:r>
            </a:p>
            <a:p>
              <a:pPr algn="r">
                <a:lnSpc>
                  <a:spcPct val="120000"/>
                </a:lnSpc>
                <a:defRPr/>
              </a:pPr>
              <a:r>
                <a:rPr lang="en-US" sz="1805">
                  <a:latin typeface="+mn-lt"/>
                </a:rPr>
                <a:t>12</a:t>
              </a:r>
            </a:p>
            <a:p>
              <a:pPr algn="r">
                <a:lnSpc>
                  <a:spcPct val="120000"/>
                </a:lnSpc>
                <a:defRPr/>
              </a:pPr>
              <a:endParaRPr lang="en-US" sz="752">
                <a:latin typeface="+mn-lt"/>
              </a:endParaRPr>
            </a:p>
            <a:p>
              <a:pPr algn="r">
                <a:lnSpc>
                  <a:spcPct val="120000"/>
                </a:lnSpc>
                <a:defRPr/>
              </a:pPr>
              <a:r>
                <a:rPr lang="en-US" sz="1805">
                  <a:latin typeface="+mn-lt"/>
                </a:rPr>
                <a:t>14</a:t>
              </a:r>
            </a:p>
          </p:txBody>
        </p:sp>
        <p:sp>
          <p:nvSpPr>
            <p:cNvPr id="211975" name="Rectangle 7"/>
            <p:cNvSpPr>
              <a:spLocks noChangeArrowheads="1"/>
            </p:cNvSpPr>
            <p:nvPr/>
          </p:nvSpPr>
          <p:spPr bwMode="auto">
            <a:xfrm>
              <a:off x="6839091" y="3163889"/>
              <a:ext cx="1368207" cy="914400"/>
            </a:xfrm>
            <a:prstGeom prst="rect">
              <a:avLst/>
            </a:prstGeom>
            <a:noFill/>
            <a:ln w="12700">
              <a:noFill/>
              <a:miter lim="800000"/>
              <a:headEnd/>
              <a:tailEnd/>
            </a:ln>
            <a:effectLst/>
          </p:spPr>
          <p:txBody>
            <a:bodyPr wrap="none" anchor="ctr"/>
            <a:lstStyle/>
            <a:p>
              <a:pPr algn="r">
                <a:lnSpc>
                  <a:spcPct val="120000"/>
                </a:lnSpc>
                <a:defRPr/>
              </a:pPr>
              <a:r>
                <a:rPr lang="en-US" sz="1805" dirty="0">
                  <a:latin typeface="+mn-lt"/>
                </a:rPr>
                <a:t>245</a:t>
              </a:r>
            </a:p>
            <a:p>
              <a:pPr algn="r">
                <a:lnSpc>
                  <a:spcPct val="120000"/>
                </a:lnSpc>
                <a:defRPr/>
              </a:pPr>
              <a:r>
                <a:rPr lang="en-US" sz="1805" dirty="0">
                  <a:latin typeface="+mn-lt"/>
                </a:rPr>
                <a:t>25.667</a:t>
              </a:r>
            </a:p>
          </p:txBody>
        </p:sp>
        <p:sp>
          <p:nvSpPr>
            <p:cNvPr id="211976" name="Rectangle 8"/>
            <p:cNvSpPr>
              <a:spLocks noChangeArrowheads="1"/>
            </p:cNvSpPr>
            <p:nvPr/>
          </p:nvSpPr>
          <p:spPr bwMode="auto">
            <a:xfrm>
              <a:off x="681849" y="2203452"/>
              <a:ext cx="2077647" cy="974725"/>
            </a:xfrm>
            <a:prstGeom prst="rect">
              <a:avLst/>
            </a:prstGeom>
            <a:noFill/>
            <a:ln w="12700">
              <a:noFill/>
              <a:miter lim="800000"/>
              <a:headEnd/>
              <a:tailEnd/>
            </a:ln>
            <a:effectLst/>
          </p:spPr>
          <p:txBody>
            <a:bodyPr wrap="none" anchor="ctr"/>
            <a:lstStyle/>
            <a:p>
              <a:pPr>
                <a:defRPr/>
              </a:pPr>
              <a:r>
                <a:rPr lang="en-US" sz="1805">
                  <a:latin typeface="+mn-lt"/>
                </a:rPr>
                <a:t>Source of</a:t>
              </a:r>
            </a:p>
            <a:p>
              <a:pPr>
                <a:defRPr/>
              </a:pPr>
              <a:r>
                <a:rPr lang="en-US" sz="1805">
                  <a:latin typeface="+mn-lt"/>
                </a:rPr>
                <a:t>Variation</a:t>
              </a:r>
            </a:p>
          </p:txBody>
        </p:sp>
        <p:sp>
          <p:nvSpPr>
            <p:cNvPr id="211977" name="Rectangle 9"/>
            <p:cNvSpPr>
              <a:spLocks noChangeArrowheads="1"/>
            </p:cNvSpPr>
            <p:nvPr/>
          </p:nvSpPr>
          <p:spPr bwMode="auto">
            <a:xfrm>
              <a:off x="2898850" y="2203452"/>
              <a:ext cx="1646916" cy="955675"/>
            </a:xfrm>
            <a:prstGeom prst="rect">
              <a:avLst/>
            </a:prstGeom>
            <a:noFill/>
            <a:ln w="12700">
              <a:noFill/>
              <a:miter lim="800000"/>
              <a:headEnd/>
              <a:tailEnd/>
            </a:ln>
            <a:effectLst/>
          </p:spPr>
          <p:txBody>
            <a:bodyPr wrap="none" anchor="ctr"/>
            <a:lstStyle/>
            <a:p>
              <a:pPr>
                <a:defRPr/>
              </a:pPr>
              <a:r>
                <a:rPr lang="en-US" sz="1805">
                  <a:latin typeface="+mn-lt"/>
                </a:rPr>
                <a:t>Sum of</a:t>
              </a:r>
            </a:p>
            <a:p>
              <a:pPr>
                <a:defRPr/>
              </a:pPr>
              <a:r>
                <a:rPr lang="en-US" sz="1805">
                  <a:latin typeface="+mn-lt"/>
                </a:rPr>
                <a:t>Squares</a:t>
              </a:r>
            </a:p>
          </p:txBody>
        </p:sp>
        <p:sp>
          <p:nvSpPr>
            <p:cNvPr id="211978" name="Rectangle 10"/>
            <p:cNvSpPr>
              <a:spLocks noChangeArrowheads="1"/>
            </p:cNvSpPr>
            <p:nvPr/>
          </p:nvSpPr>
          <p:spPr bwMode="auto">
            <a:xfrm>
              <a:off x="4640781" y="2222502"/>
              <a:ext cx="2153659" cy="936625"/>
            </a:xfrm>
            <a:prstGeom prst="rect">
              <a:avLst/>
            </a:prstGeom>
            <a:noFill/>
            <a:ln w="12700">
              <a:noFill/>
              <a:miter lim="800000"/>
              <a:headEnd/>
              <a:tailEnd/>
            </a:ln>
            <a:effectLst/>
          </p:spPr>
          <p:txBody>
            <a:bodyPr wrap="none" anchor="ctr"/>
            <a:lstStyle/>
            <a:p>
              <a:pPr>
                <a:defRPr/>
              </a:pPr>
              <a:r>
                <a:rPr lang="en-US" sz="1805">
                  <a:latin typeface="+mn-lt"/>
                </a:rPr>
                <a:t>Degrees of</a:t>
              </a:r>
            </a:p>
            <a:p>
              <a:pPr>
                <a:defRPr/>
              </a:pPr>
              <a:r>
                <a:rPr lang="en-US" sz="1805">
                  <a:latin typeface="+mn-lt"/>
                </a:rPr>
                <a:t>Freedom</a:t>
              </a:r>
            </a:p>
          </p:txBody>
        </p:sp>
        <p:sp>
          <p:nvSpPr>
            <p:cNvPr id="211979" name="Rectangle 11"/>
            <p:cNvSpPr>
              <a:spLocks noChangeArrowheads="1"/>
            </p:cNvSpPr>
            <p:nvPr/>
          </p:nvSpPr>
          <p:spPr bwMode="auto">
            <a:xfrm>
              <a:off x="6895789" y="2217740"/>
              <a:ext cx="1621578" cy="955675"/>
            </a:xfrm>
            <a:prstGeom prst="rect">
              <a:avLst/>
            </a:prstGeom>
            <a:noFill/>
            <a:ln w="12700">
              <a:noFill/>
              <a:miter lim="800000"/>
              <a:headEnd/>
              <a:tailEnd/>
            </a:ln>
            <a:effectLst/>
          </p:spPr>
          <p:txBody>
            <a:bodyPr wrap="none" anchor="ctr"/>
            <a:lstStyle/>
            <a:p>
              <a:pPr>
                <a:defRPr/>
              </a:pPr>
              <a:r>
                <a:rPr lang="en-US" sz="1805">
                  <a:latin typeface="+mn-lt"/>
                </a:rPr>
                <a:t>Mean</a:t>
              </a:r>
            </a:p>
            <a:p>
              <a:pPr>
                <a:defRPr/>
              </a:pPr>
              <a:r>
                <a:rPr lang="en-US" sz="1805">
                  <a:latin typeface="+mn-lt"/>
                </a:rPr>
                <a:t>Square</a:t>
              </a:r>
            </a:p>
          </p:txBody>
        </p:sp>
        <p:sp>
          <p:nvSpPr>
            <p:cNvPr id="211980" name="Text Box 12"/>
            <p:cNvSpPr txBox="1">
              <a:spLocks noChangeArrowheads="1"/>
            </p:cNvSpPr>
            <p:nvPr/>
          </p:nvSpPr>
          <p:spPr bwMode="auto">
            <a:xfrm>
              <a:off x="8966518" y="3197226"/>
              <a:ext cx="789285" cy="492247"/>
            </a:xfrm>
            <a:prstGeom prst="rect">
              <a:avLst/>
            </a:prstGeom>
            <a:noFill/>
            <a:ln w="12700">
              <a:noFill/>
              <a:miter lim="800000"/>
              <a:headEnd/>
              <a:tailEnd/>
            </a:ln>
            <a:effectLst/>
          </p:spPr>
          <p:txBody>
            <a:bodyPr wrap="none">
              <a:spAutoFit/>
            </a:bodyPr>
            <a:lstStyle/>
            <a:p>
              <a:pPr>
                <a:defRPr/>
              </a:pPr>
              <a:r>
                <a:rPr lang="en-US" sz="1805">
                  <a:latin typeface="+mn-lt"/>
                </a:rPr>
                <a:t>9.55</a:t>
              </a:r>
            </a:p>
          </p:txBody>
        </p:sp>
        <p:sp>
          <p:nvSpPr>
            <p:cNvPr id="211981" name="Text Box 13"/>
            <p:cNvSpPr txBox="1">
              <a:spLocks noChangeArrowheads="1"/>
            </p:cNvSpPr>
            <p:nvPr/>
          </p:nvSpPr>
          <p:spPr bwMode="auto">
            <a:xfrm>
              <a:off x="9191685" y="2643189"/>
              <a:ext cx="386327" cy="492247"/>
            </a:xfrm>
            <a:prstGeom prst="rect">
              <a:avLst/>
            </a:prstGeom>
            <a:noFill/>
            <a:ln w="12700">
              <a:noFill/>
              <a:miter lim="800000"/>
              <a:headEnd/>
              <a:tailEnd/>
            </a:ln>
            <a:effectLst/>
          </p:spPr>
          <p:txBody>
            <a:bodyPr wrap="none">
              <a:spAutoFit/>
            </a:bodyPr>
            <a:lstStyle/>
            <a:p>
              <a:pPr>
                <a:defRPr/>
              </a:pPr>
              <a:r>
                <a:rPr lang="en-US" sz="1805" i="1">
                  <a:latin typeface="+mn-lt"/>
                </a:rPr>
                <a:t>F</a:t>
              </a:r>
            </a:p>
          </p:txBody>
        </p:sp>
        <p:sp>
          <p:nvSpPr>
            <p:cNvPr id="212026" name="Text Box 58"/>
            <p:cNvSpPr txBox="1">
              <a:spLocks noChangeArrowheads="1"/>
            </p:cNvSpPr>
            <p:nvPr/>
          </p:nvSpPr>
          <p:spPr bwMode="auto">
            <a:xfrm>
              <a:off x="10379781" y="2649539"/>
              <a:ext cx="1187894" cy="492247"/>
            </a:xfrm>
            <a:prstGeom prst="rect">
              <a:avLst/>
            </a:prstGeom>
            <a:noFill/>
            <a:ln w="12700">
              <a:noFill/>
              <a:miter lim="800000"/>
              <a:headEnd/>
              <a:tailEnd/>
            </a:ln>
            <a:effectLst/>
          </p:spPr>
          <p:txBody>
            <a:bodyPr wrap="none">
              <a:spAutoFit/>
            </a:bodyPr>
            <a:lstStyle/>
            <a:p>
              <a:pPr>
                <a:defRPr/>
              </a:pPr>
              <a:r>
                <a:rPr lang="en-US" sz="1805" i="1">
                  <a:latin typeface="+mn-lt"/>
                </a:rPr>
                <a:t>p</a:t>
              </a:r>
              <a:r>
                <a:rPr lang="en-US" sz="1805">
                  <a:latin typeface="+mn-lt"/>
                </a:rPr>
                <a:t>-Value</a:t>
              </a:r>
            </a:p>
          </p:txBody>
        </p:sp>
        <p:sp>
          <p:nvSpPr>
            <p:cNvPr id="212027" name="Line 59"/>
            <p:cNvSpPr>
              <a:spLocks noChangeShapeType="1"/>
            </p:cNvSpPr>
            <p:nvPr/>
          </p:nvSpPr>
          <p:spPr bwMode="auto">
            <a:xfrm>
              <a:off x="977786" y="4146551"/>
              <a:ext cx="10633162" cy="0"/>
            </a:xfrm>
            <a:prstGeom prst="line">
              <a:avLst/>
            </a:prstGeom>
            <a:noFill/>
            <a:ln w="12700">
              <a:solidFill>
                <a:schemeClr val="tx1"/>
              </a:solidFill>
              <a:round/>
              <a:headEnd/>
              <a:tailEnd/>
            </a:ln>
            <a:effectLst/>
          </p:spPr>
          <p:txBody>
            <a:bodyPr wrap="none" anchor="ctr"/>
            <a:lstStyle/>
            <a:p>
              <a:pPr>
                <a:defRPr/>
              </a:pPr>
              <a:endParaRPr lang="en-US">
                <a:effectLst/>
                <a:latin typeface="+mn-lt"/>
              </a:endParaRPr>
            </a:p>
          </p:txBody>
        </p:sp>
        <p:sp>
          <p:nvSpPr>
            <p:cNvPr id="212028" name="Text Box 60"/>
            <p:cNvSpPr txBox="1">
              <a:spLocks noChangeArrowheads="1"/>
            </p:cNvSpPr>
            <p:nvPr/>
          </p:nvSpPr>
          <p:spPr bwMode="auto">
            <a:xfrm>
              <a:off x="10460478" y="3206752"/>
              <a:ext cx="944924" cy="492247"/>
            </a:xfrm>
            <a:prstGeom prst="rect">
              <a:avLst/>
            </a:prstGeom>
            <a:noFill/>
            <a:ln w="12700">
              <a:noFill/>
              <a:miter lim="800000"/>
              <a:headEnd/>
              <a:tailEnd/>
            </a:ln>
            <a:effectLst/>
          </p:spPr>
          <p:txBody>
            <a:bodyPr wrap="none">
              <a:spAutoFit/>
            </a:bodyPr>
            <a:lstStyle/>
            <a:p>
              <a:pPr>
                <a:defRPr/>
              </a:pPr>
              <a:r>
                <a:rPr lang="en-US" sz="1805">
                  <a:latin typeface="+mn-lt"/>
                </a:rPr>
                <a:t>.0033</a:t>
              </a:r>
            </a:p>
          </p:txBody>
        </p:sp>
      </p:grpSp>
      <p:sp>
        <p:nvSpPr>
          <p:cNvPr id="20" name="Rectangle 25"/>
          <p:cNvSpPr>
            <a:spLocks noChangeArrowheads="1"/>
          </p:cNvSpPr>
          <p:nvPr/>
        </p:nvSpPr>
        <p:spPr bwMode="auto">
          <a:xfrm>
            <a:off x="447641" y="1167173"/>
            <a:ext cx="7772400" cy="612305"/>
          </a:xfrm>
          <a:prstGeom prst="rect">
            <a:avLst/>
          </a:prstGeom>
          <a:noFill/>
          <a:ln w="12700">
            <a:noFill/>
            <a:miter lim="800000"/>
            <a:headEnd/>
            <a:tailEnd/>
          </a:ln>
          <a:effectLst/>
        </p:spPr>
        <p:txBody>
          <a:bodyPr lIns="68034" tIns="33420" rIns="68034" bIns="33420" anchor="ctr"/>
          <a:lstStyle/>
          <a:p>
            <a:pPr algn="l">
              <a:defRPr/>
            </a:pPr>
            <a:r>
              <a:rPr lang="en-US" sz="2400" b="1" dirty="0">
                <a:latin typeface="+mn-lt"/>
              </a:rPr>
              <a:t>Testing for the Equality of </a:t>
            </a:r>
            <a:r>
              <a:rPr lang="en-US" sz="2400" b="1" i="1" dirty="0">
                <a:latin typeface="+mn-lt"/>
              </a:rPr>
              <a:t>k</a:t>
            </a:r>
            <a:r>
              <a:rPr lang="en-US" sz="2400" b="1" dirty="0">
                <a:latin typeface="+mn-lt"/>
              </a:rPr>
              <a:t>  Population Means: An Observational Study</a:t>
            </a:r>
          </a:p>
        </p:txBody>
      </p:sp>
    </p:spTree>
    <p:extLst>
      <p:ext uri="{BB962C8B-B14F-4D97-AF65-F5344CB8AC3E}">
        <p14:creationId xmlns:p14="http://schemas.microsoft.com/office/powerpoint/2010/main" val="357988033"/>
      </p:ext>
    </p:extLst>
  </p:cSld>
  <p:clrMapOvr>
    <a:masterClrMapping/>
  </p:clrMapOvr>
  <p:transition>
    <p:zoom/>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79" name="Text Box 1047"/>
          <p:cNvSpPr txBox="1">
            <a:spLocks noChangeArrowheads="1"/>
          </p:cNvSpPr>
          <p:nvPr/>
        </p:nvSpPr>
        <p:spPr bwMode="auto">
          <a:xfrm>
            <a:off x="1222150" y="3553890"/>
            <a:ext cx="3489417" cy="370101"/>
          </a:xfrm>
          <a:prstGeom prst="rect">
            <a:avLst/>
          </a:prstGeom>
          <a:noFill/>
          <a:ln w="12700">
            <a:noFill/>
            <a:miter lim="800000"/>
            <a:headEnd/>
            <a:tailEnd/>
          </a:ln>
          <a:effectLst/>
        </p:spPr>
        <p:txBody>
          <a:bodyPr wrap="none">
            <a:spAutoFit/>
          </a:bodyPr>
          <a:lstStyle/>
          <a:p>
            <a:pPr algn="l">
              <a:defRPr/>
            </a:pPr>
            <a:r>
              <a:rPr lang="en-US" sz="1805" dirty="0">
                <a:latin typeface="+mn-lt"/>
              </a:rPr>
              <a:t>5.  Determine whether to reject </a:t>
            </a:r>
            <a:r>
              <a:rPr lang="en-US" sz="1805" i="1" dirty="0">
                <a:latin typeface="+mn-lt"/>
              </a:rPr>
              <a:t>H</a:t>
            </a:r>
            <a:r>
              <a:rPr lang="en-US" sz="1805" baseline="-25000" dirty="0">
                <a:latin typeface="+mn-lt"/>
              </a:rPr>
              <a:t>0</a:t>
            </a:r>
            <a:r>
              <a:rPr lang="en-US" sz="1805" dirty="0">
                <a:latin typeface="+mn-lt"/>
              </a:rPr>
              <a:t>.</a:t>
            </a:r>
          </a:p>
        </p:txBody>
      </p:sp>
      <p:sp>
        <p:nvSpPr>
          <p:cNvPr id="198680" name="Rectangle 1048"/>
          <p:cNvSpPr>
            <a:spLocks noChangeArrowheads="1"/>
          </p:cNvSpPr>
          <p:nvPr/>
        </p:nvSpPr>
        <p:spPr bwMode="auto">
          <a:xfrm>
            <a:off x="1590215" y="4368175"/>
            <a:ext cx="5904394" cy="607703"/>
          </a:xfrm>
          <a:prstGeom prst="rect">
            <a:avLst/>
          </a:prstGeom>
          <a:noFill/>
          <a:ln w="12700">
            <a:noFill/>
            <a:miter lim="800000"/>
            <a:headEnd/>
            <a:tailEnd/>
          </a:ln>
          <a:effectLst/>
        </p:spPr>
        <p:txBody>
          <a:bodyPr lIns="68034" tIns="33420" rIns="68034" bIns="33420"/>
          <a:lstStyle/>
          <a:p>
            <a:pPr>
              <a:lnSpc>
                <a:spcPct val="90000"/>
              </a:lnSpc>
              <a:spcBef>
                <a:spcPct val="20000"/>
              </a:spcBef>
              <a:buClr>
                <a:srgbClr val="66FFFF"/>
              </a:buClr>
              <a:buSzPct val="75000"/>
              <a:buFont typeface="Monotype Sorts" pitchFamily="2" charset="2"/>
              <a:buNone/>
              <a:defRPr/>
            </a:pPr>
            <a:r>
              <a:rPr lang="en-US" sz="1805" dirty="0">
                <a:latin typeface="+mn-lt"/>
              </a:rPr>
              <a:t>We can conclude that the mean number of hours worked per week by department managers is not the same at all </a:t>
            </a:r>
            <a:r>
              <a:rPr lang="en-US" sz="1805">
                <a:latin typeface="+mn-lt"/>
              </a:rPr>
              <a:t>3 plants.</a:t>
            </a:r>
            <a:endParaRPr lang="en-US" sz="1805" dirty="0">
              <a:latin typeface="+mn-lt"/>
            </a:endParaRPr>
          </a:p>
        </p:txBody>
      </p:sp>
      <p:sp>
        <p:nvSpPr>
          <p:cNvPr id="198681" name="Text Box 1049"/>
          <p:cNvSpPr txBox="1">
            <a:spLocks noChangeArrowheads="1"/>
          </p:cNvSpPr>
          <p:nvPr/>
        </p:nvSpPr>
        <p:spPr bwMode="auto">
          <a:xfrm>
            <a:off x="1533647" y="3955462"/>
            <a:ext cx="3369320" cy="370101"/>
          </a:xfrm>
          <a:prstGeom prst="rect">
            <a:avLst/>
          </a:prstGeom>
          <a:noFill/>
          <a:ln w="12700">
            <a:noFill/>
            <a:miter lim="800000"/>
            <a:headEnd/>
            <a:tailEnd/>
          </a:ln>
          <a:effectLst/>
        </p:spPr>
        <p:txBody>
          <a:bodyPr wrap="none">
            <a:spAutoFit/>
          </a:bodyPr>
          <a:lstStyle/>
          <a:p>
            <a:pPr algn="l">
              <a:defRPr/>
            </a:pPr>
            <a:r>
              <a:rPr lang="en-US" sz="1805" dirty="0">
                <a:latin typeface="+mn-lt"/>
              </a:rPr>
              <a:t>The </a:t>
            </a:r>
            <a:r>
              <a:rPr lang="en-US" sz="1805" i="1" dirty="0">
                <a:latin typeface="+mn-lt"/>
              </a:rPr>
              <a:t>p</a:t>
            </a:r>
            <a:r>
              <a:rPr lang="en-US" sz="1805" dirty="0">
                <a:latin typeface="+mn-lt"/>
              </a:rPr>
              <a:t>-value </a:t>
            </a:r>
            <a:r>
              <a:rPr lang="en-US" sz="1805" u="sng" dirty="0">
                <a:latin typeface="+mn-lt"/>
              </a:rPr>
              <a:t>&lt;</a:t>
            </a:r>
            <a:r>
              <a:rPr lang="en-US" sz="1805" dirty="0">
                <a:latin typeface="+mn-lt"/>
              </a:rPr>
              <a:t> .05,</a:t>
            </a:r>
            <a:r>
              <a:rPr lang="en-US" sz="1805" i="1" dirty="0">
                <a:latin typeface="+mn-lt"/>
              </a:rPr>
              <a:t> </a:t>
            </a:r>
            <a:r>
              <a:rPr lang="en-US" sz="1805" dirty="0">
                <a:latin typeface="+mn-lt"/>
              </a:rPr>
              <a:t>so we reject </a:t>
            </a:r>
            <a:r>
              <a:rPr lang="en-US" sz="1805" i="1" dirty="0">
                <a:latin typeface="+mn-lt"/>
              </a:rPr>
              <a:t>H</a:t>
            </a:r>
            <a:r>
              <a:rPr lang="en-US" sz="1805" baseline="-25000" dirty="0">
                <a:latin typeface="+mn-lt"/>
              </a:rPr>
              <a:t>0</a:t>
            </a:r>
            <a:r>
              <a:rPr lang="en-US" sz="1805" dirty="0">
                <a:latin typeface="+mn-lt"/>
              </a:rPr>
              <a:t>.</a:t>
            </a:r>
          </a:p>
        </p:txBody>
      </p:sp>
      <p:sp>
        <p:nvSpPr>
          <p:cNvPr id="198689" name="Text Box 1057"/>
          <p:cNvSpPr txBox="1">
            <a:spLocks noChangeArrowheads="1"/>
          </p:cNvSpPr>
          <p:nvPr/>
        </p:nvSpPr>
        <p:spPr bwMode="auto">
          <a:xfrm>
            <a:off x="1465461" y="2758041"/>
            <a:ext cx="6275290" cy="647870"/>
          </a:xfrm>
          <a:prstGeom prst="rect">
            <a:avLst/>
          </a:prstGeom>
          <a:noFill/>
          <a:ln w="12700">
            <a:noFill/>
            <a:miter lim="800000"/>
            <a:headEnd/>
            <a:tailEnd/>
          </a:ln>
          <a:effectLst/>
        </p:spPr>
        <p:txBody>
          <a:bodyPr wrap="square">
            <a:spAutoFit/>
          </a:bodyPr>
          <a:lstStyle/>
          <a:p>
            <a:pPr>
              <a:defRPr/>
            </a:pPr>
            <a:r>
              <a:rPr lang="en-US" sz="1805" dirty="0">
                <a:latin typeface="+mn-lt"/>
              </a:rPr>
              <a:t>With 2 numerator </a:t>
            </a:r>
            <a:r>
              <a:rPr lang="en-US" sz="1805" dirty="0" err="1">
                <a:latin typeface="+mn-lt"/>
              </a:rPr>
              <a:t>d.f.</a:t>
            </a:r>
            <a:r>
              <a:rPr lang="en-US" sz="1805" dirty="0">
                <a:latin typeface="+mn-lt"/>
              </a:rPr>
              <a:t> and 12 denominator </a:t>
            </a:r>
            <a:r>
              <a:rPr lang="en-US" sz="1805" dirty="0" err="1">
                <a:latin typeface="+mn-lt"/>
              </a:rPr>
              <a:t>d.f.</a:t>
            </a:r>
            <a:r>
              <a:rPr lang="en-US" sz="1805" dirty="0">
                <a:latin typeface="+mn-lt"/>
              </a:rPr>
              <a:t>, the </a:t>
            </a:r>
            <a:r>
              <a:rPr lang="en-US" sz="1805" i="1" dirty="0">
                <a:latin typeface="+mn-lt"/>
              </a:rPr>
              <a:t>p</a:t>
            </a:r>
            <a:r>
              <a:rPr lang="en-US" sz="1805" dirty="0">
                <a:latin typeface="+mn-lt"/>
              </a:rPr>
              <a:t>-value is .01 for </a:t>
            </a:r>
            <a:r>
              <a:rPr lang="en-US" sz="1805" i="1" dirty="0">
                <a:latin typeface="+mn-lt"/>
              </a:rPr>
              <a:t>F</a:t>
            </a:r>
            <a:r>
              <a:rPr lang="en-US" sz="1805" dirty="0">
                <a:latin typeface="+mn-lt"/>
              </a:rPr>
              <a:t> = 6.93.   Therefore, the </a:t>
            </a:r>
            <a:r>
              <a:rPr lang="en-US" sz="1805" i="1" dirty="0">
                <a:latin typeface="+mn-lt"/>
              </a:rPr>
              <a:t>p</a:t>
            </a:r>
            <a:r>
              <a:rPr lang="en-US" sz="1805" dirty="0">
                <a:latin typeface="+mn-lt"/>
              </a:rPr>
              <a:t>-value is less than .01 for </a:t>
            </a:r>
            <a:r>
              <a:rPr lang="en-US" sz="1805" i="1" dirty="0">
                <a:latin typeface="+mn-lt"/>
              </a:rPr>
              <a:t>F</a:t>
            </a:r>
            <a:r>
              <a:rPr lang="en-US" sz="1805" dirty="0">
                <a:latin typeface="+mn-lt"/>
              </a:rPr>
              <a:t> = 9.55.</a:t>
            </a:r>
          </a:p>
        </p:txBody>
      </p:sp>
      <p:sp>
        <p:nvSpPr>
          <p:cNvPr id="198690" name="Text Box 1058"/>
          <p:cNvSpPr txBox="1">
            <a:spLocks noChangeArrowheads="1"/>
          </p:cNvSpPr>
          <p:nvPr/>
        </p:nvSpPr>
        <p:spPr bwMode="auto">
          <a:xfrm>
            <a:off x="648314" y="2061297"/>
            <a:ext cx="2210926" cy="370101"/>
          </a:xfrm>
          <a:prstGeom prst="rect">
            <a:avLst/>
          </a:prstGeom>
          <a:noFill/>
          <a:ln w="12700">
            <a:noFill/>
            <a:miter lim="800000"/>
            <a:headEnd/>
            <a:tailEnd/>
          </a:ln>
          <a:effectLst/>
        </p:spPr>
        <p:txBody>
          <a:bodyPr wrap="none">
            <a:spAutoFit/>
          </a:bodyPr>
          <a:lstStyle/>
          <a:p>
            <a:pPr marL="257827" indent="-257827">
              <a:buSzPct val="100000"/>
              <a:buFont typeface="Arial" panose="020B0604020202020204" pitchFamily="34" charset="0"/>
              <a:buChar char="•"/>
              <a:defRPr/>
            </a:pPr>
            <a:r>
              <a:rPr lang="en-US" sz="1805" i="1" dirty="0">
                <a:latin typeface="+mn-lt"/>
              </a:rPr>
              <a:t>p</a:t>
            </a:r>
            <a:r>
              <a:rPr lang="en-US" sz="1805" dirty="0">
                <a:latin typeface="+mn-lt"/>
              </a:rPr>
              <a:t> –Value Approach</a:t>
            </a:r>
          </a:p>
        </p:txBody>
      </p:sp>
      <p:sp>
        <p:nvSpPr>
          <p:cNvPr id="198693" name="Text Box 1061"/>
          <p:cNvSpPr txBox="1">
            <a:spLocks noChangeArrowheads="1"/>
          </p:cNvSpPr>
          <p:nvPr/>
        </p:nvSpPr>
        <p:spPr bwMode="auto">
          <a:xfrm>
            <a:off x="1203099" y="2356867"/>
            <a:ext cx="2594493" cy="370101"/>
          </a:xfrm>
          <a:prstGeom prst="rect">
            <a:avLst/>
          </a:prstGeom>
          <a:noFill/>
          <a:ln w="12700">
            <a:noFill/>
            <a:miter lim="800000"/>
            <a:headEnd/>
            <a:tailEnd/>
          </a:ln>
          <a:effectLst/>
        </p:spPr>
        <p:txBody>
          <a:bodyPr wrap="none">
            <a:spAutoFit/>
          </a:bodyPr>
          <a:lstStyle/>
          <a:p>
            <a:pPr algn="l">
              <a:defRPr/>
            </a:pPr>
            <a:r>
              <a:rPr lang="en-US" sz="1805">
                <a:latin typeface="+mn-lt"/>
              </a:rPr>
              <a:t>4.  Compute the </a:t>
            </a:r>
            <a:r>
              <a:rPr lang="en-US" sz="1805" i="1">
                <a:latin typeface="+mn-lt"/>
              </a:rPr>
              <a:t>p</a:t>
            </a:r>
            <a:r>
              <a:rPr lang="en-US" sz="1805">
                <a:latin typeface="+mn-lt"/>
              </a:rPr>
              <a:t> –value.</a:t>
            </a:r>
          </a:p>
        </p:txBody>
      </p:sp>
      <p:sp>
        <p:nvSpPr>
          <p:cNvPr id="12" name="Rectangle 25"/>
          <p:cNvSpPr>
            <a:spLocks noChangeArrowheads="1"/>
          </p:cNvSpPr>
          <p:nvPr/>
        </p:nvSpPr>
        <p:spPr bwMode="auto">
          <a:xfrm>
            <a:off x="525544" y="1163634"/>
            <a:ext cx="7772400" cy="612305"/>
          </a:xfrm>
          <a:prstGeom prst="rect">
            <a:avLst/>
          </a:prstGeom>
          <a:noFill/>
          <a:ln w="12700">
            <a:noFill/>
            <a:miter lim="800000"/>
            <a:headEnd/>
            <a:tailEnd/>
          </a:ln>
          <a:effectLst/>
        </p:spPr>
        <p:txBody>
          <a:bodyPr lIns="68034" tIns="33420" rIns="68034" bIns="33420" anchor="ctr"/>
          <a:lstStyle/>
          <a:p>
            <a:pPr algn="l">
              <a:defRPr/>
            </a:pPr>
            <a:r>
              <a:rPr lang="en-US" sz="2400" b="1" dirty="0">
                <a:latin typeface="+mn-lt"/>
              </a:rPr>
              <a:t>Testing for the Equality of </a:t>
            </a:r>
            <a:r>
              <a:rPr lang="en-US" sz="2400" b="1" i="1" dirty="0">
                <a:latin typeface="+mn-lt"/>
              </a:rPr>
              <a:t>k</a:t>
            </a:r>
            <a:r>
              <a:rPr lang="en-US" sz="2400" b="1" dirty="0">
                <a:latin typeface="+mn-lt"/>
              </a:rPr>
              <a:t>  Population Means: An Observational Study</a:t>
            </a:r>
          </a:p>
        </p:txBody>
      </p:sp>
    </p:spTree>
    <p:extLst>
      <p:ext uri="{BB962C8B-B14F-4D97-AF65-F5344CB8AC3E}">
        <p14:creationId xmlns:p14="http://schemas.microsoft.com/office/powerpoint/2010/main" val="594162232"/>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272" fill="hold" grpId="0" nodeType="afterEffect">
                                  <p:stCondLst>
                                    <p:cond delay="0"/>
                                  </p:stCondLst>
                                  <p:childTnLst>
                                    <p:set>
                                      <p:cBhvr>
                                        <p:cTn id="6" dur="1" fill="hold">
                                          <p:stCondLst>
                                            <p:cond delay="0"/>
                                          </p:stCondLst>
                                        </p:cTn>
                                        <p:tgtEl>
                                          <p:spTgt spid="198693"/>
                                        </p:tgtEl>
                                        <p:attrNameLst>
                                          <p:attrName>style.visibility</p:attrName>
                                        </p:attrNameLst>
                                      </p:cBhvr>
                                      <p:to>
                                        <p:strVal val="visible"/>
                                      </p:to>
                                    </p:set>
                                    <p:anim calcmode="lin" valueType="num">
                                      <p:cBhvr>
                                        <p:cTn id="7" dur="500" fill="hold"/>
                                        <p:tgtEl>
                                          <p:spTgt spid="198693"/>
                                        </p:tgtEl>
                                        <p:attrNameLst>
                                          <p:attrName>ppt_w</p:attrName>
                                        </p:attrNameLst>
                                      </p:cBhvr>
                                      <p:tavLst>
                                        <p:tav tm="0">
                                          <p:val>
                                            <p:strVal val="2/3*#ppt_w"/>
                                          </p:val>
                                        </p:tav>
                                        <p:tav tm="100000">
                                          <p:val>
                                            <p:strVal val="#ppt_w"/>
                                          </p:val>
                                        </p:tav>
                                      </p:tavLst>
                                    </p:anim>
                                    <p:anim calcmode="lin" valueType="num">
                                      <p:cBhvr>
                                        <p:cTn id="8" dur="500" fill="hold"/>
                                        <p:tgtEl>
                                          <p:spTgt spid="198693"/>
                                        </p:tgtEl>
                                        <p:attrNameLst>
                                          <p:attrName>ppt_h</p:attrName>
                                        </p:attrNameLst>
                                      </p:cBhvr>
                                      <p:tavLst>
                                        <p:tav tm="0">
                                          <p:val>
                                            <p:strVal val="2/3*#ppt_h"/>
                                          </p:val>
                                        </p:tav>
                                        <p:tav tm="100000">
                                          <p:val>
                                            <p:strVal val="#ppt_h"/>
                                          </p:val>
                                        </p:tav>
                                      </p:tavLst>
                                    </p:anim>
                                  </p:childTnLst>
                                </p:cTn>
                              </p:par>
                            </p:childTnLst>
                          </p:cTn>
                        </p:par>
                        <p:par>
                          <p:cTn id="9" fill="hold">
                            <p:stCondLst>
                              <p:cond delay="500"/>
                            </p:stCondLst>
                            <p:childTnLst>
                              <p:par>
                                <p:cTn id="10" presetID="3" presetClass="entr" presetSubtype="10" fill="hold" grpId="0" nodeType="afterEffect">
                                  <p:stCondLst>
                                    <p:cond delay="1000"/>
                                  </p:stCondLst>
                                  <p:childTnLst>
                                    <p:set>
                                      <p:cBhvr>
                                        <p:cTn id="11" dur="1" fill="hold">
                                          <p:stCondLst>
                                            <p:cond delay="0"/>
                                          </p:stCondLst>
                                        </p:cTn>
                                        <p:tgtEl>
                                          <p:spTgt spid="198689"/>
                                        </p:tgtEl>
                                        <p:attrNameLst>
                                          <p:attrName>style.visibility</p:attrName>
                                        </p:attrNameLst>
                                      </p:cBhvr>
                                      <p:to>
                                        <p:strVal val="visible"/>
                                      </p:to>
                                    </p:set>
                                    <p:animEffect transition="in" filter="blinds(horizontal)">
                                      <p:cBhvr>
                                        <p:cTn id="12" dur="500"/>
                                        <p:tgtEl>
                                          <p:spTgt spid="198689"/>
                                        </p:tgtEl>
                                      </p:cBhvr>
                                    </p:animEffect>
                                  </p:childTnLst>
                                </p:cTn>
                              </p:par>
                            </p:childTnLst>
                          </p:cTn>
                        </p:par>
                        <p:par>
                          <p:cTn id="13" fill="hold">
                            <p:stCondLst>
                              <p:cond delay="2000"/>
                            </p:stCondLst>
                            <p:childTnLst>
                              <p:par>
                                <p:cTn id="14" presetID="23" presetClass="entr" presetSubtype="272" fill="hold" grpId="0" nodeType="afterEffect">
                                  <p:stCondLst>
                                    <p:cond delay="1000"/>
                                  </p:stCondLst>
                                  <p:childTnLst>
                                    <p:set>
                                      <p:cBhvr>
                                        <p:cTn id="15" dur="1" fill="hold">
                                          <p:stCondLst>
                                            <p:cond delay="0"/>
                                          </p:stCondLst>
                                        </p:cTn>
                                        <p:tgtEl>
                                          <p:spTgt spid="198679"/>
                                        </p:tgtEl>
                                        <p:attrNameLst>
                                          <p:attrName>style.visibility</p:attrName>
                                        </p:attrNameLst>
                                      </p:cBhvr>
                                      <p:to>
                                        <p:strVal val="visible"/>
                                      </p:to>
                                    </p:set>
                                    <p:anim calcmode="lin" valueType="num">
                                      <p:cBhvr>
                                        <p:cTn id="16" dur="500" fill="hold"/>
                                        <p:tgtEl>
                                          <p:spTgt spid="198679"/>
                                        </p:tgtEl>
                                        <p:attrNameLst>
                                          <p:attrName>ppt_w</p:attrName>
                                        </p:attrNameLst>
                                      </p:cBhvr>
                                      <p:tavLst>
                                        <p:tav tm="0">
                                          <p:val>
                                            <p:strVal val="2/3*#ppt_w"/>
                                          </p:val>
                                        </p:tav>
                                        <p:tav tm="100000">
                                          <p:val>
                                            <p:strVal val="#ppt_w"/>
                                          </p:val>
                                        </p:tav>
                                      </p:tavLst>
                                    </p:anim>
                                    <p:anim calcmode="lin" valueType="num">
                                      <p:cBhvr>
                                        <p:cTn id="17" dur="500" fill="hold"/>
                                        <p:tgtEl>
                                          <p:spTgt spid="198679"/>
                                        </p:tgtEl>
                                        <p:attrNameLst>
                                          <p:attrName>ppt_h</p:attrName>
                                        </p:attrNameLst>
                                      </p:cBhvr>
                                      <p:tavLst>
                                        <p:tav tm="0">
                                          <p:val>
                                            <p:strVal val="2/3*#ppt_h"/>
                                          </p:val>
                                        </p:tav>
                                        <p:tav tm="100000">
                                          <p:val>
                                            <p:strVal val="#ppt_h"/>
                                          </p:val>
                                        </p:tav>
                                      </p:tavLst>
                                    </p:anim>
                                  </p:childTnLst>
                                </p:cTn>
                              </p:par>
                            </p:childTnLst>
                          </p:cTn>
                        </p:par>
                        <p:par>
                          <p:cTn id="18" fill="hold">
                            <p:stCondLst>
                              <p:cond delay="3500"/>
                            </p:stCondLst>
                            <p:childTnLst>
                              <p:par>
                                <p:cTn id="19" presetID="12" presetClass="entr" presetSubtype="1" fill="hold" grpId="0" nodeType="afterEffect">
                                  <p:stCondLst>
                                    <p:cond delay="2000"/>
                                  </p:stCondLst>
                                  <p:childTnLst>
                                    <p:set>
                                      <p:cBhvr>
                                        <p:cTn id="20" dur="1" fill="hold">
                                          <p:stCondLst>
                                            <p:cond delay="0"/>
                                          </p:stCondLst>
                                        </p:cTn>
                                        <p:tgtEl>
                                          <p:spTgt spid="198681"/>
                                        </p:tgtEl>
                                        <p:attrNameLst>
                                          <p:attrName>style.visibility</p:attrName>
                                        </p:attrNameLst>
                                      </p:cBhvr>
                                      <p:to>
                                        <p:strVal val="visible"/>
                                      </p:to>
                                    </p:set>
                                    <p:animEffect transition="in" filter="slide(fromTop)">
                                      <p:cBhvr>
                                        <p:cTn id="21" dur="500"/>
                                        <p:tgtEl>
                                          <p:spTgt spid="198681"/>
                                        </p:tgtEl>
                                      </p:cBhvr>
                                    </p:animEffect>
                                  </p:childTnLst>
                                </p:cTn>
                              </p:par>
                            </p:childTnLst>
                          </p:cTn>
                        </p:par>
                        <p:par>
                          <p:cTn id="22" fill="hold">
                            <p:stCondLst>
                              <p:cond delay="6000"/>
                            </p:stCondLst>
                            <p:childTnLst>
                              <p:par>
                                <p:cTn id="23" presetID="12" presetClass="entr" presetSubtype="1" fill="hold" grpId="0" nodeType="afterEffect">
                                  <p:stCondLst>
                                    <p:cond delay="1000"/>
                                  </p:stCondLst>
                                  <p:childTnLst>
                                    <p:set>
                                      <p:cBhvr>
                                        <p:cTn id="24" dur="1" fill="hold">
                                          <p:stCondLst>
                                            <p:cond delay="0"/>
                                          </p:stCondLst>
                                        </p:cTn>
                                        <p:tgtEl>
                                          <p:spTgt spid="198680"/>
                                        </p:tgtEl>
                                        <p:attrNameLst>
                                          <p:attrName>style.visibility</p:attrName>
                                        </p:attrNameLst>
                                      </p:cBhvr>
                                      <p:to>
                                        <p:strVal val="visible"/>
                                      </p:to>
                                    </p:set>
                                    <p:animEffect transition="in" filter="slide(fromTop)">
                                      <p:cBhvr>
                                        <p:cTn id="25" dur="500"/>
                                        <p:tgtEl>
                                          <p:spTgt spid="1986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8679" grpId="0" autoUpdateAnimBg="0"/>
      <p:bldP spid="198680" grpId="0" autoUpdateAnimBg="0"/>
      <p:bldP spid="198681" grpId="0" autoUpdateAnimBg="0"/>
      <p:bldP spid="198689" grpId="0" autoUpdateAnimBg="0"/>
      <p:bldP spid="198693" grpId="0"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7" name="Text Box 3"/>
          <p:cNvSpPr txBox="1">
            <a:spLocks noChangeArrowheads="1"/>
          </p:cNvSpPr>
          <p:nvPr/>
        </p:nvSpPr>
        <p:spPr bwMode="auto">
          <a:xfrm>
            <a:off x="1208088" y="3567455"/>
            <a:ext cx="3489417" cy="370101"/>
          </a:xfrm>
          <a:prstGeom prst="rect">
            <a:avLst/>
          </a:prstGeom>
          <a:noFill/>
          <a:ln w="12700">
            <a:noFill/>
            <a:miter lim="800000"/>
            <a:headEnd/>
            <a:tailEnd/>
          </a:ln>
          <a:effectLst/>
        </p:spPr>
        <p:txBody>
          <a:bodyPr wrap="none">
            <a:spAutoFit/>
          </a:bodyPr>
          <a:lstStyle/>
          <a:p>
            <a:pPr algn="l">
              <a:defRPr/>
            </a:pPr>
            <a:r>
              <a:rPr lang="en-US" sz="1805">
                <a:latin typeface="+mn-lt"/>
              </a:rPr>
              <a:t>5.  Determine whether to reject </a:t>
            </a:r>
            <a:r>
              <a:rPr lang="en-US" sz="1805" i="1">
                <a:latin typeface="+mn-lt"/>
              </a:rPr>
              <a:t>H</a:t>
            </a:r>
            <a:r>
              <a:rPr lang="en-US" sz="1805" baseline="-25000">
                <a:latin typeface="+mn-lt"/>
              </a:rPr>
              <a:t>0</a:t>
            </a:r>
            <a:r>
              <a:rPr lang="en-US" sz="1805">
                <a:latin typeface="+mn-lt"/>
              </a:rPr>
              <a:t>.</a:t>
            </a:r>
          </a:p>
        </p:txBody>
      </p:sp>
      <p:sp>
        <p:nvSpPr>
          <p:cNvPr id="210949" name="Text Box 5"/>
          <p:cNvSpPr txBox="1">
            <a:spLocks noChangeArrowheads="1"/>
          </p:cNvSpPr>
          <p:nvPr/>
        </p:nvSpPr>
        <p:spPr bwMode="auto">
          <a:xfrm>
            <a:off x="1996500" y="3957621"/>
            <a:ext cx="3692999" cy="370101"/>
          </a:xfrm>
          <a:prstGeom prst="rect">
            <a:avLst/>
          </a:prstGeom>
          <a:noFill/>
          <a:ln w="12700">
            <a:noFill/>
            <a:miter lim="800000"/>
            <a:headEnd/>
            <a:tailEnd/>
          </a:ln>
          <a:effectLst/>
        </p:spPr>
        <p:txBody>
          <a:bodyPr wrap="none">
            <a:spAutoFit/>
          </a:bodyPr>
          <a:lstStyle/>
          <a:p>
            <a:pPr algn="l">
              <a:defRPr/>
            </a:pPr>
            <a:r>
              <a:rPr lang="en-US" sz="1805" dirty="0">
                <a:latin typeface="+mn-lt"/>
              </a:rPr>
              <a:t>Because </a:t>
            </a:r>
            <a:r>
              <a:rPr lang="en-US" sz="1805" i="1" dirty="0">
                <a:latin typeface="+mn-lt"/>
              </a:rPr>
              <a:t>F</a:t>
            </a:r>
            <a:r>
              <a:rPr lang="en-US" sz="1805" dirty="0">
                <a:latin typeface="+mn-lt"/>
              </a:rPr>
              <a:t> = 9.55 </a:t>
            </a:r>
            <a:r>
              <a:rPr lang="en-US" sz="1805" u="sng" dirty="0">
                <a:latin typeface="+mn-lt"/>
              </a:rPr>
              <a:t>&gt;</a:t>
            </a:r>
            <a:r>
              <a:rPr lang="en-US" sz="1805" dirty="0">
                <a:latin typeface="+mn-lt"/>
              </a:rPr>
              <a:t> 3.89, we reject </a:t>
            </a:r>
            <a:r>
              <a:rPr lang="en-US" sz="1805" i="1" dirty="0">
                <a:latin typeface="+mn-lt"/>
              </a:rPr>
              <a:t>H</a:t>
            </a:r>
            <a:r>
              <a:rPr lang="en-US" sz="1805" baseline="-25000" dirty="0">
                <a:latin typeface="+mn-lt"/>
              </a:rPr>
              <a:t>0</a:t>
            </a:r>
            <a:r>
              <a:rPr lang="en-US" sz="1805" dirty="0">
                <a:latin typeface="+mn-lt"/>
              </a:rPr>
              <a:t>.</a:t>
            </a:r>
          </a:p>
        </p:txBody>
      </p:sp>
      <p:sp>
        <p:nvSpPr>
          <p:cNvPr id="210950" name="Text Box 6"/>
          <p:cNvSpPr txBox="1">
            <a:spLocks noChangeArrowheads="1"/>
          </p:cNvSpPr>
          <p:nvPr/>
        </p:nvSpPr>
        <p:spPr bwMode="auto">
          <a:xfrm>
            <a:off x="648314" y="2061297"/>
            <a:ext cx="2622577" cy="370101"/>
          </a:xfrm>
          <a:prstGeom prst="rect">
            <a:avLst/>
          </a:prstGeom>
          <a:noFill/>
          <a:ln w="12700">
            <a:noFill/>
            <a:miter lim="800000"/>
            <a:headEnd/>
            <a:tailEnd/>
          </a:ln>
          <a:effectLst/>
        </p:spPr>
        <p:txBody>
          <a:bodyPr wrap="none">
            <a:spAutoFit/>
          </a:bodyPr>
          <a:lstStyle/>
          <a:p>
            <a:pPr marL="257827" indent="-257827">
              <a:buSzPct val="100000"/>
              <a:buFont typeface="Arial" panose="020B0604020202020204" pitchFamily="34" charset="0"/>
              <a:buChar char="•"/>
              <a:defRPr/>
            </a:pPr>
            <a:r>
              <a:rPr lang="en-US" sz="1805" dirty="0">
                <a:latin typeface="+mn-lt"/>
              </a:rPr>
              <a:t>Critical Value Approach</a:t>
            </a:r>
          </a:p>
        </p:txBody>
      </p:sp>
      <p:sp>
        <p:nvSpPr>
          <p:cNvPr id="210955" name="Text Box 11"/>
          <p:cNvSpPr txBox="1">
            <a:spLocks noChangeArrowheads="1"/>
          </p:cNvSpPr>
          <p:nvPr/>
        </p:nvSpPr>
        <p:spPr bwMode="auto">
          <a:xfrm>
            <a:off x="1189039" y="2439660"/>
            <a:ext cx="4837286" cy="370101"/>
          </a:xfrm>
          <a:prstGeom prst="rect">
            <a:avLst/>
          </a:prstGeom>
          <a:noFill/>
          <a:ln w="12700">
            <a:noFill/>
            <a:miter lim="800000"/>
            <a:headEnd/>
            <a:tailEnd/>
          </a:ln>
          <a:effectLst/>
        </p:spPr>
        <p:txBody>
          <a:bodyPr wrap="none">
            <a:spAutoFit/>
          </a:bodyPr>
          <a:lstStyle/>
          <a:p>
            <a:pPr algn="l">
              <a:defRPr/>
            </a:pPr>
            <a:r>
              <a:rPr lang="en-US" sz="1805">
                <a:latin typeface="+mn-lt"/>
              </a:rPr>
              <a:t>4.  Determine the critical value and rejection rule.</a:t>
            </a:r>
          </a:p>
        </p:txBody>
      </p:sp>
      <p:sp>
        <p:nvSpPr>
          <p:cNvPr id="210977" name="Rectangle 33"/>
          <p:cNvSpPr>
            <a:spLocks noChangeArrowheads="1"/>
          </p:cNvSpPr>
          <p:nvPr/>
        </p:nvSpPr>
        <p:spPr bwMode="auto">
          <a:xfrm>
            <a:off x="1737421" y="4347787"/>
            <a:ext cx="5935430" cy="611115"/>
          </a:xfrm>
          <a:prstGeom prst="rect">
            <a:avLst/>
          </a:prstGeom>
          <a:noFill/>
          <a:ln w="12700">
            <a:noFill/>
            <a:miter lim="800000"/>
            <a:headEnd/>
            <a:tailEnd/>
          </a:ln>
          <a:effectLst/>
        </p:spPr>
        <p:txBody>
          <a:bodyPr lIns="68034" tIns="33420" rIns="68034" bIns="33420"/>
          <a:lstStyle/>
          <a:p>
            <a:pPr algn="l">
              <a:lnSpc>
                <a:spcPct val="90000"/>
              </a:lnSpc>
              <a:spcBef>
                <a:spcPct val="20000"/>
              </a:spcBef>
              <a:buClr>
                <a:srgbClr val="66FFFF"/>
              </a:buClr>
              <a:buSzPct val="75000"/>
              <a:buFont typeface="Monotype Sorts" pitchFamily="2" charset="2"/>
              <a:buNone/>
              <a:defRPr/>
            </a:pPr>
            <a:r>
              <a:rPr lang="en-US" sz="1805" dirty="0">
                <a:latin typeface="+mn-lt"/>
              </a:rPr>
              <a:t>We can conclude that the mean number of hours worked per week by department managers is not the same at all </a:t>
            </a:r>
            <a:r>
              <a:rPr lang="en-US" sz="1805">
                <a:latin typeface="+mn-lt"/>
              </a:rPr>
              <a:t>3 plants.</a:t>
            </a:r>
            <a:endParaRPr lang="en-US" sz="1805" dirty="0">
              <a:latin typeface="+mn-lt"/>
            </a:endParaRPr>
          </a:p>
        </p:txBody>
      </p:sp>
      <p:sp>
        <p:nvSpPr>
          <p:cNvPr id="210978" name="Text Box 34"/>
          <p:cNvSpPr txBox="1">
            <a:spLocks noChangeArrowheads="1"/>
          </p:cNvSpPr>
          <p:nvPr/>
        </p:nvSpPr>
        <p:spPr bwMode="auto">
          <a:xfrm>
            <a:off x="1996500" y="2824257"/>
            <a:ext cx="5243483" cy="647870"/>
          </a:xfrm>
          <a:prstGeom prst="rect">
            <a:avLst/>
          </a:prstGeom>
          <a:noFill/>
          <a:ln w="12700">
            <a:noFill/>
            <a:miter lim="800000"/>
            <a:headEnd/>
            <a:tailEnd/>
          </a:ln>
          <a:effectLst/>
        </p:spPr>
        <p:txBody>
          <a:bodyPr wrap="square">
            <a:spAutoFit/>
          </a:bodyPr>
          <a:lstStyle/>
          <a:p>
            <a:pPr algn="l">
              <a:defRPr/>
            </a:pPr>
            <a:r>
              <a:rPr lang="en-US" sz="1805" dirty="0">
                <a:latin typeface="+mn-lt"/>
              </a:rPr>
              <a:t>Based on an </a:t>
            </a:r>
            <a:r>
              <a:rPr lang="en-US" sz="1805" i="1" dirty="0">
                <a:latin typeface="+mn-lt"/>
              </a:rPr>
              <a:t>F</a:t>
            </a:r>
            <a:r>
              <a:rPr lang="en-US" sz="1805" dirty="0">
                <a:latin typeface="+mn-lt"/>
              </a:rPr>
              <a:t> distribution with 2 numerator </a:t>
            </a:r>
            <a:r>
              <a:rPr lang="en-US" sz="1805" dirty="0" err="1">
                <a:latin typeface="+mn-lt"/>
              </a:rPr>
              <a:t>d.f.</a:t>
            </a:r>
            <a:r>
              <a:rPr lang="en-US" sz="1805" dirty="0">
                <a:latin typeface="+mn-lt"/>
              </a:rPr>
              <a:t> and</a:t>
            </a:r>
          </a:p>
          <a:p>
            <a:pPr algn="l">
              <a:defRPr/>
            </a:pPr>
            <a:r>
              <a:rPr lang="en-US" sz="1805" dirty="0">
                <a:latin typeface="+mn-lt"/>
              </a:rPr>
              <a:t> 12 denominator </a:t>
            </a:r>
            <a:r>
              <a:rPr lang="en-US" sz="1805" dirty="0" err="1">
                <a:latin typeface="+mn-lt"/>
              </a:rPr>
              <a:t>d.f.</a:t>
            </a:r>
            <a:r>
              <a:rPr lang="en-US" sz="1805" dirty="0">
                <a:latin typeface="+mn-lt"/>
              </a:rPr>
              <a:t>, </a:t>
            </a:r>
            <a:r>
              <a:rPr lang="en-US" sz="1805" i="1" dirty="0">
                <a:latin typeface="+mn-lt"/>
              </a:rPr>
              <a:t>F</a:t>
            </a:r>
            <a:r>
              <a:rPr lang="en-US" sz="1805" baseline="-25000" dirty="0">
                <a:latin typeface="+mn-lt"/>
              </a:rPr>
              <a:t>.05</a:t>
            </a:r>
            <a:r>
              <a:rPr lang="en-US" sz="1805" dirty="0">
                <a:latin typeface="+mn-lt"/>
              </a:rPr>
              <a:t> = 3.89.  Reject </a:t>
            </a:r>
            <a:r>
              <a:rPr lang="en-US" sz="1805" i="1" dirty="0">
                <a:latin typeface="+mn-lt"/>
              </a:rPr>
              <a:t>H</a:t>
            </a:r>
            <a:r>
              <a:rPr lang="en-US" sz="1805" baseline="-25000" dirty="0">
                <a:latin typeface="+mn-lt"/>
              </a:rPr>
              <a:t>0</a:t>
            </a:r>
            <a:r>
              <a:rPr lang="en-US" sz="1805" dirty="0">
                <a:latin typeface="+mn-lt"/>
              </a:rPr>
              <a:t> if </a:t>
            </a:r>
            <a:r>
              <a:rPr lang="en-US" sz="1805" i="1" dirty="0">
                <a:latin typeface="+mn-lt"/>
              </a:rPr>
              <a:t>F</a:t>
            </a:r>
            <a:r>
              <a:rPr lang="en-US" sz="1805" dirty="0">
                <a:latin typeface="+mn-lt"/>
              </a:rPr>
              <a:t> </a:t>
            </a:r>
            <a:r>
              <a:rPr lang="en-US" sz="1805" u="sng" dirty="0">
                <a:latin typeface="+mn-lt"/>
              </a:rPr>
              <a:t>&gt;</a:t>
            </a:r>
            <a:r>
              <a:rPr lang="en-US" sz="1805" dirty="0">
                <a:latin typeface="+mn-lt"/>
              </a:rPr>
              <a:t> 3.89</a:t>
            </a:r>
          </a:p>
        </p:txBody>
      </p:sp>
      <p:sp>
        <p:nvSpPr>
          <p:cNvPr id="13" name="Rectangle 25"/>
          <p:cNvSpPr>
            <a:spLocks noChangeArrowheads="1"/>
          </p:cNvSpPr>
          <p:nvPr/>
        </p:nvSpPr>
        <p:spPr bwMode="auto">
          <a:xfrm>
            <a:off x="525545" y="1202747"/>
            <a:ext cx="7772400" cy="612305"/>
          </a:xfrm>
          <a:prstGeom prst="rect">
            <a:avLst/>
          </a:prstGeom>
          <a:noFill/>
          <a:ln w="12700">
            <a:noFill/>
            <a:miter lim="800000"/>
            <a:headEnd/>
            <a:tailEnd/>
          </a:ln>
          <a:effectLst/>
        </p:spPr>
        <p:txBody>
          <a:bodyPr lIns="68034" tIns="33420" rIns="68034" bIns="33420" anchor="ctr"/>
          <a:lstStyle/>
          <a:p>
            <a:pPr algn="l">
              <a:defRPr/>
            </a:pPr>
            <a:r>
              <a:rPr lang="en-US" sz="2400" b="1" dirty="0">
                <a:latin typeface="+mn-lt"/>
              </a:rPr>
              <a:t>Testing for the Equality of </a:t>
            </a:r>
            <a:r>
              <a:rPr lang="en-US" sz="2400" b="1" i="1" dirty="0">
                <a:latin typeface="+mn-lt"/>
              </a:rPr>
              <a:t>k</a:t>
            </a:r>
            <a:r>
              <a:rPr lang="en-US" sz="2400" b="1" dirty="0">
                <a:latin typeface="+mn-lt"/>
              </a:rPr>
              <a:t>  Population Means: An Observational Study</a:t>
            </a:r>
          </a:p>
        </p:txBody>
      </p:sp>
    </p:spTree>
    <p:extLst>
      <p:ext uri="{BB962C8B-B14F-4D97-AF65-F5344CB8AC3E}">
        <p14:creationId xmlns:p14="http://schemas.microsoft.com/office/powerpoint/2010/main" val="1798389375"/>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272" fill="hold" grpId="0" nodeType="afterEffect">
                                  <p:stCondLst>
                                    <p:cond delay="0"/>
                                  </p:stCondLst>
                                  <p:childTnLst>
                                    <p:set>
                                      <p:cBhvr>
                                        <p:cTn id="6" dur="1" fill="hold">
                                          <p:stCondLst>
                                            <p:cond delay="0"/>
                                          </p:stCondLst>
                                        </p:cTn>
                                        <p:tgtEl>
                                          <p:spTgt spid="210955"/>
                                        </p:tgtEl>
                                        <p:attrNameLst>
                                          <p:attrName>style.visibility</p:attrName>
                                        </p:attrNameLst>
                                      </p:cBhvr>
                                      <p:to>
                                        <p:strVal val="visible"/>
                                      </p:to>
                                    </p:set>
                                    <p:anim calcmode="lin" valueType="num">
                                      <p:cBhvr>
                                        <p:cTn id="7" dur="500" fill="hold"/>
                                        <p:tgtEl>
                                          <p:spTgt spid="210955"/>
                                        </p:tgtEl>
                                        <p:attrNameLst>
                                          <p:attrName>ppt_w</p:attrName>
                                        </p:attrNameLst>
                                      </p:cBhvr>
                                      <p:tavLst>
                                        <p:tav tm="0">
                                          <p:val>
                                            <p:strVal val="2/3*#ppt_w"/>
                                          </p:val>
                                        </p:tav>
                                        <p:tav tm="100000">
                                          <p:val>
                                            <p:strVal val="#ppt_w"/>
                                          </p:val>
                                        </p:tav>
                                      </p:tavLst>
                                    </p:anim>
                                    <p:anim calcmode="lin" valueType="num">
                                      <p:cBhvr>
                                        <p:cTn id="8" dur="500" fill="hold"/>
                                        <p:tgtEl>
                                          <p:spTgt spid="210955"/>
                                        </p:tgtEl>
                                        <p:attrNameLst>
                                          <p:attrName>ppt_h</p:attrName>
                                        </p:attrNameLst>
                                      </p:cBhvr>
                                      <p:tavLst>
                                        <p:tav tm="0">
                                          <p:val>
                                            <p:strVal val="2/3*#ppt_h"/>
                                          </p:val>
                                        </p:tav>
                                        <p:tav tm="100000">
                                          <p:val>
                                            <p:strVal val="#ppt_h"/>
                                          </p:val>
                                        </p:tav>
                                      </p:tavLst>
                                    </p:anim>
                                  </p:childTnLst>
                                </p:cTn>
                              </p:par>
                            </p:childTnLst>
                          </p:cTn>
                        </p:par>
                        <p:par>
                          <p:cTn id="9" fill="hold">
                            <p:stCondLst>
                              <p:cond delay="500"/>
                            </p:stCondLst>
                            <p:childTnLst>
                              <p:par>
                                <p:cTn id="10" presetID="3" presetClass="entr" presetSubtype="10" fill="hold" grpId="0" nodeType="afterEffect">
                                  <p:stCondLst>
                                    <p:cond delay="2000"/>
                                  </p:stCondLst>
                                  <p:childTnLst>
                                    <p:set>
                                      <p:cBhvr>
                                        <p:cTn id="11" dur="1" fill="hold">
                                          <p:stCondLst>
                                            <p:cond delay="0"/>
                                          </p:stCondLst>
                                        </p:cTn>
                                        <p:tgtEl>
                                          <p:spTgt spid="210978"/>
                                        </p:tgtEl>
                                        <p:attrNameLst>
                                          <p:attrName>style.visibility</p:attrName>
                                        </p:attrNameLst>
                                      </p:cBhvr>
                                      <p:to>
                                        <p:strVal val="visible"/>
                                      </p:to>
                                    </p:set>
                                    <p:animEffect transition="in" filter="blinds(horizontal)">
                                      <p:cBhvr>
                                        <p:cTn id="12" dur="500"/>
                                        <p:tgtEl>
                                          <p:spTgt spid="210978"/>
                                        </p:tgtEl>
                                      </p:cBhvr>
                                    </p:animEffect>
                                  </p:childTnLst>
                                </p:cTn>
                              </p:par>
                            </p:childTnLst>
                          </p:cTn>
                        </p:par>
                        <p:par>
                          <p:cTn id="13" fill="hold">
                            <p:stCondLst>
                              <p:cond delay="3000"/>
                            </p:stCondLst>
                            <p:childTnLst>
                              <p:par>
                                <p:cTn id="14" presetID="23" presetClass="entr" presetSubtype="272" fill="hold" grpId="0" nodeType="afterEffect">
                                  <p:stCondLst>
                                    <p:cond delay="1000"/>
                                  </p:stCondLst>
                                  <p:childTnLst>
                                    <p:set>
                                      <p:cBhvr>
                                        <p:cTn id="15" dur="1" fill="hold">
                                          <p:stCondLst>
                                            <p:cond delay="0"/>
                                          </p:stCondLst>
                                        </p:cTn>
                                        <p:tgtEl>
                                          <p:spTgt spid="210947"/>
                                        </p:tgtEl>
                                        <p:attrNameLst>
                                          <p:attrName>style.visibility</p:attrName>
                                        </p:attrNameLst>
                                      </p:cBhvr>
                                      <p:to>
                                        <p:strVal val="visible"/>
                                      </p:to>
                                    </p:set>
                                    <p:anim calcmode="lin" valueType="num">
                                      <p:cBhvr>
                                        <p:cTn id="16" dur="500" fill="hold"/>
                                        <p:tgtEl>
                                          <p:spTgt spid="210947"/>
                                        </p:tgtEl>
                                        <p:attrNameLst>
                                          <p:attrName>ppt_w</p:attrName>
                                        </p:attrNameLst>
                                      </p:cBhvr>
                                      <p:tavLst>
                                        <p:tav tm="0">
                                          <p:val>
                                            <p:strVal val="2/3*#ppt_w"/>
                                          </p:val>
                                        </p:tav>
                                        <p:tav tm="100000">
                                          <p:val>
                                            <p:strVal val="#ppt_w"/>
                                          </p:val>
                                        </p:tav>
                                      </p:tavLst>
                                    </p:anim>
                                    <p:anim calcmode="lin" valueType="num">
                                      <p:cBhvr>
                                        <p:cTn id="17" dur="500" fill="hold"/>
                                        <p:tgtEl>
                                          <p:spTgt spid="210947"/>
                                        </p:tgtEl>
                                        <p:attrNameLst>
                                          <p:attrName>ppt_h</p:attrName>
                                        </p:attrNameLst>
                                      </p:cBhvr>
                                      <p:tavLst>
                                        <p:tav tm="0">
                                          <p:val>
                                            <p:strVal val="2/3*#ppt_h"/>
                                          </p:val>
                                        </p:tav>
                                        <p:tav tm="100000">
                                          <p:val>
                                            <p:strVal val="#ppt_h"/>
                                          </p:val>
                                        </p:tav>
                                      </p:tavLst>
                                    </p:anim>
                                  </p:childTnLst>
                                </p:cTn>
                              </p:par>
                            </p:childTnLst>
                          </p:cTn>
                        </p:par>
                        <p:par>
                          <p:cTn id="18" fill="hold">
                            <p:stCondLst>
                              <p:cond delay="4500"/>
                            </p:stCondLst>
                            <p:childTnLst>
                              <p:par>
                                <p:cTn id="19" presetID="12" presetClass="entr" presetSubtype="1" fill="hold" grpId="0" nodeType="afterEffect">
                                  <p:stCondLst>
                                    <p:cond delay="2000"/>
                                  </p:stCondLst>
                                  <p:childTnLst>
                                    <p:set>
                                      <p:cBhvr>
                                        <p:cTn id="20" dur="1" fill="hold">
                                          <p:stCondLst>
                                            <p:cond delay="0"/>
                                          </p:stCondLst>
                                        </p:cTn>
                                        <p:tgtEl>
                                          <p:spTgt spid="210949"/>
                                        </p:tgtEl>
                                        <p:attrNameLst>
                                          <p:attrName>style.visibility</p:attrName>
                                        </p:attrNameLst>
                                      </p:cBhvr>
                                      <p:to>
                                        <p:strVal val="visible"/>
                                      </p:to>
                                    </p:set>
                                    <p:animEffect transition="in" filter="slide(fromTop)">
                                      <p:cBhvr>
                                        <p:cTn id="21" dur="500"/>
                                        <p:tgtEl>
                                          <p:spTgt spid="210949"/>
                                        </p:tgtEl>
                                      </p:cBhvr>
                                    </p:animEffect>
                                  </p:childTnLst>
                                </p:cTn>
                              </p:par>
                            </p:childTnLst>
                          </p:cTn>
                        </p:par>
                        <p:par>
                          <p:cTn id="22" fill="hold">
                            <p:stCondLst>
                              <p:cond delay="7000"/>
                            </p:stCondLst>
                            <p:childTnLst>
                              <p:par>
                                <p:cTn id="23" presetID="3" presetClass="entr" presetSubtype="10" fill="hold" grpId="0" nodeType="afterEffect">
                                  <p:stCondLst>
                                    <p:cond delay="2000"/>
                                  </p:stCondLst>
                                  <p:childTnLst>
                                    <p:set>
                                      <p:cBhvr>
                                        <p:cTn id="24" dur="1" fill="hold">
                                          <p:stCondLst>
                                            <p:cond delay="0"/>
                                          </p:stCondLst>
                                        </p:cTn>
                                        <p:tgtEl>
                                          <p:spTgt spid="210977"/>
                                        </p:tgtEl>
                                        <p:attrNameLst>
                                          <p:attrName>style.visibility</p:attrName>
                                        </p:attrNameLst>
                                      </p:cBhvr>
                                      <p:to>
                                        <p:strVal val="visible"/>
                                      </p:to>
                                    </p:set>
                                    <p:animEffect transition="in" filter="blinds(horizontal)">
                                      <p:cBhvr>
                                        <p:cTn id="25" dur="500"/>
                                        <p:tgtEl>
                                          <p:spTgt spid="2109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0947" grpId="0" autoUpdateAnimBg="0"/>
      <p:bldP spid="210949" grpId="0" autoUpdateAnimBg="0"/>
      <p:bldP spid="210955" grpId="0" autoUpdateAnimBg="0"/>
      <p:bldP spid="210977" grpId="0" autoUpdateAnimBg="0"/>
      <p:bldP spid="210978" grpId="0"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21" name="Rectangle 9"/>
          <p:cNvSpPr>
            <a:spLocks noGrp="1" noChangeArrowheads="1"/>
          </p:cNvSpPr>
          <p:nvPr>
            <p:ph type="title"/>
          </p:nvPr>
        </p:nvSpPr>
        <p:spPr>
          <a:xfrm>
            <a:off x="541613" y="1100599"/>
            <a:ext cx="7772400" cy="483399"/>
          </a:xfrm>
        </p:spPr>
        <p:txBody>
          <a:bodyPr/>
          <a:lstStyle/>
          <a:p>
            <a:pPr>
              <a:defRPr/>
            </a:pPr>
            <a:r>
              <a:rPr lang="en-US" sz="2400" dirty="0"/>
              <a:t>Multiple Comparison Procedures</a:t>
            </a:r>
          </a:p>
        </p:txBody>
      </p:sp>
      <p:sp>
        <p:nvSpPr>
          <p:cNvPr id="38922" name="Rectangle 10"/>
          <p:cNvSpPr>
            <a:spLocks noGrp="1" noChangeArrowheads="1"/>
          </p:cNvSpPr>
          <p:nvPr>
            <p:ph idx="1"/>
          </p:nvPr>
        </p:nvSpPr>
        <p:spPr>
          <a:xfrm>
            <a:off x="644525" y="1713697"/>
            <a:ext cx="7772400" cy="673443"/>
          </a:xfrm>
        </p:spPr>
        <p:txBody>
          <a:bodyPr>
            <a:normAutofit fontScale="85000" lnSpcReduction="10000"/>
          </a:bodyPr>
          <a:lstStyle/>
          <a:p>
            <a:pPr marL="254246" indent="-254246">
              <a:defRPr/>
            </a:pPr>
            <a:r>
              <a:rPr lang="en-US" dirty="0"/>
              <a:t>Suppose that analysis of variance has provided statistical evidence to reject the null hypothesis of equal population means.</a:t>
            </a:r>
          </a:p>
        </p:txBody>
      </p:sp>
      <p:sp>
        <p:nvSpPr>
          <p:cNvPr id="38923" name="Rectangle 11"/>
          <p:cNvSpPr>
            <a:spLocks noChangeArrowheads="1"/>
          </p:cNvSpPr>
          <p:nvPr/>
        </p:nvSpPr>
        <p:spPr bwMode="auto">
          <a:xfrm>
            <a:off x="644525" y="2359286"/>
            <a:ext cx="7772400" cy="640952"/>
          </a:xfrm>
          <a:prstGeom prst="rect">
            <a:avLst/>
          </a:prstGeom>
          <a:noFill/>
          <a:ln w="12700">
            <a:noFill/>
            <a:miter lim="800000"/>
            <a:headEnd/>
            <a:tailEnd/>
          </a:ln>
          <a:effectLst/>
        </p:spPr>
        <p:txBody>
          <a:bodyPr lIns="68034" tIns="33420" rIns="68034" bIns="33420"/>
          <a:lstStyle/>
          <a:p>
            <a:pPr marL="254246" indent="-254246">
              <a:spcBef>
                <a:spcPct val="20000"/>
              </a:spcBef>
              <a:buFont typeface="Arial" panose="020B0604020202020204" pitchFamily="34" charset="0"/>
              <a:buChar char="•"/>
              <a:defRPr/>
            </a:pPr>
            <a:r>
              <a:rPr lang="en-US" sz="1805" dirty="0">
                <a:latin typeface="+mn-lt"/>
              </a:rPr>
              <a:t>Fisher’s least significant difference (LSD) procedure can be used to determine where the differences occur.</a:t>
            </a:r>
          </a:p>
        </p:txBody>
      </p:sp>
    </p:spTree>
    <p:extLst>
      <p:ext uri="{BB962C8B-B14F-4D97-AF65-F5344CB8AC3E}">
        <p14:creationId xmlns:p14="http://schemas.microsoft.com/office/powerpoint/2010/main" val="1161507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8922">
                                            <p:txEl>
                                              <p:pRg st="0" end="0"/>
                                            </p:txEl>
                                          </p:spTgt>
                                        </p:tgtEl>
                                        <p:attrNameLst>
                                          <p:attrName>style.visibility</p:attrName>
                                        </p:attrNameLst>
                                      </p:cBhvr>
                                      <p:to>
                                        <p:strVal val="visible"/>
                                      </p:to>
                                    </p:set>
                                    <p:animEffect transition="in" filter="blinds(horizontal)">
                                      <p:cBhvr>
                                        <p:cTn id="7" dur="500"/>
                                        <p:tgtEl>
                                          <p:spTgt spid="3892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8923"/>
                                        </p:tgtEl>
                                        <p:attrNameLst>
                                          <p:attrName>style.visibility</p:attrName>
                                        </p:attrNameLst>
                                      </p:cBhvr>
                                      <p:to>
                                        <p:strVal val="visible"/>
                                      </p:to>
                                    </p:set>
                                    <p:animEffect transition="in" filter="blinds(horizontal)">
                                      <p:cBhvr>
                                        <p:cTn id="12" dur="500"/>
                                        <p:tgtEl>
                                          <p:spTgt spid="389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22" grpId="0" build="p" autoUpdateAnimBg="0"/>
      <p:bldP spid="38923" grpId="0"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506545" y="1039569"/>
            <a:ext cx="7772400" cy="411784"/>
          </a:xfrm>
        </p:spPr>
        <p:txBody>
          <a:bodyPr>
            <a:noAutofit/>
          </a:bodyPr>
          <a:lstStyle/>
          <a:p>
            <a:pPr>
              <a:defRPr/>
            </a:pPr>
            <a:r>
              <a:rPr lang="en-US" sz="2400" dirty="0"/>
              <a:t>Fisher’s LSD Procedure</a:t>
            </a:r>
          </a:p>
        </p:txBody>
      </p:sp>
      <p:sp>
        <p:nvSpPr>
          <p:cNvPr id="40963" name="Rectangle 3"/>
          <p:cNvSpPr>
            <a:spLocks noGrp="1" noChangeArrowheads="1"/>
          </p:cNvSpPr>
          <p:nvPr>
            <p:ph idx="1"/>
          </p:nvPr>
        </p:nvSpPr>
        <p:spPr>
          <a:xfrm>
            <a:off x="643975" y="2694685"/>
            <a:ext cx="2444750" cy="385525"/>
          </a:xfrm>
        </p:spPr>
        <p:txBody>
          <a:bodyPr>
            <a:noAutofit/>
          </a:bodyPr>
          <a:lstStyle/>
          <a:p>
            <a:pPr marL="254246" indent="-254246">
              <a:defRPr/>
            </a:pPr>
            <a:r>
              <a:rPr lang="en-US" sz="1800" dirty="0"/>
              <a:t>Test Statistic:</a:t>
            </a:r>
          </a:p>
        </p:txBody>
      </p:sp>
      <p:sp>
        <p:nvSpPr>
          <p:cNvPr id="40971" name="Rectangle 11"/>
          <p:cNvSpPr>
            <a:spLocks noChangeArrowheads="1"/>
          </p:cNvSpPr>
          <p:nvPr/>
        </p:nvSpPr>
        <p:spPr bwMode="auto">
          <a:xfrm>
            <a:off x="643798" y="1512705"/>
            <a:ext cx="2240804" cy="371202"/>
          </a:xfrm>
          <a:prstGeom prst="rect">
            <a:avLst/>
          </a:prstGeom>
          <a:noFill/>
          <a:ln w="12700">
            <a:noFill/>
            <a:miter lim="800000"/>
            <a:headEnd/>
            <a:tailEnd/>
          </a:ln>
          <a:effectLst/>
        </p:spPr>
        <p:txBody>
          <a:bodyPr lIns="68034" tIns="33420" rIns="68034" bIns="33420"/>
          <a:lstStyle/>
          <a:p>
            <a:pPr marL="257827" indent="-257827">
              <a:spcBef>
                <a:spcPct val="20000"/>
              </a:spcBef>
              <a:buFont typeface="Arial" panose="020B0604020202020204" pitchFamily="34" charset="0"/>
              <a:buChar char="•"/>
              <a:defRPr/>
            </a:pPr>
            <a:r>
              <a:rPr lang="en-US" dirty="0">
                <a:latin typeface="+mn-lt"/>
              </a:rPr>
              <a:t>Hypotheses:</a:t>
            </a:r>
          </a:p>
        </p:txBody>
      </p:sp>
      <p:sp>
        <p:nvSpPr>
          <p:cNvPr id="2" name="TextBox 1"/>
          <p:cNvSpPr txBox="1"/>
          <p:nvPr/>
        </p:nvSpPr>
        <p:spPr>
          <a:xfrm>
            <a:off x="1611809" y="1900054"/>
            <a:ext cx="1093569" cy="370101"/>
          </a:xfrm>
          <a:prstGeom prst="rect">
            <a:avLst/>
          </a:prstGeom>
          <a:noFill/>
          <a:effectLst/>
        </p:spPr>
        <p:txBody>
          <a:bodyPr wrap="none" rtlCol="0">
            <a:spAutoFit/>
          </a:bodyPr>
          <a:lstStyle/>
          <a:p>
            <a:r>
              <a:rPr lang="en-US" sz="1805" i="1" dirty="0">
                <a:latin typeface="+mn-lt"/>
              </a:rPr>
              <a:t>H</a:t>
            </a:r>
            <a:r>
              <a:rPr lang="en-US" sz="1805" baseline="-25000" dirty="0">
                <a:latin typeface="+mn-lt"/>
              </a:rPr>
              <a:t>0</a:t>
            </a:r>
            <a:r>
              <a:rPr lang="en-US" sz="1805" dirty="0">
                <a:latin typeface="+mn-lt"/>
              </a:rPr>
              <a:t>: </a:t>
            </a:r>
            <a:r>
              <a:rPr lang="en-US" sz="1805" i="1">
                <a:latin typeface="Symbol" panose="05050102010706020507" pitchFamily="18" charset="2"/>
              </a:rPr>
              <a:t>m</a:t>
            </a:r>
            <a:r>
              <a:rPr lang="en-US" sz="1805" i="1" baseline="-25000">
                <a:latin typeface="+mn-lt"/>
              </a:rPr>
              <a:t>i</a:t>
            </a:r>
            <a:r>
              <a:rPr lang="en-US" sz="1805">
                <a:latin typeface="+mn-lt"/>
              </a:rPr>
              <a:t> </a:t>
            </a:r>
            <a:r>
              <a:rPr lang="en-US" sz="1805">
                <a:latin typeface="Symbol" panose="05050102010706020507" pitchFamily="18" charset="2"/>
              </a:rPr>
              <a:t>=</a:t>
            </a:r>
            <a:r>
              <a:rPr lang="en-US" sz="1805">
                <a:latin typeface="+mn-lt"/>
              </a:rPr>
              <a:t> </a:t>
            </a:r>
            <a:r>
              <a:rPr lang="en-US" sz="1805" i="1">
                <a:latin typeface="Symbol" panose="05050102010706020507" pitchFamily="18" charset="2"/>
              </a:rPr>
              <a:t>m</a:t>
            </a:r>
            <a:r>
              <a:rPr lang="en-US" sz="1805" i="1" baseline="-25000">
                <a:latin typeface="+mn-lt"/>
              </a:rPr>
              <a:t>j</a:t>
            </a:r>
            <a:endParaRPr lang="en-US" sz="1805" i="1" baseline="-25000" dirty="0">
              <a:latin typeface="+mn-lt"/>
            </a:endParaRPr>
          </a:p>
        </p:txBody>
      </p:sp>
      <mc:AlternateContent xmlns:mc="http://schemas.openxmlformats.org/markup-compatibility/2006">
        <mc:Choice xmlns:a14="http://schemas.microsoft.com/office/drawing/2010/main" Requires="a14">
          <p:sp>
            <p:nvSpPr>
              <p:cNvPr id="13" name="TextBox 12"/>
              <p:cNvSpPr txBox="1"/>
              <p:nvPr/>
            </p:nvSpPr>
            <p:spPr>
              <a:xfrm>
                <a:off x="1609528" y="2221975"/>
                <a:ext cx="1135247" cy="370101"/>
              </a:xfrm>
              <a:prstGeom prst="rect">
                <a:avLst/>
              </a:prstGeom>
              <a:noFill/>
              <a:effectLst/>
            </p:spPr>
            <p:txBody>
              <a:bodyPr wrap="none" rtlCol="0">
                <a:spAutoFit/>
              </a:bodyPr>
              <a:lstStyle/>
              <a:p>
                <a:r>
                  <a:rPr lang="en-US" sz="1805" i="1" dirty="0">
                    <a:latin typeface="+mn-lt"/>
                  </a:rPr>
                  <a:t>H</a:t>
                </a:r>
                <a:r>
                  <a:rPr lang="en-US" sz="1805" baseline="-25000" dirty="0">
                    <a:latin typeface="+mn-lt"/>
                  </a:rPr>
                  <a:t>a</a:t>
                </a:r>
                <a:r>
                  <a:rPr lang="en-US" sz="1805" dirty="0">
                    <a:latin typeface="+mn-lt"/>
                  </a:rPr>
                  <a:t>: </a:t>
                </a:r>
                <a:r>
                  <a:rPr lang="en-US" sz="1805" i="1" dirty="0">
                    <a:latin typeface="Symbol" panose="05050102010706020507" pitchFamily="18" charset="2"/>
                  </a:rPr>
                  <a:t>m</a:t>
                </a:r>
                <a:r>
                  <a:rPr lang="en-US" sz="1805" i="1" baseline="-25000" dirty="0">
                    <a:latin typeface="+mn-lt"/>
                  </a:rPr>
                  <a:t>i</a:t>
                </a:r>
                <a:r>
                  <a:rPr lang="en-US" sz="1805" dirty="0">
                    <a:latin typeface="+mn-lt"/>
                  </a:rPr>
                  <a:t> </a:t>
                </a:r>
                <a14:m>
                  <m:oMath xmlns:m="http://schemas.openxmlformats.org/officeDocument/2006/math">
                    <m:r>
                      <a:rPr lang="en-US" sz="1805" i="1" dirty="0">
                        <a:latin typeface="Cambria Math"/>
                        <a:ea typeface="Cambria Math"/>
                      </a:rPr>
                      <m:t>≠</m:t>
                    </m:r>
                  </m:oMath>
                </a14:m>
                <a:r>
                  <a:rPr lang="en-US" sz="1805" dirty="0">
                    <a:latin typeface="+mn-lt"/>
                  </a:rPr>
                  <a:t> </a:t>
                </a:r>
                <a:r>
                  <a:rPr lang="en-US" sz="1805" i="1" dirty="0" err="1">
                    <a:latin typeface="Symbol" panose="05050102010706020507" pitchFamily="18" charset="2"/>
                  </a:rPr>
                  <a:t>m</a:t>
                </a:r>
                <a:r>
                  <a:rPr lang="en-US" sz="1805" i="1" baseline="-25000" dirty="0" err="1">
                    <a:latin typeface="+mn-lt"/>
                  </a:rPr>
                  <a:t>j</a:t>
                </a:r>
                <a:endParaRPr lang="en-US" sz="1805" i="1" baseline="-25000" dirty="0">
                  <a:latin typeface="+mn-lt"/>
                </a:endParaRPr>
              </a:p>
            </p:txBody>
          </p:sp>
        </mc:Choice>
        <mc:Fallback>
          <p:sp>
            <p:nvSpPr>
              <p:cNvPr id="13" name="TextBox 12"/>
              <p:cNvSpPr txBox="1">
                <a:spLocks noRot="1" noChangeAspect="1" noMove="1" noResize="1" noEditPoints="1" noAdjustHandles="1" noChangeArrowheads="1" noChangeShapeType="1" noTextEdit="1"/>
              </p:cNvSpPr>
              <p:nvPr/>
            </p:nvSpPr>
            <p:spPr>
              <a:xfrm>
                <a:off x="1609528" y="2221975"/>
                <a:ext cx="1135247" cy="370101"/>
              </a:xfrm>
              <a:prstGeom prst="rect">
                <a:avLst/>
              </a:prstGeom>
              <a:blipFill>
                <a:blip r:embed="rId3"/>
                <a:stretch>
                  <a:fillRect l="-4301" t="-9836" r="-538" b="-26230"/>
                </a:stretch>
              </a:blipFill>
              <a:effectLst/>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3" name="TextBox 2"/>
              <p:cNvSpPr txBox="1"/>
              <p:nvPr/>
            </p:nvSpPr>
            <p:spPr>
              <a:xfrm>
                <a:off x="1576133" y="3013997"/>
                <a:ext cx="2640659" cy="958789"/>
              </a:xfrm>
              <a:prstGeom prst="rect">
                <a:avLst/>
              </a:prstGeom>
              <a:noFill/>
              <a:effectLst/>
            </p:spPr>
            <p:txBody>
              <a:bodyPr wrap="none" rtlCol="0">
                <a:spAutoFit/>
              </a:bodyPr>
              <a:lstStyle/>
              <a:p>
                <a:pPr/>
                <a14:m>
                  <m:oMathPara xmlns:m="http://schemas.openxmlformats.org/officeDocument/2006/math">
                    <m:oMathParaPr>
                      <m:jc m:val="centerGroup"/>
                    </m:oMathParaPr>
                    <m:oMath xmlns:m="http://schemas.openxmlformats.org/officeDocument/2006/math">
                      <m:r>
                        <a:rPr lang="en-US" sz="1805" i="1">
                          <a:latin typeface="Cambria Math" panose="02040503050406030204" pitchFamily="18" charset="0"/>
                        </a:rPr>
                        <m:t>𝑡</m:t>
                      </m:r>
                      <m:r>
                        <a:rPr lang="en-US" sz="1805" i="1">
                          <a:latin typeface="Cambria Math" panose="02040503050406030204" pitchFamily="18" charset="0"/>
                        </a:rPr>
                        <m:t>=</m:t>
                      </m:r>
                      <m:f>
                        <m:fPr>
                          <m:ctrlPr>
                            <a:rPr lang="en-US" sz="1805" i="1">
                              <a:latin typeface="Cambria Math" panose="02040503050406030204" pitchFamily="18" charset="0"/>
                            </a:rPr>
                          </m:ctrlPr>
                        </m:fPr>
                        <m:num>
                          <m:sSub>
                            <m:sSubPr>
                              <m:ctrlPr>
                                <a:rPr lang="en-US" sz="1805" i="1">
                                  <a:latin typeface="Cambria Math" panose="02040503050406030204" pitchFamily="18" charset="0"/>
                                </a:rPr>
                              </m:ctrlPr>
                            </m:sSubPr>
                            <m:e>
                              <m:acc>
                                <m:accPr>
                                  <m:chr m:val="̅"/>
                                  <m:ctrlPr>
                                    <a:rPr lang="en-US" sz="1805" i="1">
                                      <a:latin typeface="Cambria Math" panose="02040503050406030204" pitchFamily="18" charset="0"/>
                                    </a:rPr>
                                  </m:ctrlPr>
                                </m:accPr>
                                <m:e>
                                  <m:r>
                                    <a:rPr lang="en-US" sz="1805" i="1">
                                      <a:latin typeface="Cambria Math" panose="02040503050406030204" pitchFamily="18" charset="0"/>
                                    </a:rPr>
                                    <m:t>𝑥</m:t>
                                  </m:r>
                                </m:e>
                              </m:acc>
                            </m:e>
                            <m:sub>
                              <m:r>
                                <a:rPr lang="en-US" sz="1805" i="1">
                                  <a:latin typeface="Cambria Math" panose="02040503050406030204" pitchFamily="18" charset="0"/>
                                </a:rPr>
                                <m:t>𝑖</m:t>
                              </m:r>
                            </m:sub>
                          </m:sSub>
                          <m:r>
                            <a:rPr lang="en-US" sz="1805" i="1">
                              <a:latin typeface="Cambria Math" panose="02040503050406030204" pitchFamily="18" charset="0"/>
                            </a:rPr>
                            <m:t>−</m:t>
                          </m:r>
                          <m:sSub>
                            <m:sSubPr>
                              <m:ctrlPr>
                                <a:rPr lang="en-US" sz="1805" i="1">
                                  <a:latin typeface="Cambria Math" panose="02040503050406030204" pitchFamily="18" charset="0"/>
                                </a:rPr>
                              </m:ctrlPr>
                            </m:sSubPr>
                            <m:e>
                              <m:acc>
                                <m:accPr>
                                  <m:chr m:val="̅"/>
                                  <m:ctrlPr>
                                    <a:rPr lang="en-US" sz="1805" i="1">
                                      <a:latin typeface="Cambria Math" panose="02040503050406030204" pitchFamily="18" charset="0"/>
                                    </a:rPr>
                                  </m:ctrlPr>
                                </m:accPr>
                                <m:e>
                                  <m:r>
                                    <a:rPr lang="en-US" sz="1805" i="1">
                                      <a:latin typeface="Cambria Math" panose="02040503050406030204" pitchFamily="18" charset="0"/>
                                    </a:rPr>
                                    <m:t>𝑥</m:t>
                                  </m:r>
                                </m:e>
                              </m:acc>
                            </m:e>
                            <m:sub>
                              <m:r>
                                <a:rPr lang="en-US" sz="1805" i="1">
                                  <a:latin typeface="Cambria Math" panose="02040503050406030204" pitchFamily="18" charset="0"/>
                                </a:rPr>
                                <m:t>𝑗</m:t>
                              </m:r>
                            </m:sub>
                          </m:sSub>
                        </m:num>
                        <m:den>
                          <m:rad>
                            <m:radPr>
                              <m:degHide m:val="on"/>
                              <m:ctrlPr>
                                <a:rPr lang="en-US" sz="1805" i="1">
                                  <a:latin typeface="Cambria Math" panose="02040503050406030204" pitchFamily="18" charset="0"/>
                                </a:rPr>
                              </m:ctrlPr>
                            </m:radPr>
                            <m:deg/>
                            <m:e>
                              <m:r>
                                <m:rPr>
                                  <m:sty m:val="p"/>
                                </m:rPr>
                                <a:rPr lang="en-US" sz="1805">
                                  <a:latin typeface="Cambria Math" panose="02040503050406030204" pitchFamily="18" charset="0"/>
                                </a:rPr>
                                <m:t>MSE</m:t>
                              </m:r>
                              <m:d>
                                <m:dPr>
                                  <m:ctrlPr>
                                    <a:rPr lang="en-US" sz="1805" i="1">
                                      <a:latin typeface="Cambria Math" panose="02040503050406030204" pitchFamily="18" charset="0"/>
                                    </a:rPr>
                                  </m:ctrlPr>
                                </m:dPr>
                                <m:e>
                                  <m:f>
                                    <m:fPr>
                                      <m:type m:val="skw"/>
                                      <m:ctrlPr>
                                        <a:rPr lang="en-US" sz="1805" i="1">
                                          <a:latin typeface="Cambria Math" panose="02040503050406030204" pitchFamily="18" charset="0"/>
                                        </a:rPr>
                                      </m:ctrlPr>
                                    </m:fPr>
                                    <m:num>
                                      <m:r>
                                        <a:rPr lang="en-US" sz="1805" i="1">
                                          <a:latin typeface="Cambria Math" panose="02040503050406030204" pitchFamily="18" charset="0"/>
                                        </a:rPr>
                                        <m:t>1</m:t>
                                      </m:r>
                                    </m:num>
                                    <m:den>
                                      <m:sSub>
                                        <m:sSubPr>
                                          <m:ctrlPr>
                                            <a:rPr lang="en-US" sz="1805" i="1">
                                              <a:latin typeface="Cambria Math" panose="02040503050406030204" pitchFamily="18" charset="0"/>
                                            </a:rPr>
                                          </m:ctrlPr>
                                        </m:sSubPr>
                                        <m:e>
                                          <m:r>
                                            <a:rPr lang="en-US" sz="1805" i="1">
                                              <a:latin typeface="Cambria Math" panose="02040503050406030204" pitchFamily="18" charset="0"/>
                                            </a:rPr>
                                            <m:t>𝑛</m:t>
                                          </m:r>
                                        </m:e>
                                        <m:sub>
                                          <m:r>
                                            <a:rPr lang="en-US" sz="1805" i="1">
                                              <a:latin typeface="Cambria Math" panose="02040503050406030204" pitchFamily="18" charset="0"/>
                                            </a:rPr>
                                            <m:t>𝑖</m:t>
                                          </m:r>
                                        </m:sub>
                                      </m:sSub>
                                    </m:den>
                                  </m:f>
                                  <m:r>
                                    <a:rPr lang="en-US" sz="1805" i="1">
                                      <a:latin typeface="Cambria Math" panose="02040503050406030204" pitchFamily="18" charset="0"/>
                                    </a:rPr>
                                    <m:t>+</m:t>
                                  </m:r>
                                  <m:f>
                                    <m:fPr>
                                      <m:type m:val="skw"/>
                                      <m:ctrlPr>
                                        <a:rPr lang="en-US" sz="1805" i="1">
                                          <a:latin typeface="Cambria Math" panose="02040503050406030204" pitchFamily="18" charset="0"/>
                                        </a:rPr>
                                      </m:ctrlPr>
                                    </m:fPr>
                                    <m:num>
                                      <m:r>
                                        <a:rPr lang="en-US" sz="1805" i="1">
                                          <a:latin typeface="Cambria Math" panose="02040503050406030204" pitchFamily="18" charset="0"/>
                                        </a:rPr>
                                        <m:t>1</m:t>
                                      </m:r>
                                    </m:num>
                                    <m:den>
                                      <m:sSub>
                                        <m:sSubPr>
                                          <m:ctrlPr>
                                            <a:rPr lang="en-US" sz="1805" i="1">
                                              <a:latin typeface="Cambria Math" panose="02040503050406030204" pitchFamily="18" charset="0"/>
                                            </a:rPr>
                                          </m:ctrlPr>
                                        </m:sSubPr>
                                        <m:e>
                                          <m:r>
                                            <a:rPr lang="en-US" sz="1805" i="1">
                                              <a:latin typeface="Cambria Math" panose="02040503050406030204" pitchFamily="18" charset="0"/>
                                            </a:rPr>
                                            <m:t>𝑛</m:t>
                                          </m:r>
                                        </m:e>
                                        <m:sub>
                                          <m:r>
                                            <a:rPr lang="en-US" sz="1805" i="1">
                                              <a:latin typeface="Cambria Math" panose="02040503050406030204" pitchFamily="18" charset="0"/>
                                            </a:rPr>
                                            <m:t>𝑗</m:t>
                                          </m:r>
                                        </m:sub>
                                      </m:sSub>
                                    </m:den>
                                  </m:f>
                                </m:e>
                              </m:d>
                            </m:e>
                          </m:rad>
                        </m:den>
                      </m:f>
                    </m:oMath>
                  </m:oMathPara>
                </a14:m>
                <a:endParaRPr lang="en-US" sz="1805" dirty="0">
                  <a:latin typeface="+mn-lt"/>
                </a:endParaRPr>
              </a:p>
            </p:txBody>
          </p:sp>
        </mc:Choice>
        <mc:Fallback>
          <p:sp>
            <p:nvSpPr>
              <p:cNvPr id="3" name="TextBox 2"/>
              <p:cNvSpPr txBox="1">
                <a:spLocks noRot="1" noChangeAspect="1" noMove="1" noResize="1" noEditPoints="1" noAdjustHandles="1" noChangeArrowheads="1" noChangeShapeType="1" noTextEdit="1"/>
              </p:cNvSpPr>
              <p:nvPr/>
            </p:nvSpPr>
            <p:spPr>
              <a:xfrm>
                <a:off x="1576133" y="3013997"/>
                <a:ext cx="2640659" cy="958789"/>
              </a:xfrm>
              <a:prstGeom prst="rect">
                <a:avLst/>
              </a:prstGeom>
              <a:blipFill>
                <a:blip r:embed="rId4"/>
                <a:stretch>
                  <a:fillRect/>
                </a:stretch>
              </a:blipFill>
              <a:effectLst/>
            </p:spPr>
            <p:txBody>
              <a:bodyPr/>
              <a:lstStyle/>
              <a:p>
                <a:r>
                  <a:rPr lang="en-US">
                    <a:noFill/>
                  </a:rPr>
                  <a:t> </a:t>
                </a:r>
              </a:p>
            </p:txBody>
          </p:sp>
        </mc:Fallback>
      </mc:AlternateContent>
      <p:sp>
        <p:nvSpPr>
          <p:cNvPr id="9" name="Text Box 6">
            <a:extLst>
              <a:ext uri="{FF2B5EF4-FFF2-40B4-BE49-F238E27FC236}">
                <a16:creationId xmlns:a16="http://schemas.microsoft.com/office/drawing/2014/main" id="{4F6538C4-C24C-4E7C-B61E-B207F0245DC0}"/>
              </a:ext>
            </a:extLst>
          </p:cNvPr>
          <p:cNvSpPr txBox="1">
            <a:spLocks noChangeArrowheads="1"/>
          </p:cNvSpPr>
          <p:nvPr/>
        </p:nvSpPr>
        <p:spPr bwMode="auto">
          <a:xfrm>
            <a:off x="4018514" y="5550715"/>
            <a:ext cx="4305353" cy="647870"/>
          </a:xfrm>
          <a:prstGeom prst="rect">
            <a:avLst/>
          </a:prstGeom>
          <a:noFill/>
          <a:ln w="12700">
            <a:noFill/>
            <a:miter lim="800000"/>
            <a:headEnd/>
            <a:tailEnd/>
          </a:ln>
          <a:effectLst/>
        </p:spPr>
        <p:txBody>
          <a:bodyPr wrap="square">
            <a:spAutoFit/>
          </a:bodyPr>
          <a:lstStyle/>
          <a:p>
            <a:pPr>
              <a:spcBef>
                <a:spcPct val="20000"/>
              </a:spcBef>
              <a:buClr>
                <a:srgbClr val="66FFFF"/>
              </a:buClr>
              <a:buSzPct val="75000"/>
              <a:buFont typeface="Monotype Sorts" pitchFamily="2" charset="2"/>
              <a:buNone/>
              <a:defRPr/>
            </a:pPr>
            <a:r>
              <a:rPr lang="en-US" sz="1805" dirty="0">
                <a:latin typeface="+mn-lt"/>
              </a:rPr>
              <a:t>where the value of </a:t>
            </a:r>
            <a:r>
              <a:rPr lang="en-US" sz="1805" i="1" dirty="0">
                <a:latin typeface="+mn-lt"/>
              </a:rPr>
              <a:t>t</a:t>
            </a:r>
            <a:r>
              <a:rPr lang="en-US" sz="1805" i="1" baseline="-25000" dirty="0">
                <a:latin typeface="Symbol" panose="05050102010706020507" pitchFamily="18" charset="2"/>
              </a:rPr>
              <a:t>a</a:t>
            </a:r>
            <a:r>
              <a:rPr lang="en-US" sz="1805" baseline="-25000" dirty="0">
                <a:latin typeface="+mn-lt"/>
              </a:rPr>
              <a:t>/2 </a:t>
            </a:r>
            <a:r>
              <a:rPr lang="en-US" sz="1805" dirty="0">
                <a:latin typeface="+mn-lt"/>
              </a:rPr>
              <a:t>is based on a </a:t>
            </a:r>
            <a:r>
              <a:rPr lang="en-US" sz="1805" i="1" dirty="0">
                <a:latin typeface="+mn-lt"/>
              </a:rPr>
              <a:t>t</a:t>
            </a:r>
            <a:r>
              <a:rPr lang="en-US" sz="1805" dirty="0">
                <a:latin typeface="+mn-lt"/>
              </a:rPr>
              <a:t> distribution with </a:t>
            </a:r>
            <a:r>
              <a:rPr lang="en-US" sz="1805" i="1" dirty="0" err="1">
                <a:latin typeface="+mn-lt"/>
              </a:rPr>
              <a:t>n</a:t>
            </a:r>
            <a:r>
              <a:rPr lang="en-US" sz="1805" baseline="-25000" dirty="0" err="1">
                <a:latin typeface="+mn-lt"/>
              </a:rPr>
              <a:t>T</a:t>
            </a:r>
            <a:r>
              <a:rPr lang="en-US" sz="1805" dirty="0">
                <a:latin typeface="+mn-lt"/>
              </a:rPr>
              <a:t> - </a:t>
            </a:r>
            <a:r>
              <a:rPr lang="en-US" sz="1805" i="1" dirty="0">
                <a:latin typeface="+mn-lt"/>
              </a:rPr>
              <a:t>k</a:t>
            </a:r>
            <a:r>
              <a:rPr lang="en-US" sz="1805" dirty="0">
                <a:latin typeface="+mn-lt"/>
              </a:rPr>
              <a:t> degrees of freedom.</a:t>
            </a:r>
          </a:p>
        </p:txBody>
      </p:sp>
      <p:sp>
        <p:nvSpPr>
          <p:cNvPr id="10" name="Rectangle 11">
            <a:extLst>
              <a:ext uri="{FF2B5EF4-FFF2-40B4-BE49-F238E27FC236}">
                <a16:creationId xmlns:a16="http://schemas.microsoft.com/office/drawing/2014/main" id="{D73051E8-E330-4F33-A58D-01216B7733B7}"/>
              </a:ext>
            </a:extLst>
          </p:cNvPr>
          <p:cNvSpPr>
            <a:spLocks noChangeArrowheads="1"/>
          </p:cNvSpPr>
          <p:nvPr/>
        </p:nvSpPr>
        <p:spPr bwMode="auto">
          <a:xfrm>
            <a:off x="644526" y="4180490"/>
            <a:ext cx="2779713" cy="411784"/>
          </a:xfrm>
          <a:prstGeom prst="rect">
            <a:avLst/>
          </a:prstGeom>
          <a:noFill/>
          <a:ln w="12700">
            <a:noFill/>
            <a:miter lim="800000"/>
            <a:headEnd/>
            <a:tailEnd/>
          </a:ln>
          <a:effectLst/>
        </p:spPr>
        <p:txBody>
          <a:bodyPr lIns="68034" tIns="33420" rIns="68034" bIns="33420"/>
          <a:lstStyle/>
          <a:p>
            <a:pPr marL="257827" indent="-257827">
              <a:spcBef>
                <a:spcPct val="20000"/>
              </a:spcBef>
              <a:buFont typeface="Arial" panose="020B0604020202020204" pitchFamily="34" charset="0"/>
              <a:buChar char="•"/>
              <a:defRPr/>
            </a:pPr>
            <a:r>
              <a:rPr lang="en-US" sz="1805" dirty="0">
                <a:latin typeface="+mn-lt"/>
              </a:rPr>
              <a:t>Rejection Rule:</a:t>
            </a:r>
          </a:p>
        </p:txBody>
      </p:sp>
      <p:sp>
        <p:nvSpPr>
          <p:cNvPr id="11" name="Text Box 12">
            <a:extLst>
              <a:ext uri="{FF2B5EF4-FFF2-40B4-BE49-F238E27FC236}">
                <a16:creationId xmlns:a16="http://schemas.microsoft.com/office/drawing/2014/main" id="{6E556914-DC32-4332-B88D-006B2717775C}"/>
              </a:ext>
            </a:extLst>
          </p:cNvPr>
          <p:cNvSpPr txBox="1">
            <a:spLocks noChangeArrowheads="1"/>
          </p:cNvSpPr>
          <p:nvPr/>
        </p:nvSpPr>
        <p:spPr bwMode="auto">
          <a:xfrm>
            <a:off x="3295153" y="4581531"/>
            <a:ext cx="2330061" cy="370101"/>
          </a:xfrm>
          <a:prstGeom prst="rect">
            <a:avLst/>
          </a:prstGeom>
          <a:noFill/>
          <a:ln w="12700">
            <a:noFill/>
            <a:miter lim="800000"/>
            <a:headEnd/>
            <a:tailEnd/>
          </a:ln>
          <a:effectLst/>
        </p:spPr>
        <p:txBody>
          <a:bodyPr wrap="none">
            <a:spAutoFit/>
          </a:bodyPr>
          <a:lstStyle/>
          <a:p>
            <a:pPr>
              <a:spcBef>
                <a:spcPct val="20000"/>
              </a:spcBef>
              <a:buClr>
                <a:srgbClr val="66FFFF"/>
              </a:buClr>
              <a:buSzPct val="75000"/>
              <a:buFont typeface="Monotype Sorts" pitchFamily="2" charset="2"/>
              <a:buNone/>
              <a:defRPr/>
            </a:pPr>
            <a:r>
              <a:rPr lang="en-US" sz="1805" dirty="0">
                <a:latin typeface="+mn-lt"/>
              </a:rPr>
              <a:t>Reject </a:t>
            </a:r>
            <a:r>
              <a:rPr lang="en-US" sz="1805" i="1" dirty="0">
                <a:latin typeface="+mn-lt"/>
              </a:rPr>
              <a:t>H</a:t>
            </a:r>
            <a:r>
              <a:rPr lang="en-US" sz="1805" baseline="-25000" dirty="0">
                <a:latin typeface="+mn-lt"/>
              </a:rPr>
              <a:t>0</a:t>
            </a:r>
            <a:r>
              <a:rPr lang="en-US" sz="1805" dirty="0">
                <a:latin typeface="+mn-lt"/>
              </a:rPr>
              <a:t> if </a:t>
            </a:r>
            <a:r>
              <a:rPr lang="en-US" sz="1805" i="1" dirty="0">
                <a:latin typeface="+mn-lt"/>
              </a:rPr>
              <a:t>p</a:t>
            </a:r>
            <a:r>
              <a:rPr lang="en-US" sz="1805" dirty="0">
                <a:latin typeface="+mn-lt"/>
              </a:rPr>
              <a:t>-value </a:t>
            </a:r>
            <a:r>
              <a:rPr lang="en-US" sz="1805" u="sng" dirty="0">
                <a:latin typeface="+mn-lt"/>
              </a:rPr>
              <a:t>&lt;</a:t>
            </a:r>
            <a:r>
              <a:rPr lang="en-US" sz="1805" dirty="0">
                <a:latin typeface="+mn-lt"/>
              </a:rPr>
              <a:t> </a:t>
            </a:r>
            <a:r>
              <a:rPr lang="en-US" sz="1805" i="1" dirty="0">
                <a:latin typeface="Symbol" panose="05050102010706020507" pitchFamily="18" charset="2"/>
              </a:rPr>
              <a:t>a</a:t>
            </a:r>
            <a:endParaRPr lang="en-US" sz="1805" dirty="0">
              <a:latin typeface="Symbol" panose="05050102010706020507" pitchFamily="18" charset="2"/>
            </a:endParaRPr>
          </a:p>
        </p:txBody>
      </p:sp>
      <p:sp>
        <p:nvSpPr>
          <p:cNvPr id="12" name="Text Box 13">
            <a:extLst>
              <a:ext uri="{FF2B5EF4-FFF2-40B4-BE49-F238E27FC236}">
                <a16:creationId xmlns:a16="http://schemas.microsoft.com/office/drawing/2014/main" id="{38E44785-F206-4C97-8F5E-3FA2EFE3127C}"/>
              </a:ext>
            </a:extLst>
          </p:cNvPr>
          <p:cNvSpPr txBox="1">
            <a:spLocks noChangeArrowheads="1"/>
          </p:cNvSpPr>
          <p:nvPr/>
        </p:nvSpPr>
        <p:spPr bwMode="auto">
          <a:xfrm>
            <a:off x="1485358" y="4590019"/>
            <a:ext cx="1897571" cy="370101"/>
          </a:xfrm>
          <a:prstGeom prst="rect">
            <a:avLst/>
          </a:prstGeom>
          <a:noFill/>
          <a:ln w="12700">
            <a:noFill/>
            <a:miter lim="800000"/>
            <a:headEnd/>
            <a:tailEnd/>
          </a:ln>
          <a:effectLst/>
        </p:spPr>
        <p:txBody>
          <a:bodyPr wrap="none">
            <a:spAutoFit/>
          </a:bodyPr>
          <a:lstStyle/>
          <a:p>
            <a:pPr>
              <a:defRPr/>
            </a:pPr>
            <a:r>
              <a:rPr lang="en-US" sz="1805" i="1">
                <a:latin typeface="+mn-lt"/>
              </a:rPr>
              <a:t>p</a:t>
            </a:r>
            <a:r>
              <a:rPr lang="en-US" sz="1805">
                <a:latin typeface="+mn-lt"/>
              </a:rPr>
              <a:t>-value Approach:</a:t>
            </a:r>
          </a:p>
        </p:txBody>
      </p:sp>
      <p:sp>
        <p:nvSpPr>
          <p:cNvPr id="14" name="Text Box 14">
            <a:extLst>
              <a:ext uri="{FF2B5EF4-FFF2-40B4-BE49-F238E27FC236}">
                <a16:creationId xmlns:a16="http://schemas.microsoft.com/office/drawing/2014/main" id="{8AE6A633-8DA3-4FC4-860B-88039D1B2534}"/>
              </a:ext>
            </a:extLst>
          </p:cNvPr>
          <p:cNvSpPr txBox="1">
            <a:spLocks noChangeArrowheads="1"/>
          </p:cNvSpPr>
          <p:nvPr/>
        </p:nvSpPr>
        <p:spPr bwMode="auto">
          <a:xfrm>
            <a:off x="1456131" y="5111475"/>
            <a:ext cx="2424766" cy="370101"/>
          </a:xfrm>
          <a:prstGeom prst="rect">
            <a:avLst/>
          </a:prstGeom>
          <a:noFill/>
          <a:ln w="12700">
            <a:noFill/>
            <a:miter lim="800000"/>
            <a:headEnd/>
            <a:tailEnd/>
          </a:ln>
          <a:effectLst/>
        </p:spPr>
        <p:txBody>
          <a:bodyPr wrap="none">
            <a:spAutoFit/>
          </a:bodyPr>
          <a:lstStyle/>
          <a:p>
            <a:pPr>
              <a:defRPr/>
            </a:pPr>
            <a:r>
              <a:rPr lang="en-US" sz="1805" dirty="0">
                <a:latin typeface="+mn-lt"/>
              </a:rPr>
              <a:t>Critical Value Approach:</a:t>
            </a:r>
          </a:p>
        </p:txBody>
      </p:sp>
      <mc:AlternateContent xmlns:mc="http://schemas.openxmlformats.org/markup-compatibility/2006">
        <mc:Choice xmlns:a14="http://schemas.microsoft.com/office/drawing/2010/main" Requires="a14">
          <p:sp>
            <p:nvSpPr>
              <p:cNvPr id="15" name="Text Box 7">
                <a:extLst>
                  <a:ext uri="{FF2B5EF4-FFF2-40B4-BE49-F238E27FC236}">
                    <a16:creationId xmlns:a16="http://schemas.microsoft.com/office/drawing/2014/main" id="{2EDC8675-88DA-4768-85BD-679BF1733E5B}"/>
                  </a:ext>
                </a:extLst>
              </p:cNvPr>
              <p:cNvSpPr txBox="1">
                <a:spLocks noChangeArrowheads="1"/>
              </p:cNvSpPr>
              <p:nvPr/>
            </p:nvSpPr>
            <p:spPr bwMode="auto">
              <a:xfrm>
                <a:off x="3850510" y="5111474"/>
                <a:ext cx="2952218" cy="370101"/>
              </a:xfrm>
              <a:prstGeom prst="rect">
                <a:avLst/>
              </a:prstGeom>
              <a:noFill/>
              <a:ln w="12700">
                <a:noFill/>
                <a:miter lim="800000"/>
                <a:headEnd/>
                <a:tailEnd/>
              </a:ln>
              <a:effectLst/>
            </p:spPr>
            <p:txBody>
              <a:bodyPr wrap="none">
                <a:spAutoFit/>
              </a:bodyPr>
              <a:lstStyle/>
              <a:p>
                <a:pPr algn="l">
                  <a:spcBef>
                    <a:spcPct val="20000"/>
                  </a:spcBef>
                  <a:buClr>
                    <a:srgbClr val="66FFFF"/>
                  </a:buClr>
                  <a:buSzPct val="75000"/>
                  <a:buFont typeface="Monotype Sorts" pitchFamily="2" charset="2"/>
                  <a:buNone/>
                  <a:defRPr/>
                </a:pPr>
                <a:r>
                  <a:rPr lang="en-US" sz="1805" dirty="0">
                    <a:latin typeface="+mn-lt"/>
                  </a:rPr>
                  <a:t>Reject </a:t>
                </a:r>
                <a:r>
                  <a:rPr lang="en-US" sz="1805" i="1" dirty="0">
                    <a:latin typeface="+mn-lt"/>
                  </a:rPr>
                  <a:t>H</a:t>
                </a:r>
                <a:r>
                  <a:rPr lang="en-US" sz="1805" baseline="-25000" dirty="0">
                    <a:latin typeface="+mn-lt"/>
                  </a:rPr>
                  <a:t>0</a:t>
                </a:r>
                <a:r>
                  <a:rPr lang="en-US" sz="1805" dirty="0">
                    <a:latin typeface="+mn-lt"/>
                  </a:rPr>
                  <a:t> if </a:t>
                </a:r>
                <a:r>
                  <a:rPr lang="en-US" sz="1805" i="1" dirty="0">
                    <a:latin typeface="+mn-lt"/>
                  </a:rPr>
                  <a:t>t</a:t>
                </a:r>
                <a:r>
                  <a:rPr lang="en-US" sz="1805" dirty="0">
                    <a:latin typeface="+mn-lt"/>
                  </a:rPr>
                  <a:t> </a:t>
                </a:r>
                <a14:m>
                  <m:oMath xmlns:m="http://schemas.openxmlformats.org/officeDocument/2006/math">
                    <m:r>
                      <a:rPr lang="en-US" sz="1805" i="1" dirty="0">
                        <a:latin typeface="Cambria Math" panose="02040503050406030204" pitchFamily="18" charset="0"/>
                        <a:ea typeface="Cambria Math" panose="02040503050406030204" pitchFamily="18" charset="0"/>
                      </a:rPr>
                      <m:t>≤</m:t>
                    </m:r>
                  </m:oMath>
                </a14:m>
                <a:r>
                  <a:rPr lang="en-US" sz="1805" dirty="0">
                    <a:latin typeface="+mn-lt"/>
                  </a:rPr>
                  <a:t> -</a:t>
                </a:r>
                <a:r>
                  <a:rPr lang="en-US" sz="1805" i="1" dirty="0">
                    <a:latin typeface="+mn-lt"/>
                  </a:rPr>
                  <a:t>t</a:t>
                </a:r>
                <a:r>
                  <a:rPr lang="en-US" sz="1805" i="1" baseline="-25000" dirty="0">
                    <a:latin typeface="Symbol" panose="05050102010706020507" pitchFamily="18" charset="2"/>
                  </a:rPr>
                  <a:t>a</a:t>
                </a:r>
                <a:r>
                  <a:rPr lang="en-US" sz="1805" baseline="-25000" dirty="0">
                    <a:latin typeface="+mn-lt"/>
                  </a:rPr>
                  <a:t>/2 </a:t>
                </a:r>
                <a:r>
                  <a:rPr lang="en-US" sz="1805" dirty="0">
                    <a:latin typeface="+mn-lt"/>
                  </a:rPr>
                  <a:t>or </a:t>
                </a:r>
                <a:r>
                  <a:rPr lang="en-US" sz="1805" i="1" dirty="0">
                    <a:latin typeface="+mn-lt"/>
                  </a:rPr>
                  <a:t>t</a:t>
                </a:r>
                <a:r>
                  <a:rPr lang="en-US" sz="1805" dirty="0">
                    <a:latin typeface="+mn-lt"/>
                  </a:rPr>
                  <a:t> </a:t>
                </a:r>
                <a14:m>
                  <m:oMath xmlns:m="http://schemas.openxmlformats.org/officeDocument/2006/math">
                    <m:r>
                      <a:rPr lang="en-US" sz="1805" i="1" dirty="0">
                        <a:latin typeface="Cambria Math" panose="02040503050406030204" pitchFamily="18" charset="0"/>
                        <a:ea typeface="Cambria Math" panose="02040503050406030204" pitchFamily="18" charset="0"/>
                      </a:rPr>
                      <m:t>≥</m:t>
                    </m:r>
                  </m:oMath>
                </a14:m>
                <a:r>
                  <a:rPr lang="en-US" sz="1805" i="1" dirty="0">
                    <a:latin typeface="+mn-lt"/>
                  </a:rPr>
                  <a:t>t</a:t>
                </a:r>
                <a:r>
                  <a:rPr lang="en-US" sz="1805" i="1" baseline="-25000" dirty="0">
                    <a:latin typeface="Symbol" panose="05050102010706020507" pitchFamily="18" charset="2"/>
                  </a:rPr>
                  <a:t>a</a:t>
                </a:r>
                <a:r>
                  <a:rPr lang="en-US" sz="1805" baseline="-25000" dirty="0">
                    <a:latin typeface="+mn-lt"/>
                  </a:rPr>
                  <a:t>/2 </a:t>
                </a:r>
                <a:endParaRPr lang="en-US" sz="1805" dirty="0">
                  <a:latin typeface="+mn-lt"/>
                </a:endParaRPr>
              </a:p>
            </p:txBody>
          </p:sp>
        </mc:Choice>
        <mc:Fallback>
          <p:sp>
            <p:nvSpPr>
              <p:cNvPr id="15" name="Text Box 7">
                <a:extLst>
                  <a:ext uri="{FF2B5EF4-FFF2-40B4-BE49-F238E27FC236}">
                    <a16:creationId xmlns:a16="http://schemas.microsoft.com/office/drawing/2014/main" id="{2EDC8675-88DA-4768-85BD-679BF1733E5B}"/>
                  </a:ext>
                </a:extLst>
              </p:cNvPr>
              <p:cNvSpPr txBox="1">
                <a:spLocks noRot="1" noChangeAspect="1" noMove="1" noResize="1" noEditPoints="1" noAdjustHandles="1" noChangeArrowheads="1" noChangeShapeType="1" noTextEdit="1"/>
              </p:cNvSpPr>
              <p:nvPr/>
            </p:nvSpPr>
            <p:spPr bwMode="auto">
              <a:xfrm>
                <a:off x="3850510" y="5111474"/>
                <a:ext cx="2952218" cy="370101"/>
              </a:xfrm>
              <a:prstGeom prst="rect">
                <a:avLst/>
              </a:prstGeom>
              <a:blipFill>
                <a:blip r:embed="rId5"/>
                <a:stretch>
                  <a:fillRect l="-1860" t="-8197" b="-24590"/>
                </a:stretch>
              </a:blipFill>
              <a:ln w="12700">
                <a:noFill/>
                <a:miter lim="800000"/>
                <a:headEnd/>
                <a:tailEnd/>
              </a:ln>
              <a:effectLst/>
            </p:spPr>
            <p:txBody>
              <a:bodyPr/>
              <a:lstStyle/>
              <a:p>
                <a:r>
                  <a:rPr lang="en-US">
                    <a:noFill/>
                  </a:rPr>
                  <a:t> </a:t>
                </a:r>
              </a:p>
            </p:txBody>
          </p:sp>
        </mc:Fallback>
      </mc:AlternateContent>
    </p:spTree>
    <p:extLst>
      <p:ext uri="{BB962C8B-B14F-4D97-AF65-F5344CB8AC3E}">
        <p14:creationId xmlns:p14="http://schemas.microsoft.com/office/powerpoint/2010/main" val="3837530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40971"/>
                                        </p:tgtEl>
                                        <p:attrNameLst>
                                          <p:attrName>style.visibility</p:attrName>
                                        </p:attrNameLst>
                                      </p:cBhvr>
                                      <p:to>
                                        <p:strVal val="visible"/>
                                      </p:to>
                                    </p:set>
                                    <p:animEffect transition="in" filter="slide(fromTop)">
                                      <p:cBhvr>
                                        <p:cTn id="7" dur="500"/>
                                        <p:tgtEl>
                                          <p:spTgt spid="40971"/>
                                        </p:tgtEl>
                                      </p:cBhvr>
                                    </p:animEffect>
                                  </p:childTnLst>
                                </p:cTn>
                              </p:par>
                            </p:childTnLst>
                          </p:cTn>
                        </p:par>
                        <p:par>
                          <p:cTn id="8" fill="hold">
                            <p:stCondLst>
                              <p:cond delay="500"/>
                            </p:stCondLst>
                            <p:childTnLst>
                              <p:par>
                                <p:cTn id="9" presetID="22" presetClass="entr" presetSubtype="8" fill="hold" grpId="0" nodeType="afterEffect">
                                  <p:stCondLst>
                                    <p:cond delay="250"/>
                                  </p:stCondLst>
                                  <p:childTnLst>
                                    <p:set>
                                      <p:cBhvr>
                                        <p:cTn id="10" dur="1" fill="hold">
                                          <p:stCondLst>
                                            <p:cond delay="0"/>
                                          </p:stCondLst>
                                        </p:cTn>
                                        <p:tgtEl>
                                          <p:spTgt spid="2"/>
                                        </p:tgtEl>
                                        <p:attrNameLst>
                                          <p:attrName>style.visibility</p:attrName>
                                        </p:attrNameLst>
                                      </p:cBhvr>
                                      <p:to>
                                        <p:strVal val="visible"/>
                                      </p:to>
                                    </p:set>
                                    <p:animEffect transition="in" filter="wipe(left)">
                                      <p:cBhvr>
                                        <p:cTn id="11" dur="500"/>
                                        <p:tgtEl>
                                          <p:spTgt spid="2"/>
                                        </p:tgtEl>
                                      </p:cBhvr>
                                    </p:animEffect>
                                  </p:childTnLst>
                                </p:cTn>
                              </p:par>
                            </p:childTnLst>
                          </p:cTn>
                        </p:par>
                        <p:par>
                          <p:cTn id="12" fill="hold">
                            <p:stCondLst>
                              <p:cond delay="1250"/>
                            </p:stCondLst>
                            <p:childTnLst>
                              <p:par>
                                <p:cTn id="13" presetID="22" presetClass="entr" presetSubtype="8" fill="hold" grpId="0" nodeType="afterEffect">
                                  <p:stCondLst>
                                    <p:cond delay="750"/>
                                  </p:stCondLst>
                                  <p:childTnLst>
                                    <p:set>
                                      <p:cBhvr>
                                        <p:cTn id="14" dur="1" fill="hold">
                                          <p:stCondLst>
                                            <p:cond delay="0"/>
                                          </p:stCondLst>
                                        </p:cTn>
                                        <p:tgtEl>
                                          <p:spTgt spid="13"/>
                                        </p:tgtEl>
                                        <p:attrNameLst>
                                          <p:attrName>style.visibility</p:attrName>
                                        </p:attrNameLst>
                                      </p:cBhvr>
                                      <p:to>
                                        <p:strVal val="visible"/>
                                      </p:to>
                                    </p:set>
                                    <p:animEffect transition="in" filter="wipe(left)">
                                      <p:cBhvr>
                                        <p:cTn id="15" dur="500"/>
                                        <p:tgtEl>
                                          <p:spTgt spid="13"/>
                                        </p:tgtEl>
                                      </p:cBhvr>
                                    </p:animEffect>
                                  </p:childTnLst>
                                </p:cTn>
                              </p:par>
                            </p:childTnLst>
                          </p:cTn>
                        </p:par>
                      </p:childTnLst>
                    </p:cTn>
                  </p:par>
                  <p:par>
                    <p:cTn id="16" fill="hold">
                      <p:stCondLst>
                        <p:cond delay="indefinite"/>
                      </p:stCondLst>
                      <p:childTnLst>
                        <p:par>
                          <p:cTn id="17" fill="hold">
                            <p:stCondLst>
                              <p:cond delay="0"/>
                            </p:stCondLst>
                            <p:childTnLst>
                              <p:par>
                                <p:cTn id="18" presetID="12" presetClass="entr" presetSubtype="1" fill="hold" grpId="0" nodeType="clickEffect">
                                  <p:stCondLst>
                                    <p:cond delay="0"/>
                                  </p:stCondLst>
                                  <p:childTnLst>
                                    <p:set>
                                      <p:cBhvr>
                                        <p:cTn id="19" dur="1" fill="hold">
                                          <p:stCondLst>
                                            <p:cond delay="0"/>
                                          </p:stCondLst>
                                        </p:cTn>
                                        <p:tgtEl>
                                          <p:spTgt spid="40963">
                                            <p:txEl>
                                              <p:pRg st="0" end="0"/>
                                            </p:txEl>
                                          </p:spTgt>
                                        </p:tgtEl>
                                        <p:attrNameLst>
                                          <p:attrName>style.visibility</p:attrName>
                                        </p:attrNameLst>
                                      </p:cBhvr>
                                      <p:to>
                                        <p:strVal val="visible"/>
                                      </p:to>
                                    </p:set>
                                    <p:animEffect transition="in" filter="slide(fromTop)">
                                      <p:cBhvr>
                                        <p:cTn id="20" dur="500"/>
                                        <p:tgtEl>
                                          <p:spTgt spid="40963">
                                            <p:txEl>
                                              <p:pRg st="0" end="0"/>
                                            </p:txEl>
                                          </p:spTgt>
                                        </p:tgtEl>
                                      </p:cBhvr>
                                    </p:animEffect>
                                  </p:childTnLst>
                                </p:cTn>
                              </p:par>
                            </p:childTnLst>
                          </p:cTn>
                        </p:par>
                        <p:par>
                          <p:cTn id="21" fill="hold">
                            <p:stCondLst>
                              <p:cond delay="500"/>
                            </p:stCondLst>
                            <p:childTnLst>
                              <p:par>
                                <p:cTn id="22" presetID="22" presetClass="entr" presetSubtype="8" fill="hold" grpId="0" nodeType="after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wipe(left)">
                                      <p:cBhvr>
                                        <p:cTn id="24" dur="500"/>
                                        <p:tgtEl>
                                          <p:spTgt spid="3"/>
                                        </p:tgtEl>
                                      </p:cBhvr>
                                    </p:animEffect>
                                  </p:childTnLst>
                                </p:cTn>
                              </p:par>
                            </p:childTnLst>
                          </p:cTn>
                        </p:par>
                      </p:childTnLst>
                    </p:cTn>
                  </p:par>
                  <p:par>
                    <p:cTn id="25" fill="hold">
                      <p:stCondLst>
                        <p:cond delay="indefinite"/>
                      </p:stCondLst>
                      <p:childTnLst>
                        <p:par>
                          <p:cTn id="26" fill="hold">
                            <p:stCondLst>
                              <p:cond delay="0"/>
                            </p:stCondLst>
                            <p:childTnLst>
                              <p:par>
                                <p:cTn id="27" presetID="12" presetClass="entr" presetSubtype="8"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slide(fromLeft)">
                                      <p:cBhvr>
                                        <p:cTn id="29" dur="500"/>
                                        <p:tgtEl>
                                          <p:spTgt spid="12"/>
                                        </p:tgtEl>
                                      </p:cBhvr>
                                    </p:animEffect>
                                  </p:childTnLst>
                                </p:cTn>
                              </p:par>
                            </p:childTnLst>
                          </p:cTn>
                        </p:par>
                        <p:par>
                          <p:cTn id="30" fill="hold">
                            <p:stCondLst>
                              <p:cond delay="500"/>
                            </p:stCondLst>
                            <p:childTnLst>
                              <p:par>
                                <p:cTn id="31" presetID="23" presetClass="entr" presetSubtype="272" fill="hold" grpId="0" nodeType="afterEffect">
                                  <p:stCondLst>
                                    <p:cond delay="1000"/>
                                  </p:stCondLst>
                                  <p:childTnLst>
                                    <p:set>
                                      <p:cBhvr>
                                        <p:cTn id="32" dur="1" fill="hold">
                                          <p:stCondLst>
                                            <p:cond delay="0"/>
                                          </p:stCondLst>
                                        </p:cTn>
                                        <p:tgtEl>
                                          <p:spTgt spid="11"/>
                                        </p:tgtEl>
                                        <p:attrNameLst>
                                          <p:attrName>style.visibility</p:attrName>
                                        </p:attrNameLst>
                                      </p:cBhvr>
                                      <p:to>
                                        <p:strVal val="visible"/>
                                      </p:to>
                                    </p:set>
                                    <p:anim calcmode="lin" valueType="num">
                                      <p:cBhvr>
                                        <p:cTn id="33" dur="500" fill="hold"/>
                                        <p:tgtEl>
                                          <p:spTgt spid="11"/>
                                        </p:tgtEl>
                                        <p:attrNameLst>
                                          <p:attrName>ppt_w</p:attrName>
                                        </p:attrNameLst>
                                      </p:cBhvr>
                                      <p:tavLst>
                                        <p:tav tm="0">
                                          <p:val>
                                            <p:strVal val="2/3*#ppt_w"/>
                                          </p:val>
                                        </p:tav>
                                        <p:tav tm="100000">
                                          <p:val>
                                            <p:strVal val="#ppt_w"/>
                                          </p:val>
                                        </p:tav>
                                      </p:tavLst>
                                    </p:anim>
                                    <p:anim calcmode="lin" valueType="num">
                                      <p:cBhvr>
                                        <p:cTn id="34" dur="500" fill="hold"/>
                                        <p:tgtEl>
                                          <p:spTgt spid="11"/>
                                        </p:tgtEl>
                                        <p:attrNameLst>
                                          <p:attrName>ppt_h</p:attrName>
                                        </p:attrNameLst>
                                      </p:cBhvr>
                                      <p:tavLst>
                                        <p:tav tm="0">
                                          <p:val>
                                            <p:strVal val="2/3*#ppt_h"/>
                                          </p:val>
                                        </p:tav>
                                        <p:tav tm="100000">
                                          <p:val>
                                            <p:strVal val="#ppt_h"/>
                                          </p:val>
                                        </p:tav>
                                      </p:tavLst>
                                    </p:anim>
                                  </p:childTnLst>
                                </p:cTn>
                              </p:par>
                            </p:childTnLst>
                          </p:cTn>
                        </p:par>
                      </p:childTnLst>
                    </p:cTn>
                  </p:par>
                  <p:par>
                    <p:cTn id="35" fill="hold">
                      <p:stCondLst>
                        <p:cond delay="indefinite"/>
                      </p:stCondLst>
                      <p:childTnLst>
                        <p:par>
                          <p:cTn id="36" fill="hold">
                            <p:stCondLst>
                              <p:cond delay="0"/>
                            </p:stCondLst>
                            <p:childTnLst>
                              <p:par>
                                <p:cTn id="37" presetID="12" presetClass="entr" presetSubtype="8"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slide(fromLeft)">
                                      <p:cBhvr>
                                        <p:cTn id="39" dur="500"/>
                                        <p:tgtEl>
                                          <p:spTgt spid="14"/>
                                        </p:tgtEl>
                                      </p:cBhvr>
                                    </p:animEffect>
                                  </p:childTnLst>
                                </p:cTn>
                              </p:par>
                            </p:childTnLst>
                          </p:cTn>
                        </p:par>
                        <p:par>
                          <p:cTn id="40" fill="hold">
                            <p:stCondLst>
                              <p:cond delay="500"/>
                            </p:stCondLst>
                            <p:childTnLst>
                              <p:par>
                                <p:cTn id="41" presetID="23" presetClass="entr" presetSubtype="272" fill="hold" grpId="0" nodeType="afterEffect">
                                  <p:stCondLst>
                                    <p:cond delay="1000"/>
                                  </p:stCondLst>
                                  <p:childTnLst>
                                    <p:set>
                                      <p:cBhvr>
                                        <p:cTn id="42" dur="1" fill="hold">
                                          <p:stCondLst>
                                            <p:cond delay="0"/>
                                          </p:stCondLst>
                                        </p:cTn>
                                        <p:tgtEl>
                                          <p:spTgt spid="15"/>
                                        </p:tgtEl>
                                        <p:attrNameLst>
                                          <p:attrName>style.visibility</p:attrName>
                                        </p:attrNameLst>
                                      </p:cBhvr>
                                      <p:to>
                                        <p:strVal val="visible"/>
                                      </p:to>
                                    </p:set>
                                    <p:anim calcmode="lin" valueType="num">
                                      <p:cBhvr>
                                        <p:cTn id="43" dur="500" fill="hold"/>
                                        <p:tgtEl>
                                          <p:spTgt spid="15"/>
                                        </p:tgtEl>
                                        <p:attrNameLst>
                                          <p:attrName>ppt_w</p:attrName>
                                        </p:attrNameLst>
                                      </p:cBhvr>
                                      <p:tavLst>
                                        <p:tav tm="0">
                                          <p:val>
                                            <p:strVal val="2/3*#ppt_w"/>
                                          </p:val>
                                        </p:tav>
                                        <p:tav tm="100000">
                                          <p:val>
                                            <p:strVal val="#ppt_w"/>
                                          </p:val>
                                        </p:tav>
                                      </p:tavLst>
                                    </p:anim>
                                    <p:anim calcmode="lin" valueType="num">
                                      <p:cBhvr>
                                        <p:cTn id="44" dur="500" fill="hold"/>
                                        <p:tgtEl>
                                          <p:spTgt spid="15"/>
                                        </p:tgtEl>
                                        <p:attrNameLst>
                                          <p:attrName>ppt_h</p:attrName>
                                        </p:attrNameLst>
                                      </p:cBhvr>
                                      <p:tavLst>
                                        <p:tav tm="0">
                                          <p:val>
                                            <p:strVal val="2/3*#ppt_h"/>
                                          </p:val>
                                        </p:tav>
                                        <p:tav tm="100000">
                                          <p:val>
                                            <p:strVal val="#ppt_h"/>
                                          </p:val>
                                        </p:tav>
                                      </p:tavLst>
                                    </p:anim>
                                  </p:childTnLst>
                                </p:cTn>
                              </p:par>
                            </p:childTnLst>
                          </p:cTn>
                        </p:par>
                        <p:par>
                          <p:cTn id="45" fill="hold">
                            <p:stCondLst>
                              <p:cond delay="2000"/>
                            </p:stCondLst>
                            <p:childTnLst>
                              <p:par>
                                <p:cTn id="46" presetID="3" presetClass="entr" presetSubtype="10" fill="hold" grpId="0" nodeType="afterEffect">
                                  <p:stCondLst>
                                    <p:cond delay="2000"/>
                                  </p:stCondLst>
                                  <p:childTnLst>
                                    <p:set>
                                      <p:cBhvr>
                                        <p:cTn id="47" dur="1" fill="hold">
                                          <p:stCondLst>
                                            <p:cond delay="0"/>
                                          </p:stCondLst>
                                        </p:cTn>
                                        <p:tgtEl>
                                          <p:spTgt spid="9"/>
                                        </p:tgtEl>
                                        <p:attrNameLst>
                                          <p:attrName>style.visibility</p:attrName>
                                        </p:attrNameLst>
                                      </p:cBhvr>
                                      <p:to>
                                        <p:strVal val="visible"/>
                                      </p:to>
                                    </p:set>
                                    <p:animEffect transition="in" filter="blinds(horizontal)">
                                      <p:cBhvr>
                                        <p:cTn id="4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build="p" autoUpdateAnimBg="0"/>
      <p:bldP spid="40971" grpId="0" autoUpdateAnimBg="0"/>
      <p:bldP spid="2" grpId="0"/>
      <p:bldP spid="13" grpId="0"/>
      <p:bldP spid="3" grpId="0"/>
      <p:bldP spid="9" grpId="0" autoUpdateAnimBg="0"/>
      <p:bldP spid="11" grpId="0" autoUpdateAnimBg="0"/>
      <p:bldP spid="12" grpId="0" autoUpdateAnimBg="0"/>
      <p:bldP spid="14" grpId="0" autoUpdateAnimBg="0"/>
      <p:bldP spid="15" grpId="0"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43010" name="Rectangle 2"/>
              <p:cNvSpPr>
                <a:spLocks noGrp="1" noChangeArrowheads="1"/>
              </p:cNvSpPr>
              <p:nvPr>
                <p:ph type="title"/>
              </p:nvPr>
            </p:nvSpPr>
            <p:spPr>
              <a:xfrm>
                <a:off x="506217" y="1101293"/>
                <a:ext cx="7772400" cy="508635"/>
              </a:xfrm>
            </p:spPr>
            <p:txBody>
              <a:bodyPr>
                <a:normAutofit/>
              </a:bodyPr>
              <a:lstStyle/>
              <a:p>
                <a:pPr>
                  <a:defRPr/>
                </a:pPr>
                <a:r>
                  <a:rPr lang="en-US" sz="2400" dirty="0"/>
                  <a:t>Fisher’s LSD Procedure Based on the Test Statistic </a:t>
                </a:r>
                <a14:m>
                  <m:oMath xmlns:m="http://schemas.openxmlformats.org/officeDocument/2006/math">
                    <m:sSub>
                      <m:sSubPr>
                        <m:ctrlPr>
                          <a:rPr lang="en-US" sz="2400" i="1" smtClean="0">
                            <a:latin typeface="Cambria Math" panose="02040503050406030204" pitchFamily="18" charset="0"/>
                          </a:rPr>
                        </m:ctrlPr>
                      </m:sSubPr>
                      <m:e>
                        <m:acc>
                          <m:accPr>
                            <m:chr m:val="̅"/>
                            <m:ctrlPr>
                              <a:rPr lang="en-US" sz="2400" i="1" smtClean="0">
                                <a:latin typeface="Cambria Math" panose="02040503050406030204" pitchFamily="18" charset="0"/>
                              </a:rPr>
                            </m:ctrlPr>
                          </m:accPr>
                          <m:e>
                            <m:r>
                              <a:rPr lang="en-US" sz="2400" b="1" i="1" smtClean="0">
                                <a:latin typeface="Cambria Math"/>
                              </a:rPr>
                              <m:t>𝒙</m:t>
                            </m:r>
                          </m:e>
                        </m:acc>
                      </m:e>
                      <m:sub>
                        <m:r>
                          <a:rPr lang="en-US" sz="2400" b="1" i="1" smtClean="0">
                            <a:latin typeface="Cambria Math"/>
                          </a:rPr>
                          <m:t>𝒊</m:t>
                        </m:r>
                      </m:sub>
                    </m:sSub>
                    <m:r>
                      <a:rPr lang="en-US" sz="2400" b="1" i="1" smtClean="0">
                        <a:latin typeface="Cambria Math"/>
                      </a:rPr>
                      <m:t>−</m:t>
                    </m:r>
                    <m:sSub>
                      <m:sSubPr>
                        <m:ctrlPr>
                          <a:rPr lang="en-US" sz="2400" i="1" smtClean="0">
                            <a:latin typeface="Cambria Math" panose="02040503050406030204" pitchFamily="18" charset="0"/>
                          </a:rPr>
                        </m:ctrlPr>
                      </m:sSubPr>
                      <m:e>
                        <m:acc>
                          <m:accPr>
                            <m:chr m:val="̅"/>
                            <m:ctrlPr>
                              <a:rPr lang="en-US" sz="2400" i="1" smtClean="0">
                                <a:latin typeface="Cambria Math" panose="02040503050406030204" pitchFamily="18" charset="0"/>
                              </a:rPr>
                            </m:ctrlPr>
                          </m:accPr>
                          <m:e>
                            <m:r>
                              <a:rPr lang="en-US" sz="2400" b="1" i="1" smtClean="0">
                                <a:latin typeface="Cambria Math"/>
                              </a:rPr>
                              <m:t>𝒙</m:t>
                            </m:r>
                          </m:e>
                        </m:acc>
                      </m:e>
                      <m:sub>
                        <m:r>
                          <a:rPr lang="en-US" sz="2400" b="1" i="1" smtClean="0">
                            <a:latin typeface="Cambria Math"/>
                          </a:rPr>
                          <m:t>𝒋</m:t>
                        </m:r>
                      </m:sub>
                    </m:sSub>
                  </m:oMath>
                </a14:m>
                <a:endParaRPr lang="en-US" sz="2400" i="1" baseline="-25000" dirty="0">
                  <a:latin typeface="+mn-lt"/>
                </a:endParaRPr>
              </a:p>
            </p:txBody>
          </p:sp>
        </mc:Choice>
        <mc:Fallback>
          <p:sp>
            <p:nvSpPr>
              <p:cNvPr id="43010" name="Rectangle 2"/>
              <p:cNvSpPr>
                <a:spLocks noGrp="1" noRot="1" noChangeAspect="1" noMove="1" noResize="1" noEditPoints="1" noAdjustHandles="1" noChangeArrowheads="1" noChangeShapeType="1" noTextEdit="1"/>
              </p:cNvSpPr>
              <p:nvPr>
                <p:ph type="title"/>
              </p:nvPr>
            </p:nvSpPr>
            <p:spPr>
              <a:xfrm>
                <a:off x="506217" y="1101293"/>
                <a:ext cx="7772400" cy="508635"/>
              </a:xfrm>
              <a:blipFill>
                <a:blip r:embed="rId3"/>
                <a:stretch>
                  <a:fillRect/>
                </a:stretch>
              </a:blipFill>
            </p:spPr>
            <p:txBody>
              <a:bodyPr/>
              <a:lstStyle/>
              <a:p>
                <a:r>
                  <a:rPr lang="en-US">
                    <a:noFill/>
                  </a:rPr>
                  <a:t> </a:t>
                </a:r>
              </a:p>
            </p:txBody>
          </p:sp>
        </mc:Fallback>
      </mc:AlternateContent>
      <p:sp>
        <p:nvSpPr>
          <p:cNvPr id="43011" name="Rectangle 3"/>
          <p:cNvSpPr>
            <a:spLocks noGrp="1" noChangeArrowheads="1"/>
          </p:cNvSpPr>
          <p:nvPr>
            <p:ph idx="1"/>
          </p:nvPr>
        </p:nvSpPr>
        <p:spPr>
          <a:xfrm>
            <a:off x="644525" y="3015060"/>
            <a:ext cx="2559050" cy="415365"/>
          </a:xfrm>
        </p:spPr>
        <p:txBody>
          <a:bodyPr>
            <a:normAutofit/>
          </a:bodyPr>
          <a:lstStyle/>
          <a:p>
            <a:pPr marL="254246" indent="-254246">
              <a:buSzPct val="100000"/>
              <a:defRPr/>
            </a:pPr>
            <a:r>
              <a:rPr lang="en-US" sz="1800" dirty="0"/>
              <a:t>Test Statistic:</a:t>
            </a:r>
          </a:p>
        </p:txBody>
      </p:sp>
      <p:sp>
        <p:nvSpPr>
          <p:cNvPr id="43026" name="Text Box 18"/>
          <p:cNvSpPr txBox="1">
            <a:spLocks noChangeArrowheads="1"/>
          </p:cNvSpPr>
          <p:nvPr/>
        </p:nvSpPr>
        <p:spPr bwMode="auto">
          <a:xfrm>
            <a:off x="1727931" y="5127210"/>
            <a:ext cx="779509" cy="370101"/>
          </a:xfrm>
          <a:prstGeom prst="rect">
            <a:avLst/>
          </a:prstGeom>
          <a:noFill/>
          <a:ln w="12700">
            <a:noFill/>
            <a:miter lim="800000"/>
            <a:headEnd/>
            <a:tailEnd/>
          </a:ln>
          <a:effectLst/>
        </p:spPr>
        <p:txBody>
          <a:bodyPr wrap="none">
            <a:spAutoFit/>
          </a:bodyPr>
          <a:lstStyle/>
          <a:p>
            <a:pPr algn="l">
              <a:defRPr/>
            </a:pPr>
            <a:r>
              <a:rPr lang="en-US" sz="1805" dirty="0">
                <a:latin typeface="+mn-lt"/>
              </a:rPr>
              <a:t>where</a:t>
            </a:r>
          </a:p>
        </p:txBody>
      </p:sp>
      <mc:AlternateContent xmlns:mc="http://schemas.openxmlformats.org/markup-compatibility/2006">
        <mc:Choice xmlns:a14="http://schemas.microsoft.com/office/drawing/2010/main" Requires="a14">
          <p:sp>
            <p:nvSpPr>
              <p:cNvPr id="43027" name="Text Box 19"/>
              <p:cNvSpPr txBox="1">
                <a:spLocks noChangeArrowheads="1"/>
              </p:cNvSpPr>
              <p:nvPr/>
            </p:nvSpPr>
            <p:spPr bwMode="auto">
              <a:xfrm>
                <a:off x="1628539" y="4422730"/>
                <a:ext cx="2710294" cy="412357"/>
              </a:xfrm>
              <a:prstGeom prst="rect">
                <a:avLst/>
              </a:prstGeom>
              <a:noFill/>
              <a:ln w="12700">
                <a:noFill/>
                <a:miter lim="800000"/>
                <a:headEnd/>
                <a:tailEnd/>
              </a:ln>
              <a:effectLst/>
            </p:spPr>
            <p:txBody>
              <a:bodyPr wrap="none">
                <a:spAutoFit/>
              </a:bodyPr>
              <a:lstStyle/>
              <a:p>
                <a:pPr>
                  <a:defRPr/>
                </a:pPr>
                <a:r>
                  <a:rPr lang="en-US" sz="1805" dirty="0">
                    <a:latin typeface="+mn-lt"/>
                  </a:rPr>
                  <a:t>Reject </a:t>
                </a:r>
                <a:r>
                  <a:rPr lang="en-US" sz="1805" i="1" dirty="0">
                    <a:latin typeface="+mn-lt"/>
                  </a:rPr>
                  <a:t>H</a:t>
                </a:r>
                <a:r>
                  <a:rPr lang="en-US" sz="1805" baseline="-25000" dirty="0">
                    <a:latin typeface="+mn-lt"/>
                  </a:rPr>
                  <a:t>0</a:t>
                </a:r>
                <a:r>
                  <a:rPr lang="en-US" sz="1805" dirty="0">
                    <a:latin typeface="+mn-lt"/>
                  </a:rPr>
                  <a:t> if </a:t>
                </a:r>
                <a14:m>
                  <m:oMath xmlns:m="http://schemas.openxmlformats.org/officeDocument/2006/math">
                    <m:d>
                      <m:dPr>
                        <m:begChr m:val="|"/>
                        <m:endChr m:val="|"/>
                        <m:ctrlPr>
                          <a:rPr lang="en-US" sz="1805" i="1">
                            <a:latin typeface="Cambria Math" panose="02040503050406030204" pitchFamily="18" charset="0"/>
                          </a:rPr>
                        </m:ctrlPr>
                      </m:dPr>
                      <m:e>
                        <m:sSub>
                          <m:sSubPr>
                            <m:ctrlPr>
                              <a:rPr lang="en-US" sz="1805" i="1">
                                <a:latin typeface="Cambria Math" panose="02040503050406030204" pitchFamily="18" charset="0"/>
                              </a:rPr>
                            </m:ctrlPr>
                          </m:sSubPr>
                          <m:e>
                            <m:acc>
                              <m:accPr>
                                <m:chr m:val="̅"/>
                                <m:ctrlPr>
                                  <a:rPr lang="en-US" sz="1805" i="1">
                                    <a:latin typeface="Cambria Math" panose="02040503050406030204" pitchFamily="18" charset="0"/>
                                  </a:rPr>
                                </m:ctrlPr>
                              </m:accPr>
                              <m:e>
                                <m:r>
                                  <a:rPr lang="en-US" sz="1805" i="1">
                                    <a:latin typeface="Cambria Math" panose="02040503050406030204" pitchFamily="18" charset="0"/>
                                  </a:rPr>
                                  <m:t>𝑥</m:t>
                                </m:r>
                              </m:e>
                            </m:acc>
                          </m:e>
                          <m:sub>
                            <m:r>
                              <a:rPr lang="en-US" sz="1805" i="1">
                                <a:latin typeface="Cambria Math" panose="02040503050406030204" pitchFamily="18" charset="0"/>
                              </a:rPr>
                              <m:t>𝑖</m:t>
                            </m:r>
                          </m:sub>
                        </m:sSub>
                        <m:r>
                          <a:rPr lang="en-US" sz="1805" i="1">
                            <a:latin typeface="Cambria Math" panose="02040503050406030204" pitchFamily="18" charset="0"/>
                          </a:rPr>
                          <m:t>−</m:t>
                        </m:r>
                        <m:sSub>
                          <m:sSubPr>
                            <m:ctrlPr>
                              <a:rPr lang="en-US" sz="1805" i="1">
                                <a:latin typeface="Cambria Math" panose="02040503050406030204" pitchFamily="18" charset="0"/>
                              </a:rPr>
                            </m:ctrlPr>
                          </m:sSubPr>
                          <m:e>
                            <m:acc>
                              <m:accPr>
                                <m:chr m:val="̅"/>
                                <m:ctrlPr>
                                  <a:rPr lang="en-US" sz="1805" i="1">
                                    <a:latin typeface="Cambria Math" panose="02040503050406030204" pitchFamily="18" charset="0"/>
                                  </a:rPr>
                                </m:ctrlPr>
                              </m:accPr>
                              <m:e>
                                <m:r>
                                  <a:rPr lang="en-US" sz="1805" i="1">
                                    <a:latin typeface="Cambria Math" panose="02040503050406030204" pitchFamily="18" charset="0"/>
                                  </a:rPr>
                                  <m:t>𝑥</m:t>
                                </m:r>
                              </m:e>
                            </m:acc>
                          </m:e>
                          <m:sub>
                            <m:r>
                              <a:rPr lang="en-US" sz="1805" i="1">
                                <a:latin typeface="Cambria Math" panose="02040503050406030204" pitchFamily="18" charset="0"/>
                              </a:rPr>
                              <m:t>𝑗</m:t>
                            </m:r>
                          </m:sub>
                        </m:sSub>
                      </m:e>
                    </m:d>
                  </m:oMath>
                </a14:m>
                <a:r>
                  <a:rPr lang="en-US" sz="1805" dirty="0">
                    <a:latin typeface="+mn-lt"/>
                  </a:rPr>
                  <a:t> </a:t>
                </a:r>
                <a14:m>
                  <m:oMath xmlns:m="http://schemas.openxmlformats.org/officeDocument/2006/math">
                    <m:r>
                      <a:rPr lang="en-US" sz="1805" i="1" dirty="0">
                        <a:latin typeface="Cambria Math" panose="02040503050406030204" pitchFamily="18" charset="0"/>
                        <a:ea typeface="Cambria Math" panose="02040503050406030204" pitchFamily="18" charset="0"/>
                      </a:rPr>
                      <m:t>≥</m:t>
                    </m:r>
                  </m:oMath>
                </a14:m>
                <a:r>
                  <a:rPr lang="en-US" sz="1805" dirty="0">
                    <a:latin typeface="+mn-lt"/>
                  </a:rPr>
                  <a:t> LSD</a:t>
                </a:r>
              </a:p>
            </p:txBody>
          </p:sp>
        </mc:Choice>
        <mc:Fallback>
          <p:sp>
            <p:nvSpPr>
              <p:cNvPr id="43027" name="Text Box 19"/>
              <p:cNvSpPr txBox="1">
                <a:spLocks noRot="1" noChangeAspect="1" noMove="1" noResize="1" noEditPoints="1" noAdjustHandles="1" noChangeArrowheads="1" noChangeShapeType="1" noTextEdit="1"/>
              </p:cNvSpPr>
              <p:nvPr/>
            </p:nvSpPr>
            <p:spPr bwMode="auto">
              <a:xfrm>
                <a:off x="1628539" y="4422730"/>
                <a:ext cx="2710294" cy="412357"/>
              </a:xfrm>
              <a:prstGeom prst="rect">
                <a:avLst/>
              </a:prstGeom>
              <a:blipFill>
                <a:blip r:embed="rId4"/>
                <a:stretch>
                  <a:fillRect l="-1798" t="-2985" r="-899" b="-19403"/>
                </a:stretch>
              </a:blipFill>
              <a:ln w="12700">
                <a:noFill/>
                <a:miter lim="800000"/>
                <a:headEnd/>
                <a:tailEnd/>
              </a:ln>
              <a:effectLst/>
            </p:spPr>
            <p:txBody>
              <a:bodyPr/>
              <a:lstStyle/>
              <a:p>
                <a:r>
                  <a:rPr lang="en-US">
                    <a:noFill/>
                  </a:rPr>
                  <a:t> </a:t>
                </a:r>
              </a:p>
            </p:txBody>
          </p:sp>
        </mc:Fallback>
      </mc:AlternateContent>
      <p:sp>
        <p:nvSpPr>
          <p:cNvPr id="43030" name="Rectangle 22"/>
          <p:cNvSpPr>
            <a:spLocks noChangeArrowheads="1"/>
          </p:cNvSpPr>
          <p:nvPr/>
        </p:nvSpPr>
        <p:spPr bwMode="auto">
          <a:xfrm>
            <a:off x="644525" y="1691815"/>
            <a:ext cx="2444750" cy="372396"/>
          </a:xfrm>
          <a:prstGeom prst="rect">
            <a:avLst/>
          </a:prstGeom>
          <a:noFill/>
          <a:ln w="12700">
            <a:noFill/>
            <a:miter lim="800000"/>
            <a:headEnd/>
            <a:tailEnd/>
          </a:ln>
          <a:effectLst/>
        </p:spPr>
        <p:txBody>
          <a:bodyPr lIns="68034" tIns="33420" rIns="68034" bIns="33420"/>
          <a:lstStyle/>
          <a:p>
            <a:pPr marL="257827" indent="-257827">
              <a:spcBef>
                <a:spcPct val="20000"/>
              </a:spcBef>
              <a:buSzPct val="100000"/>
              <a:buFont typeface="Arial" panose="020B0604020202020204" pitchFamily="34" charset="0"/>
              <a:buChar char="•"/>
              <a:defRPr/>
            </a:pPr>
            <a:r>
              <a:rPr lang="en-US" sz="1805" dirty="0">
                <a:latin typeface="+mn-lt"/>
              </a:rPr>
              <a:t>Hypotheses:</a:t>
            </a:r>
          </a:p>
        </p:txBody>
      </p:sp>
      <p:sp>
        <p:nvSpPr>
          <p:cNvPr id="43031" name="Rectangle 23"/>
          <p:cNvSpPr>
            <a:spLocks noChangeArrowheads="1"/>
          </p:cNvSpPr>
          <p:nvPr/>
        </p:nvSpPr>
        <p:spPr bwMode="auto">
          <a:xfrm>
            <a:off x="644525" y="4036011"/>
            <a:ext cx="2655888" cy="386719"/>
          </a:xfrm>
          <a:prstGeom prst="rect">
            <a:avLst/>
          </a:prstGeom>
          <a:noFill/>
          <a:ln w="12700">
            <a:noFill/>
            <a:miter lim="800000"/>
            <a:headEnd/>
            <a:tailEnd/>
          </a:ln>
          <a:effectLst/>
        </p:spPr>
        <p:txBody>
          <a:bodyPr lIns="68034" tIns="33420" rIns="68034" bIns="33420"/>
          <a:lstStyle/>
          <a:p>
            <a:pPr marL="257827" indent="-257827">
              <a:spcBef>
                <a:spcPct val="20000"/>
              </a:spcBef>
              <a:buSzPct val="100000"/>
              <a:buFont typeface="Arial" panose="020B0604020202020204" pitchFamily="34" charset="0"/>
              <a:buChar char="•"/>
              <a:defRPr/>
            </a:pPr>
            <a:r>
              <a:rPr lang="en-US" sz="1805" dirty="0">
                <a:latin typeface="+mn-lt"/>
              </a:rPr>
              <a:t>Rejection Rule:</a:t>
            </a:r>
          </a:p>
        </p:txBody>
      </p:sp>
      <p:sp>
        <p:nvSpPr>
          <p:cNvPr id="23" name="TextBox 22"/>
          <p:cNvSpPr txBox="1"/>
          <p:nvPr/>
        </p:nvSpPr>
        <p:spPr>
          <a:xfrm>
            <a:off x="1628539" y="1995516"/>
            <a:ext cx="1098378" cy="370101"/>
          </a:xfrm>
          <a:prstGeom prst="rect">
            <a:avLst/>
          </a:prstGeom>
          <a:noFill/>
          <a:effectLst/>
        </p:spPr>
        <p:txBody>
          <a:bodyPr wrap="none" rtlCol="0">
            <a:spAutoFit/>
          </a:bodyPr>
          <a:lstStyle/>
          <a:p>
            <a:r>
              <a:rPr lang="en-US" sz="1805" i="1" dirty="0">
                <a:latin typeface="+mn-lt"/>
              </a:rPr>
              <a:t>H</a:t>
            </a:r>
            <a:r>
              <a:rPr lang="en-US" sz="1805" baseline="-25000" dirty="0">
                <a:latin typeface="+mn-lt"/>
              </a:rPr>
              <a:t>0</a:t>
            </a:r>
            <a:r>
              <a:rPr lang="en-US" sz="1805" dirty="0">
                <a:latin typeface="+mn-lt"/>
              </a:rPr>
              <a:t>: </a:t>
            </a:r>
            <a:r>
              <a:rPr lang="en-US" sz="1805" i="1">
                <a:latin typeface="Symbol" panose="05050102010706020507" pitchFamily="18" charset="2"/>
              </a:rPr>
              <a:t>m</a:t>
            </a:r>
            <a:r>
              <a:rPr lang="en-US" sz="1805" i="1" baseline="-25000">
                <a:latin typeface="+mn-lt"/>
              </a:rPr>
              <a:t>i</a:t>
            </a:r>
            <a:r>
              <a:rPr lang="en-US" sz="1805">
                <a:latin typeface="+mn-lt"/>
              </a:rPr>
              <a:t> </a:t>
            </a:r>
            <a:r>
              <a:rPr lang="en-US" sz="1805">
                <a:latin typeface="Symbol" panose="05050102010706020507" pitchFamily="18" charset="2"/>
              </a:rPr>
              <a:t>= </a:t>
            </a:r>
            <a:r>
              <a:rPr lang="en-US" sz="1805" i="1">
                <a:latin typeface="Symbol" panose="05050102010706020507" pitchFamily="18" charset="2"/>
              </a:rPr>
              <a:t>m</a:t>
            </a:r>
            <a:r>
              <a:rPr lang="en-US" sz="1805" i="1" baseline="-25000">
                <a:latin typeface="+mn-lt"/>
              </a:rPr>
              <a:t>j</a:t>
            </a:r>
            <a:endParaRPr lang="en-US" sz="1805" i="1" baseline="-25000" dirty="0">
              <a:latin typeface="+mn-lt"/>
            </a:endParaRPr>
          </a:p>
        </p:txBody>
      </p:sp>
      <mc:AlternateContent xmlns:mc="http://schemas.openxmlformats.org/markup-compatibility/2006">
        <mc:Choice xmlns:a14="http://schemas.microsoft.com/office/drawing/2010/main" Requires="a14">
          <p:sp>
            <p:nvSpPr>
              <p:cNvPr id="24" name="TextBox 23"/>
              <p:cNvSpPr txBox="1"/>
              <p:nvPr/>
            </p:nvSpPr>
            <p:spPr>
              <a:xfrm>
                <a:off x="1646248" y="2317437"/>
                <a:ext cx="1135247" cy="370101"/>
              </a:xfrm>
              <a:prstGeom prst="rect">
                <a:avLst/>
              </a:prstGeom>
              <a:noFill/>
              <a:effectLst/>
            </p:spPr>
            <p:txBody>
              <a:bodyPr wrap="none" rtlCol="0">
                <a:spAutoFit/>
              </a:bodyPr>
              <a:lstStyle/>
              <a:p>
                <a:r>
                  <a:rPr lang="en-US" sz="1805" i="1" dirty="0">
                    <a:latin typeface="+mn-lt"/>
                  </a:rPr>
                  <a:t>H</a:t>
                </a:r>
                <a:r>
                  <a:rPr lang="en-US" sz="1805" baseline="-25000" dirty="0">
                    <a:latin typeface="+mn-lt"/>
                  </a:rPr>
                  <a:t>a</a:t>
                </a:r>
                <a:r>
                  <a:rPr lang="en-US" sz="1805" dirty="0">
                    <a:latin typeface="+mn-lt"/>
                  </a:rPr>
                  <a:t>: </a:t>
                </a:r>
                <a:r>
                  <a:rPr lang="en-US" sz="1805" i="1" dirty="0">
                    <a:latin typeface="Symbol" panose="05050102010706020507" pitchFamily="18" charset="2"/>
                  </a:rPr>
                  <a:t>m</a:t>
                </a:r>
                <a:r>
                  <a:rPr lang="en-US" sz="1805" i="1" baseline="-25000" dirty="0">
                    <a:latin typeface="+mn-lt"/>
                  </a:rPr>
                  <a:t>i</a:t>
                </a:r>
                <a:r>
                  <a:rPr lang="en-US" sz="1805" dirty="0">
                    <a:latin typeface="+mn-lt"/>
                  </a:rPr>
                  <a:t> </a:t>
                </a:r>
                <a14:m>
                  <m:oMath xmlns:m="http://schemas.openxmlformats.org/officeDocument/2006/math">
                    <m:r>
                      <a:rPr lang="en-US" sz="1805" i="1" dirty="0">
                        <a:latin typeface="Cambria Math"/>
                        <a:ea typeface="Cambria Math"/>
                      </a:rPr>
                      <m:t>≠</m:t>
                    </m:r>
                  </m:oMath>
                </a14:m>
                <a:r>
                  <a:rPr lang="en-US" sz="1805" dirty="0">
                    <a:latin typeface="+mn-lt"/>
                  </a:rPr>
                  <a:t> </a:t>
                </a:r>
                <a:r>
                  <a:rPr lang="en-US" sz="1805" i="1" dirty="0" err="1">
                    <a:latin typeface="Symbol" panose="05050102010706020507" pitchFamily="18" charset="2"/>
                  </a:rPr>
                  <a:t>m</a:t>
                </a:r>
                <a:r>
                  <a:rPr lang="en-US" sz="1805" i="1" baseline="-25000" dirty="0" err="1">
                    <a:latin typeface="+mn-lt"/>
                  </a:rPr>
                  <a:t>j</a:t>
                </a:r>
                <a:endParaRPr lang="en-US" sz="1805" i="1" baseline="-25000" dirty="0">
                  <a:latin typeface="+mn-lt"/>
                </a:endParaRPr>
              </a:p>
            </p:txBody>
          </p:sp>
        </mc:Choice>
        <mc:Fallback>
          <p:sp>
            <p:nvSpPr>
              <p:cNvPr id="24" name="TextBox 23"/>
              <p:cNvSpPr txBox="1">
                <a:spLocks noRot="1" noChangeAspect="1" noMove="1" noResize="1" noEditPoints="1" noAdjustHandles="1" noChangeArrowheads="1" noChangeShapeType="1" noTextEdit="1"/>
              </p:cNvSpPr>
              <p:nvPr/>
            </p:nvSpPr>
            <p:spPr>
              <a:xfrm>
                <a:off x="1646248" y="2317437"/>
                <a:ext cx="1135247" cy="370101"/>
              </a:xfrm>
              <a:prstGeom prst="rect">
                <a:avLst/>
              </a:prstGeom>
              <a:blipFill>
                <a:blip r:embed="rId5"/>
                <a:stretch>
                  <a:fillRect l="-4301" t="-9836" r="-538" b="-26230"/>
                </a:stretch>
              </a:blipFill>
              <a:effectLst/>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3" name="TextBox 2"/>
              <p:cNvSpPr txBox="1"/>
              <p:nvPr/>
            </p:nvSpPr>
            <p:spPr>
              <a:xfrm>
                <a:off x="1529939" y="3365467"/>
                <a:ext cx="1135020" cy="392480"/>
              </a:xfrm>
              <a:prstGeom prst="rect">
                <a:avLst/>
              </a:prstGeom>
              <a:noFill/>
              <a:effectLst/>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1805" i="1">
                              <a:latin typeface="Cambria Math" panose="02040503050406030204" pitchFamily="18" charset="0"/>
                            </a:rPr>
                          </m:ctrlPr>
                        </m:sSubPr>
                        <m:e>
                          <m:acc>
                            <m:accPr>
                              <m:chr m:val="̅"/>
                              <m:ctrlPr>
                                <a:rPr lang="en-US" sz="1805" i="1">
                                  <a:latin typeface="Cambria Math" panose="02040503050406030204" pitchFamily="18" charset="0"/>
                                </a:rPr>
                              </m:ctrlPr>
                            </m:accPr>
                            <m:e>
                              <m:r>
                                <a:rPr lang="en-US" sz="1805" i="1">
                                  <a:latin typeface="Cambria Math"/>
                                </a:rPr>
                                <m:t>𝑥</m:t>
                              </m:r>
                            </m:e>
                          </m:acc>
                        </m:e>
                        <m:sub>
                          <m:r>
                            <a:rPr lang="en-US" sz="1805" i="1">
                              <a:latin typeface="Cambria Math"/>
                            </a:rPr>
                            <m:t>𝑖</m:t>
                          </m:r>
                        </m:sub>
                      </m:sSub>
                      <m:r>
                        <a:rPr lang="en-US" sz="1805" i="1">
                          <a:latin typeface="Cambria Math"/>
                        </a:rPr>
                        <m:t>−</m:t>
                      </m:r>
                      <m:sSub>
                        <m:sSubPr>
                          <m:ctrlPr>
                            <a:rPr lang="en-US" sz="1805" i="1">
                              <a:latin typeface="Cambria Math" panose="02040503050406030204" pitchFamily="18" charset="0"/>
                            </a:rPr>
                          </m:ctrlPr>
                        </m:sSubPr>
                        <m:e>
                          <m:acc>
                            <m:accPr>
                              <m:chr m:val="̅"/>
                              <m:ctrlPr>
                                <a:rPr lang="en-US" sz="1805" i="1">
                                  <a:latin typeface="Cambria Math" panose="02040503050406030204" pitchFamily="18" charset="0"/>
                                </a:rPr>
                              </m:ctrlPr>
                            </m:accPr>
                            <m:e>
                              <m:r>
                                <a:rPr lang="en-US" sz="1805" i="1">
                                  <a:latin typeface="Cambria Math"/>
                                </a:rPr>
                                <m:t>𝑥</m:t>
                              </m:r>
                            </m:e>
                          </m:acc>
                        </m:e>
                        <m:sub>
                          <m:r>
                            <a:rPr lang="en-US" sz="1805" i="1">
                              <a:latin typeface="Cambria Math"/>
                            </a:rPr>
                            <m:t>𝑗</m:t>
                          </m:r>
                        </m:sub>
                      </m:sSub>
                    </m:oMath>
                  </m:oMathPara>
                </a14:m>
                <a:endParaRPr lang="en-US" sz="1805" dirty="0">
                  <a:latin typeface="+mn-lt"/>
                </a:endParaRPr>
              </a:p>
            </p:txBody>
          </p:sp>
        </mc:Choice>
        <mc:Fallback>
          <p:sp>
            <p:nvSpPr>
              <p:cNvPr id="3" name="TextBox 2"/>
              <p:cNvSpPr txBox="1">
                <a:spLocks noRot="1" noChangeAspect="1" noMove="1" noResize="1" noEditPoints="1" noAdjustHandles="1" noChangeArrowheads="1" noChangeShapeType="1" noTextEdit="1"/>
              </p:cNvSpPr>
              <p:nvPr/>
            </p:nvSpPr>
            <p:spPr>
              <a:xfrm>
                <a:off x="1529939" y="3365467"/>
                <a:ext cx="1135020" cy="392480"/>
              </a:xfrm>
              <a:prstGeom prst="rect">
                <a:avLst/>
              </a:prstGeom>
              <a:blipFill>
                <a:blip r:embed="rId6"/>
                <a:stretch>
                  <a:fillRect r="-4839" b="-9375"/>
                </a:stretch>
              </a:blipFill>
              <a:effectLst/>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4" name="TextBox 3"/>
              <p:cNvSpPr txBox="1"/>
              <p:nvPr/>
            </p:nvSpPr>
            <p:spPr>
              <a:xfrm>
                <a:off x="2488201" y="4961561"/>
                <a:ext cx="3332451" cy="657552"/>
              </a:xfrm>
              <a:prstGeom prst="rect">
                <a:avLst/>
              </a:prstGeom>
              <a:noFill/>
              <a:effectLst/>
            </p:spPr>
            <p:txBody>
              <a:bodyPr wrap="none" rtlCol="0">
                <a:spAutoFit/>
              </a:bodyPr>
              <a:lstStyle/>
              <a:p>
                <a:pPr/>
                <a14:m>
                  <m:oMathPara xmlns:m="http://schemas.openxmlformats.org/officeDocument/2006/math">
                    <m:oMathParaPr>
                      <m:jc m:val="centerGroup"/>
                    </m:oMathParaPr>
                    <m:oMath xmlns:m="http://schemas.openxmlformats.org/officeDocument/2006/math">
                      <m:r>
                        <m:rPr>
                          <m:sty m:val="p"/>
                        </m:rPr>
                        <a:rPr lang="en-US" sz="1805">
                          <a:latin typeface="Cambria Math" panose="02040503050406030204" pitchFamily="18" charset="0"/>
                        </a:rPr>
                        <m:t>LSD</m:t>
                      </m:r>
                      <m:r>
                        <a:rPr lang="en-US" sz="1805" i="1">
                          <a:latin typeface="Cambria Math" panose="02040503050406030204" pitchFamily="18" charset="0"/>
                        </a:rPr>
                        <m:t>=</m:t>
                      </m:r>
                      <m:sSub>
                        <m:sSubPr>
                          <m:ctrlPr>
                            <a:rPr lang="en-US" sz="1805" i="1">
                              <a:latin typeface="Cambria Math" panose="02040503050406030204" pitchFamily="18" charset="0"/>
                            </a:rPr>
                          </m:ctrlPr>
                        </m:sSubPr>
                        <m:e>
                          <m:r>
                            <a:rPr lang="en-US" sz="1805" i="1">
                              <a:latin typeface="Cambria Math" panose="02040503050406030204" pitchFamily="18" charset="0"/>
                            </a:rPr>
                            <m:t>𝑡</m:t>
                          </m:r>
                        </m:e>
                        <m:sub>
                          <m:r>
                            <a:rPr lang="en-US" sz="1805" i="1">
                              <a:latin typeface="Cambria Math" panose="02040503050406030204" pitchFamily="18" charset="0"/>
                              <a:ea typeface="Cambria Math"/>
                            </a:rPr>
                            <m:t>𝛼</m:t>
                          </m:r>
                          <m:r>
                            <a:rPr lang="en-US" sz="1805" i="1">
                              <a:latin typeface="Cambria Math" panose="02040503050406030204" pitchFamily="18" charset="0"/>
                              <a:ea typeface="Cambria Math"/>
                            </a:rPr>
                            <m:t>/2</m:t>
                          </m:r>
                        </m:sub>
                      </m:sSub>
                      <m:rad>
                        <m:radPr>
                          <m:degHide m:val="on"/>
                          <m:ctrlPr>
                            <a:rPr lang="en-US" sz="1805" i="1">
                              <a:latin typeface="Cambria Math" panose="02040503050406030204" pitchFamily="18" charset="0"/>
                            </a:rPr>
                          </m:ctrlPr>
                        </m:radPr>
                        <m:deg/>
                        <m:e>
                          <m:r>
                            <m:rPr>
                              <m:sty m:val="p"/>
                            </m:rPr>
                            <a:rPr lang="en-US" sz="1805">
                              <a:latin typeface="Cambria Math" panose="02040503050406030204" pitchFamily="18" charset="0"/>
                            </a:rPr>
                            <m:t>MSE</m:t>
                          </m:r>
                          <m:d>
                            <m:dPr>
                              <m:ctrlPr>
                                <a:rPr lang="en-US" sz="1805" i="1">
                                  <a:latin typeface="Cambria Math" panose="02040503050406030204" pitchFamily="18" charset="0"/>
                                </a:rPr>
                              </m:ctrlPr>
                            </m:dPr>
                            <m:e>
                              <m:f>
                                <m:fPr>
                                  <m:type m:val="skw"/>
                                  <m:ctrlPr>
                                    <a:rPr lang="en-US" sz="1805" i="1">
                                      <a:latin typeface="Cambria Math" panose="02040503050406030204" pitchFamily="18" charset="0"/>
                                    </a:rPr>
                                  </m:ctrlPr>
                                </m:fPr>
                                <m:num>
                                  <m:r>
                                    <a:rPr lang="en-US" sz="1805" i="1">
                                      <a:latin typeface="Cambria Math" panose="02040503050406030204" pitchFamily="18" charset="0"/>
                                    </a:rPr>
                                    <m:t>1</m:t>
                                  </m:r>
                                </m:num>
                                <m:den>
                                  <m:sSub>
                                    <m:sSubPr>
                                      <m:ctrlPr>
                                        <a:rPr lang="en-US" sz="1805" i="1">
                                          <a:latin typeface="Cambria Math" panose="02040503050406030204" pitchFamily="18" charset="0"/>
                                        </a:rPr>
                                      </m:ctrlPr>
                                    </m:sSubPr>
                                    <m:e>
                                      <m:r>
                                        <a:rPr lang="en-US" sz="1805" i="1">
                                          <a:latin typeface="Cambria Math" panose="02040503050406030204" pitchFamily="18" charset="0"/>
                                        </a:rPr>
                                        <m:t>𝑛</m:t>
                                      </m:r>
                                    </m:e>
                                    <m:sub>
                                      <m:r>
                                        <a:rPr lang="en-US" sz="1805" i="1">
                                          <a:latin typeface="Cambria Math" panose="02040503050406030204" pitchFamily="18" charset="0"/>
                                        </a:rPr>
                                        <m:t>𝑖</m:t>
                                      </m:r>
                                    </m:sub>
                                  </m:sSub>
                                </m:den>
                              </m:f>
                              <m:r>
                                <a:rPr lang="en-US" sz="1805" i="1">
                                  <a:latin typeface="Cambria Math" panose="02040503050406030204" pitchFamily="18" charset="0"/>
                                </a:rPr>
                                <m:t>+</m:t>
                              </m:r>
                              <m:f>
                                <m:fPr>
                                  <m:type m:val="skw"/>
                                  <m:ctrlPr>
                                    <a:rPr lang="en-US" sz="1805" i="1">
                                      <a:latin typeface="Cambria Math" panose="02040503050406030204" pitchFamily="18" charset="0"/>
                                    </a:rPr>
                                  </m:ctrlPr>
                                </m:fPr>
                                <m:num>
                                  <m:r>
                                    <a:rPr lang="en-US" sz="1805" i="1">
                                      <a:latin typeface="Cambria Math" panose="02040503050406030204" pitchFamily="18" charset="0"/>
                                    </a:rPr>
                                    <m:t>1</m:t>
                                  </m:r>
                                </m:num>
                                <m:den>
                                  <m:sSub>
                                    <m:sSubPr>
                                      <m:ctrlPr>
                                        <a:rPr lang="en-US" sz="1805" i="1">
                                          <a:latin typeface="Cambria Math" panose="02040503050406030204" pitchFamily="18" charset="0"/>
                                        </a:rPr>
                                      </m:ctrlPr>
                                    </m:sSubPr>
                                    <m:e>
                                      <m:r>
                                        <a:rPr lang="en-US" sz="1805" i="1">
                                          <a:latin typeface="Cambria Math" panose="02040503050406030204" pitchFamily="18" charset="0"/>
                                        </a:rPr>
                                        <m:t>𝑛</m:t>
                                      </m:r>
                                    </m:e>
                                    <m:sub>
                                      <m:r>
                                        <a:rPr lang="en-US" sz="1805" i="1">
                                          <a:latin typeface="Cambria Math" panose="02040503050406030204" pitchFamily="18" charset="0"/>
                                        </a:rPr>
                                        <m:t>𝑗</m:t>
                                      </m:r>
                                    </m:sub>
                                  </m:sSub>
                                </m:den>
                              </m:f>
                            </m:e>
                          </m:d>
                        </m:e>
                      </m:rad>
                    </m:oMath>
                  </m:oMathPara>
                </a14:m>
                <a:endParaRPr lang="en-US" sz="1805" dirty="0">
                  <a:latin typeface="+mn-lt"/>
                </a:endParaRPr>
              </a:p>
            </p:txBody>
          </p:sp>
        </mc:Choice>
        <mc:Fallback>
          <p:sp>
            <p:nvSpPr>
              <p:cNvPr id="4" name="TextBox 3"/>
              <p:cNvSpPr txBox="1">
                <a:spLocks noRot="1" noChangeAspect="1" noMove="1" noResize="1" noEditPoints="1" noAdjustHandles="1" noChangeArrowheads="1" noChangeShapeType="1" noTextEdit="1"/>
              </p:cNvSpPr>
              <p:nvPr/>
            </p:nvSpPr>
            <p:spPr>
              <a:xfrm>
                <a:off x="2488201" y="4961561"/>
                <a:ext cx="3332451" cy="657552"/>
              </a:xfrm>
              <a:prstGeom prst="rect">
                <a:avLst/>
              </a:prstGeom>
              <a:blipFill>
                <a:blip r:embed="rId7"/>
                <a:stretch>
                  <a:fillRect/>
                </a:stretch>
              </a:blipFill>
              <a:effectLst/>
            </p:spPr>
            <p:txBody>
              <a:bodyPr/>
              <a:lstStyle/>
              <a:p>
                <a:r>
                  <a:rPr lang="en-US">
                    <a:noFill/>
                  </a:rPr>
                  <a:t> </a:t>
                </a:r>
              </a:p>
            </p:txBody>
          </p:sp>
        </mc:Fallback>
      </mc:AlternateContent>
    </p:spTree>
    <p:extLst>
      <p:ext uri="{BB962C8B-B14F-4D97-AF65-F5344CB8AC3E}">
        <p14:creationId xmlns:p14="http://schemas.microsoft.com/office/powerpoint/2010/main" val="404991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3030"/>
                                        </p:tgtEl>
                                        <p:attrNameLst>
                                          <p:attrName>style.visibility</p:attrName>
                                        </p:attrNameLst>
                                      </p:cBhvr>
                                      <p:to>
                                        <p:strVal val="visible"/>
                                      </p:to>
                                    </p:set>
                                    <p:animEffect transition="in" filter="blinds(horizontal)">
                                      <p:cBhvr>
                                        <p:cTn id="7" dur="500"/>
                                        <p:tgtEl>
                                          <p:spTgt spid="43030"/>
                                        </p:tgtEl>
                                      </p:cBhvr>
                                    </p:animEffect>
                                  </p:childTnLst>
                                </p:cTn>
                              </p:par>
                            </p:childTnLst>
                          </p:cTn>
                        </p:par>
                        <p:par>
                          <p:cTn id="8" fill="hold">
                            <p:stCondLst>
                              <p:cond delay="500"/>
                            </p:stCondLst>
                            <p:childTnLst>
                              <p:par>
                                <p:cTn id="9" presetID="22" presetClass="entr" presetSubtype="8" fill="hold" grpId="0" nodeType="afterEffect">
                                  <p:stCondLst>
                                    <p:cond delay="250"/>
                                  </p:stCondLst>
                                  <p:childTnLst>
                                    <p:set>
                                      <p:cBhvr>
                                        <p:cTn id="10" dur="1" fill="hold">
                                          <p:stCondLst>
                                            <p:cond delay="0"/>
                                          </p:stCondLst>
                                        </p:cTn>
                                        <p:tgtEl>
                                          <p:spTgt spid="23"/>
                                        </p:tgtEl>
                                        <p:attrNameLst>
                                          <p:attrName>style.visibility</p:attrName>
                                        </p:attrNameLst>
                                      </p:cBhvr>
                                      <p:to>
                                        <p:strVal val="visible"/>
                                      </p:to>
                                    </p:set>
                                    <p:animEffect transition="in" filter="wipe(left)">
                                      <p:cBhvr>
                                        <p:cTn id="11" dur="500"/>
                                        <p:tgtEl>
                                          <p:spTgt spid="23"/>
                                        </p:tgtEl>
                                      </p:cBhvr>
                                    </p:animEffect>
                                  </p:childTnLst>
                                </p:cTn>
                              </p:par>
                            </p:childTnLst>
                          </p:cTn>
                        </p:par>
                        <p:par>
                          <p:cTn id="12" fill="hold">
                            <p:stCondLst>
                              <p:cond delay="1250"/>
                            </p:stCondLst>
                            <p:childTnLst>
                              <p:par>
                                <p:cTn id="13" presetID="22" presetClass="entr" presetSubtype="8" fill="hold" grpId="0" nodeType="afterEffect">
                                  <p:stCondLst>
                                    <p:cond delay="500"/>
                                  </p:stCondLst>
                                  <p:childTnLst>
                                    <p:set>
                                      <p:cBhvr>
                                        <p:cTn id="14" dur="1" fill="hold">
                                          <p:stCondLst>
                                            <p:cond delay="0"/>
                                          </p:stCondLst>
                                        </p:cTn>
                                        <p:tgtEl>
                                          <p:spTgt spid="24"/>
                                        </p:tgtEl>
                                        <p:attrNameLst>
                                          <p:attrName>style.visibility</p:attrName>
                                        </p:attrNameLst>
                                      </p:cBhvr>
                                      <p:to>
                                        <p:strVal val="visible"/>
                                      </p:to>
                                    </p:set>
                                    <p:animEffect transition="in" filter="wipe(left)">
                                      <p:cBhvr>
                                        <p:cTn id="15" dur="500"/>
                                        <p:tgtEl>
                                          <p:spTgt spid="24"/>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43011">
                                            <p:txEl>
                                              <p:pRg st="0" end="0"/>
                                            </p:txEl>
                                          </p:spTgt>
                                        </p:tgtEl>
                                        <p:attrNameLst>
                                          <p:attrName>style.visibility</p:attrName>
                                        </p:attrNameLst>
                                      </p:cBhvr>
                                      <p:to>
                                        <p:strVal val="visible"/>
                                      </p:to>
                                    </p:set>
                                    <p:animEffect transition="in" filter="blinds(horizontal)">
                                      <p:cBhvr>
                                        <p:cTn id="20" dur="500"/>
                                        <p:tgtEl>
                                          <p:spTgt spid="43011">
                                            <p:txEl>
                                              <p:pRg st="0" end="0"/>
                                            </p:txEl>
                                          </p:spTgt>
                                        </p:tgtEl>
                                      </p:cBhvr>
                                    </p:animEffect>
                                  </p:childTnLst>
                                </p:cTn>
                              </p:par>
                            </p:childTnLst>
                          </p:cTn>
                        </p:par>
                        <p:par>
                          <p:cTn id="21" fill="hold">
                            <p:stCondLst>
                              <p:cond delay="500"/>
                            </p:stCondLst>
                            <p:childTnLst>
                              <p:par>
                                <p:cTn id="22" presetID="22" presetClass="entr" presetSubtype="8" fill="hold" grpId="0" nodeType="afterEffect">
                                  <p:stCondLst>
                                    <p:cond delay="250"/>
                                  </p:stCondLst>
                                  <p:childTnLst>
                                    <p:set>
                                      <p:cBhvr>
                                        <p:cTn id="23" dur="1" fill="hold">
                                          <p:stCondLst>
                                            <p:cond delay="0"/>
                                          </p:stCondLst>
                                        </p:cTn>
                                        <p:tgtEl>
                                          <p:spTgt spid="3"/>
                                        </p:tgtEl>
                                        <p:attrNameLst>
                                          <p:attrName>style.visibility</p:attrName>
                                        </p:attrNameLst>
                                      </p:cBhvr>
                                      <p:to>
                                        <p:strVal val="visible"/>
                                      </p:to>
                                    </p:set>
                                    <p:animEffect transition="in" filter="wipe(left)">
                                      <p:cBhvr>
                                        <p:cTn id="24" dur="500"/>
                                        <p:tgtEl>
                                          <p:spTgt spid="3"/>
                                        </p:tgtEl>
                                      </p:cBhvr>
                                    </p:animEffec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43031"/>
                                        </p:tgtEl>
                                        <p:attrNameLst>
                                          <p:attrName>style.visibility</p:attrName>
                                        </p:attrNameLst>
                                      </p:cBhvr>
                                      <p:to>
                                        <p:strVal val="visible"/>
                                      </p:to>
                                    </p:set>
                                    <p:animEffect transition="in" filter="blinds(horizontal)">
                                      <p:cBhvr>
                                        <p:cTn id="29" dur="500"/>
                                        <p:tgtEl>
                                          <p:spTgt spid="43031"/>
                                        </p:tgtEl>
                                      </p:cBhvr>
                                    </p:animEffect>
                                  </p:childTnLst>
                                </p:cTn>
                              </p:par>
                            </p:childTnLst>
                          </p:cTn>
                        </p:par>
                        <p:par>
                          <p:cTn id="30" fill="hold">
                            <p:stCondLst>
                              <p:cond delay="500"/>
                            </p:stCondLst>
                            <p:childTnLst>
                              <p:par>
                                <p:cTn id="31" presetID="22" presetClass="entr" presetSubtype="8" fill="hold" grpId="0" nodeType="afterEffect">
                                  <p:stCondLst>
                                    <p:cond delay="0"/>
                                  </p:stCondLst>
                                  <p:childTnLst>
                                    <p:set>
                                      <p:cBhvr>
                                        <p:cTn id="32" dur="1" fill="hold">
                                          <p:stCondLst>
                                            <p:cond delay="0"/>
                                          </p:stCondLst>
                                        </p:cTn>
                                        <p:tgtEl>
                                          <p:spTgt spid="43027"/>
                                        </p:tgtEl>
                                        <p:attrNameLst>
                                          <p:attrName>style.visibility</p:attrName>
                                        </p:attrNameLst>
                                      </p:cBhvr>
                                      <p:to>
                                        <p:strVal val="visible"/>
                                      </p:to>
                                    </p:set>
                                    <p:animEffect transition="in" filter="wipe(left)">
                                      <p:cBhvr>
                                        <p:cTn id="33" dur="500"/>
                                        <p:tgtEl>
                                          <p:spTgt spid="43027"/>
                                        </p:tgtEl>
                                      </p:cBhvr>
                                    </p:animEffect>
                                  </p:childTnLst>
                                </p:cTn>
                              </p:par>
                            </p:childTnLst>
                          </p:cTn>
                        </p:par>
                        <p:par>
                          <p:cTn id="34" fill="hold">
                            <p:stCondLst>
                              <p:cond delay="1000"/>
                            </p:stCondLst>
                            <p:childTnLst>
                              <p:par>
                                <p:cTn id="35" presetID="3" presetClass="entr" presetSubtype="10" fill="hold" grpId="0" nodeType="afterEffect">
                                  <p:stCondLst>
                                    <p:cond delay="2000"/>
                                  </p:stCondLst>
                                  <p:childTnLst>
                                    <p:set>
                                      <p:cBhvr>
                                        <p:cTn id="36" dur="1" fill="hold">
                                          <p:stCondLst>
                                            <p:cond delay="0"/>
                                          </p:stCondLst>
                                        </p:cTn>
                                        <p:tgtEl>
                                          <p:spTgt spid="43026"/>
                                        </p:tgtEl>
                                        <p:attrNameLst>
                                          <p:attrName>style.visibility</p:attrName>
                                        </p:attrNameLst>
                                      </p:cBhvr>
                                      <p:to>
                                        <p:strVal val="visible"/>
                                      </p:to>
                                    </p:set>
                                    <p:animEffect transition="in" filter="blinds(horizontal)">
                                      <p:cBhvr>
                                        <p:cTn id="37" dur="500"/>
                                        <p:tgtEl>
                                          <p:spTgt spid="43026"/>
                                        </p:tgtEl>
                                      </p:cBhvr>
                                    </p:animEffect>
                                  </p:childTnLst>
                                </p:cTn>
                              </p:par>
                            </p:childTnLst>
                          </p:cTn>
                        </p:par>
                        <p:par>
                          <p:cTn id="38" fill="hold">
                            <p:stCondLst>
                              <p:cond delay="3500"/>
                            </p:stCondLst>
                            <p:childTnLst>
                              <p:par>
                                <p:cTn id="39" presetID="22" presetClass="entr" presetSubtype="8" fill="hold" grpId="0" nodeType="afterEffect">
                                  <p:stCondLst>
                                    <p:cond delay="250"/>
                                  </p:stCondLst>
                                  <p:childTnLst>
                                    <p:set>
                                      <p:cBhvr>
                                        <p:cTn id="40" dur="1" fill="hold">
                                          <p:stCondLst>
                                            <p:cond delay="0"/>
                                          </p:stCondLst>
                                        </p:cTn>
                                        <p:tgtEl>
                                          <p:spTgt spid="4"/>
                                        </p:tgtEl>
                                        <p:attrNameLst>
                                          <p:attrName>style.visibility</p:attrName>
                                        </p:attrNameLst>
                                      </p:cBhvr>
                                      <p:to>
                                        <p:strVal val="visible"/>
                                      </p:to>
                                    </p:set>
                                    <p:animEffect transition="in" filter="wipe(left)">
                                      <p:cBhvr>
                                        <p:cTn id="4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1" grpId="0" build="p" autoUpdateAnimBg="0"/>
      <p:bldP spid="43026" grpId="0" autoUpdateAnimBg="0"/>
      <p:bldP spid="43027" grpId="0"/>
      <p:bldP spid="43030" grpId="0" autoUpdateAnimBg="0"/>
      <p:bldP spid="43031" grpId="0" autoUpdateAnimBg="0"/>
      <p:bldP spid="23" grpId="0"/>
      <p:bldP spid="24" grpId="0"/>
      <p:bldP spid="3" grpId="0"/>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10" name="Rectangle 6"/>
          <p:cNvSpPr>
            <a:spLocks noChangeArrowheads="1"/>
          </p:cNvSpPr>
          <p:nvPr/>
        </p:nvSpPr>
        <p:spPr bwMode="auto">
          <a:xfrm>
            <a:off x="644525" y="1985438"/>
            <a:ext cx="7772400" cy="449846"/>
          </a:xfrm>
          <a:prstGeom prst="rect">
            <a:avLst/>
          </a:prstGeom>
          <a:noFill/>
          <a:ln w="12700">
            <a:noFill/>
            <a:miter lim="800000"/>
            <a:headEnd/>
            <a:tailEnd/>
          </a:ln>
          <a:effectLst/>
        </p:spPr>
        <p:txBody>
          <a:bodyPr lIns="68034" tIns="33420" rIns="68034" bIns="33420"/>
          <a:lstStyle/>
          <a:p>
            <a:pPr marL="257827" indent="-257827">
              <a:spcBef>
                <a:spcPct val="20000"/>
              </a:spcBef>
              <a:buSzPct val="100000"/>
              <a:buFont typeface="Arial" panose="020B0604020202020204" pitchFamily="34" charset="0"/>
              <a:buChar char="•"/>
              <a:defRPr/>
            </a:pPr>
            <a:r>
              <a:rPr lang="en-US" sz="1805" dirty="0">
                <a:latin typeface="+mn-lt"/>
              </a:rPr>
              <a:t>In this chapter three types of experimental designs are introduced.</a:t>
            </a:r>
          </a:p>
        </p:txBody>
      </p:sp>
      <p:sp>
        <p:nvSpPr>
          <p:cNvPr id="226312" name="Rectangle 8"/>
          <p:cNvSpPr>
            <a:spLocks noChangeArrowheads="1"/>
          </p:cNvSpPr>
          <p:nvPr/>
        </p:nvSpPr>
        <p:spPr bwMode="auto">
          <a:xfrm>
            <a:off x="687388" y="2313271"/>
            <a:ext cx="5638800" cy="392687"/>
          </a:xfrm>
          <a:prstGeom prst="rect">
            <a:avLst/>
          </a:prstGeom>
          <a:noFill/>
          <a:ln w="12700">
            <a:noFill/>
            <a:miter lim="800000"/>
            <a:headEnd/>
            <a:tailEnd/>
          </a:ln>
          <a:effectLst/>
        </p:spPr>
        <p:txBody>
          <a:bodyPr lIns="68034" tIns="33420" rIns="68034" bIns="33420"/>
          <a:lstStyle/>
          <a:p>
            <a:pPr marL="601595" lvl="1" indent="-257827">
              <a:spcBef>
                <a:spcPct val="20000"/>
              </a:spcBef>
              <a:buSzPct val="100000"/>
              <a:buFont typeface="Arial" panose="020B0604020202020204" pitchFamily="34" charset="0"/>
              <a:buChar char="•"/>
              <a:defRPr/>
            </a:pPr>
            <a:r>
              <a:rPr lang="en-US" sz="1805" dirty="0">
                <a:latin typeface="+mn-lt"/>
              </a:rPr>
              <a:t> a completely randomized design</a:t>
            </a:r>
          </a:p>
        </p:txBody>
      </p:sp>
      <p:sp>
        <p:nvSpPr>
          <p:cNvPr id="226313" name="Rectangle 9"/>
          <p:cNvSpPr>
            <a:spLocks noChangeArrowheads="1"/>
          </p:cNvSpPr>
          <p:nvPr/>
        </p:nvSpPr>
        <p:spPr bwMode="auto">
          <a:xfrm>
            <a:off x="696913" y="2674926"/>
            <a:ext cx="5638800" cy="392687"/>
          </a:xfrm>
          <a:prstGeom prst="rect">
            <a:avLst/>
          </a:prstGeom>
          <a:noFill/>
          <a:ln w="12700">
            <a:noFill/>
            <a:miter lim="800000"/>
            <a:headEnd/>
            <a:tailEnd/>
          </a:ln>
          <a:effectLst/>
        </p:spPr>
        <p:txBody>
          <a:bodyPr lIns="68034" tIns="33420" rIns="68034" bIns="33420"/>
          <a:lstStyle/>
          <a:p>
            <a:pPr marL="601595" lvl="1" indent="-257827">
              <a:spcBef>
                <a:spcPct val="20000"/>
              </a:spcBef>
              <a:buSzPct val="100000"/>
              <a:buFont typeface="Arial" panose="020B0604020202020204" pitchFamily="34" charset="0"/>
              <a:buChar char="•"/>
              <a:defRPr/>
            </a:pPr>
            <a:r>
              <a:rPr lang="en-US" sz="1805" dirty="0">
                <a:latin typeface="+mn-lt"/>
              </a:rPr>
              <a:t> a randomized block design</a:t>
            </a:r>
          </a:p>
        </p:txBody>
      </p:sp>
      <p:sp>
        <p:nvSpPr>
          <p:cNvPr id="226314" name="Rectangle 10"/>
          <p:cNvSpPr>
            <a:spLocks noChangeArrowheads="1"/>
          </p:cNvSpPr>
          <p:nvPr/>
        </p:nvSpPr>
        <p:spPr bwMode="auto">
          <a:xfrm>
            <a:off x="692150" y="3047322"/>
            <a:ext cx="5638800" cy="392687"/>
          </a:xfrm>
          <a:prstGeom prst="rect">
            <a:avLst/>
          </a:prstGeom>
          <a:noFill/>
          <a:ln w="12700">
            <a:noFill/>
            <a:miter lim="800000"/>
            <a:headEnd/>
            <a:tailEnd/>
          </a:ln>
          <a:effectLst/>
        </p:spPr>
        <p:txBody>
          <a:bodyPr lIns="68034" tIns="33420" rIns="68034" bIns="33420"/>
          <a:lstStyle/>
          <a:p>
            <a:pPr marL="601595" lvl="1" indent="-257827">
              <a:spcBef>
                <a:spcPct val="20000"/>
              </a:spcBef>
              <a:buSzPct val="100000"/>
              <a:buFont typeface="Arial" panose="020B0604020202020204" pitchFamily="34" charset="0"/>
              <a:buChar char="•"/>
              <a:defRPr/>
            </a:pPr>
            <a:r>
              <a:rPr lang="en-US" sz="1805" dirty="0">
                <a:latin typeface="+mn-lt"/>
              </a:rPr>
              <a:t> a factorial experiment</a:t>
            </a:r>
          </a:p>
        </p:txBody>
      </p:sp>
      <p:sp>
        <p:nvSpPr>
          <p:cNvPr id="8" name="Rectangle 11"/>
          <p:cNvSpPr>
            <a:spLocks noChangeArrowheads="1"/>
          </p:cNvSpPr>
          <p:nvPr/>
        </p:nvSpPr>
        <p:spPr bwMode="auto">
          <a:xfrm>
            <a:off x="426613" y="1116247"/>
            <a:ext cx="7772400" cy="620660"/>
          </a:xfrm>
          <a:prstGeom prst="rect">
            <a:avLst/>
          </a:prstGeom>
          <a:noFill/>
          <a:ln w="12700">
            <a:noFill/>
            <a:miter lim="800000"/>
            <a:headEnd/>
            <a:tailEnd/>
          </a:ln>
          <a:effectLst/>
        </p:spPr>
        <p:txBody>
          <a:bodyPr lIns="68034" tIns="33420" rIns="68034" bIns="33420" anchor="ctr"/>
          <a:lstStyle/>
          <a:p>
            <a:pPr algn="l">
              <a:defRPr/>
            </a:pPr>
            <a:r>
              <a:rPr lang="en-US" sz="2400" b="1" dirty="0">
                <a:latin typeface="+mn-lt"/>
              </a:rPr>
              <a:t>An Introduction to Experimental Design and Analysis of Variance</a:t>
            </a:r>
          </a:p>
        </p:txBody>
      </p:sp>
    </p:spTree>
    <p:extLst>
      <p:ext uri="{BB962C8B-B14F-4D97-AF65-F5344CB8AC3E}">
        <p14:creationId xmlns:p14="http://schemas.microsoft.com/office/powerpoint/2010/main" val="630080639"/>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26310"/>
                                        </p:tgtEl>
                                        <p:attrNameLst>
                                          <p:attrName>style.visibility</p:attrName>
                                        </p:attrNameLst>
                                      </p:cBhvr>
                                      <p:to>
                                        <p:strVal val="visible"/>
                                      </p:to>
                                    </p:set>
                                    <p:animEffect transition="in" filter="blinds(horizontal)">
                                      <p:cBhvr>
                                        <p:cTn id="7" dur="500"/>
                                        <p:tgtEl>
                                          <p:spTgt spid="226310"/>
                                        </p:tgtEl>
                                      </p:cBhvr>
                                    </p:animEffect>
                                  </p:childTnLst>
                                </p:cTn>
                              </p:par>
                            </p:childTnLst>
                          </p:cTn>
                        </p:par>
                        <p:par>
                          <p:cTn id="8" fill="hold">
                            <p:stCondLst>
                              <p:cond delay="500"/>
                            </p:stCondLst>
                            <p:childTnLst>
                              <p:par>
                                <p:cTn id="9" presetID="3" presetClass="entr" presetSubtype="10" fill="hold" grpId="0" nodeType="afterEffect">
                                  <p:stCondLst>
                                    <p:cond delay="2000"/>
                                  </p:stCondLst>
                                  <p:childTnLst>
                                    <p:set>
                                      <p:cBhvr>
                                        <p:cTn id="10" dur="1" fill="hold">
                                          <p:stCondLst>
                                            <p:cond delay="0"/>
                                          </p:stCondLst>
                                        </p:cTn>
                                        <p:tgtEl>
                                          <p:spTgt spid="226312"/>
                                        </p:tgtEl>
                                        <p:attrNameLst>
                                          <p:attrName>style.visibility</p:attrName>
                                        </p:attrNameLst>
                                      </p:cBhvr>
                                      <p:to>
                                        <p:strVal val="visible"/>
                                      </p:to>
                                    </p:set>
                                    <p:animEffect transition="in" filter="blinds(horizontal)">
                                      <p:cBhvr>
                                        <p:cTn id="11" dur="500"/>
                                        <p:tgtEl>
                                          <p:spTgt spid="226312"/>
                                        </p:tgtEl>
                                      </p:cBhvr>
                                    </p:animEffect>
                                  </p:childTnLst>
                                </p:cTn>
                              </p:par>
                            </p:childTnLst>
                          </p:cTn>
                        </p:par>
                        <p:par>
                          <p:cTn id="12" fill="hold">
                            <p:stCondLst>
                              <p:cond delay="3000"/>
                            </p:stCondLst>
                            <p:childTnLst>
                              <p:par>
                                <p:cTn id="13" presetID="3" presetClass="entr" presetSubtype="10" fill="hold" grpId="0" nodeType="afterEffect">
                                  <p:stCondLst>
                                    <p:cond delay="1000"/>
                                  </p:stCondLst>
                                  <p:childTnLst>
                                    <p:set>
                                      <p:cBhvr>
                                        <p:cTn id="14" dur="1" fill="hold">
                                          <p:stCondLst>
                                            <p:cond delay="0"/>
                                          </p:stCondLst>
                                        </p:cTn>
                                        <p:tgtEl>
                                          <p:spTgt spid="226313"/>
                                        </p:tgtEl>
                                        <p:attrNameLst>
                                          <p:attrName>style.visibility</p:attrName>
                                        </p:attrNameLst>
                                      </p:cBhvr>
                                      <p:to>
                                        <p:strVal val="visible"/>
                                      </p:to>
                                    </p:set>
                                    <p:animEffect transition="in" filter="blinds(horizontal)">
                                      <p:cBhvr>
                                        <p:cTn id="15" dur="500"/>
                                        <p:tgtEl>
                                          <p:spTgt spid="226313"/>
                                        </p:tgtEl>
                                      </p:cBhvr>
                                    </p:animEffect>
                                  </p:childTnLst>
                                </p:cTn>
                              </p:par>
                            </p:childTnLst>
                          </p:cTn>
                        </p:par>
                        <p:par>
                          <p:cTn id="16" fill="hold">
                            <p:stCondLst>
                              <p:cond delay="4500"/>
                            </p:stCondLst>
                            <p:childTnLst>
                              <p:par>
                                <p:cTn id="17" presetID="3" presetClass="entr" presetSubtype="10" fill="hold" grpId="0" nodeType="afterEffect">
                                  <p:stCondLst>
                                    <p:cond delay="1000"/>
                                  </p:stCondLst>
                                  <p:childTnLst>
                                    <p:set>
                                      <p:cBhvr>
                                        <p:cTn id="18" dur="1" fill="hold">
                                          <p:stCondLst>
                                            <p:cond delay="0"/>
                                          </p:stCondLst>
                                        </p:cTn>
                                        <p:tgtEl>
                                          <p:spTgt spid="226314"/>
                                        </p:tgtEl>
                                        <p:attrNameLst>
                                          <p:attrName>style.visibility</p:attrName>
                                        </p:attrNameLst>
                                      </p:cBhvr>
                                      <p:to>
                                        <p:strVal val="visible"/>
                                      </p:to>
                                    </p:set>
                                    <p:animEffect transition="in" filter="blinds(horizontal)">
                                      <p:cBhvr>
                                        <p:cTn id="19" dur="500"/>
                                        <p:tgtEl>
                                          <p:spTgt spid="2263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310" grpId="0" autoUpdateAnimBg="0"/>
      <p:bldP spid="226312" grpId="0" autoUpdateAnimBg="0"/>
      <p:bldP spid="226313" grpId="0" autoUpdateAnimBg="0"/>
      <p:bldP spid="226314" grpId="0" autoUpdateAnimBg="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45" name="Rectangle 21"/>
          <p:cNvSpPr>
            <a:spLocks noChangeArrowheads="1"/>
          </p:cNvSpPr>
          <p:nvPr/>
        </p:nvSpPr>
        <p:spPr bwMode="auto">
          <a:xfrm>
            <a:off x="643976" y="1715953"/>
            <a:ext cx="5057775" cy="354492"/>
          </a:xfrm>
          <a:prstGeom prst="rect">
            <a:avLst/>
          </a:prstGeom>
          <a:noFill/>
          <a:ln w="12700">
            <a:noFill/>
            <a:miter lim="800000"/>
            <a:headEnd/>
            <a:tailEnd/>
          </a:ln>
          <a:effectLst/>
        </p:spPr>
        <p:txBody>
          <a:bodyPr lIns="68034" tIns="33420" rIns="68034" bIns="33420"/>
          <a:lstStyle/>
          <a:p>
            <a:pPr marL="257827" indent="-257827">
              <a:lnSpc>
                <a:spcPct val="90000"/>
              </a:lnSpc>
              <a:spcBef>
                <a:spcPct val="20000"/>
              </a:spcBef>
              <a:buFont typeface="Arial" panose="020B0604020202020204" pitchFamily="34" charset="0"/>
              <a:buChar char="•"/>
              <a:defRPr/>
            </a:pPr>
            <a:r>
              <a:rPr lang="en-US" sz="2000" dirty="0">
                <a:latin typeface="+mn-lt"/>
              </a:rPr>
              <a:t>Example:  Reed Manufacturing</a:t>
            </a:r>
          </a:p>
        </p:txBody>
      </p:sp>
      <p:sp>
        <p:nvSpPr>
          <p:cNvPr id="205846" name="Text Box 22"/>
          <p:cNvSpPr txBox="1">
            <a:spLocks noChangeArrowheads="1"/>
          </p:cNvSpPr>
          <p:nvPr/>
        </p:nvSpPr>
        <p:spPr bwMode="auto">
          <a:xfrm>
            <a:off x="1031876" y="2162085"/>
            <a:ext cx="7362424" cy="842346"/>
          </a:xfrm>
          <a:prstGeom prst="rect">
            <a:avLst/>
          </a:prstGeom>
          <a:noFill/>
          <a:ln w="12700">
            <a:noFill/>
            <a:miter lim="800000"/>
            <a:headEnd/>
            <a:tailEnd/>
          </a:ln>
          <a:effectLst/>
        </p:spPr>
        <p:txBody>
          <a:bodyPr wrap="square">
            <a:spAutoFit/>
          </a:bodyPr>
          <a:lstStyle/>
          <a:p>
            <a:pPr algn="l">
              <a:lnSpc>
                <a:spcPct val="90000"/>
              </a:lnSpc>
              <a:spcBef>
                <a:spcPct val="20000"/>
              </a:spcBef>
              <a:buClr>
                <a:srgbClr val="66FFFF"/>
              </a:buClr>
              <a:buSzPct val="75000"/>
              <a:buFont typeface="Monotype Sorts" pitchFamily="2" charset="2"/>
              <a:buNone/>
              <a:defRPr/>
            </a:pPr>
            <a:r>
              <a:rPr lang="en-US" sz="1805" dirty="0">
                <a:latin typeface="+mn-lt"/>
              </a:rPr>
              <a:t>Recall that Janet Reed wants to know if there is any significant difference in the mean number of hours worked per week for the department managers at her three manufacturing plants. </a:t>
            </a:r>
          </a:p>
        </p:txBody>
      </p:sp>
      <p:sp>
        <p:nvSpPr>
          <p:cNvPr id="205847" name="Rectangle 23"/>
          <p:cNvSpPr>
            <a:spLocks noChangeArrowheads="1"/>
          </p:cNvSpPr>
          <p:nvPr/>
        </p:nvSpPr>
        <p:spPr bwMode="auto">
          <a:xfrm>
            <a:off x="1035051" y="2969603"/>
            <a:ext cx="7569200" cy="1008931"/>
          </a:xfrm>
          <a:prstGeom prst="rect">
            <a:avLst/>
          </a:prstGeom>
          <a:noFill/>
          <a:ln w="12700">
            <a:noFill/>
            <a:miter lim="800000"/>
            <a:headEnd/>
            <a:tailEnd/>
          </a:ln>
          <a:effectLst/>
        </p:spPr>
        <p:txBody>
          <a:bodyPr>
            <a:spAutoFit/>
          </a:bodyPr>
          <a:lstStyle/>
          <a:p>
            <a:pPr algn="l">
              <a:lnSpc>
                <a:spcPct val="110000"/>
              </a:lnSpc>
              <a:defRPr/>
            </a:pPr>
            <a:r>
              <a:rPr lang="en-US" sz="1805" dirty="0">
                <a:latin typeface="+mn-lt"/>
              </a:rPr>
              <a:t>Analysis of variance has provided statistical evidence to reject the null hypothesis of equal population means.  Fisher’s least significant difference</a:t>
            </a:r>
          </a:p>
          <a:p>
            <a:pPr algn="l">
              <a:lnSpc>
                <a:spcPct val="110000"/>
              </a:lnSpc>
              <a:defRPr/>
            </a:pPr>
            <a:r>
              <a:rPr lang="en-US" sz="1805" dirty="0">
                <a:latin typeface="+mn-lt"/>
              </a:rPr>
              <a:t>(LSD) procedure can be used to determine where the differences occur.</a:t>
            </a:r>
          </a:p>
        </p:txBody>
      </p:sp>
      <mc:AlternateContent xmlns:mc="http://schemas.openxmlformats.org/markup-compatibility/2006">
        <mc:Choice xmlns:a14="http://schemas.microsoft.com/office/drawing/2010/main" Requires="a14">
          <p:sp>
            <p:nvSpPr>
              <p:cNvPr id="7" name="Rectangle 2"/>
              <p:cNvSpPr txBox="1">
                <a:spLocks noChangeArrowheads="1"/>
              </p:cNvSpPr>
              <p:nvPr/>
            </p:nvSpPr>
            <p:spPr>
              <a:xfrm>
                <a:off x="496789" y="1115678"/>
                <a:ext cx="7772400" cy="508635"/>
              </a:xfrm>
              <a:prstGeom prst="rect">
                <a:avLst/>
              </a:prstGeom>
            </p:spPr>
            <p:txBody>
              <a:bodyPr>
                <a:normAutofit/>
              </a:bodyPr>
              <a:lstStyle>
                <a:lvl1pPr algn="l" defTabSz="914400" rtl="0" eaLnBrk="1" latinLnBrk="0" hangingPunct="1">
                  <a:lnSpc>
                    <a:spcPct val="90000"/>
                  </a:lnSpc>
                  <a:spcBef>
                    <a:spcPct val="0"/>
                  </a:spcBef>
                  <a:buNone/>
                  <a:defRPr sz="3200" kern="1200">
                    <a:solidFill>
                      <a:schemeClr val="tx1"/>
                    </a:solidFill>
                    <a:latin typeface="+mn-lt"/>
                    <a:ea typeface="+mj-ea"/>
                    <a:cs typeface="+mj-cs"/>
                  </a:defRPr>
                </a:lvl1pPr>
              </a:lstStyle>
              <a:p>
                <a:pPr fontAlgn="auto">
                  <a:spcAft>
                    <a:spcPts val="0"/>
                  </a:spcAft>
                  <a:defRPr/>
                </a:pPr>
                <a:r>
                  <a:rPr lang="en-US" sz="2400" b="1" dirty="0"/>
                  <a:t>Fisher’s LSD Procedure Based on the Test Statistic </a:t>
                </a:r>
                <a14:m>
                  <m:oMath xmlns:m="http://schemas.openxmlformats.org/officeDocument/2006/math">
                    <m:sSub>
                      <m:sSubPr>
                        <m:ctrlPr>
                          <a:rPr lang="en-US" sz="2400" b="1" i="1">
                            <a:latin typeface="Cambria Math" panose="02040503050406030204" pitchFamily="18" charset="0"/>
                          </a:rPr>
                        </m:ctrlPr>
                      </m:sSubPr>
                      <m:e>
                        <m:acc>
                          <m:accPr>
                            <m:chr m:val="̅"/>
                            <m:ctrlPr>
                              <a:rPr lang="en-US" sz="2400" b="1" i="1">
                                <a:latin typeface="Cambria Math" panose="02040503050406030204" pitchFamily="18" charset="0"/>
                              </a:rPr>
                            </m:ctrlPr>
                          </m:accPr>
                          <m:e>
                            <m:r>
                              <a:rPr lang="en-US" sz="2400" b="1" i="1">
                                <a:latin typeface="Cambria Math"/>
                              </a:rPr>
                              <m:t>𝒙</m:t>
                            </m:r>
                          </m:e>
                        </m:acc>
                      </m:e>
                      <m:sub>
                        <m:r>
                          <a:rPr lang="en-US" sz="2400" b="1" i="1">
                            <a:latin typeface="Cambria Math"/>
                          </a:rPr>
                          <m:t>𝒊</m:t>
                        </m:r>
                      </m:sub>
                    </m:sSub>
                    <m:r>
                      <a:rPr lang="en-US" sz="2400" b="1" i="1">
                        <a:latin typeface="Cambria Math"/>
                      </a:rPr>
                      <m:t>−</m:t>
                    </m:r>
                    <m:sSub>
                      <m:sSubPr>
                        <m:ctrlPr>
                          <a:rPr lang="en-US" sz="2400" b="1" i="1">
                            <a:latin typeface="Cambria Math" panose="02040503050406030204" pitchFamily="18" charset="0"/>
                          </a:rPr>
                        </m:ctrlPr>
                      </m:sSubPr>
                      <m:e>
                        <m:acc>
                          <m:accPr>
                            <m:chr m:val="̅"/>
                            <m:ctrlPr>
                              <a:rPr lang="en-US" sz="2400" b="1" i="1">
                                <a:latin typeface="Cambria Math" panose="02040503050406030204" pitchFamily="18" charset="0"/>
                              </a:rPr>
                            </m:ctrlPr>
                          </m:accPr>
                          <m:e>
                            <m:r>
                              <a:rPr lang="en-US" sz="2400" b="1" i="1">
                                <a:latin typeface="Cambria Math"/>
                              </a:rPr>
                              <m:t>𝒙</m:t>
                            </m:r>
                          </m:e>
                        </m:acc>
                      </m:e>
                      <m:sub>
                        <m:r>
                          <a:rPr lang="en-US" sz="2400" b="1" i="1">
                            <a:latin typeface="Cambria Math"/>
                          </a:rPr>
                          <m:t>𝒋</m:t>
                        </m:r>
                      </m:sub>
                    </m:sSub>
                  </m:oMath>
                </a14:m>
                <a:endParaRPr lang="en-US" sz="2400" b="1" i="1" baseline="-25000" dirty="0"/>
              </a:p>
            </p:txBody>
          </p:sp>
        </mc:Choice>
        <mc:Fallback>
          <p:sp>
            <p:nvSpPr>
              <p:cNvPr id="7" name="Rectangle 2"/>
              <p:cNvSpPr txBox="1">
                <a:spLocks noRot="1" noChangeAspect="1" noMove="1" noResize="1" noEditPoints="1" noAdjustHandles="1" noChangeArrowheads="1" noChangeShapeType="1" noTextEdit="1"/>
              </p:cNvSpPr>
              <p:nvPr/>
            </p:nvSpPr>
            <p:spPr>
              <a:xfrm>
                <a:off x="496789" y="1115678"/>
                <a:ext cx="7772400" cy="508635"/>
              </a:xfrm>
              <a:prstGeom prst="rect">
                <a:avLst/>
              </a:prstGeom>
              <a:blipFill>
                <a:blip r:embed="rId2"/>
                <a:stretch>
                  <a:fillRect l="-1176" t="-14458" b="-13253"/>
                </a:stretch>
              </a:blipFill>
            </p:spPr>
            <p:txBody>
              <a:bodyPr/>
              <a:lstStyle/>
              <a:p>
                <a:r>
                  <a:rPr lang="en-US">
                    <a:noFill/>
                  </a:rPr>
                  <a:t> </a:t>
                </a:r>
              </a:p>
            </p:txBody>
          </p:sp>
        </mc:Fallback>
      </mc:AlternateContent>
    </p:spTree>
    <p:extLst>
      <p:ext uri="{BB962C8B-B14F-4D97-AF65-F5344CB8AC3E}">
        <p14:creationId xmlns:p14="http://schemas.microsoft.com/office/powerpoint/2010/main" val="26423891"/>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05846"/>
                                        </p:tgtEl>
                                        <p:attrNameLst>
                                          <p:attrName>style.visibility</p:attrName>
                                        </p:attrNameLst>
                                      </p:cBhvr>
                                      <p:to>
                                        <p:strVal val="visible"/>
                                      </p:to>
                                    </p:set>
                                    <p:animEffect transition="in" filter="blinds(horizontal)">
                                      <p:cBhvr>
                                        <p:cTn id="7" dur="500"/>
                                        <p:tgtEl>
                                          <p:spTgt spid="20584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05847"/>
                                        </p:tgtEl>
                                        <p:attrNameLst>
                                          <p:attrName>style.visibility</p:attrName>
                                        </p:attrNameLst>
                                      </p:cBhvr>
                                      <p:to>
                                        <p:strVal val="visible"/>
                                      </p:to>
                                    </p:set>
                                    <p:animEffect transition="in" filter="blinds(horizontal)">
                                      <p:cBhvr>
                                        <p:cTn id="12" dur="500"/>
                                        <p:tgtEl>
                                          <p:spTgt spid="2058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846" grpId="0" autoUpdateAnimBg="0"/>
      <p:bldP spid="205847" grpId="0"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6131" name="Rectangle 3"/>
          <p:cNvSpPr>
            <a:spLocks noGrp="1" noChangeArrowheads="1"/>
          </p:cNvSpPr>
          <p:nvPr>
            <p:ph idx="1"/>
          </p:nvPr>
        </p:nvSpPr>
        <p:spPr>
          <a:xfrm>
            <a:off x="863949" y="1820008"/>
            <a:ext cx="6765490" cy="769858"/>
          </a:xfrm>
        </p:spPr>
        <p:txBody>
          <a:bodyPr>
            <a:normAutofit/>
          </a:bodyPr>
          <a:lstStyle/>
          <a:p>
            <a:pPr>
              <a:buFont typeface="Monotype Sorts" pitchFamily="2" charset="2"/>
              <a:buNone/>
              <a:defRPr/>
            </a:pPr>
            <a:r>
              <a:rPr lang="en-US" sz="1800" dirty="0"/>
              <a:t>For </a:t>
            </a:r>
            <a:r>
              <a:rPr lang="en-US" sz="1800" i="1" dirty="0">
                <a:latin typeface="Symbol" pitchFamily="18" charset="2"/>
              </a:rPr>
              <a:t></a:t>
            </a:r>
            <a:r>
              <a:rPr lang="en-US" sz="1800" dirty="0"/>
              <a:t> = .05 and </a:t>
            </a:r>
            <a:r>
              <a:rPr lang="en-US" sz="1800" i="1" dirty="0"/>
              <a:t>n</a:t>
            </a:r>
            <a:r>
              <a:rPr lang="en-US" sz="1800" baseline="-25000" dirty="0"/>
              <a:t>T</a:t>
            </a:r>
            <a:r>
              <a:rPr lang="en-US" sz="1800" dirty="0"/>
              <a:t> - </a:t>
            </a:r>
            <a:r>
              <a:rPr lang="en-US" sz="1800" i="1" dirty="0"/>
              <a:t>k</a:t>
            </a:r>
            <a:r>
              <a:rPr lang="en-US" sz="1800" dirty="0"/>
              <a:t> = 15 – 3 = 12  degrees of freedom, </a:t>
            </a:r>
            <a:r>
              <a:rPr lang="en-US" sz="1800" i="1" dirty="0"/>
              <a:t>t</a:t>
            </a:r>
            <a:r>
              <a:rPr lang="en-US" sz="1800" i="1" baseline="-25000" dirty="0"/>
              <a:t>.</a:t>
            </a:r>
            <a:r>
              <a:rPr lang="en-US" sz="1800" baseline="-25000" dirty="0"/>
              <a:t>025  </a:t>
            </a:r>
            <a:r>
              <a:rPr lang="en-US" sz="1800" dirty="0"/>
              <a:t>= 2.179  </a:t>
            </a:r>
          </a:p>
        </p:txBody>
      </p:sp>
      <mc:AlternateContent xmlns:mc="http://schemas.openxmlformats.org/markup-compatibility/2006">
        <mc:Choice xmlns:a14="http://schemas.microsoft.com/office/drawing/2010/main" Requires="a14">
          <p:sp>
            <p:nvSpPr>
              <p:cNvPr id="12" name="TextBox 11"/>
              <p:cNvSpPr txBox="1"/>
              <p:nvPr/>
            </p:nvSpPr>
            <p:spPr>
              <a:xfrm>
                <a:off x="1314927" y="2567919"/>
                <a:ext cx="3332451" cy="657552"/>
              </a:xfrm>
              <a:prstGeom prst="rect">
                <a:avLst/>
              </a:prstGeom>
              <a:noFill/>
              <a:effectLst/>
            </p:spPr>
            <p:txBody>
              <a:bodyPr wrap="none" rtlCol="0">
                <a:spAutoFit/>
              </a:bodyPr>
              <a:lstStyle/>
              <a:p>
                <a:pPr/>
                <a14:m>
                  <m:oMathPara xmlns:m="http://schemas.openxmlformats.org/officeDocument/2006/math">
                    <m:oMathParaPr>
                      <m:jc m:val="centerGroup"/>
                    </m:oMathParaPr>
                    <m:oMath xmlns:m="http://schemas.openxmlformats.org/officeDocument/2006/math">
                      <m:r>
                        <m:rPr>
                          <m:sty m:val="p"/>
                        </m:rPr>
                        <a:rPr lang="en-US" sz="1805">
                          <a:latin typeface="Cambria Math" panose="02040503050406030204" pitchFamily="18" charset="0"/>
                        </a:rPr>
                        <m:t>LSD</m:t>
                      </m:r>
                      <m:r>
                        <a:rPr lang="en-US" sz="1805" i="1">
                          <a:latin typeface="Cambria Math" panose="02040503050406030204" pitchFamily="18" charset="0"/>
                        </a:rPr>
                        <m:t>=</m:t>
                      </m:r>
                      <m:sSub>
                        <m:sSubPr>
                          <m:ctrlPr>
                            <a:rPr lang="en-US" sz="1805" i="1">
                              <a:latin typeface="Cambria Math" panose="02040503050406030204" pitchFamily="18" charset="0"/>
                            </a:rPr>
                          </m:ctrlPr>
                        </m:sSubPr>
                        <m:e>
                          <m:r>
                            <a:rPr lang="en-US" sz="1805" i="1">
                              <a:latin typeface="Cambria Math" panose="02040503050406030204" pitchFamily="18" charset="0"/>
                            </a:rPr>
                            <m:t>𝑡</m:t>
                          </m:r>
                        </m:e>
                        <m:sub>
                          <m:r>
                            <a:rPr lang="en-US" sz="1805" i="1">
                              <a:latin typeface="Cambria Math" panose="02040503050406030204" pitchFamily="18" charset="0"/>
                              <a:ea typeface="Cambria Math"/>
                            </a:rPr>
                            <m:t>𝛼</m:t>
                          </m:r>
                          <m:r>
                            <a:rPr lang="en-US" sz="1805" i="1">
                              <a:latin typeface="Cambria Math" panose="02040503050406030204" pitchFamily="18" charset="0"/>
                              <a:ea typeface="Cambria Math"/>
                            </a:rPr>
                            <m:t>/2</m:t>
                          </m:r>
                        </m:sub>
                      </m:sSub>
                      <m:rad>
                        <m:radPr>
                          <m:degHide m:val="on"/>
                          <m:ctrlPr>
                            <a:rPr lang="en-US" sz="1805" i="1">
                              <a:latin typeface="Cambria Math" panose="02040503050406030204" pitchFamily="18" charset="0"/>
                            </a:rPr>
                          </m:ctrlPr>
                        </m:radPr>
                        <m:deg/>
                        <m:e>
                          <m:r>
                            <m:rPr>
                              <m:sty m:val="p"/>
                            </m:rPr>
                            <a:rPr lang="en-US" sz="1805">
                              <a:latin typeface="Cambria Math" panose="02040503050406030204" pitchFamily="18" charset="0"/>
                            </a:rPr>
                            <m:t>MSE</m:t>
                          </m:r>
                          <m:d>
                            <m:dPr>
                              <m:ctrlPr>
                                <a:rPr lang="en-US" sz="1805" i="1">
                                  <a:latin typeface="Cambria Math" panose="02040503050406030204" pitchFamily="18" charset="0"/>
                                </a:rPr>
                              </m:ctrlPr>
                            </m:dPr>
                            <m:e>
                              <m:f>
                                <m:fPr>
                                  <m:type m:val="skw"/>
                                  <m:ctrlPr>
                                    <a:rPr lang="en-US" sz="1805" i="1">
                                      <a:latin typeface="Cambria Math" panose="02040503050406030204" pitchFamily="18" charset="0"/>
                                    </a:rPr>
                                  </m:ctrlPr>
                                </m:fPr>
                                <m:num>
                                  <m:r>
                                    <a:rPr lang="en-US" sz="1805" i="1">
                                      <a:latin typeface="Cambria Math" panose="02040503050406030204" pitchFamily="18" charset="0"/>
                                    </a:rPr>
                                    <m:t>1</m:t>
                                  </m:r>
                                </m:num>
                                <m:den>
                                  <m:sSub>
                                    <m:sSubPr>
                                      <m:ctrlPr>
                                        <a:rPr lang="en-US" sz="1805" i="1">
                                          <a:latin typeface="Cambria Math" panose="02040503050406030204" pitchFamily="18" charset="0"/>
                                        </a:rPr>
                                      </m:ctrlPr>
                                    </m:sSubPr>
                                    <m:e>
                                      <m:r>
                                        <a:rPr lang="en-US" sz="1805" i="1">
                                          <a:latin typeface="Cambria Math" panose="02040503050406030204" pitchFamily="18" charset="0"/>
                                        </a:rPr>
                                        <m:t>𝑛</m:t>
                                      </m:r>
                                    </m:e>
                                    <m:sub>
                                      <m:r>
                                        <a:rPr lang="en-US" sz="1805" i="1">
                                          <a:latin typeface="Cambria Math" panose="02040503050406030204" pitchFamily="18" charset="0"/>
                                        </a:rPr>
                                        <m:t>𝑖</m:t>
                                      </m:r>
                                    </m:sub>
                                  </m:sSub>
                                </m:den>
                              </m:f>
                              <m:r>
                                <a:rPr lang="en-US" sz="1805" i="1">
                                  <a:latin typeface="Cambria Math" panose="02040503050406030204" pitchFamily="18" charset="0"/>
                                </a:rPr>
                                <m:t>+</m:t>
                              </m:r>
                              <m:f>
                                <m:fPr>
                                  <m:type m:val="skw"/>
                                  <m:ctrlPr>
                                    <a:rPr lang="en-US" sz="1805" i="1">
                                      <a:latin typeface="Cambria Math" panose="02040503050406030204" pitchFamily="18" charset="0"/>
                                    </a:rPr>
                                  </m:ctrlPr>
                                </m:fPr>
                                <m:num>
                                  <m:r>
                                    <a:rPr lang="en-US" sz="1805" i="1">
                                      <a:latin typeface="Cambria Math" panose="02040503050406030204" pitchFamily="18" charset="0"/>
                                    </a:rPr>
                                    <m:t>1</m:t>
                                  </m:r>
                                </m:num>
                                <m:den>
                                  <m:sSub>
                                    <m:sSubPr>
                                      <m:ctrlPr>
                                        <a:rPr lang="en-US" sz="1805" i="1">
                                          <a:latin typeface="Cambria Math" panose="02040503050406030204" pitchFamily="18" charset="0"/>
                                        </a:rPr>
                                      </m:ctrlPr>
                                    </m:sSubPr>
                                    <m:e>
                                      <m:r>
                                        <a:rPr lang="en-US" sz="1805" i="1">
                                          <a:latin typeface="Cambria Math" panose="02040503050406030204" pitchFamily="18" charset="0"/>
                                        </a:rPr>
                                        <m:t>𝑛</m:t>
                                      </m:r>
                                    </m:e>
                                    <m:sub>
                                      <m:r>
                                        <a:rPr lang="en-US" sz="1805" i="1">
                                          <a:latin typeface="Cambria Math" panose="02040503050406030204" pitchFamily="18" charset="0"/>
                                        </a:rPr>
                                        <m:t>𝑗</m:t>
                                      </m:r>
                                    </m:sub>
                                  </m:sSub>
                                </m:den>
                              </m:f>
                            </m:e>
                          </m:d>
                        </m:e>
                      </m:rad>
                    </m:oMath>
                  </m:oMathPara>
                </a14:m>
                <a:endParaRPr lang="en-US" sz="1805" dirty="0">
                  <a:latin typeface="+mn-lt"/>
                </a:endParaRPr>
              </a:p>
            </p:txBody>
          </p:sp>
        </mc:Choice>
        <mc:Fallback>
          <p:sp>
            <p:nvSpPr>
              <p:cNvPr id="12" name="TextBox 11"/>
              <p:cNvSpPr txBox="1">
                <a:spLocks noRot="1" noChangeAspect="1" noMove="1" noResize="1" noEditPoints="1" noAdjustHandles="1" noChangeArrowheads="1" noChangeShapeType="1" noTextEdit="1"/>
              </p:cNvSpPr>
              <p:nvPr/>
            </p:nvSpPr>
            <p:spPr>
              <a:xfrm>
                <a:off x="1314927" y="2567919"/>
                <a:ext cx="3332451" cy="657552"/>
              </a:xfrm>
              <a:prstGeom prst="rect">
                <a:avLst/>
              </a:prstGeom>
              <a:blipFill>
                <a:blip r:embed="rId3"/>
                <a:stretch>
                  <a:fillRect/>
                </a:stretch>
              </a:blipFill>
              <a:effectLst/>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3" name="TextBox 12"/>
              <p:cNvSpPr txBox="1"/>
              <p:nvPr/>
            </p:nvSpPr>
            <p:spPr>
              <a:xfrm>
                <a:off x="1316060" y="3485076"/>
                <a:ext cx="4287392" cy="657552"/>
              </a:xfrm>
              <a:prstGeom prst="rect">
                <a:avLst/>
              </a:prstGeom>
              <a:noFill/>
              <a:effectLst/>
            </p:spPr>
            <p:txBody>
              <a:bodyPr wrap="none" rtlCol="0">
                <a:spAutoFit/>
              </a:bodyPr>
              <a:lstStyle/>
              <a:p>
                <a:pPr/>
                <a14:m>
                  <m:oMathPara xmlns:m="http://schemas.openxmlformats.org/officeDocument/2006/math">
                    <m:oMathParaPr>
                      <m:jc m:val="centerGroup"/>
                    </m:oMathParaPr>
                    <m:oMath xmlns:m="http://schemas.openxmlformats.org/officeDocument/2006/math">
                      <m:r>
                        <m:rPr>
                          <m:sty m:val="p"/>
                        </m:rPr>
                        <a:rPr lang="en-US" sz="1805">
                          <a:latin typeface="Cambria Math" panose="02040503050406030204" pitchFamily="18" charset="0"/>
                        </a:rPr>
                        <m:t>LSD</m:t>
                      </m:r>
                      <m:r>
                        <a:rPr lang="en-US" sz="1805" i="1">
                          <a:latin typeface="Cambria Math" panose="02040503050406030204" pitchFamily="18" charset="0"/>
                        </a:rPr>
                        <m:t>=2.179</m:t>
                      </m:r>
                      <m:rad>
                        <m:radPr>
                          <m:degHide m:val="on"/>
                          <m:ctrlPr>
                            <a:rPr lang="en-US" sz="1805" i="1">
                              <a:latin typeface="Cambria Math" panose="02040503050406030204" pitchFamily="18" charset="0"/>
                            </a:rPr>
                          </m:ctrlPr>
                        </m:radPr>
                        <m:deg/>
                        <m:e>
                          <m:r>
                            <a:rPr lang="en-US" sz="1805" i="1">
                              <a:latin typeface="Cambria Math" panose="02040503050406030204" pitchFamily="18" charset="0"/>
                            </a:rPr>
                            <m:t>25.667</m:t>
                          </m:r>
                          <m:d>
                            <m:dPr>
                              <m:ctrlPr>
                                <a:rPr lang="en-US" sz="1805" i="1">
                                  <a:latin typeface="Cambria Math" panose="02040503050406030204" pitchFamily="18" charset="0"/>
                                </a:rPr>
                              </m:ctrlPr>
                            </m:dPr>
                            <m:e>
                              <m:f>
                                <m:fPr>
                                  <m:type m:val="skw"/>
                                  <m:ctrlPr>
                                    <a:rPr lang="en-US" sz="1805" i="1">
                                      <a:latin typeface="Cambria Math" panose="02040503050406030204" pitchFamily="18" charset="0"/>
                                    </a:rPr>
                                  </m:ctrlPr>
                                </m:fPr>
                                <m:num>
                                  <m:r>
                                    <a:rPr lang="en-US" sz="1805" i="1">
                                      <a:latin typeface="Cambria Math" panose="02040503050406030204" pitchFamily="18" charset="0"/>
                                    </a:rPr>
                                    <m:t>1</m:t>
                                  </m:r>
                                </m:num>
                                <m:den>
                                  <m:r>
                                    <a:rPr lang="en-US" sz="1805" i="1">
                                      <a:latin typeface="Cambria Math" panose="02040503050406030204" pitchFamily="18" charset="0"/>
                                    </a:rPr>
                                    <m:t>5</m:t>
                                  </m:r>
                                </m:den>
                              </m:f>
                              <m:r>
                                <a:rPr lang="en-US" sz="1805" i="1">
                                  <a:latin typeface="Cambria Math" panose="02040503050406030204" pitchFamily="18" charset="0"/>
                                </a:rPr>
                                <m:t>+</m:t>
                              </m:r>
                              <m:f>
                                <m:fPr>
                                  <m:type m:val="skw"/>
                                  <m:ctrlPr>
                                    <a:rPr lang="en-US" sz="1805" i="1">
                                      <a:latin typeface="Cambria Math" panose="02040503050406030204" pitchFamily="18" charset="0"/>
                                    </a:rPr>
                                  </m:ctrlPr>
                                </m:fPr>
                                <m:num>
                                  <m:r>
                                    <a:rPr lang="en-US" sz="1805" i="1">
                                      <a:latin typeface="Cambria Math" panose="02040503050406030204" pitchFamily="18" charset="0"/>
                                    </a:rPr>
                                    <m:t>1</m:t>
                                  </m:r>
                                </m:num>
                                <m:den>
                                  <m:r>
                                    <a:rPr lang="en-US" sz="1805" i="1">
                                      <a:latin typeface="Cambria Math" panose="02040503050406030204" pitchFamily="18" charset="0"/>
                                    </a:rPr>
                                    <m:t>5</m:t>
                                  </m:r>
                                </m:den>
                              </m:f>
                            </m:e>
                          </m:d>
                        </m:e>
                      </m:rad>
                      <m:r>
                        <a:rPr lang="en-US" sz="1805" i="1">
                          <a:latin typeface="Cambria Math" panose="02040503050406030204" pitchFamily="18" charset="0"/>
                        </a:rPr>
                        <m:t>=6.98</m:t>
                      </m:r>
                    </m:oMath>
                  </m:oMathPara>
                </a14:m>
                <a:endParaRPr lang="en-US" sz="1805" dirty="0">
                  <a:latin typeface="+mn-lt"/>
                </a:endParaRPr>
              </a:p>
            </p:txBody>
          </p:sp>
        </mc:Choice>
        <mc:Fallback>
          <p:sp>
            <p:nvSpPr>
              <p:cNvPr id="13" name="TextBox 12"/>
              <p:cNvSpPr txBox="1">
                <a:spLocks noRot="1" noChangeAspect="1" noMove="1" noResize="1" noEditPoints="1" noAdjustHandles="1" noChangeArrowheads="1" noChangeShapeType="1" noTextEdit="1"/>
              </p:cNvSpPr>
              <p:nvPr/>
            </p:nvSpPr>
            <p:spPr>
              <a:xfrm>
                <a:off x="1316060" y="3485076"/>
                <a:ext cx="4287392" cy="657552"/>
              </a:xfrm>
              <a:prstGeom prst="rect">
                <a:avLst/>
              </a:prstGeom>
              <a:blipFill>
                <a:blip r:embed="rId4"/>
                <a:stretch>
                  <a:fillRect/>
                </a:stretch>
              </a:blipFill>
              <a:effectLst/>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8" name="Rectangle 2"/>
              <p:cNvSpPr>
                <a:spLocks noGrp="1" noChangeArrowheads="1"/>
              </p:cNvSpPr>
              <p:nvPr>
                <p:ph type="title"/>
              </p:nvPr>
            </p:nvSpPr>
            <p:spPr>
              <a:xfrm>
                <a:off x="506217" y="1059338"/>
                <a:ext cx="7772400" cy="508635"/>
              </a:xfrm>
            </p:spPr>
            <p:txBody>
              <a:bodyPr>
                <a:normAutofit/>
              </a:bodyPr>
              <a:lstStyle/>
              <a:p>
                <a:pPr>
                  <a:defRPr/>
                </a:pPr>
                <a:r>
                  <a:rPr lang="en-US" sz="2400" dirty="0"/>
                  <a:t>Fisher’s LSD Procedure Based on the Test Statistic </a:t>
                </a:r>
                <a14:m>
                  <m:oMath xmlns:m="http://schemas.openxmlformats.org/officeDocument/2006/math">
                    <m:sSub>
                      <m:sSubPr>
                        <m:ctrlPr>
                          <a:rPr lang="en-US" sz="2400" i="1" smtClean="0">
                            <a:latin typeface="Cambria Math" panose="02040503050406030204" pitchFamily="18" charset="0"/>
                          </a:rPr>
                        </m:ctrlPr>
                      </m:sSubPr>
                      <m:e>
                        <m:acc>
                          <m:accPr>
                            <m:chr m:val="̅"/>
                            <m:ctrlPr>
                              <a:rPr lang="en-US" sz="2400" i="1" smtClean="0">
                                <a:latin typeface="Cambria Math" panose="02040503050406030204" pitchFamily="18" charset="0"/>
                              </a:rPr>
                            </m:ctrlPr>
                          </m:accPr>
                          <m:e>
                            <m:r>
                              <a:rPr lang="en-US" sz="2400" b="1" i="1" smtClean="0">
                                <a:latin typeface="Cambria Math"/>
                              </a:rPr>
                              <m:t>𝒙</m:t>
                            </m:r>
                          </m:e>
                        </m:acc>
                      </m:e>
                      <m:sub>
                        <m:r>
                          <a:rPr lang="en-US" sz="2400" b="1" i="1" smtClean="0">
                            <a:latin typeface="Cambria Math"/>
                          </a:rPr>
                          <m:t>𝒊</m:t>
                        </m:r>
                      </m:sub>
                    </m:sSub>
                    <m:r>
                      <a:rPr lang="en-US" sz="2400" b="1" i="1" smtClean="0">
                        <a:latin typeface="Cambria Math"/>
                      </a:rPr>
                      <m:t>−</m:t>
                    </m:r>
                    <m:sSub>
                      <m:sSubPr>
                        <m:ctrlPr>
                          <a:rPr lang="en-US" sz="2400" i="1" smtClean="0">
                            <a:latin typeface="Cambria Math" panose="02040503050406030204" pitchFamily="18" charset="0"/>
                          </a:rPr>
                        </m:ctrlPr>
                      </m:sSubPr>
                      <m:e>
                        <m:acc>
                          <m:accPr>
                            <m:chr m:val="̅"/>
                            <m:ctrlPr>
                              <a:rPr lang="en-US" sz="2400" i="1" smtClean="0">
                                <a:latin typeface="Cambria Math" panose="02040503050406030204" pitchFamily="18" charset="0"/>
                              </a:rPr>
                            </m:ctrlPr>
                          </m:accPr>
                          <m:e>
                            <m:r>
                              <a:rPr lang="en-US" sz="2400" b="1" i="1" smtClean="0">
                                <a:latin typeface="Cambria Math"/>
                              </a:rPr>
                              <m:t>𝒙</m:t>
                            </m:r>
                          </m:e>
                        </m:acc>
                      </m:e>
                      <m:sub>
                        <m:r>
                          <a:rPr lang="en-US" sz="2400" b="1" i="1" smtClean="0">
                            <a:latin typeface="Cambria Math"/>
                          </a:rPr>
                          <m:t>𝒋</m:t>
                        </m:r>
                      </m:sub>
                    </m:sSub>
                  </m:oMath>
                </a14:m>
                <a:endParaRPr lang="en-US" sz="2400" i="1" baseline="-25000" dirty="0">
                  <a:latin typeface="+mn-lt"/>
                </a:endParaRPr>
              </a:p>
            </p:txBody>
          </p:sp>
        </mc:Choice>
        <mc:Fallback>
          <p:sp>
            <p:nvSpPr>
              <p:cNvPr id="8" name="Rectangle 2"/>
              <p:cNvSpPr>
                <a:spLocks noGrp="1" noRot="1" noChangeAspect="1" noMove="1" noResize="1" noEditPoints="1" noAdjustHandles="1" noChangeArrowheads="1" noChangeShapeType="1" noTextEdit="1"/>
              </p:cNvSpPr>
              <p:nvPr>
                <p:ph type="title"/>
              </p:nvPr>
            </p:nvSpPr>
            <p:spPr>
              <a:xfrm>
                <a:off x="506217" y="1059338"/>
                <a:ext cx="7772400" cy="508635"/>
              </a:xfrm>
              <a:blipFill>
                <a:blip r:embed="rId5"/>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940542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76131"/>
                                        </p:tgtEl>
                                        <p:attrNameLst>
                                          <p:attrName>style.visibility</p:attrName>
                                        </p:attrNameLst>
                                      </p:cBhvr>
                                      <p:to>
                                        <p:strVal val="visible"/>
                                      </p:to>
                                    </p:set>
                                    <p:animEffect transition="in" filter="blinds(horizontal)">
                                      <p:cBhvr>
                                        <p:cTn id="7" dur="500"/>
                                        <p:tgtEl>
                                          <p:spTgt spid="17613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left)">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wipe(left)">
                                      <p:cBhvr>
                                        <p:cTn id="1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6131" grpId="0" autoUpdateAnimBg="0"/>
      <p:bldP spid="12" grpId="0"/>
      <p:bldP spid="13"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idx="1"/>
          </p:nvPr>
        </p:nvSpPr>
        <p:spPr>
          <a:xfrm>
            <a:off x="652463" y="1783854"/>
            <a:ext cx="3941763" cy="330621"/>
          </a:xfrm>
        </p:spPr>
        <p:txBody>
          <a:bodyPr>
            <a:normAutofit fontScale="92500" lnSpcReduction="10000"/>
          </a:bodyPr>
          <a:lstStyle/>
          <a:p>
            <a:pPr marL="254246" indent="-254246">
              <a:lnSpc>
                <a:spcPct val="90000"/>
              </a:lnSpc>
              <a:defRPr/>
            </a:pPr>
            <a:r>
              <a:rPr lang="en-US" sz="2000" dirty="0"/>
              <a:t>LSD for Plants 1 and 2</a:t>
            </a:r>
          </a:p>
        </p:txBody>
      </p:sp>
      <p:sp>
        <p:nvSpPr>
          <p:cNvPr id="45086" name="Text Box 30"/>
          <p:cNvSpPr txBox="1">
            <a:spLocks noChangeArrowheads="1"/>
          </p:cNvSpPr>
          <p:nvPr/>
        </p:nvSpPr>
        <p:spPr bwMode="auto">
          <a:xfrm>
            <a:off x="1031876" y="5263751"/>
            <a:ext cx="1465466" cy="370101"/>
          </a:xfrm>
          <a:prstGeom prst="rect">
            <a:avLst/>
          </a:prstGeom>
          <a:noFill/>
          <a:ln w="12700">
            <a:noFill/>
            <a:miter lim="800000"/>
            <a:headEnd/>
            <a:tailEnd/>
          </a:ln>
          <a:effectLst/>
        </p:spPr>
        <p:txBody>
          <a:bodyPr wrap="none">
            <a:spAutoFit/>
          </a:bodyPr>
          <a:lstStyle/>
          <a:p>
            <a:pPr algn="l">
              <a:spcBef>
                <a:spcPct val="20000"/>
              </a:spcBef>
              <a:buSzPct val="75000"/>
              <a:buFontTx/>
              <a:buChar char="•"/>
              <a:defRPr/>
            </a:pPr>
            <a:r>
              <a:rPr lang="en-US" sz="1805" dirty="0">
                <a:latin typeface="+mn-lt"/>
              </a:rPr>
              <a:t>  Conclusion:</a:t>
            </a:r>
          </a:p>
        </p:txBody>
      </p:sp>
      <p:sp>
        <p:nvSpPr>
          <p:cNvPr id="45087" name="Text Box 31"/>
          <p:cNvSpPr txBox="1">
            <a:spLocks noChangeArrowheads="1"/>
          </p:cNvSpPr>
          <p:nvPr/>
        </p:nvSpPr>
        <p:spPr bwMode="auto">
          <a:xfrm>
            <a:off x="1026753" y="4283727"/>
            <a:ext cx="1596591" cy="370101"/>
          </a:xfrm>
          <a:prstGeom prst="rect">
            <a:avLst/>
          </a:prstGeom>
          <a:noFill/>
          <a:ln w="12700">
            <a:noFill/>
            <a:miter lim="800000"/>
            <a:headEnd/>
            <a:tailEnd/>
          </a:ln>
          <a:effectLst/>
        </p:spPr>
        <p:txBody>
          <a:bodyPr wrap="none">
            <a:spAutoFit/>
          </a:bodyPr>
          <a:lstStyle/>
          <a:p>
            <a:pPr algn="l">
              <a:spcBef>
                <a:spcPct val="20000"/>
              </a:spcBef>
              <a:buSzPct val="75000"/>
              <a:buFontTx/>
              <a:buChar char="•"/>
              <a:defRPr/>
            </a:pPr>
            <a:r>
              <a:rPr lang="en-US" sz="1805" dirty="0">
                <a:latin typeface="+mn-lt"/>
              </a:rPr>
              <a:t>  Test Statistic:</a:t>
            </a:r>
          </a:p>
        </p:txBody>
      </p:sp>
      <p:sp>
        <p:nvSpPr>
          <p:cNvPr id="45092" name="Text Box 36"/>
          <p:cNvSpPr txBox="1">
            <a:spLocks noChangeArrowheads="1"/>
          </p:cNvSpPr>
          <p:nvPr/>
        </p:nvSpPr>
        <p:spPr bwMode="auto">
          <a:xfrm>
            <a:off x="1012825" y="3355546"/>
            <a:ext cx="1786836" cy="370101"/>
          </a:xfrm>
          <a:prstGeom prst="rect">
            <a:avLst/>
          </a:prstGeom>
          <a:noFill/>
          <a:ln w="12700">
            <a:noFill/>
            <a:miter lim="800000"/>
            <a:headEnd/>
            <a:tailEnd/>
          </a:ln>
          <a:effectLst/>
        </p:spPr>
        <p:txBody>
          <a:bodyPr wrap="none">
            <a:spAutoFit/>
          </a:bodyPr>
          <a:lstStyle/>
          <a:p>
            <a:pPr algn="l">
              <a:spcBef>
                <a:spcPct val="20000"/>
              </a:spcBef>
              <a:buSzPct val="75000"/>
              <a:buFontTx/>
              <a:buChar char="•"/>
              <a:defRPr/>
            </a:pPr>
            <a:r>
              <a:rPr lang="en-US" sz="1805" dirty="0">
                <a:latin typeface="+mn-lt"/>
              </a:rPr>
              <a:t>  Rejection Rule:</a:t>
            </a:r>
          </a:p>
        </p:txBody>
      </p:sp>
      <p:sp>
        <p:nvSpPr>
          <p:cNvPr id="45095" name="Text Box 39"/>
          <p:cNvSpPr txBox="1">
            <a:spLocks noChangeArrowheads="1"/>
          </p:cNvSpPr>
          <p:nvPr/>
        </p:nvSpPr>
        <p:spPr bwMode="auto">
          <a:xfrm>
            <a:off x="1031875" y="2149089"/>
            <a:ext cx="1869423" cy="370101"/>
          </a:xfrm>
          <a:prstGeom prst="rect">
            <a:avLst/>
          </a:prstGeom>
          <a:noFill/>
          <a:ln w="12700">
            <a:noFill/>
            <a:miter lim="800000"/>
            <a:headEnd/>
            <a:tailEnd/>
          </a:ln>
          <a:effectLst/>
        </p:spPr>
        <p:txBody>
          <a:bodyPr wrap="none">
            <a:spAutoFit/>
          </a:bodyPr>
          <a:lstStyle/>
          <a:p>
            <a:pPr algn="l">
              <a:spcBef>
                <a:spcPct val="20000"/>
              </a:spcBef>
              <a:buSzPct val="75000"/>
              <a:buFontTx/>
              <a:buChar char="•"/>
              <a:defRPr/>
            </a:pPr>
            <a:r>
              <a:rPr lang="en-US" sz="1805" dirty="0">
                <a:latin typeface="+mn-lt"/>
              </a:rPr>
              <a:t>  Hypotheses (A):</a:t>
            </a:r>
          </a:p>
        </p:txBody>
      </p:sp>
      <p:sp>
        <p:nvSpPr>
          <p:cNvPr id="45102" name="Text Box 46"/>
          <p:cNvSpPr txBox="1">
            <a:spLocks noChangeArrowheads="1"/>
          </p:cNvSpPr>
          <p:nvPr/>
        </p:nvSpPr>
        <p:spPr bwMode="auto">
          <a:xfrm>
            <a:off x="2027062" y="5625336"/>
            <a:ext cx="4822789" cy="647870"/>
          </a:xfrm>
          <a:prstGeom prst="rect">
            <a:avLst/>
          </a:prstGeom>
          <a:noFill/>
          <a:ln w="12700">
            <a:noFill/>
            <a:miter lim="800000"/>
            <a:headEnd/>
            <a:tailEnd/>
          </a:ln>
          <a:effectLst/>
        </p:spPr>
        <p:txBody>
          <a:bodyPr wrap="square">
            <a:spAutoFit/>
          </a:bodyPr>
          <a:lstStyle/>
          <a:p>
            <a:pPr algn="l">
              <a:spcBef>
                <a:spcPct val="20000"/>
              </a:spcBef>
              <a:buClr>
                <a:srgbClr val="66FFFF"/>
              </a:buClr>
              <a:buSzPct val="75000"/>
              <a:defRPr/>
            </a:pPr>
            <a:r>
              <a:rPr lang="en-US" sz="1805" dirty="0">
                <a:latin typeface="+mn-lt"/>
              </a:rPr>
              <a:t>The mean number of hours worked at Plant 1 is not equal to the mean number worked at Plant 2.</a:t>
            </a:r>
          </a:p>
        </p:txBody>
      </p:sp>
      <p:sp>
        <p:nvSpPr>
          <p:cNvPr id="23" name="TextBox 22"/>
          <p:cNvSpPr txBox="1"/>
          <p:nvPr/>
        </p:nvSpPr>
        <p:spPr>
          <a:xfrm>
            <a:off x="2102828" y="2473843"/>
            <a:ext cx="1167307" cy="370101"/>
          </a:xfrm>
          <a:prstGeom prst="rect">
            <a:avLst/>
          </a:prstGeom>
          <a:noFill/>
          <a:effectLst/>
        </p:spPr>
        <p:txBody>
          <a:bodyPr wrap="none" rtlCol="0">
            <a:spAutoFit/>
          </a:bodyPr>
          <a:lstStyle/>
          <a:p>
            <a:r>
              <a:rPr lang="en-US" sz="1805" i="1" dirty="0">
                <a:latin typeface="+mn-lt"/>
              </a:rPr>
              <a:t>H</a:t>
            </a:r>
            <a:r>
              <a:rPr lang="en-US" sz="1805" baseline="-25000" dirty="0">
                <a:latin typeface="+mn-lt"/>
              </a:rPr>
              <a:t>0</a:t>
            </a:r>
            <a:r>
              <a:rPr lang="en-US" sz="1805" dirty="0">
                <a:latin typeface="+mn-lt"/>
              </a:rPr>
              <a:t>: </a:t>
            </a:r>
            <a:r>
              <a:rPr lang="en-US" sz="1805" i="1">
                <a:latin typeface="Symbol" panose="05050102010706020507" pitchFamily="18" charset="2"/>
              </a:rPr>
              <a:t>m</a:t>
            </a:r>
            <a:r>
              <a:rPr lang="en-US" sz="1805" baseline="-25000">
                <a:latin typeface="+mn-lt"/>
              </a:rPr>
              <a:t>1</a:t>
            </a:r>
            <a:r>
              <a:rPr lang="en-US" sz="1805">
                <a:latin typeface="+mn-lt"/>
              </a:rPr>
              <a:t> = </a:t>
            </a:r>
            <a:r>
              <a:rPr lang="en-US" sz="1805" i="1">
                <a:latin typeface="Symbol" panose="05050102010706020507" pitchFamily="18" charset="2"/>
              </a:rPr>
              <a:t>m</a:t>
            </a:r>
            <a:r>
              <a:rPr lang="en-US" sz="1805" baseline="-25000">
                <a:latin typeface="+mn-lt"/>
              </a:rPr>
              <a:t>2</a:t>
            </a:r>
            <a:endParaRPr lang="en-US" sz="1805" baseline="-25000" dirty="0">
              <a:latin typeface="+mn-lt"/>
            </a:endParaRPr>
          </a:p>
        </p:txBody>
      </p:sp>
      <mc:AlternateContent xmlns:mc="http://schemas.openxmlformats.org/markup-compatibility/2006">
        <mc:Choice xmlns:a14="http://schemas.microsoft.com/office/drawing/2010/main" Requires="a14">
          <p:sp>
            <p:nvSpPr>
              <p:cNvPr id="24" name="TextBox 23"/>
              <p:cNvSpPr txBox="1"/>
              <p:nvPr/>
            </p:nvSpPr>
            <p:spPr>
              <a:xfrm>
                <a:off x="2086638" y="2795764"/>
                <a:ext cx="1220206" cy="370101"/>
              </a:xfrm>
              <a:prstGeom prst="rect">
                <a:avLst/>
              </a:prstGeom>
              <a:noFill/>
              <a:effectLst/>
            </p:spPr>
            <p:txBody>
              <a:bodyPr wrap="none" rtlCol="0">
                <a:spAutoFit/>
              </a:bodyPr>
              <a:lstStyle/>
              <a:p>
                <a:r>
                  <a:rPr lang="en-US" sz="1805" i="1" dirty="0">
                    <a:latin typeface="+mn-lt"/>
                  </a:rPr>
                  <a:t>H</a:t>
                </a:r>
                <a:r>
                  <a:rPr lang="en-US" sz="1805" baseline="-25000" dirty="0">
                    <a:latin typeface="+mn-lt"/>
                  </a:rPr>
                  <a:t>a</a:t>
                </a:r>
                <a:r>
                  <a:rPr lang="en-US" sz="1805" dirty="0">
                    <a:latin typeface="+mn-lt"/>
                  </a:rPr>
                  <a:t>: </a:t>
                </a:r>
                <a:r>
                  <a:rPr lang="en-US" sz="1805" i="1" dirty="0">
                    <a:latin typeface="Symbol" panose="05050102010706020507" pitchFamily="18" charset="2"/>
                  </a:rPr>
                  <a:t>m</a:t>
                </a:r>
                <a:r>
                  <a:rPr lang="en-US" sz="1805" baseline="-25000" dirty="0">
                    <a:latin typeface="+mn-lt"/>
                  </a:rPr>
                  <a:t>1</a:t>
                </a:r>
                <a:r>
                  <a:rPr lang="en-US" sz="1805" dirty="0">
                    <a:latin typeface="+mn-lt"/>
                  </a:rPr>
                  <a:t> </a:t>
                </a:r>
                <a14:m>
                  <m:oMath xmlns:m="http://schemas.openxmlformats.org/officeDocument/2006/math">
                    <m:r>
                      <a:rPr lang="en-US" sz="1805" i="1" dirty="0">
                        <a:latin typeface="Cambria Math"/>
                        <a:ea typeface="Cambria Math"/>
                      </a:rPr>
                      <m:t>≠</m:t>
                    </m:r>
                  </m:oMath>
                </a14:m>
                <a:r>
                  <a:rPr lang="en-US" sz="1805" dirty="0">
                    <a:latin typeface="+mn-lt"/>
                  </a:rPr>
                  <a:t> </a:t>
                </a:r>
                <a:r>
                  <a:rPr lang="en-US" sz="1805" i="1" dirty="0">
                    <a:latin typeface="Symbol" panose="05050102010706020507" pitchFamily="18" charset="2"/>
                  </a:rPr>
                  <a:t>m</a:t>
                </a:r>
                <a:r>
                  <a:rPr lang="en-US" sz="1805" baseline="-25000" dirty="0">
                    <a:latin typeface="+mn-lt"/>
                  </a:rPr>
                  <a:t>2</a:t>
                </a:r>
              </a:p>
            </p:txBody>
          </p:sp>
        </mc:Choice>
        <mc:Fallback>
          <p:sp>
            <p:nvSpPr>
              <p:cNvPr id="24" name="TextBox 23"/>
              <p:cNvSpPr txBox="1">
                <a:spLocks noRot="1" noChangeAspect="1" noMove="1" noResize="1" noEditPoints="1" noAdjustHandles="1" noChangeArrowheads="1" noChangeShapeType="1" noTextEdit="1"/>
              </p:cNvSpPr>
              <p:nvPr/>
            </p:nvSpPr>
            <p:spPr>
              <a:xfrm>
                <a:off x="2086638" y="2795764"/>
                <a:ext cx="1220206" cy="370101"/>
              </a:xfrm>
              <a:prstGeom prst="rect">
                <a:avLst/>
              </a:prstGeom>
              <a:blipFill>
                <a:blip r:embed="rId3"/>
                <a:stretch>
                  <a:fillRect l="-4000" t="-11667" b="-28333"/>
                </a:stretch>
              </a:blipFill>
              <a:effectLst/>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25" name="Text Box 19"/>
              <p:cNvSpPr txBox="1">
                <a:spLocks noChangeArrowheads="1"/>
              </p:cNvSpPr>
              <p:nvPr/>
            </p:nvSpPr>
            <p:spPr bwMode="auto">
              <a:xfrm>
                <a:off x="2086638" y="3723945"/>
                <a:ext cx="2834237" cy="370101"/>
              </a:xfrm>
              <a:prstGeom prst="rect">
                <a:avLst/>
              </a:prstGeom>
              <a:noFill/>
              <a:ln w="12700">
                <a:noFill/>
                <a:miter lim="800000"/>
                <a:headEnd/>
                <a:tailEnd/>
              </a:ln>
              <a:effectLst/>
            </p:spPr>
            <p:txBody>
              <a:bodyPr wrap="none">
                <a:spAutoFit/>
              </a:bodyPr>
              <a:lstStyle/>
              <a:p>
                <a:pPr>
                  <a:defRPr/>
                </a:pPr>
                <a:r>
                  <a:rPr lang="en-US" sz="1805" dirty="0">
                    <a:latin typeface="+mn-lt"/>
                  </a:rPr>
                  <a:t>Reject </a:t>
                </a:r>
                <a:r>
                  <a:rPr lang="en-US" sz="1805" i="1" dirty="0">
                    <a:latin typeface="+mn-lt"/>
                  </a:rPr>
                  <a:t>H</a:t>
                </a:r>
                <a:r>
                  <a:rPr lang="en-US" sz="1805" baseline="-25000" dirty="0">
                    <a:latin typeface="+mn-lt"/>
                  </a:rPr>
                  <a:t>0</a:t>
                </a:r>
                <a:r>
                  <a:rPr lang="en-US" sz="1805" dirty="0">
                    <a:latin typeface="+mn-lt"/>
                  </a:rPr>
                  <a:t> if </a:t>
                </a:r>
                <a14:m>
                  <m:oMath xmlns:m="http://schemas.openxmlformats.org/officeDocument/2006/math">
                    <m:d>
                      <m:dPr>
                        <m:begChr m:val="|"/>
                        <m:endChr m:val="|"/>
                        <m:ctrlPr>
                          <a:rPr lang="en-US" sz="1805" i="1">
                            <a:latin typeface="Cambria Math" panose="02040503050406030204" pitchFamily="18" charset="0"/>
                          </a:rPr>
                        </m:ctrlPr>
                      </m:dPr>
                      <m:e>
                        <m:sSub>
                          <m:sSubPr>
                            <m:ctrlPr>
                              <a:rPr lang="en-US" sz="1805" i="1">
                                <a:latin typeface="Cambria Math" panose="02040503050406030204" pitchFamily="18" charset="0"/>
                              </a:rPr>
                            </m:ctrlPr>
                          </m:sSubPr>
                          <m:e>
                            <m:acc>
                              <m:accPr>
                                <m:chr m:val="̅"/>
                                <m:ctrlPr>
                                  <a:rPr lang="en-US" sz="1805" i="1">
                                    <a:latin typeface="Cambria Math" panose="02040503050406030204" pitchFamily="18" charset="0"/>
                                  </a:rPr>
                                </m:ctrlPr>
                              </m:accPr>
                              <m:e>
                                <m:r>
                                  <a:rPr lang="en-US" sz="1805" i="1">
                                    <a:latin typeface="Cambria Math"/>
                                  </a:rPr>
                                  <m:t>𝑥</m:t>
                                </m:r>
                              </m:e>
                            </m:acc>
                          </m:e>
                          <m:sub>
                            <m:r>
                              <a:rPr lang="en-US" sz="1805" i="1">
                                <a:latin typeface="Cambria Math"/>
                              </a:rPr>
                              <m:t>1</m:t>
                            </m:r>
                          </m:sub>
                        </m:sSub>
                        <m:r>
                          <a:rPr lang="en-US" sz="1805" i="1">
                            <a:latin typeface="Cambria Math"/>
                          </a:rPr>
                          <m:t>−</m:t>
                        </m:r>
                        <m:sSub>
                          <m:sSubPr>
                            <m:ctrlPr>
                              <a:rPr lang="en-US" sz="1805" i="1">
                                <a:latin typeface="Cambria Math" panose="02040503050406030204" pitchFamily="18" charset="0"/>
                              </a:rPr>
                            </m:ctrlPr>
                          </m:sSubPr>
                          <m:e>
                            <m:acc>
                              <m:accPr>
                                <m:chr m:val="̅"/>
                                <m:ctrlPr>
                                  <a:rPr lang="en-US" sz="1805" i="1">
                                    <a:latin typeface="Cambria Math" panose="02040503050406030204" pitchFamily="18" charset="0"/>
                                  </a:rPr>
                                </m:ctrlPr>
                              </m:accPr>
                              <m:e>
                                <m:r>
                                  <a:rPr lang="en-US" sz="1805" i="1">
                                    <a:latin typeface="Cambria Math"/>
                                  </a:rPr>
                                  <m:t>𝑥</m:t>
                                </m:r>
                              </m:e>
                            </m:acc>
                          </m:e>
                          <m:sub>
                            <m:r>
                              <a:rPr lang="en-US" sz="1805" i="1">
                                <a:latin typeface="Cambria Math"/>
                              </a:rPr>
                              <m:t>2</m:t>
                            </m:r>
                          </m:sub>
                        </m:sSub>
                      </m:e>
                    </m:d>
                  </m:oMath>
                </a14:m>
                <a:r>
                  <a:rPr lang="en-US" sz="1805" dirty="0">
                    <a:latin typeface="+mn-lt"/>
                  </a:rPr>
                  <a:t> </a:t>
                </a:r>
                <a14:m>
                  <m:oMath xmlns:m="http://schemas.openxmlformats.org/officeDocument/2006/math">
                    <m:r>
                      <a:rPr lang="en-US" sz="1805" i="1" dirty="0">
                        <a:latin typeface="Cambria Math" panose="02040503050406030204" pitchFamily="18" charset="0"/>
                        <a:ea typeface="Cambria Math" panose="02040503050406030204" pitchFamily="18" charset="0"/>
                      </a:rPr>
                      <m:t>≥</m:t>
                    </m:r>
                  </m:oMath>
                </a14:m>
                <a:r>
                  <a:rPr lang="en-US" sz="1805" dirty="0">
                    <a:latin typeface="+mn-lt"/>
                  </a:rPr>
                  <a:t> 6.98</a:t>
                </a:r>
              </a:p>
            </p:txBody>
          </p:sp>
        </mc:Choice>
        <mc:Fallback>
          <p:sp>
            <p:nvSpPr>
              <p:cNvPr id="25" name="Text Box 19"/>
              <p:cNvSpPr txBox="1">
                <a:spLocks noRot="1" noChangeAspect="1" noMove="1" noResize="1" noEditPoints="1" noAdjustHandles="1" noChangeArrowheads="1" noChangeShapeType="1" noTextEdit="1"/>
              </p:cNvSpPr>
              <p:nvPr/>
            </p:nvSpPr>
            <p:spPr bwMode="auto">
              <a:xfrm>
                <a:off x="2086638" y="3723945"/>
                <a:ext cx="2834237" cy="370101"/>
              </a:xfrm>
              <a:prstGeom prst="rect">
                <a:avLst/>
              </a:prstGeom>
              <a:blipFill>
                <a:blip r:embed="rId4"/>
                <a:stretch>
                  <a:fillRect l="-1720" t="-9836" r="-1075" b="-24590"/>
                </a:stretch>
              </a:blipFill>
              <a:ln w="12700">
                <a:noFill/>
                <a:miter lim="800000"/>
                <a:headEnd/>
                <a:tailEnd/>
              </a:ln>
              <a:effectLst/>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26" name="Text Box 19"/>
              <p:cNvSpPr txBox="1">
                <a:spLocks noChangeArrowheads="1"/>
              </p:cNvSpPr>
              <p:nvPr/>
            </p:nvSpPr>
            <p:spPr bwMode="auto">
              <a:xfrm>
                <a:off x="2086638" y="4698350"/>
                <a:ext cx="2591415" cy="370101"/>
              </a:xfrm>
              <a:prstGeom prst="rect">
                <a:avLst/>
              </a:prstGeom>
              <a:noFill/>
              <a:ln w="12700">
                <a:noFill/>
                <a:miter lim="800000"/>
                <a:headEnd/>
                <a:tailEnd/>
              </a:ln>
              <a:effectLst/>
            </p:spPr>
            <p:txBody>
              <a:bodyPr wrap="none">
                <a:spAutoFit/>
              </a:bodyPr>
              <a:lstStyle/>
              <a:p>
                <a:pPr>
                  <a:defRPr/>
                </a:pPr>
                <a14:m>
                  <m:oMath xmlns:m="http://schemas.openxmlformats.org/officeDocument/2006/math">
                    <m:d>
                      <m:dPr>
                        <m:begChr m:val="|"/>
                        <m:endChr m:val="|"/>
                        <m:ctrlPr>
                          <a:rPr lang="en-US" sz="1805" i="1">
                            <a:latin typeface="Cambria Math" panose="02040503050406030204" pitchFamily="18" charset="0"/>
                          </a:rPr>
                        </m:ctrlPr>
                      </m:dPr>
                      <m:e>
                        <m:sSub>
                          <m:sSubPr>
                            <m:ctrlPr>
                              <a:rPr lang="en-US" sz="1805" i="1">
                                <a:latin typeface="Cambria Math" panose="02040503050406030204" pitchFamily="18" charset="0"/>
                              </a:rPr>
                            </m:ctrlPr>
                          </m:sSubPr>
                          <m:e>
                            <m:acc>
                              <m:accPr>
                                <m:chr m:val="̅"/>
                                <m:ctrlPr>
                                  <a:rPr lang="en-US" sz="1805" i="1">
                                    <a:latin typeface="Cambria Math" panose="02040503050406030204" pitchFamily="18" charset="0"/>
                                  </a:rPr>
                                </m:ctrlPr>
                              </m:accPr>
                              <m:e>
                                <m:r>
                                  <a:rPr lang="en-US" sz="1805" i="1">
                                    <a:latin typeface="Cambria Math"/>
                                  </a:rPr>
                                  <m:t>𝑥</m:t>
                                </m:r>
                              </m:e>
                            </m:acc>
                          </m:e>
                          <m:sub>
                            <m:r>
                              <a:rPr lang="en-US" sz="1805" i="1">
                                <a:latin typeface="Cambria Math"/>
                              </a:rPr>
                              <m:t>1</m:t>
                            </m:r>
                          </m:sub>
                        </m:sSub>
                        <m:r>
                          <a:rPr lang="en-US" sz="1805" i="1">
                            <a:latin typeface="Cambria Math"/>
                          </a:rPr>
                          <m:t>−</m:t>
                        </m:r>
                        <m:sSub>
                          <m:sSubPr>
                            <m:ctrlPr>
                              <a:rPr lang="en-US" sz="1805" i="1">
                                <a:latin typeface="Cambria Math" panose="02040503050406030204" pitchFamily="18" charset="0"/>
                              </a:rPr>
                            </m:ctrlPr>
                          </m:sSubPr>
                          <m:e>
                            <m:acc>
                              <m:accPr>
                                <m:chr m:val="̅"/>
                                <m:ctrlPr>
                                  <a:rPr lang="en-US" sz="1805" i="1">
                                    <a:latin typeface="Cambria Math" panose="02040503050406030204" pitchFamily="18" charset="0"/>
                                  </a:rPr>
                                </m:ctrlPr>
                              </m:accPr>
                              <m:e>
                                <m:r>
                                  <a:rPr lang="en-US" sz="1805" i="1">
                                    <a:latin typeface="Cambria Math"/>
                                  </a:rPr>
                                  <m:t>𝑥</m:t>
                                </m:r>
                              </m:e>
                            </m:acc>
                          </m:e>
                          <m:sub>
                            <m:r>
                              <a:rPr lang="en-US" sz="1805" i="1">
                                <a:latin typeface="Cambria Math"/>
                              </a:rPr>
                              <m:t>2</m:t>
                            </m:r>
                          </m:sub>
                        </m:sSub>
                      </m:e>
                    </m:d>
                  </m:oMath>
                </a14:m>
                <a:r>
                  <a:rPr lang="en-US" sz="1805" dirty="0">
                    <a:latin typeface="+mn-lt"/>
                  </a:rPr>
                  <a:t> = |55 - 68| = 13</a:t>
                </a:r>
              </a:p>
            </p:txBody>
          </p:sp>
        </mc:Choice>
        <mc:Fallback>
          <p:sp>
            <p:nvSpPr>
              <p:cNvPr id="26" name="Text Box 19"/>
              <p:cNvSpPr txBox="1">
                <a:spLocks noRot="1" noChangeAspect="1" noMove="1" noResize="1" noEditPoints="1" noAdjustHandles="1" noChangeArrowheads="1" noChangeShapeType="1" noTextEdit="1"/>
              </p:cNvSpPr>
              <p:nvPr/>
            </p:nvSpPr>
            <p:spPr bwMode="auto">
              <a:xfrm>
                <a:off x="2086638" y="4698350"/>
                <a:ext cx="2591415" cy="370101"/>
              </a:xfrm>
              <a:prstGeom prst="rect">
                <a:avLst/>
              </a:prstGeom>
              <a:blipFill>
                <a:blip r:embed="rId5"/>
                <a:stretch>
                  <a:fillRect t="-10000" r="-1176" b="-26667"/>
                </a:stretch>
              </a:blipFill>
              <a:ln w="12700">
                <a:noFill/>
                <a:miter lim="800000"/>
                <a:headEnd/>
                <a:tailEnd/>
              </a:ln>
              <a:effectLst/>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5" name="Rectangle 2"/>
              <p:cNvSpPr>
                <a:spLocks noGrp="1" noChangeArrowheads="1"/>
              </p:cNvSpPr>
              <p:nvPr>
                <p:ph type="title"/>
              </p:nvPr>
            </p:nvSpPr>
            <p:spPr>
              <a:xfrm>
                <a:off x="531361" y="1036150"/>
                <a:ext cx="7772400" cy="508635"/>
              </a:xfrm>
            </p:spPr>
            <p:txBody>
              <a:bodyPr>
                <a:normAutofit fontScale="90000"/>
              </a:bodyPr>
              <a:lstStyle/>
              <a:p>
                <a:pPr>
                  <a:defRPr/>
                </a:pPr>
                <a:r>
                  <a:rPr lang="en-US" sz="2700" dirty="0"/>
                  <a:t>Fisher’s LSD Procedure Based on the Test Statistic </a:t>
                </a:r>
                <a14:m>
                  <m:oMath xmlns:m="http://schemas.openxmlformats.org/officeDocument/2006/math">
                    <m:sSub>
                      <m:sSubPr>
                        <m:ctrlPr>
                          <a:rPr lang="en-US" sz="2700" i="1" smtClean="0">
                            <a:latin typeface="Cambria Math" panose="02040503050406030204" pitchFamily="18" charset="0"/>
                          </a:rPr>
                        </m:ctrlPr>
                      </m:sSubPr>
                      <m:e>
                        <m:acc>
                          <m:accPr>
                            <m:chr m:val="̅"/>
                            <m:ctrlPr>
                              <a:rPr lang="en-US" sz="2700" i="1" smtClean="0">
                                <a:latin typeface="Cambria Math" panose="02040503050406030204" pitchFamily="18" charset="0"/>
                              </a:rPr>
                            </m:ctrlPr>
                          </m:accPr>
                          <m:e>
                            <m:r>
                              <a:rPr lang="en-US" sz="2700" b="0" i="1" smtClean="0">
                                <a:latin typeface="Cambria Math"/>
                              </a:rPr>
                              <m:t>𝑥</m:t>
                            </m:r>
                          </m:e>
                        </m:acc>
                      </m:e>
                      <m:sub>
                        <m:r>
                          <a:rPr lang="en-US" sz="2700" b="0" i="1" smtClean="0">
                            <a:latin typeface="Cambria Math"/>
                          </a:rPr>
                          <m:t>𝑖</m:t>
                        </m:r>
                      </m:sub>
                    </m:sSub>
                    <m:r>
                      <a:rPr lang="en-US" sz="2700" b="0" i="1" smtClean="0">
                        <a:latin typeface="Cambria Math"/>
                      </a:rPr>
                      <m:t>−</m:t>
                    </m:r>
                    <m:sSub>
                      <m:sSubPr>
                        <m:ctrlPr>
                          <a:rPr lang="en-US" sz="2700" b="0" i="1" smtClean="0">
                            <a:latin typeface="Cambria Math" panose="02040503050406030204" pitchFamily="18" charset="0"/>
                          </a:rPr>
                        </m:ctrlPr>
                      </m:sSubPr>
                      <m:e>
                        <m:acc>
                          <m:accPr>
                            <m:chr m:val="̅"/>
                            <m:ctrlPr>
                              <a:rPr lang="en-US" sz="2700" b="0" i="1" smtClean="0">
                                <a:latin typeface="Cambria Math" panose="02040503050406030204" pitchFamily="18" charset="0"/>
                              </a:rPr>
                            </m:ctrlPr>
                          </m:accPr>
                          <m:e>
                            <m:r>
                              <a:rPr lang="en-US" sz="2700" b="0" i="1" smtClean="0">
                                <a:latin typeface="Cambria Math"/>
                              </a:rPr>
                              <m:t>𝑥</m:t>
                            </m:r>
                          </m:e>
                        </m:acc>
                      </m:e>
                      <m:sub>
                        <m:r>
                          <a:rPr lang="en-US" sz="2700" b="0" i="1" smtClean="0">
                            <a:latin typeface="Cambria Math"/>
                          </a:rPr>
                          <m:t>𝑗</m:t>
                        </m:r>
                      </m:sub>
                    </m:sSub>
                  </m:oMath>
                </a14:m>
                <a:endParaRPr lang="en-US" i="1" baseline="-25000" dirty="0">
                  <a:latin typeface="+mn-lt"/>
                </a:endParaRPr>
              </a:p>
            </p:txBody>
          </p:sp>
        </mc:Choice>
        <mc:Fallback>
          <p:sp>
            <p:nvSpPr>
              <p:cNvPr id="15" name="Rectangle 2"/>
              <p:cNvSpPr>
                <a:spLocks noGrp="1" noRot="1" noChangeAspect="1" noMove="1" noResize="1" noEditPoints="1" noAdjustHandles="1" noChangeArrowheads="1" noChangeShapeType="1" noTextEdit="1"/>
              </p:cNvSpPr>
              <p:nvPr>
                <p:ph type="title"/>
              </p:nvPr>
            </p:nvSpPr>
            <p:spPr>
              <a:xfrm>
                <a:off x="531361" y="1036150"/>
                <a:ext cx="7772400" cy="508635"/>
              </a:xfrm>
              <a:blipFill>
                <a:blip r:embed="rId6"/>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616023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45095"/>
                                        </p:tgtEl>
                                        <p:attrNameLst>
                                          <p:attrName>style.visibility</p:attrName>
                                        </p:attrNameLst>
                                      </p:cBhvr>
                                      <p:to>
                                        <p:strVal val="visible"/>
                                      </p:to>
                                    </p:set>
                                    <p:animEffect transition="in" filter="slide(fromTop)">
                                      <p:cBhvr>
                                        <p:cTn id="7" dur="500"/>
                                        <p:tgtEl>
                                          <p:spTgt spid="45095"/>
                                        </p:tgtEl>
                                      </p:cBhvr>
                                    </p:animEffect>
                                  </p:childTnLst>
                                </p:cTn>
                              </p:par>
                            </p:childTnLst>
                          </p:cTn>
                        </p:par>
                        <p:par>
                          <p:cTn id="8" fill="hold">
                            <p:stCondLst>
                              <p:cond delay="500"/>
                            </p:stCondLst>
                            <p:childTnLst>
                              <p:par>
                                <p:cTn id="9" presetID="22" presetClass="entr" presetSubtype="8" fill="hold" grpId="0" nodeType="afterEffect">
                                  <p:stCondLst>
                                    <p:cond delay="750"/>
                                  </p:stCondLst>
                                  <p:childTnLst>
                                    <p:set>
                                      <p:cBhvr>
                                        <p:cTn id="10" dur="1" fill="hold">
                                          <p:stCondLst>
                                            <p:cond delay="0"/>
                                          </p:stCondLst>
                                        </p:cTn>
                                        <p:tgtEl>
                                          <p:spTgt spid="23"/>
                                        </p:tgtEl>
                                        <p:attrNameLst>
                                          <p:attrName>style.visibility</p:attrName>
                                        </p:attrNameLst>
                                      </p:cBhvr>
                                      <p:to>
                                        <p:strVal val="visible"/>
                                      </p:to>
                                    </p:set>
                                    <p:animEffect transition="in" filter="wipe(left)">
                                      <p:cBhvr>
                                        <p:cTn id="11" dur="500"/>
                                        <p:tgtEl>
                                          <p:spTgt spid="23"/>
                                        </p:tgtEl>
                                      </p:cBhvr>
                                    </p:animEffect>
                                  </p:childTnLst>
                                </p:cTn>
                              </p:par>
                            </p:childTnLst>
                          </p:cTn>
                        </p:par>
                        <p:par>
                          <p:cTn id="12" fill="hold">
                            <p:stCondLst>
                              <p:cond delay="1750"/>
                            </p:stCondLst>
                            <p:childTnLst>
                              <p:par>
                                <p:cTn id="13" presetID="22" presetClass="entr" presetSubtype="8" fill="hold" grpId="0" nodeType="afterEffect">
                                  <p:stCondLst>
                                    <p:cond delay="500"/>
                                  </p:stCondLst>
                                  <p:childTnLst>
                                    <p:set>
                                      <p:cBhvr>
                                        <p:cTn id="14" dur="1" fill="hold">
                                          <p:stCondLst>
                                            <p:cond delay="0"/>
                                          </p:stCondLst>
                                        </p:cTn>
                                        <p:tgtEl>
                                          <p:spTgt spid="24"/>
                                        </p:tgtEl>
                                        <p:attrNameLst>
                                          <p:attrName>style.visibility</p:attrName>
                                        </p:attrNameLst>
                                      </p:cBhvr>
                                      <p:to>
                                        <p:strVal val="visible"/>
                                      </p:to>
                                    </p:set>
                                    <p:animEffect transition="in" filter="wipe(left)">
                                      <p:cBhvr>
                                        <p:cTn id="15" dur="500"/>
                                        <p:tgtEl>
                                          <p:spTgt spid="24"/>
                                        </p:tgtEl>
                                      </p:cBhvr>
                                    </p:animEffect>
                                  </p:childTnLst>
                                </p:cTn>
                              </p:par>
                            </p:childTnLst>
                          </p:cTn>
                        </p:par>
                      </p:childTnLst>
                    </p:cTn>
                  </p:par>
                  <p:par>
                    <p:cTn id="16" fill="hold">
                      <p:stCondLst>
                        <p:cond delay="indefinite"/>
                      </p:stCondLst>
                      <p:childTnLst>
                        <p:par>
                          <p:cTn id="17" fill="hold">
                            <p:stCondLst>
                              <p:cond delay="0"/>
                            </p:stCondLst>
                            <p:childTnLst>
                              <p:par>
                                <p:cTn id="18" presetID="12" presetClass="entr" presetSubtype="1" fill="hold" grpId="0" nodeType="clickEffect">
                                  <p:stCondLst>
                                    <p:cond delay="0"/>
                                  </p:stCondLst>
                                  <p:childTnLst>
                                    <p:set>
                                      <p:cBhvr>
                                        <p:cTn id="19" dur="1" fill="hold">
                                          <p:stCondLst>
                                            <p:cond delay="0"/>
                                          </p:stCondLst>
                                        </p:cTn>
                                        <p:tgtEl>
                                          <p:spTgt spid="45092"/>
                                        </p:tgtEl>
                                        <p:attrNameLst>
                                          <p:attrName>style.visibility</p:attrName>
                                        </p:attrNameLst>
                                      </p:cBhvr>
                                      <p:to>
                                        <p:strVal val="visible"/>
                                      </p:to>
                                    </p:set>
                                    <p:animEffect transition="in" filter="slide(fromTop)">
                                      <p:cBhvr>
                                        <p:cTn id="20" dur="500"/>
                                        <p:tgtEl>
                                          <p:spTgt spid="45092"/>
                                        </p:tgtEl>
                                      </p:cBhvr>
                                    </p:animEffect>
                                  </p:childTnLst>
                                </p:cTn>
                              </p:par>
                            </p:childTnLst>
                          </p:cTn>
                        </p:par>
                        <p:par>
                          <p:cTn id="21" fill="hold">
                            <p:stCondLst>
                              <p:cond delay="500"/>
                            </p:stCondLst>
                            <p:childTnLst>
                              <p:par>
                                <p:cTn id="22" presetID="22" presetClass="entr" presetSubtype="8" fill="hold" grpId="0" nodeType="afterEffect">
                                  <p:stCondLst>
                                    <p:cond delay="750"/>
                                  </p:stCondLst>
                                  <p:childTnLst>
                                    <p:set>
                                      <p:cBhvr>
                                        <p:cTn id="23" dur="1" fill="hold">
                                          <p:stCondLst>
                                            <p:cond delay="0"/>
                                          </p:stCondLst>
                                        </p:cTn>
                                        <p:tgtEl>
                                          <p:spTgt spid="25"/>
                                        </p:tgtEl>
                                        <p:attrNameLst>
                                          <p:attrName>style.visibility</p:attrName>
                                        </p:attrNameLst>
                                      </p:cBhvr>
                                      <p:to>
                                        <p:strVal val="visible"/>
                                      </p:to>
                                    </p:set>
                                    <p:animEffect transition="in" filter="wipe(left)">
                                      <p:cBhvr>
                                        <p:cTn id="24" dur="500"/>
                                        <p:tgtEl>
                                          <p:spTgt spid="25"/>
                                        </p:tgtEl>
                                      </p:cBhvr>
                                    </p:animEffect>
                                  </p:childTnLst>
                                </p:cTn>
                              </p:par>
                            </p:childTnLst>
                          </p:cTn>
                        </p:par>
                      </p:childTnLst>
                    </p:cTn>
                  </p:par>
                  <p:par>
                    <p:cTn id="25" fill="hold">
                      <p:stCondLst>
                        <p:cond delay="indefinite"/>
                      </p:stCondLst>
                      <p:childTnLst>
                        <p:par>
                          <p:cTn id="26" fill="hold">
                            <p:stCondLst>
                              <p:cond delay="0"/>
                            </p:stCondLst>
                            <p:childTnLst>
                              <p:par>
                                <p:cTn id="27" presetID="12" presetClass="entr" presetSubtype="1" fill="hold" grpId="0" nodeType="clickEffect">
                                  <p:stCondLst>
                                    <p:cond delay="0"/>
                                  </p:stCondLst>
                                  <p:childTnLst>
                                    <p:set>
                                      <p:cBhvr>
                                        <p:cTn id="28" dur="1" fill="hold">
                                          <p:stCondLst>
                                            <p:cond delay="0"/>
                                          </p:stCondLst>
                                        </p:cTn>
                                        <p:tgtEl>
                                          <p:spTgt spid="45087"/>
                                        </p:tgtEl>
                                        <p:attrNameLst>
                                          <p:attrName>style.visibility</p:attrName>
                                        </p:attrNameLst>
                                      </p:cBhvr>
                                      <p:to>
                                        <p:strVal val="visible"/>
                                      </p:to>
                                    </p:set>
                                    <p:animEffect transition="in" filter="slide(fromTop)">
                                      <p:cBhvr>
                                        <p:cTn id="29" dur="500"/>
                                        <p:tgtEl>
                                          <p:spTgt spid="45087"/>
                                        </p:tgtEl>
                                      </p:cBhvr>
                                    </p:animEffect>
                                  </p:childTnLst>
                                </p:cTn>
                              </p:par>
                            </p:childTnLst>
                          </p:cTn>
                        </p:par>
                        <p:par>
                          <p:cTn id="30" fill="hold">
                            <p:stCondLst>
                              <p:cond delay="500"/>
                            </p:stCondLst>
                            <p:childTnLst>
                              <p:par>
                                <p:cTn id="31" presetID="22" presetClass="entr" presetSubtype="8" fill="hold" grpId="0" nodeType="afterEffect">
                                  <p:stCondLst>
                                    <p:cond delay="750"/>
                                  </p:stCondLst>
                                  <p:childTnLst>
                                    <p:set>
                                      <p:cBhvr>
                                        <p:cTn id="32" dur="1" fill="hold">
                                          <p:stCondLst>
                                            <p:cond delay="0"/>
                                          </p:stCondLst>
                                        </p:cTn>
                                        <p:tgtEl>
                                          <p:spTgt spid="26"/>
                                        </p:tgtEl>
                                        <p:attrNameLst>
                                          <p:attrName>style.visibility</p:attrName>
                                        </p:attrNameLst>
                                      </p:cBhvr>
                                      <p:to>
                                        <p:strVal val="visible"/>
                                      </p:to>
                                    </p:set>
                                    <p:animEffect transition="in" filter="wipe(left)">
                                      <p:cBhvr>
                                        <p:cTn id="33" dur="500"/>
                                        <p:tgtEl>
                                          <p:spTgt spid="26"/>
                                        </p:tgtEl>
                                      </p:cBhvr>
                                    </p:animEffect>
                                  </p:childTnLst>
                                </p:cTn>
                              </p:par>
                            </p:childTnLst>
                          </p:cTn>
                        </p:par>
                      </p:childTnLst>
                    </p:cTn>
                  </p:par>
                  <p:par>
                    <p:cTn id="34" fill="hold">
                      <p:stCondLst>
                        <p:cond delay="indefinite"/>
                      </p:stCondLst>
                      <p:childTnLst>
                        <p:par>
                          <p:cTn id="35" fill="hold">
                            <p:stCondLst>
                              <p:cond delay="0"/>
                            </p:stCondLst>
                            <p:childTnLst>
                              <p:par>
                                <p:cTn id="36" presetID="12" presetClass="entr" presetSubtype="1" fill="hold" grpId="0" nodeType="clickEffect">
                                  <p:stCondLst>
                                    <p:cond delay="0"/>
                                  </p:stCondLst>
                                  <p:childTnLst>
                                    <p:set>
                                      <p:cBhvr>
                                        <p:cTn id="37" dur="1" fill="hold">
                                          <p:stCondLst>
                                            <p:cond delay="0"/>
                                          </p:stCondLst>
                                        </p:cTn>
                                        <p:tgtEl>
                                          <p:spTgt spid="45086"/>
                                        </p:tgtEl>
                                        <p:attrNameLst>
                                          <p:attrName>style.visibility</p:attrName>
                                        </p:attrNameLst>
                                      </p:cBhvr>
                                      <p:to>
                                        <p:strVal val="visible"/>
                                      </p:to>
                                    </p:set>
                                    <p:animEffect transition="in" filter="slide(fromTop)">
                                      <p:cBhvr>
                                        <p:cTn id="38" dur="500"/>
                                        <p:tgtEl>
                                          <p:spTgt spid="45086"/>
                                        </p:tgtEl>
                                      </p:cBhvr>
                                    </p:animEffect>
                                  </p:childTnLst>
                                </p:cTn>
                              </p:par>
                            </p:childTnLst>
                          </p:cTn>
                        </p:par>
                        <p:par>
                          <p:cTn id="39" fill="hold">
                            <p:stCondLst>
                              <p:cond delay="500"/>
                            </p:stCondLst>
                            <p:childTnLst>
                              <p:par>
                                <p:cTn id="40" presetID="3" presetClass="entr" presetSubtype="10" fill="hold" grpId="0" nodeType="afterEffect">
                                  <p:stCondLst>
                                    <p:cond delay="1000"/>
                                  </p:stCondLst>
                                  <p:childTnLst>
                                    <p:set>
                                      <p:cBhvr>
                                        <p:cTn id="41" dur="1" fill="hold">
                                          <p:stCondLst>
                                            <p:cond delay="0"/>
                                          </p:stCondLst>
                                        </p:cTn>
                                        <p:tgtEl>
                                          <p:spTgt spid="45102"/>
                                        </p:tgtEl>
                                        <p:attrNameLst>
                                          <p:attrName>style.visibility</p:attrName>
                                        </p:attrNameLst>
                                      </p:cBhvr>
                                      <p:to>
                                        <p:strVal val="visible"/>
                                      </p:to>
                                    </p:set>
                                    <p:animEffect transition="in" filter="blinds(horizontal)">
                                      <p:cBhvr>
                                        <p:cTn id="42" dur="500"/>
                                        <p:tgtEl>
                                          <p:spTgt spid="451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86" grpId="0" autoUpdateAnimBg="0"/>
      <p:bldP spid="45087" grpId="0" autoUpdateAnimBg="0"/>
      <p:bldP spid="45092" grpId="0" autoUpdateAnimBg="0"/>
      <p:bldP spid="45095" grpId="0" autoUpdateAnimBg="0"/>
      <p:bldP spid="45102" grpId="0" autoUpdateAnimBg="0"/>
      <p:bldP spid="23" grpId="0"/>
      <p:bldP spid="24" grpId="0"/>
      <p:bldP spid="25" grpId="0"/>
      <p:bldP spid="26"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p:cNvSpPr>
            <a:spLocks noChangeArrowheads="1"/>
          </p:cNvSpPr>
          <p:nvPr/>
        </p:nvSpPr>
        <p:spPr bwMode="auto">
          <a:xfrm>
            <a:off x="652463" y="1783854"/>
            <a:ext cx="3840162" cy="330621"/>
          </a:xfrm>
          <a:prstGeom prst="rect">
            <a:avLst/>
          </a:prstGeom>
          <a:noFill/>
          <a:ln w="12700">
            <a:noFill/>
            <a:miter lim="800000"/>
            <a:headEnd/>
            <a:tailEnd/>
          </a:ln>
          <a:effectLst/>
        </p:spPr>
        <p:txBody>
          <a:bodyPr lIns="68034" tIns="33420" rIns="68034" bIns="33420"/>
          <a:lstStyle/>
          <a:p>
            <a:pPr marL="257827" indent="-257827">
              <a:lnSpc>
                <a:spcPct val="90000"/>
              </a:lnSpc>
              <a:spcBef>
                <a:spcPct val="20000"/>
              </a:spcBef>
              <a:buFont typeface="Arial" panose="020B0604020202020204" pitchFamily="34" charset="0"/>
              <a:buChar char="•"/>
              <a:defRPr/>
            </a:pPr>
            <a:r>
              <a:rPr lang="en-US" sz="1805" dirty="0">
                <a:latin typeface="+mn-lt"/>
              </a:rPr>
              <a:t>LSD for Plants 1 and 3</a:t>
            </a:r>
          </a:p>
        </p:txBody>
      </p:sp>
      <p:sp>
        <p:nvSpPr>
          <p:cNvPr id="215062" name="Text Box 22"/>
          <p:cNvSpPr txBox="1">
            <a:spLocks noChangeArrowheads="1"/>
          </p:cNvSpPr>
          <p:nvPr/>
        </p:nvSpPr>
        <p:spPr bwMode="auto">
          <a:xfrm>
            <a:off x="1039111" y="4916608"/>
            <a:ext cx="1533433" cy="370101"/>
          </a:xfrm>
          <a:prstGeom prst="rect">
            <a:avLst/>
          </a:prstGeom>
          <a:noFill/>
          <a:ln w="12700">
            <a:noFill/>
            <a:miter lim="800000"/>
            <a:headEnd/>
            <a:tailEnd/>
          </a:ln>
          <a:effectLst/>
        </p:spPr>
        <p:txBody>
          <a:bodyPr wrap="none">
            <a:spAutoFit/>
          </a:bodyPr>
          <a:lstStyle/>
          <a:p>
            <a:pPr marL="257827" indent="-257827">
              <a:spcBef>
                <a:spcPct val="20000"/>
              </a:spcBef>
              <a:buSzPct val="75000"/>
              <a:buFont typeface="Arial" panose="020B0604020202020204" pitchFamily="34" charset="0"/>
              <a:buChar char="•"/>
              <a:defRPr/>
            </a:pPr>
            <a:r>
              <a:rPr lang="en-US" sz="1805" dirty="0">
                <a:latin typeface="+mn-lt"/>
              </a:rPr>
              <a:t>Conclusion:</a:t>
            </a:r>
          </a:p>
        </p:txBody>
      </p:sp>
      <p:sp>
        <p:nvSpPr>
          <p:cNvPr id="215063" name="Text Box 23"/>
          <p:cNvSpPr txBox="1">
            <a:spLocks noChangeArrowheads="1"/>
          </p:cNvSpPr>
          <p:nvPr/>
        </p:nvSpPr>
        <p:spPr bwMode="auto">
          <a:xfrm>
            <a:off x="1039111" y="4099787"/>
            <a:ext cx="1664558" cy="370101"/>
          </a:xfrm>
          <a:prstGeom prst="rect">
            <a:avLst/>
          </a:prstGeom>
          <a:noFill/>
          <a:ln w="12700">
            <a:noFill/>
            <a:miter lim="800000"/>
            <a:headEnd/>
            <a:tailEnd/>
          </a:ln>
          <a:effectLst/>
        </p:spPr>
        <p:txBody>
          <a:bodyPr wrap="none">
            <a:spAutoFit/>
          </a:bodyPr>
          <a:lstStyle/>
          <a:p>
            <a:pPr marL="257827" indent="-257827">
              <a:spcBef>
                <a:spcPct val="20000"/>
              </a:spcBef>
              <a:buSzPct val="75000"/>
              <a:buFont typeface="Arial" panose="020B0604020202020204" pitchFamily="34" charset="0"/>
              <a:buChar char="•"/>
              <a:defRPr/>
            </a:pPr>
            <a:r>
              <a:rPr lang="en-US" sz="1805" dirty="0">
                <a:latin typeface="+mn-lt"/>
              </a:rPr>
              <a:t>Test Statistic:</a:t>
            </a:r>
          </a:p>
        </p:txBody>
      </p:sp>
      <p:sp>
        <p:nvSpPr>
          <p:cNvPr id="215070" name="Text Box 30"/>
          <p:cNvSpPr txBox="1">
            <a:spLocks noChangeArrowheads="1"/>
          </p:cNvSpPr>
          <p:nvPr/>
        </p:nvSpPr>
        <p:spPr bwMode="auto">
          <a:xfrm>
            <a:off x="1012825" y="3293315"/>
            <a:ext cx="1854803" cy="370101"/>
          </a:xfrm>
          <a:prstGeom prst="rect">
            <a:avLst/>
          </a:prstGeom>
          <a:noFill/>
          <a:ln w="12700">
            <a:noFill/>
            <a:miter lim="800000"/>
            <a:headEnd/>
            <a:tailEnd/>
          </a:ln>
          <a:effectLst/>
        </p:spPr>
        <p:txBody>
          <a:bodyPr wrap="none">
            <a:spAutoFit/>
          </a:bodyPr>
          <a:lstStyle/>
          <a:p>
            <a:pPr marL="257827" indent="-257827">
              <a:spcBef>
                <a:spcPct val="20000"/>
              </a:spcBef>
              <a:buSzPct val="75000"/>
              <a:buFont typeface="Arial" panose="020B0604020202020204" pitchFamily="34" charset="0"/>
              <a:buChar char="•"/>
              <a:defRPr/>
            </a:pPr>
            <a:r>
              <a:rPr lang="en-US" sz="1805" dirty="0">
                <a:latin typeface="+mn-lt"/>
              </a:rPr>
              <a:t>Rejection Rule:</a:t>
            </a:r>
          </a:p>
        </p:txBody>
      </p:sp>
      <p:sp>
        <p:nvSpPr>
          <p:cNvPr id="215073" name="Text Box 33"/>
          <p:cNvSpPr txBox="1">
            <a:spLocks noChangeArrowheads="1"/>
          </p:cNvSpPr>
          <p:nvPr/>
        </p:nvSpPr>
        <p:spPr bwMode="auto">
          <a:xfrm>
            <a:off x="1031875" y="2166064"/>
            <a:ext cx="1929374" cy="370101"/>
          </a:xfrm>
          <a:prstGeom prst="rect">
            <a:avLst/>
          </a:prstGeom>
          <a:noFill/>
          <a:ln w="12700">
            <a:noFill/>
            <a:miter lim="800000"/>
            <a:headEnd/>
            <a:tailEnd/>
          </a:ln>
          <a:effectLst/>
        </p:spPr>
        <p:txBody>
          <a:bodyPr wrap="none">
            <a:spAutoFit/>
          </a:bodyPr>
          <a:lstStyle/>
          <a:p>
            <a:pPr marL="257827" indent="-257827">
              <a:spcBef>
                <a:spcPct val="20000"/>
              </a:spcBef>
              <a:buSzPct val="75000"/>
              <a:buFont typeface="Arial" panose="020B0604020202020204" pitchFamily="34" charset="0"/>
              <a:buChar char="•"/>
              <a:defRPr/>
            </a:pPr>
            <a:r>
              <a:rPr lang="en-US" sz="1805" dirty="0">
                <a:latin typeface="+mn-lt"/>
              </a:rPr>
              <a:t>Hypotheses (B):</a:t>
            </a:r>
          </a:p>
        </p:txBody>
      </p:sp>
      <p:sp>
        <p:nvSpPr>
          <p:cNvPr id="215078" name="Text Box 38"/>
          <p:cNvSpPr txBox="1">
            <a:spLocks noChangeArrowheads="1"/>
          </p:cNvSpPr>
          <p:nvPr/>
        </p:nvSpPr>
        <p:spPr bwMode="auto">
          <a:xfrm>
            <a:off x="1966511" y="5286709"/>
            <a:ext cx="4905345" cy="842346"/>
          </a:xfrm>
          <a:prstGeom prst="rect">
            <a:avLst/>
          </a:prstGeom>
          <a:noFill/>
          <a:ln w="12700">
            <a:noFill/>
            <a:miter lim="800000"/>
            <a:headEnd/>
            <a:tailEnd/>
          </a:ln>
          <a:effectLst/>
        </p:spPr>
        <p:txBody>
          <a:bodyPr wrap="square">
            <a:spAutoFit/>
          </a:bodyPr>
          <a:lstStyle/>
          <a:p>
            <a:pPr algn="l">
              <a:lnSpc>
                <a:spcPct val="90000"/>
              </a:lnSpc>
              <a:spcBef>
                <a:spcPct val="20000"/>
              </a:spcBef>
              <a:buClr>
                <a:srgbClr val="66FFFF"/>
              </a:buClr>
              <a:buSzPct val="75000"/>
              <a:defRPr/>
            </a:pPr>
            <a:r>
              <a:rPr lang="en-US" sz="1805" dirty="0">
                <a:latin typeface="+mn-lt"/>
              </a:rPr>
              <a:t>There is no significant difference between the mean number of hours worked at Plant 1 and the mean number of hours worked at Plant 3.</a:t>
            </a:r>
          </a:p>
        </p:txBody>
      </p:sp>
      <p:sp>
        <p:nvSpPr>
          <p:cNvPr id="22" name="TextBox 21"/>
          <p:cNvSpPr txBox="1"/>
          <p:nvPr/>
        </p:nvSpPr>
        <p:spPr>
          <a:xfrm>
            <a:off x="1872329" y="2501345"/>
            <a:ext cx="1178528" cy="370101"/>
          </a:xfrm>
          <a:prstGeom prst="rect">
            <a:avLst/>
          </a:prstGeom>
          <a:noFill/>
          <a:effectLst/>
        </p:spPr>
        <p:txBody>
          <a:bodyPr wrap="none" rtlCol="0">
            <a:spAutoFit/>
          </a:bodyPr>
          <a:lstStyle/>
          <a:p>
            <a:r>
              <a:rPr lang="en-US" sz="1805" i="1" dirty="0">
                <a:latin typeface="+mn-lt"/>
              </a:rPr>
              <a:t>H</a:t>
            </a:r>
            <a:r>
              <a:rPr lang="en-US" sz="1805" baseline="-25000" dirty="0">
                <a:latin typeface="+mn-lt"/>
              </a:rPr>
              <a:t>0</a:t>
            </a:r>
            <a:r>
              <a:rPr lang="en-US" sz="1805" dirty="0">
                <a:latin typeface="+mn-lt"/>
              </a:rPr>
              <a:t>: </a:t>
            </a:r>
            <a:r>
              <a:rPr lang="en-US" sz="1805" i="1">
                <a:latin typeface="Symbol" panose="05050102010706020507" pitchFamily="18" charset="2"/>
              </a:rPr>
              <a:t>m</a:t>
            </a:r>
            <a:r>
              <a:rPr lang="en-US" sz="1805" baseline="-25000">
                <a:latin typeface="+mn-lt"/>
              </a:rPr>
              <a:t>1</a:t>
            </a:r>
            <a:r>
              <a:rPr lang="en-US" sz="1805">
                <a:latin typeface="+mn-lt"/>
              </a:rPr>
              <a:t> </a:t>
            </a:r>
            <a:r>
              <a:rPr lang="en-US" sz="1805">
                <a:latin typeface="Symbol" panose="05050102010706020507" pitchFamily="18" charset="2"/>
              </a:rPr>
              <a:t>=</a:t>
            </a:r>
            <a:r>
              <a:rPr lang="en-US" sz="1805">
                <a:latin typeface="+mn-lt"/>
              </a:rPr>
              <a:t> </a:t>
            </a:r>
            <a:r>
              <a:rPr lang="en-US" sz="1805" i="1">
                <a:latin typeface="Symbol" panose="05050102010706020507" pitchFamily="18" charset="2"/>
              </a:rPr>
              <a:t>m</a:t>
            </a:r>
            <a:r>
              <a:rPr lang="en-US" sz="1805" baseline="-25000">
                <a:latin typeface="+mn-lt"/>
              </a:rPr>
              <a:t>3</a:t>
            </a:r>
            <a:endParaRPr lang="en-US" sz="1805" baseline="-25000" dirty="0">
              <a:latin typeface="+mn-lt"/>
            </a:endParaRPr>
          </a:p>
        </p:txBody>
      </p:sp>
      <mc:AlternateContent xmlns:mc="http://schemas.openxmlformats.org/markup-compatibility/2006">
        <mc:Choice xmlns:a14="http://schemas.microsoft.com/office/drawing/2010/main" Requires="a14">
          <p:sp>
            <p:nvSpPr>
              <p:cNvPr id="23" name="TextBox 22"/>
              <p:cNvSpPr txBox="1"/>
              <p:nvPr/>
            </p:nvSpPr>
            <p:spPr>
              <a:xfrm>
                <a:off x="1878536" y="2823267"/>
                <a:ext cx="1220206" cy="370101"/>
              </a:xfrm>
              <a:prstGeom prst="rect">
                <a:avLst/>
              </a:prstGeom>
              <a:noFill/>
              <a:effectLst/>
            </p:spPr>
            <p:txBody>
              <a:bodyPr wrap="none" rtlCol="0">
                <a:spAutoFit/>
              </a:bodyPr>
              <a:lstStyle/>
              <a:p>
                <a:r>
                  <a:rPr lang="en-US" sz="1805" i="1" dirty="0">
                    <a:latin typeface="+mn-lt"/>
                  </a:rPr>
                  <a:t>H</a:t>
                </a:r>
                <a:r>
                  <a:rPr lang="en-US" sz="1805" baseline="-25000" dirty="0">
                    <a:latin typeface="+mn-lt"/>
                  </a:rPr>
                  <a:t>a</a:t>
                </a:r>
                <a:r>
                  <a:rPr lang="en-US" sz="1805" dirty="0">
                    <a:latin typeface="+mn-lt"/>
                  </a:rPr>
                  <a:t>: </a:t>
                </a:r>
                <a:r>
                  <a:rPr lang="en-US" sz="1805" i="1" dirty="0">
                    <a:latin typeface="Symbol" panose="05050102010706020507" pitchFamily="18" charset="2"/>
                  </a:rPr>
                  <a:t>m</a:t>
                </a:r>
                <a:r>
                  <a:rPr lang="en-US" sz="1805" baseline="-25000" dirty="0">
                    <a:latin typeface="+mn-lt"/>
                  </a:rPr>
                  <a:t>1</a:t>
                </a:r>
                <a:r>
                  <a:rPr lang="en-US" sz="1805" dirty="0">
                    <a:latin typeface="+mn-lt"/>
                  </a:rPr>
                  <a:t> </a:t>
                </a:r>
                <a14:m>
                  <m:oMath xmlns:m="http://schemas.openxmlformats.org/officeDocument/2006/math">
                    <m:r>
                      <a:rPr lang="en-US" sz="1805" i="1" dirty="0">
                        <a:latin typeface="Cambria Math"/>
                        <a:ea typeface="Cambria Math"/>
                      </a:rPr>
                      <m:t>≠</m:t>
                    </m:r>
                  </m:oMath>
                </a14:m>
                <a:r>
                  <a:rPr lang="en-US" sz="1805" dirty="0">
                    <a:latin typeface="+mn-lt"/>
                  </a:rPr>
                  <a:t> </a:t>
                </a:r>
                <a:r>
                  <a:rPr lang="en-US" sz="1805" i="1" dirty="0">
                    <a:latin typeface="Symbol" panose="05050102010706020507" pitchFamily="18" charset="2"/>
                  </a:rPr>
                  <a:t>m</a:t>
                </a:r>
                <a:r>
                  <a:rPr lang="en-US" sz="1805" baseline="-25000" dirty="0">
                    <a:latin typeface="+mn-lt"/>
                  </a:rPr>
                  <a:t>3</a:t>
                </a:r>
              </a:p>
            </p:txBody>
          </p:sp>
        </mc:Choice>
        <mc:Fallback>
          <p:sp>
            <p:nvSpPr>
              <p:cNvPr id="23" name="TextBox 22"/>
              <p:cNvSpPr txBox="1">
                <a:spLocks noRot="1" noChangeAspect="1" noMove="1" noResize="1" noEditPoints="1" noAdjustHandles="1" noChangeArrowheads="1" noChangeShapeType="1" noTextEdit="1"/>
              </p:cNvSpPr>
              <p:nvPr/>
            </p:nvSpPr>
            <p:spPr>
              <a:xfrm>
                <a:off x="1878536" y="2823267"/>
                <a:ext cx="1220206" cy="370101"/>
              </a:xfrm>
              <a:prstGeom prst="rect">
                <a:avLst/>
              </a:prstGeom>
              <a:blipFill>
                <a:blip r:embed="rId2"/>
                <a:stretch>
                  <a:fillRect l="-4000" t="-9836" b="-26230"/>
                </a:stretch>
              </a:blipFill>
              <a:effectLst/>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24" name="Text Box 19"/>
              <p:cNvSpPr txBox="1">
                <a:spLocks noChangeArrowheads="1"/>
              </p:cNvSpPr>
              <p:nvPr/>
            </p:nvSpPr>
            <p:spPr bwMode="auto">
              <a:xfrm>
                <a:off x="1996562" y="3667870"/>
                <a:ext cx="2834237" cy="370101"/>
              </a:xfrm>
              <a:prstGeom prst="rect">
                <a:avLst/>
              </a:prstGeom>
              <a:noFill/>
              <a:ln w="12700">
                <a:noFill/>
                <a:miter lim="800000"/>
                <a:headEnd/>
                <a:tailEnd/>
              </a:ln>
              <a:effectLst/>
            </p:spPr>
            <p:txBody>
              <a:bodyPr wrap="none">
                <a:spAutoFit/>
              </a:bodyPr>
              <a:lstStyle/>
              <a:p>
                <a:pPr>
                  <a:defRPr/>
                </a:pPr>
                <a:r>
                  <a:rPr lang="en-US" sz="1805" dirty="0">
                    <a:latin typeface="+mn-lt"/>
                  </a:rPr>
                  <a:t>Reject </a:t>
                </a:r>
                <a:r>
                  <a:rPr lang="en-US" sz="1805" i="1" dirty="0">
                    <a:latin typeface="+mn-lt"/>
                  </a:rPr>
                  <a:t>H</a:t>
                </a:r>
                <a:r>
                  <a:rPr lang="en-US" sz="1805" baseline="-25000" dirty="0">
                    <a:latin typeface="+mn-lt"/>
                  </a:rPr>
                  <a:t>0</a:t>
                </a:r>
                <a:r>
                  <a:rPr lang="en-US" sz="1805" dirty="0">
                    <a:latin typeface="+mn-lt"/>
                  </a:rPr>
                  <a:t> if </a:t>
                </a:r>
                <a14:m>
                  <m:oMath xmlns:m="http://schemas.openxmlformats.org/officeDocument/2006/math">
                    <m:d>
                      <m:dPr>
                        <m:begChr m:val="|"/>
                        <m:endChr m:val="|"/>
                        <m:ctrlPr>
                          <a:rPr lang="en-US" sz="1805" i="1">
                            <a:latin typeface="Cambria Math" panose="02040503050406030204" pitchFamily="18" charset="0"/>
                          </a:rPr>
                        </m:ctrlPr>
                      </m:dPr>
                      <m:e>
                        <m:sSub>
                          <m:sSubPr>
                            <m:ctrlPr>
                              <a:rPr lang="en-US" sz="1805" i="1">
                                <a:latin typeface="Cambria Math" panose="02040503050406030204" pitchFamily="18" charset="0"/>
                              </a:rPr>
                            </m:ctrlPr>
                          </m:sSubPr>
                          <m:e>
                            <m:acc>
                              <m:accPr>
                                <m:chr m:val="̅"/>
                                <m:ctrlPr>
                                  <a:rPr lang="en-US" sz="1805" i="1">
                                    <a:latin typeface="Cambria Math" panose="02040503050406030204" pitchFamily="18" charset="0"/>
                                  </a:rPr>
                                </m:ctrlPr>
                              </m:accPr>
                              <m:e>
                                <m:r>
                                  <a:rPr lang="en-US" sz="1805" i="1">
                                    <a:latin typeface="Cambria Math"/>
                                  </a:rPr>
                                  <m:t>𝑥</m:t>
                                </m:r>
                              </m:e>
                            </m:acc>
                          </m:e>
                          <m:sub>
                            <m:r>
                              <a:rPr lang="en-US" sz="1805" i="1">
                                <a:latin typeface="Cambria Math"/>
                              </a:rPr>
                              <m:t>1</m:t>
                            </m:r>
                          </m:sub>
                        </m:sSub>
                        <m:r>
                          <a:rPr lang="en-US" sz="1805" i="1">
                            <a:latin typeface="Cambria Math"/>
                          </a:rPr>
                          <m:t>−</m:t>
                        </m:r>
                        <m:sSub>
                          <m:sSubPr>
                            <m:ctrlPr>
                              <a:rPr lang="en-US" sz="1805" i="1">
                                <a:latin typeface="Cambria Math" panose="02040503050406030204" pitchFamily="18" charset="0"/>
                              </a:rPr>
                            </m:ctrlPr>
                          </m:sSubPr>
                          <m:e>
                            <m:acc>
                              <m:accPr>
                                <m:chr m:val="̅"/>
                                <m:ctrlPr>
                                  <a:rPr lang="en-US" sz="1805" i="1">
                                    <a:latin typeface="Cambria Math" panose="02040503050406030204" pitchFamily="18" charset="0"/>
                                  </a:rPr>
                                </m:ctrlPr>
                              </m:accPr>
                              <m:e>
                                <m:r>
                                  <a:rPr lang="en-US" sz="1805" i="1">
                                    <a:latin typeface="Cambria Math"/>
                                  </a:rPr>
                                  <m:t>𝑥</m:t>
                                </m:r>
                              </m:e>
                            </m:acc>
                          </m:e>
                          <m:sub>
                            <m:r>
                              <a:rPr lang="en-US" sz="1805" i="1">
                                <a:latin typeface="Cambria Math"/>
                              </a:rPr>
                              <m:t>3</m:t>
                            </m:r>
                          </m:sub>
                        </m:sSub>
                      </m:e>
                    </m:d>
                  </m:oMath>
                </a14:m>
                <a:r>
                  <a:rPr lang="en-US" sz="1805" dirty="0">
                    <a:latin typeface="+mn-lt"/>
                  </a:rPr>
                  <a:t> </a:t>
                </a:r>
                <a14:m>
                  <m:oMath xmlns:m="http://schemas.openxmlformats.org/officeDocument/2006/math">
                    <m:r>
                      <a:rPr lang="en-US" sz="1805" i="1" dirty="0">
                        <a:latin typeface="Cambria Math" panose="02040503050406030204" pitchFamily="18" charset="0"/>
                        <a:ea typeface="Cambria Math" panose="02040503050406030204" pitchFamily="18" charset="0"/>
                      </a:rPr>
                      <m:t>≥</m:t>
                    </m:r>
                  </m:oMath>
                </a14:m>
                <a:r>
                  <a:rPr lang="en-US" sz="1805" dirty="0">
                    <a:latin typeface="+mn-lt"/>
                  </a:rPr>
                  <a:t> 6.98</a:t>
                </a:r>
              </a:p>
            </p:txBody>
          </p:sp>
        </mc:Choice>
        <mc:Fallback>
          <p:sp>
            <p:nvSpPr>
              <p:cNvPr id="24" name="Text Box 19"/>
              <p:cNvSpPr txBox="1">
                <a:spLocks noRot="1" noChangeAspect="1" noMove="1" noResize="1" noEditPoints="1" noAdjustHandles="1" noChangeArrowheads="1" noChangeShapeType="1" noTextEdit="1"/>
              </p:cNvSpPr>
              <p:nvPr/>
            </p:nvSpPr>
            <p:spPr bwMode="auto">
              <a:xfrm>
                <a:off x="1996562" y="3667870"/>
                <a:ext cx="2834237" cy="370101"/>
              </a:xfrm>
              <a:prstGeom prst="rect">
                <a:avLst/>
              </a:prstGeom>
              <a:blipFill>
                <a:blip r:embed="rId3"/>
                <a:stretch>
                  <a:fillRect l="-1940" t="-10000" r="-1078" b="-26667"/>
                </a:stretch>
              </a:blipFill>
              <a:ln w="12700">
                <a:noFill/>
                <a:miter lim="800000"/>
                <a:headEnd/>
                <a:tailEnd/>
              </a:ln>
              <a:effectLst/>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25" name="Text Box 19"/>
              <p:cNvSpPr txBox="1">
                <a:spLocks noChangeArrowheads="1"/>
              </p:cNvSpPr>
              <p:nvPr/>
            </p:nvSpPr>
            <p:spPr bwMode="auto">
              <a:xfrm>
                <a:off x="1966512" y="4469888"/>
                <a:ext cx="2474395" cy="370101"/>
              </a:xfrm>
              <a:prstGeom prst="rect">
                <a:avLst/>
              </a:prstGeom>
              <a:noFill/>
              <a:ln w="12700">
                <a:noFill/>
                <a:miter lim="800000"/>
                <a:headEnd/>
                <a:tailEnd/>
              </a:ln>
              <a:effectLst/>
            </p:spPr>
            <p:txBody>
              <a:bodyPr wrap="none">
                <a:spAutoFit/>
              </a:bodyPr>
              <a:lstStyle/>
              <a:p>
                <a:pPr>
                  <a:defRPr/>
                </a:pPr>
                <a14:m>
                  <m:oMath xmlns:m="http://schemas.openxmlformats.org/officeDocument/2006/math">
                    <m:d>
                      <m:dPr>
                        <m:begChr m:val="|"/>
                        <m:endChr m:val="|"/>
                        <m:ctrlPr>
                          <a:rPr lang="en-US" sz="1805" i="1">
                            <a:latin typeface="Cambria Math" panose="02040503050406030204" pitchFamily="18" charset="0"/>
                          </a:rPr>
                        </m:ctrlPr>
                      </m:dPr>
                      <m:e>
                        <m:sSub>
                          <m:sSubPr>
                            <m:ctrlPr>
                              <a:rPr lang="en-US" sz="1805" i="1">
                                <a:latin typeface="Cambria Math" panose="02040503050406030204" pitchFamily="18" charset="0"/>
                              </a:rPr>
                            </m:ctrlPr>
                          </m:sSubPr>
                          <m:e>
                            <m:acc>
                              <m:accPr>
                                <m:chr m:val="̅"/>
                                <m:ctrlPr>
                                  <a:rPr lang="en-US" sz="1805" i="1">
                                    <a:latin typeface="Cambria Math" panose="02040503050406030204" pitchFamily="18" charset="0"/>
                                  </a:rPr>
                                </m:ctrlPr>
                              </m:accPr>
                              <m:e>
                                <m:r>
                                  <a:rPr lang="en-US" sz="1805" i="1">
                                    <a:latin typeface="Cambria Math"/>
                                  </a:rPr>
                                  <m:t>𝑥</m:t>
                                </m:r>
                              </m:e>
                            </m:acc>
                          </m:e>
                          <m:sub>
                            <m:r>
                              <a:rPr lang="en-US" sz="1805" i="1">
                                <a:latin typeface="Cambria Math"/>
                              </a:rPr>
                              <m:t>1</m:t>
                            </m:r>
                          </m:sub>
                        </m:sSub>
                        <m:r>
                          <a:rPr lang="en-US" sz="1805" i="1">
                            <a:latin typeface="Cambria Math"/>
                          </a:rPr>
                          <m:t>−</m:t>
                        </m:r>
                        <m:sSub>
                          <m:sSubPr>
                            <m:ctrlPr>
                              <a:rPr lang="en-US" sz="1805" i="1">
                                <a:latin typeface="Cambria Math" panose="02040503050406030204" pitchFamily="18" charset="0"/>
                              </a:rPr>
                            </m:ctrlPr>
                          </m:sSubPr>
                          <m:e>
                            <m:acc>
                              <m:accPr>
                                <m:chr m:val="̅"/>
                                <m:ctrlPr>
                                  <a:rPr lang="en-US" sz="1805" i="1">
                                    <a:latin typeface="Cambria Math" panose="02040503050406030204" pitchFamily="18" charset="0"/>
                                  </a:rPr>
                                </m:ctrlPr>
                              </m:accPr>
                              <m:e>
                                <m:r>
                                  <a:rPr lang="en-US" sz="1805" i="1">
                                    <a:latin typeface="Cambria Math"/>
                                  </a:rPr>
                                  <m:t>𝑥</m:t>
                                </m:r>
                              </m:e>
                            </m:acc>
                          </m:e>
                          <m:sub>
                            <m:r>
                              <a:rPr lang="en-US" sz="1805" i="1">
                                <a:latin typeface="Cambria Math"/>
                              </a:rPr>
                              <m:t>3</m:t>
                            </m:r>
                          </m:sub>
                        </m:sSub>
                      </m:e>
                    </m:d>
                  </m:oMath>
                </a14:m>
                <a:r>
                  <a:rPr lang="en-US" sz="1805" dirty="0">
                    <a:latin typeface="+mn-lt"/>
                  </a:rPr>
                  <a:t> = |55 - 57| = 2</a:t>
                </a:r>
              </a:p>
            </p:txBody>
          </p:sp>
        </mc:Choice>
        <mc:Fallback>
          <p:sp>
            <p:nvSpPr>
              <p:cNvPr id="25" name="Text Box 19"/>
              <p:cNvSpPr txBox="1">
                <a:spLocks noRot="1" noChangeAspect="1" noMove="1" noResize="1" noEditPoints="1" noAdjustHandles="1" noChangeArrowheads="1" noChangeShapeType="1" noTextEdit="1"/>
              </p:cNvSpPr>
              <p:nvPr/>
            </p:nvSpPr>
            <p:spPr bwMode="auto">
              <a:xfrm>
                <a:off x="1966512" y="4469888"/>
                <a:ext cx="2474395" cy="370101"/>
              </a:xfrm>
              <a:prstGeom prst="rect">
                <a:avLst/>
              </a:prstGeom>
              <a:blipFill>
                <a:blip r:embed="rId4"/>
                <a:stretch>
                  <a:fillRect t="-8197" r="-1235" b="-24590"/>
                </a:stretch>
              </a:blipFill>
              <a:ln w="12700">
                <a:noFill/>
                <a:miter lim="800000"/>
                <a:headEnd/>
                <a:tailEnd/>
              </a:ln>
              <a:effectLst/>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4" name="Rectangle 2"/>
              <p:cNvSpPr txBox="1">
                <a:spLocks noChangeArrowheads="1"/>
              </p:cNvSpPr>
              <p:nvPr/>
            </p:nvSpPr>
            <p:spPr>
              <a:xfrm>
                <a:off x="444612" y="1116119"/>
                <a:ext cx="7772400" cy="423757"/>
              </a:xfrm>
              <a:prstGeom prst="rect">
                <a:avLst/>
              </a:prstGeom>
            </p:spPr>
            <p:txBody>
              <a:bodyPr>
                <a:normAutofit fontScale="92500" lnSpcReduction="10000"/>
              </a:bodyPr>
              <a:lstStyle>
                <a:lvl1pPr algn="l" defTabSz="914400" rtl="0" eaLnBrk="1" latinLnBrk="0" hangingPunct="1">
                  <a:lnSpc>
                    <a:spcPct val="90000"/>
                  </a:lnSpc>
                  <a:spcBef>
                    <a:spcPct val="0"/>
                  </a:spcBef>
                  <a:buNone/>
                  <a:defRPr sz="3200" kern="1200">
                    <a:solidFill>
                      <a:schemeClr val="tx1"/>
                    </a:solidFill>
                    <a:latin typeface="+mn-lt"/>
                    <a:ea typeface="+mj-ea"/>
                    <a:cs typeface="+mj-cs"/>
                  </a:defRPr>
                </a:lvl1pPr>
              </a:lstStyle>
              <a:p>
                <a:pPr fontAlgn="auto">
                  <a:spcAft>
                    <a:spcPts val="0"/>
                  </a:spcAft>
                  <a:defRPr/>
                </a:pPr>
                <a:r>
                  <a:rPr lang="en-US" sz="2600" b="1" dirty="0"/>
                  <a:t>Fisher’s LSD Procedure Based on the Test Statistic </a:t>
                </a:r>
                <a14:m>
                  <m:oMath xmlns:m="http://schemas.openxmlformats.org/officeDocument/2006/math">
                    <m:sSub>
                      <m:sSubPr>
                        <m:ctrlPr>
                          <a:rPr lang="en-US" sz="2600" b="1" i="1">
                            <a:latin typeface="Cambria Math" panose="02040503050406030204" pitchFamily="18" charset="0"/>
                          </a:rPr>
                        </m:ctrlPr>
                      </m:sSubPr>
                      <m:e>
                        <m:acc>
                          <m:accPr>
                            <m:chr m:val="̅"/>
                            <m:ctrlPr>
                              <a:rPr lang="en-US" sz="2600" b="1" i="1">
                                <a:latin typeface="Cambria Math" panose="02040503050406030204" pitchFamily="18" charset="0"/>
                              </a:rPr>
                            </m:ctrlPr>
                          </m:accPr>
                          <m:e>
                            <m:r>
                              <a:rPr lang="en-US" sz="2600" b="1" i="1">
                                <a:latin typeface="Cambria Math"/>
                              </a:rPr>
                              <m:t>𝒙</m:t>
                            </m:r>
                          </m:e>
                        </m:acc>
                      </m:e>
                      <m:sub>
                        <m:r>
                          <a:rPr lang="en-US" sz="2600" b="1" i="1">
                            <a:latin typeface="Cambria Math"/>
                          </a:rPr>
                          <m:t>𝒊</m:t>
                        </m:r>
                      </m:sub>
                    </m:sSub>
                    <m:r>
                      <a:rPr lang="en-US" sz="2600" b="1" i="1">
                        <a:latin typeface="Cambria Math"/>
                      </a:rPr>
                      <m:t>−</m:t>
                    </m:r>
                    <m:sSub>
                      <m:sSubPr>
                        <m:ctrlPr>
                          <a:rPr lang="en-US" sz="2600" b="1" i="1">
                            <a:latin typeface="Cambria Math" panose="02040503050406030204" pitchFamily="18" charset="0"/>
                          </a:rPr>
                        </m:ctrlPr>
                      </m:sSubPr>
                      <m:e>
                        <m:acc>
                          <m:accPr>
                            <m:chr m:val="̅"/>
                            <m:ctrlPr>
                              <a:rPr lang="en-US" sz="2600" b="1" i="1">
                                <a:latin typeface="Cambria Math" panose="02040503050406030204" pitchFamily="18" charset="0"/>
                              </a:rPr>
                            </m:ctrlPr>
                          </m:accPr>
                          <m:e>
                            <m:r>
                              <a:rPr lang="en-US" sz="2600" b="1" i="1">
                                <a:latin typeface="Cambria Math"/>
                              </a:rPr>
                              <m:t>𝒙</m:t>
                            </m:r>
                          </m:e>
                        </m:acc>
                      </m:e>
                      <m:sub>
                        <m:r>
                          <a:rPr lang="en-US" sz="2600" b="1" i="1">
                            <a:latin typeface="Cambria Math"/>
                          </a:rPr>
                          <m:t>𝒋</m:t>
                        </m:r>
                      </m:sub>
                    </m:sSub>
                  </m:oMath>
                </a14:m>
                <a:endParaRPr lang="en-US" sz="2406" b="1" i="1" baseline="-25000" dirty="0"/>
              </a:p>
            </p:txBody>
          </p:sp>
        </mc:Choice>
        <mc:Fallback>
          <p:sp>
            <p:nvSpPr>
              <p:cNvPr id="14" name="Rectangle 2"/>
              <p:cNvSpPr txBox="1">
                <a:spLocks noRot="1" noChangeAspect="1" noMove="1" noResize="1" noEditPoints="1" noAdjustHandles="1" noChangeArrowheads="1" noChangeShapeType="1" noTextEdit="1"/>
              </p:cNvSpPr>
              <p:nvPr/>
            </p:nvSpPr>
            <p:spPr>
              <a:xfrm>
                <a:off x="444612" y="1116119"/>
                <a:ext cx="7772400" cy="423757"/>
              </a:xfrm>
              <a:prstGeom prst="rect">
                <a:avLst/>
              </a:prstGeom>
              <a:blipFill>
                <a:blip r:embed="rId5"/>
                <a:stretch>
                  <a:fillRect l="-1255" t="-24286" b="-27143"/>
                </a:stretch>
              </a:blipFill>
            </p:spPr>
            <p:txBody>
              <a:bodyPr/>
              <a:lstStyle/>
              <a:p>
                <a:r>
                  <a:rPr lang="en-US">
                    <a:noFill/>
                  </a:rPr>
                  <a:t> </a:t>
                </a:r>
              </a:p>
            </p:txBody>
          </p:sp>
        </mc:Fallback>
      </mc:AlternateContent>
    </p:spTree>
    <p:extLst>
      <p:ext uri="{BB962C8B-B14F-4D97-AF65-F5344CB8AC3E}">
        <p14:creationId xmlns:p14="http://schemas.microsoft.com/office/powerpoint/2010/main" val="2562630616"/>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215073"/>
                                        </p:tgtEl>
                                        <p:attrNameLst>
                                          <p:attrName>style.visibility</p:attrName>
                                        </p:attrNameLst>
                                      </p:cBhvr>
                                      <p:to>
                                        <p:strVal val="visible"/>
                                      </p:to>
                                    </p:set>
                                    <p:animEffect transition="in" filter="slide(fromTop)">
                                      <p:cBhvr>
                                        <p:cTn id="7" dur="500"/>
                                        <p:tgtEl>
                                          <p:spTgt spid="215073"/>
                                        </p:tgtEl>
                                      </p:cBhvr>
                                    </p:animEffect>
                                  </p:childTnLst>
                                </p:cTn>
                              </p:par>
                            </p:childTnLst>
                          </p:cTn>
                        </p:par>
                        <p:par>
                          <p:cTn id="8" fill="hold">
                            <p:stCondLst>
                              <p:cond delay="500"/>
                            </p:stCondLst>
                            <p:childTnLst>
                              <p:par>
                                <p:cTn id="9" presetID="22" presetClass="entr" presetSubtype="8" fill="hold" grpId="0" nodeType="afterEffect">
                                  <p:stCondLst>
                                    <p:cond delay="750"/>
                                  </p:stCondLst>
                                  <p:childTnLst>
                                    <p:set>
                                      <p:cBhvr>
                                        <p:cTn id="10" dur="1" fill="hold">
                                          <p:stCondLst>
                                            <p:cond delay="0"/>
                                          </p:stCondLst>
                                        </p:cTn>
                                        <p:tgtEl>
                                          <p:spTgt spid="22"/>
                                        </p:tgtEl>
                                        <p:attrNameLst>
                                          <p:attrName>style.visibility</p:attrName>
                                        </p:attrNameLst>
                                      </p:cBhvr>
                                      <p:to>
                                        <p:strVal val="visible"/>
                                      </p:to>
                                    </p:set>
                                    <p:animEffect transition="in" filter="wipe(left)">
                                      <p:cBhvr>
                                        <p:cTn id="11" dur="500"/>
                                        <p:tgtEl>
                                          <p:spTgt spid="22"/>
                                        </p:tgtEl>
                                      </p:cBhvr>
                                    </p:animEffect>
                                  </p:childTnLst>
                                </p:cTn>
                              </p:par>
                            </p:childTnLst>
                          </p:cTn>
                        </p:par>
                        <p:par>
                          <p:cTn id="12" fill="hold">
                            <p:stCondLst>
                              <p:cond delay="1750"/>
                            </p:stCondLst>
                            <p:childTnLst>
                              <p:par>
                                <p:cTn id="13" presetID="22" presetClass="entr" presetSubtype="8" fill="hold" grpId="0" nodeType="afterEffect">
                                  <p:stCondLst>
                                    <p:cond delay="500"/>
                                  </p:stCondLst>
                                  <p:childTnLst>
                                    <p:set>
                                      <p:cBhvr>
                                        <p:cTn id="14" dur="1" fill="hold">
                                          <p:stCondLst>
                                            <p:cond delay="0"/>
                                          </p:stCondLst>
                                        </p:cTn>
                                        <p:tgtEl>
                                          <p:spTgt spid="23"/>
                                        </p:tgtEl>
                                        <p:attrNameLst>
                                          <p:attrName>style.visibility</p:attrName>
                                        </p:attrNameLst>
                                      </p:cBhvr>
                                      <p:to>
                                        <p:strVal val="visible"/>
                                      </p:to>
                                    </p:set>
                                    <p:animEffect transition="in" filter="wipe(left)">
                                      <p:cBhvr>
                                        <p:cTn id="15" dur="500"/>
                                        <p:tgtEl>
                                          <p:spTgt spid="23"/>
                                        </p:tgtEl>
                                      </p:cBhvr>
                                    </p:animEffect>
                                  </p:childTnLst>
                                </p:cTn>
                              </p:par>
                            </p:childTnLst>
                          </p:cTn>
                        </p:par>
                      </p:childTnLst>
                    </p:cTn>
                  </p:par>
                  <p:par>
                    <p:cTn id="16" fill="hold">
                      <p:stCondLst>
                        <p:cond delay="indefinite"/>
                      </p:stCondLst>
                      <p:childTnLst>
                        <p:par>
                          <p:cTn id="17" fill="hold">
                            <p:stCondLst>
                              <p:cond delay="0"/>
                            </p:stCondLst>
                            <p:childTnLst>
                              <p:par>
                                <p:cTn id="18" presetID="12" presetClass="entr" presetSubtype="1" fill="hold" grpId="0" nodeType="clickEffect">
                                  <p:stCondLst>
                                    <p:cond delay="0"/>
                                  </p:stCondLst>
                                  <p:childTnLst>
                                    <p:set>
                                      <p:cBhvr>
                                        <p:cTn id="19" dur="1" fill="hold">
                                          <p:stCondLst>
                                            <p:cond delay="0"/>
                                          </p:stCondLst>
                                        </p:cTn>
                                        <p:tgtEl>
                                          <p:spTgt spid="215070"/>
                                        </p:tgtEl>
                                        <p:attrNameLst>
                                          <p:attrName>style.visibility</p:attrName>
                                        </p:attrNameLst>
                                      </p:cBhvr>
                                      <p:to>
                                        <p:strVal val="visible"/>
                                      </p:to>
                                    </p:set>
                                    <p:animEffect transition="in" filter="slide(fromTop)">
                                      <p:cBhvr>
                                        <p:cTn id="20" dur="500"/>
                                        <p:tgtEl>
                                          <p:spTgt spid="215070"/>
                                        </p:tgtEl>
                                      </p:cBhvr>
                                    </p:animEffect>
                                  </p:childTnLst>
                                </p:cTn>
                              </p:par>
                            </p:childTnLst>
                          </p:cTn>
                        </p:par>
                        <p:par>
                          <p:cTn id="21" fill="hold">
                            <p:stCondLst>
                              <p:cond delay="500"/>
                            </p:stCondLst>
                            <p:childTnLst>
                              <p:par>
                                <p:cTn id="22" presetID="22" presetClass="entr" presetSubtype="8" fill="hold" grpId="0" nodeType="afterEffect">
                                  <p:stCondLst>
                                    <p:cond delay="750"/>
                                  </p:stCondLst>
                                  <p:childTnLst>
                                    <p:set>
                                      <p:cBhvr>
                                        <p:cTn id="23" dur="1" fill="hold">
                                          <p:stCondLst>
                                            <p:cond delay="0"/>
                                          </p:stCondLst>
                                        </p:cTn>
                                        <p:tgtEl>
                                          <p:spTgt spid="24"/>
                                        </p:tgtEl>
                                        <p:attrNameLst>
                                          <p:attrName>style.visibility</p:attrName>
                                        </p:attrNameLst>
                                      </p:cBhvr>
                                      <p:to>
                                        <p:strVal val="visible"/>
                                      </p:to>
                                    </p:set>
                                    <p:animEffect transition="in" filter="wipe(left)">
                                      <p:cBhvr>
                                        <p:cTn id="24" dur="500"/>
                                        <p:tgtEl>
                                          <p:spTgt spid="24"/>
                                        </p:tgtEl>
                                      </p:cBhvr>
                                    </p:animEffect>
                                  </p:childTnLst>
                                </p:cTn>
                              </p:par>
                            </p:childTnLst>
                          </p:cTn>
                        </p:par>
                      </p:childTnLst>
                    </p:cTn>
                  </p:par>
                  <p:par>
                    <p:cTn id="25" fill="hold">
                      <p:stCondLst>
                        <p:cond delay="indefinite"/>
                      </p:stCondLst>
                      <p:childTnLst>
                        <p:par>
                          <p:cTn id="26" fill="hold">
                            <p:stCondLst>
                              <p:cond delay="0"/>
                            </p:stCondLst>
                            <p:childTnLst>
                              <p:par>
                                <p:cTn id="27" presetID="12" presetClass="entr" presetSubtype="1" fill="hold" grpId="0" nodeType="clickEffect">
                                  <p:stCondLst>
                                    <p:cond delay="0"/>
                                  </p:stCondLst>
                                  <p:childTnLst>
                                    <p:set>
                                      <p:cBhvr>
                                        <p:cTn id="28" dur="1" fill="hold">
                                          <p:stCondLst>
                                            <p:cond delay="0"/>
                                          </p:stCondLst>
                                        </p:cTn>
                                        <p:tgtEl>
                                          <p:spTgt spid="215063"/>
                                        </p:tgtEl>
                                        <p:attrNameLst>
                                          <p:attrName>style.visibility</p:attrName>
                                        </p:attrNameLst>
                                      </p:cBhvr>
                                      <p:to>
                                        <p:strVal val="visible"/>
                                      </p:to>
                                    </p:set>
                                    <p:animEffect transition="in" filter="slide(fromTop)">
                                      <p:cBhvr>
                                        <p:cTn id="29" dur="500"/>
                                        <p:tgtEl>
                                          <p:spTgt spid="215063"/>
                                        </p:tgtEl>
                                      </p:cBhvr>
                                    </p:animEffect>
                                  </p:childTnLst>
                                </p:cTn>
                              </p:par>
                            </p:childTnLst>
                          </p:cTn>
                        </p:par>
                        <p:par>
                          <p:cTn id="30" fill="hold">
                            <p:stCondLst>
                              <p:cond delay="500"/>
                            </p:stCondLst>
                            <p:childTnLst>
                              <p:par>
                                <p:cTn id="31" presetID="22" presetClass="entr" presetSubtype="8" fill="hold" grpId="0" nodeType="afterEffect">
                                  <p:stCondLst>
                                    <p:cond delay="750"/>
                                  </p:stCondLst>
                                  <p:childTnLst>
                                    <p:set>
                                      <p:cBhvr>
                                        <p:cTn id="32" dur="1" fill="hold">
                                          <p:stCondLst>
                                            <p:cond delay="0"/>
                                          </p:stCondLst>
                                        </p:cTn>
                                        <p:tgtEl>
                                          <p:spTgt spid="25"/>
                                        </p:tgtEl>
                                        <p:attrNameLst>
                                          <p:attrName>style.visibility</p:attrName>
                                        </p:attrNameLst>
                                      </p:cBhvr>
                                      <p:to>
                                        <p:strVal val="visible"/>
                                      </p:to>
                                    </p:set>
                                    <p:animEffect transition="in" filter="wipe(left)">
                                      <p:cBhvr>
                                        <p:cTn id="33" dur="500"/>
                                        <p:tgtEl>
                                          <p:spTgt spid="25"/>
                                        </p:tgtEl>
                                      </p:cBhvr>
                                    </p:animEffect>
                                  </p:childTnLst>
                                </p:cTn>
                              </p:par>
                            </p:childTnLst>
                          </p:cTn>
                        </p:par>
                      </p:childTnLst>
                    </p:cTn>
                  </p:par>
                  <p:par>
                    <p:cTn id="34" fill="hold">
                      <p:stCondLst>
                        <p:cond delay="indefinite"/>
                      </p:stCondLst>
                      <p:childTnLst>
                        <p:par>
                          <p:cTn id="35" fill="hold">
                            <p:stCondLst>
                              <p:cond delay="0"/>
                            </p:stCondLst>
                            <p:childTnLst>
                              <p:par>
                                <p:cTn id="36" presetID="12" presetClass="entr" presetSubtype="1" fill="hold" grpId="0" nodeType="clickEffect">
                                  <p:stCondLst>
                                    <p:cond delay="0"/>
                                  </p:stCondLst>
                                  <p:childTnLst>
                                    <p:set>
                                      <p:cBhvr>
                                        <p:cTn id="37" dur="1" fill="hold">
                                          <p:stCondLst>
                                            <p:cond delay="0"/>
                                          </p:stCondLst>
                                        </p:cTn>
                                        <p:tgtEl>
                                          <p:spTgt spid="215062"/>
                                        </p:tgtEl>
                                        <p:attrNameLst>
                                          <p:attrName>style.visibility</p:attrName>
                                        </p:attrNameLst>
                                      </p:cBhvr>
                                      <p:to>
                                        <p:strVal val="visible"/>
                                      </p:to>
                                    </p:set>
                                    <p:animEffect transition="in" filter="slide(fromTop)">
                                      <p:cBhvr>
                                        <p:cTn id="38" dur="500"/>
                                        <p:tgtEl>
                                          <p:spTgt spid="215062"/>
                                        </p:tgtEl>
                                      </p:cBhvr>
                                    </p:animEffect>
                                  </p:childTnLst>
                                </p:cTn>
                              </p:par>
                            </p:childTnLst>
                          </p:cTn>
                        </p:par>
                        <p:par>
                          <p:cTn id="39" fill="hold">
                            <p:stCondLst>
                              <p:cond delay="500"/>
                            </p:stCondLst>
                            <p:childTnLst>
                              <p:par>
                                <p:cTn id="40" presetID="3" presetClass="entr" presetSubtype="10" fill="hold" grpId="0" nodeType="afterEffect">
                                  <p:stCondLst>
                                    <p:cond delay="1000"/>
                                  </p:stCondLst>
                                  <p:childTnLst>
                                    <p:set>
                                      <p:cBhvr>
                                        <p:cTn id="41" dur="1" fill="hold">
                                          <p:stCondLst>
                                            <p:cond delay="0"/>
                                          </p:stCondLst>
                                        </p:cTn>
                                        <p:tgtEl>
                                          <p:spTgt spid="215078"/>
                                        </p:tgtEl>
                                        <p:attrNameLst>
                                          <p:attrName>style.visibility</p:attrName>
                                        </p:attrNameLst>
                                      </p:cBhvr>
                                      <p:to>
                                        <p:strVal val="visible"/>
                                      </p:to>
                                    </p:set>
                                    <p:animEffect transition="in" filter="blinds(horizontal)">
                                      <p:cBhvr>
                                        <p:cTn id="42" dur="500"/>
                                        <p:tgtEl>
                                          <p:spTgt spid="2150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2" grpId="0" autoUpdateAnimBg="0"/>
      <p:bldP spid="215063" grpId="0" autoUpdateAnimBg="0"/>
      <p:bldP spid="215070" grpId="0" autoUpdateAnimBg="0"/>
      <p:bldP spid="215073" grpId="0" autoUpdateAnimBg="0"/>
      <p:bldP spid="215078" grpId="0" autoUpdateAnimBg="0"/>
      <p:bldP spid="22" grpId="0"/>
      <p:bldP spid="23" grpId="0"/>
      <p:bldP spid="24" grpId="0"/>
      <p:bldP spid="25"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2"/>
          <p:cNvSpPr>
            <a:spLocks noChangeArrowheads="1"/>
          </p:cNvSpPr>
          <p:nvPr/>
        </p:nvSpPr>
        <p:spPr bwMode="auto">
          <a:xfrm>
            <a:off x="652463" y="1783854"/>
            <a:ext cx="3740150" cy="330621"/>
          </a:xfrm>
          <a:prstGeom prst="rect">
            <a:avLst/>
          </a:prstGeom>
          <a:noFill/>
          <a:ln w="12700">
            <a:noFill/>
            <a:miter lim="800000"/>
            <a:headEnd/>
            <a:tailEnd/>
          </a:ln>
          <a:effectLst/>
        </p:spPr>
        <p:txBody>
          <a:bodyPr lIns="68034" tIns="33420" rIns="68034" bIns="33420"/>
          <a:lstStyle/>
          <a:p>
            <a:pPr marL="257827" indent="-257827">
              <a:lnSpc>
                <a:spcPct val="90000"/>
              </a:lnSpc>
              <a:spcBef>
                <a:spcPct val="20000"/>
              </a:spcBef>
              <a:buFont typeface="Arial" panose="020B0604020202020204" pitchFamily="34" charset="0"/>
              <a:buChar char="•"/>
              <a:defRPr/>
            </a:pPr>
            <a:r>
              <a:rPr lang="en-US" sz="1805">
                <a:latin typeface="+mn-lt"/>
              </a:rPr>
              <a:t>LSD for Plants 2 and 3</a:t>
            </a:r>
          </a:p>
        </p:txBody>
      </p:sp>
      <p:sp>
        <p:nvSpPr>
          <p:cNvPr id="216086" name="Text Box 22"/>
          <p:cNvSpPr txBox="1">
            <a:spLocks noChangeArrowheads="1"/>
          </p:cNvSpPr>
          <p:nvPr/>
        </p:nvSpPr>
        <p:spPr bwMode="auto">
          <a:xfrm>
            <a:off x="1012826" y="4870449"/>
            <a:ext cx="1533433" cy="370101"/>
          </a:xfrm>
          <a:prstGeom prst="rect">
            <a:avLst/>
          </a:prstGeom>
          <a:noFill/>
          <a:ln w="12700">
            <a:noFill/>
            <a:miter lim="800000"/>
            <a:headEnd/>
            <a:tailEnd/>
          </a:ln>
          <a:effectLst/>
        </p:spPr>
        <p:txBody>
          <a:bodyPr wrap="none">
            <a:spAutoFit/>
          </a:bodyPr>
          <a:lstStyle/>
          <a:p>
            <a:pPr marL="257827" indent="-257827">
              <a:spcBef>
                <a:spcPct val="20000"/>
              </a:spcBef>
              <a:buSzPct val="75000"/>
              <a:buFont typeface="Arial" panose="020B0604020202020204" pitchFamily="34" charset="0"/>
              <a:buChar char="•"/>
              <a:defRPr/>
            </a:pPr>
            <a:r>
              <a:rPr lang="en-US" sz="1805" dirty="0">
                <a:latin typeface="+mn-lt"/>
              </a:rPr>
              <a:t>Conclusion:</a:t>
            </a:r>
          </a:p>
        </p:txBody>
      </p:sp>
      <p:sp>
        <p:nvSpPr>
          <p:cNvPr id="216087" name="Text Box 23"/>
          <p:cNvSpPr txBox="1">
            <a:spLocks noChangeArrowheads="1"/>
          </p:cNvSpPr>
          <p:nvPr/>
        </p:nvSpPr>
        <p:spPr bwMode="auto">
          <a:xfrm>
            <a:off x="1012825" y="4014321"/>
            <a:ext cx="1664558" cy="370101"/>
          </a:xfrm>
          <a:prstGeom prst="rect">
            <a:avLst/>
          </a:prstGeom>
          <a:noFill/>
          <a:ln w="12700">
            <a:noFill/>
            <a:miter lim="800000"/>
            <a:headEnd/>
            <a:tailEnd/>
          </a:ln>
          <a:effectLst/>
        </p:spPr>
        <p:txBody>
          <a:bodyPr wrap="none">
            <a:spAutoFit/>
          </a:bodyPr>
          <a:lstStyle/>
          <a:p>
            <a:pPr marL="257827" indent="-257827">
              <a:spcBef>
                <a:spcPct val="20000"/>
              </a:spcBef>
              <a:buSzPct val="75000"/>
              <a:buFont typeface="Arial" panose="020B0604020202020204" pitchFamily="34" charset="0"/>
              <a:buChar char="•"/>
              <a:defRPr/>
            </a:pPr>
            <a:r>
              <a:rPr lang="en-US" sz="1805" dirty="0">
                <a:latin typeface="+mn-lt"/>
              </a:rPr>
              <a:t>Test Statistic:</a:t>
            </a:r>
          </a:p>
        </p:txBody>
      </p:sp>
      <p:sp>
        <p:nvSpPr>
          <p:cNvPr id="216094" name="Text Box 30"/>
          <p:cNvSpPr txBox="1">
            <a:spLocks noChangeArrowheads="1"/>
          </p:cNvSpPr>
          <p:nvPr/>
        </p:nvSpPr>
        <p:spPr bwMode="auto">
          <a:xfrm>
            <a:off x="1012825" y="3241485"/>
            <a:ext cx="1854803" cy="370101"/>
          </a:xfrm>
          <a:prstGeom prst="rect">
            <a:avLst/>
          </a:prstGeom>
          <a:noFill/>
          <a:ln w="12700">
            <a:noFill/>
            <a:miter lim="800000"/>
            <a:headEnd/>
            <a:tailEnd/>
          </a:ln>
          <a:effectLst/>
        </p:spPr>
        <p:txBody>
          <a:bodyPr wrap="none">
            <a:spAutoFit/>
          </a:bodyPr>
          <a:lstStyle/>
          <a:p>
            <a:pPr marL="257827" indent="-257827">
              <a:spcBef>
                <a:spcPct val="20000"/>
              </a:spcBef>
              <a:buSzPct val="75000"/>
              <a:buFont typeface="Arial" panose="020B0604020202020204" pitchFamily="34" charset="0"/>
              <a:buChar char="•"/>
              <a:defRPr/>
            </a:pPr>
            <a:r>
              <a:rPr lang="en-US" sz="1805" dirty="0">
                <a:latin typeface="+mn-lt"/>
              </a:rPr>
              <a:t>Rejection Rule:</a:t>
            </a:r>
          </a:p>
        </p:txBody>
      </p:sp>
      <p:sp>
        <p:nvSpPr>
          <p:cNvPr id="216097" name="Text Box 33"/>
          <p:cNvSpPr txBox="1">
            <a:spLocks noChangeArrowheads="1"/>
          </p:cNvSpPr>
          <p:nvPr/>
        </p:nvSpPr>
        <p:spPr bwMode="auto">
          <a:xfrm>
            <a:off x="1031875" y="2149089"/>
            <a:ext cx="1926168" cy="370101"/>
          </a:xfrm>
          <a:prstGeom prst="rect">
            <a:avLst/>
          </a:prstGeom>
          <a:noFill/>
          <a:ln w="12700">
            <a:noFill/>
            <a:miter lim="800000"/>
            <a:headEnd/>
            <a:tailEnd/>
          </a:ln>
          <a:effectLst/>
        </p:spPr>
        <p:txBody>
          <a:bodyPr wrap="none">
            <a:spAutoFit/>
          </a:bodyPr>
          <a:lstStyle/>
          <a:p>
            <a:pPr marL="257827" indent="-257827">
              <a:spcBef>
                <a:spcPct val="20000"/>
              </a:spcBef>
              <a:buSzPct val="75000"/>
              <a:buFont typeface="Arial" panose="020B0604020202020204" pitchFamily="34" charset="0"/>
              <a:buChar char="•"/>
              <a:defRPr/>
            </a:pPr>
            <a:r>
              <a:rPr lang="en-US" sz="1805" dirty="0">
                <a:latin typeface="+mn-lt"/>
              </a:rPr>
              <a:t>Hypotheses (C):</a:t>
            </a:r>
          </a:p>
        </p:txBody>
      </p:sp>
      <p:sp>
        <p:nvSpPr>
          <p:cNvPr id="216102" name="Text Box 38"/>
          <p:cNvSpPr txBox="1">
            <a:spLocks noChangeArrowheads="1"/>
          </p:cNvSpPr>
          <p:nvPr/>
        </p:nvSpPr>
        <p:spPr bwMode="auto">
          <a:xfrm>
            <a:off x="1905765" y="5276049"/>
            <a:ext cx="4820840" cy="592342"/>
          </a:xfrm>
          <a:prstGeom prst="rect">
            <a:avLst/>
          </a:prstGeom>
          <a:noFill/>
          <a:ln w="12700">
            <a:noFill/>
            <a:miter lim="800000"/>
            <a:headEnd/>
            <a:tailEnd/>
          </a:ln>
          <a:effectLst/>
        </p:spPr>
        <p:txBody>
          <a:bodyPr wrap="square">
            <a:spAutoFit/>
          </a:bodyPr>
          <a:lstStyle/>
          <a:p>
            <a:pPr algn="l">
              <a:lnSpc>
                <a:spcPct val="90000"/>
              </a:lnSpc>
              <a:spcBef>
                <a:spcPct val="20000"/>
              </a:spcBef>
              <a:buClr>
                <a:srgbClr val="66FFFF"/>
              </a:buClr>
              <a:buSzPct val="75000"/>
              <a:defRPr/>
            </a:pPr>
            <a:r>
              <a:rPr lang="en-US" sz="1805" dirty="0">
                <a:latin typeface="+mn-lt"/>
              </a:rPr>
              <a:t>The mean number of hours worked at Plant 2 is not equal to the mean number worked at Plant 3.</a:t>
            </a:r>
          </a:p>
        </p:txBody>
      </p:sp>
      <p:sp>
        <p:nvSpPr>
          <p:cNvPr id="22" name="TextBox 21"/>
          <p:cNvSpPr txBox="1"/>
          <p:nvPr/>
        </p:nvSpPr>
        <p:spPr>
          <a:xfrm>
            <a:off x="1997239" y="2413784"/>
            <a:ext cx="1178528" cy="370101"/>
          </a:xfrm>
          <a:prstGeom prst="rect">
            <a:avLst/>
          </a:prstGeom>
          <a:noFill/>
          <a:effectLst/>
        </p:spPr>
        <p:txBody>
          <a:bodyPr wrap="none" rtlCol="0">
            <a:spAutoFit/>
          </a:bodyPr>
          <a:lstStyle/>
          <a:p>
            <a:r>
              <a:rPr lang="en-US" sz="1805" i="1" dirty="0">
                <a:latin typeface="+mn-lt"/>
              </a:rPr>
              <a:t>H</a:t>
            </a:r>
            <a:r>
              <a:rPr lang="en-US" sz="1805" baseline="-25000" dirty="0">
                <a:latin typeface="+mn-lt"/>
              </a:rPr>
              <a:t>0</a:t>
            </a:r>
            <a:r>
              <a:rPr lang="en-US" sz="1805" dirty="0">
                <a:latin typeface="+mn-lt"/>
              </a:rPr>
              <a:t>: </a:t>
            </a:r>
            <a:r>
              <a:rPr lang="en-US" sz="1805" i="1">
                <a:latin typeface="Symbol" panose="05050102010706020507" pitchFamily="18" charset="2"/>
              </a:rPr>
              <a:t>m</a:t>
            </a:r>
            <a:r>
              <a:rPr lang="en-US" sz="1805" baseline="-25000">
                <a:latin typeface="+mn-lt"/>
              </a:rPr>
              <a:t>2</a:t>
            </a:r>
            <a:r>
              <a:rPr lang="en-US" sz="1805">
                <a:latin typeface="+mn-lt"/>
              </a:rPr>
              <a:t> </a:t>
            </a:r>
            <a:r>
              <a:rPr lang="en-US" sz="1805" b="1">
                <a:latin typeface="Symbol" panose="05050102010706020507" pitchFamily="18" charset="2"/>
              </a:rPr>
              <a:t>=</a:t>
            </a:r>
            <a:r>
              <a:rPr lang="en-US" sz="1805">
                <a:latin typeface="+mn-lt"/>
              </a:rPr>
              <a:t> </a:t>
            </a:r>
            <a:r>
              <a:rPr lang="en-US" sz="1805" i="1">
                <a:latin typeface="Symbol" panose="05050102010706020507" pitchFamily="18" charset="2"/>
              </a:rPr>
              <a:t>m</a:t>
            </a:r>
            <a:r>
              <a:rPr lang="en-US" sz="1805" baseline="-25000">
                <a:latin typeface="+mn-lt"/>
              </a:rPr>
              <a:t>3</a:t>
            </a:r>
            <a:endParaRPr lang="en-US" sz="1805" baseline="-25000" dirty="0">
              <a:latin typeface="+mn-lt"/>
            </a:endParaRPr>
          </a:p>
        </p:txBody>
      </p:sp>
      <mc:AlternateContent xmlns:mc="http://schemas.openxmlformats.org/markup-compatibility/2006">
        <mc:Choice xmlns:a14="http://schemas.microsoft.com/office/drawing/2010/main" Requires="a14">
          <p:sp>
            <p:nvSpPr>
              <p:cNvPr id="23" name="TextBox 22"/>
              <p:cNvSpPr txBox="1"/>
              <p:nvPr/>
            </p:nvSpPr>
            <p:spPr>
              <a:xfrm>
                <a:off x="1994959" y="2735705"/>
                <a:ext cx="1220206" cy="370101"/>
              </a:xfrm>
              <a:prstGeom prst="rect">
                <a:avLst/>
              </a:prstGeom>
              <a:noFill/>
              <a:effectLst/>
            </p:spPr>
            <p:txBody>
              <a:bodyPr wrap="none" rtlCol="0">
                <a:spAutoFit/>
              </a:bodyPr>
              <a:lstStyle/>
              <a:p>
                <a:r>
                  <a:rPr lang="en-US" sz="1805" i="1" dirty="0">
                    <a:latin typeface="+mn-lt"/>
                  </a:rPr>
                  <a:t>H</a:t>
                </a:r>
                <a:r>
                  <a:rPr lang="en-US" sz="1805" baseline="-25000" dirty="0">
                    <a:latin typeface="+mn-lt"/>
                  </a:rPr>
                  <a:t>a</a:t>
                </a:r>
                <a:r>
                  <a:rPr lang="en-US" sz="1805" dirty="0">
                    <a:latin typeface="+mn-lt"/>
                  </a:rPr>
                  <a:t>: </a:t>
                </a:r>
                <a:r>
                  <a:rPr lang="en-US" sz="1805" i="1" dirty="0">
                    <a:latin typeface="Symbol" panose="05050102010706020507" pitchFamily="18" charset="2"/>
                  </a:rPr>
                  <a:t>m</a:t>
                </a:r>
                <a:r>
                  <a:rPr lang="en-US" sz="1805" baseline="-25000" dirty="0">
                    <a:latin typeface="+mn-lt"/>
                  </a:rPr>
                  <a:t>2</a:t>
                </a:r>
                <a:r>
                  <a:rPr lang="en-US" sz="1805" dirty="0">
                    <a:latin typeface="+mn-lt"/>
                  </a:rPr>
                  <a:t> </a:t>
                </a:r>
                <a14:m>
                  <m:oMath xmlns:m="http://schemas.openxmlformats.org/officeDocument/2006/math">
                    <m:r>
                      <a:rPr lang="en-US" sz="1805" i="1" dirty="0">
                        <a:latin typeface="Cambria Math"/>
                        <a:ea typeface="Cambria Math"/>
                      </a:rPr>
                      <m:t>≠</m:t>
                    </m:r>
                  </m:oMath>
                </a14:m>
                <a:r>
                  <a:rPr lang="en-US" sz="1805" dirty="0">
                    <a:latin typeface="+mn-lt"/>
                  </a:rPr>
                  <a:t> </a:t>
                </a:r>
                <a:r>
                  <a:rPr lang="en-US" sz="1805" i="1" dirty="0">
                    <a:latin typeface="Symbol" panose="05050102010706020507" pitchFamily="18" charset="2"/>
                  </a:rPr>
                  <a:t>m</a:t>
                </a:r>
                <a:r>
                  <a:rPr lang="en-US" sz="1805" baseline="-25000" dirty="0">
                    <a:latin typeface="+mn-lt"/>
                  </a:rPr>
                  <a:t>3</a:t>
                </a:r>
              </a:p>
            </p:txBody>
          </p:sp>
        </mc:Choice>
        <mc:Fallback>
          <p:sp>
            <p:nvSpPr>
              <p:cNvPr id="23" name="TextBox 22"/>
              <p:cNvSpPr txBox="1">
                <a:spLocks noRot="1" noChangeAspect="1" noMove="1" noResize="1" noEditPoints="1" noAdjustHandles="1" noChangeArrowheads="1" noChangeShapeType="1" noTextEdit="1"/>
              </p:cNvSpPr>
              <p:nvPr/>
            </p:nvSpPr>
            <p:spPr>
              <a:xfrm>
                <a:off x="1994959" y="2735705"/>
                <a:ext cx="1220206" cy="370101"/>
              </a:xfrm>
              <a:prstGeom prst="rect">
                <a:avLst/>
              </a:prstGeom>
              <a:blipFill>
                <a:blip r:embed="rId2"/>
                <a:stretch>
                  <a:fillRect l="-4000" t="-11667" b="-28333"/>
                </a:stretch>
              </a:blipFill>
              <a:effectLst/>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24" name="Text Box 19"/>
              <p:cNvSpPr txBox="1">
                <a:spLocks noChangeArrowheads="1"/>
              </p:cNvSpPr>
              <p:nvPr/>
            </p:nvSpPr>
            <p:spPr bwMode="auto">
              <a:xfrm>
                <a:off x="1994959" y="3588425"/>
                <a:ext cx="2839560" cy="370101"/>
              </a:xfrm>
              <a:prstGeom prst="rect">
                <a:avLst/>
              </a:prstGeom>
              <a:noFill/>
              <a:ln w="12700">
                <a:noFill/>
                <a:miter lim="800000"/>
                <a:headEnd/>
                <a:tailEnd/>
              </a:ln>
              <a:effectLst/>
            </p:spPr>
            <p:txBody>
              <a:bodyPr wrap="none">
                <a:spAutoFit/>
              </a:bodyPr>
              <a:lstStyle/>
              <a:p>
                <a:pPr>
                  <a:defRPr/>
                </a:pPr>
                <a:r>
                  <a:rPr lang="en-US" sz="1805" dirty="0">
                    <a:latin typeface="+mn-lt"/>
                  </a:rPr>
                  <a:t>Reject </a:t>
                </a:r>
                <a:r>
                  <a:rPr lang="en-US" sz="1805" i="1" dirty="0">
                    <a:latin typeface="+mn-lt"/>
                  </a:rPr>
                  <a:t>H</a:t>
                </a:r>
                <a:r>
                  <a:rPr lang="en-US" sz="1805" baseline="-25000" dirty="0">
                    <a:latin typeface="+mn-lt"/>
                  </a:rPr>
                  <a:t>0</a:t>
                </a:r>
                <a:r>
                  <a:rPr lang="en-US" sz="1805" dirty="0">
                    <a:latin typeface="+mn-lt"/>
                  </a:rPr>
                  <a:t> if </a:t>
                </a:r>
                <a14:m>
                  <m:oMath xmlns:m="http://schemas.openxmlformats.org/officeDocument/2006/math">
                    <m:d>
                      <m:dPr>
                        <m:begChr m:val="|"/>
                        <m:endChr m:val="|"/>
                        <m:ctrlPr>
                          <a:rPr lang="en-US" sz="1805" i="1">
                            <a:latin typeface="Cambria Math" panose="02040503050406030204" pitchFamily="18" charset="0"/>
                          </a:rPr>
                        </m:ctrlPr>
                      </m:dPr>
                      <m:e>
                        <m:sSub>
                          <m:sSubPr>
                            <m:ctrlPr>
                              <a:rPr lang="en-US" sz="1805" i="1">
                                <a:latin typeface="Cambria Math" panose="02040503050406030204" pitchFamily="18" charset="0"/>
                              </a:rPr>
                            </m:ctrlPr>
                          </m:sSubPr>
                          <m:e>
                            <m:acc>
                              <m:accPr>
                                <m:chr m:val="̅"/>
                                <m:ctrlPr>
                                  <a:rPr lang="en-US" sz="1805" i="1">
                                    <a:latin typeface="Cambria Math" panose="02040503050406030204" pitchFamily="18" charset="0"/>
                                  </a:rPr>
                                </m:ctrlPr>
                              </m:accPr>
                              <m:e>
                                <m:r>
                                  <a:rPr lang="en-US" sz="1805" i="1">
                                    <a:latin typeface="Cambria Math"/>
                                  </a:rPr>
                                  <m:t>𝑥</m:t>
                                </m:r>
                              </m:e>
                            </m:acc>
                          </m:e>
                          <m:sub>
                            <m:r>
                              <a:rPr lang="en-US" sz="1805" i="1">
                                <a:latin typeface="Cambria Math"/>
                              </a:rPr>
                              <m:t>2</m:t>
                            </m:r>
                          </m:sub>
                        </m:sSub>
                        <m:r>
                          <a:rPr lang="en-US" sz="1805" i="1">
                            <a:latin typeface="Cambria Math"/>
                          </a:rPr>
                          <m:t>−</m:t>
                        </m:r>
                        <m:sSub>
                          <m:sSubPr>
                            <m:ctrlPr>
                              <a:rPr lang="en-US" sz="1805" i="1">
                                <a:latin typeface="Cambria Math" panose="02040503050406030204" pitchFamily="18" charset="0"/>
                              </a:rPr>
                            </m:ctrlPr>
                          </m:sSubPr>
                          <m:e>
                            <m:acc>
                              <m:accPr>
                                <m:chr m:val="̅"/>
                                <m:ctrlPr>
                                  <a:rPr lang="en-US" sz="1805" i="1">
                                    <a:latin typeface="Cambria Math" panose="02040503050406030204" pitchFamily="18" charset="0"/>
                                  </a:rPr>
                                </m:ctrlPr>
                              </m:accPr>
                              <m:e>
                                <m:r>
                                  <a:rPr lang="en-US" sz="1805" i="1">
                                    <a:latin typeface="Cambria Math"/>
                                  </a:rPr>
                                  <m:t>𝑥</m:t>
                                </m:r>
                              </m:e>
                            </m:acc>
                          </m:e>
                          <m:sub>
                            <m:r>
                              <a:rPr lang="en-US" sz="1805" i="1">
                                <a:latin typeface="Cambria Math"/>
                              </a:rPr>
                              <m:t>3</m:t>
                            </m:r>
                          </m:sub>
                        </m:sSub>
                      </m:e>
                    </m:d>
                  </m:oMath>
                </a14:m>
                <a:r>
                  <a:rPr lang="en-US" sz="1805" dirty="0">
                    <a:latin typeface="+mn-lt"/>
                  </a:rPr>
                  <a:t> </a:t>
                </a:r>
                <a14:m>
                  <m:oMath xmlns:m="http://schemas.openxmlformats.org/officeDocument/2006/math">
                    <m:r>
                      <a:rPr lang="en-US" sz="1805" i="1" dirty="0">
                        <a:latin typeface="Cambria Math" panose="02040503050406030204" pitchFamily="18" charset="0"/>
                        <a:ea typeface="Cambria Math" panose="02040503050406030204" pitchFamily="18" charset="0"/>
                      </a:rPr>
                      <m:t>≥</m:t>
                    </m:r>
                  </m:oMath>
                </a14:m>
                <a:r>
                  <a:rPr lang="en-US" sz="1805" dirty="0">
                    <a:latin typeface="+mn-lt"/>
                  </a:rPr>
                  <a:t> 6.98</a:t>
                </a:r>
              </a:p>
            </p:txBody>
          </p:sp>
        </mc:Choice>
        <mc:Fallback>
          <p:sp>
            <p:nvSpPr>
              <p:cNvPr id="24" name="Text Box 19"/>
              <p:cNvSpPr txBox="1">
                <a:spLocks noRot="1" noChangeAspect="1" noMove="1" noResize="1" noEditPoints="1" noAdjustHandles="1" noChangeArrowheads="1" noChangeShapeType="1" noTextEdit="1"/>
              </p:cNvSpPr>
              <p:nvPr/>
            </p:nvSpPr>
            <p:spPr bwMode="auto">
              <a:xfrm>
                <a:off x="1994959" y="3588425"/>
                <a:ext cx="2839560" cy="370101"/>
              </a:xfrm>
              <a:prstGeom prst="rect">
                <a:avLst/>
              </a:prstGeom>
              <a:blipFill>
                <a:blip r:embed="rId3"/>
                <a:stretch>
                  <a:fillRect l="-1717" t="-10000" r="-1073" b="-26667"/>
                </a:stretch>
              </a:blipFill>
              <a:ln w="12700">
                <a:noFill/>
                <a:miter lim="800000"/>
                <a:headEnd/>
                <a:tailEnd/>
              </a:ln>
              <a:effectLst/>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25" name="Text Box 19"/>
              <p:cNvSpPr txBox="1">
                <a:spLocks noChangeArrowheads="1"/>
              </p:cNvSpPr>
              <p:nvPr/>
            </p:nvSpPr>
            <p:spPr bwMode="auto">
              <a:xfrm>
                <a:off x="1905765" y="4384473"/>
                <a:ext cx="2596737" cy="370101"/>
              </a:xfrm>
              <a:prstGeom prst="rect">
                <a:avLst/>
              </a:prstGeom>
              <a:noFill/>
              <a:ln w="12700">
                <a:noFill/>
                <a:miter lim="800000"/>
                <a:headEnd/>
                <a:tailEnd/>
              </a:ln>
              <a:effectLst/>
            </p:spPr>
            <p:txBody>
              <a:bodyPr wrap="none">
                <a:spAutoFit/>
              </a:bodyPr>
              <a:lstStyle/>
              <a:p>
                <a:pPr>
                  <a:defRPr/>
                </a:pPr>
                <a14:m>
                  <m:oMath xmlns:m="http://schemas.openxmlformats.org/officeDocument/2006/math">
                    <m:d>
                      <m:dPr>
                        <m:begChr m:val="|"/>
                        <m:endChr m:val="|"/>
                        <m:ctrlPr>
                          <a:rPr lang="en-US" sz="1805" i="1">
                            <a:latin typeface="Cambria Math" panose="02040503050406030204" pitchFamily="18" charset="0"/>
                          </a:rPr>
                        </m:ctrlPr>
                      </m:dPr>
                      <m:e>
                        <m:sSub>
                          <m:sSubPr>
                            <m:ctrlPr>
                              <a:rPr lang="en-US" sz="1805" i="1">
                                <a:latin typeface="Cambria Math" panose="02040503050406030204" pitchFamily="18" charset="0"/>
                              </a:rPr>
                            </m:ctrlPr>
                          </m:sSubPr>
                          <m:e>
                            <m:acc>
                              <m:accPr>
                                <m:chr m:val="̅"/>
                                <m:ctrlPr>
                                  <a:rPr lang="en-US" sz="1805" i="1">
                                    <a:latin typeface="Cambria Math" panose="02040503050406030204" pitchFamily="18" charset="0"/>
                                  </a:rPr>
                                </m:ctrlPr>
                              </m:accPr>
                              <m:e>
                                <m:r>
                                  <a:rPr lang="en-US" sz="1805" i="1">
                                    <a:latin typeface="Cambria Math"/>
                                  </a:rPr>
                                  <m:t>𝑥</m:t>
                                </m:r>
                              </m:e>
                            </m:acc>
                          </m:e>
                          <m:sub>
                            <m:r>
                              <a:rPr lang="en-US" sz="1805" i="1">
                                <a:latin typeface="Cambria Math"/>
                              </a:rPr>
                              <m:t>2</m:t>
                            </m:r>
                          </m:sub>
                        </m:sSub>
                        <m:r>
                          <a:rPr lang="en-US" sz="1805" i="1">
                            <a:latin typeface="Cambria Math"/>
                          </a:rPr>
                          <m:t>−</m:t>
                        </m:r>
                        <m:sSub>
                          <m:sSubPr>
                            <m:ctrlPr>
                              <a:rPr lang="en-US" sz="1805" i="1">
                                <a:latin typeface="Cambria Math" panose="02040503050406030204" pitchFamily="18" charset="0"/>
                              </a:rPr>
                            </m:ctrlPr>
                          </m:sSubPr>
                          <m:e>
                            <m:acc>
                              <m:accPr>
                                <m:chr m:val="̅"/>
                                <m:ctrlPr>
                                  <a:rPr lang="en-US" sz="1805" i="1">
                                    <a:latin typeface="Cambria Math" panose="02040503050406030204" pitchFamily="18" charset="0"/>
                                  </a:rPr>
                                </m:ctrlPr>
                              </m:accPr>
                              <m:e>
                                <m:r>
                                  <a:rPr lang="en-US" sz="1805" i="1">
                                    <a:latin typeface="Cambria Math"/>
                                  </a:rPr>
                                  <m:t>𝑥</m:t>
                                </m:r>
                              </m:e>
                            </m:acc>
                          </m:e>
                          <m:sub>
                            <m:r>
                              <a:rPr lang="en-US" sz="1805" i="1">
                                <a:latin typeface="Cambria Math"/>
                              </a:rPr>
                              <m:t>3</m:t>
                            </m:r>
                          </m:sub>
                        </m:sSub>
                      </m:e>
                    </m:d>
                  </m:oMath>
                </a14:m>
                <a:r>
                  <a:rPr lang="en-US" sz="1805" dirty="0">
                    <a:latin typeface="+mn-lt"/>
                  </a:rPr>
                  <a:t> = |68 - 57| = 11</a:t>
                </a:r>
              </a:p>
            </p:txBody>
          </p:sp>
        </mc:Choice>
        <mc:Fallback>
          <p:sp>
            <p:nvSpPr>
              <p:cNvPr id="25" name="Text Box 19"/>
              <p:cNvSpPr txBox="1">
                <a:spLocks noRot="1" noChangeAspect="1" noMove="1" noResize="1" noEditPoints="1" noAdjustHandles="1" noChangeArrowheads="1" noChangeShapeType="1" noTextEdit="1"/>
              </p:cNvSpPr>
              <p:nvPr/>
            </p:nvSpPr>
            <p:spPr bwMode="auto">
              <a:xfrm>
                <a:off x="1905765" y="4384473"/>
                <a:ext cx="2596737" cy="370101"/>
              </a:xfrm>
              <a:prstGeom prst="rect">
                <a:avLst/>
              </a:prstGeom>
              <a:blipFill>
                <a:blip r:embed="rId4"/>
                <a:stretch>
                  <a:fillRect t="-8197" r="-939" b="-24590"/>
                </a:stretch>
              </a:blipFill>
              <a:ln w="12700">
                <a:noFill/>
                <a:miter lim="800000"/>
                <a:headEnd/>
                <a:tailEnd/>
              </a:ln>
              <a:effectLst/>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4" name="Rectangle 2"/>
              <p:cNvSpPr txBox="1">
                <a:spLocks noChangeArrowheads="1"/>
              </p:cNvSpPr>
              <p:nvPr/>
            </p:nvSpPr>
            <p:spPr>
              <a:xfrm>
                <a:off x="429985" y="1083867"/>
                <a:ext cx="7772400" cy="508635"/>
              </a:xfrm>
              <a:prstGeom prst="rect">
                <a:avLst/>
              </a:prstGeom>
            </p:spPr>
            <p:txBody>
              <a:bodyPr>
                <a:normAutofit/>
              </a:bodyPr>
              <a:lstStyle>
                <a:lvl1pPr algn="l" defTabSz="914400" rtl="0" eaLnBrk="1" latinLnBrk="0" hangingPunct="1">
                  <a:lnSpc>
                    <a:spcPct val="90000"/>
                  </a:lnSpc>
                  <a:spcBef>
                    <a:spcPct val="0"/>
                  </a:spcBef>
                  <a:buNone/>
                  <a:defRPr sz="3200" kern="1200">
                    <a:solidFill>
                      <a:schemeClr val="tx1"/>
                    </a:solidFill>
                    <a:latin typeface="+mn-lt"/>
                    <a:ea typeface="+mj-ea"/>
                    <a:cs typeface="+mj-cs"/>
                  </a:defRPr>
                </a:lvl1pPr>
              </a:lstStyle>
              <a:p>
                <a:pPr fontAlgn="auto">
                  <a:spcAft>
                    <a:spcPts val="0"/>
                  </a:spcAft>
                  <a:defRPr/>
                </a:pPr>
                <a:r>
                  <a:rPr lang="en-US" sz="2400" b="1" dirty="0"/>
                  <a:t>Fisher’s LSD Procedure Based on the Test Statistic </a:t>
                </a:r>
                <a14:m>
                  <m:oMath xmlns:m="http://schemas.openxmlformats.org/officeDocument/2006/math">
                    <m:sSub>
                      <m:sSubPr>
                        <m:ctrlPr>
                          <a:rPr lang="en-US" sz="2400" b="1" i="1">
                            <a:latin typeface="Cambria Math" panose="02040503050406030204" pitchFamily="18" charset="0"/>
                          </a:rPr>
                        </m:ctrlPr>
                      </m:sSubPr>
                      <m:e>
                        <m:acc>
                          <m:accPr>
                            <m:chr m:val="̅"/>
                            <m:ctrlPr>
                              <a:rPr lang="en-US" sz="2400" b="1" i="1">
                                <a:latin typeface="Cambria Math" panose="02040503050406030204" pitchFamily="18" charset="0"/>
                              </a:rPr>
                            </m:ctrlPr>
                          </m:accPr>
                          <m:e>
                            <m:r>
                              <a:rPr lang="en-US" sz="2400" b="1" i="1">
                                <a:latin typeface="Cambria Math"/>
                              </a:rPr>
                              <m:t>𝒙</m:t>
                            </m:r>
                          </m:e>
                        </m:acc>
                      </m:e>
                      <m:sub>
                        <m:r>
                          <a:rPr lang="en-US" sz="2400" b="1" i="1">
                            <a:latin typeface="Cambria Math"/>
                          </a:rPr>
                          <m:t>𝒊</m:t>
                        </m:r>
                      </m:sub>
                    </m:sSub>
                    <m:r>
                      <a:rPr lang="en-US" sz="2400" b="1" i="1">
                        <a:latin typeface="Cambria Math"/>
                      </a:rPr>
                      <m:t>−</m:t>
                    </m:r>
                    <m:sSub>
                      <m:sSubPr>
                        <m:ctrlPr>
                          <a:rPr lang="en-US" sz="2400" b="1" i="1">
                            <a:latin typeface="Cambria Math" panose="02040503050406030204" pitchFamily="18" charset="0"/>
                          </a:rPr>
                        </m:ctrlPr>
                      </m:sSubPr>
                      <m:e>
                        <m:acc>
                          <m:accPr>
                            <m:chr m:val="̅"/>
                            <m:ctrlPr>
                              <a:rPr lang="en-US" sz="2400" b="1" i="1">
                                <a:latin typeface="Cambria Math" panose="02040503050406030204" pitchFamily="18" charset="0"/>
                              </a:rPr>
                            </m:ctrlPr>
                          </m:accPr>
                          <m:e>
                            <m:r>
                              <a:rPr lang="en-US" sz="2400" b="1" i="1">
                                <a:latin typeface="Cambria Math"/>
                              </a:rPr>
                              <m:t>𝒙</m:t>
                            </m:r>
                          </m:e>
                        </m:acc>
                      </m:e>
                      <m:sub>
                        <m:r>
                          <a:rPr lang="en-US" sz="2400" b="1" i="1">
                            <a:latin typeface="Cambria Math"/>
                          </a:rPr>
                          <m:t>𝒋</m:t>
                        </m:r>
                      </m:sub>
                    </m:sSub>
                  </m:oMath>
                </a14:m>
                <a:endParaRPr lang="en-US" sz="2400" b="1" i="1" baseline="-25000" dirty="0"/>
              </a:p>
            </p:txBody>
          </p:sp>
        </mc:Choice>
        <mc:Fallback>
          <p:sp>
            <p:nvSpPr>
              <p:cNvPr id="14" name="Rectangle 2"/>
              <p:cNvSpPr txBox="1">
                <a:spLocks noRot="1" noChangeAspect="1" noMove="1" noResize="1" noEditPoints="1" noAdjustHandles="1" noChangeArrowheads="1" noChangeShapeType="1" noTextEdit="1"/>
              </p:cNvSpPr>
              <p:nvPr/>
            </p:nvSpPr>
            <p:spPr>
              <a:xfrm>
                <a:off x="429985" y="1083867"/>
                <a:ext cx="7772400" cy="508635"/>
              </a:xfrm>
              <a:prstGeom prst="rect">
                <a:avLst/>
              </a:prstGeom>
              <a:blipFill>
                <a:blip r:embed="rId5"/>
                <a:stretch>
                  <a:fillRect l="-1255" t="-14458" b="-13253"/>
                </a:stretch>
              </a:blipFill>
            </p:spPr>
            <p:txBody>
              <a:bodyPr/>
              <a:lstStyle/>
              <a:p>
                <a:r>
                  <a:rPr lang="en-US">
                    <a:noFill/>
                  </a:rPr>
                  <a:t> </a:t>
                </a:r>
              </a:p>
            </p:txBody>
          </p:sp>
        </mc:Fallback>
      </mc:AlternateContent>
    </p:spTree>
    <p:extLst>
      <p:ext uri="{BB962C8B-B14F-4D97-AF65-F5344CB8AC3E}">
        <p14:creationId xmlns:p14="http://schemas.microsoft.com/office/powerpoint/2010/main" val="3671318699"/>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216097"/>
                                        </p:tgtEl>
                                        <p:attrNameLst>
                                          <p:attrName>style.visibility</p:attrName>
                                        </p:attrNameLst>
                                      </p:cBhvr>
                                      <p:to>
                                        <p:strVal val="visible"/>
                                      </p:to>
                                    </p:set>
                                    <p:animEffect transition="in" filter="slide(fromTop)">
                                      <p:cBhvr>
                                        <p:cTn id="7" dur="500"/>
                                        <p:tgtEl>
                                          <p:spTgt spid="216097"/>
                                        </p:tgtEl>
                                      </p:cBhvr>
                                    </p:animEffect>
                                  </p:childTnLst>
                                </p:cTn>
                              </p:par>
                            </p:childTnLst>
                          </p:cTn>
                        </p:par>
                        <p:par>
                          <p:cTn id="8" fill="hold">
                            <p:stCondLst>
                              <p:cond delay="500"/>
                            </p:stCondLst>
                            <p:childTnLst>
                              <p:par>
                                <p:cTn id="9" presetID="22" presetClass="entr" presetSubtype="8" fill="hold" grpId="0" nodeType="afterEffect">
                                  <p:stCondLst>
                                    <p:cond delay="250"/>
                                  </p:stCondLst>
                                  <p:childTnLst>
                                    <p:set>
                                      <p:cBhvr>
                                        <p:cTn id="10" dur="1" fill="hold">
                                          <p:stCondLst>
                                            <p:cond delay="0"/>
                                          </p:stCondLst>
                                        </p:cTn>
                                        <p:tgtEl>
                                          <p:spTgt spid="22"/>
                                        </p:tgtEl>
                                        <p:attrNameLst>
                                          <p:attrName>style.visibility</p:attrName>
                                        </p:attrNameLst>
                                      </p:cBhvr>
                                      <p:to>
                                        <p:strVal val="visible"/>
                                      </p:to>
                                    </p:set>
                                    <p:animEffect transition="in" filter="wipe(left)">
                                      <p:cBhvr>
                                        <p:cTn id="11" dur="500"/>
                                        <p:tgtEl>
                                          <p:spTgt spid="22"/>
                                        </p:tgtEl>
                                      </p:cBhvr>
                                    </p:animEffect>
                                  </p:childTnLst>
                                </p:cTn>
                              </p:par>
                            </p:childTnLst>
                          </p:cTn>
                        </p:par>
                        <p:par>
                          <p:cTn id="12" fill="hold">
                            <p:stCondLst>
                              <p:cond delay="1250"/>
                            </p:stCondLst>
                            <p:childTnLst>
                              <p:par>
                                <p:cTn id="13" presetID="22" presetClass="entr" presetSubtype="8" fill="hold" grpId="0" nodeType="afterEffect">
                                  <p:stCondLst>
                                    <p:cond delay="500"/>
                                  </p:stCondLst>
                                  <p:childTnLst>
                                    <p:set>
                                      <p:cBhvr>
                                        <p:cTn id="14" dur="1" fill="hold">
                                          <p:stCondLst>
                                            <p:cond delay="0"/>
                                          </p:stCondLst>
                                        </p:cTn>
                                        <p:tgtEl>
                                          <p:spTgt spid="23"/>
                                        </p:tgtEl>
                                        <p:attrNameLst>
                                          <p:attrName>style.visibility</p:attrName>
                                        </p:attrNameLst>
                                      </p:cBhvr>
                                      <p:to>
                                        <p:strVal val="visible"/>
                                      </p:to>
                                    </p:set>
                                    <p:animEffect transition="in" filter="wipe(left)">
                                      <p:cBhvr>
                                        <p:cTn id="15" dur="500"/>
                                        <p:tgtEl>
                                          <p:spTgt spid="23"/>
                                        </p:tgtEl>
                                      </p:cBhvr>
                                    </p:animEffect>
                                  </p:childTnLst>
                                </p:cTn>
                              </p:par>
                            </p:childTnLst>
                          </p:cTn>
                        </p:par>
                      </p:childTnLst>
                    </p:cTn>
                  </p:par>
                  <p:par>
                    <p:cTn id="16" fill="hold">
                      <p:stCondLst>
                        <p:cond delay="indefinite"/>
                      </p:stCondLst>
                      <p:childTnLst>
                        <p:par>
                          <p:cTn id="17" fill="hold">
                            <p:stCondLst>
                              <p:cond delay="0"/>
                            </p:stCondLst>
                            <p:childTnLst>
                              <p:par>
                                <p:cTn id="18" presetID="12" presetClass="entr" presetSubtype="1" fill="hold" grpId="0" nodeType="clickEffect">
                                  <p:stCondLst>
                                    <p:cond delay="0"/>
                                  </p:stCondLst>
                                  <p:childTnLst>
                                    <p:set>
                                      <p:cBhvr>
                                        <p:cTn id="19" dur="1" fill="hold">
                                          <p:stCondLst>
                                            <p:cond delay="0"/>
                                          </p:stCondLst>
                                        </p:cTn>
                                        <p:tgtEl>
                                          <p:spTgt spid="216094"/>
                                        </p:tgtEl>
                                        <p:attrNameLst>
                                          <p:attrName>style.visibility</p:attrName>
                                        </p:attrNameLst>
                                      </p:cBhvr>
                                      <p:to>
                                        <p:strVal val="visible"/>
                                      </p:to>
                                    </p:set>
                                    <p:animEffect transition="in" filter="slide(fromTop)">
                                      <p:cBhvr>
                                        <p:cTn id="20" dur="500"/>
                                        <p:tgtEl>
                                          <p:spTgt spid="216094"/>
                                        </p:tgtEl>
                                      </p:cBhvr>
                                    </p:animEffect>
                                  </p:childTnLst>
                                </p:cTn>
                              </p:par>
                            </p:childTnLst>
                          </p:cTn>
                        </p:par>
                        <p:par>
                          <p:cTn id="21" fill="hold">
                            <p:stCondLst>
                              <p:cond delay="500"/>
                            </p:stCondLst>
                            <p:childTnLst>
                              <p:par>
                                <p:cTn id="22" presetID="22" presetClass="entr" presetSubtype="8" fill="hold" grpId="0" nodeType="afterEffect">
                                  <p:stCondLst>
                                    <p:cond delay="750"/>
                                  </p:stCondLst>
                                  <p:childTnLst>
                                    <p:set>
                                      <p:cBhvr>
                                        <p:cTn id="23" dur="1" fill="hold">
                                          <p:stCondLst>
                                            <p:cond delay="0"/>
                                          </p:stCondLst>
                                        </p:cTn>
                                        <p:tgtEl>
                                          <p:spTgt spid="24"/>
                                        </p:tgtEl>
                                        <p:attrNameLst>
                                          <p:attrName>style.visibility</p:attrName>
                                        </p:attrNameLst>
                                      </p:cBhvr>
                                      <p:to>
                                        <p:strVal val="visible"/>
                                      </p:to>
                                    </p:set>
                                    <p:animEffect transition="in" filter="wipe(left)">
                                      <p:cBhvr>
                                        <p:cTn id="24" dur="500"/>
                                        <p:tgtEl>
                                          <p:spTgt spid="24"/>
                                        </p:tgtEl>
                                      </p:cBhvr>
                                    </p:animEffect>
                                  </p:childTnLst>
                                </p:cTn>
                              </p:par>
                            </p:childTnLst>
                          </p:cTn>
                        </p:par>
                      </p:childTnLst>
                    </p:cTn>
                  </p:par>
                  <p:par>
                    <p:cTn id="25" fill="hold">
                      <p:stCondLst>
                        <p:cond delay="indefinite"/>
                      </p:stCondLst>
                      <p:childTnLst>
                        <p:par>
                          <p:cTn id="26" fill="hold">
                            <p:stCondLst>
                              <p:cond delay="0"/>
                            </p:stCondLst>
                            <p:childTnLst>
                              <p:par>
                                <p:cTn id="27" presetID="12" presetClass="entr" presetSubtype="1" fill="hold" grpId="0" nodeType="clickEffect">
                                  <p:stCondLst>
                                    <p:cond delay="0"/>
                                  </p:stCondLst>
                                  <p:childTnLst>
                                    <p:set>
                                      <p:cBhvr>
                                        <p:cTn id="28" dur="1" fill="hold">
                                          <p:stCondLst>
                                            <p:cond delay="0"/>
                                          </p:stCondLst>
                                        </p:cTn>
                                        <p:tgtEl>
                                          <p:spTgt spid="216087"/>
                                        </p:tgtEl>
                                        <p:attrNameLst>
                                          <p:attrName>style.visibility</p:attrName>
                                        </p:attrNameLst>
                                      </p:cBhvr>
                                      <p:to>
                                        <p:strVal val="visible"/>
                                      </p:to>
                                    </p:set>
                                    <p:animEffect transition="in" filter="slide(fromTop)">
                                      <p:cBhvr>
                                        <p:cTn id="29" dur="500"/>
                                        <p:tgtEl>
                                          <p:spTgt spid="216087"/>
                                        </p:tgtEl>
                                      </p:cBhvr>
                                    </p:animEffect>
                                  </p:childTnLst>
                                </p:cTn>
                              </p:par>
                            </p:childTnLst>
                          </p:cTn>
                        </p:par>
                        <p:par>
                          <p:cTn id="30" fill="hold">
                            <p:stCondLst>
                              <p:cond delay="500"/>
                            </p:stCondLst>
                            <p:childTnLst>
                              <p:par>
                                <p:cTn id="31" presetID="22" presetClass="entr" presetSubtype="8" fill="hold" grpId="0" nodeType="afterEffect">
                                  <p:stCondLst>
                                    <p:cond delay="750"/>
                                  </p:stCondLst>
                                  <p:childTnLst>
                                    <p:set>
                                      <p:cBhvr>
                                        <p:cTn id="32" dur="1" fill="hold">
                                          <p:stCondLst>
                                            <p:cond delay="0"/>
                                          </p:stCondLst>
                                        </p:cTn>
                                        <p:tgtEl>
                                          <p:spTgt spid="25"/>
                                        </p:tgtEl>
                                        <p:attrNameLst>
                                          <p:attrName>style.visibility</p:attrName>
                                        </p:attrNameLst>
                                      </p:cBhvr>
                                      <p:to>
                                        <p:strVal val="visible"/>
                                      </p:to>
                                    </p:set>
                                    <p:animEffect transition="in" filter="wipe(left)">
                                      <p:cBhvr>
                                        <p:cTn id="33" dur="500"/>
                                        <p:tgtEl>
                                          <p:spTgt spid="25"/>
                                        </p:tgtEl>
                                      </p:cBhvr>
                                    </p:animEffect>
                                  </p:childTnLst>
                                </p:cTn>
                              </p:par>
                            </p:childTnLst>
                          </p:cTn>
                        </p:par>
                      </p:childTnLst>
                    </p:cTn>
                  </p:par>
                  <p:par>
                    <p:cTn id="34" fill="hold">
                      <p:stCondLst>
                        <p:cond delay="indefinite"/>
                      </p:stCondLst>
                      <p:childTnLst>
                        <p:par>
                          <p:cTn id="35" fill="hold">
                            <p:stCondLst>
                              <p:cond delay="0"/>
                            </p:stCondLst>
                            <p:childTnLst>
                              <p:par>
                                <p:cTn id="36" presetID="12" presetClass="entr" presetSubtype="1" fill="hold" grpId="0" nodeType="clickEffect">
                                  <p:stCondLst>
                                    <p:cond delay="0"/>
                                  </p:stCondLst>
                                  <p:childTnLst>
                                    <p:set>
                                      <p:cBhvr>
                                        <p:cTn id="37" dur="1" fill="hold">
                                          <p:stCondLst>
                                            <p:cond delay="0"/>
                                          </p:stCondLst>
                                        </p:cTn>
                                        <p:tgtEl>
                                          <p:spTgt spid="216086"/>
                                        </p:tgtEl>
                                        <p:attrNameLst>
                                          <p:attrName>style.visibility</p:attrName>
                                        </p:attrNameLst>
                                      </p:cBhvr>
                                      <p:to>
                                        <p:strVal val="visible"/>
                                      </p:to>
                                    </p:set>
                                    <p:animEffect transition="in" filter="slide(fromTop)">
                                      <p:cBhvr>
                                        <p:cTn id="38" dur="500"/>
                                        <p:tgtEl>
                                          <p:spTgt spid="216086"/>
                                        </p:tgtEl>
                                      </p:cBhvr>
                                    </p:animEffect>
                                  </p:childTnLst>
                                </p:cTn>
                              </p:par>
                            </p:childTnLst>
                          </p:cTn>
                        </p:par>
                        <p:par>
                          <p:cTn id="39" fill="hold">
                            <p:stCondLst>
                              <p:cond delay="500"/>
                            </p:stCondLst>
                            <p:childTnLst>
                              <p:par>
                                <p:cTn id="40" presetID="3" presetClass="entr" presetSubtype="10" fill="hold" grpId="0" nodeType="afterEffect">
                                  <p:stCondLst>
                                    <p:cond delay="1000"/>
                                  </p:stCondLst>
                                  <p:childTnLst>
                                    <p:set>
                                      <p:cBhvr>
                                        <p:cTn id="41" dur="1" fill="hold">
                                          <p:stCondLst>
                                            <p:cond delay="0"/>
                                          </p:stCondLst>
                                        </p:cTn>
                                        <p:tgtEl>
                                          <p:spTgt spid="216102"/>
                                        </p:tgtEl>
                                        <p:attrNameLst>
                                          <p:attrName>style.visibility</p:attrName>
                                        </p:attrNameLst>
                                      </p:cBhvr>
                                      <p:to>
                                        <p:strVal val="visible"/>
                                      </p:to>
                                    </p:set>
                                    <p:animEffect transition="in" filter="blinds(horizontal)">
                                      <p:cBhvr>
                                        <p:cTn id="42" dur="500"/>
                                        <p:tgtEl>
                                          <p:spTgt spid="2161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6086" grpId="0" autoUpdateAnimBg="0"/>
      <p:bldP spid="216087" grpId="0" autoUpdateAnimBg="0"/>
      <p:bldP spid="216094" grpId="0" autoUpdateAnimBg="0"/>
      <p:bldP spid="216097" grpId="0" autoUpdateAnimBg="0"/>
      <p:bldP spid="216102" grpId="0" autoUpdateAnimBg="0"/>
      <p:bldP spid="22" grpId="0"/>
      <p:bldP spid="23" grpId="0"/>
      <p:bldP spid="24" grpId="0"/>
      <p:bldP spid="25" grpId="0"/>
    </p:bld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a:xfrm>
            <a:off x="538713" y="996096"/>
            <a:ext cx="7886700" cy="546659"/>
          </a:xfrm>
        </p:spPr>
        <p:txBody>
          <a:bodyPr/>
          <a:lstStyle/>
          <a:p>
            <a:pPr>
              <a:defRPr/>
            </a:pPr>
            <a:r>
              <a:rPr lang="en-US" sz="2400" dirty="0"/>
              <a:t>Type I Error Rates</a:t>
            </a:r>
          </a:p>
        </p:txBody>
      </p:sp>
      <p:sp>
        <p:nvSpPr>
          <p:cNvPr id="161795" name="Rectangle 3"/>
          <p:cNvSpPr>
            <a:spLocks noGrp="1" noChangeArrowheads="1"/>
          </p:cNvSpPr>
          <p:nvPr>
            <p:ph idx="1"/>
          </p:nvPr>
        </p:nvSpPr>
        <p:spPr>
          <a:xfrm>
            <a:off x="653013" y="3605113"/>
            <a:ext cx="7772400" cy="632334"/>
          </a:xfrm>
        </p:spPr>
        <p:txBody>
          <a:bodyPr>
            <a:noAutofit/>
          </a:bodyPr>
          <a:lstStyle/>
          <a:p>
            <a:pPr marL="254246" indent="-254246">
              <a:defRPr/>
            </a:pPr>
            <a:r>
              <a:rPr lang="en-US" sz="1800" dirty="0"/>
              <a:t>The </a:t>
            </a:r>
            <a:r>
              <a:rPr lang="en-US" sz="1800" dirty="0" err="1"/>
              <a:t>experimentwise</a:t>
            </a:r>
            <a:r>
              <a:rPr lang="en-US" sz="1800" dirty="0"/>
              <a:t> Type I error rate gets larger for problems with more populations (larger </a:t>
            </a:r>
            <a:r>
              <a:rPr lang="en-US" sz="1800" i="1" dirty="0"/>
              <a:t>k</a:t>
            </a:r>
            <a:r>
              <a:rPr lang="en-US" sz="1800" dirty="0"/>
              <a:t>).</a:t>
            </a:r>
          </a:p>
        </p:txBody>
      </p:sp>
      <p:sp>
        <p:nvSpPr>
          <p:cNvPr id="161797" name="Text Box 5"/>
          <p:cNvSpPr txBox="1">
            <a:spLocks noChangeArrowheads="1"/>
          </p:cNvSpPr>
          <p:nvPr/>
        </p:nvSpPr>
        <p:spPr bwMode="auto">
          <a:xfrm>
            <a:off x="1666487" y="3104355"/>
            <a:ext cx="2167581" cy="370101"/>
          </a:xfrm>
          <a:prstGeom prst="rect">
            <a:avLst/>
          </a:prstGeom>
          <a:noFill/>
          <a:ln w="12700">
            <a:noFill/>
            <a:miter lim="800000"/>
            <a:headEnd/>
            <a:tailEnd/>
          </a:ln>
          <a:effectLst/>
        </p:spPr>
        <p:txBody>
          <a:bodyPr wrap="none">
            <a:spAutoFit/>
          </a:bodyPr>
          <a:lstStyle/>
          <a:p>
            <a:pPr>
              <a:spcBef>
                <a:spcPct val="20000"/>
              </a:spcBef>
              <a:buClr>
                <a:srgbClr val="66FFFF"/>
              </a:buClr>
              <a:buSzPct val="75000"/>
              <a:buFont typeface="Monotype Sorts" pitchFamily="2" charset="2"/>
              <a:buNone/>
              <a:defRPr/>
            </a:pPr>
            <a:r>
              <a:rPr lang="en-US" sz="1805" i="1" dirty="0" err="1">
                <a:latin typeface="Symbol" panose="05050102010706020507" pitchFamily="18" charset="2"/>
              </a:rPr>
              <a:t>a</a:t>
            </a:r>
            <a:r>
              <a:rPr lang="en-US" sz="1805" baseline="-25000" dirty="0" err="1">
                <a:latin typeface="+mn-lt"/>
              </a:rPr>
              <a:t>EW</a:t>
            </a:r>
            <a:r>
              <a:rPr lang="en-US" sz="1805" dirty="0">
                <a:latin typeface="+mn-lt"/>
              </a:rPr>
              <a:t> = 1 – (1 – </a:t>
            </a:r>
            <a:r>
              <a:rPr lang="en-US" sz="1805" i="1" dirty="0">
                <a:latin typeface="Symbol" panose="05050102010706020507" pitchFamily="18" charset="2"/>
              </a:rPr>
              <a:t>a</a:t>
            </a:r>
            <a:r>
              <a:rPr lang="en-US" sz="1805" dirty="0">
                <a:latin typeface="+mn-lt"/>
              </a:rPr>
              <a:t>)</a:t>
            </a:r>
            <a:r>
              <a:rPr lang="en-US" sz="1805" baseline="30000" dirty="0">
                <a:latin typeface="+mn-lt"/>
              </a:rPr>
              <a:t>(</a:t>
            </a:r>
            <a:r>
              <a:rPr lang="en-US" sz="1805" i="1" baseline="30000" dirty="0">
                <a:latin typeface="+mn-lt"/>
              </a:rPr>
              <a:t>k </a:t>
            </a:r>
            <a:r>
              <a:rPr lang="en-US" sz="1805" baseline="30000" dirty="0">
                <a:latin typeface="+mn-lt"/>
              </a:rPr>
              <a:t>– 1)!</a:t>
            </a:r>
            <a:endParaRPr lang="en-US" dirty="0">
              <a:effectLst/>
              <a:latin typeface="+mn-lt"/>
            </a:endParaRPr>
          </a:p>
        </p:txBody>
      </p:sp>
      <p:sp>
        <p:nvSpPr>
          <p:cNvPr id="161801" name="Rectangle 9"/>
          <p:cNvSpPr>
            <a:spLocks noChangeArrowheads="1"/>
          </p:cNvSpPr>
          <p:nvPr/>
        </p:nvSpPr>
        <p:spPr bwMode="auto">
          <a:xfrm>
            <a:off x="653013" y="1748974"/>
            <a:ext cx="7772400" cy="706067"/>
          </a:xfrm>
          <a:prstGeom prst="rect">
            <a:avLst/>
          </a:prstGeom>
          <a:noFill/>
          <a:ln w="12700">
            <a:noFill/>
            <a:miter lim="800000"/>
            <a:headEnd/>
            <a:tailEnd/>
          </a:ln>
          <a:effectLst/>
        </p:spPr>
        <p:txBody>
          <a:bodyPr lIns="68034" tIns="33420" rIns="68034" bIns="33420"/>
          <a:lstStyle/>
          <a:p>
            <a:pPr marL="257827" indent="-257827">
              <a:spcBef>
                <a:spcPct val="20000"/>
              </a:spcBef>
              <a:buFont typeface="Arial" panose="020B0604020202020204" pitchFamily="34" charset="0"/>
              <a:buChar char="•"/>
              <a:defRPr/>
            </a:pPr>
            <a:r>
              <a:rPr lang="en-US" sz="1805" dirty="0">
                <a:latin typeface="+mn-lt"/>
              </a:rPr>
              <a:t>The </a:t>
            </a:r>
            <a:r>
              <a:rPr lang="en-US" sz="1805" dirty="0" err="1">
                <a:latin typeface="+mn-lt"/>
              </a:rPr>
              <a:t>comparisonwise</a:t>
            </a:r>
            <a:r>
              <a:rPr lang="en-US" sz="1805" dirty="0">
                <a:latin typeface="+mn-lt"/>
              </a:rPr>
              <a:t> Type I error rate </a:t>
            </a:r>
            <a:r>
              <a:rPr lang="en-US" sz="1805" i="1" dirty="0">
                <a:latin typeface="Symbol" panose="05050102010706020507" pitchFamily="18" charset="2"/>
              </a:rPr>
              <a:t>a</a:t>
            </a:r>
            <a:r>
              <a:rPr lang="en-US" sz="1805" dirty="0">
                <a:latin typeface="+mn-lt"/>
              </a:rPr>
              <a:t>  indicates the level of significance associated with a single pairwise comparison.</a:t>
            </a:r>
          </a:p>
        </p:txBody>
      </p:sp>
      <p:sp>
        <p:nvSpPr>
          <p:cNvPr id="161802" name="Rectangle 10"/>
          <p:cNvSpPr>
            <a:spLocks noChangeArrowheads="1"/>
          </p:cNvSpPr>
          <p:nvPr/>
        </p:nvSpPr>
        <p:spPr bwMode="auto">
          <a:xfrm>
            <a:off x="653013" y="2441778"/>
            <a:ext cx="7772400" cy="683787"/>
          </a:xfrm>
          <a:prstGeom prst="rect">
            <a:avLst/>
          </a:prstGeom>
          <a:noFill/>
          <a:ln w="12700">
            <a:noFill/>
            <a:miter lim="800000"/>
            <a:headEnd/>
            <a:tailEnd/>
          </a:ln>
          <a:effectLst/>
        </p:spPr>
        <p:txBody>
          <a:bodyPr lIns="68034" tIns="33420" rIns="68034" bIns="33420"/>
          <a:lstStyle/>
          <a:p>
            <a:pPr marL="257827" indent="-257827">
              <a:spcBef>
                <a:spcPct val="20000"/>
              </a:spcBef>
              <a:buFont typeface="Arial" panose="020B0604020202020204" pitchFamily="34" charset="0"/>
              <a:buChar char="•"/>
              <a:defRPr/>
            </a:pPr>
            <a:r>
              <a:rPr lang="en-US" sz="1805" dirty="0">
                <a:latin typeface="+mn-lt"/>
              </a:rPr>
              <a:t>The </a:t>
            </a:r>
            <a:r>
              <a:rPr lang="en-US" sz="1805" dirty="0" err="1">
                <a:latin typeface="+mn-lt"/>
              </a:rPr>
              <a:t>experimentwise</a:t>
            </a:r>
            <a:r>
              <a:rPr lang="en-US" sz="1805" dirty="0">
                <a:latin typeface="+mn-lt"/>
              </a:rPr>
              <a:t> Type I error rate </a:t>
            </a:r>
            <a:r>
              <a:rPr lang="en-US" sz="1805" i="1" dirty="0" err="1">
                <a:latin typeface="Symbol" panose="05050102010706020507" pitchFamily="18" charset="2"/>
              </a:rPr>
              <a:t>a</a:t>
            </a:r>
            <a:r>
              <a:rPr lang="en-US" sz="1805" baseline="-25000" dirty="0" err="1">
                <a:latin typeface="+mn-lt"/>
              </a:rPr>
              <a:t>EW</a:t>
            </a:r>
            <a:r>
              <a:rPr lang="en-US" sz="1805" dirty="0">
                <a:latin typeface="+mn-lt"/>
              </a:rPr>
              <a:t> is the probability of making a Type I error on at least one of the (</a:t>
            </a:r>
            <a:r>
              <a:rPr lang="en-US" sz="1805" i="1" dirty="0">
                <a:latin typeface="+mn-lt"/>
              </a:rPr>
              <a:t>k</a:t>
            </a:r>
            <a:r>
              <a:rPr lang="en-US" sz="1805" dirty="0">
                <a:latin typeface="+mn-lt"/>
              </a:rPr>
              <a:t> – 1)! pairwise comparisons.</a:t>
            </a:r>
          </a:p>
        </p:txBody>
      </p:sp>
    </p:spTree>
    <p:extLst>
      <p:ext uri="{BB962C8B-B14F-4D97-AF65-F5344CB8AC3E}">
        <p14:creationId xmlns:p14="http://schemas.microsoft.com/office/powerpoint/2010/main" val="1670221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61801"/>
                                        </p:tgtEl>
                                        <p:attrNameLst>
                                          <p:attrName>style.visibility</p:attrName>
                                        </p:attrNameLst>
                                      </p:cBhvr>
                                      <p:to>
                                        <p:strVal val="visible"/>
                                      </p:to>
                                    </p:set>
                                    <p:animEffect transition="in" filter="blinds(horizontal)">
                                      <p:cBhvr>
                                        <p:cTn id="7" dur="500"/>
                                        <p:tgtEl>
                                          <p:spTgt spid="16180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61802"/>
                                        </p:tgtEl>
                                        <p:attrNameLst>
                                          <p:attrName>style.visibility</p:attrName>
                                        </p:attrNameLst>
                                      </p:cBhvr>
                                      <p:to>
                                        <p:strVal val="visible"/>
                                      </p:to>
                                    </p:set>
                                    <p:animEffect transition="in" filter="blinds(horizontal)">
                                      <p:cBhvr>
                                        <p:cTn id="12" dur="500"/>
                                        <p:tgtEl>
                                          <p:spTgt spid="161802"/>
                                        </p:tgtEl>
                                      </p:cBhvr>
                                    </p:animEffect>
                                  </p:childTnLst>
                                </p:cTn>
                              </p:par>
                            </p:childTnLst>
                          </p:cTn>
                        </p:par>
                        <p:par>
                          <p:cTn id="13" fill="hold">
                            <p:stCondLst>
                              <p:cond delay="500"/>
                            </p:stCondLst>
                            <p:childTnLst>
                              <p:par>
                                <p:cTn id="14" presetID="23" presetClass="entr" presetSubtype="272" fill="hold" grpId="0" nodeType="afterEffect">
                                  <p:stCondLst>
                                    <p:cond delay="1000"/>
                                  </p:stCondLst>
                                  <p:childTnLst>
                                    <p:set>
                                      <p:cBhvr>
                                        <p:cTn id="15" dur="1" fill="hold">
                                          <p:stCondLst>
                                            <p:cond delay="0"/>
                                          </p:stCondLst>
                                        </p:cTn>
                                        <p:tgtEl>
                                          <p:spTgt spid="161797"/>
                                        </p:tgtEl>
                                        <p:attrNameLst>
                                          <p:attrName>style.visibility</p:attrName>
                                        </p:attrNameLst>
                                      </p:cBhvr>
                                      <p:to>
                                        <p:strVal val="visible"/>
                                      </p:to>
                                    </p:set>
                                    <p:anim calcmode="lin" valueType="num">
                                      <p:cBhvr>
                                        <p:cTn id="16" dur="500" fill="hold"/>
                                        <p:tgtEl>
                                          <p:spTgt spid="161797"/>
                                        </p:tgtEl>
                                        <p:attrNameLst>
                                          <p:attrName>ppt_w</p:attrName>
                                        </p:attrNameLst>
                                      </p:cBhvr>
                                      <p:tavLst>
                                        <p:tav tm="0">
                                          <p:val>
                                            <p:strVal val="2/3*#ppt_w"/>
                                          </p:val>
                                        </p:tav>
                                        <p:tav tm="100000">
                                          <p:val>
                                            <p:strVal val="#ppt_w"/>
                                          </p:val>
                                        </p:tav>
                                      </p:tavLst>
                                    </p:anim>
                                    <p:anim calcmode="lin" valueType="num">
                                      <p:cBhvr>
                                        <p:cTn id="17" dur="500" fill="hold"/>
                                        <p:tgtEl>
                                          <p:spTgt spid="161797"/>
                                        </p:tgtEl>
                                        <p:attrNameLst>
                                          <p:attrName>ppt_h</p:attrName>
                                        </p:attrNameLst>
                                      </p:cBhvr>
                                      <p:tavLst>
                                        <p:tav tm="0">
                                          <p:val>
                                            <p:strVal val="2/3*#ppt_h"/>
                                          </p:val>
                                        </p:tav>
                                        <p:tav tm="100000">
                                          <p:val>
                                            <p:strVal val="#ppt_h"/>
                                          </p:val>
                                        </p:tav>
                                      </p:tavLst>
                                    </p:anim>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61795">
                                            <p:txEl>
                                              <p:pRg st="0" end="0"/>
                                            </p:txEl>
                                          </p:spTgt>
                                        </p:tgtEl>
                                        <p:attrNameLst>
                                          <p:attrName>style.visibility</p:attrName>
                                        </p:attrNameLst>
                                      </p:cBhvr>
                                      <p:to>
                                        <p:strVal val="visible"/>
                                      </p:to>
                                    </p:set>
                                    <p:animEffect transition="in" filter="blinds(horizontal)">
                                      <p:cBhvr>
                                        <p:cTn id="22" dur="500"/>
                                        <p:tgtEl>
                                          <p:spTgt spid="16179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1795" grpId="0" build="p" autoUpdateAnimBg="0"/>
      <p:bldP spid="161797" grpId="0" autoUpdateAnimBg="0"/>
      <p:bldP spid="161801" grpId="0" autoUpdateAnimBg="0"/>
      <p:bldP spid="161802" grpId="0" autoUpdateAnimBg="0"/>
    </p:bld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552450" y="1179075"/>
            <a:ext cx="7772400" cy="726889"/>
          </a:xfrm>
        </p:spPr>
        <p:txBody>
          <a:bodyPr>
            <a:noAutofit/>
          </a:bodyPr>
          <a:lstStyle/>
          <a:p>
            <a:pPr>
              <a:defRPr/>
            </a:pPr>
            <a:r>
              <a:rPr lang="en-US" sz="2400" dirty="0"/>
              <a:t>Experimental Design and Analysis of Variance </a:t>
            </a:r>
          </a:p>
        </p:txBody>
      </p:sp>
      <p:sp>
        <p:nvSpPr>
          <p:cNvPr id="6147" name="Rectangle 3"/>
          <p:cNvSpPr>
            <a:spLocks noGrp="1" noChangeArrowheads="1"/>
          </p:cNvSpPr>
          <p:nvPr>
            <p:ph idx="1"/>
          </p:nvPr>
        </p:nvSpPr>
        <p:spPr>
          <a:xfrm>
            <a:off x="688975" y="2476010"/>
            <a:ext cx="3749675" cy="358073"/>
          </a:xfrm>
        </p:spPr>
        <p:txBody>
          <a:bodyPr>
            <a:noAutofit/>
          </a:bodyPr>
          <a:lstStyle/>
          <a:p>
            <a:pPr marL="260214" indent="-260214">
              <a:defRPr/>
            </a:pPr>
            <a:r>
              <a:rPr lang="en-US" sz="1800" dirty="0"/>
              <a:t>Factorial Experiment</a:t>
            </a:r>
            <a:endParaRPr lang="en-US" sz="1800" b="1" dirty="0">
              <a:solidFill>
                <a:srgbClr val="CF0E30"/>
              </a:solidFill>
            </a:endParaRPr>
          </a:p>
        </p:txBody>
      </p:sp>
      <p:sp>
        <p:nvSpPr>
          <p:cNvPr id="6155" name="Rectangle 11"/>
          <p:cNvSpPr>
            <a:spLocks noChangeArrowheads="1"/>
          </p:cNvSpPr>
          <p:nvPr/>
        </p:nvSpPr>
        <p:spPr bwMode="auto">
          <a:xfrm>
            <a:off x="688975" y="2092871"/>
            <a:ext cx="4243388" cy="372396"/>
          </a:xfrm>
          <a:prstGeom prst="rect">
            <a:avLst/>
          </a:prstGeom>
          <a:noFill/>
          <a:ln w="12700">
            <a:noFill/>
            <a:miter lim="800000"/>
            <a:headEnd/>
            <a:tailEnd/>
          </a:ln>
          <a:effectLst/>
        </p:spPr>
        <p:txBody>
          <a:bodyPr lIns="68034" tIns="33420" rIns="68034" bIns="33420"/>
          <a:lstStyle/>
          <a:p>
            <a:pPr marL="257827" indent="-257827">
              <a:lnSpc>
                <a:spcPct val="90000"/>
              </a:lnSpc>
              <a:spcBef>
                <a:spcPct val="20000"/>
              </a:spcBef>
              <a:buSzPct val="100000"/>
              <a:buFont typeface="Arial" panose="020B0604020202020204" pitchFamily="34" charset="0"/>
              <a:buChar char="•"/>
              <a:defRPr/>
            </a:pPr>
            <a:r>
              <a:rPr lang="en-US" dirty="0">
                <a:latin typeface="+mn-lt"/>
              </a:rPr>
              <a:t>Randomized Block Design</a:t>
            </a:r>
            <a:endParaRPr lang="en-US" b="1" dirty="0">
              <a:solidFill>
                <a:srgbClr val="CF0E30"/>
              </a:solidFill>
              <a:latin typeface="+mn-lt"/>
            </a:endParaRPr>
          </a:p>
        </p:txBody>
      </p:sp>
    </p:spTree>
    <p:extLst>
      <p:ext uri="{BB962C8B-B14F-4D97-AF65-F5344CB8AC3E}">
        <p14:creationId xmlns:p14="http://schemas.microsoft.com/office/powerpoint/2010/main" val="1457309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155"/>
                                        </p:tgtEl>
                                        <p:attrNameLst>
                                          <p:attrName>style.visibility</p:attrName>
                                        </p:attrNameLst>
                                      </p:cBhvr>
                                      <p:to>
                                        <p:strVal val="visible"/>
                                      </p:to>
                                    </p:set>
                                    <p:animEffect transition="in" filter="blinds(horizontal)">
                                      <p:cBhvr>
                                        <p:cTn id="7" dur="500"/>
                                        <p:tgtEl>
                                          <p:spTgt spid="615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147">
                                            <p:txEl>
                                              <p:pRg st="0" end="0"/>
                                            </p:txEl>
                                          </p:spTgt>
                                        </p:tgtEl>
                                        <p:attrNameLst>
                                          <p:attrName>style.visibility</p:attrName>
                                        </p:attrNameLst>
                                      </p:cBhvr>
                                      <p:to>
                                        <p:strVal val="visible"/>
                                      </p:to>
                                    </p:set>
                                    <p:animEffect transition="in" filter="blinds(horizontal)">
                                      <p:cBhvr>
                                        <p:cTn id="12" dur="500"/>
                                        <p:tgtEl>
                                          <p:spTgt spid="614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autoUpdateAnimBg="0"/>
      <p:bldP spid="6155" grpId="0" autoUpdateAnimBg="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42" name="Rectangle 6"/>
          <p:cNvSpPr>
            <a:spLocks noChangeArrowheads="1"/>
          </p:cNvSpPr>
          <p:nvPr/>
        </p:nvSpPr>
        <p:spPr bwMode="auto">
          <a:xfrm>
            <a:off x="689422" y="1676974"/>
            <a:ext cx="7772400" cy="450652"/>
          </a:xfrm>
          <a:prstGeom prst="rect">
            <a:avLst/>
          </a:prstGeom>
          <a:noFill/>
          <a:ln w="12700">
            <a:noFill/>
            <a:miter lim="800000"/>
            <a:headEnd/>
            <a:tailEnd/>
          </a:ln>
          <a:effectLst/>
        </p:spPr>
        <p:txBody>
          <a:bodyPr lIns="68034" tIns="33420" rIns="68034" bIns="33420"/>
          <a:lstStyle/>
          <a:p>
            <a:pPr marL="257827" indent="-257827">
              <a:spcBef>
                <a:spcPct val="20000"/>
              </a:spcBef>
              <a:buSzPct val="100000"/>
              <a:buFont typeface="Arial" panose="020B0604020202020204" pitchFamily="34" charset="0"/>
              <a:buChar char="•"/>
              <a:defRPr/>
            </a:pPr>
            <a:r>
              <a:rPr lang="en-US" sz="1805" b="1" dirty="0">
                <a:latin typeface="+mn-lt"/>
              </a:rPr>
              <a:t>Experimental units</a:t>
            </a:r>
            <a:r>
              <a:rPr lang="en-US" sz="1805" b="1" i="1" dirty="0">
                <a:latin typeface="+mn-lt"/>
              </a:rPr>
              <a:t> </a:t>
            </a:r>
            <a:r>
              <a:rPr lang="en-US" sz="1805" dirty="0">
                <a:latin typeface="+mn-lt"/>
              </a:rPr>
              <a:t>are the objects of interest in the experiment.</a:t>
            </a:r>
          </a:p>
        </p:txBody>
      </p:sp>
      <p:sp>
        <p:nvSpPr>
          <p:cNvPr id="244743" name="Rectangle 7"/>
          <p:cNvSpPr>
            <a:spLocks noChangeArrowheads="1"/>
          </p:cNvSpPr>
          <p:nvPr/>
        </p:nvSpPr>
        <p:spPr bwMode="auto">
          <a:xfrm>
            <a:off x="689422" y="2127626"/>
            <a:ext cx="7772400" cy="668375"/>
          </a:xfrm>
          <a:prstGeom prst="rect">
            <a:avLst/>
          </a:prstGeom>
          <a:noFill/>
          <a:ln w="12700">
            <a:noFill/>
            <a:miter lim="800000"/>
            <a:headEnd/>
            <a:tailEnd/>
          </a:ln>
          <a:effectLst/>
        </p:spPr>
        <p:txBody>
          <a:bodyPr lIns="68034" tIns="33420" rIns="68034" bIns="33420"/>
          <a:lstStyle/>
          <a:p>
            <a:pPr marL="257827" indent="-257827">
              <a:spcBef>
                <a:spcPct val="20000"/>
              </a:spcBef>
              <a:buSzPct val="100000"/>
              <a:buFont typeface="Arial" panose="020B0604020202020204" pitchFamily="34" charset="0"/>
              <a:buChar char="•"/>
              <a:defRPr/>
            </a:pPr>
            <a:r>
              <a:rPr lang="en-US" sz="1805" dirty="0">
                <a:latin typeface="+mn-lt"/>
              </a:rPr>
              <a:t>A </a:t>
            </a:r>
            <a:r>
              <a:rPr lang="en-US" sz="1805" b="1" dirty="0">
                <a:latin typeface="+mn-lt"/>
              </a:rPr>
              <a:t>completely randomized design</a:t>
            </a:r>
            <a:r>
              <a:rPr lang="en-US" sz="1805" b="1" i="1" dirty="0">
                <a:latin typeface="+mn-lt"/>
              </a:rPr>
              <a:t> </a:t>
            </a:r>
            <a:r>
              <a:rPr lang="en-US" sz="1805" dirty="0">
                <a:latin typeface="+mn-lt"/>
              </a:rPr>
              <a:t>is an experimental design in which the treatments are randomly assigned to the experimental units.</a:t>
            </a:r>
          </a:p>
        </p:txBody>
      </p:sp>
      <p:sp>
        <p:nvSpPr>
          <p:cNvPr id="244744" name="Rectangle 8"/>
          <p:cNvSpPr>
            <a:spLocks noChangeArrowheads="1"/>
          </p:cNvSpPr>
          <p:nvPr/>
        </p:nvSpPr>
        <p:spPr bwMode="auto">
          <a:xfrm>
            <a:off x="689422" y="2806048"/>
            <a:ext cx="7772400" cy="727763"/>
          </a:xfrm>
          <a:prstGeom prst="rect">
            <a:avLst/>
          </a:prstGeom>
          <a:noFill/>
          <a:ln w="12700">
            <a:noFill/>
            <a:miter lim="800000"/>
            <a:headEnd/>
            <a:tailEnd/>
          </a:ln>
          <a:effectLst/>
        </p:spPr>
        <p:txBody>
          <a:bodyPr lIns="68034" tIns="33420" rIns="68034" bIns="33420"/>
          <a:lstStyle/>
          <a:p>
            <a:pPr marL="257827" indent="-257827">
              <a:spcBef>
                <a:spcPct val="20000"/>
              </a:spcBef>
              <a:buSzPct val="100000"/>
              <a:buFont typeface="Arial" panose="020B0604020202020204" pitchFamily="34" charset="0"/>
              <a:buChar char="•"/>
              <a:defRPr/>
            </a:pPr>
            <a:r>
              <a:rPr lang="en-US" sz="1805" dirty="0">
                <a:latin typeface="+mn-lt"/>
              </a:rPr>
              <a:t>If the experimental units are heterogeneous, blocking can be used to form homogeneous groups, resulting in a  </a:t>
            </a:r>
            <a:r>
              <a:rPr lang="en-US" sz="1805" b="1" dirty="0">
                <a:latin typeface="+mn-lt"/>
              </a:rPr>
              <a:t>randomized block design</a:t>
            </a:r>
            <a:r>
              <a:rPr lang="en-US" sz="1805" dirty="0">
                <a:latin typeface="+mn-lt"/>
              </a:rPr>
              <a:t>.</a:t>
            </a:r>
          </a:p>
        </p:txBody>
      </p:sp>
      <p:sp>
        <p:nvSpPr>
          <p:cNvPr id="244745" name="Rectangle 9"/>
          <p:cNvSpPr>
            <a:spLocks noChangeArrowheads="1"/>
          </p:cNvSpPr>
          <p:nvPr/>
        </p:nvSpPr>
        <p:spPr bwMode="auto">
          <a:xfrm>
            <a:off x="549161" y="1008599"/>
            <a:ext cx="7772400" cy="516819"/>
          </a:xfrm>
          <a:prstGeom prst="rect">
            <a:avLst/>
          </a:prstGeom>
          <a:noFill/>
          <a:ln w="12700">
            <a:noFill/>
            <a:miter lim="800000"/>
            <a:headEnd/>
            <a:tailEnd/>
          </a:ln>
          <a:effectLst/>
        </p:spPr>
        <p:txBody>
          <a:bodyPr lIns="68034" tIns="33420" rIns="68034" bIns="33420" anchor="ctr"/>
          <a:lstStyle/>
          <a:p>
            <a:pPr algn="l">
              <a:defRPr/>
            </a:pPr>
            <a:r>
              <a:rPr lang="en-US" sz="2400" b="1" dirty="0">
                <a:latin typeface="+mn-lt"/>
              </a:rPr>
              <a:t>Randomized Block Design</a:t>
            </a:r>
          </a:p>
        </p:txBody>
      </p:sp>
    </p:spTree>
    <p:extLst>
      <p:ext uri="{BB962C8B-B14F-4D97-AF65-F5344CB8AC3E}">
        <p14:creationId xmlns:p14="http://schemas.microsoft.com/office/powerpoint/2010/main" val="3980280089"/>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44742"/>
                                        </p:tgtEl>
                                        <p:attrNameLst>
                                          <p:attrName>style.visibility</p:attrName>
                                        </p:attrNameLst>
                                      </p:cBhvr>
                                      <p:to>
                                        <p:strVal val="visible"/>
                                      </p:to>
                                    </p:set>
                                    <p:animEffect transition="in" filter="blinds(horizontal)">
                                      <p:cBhvr>
                                        <p:cTn id="7" dur="500"/>
                                        <p:tgtEl>
                                          <p:spTgt spid="24474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44743"/>
                                        </p:tgtEl>
                                        <p:attrNameLst>
                                          <p:attrName>style.visibility</p:attrName>
                                        </p:attrNameLst>
                                      </p:cBhvr>
                                      <p:to>
                                        <p:strVal val="visible"/>
                                      </p:to>
                                    </p:set>
                                    <p:animEffect transition="in" filter="blinds(horizontal)">
                                      <p:cBhvr>
                                        <p:cTn id="12" dur="500"/>
                                        <p:tgtEl>
                                          <p:spTgt spid="24474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44744"/>
                                        </p:tgtEl>
                                        <p:attrNameLst>
                                          <p:attrName>style.visibility</p:attrName>
                                        </p:attrNameLst>
                                      </p:cBhvr>
                                      <p:to>
                                        <p:strVal val="visible"/>
                                      </p:to>
                                    </p:set>
                                    <p:animEffect transition="in" filter="blinds(horizontal)">
                                      <p:cBhvr>
                                        <p:cTn id="17" dur="500"/>
                                        <p:tgtEl>
                                          <p:spTgt spid="2447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4742" grpId="0" autoUpdateAnimBg="0"/>
      <p:bldP spid="244743" grpId="0" autoUpdateAnimBg="0"/>
      <p:bldP spid="244744" grpId="0" autoUpdateAnimBg="0"/>
    </p:bldLst>
  </p:timing>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7828" name="Rectangle 4"/>
          <p:cNvSpPr>
            <a:spLocks noChangeArrowheads="1"/>
          </p:cNvSpPr>
          <p:nvPr/>
        </p:nvSpPr>
        <p:spPr bwMode="auto">
          <a:xfrm>
            <a:off x="2716214" y="3290545"/>
            <a:ext cx="3757612" cy="407010"/>
          </a:xfrm>
          <a:prstGeom prst="rect">
            <a:avLst/>
          </a:prstGeom>
          <a:noFill/>
          <a:ln w="12700">
            <a:noFill/>
            <a:miter lim="800000"/>
            <a:headEnd/>
            <a:tailEnd/>
          </a:ln>
          <a:effectLst/>
          <a:scene3d>
            <a:camera prst="orthographicFront">
              <a:rot lat="0" lon="0" rev="0"/>
            </a:camera>
            <a:lightRig rig="balanced" dir="t">
              <a:rot lat="0" lon="0" rev="8700000"/>
            </a:lightRig>
          </a:scene3d>
          <a:sp3d>
            <a:bevelT w="190500" h="38100"/>
          </a:sp3d>
        </p:spPr>
        <p:txBody>
          <a:bodyPr wrap="none" anchor="ctr"/>
          <a:lstStyle/>
          <a:p>
            <a:pPr>
              <a:defRPr/>
            </a:pPr>
            <a:endParaRPr lang="en-US" dirty="0">
              <a:effectLst/>
              <a:latin typeface="+mn-lt"/>
            </a:endParaRPr>
          </a:p>
        </p:txBody>
      </p:sp>
      <p:sp>
        <p:nvSpPr>
          <p:cNvPr id="77827" name="Rectangle 3"/>
          <p:cNvSpPr>
            <a:spLocks noGrp="1" noChangeArrowheads="1"/>
          </p:cNvSpPr>
          <p:nvPr>
            <p:ph idx="1"/>
          </p:nvPr>
        </p:nvSpPr>
        <p:spPr>
          <a:xfrm>
            <a:off x="596851" y="2086401"/>
            <a:ext cx="7778921" cy="776668"/>
          </a:xfrm>
        </p:spPr>
        <p:txBody>
          <a:bodyPr>
            <a:noAutofit/>
          </a:bodyPr>
          <a:lstStyle/>
          <a:p>
            <a:pPr marL="601595" lvl="1" indent="-257827">
              <a:defRPr/>
            </a:pPr>
            <a:r>
              <a:rPr lang="en-US" sz="1805" dirty="0"/>
              <a:t>For a randomized block design the sum of squares total (SST) is partitioned into three groups:  sum of squares due to treatments, sum of squares due to blocks, and sum of squares due to error.</a:t>
            </a:r>
          </a:p>
        </p:txBody>
      </p:sp>
      <p:sp>
        <p:nvSpPr>
          <p:cNvPr id="77831" name="Rectangle 7"/>
          <p:cNvSpPr>
            <a:spLocks noChangeArrowheads="1"/>
          </p:cNvSpPr>
          <p:nvPr/>
        </p:nvSpPr>
        <p:spPr bwMode="auto">
          <a:xfrm>
            <a:off x="687388" y="1679388"/>
            <a:ext cx="7772400" cy="411785"/>
          </a:xfrm>
          <a:prstGeom prst="rect">
            <a:avLst/>
          </a:prstGeom>
          <a:noFill/>
          <a:ln w="12700">
            <a:noFill/>
            <a:miter lim="800000"/>
            <a:headEnd/>
            <a:tailEnd/>
          </a:ln>
          <a:effectLst/>
        </p:spPr>
        <p:txBody>
          <a:bodyPr lIns="68034" tIns="33420" rIns="68034" bIns="33420"/>
          <a:lstStyle/>
          <a:p>
            <a:pPr marL="257827" indent="-257827">
              <a:spcBef>
                <a:spcPct val="20000"/>
              </a:spcBef>
              <a:buSzPct val="100000"/>
              <a:buFont typeface="Arial" panose="020B0604020202020204" pitchFamily="34" charset="0"/>
              <a:buChar char="•"/>
              <a:defRPr/>
            </a:pPr>
            <a:r>
              <a:rPr lang="en-US" sz="1805" dirty="0">
                <a:latin typeface="+mn-lt"/>
              </a:rPr>
              <a:t>ANOVA Procedure</a:t>
            </a:r>
          </a:p>
        </p:txBody>
      </p:sp>
      <p:sp>
        <p:nvSpPr>
          <p:cNvPr id="77839" name="Text Box 15"/>
          <p:cNvSpPr txBox="1">
            <a:spLocks noChangeArrowheads="1"/>
          </p:cNvSpPr>
          <p:nvPr/>
        </p:nvSpPr>
        <p:spPr bwMode="auto">
          <a:xfrm>
            <a:off x="2192823" y="3003077"/>
            <a:ext cx="2379177" cy="370101"/>
          </a:xfrm>
          <a:prstGeom prst="rect">
            <a:avLst/>
          </a:prstGeom>
          <a:noFill/>
          <a:ln w="12700">
            <a:noFill/>
            <a:miter lim="800000"/>
            <a:headEnd/>
            <a:tailEnd/>
          </a:ln>
          <a:effectLst/>
        </p:spPr>
        <p:txBody>
          <a:bodyPr wrap="none">
            <a:spAutoFit/>
          </a:bodyPr>
          <a:lstStyle/>
          <a:p>
            <a:pPr algn="l">
              <a:defRPr/>
            </a:pPr>
            <a:r>
              <a:rPr lang="en-US" sz="1805" dirty="0">
                <a:latin typeface="+mn-lt"/>
              </a:rPr>
              <a:t>SST = SSTR + SSBL + SSE</a:t>
            </a:r>
          </a:p>
        </p:txBody>
      </p:sp>
      <p:sp>
        <p:nvSpPr>
          <p:cNvPr id="77840" name="Text Box 16"/>
          <p:cNvSpPr txBox="1">
            <a:spLocks noChangeArrowheads="1"/>
          </p:cNvSpPr>
          <p:nvPr/>
        </p:nvSpPr>
        <p:spPr bwMode="auto">
          <a:xfrm>
            <a:off x="879475" y="3420536"/>
            <a:ext cx="7583488" cy="925638"/>
          </a:xfrm>
          <a:prstGeom prst="rect">
            <a:avLst/>
          </a:prstGeom>
          <a:noFill/>
          <a:ln w="12700">
            <a:noFill/>
            <a:miter lim="800000"/>
            <a:headEnd/>
            <a:tailEnd/>
          </a:ln>
          <a:effectLst/>
        </p:spPr>
        <p:txBody>
          <a:bodyPr wrap="square">
            <a:spAutoFit/>
          </a:bodyPr>
          <a:lstStyle/>
          <a:p>
            <a:pPr lvl="1" indent="-257827">
              <a:spcBef>
                <a:spcPct val="20000"/>
              </a:spcBef>
              <a:buSzPct val="100000"/>
              <a:buFont typeface="Arial" panose="020B0604020202020204" pitchFamily="34" charset="0"/>
              <a:buChar char="•"/>
              <a:defRPr/>
            </a:pPr>
            <a:r>
              <a:rPr lang="en-US" sz="1805" dirty="0">
                <a:latin typeface="+mn-lt"/>
              </a:rPr>
              <a:t>The total degrees of freedom, </a:t>
            </a:r>
            <a:r>
              <a:rPr lang="en-US" sz="1805" i="1" dirty="0">
                <a:latin typeface="+mn-lt"/>
              </a:rPr>
              <a:t>n</a:t>
            </a:r>
            <a:r>
              <a:rPr lang="en-US" sz="1805" i="1" baseline="-25000" dirty="0">
                <a:latin typeface="+mn-lt"/>
              </a:rPr>
              <a:t>T</a:t>
            </a:r>
            <a:r>
              <a:rPr lang="en-US" sz="1805" dirty="0">
                <a:latin typeface="+mn-lt"/>
              </a:rPr>
              <a:t> - 1, are  partitioned such that </a:t>
            </a:r>
            <a:r>
              <a:rPr lang="en-US" sz="1805" i="1" dirty="0">
                <a:latin typeface="+mn-lt"/>
              </a:rPr>
              <a:t>k</a:t>
            </a:r>
            <a:r>
              <a:rPr lang="en-US" sz="1805" dirty="0">
                <a:latin typeface="+mn-lt"/>
              </a:rPr>
              <a:t> - 1 degrees of freedom go to treatments, </a:t>
            </a:r>
            <a:r>
              <a:rPr lang="en-US" sz="1805" i="1" dirty="0">
                <a:latin typeface="+mn-lt"/>
              </a:rPr>
              <a:t>b</a:t>
            </a:r>
            <a:r>
              <a:rPr lang="en-US" sz="1805" dirty="0">
                <a:latin typeface="+mn-lt"/>
              </a:rPr>
              <a:t> - 1 go to blocks, and (</a:t>
            </a:r>
            <a:r>
              <a:rPr lang="en-US" sz="1805" i="1" dirty="0">
                <a:latin typeface="+mn-lt"/>
              </a:rPr>
              <a:t>k</a:t>
            </a:r>
            <a:r>
              <a:rPr lang="en-US" sz="1805" dirty="0">
                <a:latin typeface="+mn-lt"/>
              </a:rPr>
              <a:t> - 1)(</a:t>
            </a:r>
            <a:r>
              <a:rPr lang="en-US" sz="1805" i="1" dirty="0">
                <a:latin typeface="+mn-lt"/>
              </a:rPr>
              <a:t>b</a:t>
            </a:r>
            <a:r>
              <a:rPr lang="en-US" sz="1805" dirty="0">
                <a:latin typeface="+mn-lt"/>
              </a:rPr>
              <a:t> - 1) go to the error term. </a:t>
            </a:r>
          </a:p>
        </p:txBody>
      </p:sp>
      <p:sp>
        <p:nvSpPr>
          <p:cNvPr id="10" name="Rectangle 9"/>
          <p:cNvSpPr>
            <a:spLocks noChangeArrowheads="1"/>
          </p:cNvSpPr>
          <p:nvPr/>
        </p:nvSpPr>
        <p:spPr bwMode="auto">
          <a:xfrm>
            <a:off x="464320" y="1068398"/>
            <a:ext cx="7772400" cy="516819"/>
          </a:xfrm>
          <a:prstGeom prst="rect">
            <a:avLst/>
          </a:prstGeom>
          <a:noFill/>
          <a:ln w="12700">
            <a:noFill/>
            <a:miter lim="800000"/>
            <a:headEnd/>
            <a:tailEnd/>
          </a:ln>
          <a:effectLst/>
        </p:spPr>
        <p:txBody>
          <a:bodyPr lIns="68034" tIns="33420" rIns="68034" bIns="33420" anchor="ctr"/>
          <a:lstStyle/>
          <a:p>
            <a:pPr algn="l">
              <a:defRPr/>
            </a:pPr>
            <a:r>
              <a:rPr lang="en-US" sz="2400" b="1" dirty="0">
                <a:latin typeface="+mn-lt"/>
              </a:rPr>
              <a:t>Randomized Block Design</a:t>
            </a:r>
          </a:p>
        </p:txBody>
      </p:sp>
    </p:spTree>
    <p:extLst>
      <p:ext uri="{BB962C8B-B14F-4D97-AF65-F5344CB8AC3E}">
        <p14:creationId xmlns:p14="http://schemas.microsoft.com/office/powerpoint/2010/main" val="2534288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7827">
                                            <p:txEl>
                                              <p:pRg st="0" end="0"/>
                                            </p:txEl>
                                          </p:spTgt>
                                        </p:tgtEl>
                                        <p:attrNameLst>
                                          <p:attrName>style.visibility</p:attrName>
                                        </p:attrNameLst>
                                      </p:cBhvr>
                                      <p:to>
                                        <p:strVal val="visible"/>
                                      </p:to>
                                    </p:set>
                                    <p:animEffect transition="in" filter="blinds(horizontal)">
                                      <p:cBhvr>
                                        <p:cTn id="7" dur="500"/>
                                        <p:tgtEl>
                                          <p:spTgt spid="77827">
                                            <p:txEl>
                                              <p:pRg st="0" end="0"/>
                                            </p:txEl>
                                          </p:spTgt>
                                        </p:tgtEl>
                                      </p:cBhvr>
                                    </p:animEffect>
                                  </p:childTnLst>
                                </p:cTn>
                              </p:par>
                            </p:childTnLst>
                          </p:cTn>
                        </p:par>
                        <p:par>
                          <p:cTn id="8" fill="hold">
                            <p:stCondLst>
                              <p:cond delay="500"/>
                            </p:stCondLst>
                            <p:childTnLst>
                              <p:par>
                                <p:cTn id="9" presetID="9" presetClass="entr" presetSubtype="0" fill="hold" grpId="0" nodeType="afterEffect" nodePh="1">
                                  <p:stCondLst>
                                    <p:cond delay="3000"/>
                                  </p:stCondLst>
                                  <p:endCondLst>
                                    <p:cond evt="begin" delay="0">
                                      <p:tn val="9"/>
                                    </p:cond>
                                  </p:endCondLst>
                                  <p:childTnLst>
                                    <p:set>
                                      <p:cBhvr>
                                        <p:cTn id="10" dur="1" fill="hold">
                                          <p:stCondLst>
                                            <p:cond delay="0"/>
                                          </p:stCondLst>
                                        </p:cTn>
                                        <p:tgtEl>
                                          <p:spTgt spid="77828"/>
                                        </p:tgtEl>
                                        <p:attrNameLst>
                                          <p:attrName>style.visibility</p:attrName>
                                        </p:attrNameLst>
                                      </p:cBhvr>
                                      <p:to>
                                        <p:strVal val="visible"/>
                                      </p:to>
                                    </p:set>
                                    <p:animEffect transition="in" filter="dissolve">
                                      <p:cBhvr>
                                        <p:cTn id="11" dur="500"/>
                                        <p:tgtEl>
                                          <p:spTgt spid="77828"/>
                                        </p:tgtEl>
                                      </p:cBhvr>
                                    </p:animEffect>
                                  </p:childTnLst>
                                </p:cTn>
                              </p:par>
                            </p:childTnLst>
                          </p:cTn>
                        </p:par>
                        <p:par>
                          <p:cTn id="12" fill="hold">
                            <p:stCondLst>
                              <p:cond delay="4000"/>
                            </p:stCondLst>
                            <p:childTnLst>
                              <p:par>
                                <p:cTn id="13" presetID="23" presetClass="entr" presetSubtype="272" fill="hold" grpId="0" nodeType="afterEffect">
                                  <p:stCondLst>
                                    <p:cond delay="1000"/>
                                  </p:stCondLst>
                                  <p:childTnLst>
                                    <p:set>
                                      <p:cBhvr>
                                        <p:cTn id="14" dur="1" fill="hold">
                                          <p:stCondLst>
                                            <p:cond delay="0"/>
                                          </p:stCondLst>
                                        </p:cTn>
                                        <p:tgtEl>
                                          <p:spTgt spid="77839"/>
                                        </p:tgtEl>
                                        <p:attrNameLst>
                                          <p:attrName>style.visibility</p:attrName>
                                        </p:attrNameLst>
                                      </p:cBhvr>
                                      <p:to>
                                        <p:strVal val="visible"/>
                                      </p:to>
                                    </p:set>
                                    <p:anim calcmode="lin" valueType="num">
                                      <p:cBhvr>
                                        <p:cTn id="15" dur="500" fill="hold"/>
                                        <p:tgtEl>
                                          <p:spTgt spid="77839"/>
                                        </p:tgtEl>
                                        <p:attrNameLst>
                                          <p:attrName>ppt_w</p:attrName>
                                        </p:attrNameLst>
                                      </p:cBhvr>
                                      <p:tavLst>
                                        <p:tav tm="0">
                                          <p:val>
                                            <p:strVal val="2/3*#ppt_w"/>
                                          </p:val>
                                        </p:tav>
                                        <p:tav tm="100000">
                                          <p:val>
                                            <p:strVal val="#ppt_w"/>
                                          </p:val>
                                        </p:tav>
                                      </p:tavLst>
                                    </p:anim>
                                    <p:anim calcmode="lin" valueType="num">
                                      <p:cBhvr>
                                        <p:cTn id="16" dur="500" fill="hold"/>
                                        <p:tgtEl>
                                          <p:spTgt spid="77839"/>
                                        </p:tgtEl>
                                        <p:attrNameLst>
                                          <p:attrName>ppt_h</p:attrName>
                                        </p:attrNameLst>
                                      </p:cBhvr>
                                      <p:tavLst>
                                        <p:tav tm="0">
                                          <p:val>
                                            <p:strVal val="2/3*#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77840"/>
                                        </p:tgtEl>
                                        <p:attrNameLst>
                                          <p:attrName>style.visibility</p:attrName>
                                        </p:attrNameLst>
                                      </p:cBhvr>
                                      <p:to>
                                        <p:strVal val="visible"/>
                                      </p:to>
                                    </p:set>
                                    <p:animEffect transition="in" filter="blinds(horizontal)">
                                      <p:cBhvr>
                                        <p:cTn id="21" dur="500"/>
                                        <p:tgtEl>
                                          <p:spTgt spid="778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8" grpId="0"/>
      <p:bldP spid="77827" grpId="0" build="p" autoUpdateAnimBg="0"/>
      <p:bldP spid="77839" grpId="0" autoUpdateAnimBg="0"/>
      <p:bldP spid="77840" grpId="0" autoUpdateAnimBg="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116" name="Rectangle 28"/>
          <p:cNvSpPr>
            <a:spLocks noChangeArrowheads="1"/>
          </p:cNvSpPr>
          <p:nvPr/>
        </p:nvSpPr>
        <p:spPr bwMode="auto">
          <a:xfrm>
            <a:off x="682625" y="1712867"/>
            <a:ext cx="3810001" cy="354493"/>
          </a:xfrm>
          <a:prstGeom prst="rect">
            <a:avLst/>
          </a:prstGeom>
          <a:noFill/>
          <a:ln w="12700">
            <a:noFill/>
            <a:miter lim="800000"/>
            <a:headEnd/>
            <a:tailEnd/>
          </a:ln>
          <a:effectLst/>
        </p:spPr>
        <p:txBody>
          <a:bodyPr lIns="68034" tIns="33420" rIns="68034" bIns="33420"/>
          <a:lstStyle/>
          <a:p>
            <a:pPr marL="257827" indent="-257827">
              <a:lnSpc>
                <a:spcPct val="90000"/>
              </a:lnSpc>
              <a:spcBef>
                <a:spcPct val="20000"/>
              </a:spcBef>
              <a:buSzPct val="100000"/>
              <a:buFont typeface="Arial" panose="020B0604020202020204" pitchFamily="34" charset="0"/>
              <a:buChar char="•"/>
              <a:defRPr/>
            </a:pPr>
            <a:r>
              <a:rPr lang="en-US" sz="1805" dirty="0">
                <a:latin typeface="+mn-lt"/>
              </a:rPr>
              <a:t>ANOVA Table</a:t>
            </a:r>
          </a:p>
        </p:txBody>
      </p:sp>
      <p:grpSp>
        <p:nvGrpSpPr>
          <p:cNvPr id="3" name="Group 3"/>
          <p:cNvGrpSpPr/>
          <p:nvPr/>
        </p:nvGrpSpPr>
        <p:grpSpPr>
          <a:xfrm>
            <a:off x="385675" y="2026315"/>
            <a:ext cx="8415327" cy="3329912"/>
            <a:chOff x="735981" y="1652588"/>
            <a:chExt cx="11192677" cy="4428898"/>
          </a:xfrm>
        </p:grpSpPr>
        <p:sp>
          <p:nvSpPr>
            <p:cNvPr id="217090" name="Rectangle 2"/>
            <p:cNvSpPr>
              <a:spLocks noChangeArrowheads="1"/>
            </p:cNvSpPr>
            <p:nvPr/>
          </p:nvSpPr>
          <p:spPr bwMode="auto">
            <a:xfrm>
              <a:off x="735981" y="1652588"/>
              <a:ext cx="11192677" cy="4428898"/>
            </a:xfrm>
            <a:prstGeom prst="rect">
              <a:avLst/>
            </a:prstGeom>
            <a:solidFill>
              <a:schemeClr val="bg2"/>
            </a:solidFill>
            <a:ln w="12700">
              <a:solidFill>
                <a:schemeClr val="tx1"/>
              </a:solidFill>
              <a:miter lim="800000"/>
              <a:headEnd/>
              <a:tailEnd/>
            </a:ln>
            <a:effectLst/>
            <a:scene3d>
              <a:camera prst="orthographicFront">
                <a:rot lat="0" lon="0" rev="0"/>
              </a:camera>
              <a:lightRig rig="balanced" dir="t">
                <a:rot lat="0" lon="0" rev="8700000"/>
              </a:lightRig>
            </a:scene3d>
            <a:sp3d/>
          </p:spPr>
          <p:txBody>
            <a:bodyPr wrap="none" anchor="ctr"/>
            <a:lstStyle/>
            <a:p>
              <a:pPr>
                <a:defRPr/>
              </a:pPr>
              <a:endParaRPr lang="en-US" dirty="0">
                <a:effectLst/>
                <a:latin typeface="+mn-lt"/>
              </a:endParaRPr>
            </a:p>
          </p:txBody>
        </p:sp>
        <p:sp>
          <p:nvSpPr>
            <p:cNvPr id="217091" name="Line 3"/>
            <p:cNvSpPr>
              <a:spLocks noChangeShapeType="1"/>
            </p:cNvSpPr>
            <p:nvPr/>
          </p:nvSpPr>
          <p:spPr bwMode="auto">
            <a:xfrm>
              <a:off x="953815" y="2657475"/>
              <a:ext cx="10765225" cy="0"/>
            </a:xfrm>
            <a:prstGeom prst="line">
              <a:avLst/>
            </a:prstGeom>
            <a:noFill/>
            <a:ln w="12700">
              <a:solidFill>
                <a:schemeClr val="tx1"/>
              </a:solidFill>
              <a:round/>
              <a:headEnd/>
              <a:tailEnd/>
            </a:ln>
            <a:effectLst/>
          </p:spPr>
          <p:txBody>
            <a:bodyPr wrap="none" anchor="ctr"/>
            <a:lstStyle/>
            <a:p>
              <a:pPr>
                <a:defRPr/>
              </a:pPr>
              <a:endParaRPr lang="en-US" dirty="0">
                <a:effectLst/>
                <a:latin typeface="+mn-lt"/>
              </a:endParaRPr>
            </a:p>
          </p:txBody>
        </p:sp>
        <p:sp>
          <p:nvSpPr>
            <p:cNvPr id="217092" name="Line 4"/>
            <p:cNvSpPr>
              <a:spLocks noChangeShapeType="1"/>
            </p:cNvSpPr>
            <p:nvPr/>
          </p:nvSpPr>
          <p:spPr bwMode="auto">
            <a:xfrm>
              <a:off x="953815" y="5344658"/>
              <a:ext cx="10811678" cy="0"/>
            </a:xfrm>
            <a:prstGeom prst="line">
              <a:avLst/>
            </a:prstGeom>
            <a:noFill/>
            <a:ln w="12700">
              <a:solidFill>
                <a:schemeClr val="tx1"/>
              </a:solidFill>
              <a:round/>
              <a:headEnd/>
              <a:tailEnd/>
            </a:ln>
            <a:effectLst/>
          </p:spPr>
          <p:txBody>
            <a:bodyPr wrap="none" anchor="ctr"/>
            <a:lstStyle/>
            <a:p>
              <a:pPr>
                <a:defRPr/>
              </a:pPr>
              <a:endParaRPr lang="en-US" dirty="0">
                <a:effectLst/>
                <a:latin typeface="+mn-lt"/>
              </a:endParaRPr>
            </a:p>
          </p:txBody>
        </p:sp>
        <p:sp>
          <p:nvSpPr>
            <p:cNvPr id="217096" name="Text Box 8"/>
            <p:cNvSpPr txBox="1">
              <a:spLocks noChangeArrowheads="1"/>
            </p:cNvSpPr>
            <p:nvPr/>
          </p:nvSpPr>
          <p:spPr bwMode="auto">
            <a:xfrm>
              <a:off x="953815" y="1804987"/>
              <a:ext cx="1373381" cy="759862"/>
            </a:xfrm>
            <a:prstGeom prst="rect">
              <a:avLst/>
            </a:prstGeom>
            <a:noFill/>
            <a:ln w="12700">
              <a:noFill/>
              <a:miter lim="800000"/>
              <a:headEnd/>
              <a:tailEnd/>
            </a:ln>
            <a:effectLst/>
          </p:spPr>
          <p:txBody>
            <a:bodyPr wrap="none">
              <a:spAutoFit/>
            </a:bodyPr>
            <a:lstStyle/>
            <a:p>
              <a:pPr>
                <a:lnSpc>
                  <a:spcPct val="90000"/>
                </a:lnSpc>
                <a:defRPr/>
              </a:pPr>
              <a:r>
                <a:rPr lang="en-US" sz="1729" dirty="0">
                  <a:latin typeface="+mn-lt"/>
                </a:rPr>
                <a:t>Source of</a:t>
              </a:r>
            </a:p>
            <a:p>
              <a:pPr>
                <a:lnSpc>
                  <a:spcPct val="90000"/>
                </a:lnSpc>
                <a:defRPr/>
              </a:pPr>
              <a:r>
                <a:rPr lang="en-US" sz="1729" dirty="0">
                  <a:latin typeface="+mn-lt"/>
                </a:rPr>
                <a:t>Variation</a:t>
              </a:r>
            </a:p>
          </p:txBody>
        </p:sp>
        <p:sp>
          <p:nvSpPr>
            <p:cNvPr id="217097" name="Text Box 9"/>
            <p:cNvSpPr txBox="1">
              <a:spLocks noChangeArrowheads="1"/>
            </p:cNvSpPr>
            <p:nvPr/>
          </p:nvSpPr>
          <p:spPr bwMode="auto">
            <a:xfrm>
              <a:off x="2779817" y="1804987"/>
              <a:ext cx="1194716" cy="759862"/>
            </a:xfrm>
            <a:prstGeom prst="rect">
              <a:avLst/>
            </a:prstGeom>
            <a:noFill/>
            <a:ln w="12700">
              <a:noFill/>
              <a:miter lim="800000"/>
              <a:headEnd/>
              <a:tailEnd/>
            </a:ln>
            <a:effectLst/>
          </p:spPr>
          <p:txBody>
            <a:bodyPr wrap="none">
              <a:spAutoFit/>
            </a:bodyPr>
            <a:lstStyle/>
            <a:p>
              <a:pPr>
                <a:lnSpc>
                  <a:spcPct val="90000"/>
                </a:lnSpc>
                <a:defRPr/>
              </a:pPr>
              <a:r>
                <a:rPr lang="en-US" sz="1729" dirty="0">
                  <a:latin typeface="+mn-lt"/>
                </a:rPr>
                <a:t>Sum of</a:t>
              </a:r>
            </a:p>
            <a:p>
              <a:pPr>
                <a:lnSpc>
                  <a:spcPct val="90000"/>
                </a:lnSpc>
                <a:defRPr/>
              </a:pPr>
              <a:r>
                <a:rPr lang="en-US" sz="1729" dirty="0">
                  <a:latin typeface="+mn-lt"/>
                </a:rPr>
                <a:t>Squares</a:t>
              </a:r>
            </a:p>
          </p:txBody>
        </p:sp>
        <p:sp>
          <p:nvSpPr>
            <p:cNvPr id="217098" name="Text Box 10"/>
            <p:cNvSpPr txBox="1">
              <a:spLocks noChangeArrowheads="1"/>
            </p:cNvSpPr>
            <p:nvPr/>
          </p:nvSpPr>
          <p:spPr bwMode="auto">
            <a:xfrm>
              <a:off x="4343517" y="1804987"/>
              <a:ext cx="1531580" cy="759862"/>
            </a:xfrm>
            <a:prstGeom prst="rect">
              <a:avLst/>
            </a:prstGeom>
            <a:noFill/>
            <a:ln w="12700">
              <a:noFill/>
              <a:miter lim="800000"/>
              <a:headEnd/>
              <a:tailEnd/>
            </a:ln>
            <a:effectLst/>
          </p:spPr>
          <p:txBody>
            <a:bodyPr wrap="none">
              <a:spAutoFit/>
            </a:bodyPr>
            <a:lstStyle/>
            <a:p>
              <a:pPr>
                <a:lnSpc>
                  <a:spcPct val="90000"/>
                </a:lnSpc>
                <a:defRPr/>
              </a:pPr>
              <a:r>
                <a:rPr lang="en-US" sz="1729" dirty="0">
                  <a:latin typeface="+mn-lt"/>
                </a:rPr>
                <a:t>Degrees of</a:t>
              </a:r>
            </a:p>
            <a:p>
              <a:pPr>
                <a:lnSpc>
                  <a:spcPct val="90000"/>
                </a:lnSpc>
                <a:defRPr/>
              </a:pPr>
              <a:r>
                <a:rPr lang="en-US" sz="1729" dirty="0">
                  <a:latin typeface="+mn-lt"/>
                </a:rPr>
                <a:t>Freedom</a:t>
              </a:r>
            </a:p>
          </p:txBody>
        </p:sp>
        <p:sp>
          <p:nvSpPr>
            <p:cNvPr id="217099" name="Text Box 11"/>
            <p:cNvSpPr txBox="1">
              <a:spLocks noChangeArrowheads="1"/>
            </p:cNvSpPr>
            <p:nvPr/>
          </p:nvSpPr>
          <p:spPr bwMode="auto">
            <a:xfrm>
              <a:off x="7102745" y="1824037"/>
              <a:ext cx="1079585" cy="759862"/>
            </a:xfrm>
            <a:prstGeom prst="rect">
              <a:avLst/>
            </a:prstGeom>
            <a:noFill/>
            <a:ln w="12700">
              <a:noFill/>
              <a:miter lim="800000"/>
              <a:headEnd/>
              <a:tailEnd/>
            </a:ln>
            <a:effectLst/>
          </p:spPr>
          <p:txBody>
            <a:bodyPr wrap="none">
              <a:spAutoFit/>
            </a:bodyPr>
            <a:lstStyle/>
            <a:p>
              <a:pPr>
                <a:lnSpc>
                  <a:spcPct val="90000"/>
                </a:lnSpc>
                <a:defRPr/>
              </a:pPr>
              <a:r>
                <a:rPr lang="en-US" sz="1729" dirty="0">
                  <a:latin typeface="+mn-lt"/>
                </a:rPr>
                <a:t>Mean</a:t>
              </a:r>
            </a:p>
            <a:p>
              <a:pPr>
                <a:lnSpc>
                  <a:spcPct val="90000"/>
                </a:lnSpc>
                <a:defRPr/>
              </a:pPr>
              <a:r>
                <a:rPr lang="en-US" sz="1729" dirty="0">
                  <a:latin typeface="+mn-lt"/>
                </a:rPr>
                <a:t>Square</a:t>
              </a:r>
            </a:p>
          </p:txBody>
        </p:sp>
        <p:sp>
          <p:nvSpPr>
            <p:cNvPr id="217100" name="Text Box 12"/>
            <p:cNvSpPr txBox="1">
              <a:spLocks noChangeArrowheads="1"/>
            </p:cNvSpPr>
            <p:nvPr/>
          </p:nvSpPr>
          <p:spPr bwMode="auto">
            <a:xfrm>
              <a:off x="9654974" y="2122488"/>
              <a:ext cx="382063" cy="476726"/>
            </a:xfrm>
            <a:prstGeom prst="rect">
              <a:avLst/>
            </a:prstGeom>
            <a:noFill/>
            <a:ln w="12700">
              <a:noFill/>
              <a:miter lim="800000"/>
              <a:headEnd/>
              <a:tailEnd/>
            </a:ln>
            <a:effectLst/>
          </p:spPr>
          <p:txBody>
            <a:bodyPr wrap="none">
              <a:spAutoFit/>
            </a:bodyPr>
            <a:lstStyle/>
            <a:p>
              <a:pPr>
                <a:defRPr/>
              </a:pPr>
              <a:r>
                <a:rPr lang="en-US" sz="1729" i="1" dirty="0">
                  <a:latin typeface="+mn-lt"/>
                </a:rPr>
                <a:t>F</a:t>
              </a:r>
            </a:p>
          </p:txBody>
        </p:sp>
        <p:sp>
          <p:nvSpPr>
            <p:cNvPr id="217101" name="Text Box 13"/>
            <p:cNvSpPr txBox="1">
              <a:spLocks noChangeArrowheads="1"/>
            </p:cNvSpPr>
            <p:nvPr/>
          </p:nvSpPr>
          <p:spPr bwMode="auto">
            <a:xfrm>
              <a:off x="996936" y="2901951"/>
              <a:ext cx="1599549" cy="476726"/>
            </a:xfrm>
            <a:prstGeom prst="rect">
              <a:avLst/>
            </a:prstGeom>
            <a:noFill/>
            <a:ln w="12700">
              <a:noFill/>
              <a:miter lim="800000"/>
              <a:headEnd/>
              <a:tailEnd/>
            </a:ln>
            <a:effectLst/>
          </p:spPr>
          <p:txBody>
            <a:bodyPr wrap="none">
              <a:spAutoFit/>
            </a:bodyPr>
            <a:lstStyle/>
            <a:p>
              <a:pPr>
                <a:defRPr/>
              </a:pPr>
              <a:r>
                <a:rPr lang="en-US" sz="1729" dirty="0">
                  <a:latin typeface="+mn-lt"/>
                </a:rPr>
                <a:t>Treatments</a:t>
              </a:r>
            </a:p>
          </p:txBody>
        </p:sp>
        <p:sp>
          <p:nvSpPr>
            <p:cNvPr id="217102" name="Text Box 14"/>
            <p:cNvSpPr txBox="1">
              <a:spLocks noChangeArrowheads="1"/>
            </p:cNvSpPr>
            <p:nvPr/>
          </p:nvSpPr>
          <p:spPr bwMode="auto">
            <a:xfrm>
              <a:off x="1018234" y="4612821"/>
              <a:ext cx="848472" cy="476726"/>
            </a:xfrm>
            <a:prstGeom prst="rect">
              <a:avLst/>
            </a:prstGeom>
            <a:noFill/>
            <a:ln w="12700">
              <a:noFill/>
              <a:miter lim="800000"/>
              <a:headEnd/>
              <a:tailEnd/>
            </a:ln>
            <a:effectLst/>
          </p:spPr>
          <p:txBody>
            <a:bodyPr wrap="none">
              <a:spAutoFit/>
            </a:bodyPr>
            <a:lstStyle/>
            <a:p>
              <a:pPr>
                <a:defRPr/>
              </a:pPr>
              <a:r>
                <a:rPr lang="en-US" sz="1729" dirty="0">
                  <a:latin typeface="+mn-lt"/>
                </a:rPr>
                <a:t>Error</a:t>
              </a:r>
            </a:p>
          </p:txBody>
        </p:sp>
        <p:sp>
          <p:nvSpPr>
            <p:cNvPr id="217103" name="Text Box 15"/>
            <p:cNvSpPr txBox="1">
              <a:spLocks noChangeArrowheads="1"/>
            </p:cNvSpPr>
            <p:nvPr/>
          </p:nvSpPr>
          <p:spPr bwMode="auto">
            <a:xfrm>
              <a:off x="1045218" y="5470070"/>
              <a:ext cx="821351" cy="476726"/>
            </a:xfrm>
            <a:prstGeom prst="rect">
              <a:avLst/>
            </a:prstGeom>
            <a:noFill/>
            <a:ln w="12700">
              <a:noFill/>
              <a:miter lim="800000"/>
              <a:headEnd/>
              <a:tailEnd/>
            </a:ln>
            <a:effectLst/>
          </p:spPr>
          <p:txBody>
            <a:bodyPr wrap="none">
              <a:spAutoFit/>
            </a:bodyPr>
            <a:lstStyle/>
            <a:p>
              <a:pPr>
                <a:defRPr/>
              </a:pPr>
              <a:r>
                <a:rPr lang="en-US" sz="1729" dirty="0">
                  <a:latin typeface="+mn-lt"/>
                </a:rPr>
                <a:t>Total</a:t>
              </a:r>
            </a:p>
          </p:txBody>
        </p:sp>
        <p:sp>
          <p:nvSpPr>
            <p:cNvPr id="217104" name="Text Box 16"/>
            <p:cNvSpPr txBox="1">
              <a:spLocks noChangeArrowheads="1"/>
            </p:cNvSpPr>
            <p:nvPr/>
          </p:nvSpPr>
          <p:spPr bwMode="auto">
            <a:xfrm>
              <a:off x="4737628" y="2901951"/>
              <a:ext cx="750908" cy="476726"/>
            </a:xfrm>
            <a:prstGeom prst="rect">
              <a:avLst/>
            </a:prstGeom>
            <a:noFill/>
            <a:ln w="12700">
              <a:noFill/>
              <a:miter lim="800000"/>
              <a:headEnd/>
              <a:tailEnd/>
            </a:ln>
            <a:effectLst/>
          </p:spPr>
          <p:txBody>
            <a:bodyPr wrap="none">
              <a:spAutoFit/>
            </a:bodyPr>
            <a:lstStyle/>
            <a:p>
              <a:pPr>
                <a:defRPr/>
              </a:pPr>
              <a:r>
                <a:rPr lang="en-US" sz="1729" i="1" dirty="0">
                  <a:latin typeface="+mn-lt"/>
                </a:rPr>
                <a:t>k</a:t>
              </a:r>
              <a:r>
                <a:rPr lang="en-US" sz="1729" dirty="0">
                  <a:latin typeface="+mn-lt"/>
                </a:rPr>
                <a:t> - 1</a:t>
              </a:r>
            </a:p>
          </p:txBody>
        </p:sp>
        <p:sp>
          <p:nvSpPr>
            <p:cNvPr id="217105" name="Text Box 17"/>
            <p:cNvSpPr txBox="1">
              <a:spLocks noChangeArrowheads="1"/>
            </p:cNvSpPr>
            <p:nvPr/>
          </p:nvSpPr>
          <p:spPr bwMode="auto">
            <a:xfrm>
              <a:off x="4721266" y="5470070"/>
              <a:ext cx="863907" cy="476726"/>
            </a:xfrm>
            <a:prstGeom prst="rect">
              <a:avLst/>
            </a:prstGeom>
            <a:noFill/>
            <a:ln w="12700">
              <a:noFill/>
              <a:miter lim="800000"/>
              <a:headEnd/>
              <a:tailEnd/>
            </a:ln>
            <a:effectLst/>
          </p:spPr>
          <p:txBody>
            <a:bodyPr wrap="none">
              <a:spAutoFit/>
            </a:bodyPr>
            <a:lstStyle/>
            <a:p>
              <a:pPr>
                <a:defRPr/>
              </a:pPr>
              <a:r>
                <a:rPr lang="en-US" sz="1729" i="1" dirty="0">
                  <a:latin typeface="+mn-lt"/>
                </a:rPr>
                <a:t>n</a:t>
              </a:r>
              <a:r>
                <a:rPr lang="en-US" sz="1729" i="1" baseline="-25000" dirty="0">
                  <a:latin typeface="+mn-lt"/>
                </a:rPr>
                <a:t>T</a:t>
              </a:r>
              <a:r>
                <a:rPr lang="en-US" sz="1729" i="1" dirty="0">
                  <a:latin typeface="+mn-lt"/>
                </a:rPr>
                <a:t> </a:t>
              </a:r>
              <a:r>
                <a:rPr lang="en-US" sz="1729" dirty="0">
                  <a:latin typeface="+mn-lt"/>
                </a:rPr>
                <a:t>- 1</a:t>
              </a:r>
            </a:p>
          </p:txBody>
        </p:sp>
        <p:sp>
          <p:nvSpPr>
            <p:cNvPr id="217106" name="Text Box 18"/>
            <p:cNvSpPr txBox="1">
              <a:spLocks noChangeArrowheads="1"/>
            </p:cNvSpPr>
            <p:nvPr/>
          </p:nvSpPr>
          <p:spPr bwMode="auto">
            <a:xfrm>
              <a:off x="2988323" y="2911476"/>
              <a:ext cx="819219" cy="476726"/>
            </a:xfrm>
            <a:prstGeom prst="rect">
              <a:avLst/>
            </a:prstGeom>
            <a:noFill/>
            <a:ln w="12700">
              <a:noFill/>
              <a:miter lim="800000"/>
              <a:headEnd/>
              <a:tailEnd/>
            </a:ln>
            <a:effectLst/>
          </p:spPr>
          <p:txBody>
            <a:bodyPr wrap="none">
              <a:spAutoFit/>
            </a:bodyPr>
            <a:lstStyle/>
            <a:p>
              <a:pPr>
                <a:defRPr/>
              </a:pPr>
              <a:r>
                <a:rPr lang="en-US" sz="1729" dirty="0">
                  <a:latin typeface="+mn-lt"/>
                </a:rPr>
                <a:t>SSTR</a:t>
              </a:r>
            </a:p>
          </p:txBody>
        </p:sp>
        <p:sp>
          <p:nvSpPr>
            <p:cNvPr id="217107" name="Text Box 19"/>
            <p:cNvSpPr txBox="1">
              <a:spLocks noChangeArrowheads="1"/>
            </p:cNvSpPr>
            <p:nvPr/>
          </p:nvSpPr>
          <p:spPr bwMode="auto">
            <a:xfrm>
              <a:off x="3042141" y="4612821"/>
              <a:ext cx="663494" cy="476726"/>
            </a:xfrm>
            <a:prstGeom prst="rect">
              <a:avLst/>
            </a:prstGeom>
            <a:noFill/>
            <a:ln w="12700">
              <a:noFill/>
              <a:miter lim="800000"/>
              <a:headEnd/>
              <a:tailEnd/>
            </a:ln>
            <a:effectLst/>
          </p:spPr>
          <p:txBody>
            <a:bodyPr wrap="none">
              <a:spAutoFit/>
            </a:bodyPr>
            <a:lstStyle/>
            <a:p>
              <a:pPr>
                <a:defRPr/>
              </a:pPr>
              <a:r>
                <a:rPr lang="en-US" sz="1729" dirty="0">
                  <a:latin typeface="+mn-lt"/>
                </a:rPr>
                <a:t>SSE</a:t>
              </a:r>
            </a:p>
          </p:txBody>
        </p:sp>
        <p:sp>
          <p:nvSpPr>
            <p:cNvPr id="217108" name="Text Box 20"/>
            <p:cNvSpPr txBox="1">
              <a:spLocks noChangeArrowheads="1"/>
            </p:cNvSpPr>
            <p:nvPr/>
          </p:nvSpPr>
          <p:spPr bwMode="auto">
            <a:xfrm>
              <a:off x="3053231" y="5470070"/>
              <a:ext cx="659315" cy="476726"/>
            </a:xfrm>
            <a:prstGeom prst="rect">
              <a:avLst/>
            </a:prstGeom>
            <a:noFill/>
            <a:ln w="12700">
              <a:noFill/>
              <a:miter lim="800000"/>
              <a:headEnd/>
              <a:tailEnd/>
            </a:ln>
            <a:effectLst/>
          </p:spPr>
          <p:txBody>
            <a:bodyPr wrap="none">
              <a:spAutoFit/>
            </a:bodyPr>
            <a:lstStyle/>
            <a:p>
              <a:pPr>
                <a:defRPr/>
              </a:pPr>
              <a:r>
                <a:rPr lang="en-US" sz="1729" dirty="0">
                  <a:latin typeface="+mn-lt"/>
                </a:rPr>
                <a:t>SST</a:t>
              </a:r>
            </a:p>
          </p:txBody>
        </p:sp>
        <p:sp>
          <p:nvSpPr>
            <p:cNvPr id="217117" name="Text Box 29"/>
            <p:cNvSpPr txBox="1">
              <a:spLocks noChangeArrowheads="1"/>
            </p:cNvSpPr>
            <p:nvPr/>
          </p:nvSpPr>
          <p:spPr bwMode="auto">
            <a:xfrm>
              <a:off x="1019294" y="3774621"/>
              <a:ext cx="999762" cy="476726"/>
            </a:xfrm>
            <a:prstGeom prst="rect">
              <a:avLst/>
            </a:prstGeom>
            <a:noFill/>
            <a:ln w="12700">
              <a:noFill/>
              <a:miter lim="800000"/>
              <a:headEnd/>
              <a:tailEnd/>
            </a:ln>
            <a:effectLst/>
          </p:spPr>
          <p:txBody>
            <a:bodyPr wrap="none">
              <a:spAutoFit/>
            </a:bodyPr>
            <a:lstStyle/>
            <a:p>
              <a:pPr>
                <a:defRPr/>
              </a:pPr>
              <a:r>
                <a:rPr lang="en-US" sz="1729" dirty="0">
                  <a:latin typeface="+mn-lt"/>
                </a:rPr>
                <a:t>Blocks</a:t>
              </a:r>
            </a:p>
          </p:txBody>
        </p:sp>
        <p:sp>
          <p:nvSpPr>
            <p:cNvPr id="217118" name="Text Box 30"/>
            <p:cNvSpPr txBox="1">
              <a:spLocks noChangeArrowheads="1"/>
            </p:cNvSpPr>
            <p:nvPr/>
          </p:nvSpPr>
          <p:spPr bwMode="auto">
            <a:xfrm>
              <a:off x="3006951" y="3774621"/>
              <a:ext cx="802077" cy="476726"/>
            </a:xfrm>
            <a:prstGeom prst="rect">
              <a:avLst/>
            </a:prstGeom>
            <a:noFill/>
            <a:ln w="12700">
              <a:noFill/>
              <a:miter lim="800000"/>
              <a:headEnd/>
              <a:tailEnd/>
            </a:ln>
            <a:effectLst/>
          </p:spPr>
          <p:txBody>
            <a:bodyPr wrap="none">
              <a:spAutoFit/>
            </a:bodyPr>
            <a:lstStyle/>
            <a:p>
              <a:pPr algn="l">
                <a:defRPr/>
              </a:pPr>
              <a:r>
                <a:rPr lang="en-US" sz="1729" dirty="0">
                  <a:latin typeface="+mn-lt"/>
                </a:rPr>
                <a:t>SSBL</a:t>
              </a:r>
            </a:p>
          </p:txBody>
        </p:sp>
        <p:sp>
          <p:nvSpPr>
            <p:cNvPr id="217119" name="Text Box 31"/>
            <p:cNvSpPr txBox="1">
              <a:spLocks noChangeArrowheads="1"/>
            </p:cNvSpPr>
            <p:nvPr/>
          </p:nvSpPr>
          <p:spPr bwMode="auto">
            <a:xfrm>
              <a:off x="4721101" y="3774621"/>
              <a:ext cx="767965" cy="476726"/>
            </a:xfrm>
            <a:prstGeom prst="rect">
              <a:avLst/>
            </a:prstGeom>
            <a:noFill/>
            <a:ln w="12700">
              <a:noFill/>
              <a:miter lim="800000"/>
              <a:headEnd/>
              <a:tailEnd/>
            </a:ln>
            <a:effectLst/>
          </p:spPr>
          <p:txBody>
            <a:bodyPr wrap="none">
              <a:spAutoFit/>
            </a:bodyPr>
            <a:lstStyle/>
            <a:p>
              <a:pPr algn="l">
                <a:defRPr/>
              </a:pPr>
              <a:r>
                <a:rPr lang="en-US" sz="1729" i="1" dirty="0">
                  <a:latin typeface="+mn-lt"/>
                </a:rPr>
                <a:t>b</a:t>
              </a:r>
              <a:r>
                <a:rPr lang="en-US" sz="1729" dirty="0">
                  <a:latin typeface="+mn-lt"/>
                </a:rPr>
                <a:t> - 1</a:t>
              </a:r>
            </a:p>
          </p:txBody>
        </p:sp>
        <p:sp>
          <p:nvSpPr>
            <p:cNvPr id="217120" name="Text Box 32"/>
            <p:cNvSpPr txBox="1">
              <a:spLocks noChangeArrowheads="1"/>
            </p:cNvSpPr>
            <p:nvPr/>
          </p:nvSpPr>
          <p:spPr bwMode="auto">
            <a:xfrm>
              <a:off x="4230128" y="4612821"/>
              <a:ext cx="1746575" cy="476726"/>
            </a:xfrm>
            <a:prstGeom prst="rect">
              <a:avLst/>
            </a:prstGeom>
            <a:noFill/>
            <a:ln w="12700">
              <a:noFill/>
              <a:miter lim="800000"/>
              <a:headEnd/>
              <a:tailEnd/>
            </a:ln>
            <a:effectLst/>
          </p:spPr>
          <p:txBody>
            <a:bodyPr wrap="none">
              <a:spAutoFit/>
            </a:bodyPr>
            <a:lstStyle/>
            <a:p>
              <a:pPr algn="l">
                <a:defRPr/>
              </a:pPr>
              <a:r>
                <a:rPr lang="en-US" sz="1729" dirty="0">
                  <a:latin typeface="+mn-lt"/>
                </a:rPr>
                <a:t>(</a:t>
              </a:r>
              <a:r>
                <a:rPr lang="en-US" sz="1729" i="1" dirty="0">
                  <a:latin typeface="+mn-lt"/>
                </a:rPr>
                <a:t>k </a:t>
              </a:r>
              <a:r>
                <a:rPr lang="en-US" sz="1729" dirty="0">
                  <a:latin typeface="+mn-lt"/>
                </a:rPr>
                <a:t>– 1)(</a:t>
              </a:r>
              <a:r>
                <a:rPr lang="en-US" sz="1729" i="1" dirty="0">
                  <a:latin typeface="+mn-lt"/>
                </a:rPr>
                <a:t>b</a:t>
              </a:r>
              <a:r>
                <a:rPr lang="en-US" sz="1729" dirty="0">
                  <a:latin typeface="+mn-lt"/>
                </a:rPr>
                <a:t> – 1)</a:t>
              </a:r>
            </a:p>
          </p:txBody>
        </p:sp>
        <p:sp>
          <p:nvSpPr>
            <p:cNvPr id="217123" name="Text Box 35"/>
            <p:cNvSpPr txBox="1">
              <a:spLocks noChangeArrowheads="1"/>
            </p:cNvSpPr>
            <p:nvPr/>
          </p:nvSpPr>
          <p:spPr bwMode="auto">
            <a:xfrm>
              <a:off x="10736350" y="1758950"/>
              <a:ext cx="907230" cy="830646"/>
            </a:xfrm>
            <a:prstGeom prst="rect">
              <a:avLst/>
            </a:prstGeom>
            <a:noFill/>
            <a:ln w="12700">
              <a:noFill/>
              <a:miter lim="800000"/>
              <a:headEnd/>
              <a:tailEnd/>
            </a:ln>
            <a:effectLst/>
          </p:spPr>
          <p:txBody>
            <a:bodyPr wrap="none">
              <a:spAutoFit/>
            </a:bodyPr>
            <a:lstStyle/>
            <a:p>
              <a:pPr>
                <a:defRPr/>
              </a:pPr>
              <a:r>
                <a:rPr lang="en-US" sz="1729" i="1" dirty="0">
                  <a:latin typeface="+mn-lt"/>
                </a:rPr>
                <a:t>p</a:t>
              </a:r>
              <a:r>
                <a:rPr lang="en-US" sz="1729" dirty="0">
                  <a:latin typeface="+mn-lt"/>
                </a:rPr>
                <a:t>-</a:t>
              </a:r>
            </a:p>
            <a:p>
              <a:pPr>
                <a:defRPr/>
              </a:pPr>
              <a:r>
                <a:rPr lang="en-US" sz="1729" dirty="0">
                  <a:latin typeface="+mn-lt"/>
                </a:rPr>
                <a:t>Value</a:t>
              </a:r>
              <a:endParaRPr lang="en-US" sz="1729" i="1" dirty="0">
                <a:latin typeface="+mn-lt"/>
              </a:endParaRPr>
            </a:p>
          </p:txBody>
        </p:sp>
        <mc:AlternateContent xmlns:mc="http://schemas.openxmlformats.org/markup-compatibility/2006" xmlns:a14="http://schemas.microsoft.com/office/drawing/2010/main">
          <mc:Choice Requires="a14">
            <p:sp>
              <p:nvSpPr>
                <p:cNvPr id="35" name="TextBox 25"/>
                <p:cNvSpPr txBox="1"/>
                <p:nvPr/>
              </p:nvSpPr>
              <p:spPr>
                <a:xfrm>
                  <a:off x="9316911" y="2715836"/>
                  <a:ext cx="1096301" cy="816830"/>
                </a:xfrm>
                <a:prstGeom prst="rect">
                  <a:avLst/>
                </a:prstGeom>
                <a:noFill/>
                <a:effectLst/>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US" sz="1805" i="1">
                                <a:latin typeface="Cambria Math" panose="02040503050406030204" pitchFamily="18" charset="0"/>
                              </a:rPr>
                            </m:ctrlPr>
                          </m:fPr>
                          <m:num>
                            <m:r>
                              <m:rPr>
                                <m:sty m:val="p"/>
                              </m:rPr>
                              <a:rPr lang="en-US" sz="1805">
                                <a:latin typeface="Cambria Math"/>
                              </a:rPr>
                              <m:t>MSTR</m:t>
                            </m:r>
                          </m:num>
                          <m:den>
                            <m:r>
                              <m:rPr>
                                <m:sty m:val="p"/>
                              </m:rPr>
                              <a:rPr lang="en-US" sz="1805">
                                <a:latin typeface="Cambria Math"/>
                              </a:rPr>
                              <m:t>MSE</m:t>
                            </m:r>
                          </m:den>
                        </m:f>
                      </m:oMath>
                    </m:oMathPara>
                  </a14:m>
                  <a:endParaRPr lang="en-US" sz="1805" dirty="0">
                    <a:latin typeface="+mn-lt"/>
                  </a:endParaRPr>
                </a:p>
              </p:txBody>
            </p:sp>
          </mc:Choice>
          <mc:Fallback xmlns="">
            <p:sp>
              <p:nvSpPr>
                <p:cNvPr id="35" name="TextBox 25"/>
                <p:cNvSpPr txBox="1">
                  <a:spLocks noRot="1" noChangeAspect="1" noMove="1" noResize="1" noEditPoints="1" noAdjustHandles="1" noChangeArrowheads="1" noChangeShapeType="1" noTextEdit="1"/>
                </p:cNvSpPr>
                <p:nvPr/>
              </p:nvSpPr>
              <p:spPr>
                <a:xfrm>
                  <a:off x="9316911" y="2715836"/>
                  <a:ext cx="1096301" cy="816830"/>
                </a:xfrm>
                <a:prstGeom prst="rect">
                  <a:avLst/>
                </a:prstGeom>
                <a:blipFill>
                  <a:blip r:embed="rId2"/>
                  <a:stretch>
                    <a:fillRect/>
                  </a:stretch>
                </a:blipFill>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6" name="TextBox 26"/>
                <p:cNvSpPr txBox="1"/>
                <p:nvPr/>
              </p:nvSpPr>
              <p:spPr>
                <a:xfrm>
                  <a:off x="6580465" y="2705615"/>
                  <a:ext cx="2214859" cy="816830"/>
                </a:xfrm>
                <a:prstGeom prst="rect">
                  <a:avLst/>
                </a:prstGeom>
                <a:noFill/>
                <a:effectLst/>
              </p:spPr>
              <p:txBody>
                <a:bodyPr wrap="none" rtlCol="0">
                  <a:spAutoFit/>
                </a:bodyPr>
                <a:lstStyle/>
                <a:p>
                  <a:pPr/>
                  <a14:m>
                    <m:oMathPara xmlns:m="http://schemas.openxmlformats.org/officeDocument/2006/math">
                      <m:oMathParaPr>
                        <m:jc m:val="centerGroup"/>
                      </m:oMathParaPr>
                      <m:oMath xmlns:m="http://schemas.openxmlformats.org/officeDocument/2006/math">
                        <m:r>
                          <m:rPr>
                            <m:sty m:val="p"/>
                          </m:rPr>
                          <a:rPr lang="en-US" sz="1805">
                            <a:latin typeface="Cambria Math"/>
                          </a:rPr>
                          <m:t>MSTR</m:t>
                        </m:r>
                        <m:r>
                          <a:rPr lang="en-US" sz="1805" i="1">
                            <a:latin typeface="Cambria Math"/>
                          </a:rPr>
                          <m:t>=</m:t>
                        </m:r>
                        <m:f>
                          <m:fPr>
                            <m:ctrlPr>
                              <a:rPr lang="en-US" sz="1805" i="1">
                                <a:latin typeface="Cambria Math" panose="02040503050406030204" pitchFamily="18" charset="0"/>
                              </a:rPr>
                            </m:ctrlPr>
                          </m:fPr>
                          <m:num>
                            <m:r>
                              <m:rPr>
                                <m:sty m:val="p"/>
                              </m:rPr>
                              <a:rPr lang="en-US" sz="1805">
                                <a:latin typeface="Cambria Math"/>
                              </a:rPr>
                              <m:t>SSTR</m:t>
                            </m:r>
                          </m:num>
                          <m:den>
                            <m:r>
                              <a:rPr lang="en-US" sz="1805" i="1">
                                <a:latin typeface="Cambria Math"/>
                              </a:rPr>
                              <m:t>𝑘</m:t>
                            </m:r>
                            <m:r>
                              <a:rPr lang="en-US" sz="1805" i="1">
                                <a:latin typeface="Cambria Math"/>
                              </a:rPr>
                              <m:t>−1</m:t>
                            </m:r>
                          </m:den>
                        </m:f>
                      </m:oMath>
                    </m:oMathPara>
                  </a14:m>
                  <a:endParaRPr lang="en-US" sz="1805" dirty="0">
                    <a:latin typeface="+mn-lt"/>
                  </a:endParaRPr>
                </a:p>
              </p:txBody>
            </p:sp>
          </mc:Choice>
          <mc:Fallback xmlns="">
            <p:sp>
              <p:nvSpPr>
                <p:cNvPr id="36" name="TextBox 26"/>
                <p:cNvSpPr txBox="1">
                  <a:spLocks noRot="1" noChangeAspect="1" noMove="1" noResize="1" noEditPoints="1" noAdjustHandles="1" noChangeArrowheads="1" noChangeShapeType="1" noTextEdit="1"/>
                </p:cNvSpPr>
                <p:nvPr/>
              </p:nvSpPr>
              <p:spPr>
                <a:xfrm>
                  <a:off x="6580465" y="2705615"/>
                  <a:ext cx="2214859" cy="816830"/>
                </a:xfrm>
                <a:prstGeom prst="rect">
                  <a:avLst/>
                </a:prstGeom>
                <a:blipFill>
                  <a:blip r:embed="rId3"/>
                  <a:stretch>
                    <a:fillRect/>
                  </a:stretch>
                </a:blipFill>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7" name="TextBox 27"/>
                <p:cNvSpPr txBox="1"/>
                <p:nvPr/>
              </p:nvSpPr>
              <p:spPr>
                <a:xfrm>
                  <a:off x="6354375" y="4425546"/>
                  <a:ext cx="3238242" cy="869110"/>
                </a:xfrm>
                <a:prstGeom prst="rect">
                  <a:avLst/>
                </a:prstGeom>
                <a:noFill/>
                <a:effectLst/>
              </p:spPr>
              <p:txBody>
                <a:bodyPr wrap="none" rtlCol="0">
                  <a:spAutoFit/>
                </a:bodyPr>
                <a:lstStyle/>
                <a:p>
                  <a:pPr/>
                  <a14:m>
                    <m:oMathPara xmlns:m="http://schemas.openxmlformats.org/officeDocument/2006/math">
                      <m:oMathParaPr>
                        <m:jc m:val="centerGroup"/>
                      </m:oMathParaPr>
                      <m:oMath xmlns:m="http://schemas.openxmlformats.org/officeDocument/2006/math">
                        <m:r>
                          <m:rPr>
                            <m:sty m:val="p"/>
                          </m:rPr>
                          <a:rPr lang="en-US" sz="1805">
                            <a:latin typeface="Cambria Math"/>
                          </a:rPr>
                          <m:t>MSE</m:t>
                        </m:r>
                        <m:r>
                          <a:rPr lang="en-US" sz="1805" i="1">
                            <a:latin typeface="Cambria Math"/>
                          </a:rPr>
                          <m:t>=</m:t>
                        </m:r>
                        <m:f>
                          <m:fPr>
                            <m:ctrlPr>
                              <a:rPr lang="en-US" sz="1805" i="1">
                                <a:latin typeface="Cambria Math" panose="02040503050406030204" pitchFamily="18" charset="0"/>
                              </a:rPr>
                            </m:ctrlPr>
                          </m:fPr>
                          <m:num>
                            <m:r>
                              <m:rPr>
                                <m:sty m:val="p"/>
                              </m:rPr>
                              <a:rPr lang="en-US" sz="1805">
                                <a:latin typeface="Cambria Math"/>
                              </a:rPr>
                              <m:t>SSE</m:t>
                            </m:r>
                          </m:num>
                          <m:den>
                            <m:d>
                              <m:dPr>
                                <m:ctrlPr>
                                  <a:rPr lang="en-US" sz="1805" i="1">
                                    <a:latin typeface="Cambria Math" panose="02040503050406030204" pitchFamily="18" charset="0"/>
                                  </a:rPr>
                                </m:ctrlPr>
                              </m:dPr>
                              <m:e>
                                <m:r>
                                  <a:rPr lang="en-US" sz="1805" i="1">
                                    <a:latin typeface="Cambria Math"/>
                                  </a:rPr>
                                  <m:t>𝑘</m:t>
                                </m:r>
                                <m:r>
                                  <a:rPr lang="en-US" sz="1805" i="1">
                                    <a:latin typeface="Cambria Math"/>
                                  </a:rPr>
                                  <m:t>−1</m:t>
                                </m:r>
                              </m:e>
                            </m:d>
                            <m:d>
                              <m:dPr>
                                <m:ctrlPr>
                                  <a:rPr lang="en-US" sz="1805" i="1">
                                    <a:latin typeface="Cambria Math" panose="02040503050406030204" pitchFamily="18" charset="0"/>
                                  </a:rPr>
                                </m:ctrlPr>
                              </m:dPr>
                              <m:e>
                                <m:r>
                                  <a:rPr lang="en-US" sz="1805" i="1">
                                    <a:latin typeface="Cambria Math"/>
                                  </a:rPr>
                                  <m:t>𝑏</m:t>
                                </m:r>
                                <m:r>
                                  <a:rPr lang="en-US" sz="1805" i="1">
                                    <a:latin typeface="Cambria Math"/>
                                  </a:rPr>
                                  <m:t>−1</m:t>
                                </m:r>
                              </m:e>
                            </m:d>
                          </m:den>
                        </m:f>
                      </m:oMath>
                    </m:oMathPara>
                  </a14:m>
                  <a:endParaRPr lang="en-US" sz="1805" dirty="0">
                    <a:latin typeface="+mn-lt"/>
                  </a:endParaRPr>
                </a:p>
              </p:txBody>
            </p:sp>
          </mc:Choice>
          <mc:Fallback xmlns="">
            <p:sp>
              <p:nvSpPr>
                <p:cNvPr id="37" name="TextBox 27"/>
                <p:cNvSpPr txBox="1">
                  <a:spLocks noRot="1" noChangeAspect="1" noMove="1" noResize="1" noEditPoints="1" noAdjustHandles="1" noChangeArrowheads="1" noChangeShapeType="1" noTextEdit="1"/>
                </p:cNvSpPr>
                <p:nvPr/>
              </p:nvSpPr>
              <p:spPr>
                <a:xfrm>
                  <a:off x="6354375" y="4425546"/>
                  <a:ext cx="3238242" cy="869110"/>
                </a:xfrm>
                <a:prstGeom prst="rect">
                  <a:avLst/>
                </a:prstGeom>
                <a:blipFill>
                  <a:blip r:embed="rId4"/>
                  <a:stretch>
                    <a:fillRect/>
                  </a:stretch>
                </a:blipFill>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8" name="TextBox 28"/>
                <p:cNvSpPr txBox="1"/>
                <p:nvPr/>
              </p:nvSpPr>
              <p:spPr>
                <a:xfrm>
                  <a:off x="6583991" y="3554686"/>
                  <a:ext cx="2184840" cy="816830"/>
                </a:xfrm>
                <a:prstGeom prst="rect">
                  <a:avLst/>
                </a:prstGeom>
                <a:noFill/>
                <a:effectLst/>
              </p:spPr>
              <p:txBody>
                <a:bodyPr wrap="none" rtlCol="0">
                  <a:spAutoFit/>
                </a:bodyPr>
                <a:lstStyle/>
                <a:p>
                  <a:pPr/>
                  <a14:m>
                    <m:oMathPara xmlns:m="http://schemas.openxmlformats.org/officeDocument/2006/math">
                      <m:oMathParaPr>
                        <m:jc m:val="centerGroup"/>
                      </m:oMathParaPr>
                      <m:oMath xmlns:m="http://schemas.openxmlformats.org/officeDocument/2006/math">
                        <m:r>
                          <m:rPr>
                            <m:sty m:val="p"/>
                          </m:rPr>
                          <a:rPr lang="en-US" sz="1805">
                            <a:latin typeface="Cambria Math"/>
                          </a:rPr>
                          <m:t>MSBL</m:t>
                        </m:r>
                        <m:r>
                          <a:rPr lang="en-US" sz="1805" i="1">
                            <a:latin typeface="Cambria Math"/>
                          </a:rPr>
                          <m:t>=</m:t>
                        </m:r>
                        <m:f>
                          <m:fPr>
                            <m:ctrlPr>
                              <a:rPr lang="en-US" sz="1805" i="1">
                                <a:latin typeface="Cambria Math" panose="02040503050406030204" pitchFamily="18" charset="0"/>
                              </a:rPr>
                            </m:ctrlPr>
                          </m:fPr>
                          <m:num>
                            <m:r>
                              <m:rPr>
                                <m:sty m:val="p"/>
                              </m:rPr>
                              <a:rPr lang="en-US" sz="1805">
                                <a:latin typeface="Cambria Math"/>
                              </a:rPr>
                              <m:t>SSBL</m:t>
                            </m:r>
                          </m:num>
                          <m:den>
                            <m:r>
                              <a:rPr lang="en-US" sz="1805" i="1">
                                <a:latin typeface="Cambria Math"/>
                              </a:rPr>
                              <m:t>𝑏</m:t>
                            </m:r>
                            <m:r>
                              <a:rPr lang="en-US" sz="1805" i="1">
                                <a:latin typeface="Cambria Math"/>
                              </a:rPr>
                              <m:t>−1</m:t>
                            </m:r>
                          </m:den>
                        </m:f>
                      </m:oMath>
                    </m:oMathPara>
                  </a14:m>
                  <a:endParaRPr lang="en-US" sz="1805" dirty="0">
                    <a:latin typeface="+mn-lt"/>
                  </a:endParaRPr>
                </a:p>
              </p:txBody>
            </p:sp>
          </mc:Choice>
          <mc:Fallback xmlns="">
            <p:sp>
              <p:nvSpPr>
                <p:cNvPr id="38" name="TextBox 28"/>
                <p:cNvSpPr txBox="1">
                  <a:spLocks noRot="1" noChangeAspect="1" noMove="1" noResize="1" noEditPoints="1" noAdjustHandles="1" noChangeArrowheads="1" noChangeShapeType="1" noTextEdit="1"/>
                </p:cNvSpPr>
                <p:nvPr/>
              </p:nvSpPr>
              <p:spPr>
                <a:xfrm>
                  <a:off x="6583991" y="3554686"/>
                  <a:ext cx="2184840" cy="816830"/>
                </a:xfrm>
                <a:prstGeom prst="rect">
                  <a:avLst/>
                </a:prstGeom>
                <a:blipFill>
                  <a:blip r:embed="rId5"/>
                  <a:stretch>
                    <a:fillRect/>
                  </a:stretch>
                </a:blipFill>
                <a:effectLst/>
              </p:spPr>
              <p:txBody>
                <a:bodyPr/>
                <a:lstStyle/>
                <a:p>
                  <a:r>
                    <a:rPr lang="en-US">
                      <a:noFill/>
                    </a:rPr>
                    <a:t> </a:t>
                  </a:r>
                </a:p>
              </p:txBody>
            </p:sp>
          </mc:Fallback>
        </mc:AlternateContent>
      </p:grpSp>
      <p:sp>
        <p:nvSpPr>
          <p:cNvPr id="30" name="Rectangle 9"/>
          <p:cNvSpPr>
            <a:spLocks noChangeArrowheads="1"/>
          </p:cNvSpPr>
          <p:nvPr/>
        </p:nvSpPr>
        <p:spPr bwMode="auto">
          <a:xfrm>
            <a:off x="385675" y="1030009"/>
            <a:ext cx="7772400" cy="516819"/>
          </a:xfrm>
          <a:prstGeom prst="rect">
            <a:avLst/>
          </a:prstGeom>
          <a:noFill/>
          <a:ln w="12700">
            <a:noFill/>
            <a:miter lim="800000"/>
            <a:headEnd/>
            <a:tailEnd/>
          </a:ln>
          <a:effectLst/>
        </p:spPr>
        <p:txBody>
          <a:bodyPr lIns="68034" tIns="33420" rIns="68034" bIns="33420" anchor="ctr"/>
          <a:lstStyle/>
          <a:p>
            <a:pPr algn="l">
              <a:defRPr/>
            </a:pPr>
            <a:r>
              <a:rPr lang="en-US" sz="2400" b="1" dirty="0">
                <a:latin typeface="+mn-lt"/>
              </a:rPr>
              <a:t>Randomized Block Design</a:t>
            </a:r>
          </a:p>
        </p:txBody>
      </p:sp>
    </p:spTree>
    <p:extLst>
      <p:ext uri="{BB962C8B-B14F-4D97-AF65-F5344CB8AC3E}">
        <p14:creationId xmlns:p14="http://schemas.microsoft.com/office/powerpoint/2010/main" val="1044760193"/>
      </p:ext>
    </p:extLst>
  </p:cSld>
  <p:clrMapOvr>
    <a:masterClrMapping/>
  </p:clrMapOvr>
  <p:transition>
    <p:zo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8" name="Rectangle 8"/>
          <p:cNvSpPr>
            <a:spLocks noChangeArrowheads="1"/>
          </p:cNvSpPr>
          <p:nvPr/>
        </p:nvSpPr>
        <p:spPr bwMode="auto">
          <a:xfrm>
            <a:off x="643976" y="2090074"/>
            <a:ext cx="7772400" cy="441355"/>
          </a:xfrm>
          <a:prstGeom prst="rect">
            <a:avLst/>
          </a:prstGeom>
          <a:noFill/>
          <a:ln w="12700">
            <a:noFill/>
            <a:miter lim="800000"/>
            <a:headEnd/>
            <a:tailEnd/>
          </a:ln>
          <a:effectLst/>
        </p:spPr>
        <p:txBody>
          <a:bodyPr lIns="68034" tIns="33420" rIns="68034" bIns="33420"/>
          <a:lstStyle/>
          <a:p>
            <a:pPr marL="257827" indent="-257827">
              <a:spcBef>
                <a:spcPct val="20000"/>
              </a:spcBef>
              <a:buFont typeface="Arial" panose="020B0604020202020204" pitchFamily="34" charset="0"/>
              <a:buChar char="•"/>
              <a:defRPr/>
            </a:pPr>
            <a:r>
              <a:rPr lang="en-US" sz="1805" dirty="0">
                <a:latin typeface="+mn-lt"/>
              </a:rPr>
              <a:t>A </a:t>
            </a:r>
            <a:r>
              <a:rPr lang="en-US" sz="1805" b="1" dirty="0">
                <a:latin typeface="+mn-lt"/>
              </a:rPr>
              <a:t>factor</a:t>
            </a:r>
            <a:r>
              <a:rPr lang="en-US" sz="1805" dirty="0">
                <a:latin typeface="+mn-lt"/>
              </a:rPr>
              <a:t> is a variable that the experimenter has selected for investigation.</a:t>
            </a:r>
          </a:p>
        </p:txBody>
      </p:sp>
      <p:sp>
        <p:nvSpPr>
          <p:cNvPr id="225289" name="Rectangle 9"/>
          <p:cNvSpPr>
            <a:spLocks noChangeArrowheads="1"/>
          </p:cNvSpPr>
          <p:nvPr/>
        </p:nvSpPr>
        <p:spPr bwMode="auto">
          <a:xfrm>
            <a:off x="643976" y="2496419"/>
            <a:ext cx="7772400" cy="391491"/>
          </a:xfrm>
          <a:prstGeom prst="rect">
            <a:avLst/>
          </a:prstGeom>
          <a:noFill/>
          <a:ln w="12700">
            <a:noFill/>
            <a:miter lim="800000"/>
            <a:headEnd/>
            <a:tailEnd/>
          </a:ln>
          <a:effectLst/>
        </p:spPr>
        <p:txBody>
          <a:bodyPr lIns="68034" tIns="33420" rIns="68034" bIns="33420"/>
          <a:lstStyle/>
          <a:p>
            <a:pPr marL="257827" indent="-257827">
              <a:spcBef>
                <a:spcPct val="20000"/>
              </a:spcBef>
              <a:buFont typeface="Arial" panose="020B0604020202020204" pitchFamily="34" charset="0"/>
              <a:buChar char="•"/>
              <a:defRPr/>
            </a:pPr>
            <a:r>
              <a:rPr lang="en-US" sz="1805" dirty="0">
                <a:latin typeface="+mn-lt"/>
              </a:rPr>
              <a:t>A </a:t>
            </a:r>
            <a:r>
              <a:rPr lang="en-US" sz="1805" b="1" dirty="0">
                <a:latin typeface="+mn-lt"/>
              </a:rPr>
              <a:t>treatment</a:t>
            </a:r>
            <a:r>
              <a:rPr lang="en-US" sz="1805" dirty="0">
                <a:latin typeface="+mn-lt"/>
              </a:rPr>
              <a:t> is a level of a factor.</a:t>
            </a:r>
          </a:p>
        </p:txBody>
      </p:sp>
      <p:sp>
        <p:nvSpPr>
          <p:cNvPr id="225290" name="Rectangle 10"/>
          <p:cNvSpPr>
            <a:spLocks noChangeArrowheads="1"/>
          </p:cNvSpPr>
          <p:nvPr/>
        </p:nvSpPr>
        <p:spPr bwMode="auto">
          <a:xfrm>
            <a:off x="643976" y="2885261"/>
            <a:ext cx="7772400" cy="460983"/>
          </a:xfrm>
          <a:prstGeom prst="rect">
            <a:avLst/>
          </a:prstGeom>
          <a:noFill/>
          <a:ln w="12700">
            <a:noFill/>
            <a:miter lim="800000"/>
            <a:headEnd/>
            <a:tailEnd/>
          </a:ln>
          <a:effectLst/>
        </p:spPr>
        <p:txBody>
          <a:bodyPr lIns="68034" tIns="33420" rIns="68034" bIns="33420"/>
          <a:lstStyle/>
          <a:p>
            <a:pPr marL="257827" indent="-257827">
              <a:spcBef>
                <a:spcPct val="20000"/>
              </a:spcBef>
              <a:buFont typeface="Arial" panose="020B0604020202020204" pitchFamily="34" charset="0"/>
              <a:buChar char="•"/>
              <a:defRPr/>
            </a:pPr>
            <a:r>
              <a:rPr lang="en-US" sz="1805" b="1" dirty="0">
                <a:latin typeface="+mn-lt"/>
              </a:rPr>
              <a:t>Experimental units</a:t>
            </a:r>
            <a:r>
              <a:rPr lang="en-US" sz="1805" b="1" i="1" dirty="0">
                <a:latin typeface="+mn-lt"/>
              </a:rPr>
              <a:t> </a:t>
            </a:r>
            <a:r>
              <a:rPr lang="en-US" sz="1805" dirty="0">
                <a:latin typeface="+mn-lt"/>
              </a:rPr>
              <a:t>are the objects of interest in the experiment.</a:t>
            </a:r>
          </a:p>
        </p:txBody>
      </p:sp>
      <p:sp>
        <p:nvSpPr>
          <p:cNvPr id="225291" name="Rectangle 11"/>
          <p:cNvSpPr>
            <a:spLocks noChangeArrowheads="1"/>
          </p:cNvSpPr>
          <p:nvPr/>
        </p:nvSpPr>
        <p:spPr bwMode="auto">
          <a:xfrm>
            <a:off x="643976" y="3342532"/>
            <a:ext cx="7772400" cy="699699"/>
          </a:xfrm>
          <a:prstGeom prst="rect">
            <a:avLst/>
          </a:prstGeom>
          <a:noFill/>
          <a:ln w="12700">
            <a:noFill/>
            <a:miter lim="800000"/>
            <a:headEnd/>
            <a:tailEnd/>
          </a:ln>
          <a:effectLst/>
        </p:spPr>
        <p:txBody>
          <a:bodyPr lIns="68034" tIns="33420" rIns="68034" bIns="33420"/>
          <a:lstStyle/>
          <a:p>
            <a:pPr marL="257827" indent="-257827">
              <a:spcBef>
                <a:spcPct val="20000"/>
              </a:spcBef>
              <a:buFont typeface="Arial" panose="020B0604020202020204" pitchFamily="34" charset="0"/>
              <a:buChar char="•"/>
              <a:defRPr/>
            </a:pPr>
            <a:r>
              <a:rPr lang="en-US" sz="1805" dirty="0">
                <a:latin typeface="+mn-lt"/>
              </a:rPr>
              <a:t>A completely randomized design</a:t>
            </a:r>
            <a:r>
              <a:rPr lang="en-US" sz="1805" i="1" dirty="0">
                <a:latin typeface="+mn-lt"/>
              </a:rPr>
              <a:t> </a:t>
            </a:r>
            <a:r>
              <a:rPr lang="en-US" sz="1805" dirty="0">
                <a:latin typeface="+mn-lt"/>
              </a:rPr>
              <a:t>is an experimental design in which the treatments are randomly assigned to the experimental units.</a:t>
            </a:r>
          </a:p>
        </p:txBody>
      </p:sp>
      <p:sp>
        <p:nvSpPr>
          <p:cNvPr id="8" name="Rectangle 11"/>
          <p:cNvSpPr>
            <a:spLocks noChangeArrowheads="1"/>
          </p:cNvSpPr>
          <p:nvPr/>
        </p:nvSpPr>
        <p:spPr bwMode="auto">
          <a:xfrm>
            <a:off x="454893" y="1172055"/>
            <a:ext cx="7772400" cy="620660"/>
          </a:xfrm>
          <a:prstGeom prst="rect">
            <a:avLst/>
          </a:prstGeom>
          <a:noFill/>
          <a:ln w="12700">
            <a:noFill/>
            <a:miter lim="800000"/>
            <a:headEnd/>
            <a:tailEnd/>
          </a:ln>
          <a:effectLst/>
        </p:spPr>
        <p:txBody>
          <a:bodyPr lIns="68034" tIns="33420" rIns="68034" bIns="33420" anchor="ctr"/>
          <a:lstStyle/>
          <a:p>
            <a:pPr algn="l">
              <a:defRPr/>
            </a:pPr>
            <a:r>
              <a:rPr lang="en-US" sz="2400" b="1" dirty="0">
                <a:latin typeface="+mn-lt"/>
              </a:rPr>
              <a:t>An Introduction to Experimental Design and Analysis of Variance</a:t>
            </a:r>
          </a:p>
        </p:txBody>
      </p:sp>
    </p:spTree>
    <p:extLst>
      <p:ext uri="{BB962C8B-B14F-4D97-AF65-F5344CB8AC3E}">
        <p14:creationId xmlns:p14="http://schemas.microsoft.com/office/powerpoint/2010/main" val="2010699868"/>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25288"/>
                                        </p:tgtEl>
                                        <p:attrNameLst>
                                          <p:attrName>style.visibility</p:attrName>
                                        </p:attrNameLst>
                                      </p:cBhvr>
                                      <p:to>
                                        <p:strVal val="visible"/>
                                      </p:to>
                                    </p:set>
                                    <p:animEffect transition="in" filter="blinds(horizontal)">
                                      <p:cBhvr>
                                        <p:cTn id="7" dur="500"/>
                                        <p:tgtEl>
                                          <p:spTgt spid="22528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25289"/>
                                        </p:tgtEl>
                                        <p:attrNameLst>
                                          <p:attrName>style.visibility</p:attrName>
                                        </p:attrNameLst>
                                      </p:cBhvr>
                                      <p:to>
                                        <p:strVal val="visible"/>
                                      </p:to>
                                    </p:set>
                                    <p:animEffect transition="in" filter="blinds(horizontal)">
                                      <p:cBhvr>
                                        <p:cTn id="12" dur="500"/>
                                        <p:tgtEl>
                                          <p:spTgt spid="225289"/>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25290"/>
                                        </p:tgtEl>
                                        <p:attrNameLst>
                                          <p:attrName>style.visibility</p:attrName>
                                        </p:attrNameLst>
                                      </p:cBhvr>
                                      <p:to>
                                        <p:strVal val="visible"/>
                                      </p:to>
                                    </p:set>
                                    <p:animEffect transition="in" filter="blinds(horizontal)">
                                      <p:cBhvr>
                                        <p:cTn id="17" dur="500"/>
                                        <p:tgtEl>
                                          <p:spTgt spid="225290"/>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25291"/>
                                        </p:tgtEl>
                                        <p:attrNameLst>
                                          <p:attrName>style.visibility</p:attrName>
                                        </p:attrNameLst>
                                      </p:cBhvr>
                                      <p:to>
                                        <p:strVal val="visible"/>
                                      </p:to>
                                    </p:set>
                                    <p:animEffect transition="in" filter="blinds(horizontal)">
                                      <p:cBhvr>
                                        <p:cTn id="22" dur="500"/>
                                        <p:tgtEl>
                                          <p:spTgt spid="2252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288" grpId="0" autoUpdateAnimBg="0"/>
      <p:bldP spid="225289" grpId="0" autoUpdateAnimBg="0"/>
      <p:bldP spid="225290" grpId="0" autoUpdateAnimBg="0"/>
      <p:bldP spid="225291" grpId="0" autoUpdateAnimBg="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a:xfrm>
            <a:off x="534641" y="1031702"/>
            <a:ext cx="7772400" cy="411784"/>
          </a:xfrm>
        </p:spPr>
        <p:txBody>
          <a:bodyPr>
            <a:noAutofit/>
          </a:bodyPr>
          <a:lstStyle/>
          <a:p>
            <a:pPr>
              <a:defRPr/>
            </a:pPr>
            <a:r>
              <a:rPr lang="en-US" sz="2400" dirty="0"/>
              <a:t>Randomized Block Design</a:t>
            </a:r>
          </a:p>
        </p:txBody>
      </p:sp>
      <p:sp>
        <p:nvSpPr>
          <p:cNvPr id="81923" name="Rectangle 3"/>
          <p:cNvSpPr>
            <a:spLocks noGrp="1" noChangeArrowheads="1"/>
          </p:cNvSpPr>
          <p:nvPr>
            <p:ph idx="1"/>
          </p:nvPr>
        </p:nvSpPr>
        <p:spPr>
          <a:xfrm>
            <a:off x="687388" y="1712926"/>
            <a:ext cx="4838700" cy="414172"/>
          </a:xfrm>
        </p:spPr>
        <p:txBody>
          <a:bodyPr>
            <a:normAutofit/>
          </a:bodyPr>
          <a:lstStyle/>
          <a:p>
            <a:pPr>
              <a:defRPr/>
            </a:pPr>
            <a:r>
              <a:rPr lang="en-US" sz="2000" dirty="0"/>
              <a:t>Example:  Crescent Oil Co. </a:t>
            </a:r>
          </a:p>
        </p:txBody>
      </p:sp>
      <p:sp>
        <p:nvSpPr>
          <p:cNvPr id="81940" name="Text Box 20"/>
          <p:cNvSpPr txBox="1">
            <a:spLocks noChangeArrowheads="1"/>
          </p:cNvSpPr>
          <p:nvPr/>
        </p:nvSpPr>
        <p:spPr bwMode="auto">
          <a:xfrm>
            <a:off x="1066176" y="2175048"/>
            <a:ext cx="7419975" cy="1203406"/>
          </a:xfrm>
          <a:prstGeom prst="rect">
            <a:avLst/>
          </a:prstGeom>
          <a:noFill/>
          <a:ln w="12700">
            <a:noFill/>
            <a:miter lim="800000"/>
            <a:headEnd/>
            <a:tailEnd/>
          </a:ln>
          <a:effectLst/>
        </p:spPr>
        <p:txBody>
          <a:bodyPr>
            <a:spAutoFit/>
          </a:bodyPr>
          <a:lstStyle/>
          <a:p>
            <a:pPr algn="l">
              <a:spcBef>
                <a:spcPct val="20000"/>
              </a:spcBef>
              <a:buClr>
                <a:srgbClr val="66FFFF"/>
              </a:buClr>
              <a:buSzPct val="75000"/>
              <a:buFont typeface="Monotype Sorts" pitchFamily="2" charset="2"/>
              <a:buNone/>
              <a:defRPr/>
            </a:pPr>
            <a:r>
              <a:rPr lang="en-US" sz="1805" dirty="0">
                <a:latin typeface="+mn-lt"/>
              </a:rPr>
              <a:t>Crescent Oil has developed three new blends of gasoline and must decide which blend or blends to produce and distribute.  A study of the miles per gallon ratings of the three blends is being conducted to determine if the mean ratings are the same for the three blends.</a:t>
            </a:r>
          </a:p>
        </p:txBody>
      </p:sp>
    </p:spTree>
    <p:extLst>
      <p:ext uri="{BB962C8B-B14F-4D97-AF65-F5344CB8AC3E}">
        <p14:creationId xmlns:p14="http://schemas.microsoft.com/office/powerpoint/2010/main" val="3315074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1940"/>
                                        </p:tgtEl>
                                        <p:attrNameLst>
                                          <p:attrName>style.visibility</p:attrName>
                                        </p:attrNameLst>
                                      </p:cBhvr>
                                      <p:to>
                                        <p:strVal val="visible"/>
                                      </p:to>
                                    </p:set>
                                    <p:animEffect transition="in" filter="blinds(horizontal)">
                                      <p:cBhvr>
                                        <p:cTn id="7" dur="500"/>
                                        <p:tgtEl>
                                          <p:spTgt spid="819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0" grpId="0" autoUpdateAnimBg="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8" name="Text Box 8"/>
          <p:cNvSpPr txBox="1">
            <a:spLocks noChangeArrowheads="1"/>
          </p:cNvSpPr>
          <p:nvPr/>
        </p:nvSpPr>
        <p:spPr bwMode="auto">
          <a:xfrm>
            <a:off x="897732" y="2021772"/>
            <a:ext cx="7431088" cy="647870"/>
          </a:xfrm>
          <a:prstGeom prst="rect">
            <a:avLst/>
          </a:prstGeom>
          <a:noFill/>
          <a:ln w="12700">
            <a:noFill/>
            <a:miter lim="800000"/>
            <a:headEnd/>
            <a:tailEnd/>
          </a:ln>
          <a:effectLst/>
        </p:spPr>
        <p:txBody>
          <a:bodyPr wrap="square">
            <a:spAutoFit/>
          </a:bodyPr>
          <a:lstStyle/>
          <a:p>
            <a:pPr algn="l">
              <a:spcBef>
                <a:spcPct val="20000"/>
              </a:spcBef>
              <a:buClr>
                <a:srgbClr val="66FFFF"/>
              </a:buClr>
              <a:buSzPct val="75000"/>
              <a:buFont typeface="Monotype Sorts" pitchFamily="2" charset="2"/>
              <a:buNone/>
              <a:defRPr/>
            </a:pPr>
            <a:r>
              <a:rPr lang="en-US" sz="1805" dirty="0">
                <a:latin typeface="+mn-lt"/>
              </a:rPr>
              <a:t>Five automobiles have been tested using each of the three gasoline blends and the miles per gallon ratings are shown on the next slide.</a:t>
            </a:r>
          </a:p>
        </p:txBody>
      </p:sp>
      <p:sp>
        <p:nvSpPr>
          <p:cNvPr id="204815" name="Text Box 15"/>
          <p:cNvSpPr txBox="1">
            <a:spLocks noChangeArrowheads="1"/>
          </p:cNvSpPr>
          <p:nvPr/>
        </p:nvSpPr>
        <p:spPr bwMode="auto">
          <a:xfrm>
            <a:off x="1530586" y="2843126"/>
            <a:ext cx="2657651" cy="370101"/>
          </a:xfrm>
          <a:prstGeom prst="rect">
            <a:avLst/>
          </a:prstGeom>
          <a:noFill/>
          <a:ln w="12700">
            <a:noFill/>
            <a:miter lim="800000"/>
            <a:headEnd/>
            <a:tailEnd/>
          </a:ln>
          <a:effectLst/>
        </p:spPr>
        <p:txBody>
          <a:bodyPr wrap="none">
            <a:spAutoFit/>
          </a:bodyPr>
          <a:lstStyle/>
          <a:p>
            <a:pPr algn="l">
              <a:defRPr/>
            </a:pPr>
            <a:r>
              <a:rPr lang="en-US" sz="1805" dirty="0">
                <a:latin typeface="+mn-lt"/>
              </a:rPr>
              <a:t>Factor  . . .  Gasoline blend</a:t>
            </a:r>
          </a:p>
        </p:txBody>
      </p:sp>
      <p:sp>
        <p:nvSpPr>
          <p:cNvPr id="204816" name="Text Box 16"/>
          <p:cNvSpPr txBox="1">
            <a:spLocks noChangeArrowheads="1"/>
          </p:cNvSpPr>
          <p:nvPr/>
        </p:nvSpPr>
        <p:spPr bwMode="auto">
          <a:xfrm>
            <a:off x="1525825" y="3161810"/>
            <a:ext cx="4045851" cy="370101"/>
          </a:xfrm>
          <a:prstGeom prst="rect">
            <a:avLst/>
          </a:prstGeom>
          <a:noFill/>
          <a:ln w="12700">
            <a:noFill/>
            <a:miter lim="800000"/>
            <a:headEnd/>
            <a:tailEnd/>
          </a:ln>
          <a:effectLst/>
        </p:spPr>
        <p:txBody>
          <a:bodyPr wrap="none">
            <a:spAutoFit/>
          </a:bodyPr>
          <a:lstStyle/>
          <a:p>
            <a:pPr algn="l">
              <a:defRPr/>
            </a:pPr>
            <a:r>
              <a:rPr lang="en-US" sz="1805">
                <a:latin typeface="+mn-lt"/>
              </a:rPr>
              <a:t>Treatments  . . .  Blend X, Blend Y, Blend Z</a:t>
            </a:r>
          </a:p>
        </p:txBody>
      </p:sp>
      <p:sp>
        <p:nvSpPr>
          <p:cNvPr id="204817" name="Text Box 17"/>
          <p:cNvSpPr txBox="1">
            <a:spLocks noChangeArrowheads="1"/>
          </p:cNvSpPr>
          <p:nvPr/>
        </p:nvSpPr>
        <p:spPr bwMode="auto">
          <a:xfrm>
            <a:off x="1521062" y="3480496"/>
            <a:ext cx="2459776" cy="370101"/>
          </a:xfrm>
          <a:prstGeom prst="rect">
            <a:avLst/>
          </a:prstGeom>
          <a:noFill/>
          <a:ln w="12700">
            <a:noFill/>
            <a:miter lim="800000"/>
            <a:headEnd/>
            <a:tailEnd/>
          </a:ln>
          <a:effectLst/>
        </p:spPr>
        <p:txBody>
          <a:bodyPr wrap="none">
            <a:spAutoFit/>
          </a:bodyPr>
          <a:lstStyle/>
          <a:p>
            <a:pPr algn="l">
              <a:defRPr/>
            </a:pPr>
            <a:r>
              <a:rPr lang="en-US" sz="1805">
                <a:latin typeface="+mn-lt"/>
              </a:rPr>
              <a:t>Blocks  . . .  Automobiles</a:t>
            </a:r>
          </a:p>
        </p:txBody>
      </p:sp>
      <p:sp>
        <p:nvSpPr>
          <p:cNvPr id="204818" name="Text Box 18"/>
          <p:cNvSpPr txBox="1">
            <a:spLocks noChangeArrowheads="1"/>
          </p:cNvSpPr>
          <p:nvPr/>
        </p:nvSpPr>
        <p:spPr bwMode="auto">
          <a:xfrm>
            <a:off x="1530586" y="3820665"/>
            <a:ext cx="3919150" cy="370101"/>
          </a:xfrm>
          <a:prstGeom prst="rect">
            <a:avLst/>
          </a:prstGeom>
          <a:noFill/>
          <a:ln w="12700">
            <a:noFill/>
            <a:miter lim="800000"/>
            <a:headEnd/>
            <a:tailEnd/>
          </a:ln>
          <a:effectLst/>
        </p:spPr>
        <p:txBody>
          <a:bodyPr wrap="none">
            <a:spAutoFit/>
          </a:bodyPr>
          <a:lstStyle/>
          <a:p>
            <a:pPr algn="l">
              <a:defRPr/>
            </a:pPr>
            <a:r>
              <a:rPr lang="en-US" sz="1805">
                <a:latin typeface="+mn-lt"/>
              </a:rPr>
              <a:t>Response variable   . . .  Miles per gallon</a:t>
            </a:r>
          </a:p>
        </p:txBody>
      </p:sp>
      <p:sp>
        <p:nvSpPr>
          <p:cNvPr id="11" name="Rectangle 9"/>
          <p:cNvSpPr>
            <a:spLocks noChangeArrowheads="1"/>
          </p:cNvSpPr>
          <p:nvPr/>
        </p:nvSpPr>
        <p:spPr bwMode="auto">
          <a:xfrm>
            <a:off x="556420" y="1087201"/>
            <a:ext cx="7772400" cy="516819"/>
          </a:xfrm>
          <a:prstGeom prst="rect">
            <a:avLst/>
          </a:prstGeom>
          <a:noFill/>
          <a:ln w="12700">
            <a:noFill/>
            <a:miter lim="800000"/>
            <a:headEnd/>
            <a:tailEnd/>
          </a:ln>
          <a:effectLst/>
        </p:spPr>
        <p:txBody>
          <a:bodyPr lIns="68034" tIns="33420" rIns="68034" bIns="33420" anchor="ctr"/>
          <a:lstStyle/>
          <a:p>
            <a:pPr algn="l">
              <a:defRPr/>
            </a:pPr>
            <a:r>
              <a:rPr lang="en-US" sz="2400" b="1" dirty="0">
                <a:latin typeface="+mn-lt"/>
              </a:rPr>
              <a:t>Randomized Block Design</a:t>
            </a:r>
          </a:p>
        </p:txBody>
      </p:sp>
      <p:sp>
        <p:nvSpPr>
          <p:cNvPr id="12" name="Rectangle 3"/>
          <p:cNvSpPr txBox="1">
            <a:spLocks noChangeArrowheads="1"/>
          </p:cNvSpPr>
          <p:nvPr/>
        </p:nvSpPr>
        <p:spPr>
          <a:xfrm>
            <a:off x="687388" y="1712926"/>
            <a:ext cx="4838700" cy="41417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auto">
              <a:spcAft>
                <a:spcPts val="0"/>
              </a:spcAft>
              <a:defRPr/>
            </a:pPr>
            <a:r>
              <a:rPr lang="en-US" sz="2000" dirty="0"/>
              <a:t>Example:  Crescent Oil Co. </a:t>
            </a:r>
          </a:p>
        </p:txBody>
      </p:sp>
    </p:spTree>
    <p:extLst>
      <p:ext uri="{BB962C8B-B14F-4D97-AF65-F5344CB8AC3E}">
        <p14:creationId xmlns:p14="http://schemas.microsoft.com/office/powerpoint/2010/main" val="3703879969"/>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04808"/>
                                        </p:tgtEl>
                                        <p:attrNameLst>
                                          <p:attrName>style.visibility</p:attrName>
                                        </p:attrNameLst>
                                      </p:cBhvr>
                                      <p:to>
                                        <p:strVal val="visible"/>
                                      </p:to>
                                    </p:set>
                                    <p:animEffect transition="in" filter="blinds(horizontal)">
                                      <p:cBhvr>
                                        <p:cTn id="7" dur="500"/>
                                        <p:tgtEl>
                                          <p:spTgt spid="204808"/>
                                        </p:tgtEl>
                                      </p:cBhvr>
                                    </p:animEffect>
                                  </p:childTnLst>
                                </p:cTn>
                              </p:par>
                            </p:childTnLst>
                          </p:cTn>
                        </p:par>
                        <p:par>
                          <p:cTn id="8" fill="hold">
                            <p:stCondLst>
                              <p:cond delay="500"/>
                            </p:stCondLst>
                            <p:childTnLst>
                              <p:par>
                                <p:cTn id="9" presetID="3" presetClass="entr" presetSubtype="10" fill="hold" grpId="0" nodeType="afterEffect">
                                  <p:stCondLst>
                                    <p:cond delay="1000"/>
                                  </p:stCondLst>
                                  <p:childTnLst>
                                    <p:set>
                                      <p:cBhvr>
                                        <p:cTn id="10" dur="1" fill="hold">
                                          <p:stCondLst>
                                            <p:cond delay="0"/>
                                          </p:stCondLst>
                                        </p:cTn>
                                        <p:tgtEl>
                                          <p:spTgt spid="204815"/>
                                        </p:tgtEl>
                                        <p:attrNameLst>
                                          <p:attrName>style.visibility</p:attrName>
                                        </p:attrNameLst>
                                      </p:cBhvr>
                                      <p:to>
                                        <p:strVal val="visible"/>
                                      </p:to>
                                    </p:set>
                                    <p:animEffect transition="in" filter="blinds(horizontal)">
                                      <p:cBhvr>
                                        <p:cTn id="11" dur="500"/>
                                        <p:tgtEl>
                                          <p:spTgt spid="204815"/>
                                        </p:tgtEl>
                                      </p:cBhvr>
                                    </p:animEffect>
                                  </p:childTnLst>
                                </p:cTn>
                              </p:par>
                            </p:childTnLst>
                          </p:cTn>
                        </p:par>
                        <p:par>
                          <p:cTn id="12" fill="hold">
                            <p:stCondLst>
                              <p:cond delay="2000"/>
                            </p:stCondLst>
                            <p:childTnLst>
                              <p:par>
                                <p:cTn id="13" presetID="3" presetClass="entr" presetSubtype="10" fill="hold" grpId="0" nodeType="afterEffect">
                                  <p:stCondLst>
                                    <p:cond delay="2000"/>
                                  </p:stCondLst>
                                  <p:childTnLst>
                                    <p:set>
                                      <p:cBhvr>
                                        <p:cTn id="14" dur="1" fill="hold">
                                          <p:stCondLst>
                                            <p:cond delay="0"/>
                                          </p:stCondLst>
                                        </p:cTn>
                                        <p:tgtEl>
                                          <p:spTgt spid="204816"/>
                                        </p:tgtEl>
                                        <p:attrNameLst>
                                          <p:attrName>style.visibility</p:attrName>
                                        </p:attrNameLst>
                                      </p:cBhvr>
                                      <p:to>
                                        <p:strVal val="visible"/>
                                      </p:to>
                                    </p:set>
                                    <p:animEffect transition="in" filter="blinds(horizontal)">
                                      <p:cBhvr>
                                        <p:cTn id="15" dur="500"/>
                                        <p:tgtEl>
                                          <p:spTgt spid="204816"/>
                                        </p:tgtEl>
                                      </p:cBhvr>
                                    </p:animEffect>
                                  </p:childTnLst>
                                </p:cTn>
                              </p:par>
                            </p:childTnLst>
                          </p:cTn>
                        </p:par>
                        <p:par>
                          <p:cTn id="16" fill="hold">
                            <p:stCondLst>
                              <p:cond delay="4500"/>
                            </p:stCondLst>
                            <p:childTnLst>
                              <p:par>
                                <p:cTn id="17" presetID="3" presetClass="entr" presetSubtype="10" fill="hold" grpId="0" nodeType="afterEffect">
                                  <p:stCondLst>
                                    <p:cond delay="2000"/>
                                  </p:stCondLst>
                                  <p:childTnLst>
                                    <p:set>
                                      <p:cBhvr>
                                        <p:cTn id="18" dur="1" fill="hold">
                                          <p:stCondLst>
                                            <p:cond delay="0"/>
                                          </p:stCondLst>
                                        </p:cTn>
                                        <p:tgtEl>
                                          <p:spTgt spid="204817"/>
                                        </p:tgtEl>
                                        <p:attrNameLst>
                                          <p:attrName>style.visibility</p:attrName>
                                        </p:attrNameLst>
                                      </p:cBhvr>
                                      <p:to>
                                        <p:strVal val="visible"/>
                                      </p:to>
                                    </p:set>
                                    <p:animEffect transition="in" filter="blinds(horizontal)">
                                      <p:cBhvr>
                                        <p:cTn id="19" dur="500"/>
                                        <p:tgtEl>
                                          <p:spTgt spid="204817"/>
                                        </p:tgtEl>
                                      </p:cBhvr>
                                    </p:animEffect>
                                  </p:childTnLst>
                                </p:cTn>
                              </p:par>
                            </p:childTnLst>
                          </p:cTn>
                        </p:par>
                        <p:par>
                          <p:cTn id="20" fill="hold">
                            <p:stCondLst>
                              <p:cond delay="7000"/>
                            </p:stCondLst>
                            <p:childTnLst>
                              <p:par>
                                <p:cTn id="21" presetID="3" presetClass="entr" presetSubtype="10" fill="hold" grpId="0" nodeType="afterEffect">
                                  <p:stCondLst>
                                    <p:cond delay="2000"/>
                                  </p:stCondLst>
                                  <p:childTnLst>
                                    <p:set>
                                      <p:cBhvr>
                                        <p:cTn id="22" dur="1" fill="hold">
                                          <p:stCondLst>
                                            <p:cond delay="0"/>
                                          </p:stCondLst>
                                        </p:cTn>
                                        <p:tgtEl>
                                          <p:spTgt spid="204818"/>
                                        </p:tgtEl>
                                        <p:attrNameLst>
                                          <p:attrName>style.visibility</p:attrName>
                                        </p:attrNameLst>
                                      </p:cBhvr>
                                      <p:to>
                                        <p:strVal val="visible"/>
                                      </p:to>
                                    </p:set>
                                    <p:animEffect transition="in" filter="blinds(horizontal)">
                                      <p:cBhvr>
                                        <p:cTn id="23" dur="500"/>
                                        <p:tgtEl>
                                          <p:spTgt spid="2048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08" grpId="0" autoUpdateAnimBg="0"/>
      <p:bldP spid="204815" grpId="0" autoUpdateAnimBg="0"/>
      <p:bldP spid="204816" grpId="0" autoUpdateAnimBg="0"/>
      <p:bldP spid="204817" grpId="0" autoUpdateAnimBg="0"/>
      <p:bldP spid="204818" grpId="0" autoUpdateAnimBg="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6" name="Rectangle 8"/>
          <p:cNvSpPr>
            <a:spLocks noGrp="1" noChangeArrowheads="1"/>
          </p:cNvSpPr>
          <p:nvPr>
            <p:ph type="title"/>
          </p:nvPr>
        </p:nvSpPr>
        <p:spPr>
          <a:xfrm>
            <a:off x="450940" y="1078250"/>
            <a:ext cx="7772400" cy="411784"/>
          </a:xfrm>
        </p:spPr>
        <p:txBody>
          <a:bodyPr>
            <a:noAutofit/>
          </a:bodyPr>
          <a:lstStyle/>
          <a:p>
            <a:pPr>
              <a:defRPr/>
            </a:pPr>
            <a:r>
              <a:rPr lang="en-US" sz="2400" dirty="0"/>
              <a:t>Randomized Block Design</a:t>
            </a:r>
          </a:p>
        </p:txBody>
      </p:sp>
      <p:grpSp>
        <p:nvGrpSpPr>
          <p:cNvPr id="3" name="Group 2"/>
          <p:cNvGrpSpPr/>
          <p:nvPr/>
        </p:nvGrpSpPr>
        <p:grpSpPr>
          <a:xfrm>
            <a:off x="1056404" y="1740088"/>
            <a:ext cx="7164316" cy="3432730"/>
            <a:chOff x="1405054" y="1182688"/>
            <a:chExt cx="9528789" cy="4565650"/>
          </a:xfrm>
        </p:grpSpPr>
        <p:sp>
          <p:nvSpPr>
            <p:cNvPr id="83973" name="Rectangle 5"/>
            <p:cNvSpPr>
              <a:spLocks noChangeArrowheads="1"/>
            </p:cNvSpPr>
            <p:nvPr/>
          </p:nvSpPr>
          <p:spPr bwMode="auto">
            <a:xfrm>
              <a:off x="1405054" y="1182688"/>
              <a:ext cx="9528789" cy="4565650"/>
            </a:xfrm>
            <a:prstGeom prst="rect">
              <a:avLst/>
            </a:prstGeom>
            <a:solidFill>
              <a:schemeClr val="bg2"/>
            </a:solidFill>
            <a:ln w="12700">
              <a:solidFill>
                <a:schemeClr val="tx1"/>
              </a:solidFill>
              <a:miter lim="800000"/>
              <a:headEnd/>
              <a:tailEnd/>
            </a:ln>
            <a:effectLst/>
            <a:scene3d>
              <a:camera prst="orthographicFront">
                <a:rot lat="0" lon="0" rev="0"/>
              </a:camera>
              <a:lightRig rig="balanced" dir="t">
                <a:rot lat="0" lon="0" rev="8700000"/>
              </a:lightRig>
            </a:scene3d>
            <a:sp3d/>
          </p:spPr>
          <p:txBody>
            <a:bodyPr wrap="none" anchor="ctr"/>
            <a:lstStyle/>
            <a:p>
              <a:pPr>
                <a:defRPr/>
              </a:pPr>
              <a:endParaRPr lang="en-US">
                <a:effectLst/>
                <a:latin typeface="+mn-lt"/>
              </a:endParaRPr>
            </a:p>
          </p:txBody>
        </p:sp>
        <p:sp>
          <p:nvSpPr>
            <p:cNvPr id="83972" name="Line 4"/>
            <p:cNvSpPr>
              <a:spLocks noChangeShapeType="1"/>
            </p:cNvSpPr>
            <p:nvPr/>
          </p:nvSpPr>
          <p:spPr bwMode="auto">
            <a:xfrm>
              <a:off x="1788318" y="4781550"/>
              <a:ext cx="8948503" cy="0"/>
            </a:xfrm>
            <a:prstGeom prst="line">
              <a:avLst/>
            </a:prstGeom>
            <a:noFill/>
            <a:ln w="12700">
              <a:solidFill>
                <a:schemeClr val="tx1"/>
              </a:solidFill>
              <a:round/>
              <a:headEnd/>
              <a:tailEnd/>
            </a:ln>
            <a:effectLst/>
          </p:spPr>
          <p:txBody>
            <a:bodyPr/>
            <a:lstStyle/>
            <a:p>
              <a:pPr>
                <a:defRPr/>
              </a:pPr>
              <a:endParaRPr lang="en-US">
                <a:effectLst/>
                <a:latin typeface="+mn-lt"/>
              </a:endParaRPr>
            </a:p>
          </p:txBody>
        </p:sp>
        <p:sp>
          <p:nvSpPr>
            <p:cNvPr id="83981" name="Text Box 13"/>
            <p:cNvSpPr txBox="1">
              <a:spLocks noChangeArrowheads="1"/>
            </p:cNvSpPr>
            <p:nvPr/>
          </p:nvSpPr>
          <p:spPr bwMode="auto">
            <a:xfrm>
              <a:off x="4052032" y="5043487"/>
              <a:ext cx="6091192" cy="492247"/>
            </a:xfrm>
            <a:prstGeom prst="rect">
              <a:avLst/>
            </a:prstGeom>
            <a:noFill/>
            <a:ln w="12700">
              <a:noFill/>
              <a:miter lim="800000"/>
              <a:headEnd/>
              <a:tailEnd/>
            </a:ln>
            <a:effectLst/>
          </p:spPr>
          <p:txBody>
            <a:bodyPr wrap="square">
              <a:spAutoFit/>
            </a:bodyPr>
            <a:lstStyle/>
            <a:p>
              <a:pPr algn="l">
                <a:defRPr/>
              </a:pPr>
              <a:r>
                <a:rPr lang="en-US" sz="1805" dirty="0">
                  <a:latin typeface="+mn-lt"/>
                </a:rPr>
                <a:t>29.8 	           28.8	   28.4</a:t>
              </a:r>
            </a:p>
          </p:txBody>
        </p:sp>
        <p:sp>
          <p:nvSpPr>
            <p:cNvPr id="83982" name="Text Box 14"/>
            <p:cNvSpPr txBox="1">
              <a:spLocks noChangeArrowheads="1"/>
            </p:cNvSpPr>
            <p:nvPr/>
          </p:nvSpPr>
          <p:spPr bwMode="auto">
            <a:xfrm>
              <a:off x="1788318" y="4881562"/>
              <a:ext cx="1538657" cy="787835"/>
            </a:xfrm>
            <a:prstGeom prst="rect">
              <a:avLst/>
            </a:prstGeom>
            <a:noFill/>
            <a:ln w="12700">
              <a:noFill/>
              <a:miter lim="800000"/>
              <a:headEnd/>
              <a:tailEnd/>
            </a:ln>
            <a:effectLst/>
          </p:spPr>
          <p:txBody>
            <a:bodyPr wrap="none">
              <a:spAutoFit/>
            </a:bodyPr>
            <a:lstStyle/>
            <a:p>
              <a:pPr>
                <a:lnSpc>
                  <a:spcPct val="90000"/>
                </a:lnSpc>
                <a:defRPr/>
              </a:pPr>
              <a:r>
                <a:rPr lang="en-US" sz="1805">
                  <a:latin typeface="+mn-lt"/>
                </a:rPr>
                <a:t>Treatment</a:t>
              </a:r>
            </a:p>
            <a:p>
              <a:pPr>
                <a:lnSpc>
                  <a:spcPct val="90000"/>
                </a:lnSpc>
                <a:defRPr/>
              </a:pPr>
              <a:r>
                <a:rPr lang="en-US" sz="1805">
                  <a:latin typeface="+mn-lt"/>
                </a:rPr>
                <a:t>Means</a:t>
              </a:r>
            </a:p>
          </p:txBody>
        </p:sp>
        <p:sp>
          <p:nvSpPr>
            <p:cNvPr id="83983" name="Text Box 15"/>
            <p:cNvSpPr txBox="1">
              <a:spLocks noChangeArrowheads="1"/>
            </p:cNvSpPr>
            <p:nvPr/>
          </p:nvSpPr>
          <p:spPr bwMode="auto">
            <a:xfrm>
              <a:off x="2353421" y="2395539"/>
              <a:ext cx="401253" cy="2339285"/>
            </a:xfrm>
            <a:prstGeom prst="rect">
              <a:avLst/>
            </a:prstGeom>
            <a:noFill/>
            <a:ln w="12700">
              <a:noFill/>
              <a:miter lim="800000"/>
              <a:headEnd/>
              <a:tailEnd/>
            </a:ln>
            <a:effectLst/>
          </p:spPr>
          <p:txBody>
            <a:bodyPr wrap="none">
              <a:spAutoFit/>
            </a:bodyPr>
            <a:lstStyle/>
            <a:p>
              <a:pPr>
                <a:lnSpc>
                  <a:spcPct val="120000"/>
                </a:lnSpc>
                <a:defRPr/>
              </a:pPr>
              <a:r>
                <a:rPr lang="en-US" sz="1805">
                  <a:latin typeface="+mn-lt"/>
                </a:rPr>
                <a:t>1</a:t>
              </a:r>
            </a:p>
            <a:p>
              <a:pPr>
                <a:lnSpc>
                  <a:spcPct val="120000"/>
                </a:lnSpc>
                <a:defRPr/>
              </a:pPr>
              <a:r>
                <a:rPr lang="en-US" sz="1805">
                  <a:latin typeface="+mn-lt"/>
                </a:rPr>
                <a:t>2</a:t>
              </a:r>
            </a:p>
            <a:p>
              <a:pPr>
                <a:lnSpc>
                  <a:spcPct val="120000"/>
                </a:lnSpc>
                <a:defRPr/>
              </a:pPr>
              <a:r>
                <a:rPr lang="en-US" sz="1805">
                  <a:latin typeface="+mn-lt"/>
                </a:rPr>
                <a:t>3</a:t>
              </a:r>
            </a:p>
            <a:p>
              <a:pPr>
                <a:lnSpc>
                  <a:spcPct val="120000"/>
                </a:lnSpc>
                <a:defRPr/>
              </a:pPr>
              <a:r>
                <a:rPr lang="en-US" sz="1805">
                  <a:latin typeface="+mn-lt"/>
                </a:rPr>
                <a:t>4</a:t>
              </a:r>
            </a:p>
            <a:p>
              <a:pPr>
                <a:lnSpc>
                  <a:spcPct val="120000"/>
                </a:lnSpc>
                <a:defRPr/>
              </a:pPr>
              <a:r>
                <a:rPr lang="en-US" sz="1805">
                  <a:latin typeface="+mn-lt"/>
                </a:rPr>
                <a:t>5</a:t>
              </a:r>
            </a:p>
          </p:txBody>
        </p:sp>
        <p:sp>
          <p:nvSpPr>
            <p:cNvPr id="83985" name="Text Box 17"/>
            <p:cNvSpPr txBox="1">
              <a:spLocks noChangeArrowheads="1"/>
            </p:cNvSpPr>
            <p:nvPr/>
          </p:nvSpPr>
          <p:spPr bwMode="auto">
            <a:xfrm>
              <a:off x="4229392" y="2414587"/>
              <a:ext cx="556891" cy="2339285"/>
            </a:xfrm>
            <a:prstGeom prst="rect">
              <a:avLst/>
            </a:prstGeom>
            <a:noFill/>
            <a:ln w="12700">
              <a:noFill/>
              <a:miter lim="800000"/>
              <a:headEnd/>
              <a:tailEnd/>
            </a:ln>
            <a:effectLst/>
          </p:spPr>
          <p:txBody>
            <a:bodyPr wrap="none">
              <a:spAutoFit/>
            </a:bodyPr>
            <a:lstStyle/>
            <a:p>
              <a:pPr algn="l">
                <a:lnSpc>
                  <a:spcPct val="120000"/>
                </a:lnSpc>
                <a:defRPr/>
              </a:pPr>
              <a:r>
                <a:rPr lang="en-US" sz="1805">
                  <a:latin typeface="+mn-lt"/>
                </a:rPr>
                <a:t>31</a:t>
              </a:r>
            </a:p>
            <a:p>
              <a:pPr algn="l">
                <a:lnSpc>
                  <a:spcPct val="120000"/>
                </a:lnSpc>
                <a:defRPr/>
              </a:pPr>
              <a:r>
                <a:rPr lang="en-US" sz="1805">
                  <a:latin typeface="+mn-lt"/>
                </a:rPr>
                <a:t>30</a:t>
              </a:r>
            </a:p>
            <a:p>
              <a:pPr algn="l">
                <a:lnSpc>
                  <a:spcPct val="120000"/>
                </a:lnSpc>
                <a:defRPr/>
              </a:pPr>
              <a:r>
                <a:rPr lang="en-US" sz="1805">
                  <a:latin typeface="+mn-lt"/>
                </a:rPr>
                <a:t>29</a:t>
              </a:r>
            </a:p>
            <a:p>
              <a:pPr algn="l">
                <a:lnSpc>
                  <a:spcPct val="120000"/>
                </a:lnSpc>
                <a:defRPr/>
              </a:pPr>
              <a:r>
                <a:rPr lang="en-US" sz="1805">
                  <a:latin typeface="+mn-lt"/>
                </a:rPr>
                <a:t>33</a:t>
              </a:r>
            </a:p>
            <a:p>
              <a:pPr algn="l">
                <a:lnSpc>
                  <a:spcPct val="120000"/>
                </a:lnSpc>
                <a:defRPr/>
              </a:pPr>
              <a:r>
                <a:rPr lang="en-US" sz="1805">
                  <a:latin typeface="+mn-lt"/>
                </a:rPr>
                <a:t>26</a:t>
              </a:r>
            </a:p>
          </p:txBody>
        </p:sp>
        <p:sp>
          <p:nvSpPr>
            <p:cNvPr id="83986" name="Text Box 18"/>
            <p:cNvSpPr txBox="1">
              <a:spLocks noChangeArrowheads="1"/>
            </p:cNvSpPr>
            <p:nvPr/>
          </p:nvSpPr>
          <p:spPr bwMode="auto">
            <a:xfrm>
              <a:off x="6129679" y="2414587"/>
              <a:ext cx="556891" cy="2339285"/>
            </a:xfrm>
            <a:prstGeom prst="rect">
              <a:avLst/>
            </a:prstGeom>
            <a:noFill/>
            <a:ln w="12700">
              <a:noFill/>
              <a:miter lim="800000"/>
              <a:headEnd/>
              <a:tailEnd/>
            </a:ln>
            <a:effectLst/>
          </p:spPr>
          <p:txBody>
            <a:bodyPr wrap="none">
              <a:spAutoFit/>
            </a:bodyPr>
            <a:lstStyle/>
            <a:p>
              <a:pPr algn="l">
                <a:lnSpc>
                  <a:spcPct val="120000"/>
                </a:lnSpc>
                <a:defRPr/>
              </a:pPr>
              <a:r>
                <a:rPr lang="en-US" sz="1805">
                  <a:latin typeface="+mn-lt"/>
                </a:rPr>
                <a:t>30</a:t>
              </a:r>
            </a:p>
            <a:p>
              <a:pPr algn="l">
                <a:lnSpc>
                  <a:spcPct val="120000"/>
                </a:lnSpc>
                <a:defRPr/>
              </a:pPr>
              <a:r>
                <a:rPr lang="en-US" sz="1805">
                  <a:latin typeface="+mn-lt"/>
                </a:rPr>
                <a:t>29</a:t>
              </a:r>
            </a:p>
            <a:p>
              <a:pPr algn="l">
                <a:lnSpc>
                  <a:spcPct val="120000"/>
                </a:lnSpc>
                <a:defRPr/>
              </a:pPr>
              <a:r>
                <a:rPr lang="en-US" sz="1805">
                  <a:latin typeface="+mn-lt"/>
                </a:rPr>
                <a:t>29</a:t>
              </a:r>
            </a:p>
            <a:p>
              <a:pPr algn="l">
                <a:lnSpc>
                  <a:spcPct val="120000"/>
                </a:lnSpc>
                <a:defRPr/>
              </a:pPr>
              <a:r>
                <a:rPr lang="en-US" sz="1805">
                  <a:latin typeface="+mn-lt"/>
                </a:rPr>
                <a:t>31</a:t>
              </a:r>
            </a:p>
            <a:p>
              <a:pPr algn="l">
                <a:lnSpc>
                  <a:spcPct val="120000"/>
                </a:lnSpc>
                <a:defRPr/>
              </a:pPr>
              <a:r>
                <a:rPr lang="en-US" sz="1805">
                  <a:latin typeface="+mn-lt"/>
                </a:rPr>
                <a:t>25</a:t>
              </a:r>
            </a:p>
          </p:txBody>
        </p:sp>
        <p:sp>
          <p:nvSpPr>
            <p:cNvPr id="83987" name="Text Box 19"/>
            <p:cNvSpPr txBox="1">
              <a:spLocks noChangeArrowheads="1"/>
            </p:cNvSpPr>
            <p:nvPr/>
          </p:nvSpPr>
          <p:spPr bwMode="auto">
            <a:xfrm>
              <a:off x="7979292" y="2414587"/>
              <a:ext cx="556891" cy="2339285"/>
            </a:xfrm>
            <a:prstGeom prst="rect">
              <a:avLst/>
            </a:prstGeom>
            <a:noFill/>
            <a:ln w="12700">
              <a:noFill/>
              <a:miter lim="800000"/>
              <a:headEnd/>
              <a:tailEnd/>
            </a:ln>
            <a:effectLst/>
          </p:spPr>
          <p:txBody>
            <a:bodyPr wrap="none">
              <a:spAutoFit/>
            </a:bodyPr>
            <a:lstStyle/>
            <a:p>
              <a:pPr algn="l">
                <a:lnSpc>
                  <a:spcPct val="120000"/>
                </a:lnSpc>
                <a:defRPr/>
              </a:pPr>
              <a:r>
                <a:rPr lang="en-US" sz="1805">
                  <a:latin typeface="+mn-lt"/>
                </a:rPr>
                <a:t>30</a:t>
              </a:r>
            </a:p>
            <a:p>
              <a:pPr algn="l">
                <a:lnSpc>
                  <a:spcPct val="120000"/>
                </a:lnSpc>
                <a:defRPr/>
              </a:pPr>
              <a:r>
                <a:rPr lang="en-US" sz="1805">
                  <a:latin typeface="+mn-lt"/>
                </a:rPr>
                <a:t>29</a:t>
              </a:r>
            </a:p>
            <a:p>
              <a:pPr algn="l">
                <a:lnSpc>
                  <a:spcPct val="120000"/>
                </a:lnSpc>
                <a:defRPr/>
              </a:pPr>
              <a:r>
                <a:rPr lang="en-US" sz="1805">
                  <a:latin typeface="+mn-lt"/>
                </a:rPr>
                <a:t>28</a:t>
              </a:r>
            </a:p>
            <a:p>
              <a:pPr algn="l">
                <a:lnSpc>
                  <a:spcPct val="120000"/>
                </a:lnSpc>
                <a:defRPr/>
              </a:pPr>
              <a:r>
                <a:rPr lang="en-US" sz="1805">
                  <a:latin typeface="+mn-lt"/>
                </a:rPr>
                <a:t>29</a:t>
              </a:r>
            </a:p>
            <a:p>
              <a:pPr algn="l">
                <a:lnSpc>
                  <a:spcPct val="120000"/>
                </a:lnSpc>
                <a:defRPr/>
              </a:pPr>
              <a:r>
                <a:rPr lang="en-US" sz="1805">
                  <a:latin typeface="+mn-lt"/>
                </a:rPr>
                <a:t>26</a:t>
              </a:r>
            </a:p>
          </p:txBody>
        </p:sp>
        <p:sp>
          <p:nvSpPr>
            <p:cNvPr id="83988" name="Text Box 20"/>
            <p:cNvSpPr txBox="1">
              <a:spLocks noChangeArrowheads="1"/>
            </p:cNvSpPr>
            <p:nvPr/>
          </p:nvSpPr>
          <p:spPr bwMode="auto">
            <a:xfrm>
              <a:off x="9448849" y="2414587"/>
              <a:ext cx="1100565" cy="2339285"/>
            </a:xfrm>
            <a:prstGeom prst="rect">
              <a:avLst/>
            </a:prstGeom>
            <a:noFill/>
            <a:ln w="12700">
              <a:noFill/>
              <a:miter lim="800000"/>
              <a:headEnd/>
              <a:tailEnd/>
            </a:ln>
            <a:effectLst/>
          </p:spPr>
          <p:txBody>
            <a:bodyPr wrap="none">
              <a:spAutoFit/>
            </a:bodyPr>
            <a:lstStyle/>
            <a:p>
              <a:pPr algn="l">
                <a:lnSpc>
                  <a:spcPct val="120000"/>
                </a:lnSpc>
                <a:defRPr/>
              </a:pPr>
              <a:r>
                <a:rPr lang="en-US" sz="1805">
                  <a:latin typeface="+mn-lt"/>
                </a:rPr>
                <a:t>30.333</a:t>
              </a:r>
            </a:p>
            <a:p>
              <a:pPr algn="l">
                <a:lnSpc>
                  <a:spcPct val="120000"/>
                </a:lnSpc>
                <a:defRPr/>
              </a:pPr>
              <a:r>
                <a:rPr lang="en-US" sz="1805">
                  <a:latin typeface="+mn-lt"/>
                </a:rPr>
                <a:t>29.333</a:t>
              </a:r>
            </a:p>
            <a:p>
              <a:pPr algn="l">
                <a:lnSpc>
                  <a:spcPct val="120000"/>
                </a:lnSpc>
                <a:defRPr/>
              </a:pPr>
              <a:r>
                <a:rPr lang="en-US" sz="1805">
                  <a:latin typeface="+mn-lt"/>
                </a:rPr>
                <a:t>28.667</a:t>
              </a:r>
            </a:p>
            <a:p>
              <a:pPr algn="l">
                <a:lnSpc>
                  <a:spcPct val="120000"/>
                </a:lnSpc>
                <a:defRPr/>
              </a:pPr>
              <a:r>
                <a:rPr lang="en-US" sz="1805">
                  <a:latin typeface="+mn-lt"/>
                </a:rPr>
                <a:t>31.000</a:t>
              </a:r>
            </a:p>
            <a:p>
              <a:pPr algn="l">
                <a:lnSpc>
                  <a:spcPct val="120000"/>
                </a:lnSpc>
                <a:defRPr/>
              </a:pPr>
              <a:r>
                <a:rPr lang="en-US" sz="1805">
                  <a:latin typeface="+mn-lt"/>
                </a:rPr>
                <a:t>25.667</a:t>
              </a:r>
            </a:p>
          </p:txBody>
        </p:sp>
        <p:sp>
          <p:nvSpPr>
            <p:cNvPr id="83989" name="Text Box 21"/>
            <p:cNvSpPr txBox="1">
              <a:spLocks noChangeArrowheads="1"/>
            </p:cNvSpPr>
            <p:nvPr/>
          </p:nvSpPr>
          <p:spPr bwMode="auto">
            <a:xfrm>
              <a:off x="4451977" y="1328738"/>
              <a:ext cx="3861398" cy="492247"/>
            </a:xfrm>
            <a:prstGeom prst="rect">
              <a:avLst/>
            </a:prstGeom>
            <a:noFill/>
            <a:ln w="12700">
              <a:noFill/>
              <a:miter lim="800000"/>
              <a:headEnd/>
              <a:tailEnd/>
            </a:ln>
            <a:effectLst/>
          </p:spPr>
          <p:txBody>
            <a:bodyPr wrap="none">
              <a:spAutoFit/>
            </a:bodyPr>
            <a:lstStyle/>
            <a:p>
              <a:pPr>
                <a:defRPr/>
              </a:pPr>
              <a:r>
                <a:rPr lang="en-US" sz="1805">
                  <a:latin typeface="+mn-lt"/>
                </a:rPr>
                <a:t>Type of Gasoline (Treatment)</a:t>
              </a:r>
            </a:p>
          </p:txBody>
        </p:sp>
        <p:sp>
          <p:nvSpPr>
            <p:cNvPr id="83990" name="Text Box 22"/>
            <p:cNvSpPr txBox="1">
              <a:spLocks noChangeArrowheads="1"/>
            </p:cNvSpPr>
            <p:nvPr/>
          </p:nvSpPr>
          <p:spPr bwMode="auto">
            <a:xfrm>
              <a:off x="9469297" y="1566863"/>
              <a:ext cx="1089904" cy="787835"/>
            </a:xfrm>
            <a:prstGeom prst="rect">
              <a:avLst/>
            </a:prstGeom>
            <a:noFill/>
            <a:ln w="12700">
              <a:noFill/>
              <a:miter lim="800000"/>
              <a:headEnd/>
              <a:tailEnd/>
            </a:ln>
            <a:effectLst/>
          </p:spPr>
          <p:txBody>
            <a:bodyPr wrap="none">
              <a:spAutoFit/>
            </a:bodyPr>
            <a:lstStyle/>
            <a:p>
              <a:pPr>
                <a:lnSpc>
                  <a:spcPct val="90000"/>
                </a:lnSpc>
                <a:defRPr/>
              </a:pPr>
              <a:r>
                <a:rPr lang="en-US" sz="1805" dirty="0">
                  <a:latin typeface="+mn-lt"/>
                </a:rPr>
                <a:t>Block</a:t>
              </a:r>
            </a:p>
            <a:p>
              <a:pPr>
                <a:lnSpc>
                  <a:spcPct val="90000"/>
                </a:lnSpc>
                <a:defRPr/>
              </a:pPr>
              <a:r>
                <a:rPr lang="en-US" sz="1805" dirty="0">
                  <a:latin typeface="+mn-lt"/>
                </a:rPr>
                <a:t>Means</a:t>
              </a:r>
            </a:p>
          </p:txBody>
        </p:sp>
        <p:sp>
          <p:nvSpPr>
            <p:cNvPr id="83991" name="Text Box 23"/>
            <p:cNvSpPr txBox="1">
              <a:spLocks noChangeArrowheads="1"/>
            </p:cNvSpPr>
            <p:nvPr/>
          </p:nvSpPr>
          <p:spPr bwMode="auto">
            <a:xfrm>
              <a:off x="3838113" y="1862138"/>
              <a:ext cx="1192242" cy="492247"/>
            </a:xfrm>
            <a:prstGeom prst="rect">
              <a:avLst/>
            </a:prstGeom>
            <a:noFill/>
            <a:ln w="12700">
              <a:noFill/>
              <a:miter lim="800000"/>
              <a:headEnd/>
              <a:tailEnd/>
            </a:ln>
            <a:effectLst/>
          </p:spPr>
          <p:txBody>
            <a:bodyPr wrap="none">
              <a:spAutoFit/>
            </a:bodyPr>
            <a:lstStyle/>
            <a:p>
              <a:pPr>
                <a:defRPr/>
              </a:pPr>
              <a:r>
                <a:rPr lang="en-US" sz="1805">
                  <a:latin typeface="+mn-lt"/>
                </a:rPr>
                <a:t>Blend X</a:t>
              </a:r>
            </a:p>
          </p:txBody>
        </p:sp>
        <p:sp>
          <p:nvSpPr>
            <p:cNvPr id="83992" name="Text Box 24"/>
            <p:cNvSpPr txBox="1">
              <a:spLocks noChangeArrowheads="1"/>
            </p:cNvSpPr>
            <p:nvPr/>
          </p:nvSpPr>
          <p:spPr bwMode="auto">
            <a:xfrm>
              <a:off x="5768547" y="1862138"/>
              <a:ext cx="1181583" cy="492247"/>
            </a:xfrm>
            <a:prstGeom prst="rect">
              <a:avLst/>
            </a:prstGeom>
            <a:noFill/>
            <a:ln w="12700">
              <a:noFill/>
              <a:miter lim="800000"/>
              <a:headEnd/>
              <a:tailEnd/>
            </a:ln>
            <a:effectLst/>
          </p:spPr>
          <p:txBody>
            <a:bodyPr wrap="none">
              <a:spAutoFit/>
            </a:bodyPr>
            <a:lstStyle/>
            <a:p>
              <a:pPr>
                <a:defRPr/>
              </a:pPr>
              <a:r>
                <a:rPr lang="en-US" sz="1805">
                  <a:latin typeface="+mn-lt"/>
                </a:rPr>
                <a:t>Blend Y</a:t>
              </a:r>
            </a:p>
          </p:txBody>
        </p:sp>
        <p:sp>
          <p:nvSpPr>
            <p:cNvPr id="83993" name="Text Box 25"/>
            <p:cNvSpPr txBox="1">
              <a:spLocks noChangeArrowheads="1"/>
            </p:cNvSpPr>
            <p:nvPr/>
          </p:nvSpPr>
          <p:spPr bwMode="auto">
            <a:xfrm>
              <a:off x="7672041" y="1862138"/>
              <a:ext cx="1177319" cy="492247"/>
            </a:xfrm>
            <a:prstGeom prst="rect">
              <a:avLst/>
            </a:prstGeom>
            <a:noFill/>
            <a:ln w="12700">
              <a:noFill/>
              <a:miter lim="800000"/>
              <a:headEnd/>
              <a:tailEnd/>
            </a:ln>
            <a:effectLst/>
          </p:spPr>
          <p:txBody>
            <a:bodyPr wrap="none">
              <a:spAutoFit/>
            </a:bodyPr>
            <a:lstStyle/>
            <a:p>
              <a:pPr>
                <a:defRPr/>
              </a:pPr>
              <a:r>
                <a:rPr lang="en-US" sz="1805">
                  <a:latin typeface="+mn-lt"/>
                </a:rPr>
                <a:t>Blend Z</a:t>
              </a:r>
            </a:p>
          </p:txBody>
        </p:sp>
        <p:sp>
          <p:nvSpPr>
            <p:cNvPr id="83994" name="Text Box 26"/>
            <p:cNvSpPr txBox="1">
              <a:spLocks noChangeArrowheads="1"/>
            </p:cNvSpPr>
            <p:nvPr/>
          </p:nvSpPr>
          <p:spPr bwMode="auto">
            <a:xfrm>
              <a:off x="1670248" y="1547813"/>
              <a:ext cx="1711610" cy="787835"/>
            </a:xfrm>
            <a:prstGeom prst="rect">
              <a:avLst/>
            </a:prstGeom>
            <a:noFill/>
            <a:ln w="12700">
              <a:noFill/>
              <a:miter lim="800000"/>
              <a:headEnd/>
              <a:tailEnd/>
            </a:ln>
            <a:effectLst/>
          </p:spPr>
          <p:txBody>
            <a:bodyPr wrap="none">
              <a:spAutoFit/>
            </a:bodyPr>
            <a:lstStyle/>
            <a:p>
              <a:pPr>
                <a:lnSpc>
                  <a:spcPct val="90000"/>
                </a:lnSpc>
                <a:defRPr/>
              </a:pPr>
              <a:r>
                <a:rPr lang="en-US" sz="1805">
                  <a:latin typeface="+mn-lt"/>
                </a:rPr>
                <a:t>Automobile</a:t>
              </a:r>
            </a:p>
            <a:p>
              <a:pPr>
                <a:lnSpc>
                  <a:spcPct val="90000"/>
                </a:lnSpc>
                <a:defRPr/>
              </a:pPr>
              <a:r>
                <a:rPr lang="en-US" sz="1805">
                  <a:latin typeface="+mn-lt"/>
                </a:rPr>
                <a:t>(Block)</a:t>
              </a:r>
            </a:p>
          </p:txBody>
        </p:sp>
        <p:sp>
          <p:nvSpPr>
            <p:cNvPr id="83996" name="Line 28"/>
            <p:cNvSpPr>
              <a:spLocks noChangeShapeType="1"/>
            </p:cNvSpPr>
            <p:nvPr/>
          </p:nvSpPr>
          <p:spPr bwMode="auto">
            <a:xfrm>
              <a:off x="1670248" y="2343150"/>
              <a:ext cx="9066573" cy="0"/>
            </a:xfrm>
            <a:prstGeom prst="line">
              <a:avLst/>
            </a:prstGeom>
            <a:noFill/>
            <a:ln w="12700">
              <a:solidFill>
                <a:schemeClr val="tx1"/>
              </a:solidFill>
              <a:round/>
              <a:headEnd/>
              <a:tailEnd/>
            </a:ln>
            <a:effectLst/>
          </p:spPr>
          <p:txBody>
            <a:bodyPr/>
            <a:lstStyle/>
            <a:p>
              <a:pPr>
                <a:defRPr/>
              </a:pPr>
              <a:endParaRPr lang="en-US">
                <a:effectLst/>
                <a:latin typeface="+mn-lt"/>
              </a:endParaRPr>
            </a:p>
          </p:txBody>
        </p:sp>
        <p:sp>
          <p:nvSpPr>
            <p:cNvPr id="83997" name="Line 29"/>
            <p:cNvSpPr>
              <a:spLocks noChangeShapeType="1"/>
            </p:cNvSpPr>
            <p:nvPr/>
          </p:nvSpPr>
          <p:spPr bwMode="auto">
            <a:xfrm>
              <a:off x="3606522" y="1828800"/>
              <a:ext cx="5458046" cy="0"/>
            </a:xfrm>
            <a:prstGeom prst="line">
              <a:avLst/>
            </a:prstGeom>
            <a:noFill/>
            <a:ln w="12700">
              <a:solidFill>
                <a:schemeClr val="tx1"/>
              </a:solidFill>
              <a:round/>
              <a:headEnd/>
              <a:tailEnd/>
            </a:ln>
            <a:effectLst/>
          </p:spPr>
          <p:txBody>
            <a:bodyPr/>
            <a:lstStyle/>
            <a:p>
              <a:pPr>
                <a:defRPr/>
              </a:pPr>
              <a:endParaRPr lang="en-US">
                <a:effectLst/>
                <a:latin typeface="+mn-lt"/>
              </a:endParaRPr>
            </a:p>
          </p:txBody>
        </p:sp>
      </p:grpSp>
    </p:spTree>
    <p:extLst>
      <p:ext uri="{BB962C8B-B14F-4D97-AF65-F5344CB8AC3E}">
        <p14:creationId xmlns:p14="http://schemas.microsoft.com/office/powerpoint/2010/main" val="125779408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6021" name="Rectangle 5"/>
          <p:cNvSpPr>
            <a:spLocks noGrp="1" noChangeArrowheads="1"/>
          </p:cNvSpPr>
          <p:nvPr>
            <p:ph type="title"/>
          </p:nvPr>
        </p:nvSpPr>
        <p:spPr>
          <a:xfrm>
            <a:off x="445466" y="1101132"/>
            <a:ext cx="7772400" cy="411784"/>
          </a:xfrm>
        </p:spPr>
        <p:txBody>
          <a:bodyPr>
            <a:noAutofit/>
          </a:bodyPr>
          <a:lstStyle/>
          <a:p>
            <a:pPr>
              <a:defRPr/>
            </a:pPr>
            <a:r>
              <a:rPr lang="en-US" sz="2400" dirty="0"/>
              <a:t>Randomized Block Design</a:t>
            </a:r>
          </a:p>
        </p:txBody>
      </p:sp>
      <p:sp>
        <p:nvSpPr>
          <p:cNvPr id="86019" name="Rectangle 3"/>
          <p:cNvSpPr>
            <a:spLocks noGrp="1" noChangeArrowheads="1"/>
          </p:cNvSpPr>
          <p:nvPr>
            <p:ph idx="1"/>
          </p:nvPr>
        </p:nvSpPr>
        <p:spPr>
          <a:xfrm>
            <a:off x="686247" y="4611485"/>
            <a:ext cx="5753100" cy="349718"/>
          </a:xfrm>
        </p:spPr>
        <p:txBody>
          <a:bodyPr>
            <a:noAutofit/>
          </a:bodyPr>
          <a:lstStyle/>
          <a:p>
            <a:pPr marL="260214" indent="-260214">
              <a:defRPr/>
            </a:pPr>
            <a:r>
              <a:rPr lang="en-US" sz="1800" dirty="0"/>
              <a:t>Mean Square Due to Error</a:t>
            </a:r>
          </a:p>
        </p:txBody>
      </p:sp>
      <p:sp>
        <p:nvSpPr>
          <p:cNvPr id="86031" name="Text Box 15"/>
          <p:cNvSpPr txBox="1">
            <a:spLocks noChangeArrowheads="1"/>
          </p:cNvSpPr>
          <p:nvPr/>
        </p:nvSpPr>
        <p:spPr bwMode="auto">
          <a:xfrm>
            <a:off x="2183680" y="5313308"/>
            <a:ext cx="3078087" cy="370101"/>
          </a:xfrm>
          <a:prstGeom prst="rect">
            <a:avLst/>
          </a:prstGeom>
          <a:noFill/>
          <a:ln w="12700">
            <a:noFill/>
            <a:miter lim="800000"/>
            <a:headEnd/>
            <a:tailEnd/>
          </a:ln>
          <a:effectLst/>
        </p:spPr>
        <p:txBody>
          <a:bodyPr wrap="none">
            <a:spAutoFit/>
          </a:bodyPr>
          <a:lstStyle/>
          <a:p>
            <a:pPr>
              <a:defRPr/>
            </a:pPr>
            <a:r>
              <a:rPr lang="en-US" sz="1805" dirty="0">
                <a:latin typeface="+mn-lt"/>
              </a:rPr>
              <a:t>MSE = 5.47/[(3 - 1)(5 - 1)] = .68</a:t>
            </a:r>
          </a:p>
        </p:txBody>
      </p:sp>
      <p:sp>
        <p:nvSpPr>
          <p:cNvPr id="86032" name="Text Box 16"/>
          <p:cNvSpPr txBox="1">
            <a:spLocks noChangeArrowheads="1"/>
          </p:cNvSpPr>
          <p:nvPr/>
        </p:nvSpPr>
        <p:spPr bwMode="auto">
          <a:xfrm>
            <a:off x="2256345" y="4955235"/>
            <a:ext cx="2765501" cy="370101"/>
          </a:xfrm>
          <a:prstGeom prst="rect">
            <a:avLst/>
          </a:prstGeom>
          <a:noFill/>
          <a:ln w="12700">
            <a:noFill/>
            <a:miter lim="800000"/>
            <a:headEnd/>
            <a:tailEnd/>
          </a:ln>
          <a:effectLst/>
        </p:spPr>
        <p:txBody>
          <a:bodyPr wrap="none">
            <a:spAutoFit/>
          </a:bodyPr>
          <a:lstStyle/>
          <a:p>
            <a:pPr>
              <a:defRPr/>
            </a:pPr>
            <a:r>
              <a:rPr lang="en-US" sz="1805" dirty="0">
                <a:latin typeface="+mn-lt"/>
              </a:rPr>
              <a:t>SSE = 62 - 5.2 - 51.33 = 5.47</a:t>
            </a:r>
          </a:p>
        </p:txBody>
      </p:sp>
      <p:sp>
        <p:nvSpPr>
          <p:cNvPr id="86033" name="Text Box 17"/>
          <p:cNvSpPr txBox="1">
            <a:spLocks noChangeArrowheads="1"/>
          </p:cNvSpPr>
          <p:nvPr/>
        </p:nvSpPr>
        <p:spPr bwMode="auto">
          <a:xfrm>
            <a:off x="1964083" y="3946860"/>
            <a:ext cx="2730235" cy="370101"/>
          </a:xfrm>
          <a:prstGeom prst="rect">
            <a:avLst/>
          </a:prstGeom>
          <a:noFill/>
          <a:ln w="12700">
            <a:noFill/>
            <a:miter lim="800000"/>
            <a:headEnd/>
            <a:tailEnd/>
          </a:ln>
          <a:effectLst/>
        </p:spPr>
        <p:txBody>
          <a:bodyPr wrap="none">
            <a:spAutoFit/>
          </a:bodyPr>
          <a:lstStyle/>
          <a:p>
            <a:pPr>
              <a:defRPr/>
            </a:pPr>
            <a:r>
              <a:rPr lang="en-US" sz="1805" dirty="0">
                <a:latin typeface="+mn-lt"/>
              </a:rPr>
              <a:t>MSBL = 51.33/(5 - 1) = 12.8</a:t>
            </a:r>
          </a:p>
        </p:txBody>
      </p:sp>
      <p:sp>
        <p:nvSpPr>
          <p:cNvPr id="86034" name="Text Box 18"/>
          <p:cNvSpPr txBox="1">
            <a:spLocks noChangeArrowheads="1"/>
          </p:cNvSpPr>
          <p:nvPr/>
        </p:nvSpPr>
        <p:spPr bwMode="auto">
          <a:xfrm>
            <a:off x="2040087" y="3617432"/>
            <a:ext cx="5113900" cy="370101"/>
          </a:xfrm>
          <a:prstGeom prst="rect">
            <a:avLst/>
          </a:prstGeom>
          <a:noFill/>
          <a:ln w="12700">
            <a:noFill/>
            <a:miter lim="800000"/>
            <a:headEnd/>
            <a:tailEnd/>
          </a:ln>
          <a:effectLst/>
        </p:spPr>
        <p:txBody>
          <a:bodyPr wrap="none">
            <a:spAutoFit/>
          </a:bodyPr>
          <a:lstStyle/>
          <a:p>
            <a:pPr algn="l">
              <a:defRPr/>
            </a:pPr>
            <a:r>
              <a:rPr lang="en-US" sz="1805" dirty="0">
                <a:latin typeface="+mn-lt"/>
              </a:rPr>
              <a:t>SSBL = 3[(30.333 - 29)</a:t>
            </a:r>
            <a:r>
              <a:rPr lang="en-US" sz="1805" baseline="30000" dirty="0">
                <a:latin typeface="+mn-lt"/>
              </a:rPr>
              <a:t>2</a:t>
            </a:r>
            <a:r>
              <a:rPr lang="en-US" sz="1805" dirty="0">
                <a:latin typeface="+mn-lt"/>
              </a:rPr>
              <a:t> + . . . + (25.667 - 29)</a:t>
            </a:r>
            <a:r>
              <a:rPr lang="en-US" sz="1805" baseline="30000" dirty="0">
                <a:latin typeface="+mn-lt"/>
              </a:rPr>
              <a:t>2</a:t>
            </a:r>
            <a:r>
              <a:rPr lang="en-US" sz="1805" dirty="0">
                <a:latin typeface="+mn-lt"/>
              </a:rPr>
              <a:t>] = 51.33</a:t>
            </a:r>
          </a:p>
        </p:txBody>
      </p:sp>
      <p:sp>
        <p:nvSpPr>
          <p:cNvPr id="86035" name="Text Box 19"/>
          <p:cNvSpPr txBox="1">
            <a:spLocks noChangeArrowheads="1"/>
          </p:cNvSpPr>
          <p:nvPr/>
        </p:nvSpPr>
        <p:spPr bwMode="auto">
          <a:xfrm>
            <a:off x="2053337" y="2713115"/>
            <a:ext cx="2390398" cy="370101"/>
          </a:xfrm>
          <a:prstGeom prst="rect">
            <a:avLst/>
          </a:prstGeom>
          <a:noFill/>
          <a:ln w="12700">
            <a:noFill/>
            <a:miter lim="800000"/>
            <a:headEnd/>
            <a:tailEnd/>
          </a:ln>
          <a:effectLst/>
        </p:spPr>
        <p:txBody>
          <a:bodyPr wrap="none">
            <a:spAutoFit/>
          </a:bodyPr>
          <a:lstStyle/>
          <a:p>
            <a:pPr algn="l">
              <a:defRPr/>
            </a:pPr>
            <a:r>
              <a:rPr lang="en-US" sz="1805" dirty="0">
                <a:latin typeface="+mn-lt"/>
              </a:rPr>
              <a:t>MSTR = 5.2/(3 - 1) = 2.6</a:t>
            </a:r>
          </a:p>
        </p:txBody>
      </p:sp>
      <p:sp>
        <p:nvSpPr>
          <p:cNvPr id="86036" name="Text Box 20"/>
          <p:cNvSpPr txBox="1">
            <a:spLocks noChangeArrowheads="1"/>
          </p:cNvSpPr>
          <p:nvPr/>
        </p:nvSpPr>
        <p:spPr bwMode="auto">
          <a:xfrm>
            <a:off x="1939380" y="2383687"/>
            <a:ext cx="5384166" cy="370101"/>
          </a:xfrm>
          <a:prstGeom prst="rect">
            <a:avLst/>
          </a:prstGeom>
          <a:noFill/>
          <a:ln w="12700">
            <a:noFill/>
            <a:miter lim="800000"/>
            <a:headEnd/>
            <a:tailEnd/>
          </a:ln>
          <a:effectLst/>
        </p:spPr>
        <p:txBody>
          <a:bodyPr wrap="none">
            <a:spAutoFit/>
          </a:bodyPr>
          <a:lstStyle/>
          <a:p>
            <a:pPr lvl="1" indent="-257827">
              <a:spcBef>
                <a:spcPct val="20000"/>
              </a:spcBef>
              <a:buClr>
                <a:srgbClr val="66FFFF"/>
              </a:buClr>
              <a:buSzPct val="125000"/>
              <a:defRPr/>
            </a:pPr>
            <a:r>
              <a:rPr lang="en-US" sz="1805" dirty="0">
                <a:latin typeface="+mn-lt"/>
              </a:rPr>
              <a:t>SSTR = 5[(29.8 - 29)</a:t>
            </a:r>
            <a:r>
              <a:rPr lang="en-US" sz="1805" baseline="30000" dirty="0">
                <a:latin typeface="+mn-lt"/>
              </a:rPr>
              <a:t>2</a:t>
            </a:r>
            <a:r>
              <a:rPr lang="en-US" sz="1805" dirty="0">
                <a:latin typeface="+mn-lt"/>
              </a:rPr>
              <a:t> + (28.8 - 29)</a:t>
            </a:r>
            <a:r>
              <a:rPr lang="en-US" sz="1805" baseline="30000" dirty="0">
                <a:latin typeface="+mn-lt"/>
              </a:rPr>
              <a:t>2</a:t>
            </a:r>
            <a:r>
              <a:rPr lang="en-US" sz="1805" dirty="0">
                <a:latin typeface="+mn-lt"/>
              </a:rPr>
              <a:t> + (28.4 - 29)</a:t>
            </a:r>
            <a:r>
              <a:rPr lang="en-US" sz="1805" baseline="30000" dirty="0">
                <a:latin typeface="+mn-lt"/>
              </a:rPr>
              <a:t>2</a:t>
            </a:r>
            <a:r>
              <a:rPr lang="en-US" sz="1805" dirty="0">
                <a:latin typeface="+mn-lt"/>
              </a:rPr>
              <a:t>] = 5.2</a:t>
            </a:r>
            <a:endParaRPr lang="en-US" dirty="0">
              <a:effectLst/>
              <a:latin typeface="+mn-lt"/>
            </a:endParaRPr>
          </a:p>
        </p:txBody>
      </p:sp>
      <p:sp>
        <p:nvSpPr>
          <p:cNvPr id="86037" name="Text Box 21"/>
          <p:cNvSpPr txBox="1">
            <a:spLocks noChangeArrowheads="1"/>
          </p:cNvSpPr>
          <p:nvPr/>
        </p:nvSpPr>
        <p:spPr bwMode="auto">
          <a:xfrm>
            <a:off x="2133551" y="2054260"/>
            <a:ext cx="3732112" cy="370101"/>
          </a:xfrm>
          <a:prstGeom prst="rect">
            <a:avLst/>
          </a:prstGeom>
          <a:noFill/>
          <a:ln w="12700">
            <a:noFill/>
            <a:miter lim="800000"/>
            <a:headEnd/>
            <a:tailEnd/>
          </a:ln>
          <a:effectLst/>
        </p:spPr>
        <p:txBody>
          <a:bodyPr wrap="none">
            <a:spAutoFit/>
          </a:bodyPr>
          <a:lstStyle/>
          <a:p>
            <a:pPr>
              <a:defRPr/>
            </a:pPr>
            <a:r>
              <a:rPr lang="en-US" sz="1805" dirty="0">
                <a:latin typeface="+mn-lt"/>
              </a:rPr>
              <a:t>The  overall sample mean is 29.  Thus,</a:t>
            </a:r>
          </a:p>
        </p:txBody>
      </p:sp>
      <p:sp>
        <p:nvSpPr>
          <p:cNvPr id="86038" name="Rectangle 22"/>
          <p:cNvSpPr>
            <a:spLocks noChangeArrowheads="1"/>
          </p:cNvSpPr>
          <p:nvPr/>
        </p:nvSpPr>
        <p:spPr bwMode="auto">
          <a:xfrm>
            <a:off x="686247" y="1688968"/>
            <a:ext cx="7772400" cy="349718"/>
          </a:xfrm>
          <a:prstGeom prst="rect">
            <a:avLst/>
          </a:prstGeom>
          <a:noFill/>
          <a:ln w="12700">
            <a:noFill/>
            <a:miter lim="800000"/>
            <a:headEnd/>
            <a:tailEnd/>
          </a:ln>
          <a:effectLst/>
        </p:spPr>
        <p:txBody>
          <a:bodyPr lIns="68034" tIns="33420" rIns="68034" bIns="33420"/>
          <a:lstStyle/>
          <a:p>
            <a:pPr marL="260214" indent="-260214">
              <a:spcBef>
                <a:spcPct val="20000"/>
              </a:spcBef>
              <a:buSzPct val="100000"/>
              <a:buFont typeface="Arial" panose="020B0604020202020204" pitchFamily="34" charset="0"/>
              <a:buChar char="•"/>
              <a:defRPr/>
            </a:pPr>
            <a:r>
              <a:rPr lang="en-US" sz="1805" dirty="0">
                <a:latin typeface="+mn-lt"/>
              </a:rPr>
              <a:t>Mean Square Due to Treatments</a:t>
            </a:r>
          </a:p>
        </p:txBody>
      </p:sp>
      <p:sp>
        <p:nvSpPr>
          <p:cNvPr id="86039" name="Rectangle 23"/>
          <p:cNvSpPr>
            <a:spLocks noChangeArrowheads="1"/>
          </p:cNvSpPr>
          <p:nvPr/>
        </p:nvSpPr>
        <p:spPr bwMode="auto">
          <a:xfrm>
            <a:off x="686247" y="3288006"/>
            <a:ext cx="7772400" cy="364041"/>
          </a:xfrm>
          <a:prstGeom prst="rect">
            <a:avLst/>
          </a:prstGeom>
          <a:noFill/>
          <a:ln w="12700">
            <a:noFill/>
            <a:miter lim="800000"/>
            <a:headEnd/>
            <a:tailEnd/>
          </a:ln>
          <a:effectLst/>
        </p:spPr>
        <p:txBody>
          <a:bodyPr lIns="68034" tIns="33420" rIns="68034" bIns="33420"/>
          <a:lstStyle/>
          <a:p>
            <a:pPr marL="260214" indent="-260214">
              <a:spcBef>
                <a:spcPct val="20000"/>
              </a:spcBef>
              <a:buSzPct val="100000"/>
              <a:buFont typeface="Arial" panose="020B0604020202020204" pitchFamily="34" charset="0"/>
              <a:buChar char="•"/>
              <a:defRPr/>
            </a:pPr>
            <a:r>
              <a:rPr lang="en-US" sz="1805" dirty="0">
                <a:latin typeface="+mn-lt"/>
              </a:rPr>
              <a:t>Mean Square Due to Blocks</a:t>
            </a:r>
          </a:p>
        </p:txBody>
      </p:sp>
    </p:spTree>
    <p:extLst>
      <p:ext uri="{BB962C8B-B14F-4D97-AF65-F5344CB8AC3E}">
        <p14:creationId xmlns:p14="http://schemas.microsoft.com/office/powerpoint/2010/main" val="4177149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86038"/>
                                        </p:tgtEl>
                                        <p:attrNameLst>
                                          <p:attrName>style.visibility</p:attrName>
                                        </p:attrNameLst>
                                      </p:cBhvr>
                                      <p:to>
                                        <p:strVal val="visible"/>
                                      </p:to>
                                    </p:set>
                                    <p:animEffect transition="in" filter="slide(fromTop)">
                                      <p:cBhvr>
                                        <p:cTn id="7" dur="500"/>
                                        <p:tgtEl>
                                          <p:spTgt spid="86038"/>
                                        </p:tgtEl>
                                      </p:cBhvr>
                                    </p:animEffect>
                                  </p:childTnLst>
                                </p:cTn>
                              </p:par>
                            </p:childTnLst>
                          </p:cTn>
                        </p:par>
                        <p:par>
                          <p:cTn id="8" fill="hold">
                            <p:stCondLst>
                              <p:cond delay="500"/>
                            </p:stCondLst>
                            <p:childTnLst>
                              <p:par>
                                <p:cTn id="9" presetID="3" presetClass="entr" presetSubtype="10" fill="hold" grpId="0" nodeType="afterEffect">
                                  <p:stCondLst>
                                    <p:cond delay="1000"/>
                                  </p:stCondLst>
                                  <p:childTnLst>
                                    <p:set>
                                      <p:cBhvr>
                                        <p:cTn id="10" dur="1" fill="hold">
                                          <p:stCondLst>
                                            <p:cond delay="0"/>
                                          </p:stCondLst>
                                        </p:cTn>
                                        <p:tgtEl>
                                          <p:spTgt spid="86037"/>
                                        </p:tgtEl>
                                        <p:attrNameLst>
                                          <p:attrName>style.visibility</p:attrName>
                                        </p:attrNameLst>
                                      </p:cBhvr>
                                      <p:to>
                                        <p:strVal val="visible"/>
                                      </p:to>
                                    </p:set>
                                    <p:animEffect transition="in" filter="blinds(horizontal)">
                                      <p:cBhvr>
                                        <p:cTn id="11" dur="500"/>
                                        <p:tgtEl>
                                          <p:spTgt spid="86037"/>
                                        </p:tgtEl>
                                      </p:cBhvr>
                                    </p:animEffect>
                                  </p:childTnLst>
                                </p:cTn>
                              </p:par>
                            </p:childTnLst>
                          </p:cTn>
                        </p:par>
                        <p:par>
                          <p:cTn id="12" fill="hold">
                            <p:stCondLst>
                              <p:cond delay="2000"/>
                            </p:stCondLst>
                            <p:childTnLst>
                              <p:par>
                                <p:cTn id="13" presetID="3" presetClass="entr" presetSubtype="10" fill="hold" grpId="0" nodeType="afterEffect">
                                  <p:stCondLst>
                                    <p:cond delay="2000"/>
                                  </p:stCondLst>
                                  <p:childTnLst>
                                    <p:set>
                                      <p:cBhvr>
                                        <p:cTn id="14" dur="1" fill="hold">
                                          <p:stCondLst>
                                            <p:cond delay="0"/>
                                          </p:stCondLst>
                                        </p:cTn>
                                        <p:tgtEl>
                                          <p:spTgt spid="86036"/>
                                        </p:tgtEl>
                                        <p:attrNameLst>
                                          <p:attrName>style.visibility</p:attrName>
                                        </p:attrNameLst>
                                      </p:cBhvr>
                                      <p:to>
                                        <p:strVal val="visible"/>
                                      </p:to>
                                    </p:set>
                                    <p:animEffect transition="in" filter="blinds(horizontal)">
                                      <p:cBhvr>
                                        <p:cTn id="15" dur="500"/>
                                        <p:tgtEl>
                                          <p:spTgt spid="86036"/>
                                        </p:tgtEl>
                                      </p:cBhvr>
                                    </p:animEffect>
                                  </p:childTnLst>
                                </p:cTn>
                              </p:par>
                            </p:childTnLst>
                          </p:cTn>
                        </p:par>
                        <p:par>
                          <p:cTn id="16" fill="hold">
                            <p:stCondLst>
                              <p:cond delay="4500"/>
                            </p:stCondLst>
                            <p:childTnLst>
                              <p:par>
                                <p:cTn id="17" presetID="3" presetClass="entr" presetSubtype="10" fill="hold" grpId="0" nodeType="afterEffect">
                                  <p:stCondLst>
                                    <p:cond delay="2000"/>
                                  </p:stCondLst>
                                  <p:childTnLst>
                                    <p:set>
                                      <p:cBhvr>
                                        <p:cTn id="18" dur="1" fill="hold">
                                          <p:stCondLst>
                                            <p:cond delay="0"/>
                                          </p:stCondLst>
                                        </p:cTn>
                                        <p:tgtEl>
                                          <p:spTgt spid="86035"/>
                                        </p:tgtEl>
                                        <p:attrNameLst>
                                          <p:attrName>style.visibility</p:attrName>
                                        </p:attrNameLst>
                                      </p:cBhvr>
                                      <p:to>
                                        <p:strVal val="visible"/>
                                      </p:to>
                                    </p:set>
                                    <p:animEffect transition="in" filter="blinds(horizontal)">
                                      <p:cBhvr>
                                        <p:cTn id="19" dur="500"/>
                                        <p:tgtEl>
                                          <p:spTgt spid="86035"/>
                                        </p:tgtEl>
                                      </p:cBhvr>
                                    </p:animEffect>
                                  </p:childTnLst>
                                </p:cTn>
                              </p:par>
                            </p:childTnLst>
                          </p:cTn>
                        </p:par>
                      </p:childTnLst>
                    </p:cTn>
                  </p:par>
                  <p:par>
                    <p:cTn id="20" fill="hold">
                      <p:stCondLst>
                        <p:cond delay="indefinite"/>
                      </p:stCondLst>
                      <p:childTnLst>
                        <p:par>
                          <p:cTn id="21" fill="hold">
                            <p:stCondLst>
                              <p:cond delay="0"/>
                            </p:stCondLst>
                            <p:childTnLst>
                              <p:par>
                                <p:cTn id="22" presetID="12" presetClass="entr" presetSubtype="1" fill="hold" grpId="0" nodeType="clickEffect">
                                  <p:stCondLst>
                                    <p:cond delay="0"/>
                                  </p:stCondLst>
                                  <p:childTnLst>
                                    <p:set>
                                      <p:cBhvr>
                                        <p:cTn id="23" dur="1" fill="hold">
                                          <p:stCondLst>
                                            <p:cond delay="0"/>
                                          </p:stCondLst>
                                        </p:cTn>
                                        <p:tgtEl>
                                          <p:spTgt spid="86039"/>
                                        </p:tgtEl>
                                        <p:attrNameLst>
                                          <p:attrName>style.visibility</p:attrName>
                                        </p:attrNameLst>
                                      </p:cBhvr>
                                      <p:to>
                                        <p:strVal val="visible"/>
                                      </p:to>
                                    </p:set>
                                    <p:animEffect transition="in" filter="slide(fromTop)">
                                      <p:cBhvr>
                                        <p:cTn id="24" dur="500"/>
                                        <p:tgtEl>
                                          <p:spTgt spid="86039"/>
                                        </p:tgtEl>
                                      </p:cBhvr>
                                    </p:animEffect>
                                  </p:childTnLst>
                                </p:cTn>
                              </p:par>
                            </p:childTnLst>
                          </p:cTn>
                        </p:par>
                        <p:par>
                          <p:cTn id="25" fill="hold">
                            <p:stCondLst>
                              <p:cond delay="500"/>
                            </p:stCondLst>
                            <p:childTnLst>
                              <p:par>
                                <p:cTn id="26" presetID="3" presetClass="entr" presetSubtype="10" fill="hold" grpId="0" nodeType="afterEffect">
                                  <p:stCondLst>
                                    <p:cond delay="1000"/>
                                  </p:stCondLst>
                                  <p:childTnLst>
                                    <p:set>
                                      <p:cBhvr>
                                        <p:cTn id="27" dur="1" fill="hold">
                                          <p:stCondLst>
                                            <p:cond delay="0"/>
                                          </p:stCondLst>
                                        </p:cTn>
                                        <p:tgtEl>
                                          <p:spTgt spid="86034"/>
                                        </p:tgtEl>
                                        <p:attrNameLst>
                                          <p:attrName>style.visibility</p:attrName>
                                        </p:attrNameLst>
                                      </p:cBhvr>
                                      <p:to>
                                        <p:strVal val="visible"/>
                                      </p:to>
                                    </p:set>
                                    <p:animEffect transition="in" filter="blinds(horizontal)">
                                      <p:cBhvr>
                                        <p:cTn id="28" dur="500"/>
                                        <p:tgtEl>
                                          <p:spTgt spid="86034"/>
                                        </p:tgtEl>
                                      </p:cBhvr>
                                    </p:animEffect>
                                  </p:childTnLst>
                                </p:cTn>
                              </p:par>
                            </p:childTnLst>
                          </p:cTn>
                        </p:par>
                        <p:par>
                          <p:cTn id="29" fill="hold">
                            <p:stCondLst>
                              <p:cond delay="2000"/>
                            </p:stCondLst>
                            <p:childTnLst>
                              <p:par>
                                <p:cTn id="30" presetID="3" presetClass="entr" presetSubtype="10" fill="hold" grpId="0" nodeType="afterEffect">
                                  <p:stCondLst>
                                    <p:cond delay="2000"/>
                                  </p:stCondLst>
                                  <p:childTnLst>
                                    <p:set>
                                      <p:cBhvr>
                                        <p:cTn id="31" dur="1" fill="hold">
                                          <p:stCondLst>
                                            <p:cond delay="0"/>
                                          </p:stCondLst>
                                        </p:cTn>
                                        <p:tgtEl>
                                          <p:spTgt spid="86033"/>
                                        </p:tgtEl>
                                        <p:attrNameLst>
                                          <p:attrName>style.visibility</p:attrName>
                                        </p:attrNameLst>
                                      </p:cBhvr>
                                      <p:to>
                                        <p:strVal val="visible"/>
                                      </p:to>
                                    </p:set>
                                    <p:animEffect transition="in" filter="blinds(horizontal)">
                                      <p:cBhvr>
                                        <p:cTn id="32" dur="500"/>
                                        <p:tgtEl>
                                          <p:spTgt spid="86033"/>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1" fill="hold" grpId="0" nodeType="clickEffect">
                                  <p:stCondLst>
                                    <p:cond delay="0"/>
                                  </p:stCondLst>
                                  <p:childTnLst>
                                    <p:set>
                                      <p:cBhvr>
                                        <p:cTn id="36" dur="1" fill="hold">
                                          <p:stCondLst>
                                            <p:cond delay="0"/>
                                          </p:stCondLst>
                                        </p:cTn>
                                        <p:tgtEl>
                                          <p:spTgt spid="86019">
                                            <p:txEl>
                                              <p:pRg st="0" end="0"/>
                                            </p:txEl>
                                          </p:spTgt>
                                        </p:tgtEl>
                                        <p:attrNameLst>
                                          <p:attrName>style.visibility</p:attrName>
                                        </p:attrNameLst>
                                      </p:cBhvr>
                                      <p:to>
                                        <p:strVal val="visible"/>
                                      </p:to>
                                    </p:set>
                                    <p:animEffect transition="in" filter="slide(fromTop)">
                                      <p:cBhvr>
                                        <p:cTn id="37" dur="500"/>
                                        <p:tgtEl>
                                          <p:spTgt spid="86019">
                                            <p:txEl>
                                              <p:pRg st="0" end="0"/>
                                            </p:txEl>
                                          </p:spTgt>
                                        </p:tgtEl>
                                      </p:cBhvr>
                                    </p:animEffect>
                                  </p:childTnLst>
                                </p:cTn>
                              </p:par>
                            </p:childTnLst>
                          </p:cTn>
                        </p:par>
                        <p:par>
                          <p:cTn id="38" fill="hold">
                            <p:stCondLst>
                              <p:cond delay="500"/>
                            </p:stCondLst>
                            <p:childTnLst>
                              <p:par>
                                <p:cTn id="39" presetID="3" presetClass="entr" presetSubtype="10" fill="hold" grpId="0" nodeType="afterEffect">
                                  <p:stCondLst>
                                    <p:cond delay="1000"/>
                                  </p:stCondLst>
                                  <p:childTnLst>
                                    <p:set>
                                      <p:cBhvr>
                                        <p:cTn id="40" dur="1" fill="hold">
                                          <p:stCondLst>
                                            <p:cond delay="0"/>
                                          </p:stCondLst>
                                        </p:cTn>
                                        <p:tgtEl>
                                          <p:spTgt spid="86032"/>
                                        </p:tgtEl>
                                        <p:attrNameLst>
                                          <p:attrName>style.visibility</p:attrName>
                                        </p:attrNameLst>
                                      </p:cBhvr>
                                      <p:to>
                                        <p:strVal val="visible"/>
                                      </p:to>
                                    </p:set>
                                    <p:animEffect transition="in" filter="blinds(horizontal)">
                                      <p:cBhvr>
                                        <p:cTn id="41" dur="500"/>
                                        <p:tgtEl>
                                          <p:spTgt spid="86032"/>
                                        </p:tgtEl>
                                      </p:cBhvr>
                                    </p:animEffect>
                                  </p:childTnLst>
                                </p:cTn>
                              </p:par>
                            </p:childTnLst>
                          </p:cTn>
                        </p:par>
                        <p:par>
                          <p:cTn id="42" fill="hold">
                            <p:stCondLst>
                              <p:cond delay="2000"/>
                            </p:stCondLst>
                            <p:childTnLst>
                              <p:par>
                                <p:cTn id="43" presetID="3" presetClass="entr" presetSubtype="10" fill="hold" grpId="0" nodeType="afterEffect">
                                  <p:stCondLst>
                                    <p:cond delay="2000"/>
                                  </p:stCondLst>
                                  <p:childTnLst>
                                    <p:set>
                                      <p:cBhvr>
                                        <p:cTn id="44" dur="1" fill="hold">
                                          <p:stCondLst>
                                            <p:cond delay="0"/>
                                          </p:stCondLst>
                                        </p:cTn>
                                        <p:tgtEl>
                                          <p:spTgt spid="86031"/>
                                        </p:tgtEl>
                                        <p:attrNameLst>
                                          <p:attrName>style.visibility</p:attrName>
                                        </p:attrNameLst>
                                      </p:cBhvr>
                                      <p:to>
                                        <p:strVal val="visible"/>
                                      </p:to>
                                    </p:set>
                                    <p:animEffect transition="in" filter="blinds(horizontal)">
                                      <p:cBhvr>
                                        <p:cTn id="45" dur="500"/>
                                        <p:tgtEl>
                                          <p:spTgt spid="860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19" grpId="0" build="p" autoUpdateAnimBg="0"/>
      <p:bldP spid="86031" grpId="0" autoUpdateAnimBg="0"/>
      <p:bldP spid="86032" grpId="0" autoUpdateAnimBg="0"/>
      <p:bldP spid="86033" grpId="0" autoUpdateAnimBg="0"/>
      <p:bldP spid="86034" grpId="0" autoUpdateAnimBg="0"/>
      <p:bldP spid="86035" grpId="0" autoUpdateAnimBg="0"/>
      <p:bldP spid="86036" grpId="0" autoUpdateAnimBg="0"/>
      <p:bldP spid="86037" grpId="0" autoUpdateAnimBg="0"/>
      <p:bldP spid="86038" grpId="0" autoUpdateAnimBg="0"/>
      <p:bldP spid="86039" grpId="0" autoUpdateAnimBg="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35" name="Rectangle 23"/>
          <p:cNvSpPr>
            <a:spLocks noChangeArrowheads="1"/>
          </p:cNvSpPr>
          <p:nvPr/>
        </p:nvSpPr>
        <p:spPr bwMode="auto">
          <a:xfrm>
            <a:off x="682625" y="1722446"/>
            <a:ext cx="3810001" cy="354492"/>
          </a:xfrm>
          <a:prstGeom prst="rect">
            <a:avLst/>
          </a:prstGeom>
          <a:noFill/>
          <a:ln w="12700">
            <a:noFill/>
            <a:miter lim="800000"/>
            <a:headEnd/>
            <a:tailEnd/>
          </a:ln>
          <a:effectLst/>
        </p:spPr>
        <p:txBody>
          <a:bodyPr lIns="68034" tIns="33420" rIns="68034" bIns="33420"/>
          <a:lstStyle/>
          <a:p>
            <a:pPr marL="257827" indent="-257827">
              <a:lnSpc>
                <a:spcPct val="90000"/>
              </a:lnSpc>
              <a:spcBef>
                <a:spcPct val="20000"/>
              </a:spcBef>
              <a:buSzPct val="100000"/>
              <a:buFont typeface="Arial" panose="020B0604020202020204" pitchFamily="34" charset="0"/>
              <a:buChar char="•"/>
              <a:defRPr/>
            </a:pPr>
            <a:r>
              <a:rPr lang="en-US" sz="1805" dirty="0">
                <a:latin typeface="+mn-lt"/>
              </a:rPr>
              <a:t>ANOVA Table</a:t>
            </a:r>
          </a:p>
        </p:txBody>
      </p:sp>
      <p:grpSp>
        <p:nvGrpSpPr>
          <p:cNvPr id="3" name="Group 2"/>
          <p:cNvGrpSpPr/>
          <p:nvPr/>
        </p:nvGrpSpPr>
        <p:grpSpPr>
          <a:xfrm>
            <a:off x="955796" y="2139936"/>
            <a:ext cx="7727035" cy="2631840"/>
            <a:chOff x="1271242" y="1714500"/>
            <a:chExt cx="10277225" cy="3500438"/>
          </a:xfrm>
        </p:grpSpPr>
        <p:sp>
          <p:nvSpPr>
            <p:cNvPr id="218114" name="Rectangle 2"/>
            <p:cNvSpPr>
              <a:spLocks noChangeArrowheads="1"/>
            </p:cNvSpPr>
            <p:nvPr/>
          </p:nvSpPr>
          <p:spPr bwMode="auto">
            <a:xfrm>
              <a:off x="1271242" y="1714500"/>
              <a:ext cx="10277225" cy="3500438"/>
            </a:xfrm>
            <a:prstGeom prst="rect">
              <a:avLst/>
            </a:prstGeom>
            <a:solidFill>
              <a:schemeClr val="bg2"/>
            </a:solidFill>
            <a:ln w="12700">
              <a:solidFill>
                <a:schemeClr val="tx1"/>
              </a:solidFill>
              <a:miter lim="800000"/>
              <a:headEnd/>
              <a:tailEnd/>
            </a:ln>
            <a:effectLst/>
            <a:scene3d>
              <a:camera prst="orthographicFront">
                <a:rot lat="0" lon="0" rev="0"/>
              </a:camera>
              <a:lightRig rig="balanced" dir="t">
                <a:rot lat="0" lon="0" rev="8700000"/>
              </a:lightRig>
            </a:scene3d>
            <a:sp3d/>
          </p:spPr>
          <p:txBody>
            <a:bodyPr wrap="none" anchor="ctr"/>
            <a:lstStyle/>
            <a:p>
              <a:pPr>
                <a:defRPr/>
              </a:pPr>
              <a:endParaRPr lang="en-US">
                <a:effectLst/>
                <a:latin typeface="+mn-lt"/>
              </a:endParaRPr>
            </a:p>
          </p:txBody>
        </p:sp>
        <p:sp>
          <p:nvSpPr>
            <p:cNvPr id="218115" name="Line 3"/>
            <p:cNvSpPr>
              <a:spLocks noChangeShapeType="1"/>
            </p:cNvSpPr>
            <p:nvPr/>
          </p:nvSpPr>
          <p:spPr bwMode="auto">
            <a:xfrm>
              <a:off x="1596040" y="2676525"/>
              <a:ext cx="9682692" cy="0"/>
            </a:xfrm>
            <a:prstGeom prst="line">
              <a:avLst/>
            </a:prstGeom>
            <a:noFill/>
            <a:ln w="12700">
              <a:solidFill>
                <a:schemeClr val="tx1"/>
              </a:solidFill>
              <a:round/>
              <a:headEnd/>
              <a:tailEnd/>
            </a:ln>
            <a:effectLst/>
          </p:spPr>
          <p:txBody>
            <a:bodyPr wrap="none" anchor="ctr"/>
            <a:lstStyle/>
            <a:p>
              <a:pPr>
                <a:defRPr/>
              </a:pPr>
              <a:endParaRPr lang="en-US">
                <a:effectLst/>
                <a:latin typeface="+mn-lt"/>
              </a:endParaRPr>
            </a:p>
          </p:txBody>
        </p:sp>
        <p:sp>
          <p:nvSpPr>
            <p:cNvPr id="218116" name="Line 4"/>
            <p:cNvSpPr>
              <a:spLocks noChangeShapeType="1"/>
            </p:cNvSpPr>
            <p:nvPr/>
          </p:nvSpPr>
          <p:spPr bwMode="auto">
            <a:xfrm>
              <a:off x="1596039" y="4510088"/>
              <a:ext cx="9651219" cy="0"/>
            </a:xfrm>
            <a:prstGeom prst="line">
              <a:avLst/>
            </a:prstGeom>
            <a:noFill/>
            <a:ln w="12700">
              <a:solidFill>
                <a:schemeClr val="tx1"/>
              </a:solidFill>
              <a:round/>
              <a:headEnd/>
              <a:tailEnd/>
            </a:ln>
            <a:effectLst/>
          </p:spPr>
          <p:txBody>
            <a:bodyPr wrap="none" anchor="ctr"/>
            <a:lstStyle/>
            <a:p>
              <a:pPr>
                <a:defRPr/>
              </a:pPr>
              <a:endParaRPr lang="en-US">
                <a:effectLst/>
                <a:latin typeface="+mn-lt"/>
              </a:endParaRPr>
            </a:p>
          </p:txBody>
        </p:sp>
        <p:sp>
          <p:nvSpPr>
            <p:cNvPr id="218117" name="Text Box 5"/>
            <p:cNvSpPr txBox="1">
              <a:spLocks noChangeArrowheads="1"/>
            </p:cNvSpPr>
            <p:nvPr/>
          </p:nvSpPr>
          <p:spPr bwMode="auto">
            <a:xfrm>
              <a:off x="1685249" y="1843088"/>
              <a:ext cx="1373381" cy="759862"/>
            </a:xfrm>
            <a:prstGeom prst="rect">
              <a:avLst/>
            </a:prstGeom>
            <a:noFill/>
            <a:ln w="12700">
              <a:noFill/>
              <a:miter lim="800000"/>
              <a:headEnd/>
              <a:tailEnd/>
            </a:ln>
            <a:effectLst/>
          </p:spPr>
          <p:txBody>
            <a:bodyPr wrap="none">
              <a:spAutoFit/>
            </a:bodyPr>
            <a:lstStyle/>
            <a:p>
              <a:pPr>
                <a:lnSpc>
                  <a:spcPct val="90000"/>
                </a:lnSpc>
                <a:defRPr/>
              </a:pPr>
              <a:r>
                <a:rPr lang="en-US" sz="1729">
                  <a:latin typeface="+mn-lt"/>
                </a:rPr>
                <a:t>Source of</a:t>
              </a:r>
            </a:p>
            <a:p>
              <a:pPr>
                <a:lnSpc>
                  <a:spcPct val="90000"/>
                </a:lnSpc>
                <a:defRPr/>
              </a:pPr>
              <a:r>
                <a:rPr lang="en-US" sz="1729">
                  <a:latin typeface="+mn-lt"/>
                </a:rPr>
                <a:t>Variation</a:t>
              </a:r>
            </a:p>
          </p:txBody>
        </p:sp>
        <p:sp>
          <p:nvSpPr>
            <p:cNvPr id="218118" name="Text Box 6"/>
            <p:cNvSpPr txBox="1">
              <a:spLocks noChangeArrowheads="1"/>
            </p:cNvSpPr>
            <p:nvPr/>
          </p:nvSpPr>
          <p:spPr bwMode="auto">
            <a:xfrm>
              <a:off x="3680795" y="1843088"/>
              <a:ext cx="1194716" cy="759862"/>
            </a:xfrm>
            <a:prstGeom prst="rect">
              <a:avLst/>
            </a:prstGeom>
            <a:noFill/>
            <a:ln w="12700">
              <a:noFill/>
              <a:miter lim="800000"/>
              <a:headEnd/>
              <a:tailEnd/>
            </a:ln>
            <a:effectLst/>
          </p:spPr>
          <p:txBody>
            <a:bodyPr wrap="none">
              <a:spAutoFit/>
            </a:bodyPr>
            <a:lstStyle/>
            <a:p>
              <a:pPr>
                <a:lnSpc>
                  <a:spcPct val="90000"/>
                </a:lnSpc>
                <a:defRPr/>
              </a:pPr>
              <a:r>
                <a:rPr lang="en-US" sz="1729">
                  <a:latin typeface="+mn-lt"/>
                </a:rPr>
                <a:t>Sum of</a:t>
              </a:r>
            </a:p>
            <a:p>
              <a:pPr>
                <a:lnSpc>
                  <a:spcPct val="90000"/>
                </a:lnSpc>
                <a:defRPr/>
              </a:pPr>
              <a:r>
                <a:rPr lang="en-US" sz="1729">
                  <a:latin typeface="+mn-lt"/>
                </a:rPr>
                <a:t>Squares</a:t>
              </a:r>
            </a:p>
          </p:txBody>
        </p:sp>
        <p:sp>
          <p:nvSpPr>
            <p:cNvPr id="218119" name="Text Box 7"/>
            <p:cNvSpPr txBox="1">
              <a:spLocks noChangeArrowheads="1"/>
            </p:cNvSpPr>
            <p:nvPr/>
          </p:nvSpPr>
          <p:spPr bwMode="auto">
            <a:xfrm>
              <a:off x="5264486" y="1843088"/>
              <a:ext cx="1531580" cy="759862"/>
            </a:xfrm>
            <a:prstGeom prst="rect">
              <a:avLst/>
            </a:prstGeom>
            <a:noFill/>
            <a:ln w="12700">
              <a:noFill/>
              <a:miter lim="800000"/>
              <a:headEnd/>
              <a:tailEnd/>
            </a:ln>
            <a:effectLst/>
          </p:spPr>
          <p:txBody>
            <a:bodyPr wrap="none">
              <a:spAutoFit/>
            </a:bodyPr>
            <a:lstStyle/>
            <a:p>
              <a:pPr>
                <a:lnSpc>
                  <a:spcPct val="90000"/>
                </a:lnSpc>
                <a:defRPr/>
              </a:pPr>
              <a:r>
                <a:rPr lang="en-US" sz="1729">
                  <a:latin typeface="+mn-lt"/>
                </a:rPr>
                <a:t>Degrees of</a:t>
              </a:r>
            </a:p>
            <a:p>
              <a:pPr>
                <a:lnSpc>
                  <a:spcPct val="90000"/>
                </a:lnSpc>
                <a:defRPr/>
              </a:pPr>
              <a:r>
                <a:rPr lang="en-US" sz="1729">
                  <a:latin typeface="+mn-lt"/>
                </a:rPr>
                <a:t>Freedom</a:t>
              </a:r>
            </a:p>
          </p:txBody>
        </p:sp>
        <p:sp>
          <p:nvSpPr>
            <p:cNvPr id="218120" name="Text Box 8"/>
            <p:cNvSpPr txBox="1">
              <a:spLocks noChangeArrowheads="1"/>
            </p:cNvSpPr>
            <p:nvPr/>
          </p:nvSpPr>
          <p:spPr bwMode="auto">
            <a:xfrm>
              <a:off x="7241497" y="1862138"/>
              <a:ext cx="1079585" cy="759862"/>
            </a:xfrm>
            <a:prstGeom prst="rect">
              <a:avLst/>
            </a:prstGeom>
            <a:noFill/>
            <a:ln w="12700">
              <a:noFill/>
              <a:miter lim="800000"/>
              <a:headEnd/>
              <a:tailEnd/>
            </a:ln>
            <a:effectLst/>
          </p:spPr>
          <p:txBody>
            <a:bodyPr wrap="none">
              <a:spAutoFit/>
            </a:bodyPr>
            <a:lstStyle/>
            <a:p>
              <a:pPr>
                <a:lnSpc>
                  <a:spcPct val="90000"/>
                </a:lnSpc>
                <a:defRPr/>
              </a:pPr>
              <a:r>
                <a:rPr lang="en-US" sz="1729">
                  <a:latin typeface="+mn-lt"/>
                </a:rPr>
                <a:t>Mean</a:t>
              </a:r>
            </a:p>
            <a:p>
              <a:pPr>
                <a:lnSpc>
                  <a:spcPct val="90000"/>
                </a:lnSpc>
                <a:defRPr/>
              </a:pPr>
              <a:r>
                <a:rPr lang="en-US" sz="1729">
                  <a:latin typeface="+mn-lt"/>
                </a:rPr>
                <a:t>Square</a:t>
              </a:r>
            </a:p>
          </p:txBody>
        </p:sp>
        <p:sp>
          <p:nvSpPr>
            <p:cNvPr id="218121" name="Text Box 9"/>
            <p:cNvSpPr txBox="1">
              <a:spLocks noChangeArrowheads="1"/>
            </p:cNvSpPr>
            <p:nvPr/>
          </p:nvSpPr>
          <p:spPr bwMode="auto">
            <a:xfrm>
              <a:off x="8998727" y="2160588"/>
              <a:ext cx="382063" cy="476726"/>
            </a:xfrm>
            <a:prstGeom prst="rect">
              <a:avLst/>
            </a:prstGeom>
            <a:noFill/>
            <a:ln w="12700">
              <a:noFill/>
              <a:miter lim="800000"/>
              <a:headEnd/>
              <a:tailEnd/>
            </a:ln>
            <a:effectLst/>
          </p:spPr>
          <p:txBody>
            <a:bodyPr wrap="none">
              <a:spAutoFit/>
            </a:bodyPr>
            <a:lstStyle/>
            <a:p>
              <a:pPr>
                <a:defRPr/>
              </a:pPr>
              <a:r>
                <a:rPr lang="en-US" sz="1729" i="1">
                  <a:latin typeface="+mn-lt"/>
                </a:rPr>
                <a:t>F</a:t>
              </a:r>
            </a:p>
          </p:txBody>
        </p:sp>
        <p:sp>
          <p:nvSpPr>
            <p:cNvPr id="218122" name="Text Box 10"/>
            <p:cNvSpPr txBox="1">
              <a:spLocks noChangeArrowheads="1"/>
            </p:cNvSpPr>
            <p:nvPr/>
          </p:nvSpPr>
          <p:spPr bwMode="auto">
            <a:xfrm>
              <a:off x="1728672" y="2825750"/>
              <a:ext cx="1599549" cy="476726"/>
            </a:xfrm>
            <a:prstGeom prst="rect">
              <a:avLst/>
            </a:prstGeom>
            <a:noFill/>
            <a:ln w="12700">
              <a:noFill/>
              <a:miter lim="800000"/>
              <a:headEnd/>
              <a:tailEnd/>
            </a:ln>
            <a:effectLst/>
          </p:spPr>
          <p:txBody>
            <a:bodyPr wrap="none">
              <a:spAutoFit/>
            </a:bodyPr>
            <a:lstStyle/>
            <a:p>
              <a:pPr>
                <a:defRPr/>
              </a:pPr>
              <a:r>
                <a:rPr lang="en-US" sz="1729">
                  <a:latin typeface="+mn-lt"/>
                </a:rPr>
                <a:t>Treatments</a:t>
              </a:r>
            </a:p>
          </p:txBody>
        </p:sp>
        <p:sp>
          <p:nvSpPr>
            <p:cNvPr id="218123" name="Text Box 11"/>
            <p:cNvSpPr txBox="1">
              <a:spLocks noChangeArrowheads="1"/>
            </p:cNvSpPr>
            <p:nvPr/>
          </p:nvSpPr>
          <p:spPr bwMode="auto">
            <a:xfrm>
              <a:off x="1761119" y="3911601"/>
              <a:ext cx="848472" cy="476726"/>
            </a:xfrm>
            <a:prstGeom prst="rect">
              <a:avLst/>
            </a:prstGeom>
            <a:noFill/>
            <a:ln w="12700">
              <a:noFill/>
              <a:miter lim="800000"/>
              <a:headEnd/>
              <a:tailEnd/>
            </a:ln>
            <a:effectLst/>
          </p:spPr>
          <p:txBody>
            <a:bodyPr wrap="none">
              <a:spAutoFit/>
            </a:bodyPr>
            <a:lstStyle/>
            <a:p>
              <a:pPr>
                <a:defRPr/>
              </a:pPr>
              <a:r>
                <a:rPr lang="en-US" sz="1729" dirty="0">
                  <a:latin typeface="+mn-lt"/>
                </a:rPr>
                <a:t>Error</a:t>
              </a:r>
            </a:p>
          </p:txBody>
        </p:sp>
        <p:sp>
          <p:nvSpPr>
            <p:cNvPr id="218124" name="Text Box 12"/>
            <p:cNvSpPr txBox="1">
              <a:spLocks noChangeArrowheads="1"/>
            </p:cNvSpPr>
            <p:nvPr/>
          </p:nvSpPr>
          <p:spPr bwMode="auto">
            <a:xfrm>
              <a:off x="1784804" y="4692651"/>
              <a:ext cx="821351" cy="476726"/>
            </a:xfrm>
            <a:prstGeom prst="rect">
              <a:avLst/>
            </a:prstGeom>
            <a:noFill/>
            <a:ln w="12700">
              <a:noFill/>
              <a:miter lim="800000"/>
              <a:headEnd/>
              <a:tailEnd/>
            </a:ln>
            <a:effectLst/>
          </p:spPr>
          <p:txBody>
            <a:bodyPr wrap="none">
              <a:spAutoFit/>
            </a:bodyPr>
            <a:lstStyle/>
            <a:p>
              <a:pPr>
                <a:defRPr/>
              </a:pPr>
              <a:r>
                <a:rPr lang="en-US" sz="1729" dirty="0">
                  <a:latin typeface="+mn-lt"/>
                </a:rPr>
                <a:t>Total</a:t>
              </a:r>
            </a:p>
          </p:txBody>
        </p:sp>
        <p:sp>
          <p:nvSpPr>
            <p:cNvPr id="218125" name="Text Box 13"/>
            <p:cNvSpPr txBox="1">
              <a:spLocks noChangeArrowheads="1"/>
            </p:cNvSpPr>
            <p:nvPr/>
          </p:nvSpPr>
          <p:spPr bwMode="auto">
            <a:xfrm>
              <a:off x="5909503" y="2844801"/>
              <a:ext cx="394855" cy="476726"/>
            </a:xfrm>
            <a:prstGeom prst="rect">
              <a:avLst/>
            </a:prstGeom>
            <a:noFill/>
            <a:ln w="12700">
              <a:noFill/>
              <a:miter lim="800000"/>
              <a:headEnd/>
              <a:tailEnd/>
            </a:ln>
            <a:effectLst/>
          </p:spPr>
          <p:txBody>
            <a:bodyPr wrap="none">
              <a:spAutoFit/>
            </a:bodyPr>
            <a:lstStyle/>
            <a:p>
              <a:pPr>
                <a:defRPr/>
              </a:pPr>
              <a:r>
                <a:rPr lang="en-US" sz="1729">
                  <a:latin typeface="+mn-lt"/>
                </a:rPr>
                <a:t>2</a:t>
              </a:r>
            </a:p>
          </p:txBody>
        </p:sp>
        <p:sp>
          <p:nvSpPr>
            <p:cNvPr id="218126" name="Text Box 14"/>
            <p:cNvSpPr txBox="1">
              <a:spLocks noChangeArrowheads="1"/>
            </p:cNvSpPr>
            <p:nvPr/>
          </p:nvSpPr>
          <p:spPr bwMode="auto">
            <a:xfrm>
              <a:off x="5781133" y="4692651"/>
              <a:ext cx="544099" cy="476726"/>
            </a:xfrm>
            <a:prstGeom prst="rect">
              <a:avLst/>
            </a:prstGeom>
            <a:noFill/>
            <a:ln w="12700">
              <a:noFill/>
              <a:miter lim="800000"/>
              <a:headEnd/>
              <a:tailEnd/>
            </a:ln>
            <a:effectLst/>
          </p:spPr>
          <p:txBody>
            <a:bodyPr wrap="none">
              <a:spAutoFit/>
            </a:bodyPr>
            <a:lstStyle/>
            <a:p>
              <a:pPr>
                <a:defRPr/>
              </a:pPr>
              <a:r>
                <a:rPr lang="en-US" sz="1729" dirty="0">
                  <a:latin typeface="+mn-lt"/>
                </a:rPr>
                <a:t>14</a:t>
              </a:r>
            </a:p>
          </p:txBody>
        </p:sp>
        <p:sp>
          <p:nvSpPr>
            <p:cNvPr id="218127" name="Text Box 15"/>
            <p:cNvSpPr txBox="1">
              <a:spLocks noChangeArrowheads="1"/>
            </p:cNvSpPr>
            <p:nvPr/>
          </p:nvSpPr>
          <p:spPr bwMode="auto">
            <a:xfrm>
              <a:off x="3956506" y="2825750"/>
              <a:ext cx="767965" cy="476726"/>
            </a:xfrm>
            <a:prstGeom prst="rect">
              <a:avLst/>
            </a:prstGeom>
            <a:noFill/>
            <a:ln w="12700">
              <a:noFill/>
              <a:miter lim="800000"/>
              <a:headEnd/>
              <a:tailEnd/>
            </a:ln>
            <a:effectLst/>
          </p:spPr>
          <p:txBody>
            <a:bodyPr wrap="none">
              <a:spAutoFit/>
            </a:bodyPr>
            <a:lstStyle/>
            <a:p>
              <a:pPr>
                <a:defRPr/>
              </a:pPr>
              <a:r>
                <a:rPr lang="en-US" sz="1729" dirty="0">
                  <a:latin typeface="+mn-lt"/>
                </a:rPr>
                <a:t>5.20</a:t>
              </a:r>
            </a:p>
          </p:txBody>
        </p:sp>
        <p:sp>
          <p:nvSpPr>
            <p:cNvPr id="218128" name="Text Box 16"/>
            <p:cNvSpPr txBox="1">
              <a:spLocks noChangeArrowheads="1"/>
            </p:cNvSpPr>
            <p:nvPr/>
          </p:nvSpPr>
          <p:spPr bwMode="auto">
            <a:xfrm>
              <a:off x="3943243" y="3911601"/>
              <a:ext cx="767965" cy="476726"/>
            </a:xfrm>
            <a:prstGeom prst="rect">
              <a:avLst/>
            </a:prstGeom>
            <a:noFill/>
            <a:ln w="12700">
              <a:noFill/>
              <a:miter lim="800000"/>
              <a:headEnd/>
              <a:tailEnd/>
            </a:ln>
            <a:effectLst/>
          </p:spPr>
          <p:txBody>
            <a:bodyPr wrap="none">
              <a:spAutoFit/>
            </a:bodyPr>
            <a:lstStyle/>
            <a:p>
              <a:pPr>
                <a:defRPr/>
              </a:pPr>
              <a:r>
                <a:rPr lang="en-US" sz="1729" dirty="0">
                  <a:latin typeface="+mn-lt"/>
                </a:rPr>
                <a:t>5.47</a:t>
              </a:r>
            </a:p>
          </p:txBody>
        </p:sp>
        <p:sp>
          <p:nvSpPr>
            <p:cNvPr id="218129" name="Text Box 17"/>
            <p:cNvSpPr txBox="1">
              <a:spLocks noChangeArrowheads="1"/>
            </p:cNvSpPr>
            <p:nvPr/>
          </p:nvSpPr>
          <p:spPr bwMode="auto">
            <a:xfrm>
              <a:off x="3823913" y="4692651"/>
              <a:ext cx="917208" cy="476726"/>
            </a:xfrm>
            <a:prstGeom prst="rect">
              <a:avLst/>
            </a:prstGeom>
            <a:noFill/>
            <a:ln w="12700">
              <a:noFill/>
              <a:miter lim="800000"/>
              <a:headEnd/>
              <a:tailEnd/>
            </a:ln>
            <a:effectLst/>
          </p:spPr>
          <p:txBody>
            <a:bodyPr wrap="none">
              <a:spAutoFit/>
            </a:bodyPr>
            <a:lstStyle/>
            <a:p>
              <a:pPr>
                <a:defRPr/>
              </a:pPr>
              <a:r>
                <a:rPr lang="en-US" sz="1729" dirty="0">
                  <a:latin typeface="+mn-lt"/>
                </a:rPr>
                <a:t>62.00</a:t>
              </a:r>
            </a:p>
          </p:txBody>
        </p:sp>
        <p:sp>
          <p:nvSpPr>
            <p:cNvPr id="218130" name="Text Box 18"/>
            <p:cNvSpPr txBox="1">
              <a:spLocks noChangeArrowheads="1"/>
            </p:cNvSpPr>
            <p:nvPr/>
          </p:nvSpPr>
          <p:spPr bwMode="auto">
            <a:xfrm>
              <a:off x="5909503" y="3911601"/>
              <a:ext cx="394855" cy="476726"/>
            </a:xfrm>
            <a:prstGeom prst="rect">
              <a:avLst/>
            </a:prstGeom>
            <a:noFill/>
            <a:ln w="12700">
              <a:noFill/>
              <a:miter lim="800000"/>
              <a:headEnd/>
              <a:tailEnd/>
            </a:ln>
            <a:effectLst/>
          </p:spPr>
          <p:txBody>
            <a:bodyPr wrap="none">
              <a:spAutoFit/>
            </a:bodyPr>
            <a:lstStyle/>
            <a:p>
              <a:pPr>
                <a:defRPr/>
              </a:pPr>
              <a:r>
                <a:rPr lang="en-US" sz="1729">
                  <a:latin typeface="+mn-lt"/>
                </a:rPr>
                <a:t>8</a:t>
              </a:r>
            </a:p>
          </p:txBody>
        </p:sp>
        <p:sp>
          <p:nvSpPr>
            <p:cNvPr id="218132" name="Text Box 20"/>
            <p:cNvSpPr txBox="1">
              <a:spLocks noChangeArrowheads="1"/>
            </p:cNvSpPr>
            <p:nvPr/>
          </p:nvSpPr>
          <p:spPr bwMode="auto">
            <a:xfrm>
              <a:off x="7429282" y="2825750"/>
              <a:ext cx="767965" cy="476726"/>
            </a:xfrm>
            <a:prstGeom prst="rect">
              <a:avLst/>
            </a:prstGeom>
            <a:noFill/>
            <a:ln w="12700">
              <a:noFill/>
              <a:miter lim="800000"/>
              <a:headEnd/>
              <a:tailEnd/>
            </a:ln>
            <a:effectLst/>
          </p:spPr>
          <p:txBody>
            <a:bodyPr wrap="none">
              <a:spAutoFit/>
            </a:bodyPr>
            <a:lstStyle/>
            <a:p>
              <a:pPr>
                <a:defRPr/>
              </a:pPr>
              <a:r>
                <a:rPr lang="en-US" sz="1729" dirty="0">
                  <a:latin typeface="+mn-lt"/>
                </a:rPr>
                <a:t>2.60</a:t>
              </a:r>
            </a:p>
          </p:txBody>
        </p:sp>
        <p:sp>
          <p:nvSpPr>
            <p:cNvPr id="218133" name="Text Box 21"/>
            <p:cNvSpPr txBox="1">
              <a:spLocks noChangeArrowheads="1"/>
            </p:cNvSpPr>
            <p:nvPr/>
          </p:nvSpPr>
          <p:spPr bwMode="auto">
            <a:xfrm>
              <a:off x="7582067" y="3911601"/>
              <a:ext cx="618722" cy="476726"/>
            </a:xfrm>
            <a:prstGeom prst="rect">
              <a:avLst/>
            </a:prstGeom>
            <a:noFill/>
            <a:ln w="12700">
              <a:noFill/>
              <a:miter lim="800000"/>
              <a:headEnd/>
              <a:tailEnd/>
            </a:ln>
            <a:effectLst/>
          </p:spPr>
          <p:txBody>
            <a:bodyPr wrap="none">
              <a:spAutoFit/>
            </a:bodyPr>
            <a:lstStyle/>
            <a:p>
              <a:pPr>
                <a:defRPr/>
              </a:pPr>
              <a:r>
                <a:rPr lang="en-US" sz="1729" dirty="0">
                  <a:latin typeface="+mn-lt"/>
                </a:rPr>
                <a:t>.68</a:t>
              </a:r>
            </a:p>
          </p:txBody>
        </p:sp>
        <p:sp>
          <p:nvSpPr>
            <p:cNvPr id="218134" name="Text Box 22"/>
            <p:cNvSpPr txBox="1">
              <a:spLocks noChangeArrowheads="1"/>
            </p:cNvSpPr>
            <p:nvPr/>
          </p:nvSpPr>
          <p:spPr bwMode="auto">
            <a:xfrm>
              <a:off x="8779211" y="2825750"/>
              <a:ext cx="767965" cy="476726"/>
            </a:xfrm>
            <a:prstGeom prst="rect">
              <a:avLst/>
            </a:prstGeom>
            <a:noFill/>
            <a:ln w="12700">
              <a:noFill/>
              <a:miter lim="800000"/>
              <a:headEnd/>
              <a:tailEnd/>
            </a:ln>
            <a:effectLst/>
          </p:spPr>
          <p:txBody>
            <a:bodyPr wrap="none">
              <a:spAutoFit/>
            </a:bodyPr>
            <a:lstStyle/>
            <a:p>
              <a:pPr>
                <a:defRPr/>
              </a:pPr>
              <a:r>
                <a:rPr lang="en-US" sz="1729">
                  <a:latin typeface="+mn-lt"/>
                </a:rPr>
                <a:t>3.82</a:t>
              </a:r>
            </a:p>
          </p:txBody>
        </p:sp>
        <p:sp>
          <p:nvSpPr>
            <p:cNvPr id="218141" name="Text Box 29"/>
            <p:cNvSpPr txBox="1">
              <a:spLocks noChangeArrowheads="1"/>
            </p:cNvSpPr>
            <p:nvPr/>
          </p:nvSpPr>
          <p:spPr bwMode="auto">
            <a:xfrm>
              <a:off x="1743178" y="3397250"/>
              <a:ext cx="999762" cy="476726"/>
            </a:xfrm>
            <a:prstGeom prst="rect">
              <a:avLst/>
            </a:prstGeom>
            <a:noFill/>
            <a:ln w="12700">
              <a:noFill/>
              <a:miter lim="800000"/>
              <a:headEnd/>
              <a:tailEnd/>
            </a:ln>
            <a:effectLst/>
          </p:spPr>
          <p:txBody>
            <a:bodyPr wrap="none">
              <a:spAutoFit/>
            </a:bodyPr>
            <a:lstStyle/>
            <a:p>
              <a:pPr>
                <a:defRPr/>
              </a:pPr>
              <a:r>
                <a:rPr lang="en-US" sz="1729" dirty="0">
                  <a:latin typeface="+mn-lt"/>
                </a:rPr>
                <a:t>Blocks</a:t>
              </a:r>
            </a:p>
          </p:txBody>
        </p:sp>
        <p:sp>
          <p:nvSpPr>
            <p:cNvPr id="218142" name="Text Box 30"/>
            <p:cNvSpPr txBox="1">
              <a:spLocks noChangeArrowheads="1"/>
            </p:cNvSpPr>
            <p:nvPr/>
          </p:nvSpPr>
          <p:spPr bwMode="auto">
            <a:xfrm>
              <a:off x="3823913" y="3397250"/>
              <a:ext cx="917208" cy="476726"/>
            </a:xfrm>
            <a:prstGeom prst="rect">
              <a:avLst/>
            </a:prstGeom>
            <a:noFill/>
            <a:ln w="12700">
              <a:noFill/>
              <a:miter lim="800000"/>
              <a:headEnd/>
              <a:tailEnd/>
            </a:ln>
            <a:effectLst/>
          </p:spPr>
          <p:txBody>
            <a:bodyPr wrap="none">
              <a:spAutoFit/>
            </a:bodyPr>
            <a:lstStyle/>
            <a:p>
              <a:pPr>
                <a:defRPr/>
              </a:pPr>
              <a:r>
                <a:rPr lang="en-US" sz="1729">
                  <a:latin typeface="+mn-lt"/>
                </a:rPr>
                <a:t>51.33</a:t>
              </a:r>
            </a:p>
          </p:txBody>
        </p:sp>
        <p:sp>
          <p:nvSpPr>
            <p:cNvPr id="218143" name="Text Box 31"/>
            <p:cNvSpPr txBox="1">
              <a:spLocks noChangeArrowheads="1"/>
            </p:cNvSpPr>
            <p:nvPr/>
          </p:nvSpPr>
          <p:spPr bwMode="auto">
            <a:xfrm>
              <a:off x="7276496" y="3397250"/>
              <a:ext cx="917208" cy="476726"/>
            </a:xfrm>
            <a:prstGeom prst="rect">
              <a:avLst/>
            </a:prstGeom>
            <a:noFill/>
            <a:ln w="12700">
              <a:noFill/>
              <a:miter lim="800000"/>
              <a:headEnd/>
              <a:tailEnd/>
            </a:ln>
            <a:effectLst/>
          </p:spPr>
          <p:txBody>
            <a:bodyPr wrap="none">
              <a:spAutoFit/>
            </a:bodyPr>
            <a:lstStyle/>
            <a:p>
              <a:pPr>
                <a:defRPr/>
              </a:pPr>
              <a:r>
                <a:rPr lang="en-US" sz="1729" dirty="0">
                  <a:latin typeface="+mn-lt"/>
                </a:rPr>
                <a:t>12.80</a:t>
              </a:r>
            </a:p>
          </p:txBody>
        </p:sp>
        <p:sp>
          <p:nvSpPr>
            <p:cNvPr id="218144" name="Text Box 32"/>
            <p:cNvSpPr txBox="1">
              <a:spLocks noChangeArrowheads="1"/>
            </p:cNvSpPr>
            <p:nvPr/>
          </p:nvSpPr>
          <p:spPr bwMode="auto">
            <a:xfrm>
              <a:off x="5909503" y="3397250"/>
              <a:ext cx="394855" cy="476726"/>
            </a:xfrm>
            <a:prstGeom prst="rect">
              <a:avLst/>
            </a:prstGeom>
            <a:noFill/>
            <a:ln w="12700">
              <a:noFill/>
              <a:miter lim="800000"/>
              <a:headEnd/>
              <a:tailEnd/>
            </a:ln>
            <a:effectLst/>
          </p:spPr>
          <p:txBody>
            <a:bodyPr wrap="none">
              <a:spAutoFit/>
            </a:bodyPr>
            <a:lstStyle/>
            <a:p>
              <a:pPr>
                <a:defRPr/>
              </a:pPr>
              <a:r>
                <a:rPr lang="en-US" sz="1729">
                  <a:latin typeface="+mn-lt"/>
                </a:rPr>
                <a:t>4</a:t>
              </a:r>
            </a:p>
          </p:txBody>
        </p:sp>
        <p:sp>
          <p:nvSpPr>
            <p:cNvPr id="218145" name="Text Box 33"/>
            <p:cNvSpPr txBox="1">
              <a:spLocks noChangeArrowheads="1"/>
            </p:cNvSpPr>
            <p:nvPr/>
          </p:nvSpPr>
          <p:spPr bwMode="auto">
            <a:xfrm>
              <a:off x="9956878" y="2139951"/>
              <a:ext cx="1148152" cy="476726"/>
            </a:xfrm>
            <a:prstGeom prst="rect">
              <a:avLst/>
            </a:prstGeom>
            <a:noFill/>
            <a:ln w="12700">
              <a:noFill/>
              <a:miter lim="800000"/>
              <a:headEnd/>
              <a:tailEnd/>
            </a:ln>
            <a:effectLst/>
          </p:spPr>
          <p:txBody>
            <a:bodyPr wrap="none">
              <a:spAutoFit/>
            </a:bodyPr>
            <a:lstStyle/>
            <a:p>
              <a:pPr>
                <a:defRPr/>
              </a:pPr>
              <a:r>
                <a:rPr lang="en-US" sz="1729" i="1">
                  <a:latin typeface="+mn-lt"/>
                </a:rPr>
                <a:t>p</a:t>
              </a:r>
              <a:r>
                <a:rPr lang="en-US" sz="1729">
                  <a:latin typeface="+mn-lt"/>
                </a:rPr>
                <a:t>-Value</a:t>
              </a:r>
              <a:endParaRPr lang="en-US" sz="1729" i="1">
                <a:latin typeface="+mn-lt"/>
              </a:endParaRPr>
            </a:p>
          </p:txBody>
        </p:sp>
        <p:sp>
          <p:nvSpPr>
            <p:cNvPr id="218146" name="Text Box 34"/>
            <p:cNvSpPr txBox="1">
              <a:spLocks noChangeArrowheads="1"/>
            </p:cNvSpPr>
            <p:nvPr/>
          </p:nvSpPr>
          <p:spPr bwMode="auto">
            <a:xfrm>
              <a:off x="10155766" y="2820988"/>
              <a:ext cx="618722" cy="476726"/>
            </a:xfrm>
            <a:prstGeom prst="rect">
              <a:avLst/>
            </a:prstGeom>
            <a:noFill/>
            <a:ln w="12700">
              <a:noFill/>
              <a:miter lim="800000"/>
              <a:headEnd/>
              <a:tailEnd/>
            </a:ln>
            <a:effectLst/>
          </p:spPr>
          <p:txBody>
            <a:bodyPr wrap="none">
              <a:spAutoFit/>
            </a:bodyPr>
            <a:lstStyle/>
            <a:p>
              <a:pPr>
                <a:defRPr/>
              </a:pPr>
              <a:r>
                <a:rPr lang="en-US" sz="1729">
                  <a:latin typeface="+mn-lt"/>
                </a:rPr>
                <a:t>.07</a:t>
              </a:r>
            </a:p>
          </p:txBody>
        </p:sp>
      </p:grpSp>
      <p:sp>
        <p:nvSpPr>
          <p:cNvPr id="31" name="Rectangle 9"/>
          <p:cNvSpPr>
            <a:spLocks noChangeArrowheads="1"/>
          </p:cNvSpPr>
          <p:nvPr/>
        </p:nvSpPr>
        <p:spPr bwMode="auto">
          <a:xfrm>
            <a:off x="556919" y="1114057"/>
            <a:ext cx="7772400" cy="516819"/>
          </a:xfrm>
          <a:prstGeom prst="rect">
            <a:avLst/>
          </a:prstGeom>
          <a:noFill/>
          <a:ln w="12700">
            <a:noFill/>
            <a:miter lim="800000"/>
            <a:headEnd/>
            <a:tailEnd/>
          </a:ln>
          <a:effectLst/>
        </p:spPr>
        <p:txBody>
          <a:bodyPr lIns="68034" tIns="33420" rIns="68034" bIns="33420" anchor="ctr"/>
          <a:lstStyle/>
          <a:p>
            <a:pPr algn="l">
              <a:defRPr/>
            </a:pPr>
            <a:r>
              <a:rPr lang="en-US" sz="2400" b="1" dirty="0">
                <a:latin typeface="+mn-lt"/>
              </a:rPr>
              <a:t>Randomized Block Design</a:t>
            </a:r>
          </a:p>
        </p:txBody>
      </p:sp>
    </p:spTree>
    <p:extLst>
      <p:ext uri="{BB962C8B-B14F-4D97-AF65-F5344CB8AC3E}">
        <p14:creationId xmlns:p14="http://schemas.microsoft.com/office/powerpoint/2010/main" val="2267600972"/>
      </p:ext>
    </p:extLst>
  </p:cSld>
  <p:clrMapOvr>
    <a:masterClrMapping/>
  </p:clrMapOvr>
  <p:transition>
    <p:zoom/>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71" name="Rectangle 1031"/>
          <p:cNvSpPr>
            <a:spLocks noGrp="1" noChangeArrowheads="1"/>
          </p:cNvSpPr>
          <p:nvPr>
            <p:ph type="title"/>
          </p:nvPr>
        </p:nvSpPr>
        <p:spPr>
          <a:xfrm>
            <a:off x="483174" y="1069111"/>
            <a:ext cx="7772400" cy="411784"/>
          </a:xfrm>
        </p:spPr>
        <p:txBody>
          <a:bodyPr>
            <a:noAutofit/>
          </a:bodyPr>
          <a:lstStyle/>
          <a:p>
            <a:pPr>
              <a:defRPr/>
            </a:pPr>
            <a:r>
              <a:rPr lang="en-US" sz="2400" dirty="0"/>
              <a:t>Randomized Block Design</a:t>
            </a:r>
          </a:p>
        </p:txBody>
      </p:sp>
      <p:sp>
        <p:nvSpPr>
          <p:cNvPr id="88067" name="Rectangle 1027"/>
          <p:cNvSpPr>
            <a:spLocks noGrp="1" noChangeArrowheads="1"/>
          </p:cNvSpPr>
          <p:nvPr>
            <p:ph idx="1"/>
          </p:nvPr>
        </p:nvSpPr>
        <p:spPr>
          <a:xfrm>
            <a:off x="686247" y="1718923"/>
            <a:ext cx="3943350" cy="384332"/>
          </a:xfrm>
        </p:spPr>
        <p:txBody>
          <a:bodyPr>
            <a:normAutofit lnSpcReduction="10000"/>
          </a:bodyPr>
          <a:lstStyle/>
          <a:p>
            <a:pPr marL="260214" indent="-260214">
              <a:defRPr/>
            </a:pPr>
            <a:r>
              <a:rPr lang="en-US" sz="2000" dirty="0"/>
              <a:t>Rejection Rule</a:t>
            </a:r>
          </a:p>
        </p:txBody>
      </p:sp>
      <p:sp>
        <p:nvSpPr>
          <p:cNvPr id="88081" name="Text Box 1041"/>
          <p:cNvSpPr txBox="1">
            <a:spLocks noChangeArrowheads="1"/>
          </p:cNvSpPr>
          <p:nvPr/>
        </p:nvSpPr>
        <p:spPr bwMode="auto">
          <a:xfrm>
            <a:off x="3894087" y="2859988"/>
            <a:ext cx="4036233" cy="647870"/>
          </a:xfrm>
          <a:prstGeom prst="rect">
            <a:avLst/>
          </a:prstGeom>
          <a:noFill/>
          <a:ln w="12700">
            <a:noFill/>
            <a:miter lim="800000"/>
            <a:headEnd/>
            <a:tailEnd/>
          </a:ln>
          <a:effectLst/>
        </p:spPr>
        <p:txBody>
          <a:bodyPr wrap="none">
            <a:spAutoFit/>
          </a:bodyPr>
          <a:lstStyle/>
          <a:p>
            <a:pPr algn="l">
              <a:defRPr/>
            </a:pPr>
            <a:r>
              <a:rPr lang="en-US" sz="1805" dirty="0">
                <a:latin typeface="+mn-lt"/>
              </a:rPr>
              <a:t>For </a:t>
            </a:r>
            <a:r>
              <a:rPr lang="en-US" sz="1805" i="1" dirty="0">
                <a:latin typeface="Symbol" panose="05050102010706020507" pitchFamily="18" charset="2"/>
              </a:rPr>
              <a:t></a:t>
            </a:r>
            <a:r>
              <a:rPr lang="en-US" sz="1805" dirty="0">
                <a:latin typeface="+mn-lt"/>
              </a:rPr>
              <a:t> = .05, </a:t>
            </a:r>
            <a:r>
              <a:rPr lang="en-US" sz="1805" i="1" dirty="0">
                <a:latin typeface="+mn-lt"/>
              </a:rPr>
              <a:t>F</a:t>
            </a:r>
            <a:r>
              <a:rPr lang="en-US" sz="1805" baseline="-25000" dirty="0">
                <a:latin typeface="+mn-lt"/>
              </a:rPr>
              <a:t>.05</a:t>
            </a:r>
            <a:r>
              <a:rPr lang="en-US" sz="1805" dirty="0">
                <a:latin typeface="+mn-lt"/>
              </a:rPr>
              <a:t> = 4.46</a:t>
            </a:r>
          </a:p>
          <a:p>
            <a:pPr algn="l">
              <a:defRPr/>
            </a:pPr>
            <a:r>
              <a:rPr lang="en-US" sz="1805" dirty="0">
                <a:latin typeface="+mn-lt"/>
              </a:rPr>
              <a:t>(2 </a:t>
            </a:r>
            <a:r>
              <a:rPr lang="en-US" sz="1805" dirty="0" err="1">
                <a:latin typeface="+mn-lt"/>
              </a:rPr>
              <a:t>d.f.</a:t>
            </a:r>
            <a:r>
              <a:rPr lang="en-US" sz="1805" dirty="0">
                <a:latin typeface="+mn-lt"/>
              </a:rPr>
              <a:t> numerator and 8 </a:t>
            </a:r>
            <a:r>
              <a:rPr lang="en-US" sz="1805" dirty="0" err="1">
                <a:latin typeface="+mn-lt"/>
              </a:rPr>
              <a:t>d.f.</a:t>
            </a:r>
            <a:r>
              <a:rPr lang="en-US" sz="1805" dirty="0">
                <a:latin typeface="+mn-lt"/>
              </a:rPr>
              <a:t> denominator)</a:t>
            </a:r>
          </a:p>
        </p:txBody>
      </p:sp>
      <p:sp>
        <p:nvSpPr>
          <p:cNvPr id="88082" name="Text Box 1042"/>
          <p:cNvSpPr txBox="1">
            <a:spLocks noChangeArrowheads="1"/>
          </p:cNvSpPr>
          <p:nvPr/>
        </p:nvSpPr>
        <p:spPr bwMode="auto">
          <a:xfrm>
            <a:off x="1400623" y="2117490"/>
            <a:ext cx="4365298" cy="370101"/>
          </a:xfrm>
          <a:prstGeom prst="rect">
            <a:avLst/>
          </a:prstGeom>
          <a:noFill/>
          <a:ln w="12700">
            <a:noFill/>
            <a:miter lim="800000"/>
            <a:headEnd/>
            <a:tailEnd/>
          </a:ln>
          <a:effectLst/>
        </p:spPr>
        <p:txBody>
          <a:bodyPr wrap="none">
            <a:spAutoFit/>
          </a:bodyPr>
          <a:lstStyle/>
          <a:p>
            <a:pPr algn="l">
              <a:defRPr/>
            </a:pPr>
            <a:r>
              <a:rPr lang="en-US" sz="1805" i="1" dirty="0">
                <a:latin typeface="+mn-lt"/>
              </a:rPr>
              <a:t>p</a:t>
            </a:r>
            <a:r>
              <a:rPr lang="en-US" sz="1805" dirty="0">
                <a:latin typeface="+mn-lt"/>
              </a:rPr>
              <a:t>-Value Approach: Reject </a:t>
            </a:r>
            <a:r>
              <a:rPr lang="en-US" sz="1805" i="1" dirty="0">
                <a:latin typeface="+mn-lt"/>
              </a:rPr>
              <a:t>H</a:t>
            </a:r>
            <a:r>
              <a:rPr lang="en-US" sz="1805" baseline="-25000" dirty="0">
                <a:latin typeface="+mn-lt"/>
              </a:rPr>
              <a:t>0</a:t>
            </a:r>
            <a:r>
              <a:rPr lang="en-US" sz="1805" dirty="0">
                <a:latin typeface="+mn-lt"/>
              </a:rPr>
              <a:t> if </a:t>
            </a:r>
            <a:r>
              <a:rPr lang="en-US" sz="1805" i="1" dirty="0">
                <a:latin typeface="+mn-lt"/>
              </a:rPr>
              <a:t>p</a:t>
            </a:r>
            <a:r>
              <a:rPr lang="en-US" sz="1805" dirty="0">
                <a:latin typeface="+mn-lt"/>
              </a:rPr>
              <a:t>-value </a:t>
            </a:r>
            <a:r>
              <a:rPr lang="en-US" sz="1805" u="sng" dirty="0">
                <a:latin typeface="+mn-lt"/>
              </a:rPr>
              <a:t>&lt;</a:t>
            </a:r>
            <a:r>
              <a:rPr lang="en-US" sz="1805" dirty="0">
                <a:latin typeface="+mn-lt"/>
              </a:rPr>
              <a:t> .05</a:t>
            </a:r>
          </a:p>
        </p:txBody>
      </p:sp>
      <p:sp>
        <p:nvSpPr>
          <p:cNvPr id="88083" name="Text Box 1043"/>
          <p:cNvSpPr txBox="1">
            <a:spLocks noChangeArrowheads="1"/>
          </p:cNvSpPr>
          <p:nvPr/>
        </p:nvSpPr>
        <p:spPr bwMode="auto">
          <a:xfrm>
            <a:off x="1392684" y="2489887"/>
            <a:ext cx="4301049" cy="370101"/>
          </a:xfrm>
          <a:prstGeom prst="rect">
            <a:avLst/>
          </a:prstGeom>
          <a:noFill/>
          <a:ln w="12700">
            <a:noFill/>
            <a:miter lim="800000"/>
            <a:headEnd/>
            <a:tailEnd/>
          </a:ln>
          <a:effectLst/>
        </p:spPr>
        <p:txBody>
          <a:bodyPr wrap="none">
            <a:spAutoFit/>
          </a:bodyPr>
          <a:lstStyle/>
          <a:p>
            <a:pPr algn="l">
              <a:defRPr/>
            </a:pPr>
            <a:r>
              <a:rPr lang="en-US" sz="1805" dirty="0">
                <a:latin typeface="+mn-lt"/>
              </a:rPr>
              <a:t>Critical Value Approach: Reject </a:t>
            </a:r>
            <a:r>
              <a:rPr lang="en-US" sz="1805" i="1" dirty="0">
                <a:latin typeface="+mn-lt"/>
              </a:rPr>
              <a:t>H</a:t>
            </a:r>
            <a:r>
              <a:rPr lang="en-US" sz="1805" baseline="-25000" dirty="0">
                <a:latin typeface="+mn-lt"/>
              </a:rPr>
              <a:t>0</a:t>
            </a:r>
            <a:r>
              <a:rPr lang="en-US" sz="1805" dirty="0">
                <a:latin typeface="+mn-lt"/>
              </a:rPr>
              <a:t> if </a:t>
            </a:r>
            <a:r>
              <a:rPr lang="en-US" sz="1805" i="1" dirty="0">
                <a:latin typeface="+mn-lt"/>
              </a:rPr>
              <a:t>F</a:t>
            </a:r>
            <a:r>
              <a:rPr lang="en-US" sz="1805" dirty="0">
                <a:latin typeface="+mn-lt"/>
              </a:rPr>
              <a:t> </a:t>
            </a:r>
            <a:r>
              <a:rPr lang="en-US" sz="1805" u="sng" dirty="0">
                <a:latin typeface="+mn-lt"/>
              </a:rPr>
              <a:t>&gt;</a:t>
            </a:r>
            <a:r>
              <a:rPr lang="en-US" sz="1805" dirty="0">
                <a:latin typeface="+mn-lt"/>
              </a:rPr>
              <a:t> 4.46</a:t>
            </a:r>
          </a:p>
        </p:txBody>
      </p:sp>
    </p:spTree>
    <p:extLst>
      <p:ext uri="{BB962C8B-B14F-4D97-AF65-F5344CB8AC3E}">
        <p14:creationId xmlns:p14="http://schemas.microsoft.com/office/powerpoint/2010/main" val="1481322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8082"/>
                                        </p:tgtEl>
                                        <p:attrNameLst>
                                          <p:attrName>style.visibility</p:attrName>
                                        </p:attrNameLst>
                                      </p:cBhvr>
                                      <p:to>
                                        <p:strVal val="visible"/>
                                      </p:to>
                                    </p:set>
                                    <p:animEffect transition="in" filter="blinds(horizontal)">
                                      <p:cBhvr>
                                        <p:cTn id="7" dur="500"/>
                                        <p:tgtEl>
                                          <p:spTgt spid="8808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8083"/>
                                        </p:tgtEl>
                                        <p:attrNameLst>
                                          <p:attrName>style.visibility</p:attrName>
                                        </p:attrNameLst>
                                      </p:cBhvr>
                                      <p:to>
                                        <p:strVal val="visible"/>
                                      </p:to>
                                    </p:set>
                                    <p:animEffect transition="in" filter="blinds(horizontal)">
                                      <p:cBhvr>
                                        <p:cTn id="12" dur="500"/>
                                        <p:tgtEl>
                                          <p:spTgt spid="88083"/>
                                        </p:tgtEl>
                                      </p:cBhvr>
                                    </p:animEffect>
                                  </p:childTnLst>
                                </p:cTn>
                              </p:par>
                            </p:childTnLst>
                          </p:cTn>
                        </p:par>
                        <p:par>
                          <p:cTn id="13" fill="hold">
                            <p:stCondLst>
                              <p:cond delay="500"/>
                            </p:stCondLst>
                            <p:childTnLst>
                              <p:par>
                                <p:cTn id="14" presetID="3" presetClass="entr" presetSubtype="10" fill="hold" grpId="0" nodeType="afterEffect">
                                  <p:stCondLst>
                                    <p:cond delay="2000"/>
                                  </p:stCondLst>
                                  <p:childTnLst>
                                    <p:set>
                                      <p:cBhvr>
                                        <p:cTn id="15" dur="1" fill="hold">
                                          <p:stCondLst>
                                            <p:cond delay="0"/>
                                          </p:stCondLst>
                                        </p:cTn>
                                        <p:tgtEl>
                                          <p:spTgt spid="88081"/>
                                        </p:tgtEl>
                                        <p:attrNameLst>
                                          <p:attrName>style.visibility</p:attrName>
                                        </p:attrNameLst>
                                      </p:cBhvr>
                                      <p:to>
                                        <p:strVal val="visible"/>
                                      </p:to>
                                    </p:set>
                                    <p:animEffect transition="in" filter="blinds(horizontal)">
                                      <p:cBhvr>
                                        <p:cTn id="16" dur="500"/>
                                        <p:tgtEl>
                                          <p:spTgt spid="880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81" grpId="0" autoUpdateAnimBg="0"/>
      <p:bldP spid="88082" grpId="0" autoUpdateAnimBg="0"/>
      <p:bldP spid="88083" grpId="0" autoUpdateAnimBg="0"/>
    </p:bldLst>
  </p:timing>
</p:sld>
</file>

<file path=ppt/slides/slide5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2821" name="Rectangle 5"/>
          <p:cNvSpPr>
            <a:spLocks noGrp="1" noChangeArrowheads="1"/>
          </p:cNvSpPr>
          <p:nvPr>
            <p:ph type="title"/>
          </p:nvPr>
        </p:nvSpPr>
        <p:spPr>
          <a:xfrm>
            <a:off x="385385" y="1055784"/>
            <a:ext cx="7772400" cy="411784"/>
          </a:xfrm>
        </p:spPr>
        <p:txBody>
          <a:bodyPr>
            <a:noAutofit/>
          </a:bodyPr>
          <a:lstStyle/>
          <a:p>
            <a:pPr>
              <a:defRPr/>
            </a:pPr>
            <a:r>
              <a:rPr lang="en-US" sz="2400" dirty="0"/>
              <a:t>Randomized Block Design</a:t>
            </a:r>
          </a:p>
        </p:txBody>
      </p:sp>
      <p:sp>
        <p:nvSpPr>
          <p:cNvPr id="162819" name="Rectangle 3"/>
          <p:cNvSpPr>
            <a:spLocks noGrp="1" noChangeArrowheads="1"/>
          </p:cNvSpPr>
          <p:nvPr>
            <p:ph idx="1"/>
          </p:nvPr>
        </p:nvSpPr>
        <p:spPr>
          <a:xfrm>
            <a:off x="687388" y="2869077"/>
            <a:ext cx="7772400" cy="325847"/>
          </a:xfrm>
        </p:spPr>
        <p:txBody>
          <a:bodyPr>
            <a:noAutofit/>
          </a:bodyPr>
          <a:lstStyle/>
          <a:p>
            <a:pPr marL="260214" indent="-260214">
              <a:lnSpc>
                <a:spcPct val="90000"/>
              </a:lnSpc>
              <a:buSzPct val="100000"/>
              <a:defRPr/>
            </a:pPr>
            <a:r>
              <a:rPr lang="en-US" sz="1800" dirty="0"/>
              <a:t>Conclusion:</a:t>
            </a:r>
          </a:p>
        </p:txBody>
      </p:sp>
      <p:sp>
        <p:nvSpPr>
          <p:cNvPr id="162831" name="Text Box 15"/>
          <p:cNvSpPr txBox="1">
            <a:spLocks noChangeArrowheads="1"/>
          </p:cNvSpPr>
          <p:nvPr/>
        </p:nvSpPr>
        <p:spPr bwMode="auto">
          <a:xfrm>
            <a:off x="1465263" y="4097269"/>
            <a:ext cx="6885357" cy="647870"/>
          </a:xfrm>
          <a:prstGeom prst="rect">
            <a:avLst/>
          </a:prstGeom>
          <a:noFill/>
          <a:ln w="12700">
            <a:noFill/>
            <a:miter lim="800000"/>
            <a:headEnd/>
            <a:tailEnd/>
          </a:ln>
          <a:effectLst/>
        </p:spPr>
        <p:txBody>
          <a:bodyPr wrap="square">
            <a:spAutoFit/>
          </a:bodyPr>
          <a:lstStyle/>
          <a:p>
            <a:pPr algn="l">
              <a:defRPr/>
            </a:pPr>
            <a:r>
              <a:rPr lang="en-US" sz="1805" dirty="0">
                <a:latin typeface="+mn-lt"/>
              </a:rPr>
              <a:t>There is insufficient evidence to conclude that the miles per gallon ratings differ for the three gasoline blends.</a:t>
            </a:r>
          </a:p>
        </p:txBody>
      </p:sp>
      <p:sp>
        <p:nvSpPr>
          <p:cNvPr id="162832" name="Text Box 16"/>
          <p:cNvSpPr txBox="1">
            <a:spLocks noChangeArrowheads="1"/>
          </p:cNvSpPr>
          <p:nvPr/>
        </p:nvSpPr>
        <p:spPr bwMode="auto">
          <a:xfrm>
            <a:off x="1446214" y="3180601"/>
            <a:ext cx="6711571" cy="925638"/>
          </a:xfrm>
          <a:prstGeom prst="rect">
            <a:avLst/>
          </a:prstGeom>
          <a:noFill/>
          <a:ln w="12700">
            <a:noFill/>
            <a:miter lim="800000"/>
            <a:headEnd/>
            <a:tailEnd/>
          </a:ln>
          <a:effectLst/>
        </p:spPr>
        <p:txBody>
          <a:bodyPr wrap="square">
            <a:spAutoFit/>
          </a:bodyPr>
          <a:lstStyle/>
          <a:p>
            <a:pPr algn="l">
              <a:defRPr/>
            </a:pPr>
            <a:r>
              <a:rPr lang="en-US" sz="1805" dirty="0">
                <a:latin typeface="+mn-lt"/>
              </a:rPr>
              <a:t>The </a:t>
            </a:r>
            <a:r>
              <a:rPr lang="en-US" sz="1805" i="1" dirty="0">
                <a:latin typeface="+mn-lt"/>
              </a:rPr>
              <a:t>p</a:t>
            </a:r>
            <a:r>
              <a:rPr lang="en-US" sz="1805" dirty="0">
                <a:latin typeface="+mn-lt"/>
              </a:rPr>
              <a:t>-value is greater than .05 (where </a:t>
            </a:r>
            <a:r>
              <a:rPr lang="en-US" sz="1805" i="1" dirty="0">
                <a:latin typeface="+mn-lt"/>
              </a:rPr>
              <a:t>F</a:t>
            </a:r>
            <a:r>
              <a:rPr lang="en-US" sz="1805" dirty="0">
                <a:latin typeface="+mn-lt"/>
              </a:rPr>
              <a:t> = 4.46) and less than .10 (where </a:t>
            </a:r>
            <a:r>
              <a:rPr lang="en-US" sz="1805" i="1" dirty="0">
                <a:latin typeface="+mn-lt"/>
              </a:rPr>
              <a:t>F</a:t>
            </a:r>
            <a:r>
              <a:rPr lang="en-US" sz="1805" dirty="0">
                <a:latin typeface="+mn-lt"/>
              </a:rPr>
              <a:t> = 3.11).  (Excel provides a </a:t>
            </a:r>
            <a:r>
              <a:rPr lang="en-US" sz="1805" i="1" dirty="0">
                <a:latin typeface="+mn-lt"/>
              </a:rPr>
              <a:t>p</a:t>
            </a:r>
            <a:r>
              <a:rPr lang="en-US" sz="1805" dirty="0">
                <a:latin typeface="+mn-lt"/>
              </a:rPr>
              <a:t>-value of .07).  Therefore, we cannot reject </a:t>
            </a:r>
            <a:r>
              <a:rPr lang="en-US" sz="1805" i="1" dirty="0">
                <a:latin typeface="+mn-lt"/>
              </a:rPr>
              <a:t>H</a:t>
            </a:r>
            <a:r>
              <a:rPr lang="en-US" sz="1805" baseline="-25000" dirty="0">
                <a:latin typeface="+mn-lt"/>
              </a:rPr>
              <a:t>0</a:t>
            </a:r>
            <a:r>
              <a:rPr lang="en-US" sz="1805" dirty="0">
                <a:latin typeface="+mn-lt"/>
              </a:rPr>
              <a:t>.</a:t>
            </a:r>
          </a:p>
        </p:txBody>
      </p:sp>
      <p:sp>
        <p:nvSpPr>
          <p:cNvPr id="162834" name="Text Box 18"/>
          <p:cNvSpPr txBox="1">
            <a:spLocks noChangeArrowheads="1"/>
          </p:cNvSpPr>
          <p:nvPr/>
        </p:nvSpPr>
        <p:spPr bwMode="auto">
          <a:xfrm>
            <a:off x="1490707" y="2103302"/>
            <a:ext cx="3081293" cy="370101"/>
          </a:xfrm>
          <a:prstGeom prst="rect">
            <a:avLst/>
          </a:prstGeom>
          <a:noFill/>
          <a:ln w="12700">
            <a:noFill/>
            <a:miter lim="800000"/>
            <a:headEnd/>
            <a:tailEnd/>
          </a:ln>
          <a:effectLst/>
        </p:spPr>
        <p:txBody>
          <a:bodyPr wrap="none">
            <a:spAutoFit/>
          </a:bodyPr>
          <a:lstStyle/>
          <a:p>
            <a:pPr algn="l">
              <a:defRPr/>
            </a:pPr>
            <a:r>
              <a:rPr lang="en-US" sz="1805" i="1" dirty="0">
                <a:latin typeface="+mn-lt"/>
              </a:rPr>
              <a:t>F</a:t>
            </a:r>
            <a:r>
              <a:rPr lang="en-US" sz="1805" dirty="0">
                <a:latin typeface="+mn-lt"/>
              </a:rPr>
              <a:t> = MSTR/MSE = 2.6/.68 = 3.82</a:t>
            </a:r>
          </a:p>
        </p:txBody>
      </p:sp>
      <p:sp>
        <p:nvSpPr>
          <p:cNvPr id="162835" name="Rectangle 19"/>
          <p:cNvSpPr>
            <a:spLocks noChangeArrowheads="1"/>
          </p:cNvSpPr>
          <p:nvPr/>
        </p:nvSpPr>
        <p:spPr bwMode="auto">
          <a:xfrm>
            <a:off x="687388" y="1722446"/>
            <a:ext cx="5200650" cy="325846"/>
          </a:xfrm>
          <a:prstGeom prst="rect">
            <a:avLst/>
          </a:prstGeom>
          <a:noFill/>
          <a:ln w="12700">
            <a:noFill/>
            <a:miter lim="800000"/>
            <a:headEnd/>
            <a:tailEnd/>
          </a:ln>
          <a:effectLst/>
        </p:spPr>
        <p:txBody>
          <a:bodyPr lIns="68034" tIns="33420" rIns="68034" bIns="33420"/>
          <a:lstStyle/>
          <a:p>
            <a:pPr marL="257827" indent="-257827">
              <a:lnSpc>
                <a:spcPct val="90000"/>
              </a:lnSpc>
              <a:spcBef>
                <a:spcPct val="20000"/>
              </a:spcBef>
              <a:buSzPct val="100000"/>
              <a:buFont typeface="Arial" panose="020B0604020202020204" pitchFamily="34" charset="0"/>
              <a:buChar char="•"/>
              <a:defRPr/>
            </a:pPr>
            <a:r>
              <a:rPr lang="en-US" sz="1805" dirty="0">
                <a:latin typeface="+mn-lt"/>
              </a:rPr>
              <a:t>Test Statistic:</a:t>
            </a:r>
          </a:p>
        </p:txBody>
      </p:sp>
    </p:spTree>
    <p:extLst>
      <p:ext uri="{BB962C8B-B14F-4D97-AF65-F5344CB8AC3E}">
        <p14:creationId xmlns:p14="http://schemas.microsoft.com/office/powerpoint/2010/main" val="663695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162835"/>
                                        </p:tgtEl>
                                        <p:attrNameLst>
                                          <p:attrName>style.visibility</p:attrName>
                                        </p:attrNameLst>
                                      </p:cBhvr>
                                      <p:to>
                                        <p:strVal val="visible"/>
                                      </p:to>
                                    </p:set>
                                    <p:animEffect transition="in" filter="slide(fromTop)">
                                      <p:cBhvr>
                                        <p:cTn id="7" dur="500"/>
                                        <p:tgtEl>
                                          <p:spTgt spid="162835"/>
                                        </p:tgtEl>
                                      </p:cBhvr>
                                    </p:animEffect>
                                  </p:childTnLst>
                                </p:cTn>
                              </p:par>
                            </p:childTnLst>
                          </p:cTn>
                        </p:par>
                        <p:par>
                          <p:cTn id="8" fill="hold">
                            <p:stCondLst>
                              <p:cond delay="500"/>
                            </p:stCondLst>
                            <p:childTnLst>
                              <p:par>
                                <p:cTn id="9" presetID="3" presetClass="entr" presetSubtype="10" fill="hold" grpId="0" nodeType="afterEffect">
                                  <p:stCondLst>
                                    <p:cond delay="1000"/>
                                  </p:stCondLst>
                                  <p:childTnLst>
                                    <p:set>
                                      <p:cBhvr>
                                        <p:cTn id="10" dur="1" fill="hold">
                                          <p:stCondLst>
                                            <p:cond delay="0"/>
                                          </p:stCondLst>
                                        </p:cTn>
                                        <p:tgtEl>
                                          <p:spTgt spid="162834"/>
                                        </p:tgtEl>
                                        <p:attrNameLst>
                                          <p:attrName>style.visibility</p:attrName>
                                        </p:attrNameLst>
                                      </p:cBhvr>
                                      <p:to>
                                        <p:strVal val="visible"/>
                                      </p:to>
                                    </p:set>
                                    <p:animEffect transition="in" filter="blinds(horizontal)">
                                      <p:cBhvr>
                                        <p:cTn id="11" dur="500"/>
                                        <p:tgtEl>
                                          <p:spTgt spid="162834"/>
                                        </p:tgtEl>
                                      </p:cBhvr>
                                    </p:animEffect>
                                  </p:childTnLst>
                                </p:cTn>
                              </p:par>
                            </p:childTnLst>
                          </p:cTn>
                        </p:par>
                      </p:childTnLst>
                    </p:cTn>
                  </p:par>
                  <p:par>
                    <p:cTn id="12" fill="hold">
                      <p:stCondLst>
                        <p:cond delay="indefinite"/>
                      </p:stCondLst>
                      <p:childTnLst>
                        <p:par>
                          <p:cTn id="13" fill="hold">
                            <p:stCondLst>
                              <p:cond delay="0"/>
                            </p:stCondLst>
                            <p:childTnLst>
                              <p:par>
                                <p:cTn id="14" presetID="12" presetClass="entr" presetSubtype="1" fill="hold" grpId="0" nodeType="clickEffect">
                                  <p:stCondLst>
                                    <p:cond delay="0"/>
                                  </p:stCondLst>
                                  <p:childTnLst>
                                    <p:set>
                                      <p:cBhvr>
                                        <p:cTn id="15" dur="1" fill="hold">
                                          <p:stCondLst>
                                            <p:cond delay="0"/>
                                          </p:stCondLst>
                                        </p:cTn>
                                        <p:tgtEl>
                                          <p:spTgt spid="162819">
                                            <p:txEl>
                                              <p:pRg st="0" end="0"/>
                                            </p:txEl>
                                          </p:spTgt>
                                        </p:tgtEl>
                                        <p:attrNameLst>
                                          <p:attrName>style.visibility</p:attrName>
                                        </p:attrNameLst>
                                      </p:cBhvr>
                                      <p:to>
                                        <p:strVal val="visible"/>
                                      </p:to>
                                    </p:set>
                                    <p:animEffect transition="in" filter="slide(fromTop)">
                                      <p:cBhvr>
                                        <p:cTn id="16" dur="500"/>
                                        <p:tgtEl>
                                          <p:spTgt spid="162819">
                                            <p:txEl>
                                              <p:pRg st="0" end="0"/>
                                            </p:txEl>
                                          </p:spTgt>
                                        </p:tgtEl>
                                      </p:cBhvr>
                                    </p:animEffect>
                                  </p:childTnLst>
                                </p:cTn>
                              </p:par>
                            </p:childTnLst>
                          </p:cTn>
                        </p:par>
                        <p:par>
                          <p:cTn id="17" fill="hold">
                            <p:stCondLst>
                              <p:cond delay="500"/>
                            </p:stCondLst>
                            <p:childTnLst>
                              <p:par>
                                <p:cTn id="18" presetID="3" presetClass="entr" presetSubtype="10" fill="hold" grpId="0" nodeType="afterEffect">
                                  <p:stCondLst>
                                    <p:cond delay="1000"/>
                                  </p:stCondLst>
                                  <p:childTnLst>
                                    <p:set>
                                      <p:cBhvr>
                                        <p:cTn id="19" dur="1" fill="hold">
                                          <p:stCondLst>
                                            <p:cond delay="0"/>
                                          </p:stCondLst>
                                        </p:cTn>
                                        <p:tgtEl>
                                          <p:spTgt spid="162832"/>
                                        </p:tgtEl>
                                        <p:attrNameLst>
                                          <p:attrName>style.visibility</p:attrName>
                                        </p:attrNameLst>
                                      </p:cBhvr>
                                      <p:to>
                                        <p:strVal val="visible"/>
                                      </p:to>
                                    </p:set>
                                    <p:animEffect transition="in" filter="blinds(horizontal)">
                                      <p:cBhvr>
                                        <p:cTn id="20" dur="500"/>
                                        <p:tgtEl>
                                          <p:spTgt spid="162832"/>
                                        </p:tgtEl>
                                      </p:cBhvr>
                                    </p:animEffect>
                                  </p:childTnLst>
                                </p:cTn>
                              </p:par>
                            </p:childTnLst>
                          </p:cTn>
                        </p:par>
                        <p:par>
                          <p:cTn id="21" fill="hold">
                            <p:stCondLst>
                              <p:cond delay="2000"/>
                            </p:stCondLst>
                            <p:childTnLst>
                              <p:par>
                                <p:cTn id="22" presetID="3" presetClass="entr" presetSubtype="10" fill="hold" grpId="0" nodeType="afterEffect">
                                  <p:stCondLst>
                                    <p:cond delay="3000"/>
                                  </p:stCondLst>
                                  <p:childTnLst>
                                    <p:set>
                                      <p:cBhvr>
                                        <p:cTn id="23" dur="1" fill="hold">
                                          <p:stCondLst>
                                            <p:cond delay="0"/>
                                          </p:stCondLst>
                                        </p:cTn>
                                        <p:tgtEl>
                                          <p:spTgt spid="162831"/>
                                        </p:tgtEl>
                                        <p:attrNameLst>
                                          <p:attrName>style.visibility</p:attrName>
                                        </p:attrNameLst>
                                      </p:cBhvr>
                                      <p:to>
                                        <p:strVal val="visible"/>
                                      </p:to>
                                    </p:set>
                                    <p:animEffect transition="in" filter="blinds(horizontal)">
                                      <p:cBhvr>
                                        <p:cTn id="24" dur="500"/>
                                        <p:tgtEl>
                                          <p:spTgt spid="1628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2819" grpId="0" build="p" autoUpdateAnimBg="0"/>
      <p:bldP spid="162831" grpId="0" autoUpdateAnimBg="0"/>
      <p:bldP spid="162832" grpId="0" autoUpdateAnimBg="0"/>
      <p:bldP spid="162834" grpId="0" autoUpdateAnimBg="0"/>
      <p:bldP spid="162835" grpId="0" autoUpdateAnimBg="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a:xfrm>
            <a:off x="573088" y="1109203"/>
            <a:ext cx="7886700" cy="466159"/>
          </a:xfrm>
        </p:spPr>
        <p:txBody>
          <a:bodyPr/>
          <a:lstStyle/>
          <a:p>
            <a:pPr>
              <a:defRPr/>
            </a:pPr>
            <a:r>
              <a:rPr lang="en-US" sz="2400" dirty="0"/>
              <a:t>Factorial Experiment</a:t>
            </a:r>
          </a:p>
        </p:txBody>
      </p:sp>
      <p:sp>
        <p:nvSpPr>
          <p:cNvPr id="115721" name="Rectangle 9"/>
          <p:cNvSpPr>
            <a:spLocks noChangeArrowheads="1"/>
          </p:cNvSpPr>
          <p:nvPr/>
        </p:nvSpPr>
        <p:spPr bwMode="auto">
          <a:xfrm>
            <a:off x="687388" y="1721251"/>
            <a:ext cx="7772400" cy="597983"/>
          </a:xfrm>
          <a:prstGeom prst="rect">
            <a:avLst/>
          </a:prstGeom>
          <a:noFill/>
          <a:ln w="12700">
            <a:noFill/>
            <a:miter lim="800000"/>
            <a:headEnd/>
            <a:tailEnd/>
          </a:ln>
          <a:effectLst/>
        </p:spPr>
        <p:txBody>
          <a:bodyPr lIns="68034" tIns="33420" rIns="68034" bIns="33420"/>
          <a:lstStyle/>
          <a:p>
            <a:pPr marL="257827" indent="-257827">
              <a:lnSpc>
                <a:spcPct val="90000"/>
              </a:lnSpc>
              <a:spcBef>
                <a:spcPct val="20000"/>
              </a:spcBef>
              <a:buSzPct val="100000"/>
              <a:buFont typeface="Arial" panose="020B0604020202020204" pitchFamily="34" charset="0"/>
              <a:buChar char="•"/>
              <a:defRPr/>
            </a:pPr>
            <a:r>
              <a:rPr lang="en-US" sz="1805" dirty="0">
                <a:latin typeface="+mn-lt"/>
              </a:rPr>
              <a:t>In some experiments we want to draw conclusions about more than one variable or factor.</a:t>
            </a:r>
          </a:p>
        </p:txBody>
      </p:sp>
      <p:sp>
        <p:nvSpPr>
          <p:cNvPr id="115722" name="Rectangle 10"/>
          <p:cNvSpPr>
            <a:spLocks noChangeArrowheads="1"/>
          </p:cNvSpPr>
          <p:nvPr/>
        </p:nvSpPr>
        <p:spPr bwMode="auto">
          <a:xfrm>
            <a:off x="687388" y="2315652"/>
            <a:ext cx="7772400" cy="882783"/>
          </a:xfrm>
          <a:prstGeom prst="rect">
            <a:avLst/>
          </a:prstGeom>
          <a:noFill/>
          <a:ln w="12700">
            <a:noFill/>
            <a:miter lim="800000"/>
            <a:headEnd/>
            <a:tailEnd/>
          </a:ln>
          <a:effectLst/>
        </p:spPr>
        <p:txBody>
          <a:bodyPr lIns="68034" tIns="33420" rIns="68034" bIns="33420"/>
          <a:lstStyle/>
          <a:p>
            <a:pPr marL="257827" indent="-257827">
              <a:lnSpc>
                <a:spcPct val="90000"/>
              </a:lnSpc>
              <a:spcBef>
                <a:spcPct val="20000"/>
              </a:spcBef>
              <a:buSzPct val="100000"/>
              <a:buFont typeface="Arial" panose="020B0604020202020204" pitchFamily="34" charset="0"/>
              <a:buChar char="•"/>
              <a:defRPr/>
            </a:pPr>
            <a:r>
              <a:rPr lang="en-US" sz="1805" b="1" dirty="0">
                <a:latin typeface="+mn-lt"/>
              </a:rPr>
              <a:t>Factorial experiments </a:t>
            </a:r>
            <a:r>
              <a:rPr lang="en-US" sz="1805" dirty="0">
                <a:latin typeface="+mn-lt"/>
              </a:rPr>
              <a:t>and their corresponding ANOVA computations are valuable designs when simultaneous conclusions about two or more factors are required.</a:t>
            </a:r>
          </a:p>
        </p:txBody>
      </p:sp>
      <p:sp>
        <p:nvSpPr>
          <p:cNvPr id="115723" name="Rectangle 11"/>
          <p:cNvSpPr>
            <a:spLocks noChangeArrowheads="1"/>
          </p:cNvSpPr>
          <p:nvPr/>
        </p:nvSpPr>
        <p:spPr bwMode="auto">
          <a:xfrm>
            <a:off x="687388" y="3860091"/>
            <a:ext cx="7772400" cy="646280"/>
          </a:xfrm>
          <a:prstGeom prst="rect">
            <a:avLst/>
          </a:prstGeom>
          <a:noFill/>
          <a:ln w="12700">
            <a:noFill/>
            <a:miter lim="800000"/>
            <a:headEnd/>
            <a:tailEnd/>
          </a:ln>
          <a:effectLst/>
        </p:spPr>
        <p:txBody>
          <a:bodyPr lIns="68034" tIns="33420" rIns="68034" bIns="33420"/>
          <a:lstStyle/>
          <a:p>
            <a:pPr marL="257827" indent="-257827">
              <a:lnSpc>
                <a:spcPct val="90000"/>
              </a:lnSpc>
              <a:spcBef>
                <a:spcPct val="20000"/>
              </a:spcBef>
              <a:buSzPct val="100000"/>
              <a:buFont typeface="Arial" panose="020B0604020202020204" pitchFamily="34" charset="0"/>
              <a:buChar char="•"/>
              <a:defRPr/>
            </a:pPr>
            <a:r>
              <a:rPr lang="en-US" sz="1805" dirty="0">
                <a:latin typeface="+mn-lt"/>
              </a:rPr>
              <a:t>For example, for </a:t>
            </a:r>
            <a:r>
              <a:rPr lang="en-US" sz="1805" i="1" dirty="0">
                <a:latin typeface="+mn-lt"/>
              </a:rPr>
              <a:t>a</a:t>
            </a:r>
            <a:r>
              <a:rPr lang="en-US" sz="1805" dirty="0">
                <a:latin typeface="+mn-lt"/>
              </a:rPr>
              <a:t> levels of factor A and </a:t>
            </a:r>
            <a:r>
              <a:rPr lang="en-US" sz="1805" i="1" dirty="0">
                <a:latin typeface="+mn-lt"/>
              </a:rPr>
              <a:t>b</a:t>
            </a:r>
            <a:r>
              <a:rPr lang="en-US" sz="1805" dirty="0">
                <a:latin typeface="+mn-lt"/>
              </a:rPr>
              <a:t> levels of factor B, the experiment will involve collecting data on </a:t>
            </a:r>
            <a:r>
              <a:rPr lang="en-US" sz="1805" i="1" dirty="0">
                <a:latin typeface="+mn-lt"/>
              </a:rPr>
              <a:t>ab</a:t>
            </a:r>
            <a:r>
              <a:rPr lang="en-US" sz="1805" dirty="0">
                <a:latin typeface="+mn-lt"/>
              </a:rPr>
              <a:t> treatment combinations.</a:t>
            </a:r>
          </a:p>
        </p:txBody>
      </p:sp>
      <p:sp>
        <p:nvSpPr>
          <p:cNvPr id="115724" name="Rectangle 12"/>
          <p:cNvSpPr>
            <a:spLocks noChangeArrowheads="1"/>
          </p:cNvSpPr>
          <p:nvPr/>
        </p:nvSpPr>
        <p:spPr bwMode="auto">
          <a:xfrm>
            <a:off x="687388" y="3163504"/>
            <a:ext cx="7772400" cy="646979"/>
          </a:xfrm>
          <a:prstGeom prst="rect">
            <a:avLst/>
          </a:prstGeom>
          <a:noFill/>
          <a:ln w="12700">
            <a:noFill/>
            <a:miter lim="800000"/>
            <a:headEnd/>
            <a:tailEnd/>
          </a:ln>
          <a:effectLst/>
        </p:spPr>
        <p:txBody>
          <a:bodyPr lIns="68034" tIns="33420" rIns="68034" bIns="33420"/>
          <a:lstStyle/>
          <a:p>
            <a:pPr marL="257827" indent="-257827">
              <a:lnSpc>
                <a:spcPct val="90000"/>
              </a:lnSpc>
              <a:spcBef>
                <a:spcPct val="20000"/>
              </a:spcBef>
              <a:buSzPct val="100000"/>
              <a:buFont typeface="Arial" panose="020B0604020202020204" pitchFamily="34" charset="0"/>
              <a:buChar char="•"/>
              <a:defRPr/>
            </a:pPr>
            <a:r>
              <a:rPr lang="en-US" sz="1805" dirty="0">
                <a:latin typeface="+mn-lt"/>
              </a:rPr>
              <a:t>The term factorial is used because the experimental conditions include all possible combinations of the factors.</a:t>
            </a:r>
          </a:p>
        </p:txBody>
      </p:sp>
    </p:spTree>
    <p:extLst>
      <p:ext uri="{BB962C8B-B14F-4D97-AF65-F5344CB8AC3E}">
        <p14:creationId xmlns:p14="http://schemas.microsoft.com/office/powerpoint/2010/main" val="3144701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5721"/>
                                        </p:tgtEl>
                                        <p:attrNameLst>
                                          <p:attrName>style.visibility</p:attrName>
                                        </p:attrNameLst>
                                      </p:cBhvr>
                                      <p:to>
                                        <p:strVal val="visible"/>
                                      </p:to>
                                    </p:set>
                                    <p:animEffect transition="in" filter="blinds(horizontal)">
                                      <p:cBhvr>
                                        <p:cTn id="7" dur="500"/>
                                        <p:tgtEl>
                                          <p:spTgt spid="11572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15722"/>
                                        </p:tgtEl>
                                        <p:attrNameLst>
                                          <p:attrName>style.visibility</p:attrName>
                                        </p:attrNameLst>
                                      </p:cBhvr>
                                      <p:to>
                                        <p:strVal val="visible"/>
                                      </p:to>
                                    </p:set>
                                    <p:animEffect transition="in" filter="blinds(horizontal)">
                                      <p:cBhvr>
                                        <p:cTn id="12" dur="500"/>
                                        <p:tgtEl>
                                          <p:spTgt spid="115722"/>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15724"/>
                                        </p:tgtEl>
                                        <p:attrNameLst>
                                          <p:attrName>style.visibility</p:attrName>
                                        </p:attrNameLst>
                                      </p:cBhvr>
                                      <p:to>
                                        <p:strVal val="visible"/>
                                      </p:to>
                                    </p:set>
                                    <p:animEffect transition="in" filter="blinds(horizontal)">
                                      <p:cBhvr>
                                        <p:cTn id="17" dur="500"/>
                                        <p:tgtEl>
                                          <p:spTgt spid="11572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15723"/>
                                        </p:tgtEl>
                                        <p:attrNameLst>
                                          <p:attrName>style.visibility</p:attrName>
                                        </p:attrNameLst>
                                      </p:cBhvr>
                                      <p:to>
                                        <p:strVal val="visible"/>
                                      </p:to>
                                    </p:set>
                                    <p:animEffect transition="in" filter="blinds(horizontal)">
                                      <p:cBhvr>
                                        <p:cTn id="22" dur="500"/>
                                        <p:tgtEl>
                                          <p:spTgt spid="1157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721" grpId="0" autoUpdateAnimBg="0"/>
      <p:bldP spid="115722" grpId="0" autoUpdateAnimBg="0"/>
      <p:bldP spid="115723" grpId="0" autoUpdateAnimBg="0"/>
      <p:bldP spid="115724" grpId="0" autoUpdateAnimBg="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9" name="Rectangle 3"/>
          <p:cNvSpPr>
            <a:spLocks noChangeArrowheads="1"/>
          </p:cNvSpPr>
          <p:nvPr/>
        </p:nvSpPr>
        <p:spPr bwMode="auto">
          <a:xfrm>
            <a:off x="538163" y="2036096"/>
            <a:ext cx="8134350" cy="667675"/>
          </a:xfrm>
          <a:prstGeom prst="rect">
            <a:avLst/>
          </a:prstGeom>
          <a:noFill/>
          <a:ln w="12700">
            <a:noFill/>
            <a:miter lim="800000"/>
            <a:headEnd/>
            <a:tailEnd/>
          </a:ln>
          <a:effectLst/>
        </p:spPr>
        <p:txBody>
          <a:bodyPr lIns="68034" tIns="33420" rIns="68034" bIns="33420"/>
          <a:lstStyle/>
          <a:p>
            <a:pPr marL="601595" lvl="1" indent="-257827">
              <a:spcBef>
                <a:spcPct val="20000"/>
              </a:spcBef>
              <a:buSzPct val="100000"/>
              <a:buFont typeface="Arial" panose="020B0604020202020204" pitchFamily="34" charset="0"/>
              <a:buChar char="•"/>
              <a:defRPr/>
            </a:pPr>
            <a:r>
              <a:rPr lang="en-US" sz="1805" dirty="0">
                <a:latin typeface="+mn-lt"/>
              </a:rPr>
              <a:t>The ANOVA procedure for the two-factor factorial experiment is similar to the completely randomized experiment and the randomized block experiment.</a:t>
            </a:r>
          </a:p>
        </p:txBody>
      </p:sp>
      <p:sp>
        <p:nvSpPr>
          <p:cNvPr id="219140" name="Rectangle 4"/>
          <p:cNvSpPr>
            <a:spLocks noChangeArrowheads="1"/>
          </p:cNvSpPr>
          <p:nvPr/>
        </p:nvSpPr>
        <p:spPr bwMode="auto">
          <a:xfrm>
            <a:off x="687388" y="1687772"/>
            <a:ext cx="7772400" cy="411785"/>
          </a:xfrm>
          <a:prstGeom prst="rect">
            <a:avLst/>
          </a:prstGeom>
          <a:noFill/>
          <a:ln w="12700">
            <a:noFill/>
            <a:miter lim="800000"/>
            <a:headEnd/>
            <a:tailEnd/>
          </a:ln>
          <a:effectLst/>
        </p:spPr>
        <p:txBody>
          <a:bodyPr lIns="68034" tIns="33420" rIns="68034" bIns="33420"/>
          <a:lstStyle/>
          <a:p>
            <a:pPr marL="257827" indent="-257827">
              <a:spcBef>
                <a:spcPct val="20000"/>
              </a:spcBef>
              <a:buSzPct val="100000"/>
              <a:buFont typeface="Arial" panose="020B0604020202020204" pitchFamily="34" charset="0"/>
              <a:buChar char="•"/>
              <a:defRPr/>
            </a:pPr>
            <a:r>
              <a:rPr lang="en-US" sz="1805" dirty="0">
                <a:latin typeface="+mn-lt"/>
              </a:rPr>
              <a:t>ANOVA Procedure</a:t>
            </a:r>
          </a:p>
        </p:txBody>
      </p:sp>
      <p:sp>
        <p:nvSpPr>
          <p:cNvPr id="219144" name="Text Box 8"/>
          <p:cNvSpPr txBox="1">
            <a:spLocks noChangeArrowheads="1"/>
          </p:cNvSpPr>
          <p:nvPr/>
        </p:nvSpPr>
        <p:spPr bwMode="auto">
          <a:xfrm>
            <a:off x="1884033" y="3182007"/>
            <a:ext cx="3322161" cy="370101"/>
          </a:xfrm>
          <a:prstGeom prst="rect">
            <a:avLst/>
          </a:prstGeom>
          <a:noFill/>
          <a:ln w="12700">
            <a:noFill/>
            <a:miter lim="800000"/>
            <a:headEnd/>
            <a:tailEnd/>
          </a:ln>
          <a:effectLst/>
        </p:spPr>
        <p:txBody>
          <a:bodyPr wrap="square">
            <a:spAutoFit/>
          </a:bodyPr>
          <a:lstStyle/>
          <a:p>
            <a:pPr algn="l">
              <a:defRPr/>
            </a:pPr>
            <a:r>
              <a:rPr lang="en-US" sz="1805" dirty="0">
                <a:latin typeface="+mn-lt"/>
              </a:rPr>
              <a:t>SST = SSA + SSB + SSAB + SSE</a:t>
            </a:r>
          </a:p>
        </p:txBody>
      </p:sp>
      <p:sp>
        <p:nvSpPr>
          <p:cNvPr id="219145" name="Text Box 9"/>
          <p:cNvSpPr txBox="1">
            <a:spLocks noChangeArrowheads="1"/>
          </p:cNvSpPr>
          <p:nvPr/>
        </p:nvSpPr>
        <p:spPr bwMode="auto">
          <a:xfrm>
            <a:off x="812403" y="3598004"/>
            <a:ext cx="7705902" cy="925638"/>
          </a:xfrm>
          <a:prstGeom prst="rect">
            <a:avLst/>
          </a:prstGeom>
          <a:noFill/>
          <a:ln w="12700">
            <a:noFill/>
            <a:miter lim="800000"/>
            <a:headEnd/>
            <a:tailEnd/>
          </a:ln>
          <a:effectLst/>
        </p:spPr>
        <p:txBody>
          <a:bodyPr wrap="square">
            <a:spAutoFit/>
          </a:bodyPr>
          <a:lstStyle/>
          <a:p>
            <a:pPr lvl="1" indent="-257827">
              <a:spcBef>
                <a:spcPct val="20000"/>
              </a:spcBef>
              <a:buSzPct val="100000"/>
              <a:buFont typeface="Arial" panose="020B0604020202020204" pitchFamily="34" charset="0"/>
              <a:buChar char="•"/>
              <a:defRPr/>
            </a:pPr>
            <a:r>
              <a:rPr lang="en-US" sz="1805" dirty="0">
                <a:latin typeface="+mn-lt"/>
              </a:rPr>
              <a:t>The total degrees of freedom, </a:t>
            </a:r>
            <a:r>
              <a:rPr lang="en-US" sz="1805" i="1" dirty="0">
                <a:latin typeface="+mn-lt"/>
              </a:rPr>
              <a:t>n</a:t>
            </a:r>
            <a:r>
              <a:rPr lang="en-US" sz="1805" i="1" baseline="-25000" dirty="0">
                <a:latin typeface="+mn-lt"/>
              </a:rPr>
              <a:t>T</a:t>
            </a:r>
            <a:r>
              <a:rPr lang="en-US" sz="1805" i="1" dirty="0">
                <a:latin typeface="+mn-lt"/>
              </a:rPr>
              <a:t> </a:t>
            </a:r>
            <a:r>
              <a:rPr lang="en-US" sz="1805" dirty="0">
                <a:latin typeface="+mn-lt"/>
              </a:rPr>
              <a:t>- 1, are partitioned such that (</a:t>
            </a:r>
            <a:r>
              <a:rPr lang="en-US" sz="1805" i="1" dirty="0">
                <a:latin typeface="+mn-lt"/>
              </a:rPr>
              <a:t>a</a:t>
            </a:r>
            <a:r>
              <a:rPr lang="en-US" sz="1805" dirty="0">
                <a:latin typeface="+mn-lt"/>
              </a:rPr>
              <a:t> – 1) </a:t>
            </a:r>
            <a:r>
              <a:rPr lang="en-US" sz="1805" dirty="0" err="1">
                <a:latin typeface="+mn-lt"/>
              </a:rPr>
              <a:t>d.f</a:t>
            </a:r>
            <a:r>
              <a:rPr lang="en-US" sz="1805" dirty="0">
                <a:latin typeface="+mn-lt"/>
              </a:rPr>
              <a:t> go to Factor A, (</a:t>
            </a:r>
            <a:r>
              <a:rPr lang="en-US" sz="1805" i="1" dirty="0">
                <a:latin typeface="+mn-lt"/>
              </a:rPr>
              <a:t>b</a:t>
            </a:r>
            <a:r>
              <a:rPr lang="en-US" sz="1805" dirty="0">
                <a:latin typeface="+mn-lt"/>
              </a:rPr>
              <a:t> – 1) </a:t>
            </a:r>
            <a:r>
              <a:rPr lang="en-US" sz="1805" dirty="0" err="1">
                <a:latin typeface="+mn-lt"/>
              </a:rPr>
              <a:t>d.f</a:t>
            </a:r>
            <a:r>
              <a:rPr lang="en-US" sz="1805" dirty="0">
                <a:latin typeface="+mn-lt"/>
              </a:rPr>
              <a:t> go to Factor B, (</a:t>
            </a:r>
            <a:r>
              <a:rPr lang="en-US" sz="1805" i="1" dirty="0">
                <a:latin typeface="+mn-lt"/>
              </a:rPr>
              <a:t>a</a:t>
            </a:r>
            <a:r>
              <a:rPr lang="en-US" sz="1805" dirty="0">
                <a:latin typeface="+mn-lt"/>
              </a:rPr>
              <a:t> – 1)(</a:t>
            </a:r>
            <a:r>
              <a:rPr lang="en-US" sz="1805" i="1" dirty="0">
                <a:latin typeface="+mn-lt"/>
              </a:rPr>
              <a:t>b</a:t>
            </a:r>
            <a:r>
              <a:rPr lang="en-US" sz="1805" dirty="0">
                <a:latin typeface="+mn-lt"/>
              </a:rPr>
              <a:t> – 1) </a:t>
            </a:r>
            <a:r>
              <a:rPr lang="en-US" sz="1805" dirty="0" err="1">
                <a:latin typeface="+mn-lt"/>
              </a:rPr>
              <a:t>d.f.</a:t>
            </a:r>
            <a:r>
              <a:rPr lang="en-US" sz="1805" dirty="0">
                <a:latin typeface="+mn-lt"/>
              </a:rPr>
              <a:t> go to Interaction, and         </a:t>
            </a:r>
            <a:r>
              <a:rPr lang="en-US" sz="1805" i="1" dirty="0">
                <a:latin typeface="+mn-lt"/>
              </a:rPr>
              <a:t>ab</a:t>
            </a:r>
            <a:r>
              <a:rPr lang="en-US" sz="1805" dirty="0">
                <a:latin typeface="+mn-lt"/>
              </a:rPr>
              <a:t>(</a:t>
            </a:r>
            <a:r>
              <a:rPr lang="en-US" sz="1805" i="1" dirty="0">
                <a:latin typeface="+mn-lt"/>
              </a:rPr>
              <a:t>r</a:t>
            </a:r>
            <a:r>
              <a:rPr lang="en-US" sz="1805" dirty="0">
                <a:latin typeface="+mn-lt"/>
              </a:rPr>
              <a:t> – 1) go to Error. </a:t>
            </a:r>
          </a:p>
        </p:txBody>
      </p:sp>
      <p:sp>
        <p:nvSpPr>
          <p:cNvPr id="219146" name="Rectangle 10"/>
          <p:cNvSpPr>
            <a:spLocks noChangeArrowheads="1"/>
          </p:cNvSpPr>
          <p:nvPr/>
        </p:nvSpPr>
        <p:spPr bwMode="auto">
          <a:xfrm>
            <a:off x="538163" y="1083558"/>
            <a:ext cx="7772400" cy="478920"/>
          </a:xfrm>
          <a:prstGeom prst="rect">
            <a:avLst/>
          </a:prstGeom>
          <a:noFill/>
          <a:ln w="12700">
            <a:noFill/>
            <a:miter lim="800000"/>
            <a:headEnd/>
            <a:tailEnd/>
          </a:ln>
          <a:effectLst/>
        </p:spPr>
        <p:txBody>
          <a:bodyPr lIns="68034" tIns="33420" rIns="68034" bIns="33420" anchor="ctr"/>
          <a:lstStyle/>
          <a:p>
            <a:pPr algn="l">
              <a:defRPr/>
            </a:pPr>
            <a:r>
              <a:rPr lang="en-US" sz="2400" b="1" dirty="0">
                <a:latin typeface="+mn-lt"/>
              </a:rPr>
              <a:t>Two-Factor Factorial Experiment</a:t>
            </a:r>
          </a:p>
        </p:txBody>
      </p:sp>
      <p:sp>
        <p:nvSpPr>
          <p:cNvPr id="219147" name="Rectangle 11"/>
          <p:cNvSpPr>
            <a:spLocks noChangeArrowheads="1"/>
          </p:cNvSpPr>
          <p:nvPr/>
        </p:nvSpPr>
        <p:spPr bwMode="auto">
          <a:xfrm>
            <a:off x="538163" y="2728842"/>
            <a:ext cx="8134350" cy="471463"/>
          </a:xfrm>
          <a:prstGeom prst="rect">
            <a:avLst/>
          </a:prstGeom>
          <a:noFill/>
          <a:ln w="12700">
            <a:noFill/>
            <a:miter lim="800000"/>
            <a:headEnd/>
            <a:tailEnd/>
          </a:ln>
          <a:effectLst/>
        </p:spPr>
        <p:txBody>
          <a:bodyPr lIns="68034" tIns="33420" rIns="68034" bIns="33420"/>
          <a:lstStyle/>
          <a:p>
            <a:pPr marL="601595" lvl="1" indent="-257827">
              <a:spcBef>
                <a:spcPct val="20000"/>
              </a:spcBef>
              <a:buSzPct val="100000"/>
              <a:buFont typeface="Arial" panose="020B0604020202020204" pitchFamily="34" charset="0"/>
              <a:buChar char="•"/>
              <a:defRPr/>
            </a:pPr>
            <a:r>
              <a:rPr lang="en-US" sz="1805" dirty="0">
                <a:latin typeface="+mn-lt"/>
              </a:rPr>
              <a:t>We again partition the sum of squares total (SST) into its sources.</a:t>
            </a:r>
          </a:p>
        </p:txBody>
      </p:sp>
    </p:spTree>
    <p:extLst>
      <p:ext uri="{BB962C8B-B14F-4D97-AF65-F5344CB8AC3E}">
        <p14:creationId xmlns:p14="http://schemas.microsoft.com/office/powerpoint/2010/main" val="808145276"/>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19139">
                                            <p:txEl>
                                              <p:pRg st="0" end="0"/>
                                            </p:txEl>
                                          </p:spTgt>
                                        </p:tgtEl>
                                        <p:attrNameLst>
                                          <p:attrName>style.visibility</p:attrName>
                                        </p:attrNameLst>
                                      </p:cBhvr>
                                      <p:to>
                                        <p:strVal val="visible"/>
                                      </p:to>
                                    </p:set>
                                    <p:animEffect transition="in" filter="blinds(horizontal)">
                                      <p:cBhvr>
                                        <p:cTn id="7" dur="500"/>
                                        <p:tgtEl>
                                          <p:spTgt spid="21913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19147">
                                            <p:txEl>
                                              <p:pRg st="0" end="0"/>
                                            </p:txEl>
                                          </p:spTgt>
                                        </p:tgtEl>
                                        <p:attrNameLst>
                                          <p:attrName>style.visibility</p:attrName>
                                        </p:attrNameLst>
                                      </p:cBhvr>
                                      <p:to>
                                        <p:strVal val="visible"/>
                                      </p:to>
                                    </p:set>
                                    <p:animEffect transition="in" filter="blinds(horizontal)">
                                      <p:cBhvr>
                                        <p:cTn id="12" dur="500"/>
                                        <p:tgtEl>
                                          <p:spTgt spid="219147">
                                            <p:txEl>
                                              <p:pRg st="0" end="0"/>
                                            </p:txEl>
                                          </p:spTgt>
                                        </p:tgtEl>
                                      </p:cBhvr>
                                    </p:animEffect>
                                  </p:childTnLst>
                                </p:cTn>
                              </p:par>
                            </p:childTnLst>
                          </p:cTn>
                        </p:par>
                        <p:par>
                          <p:cTn id="13" fill="hold">
                            <p:stCondLst>
                              <p:cond delay="500"/>
                            </p:stCondLst>
                            <p:childTnLst>
                              <p:par>
                                <p:cTn id="14" presetID="23" presetClass="entr" presetSubtype="272" fill="hold" grpId="0" nodeType="afterEffect">
                                  <p:stCondLst>
                                    <p:cond delay="1000"/>
                                  </p:stCondLst>
                                  <p:childTnLst>
                                    <p:set>
                                      <p:cBhvr>
                                        <p:cTn id="15" dur="1" fill="hold">
                                          <p:stCondLst>
                                            <p:cond delay="0"/>
                                          </p:stCondLst>
                                        </p:cTn>
                                        <p:tgtEl>
                                          <p:spTgt spid="219144"/>
                                        </p:tgtEl>
                                        <p:attrNameLst>
                                          <p:attrName>style.visibility</p:attrName>
                                        </p:attrNameLst>
                                      </p:cBhvr>
                                      <p:to>
                                        <p:strVal val="visible"/>
                                      </p:to>
                                    </p:set>
                                    <p:anim calcmode="lin" valueType="num">
                                      <p:cBhvr>
                                        <p:cTn id="16" dur="500" fill="hold"/>
                                        <p:tgtEl>
                                          <p:spTgt spid="219144"/>
                                        </p:tgtEl>
                                        <p:attrNameLst>
                                          <p:attrName>ppt_w</p:attrName>
                                        </p:attrNameLst>
                                      </p:cBhvr>
                                      <p:tavLst>
                                        <p:tav tm="0">
                                          <p:val>
                                            <p:strVal val="2/3*#ppt_w"/>
                                          </p:val>
                                        </p:tav>
                                        <p:tav tm="100000">
                                          <p:val>
                                            <p:strVal val="#ppt_w"/>
                                          </p:val>
                                        </p:tav>
                                      </p:tavLst>
                                    </p:anim>
                                    <p:anim calcmode="lin" valueType="num">
                                      <p:cBhvr>
                                        <p:cTn id="17" dur="500" fill="hold"/>
                                        <p:tgtEl>
                                          <p:spTgt spid="219144"/>
                                        </p:tgtEl>
                                        <p:attrNameLst>
                                          <p:attrName>ppt_h</p:attrName>
                                        </p:attrNameLst>
                                      </p:cBhvr>
                                      <p:tavLst>
                                        <p:tav tm="0">
                                          <p:val>
                                            <p:strVal val="2/3*#ppt_h"/>
                                          </p:val>
                                        </p:tav>
                                        <p:tav tm="100000">
                                          <p:val>
                                            <p:strVal val="#ppt_h"/>
                                          </p:val>
                                        </p:tav>
                                      </p:tavLst>
                                    </p:anim>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19145"/>
                                        </p:tgtEl>
                                        <p:attrNameLst>
                                          <p:attrName>style.visibility</p:attrName>
                                        </p:attrNameLst>
                                      </p:cBhvr>
                                      <p:to>
                                        <p:strVal val="visible"/>
                                      </p:to>
                                    </p:set>
                                    <p:animEffect transition="in" filter="blinds(horizontal)">
                                      <p:cBhvr>
                                        <p:cTn id="22" dur="500"/>
                                        <p:tgtEl>
                                          <p:spTgt spid="2191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9139" grpId="0" build="p" autoUpdateAnimBg="0"/>
      <p:bldP spid="219144" grpId="0" autoUpdateAnimBg="0"/>
      <p:bldP spid="219145" grpId="0" autoUpdateAnimBg="0"/>
      <p:bldP spid="219147" grpId="0" build="p" autoUpdateAnimBg="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Group 19"/>
          <p:cNvGrpSpPr/>
          <p:nvPr/>
        </p:nvGrpSpPr>
        <p:grpSpPr>
          <a:xfrm>
            <a:off x="503051" y="1700333"/>
            <a:ext cx="8348254" cy="3764886"/>
            <a:chOff x="713680" y="1074058"/>
            <a:chExt cx="11103468" cy="5007429"/>
          </a:xfrm>
        </p:grpSpPr>
        <p:sp>
          <p:nvSpPr>
            <p:cNvPr id="2" name="Rectangle 2"/>
            <p:cNvSpPr>
              <a:spLocks noChangeArrowheads="1"/>
            </p:cNvSpPr>
            <p:nvPr/>
          </p:nvSpPr>
          <p:spPr bwMode="auto">
            <a:xfrm>
              <a:off x="713680" y="1074058"/>
              <a:ext cx="11103468" cy="5007429"/>
            </a:xfrm>
            <a:prstGeom prst="rect">
              <a:avLst/>
            </a:prstGeom>
            <a:solidFill>
              <a:schemeClr val="bg2"/>
            </a:solidFill>
            <a:ln w="12700">
              <a:solidFill>
                <a:schemeClr val="tx1"/>
              </a:solidFill>
              <a:miter lim="800000"/>
              <a:headEnd/>
              <a:tailEnd/>
            </a:ln>
            <a:effectLst/>
            <a:scene3d>
              <a:camera prst="orthographicFront">
                <a:rot lat="0" lon="0" rev="0"/>
              </a:camera>
              <a:lightRig rig="balanced" dir="t">
                <a:rot lat="0" lon="0" rev="8700000"/>
              </a:lightRig>
            </a:scene3d>
            <a:sp3d/>
          </p:spPr>
          <p:txBody>
            <a:bodyPr wrap="none" anchor="ctr"/>
            <a:lstStyle/>
            <a:p>
              <a:pPr>
                <a:defRPr/>
              </a:pPr>
              <a:endParaRPr lang="en-US" dirty="0">
                <a:latin typeface="+mn-lt"/>
              </a:endParaRPr>
            </a:p>
          </p:txBody>
        </p:sp>
        <p:sp>
          <p:nvSpPr>
            <p:cNvPr id="3" name="Line 3"/>
            <p:cNvSpPr>
              <a:spLocks noChangeShapeType="1"/>
            </p:cNvSpPr>
            <p:nvPr/>
          </p:nvSpPr>
          <p:spPr bwMode="auto">
            <a:xfrm>
              <a:off x="988363" y="1902747"/>
              <a:ext cx="10552261" cy="0"/>
            </a:xfrm>
            <a:prstGeom prst="line">
              <a:avLst/>
            </a:prstGeom>
            <a:noFill/>
            <a:ln w="12700">
              <a:solidFill>
                <a:schemeClr val="tx1"/>
              </a:solidFill>
              <a:round/>
              <a:headEnd/>
              <a:tailEnd/>
            </a:ln>
            <a:effectLst/>
          </p:spPr>
          <p:txBody>
            <a:bodyPr wrap="none" anchor="ctr"/>
            <a:lstStyle/>
            <a:p>
              <a:pPr>
                <a:defRPr/>
              </a:pPr>
              <a:endParaRPr lang="en-US" dirty="0">
                <a:latin typeface="+mn-lt"/>
              </a:endParaRPr>
            </a:p>
          </p:txBody>
        </p:sp>
        <p:sp>
          <p:nvSpPr>
            <p:cNvPr id="4" name="Line 4"/>
            <p:cNvSpPr>
              <a:spLocks noChangeShapeType="1"/>
            </p:cNvSpPr>
            <p:nvPr/>
          </p:nvSpPr>
          <p:spPr bwMode="auto">
            <a:xfrm>
              <a:off x="954910" y="5562368"/>
              <a:ext cx="10598713" cy="0"/>
            </a:xfrm>
            <a:prstGeom prst="line">
              <a:avLst/>
            </a:prstGeom>
            <a:noFill/>
            <a:ln w="12700">
              <a:solidFill>
                <a:schemeClr val="tx1"/>
              </a:solidFill>
              <a:round/>
              <a:headEnd/>
              <a:tailEnd/>
            </a:ln>
            <a:effectLst/>
          </p:spPr>
          <p:txBody>
            <a:bodyPr wrap="none" anchor="ctr"/>
            <a:lstStyle/>
            <a:p>
              <a:pPr>
                <a:defRPr/>
              </a:pPr>
              <a:endParaRPr lang="en-US" dirty="0">
                <a:latin typeface="+mn-lt"/>
              </a:endParaRPr>
            </a:p>
          </p:txBody>
        </p:sp>
        <p:sp>
          <p:nvSpPr>
            <p:cNvPr id="5" name="Text Box 8"/>
            <p:cNvSpPr txBox="1">
              <a:spLocks noChangeArrowheads="1"/>
            </p:cNvSpPr>
            <p:nvPr/>
          </p:nvSpPr>
          <p:spPr bwMode="auto">
            <a:xfrm>
              <a:off x="1098780" y="1152920"/>
              <a:ext cx="1373381" cy="759862"/>
            </a:xfrm>
            <a:prstGeom prst="rect">
              <a:avLst/>
            </a:prstGeom>
            <a:noFill/>
            <a:ln w="12700">
              <a:noFill/>
              <a:miter lim="800000"/>
              <a:headEnd/>
              <a:tailEnd/>
            </a:ln>
            <a:effectLst/>
          </p:spPr>
          <p:txBody>
            <a:bodyPr wrap="none">
              <a:spAutoFit/>
            </a:bodyPr>
            <a:lstStyle/>
            <a:p>
              <a:pPr>
                <a:lnSpc>
                  <a:spcPct val="90000"/>
                </a:lnSpc>
                <a:defRPr/>
              </a:pPr>
              <a:r>
                <a:rPr lang="en-US" sz="1729" dirty="0">
                  <a:latin typeface="+mn-lt"/>
                </a:rPr>
                <a:t>Source of</a:t>
              </a:r>
            </a:p>
            <a:p>
              <a:pPr>
                <a:lnSpc>
                  <a:spcPct val="90000"/>
                </a:lnSpc>
                <a:defRPr/>
              </a:pPr>
              <a:r>
                <a:rPr lang="en-US" sz="1729" dirty="0">
                  <a:latin typeface="+mn-lt"/>
                </a:rPr>
                <a:t>Variation</a:t>
              </a:r>
            </a:p>
          </p:txBody>
        </p:sp>
        <p:sp>
          <p:nvSpPr>
            <p:cNvPr id="6" name="Text Box 9"/>
            <p:cNvSpPr txBox="1">
              <a:spLocks noChangeArrowheads="1"/>
            </p:cNvSpPr>
            <p:nvPr/>
          </p:nvSpPr>
          <p:spPr bwMode="auto">
            <a:xfrm>
              <a:off x="2975380" y="1152920"/>
              <a:ext cx="1194716" cy="759862"/>
            </a:xfrm>
            <a:prstGeom prst="rect">
              <a:avLst/>
            </a:prstGeom>
            <a:noFill/>
            <a:ln w="12700">
              <a:noFill/>
              <a:miter lim="800000"/>
              <a:headEnd/>
              <a:tailEnd/>
            </a:ln>
            <a:effectLst/>
          </p:spPr>
          <p:txBody>
            <a:bodyPr wrap="none">
              <a:spAutoFit/>
            </a:bodyPr>
            <a:lstStyle/>
            <a:p>
              <a:pPr>
                <a:lnSpc>
                  <a:spcPct val="90000"/>
                </a:lnSpc>
                <a:defRPr/>
              </a:pPr>
              <a:r>
                <a:rPr lang="en-US" sz="1729" dirty="0">
                  <a:latin typeface="+mn-lt"/>
                </a:rPr>
                <a:t>Sum of</a:t>
              </a:r>
            </a:p>
            <a:p>
              <a:pPr>
                <a:lnSpc>
                  <a:spcPct val="90000"/>
                </a:lnSpc>
                <a:defRPr/>
              </a:pPr>
              <a:r>
                <a:rPr lang="en-US" sz="1729" dirty="0">
                  <a:latin typeface="+mn-lt"/>
                </a:rPr>
                <a:t>Squares</a:t>
              </a:r>
            </a:p>
          </p:txBody>
        </p:sp>
        <p:sp>
          <p:nvSpPr>
            <p:cNvPr id="7" name="Text Box 10"/>
            <p:cNvSpPr txBox="1">
              <a:spLocks noChangeArrowheads="1"/>
            </p:cNvSpPr>
            <p:nvPr/>
          </p:nvSpPr>
          <p:spPr bwMode="auto">
            <a:xfrm>
              <a:off x="4566537" y="1152920"/>
              <a:ext cx="1531580" cy="759862"/>
            </a:xfrm>
            <a:prstGeom prst="rect">
              <a:avLst/>
            </a:prstGeom>
            <a:noFill/>
            <a:ln w="12700">
              <a:noFill/>
              <a:miter lim="800000"/>
              <a:headEnd/>
              <a:tailEnd/>
            </a:ln>
            <a:effectLst/>
          </p:spPr>
          <p:txBody>
            <a:bodyPr wrap="none">
              <a:spAutoFit/>
            </a:bodyPr>
            <a:lstStyle/>
            <a:p>
              <a:pPr>
                <a:lnSpc>
                  <a:spcPct val="90000"/>
                </a:lnSpc>
                <a:defRPr/>
              </a:pPr>
              <a:r>
                <a:rPr lang="en-US" sz="1729" dirty="0">
                  <a:latin typeface="+mn-lt"/>
                </a:rPr>
                <a:t>Degrees of</a:t>
              </a:r>
            </a:p>
            <a:p>
              <a:pPr>
                <a:lnSpc>
                  <a:spcPct val="90000"/>
                </a:lnSpc>
                <a:defRPr/>
              </a:pPr>
              <a:r>
                <a:rPr lang="en-US" sz="1729" dirty="0">
                  <a:latin typeface="+mn-lt"/>
                </a:rPr>
                <a:t>Freedom</a:t>
              </a:r>
            </a:p>
          </p:txBody>
        </p:sp>
        <p:sp>
          <p:nvSpPr>
            <p:cNvPr id="8" name="Text Box 11"/>
            <p:cNvSpPr txBox="1">
              <a:spLocks noChangeArrowheads="1"/>
            </p:cNvSpPr>
            <p:nvPr/>
          </p:nvSpPr>
          <p:spPr bwMode="auto">
            <a:xfrm>
              <a:off x="7064137" y="1171970"/>
              <a:ext cx="1079585" cy="759862"/>
            </a:xfrm>
            <a:prstGeom prst="rect">
              <a:avLst/>
            </a:prstGeom>
            <a:noFill/>
            <a:ln w="12700">
              <a:noFill/>
              <a:miter lim="800000"/>
              <a:headEnd/>
              <a:tailEnd/>
            </a:ln>
            <a:effectLst/>
          </p:spPr>
          <p:txBody>
            <a:bodyPr wrap="none">
              <a:spAutoFit/>
            </a:bodyPr>
            <a:lstStyle/>
            <a:p>
              <a:pPr>
                <a:lnSpc>
                  <a:spcPct val="90000"/>
                </a:lnSpc>
                <a:defRPr/>
              </a:pPr>
              <a:r>
                <a:rPr lang="en-US" sz="1729" dirty="0">
                  <a:latin typeface="+mn-lt"/>
                </a:rPr>
                <a:t>Mean</a:t>
              </a:r>
            </a:p>
            <a:p>
              <a:pPr>
                <a:lnSpc>
                  <a:spcPct val="90000"/>
                </a:lnSpc>
                <a:defRPr/>
              </a:pPr>
              <a:r>
                <a:rPr lang="en-US" sz="1729" dirty="0">
                  <a:latin typeface="+mn-lt"/>
                </a:rPr>
                <a:t>Square</a:t>
              </a:r>
            </a:p>
          </p:txBody>
        </p:sp>
        <p:sp>
          <p:nvSpPr>
            <p:cNvPr id="9" name="Text Box 12"/>
            <p:cNvSpPr txBox="1">
              <a:spLocks noChangeArrowheads="1"/>
            </p:cNvSpPr>
            <p:nvPr/>
          </p:nvSpPr>
          <p:spPr bwMode="auto">
            <a:xfrm>
              <a:off x="9503173" y="1470420"/>
              <a:ext cx="382063" cy="476726"/>
            </a:xfrm>
            <a:prstGeom prst="rect">
              <a:avLst/>
            </a:prstGeom>
            <a:noFill/>
            <a:ln w="12700">
              <a:noFill/>
              <a:miter lim="800000"/>
              <a:headEnd/>
              <a:tailEnd/>
            </a:ln>
            <a:effectLst/>
          </p:spPr>
          <p:txBody>
            <a:bodyPr wrap="none">
              <a:spAutoFit/>
            </a:bodyPr>
            <a:lstStyle/>
            <a:p>
              <a:pPr>
                <a:defRPr/>
              </a:pPr>
              <a:r>
                <a:rPr lang="en-US" sz="1729" i="1" dirty="0">
                  <a:latin typeface="+mn-lt"/>
                </a:rPr>
                <a:t>F</a:t>
              </a:r>
            </a:p>
          </p:txBody>
        </p:sp>
        <p:sp>
          <p:nvSpPr>
            <p:cNvPr id="10" name="Text Box 13"/>
            <p:cNvSpPr txBox="1">
              <a:spLocks noChangeArrowheads="1"/>
            </p:cNvSpPr>
            <p:nvPr/>
          </p:nvSpPr>
          <p:spPr bwMode="auto">
            <a:xfrm>
              <a:off x="1166780" y="2147222"/>
              <a:ext cx="1228318" cy="476726"/>
            </a:xfrm>
            <a:prstGeom prst="rect">
              <a:avLst/>
            </a:prstGeom>
            <a:noFill/>
            <a:ln w="12700">
              <a:noFill/>
              <a:miter lim="800000"/>
              <a:headEnd/>
              <a:tailEnd/>
            </a:ln>
            <a:effectLst/>
          </p:spPr>
          <p:txBody>
            <a:bodyPr wrap="none">
              <a:spAutoFit/>
            </a:bodyPr>
            <a:lstStyle/>
            <a:p>
              <a:pPr algn="l">
                <a:defRPr/>
              </a:pPr>
              <a:r>
                <a:rPr lang="en-US" sz="1729" dirty="0">
                  <a:latin typeface="+mn-lt"/>
                </a:rPr>
                <a:t>Factor A</a:t>
              </a:r>
            </a:p>
          </p:txBody>
        </p:sp>
        <p:sp>
          <p:nvSpPr>
            <p:cNvPr id="11" name="Text Box 14"/>
            <p:cNvSpPr txBox="1">
              <a:spLocks noChangeArrowheads="1"/>
            </p:cNvSpPr>
            <p:nvPr/>
          </p:nvSpPr>
          <p:spPr bwMode="auto">
            <a:xfrm>
              <a:off x="1324467" y="4946643"/>
              <a:ext cx="848472" cy="476726"/>
            </a:xfrm>
            <a:prstGeom prst="rect">
              <a:avLst/>
            </a:prstGeom>
            <a:noFill/>
            <a:ln w="12700">
              <a:noFill/>
              <a:miter lim="800000"/>
              <a:headEnd/>
              <a:tailEnd/>
            </a:ln>
            <a:effectLst/>
          </p:spPr>
          <p:txBody>
            <a:bodyPr wrap="none">
              <a:spAutoFit/>
            </a:bodyPr>
            <a:lstStyle/>
            <a:p>
              <a:pPr>
                <a:defRPr/>
              </a:pPr>
              <a:r>
                <a:rPr lang="en-US" sz="1729" dirty="0">
                  <a:latin typeface="+mn-lt"/>
                </a:rPr>
                <a:t>Error</a:t>
              </a:r>
            </a:p>
          </p:txBody>
        </p:sp>
        <p:sp>
          <p:nvSpPr>
            <p:cNvPr id="12" name="Text Box 15"/>
            <p:cNvSpPr txBox="1">
              <a:spLocks noChangeArrowheads="1"/>
            </p:cNvSpPr>
            <p:nvPr/>
          </p:nvSpPr>
          <p:spPr bwMode="auto">
            <a:xfrm>
              <a:off x="1329148" y="5600697"/>
              <a:ext cx="821351" cy="476726"/>
            </a:xfrm>
            <a:prstGeom prst="rect">
              <a:avLst/>
            </a:prstGeom>
            <a:noFill/>
            <a:ln w="12700">
              <a:noFill/>
              <a:miter lim="800000"/>
              <a:headEnd/>
              <a:tailEnd/>
            </a:ln>
            <a:effectLst/>
          </p:spPr>
          <p:txBody>
            <a:bodyPr wrap="none">
              <a:spAutoFit/>
            </a:bodyPr>
            <a:lstStyle/>
            <a:p>
              <a:pPr>
                <a:defRPr/>
              </a:pPr>
              <a:r>
                <a:rPr lang="en-US" sz="1729" dirty="0">
                  <a:latin typeface="+mn-lt"/>
                </a:rPr>
                <a:t>Total</a:t>
              </a:r>
            </a:p>
          </p:txBody>
        </p:sp>
        <p:sp>
          <p:nvSpPr>
            <p:cNvPr id="13" name="Text Box 16"/>
            <p:cNvSpPr txBox="1">
              <a:spLocks noChangeArrowheads="1"/>
            </p:cNvSpPr>
            <p:nvPr/>
          </p:nvSpPr>
          <p:spPr bwMode="auto">
            <a:xfrm>
              <a:off x="4962332" y="2147222"/>
              <a:ext cx="767965" cy="476726"/>
            </a:xfrm>
            <a:prstGeom prst="rect">
              <a:avLst/>
            </a:prstGeom>
            <a:noFill/>
            <a:ln w="12700">
              <a:noFill/>
              <a:miter lim="800000"/>
              <a:headEnd/>
              <a:tailEnd/>
            </a:ln>
            <a:effectLst/>
          </p:spPr>
          <p:txBody>
            <a:bodyPr wrap="none">
              <a:spAutoFit/>
            </a:bodyPr>
            <a:lstStyle/>
            <a:p>
              <a:pPr>
                <a:defRPr/>
              </a:pPr>
              <a:r>
                <a:rPr lang="en-US" sz="1729" i="1" dirty="0">
                  <a:latin typeface="+mn-lt"/>
                </a:rPr>
                <a:t>a</a:t>
              </a:r>
              <a:r>
                <a:rPr lang="en-US" sz="1729" dirty="0">
                  <a:latin typeface="+mn-lt"/>
                </a:rPr>
                <a:t> - 1</a:t>
              </a:r>
            </a:p>
          </p:txBody>
        </p:sp>
        <p:sp>
          <p:nvSpPr>
            <p:cNvPr id="14" name="Text Box 17"/>
            <p:cNvSpPr txBox="1">
              <a:spLocks noChangeArrowheads="1"/>
            </p:cNvSpPr>
            <p:nvPr/>
          </p:nvSpPr>
          <p:spPr bwMode="auto">
            <a:xfrm>
              <a:off x="4881220" y="5559851"/>
              <a:ext cx="863907" cy="476726"/>
            </a:xfrm>
            <a:prstGeom prst="rect">
              <a:avLst/>
            </a:prstGeom>
            <a:noFill/>
            <a:ln w="12700">
              <a:noFill/>
              <a:miter lim="800000"/>
              <a:headEnd/>
              <a:tailEnd/>
            </a:ln>
            <a:effectLst/>
          </p:spPr>
          <p:txBody>
            <a:bodyPr wrap="none">
              <a:spAutoFit/>
            </a:bodyPr>
            <a:lstStyle/>
            <a:p>
              <a:pPr>
                <a:defRPr/>
              </a:pPr>
              <a:r>
                <a:rPr lang="en-US" sz="1729" i="1" dirty="0">
                  <a:latin typeface="+mn-lt"/>
                </a:rPr>
                <a:t>n</a:t>
              </a:r>
              <a:r>
                <a:rPr lang="en-US" sz="1729" i="1" baseline="-25000" dirty="0">
                  <a:latin typeface="+mn-lt"/>
                </a:rPr>
                <a:t>T</a:t>
              </a:r>
              <a:r>
                <a:rPr lang="en-US" sz="1729" i="1" dirty="0">
                  <a:latin typeface="+mn-lt"/>
                </a:rPr>
                <a:t> </a:t>
              </a:r>
              <a:r>
                <a:rPr lang="en-US" sz="1729" dirty="0">
                  <a:latin typeface="+mn-lt"/>
                </a:rPr>
                <a:t>- 1</a:t>
              </a:r>
            </a:p>
          </p:txBody>
        </p:sp>
        <p:sp>
          <p:nvSpPr>
            <p:cNvPr id="15" name="Text Box 18"/>
            <p:cNvSpPr txBox="1">
              <a:spLocks noChangeArrowheads="1"/>
            </p:cNvSpPr>
            <p:nvPr/>
          </p:nvSpPr>
          <p:spPr bwMode="auto">
            <a:xfrm>
              <a:off x="3229004" y="2156747"/>
              <a:ext cx="686947" cy="476726"/>
            </a:xfrm>
            <a:prstGeom prst="rect">
              <a:avLst/>
            </a:prstGeom>
            <a:noFill/>
            <a:ln w="12700">
              <a:noFill/>
              <a:miter lim="800000"/>
              <a:headEnd/>
              <a:tailEnd/>
            </a:ln>
            <a:effectLst/>
          </p:spPr>
          <p:txBody>
            <a:bodyPr wrap="none">
              <a:spAutoFit/>
            </a:bodyPr>
            <a:lstStyle/>
            <a:p>
              <a:pPr>
                <a:defRPr/>
              </a:pPr>
              <a:r>
                <a:rPr lang="en-US" sz="1729" dirty="0">
                  <a:latin typeface="+mn-lt"/>
                </a:rPr>
                <a:t>SSA</a:t>
              </a:r>
            </a:p>
          </p:txBody>
        </p:sp>
        <p:sp>
          <p:nvSpPr>
            <p:cNvPr id="16" name="Text Box 19"/>
            <p:cNvSpPr txBox="1">
              <a:spLocks noChangeArrowheads="1"/>
            </p:cNvSpPr>
            <p:nvPr/>
          </p:nvSpPr>
          <p:spPr bwMode="auto">
            <a:xfrm>
              <a:off x="3237704" y="4946643"/>
              <a:ext cx="663494" cy="476726"/>
            </a:xfrm>
            <a:prstGeom prst="rect">
              <a:avLst/>
            </a:prstGeom>
            <a:noFill/>
            <a:ln w="12700">
              <a:noFill/>
              <a:miter lim="800000"/>
              <a:headEnd/>
              <a:tailEnd/>
            </a:ln>
            <a:effectLst/>
          </p:spPr>
          <p:txBody>
            <a:bodyPr wrap="none">
              <a:spAutoFit/>
            </a:bodyPr>
            <a:lstStyle/>
            <a:p>
              <a:pPr>
                <a:defRPr/>
              </a:pPr>
              <a:r>
                <a:rPr lang="en-US" sz="1729" dirty="0">
                  <a:latin typeface="+mn-lt"/>
                </a:rPr>
                <a:t>SSE</a:t>
              </a:r>
            </a:p>
          </p:txBody>
        </p:sp>
        <p:sp>
          <p:nvSpPr>
            <p:cNvPr id="17" name="Text Box 20"/>
            <p:cNvSpPr txBox="1">
              <a:spLocks noChangeArrowheads="1"/>
            </p:cNvSpPr>
            <p:nvPr/>
          </p:nvSpPr>
          <p:spPr bwMode="auto">
            <a:xfrm>
              <a:off x="3237643" y="5600697"/>
              <a:ext cx="659316" cy="476726"/>
            </a:xfrm>
            <a:prstGeom prst="rect">
              <a:avLst/>
            </a:prstGeom>
            <a:noFill/>
            <a:ln w="12700">
              <a:noFill/>
              <a:miter lim="800000"/>
              <a:headEnd/>
              <a:tailEnd/>
            </a:ln>
            <a:effectLst/>
          </p:spPr>
          <p:txBody>
            <a:bodyPr wrap="none">
              <a:spAutoFit/>
            </a:bodyPr>
            <a:lstStyle/>
            <a:p>
              <a:pPr>
                <a:defRPr/>
              </a:pPr>
              <a:r>
                <a:rPr lang="en-US" sz="1729" dirty="0">
                  <a:latin typeface="+mn-lt"/>
                </a:rPr>
                <a:t>SST</a:t>
              </a:r>
            </a:p>
          </p:txBody>
        </p:sp>
        <p:sp>
          <p:nvSpPr>
            <p:cNvPr id="24" name="Text Box 29"/>
            <p:cNvSpPr txBox="1">
              <a:spLocks noChangeArrowheads="1"/>
            </p:cNvSpPr>
            <p:nvPr/>
          </p:nvSpPr>
          <p:spPr bwMode="auto">
            <a:xfrm>
              <a:off x="1027072" y="3919760"/>
              <a:ext cx="1553411" cy="476726"/>
            </a:xfrm>
            <a:prstGeom prst="rect">
              <a:avLst/>
            </a:prstGeom>
            <a:noFill/>
            <a:ln w="12700">
              <a:noFill/>
              <a:miter lim="800000"/>
              <a:headEnd/>
              <a:tailEnd/>
            </a:ln>
            <a:effectLst/>
          </p:spPr>
          <p:txBody>
            <a:bodyPr wrap="none">
              <a:spAutoFit/>
            </a:bodyPr>
            <a:lstStyle/>
            <a:p>
              <a:pPr algn="l">
                <a:defRPr/>
              </a:pPr>
              <a:r>
                <a:rPr lang="en-US" sz="1729" dirty="0">
                  <a:latin typeface="+mn-lt"/>
                </a:rPr>
                <a:t>Interaction</a:t>
              </a:r>
            </a:p>
          </p:txBody>
        </p:sp>
        <p:sp>
          <p:nvSpPr>
            <p:cNvPr id="25" name="Text Box 30"/>
            <p:cNvSpPr txBox="1">
              <a:spLocks noChangeArrowheads="1"/>
            </p:cNvSpPr>
            <p:nvPr/>
          </p:nvSpPr>
          <p:spPr bwMode="auto">
            <a:xfrm>
              <a:off x="3146759" y="3919760"/>
              <a:ext cx="846850" cy="476726"/>
            </a:xfrm>
            <a:prstGeom prst="rect">
              <a:avLst/>
            </a:prstGeom>
            <a:noFill/>
            <a:ln w="12700">
              <a:noFill/>
              <a:miter lim="800000"/>
              <a:headEnd/>
              <a:tailEnd/>
            </a:ln>
            <a:effectLst/>
          </p:spPr>
          <p:txBody>
            <a:bodyPr wrap="none">
              <a:spAutoFit/>
            </a:bodyPr>
            <a:lstStyle/>
            <a:p>
              <a:pPr algn="l">
                <a:defRPr/>
              </a:pPr>
              <a:r>
                <a:rPr lang="en-US" sz="1729" dirty="0">
                  <a:latin typeface="+mn-lt"/>
                </a:rPr>
                <a:t>SSAB</a:t>
              </a:r>
            </a:p>
          </p:txBody>
        </p:sp>
        <p:sp>
          <p:nvSpPr>
            <p:cNvPr id="26" name="Text Box 31"/>
            <p:cNvSpPr txBox="1">
              <a:spLocks noChangeArrowheads="1"/>
            </p:cNvSpPr>
            <p:nvPr/>
          </p:nvSpPr>
          <p:spPr bwMode="auto">
            <a:xfrm>
              <a:off x="4574708" y="3922458"/>
              <a:ext cx="1499258" cy="476726"/>
            </a:xfrm>
            <a:prstGeom prst="rect">
              <a:avLst/>
            </a:prstGeom>
            <a:noFill/>
            <a:ln w="12700">
              <a:noFill/>
              <a:miter lim="800000"/>
              <a:headEnd/>
              <a:tailEnd/>
            </a:ln>
            <a:effectLst/>
          </p:spPr>
          <p:txBody>
            <a:bodyPr wrap="none">
              <a:spAutoFit/>
            </a:bodyPr>
            <a:lstStyle/>
            <a:p>
              <a:pPr algn="l">
                <a:defRPr/>
              </a:pPr>
              <a:r>
                <a:rPr lang="en-US" sz="1729" dirty="0">
                  <a:latin typeface="+mn-lt"/>
                </a:rPr>
                <a:t>(</a:t>
              </a:r>
              <a:r>
                <a:rPr lang="en-US" sz="1729" i="1" dirty="0">
                  <a:latin typeface="+mn-lt"/>
                </a:rPr>
                <a:t>a</a:t>
              </a:r>
              <a:r>
                <a:rPr lang="en-US" sz="1729" dirty="0">
                  <a:latin typeface="+mn-lt"/>
                </a:rPr>
                <a:t>–1)(</a:t>
              </a:r>
              <a:r>
                <a:rPr lang="en-US" sz="1729" i="1" dirty="0">
                  <a:latin typeface="+mn-lt"/>
                </a:rPr>
                <a:t>b</a:t>
              </a:r>
              <a:r>
                <a:rPr lang="en-US" sz="1729" dirty="0">
                  <a:latin typeface="+mn-lt"/>
                </a:rPr>
                <a:t>–1)</a:t>
              </a:r>
            </a:p>
          </p:txBody>
        </p:sp>
        <p:sp>
          <p:nvSpPr>
            <p:cNvPr id="27" name="Text Box 32"/>
            <p:cNvSpPr txBox="1">
              <a:spLocks noChangeArrowheads="1"/>
            </p:cNvSpPr>
            <p:nvPr/>
          </p:nvSpPr>
          <p:spPr bwMode="auto">
            <a:xfrm>
              <a:off x="4686955" y="4934826"/>
              <a:ext cx="1256203" cy="476726"/>
            </a:xfrm>
            <a:prstGeom prst="rect">
              <a:avLst/>
            </a:prstGeom>
            <a:noFill/>
            <a:ln w="12700">
              <a:noFill/>
              <a:miter lim="800000"/>
              <a:headEnd/>
              <a:tailEnd/>
            </a:ln>
            <a:effectLst/>
          </p:spPr>
          <p:txBody>
            <a:bodyPr wrap="none">
              <a:spAutoFit/>
            </a:bodyPr>
            <a:lstStyle/>
            <a:p>
              <a:pPr algn="l">
                <a:defRPr/>
              </a:pPr>
              <a:r>
                <a:rPr lang="en-US" sz="1729" i="1" dirty="0">
                  <a:latin typeface="+mn-lt"/>
                </a:rPr>
                <a:t>ab</a:t>
              </a:r>
              <a:r>
                <a:rPr lang="en-US" sz="1729" dirty="0">
                  <a:latin typeface="+mn-lt"/>
                </a:rPr>
                <a:t>(</a:t>
              </a:r>
              <a:r>
                <a:rPr lang="en-US" sz="1729" i="1" dirty="0">
                  <a:latin typeface="+mn-lt"/>
                </a:rPr>
                <a:t>r </a:t>
              </a:r>
              <a:r>
                <a:rPr lang="en-US" sz="1729" dirty="0">
                  <a:latin typeface="+mn-lt"/>
                </a:rPr>
                <a:t>– 1)</a:t>
              </a:r>
            </a:p>
          </p:txBody>
        </p:sp>
        <p:sp>
          <p:nvSpPr>
            <p:cNvPr id="28" name="Text Box 35"/>
            <p:cNvSpPr txBox="1">
              <a:spLocks noChangeArrowheads="1"/>
            </p:cNvSpPr>
            <p:nvPr/>
          </p:nvSpPr>
          <p:spPr bwMode="auto">
            <a:xfrm>
              <a:off x="10507334" y="1106882"/>
              <a:ext cx="907230" cy="830647"/>
            </a:xfrm>
            <a:prstGeom prst="rect">
              <a:avLst/>
            </a:prstGeom>
            <a:noFill/>
            <a:ln w="12700">
              <a:noFill/>
              <a:miter lim="800000"/>
              <a:headEnd/>
              <a:tailEnd/>
            </a:ln>
            <a:effectLst/>
          </p:spPr>
          <p:txBody>
            <a:bodyPr wrap="none">
              <a:spAutoFit/>
            </a:bodyPr>
            <a:lstStyle/>
            <a:p>
              <a:pPr>
                <a:defRPr/>
              </a:pPr>
              <a:r>
                <a:rPr lang="en-US" sz="1729" i="1" dirty="0">
                  <a:latin typeface="+mn-lt"/>
                </a:rPr>
                <a:t>p</a:t>
              </a:r>
              <a:r>
                <a:rPr lang="en-US" sz="1729" dirty="0">
                  <a:latin typeface="+mn-lt"/>
                </a:rPr>
                <a:t>-</a:t>
              </a:r>
            </a:p>
            <a:p>
              <a:pPr>
                <a:defRPr/>
              </a:pPr>
              <a:r>
                <a:rPr lang="en-US" sz="1729" dirty="0">
                  <a:latin typeface="+mn-lt"/>
                </a:rPr>
                <a:t>Value</a:t>
              </a:r>
              <a:endParaRPr lang="en-US" sz="1729" i="1" dirty="0">
                <a:latin typeface="+mn-lt"/>
              </a:endParaRPr>
            </a:p>
          </p:txBody>
        </p:sp>
        <mc:AlternateContent xmlns:mc="http://schemas.openxmlformats.org/markup-compatibility/2006" xmlns:a14="http://schemas.microsoft.com/office/drawing/2010/main">
          <mc:Choice Requires="a14">
            <p:sp>
              <p:nvSpPr>
                <p:cNvPr id="30" name="TextBox 57"/>
                <p:cNvSpPr txBox="1"/>
                <p:nvPr/>
              </p:nvSpPr>
              <p:spPr>
                <a:xfrm>
                  <a:off x="9287257" y="1961109"/>
                  <a:ext cx="883095" cy="788006"/>
                </a:xfrm>
                <a:prstGeom prst="rect">
                  <a:avLst/>
                </a:prstGeom>
                <a:noFill/>
                <a:effectLst/>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US" sz="1729" i="1">
                                <a:latin typeface="Cambria Math" panose="02040503050406030204" pitchFamily="18" charset="0"/>
                              </a:rPr>
                            </m:ctrlPr>
                          </m:fPr>
                          <m:num>
                            <m:r>
                              <m:rPr>
                                <m:sty m:val="p"/>
                              </m:rPr>
                              <a:rPr lang="en-US" sz="1729">
                                <a:latin typeface="Cambria Math"/>
                              </a:rPr>
                              <m:t>MSA</m:t>
                            </m:r>
                          </m:num>
                          <m:den>
                            <m:r>
                              <m:rPr>
                                <m:sty m:val="p"/>
                              </m:rPr>
                              <a:rPr lang="en-US" sz="1729">
                                <a:latin typeface="Cambria Math"/>
                              </a:rPr>
                              <m:t>MSE</m:t>
                            </m:r>
                          </m:den>
                        </m:f>
                      </m:oMath>
                    </m:oMathPara>
                  </a14:m>
                  <a:endParaRPr lang="en-US" sz="1729" dirty="0">
                    <a:latin typeface="+mn-lt"/>
                  </a:endParaRPr>
                </a:p>
              </p:txBody>
            </p:sp>
          </mc:Choice>
          <mc:Fallback xmlns="">
            <p:sp>
              <p:nvSpPr>
                <p:cNvPr id="30" name="TextBox 57"/>
                <p:cNvSpPr txBox="1">
                  <a:spLocks noRot="1" noChangeAspect="1" noMove="1" noResize="1" noEditPoints="1" noAdjustHandles="1" noChangeArrowheads="1" noChangeShapeType="1" noTextEdit="1"/>
                </p:cNvSpPr>
                <p:nvPr/>
              </p:nvSpPr>
              <p:spPr>
                <a:xfrm>
                  <a:off x="9287257" y="1961109"/>
                  <a:ext cx="883095" cy="788006"/>
                </a:xfrm>
                <a:prstGeom prst="rect">
                  <a:avLst/>
                </a:prstGeom>
                <a:blipFill>
                  <a:blip r:embed="rId2"/>
                  <a:stretch>
                    <a:fillRect/>
                  </a:stretch>
                </a:blipFill>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1" name="TextBox 58"/>
                <p:cNvSpPr txBox="1"/>
                <p:nvPr/>
              </p:nvSpPr>
              <p:spPr>
                <a:xfrm>
                  <a:off x="6592205" y="1950887"/>
                  <a:ext cx="1952873" cy="788006"/>
                </a:xfrm>
                <a:prstGeom prst="rect">
                  <a:avLst/>
                </a:prstGeom>
                <a:noFill/>
                <a:effectLst/>
              </p:spPr>
              <p:txBody>
                <a:bodyPr wrap="none" rtlCol="0">
                  <a:spAutoFit/>
                </a:bodyPr>
                <a:lstStyle/>
                <a:p>
                  <a:pPr/>
                  <a14:m>
                    <m:oMathPara xmlns:m="http://schemas.openxmlformats.org/officeDocument/2006/math">
                      <m:oMathParaPr>
                        <m:jc m:val="centerGroup"/>
                      </m:oMathParaPr>
                      <m:oMath xmlns:m="http://schemas.openxmlformats.org/officeDocument/2006/math">
                        <m:r>
                          <m:rPr>
                            <m:sty m:val="p"/>
                          </m:rPr>
                          <a:rPr lang="en-US" sz="1729">
                            <a:latin typeface="Cambria Math"/>
                          </a:rPr>
                          <m:t>MSA</m:t>
                        </m:r>
                        <m:r>
                          <a:rPr lang="en-US" sz="1729" i="1">
                            <a:latin typeface="Cambria Math"/>
                          </a:rPr>
                          <m:t>=</m:t>
                        </m:r>
                        <m:f>
                          <m:fPr>
                            <m:ctrlPr>
                              <a:rPr lang="en-US" sz="1729" i="1">
                                <a:latin typeface="Cambria Math" panose="02040503050406030204" pitchFamily="18" charset="0"/>
                              </a:rPr>
                            </m:ctrlPr>
                          </m:fPr>
                          <m:num>
                            <m:r>
                              <m:rPr>
                                <m:sty m:val="p"/>
                              </m:rPr>
                              <a:rPr lang="en-US" sz="1729">
                                <a:latin typeface="Cambria Math"/>
                              </a:rPr>
                              <m:t>SSA</m:t>
                            </m:r>
                          </m:num>
                          <m:den>
                            <m:r>
                              <a:rPr lang="en-US" sz="1729" i="1">
                                <a:latin typeface="Cambria Math"/>
                              </a:rPr>
                              <m:t>𝑎</m:t>
                            </m:r>
                            <m:r>
                              <a:rPr lang="en-US" sz="1729" i="1">
                                <a:latin typeface="Cambria Math"/>
                              </a:rPr>
                              <m:t>−1</m:t>
                            </m:r>
                          </m:den>
                        </m:f>
                      </m:oMath>
                    </m:oMathPara>
                  </a14:m>
                  <a:endParaRPr lang="en-US" sz="1729" dirty="0">
                    <a:latin typeface="+mn-lt"/>
                  </a:endParaRPr>
                </a:p>
              </p:txBody>
            </p:sp>
          </mc:Choice>
          <mc:Fallback xmlns="">
            <p:sp>
              <p:nvSpPr>
                <p:cNvPr id="31" name="TextBox 58"/>
                <p:cNvSpPr txBox="1">
                  <a:spLocks noRot="1" noChangeAspect="1" noMove="1" noResize="1" noEditPoints="1" noAdjustHandles="1" noChangeArrowheads="1" noChangeShapeType="1" noTextEdit="1"/>
                </p:cNvSpPr>
                <p:nvPr/>
              </p:nvSpPr>
              <p:spPr>
                <a:xfrm>
                  <a:off x="6592205" y="1950887"/>
                  <a:ext cx="1952873" cy="788006"/>
                </a:xfrm>
                <a:prstGeom prst="rect">
                  <a:avLst/>
                </a:prstGeom>
                <a:blipFill>
                  <a:blip r:embed="rId3"/>
                  <a:stretch>
                    <a:fillRect/>
                  </a:stretch>
                </a:blipFill>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2" name="TextBox 59"/>
                <p:cNvSpPr txBox="1"/>
                <p:nvPr/>
              </p:nvSpPr>
              <p:spPr>
                <a:xfrm>
                  <a:off x="6390925" y="4737067"/>
                  <a:ext cx="2491258" cy="838067"/>
                </a:xfrm>
                <a:prstGeom prst="rect">
                  <a:avLst/>
                </a:prstGeom>
                <a:noFill/>
                <a:effectLst/>
              </p:spPr>
              <p:txBody>
                <a:bodyPr wrap="none" rtlCol="0">
                  <a:spAutoFit/>
                </a:bodyPr>
                <a:lstStyle/>
                <a:p>
                  <a:pPr/>
                  <a14:m>
                    <m:oMathPara xmlns:m="http://schemas.openxmlformats.org/officeDocument/2006/math">
                      <m:oMathParaPr>
                        <m:jc m:val="centerGroup"/>
                      </m:oMathParaPr>
                      <m:oMath xmlns:m="http://schemas.openxmlformats.org/officeDocument/2006/math">
                        <m:r>
                          <m:rPr>
                            <m:sty m:val="p"/>
                          </m:rPr>
                          <a:rPr lang="en-US" sz="1729">
                            <a:latin typeface="Cambria Math"/>
                          </a:rPr>
                          <m:t>MSE</m:t>
                        </m:r>
                        <m:r>
                          <a:rPr lang="en-US" sz="1729" i="1">
                            <a:latin typeface="Cambria Math"/>
                          </a:rPr>
                          <m:t>=</m:t>
                        </m:r>
                        <m:f>
                          <m:fPr>
                            <m:ctrlPr>
                              <a:rPr lang="en-US" sz="1729" i="1">
                                <a:latin typeface="Cambria Math" panose="02040503050406030204" pitchFamily="18" charset="0"/>
                              </a:rPr>
                            </m:ctrlPr>
                          </m:fPr>
                          <m:num>
                            <m:r>
                              <m:rPr>
                                <m:sty m:val="p"/>
                              </m:rPr>
                              <a:rPr lang="en-US" sz="1729">
                                <a:latin typeface="Cambria Math"/>
                              </a:rPr>
                              <m:t>SSE</m:t>
                            </m:r>
                          </m:num>
                          <m:den>
                            <m:r>
                              <a:rPr lang="en-US" sz="1729" i="1">
                                <a:latin typeface="Cambria Math"/>
                              </a:rPr>
                              <m:t>𝑎𝑏</m:t>
                            </m:r>
                            <m:d>
                              <m:dPr>
                                <m:ctrlPr>
                                  <a:rPr lang="en-US" sz="1729" i="1">
                                    <a:latin typeface="Cambria Math" panose="02040503050406030204" pitchFamily="18" charset="0"/>
                                  </a:rPr>
                                </m:ctrlPr>
                              </m:dPr>
                              <m:e>
                                <m:r>
                                  <a:rPr lang="en-US" sz="1729" i="1">
                                    <a:latin typeface="Cambria Math"/>
                                  </a:rPr>
                                  <m:t>𝑟</m:t>
                                </m:r>
                                <m:r>
                                  <a:rPr lang="en-US" sz="1729" i="1">
                                    <a:latin typeface="Cambria Math"/>
                                  </a:rPr>
                                  <m:t>−1</m:t>
                                </m:r>
                              </m:e>
                            </m:d>
                          </m:den>
                        </m:f>
                      </m:oMath>
                    </m:oMathPara>
                  </a14:m>
                  <a:endParaRPr lang="en-US" sz="1729" dirty="0">
                    <a:latin typeface="+mn-lt"/>
                  </a:endParaRPr>
                </a:p>
              </p:txBody>
            </p:sp>
          </mc:Choice>
          <mc:Fallback xmlns="">
            <p:sp>
              <p:nvSpPr>
                <p:cNvPr id="32" name="TextBox 59"/>
                <p:cNvSpPr txBox="1">
                  <a:spLocks noRot="1" noChangeAspect="1" noMove="1" noResize="1" noEditPoints="1" noAdjustHandles="1" noChangeArrowheads="1" noChangeShapeType="1" noTextEdit="1"/>
                </p:cNvSpPr>
                <p:nvPr/>
              </p:nvSpPr>
              <p:spPr>
                <a:xfrm>
                  <a:off x="6390925" y="4737067"/>
                  <a:ext cx="2491258" cy="838067"/>
                </a:xfrm>
                <a:prstGeom prst="rect">
                  <a:avLst/>
                </a:prstGeom>
                <a:blipFill>
                  <a:blip r:embed="rId4"/>
                  <a:stretch>
                    <a:fillRect/>
                  </a:stretch>
                </a:blipFill>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3" name="TextBox 60"/>
                <p:cNvSpPr txBox="1"/>
                <p:nvPr/>
              </p:nvSpPr>
              <p:spPr>
                <a:xfrm>
                  <a:off x="6556736" y="3583714"/>
                  <a:ext cx="2428669" cy="1204694"/>
                </a:xfrm>
                <a:prstGeom prst="rect">
                  <a:avLst/>
                </a:prstGeom>
                <a:noFill/>
                <a:effectLst/>
              </p:spPr>
              <p:txBody>
                <a:bodyPr wrap="square" rtlCol="0">
                  <a:spAutoFit/>
                </a:bodyPr>
                <a:lstStyle/>
                <a:p>
                  <a:pPr/>
                  <a14:m>
                    <m:oMathPara xmlns:m="http://schemas.openxmlformats.org/officeDocument/2006/math">
                      <m:oMathParaPr>
                        <m:jc m:val="centerGroup"/>
                      </m:oMathParaPr>
                      <m:oMath xmlns:m="http://schemas.openxmlformats.org/officeDocument/2006/math">
                        <m:r>
                          <m:rPr>
                            <m:sty m:val="p"/>
                          </m:rPr>
                          <a:rPr lang="en-US" sz="1729">
                            <a:latin typeface="Cambria Math"/>
                          </a:rPr>
                          <m:t>MSAB</m:t>
                        </m:r>
                        <m:r>
                          <a:rPr lang="en-US" sz="1729" i="1">
                            <a:latin typeface="Cambria Math"/>
                          </a:rPr>
                          <m:t>=</m:t>
                        </m:r>
                      </m:oMath>
                    </m:oMathPara>
                  </a14:m>
                  <a:endParaRPr lang="en-US" sz="1729" i="1" dirty="0"/>
                </a:p>
                <a:p>
                  <a:pPr/>
                  <a14:m>
                    <m:oMathPara xmlns:m="http://schemas.openxmlformats.org/officeDocument/2006/math">
                      <m:oMathParaPr>
                        <m:jc m:val="centerGroup"/>
                      </m:oMathParaPr>
                      <m:oMath xmlns:m="http://schemas.openxmlformats.org/officeDocument/2006/math">
                        <m:f>
                          <m:fPr>
                            <m:ctrlPr>
                              <a:rPr lang="en-US" sz="1729" i="1">
                                <a:latin typeface="Cambria Math" panose="02040503050406030204" pitchFamily="18" charset="0"/>
                              </a:rPr>
                            </m:ctrlPr>
                          </m:fPr>
                          <m:num>
                            <m:r>
                              <m:rPr>
                                <m:sty m:val="p"/>
                              </m:rPr>
                              <a:rPr lang="en-US" sz="1729">
                                <a:latin typeface="Cambria Math"/>
                              </a:rPr>
                              <m:t>SSAB</m:t>
                            </m:r>
                          </m:num>
                          <m:den>
                            <m:r>
                              <a:rPr lang="en-US" sz="1729">
                                <a:latin typeface="Cambria Math"/>
                              </a:rPr>
                              <m:t>(</m:t>
                            </m:r>
                            <m:r>
                              <a:rPr lang="en-US" sz="1729" i="1">
                                <a:latin typeface="Cambria Math"/>
                              </a:rPr>
                              <m:t>𝑎</m:t>
                            </m:r>
                            <m:r>
                              <a:rPr lang="en-US" sz="1729">
                                <a:latin typeface="Cambria Math"/>
                              </a:rPr>
                              <m:t>−1)(</m:t>
                            </m:r>
                            <m:r>
                              <a:rPr lang="en-US" sz="1729" i="1">
                                <a:latin typeface="Cambria Math"/>
                              </a:rPr>
                              <m:t>𝑏</m:t>
                            </m:r>
                            <m:r>
                              <a:rPr lang="en-US" sz="1729" i="1">
                                <a:latin typeface="Cambria Math"/>
                              </a:rPr>
                              <m:t>−1)</m:t>
                            </m:r>
                          </m:den>
                        </m:f>
                      </m:oMath>
                    </m:oMathPara>
                  </a14:m>
                  <a:endParaRPr lang="en-US" sz="1729" dirty="0">
                    <a:latin typeface="+mn-lt"/>
                  </a:endParaRPr>
                </a:p>
              </p:txBody>
            </p:sp>
          </mc:Choice>
          <mc:Fallback xmlns="">
            <p:sp>
              <p:nvSpPr>
                <p:cNvPr id="33" name="TextBox 60"/>
                <p:cNvSpPr txBox="1">
                  <a:spLocks noRot="1" noChangeAspect="1" noMove="1" noResize="1" noEditPoints="1" noAdjustHandles="1" noChangeArrowheads="1" noChangeShapeType="1" noTextEdit="1"/>
                </p:cNvSpPr>
                <p:nvPr/>
              </p:nvSpPr>
              <p:spPr>
                <a:xfrm>
                  <a:off x="6556736" y="3583714"/>
                  <a:ext cx="2428669" cy="1204694"/>
                </a:xfrm>
                <a:prstGeom prst="rect">
                  <a:avLst/>
                </a:prstGeom>
                <a:blipFill>
                  <a:blip r:embed="rId5"/>
                  <a:stretch>
                    <a:fillRect/>
                  </a:stretch>
                </a:blipFill>
                <a:effectLst/>
              </p:spPr>
              <p:txBody>
                <a:bodyPr/>
                <a:lstStyle/>
                <a:p>
                  <a:r>
                    <a:rPr lang="en-US">
                      <a:noFill/>
                    </a:rPr>
                    <a:t> </a:t>
                  </a:r>
                </a:p>
              </p:txBody>
            </p:sp>
          </mc:Fallback>
        </mc:AlternateContent>
        <p:sp>
          <p:nvSpPr>
            <p:cNvPr id="41" name="Text Box 13"/>
            <p:cNvSpPr txBox="1">
              <a:spLocks noChangeArrowheads="1"/>
            </p:cNvSpPr>
            <p:nvPr/>
          </p:nvSpPr>
          <p:spPr bwMode="auto">
            <a:xfrm>
              <a:off x="1157132" y="2938239"/>
              <a:ext cx="1217656" cy="476726"/>
            </a:xfrm>
            <a:prstGeom prst="rect">
              <a:avLst/>
            </a:prstGeom>
            <a:noFill/>
            <a:ln w="12700">
              <a:noFill/>
              <a:miter lim="800000"/>
              <a:headEnd/>
              <a:tailEnd/>
            </a:ln>
            <a:effectLst/>
          </p:spPr>
          <p:txBody>
            <a:bodyPr wrap="none">
              <a:spAutoFit/>
            </a:bodyPr>
            <a:lstStyle/>
            <a:p>
              <a:pPr algn="l">
                <a:defRPr/>
              </a:pPr>
              <a:r>
                <a:rPr lang="en-US" sz="1729" dirty="0">
                  <a:latin typeface="+mn-lt"/>
                </a:rPr>
                <a:t>Factor B</a:t>
              </a:r>
            </a:p>
          </p:txBody>
        </p:sp>
        <p:sp>
          <p:nvSpPr>
            <p:cNvPr id="42" name="Text Box 16"/>
            <p:cNvSpPr txBox="1">
              <a:spLocks noChangeArrowheads="1"/>
            </p:cNvSpPr>
            <p:nvPr/>
          </p:nvSpPr>
          <p:spPr bwMode="auto">
            <a:xfrm>
              <a:off x="4950280" y="2926421"/>
              <a:ext cx="767965" cy="476726"/>
            </a:xfrm>
            <a:prstGeom prst="rect">
              <a:avLst/>
            </a:prstGeom>
            <a:noFill/>
            <a:ln w="12700">
              <a:noFill/>
              <a:miter lim="800000"/>
              <a:headEnd/>
              <a:tailEnd/>
            </a:ln>
            <a:effectLst/>
          </p:spPr>
          <p:txBody>
            <a:bodyPr wrap="none">
              <a:spAutoFit/>
            </a:bodyPr>
            <a:lstStyle/>
            <a:p>
              <a:pPr>
                <a:defRPr/>
              </a:pPr>
              <a:r>
                <a:rPr lang="en-US" sz="1729" i="1" dirty="0">
                  <a:latin typeface="+mn-lt"/>
                </a:rPr>
                <a:t>b</a:t>
              </a:r>
              <a:r>
                <a:rPr lang="en-US" sz="1729" dirty="0">
                  <a:latin typeface="+mn-lt"/>
                </a:rPr>
                <a:t> - 1</a:t>
              </a:r>
            </a:p>
          </p:txBody>
        </p:sp>
        <p:sp>
          <p:nvSpPr>
            <p:cNvPr id="43" name="Text Box 18"/>
            <p:cNvSpPr txBox="1">
              <a:spLocks noChangeArrowheads="1"/>
            </p:cNvSpPr>
            <p:nvPr/>
          </p:nvSpPr>
          <p:spPr bwMode="auto">
            <a:xfrm>
              <a:off x="3223077" y="2947763"/>
              <a:ext cx="678419" cy="476726"/>
            </a:xfrm>
            <a:prstGeom prst="rect">
              <a:avLst/>
            </a:prstGeom>
            <a:noFill/>
            <a:ln w="12700">
              <a:noFill/>
              <a:miter lim="800000"/>
              <a:headEnd/>
              <a:tailEnd/>
            </a:ln>
            <a:effectLst/>
          </p:spPr>
          <p:txBody>
            <a:bodyPr wrap="none">
              <a:spAutoFit/>
            </a:bodyPr>
            <a:lstStyle/>
            <a:p>
              <a:pPr>
                <a:defRPr/>
              </a:pPr>
              <a:r>
                <a:rPr lang="en-US" sz="1729" dirty="0">
                  <a:latin typeface="+mn-lt"/>
                </a:rPr>
                <a:t>SSB</a:t>
              </a:r>
            </a:p>
          </p:txBody>
        </p:sp>
        <mc:AlternateContent xmlns:mc="http://schemas.openxmlformats.org/markup-compatibility/2006" xmlns:a14="http://schemas.microsoft.com/office/drawing/2010/main">
          <mc:Choice Requires="a14">
            <p:sp>
              <p:nvSpPr>
                <p:cNvPr id="44" name="TextBox 64"/>
                <p:cNvSpPr txBox="1"/>
                <p:nvPr/>
              </p:nvSpPr>
              <p:spPr>
                <a:xfrm>
                  <a:off x="9280012" y="2752126"/>
                  <a:ext cx="880963" cy="788006"/>
                </a:xfrm>
                <a:prstGeom prst="rect">
                  <a:avLst/>
                </a:prstGeom>
                <a:noFill/>
                <a:effectLst/>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US" sz="1729" i="1">
                                <a:latin typeface="Cambria Math" panose="02040503050406030204" pitchFamily="18" charset="0"/>
                              </a:rPr>
                            </m:ctrlPr>
                          </m:fPr>
                          <m:num>
                            <m:r>
                              <m:rPr>
                                <m:sty m:val="p"/>
                              </m:rPr>
                              <a:rPr lang="en-US" sz="1729">
                                <a:latin typeface="Cambria Math"/>
                              </a:rPr>
                              <m:t>MSB</m:t>
                            </m:r>
                          </m:num>
                          <m:den>
                            <m:r>
                              <m:rPr>
                                <m:sty m:val="p"/>
                              </m:rPr>
                              <a:rPr lang="en-US" sz="1729">
                                <a:latin typeface="Cambria Math"/>
                              </a:rPr>
                              <m:t>MSE</m:t>
                            </m:r>
                          </m:den>
                        </m:f>
                      </m:oMath>
                    </m:oMathPara>
                  </a14:m>
                  <a:endParaRPr lang="en-US" sz="1729" dirty="0">
                    <a:latin typeface="+mn-lt"/>
                  </a:endParaRPr>
                </a:p>
              </p:txBody>
            </p:sp>
          </mc:Choice>
          <mc:Fallback xmlns="">
            <p:sp>
              <p:nvSpPr>
                <p:cNvPr id="44" name="TextBox 64"/>
                <p:cNvSpPr txBox="1">
                  <a:spLocks noRot="1" noChangeAspect="1" noMove="1" noResize="1" noEditPoints="1" noAdjustHandles="1" noChangeArrowheads="1" noChangeShapeType="1" noTextEdit="1"/>
                </p:cNvSpPr>
                <p:nvPr/>
              </p:nvSpPr>
              <p:spPr>
                <a:xfrm>
                  <a:off x="9280012" y="2752126"/>
                  <a:ext cx="880963" cy="788006"/>
                </a:xfrm>
                <a:prstGeom prst="rect">
                  <a:avLst/>
                </a:prstGeom>
                <a:blipFill>
                  <a:blip r:embed="rId6"/>
                  <a:stretch>
                    <a:fillRect/>
                  </a:stretch>
                </a:blipFill>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5" name="TextBox 65"/>
                <p:cNvSpPr txBox="1"/>
                <p:nvPr/>
              </p:nvSpPr>
              <p:spPr>
                <a:xfrm>
                  <a:off x="6588519" y="2741903"/>
                  <a:ext cx="1945794" cy="788006"/>
                </a:xfrm>
                <a:prstGeom prst="rect">
                  <a:avLst/>
                </a:prstGeom>
                <a:noFill/>
                <a:effectLst/>
              </p:spPr>
              <p:txBody>
                <a:bodyPr wrap="none" rtlCol="0">
                  <a:spAutoFit/>
                </a:bodyPr>
                <a:lstStyle/>
                <a:p>
                  <a:pPr/>
                  <a14:m>
                    <m:oMathPara xmlns:m="http://schemas.openxmlformats.org/officeDocument/2006/math">
                      <m:oMathParaPr>
                        <m:jc m:val="centerGroup"/>
                      </m:oMathParaPr>
                      <m:oMath xmlns:m="http://schemas.openxmlformats.org/officeDocument/2006/math">
                        <m:r>
                          <m:rPr>
                            <m:sty m:val="p"/>
                          </m:rPr>
                          <a:rPr lang="en-US" sz="1729">
                            <a:latin typeface="Cambria Math"/>
                          </a:rPr>
                          <m:t>MSB</m:t>
                        </m:r>
                        <m:r>
                          <a:rPr lang="en-US" sz="1729" i="1">
                            <a:latin typeface="Cambria Math"/>
                          </a:rPr>
                          <m:t>=</m:t>
                        </m:r>
                        <m:f>
                          <m:fPr>
                            <m:ctrlPr>
                              <a:rPr lang="en-US" sz="1729" i="1">
                                <a:latin typeface="Cambria Math" panose="02040503050406030204" pitchFamily="18" charset="0"/>
                              </a:rPr>
                            </m:ctrlPr>
                          </m:fPr>
                          <m:num>
                            <m:r>
                              <m:rPr>
                                <m:sty m:val="p"/>
                              </m:rPr>
                              <a:rPr lang="en-US" sz="1729">
                                <a:latin typeface="Cambria Math"/>
                              </a:rPr>
                              <m:t>SSB</m:t>
                            </m:r>
                          </m:num>
                          <m:den>
                            <m:r>
                              <a:rPr lang="en-US" sz="1729" i="1">
                                <a:latin typeface="Cambria Math"/>
                              </a:rPr>
                              <m:t>𝑏</m:t>
                            </m:r>
                            <m:r>
                              <a:rPr lang="en-US" sz="1729" i="1">
                                <a:latin typeface="Cambria Math"/>
                              </a:rPr>
                              <m:t>−1</m:t>
                            </m:r>
                          </m:den>
                        </m:f>
                      </m:oMath>
                    </m:oMathPara>
                  </a14:m>
                  <a:endParaRPr lang="en-US" sz="1729" dirty="0">
                    <a:latin typeface="+mn-lt"/>
                  </a:endParaRPr>
                </a:p>
              </p:txBody>
            </p:sp>
          </mc:Choice>
          <mc:Fallback xmlns="">
            <p:sp>
              <p:nvSpPr>
                <p:cNvPr id="45" name="TextBox 65"/>
                <p:cNvSpPr txBox="1">
                  <a:spLocks noRot="1" noChangeAspect="1" noMove="1" noResize="1" noEditPoints="1" noAdjustHandles="1" noChangeArrowheads="1" noChangeShapeType="1" noTextEdit="1"/>
                </p:cNvSpPr>
                <p:nvPr/>
              </p:nvSpPr>
              <p:spPr>
                <a:xfrm>
                  <a:off x="6588519" y="2741903"/>
                  <a:ext cx="1945794" cy="788006"/>
                </a:xfrm>
                <a:prstGeom prst="rect">
                  <a:avLst/>
                </a:prstGeom>
                <a:blipFill>
                  <a:blip r:embed="rId7"/>
                  <a:stretch>
                    <a:fillRect/>
                  </a:stretch>
                </a:blipFill>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6" name="TextBox 66"/>
                <p:cNvSpPr txBox="1"/>
                <p:nvPr/>
              </p:nvSpPr>
              <p:spPr>
                <a:xfrm>
                  <a:off x="9178193" y="3775365"/>
                  <a:ext cx="1064319" cy="788006"/>
                </a:xfrm>
                <a:prstGeom prst="rect">
                  <a:avLst/>
                </a:prstGeom>
                <a:noFill/>
                <a:effectLst/>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US" sz="1729" i="1">
                                <a:latin typeface="Cambria Math" panose="02040503050406030204" pitchFamily="18" charset="0"/>
                              </a:rPr>
                            </m:ctrlPr>
                          </m:fPr>
                          <m:num>
                            <m:r>
                              <m:rPr>
                                <m:sty m:val="p"/>
                              </m:rPr>
                              <a:rPr lang="en-US" sz="1729">
                                <a:latin typeface="Cambria Math"/>
                              </a:rPr>
                              <m:t>MSAB</m:t>
                            </m:r>
                          </m:num>
                          <m:den>
                            <m:r>
                              <m:rPr>
                                <m:sty m:val="p"/>
                              </m:rPr>
                              <a:rPr lang="en-US" sz="1729">
                                <a:latin typeface="Cambria Math"/>
                              </a:rPr>
                              <m:t>MSE</m:t>
                            </m:r>
                          </m:den>
                        </m:f>
                      </m:oMath>
                    </m:oMathPara>
                  </a14:m>
                  <a:endParaRPr lang="en-US" sz="1729" dirty="0">
                    <a:latin typeface="+mn-lt"/>
                  </a:endParaRPr>
                </a:p>
              </p:txBody>
            </p:sp>
          </mc:Choice>
          <mc:Fallback xmlns="">
            <p:sp>
              <p:nvSpPr>
                <p:cNvPr id="46" name="TextBox 66"/>
                <p:cNvSpPr txBox="1">
                  <a:spLocks noRot="1" noChangeAspect="1" noMove="1" noResize="1" noEditPoints="1" noAdjustHandles="1" noChangeArrowheads="1" noChangeShapeType="1" noTextEdit="1"/>
                </p:cNvSpPr>
                <p:nvPr/>
              </p:nvSpPr>
              <p:spPr>
                <a:xfrm>
                  <a:off x="9178193" y="3775365"/>
                  <a:ext cx="1064319" cy="788006"/>
                </a:xfrm>
                <a:prstGeom prst="rect">
                  <a:avLst/>
                </a:prstGeom>
                <a:blipFill>
                  <a:blip r:embed="rId8"/>
                  <a:stretch>
                    <a:fillRect/>
                  </a:stretch>
                </a:blipFill>
                <a:effectLst/>
              </p:spPr>
              <p:txBody>
                <a:bodyPr/>
                <a:lstStyle/>
                <a:p>
                  <a:r>
                    <a:rPr lang="en-US">
                      <a:noFill/>
                    </a:rPr>
                    <a:t> </a:t>
                  </a:r>
                </a:p>
              </p:txBody>
            </p:sp>
          </mc:Fallback>
        </mc:AlternateContent>
      </p:grpSp>
      <p:sp>
        <p:nvSpPr>
          <p:cNvPr id="35" name="Rectangle 10"/>
          <p:cNvSpPr>
            <a:spLocks noChangeArrowheads="1"/>
          </p:cNvSpPr>
          <p:nvPr/>
        </p:nvSpPr>
        <p:spPr bwMode="auto">
          <a:xfrm>
            <a:off x="379583" y="1061720"/>
            <a:ext cx="7772400" cy="478920"/>
          </a:xfrm>
          <a:prstGeom prst="rect">
            <a:avLst/>
          </a:prstGeom>
          <a:noFill/>
          <a:ln w="12700">
            <a:noFill/>
            <a:miter lim="800000"/>
            <a:headEnd/>
            <a:tailEnd/>
          </a:ln>
          <a:effectLst/>
        </p:spPr>
        <p:txBody>
          <a:bodyPr lIns="68034" tIns="33420" rIns="68034" bIns="33420" anchor="ctr"/>
          <a:lstStyle/>
          <a:p>
            <a:pPr algn="l">
              <a:defRPr/>
            </a:pPr>
            <a:r>
              <a:rPr lang="en-US" sz="2400" b="1" dirty="0">
                <a:latin typeface="+mn-lt"/>
              </a:rPr>
              <a:t>Two-Factor Factorial Experiment</a:t>
            </a:r>
          </a:p>
        </p:txBody>
      </p:sp>
    </p:spTree>
    <p:extLst>
      <p:ext uri="{BB962C8B-B14F-4D97-AF65-F5344CB8AC3E}">
        <p14:creationId xmlns:p14="http://schemas.microsoft.com/office/powerpoint/2010/main" val="4083457533"/>
      </p:ext>
    </p:extLst>
  </p:cSld>
  <p:clrMapOvr>
    <a:masterClrMapping/>
  </p:clrMapOvr>
  <p:transition>
    <p:zo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ChangeArrowheads="1"/>
          </p:cNvSpPr>
          <p:nvPr/>
        </p:nvSpPr>
        <p:spPr bwMode="auto">
          <a:xfrm>
            <a:off x="508784" y="1067174"/>
            <a:ext cx="7772400" cy="612305"/>
          </a:xfrm>
          <a:prstGeom prst="rect">
            <a:avLst/>
          </a:prstGeom>
          <a:noFill/>
          <a:ln w="12700">
            <a:noFill/>
            <a:miter lim="800000"/>
            <a:headEnd/>
            <a:tailEnd/>
          </a:ln>
          <a:effectLst/>
        </p:spPr>
        <p:txBody>
          <a:bodyPr lIns="68034" tIns="33420" rIns="68034" bIns="33420" anchor="ctr"/>
          <a:lstStyle/>
          <a:p>
            <a:pPr algn="l">
              <a:defRPr/>
            </a:pPr>
            <a:r>
              <a:rPr lang="en-US" sz="2400" b="1" dirty="0">
                <a:latin typeface="+mn-lt"/>
              </a:rPr>
              <a:t>Analysis of Variance: A Conceptual Overview</a:t>
            </a:r>
          </a:p>
        </p:txBody>
      </p:sp>
      <p:sp>
        <p:nvSpPr>
          <p:cNvPr id="179203" name="Rectangle 3"/>
          <p:cNvSpPr>
            <a:spLocks noChangeArrowheads="1"/>
          </p:cNvSpPr>
          <p:nvPr/>
        </p:nvSpPr>
        <p:spPr bwMode="auto">
          <a:xfrm>
            <a:off x="651659" y="1679479"/>
            <a:ext cx="7486650" cy="744793"/>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ctr"/>
          <a:lstStyle/>
          <a:p>
            <a:pPr marL="257827" indent="-257827">
              <a:buFont typeface="Arial" panose="020B0604020202020204" pitchFamily="34" charset="0"/>
              <a:buChar char="•"/>
              <a:defRPr/>
            </a:pPr>
            <a:r>
              <a:rPr lang="en-US" sz="1805" b="1" dirty="0">
                <a:latin typeface="+mn-lt"/>
              </a:rPr>
              <a:t>Analysis of Variance </a:t>
            </a:r>
            <a:r>
              <a:rPr lang="en-US" sz="1805" dirty="0">
                <a:latin typeface="+mn-lt"/>
              </a:rPr>
              <a:t>(ANOVA) can be used to test for the equality of three or more population means.</a:t>
            </a:r>
          </a:p>
        </p:txBody>
      </p:sp>
      <p:sp>
        <p:nvSpPr>
          <p:cNvPr id="179204" name="Rectangle 4"/>
          <p:cNvSpPr>
            <a:spLocks noChangeArrowheads="1"/>
          </p:cNvSpPr>
          <p:nvPr/>
        </p:nvSpPr>
        <p:spPr bwMode="auto">
          <a:xfrm>
            <a:off x="651659" y="2510210"/>
            <a:ext cx="7486650" cy="479553"/>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ctr"/>
          <a:lstStyle/>
          <a:p>
            <a:pPr marL="257827" indent="-257827">
              <a:buFont typeface="Arial" panose="020B0604020202020204" pitchFamily="34" charset="0"/>
              <a:buChar char="•"/>
              <a:defRPr/>
            </a:pPr>
            <a:r>
              <a:rPr lang="en-US" sz="1805" dirty="0">
                <a:latin typeface="+mn-lt"/>
              </a:rPr>
              <a:t>Data obtained from observational or experimental studies can be used for the analysis.</a:t>
            </a:r>
          </a:p>
        </p:txBody>
      </p:sp>
      <p:sp>
        <p:nvSpPr>
          <p:cNvPr id="179207" name="Rectangle 7"/>
          <p:cNvSpPr>
            <a:spLocks noChangeArrowheads="1"/>
          </p:cNvSpPr>
          <p:nvPr/>
        </p:nvSpPr>
        <p:spPr bwMode="auto">
          <a:xfrm>
            <a:off x="653734" y="3069332"/>
            <a:ext cx="7486650" cy="463639"/>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none" anchor="ctr"/>
          <a:lstStyle/>
          <a:p>
            <a:pPr marL="257827" indent="-257827">
              <a:buFont typeface="Arial" panose="020B0604020202020204" pitchFamily="34" charset="0"/>
              <a:buChar char="•"/>
              <a:defRPr/>
            </a:pPr>
            <a:r>
              <a:rPr lang="en-US" sz="1805" dirty="0">
                <a:latin typeface="+mn-lt"/>
              </a:rPr>
              <a:t>We want to use the sample results to test the following hypotheses:</a:t>
            </a:r>
          </a:p>
        </p:txBody>
      </p:sp>
      <p:sp>
        <p:nvSpPr>
          <p:cNvPr id="179210" name="Text Box 10"/>
          <p:cNvSpPr txBox="1">
            <a:spLocks noChangeArrowheads="1"/>
          </p:cNvSpPr>
          <p:nvPr/>
        </p:nvSpPr>
        <p:spPr bwMode="auto">
          <a:xfrm>
            <a:off x="1717422" y="3550872"/>
            <a:ext cx="2632452" cy="370101"/>
          </a:xfrm>
          <a:prstGeom prst="rect">
            <a:avLst/>
          </a:prstGeom>
          <a:noFill/>
          <a:ln w="12700">
            <a:noFill/>
            <a:miter lim="800000"/>
            <a:headEnd/>
            <a:tailEnd/>
          </a:ln>
          <a:effectLst/>
        </p:spPr>
        <p:txBody>
          <a:bodyPr wrap="none">
            <a:spAutoFit/>
          </a:bodyPr>
          <a:lstStyle/>
          <a:p>
            <a:pPr algn="l">
              <a:defRPr/>
            </a:pPr>
            <a:r>
              <a:rPr lang="en-US" sz="1805" i="1" dirty="0">
                <a:latin typeface="+mn-lt"/>
              </a:rPr>
              <a:t>H</a:t>
            </a:r>
            <a:r>
              <a:rPr lang="en-US" sz="1805" baseline="-25000" dirty="0">
                <a:latin typeface="+mn-lt"/>
              </a:rPr>
              <a:t>0</a:t>
            </a:r>
            <a:r>
              <a:rPr lang="en-US" sz="1805" dirty="0">
                <a:latin typeface="+mn-lt"/>
              </a:rPr>
              <a:t>:  </a:t>
            </a:r>
            <a:r>
              <a:rPr lang="en-US" sz="1805" i="1" dirty="0">
                <a:latin typeface="Symbol" panose="05050102010706020507" pitchFamily="18" charset="2"/>
              </a:rPr>
              <a:t></a:t>
            </a:r>
            <a:r>
              <a:rPr lang="en-US" sz="1805" baseline="-25000" dirty="0">
                <a:latin typeface="+mn-lt"/>
              </a:rPr>
              <a:t>1</a:t>
            </a:r>
            <a:r>
              <a:rPr lang="en-US" sz="1805" dirty="0">
                <a:latin typeface="+mn-lt"/>
              </a:rPr>
              <a:t> = </a:t>
            </a:r>
            <a:r>
              <a:rPr lang="en-US" sz="1805" i="1" dirty="0">
                <a:latin typeface="Symbol" panose="05050102010706020507" pitchFamily="18" charset="2"/>
              </a:rPr>
              <a:t></a:t>
            </a:r>
            <a:r>
              <a:rPr lang="en-US" sz="1805" baseline="-25000" dirty="0">
                <a:latin typeface="+mn-lt"/>
              </a:rPr>
              <a:t>2</a:t>
            </a:r>
            <a:r>
              <a:rPr lang="en-US" sz="1805" dirty="0">
                <a:latin typeface="+mn-lt"/>
              </a:rPr>
              <a:t> = </a:t>
            </a:r>
            <a:r>
              <a:rPr lang="en-US" sz="1805" i="1" dirty="0">
                <a:latin typeface="Symbol" panose="05050102010706020507" pitchFamily="18" charset="2"/>
              </a:rPr>
              <a:t></a:t>
            </a:r>
            <a:r>
              <a:rPr lang="en-US" sz="1805" baseline="-25000" dirty="0">
                <a:latin typeface="+mn-lt"/>
              </a:rPr>
              <a:t>3</a:t>
            </a:r>
            <a:r>
              <a:rPr lang="en-US" sz="1805" dirty="0">
                <a:latin typeface="+mn-lt"/>
              </a:rPr>
              <a:t> = </a:t>
            </a:r>
            <a:r>
              <a:rPr lang="en-US" sz="2406" baseline="20000" dirty="0">
                <a:latin typeface="+mn-lt"/>
              </a:rPr>
              <a:t>.  .  . </a:t>
            </a:r>
            <a:r>
              <a:rPr lang="en-US" sz="1805" dirty="0">
                <a:latin typeface="+mn-lt"/>
              </a:rPr>
              <a:t>= </a:t>
            </a:r>
            <a:r>
              <a:rPr lang="en-US" sz="1805" i="1" dirty="0">
                <a:latin typeface="Symbol" panose="05050102010706020507" pitchFamily="18" charset="2"/>
              </a:rPr>
              <a:t></a:t>
            </a:r>
            <a:r>
              <a:rPr lang="en-US" sz="1805" i="1" baseline="-25000" dirty="0">
                <a:latin typeface="+mn-lt"/>
              </a:rPr>
              <a:t>k</a:t>
            </a:r>
          </a:p>
        </p:txBody>
      </p:sp>
      <p:sp>
        <p:nvSpPr>
          <p:cNvPr id="179212" name="Text Box 12"/>
          <p:cNvSpPr txBox="1">
            <a:spLocks noChangeArrowheads="1"/>
          </p:cNvSpPr>
          <p:nvPr/>
        </p:nvSpPr>
        <p:spPr bwMode="auto">
          <a:xfrm>
            <a:off x="1715835" y="4001513"/>
            <a:ext cx="3869585" cy="370101"/>
          </a:xfrm>
          <a:prstGeom prst="rect">
            <a:avLst/>
          </a:prstGeom>
          <a:noFill/>
          <a:ln w="12700">
            <a:noFill/>
            <a:miter lim="800000"/>
            <a:headEnd/>
            <a:tailEnd/>
          </a:ln>
          <a:effectLst/>
        </p:spPr>
        <p:txBody>
          <a:bodyPr wrap="none">
            <a:spAutoFit/>
          </a:bodyPr>
          <a:lstStyle/>
          <a:p>
            <a:pPr algn="l">
              <a:defRPr/>
            </a:pPr>
            <a:r>
              <a:rPr lang="en-US" sz="1805" i="1" dirty="0">
                <a:latin typeface="+mn-lt"/>
              </a:rPr>
              <a:t>H</a:t>
            </a:r>
            <a:r>
              <a:rPr lang="en-US" sz="1805" baseline="-25000" dirty="0">
                <a:latin typeface="+mn-lt"/>
              </a:rPr>
              <a:t>a</a:t>
            </a:r>
            <a:r>
              <a:rPr lang="en-US" sz="1805" dirty="0">
                <a:latin typeface="+mn-lt"/>
              </a:rPr>
              <a:t>:  Not all population means are equal</a:t>
            </a:r>
          </a:p>
        </p:txBody>
      </p:sp>
    </p:spTree>
    <p:extLst>
      <p:ext uri="{BB962C8B-B14F-4D97-AF65-F5344CB8AC3E}">
        <p14:creationId xmlns:p14="http://schemas.microsoft.com/office/powerpoint/2010/main" val="3545867188"/>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179203"/>
                                        </p:tgtEl>
                                        <p:attrNameLst>
                                          <p:attrName>style.visibility</p:attrName>
                                        </p:attrNameLst>
                                      </p:cBhvr>
                                      <p:to>
                                        <p:strVal val="visible"/>
                                      </p:to>
                                    </p:set>
                                    <p:anim calcmode="lin" valueType="num">
                                      <p:cBhvr>
                                        <p:cTn id="7" dur="500" fill="hold"/>
                                        <p:tgtEl>
                                          <p:spTgt spid="179203"/>
                                        </p:tgtEl>
                                        <p:attrNameLst>
                                          <p:attrName>ppt_w</p:attrName>
                                        </p:attrNameLst>
                                      </p:cBhvr>
                                      <p:tavLst>
                                        <p:tav tm="0">
                                          <p:val>
                                            <p:fltVal val="0"/>
                                          </p:val>
                                        </p:tav>
                                        <p:tav tm="100000">
                                          <p:val>
                                            <p:strVal val="#ppt_w"/>
                                          </p:val>
                                        </p:tav>
                                      </p:tavLst>
                                    </p:anim>
                                    <p:anim calcmode="lin" valueType="num">
                                      <p:cBhvr>
                                        <p:cTn id="8" dur="500" fill="hold"/>
                                        <p:tgtEl>
                                          <p:spTgt spid="17920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179204"/>
                                        </p:tgtEl>
                                        <p:attrNameLst>
                                          <p:attrName>style.visibility</p:attrName>
                                        </p:attrNameLst>
                                      </p:cBhvr>
                                      <p:to>
                                        <p:strVal val="visible"/>
                                      </p:to>
                                    </p:set>
                                    <p:anim calcmode="lin" valueType="num">
                                      <p:cBhvr>
                                        <p:cTn id="13" dur="500" fill="hold"/>
                                        <p:tgtEl>
                                          <p:spTgt spid="179204"/>
                                        </p:tgtEl>
                                        <p:attrNameLst>
                                          <p:attrName>ppt_w</p:attrName>
                                        </p:attrNameLst>
                                      </p:cBhvr>
                                      <p:tavLst>
                                        <p:tav tm="0">
                                          <p:val>
                                            <p:fltVal val="0"/>
                                          </p:val>
                                        </p:tav>
                                        <p:tav tm="100000">
                                          <p:val>
                                            <p:strVal val="#ppt_w"/>
                                          </p:val>
                                        </p:tav>
                                      </p:tavLst>
                                    </p:anim>
                                    <p:anim calcmode="lin" valueType="num">
                                      <p:cBhvr>
                                        <p:cTn id="14" dur="500" fill="hold"/>
                                        <p:tgtEl>
                                          <p:spTgt spid="179204"/>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179207"/>
                                        </p:tgtEl>
                                        <p:attrNameLst>
                                          <p:attrName>style.visibility</p:attrName>
                                        </p:attrNameLst>
                                      </p:cBhvr>
                                      <p:to>
                                        <p:strVal val="visible"/>
                                      </p:to>
                                    </p:set>
                                    <p:anim calcmode="lin" valueType="num">
                                      <p:cBhvr>
                                        <p:cTn id="19" dur="500" fill="hold"/>
                                        <p:tgtEl>
                                          <p:spTgt spid="179207"/>
                                        </p:tgtEl>
                                        <p:attrNameLst>
                                          <p:attrName>ppt_w</p:attrName>
                                        </p:attrNameLst>
                                      </p:cBhvr>
                                      <p:tavLst>
                                        <p:tav tm="0">
                                          <p:val>
                                            <p:fltVal val="0"/>
                                          </p:val>
                                        </p:tav>
                                        <p:tav tm="100000">
                                          <p:val>
                                            <p:strVal val="#ppt_w"/>
                                          </p:val>
                                        </p:tav>
                                      </p:tavLst>
                                    </p:anim>
                                    <p:anim calcmode="lin" valueType="num">
                                      <p:cBhvr>
                                        <p:cTn id="20" dur="500" fill="hold"/>
                                        <p:tgtEl>
                                          <p:spTgt spid="179207"/>
                                        </p:tgtEl>
                                        <p:attrNameLst>
                                          <p:attrName>ppt_h</p:attrName>
                                        </p:attrNameLst>
                                      </p:cBhvr>
                                      <p:tavLst>
                                        <p:tav tm="0">
                                          <p:val>
                                            <p:fltVal val="0"/>
                                          </p:val>
                                        </p:tav>
                                        <p:tav tm="100000">
                                          <p:val>
                                            <p:strVal val="#ppt_h"/>
                                          </p:val>
                                        </p:tav>
                                      </p:tavLst>
                                    </p:anim>
                                  </p:childTnLst>
                                </p:cTn>
                              </p:par>
                            </p:childTnLst>
                          </p:cTn>
                        </p:par>
                        <p:par>
                          <p:cTn id="21" fill="hold">
                            <p:stCondLst>
                              <p:cond delay="500"/>
                            </p:stCondLst>
                            <p:childTnLst>
                              <p:par>
                                <p:cTn id="22" presetID="17" presetClass="entr" presetSubtype="8" fill="hold" grpId="0" nodeType="afterEffect">
                                  <p:stCondLst>
                                    <p:cond delay="1000"/>
                                  </p:stCondLst>
                                  <p:childTnLst>
                                    <p:set>
                                      <p:cBhvr>
                                        <p:cTn id="23" dur="1" fill="hold">
                                          <p:stCondLst>
                                            <p:cond delay="0"/>
                                          </p:stCondLst>
                                        </p:cTn>
                                        <p:tgtEl>
                                          <p:spTgt spid="179210"/>
                                        </p:tgtEl>
                                        <p:attrNameLst>
                                          <p:attrName>style.visibility</p:attrName>
                                        </p:attrNameLst>
                                      </p:cBhvr>
                                      <p:to>
                                        <p:strVal val="visible"/>
                                      </p:to>
                                    </p:set>
                                    <p:anim calcmode="lin" valueType="num">
                                      <p:cBhvr>
                                        <p:cTn id="24" dur="500" fill="hold"/>
                                        <p:tgtEl>
                                          <p:spTgt spid="179210"/>
                                        </p:tgtEl>
                                        <p:attrNameLst>
                                          <p:attrName>ppt_x</p:attrName>
                                        </p:attrNameLst>
                                      </p:cBhvr>
                                      <p:tavLst>
                                        <p:tav tm="0">
                                          <p:val>
                                            <p:strVal val="#ppt_x-#ppt_w/2"/>
                                          </p:val>
                                        </p:tav>
                                        <p:tav tm="100000">
                                          <p:val>
                                            <p:strVal val="#ppt_x"/>
                                          </p:val>
                                        </p:tav>
                                      </p:tavLst>
                                    </p:anim>
                                    <p:anim calcmode="lin" valueType="num">
                                      <p:cBhvr>
                                        <p:cTn id="25" dur="500" fill="hold"/>
                                        <p:tgtEl>
                                          <p:spTgt spid="179210"/>
                                        </p:tgtEl>
                                        <p:attrNameLst>
                                          <p:attrName>ppt_y</p:attrName>
                                        </p:attrNameLst>
                                      </p:cBhvr>
                                      <p:tavLst>
                                        <p:tav tm="0">
                                          <p:val>
                                            <p:strVal val="#ppt_y"/>
                                          </p:val>
                                        </p:tav>
                                        <p:tav tm="100000">
                                          <p:val>
                                            <p:strVal val="#ppt_y"/>
                                          </p:val>
                                        </p:tav>
                                      </p:tavLst>
                                    </p:anim>
                                    <p:anim calcmode="lin" valueType="num">
                                      <p:cBhvr>
                                        <p:cTn id="26" dur="500" fill="hold"/>
                                        <p:tgtEl>
                                          <p:spTgt spid="179210"/>
                                        </p:tgtEl>
                                        <p:attrNameLst>
                                          <p:attrName>ppt_w</p:attrName>
                                        </p:attrNameLst>
                                      </p:cBhvr>
                                      <p:tavLst>
                                        <p:tav tm="0">
                                          <p:val>
                                            <p:fltVal val="0"/>
                                          </p:val>
                                        </p:tav>
                                        <p:tav tm="100000">
                                          <p:val>
                                            <p:strVal val="#ppt_w"/>
                                          </p:val>
                                        </p:tav>
                                      </p:tavLst>
                                    </p:anim>
                                    <p:anim calcmode="lin" valueType="num">
                                      <p:cBhvr>
                                        <p:cTn id="27" dur="500" fill="hold"/>
                                        <p:tgtEl>
                                          <p:spTgt spid="179210"/>
                                        </p:tgtEl>
                                        <p:attrNameLst>
                                          <p:attrName>ppt_h</p:attrName>
                                        </p:attrNameLst>
                                      </p:cBhvr>
                                      <p:tavLst>
                                        <p:tav tm="0">
                                          <p:val>
                                            <p:strVal val="#ppt_h"/>
                                          </p:val>
                                        </p:tav>
                                        <p:tav tm="100000">
                                          <p:val>
                                            <p:strVal val="#ppt_h"/>
                                          </p:val>
                                        </p:tav>
                                      </p:tavLst>
                                    </p:anim>
                                  </p:childTnLst>
                                </p:cTn>
                              </p:par>
                            </p:childTnLst>
                          </p:cTn>
                        </p:par>
                        <p:par>
                          <p:cTn id="28" fill="hold">
                            <p:stCondLst>
                              <p:cond delay="2000"/>
                            </p:stCondLst>
                            <p:childTnLst>
                              <p:par>
                                <p:cTn id="29" presetID="17" presetClass="entr" presetSubtype="8" fill="hold" grpId="0" nodeType="afterEffect">
                                  <p:stCondLst>
                                    <p:cond delay="1000"/>
                                  </p:stCondLst>
                                  <p:childTnLst>
                                    <p:set>
                                      <p:cBhvr>
                                        <p:cTn id="30" dur="1" fill="hold">
                                          <p:stCondLst>
                                            <p:cond delay="0"/>
                                          </p:stCondLst>
                                        </p:cTn>
                                        <p:tgtEl>
                                          <p:spTgt spid="179212"/>
                                        </p:tgtEl>
                                        <p:attrNameLst>
                                          <p:attrName>style.visibility</p:attrName>
                                        </p:attrNameLst>
                                      </p:cBhvr>
                                      <p:to>
                                        <p:strVal val="visible"/>
                                      </p:to>
                                    </p:set>
                                    <p:anim calcmode="lin" valueType="num">
                                      <p:cBhvr>
                                        <p:cTn id="31" dur="500" fill="hold"/>
                                        <p:tgtEl>
                                          <p:spTgt spid="179212"/>
                                        </p:tgtEl>
                                        <p:attrNameLst>
                                          <p:attrName>ppt_x</p:attrName>
                                        </p:attrNameLst>
                                      </p:cBhvr>
                                      <p:tavLst>
                                        <p:tav tm="0">
                                          <p:val>
                                            <p:strVal val="#ppt_x-#ppt_w/2"/>
                                          </p:val>
                                        </p:tav>
                                        <p:tav tm="100000">
                                          <p:val>
                                            <p:strVal val="#ppt_x"/>
                                          </p:val>
                                        </p:tav>
                                      </p:tavLst>
                                    </p:anim>
                                    <p:anim calcmode="lin" valueType="num">
                                      <p:cBhvr>
                                        <p:cTn id="32" dur="500" fill="hold"/>
                                        <p:tgtEl>
                                          <p:spTgt spid="179212"/>
                                        </p:tgtEl>
                                        <p:attrNameLst>
                                          <p:attrName>ppt_y</p:attrName>
                                        </p:attrNameLst>
                                      </p:cBhvr>
                                      <p:tavLst>
                                        <p:tav tm="0">
                                          <p:val>
                                            <p:strVal val="#ppt_y"/>
                                          </p:val>
                                        </p:tav>
                                        <p:tav tm="100000">
                                          <p:val>
                                            <p:strVal val="#ppt_y"/>
                                          </p:val>
                                        </p:tav>
                                      </p:tavLst>
                                    </p:anim>
                                    <p:anim calcmode="lin" valueType="num">
                                      <p:cBhvr>
                                        <p:cTn id="33" dur="500" fill="hold"/>
                                        <p:tgtEl>
                                          <p:spTgt spid="179212"/>
                                        </p:tgtEl>
                                        <p:attrNameLst>
                                          <p:attrName>ppt_w</p:attrName>
                                        </p:attrNameLst>
                                      </p:cBhvr>
                                      <p:tavLst>
                                        <p:tav tm="0">
                                          <p:val>
                                            <p:fltVal val="0"/>
                                          </p:val>
                                        </p:tav>
                                        <p:tav tm="100000">
                                          <p:val>
                                            <p:strVal val="#ppt_w"/>
                                          </p:val>
                                        </p:tav>
                                      </p:tavLst>
                                    </p:anim>
                                    <p:anim calcmode="lin" valueType="num">
                                      <p:cBhvr>
                                        <p:cTn id="34" dur="500" fill="hold"/>
                                        <p:tgtEl>
                                          <p:spTgt spid="17921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9203" grpId="0"/>
      <p:bldP spid="179204" grpId="0"/>
      <p:bldP spid="179207" grpId="0"/>
      <p:bldP spid="179210" grpId="0" autoUpdateAnimBg="0"/>
      <p:bldP spid="179212" grpId="0" autoUpdateAnimBg="0"/>
    </p:bldLst>
  </p:timing>
</p:sld>
</file>

<file path=ppt/slides/slide6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7954" name="Rectangle 18"/>
          <p:cNvSpPr>
            <a:spLocks noGrp="1" noChangeArrowheads="1"/>
          </p:cNvSpPr>
          <p:nvPr>
            <p:ph type="title"/>
          </p:nvPr>
        </p:nvSpPr>
        <p:spPr>
          <a:xfrm>
            <a:off x="412919" y="1060357"/>
            <a:ext cx="7886700" cy="491310"/>
          </a:xfrm>
        </p:spPr>
        <p:txBody>
          <a:bodyPr/>
          <a:lstStyle/>
          <a:p>
            <a:pPr>
              <a:defRPr/>
            </a:pPr>
            <a:r>
              <a:rPr lang="en-US" sz="2400" dirty="0"/>
              <a:t>Two-Factor Factorial Experiment</a:t>
            </a:r>
          </a:p>
        </p:txBody>
      </p:sp>
      <p:sp>
        <p:nvSpPr>
          <p:cNvPr id="167939" name="Rectangle 3"/>
          <p:cNvSpPr>
            <a:spLocks noGrp="1" noChangeArrowheads="1"/>
          </p:cNvSpPr>
          <p:nvPr>
            <p:ph idx="1"/>
          </p:nvPr>
        </p:nvSpPr>
        <p:spPr>
          <a:xfrm>
            <a:off x="687388" y="4559046"/>
            <a:ext cx="7772400" cy="383139"/>
          </a:xfrm>
        </p:spPr>
        <p:txBody>
          <a:bodyPr>
            <a:noAutofit/>
          </a:bodyPr>
          <a:lstStyle/>
          <a:p>
            <a:pPr marL="260214" indent="-260214">
              <a:defRPr/>
            </a:pPr>
            <a:r>
              <a:rPr lang="en-US" sz="1800" dirty="0"/>
              <a:t>Step 3   Compute the sum of squares for factor B</a:t>
            </a:r>
          </a:p>
        </p:txBody>
      </p:sp>
      <p:sp>
        <p:nvSpPr>
          <p:cNvPr id="167955" name="Rectangle 19"/>
          <p:cNvSpPr>
            <a:spLocks noChangeArrowheads="1"/>
          </p:cNvSpPr>
          <p:nvPr/>
        </p:nvSpPr>
        <p:spPr bwMode="auto">
          <a:xfrm>
            <a:off x="687388" y="1698552"/>
            <a:ext cx="7772400" cy="368816"/>
          </a:xfrm>
          <a:prstGeom prst="rect">
            <a:avLst/>
          </a:prstGeom>
          <a:noFill/>
          <a:ln w="12700">
            <a:noFill/>
            <a:miter lim="800000"/>
            <a:headEnd/>
            <a:tailEnd/>
          </a:ln>
          <a:effectLst/>
        </p:spPr>
        <p:txBody>
          <a:bodyPr lIns="68034" tIns="33420" rIns="68034" bIns="33420"/>
          <a:lstStyle/>
          <a:p>
            <a:pPr marL="257827" indent="-257827">
              <a:spcBef>
                <a:spcPct val="20000"/>
              </a:spcBef>
              <a:buSzPct val="100000"/>
              <a:buFont typeface="Arial" panose="020B0604020202020204" pitchFamily="34" charset="0"/>
              <a:buChar char="•"/>
              <a:defRPr/>
            </a:pPr>
            <a:r>
              <a:rPr lang="en-US" sz="1805" dirty="0">
                <a:latin typeface="+mn-lt"/>
              </a:rPr>
              <a:t>Step 1   Compute the total sum of squares</a:t>
            </a:r>
          </a:p>
        </p:txBody>
      </p:sp>
      <p:sp>
        <p:nvSpPr>
          <p:cNvPr id="167956" name="Rectangle 20"/>
          <p:cNvSpPr>
            <a:spLocks noChangeArrowheads="1"/>
          </p:cNvSpPr>
          <p:nvPr/>
        </p:nvSpPr>
        <p:spPr bwMode="auto">
          <a:xfrm>
            <a:off x="687388" y="3166526"/>
            <a:ext cx="7772400" cy="354493"/>
          </a:xfrm>
          <a:prstGeom prst="rect">
            <a:avLst/>
          </a:prstGeom>
          <a:noFill/>
          <a:ln w="12700">
            <a:noFill/>
            <a:miter lim="800000"/>
            <a:headEnd/>
            <a:tailEnd/>
          </a:ln>
          <a:effectLst/>
        </p:spPr>
        <p:txBody>
          <a:bodyPr lIns="68034" tIns="33420" rIns="68034" bIns="33420"/>
          <a:lstStyle/>
          <a:p>
            <a:pPr marL="257827" indent="-257827">
              <a:spcBef>
                <a:spcPct val="20000"/>
              </a:spcBef>
              <a:buSzPct val="100000"/>
              <a:buFont typeface="Arial" panose="020B0604020202020204" pitchFamily="34" charset="0"/>
              <a:buChar char="•"/>
              <a:defRPr/>
            </a:pPr>
            <a:r>
              <a:rPr lang="en-US" sz="1805" dirty="0">
                <a:latin typeface="+mn-lt"/>
              </a:rPr>
              <a:t>Step 2   Compute the sum of squares for factor A</a:t>
            </a:r>
          </a:p>
        </p:txBody>
      </p:sp>
      <mc:AlternateContent xmlns:mc="http://schemas.openxmlformats.org/markup-compatibility/2006" xmlns:a14="http://schemas.microsoft.com/office/drawing/2010/main">
        <mc:Choice Requires="a14">
          <p:sp>
            <p:nvSpPr>
              <p:cNvPr id="2" name="TextBox 1"/>
              <p:cNvSpPr txBox="1"/>
              <p:nvPr/>
            </p:nvSpPr>
            <p:spPr>
              <a:xfrm>
                <a:off x="3392178" y="2041822"/>
                <a:ext cx="3015826" cy="908197"/>
              </a:xfrm>
              <a:prstGeom prst="rect">
                <a:avLst/>
              </a:prstGeom>
              <a:noFill/>
              <a:effectLst/>
            </p:spPr>
            <p:txBody>
              <a:bodyPr wrap="none" rtlCol="0">
                <a:spAutoFit/>
              </a:bodyPr>
              <a:lstStyle/>
              <a:p>
                <a:pPr/>
                <a14:m>
                  <m:oMathPara xmlns:m="http://schemas.openxmlformats.org/officeDocument/2006/math">
                    <m:oMathParaPr>
                      <m:jc m:val="centerGroup"/>
                    </m:oMathParaPr>
                    <m:oMath xmlns:m="http://schemas.openxmlformats.org/officeDocument/2006/math">
                      <m:r>
                        <m:rPr>
                          <m:sty m:val="p"/>
                        </m:rPr>
                        <a:rPr lang="en-US" b="0" i="0" smtClean="0">
                          <a:effectLst/>
                          <a:latin typeface="Cambria Math" panose="02040503050406030204" pitchFamily="18" charset="0"/>
                        </a:rPr>
                        <m:t>SST</m:t>
                      </m:r>
                      <m:r>
                        <a:rPr lang="en-US" b="0" i="1" smtClean="0">
                          <a:effectLst/>
                          <a:latin typeface="Cambria Math" panose="02040503050406030204" pitchFamily="18" charset="0"/>
                        </a:rPr>
                        <m:t>=</m:t>
                      </m:r>
                      <m:nary>
                        <m:naryPr>
                          <m:chr m:val="∑"/>
                          <m:ctrlPr>
                            <a:rPr lang="en-US" b="0" i="1" smtClean="0">
                              <a:effectLst/>
                              <a:latin typeface="Cambria Math" panose="02040503050406030204" pitchFamily="18" charset="0"/>
                            </a:rPr>
                          </m:ctrlPr>
                        </m:naryPr>
                        <m:sub>
                          <m:r>
                            <m:rPr>
                              <m:brk m:alnAt="23"/>
                            </m:rPr>
                            <a:rPr lang="en-US" b="0" i="1" smtClean="0">
                              <a:effectLst/>
                              <a:latin typeface="Cambria Math" panose="02040503050406030204" pitchFamily="18" charset="0"/>
                            </a:rPr>
                            <m:t>𝑖</m:t>
                          </m:r>
                          <m:r>
                            <a:rPr lang="en-US" b="0" i="1" smtClean="0">
                              <a:effectLst/>
                              <a:latin typeface="Cambria Math" panose="02040503050406030204" pitchFamily="18" charset="0"/>
                            </a:rPr>
                            <m:t>=1</m:t>
                          </m:r>
                        </m:sub>
                        <m:sup>
                          <m:r>
                            <a:rPr lang="en-US" b="0" i="1" smtClean="0">
                              <a:effectLst/>
                              <a:latin typeface="Cambria Math" panose="02040503050406030204" pitchFamily="18" charset="0"/>
                            </a:rPr>
                            <m:t>𝑎</m:t>
                          </m:r>
                        </m:sup>
                        <m:e>
                          <m:nary>
                            <m:naryPr>
                              <m:chr m:val="∑"/>
                              <m:ctrlPr>
                                <a:rPr lang="en-US" b="0" i="1" smtClean="0">
                                  <a:effectLst/>
                                  <a:latin typeface="Cambria Math" panose="02040503050406030204" pitchFamily="18" charset="0"/>
                                </a:rPr>
                              </m:ctrlPr>
                            </m:naryPr>
                            <m:sub>
                              <m:r>
                                <m:rPr>
                                  <m:brk m:alnAt="23"/>
                                </m:rPr>
                                <a:rPr lang="en-US" b="0" i="1" smtClean="0">
                                  <a:effectLst/>
                                  <a:latin typeface="Cambria Math" panose="02040503050406030204" pitchFamily="18" charset="0"/>
                                </a:rPr>
                                <m:t>𝑗</m:t>
                              </m:r>
                              <m:r>
                                <a:rPr lang="en-US" b="0" i="1" smtClean="0">
                                  <a:effectLst/>
                                  <a:latin typeface="Cambria Math" panose="02040503050406030204" pitchFamily="18" charset="0"/>
                                </a:rPr>
                                <m:t>=1</m:t>
                              </m:r>
                            </m:sub>
                            <m:sup>
                              <m:r>
                                <a:rPr lang="en-US" b="0" i="1" smtClean="0">
                                  <a:effectLst/>
                                  <a:latin typeface="Cambria Math" panose="02040503050406030204" pitchFamily="18" charset="0"/>
                                </a:rPr>
                                <m:t>𝑏</m:t>
                              </m:r>
                            </m:sup>
                            <m:e>
                              <m:nary>
                                <m:naryPr>
                                  <m:chr m:val="∑"/>
                                  <m:ctrlPr>
                                    <a:rPr lang="en-US" b="0" i="1" smtClean="0">
                                      <a:effectLst/>
                                      <a:latin typeface="Cambria Math" panose="02040503050406030204" pitchFamily="18" charset="0"/>
                                    </a:rPr>
                                  </m:ctrlPr>
                                </m:naryPr>
                                <m:sub>
                                  <m:r>
                                    <m:rPr>
                                      <m:brk m:alnAt="23"/>
                                    </m:rPr>
                                    <a:rPr lang="en-US" b="0" i="1" smtClean="0">
                                      <a:effectLst/>
                                      <a:latin typeface="Cambria Math" panose="02040503050406030204" pitchFamily="18" charset="0"/>
                                    </a:rPr>
                                    <m:t>𝑘</m:t>
                                  </m:r>
                                  <m:r>
                                    <a:rPr lang="en-US" b="0" i="1" smtClean="0">
                                      <a:effectLst/>
                                      <a:latin typeface="Cambria Math" panose="02040503050406030204" pitchFamily="18" charset="0"/>
                                    </a:rPr>
                                    <m:t>=1</m:t>
                                  </m:r>
                                </m:sub>
                                <m:sup>
                                  <m:r>
                                    <a:rPr lang="en-US" b="0" i="1" smtClean="0">
                                      <a:effectLst/>
                                      <a:latin typeface="Cambria Math" panose="02040503050406030204" pitchFamily="18" charset="0"/>
                                    </a:rPr>
                                    <m:t>𝑟</m:t>
                                  </m:r>
                                </m:sup>
                                <m:e>
                                  <m:sSup>
                                    <m:sSupPr>
                                      <m:ctrlPr>
                                        <a:rPr lang="en-US" b="0" i="1" smtClean="0">
                                          <a:effectLst/>
                                          <a:latin typeface="Cambria Math" panose="02040503050406030204" pitchFamily="18" charset="0"/>
                                        </a:rPr>
                                      </m:ctrlPr>
                                    </m:sSupPr>
                                    <m:e>
                                      <m:d>
                                        <m:dPr>
                                          <m:ctrlPr>
                                            <a:rPr lang="en-US" b="0" i="1" smtClean="0">
                                              <a:effectLst/>
                                              <a:latin typeface="Cambria Math" panose="02040503050406030204" pitchFamily="18" charset="0"/>
                                            </a:rPr>
                                          </m:ctrlPr>
                                        </m:dPr>
                                        <m:e>
                                          <m:sSub>
                                            <m:sSubPr>
                                              <m:ctrlPr>
                                                <a:rPr lang="en-US" b="0" i="1" smtClean="0">
                                                  <a:effectLst/>
                                                  <a:latin typeface="Cambria Math" panose="02040503050406030204" pitchFamily="18" charset="0"/>
                                                </a:rPr>
                                              </m:ctrlPr>
                                            </m:sSubPr>
                                            <m:e>
                                              <m:r>
                                                <a:rPr lang="en-US" b="0" i="1" smtClean="0">
                                                  <a:effectLst/>
                                                  <a:latin typeface="Cambria Math" panose="02040503050406030204" pitchFamily="18" charset="0"/>
                                                </a:rPr>
                                                <m:t>𝑥</m:t>
                                              </m:r>
                                            </m:e>
                                            <m:sub>
                                              <m:r>
                                                <a:rPr lang="en-US" b="0" i="1" smtClean="0">
                                                  <a:effectLst/>
                                                  <a:latin typeface="Cambria Math" panose="02040503050406030204" pitchFamily="18" charset="0"/>
                                                </a:rPr>
                                                <m:t>𝑖𝑗𝑘</m:t>
                                              </m:r>
                                            </m:sub>
                                          </m:sSub>
                                          <m:r>
                                            <a:rPr lang="en-US" b="0" i="1" smtClean="0">
                                              <a:effectLst/>
                                              <a:latin typeface="Cambria Math" panose="02040503050406030204" pitchFamily="18" charset="0"/>
                                            </a:rPr>
                                            <m:t>−</m:t>
                                          </m:r>
                                          <m:acc>
                                            <m:accPr>
                                              <m:chr m:val="̿"/>
                                              <m:ctrlPr>
                                                <a:rPr lang="en-US" b="0" i="1" smtClean="0">
                                                  <a:effectLst/>
                                                  <a:latin typeface="Cambria Math" panose="02040503050406030204" pitchFamily="18" charset="0"/>
                                                </a:rPr>
                                              </m:ctrlPr>
                                            </m:accPr>
                                            <m:e>
                                              <m:r>
                                                <a:rPr lang="en-US" b="0" i="1" smtClean="0">
                                                  <a:effectLst/>
                                                  <a:latin typeface="Cambria Math" panose="02040503050406030204" pitchFamily="18" charset="0"/>
                                                </a:rPr>
                                                <m:t>𝑥</m:t>
                                              </m:r>
                                            </m:e>
                                          </m:acc>
                                        </m:e>
                                      </m:d>
                                    </m:e>
                                    <m:sup>
                                      <m:r>
                                        <a:rPr lang="en-US" b="0" i="1" smtClean="0">
                                          <a:effectLst/>
                                          <a:latin typeface="Cambria Math" panose="02040503050406030204" pitchFamily="18" charset="0"/>
                                        </a:rPr>
                                        <m:t>2</m:t>
                                      </m:r>
                                    </m:sup>
                                  </m:sSup>
                                </m:e>
                              </m:nary>
                            </m:e>
                          </m:nary>
                        </m:e>
                      </m:nary>
                    </m:oMath>
                  </m:oMathPara>
                </a14:m>
                <a:endParaRPr lang="en-US" dirty="0">
                  <a:effectLst/>
                  <a:latin typeface="+mn-lt"/>
                </a:endParaRPr>
              </a:p>
            </p:txBody>
          </p:sp>
        </mc:Choice>
        <mc:Fallback xmlns="">
          <p:sp>
            <p:nvSpPr>
              <p:cNvPr id="2" name="TextBox 1"/>
              <p:cNvSpPr txBox="1">
                <a:spLocks noRot="1" noChangeAspect="1" noMove="1" noResize="1" noEditPoints="1" noAdjustHandles="1" noChangeArrowheads="1" noChangeShapeType="1" noTextEdit="1"/>
              </p:cNvSpPr>
              <p:nvPr/>
            </p:nvSpPr>
            <p:spPr>
              <a:xfrm>
                <a:off x="3392178" y="2041822"/>
                <a:ext cx="3015826" cy="908197"/>
              </a:xfrm>
              <a:prstGeom prst="rect">
                <a:avLst/>
              </a:prstGeom>
              <a:blipFill>
                <a:blip r:embed="rId3"/>
                <a:stretch>
                  <a:fillRect/>
                </a:stretch>
              </a:blipFill>
              <a:effectLst/>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3" name="TextBox 2"/>
              <p:cNvSpPr txBox="1"/>
              <p:nvPr/>
            </p:nvSpPr>
            <p:spPr>
              <a:xfrm>
                <a:off x="3629850" y="3566119"/>
                <a:ext cx="2430537" cy="848566"/>
              </a:xfrm>
              <a:prstGeom prst="rect">
                <a:avLst/>
              </a:prstGeom>
              <a:noFill/>
              <a:effectLst/>
            </p:spPr>
            <p:txBody>
              <a:bodyPr wrap="none" rtlCol="0">
                <a:spAutoFit/>
              </a:bodyPr>
              <a:lstStyle/>
              <a:p>
                <a:pPr/>
                <a14:m>
                  <m:oMathPara xmlns:m="http://schemas.openxmlformats.org/officeDocument/2006/math">
                    <m:oMathParaPr>
                      <m:jc m:val="centerGroup"/>
                    </m:oMathParaPr>
                    <m:oMath xmlns:m="http://schemas.openxmlformats.org/officeDocument/2006/math">
                      <m:r>
                        <m:rPr>
                          <m:sty m:val="p"/>
                        </m:rPr>
                        <a:rPr lang="en-US" b="0" i="0" smtClean="0">
                          <a:effectLst/>
                          <a:latin typeface="Cambria Math" panose="02040503050406030204" pitchFamily="18" charset="0"/>
                        </a:rPr>
                        <m:t>SSA</m:t>
                      </m:r>
                      <m:r>
                        <a:rPr lang="en-US" b="0" i="1" smtClean="0">
                          <a:effectLst/>
                          <a:latin typeface="Cambria Math" panose="02040503050406030204" pitchFamily="18" charset="0"/>
                        </a:rPr>
                        <m:t>=</m:t>
                      </m:r>
                      <m:r>
                        <a:rPr lang="en-US" b="0" i="1" smtClean="0">
                          <a:effectLst/>
                          <a:latin typeface="Cambria Math" panose="02040503050406030204" pitchFamily="18" charset="0"/>
                        </a:rPr>
                        <m:t>𝑏𝑟</m:t>
                      </m:r>
                      <m:nary>
                        <m:naryPr>
                          <m:chr m:val="∑"/>
                          <m:ctrlPr>
                            <a:rPr lang="en-US" b="0" i="1" smtClean="0">
                              <a:effectLst/>
                              <a:latin typeface="Cambria Math" panose="02040503050406030204" pitchFamily="18" charset="0"/>
                            </a:rPr>
                          </m:ctrlPr>
                        </m:naryPr>
                        <m:sub>
                          <m:r>
                            <m:rPr>
                              <m:brk m:alnAt="23"/>
                            </m:rPr>
                            <a:rPr lang="en-US" b="0" i="1" smtClean="0">
                              <a:effectLst/>
                              <a:latin typeface="Cambria Math" panose="02040503050406030204" pitchFamily="18" charset="0"/>
                            </a:rPr>
                            <m:t>𝑖</m:t>
                          </m:r>
                          <m:r>
                            <a:rPr lang="en-US" b="0" i="1" smtClean="0">
                              <a:effectLst/>
                              <a:latin typeface="Cambria Math" panose="02040503050406030204" pitchFamily="18" charset="0"/>
                            </a:rPr>
                            <m:t>=1</m:t>
                          </m:r>
                        </m:sub>
                        <m:sup>
                          <m:r>
                            <a:rPr lang="en-US" b="0" i="1" smtClean="0">
                              <a:effectLst/>
                              <a:latin typeface="Cambria Math" panose="02040503050406030204" pitchFamily="18" charset="0"/>
                            </a:rPr>
                            <m:t>𝑎</m:t>
                          </m:r>
                        </m:sup>
                        <m:e>
                          <m:sSup>
                            <m:sSupPr>
                              <m:ctrlPr>
                                <a:rPr lang="en-US" b="0" i="1" smtClean="0">
                                  <a:effectLst/>
                                  <a:latin typeface="Cambria Math" panose="02040503050406030204" pitchFamily="18" charset="0"/>
                                </a:rPr>
                              </m:ctrlPr>
                            </m:sSupPr>
                            <m:e>
                              <m:d>
                                <m:dPr>
                                  <m:ctrlPr>
                                    <a:rPr lang="en-US" b="0" i="1" smtClean="0">
                                      <a:effectLst/>
                                      <a:latin typeface="Cambria Math" panose="02040503050406030204" pitchFamily="18" charset="0"/>
                                    </a:rPr>
                                  </m:ctrlPr>
                                </m:dPr>
                                <m:e>
                                  <m:sSub>
                                    <m:sSubPr>
                                      <m:ctrlPr>
                                        <a:rPr lang="en-US" b="0" i="1" smtClean="0">
                                          <a:effectLst/>
                                          <a:latin typeface="Cambria Math" panose="02040503050406030204" pitchFamily="18" charset="0"/>
                                        </a:rPr>
                                      </m:ctrlPr>
                                    </m:sSubPr>
                                    <m:e>
                                      <m:acc>
                                        <m:accPr>
                                          <m:chr m:val="̅"/>
                                          <m:ctrlPr>
                                            <a:rPr lang="en-US" b="0" i="1" smtClean="0">
                                              <a:effectLst/>
                                              <a:latin typeface="Cambria Math" panose="02040503050406030204" pitchFamily="18" charset="0"/>
                                            </a:rPr>
                                          </m:ctrlPr>
                                        </m:accPr>
                                        <m:e>
                                          <m:r>
                                            <a:rPr lang="en-US" b="0" i="1" smtClean="0">
                                              <a:effectLst/>
                                              <a:latin typeface="Cambria Math" panose="02040503050406030204" pitchFamily="18" charset="0"/>
                                            </a:rPr>
                                            <m:t>𝑥</m:t>
                                          </m:r>
                                        </m:e>
                                      </m:acc>
                                    </m:e>
                                    <m:sub>
                                      <m:r>
                                        <a:rPr lang="en-US" b="0" i="1" smtClean="0">
                                          <a:effectLst/>
                                          <a:latin typeface="Cambria Math" panose="02040503050406030204" pitchFamily="18" charset="0"/>
                                        </a:rPr>
                                        <m:t>𝑖</m:t>
                                      </m:r>
                                      <m:r>
                                        <a:rPr lang="en-US" b="0" i="1" smtClean="0">
                                          <a:effectLst/>
                                          <a:latin typeface="Cambria Math" panose="02040503050406030204" pitchFamily="18" charset="0"/>
                                        </a:rPr>
                                        <m:t>.</m:t>
                                      </m:r>
                                    </m:sub>
                                  </m:sSub>
                                  <m:r>
                                    <a:rPr lang="en-US" b="0" i="1" smtClean="0">
                                      <a:effectLst/>
                                      <a:latin typeface="Cambria Math" panose="02040503050406030204" pitchFamily="18" charset="0"/>
                                    </a:rPr>
                                    <m:t>−</m:t>
                                  </m:r>
                                  <m:acc>
                                    <m:accPr>
                                      <m:chr m:val="̿"/>
                                      <m:ctrlPr>
                                        <a:rPr lang="en-US" b="0" i="1" smtClean="0">
                                          <a:effectLst/>
                                          <a:latin typeface="Cambria Math" panose="02040503050406030204" pitchFamily="18" charset="0"/>
                                        </a:rPr>
                                      </m:ctrlPr>
                                    </m:accPr>
                                    <m:e>
                                      <m:r>
                                        <a:rPr lang="en-US" b="0" i="1" smtClean="0">
                                          <a:effectLst/>
                                          <a:latin typeface="Cambria Math" panose="02040503050406030204" pitchFamily="18" charset="0"/>
                                        </a:rPr>
                                        <m:t>𝑥</m:t>
                                      </m:r>
                                    </m:e>
                                  </m:acc>
                                </m:e>
                              </m:d>
                            </m:e>
                            <m:sup>
                              <m:r>
                                <a:rPr lang="en-US" b="0" i="1" smtClean="0">
                                  <a:effectLst/>
                                  <a:latin typeface="Cambria Math" panose="02040503050406030204" pitchFamily="18" charset="0"/>
                                </a:rPr>
                                <m:t>2</m:t>
                              </m:r>
                            </m:sup>
                          </m:sSup>
                        </m:e>
                      </m:nary>
                    </m:oMath>
                  </m:oMathPara>
                </a14:m>
                <a:endParaRPr lang="en-US" dirty="0">
                  <a:effectLst/>
                  <a:latin typeface="+mn-lt"/>
                </a:endParaRPr>
              </a:p>
            </p:txBody>
          </p:sp>
        </mc:Choice>
        <mc:Fallback>
          <p:sp>
            <p:nvSpPr>
              <p:cNvPr id="3" name="TextBox 2"/>
              <p:cNvSpPr txBox="1">
                <a:spLocks noRot="1" noChangeAspect="1" noMove="1" noResize="1" noEditPoints="1" noAdjustHandles="1" noChangeArrowheads="1" noChangeShapeType="1" noTextEdit="1"/>
              </p:cNvSpPr>
              <p:nvPr/>
            </p:nvSpPr>
            <p:spPr>
              <a:xfrm>
                <a:off x="3629850" y="3566119"/>
                <a:ext cx="2430537" cy="848566"/>
              </a:xfrm>
              <a:prstGeom prst="rect">
                <a:avLst/>
              </a:prstGeom>
              <a:blipFill>
                <a:blip r:embed="rId4"/>
                <a:stretch>
                  <a:fillRect/>
                </a:stretch>
              </a:blipFill>
              <a:effectLst/>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8" name="TextBox 17"/>
              <p:cNvSpPr txBox="1"/>
              <p:nvPr/>
            </p:nvSpPr>
            <p:spPr>
              <a:xfrm>
                <a:off x="3635781" y="4872863"/>
                <a:ext cx="2465547" cy="908197"/>
              </a:xfrm>
              <a:prstGeom prst="rect">
                <a:avLst/>
              </a:prstGeom>
              <a:noFill/>
              <a:effectLst/>
            </p:spPr>
            <p:txBody>
              <a:bodyPr wrap="none" rtlCol="0">
                <a:spAutoFit/>
              </a:bodyPr>
              <a:lstStyle/>
              <a:p>
                <a:pPr/>
                <a14:m>
                  <m:oMathPara xmlns:m="http://schemas.openxmlformats.org/officeDocument/2006/math">
                    <m:oMathParaPr>
                      <m:jc m:val="centerGroup"/>
                    </m:oMathParaPr>
                    <m:oMath xmlns:m="http://schemas.openxmlformats.org/officeDocument/2006/math">
                      <m:r>
                        <m:rPr>
                          <m:sty m:val="p"/>
                        </m:rPr>
                        <a:rPr lang="en-US" b="0" i="0" smtClean="0">
                          <a:effectLst/>
                          <a:latin typeface="Cambria Math" panose="02040503050406030204" pitchFamily="18" charset="0"/>
                        </a:rPr>
                        <m:t>SSB</m:t>
                      </m:r>
                      <m:r>
                        <a:rPr lang="en-US" b="0" i="1" smtClean="0">
                          <a:effectLst/>
                          <a:latin typeface="Cambria Math" panose="02040503050406030204" pitchFamily="18" charset="0"/>
                        </a:rPr>
                        <m:t>=</m:t>
                      </m:r>
                      <m:r>
                        <a:rPr lang="en-US" b="0" i="1" smtClean="0">
                          <a:effectLst/>
                          <a:latin typeface="Cambria Math" panose="02040503050406030204" pitchFamily="18" charset="0"/>
                        </a:rPr>
                        <m:t>𝑎𝑟</m:t>
                      </m:r>
                      <m:nary>
                        <m:naryPr>
                          <m:chr m:val="∑"/>
                          <m:ctrlPr>
                            <a:rPr lang="en-US" b="0" i="1" smtClean="0">
                              <a:effectLst/>
                              <a:latin typeface="Cambria Math" panose="02040503050406030204" pitchFamily="18" charset="0"/>
                            </a:rPr>
                          </m:ctrlPr>
                        </m:naryPr>
                        <m:sub>
                          <m:r>
                            <m:rPr>
                              <m:brk m:alnAt="23"/>
                            </m:rPr>
                            <a:rPr lang="en-US" b="0" i="1" smtClean="0">
                              <a:effectLst/>
                              <a:latin typeface="Cambria Math" panose="02040503050406030204" pitchFamily="18" charset="0"/>
                            </a:rPr>
                            <m:t>𝑗</m:t>
                          </m:r>
                          <m:r>
                            <a:rPr lang="en-US" b="0" i="1" smtClean="0">
                              <a:effectLst/>
                              <a:latin typeface="Cambria Math" panose="02040503050406030204" pitchFamily="18" charset="0"/>
                            </a:rPr>
                            <m:t>=1</m:t>
                          </m:r>
                        </m:sub>
                        <m:sup>
                          <m:r>
                            <a:rPr lang="en-US" b="0" i="1" smtClean="0">
                              <a:effectLst/>
                              <a:latin typeface="Cambria Math" panose="02040503050406030204" pitchFamily="18" charset="0"/>
                            </a:rPr>
                            <m:t>𝑏</m:t>
                          </m:r>
                        </m:sup>
                        <m:e>
                          <m:sSup>
                            <m:sSupPr>
                              <m:ctrlPr>
                                <a:rPr lang="en-US" b="0" i="1" smtClean="0">
                                  <a:effectLst/>
                                  <a:latin typeface="Cambria Math" panose="02040503050406030204" pitchFamily="18" charset="0"/>
                                </a:rPr>
                              </m:ctrlPr>
                            </m:sSupPr>
                            <m:e>
                              <m:d>
                                <m:dPr>
                                  <m:ctrlPr>
                                    <a:rPr lang="en-US" b="0" i="1" smtClean="0">
                                      <a:effectLst/>
                                      <a:latin typeface="Cambria Math" panose="02040503050406030204" pitchFamily="18" charset="0"/>
                                    </a:rPr>
                                  </m:ctrlPr>
                                </m:dPr>
                                <m:e>
                                  <m:sSub>
                                    <m:sSubPr>
                                      <m:ctrlPr>
                                        <a:rPr lang="en-US" b="0" i="1" smtClean="0">
                                          <a:effectLst/>
                                          <a:latin typeface="Cambria Math" panose="02040503050406030204" pitchFamily="18" charset="0"/>
                                        </a:rPr>
                                      </m:ctrlPr>
                                    </m:sSubPr>
                                    <m:e>
                                      <m:acc>
                                        <m:accPr>
                                          <m:chr m:val="̅"/>
                                          <m:ctrlPr>
                                            <a:rPr lang="en-US" b="0" i="1" smtClean="0">
                                              <a:effectLst/>
                                              <a:latin typeface="Cambria Math" panose="02040503050406030204" pitchFamily="18" charset="0"/>
                                            </a:rPr>
                                          </m:ctrlPr>
                                        </m:accPr>
                                        <m:e>
                                          <m:r>
                                            <a:rPr lang="en-US" b="0" i="1" smtClean="0">
                                              <a:effectLst/>
                                              <a:latin typeface="Cambria Math" panose="02040503050406030204" pitchFamily="18" charset="0"/>
                                            </a:rPr>
                                            <m:t>𝑥</m:t>
                                          </m:r>
                                        </m:e>
                                      </m:acc>
                                    </m:e>
                                    <m:sub>
                                      <m:r>
                                        <a:rPr lang="en-US" b="0" i="1" smtClean="0">
                                          <a:effectLst/>
                                          <a:latin typeface="Cambria Math" panose="02040503050406030204" pitchFamily="18" charset="0"/>
                                        </a:rPr>
                                        <m:t>.</m:t>
                                      </m:r>
                                      <m:r>
                                        <a:rPr lang="en-US" b="0" i="1" smtClean="0">
                                          <a:effectLst/>
                                          <a:latin typeface="Cambria Math" panose="02040503050406030204" pitchFamily="18" charset="0"/>
                                        </a:rPr>
                                        <m:t>𝑗</m:t>
                                      </m:r>
                                    </m:sub>
                                  </m:sSub>
                                  <m:r>
                                    <a:rPr lang="en-US" b="0" i="1" smtClean="0">
                                      <a:effectLst/>
                                      <a:latin typeface="Cambria Math" panose="02040503050406030204" pitchFamily="18" charset="0"/>
                                    </a:rPr>
                                    <m:t>−</m:t>
                                  </m:r>
                                  <m:acc>
                                    <m:accPr>
                                      <m:chr m:val="̿"/>
                                      <m:ctrlPr>
                                        <a:rPr lang="en-US" b="0" i="1" smtClean="0">
                                          <a:effectLst/>
                                          <a:latin typeface="Cambria Math" panose="02040503050406030204" pitchFamily="18" charset="0"/>
                                        </a:rPr>
                                      </m:ctrlPr>
                                    </m:accPr>
                                    <m:e>
                                      <m:r>
                                        <a:rPr lang="en-US" b="0" i="1" smtClean="0">
                                          <a:effectLst/>
                                          <a:latin typeface="Cambria Math" panose="02040503050406030204" pitchFamily="18" charset="0"/>
                                        </a:rPr>
                                        <m:t>𝑥</m:t>
                                      </m:r>
                                    </m:e>
                                  </m:acc>
                                </m:e>
                              </m:d>
                            </m:e>
                            <m:sup>
                              <m:r>
                                <a:rPr lang="en-US" b="0" i="1" smtClean="0">
                                  <a:effectLst/>
                                  <a:latin typeface="Cambria Math" panose="02040503050406030204" pitchFamily="18" charset="0"/>
                                </a:rPr>
                                <m:t>2</m:t>
                              </m:r>
                            </m:sup>
                          </m:sSup>
                        </m:e>
                      </m:nary>
                    </m:oMath>
                  </m:oMathPara>
                </a14:m>
                <a:endParaRPr lang="en-US" dirty="0">
                  <a:effectLst/>
                  <a:latin typeface="+mn-lt"/>
                </a:endParaRPr>
              </a:p>
            </p:txBody>
          </p:sp>
        </mc:Choice>
        <mc:Fallback>
          <p:sp>
            <p:nvSpPr>
              <p:cNvPr id="18" name="TextBox 17"/>
              <p:cNvSpPr txBox="1">
                <a:spLocks noRot="1" noChangeAspect="1" noMove="1" noResize="1" noEditPoints="1" noAdjustHandles="1" noChangeArrowheads="1" noChangeShapeType="1" noTextEdit="1"/>
              </p:cNvSpPr>
              <p:nvPr/>
            </p:nvSpPr>
            <p:spPr>
              <a:xfrm>
                <a:off x="3635781" y="4872863"/>
                <a:ext cx="2465547" cy="908197"/>
              </a:xfrm>
              <a:prstGeom prst="rect">
                <a:avLst/>
              </a:prstGeom>
              <a:blipFill>
                <a:blip r:embed="rId5"/>
                <a:stretch>
                  <a:fillRect/>
                </a:stretch>
              </a:blipFill>
              <a:effectLst/>
            </p:spPr>
            <p:txBody>
              <a:bodyPr/>
              <a:lstStyle/>
              <a:p>
                <a:r>
                  <a:rPr lang="en-US">
                    <a:noFill/>
                  </a:rPr>
                  <a:t> </a:t>
                </a:r>
              </a:p>
            </p:txBody>
          </p:sp>
        </mc:Fallback>
      </mc:AlternateContent>
    </p:spTree>
    <p:extLst>
      <p:ext uri="{BB962C8B-B14F-4D97-AF65-F5344CB8AC3E}">
        <p14:creationId xmlns:p14="http://schemas.microsoft.com/office/powerpoint/2010/main" val="2554942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167955"/>
                                        </p:tgtEl>
                                        <p:attrNameLst>
                                          <p:attrName>style.visibility</p:attrName>
                                        </p:attrNameLst>
                                      </p:cBhvr>
                                      <p:to>
                                        <p:strVal val="visible"/>
                                      </p:to>
                                    </p:set>
                                    <p:animEffect transition="in" filter="slide(fromTop)">
                                      <p:cBhvr>
                                        <p:cTn id="7" dur="500"/>
                                        <p:tgtEl>
                                          <p:spTgt spid="167955"/>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left)">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12" presetClass="entr" presetSubtype="1" fill="hold" grpId="0" nodeType="clickEffect">
                                  <p:stCondLst>
                                    <p:cond delay="0"/>
                                  </p:stCondLst>
                                  <p:childTnLst>
                                    <p:set>
                                      <p:cBhvr>
                                        <p:cTn id="15" dur="1" fill="hold">
                                          <p:stCondLst>
                                            <p:cond delay="0"/>
                                          </p:stCondLst>
                                        </p:cTn>
                                        <p:tgtEl>
                                          <p:spTgt spid="167956"/>
                                        </p:tgtEl>
                                        <p:attrNameLst>
                                          <p:attrName>style.visibility</p:attrName>
                                        </p:attrNameLst>
                                      </p:cBhvr>
                                      <p:to>
                                        <p:strVal val="visible"/>
                                      </p:to>
                                    </p:set>
                                    <p:animEffect transition="in" filter="slide(fromTop)">
                                      <p:cBhvr>
                                        <p:cTn id="16" dur="500"/>
                                        <p:tgtEl>
                                          <p:spTgt spid="167956"/>
                                        </p:tgtEl>
                                      </p:cBhvr>
                                    </p:animEffect>
                                  </p:childTnLst>
                                </p:cTn>
                              </p:par>
                            </p:childTnLst>
                          </p:cTn>
                        </p:par>
                        <p:par>
                          <p:cTn id="17" fill="hold">
                            <p:stCondLst>
                              <p:cond delay="500"/>
                            </p:stCondLst>
                            <p:childTnLst>
                              <p:par>
                                <p:cTn id="18" presetID="22" presetClass="entr" presetSubtype="8" fill="hold" grpId="0" nodeType="after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wipe(left)">
                                      <p:cBhvr>
                                        <p:cTn id="20" dur="500"/>
                                        <p:tgtEl>
                                          <p:spTgt spid="3"/>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1" fill="hold" grpId="0" nodeType="clickEffect">
                                  <p:stCondLst>
                                    <p:cond delay="0"/>
                                  </p:stCondLst>
                                  <p:childTnLst>
                                    <p:set>
                                      <p:cBhvr>
                                        <p:cTn id="24" dur="1" fill="hold">
                                          <p:stCondLst>
                                            <p:cond delay="0"/>
                                          </p:stCondLst>
                                        </p:cTn>
                                        <p:tgtEl>
                                          <p:spTgt spid="167939">
                                            <p:txEl>
                                              <p:pRg st="0" end="0"/>
                                            </p:txEl>
                                          </p:spTgt>
                                        </p:tgtEl>
                                        <p:attrNameLst>
                                          <p:attrName>style.visibility</p:attrName>
                                        </p:attrNameLst>
                                      </p:cBhvr>
                                      <p:to>
                                        <p:strVal val="visible"/>
                                      </p:to>
                                    </p:set>
                                    <p:animEffect transition="in" filter="slide(fromTop)">
                                      <p:cBhvr>
                                        <p:cTn id="25" dur="500"/>
                                        <p:tgtEl>
                                          <p:spTgt spid="167939">
                                            <p:txEl>
                                              <p:pRg st="0" end="0"/>
                                            </p:txEl>
                                          </p:spTgt>
                                        </p:tgtEl>
                                      </p:cBhvr>
                                    </p:animEffect>
                                  </p:childTnLst>
                                </p:cTn>
                              </p:par>
                            </p:childTnLst>
                          </p:cTn>
                        </p:par>
                        <p:par>
                          <p:cTn id="26" fill="hold">
                            <p:stCondLst>
                              <p:cond delay="500"/>
                            </p:stCondLst>
                            <p:childTnLst>
                              <p:par>
                                <p:cTn id="27" presetID="22" presetClass="entr" presetSubtype="8" fill="hold" grpId="0" nodeType="afterEffect">
                                  <p:stCondLst>
                                    <p:cond delay="0"/>
                                  </p:stCondLst>
                                  <p:childTnLst>
                                    <p:set>
                                      <p:cBhvr>
                                        <p:cTn id="28" dur="1" fill="hold">
                                          <p:stCondLst>
                                            <p:cond delay="0"/>
                                          </p:stCondLst>
                                        </p:cTn>
                                        <p:tgtEl>
                                          <p:spTgt spid="18"/>
                                        </p:tgtEl>
                                        <p:attrNameLst>
                                          <p:attrName>style.visibility</p:attrName>
                                        </p:attrNameLst>
                                      </p:cBhvr>
                                      <p:to>
                                        <p:strVal val="visible"/>
                                      </p:to>
                                    </p:set>
                                    <p:animEffect transition="in" filter="wipe(left)">
                                      <p:cBhvr>
                                        <p:cTn id="29"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7939" grpId="0" build="p" autoUpdateAnimBg="0"/>
      <p:bldP spid="167955" grpId="0" autoUpdateAnimBg="0"/>
      <p:bldP spid="167956" grpId="0" autoUpdateAnimBg="0"/>
      <p:bldP spid="2" grpId="0"/>
      <p:bldP spid="3" grpId="0"/>
      <p:bldP spid="18" grpId="0"/>
    </p:bldLst>
  </p:timing>
</p:sld>
</file>

<file path=ppt/slides/slide6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8975" name="Rectangle 15"/>
          <p:cNvSpPr>
            <a:spLocks noGrp="1" noChangeArrowheads="1"/>
          </p:cNvSpPr>
          <p:nvPr>
            <p:ph type="title"/>
          </p:nvPr>
        </p:nvSpPr>
        <p:spPr>
          <a:xfrm>
            <a:off x="695723" y="1223131"/>
            <a:ext cx="7886700" cy="546659"/>
          </a:xfrm>
        </p:spPr>
        <p:txBody>
          <a:bodyPr/>
          <a:lstStyle/>
          <a:p>
            <a:pPr>
              <a:defRPr/>
            </a:pPr>
            <a:r>
              <a:rPr lang="en-US" dirty="0"/>
              <a:t>Two-Factor Factorial Experiment</a:t>
            </a:r>
          </a:p>
        </p:txBody>
      </p:sp>
      <p:sp>
        <p:nvSpPr>
          <p:cNvPr id="168963" name="Rectangle 3"/>
          <p:cNvSpPr>
            <a:spLocks noGrp="1" noChangeArrowheads="1"/>
          </p:cNvSpPr>
          <p:nvPr>
            <p:ph idx="1"/>
          </p:nvPr>
        </p:nvSpPr>
        <p:spPr>
          <a:xfrm>
            <a:off x="687388" y="1729692"/>
            <a:ext cx="7772400" cy="383139"/>
          </a:xfrm>
        </p:spPr>
        <p:txBody>
          <a:bodyPr>
            <a:normAutofit fontScale="92500" lnSpcReduction="20000"/>
          </a:bodyPr>
          <a:lstStyle/>
          <a:p>
            <a:pPr marL="260214" indent="-260214">
              <a:defRPr/>
            </a:pPr>
            <a:r>
              <a:rPr lang="en-US" dirty="0"/>
              <a:t>Step 4   Compute the sum of squares for interaction</a:t>
            </a:r>
          </a:p>
        </p:txBody>
      </p:sp>
      <p:sp>
        <p:nvSpPr>
          <p:cNvPr id="168976" name="Text Box 16"/>
          <p:cNvSpPr txBox="1">
            <a:spLocks noChangeArrowheads="1"/>
          </p:cNvSpPr>
          <p:nvPr/>
        </p:nvSpPr>
        <p:spPr bwMode="auto">
          <a:xfrm>
            <a:off x="3200095" y="3543263"/>
            <a:ext cx="2826287" cy="370101"/>
          </a:xfrm>
          <a:prstGeom prst="rect">
            <a:avLst/>
          </a:prstGeom>
          <a:noFill/>
          <a:ln w="12700">
            <a:noFill/>
            <a:miter lim="800000"/>
            <a:headEnd/>
            <a:tailEnd/>
          </a:ln>
          <a:effectLst/>
        </p:spPr>
        <p:txBody>
          <a:bodyPr wrap="none">
            <a:spAutoFit/>
          </a:bodyPr>
          <a:lstStyle/>
          <a:p>
            <a:pPr algn="l">
              <a:defRPr/>
            </a:pPr>
            <a:r>
              <a:rPr lang="en-US" sz="1805" dirty="0">
                <a:latin typeface="+mn-lt"/>
              </a:rPr>
              <a:t>SSE = SST – SSA – SSB - SSAB</a:t>
            </a:r>
          </a:p>
        </p:txBody>
      </p:sp>
      <p:sp>
        <p:nvSpPr>
          <p:cNvPr id="168977" name="Rectangle 17"/>
          <p:cNvSpPr>
            <a:spLocks noChangeArrowheads="1"/>
          </p:cNvSpPr>
          <p:nvPr/>
        </p:nvSpPr>
        <p:spPr bwMode="auto">
          <a:xfrm>
            <a:off x="687388" y="3059863"/>
            <a:ext cx="7772400" cy="426108"/>
          </a:xfrm>
          <a:prstGeom prst="rect">
            <a:avLst/>
          </a:prstGeom>
          <a:noFill/>
          <a:ln w="12700">
            <a:noFill/>
            <a:miter lim="800000"/>
            <a:headEnd/>
            <a:tailEnd/>
          </a:ln>
          <a:effectLst/>
        </p:spPr>
        <p:txBody>
          <a:bodyPr lIns="68034" tIns="33420" rIns="68034" bIns="33420"/>
          <a:lstStyle/>
          <a:p>
            <a:pPr marL="260214" indent="-260214">
              <a:spcBef>
                <a:spcPct val="20000"/>
              </a:spcBef>
              <a:buSzPct val="100000"/>
              <a:buFont typeface="Arial" panose="020B0604020202020204" pitchFamily="34" charset="0"/>
              <a:buChar char="•"/>
              <a:defRPr/>
            </a:pPr>
            <a:r>
              <a:rPr lang="en-US" sz="1805" dirty="0">
                <a:latin typeface="+mn-lt"/>
              </a:rPr>
              <a:t>Step 5   Compute the sum of squares due to error</a:t>
            </a:r>
          </a:p>
        </p:txBody>
      </p:sp>
      <mc:AlternateContent xmlns:mc="http://schemas.openxmlformats.org/markup-compatibility/2006" xmlns:a14="http://schemas.microsoft.com/office/drawing/2010/main">
        <mc:Choice Requires="a14">
          <p:sp>
            <p:nvSpPr>
              <p:cNvPr id="2" name="TextBox 1"/>
              <p:cNvSpPr txBox="1"/>
              <p:nvPr/>
            </p:nvSpPr>
            <p:spPr>
              <a:xfrm>
                <a:off x="2913764" y="2142784"/>
                <a:ext cx="3882922" cy="908197"/>
              </a:xfrm>
              <a:prstGeom prst="rect">
                <a:avLst/>
              </a:prstGeom>
              <a:noFill/>
              <a:effectLst/>
            </p:spPr>
            <p:txBody>
              <a:bodyPr wrap="none" rtlCol="0">
                <a:spAutoFit/>
              </a:bodyPr>
              <a:lstStyle/>
              <a:p>
                <a:pPr/>
                <a14:m>
                  <m:oMathPara xmlns:m="http://schemas.openxmlformats.org/officeDocument/2006/math">
                    <m:oMathParaPr>
                      <m:jc m:val="centerGroup"/>
                    </m:oMathParaPr>
                    <m:oMath xmlns:m="http://schemas.openxmlformats.org/officeDocument/2006/math">
                      <m:r>
                        <m:rPr>
                          <m:sty m:val="p"/>
                        </m:rPr>
                        <a:rPr lang="en-US" b="0" i="0" smtClean="0">
                          <a:effectLst/>
                          <a:latin typeface="Cambria Math" panose="02040503050406030204" pitchFamily="18" charset="0"/>
                        </a:rPr>
                        <m:t>SSAB</m:t>
                      </m:r>
                      <m:r>
                        <a:rPr lang="en-US" b="0" i="1" smtClean="0">
                          <a:effectLst/>
                          <a:latin typeface="Cambria Math" panose="02040503050406030204" pitchFamily="18" charset="0"/>
                        </a:rPr>
                        <m:t>=</m:t>
                      </m:r>
                      <m:r>
                        <a:rPr lang="en-US" b="0" i="1" smtClean="0">
                          <a:effectLst/>
                          <a:latin typeface="Cambria Math" panose="02040503050406030204" pitchFamily="18" charset="0"/>
                        </a:rPr>
                        <m:t>𝑟</m:t>
                      </m:r>
                      <m:nary>
                        <m:naryPr>
                          <m:chr m:val="∑"/>
                          <m:ctrlPr>
                            <a:rPr lang="en-US" b="0" i="1" smtClean="0">
                              <a:effectLst/>
                              <a:latin typeface="Cambria Math" panose="02040503050406030204" pitchFamily="18" charset="0"/>
                            </a:rPr>
                          </m:ctrlPr>
                        </m:naryPr>
                        <m:sub>
                          <m:r>
                            <m:rPr>
                              <m:brk m:alnAt="23"/>
                            </m:rPr>
                            <a:rPr lang="en-US" b="0" i="1" smtClean="0">
                              <a:effectLst/>
                              <a:latin typeface="Cambria Math" panose="02040503050406030204" pitchFamily="18" charset="0"/>
                            </a:rPr>
                            <m:t>𝑖</m:t>
                          </m:r>
                          <m:r>
                            <a:rPr lang="en-US" b="0" i="1" smtClean="0">
                              <a:effectLst/>
                              <a:latin typeface="Cambria Math" panose="02040503050406030204" pitchFamily="18" charset="0"/>
                            </a:rPr>
                            <m:t>=1</m:t>
                          </m:r>
                        </m:sub>
                        <m:sup>
                          <m:r>
                            <a:rPr lang="en-US" b="0" i="1" smtClean="0">
                              <a:effectLst/>
                              <a:latin typeface="Cambria Math" panose="02040503050406030204" pitchFamily="18" charset="0"/>
                            </a:rPr>
                            <m:t>𝑎</m:t>
                          </m:r>
                        </m:sup>
                        <m:e>
                          <m:nary>
                            <m:naryPr>
                              <m:chr m:val="∑"/>
                              <m:ctrlPr>
                                <a:rPr lang="en-US" b="0" i="1" smtClean="0">
                                  <a:effectLst/>
                                  <a:latin typeface="Cambria Math" panose="02040503050406030204" pitchFamily="18" charset="0"/>
                                </a:rPr>
                              </m:ctrlPr>
                            </m:naryPr>
                            <m:sub>
                              <m:r>
                                <m:rPr>
                                  <m:brk m:alnAt="23"/>
                                </m:rPr>
                                <a:rPr lang="en-US" b="0" i="1" smtClean="0">
                                  <a:effectLst/>
                                  <a:latin typeface="Cambria Math" panose="02040503050406030204" pitchFamily="18" charset="0"/>
                                </a:rPr>
                                <m:t>𝑗</m:t>
                              </m:r>
                              <m:r>
                                <a:rPr lang="en-US" b="0" i="1" smtClean="0">
                                  <a:effectLst/>
                                  <a:latin typeface="Cambria Math" panose="02040503050406030204" pitchFamily="18" charset="0"/>
                                </a:rPr>
                                <m:t>=1</m:t>
                              </m:r>
                            </m:sub>
                            <m:sup>
                              <m:r>
                                <a:rPr lang="en-US" b="0" i="1" smtClean="0">
                                  <a:effectLst/>
                                  <a:latin typeface="Cambria Math" panose="02040503050406030204" pitchFamily="18" charset="0"/>
                                </a:rPr>
                                <m:t>𝑏</m:t>
                              </m:r>
                            </m:sup>
                            <m:e>
                              <m:sSup>
                                <m:sSupPr>
                                  <m:ctrlPr>
                                    <a:rPr lang="en-US" b="0" i="1" smtClean="0">
                                      <a:effectLst/>
                                      <a:latin typeface="Cambria Math" panose="02040503050406030204" pitchFamily="18" charset="0"/>
                                    </a:rPr>
                                  </m:ctrlPr>
                                </m:sSupPr>
                                <m:e>
                                  <m:d>
                                    <m:dPr>
                                      <m:ctrlPr>
                                        <a:rPr lang="en-US" b="0" i="1" smtClean="0">
                                          <a:effectLst/>
                                          <a:latin typeface="Cambria Math" panose="02040503050406030204" pitchFamily="18" charset="0"/>
                                        </a:rPr>
                                      </m:ctrlPr>
                                    </m:dPr>
                                    <m:e>
                                      <m:sSub>
                                        <m:sSubPr>
                                          <m:ctrlPr>
                                            <a:rPr lang="en-US" b="0" i="1" smtClean="0">
                                              <a:effectLst/>
                                              <a:latin typeface="Cambria Math" panose="02040503050406030204" pitchFamily="18" charset="0"/>
                                            </a:rPr>
                                          </m:ctrlPr>
                                        </m:sSubPr>
                                        <m:e>
                                          <m:acc>
                                            <m:accPr>
                                              <m:chr m:val="̅"/>
                                              <m:ctrlPr>
                                                <a:rPr lang="en-US" b="0" i="1" smtClean="0">
                                                  <a:effectLst/>
                                                  <a:latin typeface="Cambria Math" panose="02040503050406030204" pitchFamily="18" charset="0"/>
                                                </a:rPr>
                                              </m:ctrlPr>
                                            </m:accPr>
                                            <m:e>
                                              <m:r>
                                                <a:rPr lang="en-US" b="0" i="1" smtClean="0">
                                                  <a:effectLst/>
                                                  <a:latin typeface="Cambria Math" panose="02040503050406030204" pitchFamily="18" charset="0"/>
                                                </a:rPr>
                                                <m:t>𝑥</m:t>
                                              </m:r>
                                            </m:e>
                                          </m:acc>
                                        </m:e>
                                        <m:sub>
                                          <m:r>
                                            <a:rPr lang="en-US" b="0" i="1" smtClean="0">
                                              <a:effectLst/>
                                              <a:latin typeface="Cambria Math" panose="02040503050406030204" pitchFamily="18" charset="0"/>
                                            </a:rPr>
                                            <m:t>𝑖𝑗</m:t>
                                          </m:r>
                                        </m:sub>
                                      </m:sSub>
                                      <m:r>
                                        <a:rPr lang="en-US" b="0" i="1" smtClean="0">
                                          <a:effectLst/>
                                          <a:latin typeface="Cambria Math" panose="02040503050406030204" pitchFamily="18" charset="0"/>
                                        </a:rPr>
                                        <m:t>−</m:t>
                                      </m:r>
                                      <m:sSub>
                                        <m:sSubPr>
                                          <m:ctrlPr>
                                            <a:rPr lang="en-US" b="0" i="1" smtClean="0">
                                              <a:effectLst/>
                                              <a:latin typeface="Cambria Math" panose="02040503050406030204" pitchFamily="18" charset="0"/>
                                            </a:rPr>
                                          </m:ctrlPr>
                                        </m:sSubPr>
                                        <m:e>
                                          <m:acc>
                                            <m:accPr>
                                              <m:chr m:val="̅"/>
                                              <m:ctrlPr>
                                                <a:rPr lang="en-US" b="0" i="1" smtClean="0">
                                                  <a:effectLst/>
                                                  <a:latin typeface="Cambria Math" panose="02040503050406030204" pitchFamily="18" charset="0"/>
                                                </a:rPr>
                                              </m:ctrlPr>
                                            </m:accPr>
                                            <m:e>
                                              <m:r>
                                                <a:rPr lang="en-US" b="0" i="1" smtClean="0">
                                                  <a:effectLst/>
                                                  <a:latin typeface="Cambria Math" panose="02040503050406030204" pitchFamily="18" charset="0"/>
                                                </a:rPr>
                                                <m:t>𝑥</m:t>
                                              </m:r>
                                            </m:e>
                                          </m:acc>
                                        </m:e>
                                        <m:sub>
                                          <m:r>
                                            <a:rPr lang="en-US" b="0" i="1" smtClean="0">
                                              <a:effectLst/>
                                              <a:latin typeface="Cambria Math" panose="02040503050406030204" pitchFamily="18" charset="0"/>
                                            </a:rPr>
                                            <m:t>𝑖</m:t>
                                          </m:r>
                                          <m:r>
                                            <a:rPr lang="en-US" b="0" i="1" smtClean="0">
                                              <a:effectLst/>
                                              <a:latin typeface="Cambria Math" panose="02040503050406030204" pitchFamily="18" charset="0"/>
                                            </a:rPr>
                                            <m:t>.</m:t>
                                          </m:r>
                                        </m:sub>
                                      </m:sSub>
                                      <m:r>
                                        <a:rPr lang="en-US" b="0" i="1" smtClean="0">
                                          <a:effectLst/>
                                          <a:latin typeface="Cambria Math" panose="02040503050406030204" pitchFamily="18" charset="0"/>
                                        </a:rPr>
                                        <m:t>−</m:t>
                                      </m:r>
                                      <m:sSub>
                                        <m:sSubPr>
                                          <m:ctrlPr>
                                            <a:rPr lang="en-US" b="0" i="1" smtClean="0">
                                              <a:effectLst/>
                                              <a:latin typeface="Cambria Math" panose="02040503050406030204" pitchFamily="18" charset="0"/>
                                            </a:rPr>
                                          </m:ctrlPr>
                                        </m:sSubPr>
                                        <m:e>
                                          <m:r>
                                            <a:rPr lang="en-US" b="0" i="1" smtClean="0">
                                              <a:effectLst/>
                                              <a:latin typeface="Cambria Math" panose="02040503050406030204" pitchFamily="18" charset="0"/>
                                            </a:rPr>
                                            <m:t>𝑥</m:t>
                                          </m:r>
                                        </m:e>
                                        <m:sub>
                                          <m:r>
                                            <a:rPr lang="en-US" b="0" i="1" smtClean="0">
                                              <a:effectLst/>
                                              <a:latin typeface="Cambria Math" panose="02040503050406030204" pitchFamily="18" charset="0"/>
                                            </a:rPr>
                                            <m:t>.</m:t>
                                          </m:r>
                                          <m:r>
                                            <a:rPr lang="en-US" b="0" i="1" smtClean="0">
                                              <a:effectLst/>
                                              <a:latin typeface="Cambria Math" panose="02040503050406030204" pitchFamily="18" charset="0"/>
                                            </a:rPr>
                                            <m:t>𝑗</m:t>
                                          </m:r>
                                        </m:sub>
                                      </m:sSub>
                                      <m:r>
                                        <a:rPr lang="en-US" b="0" i="1" smtClean="0">
                                          <a:effectLst/>
                                          <a:latin typeface="Cambria Math" panose="02040503050406030204" pitchFamily="18" charset="0"/>
                                        </a:rPr>
                                        <m:t>+</m:t>
                                      </m:r>
                                      <m:acc>
                                        <m:accPr>
                                          <m:chr m:val="̿"/>
                                          <m:ctrlPr>
                                            <a:rPr lang="en-US" b="0" i="1" smtClean="0">
                                              <a:effectLst/>
                                              <a:latin typeface="Cambria Math" panose="02040503050406030204" pitchFamily="18" charset="0"/>
                                            </a:rPr>
                                          </m:ctrlPr>
                                        </m:accPr>
                                        <m:e>
                                          <m:r>
                                            <a:rPr lang="en-US" b="0" i="1" smtClean="0">
                                              <a:effectLst/>
                                              <a:latin typeface="Cambria Math" panose="02040503050406030204" pitchFamily="18" charset="0"/>
                                            </a:rPr>
                                            <m:t>𝑥</m:t>
                                          </m:r>
                                        </m:e>
                                      </m:acc>
                                    </m:e>
                                  </m:d>
                                </m:e>
                                <m:sup>
                                  <m:r>
                                    <a:rPr lang="en-US" b="0" i="1" smtClean="0">
                                      <a:effectLst/>
                                      <a:latin typeface="Cambria Math" panose="02040503050406030204" pitchFamily="18" charset="0"/>
                                    </a:rPr>
                                    <m:t>2</m:t>
                                  </m:r>
                                </m:sup>
                              </m:sSup>
                            </m:e>
                          </m:nary>
                        </m:e>
                      </m:nary>
                    </m:oMath>
                  </m:oMathPara>
                </a14:m>
                <a:endParaRPr lang="en-US" dirty="0">
                  <a:effectLst/>
                  <a:latin typeface="+mn-lt"/>
                </a:endParaRPr>
              </a:p>
            </p:txBody>
          </p:sp>
        </mc:Choice>
        <mc:Fallback xmlns="">
          <p:sp>
            <p:nvSpPr>
              <p:cNvPr id="2" name="TextBox 1"/>
              <p:cNvSpPr txBox="1">
                <a:spLocks noRot="1" noChangeAspect="1" noMove="1" noResize="1" noEditPoints="1" noAdjustHandles="1" noChangeArrowheads="1" noChangeShapeType="1" noTextEdit="1"/>
              </p:cNvSpPr>
              <p:nvPr/>
            </p:nvSpPr>
            <p:spPr>
              <a:xfrm>
                <a:off x="2913764" y="2142784"/>
                <a:ext cx="3882922" cy="908197"/>
              </a:xfrm>
              <a:prstGeom prst="rect">
                <a:avLst/>
              </a:prstGeom>
              <a:blipFill>
                <a:blip r:embed="rId3"/>
                <a:stretch>
                  <a:fillRect/>
                </a:stretch>
              </a:blipFill>
              <a:effectLst/>
            </p:spPr>
            <p:txBody>
              <a:bodyPr/>
              <a:lstStyle/>
              <a:p>
                <a:r>
                  <a:rPr lang="en-US">
                    <a:noFill/>
                  </a:rPr>
                  <a:t> </a:t>
                </a:r>
              </a:p>
            </p:txBody>
          </p:sp>
        </mc:Fallback>
      </mc:AlternateContent>
    </p:spTree>
    <p:extLst>
      <p:ext uri="{BB962C8B-B14F-4D97-AF65-F5344CB8AC3E}">
        <p14:creationId xmlns:p14="http://schemas.microsoft.com/office/powerpoint/2010/main" val="3977201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168963">
                                            <p:txEl>
                                              <p:pRg st="0" end="0"/>
                                            </p:txEl>
                                          </p:spTgt>
                                        </p:tgtEl>
                                        <p:attrNameLst>
                                          <p:attrName>style.visibility</p:attrName>
                                        </p:attrNameLst>
                                      </p:cBhvr>
                                      <p:to>
                                        <p:strVal val="visible"/>
                                      </p:to>
                                    </p:set>
                                    <p:animEffect transition="in" filter="slide(fromTop)">
                                      <p:cBhvr>
                                        <p:cTn id="7" dur="500"/>
                                        <p:tgtEl>
                                          <p:spTgt spid="168963">
                                            <p:txEl>
                                              <p:pRg st="0" end="0"/>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left)">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12" presetClass="entr" presetSubtype="1" fill="hold" grpId="0" nodeType="clickEffect">
                                  <p:stCondLst>
                                    <p:cond delay="0"/>
                                  </p:stCondLst>
                                  <p:childTnLst>
                                    <p:set>
                                      <p:cBhvr>
                                        <p:cTn id="15" dur="1" fill="hold">
                                          <p:stCondLst>
                                            <p:cond delay="0"/>
                                          </p:stCondLst>
                                        </p:cTn>
                                        <p:tgtEl>
                                          <p:spTgt spid="168977"/>
                                        </p:tgtEl>
                                        <p:attrNameLst>
                                          <p:attrName>style.visibility</p:attrName>
                                        </p:attrNameLst>
                                      </p:cBhvr>
                                      <p:to>
                                        <p:strVal val="visible"/>
                                      </p:to>
                                    </p:set>
                                    <p:animEffect transition="in" filter="slide(fromTop)">
                                      <p:cBhvr>
                                        <p:cTn id="16" dur="500"/>
                                        <p:tgtEl>
                                          <p:spTgt spid="168977"/>
                                        </p:tgtEl>
                                      </p:cBhvr>
                                    </p:animEffect>
                                  </p:childTnLst>
                                </p:cTn>
                              </p:par>
                            </p:childTnLst>
                          </p:cTn>
                        </p:par>
                        <p:par>
                          <p:cTn id="17" fill="hold">
                            <p:stCondLst>
                              <p:cond delay="500"/>
                            </p:stCondLst>
                            <p:childTnLst>
                              <p:par>
                                <p:cTn id="18" presetID="23" presetClass="entr" presetSubtype="272" fill="hold" grpId="0" nodeType="afterEffect">
                                  <p:stCondLst>
                                    <p:cond delay="1000"/>
                                  </p:stCondLst>
                                  <p:childTnLst>
                                    <p:set>
                                      <p:cBhvr>
                                        <p:cTn id="19" dur="1" fill="hold">
                                          <p:stCondLst>
                                            <p:cond delay="0"/>
                                          </p:stCondLst>
                                        </p:cTn>
                                        <p:tgtEl>
                                          <p:spTgt spid="168976"/>
                                        </p:tgtEl>
                                        <p:attrNameLst>
                                          <p:attrName>style.visibility</p:attrName>
                                        </p:attrNameLst>
                                      </p:cBhvr>
                                      <p:to>
                                        <p:strVal val="visible"/>
                                      </p:to>
                                    </p:set>
                                    <p:anim calcmode="lin" valueType="num">
                                      <p:cBhvr>
                                        <p:cTn id="20" dur="500" fill="hold"/>
                                        <p:tgtEl>
                                          <p:spTgt spid="168976"/>
                                        </p:tgtEl>
                                        <p:attrNameLst>
                                          <p:attrName>ppt_w</p:attrName>
                                        </p:attrNameLst>
                                      </p:cBhvr>
                                      <p:tavLst>
                                        <p:tav tm="0">
                                          <p:val>
                                            <p:strVal val="2/3*#ppt_w"/>
                                          </p:val>
                                        </p:tav>
                                        <p:tav tm="100000">
                                          <p:val>
                                            <p:strVal val="#ppt_w"/>
                                          </p:val>
                                        </p:tav>
                                      </p:tavLst>
                                    </p:anim>
                                    <p:anim calcmode="lin" valueType="num">
                                      <p:cBhvr>
                                        <p:cTn id="21" dur="500" fill="hold"/>
                                        <p:tgtEl>
                                          <p:spTgt spid="168976"/>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8963" grpId="0" build="p" autoUpdateAnimBg="0"/>
      <p:bldP spid="168976" grpId="0" autoUpdateAnimBg="0"/>
      <p:bldP spid="168977" grpId="0" autoUpdateAnimBg="0"/>
      <p:bldP spid="2" grpId="0"/>
    </p:bldLst>
  </p:timing>
</p:sld>
</file>

<file path=ppt/slides/slide6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4627" name="Rectangle 3"/>
          <p:cNvSpPr>
            <a:spLocks noGrp="1" noChangeArrowheads="1"/>
          </p:cNvSpPr>
          <p:nvPr>
            <p:ph idx="1"/>
          </p:nvPr>
        </p:nvSpPr>
        <p:spPr>
          <a:xfrm>
            <a:off x="998538" y="2097199"/>
            <a:ext cx="7569200" cy="1294071"/>
          </a:xfrm>
        </p:spPr>
        <p:txBody>
          <a:bodyPr>
            <a:normAutofit fontScale="85000" lnSpcReduction="10000"/>
          </a:bodyPr>
          <a:lstStyle/>
          <a:p>
            <a:pPr marL="0" indent="0">
              <a:buNone/>
              <a:defRPr/>
            </a:pPr>
            <a:r>
              <a:rPr lang="en-US" dirty="0"/>
              <a:t>     A survey was conducted of hourly wages for a sample of workers in two industries at three locations in Ohio.  Part of the purpose of the survey was to determine if differences exist in both industry type and location.  The sample data are shown on the next slide.</a:t>
            </a:r>
          </a:p>
        </p:txBody>
      </p:sp>
      <p:sp>
        <p:nvSpPr>
          <p:cNvPr id="154750" name="Rectangle 126"/>
          <p:cNvSpPr>
            <a:spLocks noChangeArrowheads="1"/>
          </p:cNvSpPr>
          <p:nvPr/>
        </p:nvSpPr>
        <p:spPr bwMode="auto">
          <a:xfrm>
            <a:off x="687388" y="1696156"/>
            <a:ext cx="7772400" cy="411785"/>
          </a:xfrm>
          <a:prstGeom prst="rect">
            <a:avLst/>
          </a:prstGeom>
          <a:noFill/>
          <a:ln w="12700">
            <a:noFill/>
            <a:miter lim="800000"/>
            <a:headEnd/>
            <a:tailEnd/>
          </a:ln>
          <a:effectLst/>
        </p:spPr>
        <p:txBody>
          <a:bodyPr lIns="68034" tIns="33420" rIns="68034" bIns="33420"/>
          <a:lstStyle/>
          <a:p>
            <a:pPr marL="257827" indent="-257827">
              <a:spcBef>
                <a:spcPct val="20000"/>
              </a:spcBef>
              <a:buSzPct val="100000"/>
              <a:buFont typeface="Arial" panose="020B0604020202020204" pitchFamily="34" charset="0"/>
              <a:buChar char="•"/>
              <a:defRPr/>
            </a:pPr>
            <a:r>
              <a:rPr lang="en-US" sz="1805" dirty="0">
                <a:latin typeface="+mn-lt"/>
              </a:rPr>
              <a:t>Example:  State of Ohio Wage Survey</a:t>
            </a:r>
          </a:p>
        </p:txBody>
      </p:sp>
      <p:sp>
        <p:nvSpPr>
          <p:cNvPr id="7" name="Rectangle 15"/>
          <p:cNvSpPr>
            <a:spLocks noGrp="1" noChangeArrowheads="1"/>
          </p:cNvSpPr>
          <p:nvPr>
            <p:ph type="title"/>
          </p:nvPr>
        </p:nvSpPr>
        <p:spPr>
          <a:xfrm>
            <a:off x="695723" y="1223131"/>
            <a:ext cx="7886700" cy="546659"/>
          </a:xfrm>
        </p:spPr>
        <p:txBody>
          <a:bodyPr/>
          <a:lstStyle/>
          <a:p>
            <a:pPr>
              <a:defRPr/>
            </a:pPr>
            <a:r>
              <a:rPr lang="en-US" dirty="0"/>
              <a:t>Two-Factor Factorial Experiment</a:t>
            </a:r>
          </a:p>
        </p:txBody>
      </p:sp>
    </p:spTree>
    <p:extLst>
      <p:ext uri="{BB962C8B-B14F-4D97-AF65-F5344CB8AC3E}">
        <p14:creationId xmlns:p14="http://schemas.microsoft.com/office/powerpoint/2010/main" val="9305397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54627"/>
                                        </p:tgtEl>
                                        <p:attrNameLst>
                                          <p:attrName>style.visibility</p:attrName>
                                        </p:attrNameLst>
                                      </p:cBhvr>
                                      <p:to>
                                        <p:strVal val="visible"/>
                                      </p:to>
                                    </p:set>
                                    <p:animEffect transition="in" filter="blinds(horizontal)">
                                      <p:cBhvr>
                                        <p:cTn id="7" dur="500"/>
                                        <p:tgtEl>
                                          <p:spTgt spid="1546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4627" grpId="0" autoUpdateAnimBg="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693600" y="2116326"/>
            <a:ext cx="5684458" cy="2364886"/>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2267" name="Rectangle 59"/>
          <p:cNvSpPr>
            <a:spLocks noChangeArrowheads="1"/>
          </p:cNvSpPr>
          <p:nvPr/>
        </p:nvSpPr>
        <p:spPr bwMode="auto">
          <a:xfrm>
            <a:off x="687388" y="1696156"/>
            <a:ext cx="7772400" cy="411785"/>
          </a:xfrm>
          <a:prstGeom prst="rect">
            <a:avLst/>
          </a:prstGeom>
          <a:noFill/>
          <a:ln w="12700">
            <a:noFill/>
            <a:miter lim="800000"/>
            <a:headEnd/>
            <a:tailEnd/>
          </a:ln>
          <a:effectLst/>
        </p:spPr>
        <p:txBody>
          <a:bodyPr lIns="68034" tIns="33420" rIns="68034" bIns="33420"/>
          <a:lstStyle/>
          <a:p>
            <a:pPr marL="257827" indent="-257827">
              <a:spcBef>
                <a:spcPct val="20000"/>
              </a:spcBef>
              <a:buSzPct val="100000"/>
              <a:buFont typeface="Arial" panose="020B0604020202020204" pitchFamily="34" charset="0"/>
              <a:buChar char="•"/>
              <a:defRPr/>
            </a:pPr>
            <a:r>
              <a:rPr lang="en-US" sz="2000" dirty="0">
                <a:latin typeface="+mn-lt"/>
              </a:rPr>
              <a:t>Example:  State of Ohio Wage Survey</a:t>
            </a:r>
          </a:p>
        </p:txBody>
      </p:sp>
      <p:graphicFrame>
        <p:nvGraphicFramePr>
          <p:cNvPr id="222334" name="Group 126"/>
          <p:cNvGraphicFramePr>
            <a:graphicFrameLocks noGrp="1"/>
          </p:cNvGraphicFramePr>
          <p:nvPr>
            <p:extLst/>
          </p:nvPr>
        </p:nvGraphicFramePr>
        <p:xfrm>
          <a:off x="1581149" y="2230996"/>
          <a:ext cx="5924550" cy="2139362"/>
        </p:xfrm>
        <a:graphic>
          <a:graphicData uri="http://schemas.openxmlformats.org/drawingml/2006/table">
            <a:tbl>
              <a:tblPr/>
              <a:tblGrid>
                <a:gridCol w="1314450">
                  <a:extLst>
                    <a:ext uri="{9D8B030D-6E8A-4147-A177-3AD203B41FA5}">
                      <a16:colId xmlns:a16="http://schemas.microsoft.com/office/drawing/2014/main" val="20000"/>
                    </a:ext>
                  </a:extLst>
                </a:gridCol>
                <a:gridCol w="1485900">
                  <a:extLst>
                    <a:ext uri="{9D8B030D-6E8A-4147-A177-3AD203B41FA5}">
                      <a16:colId xmlns:a16="http://schemas.microsoft.com/office/drawing/2014/main" val="20001"/>
                    </a:ext>
                  </a:extLst>
                </a:gridCol>
                <a:gridCol w="1638300">
                  <a:extLst>
                    <a:ext uri="{9D8B030D-6E8A-4147-A177-3AD203B41FA5}">
                      <a16:colId xmlns:a16="http://schemas.microsoft.com/office/drawing/2014/main" val="20002"/>
                    </a:ext>
                  </a:extLst>
                </a:gridCol>
                <a:gridCol w="1485900">
                  <a:extLst>
                    <a:ext uri="{9D8B030D-6E8A-4147-A177-3AD203B41FA5}">
                      <a16:colId xmlns:a16="http://schemas.microsoft.com/office/drawing/2014/main" val="20003"/>
                    </a:ext>
                  </a:extLst>
                </a:gridCol>
              </a:tblGrid>
              <a:tr h="320834">
                <a:tc>
                  <a:txBody>
                    <a:bodyPr/>
                    <a:lstStyle/>
                    <a:p>
                      <a:pPr marL="0" marR="0" lvl="0" indent="0" algn="ctr" defTabSz="914400" rtl="0" eaLnBrk="0" fontAlgn="base" latinLnBrk="0" hangingPunct="0">
                        <a:lnSpc>
                          <a:spcPct val="100000"/>
                        </a:lnSpc>
                        <a:spcBef>
                          <a:spcPct val="20000"/>
                        </a:spcBef>
                        <a:spcAft>
                          <a:spcPct val="0"/>
                        </a:spcAft>
                        <a:buClr>
                          <a:srgbClr val="66FFFF"/>
                        </a:buClr>
                        <a:buSzPct val="75000"/>
                        <a:buFont typeface="Monotype Sorts" pitchFamily="2" charset="2"/>
                        <a:buNone/>
                        <a:tabLst/>
                      </a:pPr>
                      <a:r>
                        <a:rPr kumimoji="0" lang="en-US" sz="1700" b="0" i="0" u="sng" strike="noStrike" cap="none" normalizeH="0" baseline="0" dirty="0">
                          <a:ln>
                            <a:noFill/>
                          </a:ln>
                          <a:solidFill>
                            <a:schemeClr val="tx1"/>
                          </a:solidFill>
                          <a:effectLst/>
                          <a:latin typeface="+mn-lt"/>
                        </a:rPr>
                        <a:t>Industry</a:t>
                      </a:r>
                    </a:p>
                  </a:txBody>
                  <a:tcPr marT="34375" marB="34375" anchor="ctr" horzOverflow="overflow">
                    <a:lnL cap="flat">
                      <a:noFill/>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rgbClr val="66FFFF"/>
                        </a:buClr>
                        <a:buSzPct val="75000"/>
                        <a:buFont typeface="Monotype Sorts" pitchFamily="2" charset="2"/>
                        <a:buNone/>
                        <a:tabLst/>
                      </a:pPr>
                      <a:r>
                        <a:rPr kumimoji="0" lang="en-US" sz="1700" b="0" i="0" u="sng" strike="noStrike" cap="none" normalizeH="0" baseline="0">
                          <a:ln>
                            <a:noFill/>
                          </a:ln>
                          <a:solidFill>
                            <a:schemeClr val="tx1"/>
                          </a:solidFill>
                          <a:effectLst/>
                          <a:latin typeface="+mn-lt"/>
                        </a:rPr>
                        <a:t>Cincinnati</a:t>
                      </a:r>
                    </a:p>
                  </a:txBody>
                  <a:tcPr marT="34375" marB="34375" anchor="ctr" horzOverflow="overflow">
                    <a:lnL>
                      <a:noFill/>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rgbClr val="66FFFF"/>
                        </a:buClr>
                        <a:buSzPct val="75000"/>
                        <a:buFont typeface="Monotype Sorts" pitchFamily="2" charset="2"/>
                        <a:buNone/>
                        <a:tabLst/>
                      </a:pPr>
                      <a:r>
                        <a:rPr kumimoji="0" lang="en-US" sz="1700" b="0" i="0" u="sng" strike="noStrike" cap="none" normalizeH="0" baseline="0">
                          <a:ln>
                            <a:noFill/>
                          </a:ln>
                          <a:solidFill>
                            <a:schemeClr val="tx1"/>
                          </a:solidFill>
                          <a:effectLst/>
                          <a:latin typeface="+mn-lt"/>
                        </a:rPr>
                        <a:t>Cleveland</a:t>
                      </a:r>
                    </a:p>
                  </a:txBody>
                  <a:tcPr marT="34375" marB="34375" anchor="ctr" horzOverflow="overflow">
                    <a:lnL>
                      <a:noFill/>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rgbClr val="66FFFF"/>
                        </a:buClr>
                        <a:buSzPct val="75000"/>
                        <a:buFont typeface="Monotype Sorts" pitchFamily="2" charset="2"/>
                        <a:buNone/>
                        <a:tabLst/>
                      </a:pPr>
                      <a:r>
                        <a:rPr kumimoji="0" lang="en-US" sz="1700" b="0" i="0" u="sng" strike="noStrike" cap="none" normalizeH="0" baseline="0">
                          <a:ln>
                            <a:noFill/>
                          </a:ln>
                          <a:solidFill>
                            <a:schemeClr val="tx1"/>
                          </a:solidFill>
                          <a:effectLst/>
                          <a:latin typeface="+mn-lt"/>
                        </a:rPr>
                        <a:t>Columbus</a:t>
                      </a:r>
                    </a:p>
                  </a:txBody>
                  <a:tcPr marT="34375" marB="34375" anchor="ctr" horzOverflow="overflow">
                    <a:lnL>
                      <a:noFill/>
                    </a:lnL>
                    <a:lnR cap="flat">
                      <a:noFill/>
                    </a:lnR>
                    <a:lnT cap="flat">
                      <a:noFill/>
                    </a:lnT>
                    <a:lnB>
                      <a:noFill/>
                    </a:lnB>
                    <a:lnTlToBr>
                      <a:noFill/>
                    </a:lnTlToBr>
                    <a:lnBlToTr>
                      <a:noFill/>
                    </a:lnBlToTr>
                    <a:noFill/>
                  </a:tcPr>
                </a:tc>
                <a:extLst>
                  <a:ext uri="{0D108BD9-81ED-4DB2-BD59-A6C34878D82A}">
                    <a16:rowId xmlns:a16="http://schemas.microsoft.com/office/drawing/2014/main" val="10000"/>
                  </a:ext>
                </a:extLst>
              </a:tr>
              <a:tr h="297201">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1700" b="0" i="0" u="none" strike="noStrike" cap="none" normalizeH="0" baseline="0">
                          <a:ln>
                            <a:noFill/>
                          </a:ln>
                          <a:solidFill>
                            <a:schemeClr val="tx1"/>
                          </a:solidFill>
                          <a:effectLst/>
                          <a:latin typeface="+mn-lt"/>
                        </a:rPr>
                        <a:t>I</a:t>
                      </a:r>
                    </a:p>
                  </a:txBody>
                  <a:tcPr marT="34375" marB="34375" anchor="ctr" horzOverflow="overflow">
                    <a:lnL cap="flat">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1700" b="0" i="0" u="none" strike="noStrike" cap="none" normalizeH="0" baseline="0" dirty="0">
                          <a:ln>
                            <a:noFill/>
                          </a:ln>
                          <a:solidFill>
                            <a:schemeClr val="tx1"/>
                          </a:solidFill>
                          <a:effectLst/>
                          <a:latin typeface="+mn-lt"/>
                        </a:rPr>
                        <a:t>$12.10</a:t>
                      </a:r>
                    </a:p>
                  </a:txBody>
                  <a:tcPr marT="34375" marB="34375" anchor="ctr"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1700" b="0" i="0" u="none" strike="noStrike" cap="none" normalizeH="0" baseline="0">
                          <a:ln>
                            <a:noFill/>
                          </a:ln>
                          <a:solidFill>
                            <a:schemeClr val="tx1"/>
                          </a:solidFill>
                          <a:effectLst/>
                          <a:latin typeface="+mn-lt"/>
                        </a:rPr>
                        <a:t>$11.80</a:t>
                      </a:r>
                    </a:p>
                  </a:txBody>
                  <a:tcPr marT="34375" marB="34375" anchor="ctr"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1700" b="0" i="0" u="none" strike="noStrike" cap="none" normalizeH="0" baseline="0">
                          <a:ln>
                            <a:noFill/>
                          </a:ln>
                          <a:solidFill>
                            <a:schemeClr val="tx1"/>
                          </a:solidFill>
                          <a:effectLst/>
                          <a:latin typeface="+mn-lt"/>
                        </a:rPr>
                        <a:t>$12.90</a:t>
                      </a:r>
                    </a:p>
                  </a:txBody>
                  <a:tcPr marT="34375" marB="34375"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1"/>
                  </a:ext>
                </a:extLst>
              </a:tr>
              <a:tr h="295625">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1700" b="0" i="0" u="none" strike="noStrike" cap="none" normalizeH="0" baseline="0">
                          <a:ln>
                            <a:noFill/>
                          </a:ln>
                          <a:solidFill>
                            <a:schemeClr val="tx1"/>
                          </a:solidFill>
                          <a:effectLst/>
                          <a:latin typeface="+mn-lt"/>
                        </a:rPr>
                        <a:t>I</a:t>
                      </a:r>
                    </a:p>
                  </a:txBody>
                  <a:tcPr marT="34375" marB="34375" anchor="ctr" horzOverflow="overflow">
                    <a:lnL cap="flat">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1700" b="0" i="0" u="none" strike="noStrike" cap="none" normalizeH="0" baseline="0">
                          <a:ln>
                            <a:noFill/>
                          </a:ln>
                          <a:solidFill>
                            <a:schemeClr val="tx1"/>
                          </a:solidFill>
                          <a:effectLst/>
                          <a:latin typeface="+mn-lt"/>
                        </a:rPr>
                        <a:t>  11.80</a:t>
                      </a:r>
                    </a:p>
                  </a:txBody>
                  <a:tcPr marT="34375" marB="34375" anchor="ctr"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1700" b="0" i="0" u="none" strike="noStrike" cap="none" normalizeH="0" baseline="0">
                          <a:ln>
                            <a:noFill/>
                          </a:ln>
                          <a:solidFill>
                            <a:schemeClr val="tx1"/>
                          </a:solidFill>
                          <a:effectLst/>
                          <a:latin typeface="+mn-lt"/>
                        </a:rPr>
                        <a:t>  11.20</a:t>
                      </a:r>
                    </a:p>
                  </a:txBody>
                  <a:tcPr marT="34375" marB="34375" anchor="ctr"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1700" b="0" i="0" u="none" strike="noStrike" cap="none" normalizeH="0" baseline="0">
                          <a:ln>
                            <a:noFill/>
                          </a:ln>
                          <a:solidFill>
                            <a:schemeClr val="tx1"/>
                          </a:solidFill>
                          <a:effectLst/>
                          <a:latin typeface="+mn-lt"/>
                        </a:rPr>
                        <a:t>  12.70</a:t>
                      </a:r>
                    </a:p>
                  </a:txBody>
                  <a:tcPr marT="34375" marB="34375"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2"/>
                  </a:ext>
                </a:extLst>
              </a:tr>
              <a:tr h="295625">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1700" b="0" i="0" u="none" strike="noStrike" cap="none" normalizeH="0" baseline="0">
                          <a:ln>
                            <a:noFill/>
                          </a:ln>
                          <a:solidFill>
                            <a:schemeClr val="tx1"/>
                          </a:solidFill>
                          <a:effectLst/>
                          <a:latin typeface="+mn-lt"/>
                        </a:rPr>
                        <a:t>I</a:t>
                      </a:r>
                    </a:p>
                  </a:txBody>
                  <a:tcPr marT="34375" marB="34375" anchor="ctr" horzOverflow="overflow">
                    <a:lnL cap="flat">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1700" b="0" i="0" u="none" strike="noStrike" cap="none" normalizeH="0" baseline="0">
                          <a:ln>
                            <a:noFill/>
                          </a:ln>
                          <a:solidFill>
                            <a:schemeClr val="tx1"/>
                          </a:solidFill>
                          <a:effectLst/>
                          <a:latin typeface="+mn-lt"/>
                        </a:rPr>
                        <a:t>  12.10</a:t>
                      </a:r>
                    </a:p>
                  </a:txBody>
                  <a:tcPr marT="34375" marB="34375" anchor="ctr"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1700" b="0" i="0" u="none" strike="noStrike" cap="none" normalizeH="0" baseline="0">
                          <a:ln>
                            <a:noFill/>
                          </a:ln>
                          <a:solidFill>
                            <a:schemeClr val="tx1"/>
                          </a:solidFill>
                          <a:effectLst/>
                          <a:latin typeface="+mn-lt"/>
                        </a:rPr>
                        <a:t>  12.00</a:t>
                      </a:r>
                    </a:p>
                  </a:txBody>
                  <a:tcPr marT="34375" marB="34375" anchor="ctr"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1700" b="0" i="0" u="none" strike="noStrike" cap="none" normalizeH="0" baseline="0">
                          <a:ln>
                            <a:noFill/>
                          </a:ln>
                          <a:solidFill>
                            <a:schemeClr val="tx1"/>
                          </a:solidFill>
                          <a:effectLst/>
                          <a:latin typeface="+mn-lt"/>
                        </a:rPr>
                        <a:t>  12.20</a:t>
                      </a:r>
                    </a:p>
                  </a:txBody>
                  <a:tcPr marT="34375" marB="34375"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3"/>
                  </a:ext>
                </a:extLst>
              </a:tr>
              <a:tr h="298394">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1700" b="0" i="0" u="none" strike="noStrike" cap="none" normalizeH="0" baseline="0">
                          <a:ln>
                            <a:noFill/>
                          </a:ln>
                          <a:solidFill>
                            <a:schemeClr val="tx1"/>
                          </a:solidFill>
                          <a:effectLst/>
                          <a:latin typeface="+mn-lt"/>
                        </a:rPr>
                        <a:t>II</a:t>
                      </a:r>
                    </a:p>
                  </a:txBody>
                  <a:tcPr marT="34375" marB="34375" anchor="ctr" horzOverflow="overflow">
                    <a:lnL cap="flat">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1700" b="0" i="0" u="none" strike="noStrike" cap="none" normalizeH="0" baseline="0">
                          <a:ln>
                            <a:noFill/>
                          </a:ln>
                          <a:solidFill>
                            <a:schemeClr val="tx1"/>
                          </a:solidFill>
                          <a:effectLst/>
                          <a:latin typeface="+mn-lt"/>
                        </a:rPr>
                        <a:t>  12.40</a:t>
                      </a:r>
                    </a:p>
                  </a:txBody>
                  <a:tcPr marT="34375" marB="34375" anchor="ctr"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1700" b="0" i="0" u="none" strike="noStrike" cap="none" normalizeH="0" baseline="0">
                          <a:ln>
                            <a:noFill/>
                          </a:ln>
                          <a:solidFill>
                            <a:schemeClr val="tx1"/>
                          </a:solidFill>
                          <a:effectLst/>
                          <a:latin typeface="+mn-lt"/>
                        </a:rPr>
                        <a:t>  12.60</a:t>
                      </a:r>
                    </a:p>
                  </a:txBody>
                  <a:tcPr marT="34375" marB="34375" anchor="ctr"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1700" b="0" i="0" u="none" strike="noStrike" cap="none" normalizeH="0" baseline="0">
                          <a:ln>
                            <a:noFill/>
                          </a:ln>
                          <a:solidFill>
                            <a:schemeClr val="tx1"/>
                          </a:solidFill>
                          <a:effectLst/>
                          <a:latin typeface="+mn-lt"/>
                        </a:rPr>
                        <a:t>  13.00</a:t>
                      </a:r>
                    </a:p>
                  </a:txBody>
                  <a:tcPr marT="34375" marB="34375"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4"/>
                  </a:ext>
                </a:extLst>
              </a:tr>
              <a:tr h="297201">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1700" b="0" i="0" u="none" strike="noStrike" cap="none" normalizeH="0" baseline="0">
                          <a:ln>
                            <a:noFill/>
                          </a:ln>
                          <a:solidFill>
                            <a:schemeClr val="tx1"/>
                          </a:solidFill>
                          <a:effectLst/>
                          <a:latin typeface="+mn-lt"/>
                        </a:rPr>
                        <a:t>II</a:t>
                      </a:r>
                    </a:p>
                  </a:txBody>
                  <a:tcPr marT="34375" marB="34375" anchor="ctr" horzOverflow="overflow">
                    <a:lnL cap="flat">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1700" b="0" i="0" u="none" strike="noStrike" cap="none" normalizeH="0" baseline="0">
                          <a:ln>
                            <a:noFill/>
                          </a:ln>
                          <a:solidFill>
                            <a:schemeClr val="tx1"/>
                          </a:solidFill>
                          <a:effectLst/>
                          <a:latin typeface="+mn-lt"/>
                        </a:rPr>
                        <a:t>  12.50</a:t>
                      </a:r>
                    </a:p>
                  </a:txBody>
                  <a:tcPr marT="34375" marB="34375" anchor="ctr"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1700" b="0" i="0" u="none" strike="noStrike" cap="none" normalizeH="0" baseline="0">
                          <a:ln>
                            <a:noFill/>
                          </a:ln>
                          <a:solidFill>
                            <a:schemeClr val="tx1"/>
                          </a:solidFill>
                          <a:effectLst/>
                          <a:latin typeface="+mn-lt"/>
                        </a:rPr>
                        <a:t>  12.00</a:t>
                      </a:r>
                    </a:p>
                  </a:txBody>
                  <a:tcPr marT="34375" marB="34375" anchor="ctr" horzOverflow="overflow">
                    <a:lnL>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1700" b="0" i="0" u="none" strike="noStrike" cap="none" normalizeH="0" baseline="0">
                          <a:ln>
                            <a:noFill/>
                          </a:ln>
                          <a:solidFill>
                            <a:schemeClr val="tx1"/>
                          </a:solidFill>
                          <a:effectLst/>
                          <a:latin typeface="+mn-lt"/>
                        </a:rPr>
                        <a:t>  12.10</a:t>
                      </a:r>
                    </a:p>
                  </a:txBody>
                  <a:tcPr marT="34375" marB="34375"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5"/>
                  </a:ext>
                </a:extLst>
              </a:tr>
              <a:tr h="295625">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1700" b="0" i="0" u="none" strike="noStrike" cap="none" normalizeH="0" baseline="0">
                          <a:ln>
                            <a:noFill/>
                          </a:ln>
                          <a:solidFill>
                            <a:schemeClr val="tx1"/>
                          </a:solidFill>
                          <a:effectLst/>
                          <a:latin typeface="+mn-lt"/>
                        </a:rPr>
                        <a:t>II</a:t>
                      </a:r>
                    </a:p>
                  </a:txBody>
                  <a:tcPr marT="34375" marB="34375" anchor="ctr" horzOverflow="overflow">
                    <a:lnL cap="flat">
                      <a:noFill/>
                    </a:lnL>
                    <a:lnR>
                      <a:noFill/>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1700" b="0" i="0" u="none" strike="noStrike" cap="none" normalizeH="0" baseline="0">
                          <a:ln>
                            <a:noFill/>
                          </a:ln>
                          <a:solidFill>
                            <a:schemeClr val="tx1"/>
                          </a:solidFill>
                          <a:effectLst/>
                          <a:latin typeface="+mn-lt"/>
                        </a:rPr>
                        <a:t>  12.00</a:t>
                      </a:r>
                    </a:p>
                  </a:txBody>
                  <a:tcPr marT="34375" marB="34375" anchor="ctr" horzOverflow="overflow">
                    <a:lnL>
                      <a:noFill/>
                    </a:lnL>
                    <a:lnR>
                      <a:noFill/>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1700" b="0" i="0" u="none" strike="noStrike" cap="none" normalizeH="0" baseline="0">
                          <a:ln>
                            <a:noFill/>
                          </a:ln>
                          <a:solidFill>
                            <a:schemeClr val="tx1"/>
                          </a:solidFill>
                          <a:effectLst/>
                          <a:latin typeface="+mn-lt"/>
                        </a:rPr>
                        <a:t>  12.50</a:t>
                      </a:r>
                    </a:p>
                  </a:txBody>
                  <a:tcPr marT="34375" marB="34375" anchor="ctr" horzOverflow="overflow">
                    <a:lnL>
                      <a:noFill/>
                    </a:lnL>
                    <a:lnR>
                      <a:noFill/>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1700" b="0" i="0" u="none" strike="noStrike" cap="none" normalizeH="0" baseline="0" dirty="0">
                          <a:ln>
                            <a:noFill/>
                          </a:ln>
                          <a:solidFill>
                            <a:schemeClr val="tx1"/>
                          </a:solidFill>
                          <a:effectLst/>
                          <a:latin typeface="+mn-lt"/>
                        </a:rPr>
                        <a:t>  12.70</a:t>
                      </a:r>
                    </a:p>
                  </a:txBody>
                  <a:tcPr marT="34375" marB="34375" anchor="ctr" horzOverflow="overflow">
                    <a:lnL>
                      <a:noFill/>
                    </a:lnL>
                    <a:lnR cap="flat">
                      <a:noFill/>
                    </a:lnR>
                    <a:lnT>
                      <a:noFill/>
                    </a:lnT>
                    <a:lnB cap="flat">
                      <a:noFill/>
                    </a:lnB>
                    <a:lnTlToBr>
                      <a:noFill/>
                    </a:lnTlToBr>
                    <a:lnBlToTr>
                      <a:noFill/>
                    </a:lnBlToTr>
                    <a:noFill/>
                  </a:tcPr>
                </a:tc>
                <a:extLst>
                  <a:ext uri="{0D108BD9-81ED-4DB2-BD59-A6C34878D82A}">
                    <a16:rowId xmlns:a16="http://schemas.microsoft.com/office/drawing/2014/main" val="10006"/>
                  </a:ext>
                </a:extLst>
              </a:tr>
            </a:tbl>
          </a:graphicData>
        </a:graphic>
      </p:graphicFrame>
      <p:sp>
        <p:nvSpPr>
          <p:cNvPr id="8" name="Rectangle 15"/>
          <p:cNvSpPr txBox="1">
            <a:spLocks noChangeArrowheads="1"/>
          </p:cNvSpPr>
          <p:nvPr/>
        </p:nvSpPr>
        <p:spPr>
          <a:xfrm>
            <a:off x="478907" y="1087969"/>
            <a:ext cx="7886700" cy="546659"/>
          </a:xfrm>
          <a:prstGeom prst="rect">
            <a:avLst/>
          </a:prstGeom>
        </p:spPr>
        <p:txBody>
          <a:bodyPr/>
          <a:lstStyle>
            <a:lvl1pPr algn="l" defTabSz="914400" rtl="0" eaLnBrk="1" latinLnBrk="0" hangingPunct="1">
              <a:lnSpc>
                <a:spcPct val="90000"/>
              </a:lnSpc>
              <a:spcBef>
                <a:spcPct val="0"/>
              </a:spcBef>
              <a:buNone/>
              <a:defRPr sz="3200" kern="1200">
                <a:solidFill>
                  <a:schemeClr val="tx1"/>
                </a:solidFill>
                <a:latin typeface="+mn-lt"/>
                <a:ea typeface="+mj-ea"/>
                <a:cs typeface="+mj-cs"/>
              </a:defRPr>
            </a:lvl1pPr>
          </a:lstStyle>
          <a:p>
            <a:pPr fontAlgn="auto">
              <a:spcAft>
                <a:spcPts val="0"/>
              </a:spcAft>
              <a:defRPr/>
            </a:pPr>
            <a:r>
              <a:rPr lang="en-US" sz="2400" b="1" dirty="0"/>
              <a:t>Two-Factor Factorial Experiment</a:t>
            </a:r>
          </a:p>
        </p:txBody>
      </p:sp>
    </p:spTree>
    <p:extLst>
      <p:ext uri="{BB962C8B-B14F-4D97-AF65-F5344CB8AC3E}">
        <p14:creationId xmlns:p14="http://schemas.microsoft.com/office/powerpoint/2010/main" val="2655074560"/>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afterEffect">
                                  <p:stCondLst>
                                    <p:cond delay="1000"/>
                                  </p:stCondLst>
                                  <p:childTnLst>
                                    <p:set>
                                      <p:cBhvr>
                                        <p:cTn id="6" dur="1" fill="hold">
                                          <p:stCondLst>
                                            <p:cond delay="0"/>
                                          </p:stCondLst>
                                        </p:cTn>
                                        <p:tgtEl>
                                          <p:spTgt spid="222334"/>
                                        </p:tgtEl>
                                        <p:attrNameLst>
                                          <p:attrName>style.visibility</p:attrName>
                                        </p:attrNameLst>
                                      </p:cBhvr>
                                      <p:to>
                                        <p:strVal val="visible"/>
                                      </p:to>
                                    </p:set>
                                    <p:animEffect transition="in" filter="checkerboard(across)">
                                      <p:cBhvr>
                                        <p:cTn id="7" dur="500"/>
                                        <p:tgtEl>
                                          <p:spTgt spid="2223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8723" name="Rectangle 3"/>
          <p:cNvSpPr>
            <a:spLocks noGrp="1" noChangeArrowheads="1"/>
          </p:cNvSpPr>
          <p:nvPr>
            <p:ph idx="1"/>
          </p:nvPr>
        </p:nvSpPr>
        <p:spPr>
          <a:xfrm>
            <a:off x="687388" y="1560009"/>
            <a:ext cx="5353050" cy="383139"/>
          </a:xfrm>
        </p:spPr>
        <p:txBody>
          <a:bodyPr>
            <a:noAutofit/>
          </a:bodyPr>
          <a:lstStyle/>
          <a:p>
            <a:pPr marL="260214" indent="-260214">
              <a:buSzPct val="100000"/>
              <a:defRPr/>
            </a:pPr>
            <a:r>
              <a:rPr lang="en-US" sz="1800" dirty="0"/>
              <a:t>Factors</a:t>
            </a:r>
          </a:p>
        </p:txBody>
      </p:sp>
      <p:sp>
        <p:nvSpPr>
          <p:cNvPr id="158731" name="Text Box 11"/>
          <p:cNvSpPr txBox="1">
            <a:spLocks noChangeArrowheads="1"/>
          </p:cNvSpPr>
          <p:nvPr/>
        </p:nvSpPr>
        <p:spPr bwMode="auto">
          <a:xfrm>
            <a:off x="1138238" y="2983949"/>
            <a:ext cx="4959050" cy="369332"/>
          </a:xfrm>
          <a:prstGeom prst="rect">
            <a:avLst/>
          </a:prstGeom>
          <a:noFill/>
          <a:ln w="12700">
            <a:noFill/>
            <a:miter lim="800000"/>
            <a:headEnd/>
            <a:tailEnd/>
          </a:ln>
          <a:effectLst/>
        </p:spPr>
        <p:txBody>
          <a:bodyPr wrap="none">
            <a:spAutoFit/>
          </a:bodyPr>
          <a:lstStyle/>
          <a:p>
            <a:pPr marL="260214" indent="-260214">
              <a:buSzPct val="100000"/>
              <a:buFont typeface="Arial" panose="020B0604020202020204" pitchFamily="34" charset="0"/>
              <a:buChar char="•"/>
              <a:defRPr/>
            </a:pPr>
            <a:r>
              <a:rPr lang="en-US" dirty="0">
                <a:latin typeface="+mn-lt"/>
              </a:rPr>
              <a:t>Each experimental condition is repeated 3 times</a:t>
            </a:r>
          </a:p>
        </p:txBody>
      </p:sp>
      <p:sp>
        <p:nvSpPr>
          <p:cNvPr id="158732" name="Text Box 12"/>
          <p:cNvSpPr txBox="1">
            <a:spLocks noChangeArrowheads="1"/>
          </p:cNvSpPr>
          <p:nvPr/>
        </p:nvSpPr>
        <p:spPr bwMode="auto">
          <a:xfrm>
            <a:off x="1138239" y="2253479"/>
            <a:ext cx="3119893" cy="369332"/>
          </a:xfrm>
          <a:prstGeom prst="rect">
            <a:avLst/>
          </a:prstGeom>
          <a:noFill/>
          <a:ln w="12700">
            <a:noFill/>
            <a:miter lim="800000"/>
            <a:headEnd/>
            <a:tailEnd/>
          </a:ln>
          <a:effectLst/>
        </p:spPr>
        <p:txBody>
          <a:bodyPr wrap="none">
            <a:spAutoFit/>
          </a:bodyPr>
          <a:lstStyle/>
          <a:p>
            <a:pPr marL="260214" indent="-260214">
              <a:buSzPct val="100000"/>
              <a:buFont typeface="Arial" panose="020B0604020202020204" pitchFamily="34" charset="0"/>
              <a:buChar char="•"/>
              <a:defRPr/>
            </a:pPr>
            <a:r>
              <a:rPr lang="en-US" dirty="0">
                <a:latin typeface="+mn-lt"/>
              </a:rPr>
              <a:t>Factor B:   Location (3 levels)</a:t>
            </a:r>
          </a:p>
        </p:txBody>
      </p:sp>
      <p:sp>
        <p:nvSpPr>
          <p:cNvPr id="158733" name="Text Box 13"/>
          <p:cNvSpPr txBox="1">
            <a:spLocks noChangeArrowheads="1"/>
          </p:cNvSpPr>
          <p:nvPr/>
        </p:nvSpPr>
        <p:spPr bwMode="auto">
          <a:xfrm>
            <a:off x="1138238" y="1924052"/>
            <a:ext cx="3607398" cy="400110"/>
          </a:xfrm>
          <a:prstGeom prst="rect">
            <a:avLst/>
          </a:prstGeom>
          <a:noFill/>
          <a:ln w="12700">
            <a:noFill/>
            <a:miter lim="800000"/>
            <a:headEnd/>
            <a:tailEnd/>
          </a:ln>
          <a:effectLst/>
        </p:spPr>
        <p:txBody>
          <a:bodyPr wrap="none">
            <a:spAutoFit/>
          </a:bodyPr>
          <a:lstStyle/>
          <a:p>
            <a:pPr marL="260214" indent="-260214">
              <a:buSzPct val="100000"/>
              <a:buFont typeface="Arial" panose="020B0604020202020204" pitchFamily="34" charset="0"/>
              <a:buChar char="•"/>
              <a:defRPr/>
            </a:pPr>
            <a:r>
              <a:rPr lang="en-US" dirty="0">
                <a:latin typeface="+mn-lt"/>
              </a:rPr>
              <a:t>Factor A:   Industry Type (2 levels</a:t>
            </a:r>
            <a:r>
              <a:rPr lang="en-US" sz="2000" dirty="0">
                <a:latin typeface="+mn-lt"/>
              </a:rPr>
              <a:t>)</a:t>
            </a:r>
          </a:p>
        </p:txBody>
      </p:sp>
      <p:sp>
        <p:nvSpPr>
          <p:cNvPr id="158734" name="Rectangle 14"/>
          <p:cNvSpPr>
            <a:spLocks noChangeArrowheads="1"/>
          </p:cNvSpPr>
          <p:nvPr/>
        </p:nvSpPr>
        <p:spPr bwMode="auto">
          <a:xfrm>
            <a:off x="712540" y="2784815"/>
            <a:ext cx="7680000" cy="397462"/>
          </a:xfrm>
          <a:prstGeom prst="rect">
            <a:avLst/>
          </a:prstGeom>
          <a:noFill/>
          <a:ln w="12700">
            <a:noFill/>
            <a:miter lim="800000"/>
            <a:headEnd/>
            <a:tailEnd/>
          </a:ln>
          <a:effectLst/>
        </p:spPr>
        <p:txBody>
          <a:bodyPr lIns="68034" tIns="33420" rIns="68034" bIns="33420"/>
          <a:lstStyle/>
          <a:p>
            <a:pPr marL="260214" indent="-260214">
              <a:spcBef>
                <a:spcPct val="20000"/>
              </a:spcBef>
              <a:buSzPct val="100000"/>
              <a:buFont typeface="Arial" panose="020B0604020202020204" pitchFamily="34" charset="0"/>
              <a:buChar char="•"/>
              <a:defRPr/>
            </a:pPr>
            <a:r>
              <a:rPr lang="en-US" sz="1805" dirty="0">
                <a:latin typeface="+mn-lt"/>
              </a:rPr>
              <a:t>Replications</a:t>
            </a:r>
          </a:p>
        </p:txBody>
      </p:sp>
      <p:sp>
        <p:nvSpPr>
          <p:cNvPr id="10" name="Rectangle 15"/>
          <p:cNvSpPr txBox="1">
            <a:spLocks noChangeArrowheads="1"/>
          </p:cNvSpPr>
          <p:nvPr/>
        </p:nvSpPr>
        <p:spPr>
          <a:xfrm>
            <a:off x="505840" y="1089338"/>
            <a:ext cx="7886700" cy="546659"/>
          </a:xfrm>
          <a:prstGeom prst="rect">
            <a:avLst/>
          </a:prstGeom>
        </p:spPr>
        <p:txBody>
          <a:bodyPr/>
          <a:lstStyle>
            <a:lvl1pPr algn="l" defTabSz="914400" rtl="0" eaLnBrk="1" latinLnBrk="0" hangingPunct="1">
              <a:lnSpc>
                <a:spcPct val="90000"/>
              </a:lnSpc>
              <a:spcBef>
                <a:spcPct val="0"/>
              </a:spcBef>
              <a:buNone/>
              <a:defRPr sz="3200" kern="1200">
                <a:solidFill>
                  <a:schemeClr val="tx1"/>
                </a:solidFill>
                <a:latin typeface="+mn-lt"/>
                <a:ea typeface="+mj-ea"/>
                <a:cs typeface="+mj-cs"/>
              </a:defRPr>
            </a:lvl1pPr>
          </a:lstStyle>
          <a:p>
            <a:pPr fontAlgn="auto">
              <a:spcAft>
                <a:spcPts val="0"/>
              </a:spcAft>
              <a:defRPr/>
            </a:pPr>
            <a:r>
              <a:rPr lang="en-US" sz="2400" b="1" dirty="0"/>
              <a:t>Two-Factor Factorial Experiment</a:t>
            </a:r>
          </a:p>
        </p:txBody>
      </p:sp>
    </p:spTree>
    <p:extLst>
      <p:ext uri="{BB962C8B-B14F-4D97-AF65-F5344CB8AC3E}">
        <p14:creationId xmlns:p14="http://schemas.microsoft.com/office/powerpoint/2010/main" val="3256956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158723">
                                            <p:txEl>
                                              <p:pRg st="0" end="0"/>
                                            </p:txEl>
                                          </p:spTgt>
                                        </p:tgtEl>
                                        <p:attrNameLst>
                                          <p:attrName>style.visibility</p:attrName>
                                        </p:attrNameLst>
                                      </p:cBhvr>
                                      <p:to>
                                        <p:strVal val="visible"/>
                                      </p:to>
                                    </p:set>
                                    <p:animEffect transition="in" filter="slide(fromTop)">
                                      <p:cBhvr>
                                        <p:cTn id="7" dur="500"/>
                                        <p:tgtEl>
                                          <p:spTgt spid="158723">
                                            <p:txEl>
                                              <p:pRg st="0" end="0"/>
                                            </p:txEl>
                                          </p:spTgt>
                                        </p:tgtEl>
                                      </p:cBhvr>
                                    </p:animEffect>
                                  </p:childTnLst>
                                </p:cTn>
                              </p:par>
                            </p:childTnLst>
                          </p:cTn>
                        </p:par>
                        <p:par>
                          <p:cTn id="8" fill="hold">
                            <p:stCondLst>
                              <p:cond delay="500"/>
                            </p:stCondLst>
                            <p:childTnLst>
                              <p:par>
                                <p:cTn id="9" presetID="3" presetClass="entr" presetSubtype="10" fill="hold" grpId="0" nodeType="afterEffect">
                                  <p:stCondLst>
                                    <p:cond delay="1000"/>
                                  </p:stCondLst>
                                  <p:childTnLst>
                                    <p:set>
                                      <p:cBhvr>
                                        <p:cTn id="10" dur="1" fill="hold">
                                          <p:stCondLst>
                                            <p:cond delay="0"/>
                                          </p:stCondLst>
                                        </p:cTn>
                                        <p:tgtEl>
                                          <p:spTgt spid="158733"/>
                                        </p:tgtEl>
                                        <p:attrNameLst>
                                          <p:attrName>style.visibility</p:attrName>
                                        </p:attrNameLst>
                                      </p:cBhvr>
                                      <p:to>
                                        <p:strVal val="visible"/>
                                      </p:to>
                                    </p:set>
                                    <p:animEffect transition="in" filter="blinds(horizontal)">
                                      <p:cBhvr>
                                        <p:cTn id="11" dur="500"/>
                                        <p:tgtEl>
                                          <p:spTgt spid="158733"/>
                                        </p:tgtEl>
                                      </p:cBhvr>
                                    </p:animEffect>
                                  </p:childTnLst>
                                </p:cTn>
                              </p:par>
                            </p:childTnLst>
                          </p:cTn>
                        </p:par>
                        <p:par>
                          <p:cTn id="12" fill="hold">
                            <p:stCondLst>
                              <p:cond delay="2000"/>
                            </p:stCondLst>
                            <p:childTnLst>
                              <p:par>
                                <p:cTn id="13" presetID="3" presetClass="entr" presetSubtype="10" fill="hold" grpId="0" nodeType="afterEffect">
                                  <p:stCondLst>
                                    <p:cond delay="2000"/>
                                  </p:stCondLst>
                                  <p:childTnLst>
                                    <p:set>
                                      <p:cBhvr>
                                        <p:cTn id="14" dur="1" fill="hold">
                                          <p:stCondLst>
                                            <p:cond delay="0"/>
                                          </p:stCondLst>
                                        </p:cTn>
                                        <p:tgtEl>
                                          <p:spTgt spid="158732"/>
                                        </p:tgtEl>
                                        <p:attrNameLst>
                                          <p:attrName>style.visibility</p:attrName>
                                        </p:attrNameLst>
                                      </p:cBhvr>
                                      <p:to>
                                        <p:strVal val="visible"/>
                                      </p:to>
                                    </p:set>
                                    <p:animEffect transition="in" filter="blinds(horizontal)">
                                      <p:cBhvr>
                                        <p:cTn id="15" dur="500"/>
                                        <p:tgtEl>
                                          <p:spTgt spid="158732"/>
                                        </p:tgtEl>
                                      </p:cBhvr>
                                    </p:animEffect>
                                  </p:childTnLst>
                                </p:cTn>
                              </p:par>
                            </p:childTnLst>
                          </p:cTn>
                        </p:par>
                      </p:childTnLst>
                    </p:cTn>
                  </p:par>
                  <p:par>
                    <p:cTn id="16" fill="hold">
                      <p:stCondLst>
                        <p:cond delay="indefinite"/>
                      </p:stCondLst>
                      <p:childTnLst>
                        <p:par>
                          <p:cTn id="17" fill="hold">
                            <p:stCondLst>
                              <p:cond delay="0"/>
                            </p:stCondLst>
                            <p:childTnLst>
                              <p:par>
                                <p:cTn id="18" presetID="12" presetClass="entr" presetSubtype="1" fill="hold" grpId="0" nodeType="clickEffect">
                                  <p:stCondLst>
                                    <p:cond delay="0"/>
                                  </p:stCondLst>
                                  <p:childTnLst>
                                    <p:set>
                                      <p:cBhvr>
                                        <p:cTn id="19" dur="1" fill="hold">
                                          <p:stCondLst>
                                            <p:cond delay="0"/>
                                          </p:stCondLst>
                                        </p:cTn>
                                        <p:tgtEl>
                                          <p:spTgt spid="158734"/>
                                        </p:tgtEl>
                                        <p:attrNameLst>
                                          <p:attrName>style.visibility</p:attrName>
                                        </p:attrNameLst>
                                      </p:cBhvr>
                                      <p:to>
                                        <p:strVal val="visible"/>
                                      </p:to>
                                    </p:set>
                                    <p:animEffect transition="in" filter="slide(fromTop)">
                                      <p:cBhvr>
                                        <p:cTn id="20" dur="500"/>
                                        <p:tgtEl>
                                          <p:spTgt spid="158734"/>
                                        </p:tgtEl>
                                      </p:cBhvr>
                                    </p:animEffect>
                                  </p:childTnLst>
                                </p:cTn>
                              </p:par>
                            </p:childTnLst>
                          </p:cTn>
                        </p:par>
                        <p:par>
                          <p:cTn id="21" fill="hold">
                            <p:stCondLst>
                              <p:cond delay="500"/>
                            </p:stCondLst>
                            <p:childTnLst>
                              <p:par>
                                <p:cTn id="22" presetID="3" presetClass="entr" presetSubtype="10" fill="hold" grpId="0" nodeType="afterEffect">
                                  <p:stCondLst>
                                    <p:cond delay="1000"/>
                                  </p:stCondLst>
                                  <p:childTnLst>
                                    <p:set>
                                      <p:cBhvr>
                                        <p:cTn id="23" dur="1" fill="hold">
                                          <p:stCondLst>
                                            <p:cond delay="0"/>
                                          </p:stCondLst>
                                        </p:cTn>
                                        <p:tgtEl>
                                          <p:spTgt spid="158731"/>
                                        </p:tgtEl>
                                        <p:attrNameLst>
                                          <p:attrName>style.visibility</p:attrName>
                                        </p:attrNameLst>
                                      </p:cBhvr>
                                      <p:to>
                                        <p:strVal val="visible"/>
                                      </p:to>
                                    </p:set>
                                    <p:animEffect transition="in" filter="blinds(horizontal)">
                                      <p:cBhvr>
                                        <p:cTn id="24" dur="500"/>
                                        <p:tgtEl>
                                          <p:spTgt spid="1587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3" grpId="0" build="p" autoUpdateAnimBg="0"/>
      <p:bldP spid="158731" grpId="0" autoUpdateAnimBg="0"/>
      <p:bldP spid="158732" grpId="0" autoUpdateAnimBg="0"/>
      <p:bldP spid="158733" grpId="0" autoUpdateAnimBg="0"/>
      <p:bldP spid="158734" grpId="0" autoUpdateAnimBg="0"/>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79" name="Rectangle 23"/>
          <p:cNvSpPr>
            <a:spLocks noChangeArrowheads="1"/>
          </p:cNvSpPr>
          <p:nvPr/>
        </p:nvSpPr>
        <p:spPr bwMode="auto">
          <a:xfrm>
            <a:off x="689422" y="1733217"/>
            <a:ext cx="3810001" cy="354492"/>
          </a:xfrm>
          <a:prstGeom prst="rect">
            <a:avLst/>
          </a:prstGeom>
          <a:noFill/>
          <a:ln w="12700">
            <a:noFill/>
            <a:miter lim="800000"/>
            <a:headEnd/>
            <a:tailEnd/>
          </a:ln>
          <a:effectLst/>
        </p:spPr>
        <p:txBody>
          <a:bodyPr lIns="68034" tIns="33420" rIns="68034" bIns="33420"/>
          <a:lstStyle/>
          <a:p>
            <a:pPr marL="257827" indent="-257827">
              <a:lnSpc>
                <a:spcPct val="90000"/>
              </a:lnSpc>
              <a:spcBef>
                <a:spcPct val="20000"/>
              </a:spcBef>
              <a:buSzPct val="100000"/>
              <a:buFont typeface="Arial" panose="020B0604020202020204" pitchFamily="34" charset="0"/>
              <a:buChar char="•"/>
              <a:defRPr/>
            </a:pPr>
            <a:r>
              <a:rPr lang="en-US" sz="1805" dirty="0">
                <a:latin typeface="+mn-lt"/>
              </a:rPr>
              <a:t>ANOVA Table</a:t>
            </a:r>
          </a:p>
        </p:txBody>
      </p:sp>
      <p:grpSp>
        <p:nvGrpSpPr>
          <p:cNvPr id="3" name="Group 2"/>
          <p:cNvGrpSpPr/>
          <p:nvPr/>
        </p:nvGrpSpPr>
        <p:grpSpPr>
          <a:xfrm>
            <a:off x="759866" y="2136356"/>
            <a:ext cx="7704933" cy="2794165"/>
            <a:chOff x="1010649" y="1709738"/>
            <a:chExt cx="10247828" cy="3716337"/>
          </a:xfrm>
        </p:grpSpPr>
        <p:sp>
          <p:nvSpPr>
            <p:cNvPr id="224258" name="Rectangle 2"/>
            <p:cNvSpPr>
              <a:spLocks noChangeArrowheads="1"/>
            </p:cNvSpPr>
            <p:nvPr/>
          </p:nvSpPr>
          <p:spPr bwMode="auto">
            <a:xfrm>
              <a:off x="1010649" y="1709738"/>
              <a:ext cx="10247828" cy="3716337"/>
            </a:xfrm>
            <a:prstGeom prst="rect">
              <a:avLst/>
            </a:prstGeom>
            <a:solidFill>
              <a:schemeClr val="bg2"/>
            </a:solidFill>
            <a:ln w="12700">
              <a:solidFill>
                <a:schemeClr val="tx1"/>
              </a:solidFill>
              <a:miter lim="800000"/>
              <a:headEnd/>
              <a:tailEnd/>
            </a:ln>
            <a:effectLst/>
            <a:scene3d>
              <a:camera prst="orthographicFront">
                <a:rot lat="0" lon="0" rev="0"/>
              </a:camera>
              <a:lightRig rig="balanced" dir="t">
                <a:rot lat="0" lon="0" rev="8700000"/>
              </a:lightRig>
            </a:scene3d>
            <a:sp3d/>
          </p:spPr>
          <p:txBody>
            <a:bodyPr wrap="none" anchor="ctr"/>
            <a:lstStyle/>
            <a:p>
              <a:pPr>
                <a:defRPr/>
              </a:pPr>
              <a:endParaRPr lang="en-US">
                <a:effectLst/>
                <a:latin typeface="+mn-lt"/>
              </a:endParaRPr>
            </a:p>
          </p:txBody>
        </p:sp>
        <p:sp>
          <p:nvSpPr>
            <p:cNvPr id="224259" name="Line 3"/>
            <p:cNvSpPr>
              <a:spLocks noChangeShapeType="1"/>
            </p:cNvSpPr>
            <p:nvPr/>
          </p:nvSpPr>
          <p:spPr bwMode="auto">
            <a:xfrm>
              <a:off x="1400934" y="2676525"/>
              <a:ext cx="9539641" cy="0"/>
            </a:xfrm>
            <a:prstGeom prst="line">
              <a:avLst/>
            </a:prstGeom>
            <a:noFill/>
            <a:ln w="12700">
              <a:solidFill>
                <a:schemeClr val="tx1"/>
              </a:solidFill>
              <a:round/>
              <a:headEnd/>
              <a:tailEnd/>
            </a:ln>
            <a:effectLst/>
          </p:spPr>
          <p:txBody>
            <a:bodyPr wrap="none" anchor="ctr"/>
            <a:lstStyle/>
            <a:p>
              <a:pPr>
                <a:defRPr/>
              </a:pPr>
              <a:endParaRPr lang="en-US">
                <a:effectLst/>
                <a:latin typeface="+mn-lt"/>
              </a:endParaRPr>
            </a:p>
          </p:txBody>
        </p:sp>
        <p:sp>
          <p:nvSpPr>
            <p:cNvPr id="224260" name="Line 4"/>
            <p:cNvSpPr>
              <a:spLocks noChangeShapeType="1"/>
            </p:cNvSpPr>
            <p:nvPr/>
          </p:nvSpPr>
          <p:spPr bwMode="auto">
            <a:xfrm>
              <a:off x="1400934" y="4795838"/>
              <a:ext cx="9571311" cy="0"/>
            </a:xfrm>
            <a:prstGeom prst="line">
              <a:avLst/>
            </a:prstGeom>
            <a:noFill/>
            <a:ln w="12700">
              <a:solidFill>
                <a:schemeClr val="tx1"/>
              </a:solidFill>
              <a:round/>
              <a:headEnd/>
              <a:tailEnd/>
            </a:ln>
            <a:effectLst/>
          </p:spPr>
          <p:txBody>
            <a:bodyPr wrap="none" anchor="ctr"/>
            <a:lstStyle/>
            <a:p>
              <a:pPr>
                <a:defRPr/>
              </a:pPr>
              <a:endParaRPr lang="en-US">
                <a:effectLst/>
                <a:latin typeface="+mn-lt"/>
              </a:endParaRPr>
            </a:p>
          </p:txBody>
        </p:sp>
        <p:sp>
          <p:nvSpPr>
            <p:cNvPr id="224261" name="Text Box 5"/>
            <p:cNvSpPr txBox="1">
              <a:spLocks noChangeArrowheads="1"/>
            </p:cNvSpPr>
            <p:nvPr/>
          </p:nvSpPr>
          <p:spPr bwMode="auto">
            <a:xfrm>
              <a:off x="1426281" y="1833563"/>
              <a:ext cx="1422249" cy="787836"/>
            </a:xfrm>
            <a:prstGeom prst="rect">
              <a:avLst/>
            </a:prstGeom>
            <a:noFill/>
            <a:ln w="12700">
              <a:noFill/>
              <a:miter lim="800000"/>
              <a:headEnd/>
              <a:tailEnd/>
            </a:ln>
            <a:effectLst/>
          </p:spPr>
          <p:txBody>
            <a:bodyPr wrap="none">
              <a:spAutoFit/>
            </a:bodyPr>
            <a:lstStyle/>
            <a:p>
              <a:pPr>
                <a:lnSpc>
                  <a:spcPct val="90000"/>
                </a:lnSpc>
                <a:defRPr/>
              </a:pPr>
              <a:r>
                <a:rPr lang="en-US" sz="1805">
                  <a:latin typeface="+mn-lt"/>
                </a:rPr>
                <a:t>Source of</a:t>
              </a:r>
            </a:p>
            <a:p>
              <a:pPr>
                <a:lnSpc>
                  <a:spcPct val="90000"/>
                </a:lnSpc>
                <a:defRPr/>
              </a:pPr>
              <a:r>
                <a:rPr lang="en-US" sz="1805">
                  <a:latin typeface="+mn-lt"/>
                </a:rPr>
                <a:t>Variation</a:t>
              </a:r>
            </a:p>
          </p:txBody>
        </p:sp>
        <p:sp>
          <p:nvSpPr>
            <p:cNvPr id="224262" name="Text Box 6"/>
            <p:cNvSpPr txBox="1">
              <a:spLocks noChangeArrowheads="1"/>
            </p:cNvSpPr>
            <p:nvPr/>
          </p:nvSpPr>
          <p:spPr bwMode="auto">
            <a:xfrm>
              <a:off x="3430610" y="1833563"/>
              <a:ext cx="1232922" cy="787836"/>
            </a:xfrm>
            <a:prstGeom prst="rect">
              <a:avLst/>
            </a:prstGeom>
            <a:noFill/>
            <a:ln w="12700">
              <a:noFill/>
              <a:miter lim="800000"/>
              <a:headEnd/>
              <a:tailEnd/>
            </a:ln>
            <a:effectLst/>
          </p:spPr>
          <p:txBody>
            <a:bodyPr wrap="none">
              <a:spAutoFit/>
            </a:bodyPr>
            <a:lstStyle/>
            <a:p>
              <a:pPr>
                <a:lnSpc>
                  <a:spcPct val="90000"/>
                </a:lnSpc>
                <a:defRPr/>
              </a:pPr>
              <a:r>
                <a:rPr lang="en-US" sz="1805">
                  <a:latin typeface="+mn-lt"/>
                </a:rPr>
                <a:t>Sum of</a:t>
              </a:r>
            </a:p>
            <a:p>
              <a:pPr>
                <a:lnSpc>
                  <a:spcPct val="90000"/>
                </a:lnSpc>
                <a:defRPr/>
              </a:pPr>
              <a:r>
                <a:rPr lang="en-US" sz="1805">
                  <a:latin typeface="+mn-lt"/>
                </a:rPr>
                <a:t>Squares</a:t>
              </a:r>
            </a:p>
          </p:txBody>
        </p:sp>
        <p:sp>
          <p:nvSpPr>
            <p:cNvPr id="224263" name="Text Box 7"/>
            <p:cNvSpPr txBox="1">
              <a:spLocks noChangeArrowheads="1"/>
            </p:cNvSpPr>
            <p:nvPr/>
          </p:nvSpPr>
          <p:spPr bwMode="auto">
            <a:xfrm>
              <a:off x="5147497" y="1833563"/>
              <a:ext cx="1588974" cy="787836"/>
            </a:xfrm>
            <a:prstGeom prst="rect">
              <a:avLst/>
            </a:prstGeom>
            <a:noFill/>
            <a:ln w="12700">
              <a:noFill/>
              <a:miter lim="800000"/>
              <a:headEnd/>
              <a:tailEnd/>
            </a:ln>
            <a:effectLst/>
          </p:spPr>
          <p:txBody>
            <a:bodyPr wrap="none">
              <a:spAutoFit/>
            </a:bodyPr>
            <a:lstStyle/>
            <a:p>
              <a:pPr>
                <a:lnSpc>
                  <a:spcPct val="90000"/>
                </a:lnSpc>
                <a:defRPr/>
              </a:pPr>
              <a:r>
                <a:rPr lang="en-US" sz="1805">
                  <a:latin typeface="+mn-lt"/>
                </a:rPr>
                <a:t>Degrees of</a:t>
              </a:r>
            </a:p>
            <a:p>
              <a:pPr>
                <a:lnSpc>
                  <a:spcPct val="90000"/>
                </a:lnSpc>
                <a:defRPr/>
              </a:pPr>
              <a:r>
                <a:rPr lang="en-US" sz="1805">
                  <a:latin typeface="+mn-lt"/>
                </a:rPr>
                <a:t>Freedom</a:t>
              </a:r>
            </a:p>
          </p:txBody>
        </p:sp>
        <p:sp>
          <p:nvSpPr>
            <p:cNvPr id="224264" name="Text Box 8"/>
            <p:cNvSpPr txBox="1">
              <a:spLocks noChangeArrowheads="1"/>
            </p:cNvSpPr>
            <p:nvPr/>
          </p:nvSpPr>
          <p:spPr bwMode="auto">
            <a:xfrm>
              <a:off x="7069465" y="1852613"/>
              <a:ext cx="1113528" cy="787836"/>
            </a:xfrm>
            <a:prstGeom prst="rect">
              <a:avLst/>
            </a:prstGeom>
            <a:noFill/>
            <a:ln w="12700">
              <a:noFill/>
              <a:miter lim="800000"/>
              <a:headEnd/>
              <a:tailEnd/>
            </a:ln>
            <a:effectLst/>
          </p:spPr>
          <p:txBody>
            <a:bodyPr wrap="none">
              <a:spAutoFit/>
            </a:bodyPr>
            <a:lstStyle/>
            <a:p>
              <a:pPr>
                <a:lnSpc>
                  <a:spcPct val="90000"/>
                </a:lnSpc>
                <a:defRPr/>
              </a:pPr>
              <a:r>
                <a:rPr lang="en-US" sz="1805" dirty="0">
                  <a:latin typeface="+mn-lt"/>
                </a:rPr>
                <a:t>Mean</a:t>
              </a:r>
            </a:p>
            <a:p>
              <a:pPr>
                <a:lnSpc>
                  <a:spcPct val="90000"/>
                </a:lnSpc>
                <a:defRPr/>
              </a:pPr>
              <a:r>
                <a:rPr lang="en-US" sz="1805" dirty="0">
                  <a:latin typeface="+mn-lt"/>
                </a:rPr>
                <a:t>Square</a:t>
              </a:r>
            </a:p>
          </p:txBody>
        </p:sp>
        <p:sp>
          <p:nvSpPr>
            <p:cNvPr id="224265" name="Text Box 9"/>
            <p:cNvSpPr txBox="1">
              <a:spLocks noChangeArrowheads="1"/>
            </p:cNvSpPr>
            <p:nvPr/>
          </p:nvSpPr>
          <p:spPr bwMode="auto">
            <a:xfrm>
              <a:off x="8836115" y="2151064"/>
              <a:ext cx="386327" cy="492247"/>
            </a:xfrm>
            <a:prstGeom prst="rect">
              <a:avLst/>
            </a:prstGeom>
            <a:noFill/>
            <a:ln w="12700">
              <a:noFill/>
              <a:miter lim="800000"/>
              <a:headEnd/>
              <a:tailEnd/>
            </a:ln>
            <a:effectLst/>
          </p:spPr>
          <p:txBody>
            <a:bodyPr wrap="none">
              <a:spAutoFit/>
            </a:bodyPr>
            <a:lstStyle/>
            <a:p>
              <a:pPr>
                <a:defRPr/>
              </a:pPr>
              <a:r>
                <a:rPr lang="en-US" sz="1805" i="1" dirty="0">
                  <a:latin typeface="+mn-lt"/>
                </a:rPr>
                <a:t>F</a:t>
              </a:r>
            </a:p>
          </p:txBody>
        </p:sp>
        <p:sp>
          <p:nvSpPr>
            <p:cNvPr id="224266" name="Text Box 10"/>
            <p:cNvSpPr txBox="1">
              <a:spLocks noChangeArrowheads="1"/>
            </p:cNvSpPr>
            <p:nvPr/>
          </p:nvSpPr>
          <p:spPr bwMode="auto">
            <a:xfrm>
              <a:off x="1529006" y="2776538"/>
              <a:ext cx="1272664" cy="492247"/>
            </a:xfrm>
            <a:prstGeom prst="rect">
              <a:avLst/>
            </a:prstGeom>
            <a:noFill/>
            <a:ln w="12700">
              <a:noFill/>
              <a:miter lim="800000"/>
              <a:headEnd/>
              <a:tailEnd/>
            </a:ln>
            <a:effectLst/>
          </p:spPr>
          <p:txBody>
            <a:bodyPr wrap="none">
              <a:spAutoFit/>
            </a:bodyPr>
            <a:lstStyle/>
            <a:p>
              <a:pPr algn="l">
                <a:defRPr/>
              </a:pPr>
              <a:r>
                <a:rPr lang="en-US" sz="1805">
                  <a:latin typeface="+mn-lt"/>
                </a:rPr>
                <a:t>Factor A</a:t>
              </a:r>
            </a:p>
          </p:txBody>
        </p:sp>
        <p:sp>
          <p:nvSpPr>
            <p:cNvPr id="224267" name="Text Box 11"/>
            <p:cNvSpPr txBox="1">
              <a:spLocks noChangeArrowheads="1"/>
            </p:cNvSpPr>
            <p:nvPr/>
          </p:nvSpPr>
          <p:spPr bwMode="auto">
            <a:xfrm>
              <a:off x="1715059" y="4243388"/>
              <a:ext cx="873885" cy="492247"/>
            </a:xfrm>
            <a:prstGeom prst="rect">
              <a:avLst/>
            </a:prstGeom>
            <a:noFill/>
            <a:ln w="12700">
              <a:noFill/>
              <a:miter lim="800000"/>
              <a:headEnd/>
              <a:tailEnd/>
            </a:ln>
            <a:effectLst/>
          </p:spPr>
          <p:txBody>
            <a:bodyPr wrap="none">
              <a:spAutoFit/>
            </a:bodyPr>
            <a:lstStyle/>
            <a:p>
              <a:pPr>
                <a:defRPr/>
              </a:pPr>
              <a:r>
                <a:rPr lang="en-US" sz="1805" dirty="0">
                  <a:latin typeface="+mn-lt"/>
                </a:rPr>
                <a:t>Error</a:t>
              </a:r>
            </a:p>
          </p:txBody>
        </p:sp>
        <p:sp>
          <p:nvSpPr>
            <p:cNvPr id="224268" name="Text Box 12"/>
            <p:cNvSpPr txBox="1">
              <a:spLocks noChangeArrowheads="1"/>
            </p:cNvSpPr>
            <p:nvPr/>
          </p:nvSpPr>
          <p:spPr bwMode="auto">
            <a:xfrm>
              <a:off x="1728973" y="4891088"/>
              <a:ext cx="845571" cy="492247"/>
            </a:xfrm>
            <a:prstGeom prst="rect">
              <a:avLst/>
            </a:prstGeom>
            <a:noFill/>
            <a:ln w="12700">
              <a:noFill/>
              <a:miter lim="800000"/>
              <a:headEnd/>
              <a:tailEnd/>
            </a:ln>
            <a:effectLst/>
          </p:spPr>
          <p:txBody>
            <a:bodyPr wrap="none">
              <a:spAutoFit/>
            </a:bodyPr>
            <a:lstStyle/>
            <a:p>
              <a:pPr>
                <a:defRPr/>
              </a:pPr>
              <a:r>
                <a:rPr lang="en-US" sz="1805" dirty="0">
                  <a:latin typeface="+mn-lt"/>
                </a:rPr>
                <a:t>Total</a:t>
              </a:r>
            </a:p>
          </p:txBody>
        </p:sp>
        <p:sp>
          <p:nvSpPr>
            <p:cNvPr id="224269" name="Text Box 13"/>
            <p:cNvSpPr txBox="1">
              <a:spLocks noChangeArrowheads="1"/>
            </p:cNvSpPr>
            <p:nvPr/>
          </p:nvSpPr>
          <p:spPr bwMode="auto">
            <a:xfrm>
              <a:off x="5780965" y="2795588"/>
              <a:ext cx="401253" cy="492247"/>
            </a:xfrm>
            <a:prstGeom prst="rect">
              <a:avLst/>
            </a:prstGeom>
            <a:noFill/>
            <a:ln w="12700">
              <a:noFill/>
              <a:miter lim="800000"/>
              <a:headEnd/>
              <a:tailEnd/>
            </a:ln>
            <a:effectLst/>
          </p:spPr>
          <p:txBody>
            <a:bodyPr wrap="none">
              <a:spAutoFit/>
            </a:bodyPr>
            <a:lstStyle/>
            <a:p>
              <a:pPr algn="l">
                <a:defRPr/>
              </a:pPr>
              <a:r>
                <a:rPr lang="en-US" sz="1805">
                  <a:latin typeface="+mn-lt"/>
                </a:rPr>
                <a:t>1</a:t>
              </a:r>
            </a:p>
          </p:txBody>
        </p:sp>
        <p:sp>
          <p:nvSpPr>
            <p:cNvPr id="224270" name="Text Box 14"/>
            <p:cNvSpPr txBox="1">
              <a:spLocks noChangeArrowheads="1"/>
            </p:cNvSpPr>
            <p:nvPr/>
          </p:nvSpPr>
          <p:spPr bwMode="auto">
            <a:xfrm>
              <a:off x="5613832" y="4891088"/>
              <a:ext cx="556891" cy="492247"/>
            </a:xfrm>
            <a:prstGeom prst="rect">
              <a:avLst/>
            </a:prstGeom>
            <a:noFill/>
            <a:ln w="12700">
              <a:noFill/>
              <a:miter lim="800000"/>
              <a:headEnd/>
              <a:tailEnd/>
            </a:ln>
            <a:effectLst/>
          </p:spPr>
          <p:txBody>
            <a:bodyPr wrap="none">
              <a:spAutoFit/>
            </a:bodyPr>
            <a:lstStyle/>
            <a:p>
              <a:pPr algn="l">
                <a:defRPr/>
              </a:pPr>
              <a:r>
                <a:rPr lang="en-US" sz="1805" dirty="0">
                  <a:latin typeface="+mn-lt"/>
                </a:rPr>
                <a:t>17</a:t>
              </a:r>
            </a:p>
          </p:txBody>
        </p:sp>
        <p:sp>
          <p:nvSpPr>
            <p:cNvPr id="224271" name="Text Box 15"/>
            <p:cNvSpPr txBox="1">
              <a:spLocks noChangeArrowheads="1"/>
            </p:cNvSpPr>
            <p:nvPr/>
          </p:nvSpPr>
          <p:spPr bwMode="auto">
            <a:xfrm>
              <a:off x="3816938" y="2776538"/>
              <a:ext cx="633644" cy="492247"/>
            </a:xfrm>
            <a:prstGeom prst="rect">
              <a:avLst/>
            </a:prstGeom>
            <a:noFill/>
            <a:ln w="12700">
              <a:noFill/>
              <a:miter lim="800000"/>
              <a:headEnd/>
              <a:tailEnd/>
            </a:ln>
            <a:effectLst/>
          </p:spPr>
          <p:txBody>
            <a:bodyPr wrap="none">
              <a:spAutoFit/>
            </a:bodyPr>
            <a:lstStyle/>
            <a:p>
              <a:pPr algn="l">
                <a:defRPr/>
              </a:pPr>
              <a:r>
                <a:rPr lang="en-US" sz="1805" dirty="0">
                  <a:latin typeface="+mn-lt"/>
                </a:rPr>
                <a:t>.50</a:t>
              </a:r>
            </a:p>
          </p:txBody>
        </p:sp>
        <p:sp>
          <p:nvSpPr>
            <p:cNvPr id="224272" name="Text Box 16"/>
            <p:cNvSpPr txBox="1">
              <a:spLocks noChangeArrowheads="1"/>
            </p:cNvSpPr>
            <p:nvPr/>
          </p:nvSpPr>
          <p:spPr bwMode="auto">
            <a:xfrm>
              <a:off x="3656734" y="4243388"/>
              <a:ext cx="789285" cy="492247"/>
            </a:xfrm>
            <a:prstGeom prst="rect">
              <a:avLst/>
            </a:prstGeom>
            <a:noFill/>
            <a:ln w="12700">
              <a:noFill/>
              <a:miter lim="800000"/>
              <a:headEnd/>
              <a:tailEnd/>
            </a:ln>
            <a:effectLst/>
          </p:spPr>
          <p:txBody>
            <a:bodyPr wrap="none">
              <a:spAutoFit/>
            </a:bodyPr>
            <a:lstStyle/>
            <a:p>
              <a:pPr algn="l">
                <a:defRPr/>
              </a:pPr>
              <a:r>
                <a:rPr lang="en-US" sz="1805" dirty="0">
                  <a:latin typeface="+mn-lt"/>
                </a:rPr>
                <a:t>1.43</a:t>
              </a:r>
            </a:p>
          </p:txBody>
        </p:sp>
        <p:sp>
          <p:nvSpPr>
            <p:cNvPr id="224273" name="Text Box 17"/>
            <p:cNvSpPr txBox="1">
              <a:spLocks noChangeArrowheads="1"/>
            </p:cNvSpPr>
            <p:nvPr/>
          </p:nvSpPr>
          <p:spPr bwMode="auto">
            <a:xfrm>
              <a:off x="3656734" y="4891088"/>
              <a:ext cx="789285" cy="492247"/>
            </a:xfrm>
            <a:prstGeom prst="rect">
              <a:avLst/>
            </a:prstGeom>
            <a:noFill/>
            <a:ln w="12700">
              <a:noFill/>
              <a:miter lim="800000"/>
              <a:headEnd/>
              <a:tailEnd/>
            </a:ln>
            <a:effectLst/>
          </p:spPr>
          <p:txBody>
            <a:bodyPr wrap="none">
              <a:spAutoFit/>
            </a:bodyPr>
            <a:lstStyle/>
            <a:p>
              <a:pPr algn="l">
                <a:defRPr/>
              </a:pPr>
              <a:r>
                <a:rPr lang="en-US" sz="1805" dirty="0">
                  <a:latin typeface="+mn-lt"/>
                </a:rPr>
                <a:t>3.42</a:t>
              </a:r>
            </a:p>
          </p:txBody>
        </p:sp>
        <p:sp>
          <p:nvSpPr>
            <p:cNvPr id="224274" name="Text Box 18"/>
            <p:cNvSpPr txBox="1">
              <a:spLocks noChangeArrowheads="1"/>
            </p:cNvSpPr>
            <p:nvPr/>
          </p:nvSpPr>
          <p:spPr bwMode="auto">
            <a:xfrm>
              <a:off x="5625907" y="4243388"/>
              <a:ext cx="556891" cy="492247"/>
            </a:xfrm>
            <a:prstGeom prst="rect">
              <a:avLst/>
            </a:prstGeom>
            <a:noFill/>
            <a:ln w="12700">
              <a:noFill/>
              <a:miter lim="800000"/>
              <a:headEnd/>
              <a:tailEnd/>
            </a:ln>
            <a:effectLst/>
          </p:spPr>
          <p:txBody>
            <a:bodyPr wrap="none">
              <a:spAutoFit/>
            </a:bodyPr>
            <a:lstStyle/>
            <a:p>
              <a:pPr algn="l">
                <a:defRPr/>
              </a:pPr>
              <a:r>
                <a:rPr lang="en-US" sz="1805" dirty="0">
                  <a:latin typeface="+mn-lt"/>
                </a:rPr>
                <a:t>12</a:t>
              </a:r>
            </a:p>
          </p:txBody>
        </p:sp>
        <p:sp>
          <p:nvSpPr>
            <p:cNvPr id="224276" name="Text Box 20"/>
            <p:cNvSpPr txBox="1">
              <a:spLocks noChangeArrowheads="1"/>
            </p:cNvSpPr>
            <p:nvPr/>
          </p:nvSpPr>
          <p:spPr bwMode="auto">
            <a:xfrm>
              <a:off x="7335373" y="2776538"/>
              <a:ext cx="633644" cy="492247"/>
            </a:xfrm>
            <a:prstGeom prst="rect">
              <a:avLst/>
            </a:prstGeom>
            <a:noFill/>
            <a:ln w="12700">
              <a:noFill/>
              <a:miter lim="800000"/>
              <a:headEnd/>
              <a:tailEnd/>
            </a:ln>
            <a:effectLst/>
          </p:spPr>
          <p:txBody>
            <a:bodyPr wrap="none">
              <a:spAutoFit/>
            </a:bodyPr>
            <a:lstStyle/>
            <a:p>
              <a:pPr algn="l">
                <a:defRPr/>
              </a:pPr>
              <a:r>
                <a:rPr lang="en-US" sz="1805">
                  <a:latin typeface="+mn-lt"/>
                </a:rPr>
                <a:t>.50</a:t>
              </a:r>
            </a:p>
          </p:txBody>
        </p:sp>
        <p:sp>
          <p:nvSpPr>
            <p:cNvPr id="224277" name="Text Box 21"/>
            <p:cNvSpPr txBox="1">
              <a:spLocks noChangeArrowheads="1"/>
            </p:cNvSpPr>
            <p:nvPr/>
          </p:nvSpPr>
          <p:spPr bwMode="auto">
            <a:xfrm>
              <a:off x="7310036" y="4243388"/>
              <a:ext cx="633644" cy="492247"/>
            </a:xfrm>
            <a:prstGeom prst="rect">
              <a:avLst/>
            </a:prstGeom>
            <a:noFill/>
            <a:ln w="12700">
              <a:noFill/>
              <a:miter lim="800000"/>
              <a:headEnd/>
              <a:tailEnd/>
            </a:ln>
            <a:effectLst/>
          </p:spPr>
          <p:txBody>
            <a:bodyPr wrap="none">
              <a:spAutoFit/>
            </a:bodyPr>
            <a:lstStyle/>
            <a:p>
              <a:pPr algn="l">
                <a:defRPr/>
              </a:pPr>
              <a:r>
                <a:rPr lang="en-US" sz="1805">
                  <a:latin typeface="+mn-lt"/>
                </a:rPr>
                <a:t>.12</a:t>
              </a:r>
            </a:p>
          </p:txBody>
        </p:sp>
        <p:sp>
          <p:nvSpPr>
            <p:cNvPr id="224278" name="Text Box 22"/>
            <p:cNvSpPr txBox="1">
              <a:spLocks noChangeArrowheads="1"/>
            </p:cNvSpPr>
            <p:nvPr/>
          </p:nvSpPr>
          <p:spPr bwMode="auto">
            <a:xfrm>
              <a:off x="8620442" y="2776538"/>
              <a:ext cx="789285" cy="492247"/>
            </a:xfrm>
            <a:prstGeom prst="rect">
              <a:avLst/>
            </a:prstGeom>
            <a:noFill/>
            <a:ln w="12700">
              <a:noFill/>
              <a:miter lim="800000"/>
              <a:headEnd/>
              <a:tailEnd/>
            </a:ln>
            <a:effectLst/>
          </p:spPr>
          <p:txBody>
            <a:bodyPr wrap="none">
              <a:spAutoFit/>
            </a:bodyPr>
            <a:lstStyle/>
            <a:p>
              <a:pPr algn="l">
                <a:defRPr/>
              </a:pPr>
              <a:r>
                <a:rPr lang="en-US" sz="1805">
                  <a:latin typeface="+mn-lt"/>
                </a:rPr>
                <a:t>4.19</a:t>
              </a:r>
            </a:p>
          </p:txBody>
        </p:sp>
        <p:sp>
          <p:nvSpPr>
            <p:cNvPr id="224280" name="Text Box 24"/>
            <p:cNvSpPr txBox="1">
              <a:spLocks noChangeArrowheads="1"/>
            </p:cNvSpPr>
            <p:nvPr/>
          </p:nvSpPr>
          <p:spPr bwMode="auto">
            <a:xfrm>
              <a:off x="1545898" y="3290887"/>
              <a:ext cx="1262002" cy="492247"/>
            </a:xfrm>
            <a:prstGeom prst="rect">
              <a:avLst/>
            </a:prstGeom>
            <a:noFill/>
            <a:ln w="12700">
              <a:noFill/>
              <a:miter lim="800000"/>
              <a:headEnd/>
              <a:tailEnd/>
            </a:ln>
            <a:effectLst/>
          </p:spPr>
          <p:txBody>
            <a:bodyPr wrap="none">
              <a:spAutoFit/>
            </a:bodyPr>
            <a:lstStyle/>
            <a:p>
              <a:pPr algn="l">
                <a:defRPr/>
              </a:pPr>
              <a:r>
                <a:rPr lang="en-US" sz="1805">
                  <a:latin typeface="+mn-lt"/>
                </a:rPr>
                <a:t>Factor B</a:t>
              </a:r>
            </a:p>
          </p:txBody>
        </p:sp>
        <p:sp>
          <p:nvSpPr>
            <p:cNvPr id="224281" name="Text Box 25"/>
            <p:cNvSpPr txBox="1">
              <a:spLocks noChangeArrowheads="1"/>
            </p:cNvSpPr>
            <p:nvPr/>
          </p:nvSpPr>
          <p:spPr bwMode="auto">
            <a:xfrm>
              <a:off x="3667885" y="3290887"/>
              <a:ext cx="789285" cy="492247"/>
            </a:xfrm>
            <a:prstGeom prst="rect">
              <a:avLst/>
            </a:prstGeom>
            <a:noFill/>
            <a:ln w="12700">
              <a:noFill/>
              <a:miter lim="800000"/>
              <a:headEnd/>
              <a:tailEnd/>
            </a:ln>
            <a:effectLst/>
          </p:spPr>
          <p:txBody>
            <a:bodyPr wrap="none">
              <a:spAutoFit/>
            </a:bodyPr>
            <a:lstStyle/>
            <a:p>
              <a:pPr algn="l">
                <a:defRPr/>
              </a:pPr>
              <a:r>
                <a:rPr lang="en-US" sz="1805" dirty="0">
                  <a:latin typeface="+mn-lt"/>
                </a:rPr>
                <a:t>1.12</a:t>
              </a:r>
            </a:p>
          </p:txBody>
        </p:sp>
        <p:sp>
          <p:nvSpPr>
            <p:cNvPr id="224282" name="Text Box 26"/>
            <p:cNvSpPr txBox="1">
              <a:spLocks noChangeArrowheads="1"/>
            </p:cNvSpPr>
            <p:nvPr/>
          </p:nvSpPr>
          <p:spPr bwMode="auto">
            <a:xfrm>
              <a:off x="7310036" y="3290887"/>
              <a:ext cx="633644" cy="492247"/>
            </a:xfrm>
            <a:prstGeom prst="rect">
              <a:avLst/>
            </a:prstGeom>
            <a:noFill/>
            <a:ln w="12700">
              <a:noFill/>
              <a:miter lim="800000"/>
              <a:headEnd/>
              <a:tailEnd/>
            </a:ln>
            <a:effectLst/>
          </p:spPr>
          <p:txBody>
            <a:bodyPr wrap="none">
              <a:spAutoFit/>
            </a:bodyPr>
            <a:lstStyle/>
            <a:p>
              <a:pPr algn="l">
                <a:defRPr/>
              </a:pPr>
              <a:r>
                <a:rPr lang="en-US" sz="1805">
                  <a:latin typeface="+mn-lt"/>
                </a:rPr>
                <a:t>.56</a:t>
              </a:r>
            </a:p>
          </p:txBody>
        </p:sp>
        <p:sp>
          <p:nvSpPr>
            <p:cNvPr id="224283" name="Text Box 27"/>
            <p:cNvSpPr txBox="1">
              <a:spLocks noChangeArrowheads="1"/>
            </p:cNvSpPr>
            <p:nvPr/>
          </p:nvSpPr>
          <p:spPr bwMode="auto">
            <a:xfrm>
              <a:off x="5780965" y="3290887"/>
              <a:ext cx="401253" cy="492247"/>
            </a:xfrm>
            <a:prstGeom prst="rect">
              <a:avLst/>
            </a:prstGeom>
            <a:noFill/>
            <a:ln w="12700">
              <a:noFill/>
              <a:miter lim="800000"/>
              <a:headEnd/>
              <a:tailEnd/>
            </a:ln>
            <a:effectLst/>
          </p:spPr>
          <p:txBody>
            <a:bodyPr wrap="none">
              <a:spAutoFit/>
            </a:bodyPr>
            <a:lstStyle/>
            <a:p>
              <a:pPr algn="l">
                <a:defRPr/>
              </a:pPr>
              <a:r>
                <a:rPr lang="en-US" sz="1805">
                  <a:latin typeface="+mn-lt"/>
                </a:rPr>
                <a:t>2</a:t>
              </a:r>
            </a:p>
          </p:txBody>
        </p:sp>
        <p:sp>
          <p:nvSpPr>
            <p:cNvPr id="224286" name="Text Box 30"/>
            <p:cNvSpPr txBox="1">
              <a:spLocks noChangeArrowheads="1"/>
            </p:cNvSpPr>
            <p:nvPr/>
          </p:nvSpPr>
          <p:spPr bwMode="auto">
            <a:xfrm>
              <a:off x="1400934" y="3748088"/>
              <a:ext cx="1608334" cy="492247"/>
            </a:xfrm>
            <a:prstGeom prst="rect">
              <a:avLst/>
            </a:prstGeom>
            <a:noFill/>
            <a:ln w="12700">
              <a:noFill/>
              <a:miter lim="800000"/>
              <a:headEnd/>
              <a:tailEnd/>
            </a:ln>
            <a:effectLst/>
          </p:spPr>
          <p:txBody>
            <a:bodyPr wrap="none">
              <a:spAutoFit/>
            </a:bodyPr>
            <a:lstStyle/>
            <a:p>
              <a:pPr algn="l">
                <a:defRPr/>
              </a:pPr>
              <a:r>
                <a:rPr lang="en-US" sz="1805" dirty="0">
                  <a:latin typeface="+mn-lt"/>
                </a:rPr>
                <a:t>Interaction</a:t>
              </a:r>
            </a:p>
          </p:txBody>
        </p:sp>
        <p:sp>
          <p:nvSpPr>
            <p:cNvPr id="224287" name="Text Box 31"/>
            <p:cNvSpPr txBox="1">
              <a:spLocks noChangeArrowheads="1"/>
            </p:cNvSpPr>
            <p:nvPr/>
          </p:nvSpPr>
          <p:spPr bwMode="auto">
            <a:xfrm>
              <a:off x="3814828" y="3748088"/>
              <a:ext cx="633644" cy="492247"/>
            </a:xfrm>
            <a:prstGeom prst="rect">
              <a:avLst/>
            </a:prstGeom>
            <a:noFill/>
            <a:ln w="12700">
              <a:noFill/>
              <a:miter lim="800000"/>
              <a:headEnd/>
              <a:tailEnd/>
            </a:ln>
            <a:effectLst/>
          </p:spPr>
          <p:txBody>
            <a:bodyPr wrap="none">
              <a:spAutoFit/>
            </a:bodyPr>
            <a:lstStyle/>
            <a:p>
              <a:pPr algn="l">
                <a:defRPr/>
              </a:pPr>
              <a:r>
                <a:rPr lang="en-US" sz="1805" dirty="0">
                  <a:latin typeface="+mn-lt"/>
                </a:rPr>
                <a:t>.37</a:t>
              </a:r>
            </a:p>
          </p:txBody>
        </p:sp>
        <p:sp>
          <p:nvSpPr>
            <p:cNvPr id="224288" name="Text Box 32"/>
            <p:cNvSpPr txBox="1">
              <a:spLocks noChangeArrowheads="1"/>
            </p:cNvSpPr>
            <p:nvPr/>
          </p:nvSpPr>
          <p:spPr bwMode="auto">
            <a:xfrm>
              <a:off x="7310036" y="3748088"/>
              <a:ext cx="633644" cy="492247"/>
            </a:xfrm>
            <a:prstGeom prst="rect">
              <a:avLst/>
            </a:prstGeom>
            <a:noFill/>
            <a:ln w="12700">
              <a:noFill/>
              <a:miter lim="800000"/>
              <a:headEnd/>
              <a:tailEnd/>
            </a:ln>
            <a:effectLst/>
          </p:spPr>
          <p:txBody>
            <a:bodyPr wrap="none">
              <a:spAutoFit/>
            </a:bodyPr>
            <a:lstStyle/>
            <a:p>
              <a:pPr algn="l">
                <a:defRPr/>
              </a:pPr>
              <a:r>
                <a:rPr lang="en-US" sz="1805">
                  <a:latin typeface="+mn-lt"/>
                </a:rPr>
                <a:t>.19</a:t>
              </a:r>
            </a:p>
          </p:txBody>
        </p:sp>
        <p:sp>
          <p:nvSpPr>
            <p:cNvPr id="224289" name="Text Box 33"/>
            <p:cNvSpPr txBox="1">
              <a:spLocks noChangeArrowheads="1"/>
            </p:cNvSpPr>
            <p:nvPr/>
          </p:nvSpPr>
          <p:spPr bwMode="auto">
            <a:xfrm>
              <a:off x="5780965" y="3748088"/>
              <a:ext cx="401253" cy="492247"/>
            </a:xfrm>
            <a:prstGeom prst="rect">
              <a:avLst/>
            </a:prstGeom>
            <a:noFill/>
            <a:ln w="12700">
              <a:noFill/>
              <a:miter lim="800000"/>
              <a:headEnd/>
              <a:tailEnd/>
            </a:ln>
            <a:effectLst/>
          </p:spPr>
          <p:txBody>
            <a:bodyPr wrap="none">
              <a:spAutoFit/>
            </a:bodyPr>
            <a:lstStyle/>
            <a:p>
              <a:pPr algn="l">
                <a:defRPr/>
              </a:pPr>
              <a:r>
                <a:rPr lang="en-US" sz="1805">
                  <a:latin typeface="+mn-lt"/>
                </a:rPr>
                <a:t>2</a:t>
              </a:r>
            </a:p>
          </p:txBody>
        </p:sp>
        <p:sp>
          <p:nvSpPr>
            <p:cNvPr id="224290" name="Text Box 34"/>
            <p:cNvSpPr txBox="1">
              <a:spLocks noChangeArrowheads="1"/>
            </p:cNvSpPr>
            <p:nvPr/>
          </p:nvSpPr>
          <p:spPr bwMode="auto">
            <a:xfrm>
              <a:off x="8620442" y="3290887"/>
              <a:ext cx="789285" cy="492247"/>
            </a:xfrm>
            <a:prstGeom prst="rect">
              <a:avLst/>
            </a:prstGeom>
            <a:noFill/>
            <a:ln w="12700">
              <a:noFill/>
              <a:miter lim="800000"/>
              <a:headEnd/>
              <a:tailEnd/>
            </a:ln>
            <a:effectLst/>
          </p:spPr>
          <p:txBody>
            <a:bodyPr wrap="none">
              <a:spAutoFit/>
            </a:bodyPr>
            <a:lstStyle/>
            <a:p>
              <a:pPr algn="l">
                <a:defRPr/>
              </a:pPr>
              <a:r>
                <a:rPr lang="en-US" sz="1805">
                  <a:latin typeface="+mn-lt"/>
                </a:rPr>
                <a:t>4.69</a:t>
              </a:r>
            </a:p>
          </p:txBody>
        </p:sp>
        <p:sp>
          <p:nvSpPr>
            <p:cNvPr id="224291" name="Text Box 35"/>
            <p:cNvSpPr txBox="1">
              <a:spLocks noChangeArrowheads="1"/>
            </p:cNvSpPr>
            <p:nvPr/>
          </p:nvSpPr>
          <p:spPr bwMode="auto">
            <a:xfrm>
              <a:off x="8620442" y="3748088"/>
              <a:ext cx="789285" cy="492247"/>
            </a:xfrm>
            <a:prstGeom prst="rect">
              <a:avLst/>
            </a:prstGeom>
            <a:noFill/>
            <a:ln w="12700">
              <a:noFill/>
              <a:miter lim="800000"/>
              <a:headEnd/>
              <a:tailEnd/>
            </a:ln>
            <a:effectLst/>
          </p:spPr>
          <p:txBody>
            <a:bodyPr wrap="none">
              <a:spAutoFit/>
            </a:bodyPr>
            <a:lstStyle/>
            <a:p>
              <a:pPr algn="l">
                <a:defRPr/>
              </a:pPr>
              <a:r>
                <a:rPr lang="en-US" sz="1805">
                  <a:latin typeface="+mn-lt"/>
                </a:rPr>
                <a:t>1.55</a:t>
              </a:r>
            </a:p>
          </p:txBody>
        </p:sp>
        <p:sp>
          <p:nvSpPr>
            <p:cNvPr id="224292" name="Text Box 36"/>
            <p:cNvSpPr txBox="1">
              <a:spLocks noChangeArrowheads="1"/>
            </p:cNvSpPr>
            <p:nvPr/>
          </p:nvSpPr>
          <p:spPr bwMode="auto">
            <a:xfrm>
              <a:off x="9841739" y="2139951"/>
              <a:ext cx="1148152" cy="476726"/>
            </a:xfrm>
            <a:prstGeom prst="rect">
              <a:avLst/>
            </a:prstGeom>
            <a:noFill/>
            <a:ln w="12700">
              <a:noFill/>
              <a:miter lim="800000"/>
              <a:headEnd/>
              <a:tailEnd/>
            </a:ln>
            <a:effectLst/>
          </p:spPr>
          <p:txBody>
            <a:bodyPr wrap="none">
              <a:spAutoFit/>
            </a:bodyPr>
            <a:lstStyle/>
            <a:p>
              <a:pPr>
                <a:defRPr/>
              </a:pPr>
              <a:r>
                <a:rPr lang="en-US" sz="1729" i="1" dirty="0">
                  <a:latin typeface="+mn-lt"/>
                </a:rPr>
                <a:t>p</a:t>
              </a:r>
              <a:r>
                <a:rPr lang="en-US" sz="1729" dirty="0">
                  <a:latin typeface="+mn-lt"/>
                </a:rPr>
                <a:t>-Value</a:t>
              </a:r>
              <a:endParaRPr lang="en-US" sz="1729" i="1" dirty="0">
                <a:latin typeface="+mn-lt"/>
              </a:endParaRPr>
            </a:p>
          </p:txBody>
        </p:sp>
        <p:sp>
          <p:nvSpPr>
            <p:cNvPr id="224293" name="Text Box 37"/>
            <p:cNvSpPr txBox="1">
              <a:spLocks noChangeArrowheads="1"/>
            </p:cNvSpPr>
            <p:nvPr/>
          </p:nvSpPr>
          <p:spPr bwMode="auto">
            <a:xfrm>
              <a:off x="10071984" y="2786063"/>
              <a:ext cx="633644" cy="492247"/>
            </a:xfrm>
            <a:prstGeom prst="rect">
              <a:avLst/>
            </a:prstGeom>
            <a:noFill/>
            <a:ln w="12700">
              <a:noFill/>
              <a:miter lim="800000"/>
              <a:headEnd/>
              <a:tailEnd/>
            </a:ln>
            <a:effectLst/>
          </p:spPr>
          <p:txBody>
            <a:bodyPr wrap="none">
              <a:spAutoFit/>
            </a:bodyPr>
            <a:lstStyle/>
            <a:p>
              <a:pPr algn="l">
                <a:defRPr/>
              </a:pPr>
              <a:r>
                <a:rPr lang="en-US" sz="1805">
                  <a:latin typeface="+mn-lt"/>
                </a:rPr>
                <a:t>.06</a:t>
              </a:r>
            </a:p>
          </p:txBody>
        </p:sp>
        <p:sp>
          <p:nvSpPr>
            <p:cNvPr id="224294" name="Text Box 38"/>
            <p:cNvSpPr txBox="1">
              <a:spLocks noChangeArrowheads="1"/>
            </p:cNvSpPr>
            <p:nvPr/>
          </p:nvSpPr>
          <p:spPr bwMode="auto">
            <a:xfrm>
              <a:off x="10071984" y="3300413"/>
              <a:ext cx="633644" cy="492247"/>
            </a:xfrm>
            <a:prstGeom prst="rect">
              <a:avLst/>
            </a:prstGeom>
            <a:noFill/>
            <a:ln w="12700">
              <a:noFill/>
              <a:miter lim="800000"/>
              <a:headEnd/>
              <a:tailEnd/>
            </a:ln>
            <a:effectLst/>
          </p:spPr>
          <p:txBody>
            <a:bodyPr wrap="none">
              <a:spAutoFit/>
            </a:bodyPr>
            <a:lstStyle/>
            <a:p>
              <a:pPr algn="l">
                <a:defRPr/>
              </a:pPr>
              <a:r>
                <a:rPr lang="en-US" sz="1805">
                  <a:latin typeface="+mn-lt"/>
                </a:rPr>
                <a:t>.03</a:t>
              </a:r>
            </a:p>
          </p:txBody>
        </p:sp>
        <p:sp>
          <p:nvSpPr>
            <p:cNvPr id="224295" name="Text Box 39"/>
            <p:cNvSpPr txBox="1">
              <a:spLocks noChangeArrowheads="1"/>
            </p:cNvSpPr>
            <p:nvPr/>
          </p:nvSpPr>
          <p:spPr bwMode="auto">
            <a:xfrm>
              <a:off x="10071984" y="3757613"/>
              <a:ext cx="633644" cy="492247"/>
            </a:xfrm>
            <a:prstGeom prst="rect">
              <a:avLst/>
            </a:prstGeom>
            <a:noFill/>
            <a:ln w="12700">
              <a:noFill/>
              <a:miter lim="800000"/>
              <a:headEnd/>
              <a:tailEnd/>
            </a:ln>
            <a:effectLst/>
          </p:spPr>
          <p:txBody>
            <a:bodyPr wrap="none">
              <a:spAutoFit/>
            </a:bodyPr>
            <a:lstStyle/>
            <a:p>
              <a:pPr algn="l">
                <a:defRPr/>
              </a:pPr>
              <a:r>
                <a:rPr lang="en-US" sz="1805">
                  <a:latin typeface="+mn-lt"/>
                </a:rPr>
                <a:t>.25</a:t>
              </a:r>
            </a:p>
          </p:txBody>
        </p:sp>
      </p:grpSp>
      <p:sp>
        <p:nvSpPr>
          <p:cNvPr id="40" name="Rectangle 15"/>
          <p:cNvSpPr txBox="1">
            <a:spLocks noChangeArrowheads="1"/>
          </p:cNvSpPr>
          <p:nvPr/>
        </p:nvSpPr>
        <p:spPr>
          <a:xfrm>
            <a:off x="524190" y="1081279"/>
            <a:ext cx="7886700" cy="546659"/>
          </a:xfrm>
          <a:prstGeom prst="rect">
            <a:avLst/>
          </a:prstGeom>
        </p:spPr>
        <p:txBody>
          <a:bodyPr/>
          <a:lstStyle>
            <a:lvl1pPr algn="l" defTabSz="914400" rtl="0" eaLnBrk="1" latinLnBrk="0" hangingPunct="1">
              <a:lnSpc>
                <a:spcPct val="90000"/>
              </a:lnSpc>
              <a:spcBef>
                <a:spcPct val="0"/>
              </a:spcBef>
              <a:buNone/>
              <a:defRPr sz="3200" kern="1200">
                <a:solidFill>
                  <a:schemeClr val="tx1"/>
                </a:solidFill>
                <a:latin typeface="+mn-lt"/>
                <a:ea typeface="+mj-ea"/>
                <a:cs typeface="+mj-cs"/>
              </a:defRPr>
            </a:lvl1pPr>
          </a:lstStyle>
          <a:p>
            <a:pPr fontAlgn="auto">
              <a:spcAft>
                <a:spcPts val="0"/>
              </a:spcAft>
              <a:defRPr/>
            </a:pPr>
            <a:r>
              <a:rPr lang="en-US" sz="2400" b="1" dirty="0"/>
              <a:t>Two-Factor Factorial Experiment</a:t>
            </a:r>
          </a:p>
        </p:txBody>
      </p:sp>
    </p:spTree>
    <p:extLst>
      <p:ext uri="{BB962C8B-B14F-4D97-AF65-F5344CB8AC3E}">
        <p14:creationId xmlns:p14="http://schemas.microsoft.com/office/powerpoint/2010/main" val="3411167333"/>
      </p:ext>
    </p:extLst>
  </p:cSld>
  <p:clrMapOvr>
    <a:masterClrMapping/>
  </p:clrMapOvr>
  <p:transition>
    <p:zoom/>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Rectangle 2"/>
          <p:cNvSpPr>
            <a:spLocks noChangeArrowheads="1"/>
          </p:cNvSpPr>
          <p:nvPr/>
        </p:nvSpPr>
        <p:spPr bwMode="auto">
          <a:xfrm>
            <a:off x="687388" y="1696156"/>
            <a:ext cx="6988175" cy="368816"/>
          </a:xfrm>
          <a:prstGeom prst="rect">
            <a:avLst/>
          </a:prstGeom>
          <a:noFill/>
          <a:ln w="12700">
            <a:noFill/>
            <a:miter lim="800000"/>
            <a:headEnd/>
            <a:tailEnd/>
          </a:ln>
          <a:effectLst/>
        </p:spPr>
        <p:txBody>
          <a:bodyPr lIns="68034" tIns="33420" rIns="68034" bIns="33420"/>
          <a:lstStyle/>
          <a:p>
            <a:pPr marL="257827" indent="-257827">
              <a:spcBef>
                <a:spcPct val="20000"/>
              </a:spcBef>
              <a:buSzPct val="100000"/>
              <a:buFont typeface="Arial" panose="020B0604020202020204" pitchFamily="34" charset="0"/>
              <a:buChar char="•"/>
              <a:defRPr/>
            </a:pPr>
            <a:r>
              <a:rPr lang="en-US" sz="1805" dirty="0">
                <a:latin typeface="+mn-lt"/>
              </a:rPr>
              <a:t>Conclusions Using the Critical Value Approach</a:t>
            </a:r>
          </a:p>
        </p:txBody>
      </p:sp>
      <p:sp>
        <p:nvSpPr>
          <p:cNvPr id="225286" name="Text Box 6"/>
          <p:cNvSpPr txBox="1">
            <a:spLocks noChangeArrowheads="1"/>
          </p:cNvSpPr>
          <p:nvPr/>
        </p:nvSpPr>
        <p:spPr bwMode="auto">
          <a:xfrm>
            <a:off x="2518810" y="4476335"/>
            <a:ext cx="2841868" cy="370101"/>
          </a:xfrm>
          <a:prstGeom prst="rect">
            <a:avLst/>
          </a:prstGeom>
          <a:noFill/>
          <a:ln w="12700">
            <a:noFill/>
            <a:miter lim="800000"/>
            <a:headEnd/>
            <a:tailEnd/>
          </a:ln>
          <a:effectLst/>
        </p:spPr>
        <p:txBody>
          <a:bodyPr wrap="none">
            <a:spAutoFit/>
          </a:bodyPr>
          <a:lstStyle/>
          <a:p>
            <a:pPr algn="l">
              <a:defRPr/>
            </a:pPr>
            <a:r>
              <a:rPr lang="en-US" sz="1805" dirty="0">
                <a:latin typeface="+mn-lt"/>
              </a:rPr>
              <a:t>Interaction is not significant.</a:t>
            </a:r>
          </a:p>
        </p:txBody>
      </p:sp>
      <p:sp>
        <p:nvSpPr>
          <p:cNvPr id="225287" name="Text Box 7"/>
          <p:cNvSpPr txBox="1">
            <a:spLocks noChangeArrowheads="1"/>
          </p:cNvSpPr>
          <p:nvPr/>
        </p:nvSpPr>
        <p:spPr bwMode="auto">
          <a:xfrm>
            <a:off x="1027113" y="4103939"/>
            <a:ext cx="5664200" cy="370101"/>
          </a:xfrm>
          <a:prstGeom prst="rect">
            <a:avLst/>
          </a:prstGeom>
          <a:noFill/>
          <a:ln w="12700">
            <a:noFill/>
            <a:miter lim="800000"/>
            <a:headEnd/>
            <a:tailEnd/>
          </a:ln>
          <a:effectLst/>
        </p:spPr>
        <p:txBody>
          <a:bodyPr>
            <a:spAutoFit/>
          </a:bodyPr>
          <a:lstStyle/>
          <a:p>
            <a:pPr marL="257827" indent="-257827">
              <a:buSzPct val="100000"/>
              <a:buFont typeface="Arial" panose="020B0604020202020204" pitchFamily="34" charset="0"/>
              <a:buChar char="•"/>
              <a:defRPr/>
            </a:pPr>
            <a:r>
              <a:rPr lang="en-US" sz="1805" dirty="0">
                <a:latin typeface="+mn-lt"/>
              </a:rPr>
              <a:t>Interaction:   </a:t>
            </a:r>
            <a:r>
              <a:rPr lang="en-US" sz="1805" i="1" dirty="0">
                <a:latin typeface="+mn-lt"/>
              </a:rPr>
              <a:t>F</a:t>
            </a:r>
            <a:r>
              <a:rPr lang="en-US" sz="1805" dirty="0">
                <a:latin typeface="+mn-lt"/>
              </a:rPr>
              <a:t> = 1.55 </a:t>
            </a:r>
            <a:r>
              <a:rPr lang="en-US" sz="1805" u="sng" dirty="0">
                <a:latin typeface="+mn-lt"/>
              </a:rPr>
              <a:t>&lt;</a:t>
            </a:r>
            <a:r>
              <a:rPr lang="en-US" sz="1805" dirty="0">
                <a:latin typeface="+mn-lt"/>
              </a:rPr>
              <a:t> </a:t>
            </a:r>
            <a:r>
              <a:rPr lang="en-US" sz="1805" i="1" dirty="0">
                <a:latin typeface="+mn-lt"/>
              </a:rPr>
              <a:t>F</a:t>
            </a:r>
            <a:r>
              <a:rPr lang="en-US" sz="1805" i="1" baseline="-25000" dirty="0">
                <a:latin typeface="Symbol" panose="05050102010706020507" pitchFamily="18" charset="2"/>
              </a:rPr>
              <a:t>a</a:t>
            </a:r>
            <a:r>
              <a:rPr lang="en-US" sz="1805" dirty="0">
                <a:latin typeface="+mn-lt"/>
              </a:rPr>
              <a:t> = 3.89</a:t>
            </a:r>
          </a:p>
        </p:txBody>
      </p:sp>
      <p:sp>
        <p:nvSpPr>
          <p:cNvPr id="225288" name="Text Box 8"/>
          <p:cNvSpPr txBox="1">
            <a:spLocks noChangeArrowheads="1"/>
          </p:cNvSpPr>
          <p:nvPr/>
        </p:nvSpPr>
        <p:spPr bwMode="auto">
          <a:xfrm>
            <a:off x="2452239" y="3645605"/>
            <a:ext cx="3065134" cy="370101"/>
          </a:xfrm>
          <a:prstGeom prst="rect">
            <a:avLst/>
          </a:prstGeom>
          <a:noFill/>
          <a:ln w="12700">
            <a:noFill/>
            <a:miter lim="800000"/>
            <a:headEnd/>
            <a:tailEnd/>
          </a:ln>
          <a:effectLst/>
        </p:spPr>
        <p:txBody>
          <a:bodyPr wrap="none">
            <a:spAutoFit/>
          </a:bodyPr>
          <a:lstStyle/>
          <a:p>
            <a:pPr algn="l">
              <a:defRPr/>
            </a:pPr>
            <a:r>
              <a:rPr lang="en-US" sz="1805" dirty="0">
                <a:latin typeface="+mn-lt"/>
              </a:rPr>
              <a:t>Mean wages differ by location.</a:t>
            </a:r>
          </a:p>
        </p:txBody>
      </p:sp>
      <p:sp>
        <p:nvSpPr>
          <p:cNvPr id="225289" name="Text Box 9"/>
          <p:cNvSpPr txBox="1">
            <a:spLocks noChangeArrowheads="1"/>
          </p:cNvSpPr>
          <p:nvPr/>
        </p:nvSpPr>
        <p:spPr bwMode="auto">
          <a:xfrm>
            <a:off x="1031875" y="3287532"/>
            <a:ext cx="3449791" cy="370101"/>
          </a:xfrm>
          <a:prstGeom prst="rect">
            <a:avLst/>
          </a:prstGeom>
          <a:noFill/>
          <a:ln w="12700">
            <a:noFill/>
            <a:miter lim="800000"/>
            <a:headEnd/>
            <a:tailEnd/>
          </a:ln>
          <a:effectLst/>
        </p:spPr>
        <p:txBody>
          <a:bodyPr wrap="none">
            <a:spAutoFit/>
          </a:bodyPr>
          <a:lstStyle/>
          <a:p>
            <a:pPr marL="257827" indent="-257827">
              <a:buSzPct val="100000"/>
              <a:buFont typeface="Arial" panose="020B0604020202020204" pitchFamily="34" charset="0"/>
              <a:buChar char="•"/>
              <a:defRPr/>
            </a:pPr>
            <a:r>
              <a:rPr lang="en-US" sz="1805" dirty="0">
                <a:latin typeface="+mn-lt"/>
              </a:rPr>
              <a:t>Locations:     </a:t>
            </a:r>
            <a:r>
              <a:rPr lang="en-US" sz="1805" i="1" dirty="0">
                <a:latin typeface="+mn-lt"/>
              </a:rPr>
              <a:t>F</a:t>
            </a:r>
            <a:r>
              <a:rPr lang="en-US" sz="1805" dirty="0">
                <a:latin typeface="+mn-lt"/>
              </a:rPr>
              <a:t> = 4.69 &gt; </a:t>
            </a:r>
            <a:r>
              <a:rPr lang="en-US" sz="1805" i="1" dirty="0">
                <a:latin typeface="+mn-lt"/>
              </a:rPr>
              <a:t>F</a:t>
            </a:r>
            <a:r>
              <a:rPr lang="en-US" sz="1805" i="1" baseline="-25000" dirty="0">
                <a:latin typeface="Symbol" panose="05050102010706020507" pitchFamily="18" charset="2"/>
              </a:rPr>
              <a:t>a</a:t>
            </a:r>
            <a:r>
              <a:rPr lang="en-US" sz="1805" dirty="0">
                <a:latin typeface="+mn-lt"/>
              </a:rPr>
              <a:t> = 3.89</a:t>
            </a:r>
          </a:p>
        </p:txBody>
      </p:sp>
      <p:sp>
        <p:nvSpPr>
          <p:cNvPr id="225290" name="Text Box 10"/>
          <p:cNvSpPr txBox="1">
            <a:spLocks noChangeArrowheads="1"/>
          </p:cNvSpPr>
          <p:nvPr/>
        </p:nvSpPr>
        <p:spPr bwMode="auto">
          <a:xfrm>
            <a:off x="2445496" y="2409888"/>
            <a:ext cx="4221861" cy="370101"/>
          </a:xfrm>
          <a:prstGeom prst="rect">
            <a:avLst/>
          </a:prstGeom>
          <a:noFill/>
          <a:ln w="12700">
            <a:noFill/>
            <a:miter lim="800000"/>
            <a:headEnd/>
            <a:tailEnd/>
          </a:ln>
          <a:effectLst/>
        </p:spPr>
        <p:txBody>
          <a:bodyPr wrap="none">
            <a:spAutoFit/>
          </a:bodyPr>
          <a:lstStyle/>
          <a:p>
            <a:pPr algn="l">
              <a:defRPr/>
            </a:pPr>
            <a:r>
              <a:rPr lang="en-US" sz="1805" dirty="0">
                <a:latin typeface="+mn-lt"/>
              </a:rPr>
              <a:t>Mean wages do not differ by industry type.</a:t>
            </a:r>
          </a:p>
        </p:txBody>
      </p:sp>
      <p:sp>
        <p:nvSpPr>
          <p:cNvPr id="225291" name="Text Box 11"/>
          <p:cNvSpPr txBox="1">
            <a:spLocks noChangeArrowheads="1"/>
          </p:cNvSpPr>
          <p:nvPr/>
        </p:nvSpPr>
        <p:spPr bwMode="auto">
          <a:xfrm>
            <a:off x="1031875" y="2080460"/>
            <a:ext cx="6111875" cy="370101"/>
          </a:xfrm>
          <a:prstGeom prst="rect">
            <a:avLst/>
          </a:prstGeom>
          <a:noFill/>
          <a:ln w="12700">
            <a:noFill/>
            <a:miter lim="800000"/>
            <a:headEnd/>
            <a:tailEnd/>
          </a:ln>
          <a:effectLst/>
        </p:spPr>
        <p:txBody>
          <a:bodyPr>
            <a:spAutoFit/>
          </a:bodyPr>
          <a:lstStyle/>
          <a:p>
            <a:pPr marL="257827" indent="-257827">
              <a:buSzPct val="100000"/>
              <a:buFont typeface="Arial" panose="020B0604020202020204" pitchFamily="34" charset="0"/>
              <a:buChar char="•"/>
              <a:defRPr/>
            </a:pPr>
            <a:r>
              <a:rPr lang="en-US" sz="1805" dirty="0">
                <a:latin typeface="+mn-lt"/>
              </a:rPr>
              <a:t>Industries:    </a:t>
            </a:r>
            <a:r>
              <a:rPr lang="en-US" sz="1805" i="1" dirty="0">
                <a:latin typeface="+mn-lt"/>
              </a:rPr>
              <a:t>F</a:t>
            </a:r>
            <a:r>
              <a:rPr lang="en-US" sz="1805" dirty="0">
                <a:latin typeface="+mn-lt"/>
              </a:rPr>
              <a:t> = 4.19 </a:t>
            </a:r>
            <a:r>
              <a:rPr lang="en-US" sz="1805" u="sng" dirty="0">
                <a:latin typeface="+mn-lt"/>
              </a:rPr>
              <a:t>&lt;</a:t>
            </a:r>
            <a:r>
              <a:rPr lang="en-US" sz="1805" dirty="0">
                <a:latin typeface="+mn-lt"/>
              </a:rPr>
              <a:t> </a:t>
            </a:r>
            <a:r>
              <a:rPr lang="en-US" sz="1805" i="1" dirty="0">
                <a:latin typeface="+mn-lt"/>
              </a:rPr>
              <a:t>F</a:t>
            </a:r>
            <a:r>
              <a:rPr lang="en-US" sz="1805" i="1" baseline="-25000" dirty="0">
                <a:latin typeface="Symbol" panose="05050102010706020507" pitchFamily="18" charset="2"/>
              </a:rPr>
              <a:t>a</a:t>
            </a:r>
            <a:r>
              <a:rPr lang="en-US" sz="1805" dirty="0">
                <a:latin typeface="+mn-lt"/>
              </a:rPr>
              <a:t> = 4.75</a:t>
            </a:r>
          </a:p>
        </p:txBody>
      </p:sp>
      <p:sp>
        <p:nvSpPr>
          <p:cNvPr id="12" name="Rectangle 15"/>
          <p:cNvSpPr txBox="1">
            <a:spLocks noChangeArrowheads="1"/>
          </p:cNvSpPr>
          <p:nvPr/>
        </p:nvSpPr>
        <p:spPr>
          <a:xfrm>
            <a:off x="431772" y="1112542"/>
            <a:ext cx="7886700" cy="546659"/>
          </a:xfrm>
          <a:prstGeom prst="rect">
            <a:avLst/>
          </a:prstGeom>
        </p:spPr>
        <p:txBody>
          <a:bodyPr/>
          <a:lstStyle>
            <a:lvl1pPr algn="l" defTabSz="914400" rtl="0" eaLnBrk="1" latinLnBrk="0" hangingPunct="1">
              <a:lnSpc>
                <a:spcPct val="90000"/>
              </a:lnSpc>
              <a:spcBef>
                <a:spcPct val="0"/>
              </a:spcBef>
              <a:buNone/>
              <a:defRPr sz="3200" kern="1200">
                <a:solidFill>
                  <a:schemeClr val="tx1"/>
                </a:solidFill>
                <a:latin typeface="+mn-lt"/>
                <a:ea typeface="+mj-ea"/>
                <a:cs typeface="+mj-cs"/>
              </a:defRPr>
            </a:lvl1pPr>
          </a:lstStyle>
          <a:p>
            <a:pPr fontAlgn="auto">
              <a:spcAft>
                <a:spcPts val="0"/>
              </a:spcAft>
              <a:defRPr/>
            </a:pPr>
            <a:r>
              <a:rPr lang="en-US" sz="2400" b="1" dirty="0"/>
              <a:t>Two-Factor Factorial Experiment</a:t>
            </a:r>
          </a:p>
        </p:txBody>
      </p:sp>
    </p:spTree>
    <p:extLst>
      <p:ext uri="{BB962C8B-B14F-4D97-AF65-F5344CB8AC3E}">
        <p14:creationId xmlns:p14="http://schemas.microsoft.com/office/powerpoint/2010/main" val="3585922731"/>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25291"/>
                                        </p:tgtEl>
                                        <p:attrNameLst>
                                          <p:attrName>style.visibility</p:attrName>
                                        </p:attrNameLst>
                                      </p:cBhvr>
                                      <p:to>
                                        <p:strVal val="visible"/>
                                      </p:to>
                                    </p:set>
                                    <p:animEffect transition="in" filter="blinds(horizontal)">
                                      <p:cBhvr>
                                        <p:cTn id="7" dur="500"/>
                                        <p:tgtEl>
                                          <p:spTgt spid="225291"/>
                                        </p:tgtEl>
                                      </p:cBhvr>
                                    </p:animEffect>
                                  </p:childTnLst>
                                </p:cTn>
                              </p:par>
                            </p:childTnLst>
                          </p:cTn>
                        </p:par>
                        <p:par>
                          <p:cTn id="8" fill="hold">
                            <p:stCondLst>
                              <p:cond delay="500"/>
                            </p:stCondLst>
                            <p:childTnLst>
                              <p:par>
                                <p:cTn id="9" presetID="3" presetClass="entr" presetSubtype="10" fill="hold" grpId="0" nodeType="afterEffect">
                                  <p:stCondLst>
                                    <p:cond delay="2000"/>
                                  </p:stCondLst>
                                  <p:childTnLst>
                                    <p:set>
                                      <p:cBhvr>
                                        <p:cTn id="10" dur="1" fill="hold">
                                          <p:stCondLst>
                                            <p:cond delay="0"/>
                                          </p:stCondLst>
                                        </p:cTn>
                                        <p:tgtEl>
                                          <p:spTgt spid="225290"/>
                                        </p:tgtEl>
                                        <p:attrNameLst>
                                          <p:attrName>style.visibility</p:attrName>
                                        </p:attrNameLst>
                                      </p:cBhvr>
                                      <p:to>
                                        <p:strVal val="visible"/>
                                      </p:to>
                                    </p:set>
                                    <p:animEffect transition="in" filter="blinds(horizontal)">
                                      <p:cBhvr>
                                        <p:cTn id="11" dur="500"/>
                                        <p:tgtEl>
                                          <p:spTgt spid="225290"/>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225289"/>
                                        </p:tgtEl>
                                        <p:attrNameLst>
                                          <p:attrName>style.visibility</p:attrName>
                                        </p:attrNameLst>
                                      </p:cBhvr>
                                      <p:to>
                                        <p:strVal val="visible"/>
                                      </p:to>
                                    </p:set>
                                    <p:animEffect transition="in" filter="blinds(horizontal)">
                                      <p:cBhvr>
                                        <p:cTn id="16" dur="500"/>
                                        <p:tgtEl>
                                          <p:spTgt spid="225289"/>
                                        </p:tgtEl>
                                      </p:cBhvr>
                                    </p:animEffect>
                                  </p:childTnLst>
                                </p:cTn>
                              </p:par>
                            </p:childTnLst>
                          </p:cTn>
                        </p:par>
                        <p:par>
                          <p:cTn id="17" fill="hold">
                            <p:stCondLst>
                              <p:cond delay="500"/>
                            </p:stCondLst>
                            <p:childTnLst>
                              <p:par>
                                <p:cTn id="18" presetID="3" presetClass="entr" presetSubtype="10" fill="hold" grpId="0" nodeType="afterEffect">
                                  <p:stCondLst>
                                    <p:cond delay="2000"/>
                                  </p:stCondLst>
                                  <p:childTnLst>
                                    <p:set>
                                      <p:cBhvr>
                                        <p:cTn id="19" dur="1" fill="hold">
                                          <p:stCondLst>
                                            <p:cond delay="0"/>
                                          </p:stCondLst>
                                        </p:cTn>
                                        <p:tgtEl>
                                          <p:spTgt spid="225288"/>
                                        </p:tgtEl>
                                        <p:attrNameLst>
                                          <p:attrName>style.visibility</p:attrName>
                                        </p:attrNameLst>
                                      </p:cBhvr>
                                      <p:to>
                                        <p:strVal val="visible"/>
                                      </p:to>
                                    </p:set>
                                    <p:animEffect transition="in" filter="blinds(horizontal)">
                                      <p:cBhvr>
                                        <p:cTn id="20" dur="500"/>
                                        <p:tgtEl>
                                          <p:spTgt spid="225288"/>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225287"/>
                                        </p:tgtEl>
                                        <p:attrNameLst>
                                          <p:attrName>style.visibility</p:attrName>
                                        </p:attrNameLst>
                                      </p:cBhvr>
                                      <p:to>
                                        <p:strVal val="visible"/>
                                      </p:to>
                                    </p:set>
                                    <p:animEffect transition="in" filter="blinds(horizontal)">
                                      <p:cBhvr>
                                        <p:cTn id="25" dur="500"/>
                                        <p:tgtEl>
                                          <p:spTgt spid="225287"/>
                                        </p:tgtEl>
                                      </p:cBhvr>
                                    </p:animEffect>
                                  </p:childTnLst>
                                </p:cTn>
                              </p:par>
                            </p:childTnLst>
                          </p:cTn>
                        </p:par>
                        <p:par>
                          <p:cTn id="26" fill="hold">
                            <p:stCondLst>
                              <p:cond delay="500"/>
                            </p:stCondLst>
                            <p:childTnLst>
                              <p:par>
                                <p:cTn id="27" presetID="3" presetClass="entr" presetSubtype="10" fill="hold" grpId="0" nodeType="afterEffect">
                                  <p:stCondLst>
                                    <p:cond delay="2000"/>
                                  </p:stCondLst>
                                  <p:childTnLst>
                                    <p:set>
                                      <p:cBhvr>
                                        <p:cTn id="28" dur="1" fill="hold">
                                          <p:stCondLst>
                                            <p:cond delay="0"/>
                                          </p:stCondLst>
                                        </p:cTn>
                                        <p:tgtEl>
                                          <p:spTgt spid="225286"/>
                                        </p:tgtEl>
                                        <p:attrNameLst>
                                          <p:attrName>style.visibility</p:attrName>
                                        </p:attrNameLst>
                                      </p:cBhvr>
                                      <p:to>
                                        <p:strVal val="visible"/>
                                      </p:to>
                                    </p:set>
                                    <p:animEffect transition="in" filter="blinds(horizontal)">
                                      <p:cBhvr>
                                        <p:cTn id="29" dur="500"/>
                                        <p:tgtEl>
                                          <p:spTgt spid="2252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286" grpId="0" autoUpdateAnimBg="0"/>
      <p:bldP spid="225287" grpId="0" autoUpdateAnimBg="0"/>
      <p:bldP spid="225288" grpId="0" autoUpdateAnimBg="0"/>
      <p:bldP spid="225289" grpId="0" autoUpdateAnimBg="0"/>
      <p:bldP spid="225290" grpId="0" autoUpdateAnimBg="0"/>
      <p:bldP spid="225291" grpId="0" autoUpdateAnimBg="0"/>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Rectangle 2"/>
          <p:cNvSpPr>
            <a:spLocks noChangeArrowheads="1"/>
          </p:cNvSpPr>
          <p:nvPr/>
        </p:nvSpPr>
        <p:spPr bwMode="auto">
          <a:xfrm>
            <a:off x="687389" y="1696156"/>
            <a:ext cx="6403975" cy="368816"/>
          </a:xfrm>
          <a:prstGeom prst="rect">
            <a:avLst/>
          </a:prstGeom>
          <a:noFill/>
          <a:ln w="12700">
            <a:noFill/>
            <a:miter lim="800000"/>
            <a:headEnd/>
            <a:tailEnd/>
          </a:ln>
          <a:effectLst/>
        </p:spPr>
        <p:txBody>
          <a:bodyPr lIns="68034" tIns="33420" rIns="68034" bIns="33420"/>
          <a:lstStyle/>
          <a:p>
            <a:pPr marL="260214" indent="-260214">
              <a:buSzPct val="100000"/>
              <a:buFont typeface="Arial" panose="020B0604020202020204" pitchFamily="34" charset="0"/>
              <a:buChar char="•"/>
              <a:defRPr/>
            </a:pPr>
            <a:r>
              <a:rPr lang="en-US" sz="1805" dirty="0">
                <a:latin typeface="+mn-lt"/>
              </a:rPr>
              <a:t>Conclusions Using the </a:t>
            </a:r>
            <a:r>
              <a:rPr lang="en-US" sz="1805" i="1" dirty="0">
                <a:latin typeface="+mn-lt"/>
              </a:rPr>
              <a:t>p</a:t>
            </a:r>
            <a:r>
              <a:rPr lang="en-US" sz="1805" dirty="0">
                <a:latin typeface="+mn-lt"/>
              </a:rPr>
              <a:t>-Value Approach	</a:t>
            </a:r>
          </a:p>
        </p:txBody>
      </p:sp>
      <p:sp>
        <p:nvSpPr>
          <p:cNvPr id="240645" name="Text Box 5"/>
          <p:cNvSpPr txBox="1">
            <a:spLocks noChangeArrowheads="1"/>
          </p:cNvSpPr>
          <p:nvPr/>
        </p:nvSpPr>
        <p:spPr bwMode="auto">
          <a:xfrm>
            <a:off x="2576540" y="4051086"/>
            <a:ext cx="2841868" cy="370101"/>
          </a:xfrm>
          <a:prstGeom prst="rect">
            <a:avLst/>
          </a:prstGeom>
          <a:noFill/>
          <a:ln w="12700">
            <a:noFill/>
            <a:miter lim="800000"/>
            <a:headEnd/>
            <a:tailEnd/>
          </a:ln>
          <a:effectLst/>
        </p:spPr>
        <p:txBody>
          <a:bodyPr wrap="none">
            <a:spAutoFit/>
          </a:bodyPr>
          <a:lstStyle/>
          <a:p>
            <a:pPr algn="l">
              <a:defRPr/>
            </a:pPr>
            <a:r>
              <a:rPr lang="en-US" sz="1805" dirty="0">
                <a:latin typeface="+mn-lt"/>
              </a:rPr>
              <a:t>Interaction is not significant.</a:t>
            </a:r>
          </a:p>
        </p:txBody>
      </p:sp>
      <p:sp>
        <p:nvSpPr>
          <p:cNvPr id="240646" name="Text Box 6"/>
          <p:cNvSpPr txBox="1">
            <a:spLocks noChangeArrowheads="1"/>
          </p:cNvSpPr>
          <p:nvPr/>
        </p:nvSpPr>
        <p:spPr bwMode="auto">
          <a:xfrm>
            <a:off x="1027113" y="3676303"/>
            <a:ext cx="3988656" cy="370101"/>
          </a:xfrm>
          <a:prstGeom prst="rect">
            <a:avLst/>
          </a:prstGeom>
          <a:noFill/>
          <a:ln w="12700">
            <a:noFill/>
            <a:miter lim="800000"/>
            <a:headEnd/>
            <a:tailEnd/>
          </a:ln>
          <a:effectLst/>
        </p:spPr>
        <p:txBody>
          <a:bodyPr wrap="none">
            <a:spAutoFit/>
          </a:bodyPr>
          <a:lstStyle/>
          <a:p>
            <a:pPr marL="260214" indent="-260214">
              <a:buSzPct val="100000"/>
              <a:buFont typeface="Arial" panose="020B0604020202020204" pitchFamily="34" charset="0"/>
              <a:buChar char="•"/>
              <a:defRPr/>
            </a:pPr>
            <a:r>
              <a:rPr lang="en-US" sz="1805" dirty="0">
                <a:latin typeface="+mn-lt"/>
              </a:rPr>
              <a:t>Interaction:    </a:t>
            </a:r>
            <a:r>
              <a:rPr lang="en-US" sz="1805" i="1" dirty="0">
                <a:latin typeface="+mn-lt"/>
              </a:rPr>
              <a:t>p</a:t>
            </a:r>
            <a:r>
              <a:rPr lang="en-US" sz="1805" dirty="0">
                <a:latin typeface="+mn-lt"/>
              </a:rPr>
              <a:t>-value = .25 &gt; </a:t>
            </a:r>
            <a:r>
              <a:rPr lang="en-US" sz="1805" i="1" dirty="0">
                <a:latin typeface="Symbol" panose="05050102010706020507" pitchFamily="18" charset="2"/>
              </a:rPr>
              <a:t>a</a:t>
            </a:r>
            <a:r>
              <a:rPr lang="en-US" sz="1805" i="1" dirty="0">
                <a:latin typeface="+mn-lt"/>
              </a:rPr>
              <a:t> </a:t>
            </a:r>
            <a:r>
              <a:rPr lang="en-US" sz="1805" dirty="0">
                <a:latin typeface="+mn-lt"/>
              </a:rPr>
              <a:t> = .05</a:t>
            </a:r>
          </a:p>
        </p:txBody>
      </p:sp>
      <p:sp>
        <p:nvSpPr>
          <p:cNvPr id="240647" name="Text Box 7"/>
          <p:cNvSpPr txBox="1">
            <a:spLocks noChangeArrowheads="1"/>
          </p:cNvSpPr>
          <p:nvPr/>
        </p:nvSpPr>
        <p:spPr bwMode="auto">
          <a:xfrm>
            <a:off x="2554974" y="3220356"/>
            <a:ext cx="3065134" cy="370101"/>
          </a:xfrm>
          <a:prstGeom prst="rect">
            <a:avLst/>
          </a:prstGeom>
          <a:noFill/>
          <a:ln w="12700">
            <a:noFill/>
            <a:miter lim="800000"/>
            <a:headEnd/>
            <a:tailEnd/>
          </a:ln>
          <a:effectLst/>
        </p:spPr>
        <p:txBody>
          <a:bodyPr wrap="none">
            <a:spAutoFit/>
          </a:bodyPr>
          <a:lstStyle/>
          <a:p>
            <a:pPr algn="l">
              <a:defRPr/>
            </a:pPr>
            <a:r>
              <a:rPr lang="en-US" sz="1805" dirty="0">
                <a:latin typeface="+mn-lt"/>
              </a:rPr>
              <a:t>Mean wages differ by location.</a:t>
            </a:r>
          </a:p>
        </p:txBody>
      </p:sp>
      <p:sp>
        <p:nvSpPr>
          <p:cNvPr id="240648" name="Text Box 8"/>
          <p:cNvSpPr txBox="1">
            <a:spLocks noChangeArrowheads="1"/>
          </p:cNvSpPr>
          <p:nvPr/>
        </p:nvSpPr>
        <p:spPr bwMode="auto">
          <a:xfrm>
            <a:off x="1031875" y="2859896"/>
            <a:ext cx="3851311" cy="370101"/>
          </a:xfrm>
          <a:prstGeom prst="rect">
            <a:avLst/>
          </a:prstGeom>
          <a:noFill/>
          <a:ln w="12700">
            <a:noFill/>
            <a:miter lim="800000"/>
            <a:headEnd/>
            <a:tailEnd/>
          </a:ln>
          <a:effectLst/>
        </p:spPr>
        <p:txBody>
          <a:bodyPr wrap="none">
            <a:spAutoFit/>
          </a:bodyPr>
          <a:lstStyle/>
          <a:p>
            <a:pPr marL="260214" indent="-260214">
              <a:buSzPct val="100000"/>
              <a:buFont typeface="Arial" panose="020B0604020202020204" pitchFamily="34" charset="0"/>
              <a:buChar char="•"/>
              <a:defRPr/>
            </a:pPr>
            <a:r>
              <a:rPr lang="en-US" sz="1805" dirty="0">
                <a:latin typeface="+mn-lt"/>
              </a:rPr>
              <a:t>Locations:      </a:t>
            </a:r>
            <a:r>
              <a:rPr lang="en-US" sz="1805" i="1" dirty="0">
                <a:latin typeface="+mn-lt"/>
              </a:rPr>
              <a:t>p</a:t>
            </a:r>
            <a:r>
              <a:rPr lang="en-US" sz="1805" dirty="0">
                <a:latin typeface="+mn-lt"/>
              </a:rPr>
              <a:t>-value = .03 </a:t>
            </a:r>
            <a:r>
              <a:rPr lang="en-US" sz="1805" u="sng" dirty="0">
                <a:latin typeface="+mn-lt"/>
              </a:rPr>
              <a:t>&lt;</a:t>
            </a:r>
            <a:r>
              <a:rPr lang="en-US" sz="1805" dirty="0">
                <a:latin typeface="+mn-lt"/>
              </a:rPr>
              <a:t> </a:t>
            </a:r>
            <a:r>
              <a:rPr lang="en-US" sz="1805" i="1" dirty="0">
                <a:latin typeface="Symbol" panose="05050102010706020507" pitchFamily="18" charset="2"/>
              </a:rPr>
              <a:t>a</a:t>
            </a:r>
            <a:r>
              <a:rPr lang="en-US" sz="1805" i="1" dirty="0">
                <a:latin typeface="+mn-lt"/>
              </a:rPr>
              <a:t> </a:t>
            </a:r>
            <a:r>
              <a:rPr lang="en-US" sz="1805" dirty="0">
                <a:latin typeface="+mn-lt"/>
              </a:rPr>
              <a:t> = .05</a:t>
            </a:r>
          </a:p>
        </p:txBody>
      </p:sp>
      <p:sp>
        <p:nvSpPr>
          <p:cNvPr id="240649" name="Text Box 9"/>
          <p:cNvSpPr txBox="1">
            <a:spLocks noChangeArrowheads="1"/>
          </p:cNvSpPr>
          <p:nvPr/>
        </p:nvSpPr>
        <p:spPr bwMode="auto">
          <a:xfrm>
            <a:off x="2554487" y="2418272"/>
            <a:ext cx="4221861" cy="370101"/>
          </a:xfrm>
          <a:prstGeom prst="rect">
            <a:avLst/>
          </a:prstGeom>
          <a:noFill/>
          <a:ln w="12700">
            <a:noFill/>
            <a:miter lim="800000"/>
            <a:headEnd/>
            <a:tailEnd/>
          </a:ln>
          <a:effectLst/>
        </p:spPr>
        <p:txBody>
          <a:bodyPr wrap="none">
            <a:spAutoFit/>
          </a:bodyPr>
          <a:lstStyle/>
          <a:p>
            <a:pPr algn="l">
              <a:defRPr/>
            </a:pPr>
            <a:r>
              <a:rPr lang="en-US" sz="1805" dirty="0">
                <a:latin typeface="+mn-lt"/>
              </a:rPr>
              <a:t>Mean wages do not differ by industry type.</a:t>
            </a:r>
          </a:p>
        </p:txBody>
      </p:sp>
      <p:sp>
        <p:nvSpPr>
          <p:cNvPr id="240650" name="Text Box 10"/>
          <p:cNvSpPr txBox="1">
            <a:spLocks noChangeArrowheads="1"/>
          </p:cNvSpPr>
          <p:nvPr/>
        </p:nvSpPr>
        <p:spPr bwMode="auto">
          <a:xfrm>
            <a:off x="1031876" y="2086457"/>
            <a:ext cx="3889591" cy="370101"/>
          </a:xfrm>
          <a:prstGeom prst="rect">
            <a:avLst/>
          </a:prstGeom>
          <a:noFill/>
          <a:ln w="12700">
            <a:noFill/>
            <a:miter lim="800000"/>
            <a:headEnd/>
            <a:tailEnd/>
          </a:ln>
          <a:effectLst/>
        </p:spPr>
        <p:txBody>
          <a:bodyPr wrap="none">
            <a:spAutoFit/>
          </a:bodyPr>
          <a:lstStyle/>
          <a:p>
            <a:pPr marL="260214" indent="-260214">
              <a:buSzPct val="100000"/>
              <a:buFont typeface="Arial" panose="020B0604020202020204" pitchFamily="34" charset="0"/>
              <a:buChar char="•"/>
              <a:defRPr/>
            </a:pPr>
            <a:r>
              <a:rPr lang="en-US" sz="1805" dirty="0">
                <a:latin typeface="+mn-lt"/>
              </a:rPr>
              <a:t>Industries:     </a:t>
            </a:r>
            <a:r>
              <a:rPr lang="en-US" sz="1805" i="1" dirty="0">
                <a:latin typeface="+mn-lt"/>
              </a:rPr>
              <a:t>p</a:t>
            </a:r>
            <a:r>
              <a:rPr lang="en-US" sz="1805" dirty="0">
                <a:latin typeface="+mn-lt"/>
              </a:rPr>
              <a:t>-value = .06 &gt; </a:t>
            </a:r>
            <a:r>
              <a:rPr lang="en-US" sz="1805" i="1" dirty="0">
                <a:latin typeface="Symbol" panose="05050102010706020507" pitchFamily="18" charset="2"/>
              </a:rPr>
              <a:t>a</a:t>
            </a:r>
            <a:r>
              <a:rPr lang="en-US" sz="1805" i="1" dirty="0">
                <a:latin typeface="+mn-lt"/>
              </a:rPr>
              <a:t> </a:t>
            </a:r>
            <a:r>
              <a:rPr lang="en-US" sz="1805" dirty="0">
                <a:latin typeface="+mn-lt"/>
              </a:rPr>
              <a:t> = .05</a:t>
            </a:r>
          </a:p>
        </p:txBody>
      </p:sp>
      <p:sp>
        <p:nvSpPr>
          <p:cNvPr id="11" name="Rectangle 15"/>
          <p:cNvSpPr txBox="1">
            <a:spLocks noChangeArrowheads="1"/>
          </p:cNvSpPr>
          <p:nvPr/>
        </p:nvSpPr>
        <p:spPr>
          <a:xfrm>
            <a:off x="569911" y="1091011"/>
            <a:ext cx="7886700" cy="546659"/>
          </a:xfrm>
          <a:prstGeom prst="rect">
            <a:avLst/>
          </a:prstGeom>
        </p:spPr>
        <p:txBody>
          <a:bodyPr/>
          <a:lstStyle>
            <a:lvl1pPr algn="l" defTabSz="914400" rtl="0" eaLnBrk="1" latinLnBrk="0" hangingPunct="1">
              <a:lnSpc>
                <a:spcPct val="90000"/>
              </a:lnSpc>
              <a:spcBef>
                <a:spcPct val="0"/>
              </a:spcBef>
              <a:buNone/>
              <a:defRPr sz="3200" kern="1200">
                <a:solidFill>
                  <a:schemeClr val="tx1"/>
                </a:solidFill>
                <a:latin typeface="+mn-lt"/>
                <a:ea typeface="+mj-ea"/>
                <a:cs typeface="+mj-cs"/>
              </a:defRPr>
            </a:lvl1pPr>
          </a:lstStyle>
          <a:p>
            <a:pPr fontAlgn="auto">
              <a:spcAft>
                <a:spcPts val="0"/>
              </a:spcAft>
              <a:defRPr/>
            </a:pPr>
            <a:r>
              <a:rPr lang="en-US" sz="2400" b="1" dirty="0"/>
              <a:t>Two-Factor Factorial Experiment</a:t>
            </a:r>
          </a:p>
        </p:txBody>
      </p:sp>
    </p:spTree>
    <p:extLst>
      <p:ext uri="{BB962C8B-B14F-4D97-AF65-F5344CB8AC3E}">
        <p14:creationId xmlns:p14="http://schemas.microsoft.com/office/powerpoint/2010/main" val="253543389"/>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40650"/>
                                        </p:tgtEl>
                                        <p:attrNameLst>
                                          <p:attrName>style.visibility</p:attrName>
                                        </p:attrNameLst>
                                      </p:cBhvr>
                                      <p:to>
                                        <p:strVal val="visible"/>
                                      </p:to>
                                    </p:set>
                                    <p:animEffect transition="in" filter="blinds(horizontal)">
                                      <p:cBhvr>
                                        <p:cTn id="7" dur="500"/>
                                        <p:tgtEl>
                                          <p:spTgt spid="240650"/>
                                        </p:tgtEl>
                                      </p:cBhvr>
                                    </p:animEffect>
                                  </p:childTnLst>
                                </p:cTn>
                              </p:par>
                            </p:childTnLst>
                          </p:cTn>
                        </p:par>
                        <p:par>
                          <p:cTn id="8" fill="hold">
                            <p:stCondLst>
                              <p:cond delay="500"/>
                            </p:stCondLst>
                            <p:childTnLst>
                              <p:par>
                                <p:cTn id="9" presetID="3" presetClass="entr" presetSubtype="10" fill="hold" grpId="0" nodeType="afterEffect">
                                  <p:stCondLst>
                                    <p:cond delay="2000"/>
                                  </p:stCondLst>
                                  <p:childTnLst>
                                    <p:set>
                                      <p:cBhvr>
                                        <p:cTn id="10" dur="1" fill="hold">
                                          <p:stCondLst>
                                            <p:cond delay="0"/>
                                          </p:stCondLst>
                                        </p:cTn>
                                        <p:tgtEl>
                                          <p:spTgt spid="240649"/>
                                        </p:tgtEl>
                                        <p:attrNameLst>
                                          <p:attrName>style.visibility</p:attrName>
                                        </p:attrNameLst>
                                      </p:cBhvr>
                                      <p:to>
                                        <p:strVal val="visible"/>
                                      </p:to>
                                    </p:set>
                                    <p:animEffect transition="in" filter="blinds(horizontal)">
                                      <p:cBhvr>
                                        <p:cTn id="11" dur="500"/>
                                        <p:tgtEl>
                                          <p:spTgt spid="240649"/>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240648"/>
                                        </p:tgtEl>
                                        <p:attrNameLst>
                                          <p:attrName>style.visibility</p:attrName>
                                        </p:attrNameLst>
                                      </p:cBhvr>
                                      <p:to>
                                        <p:strVal val="visible"/>
                                      </p:to>
                                    </p:set>
                                    <p:animEffect transition="in" filter="blinds(horizontal)">
                                      <p:cBhvr>
                                        <p:cTn id="16" dur="500"/>
                                        <p:tgtEl>
                                          <p:spTgt spid="240648"/>
                                        </p:tgtEl>
                                      </p:cBhvr>
                                    </p:animEffect>
                                  </p:childTnLst>
                                </p:cTn>
                              </p:par>
                            </p:childTnLst>
                          </p:cTn>
                        </p:par>
                        <p:par>
                          <p:cTn id="17" fill="hold">
                            <p:stCondLst>
                              <p:cond delay="500"/>
                            </p:stCondLst>
                            <p:childTnLst>
                              <p:par>
                                <p:cTn id="18" presetID="3" presetClass="entr" presetSubtype="10" fill="hold" grpId="0" nodeType="afterEffect">
                                  <p:stCondLst>
                                    <p:cond delay="2000"/>
                                  </p:stCondLst>
                                  <p:childTnLst>
                                    <p:set>
                                      <p:cBhvr>
                                        <p:cTn id="19" dur="1" fill="hold">
                                          <p:stCondLst>
                                            <p:cond delay="0"/>
                                          </p:stCondLst>
                                        </p:cTn>
                                        <p:tgtEl>
                                          <p:spTgt spid="240647"/>
                                        </p:tgtEl>
                                        <p:attrNameLst>
                                          <p:attrName>style.visibility</p:attrName>
                                        </p:attrNameLst>
                                      </p:cBhvr>
                                      <p:to>
                                        <p:strVal val="visible"/>
                                      </p:to>
                                    </p:set>
                                    <p:animEffect transition="in" filter="blinds(horizontal)">
                                      <p:cBhvr>
                                        <p:cTn id="20" dur="500"/>
                                        <p:tgtEl>
                                          <p:spTgt spid="240647"/>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240646"/>
                                        </p:tgtEl>
                                        <p:attrNameLst>
                                          <p:attrName>style.visibility</p:attrName>
                                        </p:attrNameLst>
                                      </p:cBhvr>
                                      <p:to>
                                        <p:strVal val="visible"/>
                                      </p:to>
                                    </p:set>
                                    <p:animEffect transition="in" filter="blinds(horizontal)">
                                      <p:cBhvr>
                                        <p:cTn id="25" dur="500"/>
                                        <p:tgtEl>
                                          <p:spTgt spid="240646"/>
                                        </p:tgtEl>
                                      </p:cBhvr>
                                    </p:animEffect>
                                  </p:childTnLst>
                                </p:cTn>
                              </p:par>
                            </p:childTnLst>
                          </p:cTn>
                        </p:par>
                        <p:par>
                          <p:cTn id="26" fill="hold">
                            <p:stCondLst>
                              <p:cond delay="500"/>
                            </p:stCondLst>
                            <p:childTnLst>
                              <p:par>
                                <p:cTn id="27" presetID="3" presetClass="entr" presetSubtype="10" fill="hold" grpId="0" nodeType="afterEffect">
                                  <p:stCondLst>
                                    <p:cond delay="2000"/>
                                  </p:stCondLst>
                                  <p:childTnLst>
                                    <p:set>
                                      <p:cBhvr>
                                        <p:cTn id="28" dur="1" fill="hold">
                                          <p:stCondLst>
                                            <p:cond delay="0"/>
                                          </p:stCondLst>
                                        </p:cTn>
                                        <p:tgtEl>
                                          <p:spTgt spid="240645"/>
                                        </p:tgtEl>
                                        <p:attrNameLst>
                                          <p:attrName>style.visibility</p:attrName>
                                        </p:attrNameLst>
                                      </p:cBhvr>
                                      <p:to>
                                        <p:strVal val="visible"/>
                                      </p:to>
                                    </p:set>
                                    <p:animEffect transition="in" filter="blinds(horizontal)">
                                      <p:cBhvr>
                                        <p:cTn id="29" dur="500"/>
                                        <p:tgtEl>
                                          <p:spTgt spid="2406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0645" grpId="0" autoUpdateAnimBg="0"/>
      <p:bldP spid="240646" grpId="0" autoUpdateAnimBg="0"/>
      <p:bldP spid="240647" grpId="0" autoUpdateAnimBg="0"/>
      <p:bldP spid="240648" grpId="0" autoUpdateAnimBg="0"/>
      <p:bldP spid="240649" grpId="0" autoUpdateAnimBg="0"/>
      <p:bldP spid="240650"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31" name="Rectangle 7"/>
          <p:cNvSpPr>
            <a:spLocks noChangeArrowheads="1"/>
          </p:cNvSpPr>
          <p:nvPr/>
        </p:nvSpPr>
        <p:spPr bwMode="auto">
          <a:xfrm>
            <a:off x="651659" y="1622194"/>
            <a:ext cx="7486650" cy="441358"/>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none" anchor="ctr"/>
          <a:lstStyle/>
          <a:p>
            <a:pPr marL="257827" indent="-257827">
              <a:buFont typeface="Arial" panose="020B0604020202020204" pitchFamily="34" charset="0"/>
              <a:buChar char="•"/>
              <a:defRPr/>
            </a:pPr>
            <a:r>
              <a:rPr lang="en-US" sz="1805" dirty="0">
                <a:latin typeface="+mn-lt"/>
              </a:rPr>
              <a:t> If </a:t>
            </a:r>
            <a:r>
              <a:rPr lang="en-US" sz="1805" i="1" dirty="0">
                <a:latin typeface="+mn-lt"/>
              </a:rPr>
              <a:t>H</a:t>
            </a:r>
            <a:r>
              <a:rPr lang="en-US" sz="1805" baseline="-25000" dirty="0">
                <a:latin typeface="+mn-lt"/>
              </a:rPr>
              <a:t>0</a:t>
            </a:r>
            <a:r>
              <a:rPr lang="en-US" sz="1805" dirty="0">
                <a:latin typeface="+mn-lt"/>
              </a:rPr>
              <a:t> is rejected, we cannot conclude that </a:t>
            </a:r>
            <a:r>
              <a:rPr lang="en-US" sz="1805" i="1" dirty="0">
                <a:latin typeface="+mn-lt"/>
              </a:rPr>
              <a:t>all</a:t>
            </a:r>
            <a:r>
              <a:rPr lang="en-US" sz="1805" dirty="0">
                <a:latin typeface="+mn-lt"/>
              </a:rPr>
              <a:t> population means are different.</a:t>
            </a:r>
          </a:p>
        </p:txBody>
      </p:sp>
      <p:sp>
        <p:nvSpPr>
          <p:cNvPr id="180232" name="Rectangle 8"/>
          <p:cNvSpPr>
            <a:spLocks noChangeArrowheads="1"/>
          </p:cNvSpPr>
          <p:nvPr/>
        </p:nvSpPr>
        <p:spPr bwMode="auto">
          <a:xfrm>
            <a:off x="651658" y="2281049"/>
            <a:ext cx="7486650" cy="484858"/>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none" anchor="ctr"/>
          <a:lstStyle/>
          <a:p>
            <a:pPr marL="257827" indent="-257827">
              <a:buFont typeface="Arial" panose="020B0604020202020204" pitchFamily="34" charset="0"/>
              <a:buChar char="•"/>
              <a:defRPr/>
            </a:pPr>
            <a:r>
              <a:rPr lang="en-US" sz="1805" dirty="0">
                <a:latin typeface="+mn-lt"/>
              </a:rPr>
              <a:t> Rejecting </a:t>
            </a:r>
            <a:r>
              <a:rPr lang="en-US" sz="1805" i="1" dirty="0">
                <a:latin typeface="+mn-lt"/>
              </a:rPr>
              <a:t>H</a:t>
            </a:r>
            <a:r>
              <a:rPr lang="en-US" sz="1805" baseline="-25000" dirty="0">
                <a:latin typeface="+mn-lt"/>
              </a:rPr>
              <a:t>0</a:t>
            </a:r>
            <a:r>
              <a:rPr lang="en-US" sz="1805" dirty="0">
                <a:latin typeface="+mn-lt"/>
              </a:rPr>
              <a:t> means that at least two population means have different values.</a:t>
            </a:r>
          </a:p>
        </p:txBody>
      </p:sp>
      <p:sp>
        <p:nvSpPr>
          <p:cNvPr id="10" name="Rectangle 2"/>
          <p:cNvSpPr>
            <a:spLocks noChangeArrowheads="1"/>
          </p:cNvSpPr>
          <p:nvPr/>
        </p:nvSpPr>
        <p:spPr bwMode="auto">
          <a:xfrm>
            <a:off x="651658" y="1076458"/>
            <a:ext cx="7772400" cy="612305"/>
          </a:xfrm>
          <a:prstGeom prst="rect">
            <a:avLst/>
          </a:prstGeom>
          <a:noFill/>
          <a:ln w="12700">
            <a:noFill/>
            <a:miter lim="800000"/>
            <a:headEnd/>
            <a:tailEnd/>
          </a:ln>
          <a:effectLst/>
        </p:spPr>
        <p:txBody>
          <a:bodyPr lIns="68034" tIns="33420" rIns="68034" bIns="33420" anchor="ctr"/>
          <a:lstStyle/>
          <a:p>
            <a:pPr algn="l">
              <a:defRPr/>
            </a:pPr>
            <a:r>
              <a:rPr lang="en-US" sz="2400" b="1" dirty="0">
                <a:latin typeface="+mn-lt"/>
              </a:rPr>
              <a:t>Analysis of Variance: A Conceptual Overview</a:t>
            </a:r>
          </a:p>
        </p:txBody>
      </p:sp>
    </p:spTree>
    <p:extLst>
      <p:ext uri="{BB962C8B-B14F-4D97-AF65-F5344CB8AC3E}">
        <p14:creationId xmlns:p14="http://schemas.microsoft.com/office/powerpoint/2010/main" val="1930182716"/>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180231"/>
                                        </p:tgtEl>
                                        <p:attrNameLst>
                                          <p:attrName>style.visibility</p:attrName>
                                        </p:attrNameLst>
                                      </p:cBhvr>
                                      <p:to>
                                        <p:strVal val="visible"/>
                                      </p:to>
                                    </p:set>
                                    <p:anim calcmode="lin" valueType="num">
                                      <p:cBhvr>
                                        <p:cTn id="7" dur="500" fill="hold"/>
                                        <p:tgtEl>
                                          <p:spTgt spid="180231"/>
                                        </p:tgtEl>
                                        <p:attrNameLst>
                                          <p:attrName>ppt_w</p:attrName>
                                        </p:attrNameLst>
                                      </p:cBhvr>
                                      <p:tavLst>
                                        <p:tav tm="0">
                                          <p:val>
                                            <p:fltVal val="0"/>
                                          </p:val>
                                        </p:tav>
                                        <p:tav tm="100000">
                                          <p:val>
                                            <p:strVal val="#ppt_w"/>
                                          </p:val>
                                        </p:tav>
                                      </p:tavLst>
                                    </p:anim>
                                    <p:anim calcmode="lin" valueType="num">
                                      <p:cBhvr>
                                        <p:cTn id="8" dur="500" fill="hold"/>
                                        <p:tgtEl>
                                          <p:spTgt spid="180231"/>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180232"/>
                                        </p:tgtEl>
                                        <p:attrNameLst>
                                          <p:attrName>style.visibility</p:attrName>
                                        </p:attrNameLst>
                                      </p:cBhvr>
                                      <p:to>
                                        <p:strVal val="visible"/>
                                      </p:to>
                                    </p:set>
                                    <p:anim calcmode="lin" valueType="num">
                                      <p:cBhvr>
                                        <p:cTn id="13" dur="500" fill="hold"/>
                                        <p:tgtEl>
                                          <p:spTgt spid="180232"/>
                                        </p:tgtEl>
                                        <p:attrNameLst>
                                          <p:attrName>ppt_w</p:attrName>
                                        </p:attrNameLst>
                                      </p:cBhvr>
                                      <p:tavLst>
                                        <p:tav tm="0">
                                          <p:val>
                                            <p:fltVal val="0"/>
                                          </p:val>
                                        </p:tav>
                                        <p:tav tm="100000">
                                          <p:val>
                                            <p:strVal val="#ppt_w"/>
                                          </p:val>
                                        </p:tav>
                                      </p:tavLst>
                                    </p:anim>
                                    <p:anim calcmode="lin" valueType="num">
                                      <p:cBhvr>
                                        <p:cTn id="14" dur="500" fill="hold"/>
                                        <p:tgtEl>
                                          <p:spTgt spid="18023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0231" grpId="0"/>
      <p:bldP spid="18023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530" name="Rectangle 2"/>
          <p:cNvSpPr>
            <a:spLocks noChangeArrowheads="1"/>
          </p:cNvSpPr>
          <p:nvPr/>
        </p:nvSpPr>
        <p:spPr bwMode="auto">
          <a:xfrm>
            <a:off x="906292" y="2103618"/>
            <a:ext cx="7486650" cy="529665"/>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ctr"/>
          <a:lstStyle/>
          <a:p>
            <a:pPr marL="257827" indent="-257827">
              <a:buFont typeface="Arial" panose="020B0604020202020204" pitchFamily="34" charset="0"/>
              <a:buChar char="•"/>
              <a:defRPr/>
            </a:pPr>
            <a:r>
              <a:rPr lang="en-US" sz="1805" dirty="0">
                <a:latin typeface="+mn-lt"/>
              </a:rPr>
              <a:t>For each population, the response (dependent) variable is normally distributed.</a:t>
            </a:r>
          </a:p>
        </p:txBody>
      </p:sp>
      <p:sp>
        <p:nvSpPr>
          <p:cNvPr id="278532" name="Rectangle 4"/>
          <p:cNvSpPr>
            <a:spLocks noChangeArrowheads="1"/>
          </p:cNvSpPr>
          <p:nvPr/>
        </p:nvSpPr>
        <p:spPr bwMode="auto">
          <a:xfrm>
            <a:off x="906292" y="2679715"/>
            <a:ext cx="7486650" cy="744793"/>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ctr"/>
          <a:lstStyle/>
          <a:p>
            <a:pPr marL="257827" indent="-257827">
              <a:buFont typeface="Arial" panose="020B0604020202020204" pitchFamily="34" charset="0"/>
              <a:buChar char="•"/>
              <a:defRPr/>
            </a:pPr>
            <a:r>
              <a:rPr lang="en-US" sz="1805" dirty="0">
                <a:latin typeface="+mn-lt"/>
              </a:rPr>
              <a:t>The variance of the response variable, denoted </a:t>
            </a:r>
            <a:r>
              <a:rPr lang="en-US" sz="1805" i="1" dirty="0">
                <a:latin typeface="Symbol" panose="05050102010706020507" pitchFamily="18" charset="2"/>
              </a:rPr>
              <a:t></a:t>
            </a:r>
            <a:r>
              <a:rPr lang="en-US" sz="1805" i="1" dirty="0">
                <a:latin typeface="+mn-lt"/>
              </a:rPr>
              <a:t> </a:t>
            </a:r>
            <a:r>
              <a:rPr lang="en-US" sz="1805" baseline="30000" dirty="0">
                <a:latin typeface="+mn-lt"/>
              </a:rPr>
              <a:t>2</a:t>
            </a:r>
            <a:r>
              <a:rPr lang="en-US" sz="1805" dirty="0">
                <a:latin typeface="+mn-lt"/>
              </a:rPr>
              <a:t>, is the same for all of the populations.</a:t>
            </a:r>
          </a:p>
        </p:txBody>
      </p:sp>
      <p:sp>
        <p:nvSpPr>
          <p:cNvPr id="278533" name="Rectangle 5"/>
          <p:cNvSpPr>
            <a:spLocks noChangeArrowheads="1"/>
          </p:cNvSpPr>
          <p:nvPr/>
        </p:nvSpPr>
        <p:spPr bwMode="auto">
          <a:xfrm>
            <a:off x="906292" y="3374641"/>
            <a:ext cx="7486650" cy="501303"/>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none" anchor="ctr"/>
          <a:lstStyle/>
          <a:p>
            <a:pPr marL="257827" indent="-257827">
              <a:buFont typeface="Arial" panose="020B0604020202020204" pitchFamily="34" charset="0"/>
              <a:buChar char="•"/>
              <a:defRPr/>
            </a:pPr>
            <a:r>
              <a:rPr lang="en-US" sz="1805" dirty="0">
                <a:latin typeface="+mn-lt"/>
              </a:rPr>
              <a:t>The observations must be independent.</a:t>
            </a:r>
          </a:p>
        </p:txBody>
      </p:sp>
      <p:sp>
        <p:nvSpPr>
          <p:cNvPr id="278537" name="Rectangle 9"/>
          <p:cNvSpPr>
            <a:spLocks noChangeArrowheads="1"/>
          </p:cNvSpPr>
          <p:nvPr/>
        </p:nvSpPr>
        <p:spPr bwMode="auto">
          <a:xfrm>
            <a:off x="652462" y="1700303"/>
            <a:ext cx="5740401" cy="422527"/>
          </a:xfrm>
          <a:prstGeom prst="rect">
            <a:avLst/>
          </a:prstGeom>
          <a:noFill/>
          <a:ln w="12700">
            <a:noFill/>
            <a:miter lim="800000"/>
            <a:headEnd/>
            <a:tailEnd/>
          </a:ln>
          <a:effectLst/>
        </p:spPr>
        <p:txBody>
          <a:bodyPr lIns="68034" tIns="33420" rIns="68034" bIns="33420"/>
          <a:lstStyle/>
          <a:p>
            <a:pPr marL="257827" indent="-257827">
              <a:spcBef>
                <a:spcPct val="20000"/>
              </a:spcBef>
              <a:buFont typeface="Arial" panose="020B0604020202020204" pitchFamily="34" charset="0"/>
              <a:buChar char="•"/>
              <a:defRPr/>
            </a:pPr>
            <a:r>
              <a:rPr lang="en-US" sz="1805" dirty="0">
                <a:latin typeface="+mn-lt"/>
              </a:rPr>
              <a:t>Assumptions for Analysis of Variance</a:t>
            </a:r>
          </a:p>
        </p:txBody>
      </p:sp>
      <p:sp>
        <p:nvSpPr>
          <p:cNvPr id="8" name="Rectangle 2"/>
          <p:cNvSpPr>
            <a:spLocks noChangeArrowheads="1"/>
          </p:cNvSpPr>
          <p:nvPr/>
        </p:nvSpPr>
        <p:spPr bwMode="auto">
          <a:xfrm>
            <a:off x="620542" y="983503"/>
            <a:ext cx="7772400" cy="612305"/>
          </a:xfrm>
          <a:prstGeom prst="rect">
            <a:avLst/>
          </a:prstGeom>
          <a:noFill/>
          <a:ln w="12700">
            <a:noFill/>
            <a:miter lim="800000"/>
            <a:headEnd/>
            <a:tailEnd/>
          </a:ln>
          <a:effectLst/>
        </p:spPr>
        <p:txBody>
          <a:bodyPr lIns="68034" tIns="33420" rIns="68034" bIns="33420" anchor="ctr"/>
          <a:lstStyle/>
          <a:p>
            <a:pPr algn="l">
              <a:defRPr/>
            </a:pPr>
            <a:r>
              <a:rPr lang="en-US" sz="2400" b="1" dirty="0">
                <a:latin typeface="+mn-lt"/>
              </a:rPr>
              <a:t>Analysis of Variance: A Conceptual Overview</a:t>
            </a:r>
          </a:p>
        </p:txBody>
      </p:sp>
    </p:spTree>
    <p:extLst>
      <p:ext uri="{BB962C8B-B14F-4D97-AF65-F5344CB8AC3E}">
        <p14:creationId xmlns:p14="http://schemas.microsoft.com/office/powerpoint/2010/main" val="1190652209"/>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1000"/>
                                  </p:stCondLst>
                                  <p:childTnLst>
                                    <p:set>
                                      <p:cBhvr>
                                        <p:cTn id="6" dur="1" fill="hold">
                                          <p:stCondLst>
                                            <p:cond delay="0"/>
                                          </p:stCondLst>
                                        </p:cTn>
                                        <p:tgtEl>
                                          <p:spTgt spid="278537"/>
                                        </p:tgtEl>
                                        <p:attrNameLst>
                                          <p:attrName>style.visibility</p:attrName>
                                        </p:attrNameLst>
                                      </p:cBhvr>
                                      <p:to>
                                        <p:strVal val="visible"/>
                                      </p:to>
                                    </p:set>
                                    <p:animEffect transition="in" filter="blinds(horizontal)">
                                      <p:cBhvr>
                                        <p:cTn id="7" dur="500"/>
                                        <p:tgtEl>
                                          <p:spTgt spid="278537"/>
                                        </p:tgtEl>
                                      </p:cBhvr>
                                    </p:animEffect>
                                  </p:childTnLst>
                                </p:cTn>
                              </p:par>
                            </p:childTnLst>
                          </p:cTn>
                        </p:par>
                      </p:childTnLst>
                    </p:cTn>
                  </p:par>
                  <p:par>
                    <p:cTn id="8" fill="hold">
                      <p:stCondLst>
                        <p:cond delay="indefinite"/>
                      </p:stCondLst>
                      <p:childTnLst>
                        <p:par>
                          <p:cTn id="9" fill="hold">
                            <p:stCondLst>
                              <p:cond delay="0"/>
                            </p:stCondLst>
                            <p:childTnLst>
                              <p:par>
                                <p:cTn id="10" presetID="23" presetClass="entr" presetSubtype="16" fill="hold" grpId="0" nodeType="clickEffect">
                                  <p:stCondLst>
                                    <p:cond delay="0"/>
                                  </p:stCondLst>
                                  <p:childTnLst>
                                    <p:set>
                                      <p:cBhvr>
                                        <p:cTn id="11" dur="1" fill="hold">
                                          <p:stCondLst>
                                            <p:cond delay="0"/>
                                          </p:stCondLst>
                                        </p:cTn>
                                        <p:tgtEl>
                                          <p:spTgt spid="278530"/>
                                        </p:tgtEl>
                                        <p:attrNameLst>
                                          <p:attrName>style.visibility</p:attrName>
                                        </p:attrNameLst>
                                      </p:cBhvr>
                                      <p:to>
                                        <p:strVal val="visible"/>
                                      </p:to>
                                    </p:set>
                                    <p:anim calcmode="lin" valueType="num">
                                      <p:cBhvr>
                                        <p:cTn id="12" dur="500" fill="hold"/>
                                        <p:tgtEl>
                                          <p:spTgt spid="278530"/>
                                        </p:tgtEl>
                                        <p:attrNameLst>
                                          <p:attrName>ppt_w</p:attrName>
                                        </p:attrNameLst>
                                      </p:cBhvr>
                                      <p:tavLst>
                                        <p:tav tm="0">
                                          <p:val>
                                            <p:fltVal val="0"/>
                                          </p:val>
                                        </p:tav>
                                        <p:tav tm="100000">
                                          <p:val>
                                            <p:strVal val="#ppt_w"/>
                                          </p:val>
                                        </p:tav>
                                      </p:tavLst>
                                    </p:anim>
                                    <p:anim calcmode="lin" valueType="num">
                                      <p:cBhvr>
                                        <p:cTn id="13" dur="500" fill="hold"/>
                                        <p:tgtEl>
                                          <p:spTgt spid="278530"/>
                                        </p:tgtEl>
                                        <p:attrNameLst>
                                          <p:attrName>ppt_h</p:attrName>
                                        </p:attrNameLst>
                                      </p:cBhvr>
                                      <p:tavLst>
                                        <p:tav tm="0">
                                          <p:val>
                                            <p:fltVal val="0"/>
                                          </p:val>
                                        </p:tav>
                                        <p:tav tm="100000">
                                          <p:val>
                                            <p:strVal val="#ppt_h"/>
                                          </p:val>
                                        </p:tav>
                                      </p:tavLst>
                                    </p:anim>
                                  </p:childTnLst>
                                </p:cTn>
                              </p:par>
                            </p:childTnLst>
                          </p:cTn>
                        </p:par>
                      </p:childTnLst>
                    </p:cTn>
                  </p:par>
                  <p:par>
                    <p:cTn id="14" fill="hold">
                      <p:stCondLst>
                        <p:cond delay="indefinite"/>
                      </p:stCondLst>
                      <p:childTnLst>
                        <p:par>
                          <p:cTn id="15" fill="hold">
                            <p:stCondLst>
                              <p:cond delay="0"/>
                            </p:stCondLst>
                            <p:childTnLst>
                              <p:par>
                                <p:cTn id="16" presetID="23" presetClass="entr" presetSubtype="16" fill="hold" grpId="0" nodeType="clickEffect">
                                  <p:stCondLst>
                                    <p:cond delay="0"/>
                                  </p:stCondLst>
                                  <p:childTnLst>
                                    <p:set>
                                      <p:cBhvr>
                                        <p:cTn id="17" dur="1" fill="hold">
                                          <p:stCondLst>
                                            <p:cond delay="0"/>
                                          </p:stCondLst>
                                        </p:cTn>
                                        <p:tgtEl>
                                          <p:spTgt spid="278532"/>
                                        </p:tgtEl>
                                        <p:attrNameLst>
                                          <p:attrName>style.visibility</p:attrName>
                                        </p:attrNameLst>
                                      </p:cBhvr>
                                      <p:to>
                                        <p:strVal val="visible"/>
                                      </p:to>
                                    </p:set>
                                    <p:anim calcmode="lin" valueType="num">
                                      <p:cBhvr>
                                        <p:cTn id="18" dur="500" fill="hold"/>
                                        <p:tgtEl>
                                          <p:spTgt spid="278532"/>
                                        </p:tgtEl>
                                        <p:attrNameLst>
                                          <p:attrName>ppt_w</p:attrName>
                                        </p:attrNameLst>
                                      </p:cBhvr>
                                      <p:tavLst>
                                        <p:tav tm="0">
                                          <p:val>
                                            <p:fltVal val="0"/>
                                          </p:val>
                                        </p:tav>
                                        <p:tav tm="100000">
                                          <p:val>
                                            <p:strVal val="#ppt_w"/>
                                          </p:val>
                                        </p:tav>
                                      </p:tavLst>
                                    </p:anim>
                                    <p:anim calcmode="lin" valueType="num">
                                      <p:cBhvr>
                                        <p:cTn id="19" dur="500" fill="hold"/>
                                        <p:tgtEl>
                                          <p:spTgt spid="278532"/>
                                        </p:tgtEl>
                                        <p:attrNameLst>
                                          <p:attrName>ppt_h</p:attrName>
                                        </p:attrNameLst>
                                      </p:cBhvr>
                                      <p:tavLst>
                                        <p:tav tm="0">
                                          <p:val>
                                            <p:fltVal val="0"/>
                                          </p:val>
                                        </p:tav>
                                        <p:tav tm="100000">
                                          <p:val>
                                            <p:strVal val="#ppt_h"/>
                                          </p:val>
                                        </p:tav>
                                      </p:tavLst>
                                    </p:anim>
                                  </p:childTnLst>
                                </p:cTn>
                              </p:par>
                            </p:childTnLst>
                          </p:cTn>
                        </p:par>
                      </p:childTnLst>
                    </p:cTn>
                  </p:par>
                  <p:par>
                    <p:cTn id="20" fill="hold">
                      <p:stCondLst>
                        <p:cond delay="indefinite"/>
                      </p:stCondLst>
                      <p:childTnLst>
                        <p:par>
                          <p:cTn id="21" fill="hold">
                            <p:stCondLst>
                              <p:cond delay="0"/>
                            </p:stCondLst>
                            <p:childTnLst>
                              <p:par>
                                <p:cTn id="22" presetID="23" presetClass="entr" presetSubtype="16" fill="hold" grpId="0" nodeType="clickEffect">
                                  <p:stCondLst>
                                    <p:cond delay="0"/>
                                  </p:stCondLst>
                                  <p:childTnLst>
                                    <p:set>
                                      <p:cBhvr>
                                        <p:cTn id="23" dur="1" fill="hold">
                                          <p:stCondLst>
                                            <p:cond delay="0"/>
                                          </p:stCondLst>
                                        </p:cTn>
                                        <p:tgtEl>
                                          <p:spTgt spid="278533"/>
                                        </p:tgtEl>
                                        <p:attrNameLst>
                                          <p:attrName>style.visibility</p:attrName>
                                        </p:attrNameLst>
                                      </p:cBhvr>
                                      <p:to>
                                        <p:strVal val="visible"/>
                                      </p:to>
                                    </p:set>
                                    <p:anim calcmode="lin" valueType="num">
                                      <p:cBhvr>
                                        <p:cTn id="24" dur="500" fill="hold"/>
                                        <p:tgtEl>
                                          <p:spTgt spid="278533"/>
                                        </p:tgtEl>
                                        <p:attrNameLst>
                                          <p:attrName>ppt_w</p:attrName>
                                        </p:attrNameLst>
                                      </p:cBhvr>
                                      <p:tavLst>
                                        <p:tav tm="0">
                                          <p:val>
                                            <p:fltVal val="0"/>
                                          </p:val>
                                        </p:tav>
                                        <p:tav tm="100000">
                                          <p:val>
                                            <p:strVal val="#ppt_w"/>
                                          </p:val>
                                        </p:tav>
                                      </p:tavLst>
                                    </p:anim>
                                    <p:anim calcmode="lin" valueType="num">
                                      <p:cBhvr>
                                        <p:cTn id="25" dur="500" fill="hold"/>
                                        <p:tgtEl>
                                          <p:spTgt spid="27853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8530" grpId="0"/>
      <p:bldP spid="278532" grpId="0"/>
      <p:bldP spid="278533" grpId="0"/>
      <p:bldP spid="278537"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181251" name="Rectangle 3"/>
              <p:cNvSpPr>
                <a:spLocks noChangeArrowheads="1"/>
              </p:cNvSpPr>
              <p:nvPr/>
            </p:nvSpPr>
            <p:spPr bwMode="auto">
              <a:xfrm>
                <a:off x="653013" y="1700303"/>
                <a:ext cx="7772400" cy="411784"/>
              </a:xfrm>
              <a:prstGeom prst="rect">
                <a:avLst/>
              </a:prstGeom>
              <a:noFill/>
              <a:ln w="12700">
                <a:noFill/>
                <a:miter lim="800000"/>
                <a:headEnd/>
                <a:tailEnd/>
              </a:ln>
              <a:effectLst/>
            </p:spPr>
            <p:txBody>
              <a:bodyPr lIns="68034" tIns="33420" rIns="68034" bIns="33420"/>
              <a:lstStyle/>
              <a:p>
                <a:pPr marL="257827" indent="-257827">
                  <a:spcBef>
                    <a:spcPct val="20000"/>
                  </a:spcBef>
                  <a:buFont typeface="Arial" panose="020B0604020202020204" pitchFamily="34" charset="0"/>
                  <a:buChar char="•"/>
                  <a:defRPr/>
                </a:pPr>
                <a:r>
                  <a:rPr lang="en-US" sz="1805" dirty="0">
                    <a:latin typeface="+mn-lt"/>
                  </a:rPr>
                  <a:t>Sampling Distribution of </a:t>
                </a:r>
                <a14:m>
                  <m:oMath xmlns:m="http://schemas.openxmlformats.org/officeDocument/2006/math">
                    <m:acc>
                      <m:accPr>
                        <m:chr m:val="̅"/>
                        <m:ctrlPr>
                          <a:rPr lang="en-US" sz="1805" i="1">
                            <a:latin typeface="Cambria Math" panose="02040503050406030204" pitchFamily="18" charset="0"/>
                          </a:rPr>
                        </m:ctrlPr>
                      </m:accPr>
                      <m:e>
                        <m:r>
                          <a:rPr lang="en-US" sz="1805" i="1">
                            <a:latin typeface="Cambria Math"/>
                          </a:rPr>
                          <m:t>𝑥</m:t>
                        </m:r>
                      </m:e>
                    </m:acc>
                  </m:oMath>
                </a14:m>
                <a:r>
                  <a:rPr lang="en-US" sz="1805" dirty="0">
                    <a:latin typeface="+mn-lt"/>
                  </a:rPr>
                  <a:t>, Given </a:t>
                </a:r>
                <a:r>
                  <a:rPr lang="en-US" sz="1805" i="1" dirty="0">
                    <a:latin typeface="+mn-lt"/>
                  </a:rPr>
                  <a:t>H</a:t>
                </a:r>
                <a:r>
                  <a:rPr lang="en-US" sz="1805" baseline="-25000" dirty="0">
                    <a:latin typeface="+mn-lt"/>
                  </a:rPr>
                  <a:t>0</a:t>
                </a:r>
                <a:r>
                  <a:rPr lang="en-US" sz="1805" dirty="0">
                    <a:latin typeface="+mn-lt"/>
                  </a:rPr>
                  <a:t> is True</a:t>
                </a:r>
              </a:p>
            </p:txBody>
          </p:sp>
        </mc:Choice>
        <mc:Fallback xmlns="">
          <p:sp>
            <p:nvSpPr>
              <p:cNvPr id="181251" name="Rectangle 3"/>
              <p:cNvSpPr>
                <a:spLocks noRot="1" noChangeAspect="1" noMove="1" noResize="1" noEditPoints="1" noAdjustHandles="1" noChangeArrowheads="1" noChangeShapeType="1" noTextEdit="1"/>
              </p:cNvSpPr>
              <p:nvPr/>
            </p:nvSpPr>
            <p:spPr bwMode="auto">
              <a:xfrm>
                <a:off x="653013" y="1700303"/>
                <a:ext cx="7772400" cy="411784"/>
              </a:xfrm>
              <a:prstGeom prst="rect">
                <a:avLst/>
              </a:prstGeom>
              <a:blipFill>
                <a:blip r:embed="rId2"/>
                <a:stretch>
                  <a:fillRect l="-784" t="-11940" b="-10448"/>
                </a:stretch>
              </a:blipFill>
              <a:ln w="12700">
                <a:noFill/>
                <a:miter lim="800000"/>
                <a:headEnd/>
                <a:tailEnd/>
              </a:ln>
              <a:effectLst/>
            </p:spPr>
            <p:txBody>
              <a:bodyPr/>
              <a:lstStyle/>
              <a:p>
                <a:r>
                  <a:rPr lang="en-US">
                    <a:noFill/>
                  </a:rPr>
                  <a:t> </a:t>
                </a:r>
              </a:p>
            </p:txBody>
          </p:sp>
        </mc:Fallback>
      </mc:AlternateContent>
      <p:sp>
        <p:nvSpPr>
          <p:cNvPr id="181255" name="Freeform 7"/>
          <p:cNvSpPr>
            <a:spLocks/>
          </p:cNvSpPr>
          <p:nvPr/>
        </p:nvSpPr>
        <p:spPr bwMode="auto">
          <a:xfrm>
            <a:off x="2880927" y="2381039"/>
            <a:ext cx="3384494" cy="2140085"/>
          </a:xfrm>
          <a:custGeom>
            <a:avLst/>
            <a:gdLst/>
            <a:ahLst/>
            <a:cxnLst>
              <a:cxn ang="0">
                <a:pos x="1318" y="18"/>
              </a:cxn>
              <a:cxn ang="0">
                <a:pos x="1234" y="108"/>
              </a:cxn>
              <a:cxn ang="0">
                <a:pos x="1176" y="208"/>
              </a:cxn>
              <a:cxn ang="0">
                <a:pos x="1114" y="334"/>
              </a:cxn>
              <a:cxn ang="0">
                <a:pos x="1068" y="438"/>
              </a:cxn>
              <a:cxn ang="0">
                <a:pos x="1030" y="542"/>
              </a:cxn>
              <a:cxn ang="0">
                <a:pos x="988" y="652"/>
              </a:cxn>
              <a:cxn ang="0">
                <a:pos x="957" y="756"/>
              </a:cxn>
              <a:cxn ang="0">
                <a:pos x="930" y="861"/>
              </a:cxn>
              <a:cxn ang="0">
                <a:pos x="901" y="975"/>
              </a:cxn>
              <a:cxn ang="0">
                <a:pos x="867" y="1075"/>
              </a:cxn>
              <a:cxn ang="0">
                <a:pos x="830" y="1194"/>
              </a:cxn>
              <a:cxn ang="0">
                <a:pos x="786" y="1293"/>
              </a:cxn>
              <a:cxn ang="0">
                <a:pos x="732" y="1399"/>
              </a:cxn>
              <a:cxn ang="0">
                <a:pos x="662" y="1513"/>
              </a:cxn>
              <a:cxn ang="0">
                <a:pos x="586" y="1605"/>
              </a:cxn>
              <a:cxn ang="0">
                <a:pos x="490" y="1683"/>
              </a:cxn>
              <a:cxn ang="0">
                <a:pos x="388" y="1743"/>
              </a:cxn>
              <a:cxn ang="0">
                <a:pos x="295" y="1787"/>
              </a:cxn>
              <a:cxn ang="0">
                <a:pos x="193" y="1826"/>
              </a:cxn>
              <a:cxn ang="0">
                <a:pos x="79" y="1865"/>
              </a:cxn>
              <a:cxn ang="0">
                <a:pos x="6" y="1883"/>
              </a:cxn>
              <a:cxn ang="0">
                <a:pos x="2774" y="1922"/>
              </a:cxn>
              <a:cxn ang="0">
                <a:pos x="2726" y="1877"/>
              </a:cxn>
              <a:cxn ang="0">
                <a:pos x="2622" y="1845"/>
              </a:cxn>
              <a:cxn ang="0">
                <a:pos x="2510" y="1803"/>
              </a:cxn>
              <a:cxn ang="0">
                <a:pos x="2396" y="1755"/>
              </a:cxn>
              <a:cxn ang="0">
                <a:pos x="2278" y="1693"/>
              </a:cxn>
              <a:cxn ang="0">
                <a:pos x="2220" y="1655"/>
              </a:cxn>
              <a:cxn ang="0">
                <a:pos x="2156" y="1589"/>
              </a:cxn>
              <a:cxn ang="0">
                <a:pos x="2082" y="1503"/>
              </a:cxn>
              <a:cxn ang="0">
                <a:pos x="2022" y="1398"/>
              </a:cxn>
              <a:cxn ang="0">
                <a:pos x="1970" y="1298"/>
              </a:cxn>
              <a:cxn ang="0">
                <a:pos x="1928" y="1200"/>
              </a:cxn>
              <a:cxn ang="0">
                <a:pos x="1892" y="1100"/>
              </a:cxn>
              <a:cxn ang="0">
                <a:pos x="1862" y="1010"/>
              </a:cxn>
              <a:cxn ang="0">
                <a:pos x="1830" y="900"/>
              </a:cxn>
              <a:cxn ang="0">
                <a:pos x="1798" y="782"/>
              </a:cxn>
              <a:cxn ang="0">
                <a:pos x="1760" y="656"/>
              </a:cxn>
              <a:cxn ang="0">
                <a:pos x="1712" y="524"/>
              </a:cxn>
              <a:cxn ang="0">
                <a:pos x="1670" y="410"/>
              </a:cxn>
              <a:cxn ang="0">
                <a:pos x="1632" y="328"/>
              </a:cxn>
              <a:cxn ang="0">
                <a:pos x="1590" y="232"/>
              </a:cxn>
              <a:cxn ang="0">
                <a:pos x="1546" y="156"/>
              </a:cxn>
              <a:cxn ang="0">
                <a:pos x="1570" y="194"/>
              </a:cxn>
              <a:cxn ang="0">
                <a:pos x="1550" y="156"/>
              </a:cxn>
              <a:cxn ang="0">
                <a:pos x="1476" y="56"/>
              </a:cxn>
              <a:cxn ang="0">
                <a:pos x="1413" y="8"/>
              </a:cxn>
            </a:cxnLst>
            <a:rect l="0" t="0" r="r" b="b"/>
            <a:pathLst>
              <a:path w="2774" h="1925">
                <a:moveTo>
                  <a:pt x="1390" y="0"/>
                </a:moveTo>
                <a:lnTo>
                  <a:pt x="1350" y="0"/>
                </a:lnTo>
                <a:lnTo>
                  <a:pt x="1318" y="18"/>
                </a:lnTo>
                <a:lnTo>
                  <a:pt x="1289" y="40"/>
                </a:lnTo>
                <a:lnTo>
                  <a:pt x="1261" y="70"/>
                </a:lnTo>
                <a:lnTo>
                  <a:pt x="1234" y="108"/>
                </a:lnTo>
                <a:lnTo>
                  <a:pt x="1211" y="144"/>
                </a:lnTo>
                <a:lnTo>
                  <a:pt x="1193" y="173"/>
                </a:lnTo>
                <a:lnTo>
                  <a:pt x="1176" y="208"/>
                </a:lnTo>
                <a:lnTo>
                  <a:pt x="1152" y="256"/>
                </a:lnTo>
                <a:lnTo>
                  <a:pt x="1132" y="296"/>
                </a:lnTo>
                <a:lnTo>
                  <a:pt x="1114" y="334"/>
                </a:lnTo>
                <a:lnTo>
                  <a:pt x="1094" y="378"/>
                </a:lnTo>
                <a:lnTo>
                  <a:pt x="1082" y="410"/>
                </a:lnTo>
                <a:lnTo>
                  <a:pt x="1068" y="438"/>
                </a:lnTo>
                <a:lnTo>
                  <a:pt x="1052" y="482"/>
                </a:lnTo>
                <a:lnTo>
                  <a:pt x="1040" y="514"/>
                </a:lnTo>
                <a:lnTo>
                  <a:pt x="1030" y="542"/>
                </a:lnTo>
                <a:lnTo>
                  <a:pt x="1022" y="570"/>
                </a:lnTo>
                <a:lnTo>
                  <a:pt x="1008" y="606"/>
                </a:lnTo>
                <a:lnTo>
                  <a:pt x="988" y="652"/>
                </a:lnTo>
                <a:lnTo>
                  <a:pt x="979" y="688"/>
                </a:lnTo>
                <a:lnTo>
                  <a:pt x="965" y="726"/>
                </a:lnTo>
                <a:lnTo>
                  <a:pt x="957" y="756"/>
                </a:lnTo>
                <a:lnTo>
                  <a:pt x="949" y="786"/>
                </a:lnTo>
                <a:lnTo>
                  <a:pt x="940" y="829"/>
                </a:lnTo>
                <a:lnTo>
                  <a:pt x="930" y="861"/>
                </a:lnTo>
                <a:lnTo>
                  <a:pt x="922" y="902"/>
                </a:lnTo>
                <a:lnTo>
                  <a:pt x="908" y="942"/>
                </a:lnTo>
                <a:lnTo>
                  <a:pt x="901" y="975"/>
                </a:lnTo>
                <a:lnTo>
                  <a:pt x="891" y="1007"/>
                </a:lnTo>
                <a:lnTo>
                  <a:pt x="883" y="1041"/>
                </a:lnTo>
                <a:lnTo>
                  <a:pt x="867" y="1075"/>
                </a:lnTo>
                <a:lnTo>
                  <a:pt x="852" y="1123"/>
                </a:lnTo>
                <a:lnTo>
                  <a:pt x="836" y="1168"/>
                </a:lnTo>
                <a:lnTo>
                  <a:pt x="830" y="1194"/>
                </a:lnTo>
                <a:lnTo>
                  <a:pt x="819" y="1222"/>
                </a:lnTo>
                <a:lnTo>
                  <a:pt x="800" y="1263"/>
                </a:lnTo>
                <a:lnTo>
                  <a:pt x="786" y="1293"/>
                </a:lnTo>
                <a:lnTo>
                  <a:pt x="772" y="1330"/>
                </a:lnTo>
                <a:lnTo>
                  <a:pt x="750" y="1367"/>
                </a:lnTo>
                <a:lnTo>
                  <a:pt x="732" y="1399"/>
                </a:lnTo>
                <a:lnTo>
                  <a:pt x="708" y="1437"/>
                </a:lnTo>
                <a:lnTo>
                  <a:pt x="686" y="1477"/>
                </a:lnTo>
                <a:lnTo>
                  <a:pt x="662" y="1513"/>
                </a:lnTo>
                <a:lnTo>
                  <a:pt x="634" y="1551"/>
                </a:lnTo>
                <a:lnTo>
                  <a:pt x="614" y="1579"/>
                </a:lnTo>
                <a:lnTo>
                  <a:pt x="586" y="1605"/>
                </a:lnTo>
                <a:lnTo>
                  <a:pt x="558" y="1633"/>
                </a:lnTo>
                <a:lnTo>
                  <a:pt x="536" y="1653"/>
                </a:lnTo>
                <a:lnTo>
                  <a:pt x="490" y="1683"/>
                </a:lnTo>
                <a:lnTo>
                  <a:pt x="450" y="1711"/>
                </a:lnTo>
                <a:lnTo>
                  <a:pt x="416" y="1723"/>
                </a:lnTo>
                <a:lnTo>
                  <a:pt x="388" y="1743"/>
                </a:lnTo>
                <a:lnTo>
                  <a:pt x="357" y="1759"/>
                </a:lnTo>
                <a:lnTo>
                  <a:pt x="327" y="1772"/>
                </a:lnTo>
                <a:lnTo>
                  <a:pt x="295" y="1787"/>
                </a:lnTo>
                <a:lnTo>
                  <a:pt x="263" y="1799"/>
                </a:lnTo>
                <a:lnTo>
                  <a:pt x="231" y="1808"/>
                </a:lnTo>
                <a:lnTo>
                  <a:pt x="193" y="1826"/>
                </a:lnTo>
                <a:lnTo>
                  <a:pt x="158" y="1838"/>
                </a:lnTo>
                <a:lnTo>
                  <a:pt x="117" y="1853"/>
                </a:lnTo>
                <a:lnTo>
                  <a:pt x="79" y="1865"/>
                </a:lnTo>
                <a:lnTo>
                  <a:pt x="44" y="1874"/>
                </a:lnTo>
                <a:lnTo>
                  <a:pt x="29" y="1877"/>
                </a:lnTo>
                <a:lnTo>
                  <a:pt x="6" y="1883"/>
                </a:lnTo>
                <a:lnTo>
                  <a:pt x="3" y="1907"/>
                </a:lnTo>
                <a:lnTo>
                  <a:pt x="0" y="1925"/>
                </a:lnTo>
                <a:lnTo>
                  <a:pt x="2774" y="1922"/>
                </a:lnTo>
                <a:lnTo>
                  <a:pt x="2772" y="1891"/>
                </a:lnTo>
                <a:lnTo>
                  <a:pt x="2750" y="1881"/>
                </a:lnTo>
                <a:lnTo>
                  <a:pt x="2726" y="1877"/>
                </a:lnTo>
                <a:lnTo>
                  <a:pt x="2684" y="1865"/>
                </a:lnTo>
                <a:lnTo>
                  <a:pt x="2654" y="1855"/>
                </a:lnTo>
                <a:lnTo>
                  <a:pt x="2622" y="1845"/>
                </a:lnTo>
                <a:lnTo>
                  <a:pt x="2596" y="1835"/>
                </a:lnTo>
                <a:lnTo>
                  <a:pt x="2558" y="1825"/>
                </a:lnTo>
                <a:lnTo>
                  <a:pt x="2510" y="1803"/>
                </a:lnTo>
                <a:lnTo>
                  <a:pt x="2468" y="1789"/>
                </a:lnTo>
                <a:lnTo>
                  <a:pt x="2432" y="1775"/>
                </a:lnTo>
                <a:lnTo>
                  <a:pt x="2396" y="1755"/>
                </a:lnTo>
                <a:lnTo>
                  <a:pt x="2362" y="1737"/>
                </a:lnTo>
                <a:lnTo>
                  <a:pt x="2316" y="1715"/>
                </a:lnTo>
                <a:lnTo>
                  <a:pt x="2278" y="1693"/>
                </a:lnTo>
                <a:lnTo>
                  <a:pt x="2258" y="1681"/>
                </a:lnTo>
                <a:lnTo>
                  <a:pt x="2240" y="1671"/>
                </a:lnTo>
                <a:lnTo>
                  <a:pt x="2220" y="1655"/>
                </a:lnTo>
                <a:lnTo>
                  <a:pt x="2206" y="1643"/>
                </a:lnTo>
                <a:lnTo>
                  <a:pt x="2181" y="1615"/>
                </a:lnTo>
                <a:lnTo>
                  <a:pt x="2156" y="1589"/>
                </a:lnTo>
                <a:lnTo>
                  <a:pt x="2129" y="1563"/>
                </a:lnTo>
                <a:lnTo>
                  <a:pt x="2105" y="1531"/>
                </a:lnTo>
                <a:lnTo>
                  <a:pt x="2082" y="1503"/>
                </a:lnTo>
                <a:lnTo>
                  <a:pt x="2057" y="1461"/>
                </a:lnTo>
                <a:lnTo>
                  <a:pt x="2039" y="1432"/>
                </a:lnTo>
                <a:lnTo>
                  <a:pt x="2022" y="1398"/>
                </a:lnTo>
                <a:lnTo>
                  <a:pt x="2004" y="1364"/>
                </a:lnTo>
                <a:lnTo>
                  <a:pt x="1986" y="1332"/>
                </a:lnTo>
                <a:lnTo>
                  <a:pt x="1970" y="1298"/>
                </a:lnTo>
                <a:lnTo>
                  <a:pt x="1956" y="1270"/>
                </a:lnTo>
                <a:lnTo>
                  <a:pt x="1944" y="1240"/>
                </a:lnTo>
                <a:lnTo>
                  <a:pt x="1928" y="1200"/>
                </a:lnTo>
                <a:lnTo>
                  <a:pt x="1914" y="1158"/>
                </a:lnTo>
                <a:lnTo>
                  <a:pt x="1904" y="1132"/>
                </a:lnTo>
                <a:lnTo>
                  <a:pt x="1892" y="1100"/>
                </a:lnTo>
                <a:lnTo>
                  <a:pt x="1882" y="1072"/>
                </a:lnTo>
                <a:lnTo>
                  <a:pt x="1872" y="1044"/>
                </a:lnTo>
                <a:lnTo>
                  <a:pt x="1862" y="1010"/>
                </a:lnTo>
                <a:lnTo>
                  <a:pt x="1852" y="976"/>
                </a:lnTo>
                <a:lnTo>
                  <a:pt x="1840" y="932"/>
                </a:lnTo>
                <a:lnTo>
                  <a:pt x="1830" y="900"/>
                </a:lnTo>
                <a:lnTo>
                  <a:pt x="1818" y="854"/>
                </a:lnTo>
                <a:lnTo>
                  <a:pt x="1808" y="818"/>
                </a:lnTo>
                <a:lnTo>
                  <a:pt x="1798" y="782"/>
                </a:lnTo>
                <a:lnTo>
                  <a:pt x="1788" y="744"/>
                </a:lnTo>
                <a:lnTo>
                  <a:pt x="1778" y="710"/>
                </a:lnTo>
                <a:lnTo>
                  <a:pt x="1760" y="656"/>
                </a:lnTo>
                <a:lnTo>
                  <a:pt x="1742" y="598"/>
                </a:lnTo>
                <a:lnTo>
                  <a:pt x="1726" y="560"/>
                </a:lnTo>
                <a:lnTo>
                  <a:pt x="1712" y="524"/>
                </a:lnTo>
                <a:lnTo>
                  <a:pt x="1702" y="494"/>
                </a:lnTo>
                <a:lnTo>
                  <a:pt x="1686" y="450"/>
                </a:lnTo>
                <a:lnTo>
                  <a:pt x="1670" y="410"/>
                </a:lnTo>
                <a:lnTo>
                  <a:pt x="1648" y="354"/>
                </a:lnTo>
                <a:lnTo>
                  <a:pt x="1660" y="384"/>
                </a:lnTo>
                <a:lnTo>
                  <a:pt x="1632" y="328"/>
                </a:lnTo>
                <a:lnTo>
                  <a:pt x="1622" y="298"/>
                </a:lnTo>
                <a:lnTo>
                  <a:pt x="1608" y="266"/>
                </a:lnTo>
                <a:lnTo>
                  <a:pt x="1590" y="232"/>
                </a:lnTo>
                <a:lnTo>
                  <a:pt x="1564" y="178"/>
                </a:lnTo>
                <a:lnTo>
                  <a:pt x="1560" y="178"/>
                </a:lnTo>
                <a:lnTo>
                  <a:pt x="1546" y="156"/>
                </a:lnTo>
                <a:lnTo>
                  <a:pt x="1530" y="128"/>
                </a:lnTo>
                <a:lnTo>
                  <a:pt x="1542" y="144"/>
                </a:lnTo>
                <a:lnTo>
                  <a:pt x="1570" y="194"/>
                </a:lnTo>
                <a:lnTo>
                  <a:pt x="1580" y="214"/>
                </a:lnTo>
                <a:lnTo>
                  <a:pt x="1560" y="169"/>
                </a:lnTo>
                <a:lnTo>
                  <a:pt x="1550" y="156"/>
                </a:lnTo>
                <a:lnTo>
                  <a:pt x="1518" y="110"/>
                </a:lnTo>
                <a:lnTo>
                  <a:pt x="1498" y="84"/>
                </a:lnTo>
                <a:lnTo>
                  <a:pt x="1476" y="56"/>
                </a:lnTo>
                <a:lnTo>
                  <a:pt x="1456" y="36"/>
                </a:lnTo>
                <a:lnTo>
                  <a:pt x="1434" y="22"/>
                </a:lnTo>
                <a:lnTo>
                  <a:pt x="1413" y="8"/>
                </a:lnTo>
                <a:lnTo>
                  <a:pt x="1390" y="0"/>
                </a:lnTo>
              </a:path>
            </a:pathLst>
          </a:custGeom>
          <a:solidFill>
            <a:schemeClr val="bg1">
              <a:lumMod val="85000"/>
            </a:schemeClr>
          </a:solidFill>
          <a:ln w="12700" cap="rnd" cmpd="sng">
            <a:noFill/>
            <a:prstDash val="solid"/>
            <a:round/>
            <a:headEnd type="none" w="med" len="med"/>
            <a:tailEnd type="none" w="med" len="med"/>
          </a:ln>
          <a:effectLst/>
        </p:spPr>
        <p:txBody>
          <a:bodyPr/>
          <a:lstStyle/>
          <a:p>
            <a:pPr>
              <a:defRPr/>
            </a:pPr>
            <a:endParaRPr lang="en-US"/>
          </a:p>
        </p:txBody>
      </p:sp>
      <p:sp>
        <p:nvSpPr>
          <p:cNvPr id="181256" name="Freeform 8"/>
          <p:cNvSpPr>
            <a:spLocks noChangeArrowheads="1"/>
          </p:cNvSpPr>
          <p:nvPr/>
        </p:nvSpPr>
        <p:spPr bwMode="auto">
          <a:xfrm>
            <a:off x="4548189" y="4437574"/>
            <a:ext cx="1587" cy="143229"/>
          </a:xfrm>
          <a:custGeom>
            <a:avLst/>
            <a:gdLst/>
            <a:ahLst/>
            <a:cxnLst>
              <a:cxn ang="0">
                <a:pos x="0" y="0"/>
              </a:cxn>
              <a:cxn ang="0">
                <a:pos x="0" y="120"/>
              </a:cxn>
            </a:cxnLst>
            <a:rect l="0" t="0" r="r" b="b"/>
            <a:pathLst>
              <a:path w="1" h="120">
                <a:moveTo>
                  <a:pt x="0" y="0"/>
                </a:moveTo>
                <a:lnTo>
                  <a:pt x="0" y="120"/>
                </a:lnTo>
              </a:path>
            </a:pathLst>
          </a:custGeom>
          <a:noFill/>
          <a:ln w="12700">
            <a:solidFill>
              <a:schemeClr val="tx1"/>
            </a:solidFill>
            <a:round/>
            <a:headEnd/>
            <a:tailEnd/>
          </a:ln>
          <a:effectLst/>
        </p:spPr>
        <p:txBody>
          <a:bodyPr wrap="none" anchor="ctr"/>
          <a:lstStyle/>
          <a:p>
            <a:pPr>
              <a:defRPr/>
            </a:pPr>
            <a:endParaRPr lang="en-US">
              <a:latin typeface="+mn-lt"/>
            </a:endParaRPr>
          </a:p>
        </p:txBody>
      </p:sp>
      <p:sp>
        <p:nvSpPr>
          <p:cNvPr id="181257" name="Rectangle 9"/>
          <p:cNvSpPr>
            <a:spLocks noChangeArrowheads="1"/>
          </p:cNvSpPr>
          <p:nvPr/>
        </p:nvSpPr>
        <p:spPr bwMode="auto">
          <a:xfrm>
            <a:off x="4376739" y="4511577"/>
            <a:ext cx="357187" cy="345261"/>
          </a:xfrm>
          <a:prstGeom prst="rect">
            <a:avLst/>
          </a:prstGeom>
          <a:noFill/>
          <a:ln w="12700">
            <a:noFill/>
            <a:miter lim="800000"/>
            <a:headEnd/>
            <a:tailEnd/>
          </a:ln>
          <a:effectLst/>
        </p:spPr>
        <p:txBody>
          <a:bodyPr lIns="68034" tIns="33420" rIns="68034" bIns="33420">
            <a:spAutoFit/>
          </a:bodyPr>
          <a:lstStyle/>
          <a:p>
            <a:pPr algn="l">
              <a:defRPr/>
            </a:pPr>
            <a:r>
              <a:rPr lang="en-US" sz="1805" i="1" dirty="0">
                <a:latin typeface="Symbol" panose="05050102010706020507" pitchFamily="18" charset="2"/>
              </a:rPr>
              <a:t></a:t>
            </a:r>
          </a:p>
        </p:txBody>
      </p:sp>
      <p:sp>
        <p:nvSpPr>
          <p:cNvPr id="181258" name="Line 10"/>
          <p:cNvSpPr>
            <a:spLocks noChangeShapeType="1"/>
          </p:cNvSpPr>
          <p:nvPr/>
        </p:nvSpPr>
        <p:spPr bwMode="auto">
          <a:xfrm>
            <a:off x="2078038" y="4523511"/>
            <a:ext cx="5002212" cy="0"/>
          </a:xfrm>
          <a:prstGeom prst="line">
            <a:avLst/>
          </a:prstGeom>
          <a:noFill/>
          <a:ln w="12700">
            <a:solidFill>
              <a:schemeClr val="tx1"/>
            </a:solidFill>
            <a:round/>
            <a:headEnd/>
            <a:tailEnd/>
          </a:ln>
          <a:effectLst/>
        </p:spPr>
        <p:txBody>
          <a:bodyPr wrap="none" anchor="ctr"/>
          <a:lstStyle/>
          <a:p>
            <a:pPr>
              <a:defRPr/>
            </a:pPr>
            <a:endParaRPr lang="en-US"/>
          </a:p>
        </p:txBody>
      </p:sp>
      <p:grpSp>
        <p:nvGrpSpPr>
          <p:cNvPr id="3" name="Group 11"/>
          <p:cNvGrpSpPr>
            <a:grpSpLocks/>
          </p:cNvGrpSpPr>
          <p:nvPr/>
        </p:nvGrpSpPr>
        <p:grpSpPr bwMode="auto">
          <a:xfrm>
            <a:off x="2773655" y="2324942"/>
            <a:ext cx="3567111" cy="2073244"/>
            <a:chOff x="1405" y="1229"/>
            <a:chExt cx="2906" cy="1737"/>
          </a:xfrm>
        </p:grpSpPr>
        <p:sp>
          <p:nvSpPr>
            <p:cNvPr id="181260" name="Arc 12"/>
            <p:cNvSpPr>
              <a:spLocks/>
            </p:cNvSpPr>
            <p:nvPr/>
          </p:nvSpPr>
          <p:spPr bwMode="auto">
            <a:xfrm rot="6300000">
              <a:off x="2186" y="1572"/>
              <a:ext cx="900" cy="213"/>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chemeClr val="tx1"/>
              </a:solidFill>
              <a:round/>
              <a:headEnd/>
              <a:tailEnd/>
            </a:ln>
            <a:effectLst/>
          </p:spPr>
          <p:txBody>
            <a:bodyPr wrap="none" anchor="ctr"/>
            <a:lstStyle/>
            <a:p>
              <a:pPr>
                <a:defRPr/>
              </a:pPr>
              <a:endParaRPr lang="en-US"/>
            </a:p>
          </p:txBody>
        </p:sp>
        <p:sp>
          <p:nvSpPr>
            <p:cNvPr id="181261" name="Arc 13"/>
            <p:cNvSpPr>
              <a:spLocks/>
            </p:cNvSpPr>
            <p:nvPr/>
          </p:nvSpPr>
          <p:spPr bwMode="auto">
            <a:xfrm rot="17057622">
              <a:off x="1814" y="2276"/>
              <a:ext cx="741" cy="284"/>
            </a:xfrm>
            <a:custGeom>
              <a:avLst/>
              <a:gdLst>
                <a:gd name="G0" fmla="+- 19433 0 0"/>
                <a:gd name="G1" fmla="+- 0 0 0"/>
                <a:gd name="G2" fmla="+- 21600 0 0"/>
                <a:gd name="T0" fmla="*/ 19433 w 19433"/>
                <a:gd name="T1" fmla="*/ 21600 h 21600"/>
                <a:gd name="T2" fmla="*/ 0 w 19433"/>
                <a:gd name="T3" fmla="*/ 9430 h 21600"/>
                <a:gd name="T4" fmla="*/ 19433 w 19433"/>
                <a:gd name="T5" fmla="*/ 0 h 21600"/>
              </a:gdLst>
              <a:ahLst/>
              <a:cxnLst>
                <a:cxn ang="0">
                  <a:pos x="T0" y="T1"/>
                </a:cxn>
                <a:cxn ang="0">
                  <a:pos x="T2" y="T3"/>
                </a:cxn>
                <a:cxn ang="0">
                  <a:pos x="T4" y="T5"/>
                </a:cxn>
              </a:cxnLst>
              <a:rect l="0" t="0" r="r" b="b"/>
              <a:pathLst>
                <a:path w="19433" h="21600" fill="none" extrusionOk="0">
                  <a:moveTo>
                    <a:pt x="19433" y="21600"/>
                  </a:moveTo>
                  <a:cubicBezTo>
                    <a:pt x="11159" y="21600"/>
                    <a:pt x="3612" y="16873"/>
                    <a:pt x="0" y="9429"/>
                  </a:cubicBezTo>
                </a:path>
                <a:path w="19433" h="21600" stroke="0" extrusionOk="0">
                  <a:moveTo>
                    <a:pt x="19433" y="21600"/>
                  </a:moveTo>
                  <a:cubicBezTo>
                    <a:pt x="11159" y="21600"/>
                    <a:pt x="3612" y="16873"/>
                    <a:pt x="0" y="9429"/>
                  </a:cubicBezTo>
                  <a:lnTo>
                    <a:pt x="19433" y="0"/>
                  </a:lnTo>
                  <a:close/>
                </a:path>
              </a:pathLst>
            </a:custGeom>
            <a:noFill/>
            <a:ln w="12700" cap="rnd">
              <a:solidFill>
                <a:schemeClr val="tx1"/>
              </a:solidFill>
              <a:round/>
              <a:headEnd/>
              <a:tailEnd/>
            </a:ln>
            <a:effectLst/>
          </p:spPr>
          <p:txBody>
            <a:bodyPr wrap="none" anchor="ctr"/>
            <a:lstStyle/>
            <a:p>
              <a:pPr>
                <a:defRPr/>
              </a:pPr>
              <a:endParaRPr lang="en-US"/>
            </a:p>
          </p:txBody>
        </p:sp>
        <p:sp>
          <p:nvSpPr>
            <p:cNvPr id="181262" name="Arc 14"/>
            <p:cNvSpPr>
              <a:spLocks/>
            </p:cNvSpPr>
            <p:nvPr/>
          </p:nvSpPr>
          <p:spPr bwMode="auto">
            <a:xfrm rot="20700000">
              <a:off x="1405" y="2810"/>
              <a:ext cx="698" cy="154"/>
            </a:xfrm>
            <a:custGeom>
              <a:avLst/>
              <a:gdLst>
                <a:gd name="G0" fmla="+- 0 0 0"/>
                <a:gd name="G1" fmla="+- 0 0 0"/>
                <a:gd name="G2" fmla="+- 21600 0 0"/>
                <a:gd name="T0" fmla="*/ 20693 w 20693"/>
                <a:gd name="T1" fmla="*/ 6194 h 21576"/>
                <a:gd name="T2" fmla="*/ 1014 w 20693"/>
                <a:gd name="T3" fmla="*/ 21576 h 21576"/>
                <a:gd name="T4" fmla="*/ 0 w 20693"/>
                <a:gd name="T5" fmla="*/ 0 h 21576"/>
              </a:gdLst>
              <a:ahLst/>
              <a:cxnLst>
                <a:cxn ang="0">
                  <a:pos x="T0" y="T1"/>
                </a:cxn>
                <a:cxn ang="0">
                  <a:pos x="T2" y="T3"/>
                </a:cxn>
                <a:cxn ang="0">
                  <a:pos x="T4" y="T5"/>
                </a:cxn>
              </a:cxnLst>
              <a:rect l="0" t="0" r="r" b="b"/>
              <a:pathLst>
                <a:path w="20693" h="21576" fill="none" extrusionOk="0">
                  <a:moveTo>
                    <a:pt x="20692" y="6193"/>
                  </a:moveTo>
                  <a:cubicBezTo>
                    <a:pt x="18063" y="14978"/>
                    <a:pt x="10173" y="21145"/>
                    <a:pt x="1014" y="21576"/>
                  </a:cubicBezTo>
                </a:path>
                <a:path w="20693" h="21576" stroke="0" extrusionOk="0">
                  <a:moveTo>
                    <a:pt x="20692" y="6193"/>
                  </a:moveTo>
                  <a:cubicBezTo>
                    <a:pt x="18063" y="14978"/>
                    <a:pt x="10173" y="21145"/>
                    <a:pt x="1014" y="21576"/>
                  </a:cubicBezTo>
                  <a:lnTo>
                    <a:pt x="0" y="0"/>
                  </a:lnTo>
                  <a:close/>
                </a:path>
              </a:pathLst>
            </a:custGeom>
            <a:noFill/>
            <a:ln w="12700" cap="rnd">
              <a:solidFill>
                <a:schemeClr val="tx1"/>
              </a:solidFill>
              <a:round/>
              <a:headEnd/>
              <a:tailEnd/>
            </a:ln>
            <a:effectLst/>
          </p:spPr>
          <p:txBody>
            <a:bodyPr wrap="none" anchor="ctr"/>
            <a:lstStyle/>
            <a:p>
              <a:pPr>
                <a:defRPr/>
              </a:pPr>
              <a:endParaRPr lang="en-US"/>
            </a:p>
          </p:txBody>
        </p:sp>
        <p:sp>
          <p:nvSpPr>
            <p:cNvPr id="181263" name="Arc 15"/>
            <p:cNvSpPr>
              <a:spLocks/>
            </p:cNvSpPr>
            <p:nvPr/>
          </p:nvSpPr>
          <p:spPr bwMode="auto">
            <a:xfrm rot="15300000" flipH="1">
              <a:off x="2628" y="1572"/>
              <a:ext cx="900" cy="213"/>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chemeClr val="tx1"/>
              </a:solidFill>
              <a:round/>
              <a:headEnd/>
              <a:tailEnd/>
            </a:ln>
            <a:effectLst/>
          </p:spPr>
          <p:txBody>
            <a:bodyPr wrap="none" anchor="ctr"/>
            <a:lstStyle/>
            <a:p>
              <a:pPr>
                <a:defRPr/>
              </a:pPr>
              <a:endParaRPr lang="en-US"/>
            </a:p>
          </p:txBody>
        </p:sp>
        <p:sp>
          <p:nvSpPr>
            <p:cNvPr id="181264" name="Arc 16"/>
            <p:cNvSpPr>
              <a:spLocks/>
            </p:cNvSpPr>
            <p:nvPr/>
          </p:nvSpPr>
          <p:spPr bwMode="auto">
            <a:xfrm rot="4542378" flipH="1">
              <a:off x="3154" y="2276"/>
              <a:ext cx="741" cy="284"/>
            </a:xfrm>
            <a:custGeom>
              <a:avLst/>
              <a:gdLst>
                <a:gd name="G0" fmla="+- 19433 0 0"/>
                <a:gd name="G1" fmla="+- 0 0 0"/>
                <a:gd name="G2" fmla="+- 21600 0 0"/>
                <a:gd name="T0" fmla="*/ 19433 w 19433"/>
                <a:gd name="T1" fmla="*/ 21600 h 21600"/>
                <a:gd name="T2" fmla="*/ 0 w 19433"/>
                <a:gd name="T3" fmla="*/ 9430 h 21600"/>
                <a:gd name="T4" fmla="*/ 19433 w 19433"/>
                <a:gd name="T5" fmla="*/ 0 h 21600"/>
              </a:gdLst>
              <a:ahLst/>
              <a:cxnLst>
                <a:cxn ang="0">
                  <a:pos x="T0" y="T1"/>
                </a:cxn>
                <a:cxn ang="0">
                  <a:pos x="T2" y="T3"/>
                </a:cxn>
                <a:cxn ang="0">
                  <a:pos x="T4" y="T5"/>
                </a:cxn>
              </a:cxnLst>
              <a:rect l="0" t="0" r="r" b="b"/>
              <a:pathLst>
                <a:path w="19433" h="21600" fill="none" extrusionOk="0">
                  <a:moveTo>
                    <a:pt x="19433" y="21600"/>
                  </a:moveTo>
                  <a:cubicBezTo>
                    <a:pt x="11159" y="21600"/>
                    <a:pt x="3612" y="16873"/>
                    <a:pt x="0" y="9429"/>
                  </a:cubicBezTo>
                </a:path>
                <a:path w="19433" h="21600" stroke="0" extrusionOk="0">
                  <a:moveTo>
                    <a:pt x="19433" y="21600"/>
                  </a:moveTo>
                  <a:cubicBezTo>
                    <a:pt x="11159" y="21600"/>
                    <a:pt x="3612" y="16873"/>
                    <a:pt x="0" y="9429"/>
                  </a:cubicBezTo>
                  <a:lnTo>
                    <a:pt x="19433" y="0"/>
                  </a:lnTo>
                  <a:close/>
                </a:path>
              </a:pathLst>
            </a:custGeom>
            <a:noFill/>
            <a:ln w="12700" cap="rnd">
              <a:solidFill>
                <a:schemeClr val="tx1"/>
              </a:solidFill>
              <a:round/>
              <a:headEnd/>
              <a:tailEnd/>
            </a:ln>
            <a:effectLst/>
          </p:spPr>
          <p:txBody>
            <a:bodyPr wrap="none" anchor="ctr"/>
            <a:lstStyle/>
            <a:p>
              <a:pPr>
                <a:defRPr/>
              </a:pPr>
              <a:endParaRPr lang="en-US"/>
            </a:p>
          </p:txBody>
        </p:sp>
        <p:sp>
          <p:nvSpPr>
            <p:cNvPr id="181265" name="Arc 17"/>
            <p:cNvSpPr>
              <a:spLocks/>
            </p:cNvSpPr>
            <p:nvPr/>
          </p:nvSpPr>
          <p:spPr bwMode="auto">
            <a:xfrm rot="900000" flipH="1">
              <a:off x="3613" y="2812"/>
              <a:ext cx="698" cy="154"/>
            </a:xfrm>
            <a:custGeom>
              <a:avLst/>
              <a:gdLst>
                <a:gd name="G0" fmla="+- 0 0 0"/>
                <a:gd name="G1" fmla="+- 0 0 0"/>
                <a:gd name="G2" fmla="+- 21600 0 0"/>
                <a:gd name="T0" fmla="*/ 20693 w 20693"/>
                <a:gd name="T1" fmla="*/ 6194 h 21576"/>
                <a:gd name="T2" fmla="*/ 1014 w 20693"/>
                <a:gd name="T3" fmla="*/ 21576 h 21576"/>
                <a:gd name="T4" fmla="*/ 0 w 20693"/>
                <a:gd name="T5" fmla="*/ 0 h 21576"/>
              </a:gdLst>
              <a:ahLst/>
              <a:cxnLst>
                <a:cxn ang="0">
                  <a:pos x="T0" y="T1"/>
                </a:cxn>
                <a:cxn ang="0">
                  <a:pos x="T2" y="T3"/>
                </a:cxn>
                <a:cxn ang="0">
                  <a:pos x="T4" y="T5"/>
                </a:cxn>
              </a:cxnLst>
              <a:rect l="0" t="0" r="r" b="b"/>
              <a:pathLst>
                <a:path w="20693" h="21576" fill="none" extrusionOk="0">
                  <a:moveTo>
                    <a:pt x="20692" y="6193"/>
                  </a:moveTo>
                  <a:cubicBezTo>
                    <a:pt x="18063" y="14978"/>
                    <a:pt x="10173" y="21145"/>
                    <a:pt x="1014" y="21576"/>
                  </a:cubicBezTo>
                </a:path>
                <a:path w="20693" h="21576" stroke="0" extrusionOk="0">
                  <a:moveTo>
                    <a:pt x="20692" y="6193"/>
                  </a:moveTo>
                  <a:cubicBezTo>
                    <a:pt x="18063" y="14978"/>
                    <a:pt x="10173" y="21145"/>
                    <a:pt x="1014" y="21576"/>
                  </a:cubicBezTo>
                  <a:lnTo>
                    <a:pt x="0" y="0"/>
                  </a:lnTo>
                  <a:close/>
                </a:path>
              </a:pathLst>
            </a:custGeom>
            <a:noFill/>
            <a:ln w="12700" cap="rnd">
              <a:solidFill>
                <a:schemeClr val="tx1"/>
              </a:solidFill>
              <a:round/>
              <a:headEnd/>
              <a:tailEnd/>
            </a:ln>
            <a:effectLst/>
          </p:spPr>
          <p:txBody>
            <a:bodyPr wrap="none" anchor="ctr"/>
            <a:lstStyle/>
            <a:p>
              <a:pPr>
                <a:defRPr/>
              </a:pPr>
              <a:endParaRPr lang="en-US"/>
            </a:p>
          </p:txBody>
        </p:sp>
      </p:grpSp>
      <p:sp>
        <p:nvSpPr>
          <p:cNvPr id="181267" name="Freeform 19"/>
          <p:cNvSpPr>
            <a:spLocks noChangeArrowheads="1"/>
          </p:cNvSpPr>
          <p:nvPr/>
        </p:nvSpPr>
        <p:spPr bwMode="auto">
          <a:xfrm>
            <a:off x="5057775" y="4433993"/>
            <a:ext cx="1588" cy="143229"/>
          </a:xfrm>
          <a:custGeom>
            <a:avLst/>
            <a:gdLst/>
            <a:ahLst/>
            <a:cxnLst>
              <a:cxn ang="0">
                <a:pos x="0" y="0"/>
              </a:cxn>
              <a:cxn ang="0">
                <a:pos x="0" y="120"/>
              </a:cxn>
            </a:cxnLst>
            <a:rect l="0" t="0" r="r" b="b"/>
            <a:pathLst>
              <a:path w="1" h="120">
                <a:moveTo>
                  <a:pt x="0" y="0"/>
                </a:moveTo>
                <a:lnTo>
                  <a:pt x="0" y="120"/>
                </a:lnTo>
              </a:path>
            </a:pathLst>
          </a:custGeom>
          <a:noFill/>
          <a:ln w="12700">
            <a:solidFill>
              <a:schemeClr val="tx1"/>
            </a:solidFill>
            <a:round/>
            <a:headEnd/>
            <a:tailEnd/>
          </a:ln>
          <a:effectLst/>
        </p:spPr>
        <p:txBody>
          <a:bodyPr wrap="none" anchor="ctr"/>
          <a:lstStyle/>
          <a:p>
            <a:pPr>
              <a:defRPr/>
            </a:pPr>
            <a:endParaRPr lang="en-US">
              <a:latin typeface="+mn-lt"/>
            </a:endParaRPr>
          </a:p>
        </p:txBody>
      </p:sp>
      <p:sp>
        <p:nvSpPr>
          <p:cNvPr id="181268" name="Freeform 20"/>
          <p:cNvSpPr>
            <a:spLocks noChangeArrowheads="1"/>
          </p:cNvSpPr>
          <p:nvPr/>
        </p:nvSpPr>
        <p:spPr bwMode="auto">
          <a:xfrm>
            <a:off x="5688120" y="4433993"/>
            <a:ext cx="1588" cy="143229"/>
          </a:xfrm>
          <a:custGeom>
            <a:avLst/>
            <a:gdLst/>
            <a:ahLst/>
            <a:cxnLst>
              <a:cxn ang="0">
                <a:pos x="0" y="0"/>
              </a:cxn>
              <a:cxn ang="0">
                <a:pos x="0" y="120"/>
              </a:cxn>
            </a:cxnLst>
            <a:rect l="0" t="0" r="r" b="b"/>
            <a:pathLst>
              <a:path w="1" h="120">
                <a:moveTo>
                  <a:pt x="0" y="0"/>
                </a:moveTo>
                <a:lnTo>
                  <a:pt x="0" y="120"/>
                </a:lnTo>
              </a:path>
            </a:pathLst>
          </a:custGeom>
          <a:noFill/>
          <a:ln w="12700">
            <a:solidFill>
              <a:schemeClr val="tx1"/>
            </a:solidFill>
            <a:round/>
            <a:headEnd/>
            <a:tailEnd/>
          </a:ln>
          <a:effectLst/>
        </p:spPr>
        <p:txBody>
          <a:bodyPr wrap="none" anchor="ctr"/>
          <a:lstStyle/>
          <a:p>
            <a:pPr>
              <a:defRPr/>
            </a:pPr>
            <a:endParaRPr lang="en-US">
              <a:latin typeface="+mn-lt"/>
            </a:endParaRPr>
          </a:p>
        </p:txBody>
      </p:sp>
      <p:sp>
        <p:nvSpPr>
          <p:cNvPr id="181269" name="Freeform 21"/>
          <p:cNvSpPr>
            <a:spLocks noChangeArrowheads="1"/>
          </p:cNvSpPr>
          <p:nvPr/>
        </p:nvSpPr>
        <p:spPr bwMode="auto">
          <a:xfrm>
            <a:off x="3594416" y="4430412"/>
            <a:ext cx="1588" cy="143229"/>
          </a:xfrm>
          <a:custGeom>
            <a:avLst/>
            <a:gdLst/>
            <a:ahLst/>
            <a:cxnLst>
              <a:cxn ang="0">
                <a:pos x="0" y="0"/>
              </a:cxn>
              <a:cxn ang="0">
                <a:pos x="0" y="120"/>
              </a:cxn>
            </a:cxnLst>
            <a:rect l="0" t="0" r="r" b="b"/>
            <a:pathLst>
              <a:path w="1" h="120">
                <a:moveTo>
                  <a:pt x="0" y="0"/>
                </a:moveTo>
                <a:lnTo>
                  <a:pt x="0" y="120"/>
                </a:lnTo>
              </a:path>
            </a:pathLst>
          </a:custGeom>
          <a:noFill/>
          <a:ln w="12700">
            <a:solidFill>
              <a:schemeClr val="tx1"/>
            </a:solidFill>
            <a:round/>
            <a:headEnd/>
            <a:tailEnd/>
          </a:ln>
          <a:effectLst/>
        </p:spPr>
        <p:txBody>
          <a:bodyPr wrap="none" anchor="ctr"/>
          <a:lstStyle/>
          <a:p>
            <a:pPr>
              <a:defRPr/>
            </a:pPr>
            <a:endParaRPr lang="en-US">
              <a:latin typeface="+mn-lt"/>
            </a:endParaRPr>
          </a:p>
        </p:txBody>
      </p:sp>
      <p:sp>
        <p:nvSpPr>
          <p:cNvPr id="181273" name="Text Box 25"/>
          <p:cNvSpPr txBox="1">
            <a:spLocks noChangeArrowheads="1"/>
          </p:cNvSpPr>
          <p:nvPr/>
        </p:nvSpPr>
        <p:spPr bwMode="auto">
          <a:xfrm>
            <a:off x="1461155" y="2369293"/>
            <a:ext cx="2900609" cy="1342355"/>
          </a:xfrm>
          <a:prstGeom prst="rect">
            <a:avLst/>
          </a:prstGeom>
          <a:noFill/>
          <a:ln w="12700">
            <a:noFill/>
            <a:miter lim="800000"/>
            <a:headEnd/>
            <a:tailEnd/>
          </a:ln>
          <a:effectLst/>
        </p:spPr>
        <p:txBody>
          <a:bodyPr wrap="square">
            <a:spAutoFit/>
          </a:bodyPr>
          <a:lstStyle/>
          <a:p>
            <a:pPr>
              <a:lnSpc>
                <a:spcPct val="90000"/>
              </a:lnSpc>
              <a:defRPr/>
            </a:pPr>
            <a:r>
              <a:rPr lang="en-US" sz="1805" dirty="0">
                <a:latin typeface="+mn-lt"/>
              </a:rPr>
              <a:t>Sample means are close together because there is only one sampling distribution</a:t>
            </a:r>
          </a:p>
          <a:p>
            <a:pPr>
              <a:lnSpc>
                <a:spcPct val="90000"/>
              </a:lnSpc>
              <a:defRPr/>
            </a:pPr>
            <a:r>
              <a:rPr lang="en-US" sz="1805" dirty="0">
                <a:latin typeface="+mn-lt"/>
              </a:rPr>
              <a:t> when </a:t>
            </a:r>
            <a:r>
              <a:rPr lang="en-US" sz="1805" i="1" dirty="0">
                <a:latin typeface="+mn-lt"/>
              </a:rPr>
              <a:t>H</a:t>
            </a:r>
            <a:r>
              <a:rPr lang="en-US" sz="1805" baseline="-25000" dirty="0">
                <a:latin typeface="+mn-lt"/>
              </a:rPr>
              <a:t>0</a:t>
            </a:r>
            <a:r>
              <a:rPr lang="en-US" sz="1805" dirty="0">
                <a:latin typeface="+mn-lt"/>
              </a:rPr>
              <a:t> is true.</a:t>
            </a:r>
          </a:p>
        </p:txBody>
      </p:sp>
      <p:sp>
        <p:nvSpPr>
          <p:cNvPr id="181274" name="Line 26"/>
          <p:cNvSpPr>
            <a:spLocks noChangeShapeType="1"/>
          </p:cNvSpPr>
          <p:nvPr/>
        </p:nvSpPr>
        <p:spPr bwMode="auto">
          <a:xfrm flipH="1">
            <a:off x="3594416" y="3608036"/>
            <a:ext cx="926783" cy="759116"/>
          </a:xfrm>
          <a:prstGeom prst="line">
            <a:avLst/>
          </a:prstGeom>
          <a:noFill/>
          <a:ln w="12700">
            <a:solidFill>
              <a:schemeClr val="tx1"/>
            </a:solidFill>
            <a:round/>
            <a:headEnd/>
            <a:tailEnd type="triangle" w="med" len="med"/>
          </a:ln>
          <a:effectLst/>
        </p:spPr>
        <p:txBody>
          <a:bodyPr/>
          <a:lstStyle/>
          <a:p>
            <a:pPr>
              <a:defRPr/>
            </a:pPr>
            <a:endParaRPr lang="en-US"/>
          </a:p>
        </p:txBody>
      </p:sp>
      <p:sp>
        <p:nvSpPr>
          <p:cNvPr id="181275" name="Line 27"/>
          <p:cNvSpPr>
            <a:spLocks noChangeShapeType="1"/>
          </p:cNvSpPr>
          <p:nvPr/>
        </p:nvSpPr>
        <p:spPr bwMode="auto">
          <a:xfrm>
            <a:off x="4521201" y="3604456"/>
            <a:ext cx="511175" cy="748373"/>
          </a:xfrm>
          <a:prstGeom prst="line">
            <a:avLst/>
          </a:prstGeom>
          <a:noFill/>
          <a:ln w="12700">
            <a:solidFill>
              <a:schemeClr val="tx1"/>
            </a:solidFill>
            <a:round/>
            <a:headEnd/>
            <a:tailEnd type="triangle" w="med" len="med"/>
          </a:ln>
          <a:effectLst/>
        </p:spPr>
        <p:txBody>
          <a:bodyPr/>
          <a:lstStyle/>
          <a:p>
            <a:pPr>
              <a:defRPr/>
            </a:pPr>
            <a:endParaRPr lang="en-US"/>
          </a:p>
        </p:txBody>
      </p:sp>
      <p:sp>
        <p:nvSpPr>
          <p:cNvPr id="181276" name="Line 28"/>
          <p:cNvSpPr>
            <a:spLocks noChangeShapeType="1"/>
          </p:cNvSpPr>
          <p:nvPr/>
        </p:nvSpPr>
        <p:spPr bwMode="auto">
          <a:xfrm>
            <a:off x="4521200" y="3605651"/>
            <a:ext cx="1168509" cy="761502"/>
          </a:xfrm>
          <a:prstGeom prst="line">
            <a:avLst/>
          </a:prstGeom>
          <a:noFill/>
          <a:ln w="12700">
            <a:solidFill>
              <a:schemeClr val="tx1"/>
            </a:solidFill>
            <a:round/>
            <a:headEnd/>
            <a:tailEnd type="triangle" w="med" len="med"/>
          </a:ln>
          <a:effectLst/>
        </p:spPr>
        <p:txBody>
          <a:bodyPr/>
          <a:lstStyle/>
          <a:p>
            <a:pPr>
              <a:defRPr/>
            </a:pPr>
            <a:endParaRPr lang="en-US"/>
          </a:p>
        </p:txBody>
      </p:sp>
      <mc:AlternateContent xmlns:mc="http://schemas.openxmlformats.org/markup-compatibility/2006" xmlns:a14="http://schemas.microsoft.com/office/drawing/2010/main">
        <mc:Choice Requires="a14">
          <p:sp>
            <p:nvSpPr>
              <p:cNvPr id="2" name="TextBox 1"/>
              <p:cNvSpPr txBox="1"/>
              <p:nvPr/>
            </p:nvSpPr>
            <p:spPr>
              <a:xfrm>
                <a:off x="4877182" y="4521239"/>
                <a:ext cx="460832" cy="370101"/>
              </a:xfrm>
              <a:prstGeom prst="rect">
                <a:avLst/>
              </a:prstGeom>
              <a:noFill/>
              <a:effectLst/>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US" sz="1805" i="1">
                              <a:latin typeface="Cambria Math" panose="02040503050406030204" pitchFamily="18" charset="0"/>
                            </a:rPr>
                          </m:ctrlPr>
                        </m:sSubPr>
                        <m:e>
                          <m:acc>
                            <m:accPr>
                              <m:chr m:val="̅"/>
                              <m:ctrlPr>
                                <a:rPr lang="en-US" sz="1805" i="1">
                                  <a:latin typeface="Cambria Math" panose="02040503050406030204" pitchFamily="18" charset="0"/>
                                </a:rPr>
                              </m:ctrlPr>
                            </m:accPr>
                            <m:e>
                              <m:r>
                                <a:rPr lang="en-US" sz="1805" i="1">
                                  <a:latin typeface="Cambria Math"/>
                                </a:rPr>
                                <m:t>𝑥</m:t>
                              </m:r>
                            </m:e>
                          </m:acc>
                        </m:e>
                        <m:sub>
                          <m:r>
                            <a:rPr lang="en-US" sz="1805" i="1">
                              <a:latin typeface="Cambria Math"/>
                            </a:rPr>
                            <m:t>1</m:t>
                          </m:r>
                        </m:sub>
                      </m:sSub>
                    </m:oMath>
                  </m:oMathPara>
                </a14:m>
                <a:endParaRPr lang="en-US" sz="1805" dirty="0">
                  <a:latin typeface="+mn-lt"/>
                </a:endParaRPr>
              </a:p>
            </p:txBody>
          </p:sp>
        </mc:Choice>
        <mc:Fallback xmlns="">
          <p:sp>
            <p:nvSpPr>
              <p:cNvPr id="2" name="TextBox 1"/>
              <p:cNvSpPr txBox="1">
                <a:spLocks noRot="1" noChangeAspect="1" noMove="1" noResize="1" noEditPoints="1" noAdjustHandles="1" noChangeArrowheads="1" noChangeShapeType="1" noTextEdit="1"/>
              </p:cNvSpPr>
              <p:nvPr/>
            </p:nvSpPr>
            <p:spPr>
              <a:xfrm>
                <a:off x="4877182" y="4521239"/>
                <a:ext cx="460832" cy="370101"/>
              </a:xfrm>
              <a:prstGeom prst="rect">
                <a:avLst/>
              </a:prstGeom>
              <a:blipFill>
                <a:blip r:embed="rId3"/>
                <a:stretch>
                  <a:fillRect r="-18421"/>
                </a:stretch>
              </a:blipFill>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1" name="TextBox 30"/>
              <p:cNvSpPr txBox="1"/>
              <p:nvPr/>
            </p:nvSpPr>
            <p:spPr>
              <a:xfrm>
                <a:off x="3443125" y="4523736"/>
                <a:ext cx="466153" cy="370101"/>
              </a:xfrm>
              <a:prstGeom prst="rect">
                <a:avLst/>
              </a:prstGeom>
              <a:noFill/>
              <a:effectLst/>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US" sz="1805" i="1">
                              <a:latin typeface="Cambria Math" panose="02040503050406030204" pitchFamily="18" charset="0"/>
                            </a:rPr>
                          </m:ctrlPr>
                        </m:sSubPr>
                        <m:e>
                          <m:acc>
                            <m:accPr>
                              <m:chr m:val="̅"/>
                              <m:ctrlPr>
                                <a:rPr lang="en-US" sz="1805" i="1">
                                  <a:latin typeface="Cambria Math" panose="02040503050406030204" pitchFamily="18" charset="0"/>
                                </a:rPr>
                              </m:ctrlPr>
                            </m:accPr>
                            <m:e>
                              <m:r>
                                <a:rPr lang="en-US" sz="1805" i="1">
                                  <a:latin typeface="Cambria Math"/>
                                </a:rPr>
                                <m:t>𝑥</m:t>
                              </m:r>
                            </m:e>
                          </m:acc>
                        </m:e>
                        <m:sub>
                          <m:r>
                            <a:rPr lang="en-US" sz="1805" i="1">
                              <a:latin typeface="Cambria Math"/>
                            </a:rPr>
                            <m:t>2</m:t>
                          </m:r>
                        </m:sub>
                      </m:sSub>
                    </m:oMath>
                  </m:oMathPara>
                </a14:m>
                <a:endParaRPr lang="en-US" sz="1805" dirty="0">
                  <a:latin typeface="+mn-lt"/>
                </a:endParaRPr>
              </a:p>
            </p:txBody>
          </p:sp>
        </mc:Choice>
        <mc:Fallback xmlns="">
          <p:sp>
            <p:nvSpPr>
              <p:cNvPr id="31" name="TextBox 30"/>
              <p:cNvSpPr txBox="1">
                <a:spLocks noRot="1" noChangeAspect="1" noMove="1" noResize="1" noEditPoints="1" noAdjustHandles="1" noChangeArrowheads="1" noChangeShapeType="1" noTextEdit="1"/>
              </p:cNvSpPr>
              <p:nvPr/>
            </p:nvSpPr>
            <p:spPr>
              <a:xfrm>
                <a:off x="3443125" y="4523736"/>
                <a:ext cx="466153" cy="370101"/>
              </a:xfrm>
              <a:prstGeom prst="rect">
                <a:avLst/>
              </a:prstGeom>
              <a:blipFill>
                <a:blip r:embed="rId4"/>
                <a:stretch>
                  <a:fillRect r="-17105"/>
                </a:stretch>
              </a:blipFill>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2" name="TextBox 31"/>
              <p:cNvSpPr txBox="1"/>
              <p:nvPr/>
            </p:nvSpPr>
            <p:spPr>
              <a:xfrm>
                <a:off x="5518499" y="4522912"/>
                <a:ext cx="466153" cy="370101"/>
              </a:xfrm>
              <a:prstGeom prst="rect">
                <a:avLst/>
              </a:prstGeom>
              <a:noFill/>
              <a:effectLst/>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US" sz="1805" i="1">
                              <a:latin typeface="Cambria Math" panose="02040503050406030204" pitchFamily="18" charset="0"/>
                            </a:rPr>
                          </m:ctrlPr>
                        </m:sSubPr>
                        <m:e>
                          <m:acc>
                            <m:accPr>
                              <m:chr m:val="̅"/>
                              <m:ctrlPr>
                                <a:rPr lang="en-US" sz="1805" i="1">
                                  <a:latin typeface="Cambria Math" panose="02040503050406030204" pitchFamily="18" charset="0"/>
                                </a:rPr>
                              </m:ctrlPr>
                            </m:accPr>
                            <m:e>
                              <m:r>
                                <a:rPr lang="en-US" sz="1805" i="1">
                                  <a:latin typeface="Cambria Math"/>
                                </a:rPr>
                                <m:t>𝑥</m:t>
                              </m:r>
                            </m:e>
                          </m:acc>
                        </m:e>
                        <m:sub>
                          <m:r>
                            <a:rPr lang="en-US" sz="1805" i="1">
                              <a:latin typeface="Cambria Math"/>
                            </a:rPr>
                            <m:t>3</m:t>
                          </m:r>
                        </m:sub>
                      </m:sSub>
                    </m:oMath>
                  </m:oMathPara>
                </a14:m>
                <a:endParaRPr lang="en-US" sz="1805" dirty="0">
                  <a:latin typeface="+mn-lt"/>
                </a:endParaRPr>
              </a:p>
            </p:txBody>
          </p:sp>
        </mc:Choice>
        <mc:Fallback xmlns="">
          <p:sp>
            <p:nvSpPr>
              <p:cNvPr id="32" name="TextBox 31"/>
              <p:cNvSpPr txBox="1">
                <a:spLocks noRot="1" noChangeAspect="1" noMove="1" noResize="1" noEditPoints="1" noAdjustHandles="1" noChangeArrowheads="1" noChangeShapeType="1" noTextEdit="1"/>
              </p:cNvSpPr>
              <p:nvPr/>
            </p:nvSpPr>
            <p:spPr>
              <a:xfrm>
                <a:off x="5518499" y="4522912"/>
                <a:ext cx="466153" cy="370101"/>
              </a:xfrm>
              <a:prstGeom prst="rect">
                <a:avLst/>
              </a:prstGeom>
              <a:blipFill>
                <a:blip r:embed="rId5"/>
                <a:stretch>
                  <a:fillRect r="-16883"/>
                </a:stretch>
              </a:blipFill>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 name="TextBox 3"/>
              <p:cNvSpPr txBox="1"/>
              <p:nvPr/>
            </p:nvSpPr>
            <p:spPr>
              <a:xfrm>
                <a:off x="5581460" y="3521388"/>
                <a:ext cx="951927" cy="525465"/>
              </a:xfrm>
              <a:prstGeom prst="rect">
                <a:avLst/>
              </a:prstGeom>
              <a:noFill/>
              <a:effectLst/>
            </p:spPr>
            <p:txBody>
              <a:bodyPr wrap="none" rtlCol="0">
                <a:spAutoFit/>
              </a:bodyPr>
              <a:lstStyle/>
              <a:p>
                <a14:m>
                  <m:oMath xmlns:m="http://schemas.openxmlformats.org/officeDocument/2006/math">
                    <m:sSup>
                      <m:sSupPr>
                        <m:ctrlPr>
                          <a:rPr lang="en-US" sz="1805" i="1">
                            <a:latin typeface="Cambria Math" panose="02040503050406030204" pitchFamily="18" charset="0"/>
                          </a:rPr>
                        </m:ctrlPr>
                      </m:sSupPr>
                      <m:e>
                        <m:sSub>
                          <m:sSubPr>
                            <m:ctrlPr>
                              <a:rPr lang="en-US" sz="1805" i="1">
                                <a:latin typeface="Cambria Math" panose="02040503050406030204" pitchFamily="18" charset="0"/>
                              </a:rPr>
                            </m:ctrlPr>
                          </m:sSubPr>
                          <m:e>
                            <m:r>
                              <a:rPr lang="en-US" sz="1805" i="1">
                                <a:latin typeface="Cambria Math"/>
                                <a:ea typeface="Cambria Math"/>
                              </a:rPr>
                              <m:t>𝜎</m:t>
                            </m:r>
                          </m:e>
                          <m:sub>
                            <m:acc>
                              <m:accPr>
                                <m:chr m:val="̅"/>
                                <m:ctrlPr>
                                  <a:rPr lang="en-US" sz="1805" i="1">
                                    <a:latin typeface="Cambria Math" panose="02040503050406030204" pitchFamily="18" charset="0"/>
                                  </a:rPr>
                                </m:ctrlPr>
                              </m:accPr>
                              <m:e>
                                <m:r>
                                  <a:rPr lang="en-US" sz="1805" i="1">
                                    <a:latin typeface="Cambria Math"/>
                                  </a:rPr>
                                  <m:t>𝑥</m:t>
                                </m:r>
                              </m:e>
                            </m:acc>
                          </m:sub>
                        </m:sSub>
                      </m:e>
                      <m:sup>
                        <m:r>
                          <a:rPr lang="en-US" sz="1805" i="1">
                            <a:latin typeface="Cambria Math"/>
                          </a:rPr>
                          <m:t>2</m:t>
                        </m:r>
                      </m:sup>
                    </m:sSup>
                  </m:oMath>
                </a14:m>
                <a:r>
                  <a:rPr lang="en-US" sz="1805" dirty="0">
                    <a:latin typeface="+mn-lt"/>
                  </a:rPr>
                  <a:t> = </a:t>
                </a:r>
                <a14:m>
                  <m:oMath xmlns:m="http://schemas.openxmlformats.org/officeDocument/2006/math">
                    <m:f>
                      <m:fPr>
                        <m:ctrlPr>
                          <a:rPr lang="en-US" sz="1805" i="1" dirty="0">
                            <a:latin typeface="Cambria Math" panose="02040503050406030204" pitchFamily="18" charset="0"/>
                          </a:rPr>
                        </m:ctrlPr>
                      </m:fPr>
                      <m:num>
                        <m:sSup>
                          <m:sSupPr>
                            <m:ctrlPr>
                              <a:rPr lang="en-US" sz="1805" i="1" dirty="0">
                                <a:latin typeface="Cambria Math" panose="02040503050406030204" pitchFamily="18" charset="0"/>
                              </a:rPr>
                            </m:ctrlPr>
                          </m:sSupPr>
                          <m:e>
                            <m:r>
                              <a:rPr lang="en-US" sz="1805" i="1" dirty="0">
                                <a:latin typeface="Cambria Math"/>
                                <a:ea typeface="Cambria Math"/>
                              </a:rPr>
                              <m:t>𝜎</m:t>
                            </m:r>
                          </m:e>
                          <m:sup>
                            <m:r>
                              <a:rPr lang="en-US" sz="1805" i="1" dirty="0">
                                <a:latin typeface="Cambria Math"/>
                              </a:rPr>
                              <m:t>2</m:t>
                            </m:r>
                          </m:sup>
                        </m:sSup>
                      </m:num>
                      <m:den>
                        <m:r>
                          <a:rPr lang="en-US" sz="1805" i="1" dirty="0">
                            <a:latin typeface="Cambria Math"/>
                          </a:rPr>
                          <m:t>𝑛</m:t>
                        </m:r>
                      </m:den>
                    </m:f>
                  </m:oMath>
                </a14:m>
                <a:endParaRPr lang="en-US" sz="1805" dirty="0">
                  <a:latin typeface="+mn-lt"/>
                </a:endParaRPr>
              </a:p>
            </p:txBody>
          </p:sp>
        </mc:Choice>
        <mc:Fallback xmlns="">
          <p:sp>
            <p:nvSpPr>
              <p:cNvPr id="4" name="TextBox 3"/>
              <p:cNvSpPr txBox="1">
                <a:spLocks noRot="1" noChangeAspect="1" noMove="1" noResize="1" noEditPoints="1" noAdjustHandles="1" noChangeArrowheads="1" noChangeShapeType="1" noTextEdit="1"/>
              </p:cNvSpPr>
              <p:nvPr/>
            </p:nvSpPr>
            <p:spPr>
              <a:xfrm>
                <a:off x="5581460" y="3521388"/>
                <a:ext cx="951927" cy="525465"/>
              </a:xfrm>
              <a:prstGeom prst="rect">
                <a:avLst/>
              </a:prstGeom>
              <a:blipFill>
                <a:blip r:embed="rId6"/>
                <a:stretch>
                  <a:fillRect b="-6977"/>
                </a:stretch>
              </a:blipFill>
              <a:effectLst/>
            </p:spPr>
            <p:txBody>
              <a:bodyPr/>
              <a:lstStyle/>
              <a:p>
                <a:r>
                  <a:rPr lang="en-US">
                    <a:noFill/>
                  </a:rPr>
                  <a:t> </a:t>
                </a:r>
              </a:p>
            </p:txBody>
          </p:sp>
        </mc:Fallback>
      </mc:AlternateContent>
      <p:sp>
        <p:nvSpPr>
          <p:cNvPr id="28" name="Rectangle 2"/>
          <p:cNvSpPr>
            <a:spLocks noChangeArrowheads="1"/>
          </p:cNvSpPr>
          <p:nvPr/>
        </p:nvSpPr>
        <p:spPr bwMode="auto">
          <a:xfrm>
            <a:off x="475564" y="1016280"/>
            <a:ext cx="7772400" cy="612305"/>
          </a:xfrm>
          <a:prstGeom prst="rect">
            <a:avLst/>
          </a:prstGeom>
          <a:noFill/>
          <a:ln w="12700">
            <a:noFill/>
            <a:miter lim="800000"/>
            <a:headEnd/>
            <a:tailEnd/>
          </a:ln>
          <a:effectLst/>
        </p:spPr>
        <p:txBody>
          <a:bodyPr lIns="68034" tIns="33420" rIns="68034" bIns="33420" anchor="ctr"/>
          <a:lstStyle/>
          <a:p>
            <a:pPr algn="l">
              <a:defRPr/>
            </a:pPr>
            <a:r>
              <a:rPr lang="en-US" sz="2400" b="1" dirty="0">
                <a:latin typeface="+mn-lt"/>
              </a:rPr>
              <a:t>Analysis of Variance: A Conceptual Overview</a:t>
            </a:r>
          </a:p>
        </p:txBody>
      </p:sp>
    </p:spTree>
    <p:extLst>
      <p:ext uri="{BB962C8B-B14F-4D97-AF65-F5344CB8AC3E}">
        <p14:creationId xmlns:p14="http://schemas.microsoft.com/office/powerpoint/2010/main" val="3303008511"/>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nodeType="afterEffect">
                                  <p:stCondLst>
                                    <p:cond delay="1000"/>
                                  </p:stCondLst>
                                  <p:childTnLst>
                                    <p:set>
                                      <p:cBhvr>
                                        <p:cTn id="6" dur="1" fill="hold">
                                          <p:stCondLst>
                                            <p:cond delay="0"/>
                                          </p:stCondLst>
                                        </p:cTn>
                                        <p:tgtEl>
                                          <p:spTgt spid="181258"/>
                                        </p:tgtEl>
                                        <p:attrNameLst>
                                          <p:attrName>style.visibility</p:attrName>
                                        </p:attrNameLst>
                                      </p:cBhvr>
                                      <p:to>
                                        <p:strVal val="visible"/>
                                      </p:to>
                                    </p:set>
                                    <p:animEffect transition="in" filter="slide(fromLeft)">
                                      <p:cBhvr>
                                        <p:cTn id="7" dur="500"/>
                                        <p:tgtEl>
                                          <p:spTgt spid="181258"/>
                                        </p:tgtEl>
                                      </p:cBhvr>
                                    </p:animEffect>
                                  </p:childTnLst>
                                </p:cTn>
                              </p:par>
                            </p:childTnLst>
                          </p:cTn>
                        </p:par>
                        <p:par>
                          <p:cTn id="8" fill="hold">
                            <p:stCondLst>
                              <p:cond delay="1500"/>
                            </p:stCondLst>
                            <p:childTnLst>
                              <p:par>
                                <p:cTn id="9" presetID="12" presetClass="entr" presetSubtype="1" fill="hold" grpId="0" nodeType="afterEffect">
                                  <p:stCondLst>
                                    <p:cond delay="1000"/>
                                  </p:stCondLst>
                                  <p:childTnLst>
                                    <p:set>
                                      <p:cBhvr>
                                        <p:cTn id="10" dur="1" fill="hold">
                                          <p:stCondLst>
                                            <p:cond delay="0"/>
                                          </p:stCondLst>
                                        </p:cTn>
                                        <p:tgtEl>
                                          <p:spTgt spid="181256"/>
                                        </p:tgtEl>
                                        <p:attrNameLst>
                                          <p:attrName>style.visibility</p:attrName>
                                        </p:attrNameLst>
                                      </p:cBhvr>
                                      <p:to>
                                        <p:strVal val="visible"/>
                                      </p:to>
                                    </p:set>
                                    <p:animEffect transition="in" filter="slide(fromTop)">
                                      <p:cBhvr>
                                        <p:cTn id="11" dur="500"/>
                                        <p:tgtEl>
                                          <p:spTgt spid="181256"/>
                                        </p:tgtEl>
                                      </p:cBhvr>
                                    </p:animEffect>
                                  </p:childTnLst>
                                </p:cTn>
                              </p:par>
                            </p:childTnLst>
                          </p:cTn>
                        </p:par>
                        <p:par>
                          <p:cTn id="12" fill="hold">
                            <p:stCondLst>
                              <p:cond delay="3000"/>
                            </p:stCondLst>
                            <p:childTnLst>
                              <p:par>
                                <p:cTn id="13" presetID="12" presetClass="entr" presetSubtype="1" fill="hold" grpId="0" nodeType="afterEffect">
                                  <p:stCondLst>
                                    <p:cond delay="1000"/>
                                  </p:stCondLst>
                                  <p:childTnLst>
                                    <p:set>
                                      <p:cBhvr>
                                        <p:cTn id="14" dur="1" fill="hold">
                                          <p:stCondLst>
                                            <p:cond delay="0"/>
                                          </p:stCondLst>
                                        </p:cTn>
                                        <p:tgtEl>
                                          <p:spTgt spid="181257"/>
                                        </p:tgtEl>
                                        <p:attrNameLst>
                                          <p:attrName>style.visibility</p:attrName>
                                        </p:attrNameLst>
                                      </p:cBhvr>
                                      <p:to>
                                        <p:strVal val="visible"/>
                                      </p:to>
                                    </p:set>
                                    <p:animEffect transition="in" filter="slide(fromTop)">
                                      <p:cBhvr>
                                        <p:cTn id="15" dur="500"/>
                                        <p:tgtEl>
                                          <p:spTgt spid="181257"/>
                                        </p:tgtEl>
                                      </p:cBhvr>
                                    </p:animEffect>
                                  </p:childTnLst>
                                </p:cTn>
                              </p:par>
                            </p:childTnLst>
                          </p:cTn>
                        </p:par>
                        <p:par>
                          <p:cTn id="16" fill="hold">
                            <p:stCondLst>
                              <p:cond delay="4500"/>
                            </p:stCondLst>
                            <p:childTnLst>
                              <p:par>
                                <p:cTn id="17" presetID="12" presetClass="entr" presetSubtype="4" fill="hold" nodeType="afterEffect">
                                  <p:stCondLst>
                                    <p:cond delay="1000"/>
                                  </p:stCondLst>
                                  <p:childTnLst>
                                    <p:set>
                                      <p:cBhvr>
                                        <p:cTn id="18" dur="1" fill="hold">
                                          <p:stCondLst>
                                            <p:cond delay="0"/>
                                          </p:stCondLst>
                                        </p:cTn>
                                        <p:tgtEl>
                                          <p:spTgt spid="3"/>
                                        </p:tgtEl>
                                        <p:attrNameLst>
                                          <p:attrName>style.visibility</p:attrName>
                                        </p:attrNameLst>
                                      </p:cBhvr>
                                      <p:to>
                                        <p:strVal val="visible"/>
                                      </p:to>
                                    </p:set>
                                    <p:animEffect transition="in" filter="slide(fromBottom)">
                                      <p:cBhvr>
                                        <p:cTn id="19" dur="500"/>
                                        <p:tgtEl>
                                          <p:spTgt spid="3"/>
                                        </p:tgtEl>
                                      </p:cBhvr>
                                    </p:animEffect>
                                  </p:childTnLst>
                                </p:cTn>
                              </p:par>
                            </p:childTnLst>
                          </p:cTn>
                        </p:par>
                        <p:par>
                          <p:cTn id="20" fill="hold">
                            <p:stCondLst>
                              <p:cond delay="6000"/>
                            </p:stCondLst>
                            <p:childTnLst>
                              <p:par>
                                <p:cTn id="21" presetID="12" presetClass="entr" presetSubtype="4" fill="hold" grpId="0" nodeType="afterEffect">
                                  <p:stCondLst>
                                    <p:cond delay="1000"/>
                                  </p:stCondLst>
                                  <p:childTnLst>
                                    <p:set>
                                      <p:cBhvr>
                                        <p:cTn id="22" dur="1" fill="hold">
                                          <p:stCondLst>
                                            <p:cond delay="0"/>
                                          </p:stCondLst>
                                        </p:cTn>
                                        <p:tgtEl>
                                          <p:spTgt spid="181255"/>
                                        </p:tgtEl>
                                        <p:attrNameLst>
                                          <p:attrName>style.visibility</p:attrName>
                                        </p:attrNameLst>
                                      </p:cBhvr>
                                      <p:to>
                                        <p:strVal val="visible"/>
                                      </p:to>
                                    </p:set>
                                    <p:animEffect transition="in" filter="slide(fromBottom)">
                                      <p:cBhvr>
                                        <p:cTn id="23" dur="500"/>
                                        <p:tgtEl>
                                          <p:spTgt spid="181255"/>
                                        </p:tgtEl>
                                      </p:cBhvr>
                                    </p:animEffect>
                                  </p:childTnLst>
                                </p:cTn>
                              </p:par>
                            </p:childTnLst>
                          </p:cTn>
                        </p:par>
                        <p:par>
                          <p:cTn id="24" fill="hold">
                            <p:stCondLst>
                              <p:cond delay="7500"/>
                            </p:stCondLst>
                            <p:childTnLst>
                              <p:par>
                                <p:cTn id="25" presetID="12" presetClass="entr" presetSubtype="1" fill="hold" grpId="0" nodeType="afterEffect">
                                  <p:stCondLst>
                                    <p:cond delay="1000"/>
                                  </p:stCondLst>
                                  <p:childTnLst>
                                    <p:set>
                                      <p:cBhvr>
                                        <p:cTn id="26" dur="1" fill="hold">
                                          <p:stCondLst>
                                            <p:cond delay="0"/>
                                          </p:stCondLst>
                                        </p:cTn>
                                        <p:tgtEl>
                                          <p:spTgt spid="181267"/>
                                        </p:tgtEl>
                                        <p:attrNameLst>
                                          <p:attrName>style.visibility</p:attrName>
                                        </p:attrNameLst>
                                      </p:cBhvr>
                                      <p:to>
                                        <p:strVal val="visible"/>
                                      </p:to>
                                    </p:set>
                                    <p:animEffect transition="in" filter="slide(fromTop)">
                                      <p:cBhvr>
                                        <p:cTn id="27" dur="500"/>
                                        <p:tgtEl>
                                          <p:spTgt spid="181267"/>
                                        </p:tgtEl>
                                      </p:cBhvr>
                                    </p:animEffect>
                                  </p:childTnLst>
                                </p:cTn>
                              </p:par>
                              <p:par>
                                <p:cTn id="28" presetID="22" presetClass="entr" presetSubtype="8" fill="hold" grpId="0" nodeType="withEffect">
                                  <p:stCondLst>
                                    <p:cond delay="250"/>
                                  </p:stCondLst>
                                  <p:childTnLst>
                                    <p:set>
                                      <p:cBhvr>
                                        <p:cTn id="29" dur="1" fill="hold">
                                          <p:stCondLst>
                                            <p:cond delay="0"/>
                                          </p:stCondLst>
                                        </p:cTn>
                                        <p:tgtEl>
                                          <p:spTgt spid="4"/>
                                        </p:tgtEl>
                                        <p:attrNameLst>
                                          <p:attrName>style.visibility</p:attrName>
                                        </p:attrNameLst>
                                      </p:cBhvr>
                                      <p:to>
                                        <p:strVal val="visible"/>
                                      </p:to>
                                    </p:set>
                                    <p:animEffect transition="in" filter="wipe(left)">
                                      <p:cBhvr>
                                        <p:cTn id="30" dur="500"/>
                                        <p:tgtEl>
                                          <p:spTgt spid="4"/>
                                        </p:tgtEl>
                                      </p:cBhvr>
                                    </p:animEffect>
                                  </p:childTnLst>
                                </p:cTn>
                              </p:par>
                            </p:childTnLst>
                          </p:cTn>
                        </p:par>
                        <p:par>
                          <p:cTn id="31" fill="hold">
                            <p:stCondLst>
                              <p:cond delay="9000"/>
                            </p:stCondLst>
                            <p:childTnLst>
                              <p:par>
                                <p:cTn id="32" presetID="22" presetClass="entr" presetSubtype="8" fill="hold" grpId="0" nodeType="afterEffect">
                                  <p:stCondLst>
                                    <p:cond delay="0"/>
                                  </p:stCondLst>
                                  <p:childTnLst>
                                    <p:set>
                                      <p:cBhvr>
                                        <p:cTn id="33" dur="1" fill="hold">
                                          <p:stCondLst>
                                            <p:cond delay="0"/>
                                          </p:stCondLst>
                                        </p:cTn>
                                        <p:tgtEl>
                                          <p:spTgt spid="2"/>
                                        </p:tgtEl>
                                        <p:attrNameLst>
                                          <p:attrName>style.visibility</p:attrName>
                                        </p:attrNameLst>
                                      </p:cBhvr>
                                      <p:to>
                                        <p:strVal val="visible"/>
                                      </p:to>
                                    </p:set>
                                    <p:animEffect transition="in" filter="wipe(left)">
                                      <p:cBhvr>
                                        <p:cTn id="34" dur="500"/>
                                        <p:tgtEl>
                                          <p:spTgt spid="2"/>
                                        </p:tgtEl>
                                      </p:cBhvr>
                                    </p:animEffect>
                                  </p:childTnLst>
                                </p:cTn>
                              </p:par>
                            </p:childTnLst>
                          </p:cTn>
                        </p:par>
                        <p:par>
                          <p:cTn id="35" fill="hold">
                            <p:stCondLst>
                              <p:cond delay="9500"/>
                            </p:stCondLst>
                            <p:childTnLst>
                              <p:par>
                                <p:cTn id="36" presetID="12" presetClass="entr" presetSubtype="1" fill="hold" grpId="0" nodeType="afterEffect">
                                  <p:stCondLst>
                                    <p:cond delay="1000"/>
                                  </p:stCondLst>
                                  <p:childTnLst>
                                    <p:set>
                                      <p:cBhvr>
                                        <p:cTn id="37" dur="1" fill="hold">
                                          <p:stCondLst>
                                            <p:cond delay="0"/>
                                          </p:stCondLst>
                                        </p:cTn>
                                        <p:tgtEl>
                                          <p:spTgt spid="181269"/>
                                        </p:tgtEl>
                                        <p:attrNameLst>
                                          <p:attrName>style.visibility</p:attrName>
                                        </p:attrNameLst>
                                      </p:cBhvr>
                                      <p:to>
                                        <p:strVal val="visible"/>
                                      </p:to>
                                    </p:set>
                                    <p:animEffect transition="in" filter="slide(fromTop)">
                                      <p:cBhvr>
                                        <p:cTn id="38" dur="500"/>
                                        <p:tgtEl>
                                          <p:spTgt spid="181269"/>
                                        </p:tgtEl>
                                      </p:cBhvr>
                                    </p:animEffect>
                                  </p:childTnLst>
                                </p:cTn>
                              </p:par>
                            </p:childTnLst>
                          </p:cTn>
                        </p:par>
                        <p:par>
                          <p:cTn id="39" fill="hold">
                            <p:stCondLst>
                              <p:cond delay="11000"/>
                            </p:stCondLst>
                            <p:childTnLst>
                              <p:par>
                                <p:cTn id="40" presetID="12" presetClass="entr" presetSubtype="1" fill="hold" grpId="0" nodeType="afterEffect">
                                  <p:stCondLst>
                                    <p:cond delay="1000"/>
                                  </p:stCondLst>
                                  <p:childTnLst>
                                    <p:set>
                                      <p:cBhvr>
                                        <p:cTn id="41" dur="1" fill="hold">
                                          <p:stCondLst>
                                            <p:cond delay="0"/>
                                          </p:stCondLst>
                                        </p:cTn>
                                        <p:tgtEl>
                                          <p:spTgt spid="181268"/>
                                        </p:tgtEl>
                                        <p:attrNameLst>
                                          <p:attrName>style.visibility</p:attrName>
                                        </p:attrNameLst>
                                      </p:cBhvr>
                                      <p:to>
                                        <p:strVal val="visible"/>
                                      </p:to>
                                    </p:set>
                                    <p:animEffect transition="in" filter="slide(fromTop)">
                                      <p:cBhvr>
                                        <p:cTn id="42" dur="500"/>
                                        <p:tgtEl>
                                          <p:spTgt spid="181268"/>
                                        </p:tgtEl>
                                      </p:cBhvr>
                                    </p:animEffect>
                                  </p:childTnLst>
                                </p:cTn>
                              </p:par>
                              <p:par>
                                <p:cTn id="43" presetID="22" presetClass="entr" presetSubtype="8" fill="hold" grpId="0" nodeType="withEffect">
                                  <p:stCondLst>
                                    <p:cond delay="0"/>
                                  </p:stCondLst>
                                  <p:childTnLst>
                                    <p:set>
                                      <p:cBhvr>
                                        <p:cTn id="44" dur="1" fill="hold">
                                          <p:stCondLst>
                                            <p:cond delay="0"/>
                                          </p:stCondLst>
                                        </p:cTn>
                                        <p:tgtEl>
                                          <p:spTgt spid="31"/>
                                        </p:tgtEl>
                                        <p:attrNameLst>
                                          <p:attrName>style.visibility</p:attrName>
                                        </p:attrNameLst>
                                      </p:cBhvr>
                                      <p:to>
                                        <p:strVal val="visible"/>
                                      </p:to>
                                    </p:set>
                                    <p:animEffect transition="in" filter="wipe(left)">
                                      <p:cBhvr>
                                        <p:cTn id="45" dur="500"/>
                                        <p:tgtEl>
                                          <p:spTgt spid="31"/>
                                        </p:tgtEl>
                                      </p:cBhvr>
                                    </p:animEffect>
                                  </p:childTnLst>
                                </p:cTn>
                              </p:par>
                            </p:childTnLst>
                          </p:cTn>
                        </p:par>
                        <p:par>
                          <p:cTn id="46" fill="hold">
                            <p:stCondLst>
                              <p:cond delay="12500"/>
                            </p:stCondLst>
                            <p:childTnLst>
                              <p:par>
                                <p:cTn id="47" presetID="12" presetClass="entr" presetSubtype="1" fill="hold" nodeType="afterEffect">
                                  <p:stCondLst>
                                    <p:cond delay="1000"/>
                                  </p:stCondLst>
                                  <p:childTnLst>
                                    <p:set>
                                      <p:cBhvr>
                                        <p:cTn id="48" dur="1" fill="hold">
                                          <p:stCondLst>
                                            <p:cond delay="0"/>
                                          </p:stCondLst>
                                        </p:cTn>
                                        <p:tgtEl>
                                          <p:spTgt spid="181274"/>
                                        </p:tgtEl>
                                        <p:attrNameLst>
                                          <p:attrName>style.visibility</p:attrName>
                                        </p:attrNameLst>
                                      </p:cBhvr>
                                      <p:to>
                                        <p:strVal val="visible"/>
                                      </p:to>
                                    </p:set>
                                    <p:animEffect transition="in" filter="slide(fromTop)">
                                      <p:cBhvr>
                                        <p:cTn id="49" dur="500"/>
                                        <p:tgtEl>
                                          <p:spTgt spid="181274"/>
                                        </p:tgtEl>
                                      </p:cBhvr>
                                    </p:animEffect>
                                  </p:childTnLst>
                                </p:cTn>
                              </p:par>
                              <p:par>
                                <p:cTn id="50" presetID="22" presetClass="entr" presetSubtype="8" fill="hold" grpId="0" nodeType="withEffect">
                                  <p:stCondLst>
                                    <p:cond delay="0"/>
                                  </p:stCondLst>
                                  <p:childTnLst>
                                    <p:set>
                                      <p:cBhvr>
                                        <p:cTn id="51" dur="1" fill="hold">
                                          <p:stCondLst>
                                            <p:cond delay="0"/>
                                          </p:stCondLst>
                                        </p:cTn>
                                        <p:tgtEl>
                                          <p:spTgt spid="32"/>
                                        </p:tgtEl>
                                        <p:attrNameLst>
                                          <p:attrName>style.visibility</p:attrName>
                                        </p:attrNameLst>
                                      </p:cBhvr>
                                      <p:to>
                                        <p:strVal val="visible"/>
                                      </p:to>
                                    </p:set>
                                    <p:animEffect transition="in" filter="wipe(left)">
                                      <p:cBhvr>
                                        <p:cTn id="52" dur="500"/>
                                        <p:tgtEl>
                                          <p:spTgt spid="32"/>
                                        </p:tgtEl>
                                      </p:cBhvr>
                                    </p:animEffect>
                                  </p:childTnLst>
                                </p:cTn>
                              </p:par>
                            </p:childTnLst>
                          </p:cTn>
                        </p:par>
                        <p:par>
                          <p:cTn id="53" fill="hold">
                            <p:stCondLst>
                              <p:cond delay="14000"/>
                            </p:stCondLst>
                            <p:childTnLst>
                              <p:par>
                                <p:cTn id="54" presetID="12" presetClass="entr" presetSubtype="1" fill="hold" nodeType="afterEffect">
                                  <p:stCondLst>
                                    <p:cond delay="1000"/>
                                  </p:stCondLst>
                                  <p:childTnLst>
                                    <p:set>
                                      <p:cBhvr>
                                        <p:cTn id="55" dur="1" fill="hold">
                                          <p:stCondLst>
                                            <p:cond delay="0"/>
                                          </p:stCondLst>
                                        </p:cTn>
                                        <p:tgtEl>
                                          <p:spTgt spid="181275"/>
                                        </p:tgtEl>
                                        <p:attrNameLst>
                                          <p:attrName>style.visibility</p:attrName>
                                        </p:attrNameLst>
                                      </p:cBhvr>
                                      <p:to>
                                        <p:strVal val="visible"/>
                                      </p:to>
                                    </p:set>
                                    <p:animEffect transition="in" filter="slide(fromTop)">
                                      <p:cBhvr>
                                        <p:cTn id="56" dur="500"/>
                                        <p:tgtEl>
                                          <p:spTgt spid="181275"/>
                                        </p:tgtEl>
                                      </p:cBhvr>
                                    </p:animEffect>
                                  </p:childTnLst>
                                </p:cTn>
                              </p:par>
                            </p:childTnLst>
                          </p:cTn>
                        </p:par>
                        <p:par>
                          <p:cTn id="57" fill="hold">
                            <p:stCondLst>
                              <p:cond delay="15500"/>
                            </p:stCondLst>
                            <p:childTnLst>
                              <p:par>
                                <p:cTn id="58" presetID="12" presetClass="entr" presetSubtype="1" fill="hold" nodeType="afterEffect">
                                  <p:stCondLst>
                                    <p:cond delay="1000"/>
                                  </p:stCondLst>
                                  <p:childTnLst>
                                    <p:set>
                                      <p:cBhvr>
                                        <p:cTn id="59" dur="1" fill="hold">
                                          <p:stCondLst>
                                            <p:cond delay="0"/>
                                          </p:stCondLst>
                                        </p:cTn>
                                        <p:tgtEl>
                                          <p:spTgt spid="181276"/>
                                        </p:tgtEl>
                                        <p:attrNameLst>
                                          <p:attrName>style.visibility</p:attrName>
                                        </p:attrNameLst>
                                      </p:cBhvr>
                                      <p:to>
                                        <p:strVal val="visible"/>
                                      </p:to>
                                    </p:set>
                                    <p:animEffect transition="in" filter="slide(fromTop)">
                                      <p:cBhvr>
                                        <p:cTn id="60" dur="500"/>
                                        <p:tgtEl>
                                          <p:spTgt spid="181276"/>
                                        </p:tgtEl>
                                      </p:cBhvr>
                                    </p:animEffect>
                                  </p:childTnLst>
                                </p:cTn>
                              </p:par>
                            </p:childTnLst>
                          </p:cTn>
                        </p:par>
                        <p:par>
                          <p:cTn id="61" fill="hold">
                            <p:stCondLst>
                              <p:cond delay="17000"/>
                            </p:stCondLst>
                            <p:childTnLst>
                              <p:par>
                                <p:cTn id="62" presetID="17" presetClass="entr" presetSubtype="10" fill="hold" grpId="0" nodeType="afterEffect">
                                  <p:stCondLst>
                                    <p:cond delay="1000"/>
                                  </p:stCondLst>
                                  <p:childTnLst>
                                    <p:set>
                                      <p:cBhvr>
                                        <p:cTn id="63" dur="1" fill="hold">
                                          <p:stCondLst>
                                            <p:cond delay="0"/>
                                          </p:stCondLst>
                                        </p:cTn>
                                        <p:tgtEl>
                                          <p:spTgt spid="181273"/>
                                        </p:tgtEl>
                                        <p:attrNameLst>
                                          <p:attrName>style.visibility</p:attrName>
                                        </p:attrNameLst>
                                      </p:cBhvr>
                                      <p:to>
                                        <p:strVal val="visible"/>
                                      </p:to>
                                    </p:set>
                                    <p:anim calcmode="lin" valueType="num">
                                      <p:cBhvr>
                                        <p:cTn id="64" dur="500" fill="hold"/>
                                        <p:tgtEl>
                                          <p:spTgt spid="181273"/>
                                        </p:tgtEl>
                                        <p:attrNameLst>
                                          <p:attrName>ppt_w</p:attrName>
                                        </p:attrNameLst>
                                      </p:cBhvr>
                                      <p:tavLst>
                                        <p:tav tm="0">
                                          <p:val>
                                            <p:fltVal val="0"/>
                                          </p:val>
                                        </p:tav>
                                        <p:tav tm="100000">
                                          <p:val>
                                            <p:strVal val="#ppt_w"/>
                                          </p:val>
                                        </p:tav>
                                      </p:tavLst>
                                    </p:anim>
                                    <p:anim calcmode="lin" valueType="num">
                                      <p:cBhvr>
                                        <p:cTn id="65" dur="500" fill="hold"/>
                                        <p:tgtEl>
                                          <p:spTgt spid="18127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1255" grpId="0" animBg="1"/>
      <p:bldP spid="181256" grpId="0" animBg="1"/>
      <p:bldP spid="181257" grpId="0" autoUpdateAnimBg="0"/>
      <p:bldP spid="181267" grpId="0" animBg="1"/>
      <p:bldP spid="181268" grpId="0" animBg="1"/>
      <p:bldP spid="181269" grpId="0" animBg="1"/>
      <p:bldP spid="181273" grpId="0" autoUpdateAnimBg="0"/>
      <p:bldP spid="2" grpId="0"/>
      <p:bldP spid="31" grpId="0"/>
      <p:bldP spid="32" grpId="0"/>
      <p:bldP spid="4" grpId="0"/>
    </p:bldLst>
  </p:timing>
</p:sld>
</file>

<file path=ppt/theme/theme1.xml><?xml version="1.0" encoding="utf-8"?>
<a:theme xmlns:a="http://schemas.openxmlformats.org/drawingml/2006/main" name="eStud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eStudyTemplate.pptx" id="{AE74280A-B603-42B4-B05F-2B7AC7703B76}" vid="{F4A7A3A8-5CA7-4B76-85A7-4E6A94576C8D}"/>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eStudy</Template>
  <TotalTime>0</TotalTime>
  <Words>4309</Words>
  <Application>Microsoft Office PowerPoint</Application>
  <PresentationFormat>On-screen Show (4:3)</PresentationFormat>
  <Paragraphs>703</Paragraphs>
  <Slides>67</Slides>
  <Notes>20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67</vt:i4>
      </vt:variant>
    </vt:vector>
  </HeadingPairs>
  <TitlesOfParts>
    <vt:vector size="75" baseType="lpstr">
      <vt:lpstr>Arial</vt:lpstr>
      <vt:lpstr>Calibri</vt:lpstr>
      <vt:lpstr>Cambria Math</vt:lpstr>
      <vt:lpstr>Monotype Sorts</vt:lpstr>
      <vt:lpstr>Symbol</vt:lpstr>
      <vt:lpstr>Times New Roman</vt:lpstr>
      <vt:lpstr>Verdana</vt:lpstr>
      <vt:lpstr>eStudy</vt:lpstr>
      <vt:lpstr>PowerPoint Presentation</vt:lpstr>
      <vt:lpstr>Experimental Design and Analysis of Variance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Multiple Comparison Procedures</vt:lpstr>
      <vt:lpstr>Fisher’s LSD Procedure</vt:lpstr>
      <vt:lpstr>Fisher’s LSD Procedure Based on the Test Statistic x ̅_i-x ̅_j</vt:lpstr>
      <vt:lpstr>PowerPoint Presentation</vt:lpstr>
      <vt:lpstr>Fisher’s LSD Procedure Based on the Test Statistic x ̅_i-x ̅_j</vt:lpstr>
      <vt:lpstr>Fisher’s LSD Procedure Based on the Test Statistic x ̅_i-x ̅_j</vt:lpstr>
      <vt:lpstr>PowerPoint Presentation</vt:lpstr>
      <vt:lpstr>PowerPoint Presentation</vt:lpstr>
      <vt:lpstr>Type I Error Rates</vt:lpstr>
      <vt:lpstr>Experimental Design and Analysis of Variance </vt:lpstr>
      <vt:lpstr>PowerPoint Presentation</vt:lpstr>
      <vt:lpstr>PowerPoint Presentation</vt:lpstr>
      <vt:lpstr>PowerPoint Presentation</vt:lpstr>
      <vt:lpstr>Randomized Block Design</vt:lpstr>
      <vt:lpstr>PowerPoint Presentation</vt:lpstr>
      <vt:lpstr>Randomized Block Design</vt:lpstr>
      <vt:lpstr>Randomized Block Design</vt:lpstr>
      <vt:lpstr>PowerPoint Presentation</vt:lpstr>
      <vt:lpstr>Randomized Block Design</vt:lpstr>
      <vt:lpstr>Randomized Block Design</vt:lpstr>
      <vt:lpstr>Factorial Experiment</vt:lpstr>
      <vt:lpstr>PowerPoint Presentation</vt:lpstr>
      <vt:lpstr>PowerPoint Presentation</vt:lpstr>
      <vt:lpstr>Two-Factor Factorial Experiment</vt:lpstr>
      <vt:lpstr>Two-Factor Factorial Experiment</vt:lpstr>
      <vt:lpstr>Two-Factor Factorial Experiment</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2017-11-07T19:55:41Z</dcterms:created>
  <dcterms:modified xsi:type="dcterms:W3CDTF">2018-02-01T18:18:41Z</dcterms:modified>
</cp:coreProperties>
</file>