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b" ContentType="application/vnd.ms-excel.sheet.binary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56"/>
  </p:notesMasterIdLst>
  <p:handoutMasterIdLst>
    <p:handoutMasterId r:id="rId57"/>
  </p:handoutMasterIdLst>
  <p:sldIdLst>
    <p:sldId id="268" r:id="rId2"/>
    <p:sldId id="279" r:id="rId3"/>
    <p:sldId id="280" r:id="rId4"/>
    <p:sldId id="281" r:id="rId5"/>
    <p:sldId id="349" r:id="rId6"/>
    <p:sldId id="282" r:id="rId7"/>
    <p:sldId id="283" r:id="rId8"/>
    <p:sldId id="348" r:id="rId9"/>
    <p:sldId id="284" r:id="rId10"/>
    <p:sldId id="287" r:id="rId11"/>
    <p:sldId id="288" r:id="rId12"/>
    <p:sldId id="289" r:id="rId13"/>
    <p:sldId id="290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2" r:id="rId33"/>
    <p:sldId id="313" r:id="rId34"/>
    <p:sldId id="315" r:id="rId35"/>
    <p:sldId id="316" r:id="rId36"/>
    <p:sldId id="317" r:id="rId37"/>
    <p:sldId id="319" r:id="rId38"/>
    <p:sldId id="320" r:id="rId39"/>
    <p:sldId id="321" r:id="rId40"/>
    <p:sldId id="322" r:id="rId41"/>
    <p:sldId id="323" r:id="rId42"/>
    <p:sldId id="324" r:id="rId43"/>
    <p:sldId id="325" r:id="rId44"/>
    <p:sldId id="330" r:id="rId45"/>
    <p:sldId id="334" r:id="rId46"/>
    <p:sldId id="335" r:id="rId47"/>
    <p:sldId id="336" r:id="rId48"/>
    <p:sldId id="339" r:id="rId49"/>
    <p:sldId id="347" r:id="rId50"/>
    <p:sldId id="341" r:id="rId51"/>
    <p:sldId id="342" r:id="rId52"/>
    <p:sldId id="343" r:id="rId53"/>
    <p:sldId id="345" r:id="rId54"/>
    <p:sldId id="346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9" autoAdjust="0"/>
    <p:restoredTop sz="95540" autoAdjust="0"/>
  </p:normalViewPr>
  <p:slideViewPr>
    <p:cSldViewPr snapToGrid="0">
      <p:cViewPr varScale="1">
        <p:scale>
          <a:sx n="102" d="100"/>
          <a:sy n="102" d="100"/>
        </p:scale>
        <p:origin x="510" y="102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bitha\Desktop\EduQual\Projec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No. of Tractors sold (Actual or y)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layout>
                <c:manualLayout>
                  <c:x val="-3.9897993083824268E-3"/>
                  <c:y val="-1.9564346674061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0AB-463D-8B18-05DF5C5D4C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24</c:v>
                </c:pt>
                <c:pt idx="2">
                  <c:v>18</c:v>
                </c:pt>
                <c:pt idx="3">
                  <c:v>17</c:v>
                </c:pt>
                <c:pt idx="4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AB-463D-8B18-05DF5C5D4C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y_hat  (model estimate)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1"/>
            <c:marker>
              <c:symbol val="circle"/>
              <c:size val="6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80AB-463D-8B18-05DF5C5D4C14}"/>
              </c:ext>
            </c:extLst>
          </c:dPt>
          <c:dPt>
            <c:idx val="2"/>
            <c:marker>
              <c:symbol val="circle"/>
              <c:size val="6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0AB-463D-8B18-05DF5C5D4C14}"/>
              </c:ext>
            </c:extLst>
          </c:dPt>
          <c:dPt>
            <c:idx val="3"/>
            <c:marker>
              <c:symbol val="circle"/>
              <c:size val="6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80AB-463D-8B18-05DF5C5D4C14}"/>
              </c:ext>
            </c:extLst>
          </c:dPt>
          <c:dPt>
            <c:idx val="4"/>
            <c:marker>
              <c:symbol val="circle"/>
              <c:size val="6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0AB-463D-8B18-05DF5C5D4C14}"/>
              </c:ext>
            </c:extLst>
          </c:dPt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0AB-463D-8B18-05DF5C5D4C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AB-463D-8B18-05DF5C5D4C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02903936"/>
        <c:axId val="1502894336"/>
      </c:lineChart>
      <c:catAx>
        <c:axId val="150290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2894336"/>
        <c:crosses val="autoZero"/>
        <c:auto val="1"/>
        <c:lblAlgn val="ctr"/>
        <c:lblOffset val="100"/>
        <c:noMultiLvlLbl val="0"/>
      </c:catAx>
      <c:valAx>
        <c:axId val="1502894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290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1816387550883681E-2"/>
          <c:y val="0.57559478694888633"/>
          <c:w val="0.5401853685891268"/>
          <c:h val="0.197458791632005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Tractors sold residual Plot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Sheet1!$F$13</c:f>
              <c:strCache>
                <c:ptCount val="1"/>
                <c:pt idx="0">
                  <c:v>Residuals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dist="25400" dir="2700000" algn="tl" rotWithShape="0">
                <a:schemeClr val="accent2"/>
              </a:outerShdw>
            </a:effectLst>
          </c:spPr>
          <c:marker>
            <c:symbol val="circle"/>
            <c:size val="6"/>
            <c:spPr>
              <a:solidFill>
                <a:srgbClr val="C00000"/>
              </a:solidFill>
              <a:ln w="22225">
                <a:noFill/>
                <a:round/>
              </a:ln>
              <a:effectLst/>
            </c:spPr>
          </c:marker>
          <c:xVal>
            <c:numRef>
              <c:f>Sheet1!$E$14:$E$18</c:f>
              <c:numCache>
                <c:formatCode>General</c:formatCode>
                <c:ptCount val="5"/>
                <c:pt idx="0">
                  <c:v>15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25</c:v>
                </c:pt>
              </c:numCache>
            </c:numRef>
          </c:xVal>
          <c:yVal>
            <c:numRef>
              <c:f>Sheet1!$F$14:$F$18</c:f>
              <c:numCache>
                <c:formatCode>General</c:formatCode>
                <c:ptCount val="5"/>
                <c:pt idx="0">
                  <c:v>-1</c:v>
                </c:pt>
                <c:pt idx="1">
                  <c:v>-1</c:v>
                </c:pt>
                <c:pt idx="2">
                  <c:v>-2</c:v>
                </c:pt>
                <c:pt idx="3">
                  <c:v>2</c:v>
                </c:pt>
                <c:pt idx="4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9D9-4D51-8AE3-9291937DD6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2873704"/>
        <c:axId val="292866816"/>
      </c:scatterChart>
      <c:valAx>
        <c:axId val="2928737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>
                    <a:solidFill>
                      <a:schemeClr val="tx1"/>
                    </a:solidFill>
                  </a:rPr>
                  <a:t>Tractors sold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alpha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2866816"/>
        <c:crosses val="autoZero"/>
        <c:crossBetween val="midCat"/>
      </c:valAx>
      <c:valAx>
        <c:axId val="292866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00CC00">
                  <a:alpha val="22745"/>
                </a:srgb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tx1"/>
                    </a:solidFill>
                  </a:rPr>
                  <a:t>Residuals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2873704"/>
        <c:crosses val="autoZero"/>
        <c:crossBetween val="midCat"/>
      </c:valAx>
      <c:spPr>
        <a:solidFill>
          <a:schemeClr val="accent1"/>
        </a:solidFill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alpha val="83000"/>
      </a:schemeClr>
    </a:solidFill>
    <a:ln w="9525" cap="flat" cmpd="sng" algn="ctr">
      <a:solidFill>
        <a:srgbClr val="0070C0"/>
      </a:solidFill>
      <a:round/>
    </a:ln>
    <a:effectLst>
      <a:outerShdw blurRad="50800" dist="50800" dir="5400000" algn="ctr" rotWithShape="0">
        <a:srgbClr val="000000">
          <a:alpha val="98000"/>
        </a:srgbClr>
      </a:outerShdw>
    </a:effectLst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Sheet1!$C$8</c:f>
              <c:strCache>
                <c:ptCount val="1"/>
                <c:pt idx="0">
                  <c:v>Standard Residuals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Sheet1!$B$9:$B$13</c:f>
              <c:numCache>
                <c:formatCode>General</c:formatCode>
                <c:ptCount val="5"/>
                <c:pt idx="0">
                  <c:v>15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25</c:v>
                </c:pt>
              </c:numCache>
            </c:numRef>
          </c:xVal>
          <c:yVal>
            <c:numRef>
              <c:f>Sheet1!$C$9:$C$13</c:f>
              <c:numCache>
                <c:formatCode>General</c:formatCode>
                <c:ptCount val="5"/>
                <c:pt idx="0">
                  <c:v>-0.53449999999999998</c:v>
                </c:pt>
                <c:pt idx="1">
                  <c:v>-0.53449999999999998</c:v>
                </c:pt>
                <c:pt idx="2">
                  <c:v>-1.069</c:v>
                </c:pt>
                <c:pt idx="3">
                  <c:v>1.069</c:v>
                </c:pt>
                <c:pt idx="4">
                  <c:v>1.069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737-4323-8D35-48E55EF9C4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6732824"/>
        <c:axId val="506733152"/>
      </c:scatterChart>
      <c:valAx>
        <c:axId val="506732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Tractors Sold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733152"/>
        <c:crosses val="autoZero"/>
        <c:crossBetween val="midCat"/>
      </c:valAx>
      <c:valAx>
        <c:axId val="50673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Standard Residuals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7328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7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>
            <a:alpha val="25000"/>
          </a:schemeClr>
        </a:solidFill>
        <a:round/>
      </a:ln>
    </cs:spPr>
    <cs:defRPr sz="900" b="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gradFill>
          <a:gsLst>
            <a:gs pos="79000">
              <a:schemeClr val="phClr"/>
            </a:gs>
            <a:gs pos="0">
              <a:schemeClr val="lt1">
                <a:alpha val="6000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656062-D505-4836-AF54-3CB4DAD874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011AD9-8D16-42BA-B401-68D93E8391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D2BF6-C0F9-4370-AAC9-0C55220FB4CA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CD096-219C-4E81-A6F2-CAFD835FFB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A945DE-73A1-4703-8B3F-28EFB19134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6C0B1-35B7-4639-BFAA-194584681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59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537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82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274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444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88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186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63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661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25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4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878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10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350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82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257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611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04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648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670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25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478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355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9485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221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2383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615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180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9389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5826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167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988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725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974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0245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2633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5423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5993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690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32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02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16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48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23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4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A200E3-CC3B-4F36-A270-5195B35C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869" y="1007227"/>
            <a:ext cx="4869240" cy="461355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66904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28646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2" r:id="rId3"/>
    <p:sldLayoutId id="2147483683" r:id="rId4"/>
    <p:sldLayoutId id="2147483684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Binary_Worksheet.xlsb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0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9.png"/><Relationship Id="rId4" Type="http://schemas.openxmlformats.org/officeDocument/2006/relationships/image" Target="../media/image42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0.png"/><Relationship Id="rId4" Type="http://schemas.openxmlformats.org/officeDocument/2006/relationships/image" Target="../media/image48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2.bin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44042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Business Statistics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894521" y="2635951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lecture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14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1A4484-8D43-493F-8A52-9E2163D5FC6F}"/>
              </a:ext>
            </a:extLst>
          </p:cNvPr>
          <p:cNvSpPr/>
          <p:nvPr/>
        </p:nvSpPr>
        <p:spPr>
          <a:xfrm>
            <a:off x="831099" y="1736168"/>
            <a:ext cx="3360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+mn-lt"/>
              </a:rPr>
              <a:t>Simple Linear Regression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3467100" y="2240197"/>
            <a:ext cx="2396671" cy="572917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154" name="Rectangle 2"/>
          <p:cNvSpPr>
            <a:spLocks noChangeArrowheads="1"/>
          </p:cNvSpPr>
          <p:nvPr/>
        </p:nvSpPr>
        <p:spPr bwMode="auto">
          <a:xfrm>
            <a:off x="461590" y="1134989"/>
            <a:ext cx="777240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Estimated Simple Linear Regression Equation</a:t>
            </a: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684213" y="1676828"/>
            <a:ext cx="777240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estimated simple linear regression equation </a:t>
            </a:r>
            <a:endParaRPr lang="en-US" sz="1805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7165" name="Text Box 13"/>
              <p:cNvSpPr txBox="1">
                <a:spLocks noChangeArrowheads="1"/>
              </p:cNvSpPr>
              <p:nvPr/>
            </p:nvSpPr>
            <p:spPr bwMode="auto">
              <a:xfrm>
                <a:off x="669926" y="3984015"/>
                <a:ext cx="5237459" cy="37010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marL="601595" lvl="1" indent="-257827">
                  <a:spcBef>
                    <a:spcPct val="20000"/>
                  </a:spcBef>
                  <a:buSzPct val="100000"/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is the estimated value of 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y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for a given 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x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value.</a:t>
                </a:r>
                <a:endParaRPr lang="en-US" dirty="0">
                  <a:solidFill>
                    <a:srgbClr val="000000"/>
                  </a:solidFill>
                  <a:effectLst/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7165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9926" y="3984015"/>
                <a:ext cx="5237459" cy="370101"/>
              </a:xfrm>
              <a:prstGeom prst="rect">
                <a:avLst/>
              </a:prstGeom>
              <a:blipFill>
                <a:blip r:embed="rId3"/>
                <a:stretch>
                  <a:fillRect t="-10000" r="-116" b="-2666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669926" y="3654587"/>
            <a:ext cx="317234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the slope of the line.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77163" name="Text Box 11"/>
          <p:cNvSpPr txBox="1">
            <a:spLocks noChangeArrowheads="1"/>
          </p:cNvSpPr>
          <p:nvPr/>
        </p:nvSpPr>
        <p:spPr bwMode="auto">
          <a:xfrm>
            <a:off x="669924" y="3325160"/>
            <a:ext cx="3677866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intercept of the line.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>
            <a:off x="669926" y="2995732"/>
            <a:ext cx="5364417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graph is called the estimated regression line.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67706" y="2338413"/>
                <a:ext cx="2282540" cy="370101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7706" y="2338413"/>
                <a:ext cx="2282540" cy="370101"/>
              </a:xfrm>
              <a:prstGeom prst="rect">
                <a:avLst/>
              </a:prstGeom>
              <a:blipFill>
                <a:blip r:embed="rId4"/>
                <a:stretch>
                  <a:fillRect t="-6667" b="-666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4439332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1659C77-2403-465F-BBC3-F715640CA34F}"/>
              </a:ext>
            </a:extLst>
          </p:cNvPr>
          <p:cNvSpPr/>
          <p:nvPr/>
        </p:nvSpPr>
        <p:spPr>
          <a:xfrm>
            <a:off x="710119" y="5014904"/>
            <a:ext cx="4028133" cy="1326517"/>
          </a:xfrm>
          <a:prstGeom prst="rect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E48B314-EC6E-4A55-8B62-00C95CE43622}"/>
              </a:ext>
            </a:extLst>
          </p:cNvPr>
          <p:cNvSpPr/>
          <p:nvPr/>
        </p:nvSpPr>
        <p:spPr>
          <a:xfrm>
            <a:off x="700586" y="2789034"/>
            <a:ext cx="1971360" cy="2091722"/>
          </a:xfrm>
          <a:prstGeom prst="rect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897FEC-CD8F-41EB-9A06-D609BEA7D19F}"/>
              </a:ext>
            </a:extLst>
          </p:cNvPr>
          <p:cNvSpPr/>
          <p:nvPr/>
        </p:nvSpPr>
        <p:spPr>
          <a:xfrm>
            <a:off x="710119" y="1732883"/>
            <a:ext cx="7519479" cy="902345"/>
          </a:xfrm>
          <a:prstGeom prst="rect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13239" y="1068577"/>
            <a:ext cx="7658100" cy="531015"/>
          </a:xfrm>
        </p:spPr>
        <p:txBody>
          <a:bodyPr/>
          <a:lstStyle/>
          <a:p>
            <a:pPr algn="l"/>
            <a:r>
              <a:rPr lang="en-US" sz="2800" b="1" dirty="0"/>
              <a:t>Estimation Process</a:t>
            </a:r>
          </a:p>
        </p:txBody>
      </p:sp>
      <p:sp>
        <p:nvSpPr>
          <p:cNvPr id="174085" name="Line 5"/>
          <p:cNvSpPr>
            <a:spLocks noChangeShapeType="1"/>
          </p:cNvSpPr>
          <p:nvPr/>
        </p:nvSpPr>
        <p:spPr bwMode="auto">
          <a:xfrm>
            <a:off x="6373831" y="2335196"/>
            <a:ext cx="1085850" cy="0"/>
          </a:xfrm>
          <a:prstGeom prst="line">
            <a:avLst/>
          </a:prstGeom>
          <a:noFill/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2C308C-A2DF-4175-AD72-956C090BFE34}"/>
              </a:ext>
            </a:extLst>
          </p:cNvPr>
          <p:cNvSpPr/>
          <p:nvPr/>
        </p:nvSpPr>
        <p:spPr>
          <a:xfrm>
            <a:off x="710119" y="1732883"/>
            <a:ext cx="7412601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Regression Model: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b="1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b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b="1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b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en-US" b="1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Regression Equation: 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b="1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b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b="1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b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unknown parameters: </a:t>
            </a:r>
            <a:r>
              <a:rPr lang="en-US" b="1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b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b="1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62D3278-5555-4881-B549-29CF7384FFBE}"/>
              </a:ext>
            </a:extLst>
          </p:cNvPr>
          <p:cNvGrpSpPr/>
          <p:nvPr/>
        </p:nvGrpSpPr>
        <p:grpSpPr>
          <a:xfrm>
            <a:off x="710119" y="3038986"/>
            <a:ext cx="4572000" cy="1650580"/>
            <a:chOff x="413238" y="2528353"/>
            <a:chExt cx="4572000" cy="165058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1054821-208C-4669-B108-CE49CC677771}"/>
                </a:ext>
              </a:extLst>
            </p:cNvPr>
            <p:cNvSpPr/>
            <p:nvPr/>
          </p:nvSpPr>
          <p:spPr>
            <a:xfrm>
              <a:off x="413238" y="2528353"/>
              <a:ext cx="4572000" cy="165058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Data:</a:t>
              </a:r>
            </a:p>
            <a:p>
              <a:pPr>
                <a:lnSpc>
                  <a:spcPct val="90000"/>
                </a:lnSpc>
              </a:pPr>
              <a:r>
                <a:rPr lang="en-US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x        y</a:t>
              </a:r>
            </a:p>
            <a:p>
              <a:pPr>
                <a:lnSpc>
                  <a:spcPct val="90000"/>
                </a:lnSpc>
              </a:pPr>
              <a:endParaRPr lang="en-US" sz="45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en-US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x</a:t>
              </a:r>
              <a:r>
                <a:rPr lang="en-US" baseline="-25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y</a:t>
              </a:r>
              <a:r>
                <a:rPr lang="en-US" baseline="-25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  <a:p>
              <a:pPr>
                <a:lnSpc>
                  <a:spcPct val="90000"/>
                </a:lnSpc>
              </a:pPr>
              <a:r>
                <a:rPr lang="en-US" b="1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.       .</a:t>
              </a:r>
            </a:p>
            <a:p>
              <a:pPr>
                <a:lnSpc>
                  <a:spcPct val="90000"/>
                </a:lnSpc>
              </a:pPr>
              <a:r>
                <a:rPr lang="en-US" b="1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.       .</a:t>
              </a:r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en-US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</a:t>
              </a:r>
              <a:r>
                <a:rPr lang="en-US" i="1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i="1" baseline="-250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en-US" i="1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i="1" baseline="-250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endPara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97C4C26-D2CC-42F6-A751-26D4FBB0CA41}"/>
                </a:ext>
              </a:extLst>
            </p:cNvPr>
            <p:cNvCxnSpPr/>
            <p:nvPr/>
          </p:nvCxnSpPr>
          <p:spPr>
            <a:xfrm>
              <a:off x="925450" y="3095730"/>
              <a:ext cx="115273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444146A-2AAE-4444-93F1-006C29C72DB6}"/>
              </a:ext>
            </a:extLst>
          </p:cNvPr>
          <p:cNvGrpSpPr/>
          <p:nvPr/>
        </p:nvGrpSpPr>
        <p:grpSpPr>
          <a:xfrm>
            <a:off x="710119" y="5087149"/>
            <a:ext cx="4572000" cy="1064771"/>
            <a:chOff x="413238" y="4576515"/>
            <a:chExt cx="4572000" cy="106477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D7D017A-7998-4041-A05E-C7F30B5807C7}"/>
                </a:ext>
              </a:extLst>
            </p:cNvPr>
            <p:cNvSpPr/>
            <p:nvPr/>
          </p:nvSpPr>
          <p:spPr>
            <a:xfrm>
              <a:off x="413238" y="4576515"/>
              <a:ext cx="4572000" cy="37010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Estimated Regression Equation</a:t>
              </a:r>
              <a:endPara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AE949C2-7EC2-48FC-B1CD-F0D788FF3E98}"/>
                    </a:ext>
                  </a:extLst>
                </p:cNvPr>
                <p:cNvSpPr txBox="1"/>
                <p:nvPr/>
              </p:nvSpPr>
              <p:spPr>
                <a:xfrm>
                  <a:off x="413238" y="4909391"/>
                  <a:ext cx="2282540" cy="3701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sz="1805" dirty="0">
                    <a:solidFill>
                      <a:srgbClr val="000000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AE949C2-7EC2-48FC-B1CD-F0D788FF3E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38" y="4909391"/>
                  <a:ext cx="2282540" cy="370101"/>
                </a:xfrm>
                <a:prstGeom prst="rect">
                  <a:avLst/>
                </a:prstGeom>
                <a:blipFill>
                  <a:blip r:embed="rId3"/>
                  <a:stretch>
                    <a:fillRect t="-6557" b="-6557"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5533EBB-21CF-49EF-8D44-C95083992847}"/>
                    </a:ext>
                  </a:extLst>
                </p:cNvPr>
                <p:cNvSpPr/>
                <p:nvPr/>
              </p:nvSpPr>
              <p:spPr>
                <a:xfrm>
                  <a:off x="764808" y="5271954"/>
                  <a:ext cx="326801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dirty="0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with estimated statistics: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5533EBB-21CF-49EF-8D44-C9508399284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4808" y="5271954"/>
                  <a:ext cx="3268011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493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84141074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2031" y="1087319"/>
            <a:ext cx="7772400" cy="397462"/>
          </a:xfrm>
          <a:noFill/>
          <a:ln/>
        </p:spPr>
        <p:txBody>
          <a:bodyPr>
            <a:noAutofit/>
          </a:bodyPr>
          <a:lstStyle/>
          <a:p>
            <a:r>
              <a:rPr lang="en-US" sz="2400" dirty="0"/>
              <a:t>Least Squares Method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702775"/>
            <a:ext cx="7772400" cy="426107"/>
          </a:xfrm>
          <a:noFill/>
          <a:ln/>
        </p:spPr>
        <p:txBody>
          <a:bodyPr>
            <a:normAutofit/>
          </a:bodyPr>
          <a:lstStyle/>
          <a:p>
            <a:r>
              <a:rPr lang="en-US" sz="2000" dirty="0"/>
              <a:t>Least Squares Criterion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873188" y="2786921"/>
            <a:ext cx="5203091" cy="10366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</a:t>
            </a:r>
            <a:r>
              <a:rPr lang="en-US" sz="1805" b="1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b="1" i="1" baseline="-25000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observed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value of the dependent variable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for the </a:t>
            </a:r>
            <a:r>
              <a:rPr lang="en-US" sz="1805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lang="en-US" sz="1805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observation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8" name="Text Box 10"/>
              <p:cNvSpPr txBox="1">
                <a:spLocks noChangeArrowheads="1"/>
              </p:cNvSpPr>
              <p:nvPr/>
            </p:nvSpPr>
            <p:spPr bwMode="auto">
              <a:xfrm>
                <a:off x="2514282" y="3789526"/>
                <a:ext cx="4588372" cy="7033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5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1805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5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</m:acc>
                      </m:e>
                      <m:sub>
                        <m:r>
                          <a:rPr lang="en-US" sz="1805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1805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= </a:t>
                </a:r>
                <a:r>
                  <a:rPr lang="en-US" sz="1805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estimated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value of the dependent variable</a:t>
                </a:r>
              </a:p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      for the </a:t>
                </a:r>
                <a:r>
                  <a:rPr lang="en-US" sz="1805" i="1" dirty="0" err="1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</a:t>
                </a:r>
                <a:r>
                  <a:rPr lang="en-US" sz="1805" dirty="0" err="1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th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observation</a:t>
                </a:r>
              </a:p>
            </p:txBody>
          </p:sp>
        </mc:Choice>
        <mc:Fallback xmlns="">
          <p:sp>
            <p:nvSpPr>
              <p:cNvPr id="7178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4282" y="3789526"/>
                <a:ext cx="4588372" cy="703398"/>
              </a:xfrm>
              <a:prstGeom prst="rect">
                <a:avLst/>
              </a:prstGeom>
              <a:blipFill>
                <a:blip r:embed="rId3"/>
                <a:stretch>
                  <a:fillRect t="-5217" r="-1062" b="-13043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759576" y="2161825"/>
                <a:ext cx="1729897" cy="37010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min</a:t>
                </a:r>
                <a14:m>
                  <m:oMath xmlns:m="http://schemas.openxmlformats.org/officeDocument/2006/math">
                    <m:r>
                      <a:rPr lang="en-US" sz="1805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576" y="2161825"/>
                <a:ext cx="1729897" cy="370101"/>
              </a:xfrm>
              <a:prstGeom prst="rect">
                <a:avLst/>
              </a:prstGeom>
              <a:blipFill>
                <a:blip r:embed="rId4"/>
                <a:stretch>
                  <a:fillRect l="-3180" t="-120000" r="-1060" b="-190000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865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>
          <a:xfrm>
            <a:off x="545123" y="1065740"/>
            <a:ext cx="7772400" cy="435656"/>
          </a:xfrm>
          <a:noFill/>
          <a:ln/>
        </p:spPr>
        <p:txBody>
          <a:bodyPr>
            <a:noAutofit/>
          </a:bodyPr>
          <a:lstStyle/>
          <a:p>
            <a:r>
              <a:rPr lang="en-US" sz="2400" dirty="0"/>
              <a:t>Least Squares Method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684213" y="1702774"/>
            <a:ext cx="7772400" cy="401042"/>
          </a:xfrm>
          <a:noFill/>
          <a:ln/>
        </p:spPr>
        <p:txBody>
          <a:bodyPr>
            <a:normAutofit/>
          </a:bodyPr>
          <a:lstStyle/>
          <a:p>
            <a:pPr marL="228600" indent="-228600"/>
            <a:r>
              <a:rPr lang="en-US" sz="2000" dirty="0"/>
              <a:t>Slope for the Estimated Regression Equation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906733" y="3018463"/>
            <a:ext cx="6078331" cy="6201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x</a:t>
            </a:r>
            <a:r>
              <a:rPr lang="en-US" sz="1805" i="1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value of independent variable for </a:t>
            </a:r>
            <a:r>
              <a:rPr lang="en-US" sz="1805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lang="en-US" sz="1805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observation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08" name="Text Box 16"/>
              <p:cNvSpPr txBox="1">
                <a:spLocks noChangeArrowheads="1"/>
              </p:cNvSpPr>
              <p:nvPr/>
            </p:nvSpPr>
            <p:spPr bwMode="auto">
              <a:xfrm>
                <a:off x="2615008" y="4381015"/>
                <a:ext cx="3828099" cy="37010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= mean value for dependent variable</a:t>
                </a:r>
              </a:p>
            </p:txBody>
          </p:sp>
        </mc:Choice>
        <mc:Fallback xmlns="">
          <p:sp>
            <p:nvSpPr>
              <p:cNvPr id="8208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15008" y="4381015"/>
                <a:ext cx="3828099" cy="370101"/>
              </a:xfrm>
              <a:prstGeom prst="rect">
                <a:avLst/>
              </a:prstGeom>
              <a:blipFill>
                <a:blip r:embed="rId3"/>
                <a:stretch>
                  <a:fillRect t="-10000" r="-478" b="-2666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11" name="Text Box 19"/>
              <p:cNvSpPr txBox="1">
                <a:spLocks noChangeArrowheads="1"/>
              </p:cNvSpPr>
              <p:nvPr/>
            </p:nvSpPr>
            <p:spPr bwMode="auto">
              <a:xfrm>
                <a:off x="2624985" y="3997309"/>
                <a:ext cx="3997826" cy="37010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= mean value for independent variable</a:t>
                </a:r>
              </a:p>
            </p:txBody>
          </p:sp>
        </mc:Choice>
        <mc:Fallback xmlns="">
          <p:sp>
            <p:nvSpPr>
              <p:cNvPr id="821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24985" y="3997309"/>
                <a:ext cx="3997826" cy="370101"/>
              </a:xfrm>
              <a:prstGeom prst="rect">
                <a:avLst/>
              </a:prstGeom>
              <a:blipFill>
                <a:blip r:embed="rId4"/>
                <a:stretch>
                  <a:fillRect t="-10000" r="-611" b="-2666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2604020" y="3676933"/>
            <a:ext cx="5362945" cy="3145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i="1" baseline="-25000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value of dependent variable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 observation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823164" y="2270303"/>
                <a:ext cx="2516907" cy="67832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  <m:d>
                                <m:d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3164" y="2270303"/>
                <a:ext cx="2516907" cy="6783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4">
            <a:extLst>
              <a:ext uri="{FF2B5EF4-FFF2-40B4-BE49-F238E27FC236}">
                <a16:creationId xmlns:a16="http://schemas.microsoft.com/office/drawing/2014/main" id="{A82BAA5F-584E-4D86-9B43-7E1B0B4C6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589" y="5025381"/>
            <a:ext cx="5910018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28600" indent="-2286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-Intercept for the Estimated Regression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9D485D-320E-4FDF-9BE2-BEF493B90BBB}"/>
                  </a:ext>
                </a:extLst>
              </p:cNvPr>
              <p:cNvSpPr txBox="1"/>
              <p:nvPr/>
            </p:nvSpPr>
            <p:spPr>
              <a:xfrm>
                <a:off x="1945356" y="5392246"/>
                <a:ext cx="1524328" cy="37010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9D485D-320E-4FDF-9BE2-BEF493B90B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5356" y="5392246"/>
                <a:ext cx="1524328" cy="370101"/>
              </a:xfrm>
              <a:prstGeom prst="rect">
                <a:avLst/>
              </a:prstGeom>
              <a:blipFill>
                <a:blip r:embed="rId6"/>
                <a:stretch>
                  <a:fillRect r="-15600" b="-666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9994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81881" y="2067005"/>
            <a:ext cx="7476319" cy="1316766"/>
          </a:xfrm>
          <a:noFill/>
          <a:ln/>
        </p:spPr>
        <p:txBody>
          <a:bodyPr>
            <a:noAutofit/>
          </a:bodyPr>
          <a:lstStyle/>
          <a:p>
            <a:pPr marL="0" indent="0">
              <a:buNone/>
              <a:tabLst>
                <a:tab pos="1589930" algn="ctr"/>
                <a:tab pos="3910369" algn="ctr"/>
              </a:tabLst>
            </a:pPr>
            <a:r>
              <a:rPr lang="en-US" dirty="0"/>
              <a:t>	</a:t>
            </a:r>
            <a:r>
              <a:rPr lang="en-US" sz="1800" dirty="0"/>
              <a:t>Right Implement sells agriculture equipment in central Kentucky.  As part of new advertising campaign Right Implement runs one or more television commercials during the weekend preceding a special sales weeks.  Data from a sample of 5 previous sales are shown on the next slide.</a:t>
            </a:r>
            <a:endParaRPr lang="en-US" dirty="0"/>
          </a:p>
        </p:txBody>
      </p:sp>
      <p:sp>
        <p:nvSpPr>
          <p:cNvPr id="9436" name="Rectangle 220"/>
          <p:cNvSpPr>
            <a:spLocks noChangeArrowheads="1"/>
          </p:cNvSpPr>
          <p:nvPr/>
        </p:nvSpPr>
        <p:spPr bwMode="auto">
          <a:xfrm>
            <a:off x="545123" y="1000133"/>
            <a:ext cx="7772400" cy="483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Simple Linear Regression</a:t>
            </a:r>
          </a:p>
        </p:txBody>
      </p:sp>
      <p:sp>
        <p:nvSpPr>
          <p:cNvPr id="9437" name="Rectangle 221"/>
          <p:cNvSpPr>
            <a:spLocks noChangeArrowheads="1"/>
          </p:cNvSpPr>
          <p:nvPr/>
        </p:nvSpPr>
        <p:spPr bwMode="auto">
          <a:xfrm>
            <a:off x="684213" y="1678023"/>
            <a:ext cx="5772150" cy="440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tabLst>
                <a:tab pos="1589930" algn="ctr"/>
                <a:tab pos="3910369" algn="ctr"/>
              </a:tabLst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Tractor Sales</a:t>
            </a:r>
          </a:p>
        </p:txBody>
      </p:sp>
    </p:spTree>
    <p:extLst>
      <p:ext uri="{BB962C8B-B14F-4D97-AF65-F5344CB8AC3E}">
        <p14:creationId xmlns:p14="http://schemas.microsoft.com/office/powerpoint/2010/main" val="4289409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684213" y="1678023"/>
            <a:ext cx="5772150" cy="440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tabLst>
                <a:tab pos="1589930" algn="ctr"/>
                <a:tab pos="3910369" algn="ctr"/>
              </a:tabLst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Reed Auto Sales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39290" y="2423402"/>
            <a:ext cx="3535942" cy="2756575"/>
            <a:chOff x="3948672" y="1804989"/>
            <a:chExt cx="4702926" cy="3666341"/>
          </a:xfrm>
        </p:grpSpPr>
        <p:sp>
          <p:nvSpPr>
            <p:cNvPr id="186705" name="Text Box 337"/>
            <p:cNvSpPr txBox="1">
              <a:spLocks noChangeArrowheads="1"/>
            </p:cNvSpPr>
            <p:nvPr/>
          </p:nvSpPr>
          <p:spPr bwMode="auto">
            <a:xfrm>
              <a:off x="4075463" y="1804989"/>
              <a:ext cx="1599464" cy="8616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Number of</a:t>
              </a:r>
            </a:p>
            <a:p>
              <a:r>
                <a:rPr lang="en-US" sz="1805" u="sng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TV Ads (</a:t>
              </a:r>
              <a:r>
                <a:rPr lang="en-US" sz="1805" i="1" u="sng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x</a:t>
              </a:r>
              <a:r>
                <a:rPr lang="en-US" sz="1805" u="sng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186706" name="Text Box 338"/>
            <p:cNvSpPr txBox="1">
              <a:spLocks noChangeArrowheads="1"/>
            </p:cNvSpPr>
            <p:nvPr/>
          </p:nvSpPr>
          <p:spPr bwMode="auto">
            <a:xfrm>
              <a:off x="6414224" y="1804989"/>
              <a:ext cx="2237374" cy="8616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Number of</a:t>
              </a:r>
            </a:p>
            <a:p>
              <a:r>
                <a:rPr lang="en-US" sz="1805" u="sng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Tractors Sold (</a:t>
              </a:r>
              <a:r>
                <a:rPr lang="en-US" sz="1805" i="1" u="sng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y</a:t>
              </a:r>
              <a:r>
                <a:rPr lang="en-US" sz="1805" u="sng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186707" name="Text Box 339"/>
            <p:cNvSpPr txBox="1">
              <a:spLocks noChangeArrowheads="1"/>
            </p:cNvSpPr>
            <p:nvPr/>
          </p:nvSpPr>
          <p:spPr bwMode="auto">
            <a:xfrm>
              <a:off x="4713660" y="2624137"/>
              <a:ext cx="401253" cy="197001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1</a:t>
              </a:r>
            </a:p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3</a:t>
              </a:r>
            </a:p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2</a:t>
              </a:r>
            </a:p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1</a:t>
              </a:r>
            </a:p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86708" name="Text Box 340"/>
            <p:cNvSpPr txBox="1">
              <a:spLocks noChangeArrowheads="1"/>
            </p:cNvSpPr>
            <p:nvPr/>
          </p:nvSpPr>
          <p:spPr bwMode="auto">
            <a:xfrm>
              <a:off x="7144295" y="2624137"/>
              <a:ext cx="556891" cy="197001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14</a:t>
              </a:r>
            </a:p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24</a:t>
              </a:r>
            </a:p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18</a:t>
              </a:r>
            </a:p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17</a:t>
              </a:r>
            </a:p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27</a:t>
              </a:r>
            </a:p>
          </p:txBody>
        </p:sp>
        <p:sp>
          <p:nvSpPr>
            <p:cNvPr id="187298" name="Text Box 930"/>
            <p:cNvSpPr txBox="1">
              <a:spLocks noChangeArrowheads="1"/>
            </p:cNvSpPr>
            <p:nvPr/>
          </p:nvSpPr>
          <p:spPr bwMode="auto">
            <a:xfrm>
              <a:off x="3948672" y="4579939"/>
              <a:ext cx="1166657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dirty="0" err="1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S</a:t>
              </a:r>
              <a:r>
                <a:rPr lang="en-US" sz="1805" i="1" dirty="0" err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x</a:t>
              </a:r>
              <a:r>
                <a: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= 10</a:t>
              </a:r>
            </a:p>
          </p:txBody>
        </p:sp>
        <p:sp>
          <p:nvSpPr>
            <p:cNvPr id="187299" name="Line 931"/>
            <p:cNvSpPr>
              <a:spLocks noChangeShapeType="1"/>
            </p:cNvSpPr>
            <p:nvPr/>
          </p:nvSpPr>
          <p:spPr bwMode="auto">
            <a:xfrm flipV="1">
              <a:off x="4472009" y="4559300"/>
              <a:ext cx="69466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5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87300" name="Text Box 932"/>
            <p:cNvSpPr txBox="1">
              <a:spLocks noChangeArrowheads="1"/>
            </p:cNvSpPr>
            <p:nvPr/>
          </p:nvSpPr>
          <p:spPr bwMode="auto">
            <a:xfrm>
              <a:off x="6380688" y="4589463"/>
              <a:ext cx="1326562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dirty="0" err="1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S</a:t>
              </a:r>
              <a:r>
                <a:rPr lang="en-US" sz="1805" i="1" dirty="0" err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y</a:t>
              </a:r>
              <a:r>
                <a: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= 100</a:t>
              </a:r>
            </a:p>
          </p:txBody>
        </p:sp>
        <p:sp>
          <p:nvSpPr>
            <p:cNvPr id="187301" name="Line 933"/>
            <p:cNvSpPr>
              <a:spLocks noChangeShapeType="1"/>
            </p:cNvSpPr>
            <p:nvPr/>
          </p:nvSpPr>
          <p:spPr bwMode="auto">
            <a:xfrm flipV="1">
              <a:off x="6936049" y="4554538"/>
              <a:ext cx="7326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5">
                <a:solidFill>
                  <a:srgbClr val="000000"/>
                </a:solidFill>
                <a:latin typeface="+mn-lt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4087085" y="4979083"/>
                  <a:ext cx="1061335" cy="492247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=2</m:t>
                        </m:r>
                      </m:oMath>
                    </m:oMathPara>
                  </a14:m>
                  <a:endParaRPr lang="en-US" sz="1805" dirty="0">
                    <a:solidFill>
                      <a:srgbClr val="000000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87085" y="4979083"/>
                  <a:ext cx="1061335" cy="49224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492378" y="4971532"/>
                  <a:ext cx="1236418" cy="492247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=20</m:t>
                        </m:r>
                      </m:oMath>
                    </m:oMathPara>
                  </a14:m>
                  <a:endParaRPr lang="en-US" sz="1805" dirty="0">
                    <a:solidFill>
                      <a:srgbClr val="000000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2378" y="4971532"/>
                  <a:ext cx="1236418" cy="492247"/>
                </a:xfrm>
                <a:prstGeom prst="rect">
                  <a:avLst/>
                </a:prstGeom>
                <a:blipFill>
                  <a:blip r:embed="rId4"/>
                  <a:stretch>
                    <a:fillRect b="-6667"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Rectangle 220"/>
          <p:cNvSpPr>
            <a:spLocks noChangeArrowheads="1"/>
          </p:cNvSpPr>
          <p:nvPr/>
        </p:nvSpPr>
        <p:spPr bwMode="auto">
          <a:xfrm>
            <a:off x="501162" y="1013079"/>
            <a:ext cx="7772400" cy="483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Simple Linear Regression</a:t>
            </a:r>
          </a:p>
        </p:txBody>
      </p:sp>
    </p:spTree>
    <p:extLst>
      <p:ext uri="{BB962C8B-B14F-4D97-AF65-F5344CB8AC3E}">
        <p14:creationId xmlns:p14="http://schemas.microsoft.com/office/powerpoint/2010/main" val="3868820470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553915" y="997997"/>
            <a:ext cx="7772400" cy="483399"/>
          </a:xfrm>
          <a:noFill/>
          <a:ln/>
        </p:spPr>
        <p:txBody>
          <a:bodyPr/>
          <a:lstStyle/>
          <a:p>
            <a:r>
              <a:rPr lang="en-US" sz="2400" dirty="0"/>
              <a:t>Estimated Regression Equation</a:t>
            </a:r>
          </a:p>
        </p:txBody>
      </p:sp>
      <p:sp>
        <p:nvSpPr>
          <p:cNvPr id="10586" name="Rectangle 346"/>
          <p:cNvSpPr>
            <a:spLocks noChangeArrowheads="1"/>
          </p:cNvSpPr>
          <p:nvPr/>
        </p:nvSpPr>
        <p:spPr bwMode="auto">
          <a:xfrm>
            <a:off x="684213" y="1673249"/>
            <a:ext cx="7181850" cy="3544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Slope for the Estimated Regression Equation</a:t>
            </a:r>
            <a:endParaRPr lang="en-US" sz="1805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87" name="Rectangle 347"/>
          <p:cNvSpPr>
            <a:spLocks noChangeArrowheads="1"/>
          </p:cNvSpPr>
          <p:nvPr/>
        </p:nvSpPr>
        <p:spPr bwMode="auto">
          <a:xfrm>
            <a:off x="684213" y="2894846"/>
            <a:ext cx="7277100" cy="3544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-Intercept for the Estimated Regression Equation</a:t>
            </a:r>
            <a:endParaRPr lang="en-US" sz="1805" i="1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88" name="Rectangle 348"/>
          <p:cNvSpPr>
            <a:spLocks noChangeArrowheads="1"/>
          </p:cNvSpPr>
          <p:nvPr/>
        </p:nvSpPr>
        <p:spPr bwMode="auto">
          <a:xfrm>
            <a:off x="684213" y="3761762"/>
            <a:ext cx="6648450" cy="3258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Estimated Regression Equation</a:t>
            </a:r>
            <a:endParaRPr lang="en-US" sz="1805" i="1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956165" y="3290661"/>
                <a:ext cx="3365345" cy="37010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=20−5</m:t>
                      </m:r>
                      <m:d>
                        <m:d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165" y="3290661"/>
                <a:ext cx="3365345" cy="370101"/>
              </a:xfrm>
              <a:prstGeom prst="rect">
                <a:avLst/>
              </a:prstGeom>
              <a:blipFill>
                <a:blip r:embed="rId3"/>
                <a:stretch>
                  <a:fillRect b="-4918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72351" y="2074916"/>
                <a:ext cx="3505127" cy="67832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  <m:d>
                                <m:d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351" y="2074916"/>
                <a:ext cx="3505127" cy="6783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70043" y="4145064"/>
                <a:ext cx="2282540" cy="370101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=10+5</m:t>
                      </m:r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043" y="4145064"/>
                <a:ext cx="2282540" cy="370101"/>
              </a:xfrm>
              <a:prstGeom prst="rect">
                <a:avLst/>
              </a:prstGeom>
              <a:blipFill>
                <a:blip r:embed="rId5"/>
                <a:stretch>
                  <a:fillRect t="-6557" b="-4918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0803E933-3144-9469-4082-6B263CAB5273}"/>
              </a:ext>
            </a:extLst>
          </p:cNvPr>
          <p:cNvSpPr txBox="1"/>
          <p:nvPr/>
        </p:nvSpPr>
        <p:spPr>
          <a:xfrm>
            <a:off x="7019109" y="5361759"/>
            <a:ext cx="2124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it was done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463F240-84B3-38E7-C0EC-00C5220DD3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8203335"/>
              </p:ext>
            </p:extLst>
          </p:nvPr>
        </p:nvGraphicFramePr>
        <p:xfrm>
          <a:off x="7454537" y="5795146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6" imgW="914400" imgH="771480" progId="Excel.Sheet.12">
                  <p:embed/>
                </p:oleObj>
              </mc:Choice>
              <mc:Fallback>
                <p:oleObj name="Worksheet" showAsIcon="1" r:id="rId6" imgW="914400" imgH="771480" progId="Excel.Sheet.12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5F3088D-858C-4150-BB5C-4E41C3540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54537" y="5795146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0454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16"/>
          <p:cNvSpPr>
            <a:spLocks noChangeArrowheads="1"/>
          </p:cNvSpPr>
          <p:nvPr/>
        </p:nvSpPr>
        <p:spPr bwMode="auto">
          <a:xfrm>
            <a:off x="542777" y="1126909"/>
            <a:ext cx="7715399" cy="6361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>
              <a:lnSpc>
                <a:spcPct val="90000"/>
              </a:lnSpc>
            </a:pPr>
            <a:r>
              <a:rPr lang="en-US" sz="2400" b="1" dirty="0">
                <a:latin typeface="+mn-lt"/>
                <a:cs typeface="Arial" panose="020B0604020202020204" pitchFamily="34" charset="0"/>
              </a:rPr>
              <a:t>Using Excel’s Chart Tools for</a:t>
            </a:r>
          </a:p>
          <a:p>
            <a:pPr algn="l">
              <a:lnSpc>
                <a:spcPct val="90000"/>
              </a:lnSpc>
            </a:pPr>
            <a:r>
              <a:rPr lang="en-US" sz="2400" b="1" dirty="0">
                <a:latin typeface="+mn-lt"/>
                <a:cs typeface="Arial" panose="020B0604020202020204" pitchFamily="34" charset="0"/>
              </a:rPr>
              <a:t>Scatter Diagram &amp; Estimated Regression Equation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2FD743-B3BE-41FA-ABF6-888A60262E61}"/>
              </a:ext>
            </a:extLst>
          </p:cNvPr>
          <p:cNvSpPr txBox="1"/>
          <p:nvPr/>
        </p:nvSpPr>
        <p:spPr>
          <a:xfrm>
            <a:off x="7019109" y="5361759"/>
            <a:ext cx="2124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it was done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5F3088D-858C-4150-BB5C-4E41C3540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09718"/>
              </p:ext>
            </p:extLst>
          </p:nvPr>
        </p:nvGraphicFramePr>
        <p:xfrm>
          <a:off x="7454537" y="5795146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14400" imgH="771480" progId="Excel.Sheet.12">
                  <p:embed/>
                </p:oleObj>
              </mc:Choice>
              <mc:Fallback>
                <p:oleObj name="Worksheet" showAsIcon="1" r:id="rId2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54537" y="5795146"/>
                        <a:ext cx="914400" cy="77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0A332FF-321C-F612-1077-899D64E5A2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5147700"/>
              </p:ext>
            </p:extLst>
          </p:nvPr>
        </p:nvGraphicFramePr>
        <p:xfrm>
          <a:off x="961535" y="2116059"/>
          <a:ext cx="6366235" cy="324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6F5B141-513C-19D6-1D47-8BCF8FDC783B}"/>
              </a:ext>
            </a:extLst>
          </p:cNvPr>
          <p:cNvSpPr txBox="1"/>
          <p:nvPr/>
        </p:nvSpPr>
        <p:spPr>
          <a:xfrm>
            <a:off x="7122803" y="2342302"/>
            <a:ext cx="1917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Actual tractor sales was 27 the model estimated 25 sales</a:t>
            </a:r>
          </a:p>
        </p:txBody>
      </p:sp>
    </p:spTree>
    <p:extLst>
      <p:ext uri="{BB962C8B-B14F-4D97-AF65-F5344CB8AC3E}">
        <p14:creationId xmlns:p14="http://schemas.microsoft.com/office/powerpoint/2010/main" val="3290443459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96312" y="1047343"/>
            <a:ext cx="7772400" cy="440431"/>
          </a:xfrm>
          <a:noFill/>
          <a:ln/>
        </p:spPr>
        <p:txBody>
          <a:bodyPr/>
          <a:lstStyle/>
          <a:p>
            <a:r>
              <a:rPr lang="en-US" sz="2400" dirty="0"/>
              <a:t>Coefficient of Determination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709936"/>
            <a:ext cx="7772400" cy="411784"/>
          </a:xfrm>
          <a:noFill/>
          <a:ln/>
        </p:spPr>
        <p:txBody>
          <a:bodyPr>
            <a:normAutofit/>
          </a:bodyPr>
          <a:lstStyle/>
          <a:p>
            <a:r>
              <a:rPr lang="en-US" sz="2000" dirty="0"/>
              <a:t>Relationship Among SST, SSR, SSE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2049330" y="3539253"/>
            <a:ext cx="5035096" cy="12866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   SST = total sum of squares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   SSR = sum of squares due to regression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   SSE = sum of squares due to error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341090" y="2207971"/>
            <a:ext cx="257505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SST    =    SSR    +    SSE</a:t>
            </a: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3238931" y="2555301"/>
            <a:ext cx="152400" cy="41536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5441686" y="2555301"/>
            <a:ext cx="323850" cy="40104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4419169" y="2540978"/>
            <a:ext cx="0" cy="41536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22354" y="2880707"/>
                <a:ext cx="3905300" cy="37010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8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805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805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805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805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805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805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1805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805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8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n-US" sz="1805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1805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5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5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1805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1805" i="1" dirty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1805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̂"/>
                                            <m:ctrlPr>
                                              <a:rPr lang="en-US" sz="1805" i="1" dirty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1805" i="1" dirty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1805" i="1" dirty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sz="1805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e>
                    </m:nary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354" y="2880707"/>
                <a:ext cx="3905300" cy="370101"/>
              </a:xfrm>
              <a:prstGeom prst="rect">
                <a:avLst/>
              </a:prstGeom>
              <a:blipFill>
                <a:blip r:embed="rId3"/>
                <a:stretch>
                  <a:fillRect l="-8750" t="-120000" b="-190000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068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1" name="Rectangle 5"/>
          <p:cNvSpPr>
            <a:spLocks noChangeArrowheads="1"/>
          </p:cNvSpPr>
          <p:nvPr/>
        </p:nvSpPr>
        <p:spPr bwMode="auto">
          <a:xfrm>
            <a:off x="685800" y="1682797"/>
            <a:ext cx="7772400" cy="4261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coefficient of determination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is:</a:t>
            </a:r>
          </a:p>
        </p:txBody>
      </p:sp>
      <p:sp>
        <p:nvSpPr>
          <p:cNvPr id="188428" name="Text Box 12"/>
          <p:cNvSpPr txBox="1">
            <a:spLocks noChangeArrowheads="1"/>
          </p:cNvSpPr>
          <p:nvPr/>
        </p:nvSpPr>
        <p:spPr bwMode="auto">
          <a:xfrm>
            <a:off x="3166461" y="2565038"/>
            <a:ext cx="4770601" cy="10366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where: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SSR = sum of squares due to regression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SST = total sum of squares</a:t>
            </a:r>
          </a:p>
        </p:txBody>
      </p:sp>
      <p:sp>
        <p:nvSpPr>
          <p:cNvPr id="188429" name="Text Box 13"/>
          <p:cNvSpPr txBox="1">
            <a:spLocks noChangeArrowheads="1"/>
          </p:cNvSpPr>
          <p:nvPr/>
        </p:nvSpPr>
        <p:spPr bwMode="auto">
          <a:xfrm>
            <a:off x="3518122" y="2108904"/>
            <a:ext cx="1311578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SSR/SST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36331" y="1097566"/>
            <a:ext cx="7772400" cy="440431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Coefficient of Determination</a:t>
            </a:r>
          </a:p>
        </p:txBody>
      </p:sp>
    </p:spTree>
    <p:extLst>
      <p:ext uri="{BB962C8B-B14F-4D97-AF65-F5344CB8AC3E}">
        <p14:creationId xmlns:p14="http://schemas.microsoft.com/office/powerpoint/2010/main" val="915951835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90907" y="1117420"/>
            <a:ext cx="7772400" cy="524241"/>
          </a:xfrm>
          <a:noFill/>
          <a:ln/>
        </p:spPr>
        <p:txBody>
          <a:bodyPr>
            <a:noAutofit/>
          </a:bodyPr>
          <a:lstStyle/>
          <a:p>
            <a:r>
              <a:rPr lang="en-US" dirty="0">
                <a:latin typeface="+mn-lt"/>
              </a:rPr>
              <a:t>Simple Linear Regression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938684" y="1823452"/>
            <a:ext cx="5549900" cy="32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Simple Linear Regression Model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938684" y="2167203"/>
            <a:ext cx="5549900" cy="32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Least Squares Method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938684" y="2510953"/>
            <a:ext cx="5549900" cy="32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Coefficient of Determination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938684" y="2854703"/>
            <a:ext cx="5549900" cy="32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Model Assumptions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938684" y="3198454"/>
            <a:ext cx="5549900" cy="343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Testing for Significance</a:t>
            </a:r>
          </a:p>
        </p:txBody>
      </p:sp>
    </p:spTree>
    <p:extLst>
      <p:ext uri="{BB962C8B-B14F-4D97-AF65-F5344CB8AC3E}">
        <p14:creationId xmlns:p14="http://schemas.microsoft.com/office/powerpoint/2010/main" val="36246104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93" name="Text Box 505"/>
          <p:cNvSpPr txBox="1">
            <a:spLocks noChangeArrowheads="1"/>
          </p:cNvSpPr>
          <p:nvPr/>
        </p:nvSpPr>
        <p:spPr bwMode="auto">
          <a:xfrm>
            <a:off x="1465439" y="1795159"/>
            <a:ext cx="317747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SSR/SST = 100/114 =   .8772</a:t>
            </a:r>
          </a:p>
        </p:txBody>
      </p:sp>
      <p:sp>
        <p:nvSpPr>
          <p:cNvPr id="12796" name="Text Box 508"/>
          <p:cNvSpPr txBox="1">
            <a:spLocks noChangeArrowheads="1"/>
          </p:cNvSpPr>
          <p:nvPr/>
        </p:nvSpPr>
        <p:spPr bwMode="auto">
          <a:xfrm>
            <a:off x="823791" y="2243850"/>
            <a:ext cx="6709639" cy="12992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regression relationship is very strong; 87.72% of the variability in the number of tractors sold can be explained by the linear relationship between the number of TV ads and the number of tractors sold.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8595" y="1061763"/>
            <a:ext cx="7772400" cy="440431"/>
          </a:xfrm>
          <a:noFill/>
          <a:ln/>
        </p:spPr>
        <p:txBody>
          <a:bodyPr/>
          <a:lstStyle/>
          <a:p>
            <a:r>
              <a:rPr lang="en-US" sz="2400" dirty="0"/>
              <a:t>Coefficient of Determination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B4E17AB8-7990-6000-C0BB-6D515FA76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482" y="4485655"/>
            <a:ext cx="5783263" cy="414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000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en-US" sz="2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Rectangle 516">
            <a:extLst>
              <a:ext uri="{FF2B5EF4-FFF2-40B4-BE49-F238E27FC236}">
                <a16:creationId xmlns:a16="http://schemas.microsoft.com/office/drawing/2014/main" id="{48A770AA-6F18-EAF8-C8AE-E27182D2B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595" y="3791459"/>
            <a:ext cx="7907082" cy="5161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>
              <a:lnSpc>
                <a:spcPct val="90000"/>
              </a:lnSpc>
            </a:pPr>
            <a:r>
              <a:rPr lang="en-US" sz="2400" b="1" dirty="0">
                <a:latin typeface="+mn-lt"/>
                <a:cs typeface="Arial" panose="020B0604020202020204" pitchFamily="34" charset="0"/>
              </a:rPr>
              <a:t>Using Excel to Compute the Coefficient of Determination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06BAAB-1CE6-D4B6-3348-3A63127D6BA0}"/>
              </a:ext>
            </a:extLst>
          </p:cNvPr>
          <p:cNvSpPr txBox="1"/>
          <p:nvPr/>
        </p:nvSpPr>
        <p:spPr>
          <a:xfrm>
            <a:off x="1478744" y="4508075"/>
            <a:ext cx="18764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= 0.87719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C62686-3554-C038-8AFD-B78BC77B22D6}"/>
              </a:ext>
            </a:extLst>
          </p:cNvPr>
          <p:cNvSpPr txBox="1"/>
          <p:nvPr/>
        </p:nvSpPr>
        <p:spPr>
          <a:xfrm>
            <a:off x="2794782" y="4508075"/>
            <a:ext cx="446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model can explanation 88% of the total data variation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10B4B3-2803-1924-A5D7-567E28818A01}"/>
              </a:ext>
            </a:extLst>
          </p:cNvPr>
          <p:cNvSpPr txBox="1"/>
          <p:nvPr/>
        </p:nvSpPr>
        <p:spPr>
          <a:xfrm>
            <a:off x="6689171" y="5176826"/>
            <a:ext cx="2124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it was done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3629130-CB77-4F50-10A3-CAEB7F41B4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670214"/>
              </p:ext>
            </p:extLst>
          </p:nvPr>
        </p:nvGraphicFramePr>
        <p:xfrm>
          <a:off x="7132295" y="568566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nary Worksheet" showAsIcon="1" r:id="rId3" imgW="914400" imgH="771480" progId="Excel.SheetBinaryMacroEnabled.12">
                  <p:embed/>
                </p:oleObj>
              </mc:Choice>
              <mc:Fallback>
                <p:oleObj name="Binary Worksheet" showAsIcon="1" r:id="rId3" imgW="914400" imgH="771480" progId="Excel.SheetBinaryMacroEnabled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B872FD3-E85F-4828-8EC3-69FF8D7D94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32295" y="568566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64322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46382" y="1049222"/>
            <a:ext cx="7772400" cy="426108"/>
          </a:xfrm>
          <a:prstGeom prst="rect">
            <a:avLst/>
          </a:prstGeom>
          <a:noFill/>
          <a:ln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pPr algn="l"/>
            <a:r>
              <a:rPr lang="en-US" sz="2400" b="1" dirty="0"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rPr>
              <a:t>Sample Correlation Coefficient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401024" y="1930824"/>
                <a:ext cx="4901919" cy="437299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m:rPr>
                          <m:sty m:val="p"/>
                        </m:rP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sign</m:t>
                      </m:r>
                      <m: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sty m:val="p"/>
                            </m:rPr>
                            <a:rPr lang="en-US" sz="1805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Coefficient</m:t>
                          </m:r>
                          <m:r>
                            <a:rPr lang="en-US" sz="1805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805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US" sz="1805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805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Determination</m:t>
                          </m:r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024" y="1930824"/>
                <a:ext cx="4901919" cy="437299"/>
              </a:xfrm>
              <a:prstGeom prst="rect">
                <a:avLst/>
              </a:prstGeom>
              <a:blipFill>
                <a:blip r:embed="rId2"/>
                <a:stretch>
                  <a:fillRect b="-7042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419723" y="2355732"/>
                <a:ext cx="2400337" cy="46788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m:rPr>
                          <m:sty m:val="p"/>
                        </m:rP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sign</m:t>
                      </m:r>
                      <m: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723" y="2355732"/>
                <a:ext cx="2400337" cy="467885"/>
              </a:xfrm>
              <a:prstGeom prst="rect">
                <a:avLst/>
              </a:prstGeom>
              <a:blipFill>
                <a:blip r:embed="rId3"/>
                <a:stretch>
                  <a:fillRect b="-6494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9"/>
              <p:cNvSpPr txBox="1">
                <a:spLocks noChangeArrowheads="1"/>
              </p:cNvSpPr>
              <p:nvPr/>
            </p:nvSpPr>
            <p:spPr bwMode="auto">
              <a:xfrm>
                <a:off x="1750487" y="3126151"/>
                <a:ext cx="5497018" cy="103669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:r>
                  <a:rPr lang="en-US" sz="1805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where:</a:t>
                </a:r>
              </a:p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:r>
                  <a:rPr lang="en-US" sz="1805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  </a:t>
                </a:r>
                <a:r>
                  <a:rPr lang="en-US" sz="1805" i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1805" baseline="-25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805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the slope of the estimated regression</a:t>
                </a:r>
              </a:p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</a:pPr>
                <a:r>
                  <a:rPr lang="en-US" sz="1805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          equation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</m:oMath>
                </a14:m>
                <a:endParaRPr lang="en-US" sz="1805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50487" y="3126151"/>
                <a:ext cx="5497018" cy="1036694"/>
              </a:xfrm>
              <a:prstGeom prst="rect">
                <a:avLst/>
              </a:prstGeom>
              <a:blipFill>
                <a:blip r:embed="rId4"/>
                <a:stretch>
                  <a:fillRect l="-887" t="-2941" r="-111" b="-8824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7432571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3087" name="Text Box 511"/>
              <p:cNvSpPr txBox="1">
                <a:spLocks noChangeArrowheads="1"/>
              </p:cNvSpPr>
              <p:nvPr/>
            </p:nvSpPr>
            <p:spPr bwMode="auto">
              <a:xfrm>
                <a:off x="2182875" y="2654567"/>
                <a:ext cx="4623638" cy="37010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The sign of 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</a:t>
                </a:r>
                <a:r>
                  <a:rPr lang="en-US" sz="1805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1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in the equation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m:rPr>
                        <m:nor/>
                      </m:rPr>
                      <a:rPr lang="en-US" sz="1805">
                        <a:solidFill>
                          <a:srgbClr val="000000"/>
                        </a:solidFill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en-US" sz="1805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rPr>
                      <m:t>= 10 + 5</m:t>
                    </m:r>
                    <m:r>
                      <m:rPr>
                        <m:nor/>
                      </m:rPr>
                      <a:rPr lang="en-US" sz="1805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rPr>
                      <m:t>x</m:t>
                    </m:r>
                    <m:r>
                      <m:rPr>
                        <m:nor/>
                      </m:rPr>
                      <a:rPr lang="en-US" sz="1805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1805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rPr>
                      <m:t>is</m:t>
                    </m:r>
                    <m:r>
                      <m:rPr>
                        <m:nor/>
                      </m:rPr>
                      <a:rPr lang="en-US" sz="1805">
                        <a:solidFill>
                          <a:srgbClr val="000000"/>
                        </a:solidFill>
                        <a:latin typeface="+mn-lt"/>
                        <a:cs typeface="Arial" panose="020B0604020202020204" pitchFamily="34" charset="0"/>
                      </a:rPr>
                      <m:t> "+"</m:t>
                    </m:r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en-US" dirty="0">
                  <a:solidFill>
                    <a:srgbClr val="000000"/>
                  </a:solidFill>
                  <a:effectLst/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3087" name="Text Box 5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82875" y="2654567"/>
                <a:ext cx="4623638" cy="370101"/>
              </a:xfrm>
              <a:prstGeom prst="rect">
                <a:avLst/>
              </a:prstGeom>
              <a:blipFill>
                <a:blip r:embed="rId3"/>
                <a:stretch>
                  <a:fillRect l="-1054" t="-8197" b="-24590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085" name="Text Box 509"/>
          <p:cNvSpPr txBox="1">
            <a:spLocks noChangeArrowheads="1"/>
          </p:cNvSpPr>
          <p:nvPr/>
        </p:nvSpPr>
        <p:spPr bwMode="auto">
          <a:xfrm>
            <a:off x="3875397" y="3655579"/>
            <a:ext cx="14205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sz="1805" i="1" baseline="-25000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   +.9366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88172" y="1943012"/>
                <a:ext cx="2400337" cy="46788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m:rPr>
                          <m:sty m:val="p"/>
                        </m:rP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sign</m:t>
                      </m:r>
                      <m: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US" sz="1805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172" y="1943012"/>
                <a:ext cx="2400337" cy="467885"/>
              </a:xfrm>
              <a:prstGeom prst="rect">
                <a:avLst/>
              </a:prstGeom>
              <a:blipFill>
                <a:blip r:embed="rId4"/>
                <a:stretch>
                  <a:fillRect b="-6579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78100" y="3154111"/>
                <a:ext cx="1718227" cy="431080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=+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.8772</m:t>
                          </m:r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100" y="3154111"/>
                <a:ext cx="1718227" cy="431080"/>
              </a:xfrm>
              <a:prstGeom prst="rect">
                <a:avLst/>
              </a:prstGeom>
              <a:blipFill>
                <a:blip r:embed="rId5"/>
                <a:stretch>
                  <a:fillRect b="-281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01160" y="1064131"/>
            <a:ext cx="7772400" cy="426108"/>
          </a:xfrm>
          <a:prstGeom prst="rect">
            <a:avLst/>
          </a:prstGeom>
          <a:noFill/>
          <a:ln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pPr algn="l"/>
            <a:r>
              <a:rPr lang="en-US" sz="2400" b="1" dirty="0"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rPr>
              <a:t>Sample Correlation Coefficient</a:t>
            </a:r>
          </a:p>
        </p:txBody>
      </p:sp>
    </p:spTree>
    <p:extLst>
      <p:ext uri="{BB962C8B-B14F-4D97-AF65-F5344CB8AC3E}">
        <p14:creationId xmlns:p14="http://schemas.microsoft.com/office/powerpoint/2010/main" val="16675803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62708" y="1038582"/>
            <a:ext cx="7772400" cy="392687"/>
          </a:xfrm>
          <a:noFill/>
          <a:ln/>
        </p:spPr>
        <p:txBody>
          <a:bodyPr>
            <a:noAutofit/>
          </a:bodyPr>
          <a:lstStyle/>
          <a:p>
            <a:r>
              <a:rPr lang="en-US" sz="2400" dirty="0"/>
              <a:t>Assumptions About the Error Term </a:t>
            </a:r>
            <a:r>
              <a:rPr lang="en-US" sz="2400" i="1" dirty="0">
                <a:latin typeface="Symbol" panose="05050102010706020507" pitchFamily="18" charset="2"/>
              </a:rPr>
              <a:t>e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800100" y="1769046"/>
            <a:ext cx="7677150" cy="42968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error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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is a random variable with mean of zero.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800100" y="2179885"/>
            <a:ext cx="7677150" cy="7591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343769" indent="-343769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2.  The variance of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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, denoted by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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is the same for all values of the independent variable.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800100" y="2929198"/>
            <a:ext cx="7677150" cy="42968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3.  The values of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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are independent.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800100" y="3376222"/>
            <a:ext cx="7677150" cy="45079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343769" indent="-343769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4.  The error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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is a normally distributed random variable.</a:t>
            </a:r>
          </a:p>
        </p:txBody>
      </p:sp>
    </p:spTree>
    <p:extLst>
      <p:ext uri="{BB962C8B-B14F-4D97-AF65-F5344CB8AC3E}">
        <p14:creationId xmlns:p14="http://schemas.microsoft.com/office/powerpoint/2010/main" val="1955324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577243" y="1094486"/>
            <a:ext cx="7772400" cy="494826"/>
          </a:xfrm>
        </p:spPr>
        <p:txBody>
          <a:bodyPr/>
          <a:lstStyle/>
          <a:p>
            <a:r>
              <a:rPr lang="en-US" sz="2400" dirty="0"/>
              <a:t>Testing for Significance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691543" y="1606211"/>
            <a:ext cx="7543800" cy="73725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To test for a significant regression relationship, we must conduct a hypothesis test to determine whether the value of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zero.</a:t>
            </a: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691543" y="2290870"/>
            <a:ext cx="7543800" cy="47265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Two tests are commonly used:</a:t>
            </a:r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2576010" y="2863037"/>
            <a:ext cx="158115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Test</a:t>
            </a: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3326532" y="2881580"/>
            <a:ext cx="538930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and</a:t>
            </a:r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3931493" y="2863037"/>
            <a:ext cx="158115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Test</a:t>
            </a:r>
          </a:p>
        </p:txBody>
      </p:sp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691543" y="3292152"/>
            <a:ext cx="7543800" cy="81640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Both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test and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test require an estimate of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the variance of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in the regression model.</a:t>
            </a:r>
          </a:p>
        </p:txBody>
      </p:sp>
    </p:spTree>
    <p:extLst>
      <p:ext uri="{BB962C8B-B14F-4D97-AF65-F5344CB8AC3E}">
        <p14:creationId xmlns:p14="http://schemas.microsoft.com/office/powerpoint/2010/main" val="24095692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40933" y="1039178"/>
            <a:ext cx="7772400" cy="503877"/>
          </a:xfrm>
        </p:spPr>
        <p:txBody>
          <a:bodyPr/>
          <a:lstStyle/>
          <a:p>
            <a:r>
              <a:rPr lang="en-US" sz="2400" dirty="0"/>
              <a:t>Testing for Significance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690146"/>
            <a:ext cx="7772400" cy="42610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 Estimate of </a:t>
            </a:r>
            <a:r>
              <a:rPr lang="en-US" i="1" dirty="0">
                <a:latin typeface="Symbol" panose="05050102010706020507" pitchFamily="18" charset="2"/>
              </a:rPr>
              <a:t>s</a:t>
            </a:r>
            <a:r>
              <a:rPr lang="en-US" i="1" dirty="0"/>
              <a:t> </a:t>
            </a:r>
            <a:r>
              <a:rPr lang="en-US" i="1" baseline="30000" dirty="0"/>
              <a:t>2</a:t>
            </a:r>
            <a:r>
              <a:rPr lang="en-US" dirty="0"/>
              <a:t> 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2032244" y="3267055"/>
            <a:ext cx="87716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where: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807984" y="2856155"/>
            <a:ext cx="2202847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</a:rPr>
              <a:t>s</a:t>
            </a:r>
            <a:r>
              <a:rPr lang="en-US" sz="752" i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 = MSE = SSE/(</a:t>
            </a:r>
            <a:r>
              <a:rPr lang="en-US" sz="1805" i="1" dirty="0">
                <a:solidFill>
                  <a:srgbClr val="000000"/>
                </a:solidFill>
                <a:latin typeface="+mn-lt"/>
              </a:rPr>
              <a:t>n 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- 2)</a:t>
            </a:r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1031876" y="2021773"/>
            <a:ext cx="7281457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85942" lvl="1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mean square error (MSE) provides the estimate of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and the notation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also used.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44010" y="3677955"/>
                <a:ext cx="3915559" cy="37010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SSE=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805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805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sz="1805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805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4010" y="3677955"/>
                <a:ext cx="3915559" cy="370101"/>
              </a:xfrm>
              <a:prstGeom prst="rect">
                <a:avLst/>
              </a:prstGeom>
              <a:blipFill>
                <a:blip r:embed="rId3"/>
                <a:stretch>
                  <a:fillRect l="-1402" t="-118033" b="-185246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74301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544398" y="1073541"/>
            <a:ext cx="7772400" cy="512923"/>
          </a:xfrm>
        </p:spPr>
        <p:txBody>
          <a:bodyPr/>
          <a:lstStyle/>
          <a:p>
            <a:r>
              <a:rPr lang="en-US" sz="2400" dirty="0"/>
              <a:t>Testing for Significance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690146"/>
            <a:ext cx="7772400" cy="383139"/>
          </a:xfrm>
        </p:spPr>
        <p:txBody>
          <a:bodyPr>
            <a:normAutofit fontScale="92500" lnSpcReduction="20000"/>
          </a:bodyPr>
          <a:lstStyle/>
          <a:p>
            <a:pPr marL="262601" indent="-262601"/>
            <a:r>
              <a:rPr lang="en-US" dirty="0"/>
              <a:t>An Estimate of </a:t>
            </a:r>
            <a:r>
              <a:rPr lang="en-US" i="1" dirty="0">
                <a:latin typeface="Symbol" panose="05050102010706020507" pitchFamily="18" charset="2"/>
              </a:rPr>
              <a:t>s</a:t>
            </a:r>
            <a:endParaRPr lang="en-US" dirty="0">
              <a:latin typeface="Symbol" panose="05050102010706020507" pitchFamily="18" charset="2"/>
            </a:endParaRP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1031876" y="2023156"/>
            <a:ext cx="4963859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To estimate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 take the square root of 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805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1031875" y="2433746"/>
            <a:ext cx="7082444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buFontTx/>
              <a:buChar char="•"/>
            </a:pP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The resulting 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called the </a:t>
            </a:r>
            <a:r>
              <a:rPr lang="en-US" sz="1805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error of the estimate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02221" y="2966109"/>
                <a:ext cx="1893852" cy="657552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sz="1805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MSE</m:t>
                        </m:r>
                      </m:e>
                    </m:rad>
                    <m:r>
                      <a:rPr lang="en-US" sz="1805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sz="1805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SSE</m:t>
                            </m:r>
                          </m:num>
                          <m:den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5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den>
                        </m:f>
                      </m:e>
                    </m:rad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221" y="2966109"/>
                <a:ext cx="1893852" cy="657552"/>
              </a:xfrm>
              <a:prstGeom prst="rect">
                <a:avLst/>
              </a:prstGeom>
              <a:blipFill>
                <a:blip r:embed="rId3"/>
                <a:stretch>
                  <a:fillRect l="-2572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86332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18455" y="1016308"/>
            <a:ext cx="7772400" cy="488174"/>
          </a:xfrm>
          <a:noFill/>
          <a:ln/>
        </p:spPr>
        <p:txBody>
          <a:bodyPr/>
          <a:lstStyle/>
          <a:p>
            <a:r>
              <a:rPr lang="en-US" sz="2400" dirty="0"/>
              <a:t>Testing for Significance:  </a:t>
            </a:r>
            <a:r>
              <a:rPr lang="en-US" sz="2400" i="1" dirty="0"/>
              <a:t>t</a:t>
            </a:r>
            <a:r>
              <a:rPr lang="en-US" sz="2400" dirty="0"/>
              <a:t>  Test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90563" y="1696805"/>
            <a:ext cx="7772400" cy="1957468"/>
          </a:xfrm>
          <a:noFill/>
          <a:ln/>
        </p:spPr>
        <p:txBody>
          <a:bodyPr>
            <a:normAutofit fontScale="92500" lnSpcReduction="20000"/>
          </a:bodyPr>
          <a:lstStyle/>
          <a:p>
            <a:pPr marL="262601" indent="-262601"/>
            <a:r>
              <a:rPr lang="en-US" dirty="0"/>
              <a:t>Hypotheses:</a:t>
            </a:r>
          </a:p>
          <a:p>
            <a:pPr>
              <a:buFont typeface="Monotype Sorts" pitchFamily="2" charset="2"/>
              <a:buNone/>
            </a:pPr>
            <a:endParaRPr lang="en-US" sz="1053" dirty="0"/>
          </a:p>
          <a:p>
            <a:pPr>
              <a:buFont typeface="Monotype Sorts" pitchFamily="2" charset="2"/>
              <a:buNone/>
            </a:pPr>
            <a:r>
              <a:rPr lang="en-US" i="1" dirty="0"/>
              <a:t>		        		</a:t>
            </a:r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i="1" dirty="0"/>
              <a:t>		        		</a:t>
            </a:r>
            <a:endParaRPr lang="en-US" dirty="0"/>
          </a:p>
          <a:p>
            <a:endParaRPr lang="en-US" dirty="0"/>
          </a:p>
          <a:p>
            <a:pPr marL="262601" indent="-262601"/>
            <a:r>
              <a:rPr lang="en-US" dirty="0"/>
              <a:t>Test Statistic: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2460758" y="4557830"/>
            <a:ext cx="779509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73949" y="2115758"/>
            <a:ext cx="1066318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 = 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86516" y="2462866"/>
            <a:ext cx="1061509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 ≠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21009" y="3756244"/>
                <a:ext cx="932115" cy="69961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1009" y="3756244"/>
                <a:ext cx="932115" cy="6996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07108" y="4911593"/>
                <a:ext cx="2072812" cy="684483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rad>
                        </m:den>
                      </m:f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7108" y="4911593"/>
                <a:ext cx="2072812" cy="6844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7075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693738" y="1668474"/>
            <a:ext cx="7772400" cy="454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Rejection Rule:</a:t>
            </a:r>
          </a:p>
        </p:txBody>
      </p:sp>
      <p:sp>
        <p:nvSpPr>
          <p:cNvPr id="189449" name="Text Box 9"/>
          <p:cNvSpPr txBox="1">
            <a:spLocks noChangeArrowheads="1"/>
          </p:cNvSpPr>
          <p:nvPr/>
        </p:nvSpPr>
        <p:spPr bwMode="auto">
          <a:xfrm>
            <a:off x="2492563" y="3080121"/>
            <a:ext cx="3336747" cy="10366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  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t</a:t>
            </a:r>
            <a:r>
              <a:rPr lang="en-US" sz="1805" i="1" baseline="-25000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</a:t>
            </a:r>
            <a:r>
              <a:rPr lang="en-US" sz="1805" baseline="-25000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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based on a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distribution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with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- 2 degrees of freedom</a:t>
            </a:r>
          </a:p>
        </p:txBody>
      </p:sp>
      <p:sp>
        <p:nvSpPr>
          <p:cNvPr id="189452" name="Text Box 12"/>
          <p:cNvSpPr txBox="1">
            <a:spLocks noChangeArrowheads="1"/>
          </p:cNvSpPr>
          <p:nvPr/>
        </p:nvSpPr>
        <p:spPr bwMode="auto">
          <a:xfrm>
            <a:off x="1442943" y="2163709"/>
            <a:ext cx="2382960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-value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or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-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i="1" baseline="-25000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</a:t>
            </a:r>
            <a:r>
              <a:rPr lang="en-US" sz="1805" baseline="-25000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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or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&gt;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i="1" baseline="-25000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</a:t>
            </a:r>
            <a:r>
              <a:rPr lang="en-US" sz="1805" baseline="-25000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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97264" y="1085599"/>
            <a:ext cx="7772400" cy="488174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Testing for Significance:  </a:t>
            </a:r>
            <a:r>
              <a:rPr lang="en-US" sz="2400" b="1" i="1" dirty="0"/>
              <a:t>t</a:t>
            </a:r>
            <a:r>
              <a:rPr lang="en-US" sz="2400" b="1" dirty="0"/>
              <a:t>  Test</a:t>
            </a:r>
          </a:p>
        </p:txBody>
      </p:sp>
    </p:spTree>
    <p:extLst>
      <p:ext uri="{BB962C8B-B14F-4D97-AF65-F5344CB8AC3E}">
        <p14:creationId xmlns:p14="http://schemas.microsoft.com/office/powerpoint/2010/main" val="558114339"/>
      </p:ext>
    </p:extLst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815976" y="1698701"/>
            <a:ext cx="3018775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1.  Determine the hypotheses:</a:t>
            </a:r>
          </a:p>
        </p:txBody>
      </p:sp>
      <p:sp>
        <p:nvSpPr>
          <p:cNvPr id="270341" name="Text Box 5"/>
          <p:cNvSpPr txBox="1">
            <a:spLocks noChangeArrowheads="1"/>
          </p:cNvSpPr>
          <p:nvPr/>
        </p:nvSpPr>
        <p:spPr bwMode="auto">
          <a:xfrm>
            <a:off x="815976" y="2861201"/>
            <a:ext cx="343940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2.  Specify the level of significance:</a:t>
            </a:r>
          </a:p>
        </p:txBody>
      </p:sp>
      <p:sp>
        <p:nvSpPr>
          <p:cNvPr id="270343" name="Text Box 7"/>
          <p:cNvSpPr txBox="1">
            <a:spLocks noChangeArrowheads="1"/>
          </p:cNvSpPr>
          <p:nvPr/>
        </p:nvSpPr>
        <p:spPr bwMode="auto">
          <a:xfrm>
            <a:off x="836613" y="3675047"/>
            <a:ext cx="2628348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3.  Select the test statistic:</a:t>
            </a:r>
          </a:p>
        </p:txBody>
      </p:sp>
      <p:sp>
        <p:nvSpPr>
          <p:cNvPr id="270344" name="Text Box 8"/>
          <p:cNvSpPr txBox="1">
            <a:spLocks noChangeArrowheads="1"/>
          </p:cNvSpPr>
          <p:nvPr/>
        </p:nvSpPr>
        <p:spPr bwMode="auto">
          <a:xfrm>
            <a:off x="3471563" y="3226514"/>
            <a:ext cx="91884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a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.05</a:t>
            </a:r>
          </a:p>
        </p:txBody>
      </p:sp>
      <p:sp>
        <p:nvSpPr>
          <p:cNvPr id="270348" name="Text Box 12"/>
          <p:cNvSpPr txBox="1">
            <a:spLocks noChangeArrowheads="1"/>
          </p:cNvSpPr>
          <p:nvPr/>
        </p:nvSpPr>
        <p:spPr bwMode="auto">
          <a:xfrm>
            <a:off x="836613" y="4714464"/>
            <a:ext cx="2679644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4.  State the rejection rule:</a:t>
            </a:r>
          </a:p>
        </p:txBody>
      </p:sp>
      <p:sp>
        <p:nvSpPr>
          <p:cNvPr id="270349" name="Text Box 13"/>
          <p:cNvSpPr txBox="1">
            <a:spLocks noChangeArrowheads="1"/>
          </p:cNvSpPr>
          <p:nvPr/>
        </p:nvSpPr>
        <p:spPr bwMode="auto">
          <a:xfrm>
            <a:off x="3413642" y="5084565"/>
            <a:ext cx="2475934" cy="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-value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.05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or |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t|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&gt; 3.182 (with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 degrees of freedom)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413642" y="3900618"/>
                <a:ext cx="932115" cy="69961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642" y="3900618"/>
                <a:ext cx="932115" cy="6996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3471563" y="2001999"/>
            <a:ext cx="1085554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48562" y="2349106"/>
            <a:ext cx="1080745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≠ 0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459557" y="1064523"/>
            <a:ext cx="7772400" cy="488174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Testing for Significance:  </a:t>
            </a:r>
            <a:r>
              <a:rPr lang="en-US" sz="2400" b="1" i="1" dirty="0"/>
              <a:t>t</a:t>
            </a:r>
            <a:r>
              <a:rPr lang="en-US" sz="2400" b="1" dirty="0"/>
              <a:t>  Test</a:t>
            </a:r>
          </a:p>
        </p:txBody>
      </p:sp>
    </p:spTree>
    <p:extLst>
      <p:ext uri="{BB962C8B-B14F-4D97-AF65-F5344CB8AC3E}">
        <p14:creationId xmlns:p14="http://schemas.microsoft.com/office/powerpoint/2010/main" val="257612200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Rectangle 3"/>
          <p:cNvSpPr>
            <a:spLocks noChangeArrowheads="1"/>
          </p:cNvSpPr>
          <p:nvPr/>
        </p:nvSpPr>
        <p:spPr bwMode="auto">
          <a:xfrm>
            <a:off x="461865" y="982929"/>
            <a:ext cx="777240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Simple Linear Regression</a:t>
            </a:r>
          </a:p>
        </p:txBody>
      </p:sp>
      <p:sp>
        <p:nvSpPr>
          <p:cNvPr id="369670" name="Text Box 6"/>
          <p:cNvSpPr txBox="1">
            <a:spLocks noChangeArrowheads="1"/>
          </p:cNvSpPr>
          <p:nvPr/>
        </p:nvSpPr>
        <p:spPr bwMode="auto">
          <a:xfrm>
            <a:off x="678971" y="2141499"/>
            <a:ext cx="7788275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Regression analysis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can be used to develop an equation showing how the variables are related.</a:t>
            </a:r>
          </a:p>
        </p:txBody>
      </p:sp>
      <p:sp>
        <p:nvSpPr>
          <p:cNvPr id="369671" name="Text Box 7"/>
          <p:cNvSpPr txBox="1">
            <a:spLocks noChangeArrowheads="1"/>
          </p:cNvSpPr>
          <p:nvPr/>
        </p:nvSpPr>
        <p:spPr bwMode="auto">
          <a:xfrm>
            <a:off x="678972" y="1496967"/>
            <a:ext cx="7652454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Managerial decisions often are based on the relationship between two or more variables.</a:t>
            </a:r>
          </a:p>
        </p:txBody>
      </p:sp>
      <p:sp>
        <p:nvSpPr>
          <p:cNvPr id="369674" name="Text Box 10"/>
          <p:cNvSpPr txBox="1">
            <a:spLocks noChangeArrowheads="1"/>
          </p:cNvSpPr>
          <p:nvPr/>
        </p:nvSpPr>
        <p:spPr bwMode="auto">
          <a:xfrm>
            <a:off x="688496" y="3480693"/>
            <a:ext cx="7778751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variables being used to predict the value of the dependent variable are called 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independent variables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and are denoted by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69675" name="Text Box 11"/>
          <p:cNvSpPr txBox="1">
            <a:spLocks noChangeArrowheads="1"/>
          </p:cNvSpPr>
          <p:nvPr/>
        </p:nvSpPr>
        <p:spPr bwMode="auto">
          <a:xfrm>
            <a:off x="688497" y="2836161"/>
            <a:ext cx="7642928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variable being predicted is called 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dependent variable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and is denoted by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3228266"/>
      </p:ext>
    </p:extLst>
  </p:cSld>
  <p:clrMapOvr>
    <a:masterClrMapping/>
  </p:clrMapOvr>
  <p:transition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530" name="Text Box 170"/>
          <p:cNvSpPr txBox="1">
            <a:spLocks noChangeArrowheads="1"/>
          </p:cNvSpPr>
          <p:nvPr/>
        </p:nvSpPr>
        <p:spPr bwMode="auto">
          <a:xfrm>
            <a:off x="855662" y="1821252"/>
            <a:ext cx="4094006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5.  Compute the value of the test statistic:</a:t>
            </a:r>
          </a:p>
        </p:txBody>
      </p:sp>
      <p:sp>
        <p:nvSpPr>
          <p:cNvPr id="271532" name="Text Box 172"/>
          <p:cNvSpPr txBox="1">
            <a:spLocks noChangeArrowheads="1"/>
          </p:cNvSpPr>
          <p:nvPr/>
        </p:nvSpPr>
        <p:spPr bwMode="auto">
          <a:xfrm>
            <a:off x="855664" y="3121848"/>
            <a:ext cx="3551934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6.  Determine whether to 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71535" name="Text Box 175"/>
          <p:cNvSpPr txBox="1">
            <a:spLocks noChangeArrowheads="1"/>
          </p:cNvSpPr>
          <p:nvPr/>
        </p:nvSpPr>
        <p:spPr bwMode="auto">
          <a:xfrm>
            <a:off x="4274710" y="3521815"/>
            <a:ext cx="3195580" cy="148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4.541 provides an area of .01 in the upper tail.  Hence,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-value is less than .02.  (Also,</a:t>
            </a:r>
          </a:p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4.63 &gt; 3.182.)  We can 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45081" y="2231929"/>
                <a:ext cx="2133854" cy="558038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𝑡</m:t>
                    </m:r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sub>
                        </m:sSub>
                      </m:den>
                    </m:f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18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1.08</m:t>
                        </m:r>
                      </m:den>
                    </m:f>
                    <m:r>
                      <a:rPr lang="en-US" sz="1805" i="1" dirty="0">
                        <a:solidFill>
                          <a:srgbClr val="000000"/>
                        </a:solidFill>
                        <a:latin typeface="Cambria Math"/>
                      </a:rPr>
                      <m:t>=4.63</m:t>
                    </m:r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5081" y="2231929"/>
                <a:ext cx="2133854" cy="5580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458881" y="1013483"/>
            <a:ext cx="7772400" cy="488174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Testing for Significance:  </a:t>
            </a:r>
            <a:r>
              <a:rPr lang="en-US" sz="2400" b="1" i="1" dirty="0"/>
              <a:t>t</a:t>
            </a:r>
            <a:r>
              <a:rPr lang="en-US" sz="2400" b="1" dirty="0"/>
              <a:t>  Test</a:t>
            </a:r>
          </a:p>
        </p:txBody>
      </p:sp>
    </p:spTree>
    <p:extLst>
      <p:ext uri="{BB962C8B-B14F-4D97-AF65-F5344CB8AC3E}">
        <p14:creationId xmlns:p14="http://schemas.microsoft.com/office/powerpoint/2010/main" val="3653647828"/>
      </p:ext>
    </p:extLst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6215" y="1063833"/>
            <a:ext cx="7772400" cy="612305"/>
          </a:xfrm>
        </p:spPr>
        <p:txBody>
          <a:bodyPr/>
          <a:lstStyle/>
          <a:p>
            <a:r>
              <a:rPr lang="en-US" sz="2400" dirty="0"/>
              <a:t>Confidence Interval for </a:t>
            </a:r>
            <a:r>
              <a:rPr lang="en-US" sz="2400" i="1" dirty="0">
                <a:latin typeface="Symbol" pitchFamily="18" charset="2"/>
              </a:rPr>
              <a:t></a:t>
            </a:r>
            <a:r>
              <a:rPr lang="en-US" sz="2400" baseline="-25000" dirty="0"/>
              <a:t>1</a:t>
            </a:r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678972" y="2349316"/>
            <a:ext cx="7709643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rejected if the hypothesized value of </a:t>
            </a:r>
            <a:r>
              <a:rPr lang="en-US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</a:t>
            </a:r>
            <a:r>
              <a:rPr lang="en-US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not included in the confidence interval for </a:t>
            </a:r>
            <a:r>
              <a:rPr lang="en-US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</a:t>
            </a:r>
            <a:r>
              <a:rPr lang="en-US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678972" y="1676138"/>
            <a:ext cx="7761006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We can use a 95% confidence interval for </a:t>
            </a:r>
            <a:r>
              <a:rPr lang="en-US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</a:t>
            </a:r>
            <a:r>
              <a:rPr lang="en-US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to test the hypotheses just used in the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test.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6FAA2F1-3685-47C7-9AF7-A7F5594A0A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8972" y="3140530"/>
            <a:ext cx="7772400" cy="426108"/>
          </a:xfrm>
        </p:spPr>
        <p:txBody>
          <a:bodyPr>
            <a:normAutofit/>
          </a:bodyPr>
          <a:lstStyle/>
          <a:p>
            <a:r>
              <a:rPr lang="en-US" sz="1800" dirty="0"/>
              <a:t>The form of a confidence interval for </a:t>
            </a:r>
            <a:r>
              <a:rPr lang="en-US" sz="1800" i="1" dirty="0">
                <a:latin typeface="Symbol" pitchFamily="18" charset="2"/>
              </a:rPr>
              <a:t></a:t>
            </a:r>
            <a:r>
              <a:rPr lang="en-US" sz="1800" baseline="-25000" dirty="0"/>
              <a:t>1</a:t>
            </a:r>
            <a:r>
              <a:rPr lang="en-US" sz="1800" dirty="0"/>
              <a:t> is: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8">
                <a:extLst>
                  <a:ext uri="{FF2B5EF4-FFF2-40B4-BE49-F238E27FC236}">
                    <a16:creationId xmlns:a16="http://schemas.microsoft.com/office/drawing/2014/main" id="{4DD4D447-876C-4E67-B088-B566649893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36620" y="4098793"/>
                <a:ext cx="4891167" cy="18998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where</a:t>
                </a:r>
              </a:p>
              <a:p>
                <a:pPr algn="l"/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                b</a:t>
                </a:r>
                <a:r>
                  <a:rPr lang="en-US" sz="1805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1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is the point estimator,</a:t>
                </a:r>
              </a:p>
              <a:p>
                <a:pPr algn="l">
                  <a:spcBef>
                    <a:spcPct val="20000"/>
                  </a:spcBef>
                  <a:buClr>
                    <a:srgbClr val="66FFFF"/>
                  </a:buClr>
                  <a:buSzPct val="75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                 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sub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𝞪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/2</m:t>
                        </m:r>
                      </m:sub>
                    </m:sSub>
                    <m:sSub>
                      <m:sSubPr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  <m:sub>
                        <m:sSub>
                          <m:sSub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is the margin of error, and</a:t>
                </a:r>
              </a:p>
              <a:p>
                <a:pPr marL="814063" indent="-814063">
                  <a:spcBef>
                    <a:spcPct val="20000"/>
                  </a:spcBef>
                  <a:buClr>
                    <a:srgbClr val="66FFFF"/>
                  </a:buClr>
                  <a:buSzPct val="75000"/>
                </a:pP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                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t</a:t>
                </a:r>
                <a:r>
                  <a:rPr lang="en-US" sz="1805" i="1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</a:t>
                </a:r>
                <a:r>
                  <a:rPr lang="en-US" sz="1805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/2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 is the 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t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value providing an area of </a:t>
                </a:r>
                <a:r>
                  <a:rPr lang="en-US" sz="1805" i="1" dirty="0">
                    <a:solidFill>
                      <a:srgbClr val="00000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a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/2 in the upper tail of a 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t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distribution with 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n 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- 2 degrees of freedom </a:t>
                </a:r>
              </a:p>
            </p:txBody>
          </p:sp>
        </mc:Choice>
        <mc:Fallback xmlns="">
          <p:sp>
            <p:nvSpPr>
              <p:cNvPr id="7" name="Text Box 8">
                <a:extLst>
                  <a:ext uri="{FF2B5EF4-FFF2-40B4-BE49-F238E27FC236}">
                    <a16:creationId xmlns:a16="http://schemas.microsoft.com/office/drawing/2014/main" id="{4DD4D447-876C-4E67-B088-B566649893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36620" y="4098793"/>
                <a:ext cx="4891167" cy="1899879"/>
              </a:xfrm>
              <a:prstGeom prst="rect">
                <a:avLst/>
              </a:prstGeom>
              <a:blipFill>
                <a:blip r:embed="rId3"/>
                <a:stretch>
                  <a:fillRect l="-1122" t="-1603" b="-416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F56610B-584D-4C74-9E72-E7CEC5B2746C}"/>
                  </a:ext>
                </a:extLst>
              </p:cNvPr>
              <p:cNvSpPr txBox="1"/>
              <p:nvPr/>
            </p:nvSpPr>
            <p:spPr>
              <a:xfrm>
                <a:off x="1689311" y="3566638"/>
                <a:ext cx="1423210" cy="394980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±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𝞪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/2</m:t>
                          </m:r>
                        </m:sub>
                      </m:sSub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F56610B-584D-4C74-9E72-E7CEC5B274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9311" y="3566638"/>
                <a:ext cx="1423210" cy="394980"/>
              </a:xfrm>
              <a:prstGeom prst="rect">
                <a:avLst/>
              </a:prstGeom>
              <a:blipFill>
                <a:blip r:embed="rId4"/>
                <a:stretch>
                  <a:fillRect b="-923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66713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82" name="Rectangle 342"/>
          <p:cNvSpPr>
            <a:spLocks noGrp="1" noChangeArrowheads="1"/>
          </p:cNvSpPr>
          <p:nvPr>
            <p:ph type="title"/>
          </p:nvPr>
        </p:nvSpPr>
        <p:spPr>
          <a:xfrm>
            <a:off x="506691" y="1085883"/>
            <a:ext cx="7772400" cy="612305"/>
          </a:xfrm>
          <a:noFill/>
          <a:ln/>
        </p:spPr>
        <p:txBody>
          <a:bodyPr/>
          <a:lstStyle/>
          <a:p>
            <a:r>
              <a:rPr lang="en-US" sz="2400" dirty="0"/>
              <a:t>Confidence Interval for </a:t>
            </a:r>
            <a:r>
              <a:rPr lang="en-US" sz="2400" i="1" dirty="0">
                <a:latin typeface="Symbol" pitchFamily="18" charset="2"/>
              </a:rPr>
              <a:t></a:t>
            </a:r>
            <a:r>
              <a:rPr lang="en-US" sz="2400" baseline="-25000" dirty="0"/>
              <a:t>1</a:t>
            </a:r>
          </a:p>
        </p:txBody>
      </p:sp>
      <p:sp>
        <p:nvSpPr>
          <p:cNvPr id="113149" name="Text Box 509"/>
          <p:cNvSpPr txBox="1">
            <a:spLocks noChangeArrowheads="1"/>
          </p:cNvSpPr>
          <p:nvPr/>
        </p:nvSpPr>
        <p:spPr bwMode="auto">
          <a:xfrm>
            <a:off x="1698815" y="2143146"/>
            <a:ext cx="5993126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if 0 is not included in the confidence interval for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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3151" name="Text Box 511"/>
          <p:cNvSpPr txBox="1">
            <a:spLocks noChangeArrowheads="1"/>
          </p:cNvSpPr>
          <p:nvPr/>
        </p:nvSpPr>
        <p:spPr bwMode="auto">
          <a:xfrm>
            <a:off x="1794398" y="3932348"/>
            <a:ext cx="5555204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 is not included in the confidence interval.  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13153" name="Text Box 513"/>
          <p:cNvSpPr txBox="1">
            <a:spLocks noChangeArrowheads="1"/>
          </p:cNvSpPr>
          <p:nvPr/>
        </p:nvSpPr>
        <p:spPr bwMode="auto">
          <a:xfrm>
            <a:off x="3279775" y="5004523"/>
            <a:ext cx="18473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160" name="Rectangle 520"/>
          <p:cNvSpPr>
            <a:spLocks noChangeArrowheads="1"/>
          </p:cNvSpPr>
          <p:nvPr/>
        </p:nvSpPr>
        <p:spPr bwMode="auto">
          <a:xfrm>
            <a:off x="686909" y="1674440"/>
            <a:ext cx="5143500" cy="3831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Rejection Rule:</a:t>
            </a:r>
            <a:endParaRPr lang="en-US" sz="1805" baseline="-25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3161" name="Rectangle 521"/>
          <p:cNvSpPr>
            <a:spLocks noChangeArrowheads="1"/>
          </p:cNvSpPr>
          <p:nvPr/>
        </p:nvSpPr>
        <p:spPr bwMode="auto">
          <a:xfrm>
            <a:off x="687388" y="2669517"/>
            <a:ext cx="598170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95% Confidence Interval for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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</a:t>
            </a:r>
            <a:endParaRPr lang="en-US" sz="1805" baseline="-25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3162" name="Rectangle 522"/>
          <p:cNvSpPr>
            <a:spLocks noChangeArrowheads="1"/>
          </p:cNvSpPr>
          <p:nvPr/>
        </p:nvSpPr>
        <p:spPr bwMode="auto">
          <a:xfrm>
            <a:off x="687388" y="3559034"/>
            <a:ext cx="4953000" cy="3401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Conclusion: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715799" y="3037825"/>
            <a:ext cx="5976142" cy="402840"/>
            <a:chOff x="1715800" y="2966358"/>
            <a:chExt cx="5976142" cy="535790"/>
          </a:xfrm>
        </p:grpSpPr>
        <p:sp>
          <p:nvSpPr>
            <p:cNvPr id="113155" name="Rectangle 515"/>
            <p:cNvSpPr>
              <a:spLocks noChangeArrowheads="1"/>
            </p:cNvSpPr>
            <p:nvPr/>
          </p:nvSpPr>
          <p:spPr bwMode="auto">
            <a:xfrm>
              <a:off x="2997067" y="3009901"/>
              <a:ext cx="4694875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= 5 +/- 3.182(1.08) = 5 +/- 3.44   or   1.56 to 8.44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715800" y="2966358"/>
                  <a:ext cx="1423210" cy="525336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±</m:t>
                        </m:r>
                        <m:sSub>
                          <m:sSub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𝞪</m:t>
                            </m:r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/2</m:t>
                            </m:r>
                          </m:sub>
                        </m:sSub>
                        <m:sSub>
                          <m:sSub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sz="1805" i="1">
                                    <a:solidFill>
                                      <a:srgbClr val="0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sub>
                            </m:sSub>
                          </m:sub>
                        </m:sSub>
                      </m:oMath>
                    </m:oMathPara>
                  </a14:m>
                  <a:endPara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5800" y="2966358"/>
                  <a:ext cx="1423210" cy="525336"/>
                </a:xfrm>
                <a:prstGeom prst="rect">
                  <a:avLst/>
                </a:prstGeom>
                <a:blipFill>
                  <a:blip r:embed="rId3"/>
                  <a:stretch>
                    <a:fillRect b="-10938"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51122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684213" y="1675635"/>
            <a:ext cx="7772400" cy="18786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Hypotheses:</a:t>
            </a:r>
          </a:p>
          <a:p>
            <a:pPr marL="257827" indent="-257827">
              <a:spcBef>
                <a:spcPct val="20000"/>
              </a:spcBef>
              <a:buSzPct val="75000"/>
              <a:buFont typeface="Arial" panose="020B0604020202020204" pitchFamily="34" charset="0"/>
              <a:buChar char="•"/>
            </a:pPr>
            <a:endParaRPr lang="en-US" sz="902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  <a:p>
            <a:pPr algn="l">
              <a:spcBef>
                <a:spcPct val="20000"/>
              </a:spcBef>
              <a:buSzPct val="80000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	        		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  <a:p>
            <a:pPr algn="l">
              <a:spcBef>
                <a:spcPct val="20000"/>
              </a:spcBef>
              <a:buSzPct val="80000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	       		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  <a:p>
            <a:pPr marL="257827" indent="-257827">
              <a:spcBef>
                <a:spcPct val="20000"/>
              </a:spcBef>
              <a:buSzPct val="80000"/>
              <a:buFont typeface="Arial" panose="020B0604020202020204" pitchFamily="34" charset="0"/>
              <a:buChar char="•"/>
            </a:pPr>
            <a:endParaRPr lang="en-US" sz="1053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Test Statistic:</a:t>
            </a:r>
          </a:p>
        </p:txBody>
      </p:sp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478410" y="1020361"/>
            <a:ext cx="7772400" cy="4547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Testing for Significance: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F</a:t>
            </a:r>
            <a:r>
              <a:rPr lang="en-US" sz="2400" b="1" dirty="0">
                <a:latin typeface="+mn-lt"/>
                <a:cs typeface="Arial" panose="020B0604020202020204" pitchFamily="34" charset="0"/>
              </a:rPr>
              <a:t>  Test</a:t>
            </a:r>
          </a:p>
        </p:txBody>
      </p:sp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2002582" y="3337510"/>
            <a:ext cx="1446230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MSR/MSE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74066" y="2006382"/>
            <a:ext cx="1058303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68540" y="2386228"/>
            <a:ext cx="1053494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≠ 0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35F63A52-68C3-43D6-A99A-09479F23D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3862654"/>
            <a:ext cx="7772400" cy="3974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Rejection Rule:</a:t>
            </a: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76F8C371-1448-4669-8A69-D60DBDC7F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8558" y="4598958"/>
            <a:ext cx="5294142" cy="13699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SzPct val="80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</a:t>
            </a:r>
          </a:p>
          <a:p>
            <a:pPr algn="l">
              <a:spcBef>
                <a:spcPct val="20000"/>
              </a:spcBef>
              <a:buSzPct val="80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i="1" baseline="-25000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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based on an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distribution with</a:t>
            </a:r>
          </a:p>
          <a:p>
            <a:pPr algn="l">
              <a:spcBef>
                <a:spcPct val="20000"/>
              </a:spcBef>
              <a:buSzPct val="80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1 degree of freedom in the numerator and</a:t>
            </a:r>
          </a:p>
          <a:p>
            <a:pPr algn="l">
              <a:spcBef>
                <a:spcPct val="20000"/>
              </a:spcBef>
              <a:buSzPct val="80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- 2 degrees of freedom in the denominator</a:t>
            </a: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25DD3137-BD61-4D5E-92C8-13C6FB0CA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2582" y="4201497"/>
            <a:ext cx="3785476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Reject 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if: 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-value </a:t>
            </a:r>
            <a:r>
              <a:rPr lang="en-US" sz="1805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a 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805" i="1" baseline="-25000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</a:t>
            </a:r>
          </a:p>
        </p:txBody>
      </p:sp>
    </p:spTree>
    <p:extLst>
      <p:ext uri="{BB962C8B-B14F-4D97-AF65-F5344CB8AC3E}">
        <p14:creationId xmlns:p14="http://schemas.microsoft.com/office/powerpoint/2010/main" val="186687556"/>
      </p:ext>
    </p:extLst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9" name="Text Box 3"/>
          <p:cNvSpPr txBox="1">
            <a:spLocks noChangeArrowheads="1"/>
          </p:cNvSpPr>
          <p:nvPr/>
        </p:nvSpPr>
        <p:spPr bwMode="auto">
          <a:xfrm>
            <a:off x="815976" y="1821252"/>
            <a:ext cx="3023585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1.  Determine the hypotheses:</a:t>
            </a:r>
          </a:p>
        </p:txBody>
      </p:sp>
      <p:sp>
        <p:nvSpPr>
          <p:cNvPr id="275461" name="Text Box 5"/>
          <p:cNvSpPr txBox="1">
            <a:spLocks noChangeArrowheads="1"/>
          </p:cNvSpPr>
          <p:nvPr/>
        </p:nvSpPr>
        <p:spPr bwMode="auto">
          <a:xfrm>
            <a:off x="819150" y="3048639"/>
            <a:ext cx="343940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2.  Specify the level of significance:</a:t>
            </a:r>
          </a:p>
        </p:txBody>
      </p:sp>
      <p:sp>
        <p:nvSpPr>
          <p:cNvPr id="275463" name="Text Box 7"/>
          <p:cNvSpPr txBox="1">
            <a:spLocks noChangeArrowheads="1"/>
          </p:cNvSpPr>
          <p:nvPr/>
        </p:nvSpPr>
        <p:spPr bwMode="auto">
          <a:xfrm>
            <a:off x="836613" y="3881342"/>
            <a:ext cx="2628348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3.  Select the test statistic:</a:t>
            </a:r>
          </a:p>
        </p:txBody>
      </p:sp>
      <p:sp>
        <p:nvSpPr>
          <p:cNvPr id="275464" name="Text Box 8"/>
          <p:cNvSpPr txBox="1">
            <a:spLocks noChangeArrowheads="1"/>
          </p:cNvSpPr>
          <p:nvPr/>
        </p:nvSpPr>
        <p:spPr bwMode="auto">
          <a:xfrm>
            <a:off x="3300072" y="3375239"/>
            <a:ext cx="896399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a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.05</a:t>
            </a:r>
          </a:p>
        </p:txBody>
      </p:sp>
      <p:sp>
        <p:nvSpPr>
          <p:cNvPr id="275468" name="Text Box 12"/>
          <p:cNvSpPr txBox="1">
            <a:spLocks noChangeArrowheads="1"/>
          </p:cNvSpPr>
          <p:nvPr/>
        </p:nvSpPr>
        <p:spPr bwMode="auto">
          <a:xfrm>
            <a:off x="921454" y="5011172"/>
            <a:ext cx="2679644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4.  State the rejection rule:</a:t>
            </a:r>
          </a:p>
        </p:txBody>
      </p:sp>
      <p:sp>
        <p:nvSpPr>
          <p:cNvPr id="275469" name="Text Box 13"/>
          <p:cNvSpPr txBox="1">
            <a:spLocks noChangeArrowheads="1"/>
          </p:cNvSpPr>
          <p:nvPr/>
        </p:nvSpPr>
        <p:spPr bwMode="auto">
          <a:xfrm>
            <a:off x="3300072" y="5454155"/>
            <a:ext cx="5089784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-value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.05 or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&gt;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10.13 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(with </a:t>
            </a: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1 </a:t>
            </a:r>
            <a:r>
              <a:rPr lang="en-US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d.f.</a:t>
            </a: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in numerator and 3 </a:t>
            </a:r>
            <a:r>
              <a:rPr lang="en-US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d.f.</a:t>
            </a: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in denominator)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5645" name="Rectangle 189"/>
          <p:cNvSpPr>
            <a:spLocks noChangeArrowheads="1"/>
          </p:cNvSpPr>
          <p:nvPr/>
        </p:nvSpPr>
        <p:spPr bwMode="auto">
          <a:xfrm>
            <a:off x="3300072" y="4251397"/>
            <a:ext cx="1446230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MSR/MSE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05599" y="2189880"/>
            <a:ext cx="1058303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00072" y="2536988"/>
            <a:ext cx="1053494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≠ 0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685800" y="1259211"/>
            <a:ext cx="7772400" cy="4547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6" dirty="0">
                <a:latin typeface="+mn-lt"/>
                <a:cs typeface="Arial" panose="020B0604020202020204" pitchFamily="34" charset="0"/>
              </a:rPr>
              <a:t>Testing for Significance: </a:t>
            </a:r>
            <a:r>
              <a:rPr lang="en-US" sz="2406" i="1" dirty="0">
                <a:latin typeface="+mn-lt"/>
                <a:cs typeface="Arial" panose="020B0604020202020204" pitchFamily="34" charset="0"/>
              </a:rPr>
              <a:t>F</a:t>
            </a:r>
            <a:r>
              <a:rPr lang="en-US" sz="2406" dirty="0">
                <a:latin typeface="+mn-lt"/>
                <a:cs typeface="Arial" panose="020B0604020202020204" pitchFamily="34" charset="0"/>
              </a:rPr>
              <a:t>  Test</a:t>
            </a:r>
          </a:p>
        </p:txBody>
      </p:sp>
    </p:spTree>
    <p:extLst>
      <p:ext uri="{BB962C8B-B14F-4D97-AF65-F5344CB8AC3E}">
        <p14:creationId xmlns:p14="http://schemas.microsoft.com/office/powerpoint/2010/main" val="3494343939"/>
      </p:ext>
    </p:extLst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602" name="Text Box 170"/>
          <p:cNvSpPr txBox="1">
            <a:spLocks noChangeArrowheads="1"/>
          </p:cNvSpPr>
          <p:nvPr/>
        </p:nvSpPr>
        <p:spPr bwMode="auto">
          <a:xfrm>
            <a:off x="855662" y="1821252"/>
            <a:ext cx="4094006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5.  Compute the value of the test statistic:</a:t>
            </a:r>
          </a:p>
        </p:txBody>
      </p:sp>
      <p:sp>
        <p:nvSpPr>
          <p:cNvPr id="274604" name="Text Box 172"/>
          <p:cNvSpPr txBox="1">
            <a:spLocks noChangeArrowheads="1"/>
          </p:cNvSpPr>
          <p:nvPr/>
        </p:nvSpPr>
        <p:spPr bwMode="auto">
          <a:xfrm>
            <a:off x="855664" y="2795212"/>
            <a:ext cx="3587200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6.  Determine whether to 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74607" name="Text Box 175"/>
          <p:cNvSpPr txBox="1">
            <a:spLocks noChangeArrowheads="1"/>
          </p:cNvSpPr>
          <p:nvPr/>
        </p:nvSpPr>
        <p:spPr bwMode="auto">
          <a:xfrm>
            <a:off x="1579684" y="3245223"/>
            <a:ext cx="6680231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17.44 provides an area of .025 in the upper tail.  Thus,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-value corresponding to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21.43 is less than .025.  Hence, we 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74611" name="Text Box 179"/>
          <p:cNvSpPr txBox="1">
            <a:spLocks noChangeArrowheads="1"/>
          </p:cNvSpPr>
          <p:nvPr/>
        </p:nvSpPr>
        <p:spPr bwMode="auto">
          <a:xfrm>
            <a:off x="1568614" y="2188042"/>
            <a:ext cx="3381054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MSR/MSE = 100/4.667 = 21.43</a:t>
            </a:r>
          </a:p>
        </p:txBody>
      </p:sp>
      <p:sp>
        <p:nvSpPr>
          <p:cNvPr id="274612" name="Rectangle 180"/>
          <p:cNvSpPr>
            <a:spLocks noChangeArrowheads="1"/>
          </p:cNvSpPr>
          <p:nvPr/>
        </p:nvSpPr>
        <p:spPr bwMode="auto">
          <a:xfrm>
            <a:off x="1555241" y="3985237"/>
            <a:ext cx="6947492" cy="761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statistical evidence is sufficient to conclude that we have a significant relationship between the number of TV ads aired and the number of tractors sold. 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8881" y="1069750"/>
            <a:ext cx="7772400" cy="4547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Testing for Significance: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F</a:t>
            </a:r>
            <a:r>
              <a:rPr lang="en-US" sz="2400" b="1" dirty="0">
                <a:latin typeface="+mn-lt"/>
                <a:cs typeface="Arial" panose="020B0604020202020204" pitchFamily="34" charset="0"/>
              </a:rPr>
              <a:t>  Test</a:t>
            </a:r>
          </a:p>
        </p:txBody>
      </p:sp>
    </p:spTree>
    <p:extLst>
      <p:ext uri="{BB962C8B-B14F-4D97-AF65-F5344CB8AC3E}">
        <p14:creationId xmlns:p14="http://schemas.microsoft.com/office/powerpoint/2010/main" val="3150619555"/>
      </p:ext>
    </p:extLst>
  </p:cSld>
  <p:clrMapOvr>
    <a:masterClrMapping/>
  </p:clrMapOvr>
  <p:transition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68071" y="1071130"/>
            <a:ext cx="7982039" cy="612305"/>
          </a:xfrm>
        </p:spPr>
        <p:txBody>
          <a:bodyPr>
            <a:noAutofit/>
          </a:bodyPr>
          <a:lstStyle/>
          <a:p>
            <a:r>
              <a:rPr lang="en-US" sz="2400" dirty="0"/>
              <a:t>Some Cautions about the Interpretation of Significance Tests</a:t>
            </a: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668968" y="2708256"/>
            <a:ext cx="7671504" cy="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  <a:tabLst>
                <a:tab pos="343769" algn="l"/>
              </a:tabLst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Just because we are able to reject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0 and demonstrate statistical significance does not enable us to conclude that there is a linear relationship between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and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668968" y="1694353"/>
            <a:ext cx="7356476" cy="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  <a:tabLst>
                <a:tab pos="343769" algn="l"/>
              </a:tabLst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Rejecting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0 and concluding that the relationship between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and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significant does not enable us to conclude that a cause-and-effect relationship is present between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and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81347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490188" y="1136376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Using the Estimated Regression Equation for Estimation and Prediction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61768" y="3342687"/>
            <a:ext cx="5383718" cy="37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margin of error is larger for a prediction interval.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61768" y="2637321"/>
            <a:ext cx="7814304" cy="647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prediction interval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used whenever we want to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predict an individual value of y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a new observation corresponding to a given value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  <a:endParaRPr lang="en-US" sz="1805" u="sng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1768" y="1992790"/>
            <a:ext cx="7814304" cy="647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confidence interval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an interval estimate of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 value of y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a given value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2767061"/>
      </p:ext>
    </p:extLst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663108" y="4246986"/>
            <a:ext cx="4990698" cy="11756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SzPct val="80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where:</a:t>
            </a:r>
          </a:p>
          <a:p>
            <a:pPr marL="687537" indent="-687537">
              <a:lnSpc>
                <a:spcPct val="90000"/>
              </a:lnSpc>
              <a:spcBef>
                <a:spcPct val="20000"/>
              </a:spcBef>
              <a:buSzPct val="8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confidence coefficient is 1 -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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and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</a:t>
            </a:r>
            <a:r>
              <a:rPr lang="en-US" sz="1805" i="1" baseline="-25000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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/2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based on a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distribution with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- 2 degrees of freedom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942676" y="2135878"/>
            <a:ext cx="6153150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Confidence Interval Estimate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i="1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*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942675" y="3310359"/>
            <a:ext cx="6686550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Prediction Interval Estimate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i="1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*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941005" y="2572728"/>
                <a:ext cx="1447512" cy="394980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/2</m:t>
                          </m:r>
                        </m:sub>
                      </m:sSub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b>
                          <m:sSup>
                            <m:sSup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̂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005" y="2572728"/>
                <a:ext cx="1447512" cy="394980"/>
              </a:xfrm>
              <a:prstGeom prst="rect">
                <a:avLst/>
              </a:prstGeom>
              <a:blipFill>
                <a:blip r:embed="rId2"/>
                <a:stretch>
                  <a:fillRect t="-4615" r="-5042" b="-923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941005" y="3800965"/>
                <a:ext cx="1653209" cy="394980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/2</m:t>
                          </m:r>
                        </m:sub>
                      </m:sSub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𝑝𝑟𝑒𝑑</m:t>
                          </m:r>
                        </m:sub>
                      </m:sSub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005" y="3800965"/>
                <a:ext cx="1653209" cy="394980"/>
              </a:xfrm>
              <a:prstGeom prst="rect">
                <a:avLst/>
              </a:prstGeom>
              <a:blipFill>
                <a:blip r:embed="rId3"/>
                <a:stretch>
                  <a:fillRect t="-4688" b="-10938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27895" y="1193550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Using the Estimated Regression Equation for Estimation and Prediction</a:t>
            </a:r>
          </a:p>
        </p:txBody>
      </p:sp>
    </p:spTree>
    <p:extLst>
      <p:ext uri="{BB962C8B-B14F-4D97-AF65-F5344CB8AC3E}">
        <p14:creationId xmlns:p14="http://schemas.microsoft.com/office/powerpoint/2010/main" val="1077251779"/>
      </p:ext>
    </p:extLst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1" name="Rectangle 3"/>
          <p:cNvSpPr>
            <a:spLocks noChangeArrowheads="1"/>
          </p:cNvSpPr>
          <p:nvPr/>
        </p:nvSpPr>
        <p:spPr bwMode="auto">
          <a:xfrm>
            <a:off x="708305" y="1607359"/>
            <a:ext cx="7772400" cy="6839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3 TV ads are run prior to a sale, we expect the mean number of tractors sold to be:</a:t>
            </a:r>
            <a:endParaRPr lang="en-US" sz="1053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5812" name="Rectangle 4"/>
          <p:cNvSpPr>
            <a:spLocks noChangeArrowheads="1"/>
          </p:cNvSpPr>
          <p:nvPr/>
        </p:nvSpPr>
        <p:spPr bwMode="auto">
          <a:xfrm>
            <a:off x="467397" y="1053185"/>
            <a:ext cx="7772400" cy="483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Point Estimation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22847" y="1991953"/>
                <a:ext cx="3052374" cy="37010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805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=10+5</m:t>
                      </m:r>
                      <m:d>
                        <m:d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=25 </m:t>
                      </m:r>
                      <m:r>
                        <m:rPr>
                          <m:sty m:val="p"/>
                        </m:rPr>
                        <a:rPr lang="en-US" sz="1805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tractor</m:t>
                      </m:r>
                      <m:r>
                        <m:rPr>
                          <m:sty m:val="p"/>
                        </m:rPr>
                        <a:rPr lang="en-US" sz="1805">
                          <a:solidFill>
                            <a:srgbClr val="000000"/>
                          </a:solidFill>
                          <a:latin typeface="Cambria Math"/>
                        </a:rPr>
                        <m:t>s</m:t>
                      </m:r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847" y="1991953"/>
                <a:ext cx="3052374" cy="370101"/>
              </a:xfrm>
              <a:prstGeom prst="rect">
                <a:avLst/>
              </a:prstGeom>
              <a:blipFill>
                <a:blip r:embed="rId3"/>
                <a:stretch>
                  <a:fillRect t="-6667" b="-666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4068955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Text Box 3"/>
          <p:cNvSpPr txBox="1">
            <a:spLocks noChangeArrowheads="1"/>
          </p:cNvSpPr>
          <p:nvPr/>
        </p:nvSpPr>
        <p:spPr bwMode="auto">
          <a:xfrm>
            <a:off x="678971" y="2318785"/>
            <a:ext cx="7788276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3769" indent="-343769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relationship between the two variables is approximated by a straight line.</a:t>
            </a:r>
          </a:p>
        </p:txBody>
      </p:sp>
      <p:sp>
        <p:nvSpPr>
          <p:cNvPr id="370692" name="Text Box 4"/>
          <p:cNvSpPr txBox="1">
            <a:spLocks noChangeArrowheads="1"/>
          </p:cNvSpPr>
          <p:nvPr/>
        </p:nvSpPr>
        <p:spPr bwMode="auto">
          <a:xfrm>
            <a:off x="678971" y="1665207"/>
            <a:ext cx="7788275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3769" indent="-343769">
              <a:buFont typeface="Arial" panose="020B0604020202020204" pitchFamily="34" charset="0"/>
              <a:buChar char="•"/>
            </a:pP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Simple linear regression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involves one independent variable and one dependent variable.</a:t>
            </a:r>
          </a:p>
        </p:txBody>
      </p:sp>
      <p:sp>
        <p:nvSpPr>
          <p:cNvPr id="370696" name="Text Box 8"/>
          <p:cNvSpPr txBox="1">
            <a:spLocks noChangeArrowheads="1"/>
          </p:cNvSpPr>
          <p:nvPr/>
        </p:nvSpPr>
        <p:spPr bwMode="auto">
          <a:xfrm>
            <a:off x="688496" y="2823204"/>
            <a:ext cx="7778750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3769" indent="-343769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Regression analysis involving two or more independent variables is called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multiple regression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11155" y="1066160"/>
            <a:ext cx="777240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Simple</a:t>
            </a:r>
            <a:r>
              <a:rPr lang="en-US" sz="2400" b="1" dirty="0">
                <a:latin typeface="+mn-lt"/>
                <a:cs typeface="Arial" panose="020B0604020202020204" pitchFamily="34" charset="0"/>
              </a:rPr>
              <a:t> Linear Regression</a:t>
            </a:r>
          </a:p>
        </p:txBody>
      </p:sp>
    </p:spTree>
    <p:extLst>
      <p:ext uri="{BB962C8B-B14F-4D97-AF65-F5344CB8AC3E}">
        <p14:creationId xmlns:p14="http://schemas.microsoft.com/office/powerpoint/2010/main" val="489921313"/>
      </p:ext>
    </p:extLst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76838" name="Rectangle 6"/>
              <p:cNvSpPr>
                <a:spLocks noChangeArrowheads="1"/>
              </p:cNvSpPr>
              <p:nvPr/>
            </p:nvSpPr>
            <p:spPr bwMode="auto">
              <a:xfrm>
                <a:off x="677863" y="1689958"/>
                <a:ext cx="6635750" cy="3580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68034" tIns="33420" rIns="68034" bIns="33420"/>
              <a:lstStyle/>
              <a:p>
                <a:pPr marL="257827" indent="-257827">
                  <a:spcBef>
                    <a:spcPct val="20000"/>
                  </a:spcBef>
                  <a:buSzPct val="100000"/>
                  <a:buFont typeface="Arial" panose="020B0604020202020204" pitchFamily="34" charset="0"/>
                  <a:buChar char="•"/>
                </a:pP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Estimate of the Standard Deviation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  <m:sup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6838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7863" y="1689958"/>
                <a:ext cx="6635750" cy="358073"/>
              </a:xfrm>
              <a:prstGeom prst="rect">
                <a:avLst/>
              </a:prstGeom>
              <a:blipFill>
                <a:blip r:embed="rId3"/>
                <a:stretch>
                  <a:fillRect l="-918" t="-11864" b="-25424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7006" name="Rectangle 174"/>
          <p:cNvSpPr>
            <a:spLocks noChangeArrowheads="1"/>
          </p:cNvSpPr>
          <p:nvPr/>
        </p:nvSpPr>
        <p:spPr bwMode="auto">
          <a:xfrm>
            <a:off x="549746" y="1102012"/>
            <a:ext cx="7772400" cy="483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Confidence Interval for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E</a:t>
            </a:r>
            <a:r>
              <a:rPr lang="en-US" sz="2400" b="1" dirty="0">
                <a:latin typeface="+mn-lt"/>
                <a:cs typeface="Arial" panose="020B0604020202020204" pitchFamily="34" charset="0"/>
              </a:rPr>
              <a:t>(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y</a:t>
            </a:r>
            <a:r>
              <a:rPr lang="en-US" sz="2400" b="1" i="1" baseline="30000" dirty="0">
                <a:latin typeface="+mn-lt"/>
                <a:cs typeface="Arial" panose="020B0604020202020204" pitchFamily="34" charset="0"/>
              </a:rPr>
              <a:t>*</a:t>
            </a:r>
            <a:r>
              <a:rPr lang="en-US" sz="2400" b="1" dirty="0">
                <a:latin typeface="+mn-lt"/>
                <a:cs typeface="Arial" panose="020B0604020202020204" pitchFamily="34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363374" y="2263093"/>
                <a:ext cx="2612575" cy="91300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p>
                            <m:sSup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̂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𝑠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den>
                          </m:f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∗</m:t>
                                          </m:r>
                                        </m:sup>
                                      </m:sSup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den>
                          </m:f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374" y="2263093"/>
                <a:ext cx="2612575" cy="913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687416" y="3403394"/>
                <a:ext cx="5753113" cy="91300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p>
                            <m:sSup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̂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=2.16025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3−2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1−2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3−2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+…+</m:t>
                              </m:r>
                              <m:sSup>
                                <m:sSup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3−2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7416" y="3403394"/>
                <a:ext cx="5753113" cy="9130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13535" y="4354852"/>
                <a:ext cx="3413948" cy="91300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p>
                            <m:sSup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̂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=2.16025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rad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 1.4491</m:t>
                      </m:r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3535" y="4354852"/>
                <a:ext cx="3413948" cy="9130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229730"/>
      </p:ext>
    </p:extLst>
  </p:cSld>
  <p:clrMapOvr>
    <a:masterClrMapping/>
  </p:clrMapOvr>
  <p:transition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9" name="Rectangle 3"/>
          <p:cNvSpPr>
            <a:spLocks noChangeArrowheads="1"/>
          </p:cNvSpPr>
          <p:nvPr/>
        </p:nvSpPr>
        <p:spPr bwMode="auto">
          <a:xfrm>
            <a:off x="773113" y="1771122"/>
            <a:ext cx="7404100" cy="6695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110000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The 95% confidence interval estimate of the mean number of tractors sold when 3 TV ads are run is:</a:t>
            </a:r>
          </a:p>
        </p:txBody>
      </p:sp>
      <p:sp>
        <p:nvSpPr>
          <p:cNvPr id="378027" name="Text Box 171"/>
          <p:cNvSpPr txBox="1">
            <a:spLocks noChangeArrowheads="1"/>
          </p:cNvSpPr>
          <p:nvPr/>
        </p:nvSpPr>
        <p:spPr bwMode="auto">
          <a:xfrm>
            <a:off x="2146474" y="3692782"/>
            <a:ext cx="1048685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25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+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4.61</a:t>
            </a:r>
          </a:p>
        </p:txBody>
      </p:sp>
      <p:sp>
        <p:nvSpPr>
          <p:cNvPr id="378031" name="Text Box 175"/>
          <p:cNvSpPr txBox="1">
            <a:spLocks noChangeArrowheads="1"/>
          </p:cNvSpPr>
          <p:nvPr/>
        </p:nvSpPr>
        <p:spPr bwMode="auto">
          <a:xfrm>
            <a:off x="1606006" y="3282192"/>
            <a:ext cx="206659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25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+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3.1824(1.4491)</a:t>
            </a:r>
          </a:p>
        </p:txBody>
      </p:sp>
      <p:sp>
        <p:nvSpPr>
          <p:cNvPr id="378032" name="Text Box 176"/>
          <p:cNvSpPr txBox="1">
            <a:spLocks noChangeArrowheads="1"/>
          </p:cNvSpPr>
          <p:nvPr/>
        </p:nvSpPr>
        <p:spPr bwMode="auto">
          <a:xfrm>
            <a:off x="1679589" y="4194085"/>
            <a:ext cx="231467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20.39 to 29.61 tractors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976248" y="2623832"/>
                <a:ext cx="1447512" cy="394980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/2</m:t>
                          </m:r>
                        </m:sub>
                      </m:sSub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b>
                          <m:sSup>
                            <m:sSup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̂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6248" y="2623832"/>
                <a:ext cx="1447512" cy="394980"/>
              </a:xfrm>
              <a:prstGeom prst="rect">
                <a:avLst/>
              </a:prstGeom>
              <a:blipFill>
                <a:blip r:embed="rId3"/>
                <a:stretch>
                  <a:fillRect t="-4615" r="-5042" b="-923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74"/>
          <p:cNvSpPr>
            <a:spLocks noChangeArrowheads="1"/>
          </p:cNvSpPr>
          <p:nvPr/>
        </p:nvSpPr>
        <p:spPr bwMode="auto">
          <a:xfrm>
            <a:off x="404813" y="1058602"/>
            <a:ext cx="7772400" cy="483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Confidence Interval for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E</a:t>
            </a:r>
            <a:r>
              <a:rPr lang="en-US" sz="2400" b="1" dirty="0">
                <a:latin typeface="+mn-lt"/>
                <a:cs typeface="Arial" panose="020B0604020202020204" pitchFamily="34" charset="0"/>
              </a:rPr>
              <a:t>(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y</a:t>
            </a:r>
            <a:r>
              <a:rPr lang="en-US" sz="2400" b="1" i="1" baseline="30000" dirty="0">
                <a:latin typeface="+mn-lt"/>
                <a:cs typeface="Arial" panose="020B0604020202020204" pitchFamily="34" charset="0"/>
              </a:rPr>
              <a:t>*</a:t>
            </a:r>
            <a:r>
              <a:rPr lang="en-US" sz="2400" b="1" dirty="0">
                <a:latin typeface="+mn-lt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45305529"/>
      </p:ext>
    </p:extLst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5" name="Rectangle 5"/>
          <p:cNvSpPr>
            <a:spLocks noChangeArrowheads="1"/>
          </p:cNvSpPr>
          <p:nvPr/>
        </p:nvSpPr>
        <p:spPr bwMode="auto">
          <a:xfrm>
            <a:off x="677863" y="1683659"/>
            <a:ext cx="7236991" cy="3938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Estimate of the Standard Deviation of an Individual Value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i="1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*</a:t>
            </a:r>
          </a:p>
        </p:txBody>
      </p:sp>
      <p:sp>
        <p:nvSpPr>
          <p:cNvPr id="379054" name="Rectangle 174"/>
          <p:cNvSpPr>
            <a:spLocks noChangeArrowheads="1"/>
          </p:cNvSpPr>
          <p:nvPr/>
        </p:nvSpPr>
        <p:spPr bwMode="auto">
          <a:xfrm>
            <a:off x="525544" y="1118434"/>
            <a:ext cx="7772400" cy="483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Prediction Interval for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y</a:t>
            </a:r>
            <a:r>
              <a:rPr lang="en-US" sz="2400" b="1" i="1" baseline="30000" dirty="0">
                <a:latin typeface="+mn-lt"/>
                <a:cs typeface="Arial" panose="020B0604020202020204" pitchFamily="34" charset="0"/>
              </a:rPr>
              <a:t>*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92545" y="2241191"/>
                <a:ext cx="3222485" cy="91300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𝑝𝑟𝑒𝑑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𝑠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den>
                          </m:f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∗</m:t>
                                          </m:r>
                                        </m:sup>
                                      </m:sSup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5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den>
                          </m:f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545" y="2241191"/>
                <a:ext cx="3222485" cy="9130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969359" y="3346253"/>
                <a:ext cx="2981522" cy="91300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𝑝𝑟𝑒𝑑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=2.16025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359" y="3346253"/>
                <a:ext cx="2981522" cy="913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707648" y="4368633"/>
            <a:ext cx="3448380" cy="370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5" i="1" dirty="0" err="1">
                <a:solidFill>
                  <a:srgbClr val="000000"/>
                </a:solidFill>
                <a:latin typeface="+mn-lt"/>
              </a:rPr>
              <a:t>s</a:t>
            </a:r>
            <a:r>
              <a:rPr lang="en-US" sz="1805" i="1" baseline="-25000" dirty="0" err="1">
                <a:solidFill>
                  <a:srgbClr val="000000"/>
                </a:solidFill>
                <a:latin typeface="+mn-lt"/>
              </a:rPr>
              <a:t>pred</a:t>
            </a:r>
            <a:r>
              <a:rPr lang="en-US" sz="1805" i="1" baseline="-2500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</a:rPr>
              <a:t>= 2.16025(1.20416) =    2.6013</a:t>
            </a:r>
          </a:p>
        </p:txBody>
      </p:sp>
    </p:spTree>
    <p:extLst>
      <p:ext uri="{BB962C8B-B14F-4D97-AF65-F5344CB8AC3E}">
        <p14:creationId xmlns:p14="http://schemas.microsoft.com/office/powerpoint/2010/main" val="2702816618"/>
      </p:ext>
    </p:extLst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7" name="Rectangle 3"/>
          <p:cNvSpPr>
            <a:spLocks noChangeArrowheads="1"/>
          </p:cNvSpPr>
          <p:nvPr/>
        </p:nvSpPr>
        <p:spPr bwMode="auto">
          <a:xfrm>
            <a:off x="684213" y="1456018"/>
            <a:ext cx="7569200" cy="10534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The 95% prediction interval estimate of the number of tractors sold in one particular week when 3 TV ads are run is:</a:t>
            </a:r>
          </a:p>
        </p:txBody>
      </p:sp>
      <p:sp>
        <p:nvSpPr>
          <p:cNvPr id="379908" name="Rectangle 4"/>
          <p:cNvSpPr>
            <a:spLocks noChangeArrowheads="1"/>
          </p:cNvSpPr>
          <p:nvPr/>
        </p:nvSpPr>
        <p:spPr bwMode="auto">
          <a:xfrm>
            <a:off x="481013" y="1042443"/>
            <a:ext cx="7772400" cy="483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Prediction Interval for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y</a:t>
            </a:r>
            <a:r>
              <a:rPr lang="en-US" sz="2400" b="1" i="1" baseline="30000" dirty="0">
                <a:latin typeface="+mn-lt"/>
                <a:cs typeface="Arial" panose="020B0604020202020204" pitchFamily="34" charset="0"/>
              </a:rPr>
              <a:t>*</a:t>
            </a:r>
          </a:p>
        </p:txBody>
      </p:sp>
      <p:sp>
        <p:nvSpPr>
          <p:cNvPr id="380075" name="Text Box 171"/>
          <p:cNvSpPr txBox="1">
            <a:spLocks noChangeArrowheads="1"/>
          </p:cNvSpPr>
          <p:nvPr/>
        </p:nvSpPr>
        <p:spPr bwMode="auto">
          <a:xfrm>
            <a:off x="1957439" y="3809190"/>
            <a:ext cx="1048685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25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+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8.28</a:t>
            </a:r>
          </a:p>
        </p:txBody>
      </p:sp>
      <p:sp>
        <p:nvSpPr>
          <p:cNvPr id="380077" name="Text Box 173"/>
          <p:cNvSpPr txBox="1">
            <a:spLocks noChangeArrowheads="1"/>
          </p:cNvSpPr>
          <p:nvPr/>
        </p:nvSpPr>
        <p:spPr bwMode="auto">
          <a:xfrm>
            <a:off x="1395673" y="3398599"/>
            <a:ext cx="206659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25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+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3.1824(2.6013)</a:t>
            </a:r>
          </a:p>
        </p:txBody>
      </p:sp>
      <p:sp>
        <p:nvSpPr>
          <p:cNvPr id="380080" name="Text Box 176"/>
          <p:cNvSpPr txBox="1">
            <a:spLocks noChangeArrowheads="1"/>
          </p:cNvSpPr>
          <p:nvPr/>
        </p:nvSpPr>
        <p:spPr bwMode="auto">
          <a:xfrm>
            <a:off x="1445294" y="4300944"/>
            <a:ext cx="231467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16.72 to 33.28 tractors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90708" y="2732250"/>
                <a:ext cx="1653209" cy="394980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/2</m:t>
                          </m:r>
                        </m:sub>
                      </m:sSub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𝑝𝑟𝑒𝑑</m:t>
                          </m:r>
                        </m:sub>
                      </m:sSub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0708" y="2732250"/>
                <a:ext cx="1653209" cy="394980"/>
              </a:xfrm>
              <a:prstGeom prst="rect">
                <a:avLst/>
              </a:prstGeom>
              <a:blipFill>
                <a:blip r:embed="rId3"/>
                <a:stretch>
                  <a:fillRect t="-4615" b="-923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25923"/>
      </p:ext>
    </p:extLst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72678" y="1092573"/>
            <a:ext cx="7772400" cy="612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Using Excel’s Regression Tool Output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C5601D2-C3C5-4182-8FB9-0596F51CD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581167"/>
              </p:ext>
            </p:extLst>
          </p:nvPr>
        </p:nvGraphicFramePr>
        <p:xfrm>
          <a:off x="715795" y="1704878"/>
          <a:ext cx="6235702" cy="3867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1382">
                  <a:extLst>
                    <a:ext uri="{9D8B030D-6E8A-4147-A177-3AD203B41FA5}">
                      <a16:colId xmlns:a16="http://schemas.microsoft.com/office/drawing/2014/main" val="2750651568"/>
                    </a:ext>
                  </a:extLst>
                </a:gridCol>
                <a:gridCol w="609290">
                  <a:extLst>
                    <a:ext uri="{9D8B030D-6E8A-4147-A177-3AD203B41FA5}">
                      <a16:colId xmlns:a16="http://schemas.microsoft.com/office/drawing/2014/main" val="3353701278"/>
                    </a:ext>
                  </a:extLst>
                </a:gridCol>
                <a:gridCol w="609290">
                  <a:extLst>
                    <a:ext uri="{9D8B030D-6E8A-4147-A177-3AD203B41FA5}">
                      <a16:colId xmlns:a16="http://schemas.microsoft.com/office/drawing/2014/main" val="961143812"/>
                    </a:ext>
                  </a:extLst>
                </a:gridCol>
                <a:gridCol w="609290">
                  <a:extLst>
                    <a:ext uri="{9D8B030D-6E8A-4147-A177-3AD203B41FA5}">
                      <a16:colId xmlns:a16="http://schemas.microsoft.com/office/drawing/2014/main" val="1273782523"/>
                    </a:ext>
                  </a:extLst>
                </a:gridCol>
                <a:gridCol w="609290">
                  <a:extLst>
                    <a:ext uri="{9D8B030D-6E8A-4147-A177-3AD203B41FA5}">
                      <a16:colId xmlns:a16="http://schemas.microsoft.com/office/drawing/2014/main" val="1984078615"/>
                    </a:ext>
                  </a:extLst>
                </a:gridCol>
                <a:gridCol w="609290">
                  <a:extLst>
                    <a:ext uri="{9D8B030D-6E8A-4147-A177-3AD203B41FA5}">
                      <a16:colId xmlns:a16="http://schemas.microsoft.com/office/drawing/2014/main" val="1898983104"/>
                    </a:ext>
                  </a:extLst>
                </a:gridCol>
                <a:gridCol w="609290">
                  <a:extLst>
                    <a:ext uri="{9D8B030D-6E8A-4147-A177-3AD203B41FA5}">
                      <a16:colId xmlns:a16="http://schemas.microsoft.com/office/drawing/2014/main" val="3557024083"/>
                    </a:ext>
                  </a:extLst>
                </a:gridCol>
                <a:gridCol w="609290">
                  <a:extLst>
                    <a:ext uri="{9D8B030D-6E8A-4147-A177-3AD203B41FA5}">
                      <a16:colId xmlns:a16="http://schemas.microsoft.com/office/drawing/2014/main" val="3118903561"/>
                    </a:ext>
                  </a:extLst>
                </a:gridCol>
                <a:gridCol w="609290">
                  <a:extLst>
                    <a:ext uri="{9D8B030D-6E8A-4147-A177-3AD203B41FA5}">
                      <a16:colId xmlns:a16="http://schemas.microsoft.com/office/drawing/2014/main" val="231063787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SUMMARY OUTPUT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28122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8810930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Regression Statistics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95511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Multiple 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0.936586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65962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 Square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0.877193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52695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Adjusted R Square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0.836257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48353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Standard Error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2.160247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21774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Observations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743317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16749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ANOVA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798527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df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SS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MS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F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Significance F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78556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Regression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21.42857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0.018986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60291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Residual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4.666667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46136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80123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848379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Coefficients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Standard Error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 Stat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P-value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Lower 95%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Upper 95%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Lower 95.0%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Upper 95.0%</a:t>
                      </a:r>
                      <a:endParaRPr lang="en-US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23026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Intercept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2.366432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4.225771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0.024236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2.468958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17.53104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2.468958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17.53104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90531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No. of TV ads (x)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1.080123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4.6291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0.018986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1.562565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8.437435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1.562565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8.437435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372779"/>
                  </a:ext>
                </a:extLst>
              </a:tr>
            </a:tbl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340E4312-0A87-4279-BA83-67C722675C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834264"/>
              </p:ext>
            </p:extLst>
          </p:nvPr>
        </p:nvGraphicFramePr>
        <p:xfrm>
          <a:off x="7513805" y="557202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nary Worksheet" showAsIcon="1" r:id="rId2" imgW="914400" imgH="771480" progId="Excel.SheetBinaryMacroEnabled.12">
                  <p:embed/>
                </p:oleObj>
              </mc:Choice>
              <mc:Fallback>
                <p:oleObj name="Binary Worksheet" showAsIcon="1" r:id="rId2" imgW="914400" imgH="771480" progId="Excel.SheetBinaryMacroEnabled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13805" y="5572028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0056664"/>
      </p:ext>
    </p:extLst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1" name="Rectangle 3"/>
          <p:cNvSpPr>
            <a:spLocks noChangeArrowheads="1"/>
          </p:cNvSpPr>
          <p:nvPr/>
        </p:nvSpPr>
        <p:spPr bwMode="auto">
          <a:xfrm>
            <a:off x="497264" y="1064821"/>
            <a:ext cx="7772400" cy="4404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Residual Analysis</a:t>
            </a:r>
          </a:p>
        </p:txBody>
      </p:sp>
      <p:sp>
        <p:nvSpPr>
          <p:cNvPr id="380933" name="Text Box 5"/>
          <p:cNvSpPr txBox="1">
            <a:spLocks noChangeArrowheads="1"/>
          </p:cNvSpPr>
          <p:nvPr/>
        </p:nvSpPr>
        <p:spPr bwMode="auto">
          <a:xfrm>
            <a:off x="661769" y="3793579"/>
            <a:ext cx="7830807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Much of the residual analysis is based on an examination of graphical plots.</a:t>
            </a:r>
          </a:p>
        </p:txBody>
      </p:sp>
      <p:sp>
        <p:nvSpPr>
          <p:cNvPr id="380934" name="Text Box 6"/>
          <p:cNvSpPr txBox="1">
            <a:spLocks noChangeArrowheads="1"/>
          </p:cNvSpPr>
          <p:nvPr/>
        </p:nvSpPr>
        <p:spPr bwMode="auto">
          <a:xfrm>
            <a:off x="661767" y="2988205"/>
            <a:ext cx="7830808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Residual for observation  </a:t>
            </a:r>
            <a:r>
              <a:rPr lang="en-US" sz="1805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	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380935" name="Text Box 7"/>
          <p:cNvSpPr txBox="1">
            <a:spLocks noChangeArrowheads="1"/>
          </p:cNvSpPr>
          <p:nvPr/>
        </p:nvSpPr>
        <p:spPr bwMode="auto">
          <a:xfrm>
            <a:off x="661768" y="2613423"/>
            <a:ext cx="7830807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residuals provide the best information about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.</a:t>
            </a:r>
          </a:p>
        </p:txBody>
      </p:sp>
      <p:sp>
        <p:nvSpPr>
          <p:cNvPr id="380936" name="Text Box 8"/>
          <p:cNvSpPr txBox="1">
            <a:spLocks noChangeArrowheads="1"/>
          </p:cNvSpPr>
          <p:nvPr/>
        </p:nvSpPr>
        <p:spPr bwMode="auto">
          <a:xfrm>
            <a:off x="661769" y="1691024"/>
            <a:ext cx="7830807" cy="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the assumptions about the error term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appear questionable, the hypothesis tests about the significance of the regression relationship and the interval estimation results may not be valid.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54172" y="3395665"/>
                <a:ext cx="908647" cy="37010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172" y="3395665"/>
                <a:ext cx="908647" cy="370101"/>
              </a:xfrm>
              <a:prstGeom prst="rect">
                <a:avLst/>
              </a:prstGeom>
              <a:blipFill>
                <a:blip r:embed="rId3"/>
                <a:stretch>
                  <a:fillRect t="-6557" r="-22148" b="-655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6463106"/>
      </p:ext>
    </p:extLst>
  </p:cSld>
  <p:clrMapOvr>
    <a:masterClrMapping/>
  </p:clrMapOvr>
  <p:transition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5" name="Rectangle 3"/>
          <p:cNvSpPr>
            <a:spLocks noChangeArrowheads="1"/>
          </p:cNvSpPr>
          <p:nvPr/>
        </p:nvSpPr>
        <p:spPr bwMode="auto">
          <a:xfrm>
            <a:off x="521373" y="1072629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Residual Plot Against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x</a:t>
            </a:r>
          </a:p>
        </p:txBody>
      </p:sp>
      <p:sp>
        <p:nvSpPr>
          <p:cNvPr id="381956" name="Rectangle 4"/>
          <p:cNvSpPr>
            <a:spLocks noChangeArrowheads="1"/>
          </p:cNvSpPr>
          <p:nvPr/>
        </p:nvSpPr>
        <p:spPr bwMode="auto">
          <a:xfrm>
            <a:off x="666122" y="1684934"/>
            <a:ext cx="7772400" cy="12138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the assumption that the variance of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is the same for all values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valid, and the assumed regression model is an adequate representation of the relationship between the variables, then the residual plot should give an overall impression of a horizontal band of points.</a:t>
            </a:r>
          </a:p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1958" name="Text Box 6"/>
          <p:cNvSpPr txBox="1">
            <a:spLocks noChangeArrowheads="1"/>
          </p:cNvSpPr>
          <p:nvPr/>
        </p:nvSpPr>
        <p:spPr bwMode="auto">
          <a:xfrm>
            <a:off x="4407573" y="3034872"/>
            <a:ext cx="335348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85942" lvl="1">
              <a:lnSpc>
                <a:spcPct val="90000"/>
              </a:lnSpc>
              <a:spcBef>
                <a:spcPct val="20000"/>
              </a:spcBef>
              <a:buSzPct val="125000"/>
            </a:pP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431933"/>
      </p:ext>
    </p:extLst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42718" y="1692853"/>
            <a:ext cx="3870685" cy="2473791"/>
            <a:chOff x="1697590" y="1295400"/>
            <a:chExt cx="8715984" cy="4267200"/>
          </a:xfrm>
        </p:grpSpPr>
        <p:sp>
          <p:nvSpPr>
            <p:cNvPr id="382978" name="Rectangle 2"/>
            <p:cNvSpPr>
              <a:spLocks noChangeArrowheads="1"/>
            </p:cNvSpPr>
            <p:nvPr/>
          </p:nvSpPr>
          <p:spPr bwMode="auto">
            <a:xfrm>
              <a:off x="1697590" y="1295400"/>
              <a:ext cx="8715984" cy="4267200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79" name="Oval 3"/>
            <p:cNvSpPr>
              <a:spLocks noChangeArrowheads="1"/>
            </p:cNvSpPr>
            <p:nvPr/>
          </p:nvSpPr>
          <p:spPr bwMode="auto">
            <a:xfrm rot="1579004">
              <a:off x="5572065" y="3073400"/>
              <a:ext cx="187917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0" name="Oval 4"/>
            <p:cNvSpPr>
              <a:spLocks noChangeArrowheads="1"/>
            </p:cNvSpPr>
            <p:nvPr/>
          </p:nvSpPr>
          <p:spPr bwMode="auto">
            <a:xfrm rot="1579004">
              <a:off x="7470240" y="371157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1" name="Oval 5"/>
            <p:cNvSpPr>
              <a:spLocks noChangeArrowheads="1"/>
            </p:cNvSpPr>
            <p:nvPr/>
          </p:nvSpPr>
          <p:spPr bwMode="auto">
            <a:xfrm rot="1579004">
              <a:off x="5671302" y="3652838"/>
              <a:ext cx="190029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2" name="Oval 6"/>
            <p:cNvSpPr>
              <a:spLocks noChangeArrowheads="1"/>
            </p:cNvSpPr>
            <p:nvPr/>
          </p:nvSpPr>
          <p:spPr bwMode="auto">
            <a:xfrm rot="1579004">
              <a:off x="4522684" y="324802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3" name="Oval 7"/>
            <p:cNvSpPr>
              <a:spLocks noChangeArrowheads="1"/>
            </p:cNvSpPr>
            <p:nvPr/>
          </p:nvSpPr>
          <p:spPr bwMode="auto">
            <a:xfrm rot="1579004">
              <a:off x="3923037" y="3519488"/>
              <a:ext cx="190029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4" name="Oval 8"/>
            <p:cNvSpPr>
              <a:spLocks noChangeArrowheads="1"/>
            </p:cNvSpPr>
            <p:nvPr/>
          </p:nvSpPr>
          <p:spPr bwMode="auto">
            <a:xfrm rot="1579004">
              <a:off x="4662038" y="362902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5" name="Oval 9"/>
            <p:cNvSpPr>
              <a:spLocks noChangeArrowheads="1"/>
            </p:cNvSpPr>
            <p:nvPr/>
          </p:nvSpPr>
          <p:spPr bwMode="auto">
            <a:xfrm rot="1579004">
              <a:off x="8129006" y="3060700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6" name="Oval 10"/>
            <p:cNvSpPr>
              <a:spLocks noChangeArrowheads="1"/>
            </p:cNvSpPr>
            <p:nvPr/>
          </p:nvSpPr>
          <p:spPr bwMode="auto">
            <a:xfrm rot="1579004">
              <a:off x="6674232" y="3625850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7" name="Oval 11"/>
            <p:cNvSpPr>
              <a:spLocks noChangeArrowheads="1"/>
            </p:cNvSpPr>
            <p:nvPr/>
          </p:nvSpPr>
          <p:spPr bwMode="auto">
            <a:xfrm rot="1579004">
              <a:off x="6936049" y="322897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8" name="Oval 12"/>
            <p:cNvSpPr>
              <a:spLocks noChangeArrowheads="1"/>
            </p:cNvSpPr>
            <p:nvPr/>
          </p:nvSpPr>
          <p:spPr bwMode="auto">
            <a:xfrm rot="1579004">
              <a:off x="8270473" y="348932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989" name="Line 13"/>
            <p:cNvSpPr>
              <a:spLocks noChangeShapeType="1"/>
            </p:cNvSpPr>
            <p:nvPr/>
          </p:nvSpPr>
          <p:spPr bwMode="auto">
            <a:xfrm>
              <a:off x="3319168" y="1847850"/>
              <a:ext cx="0" cy="331470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2990" name="Line 14"/>
            <p:cNvSpPr>
              <a:spLocks noChangeShapeType="1"/>
            </p:cNvSpPr>
            <p:nvPr/>
          </p:nvSpPr>
          <p:spPr bwMode="auto">
            <a:xfrm rot="5400000">
              <a:off x="6384965" y="2096753"/>
              <a:ext cx="0" cy="6131593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2991" name="Text Box 15"/>
            <p:cNvSpPr txBox="1">
              <a:spLocks noChangeArrowheads="1"/>
            </p:cNvSpPr>
            <p:nvPr/>
          </p:nvSpPr>
          <p:spPr bwMode="auto">
            <a:xfrm>
              <a:off x="9623951" y="4883064"/>
              <a:ext cx="478495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i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x</a:t>
              </a:r>
              <a:endPara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382993" name="Text Box 17"/>
            <p:cNvSpPr txBox="1">
              <a:spLocks noChangeArrowheads="1"/>
            </p:cNvSpPr>
            <p:nvPr/>
          </p:nvSpPr>
          <p:spPr bwMode="auto">
            <a:xfrm>
              <a:off x="2794369" y="3233738"/>
              <a:ext cx="505346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382995" name="Line 19"/>
            <p:cNvSpPr>
              <a:spLocks noChangeShapeType="1"/>
            </p:cNvSpPr>
            <p:nvPr/>
          </p:nvSpPr>
          <p:spPr bwMode="auto">
            <a:xfrm>
              <a:off x="3167145" y="3448050"/>
              <a:ext cx="30404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2996" name="Line 20"/>
            <p:cNvSpPr>
              <a:spLocks noChangeShapeType="1"/>
            </p:cNvSpPr>
            <p:nvPr/>
          </p:nvSpPr>
          <p:spPr bwMode="auto">
            <a:xfrm>
              <a:off x="3167145" y="3790950"/>
              <a:ext cx="30404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2997" name="Line 21"/>
            <p:cNvSpPr>
              <a:spLocks noChangeShapeType="1"/>
            </p:cNvSpPr>
            <p:nvPr/>
          </p:nvSpPr>
          <p:spPr bwMode="auto">
            <a:xfrm>
              <a:off x="3167145" y="4133850"/>
              <a:ext cx="30404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2998" name="Line 22"/>
            <p:cNvSpPr>
              <a:spLocks noChangeShapeType="1"/>
            </p:cNvSpPr>
            <p:nvPr/>
          </p:nvSpPr>
          <p:spPr bwMode="auto">
            <a:xfrm>
              <a:off x="3167145" y="4476750"/>
              <a:ext cx="30404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2999" name="Line 23"/>
            <p:cNvSpPr>
              <a:spLocks noChangeShapeType="1"/>
            </p:cNvSpPr>
            <p:nvPr/>
          </p:nvSpPr>
          <p:spPr bwMode="auto">
            <a:xfrm>
              <a:off x="3167145" y="3105150"/>
              <a:ext cx="30404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3000" name="Line 24"/>
            <p:cNvSpPr>
              <a:spLocks noChangeShapeType="1"/>
            </p:cNvSpPr>
            <p:nvPr/>
          </p:nvSpPr>
          <p:spPr bwMode="auto">
            <a:xfrm>
              <a:off x="3167145" y="2762250"/>
              <a:ext cx="30404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3001" name="Line 25"/>
            <p:cNvSpPr>
              <a:spLocks noChangeShapeType="1"/>
            </p:cNvSpPr>
            <p:nvPr/>
          </p:nvSpPr>
          <p:spPr bwMode="auto">
            <a:xfrm>
              <a:off x="3167145" y="2419350"/>
              <a:ext cx="30404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3002" name="Line 26"/>
            <p:cNvSpPr>
              <a:spLocks noChangeShapeType="1"/>
            </p:cNvSpPr>
            <p:nvPr/>
          </p:nvSpPr>
          <p:spPr bwMode="auto">
            <a:xfrm>
              <a:off x="3160812" y="4819650"/>
              <a:ext cx="30404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3003" name="Line 27"/>
            <p:cNvSpPr>
              <a:spLocks noChangeShapeType="1"/>
            </p:cNvSpPr>
            <p:nvPr/>
          </p:nvSpPr>
          <p:spPr bwMode="auto">
            <a:xfrm>
              <a:off x="3160812" y="2076450"/>
              <a:ext cx="30404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3004" name="Text Box 28"/>
            <p:cNvSpPr txBox="1">
              <a:spLocks noChangeArrowheads="1"/>
            </p:cNvSpPr>
            <p:nvPr/>
          </p:nvSpPr>
          <p:spPr bwMode="auto">
            <a:xfrm>
              <a:off x="5394312" y="1708150"/>
              <a:ext cx="2455837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b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Good Pattern</a:t>
              </a:r>
            </a:p>
          </p:txBody>
        </p:sp>
        <p:sp>
          <p:nvSpPr>
            <p:cNvPr id="383005" name="Text Box 29"/>
            <p:cNvSpPr txBox="1">
              <a:spLocks noChangeArrowheads="1"/>
            </p:cNvSpPr>
            <p:nvPr/>
          </p:nvSpPr>
          <p:spPr bwMode="auto">
            <a:xfrm rot="16200000">
              <a:off x="1664235" y="3093629"/>
              <a:ext cx="1291340" cy="6199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Residual</a:t>
              </a:r>
            </a:p>
          </p:txBody>
        </p:sp>
        <p:sp>
          <p:nvSpPr>
            <p:cNvPr id="383006" name="Oval 30"/>
            <p:cNvSpPr>
              <a:spLocks noChangeArrowheads="1"/>
            </p:cNvSpPr>
            <p:nvPr/>
          </p:nvSpPr>
          <p:spPr bwMode="auto">
            <a:xfrm rot="1579004">
              <a:off x="8270473" y="369887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07" name="Oval 31"/>
            <p:cNvSpPr>
              <a:spLocks noChangeArrowheads="1"/>
            </p:cNvSpPr>
            <p:nvPr/>
          </p:nvSpPr>
          <p:spPr bwMode="auto">
            <a:xfrm rot="1579004">
              <a:off x="6319511" y="385127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08" name="Oval 32"/>
            <p:cNvSpPr>
              <a:spLocks noChangeArrowheads="1"/>
            </p:cNvSpPr>
            <p:nvPr/>
          </p:nvSpPr>
          <p:spPr bwMode="auto">
            <a:xfrm rot="1579004">
              <a:off x="5092770" y="3113088"/>
              <a:ext cx="187918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09" name="Oval 33"/>
            <p:cNvSpPr>
              <a:spLocks noChangeArrowheads="1"/>
            </p:cNvSpPr>
            <p:nvPr/>
          </p:nvSpPr>
          <p:spPr bwMode="auto">
            <a:xfrm rot="1579004">
              <a:off x="7206312" y="3816350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11" name="Line 35"/>
            <p:cNvSpPr>
              <a:spLocks noChangeShapeType="1"/>
            </p:cNvSpPr>
            <p:nvPr/>
          </p:nvSpPr>
          <p:spPr bwMode="auto">
            <a:xfrm>
              <a:off x="3547203" y="3448050"/>
              <a:ext cx="5485496" cy="0"/>
            </a:xfrm>
            <a:prstGeom prst="lin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rgbClr val="000000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3012" name="Oval 36"/>
            <p:cNvSpPr>
              <a:spLocks noChangeArrowheads="1"/>
            </p:cNvSpPr>
            <p:nvPr/>
          </p:nvSpPr>
          <p:spPr bwMode="auto">
            <a:xfrm rot="1579004">
              <a:off x="6351182" y="3340100"/>
              <a:ext cx="187918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13" name="Oval 37"/>
            <p:cNvSpPr>
              <a:spLocks noChangeArrowheads="1"/>
            </p:cNvSpPr>
            <p:nvPr/>
          </p:nvSpPr>
          <p:spPr bwMode="auto">
            <a:xfrm rot="1579004">
              <a:off x="5322916" y="3452813"/>
              <a:ext cx="187917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014" name="Oval 38"/>
            <p:cNvSpPr>
              <a:spLocks noChangeArrowheads="1"/>
            </p:cNvSpPr>
            <p:nvPr/>
          </p:nvSpPr>
          <p:spPr bwMode="auto">
            <a:xfrm rot="1579004">
              <a:off x="7753172" y="3341688"/>
              <a:ext cx="187918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2856922" y="1357158"/>
                  <a:ext cx="1308527" cy="492247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oMath>
                    </m:oMathPara>
                  </a14:m>
                  <a:endPara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6922" y="1357158"/>
                  <a:ext cx="1308527" cy="492247"/>
                </a:xfrm>
                <a:prstGeom prst="rect">
                  <a:avLst/>
                </a:prstGeom>
                <a:blipFill>
                  <a:blip r:embed="rId3"/>
                  <a:stretch>
                    <a:fillRect t="-6557" r="-32813" b="-4918"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574173" y="1012635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Residual Plot Against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1C7EDA-1D95-4435-9F0B-691BEBD0F7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1306" y="1650802"/>
            <a:ext cx="3917561" cy="2591891"/>
          </a:xfrm>
          <a:prstGeom prst="rect">
            <a:avLst/>
          </a:prstGeom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3DBFB8D2-8DA9-405D-9816-4436031CC353}"/>
              </a:ext>
            </a:extLst>
          </p:cNvPr>
          <p:cNvGrpSpPr/>
          <p:nvPr/>
        </p:nvGrpSpPr>
        <p:grpSpPr>
          <a:xfrm>
            <a:off x="832972" y="4283725"/>
            <a:ext cx="3880432" cy="2296181"/>
            <a:chOff x="1697590" y="1295400"/>
            <a:chExt cx="8715984" cy="4267200"/>
          </a:xfrm>
        </p:grpSpPr>
        <p:sp>
          <p:nvSpPr>
            <p:cNvPr id="43" name="Rectangle 3">
              <a:extLst>
                <a:ext uri="{FF2B5EF4-FFF2-40B4-BE49-F238E27FC236}">
                  <a16:creationId xmlns:a16="http://schemas.microsoft.com/office/drawing/2014/main" id="{46FA1376-9EF8-4FB1-AFD0-BDF8C6D62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7590" y="1295400"/>
              <a:ext cx="8715984" cy="4267200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4">
              <a:extLst>
                <a:ext uri="{FF2B5EF4-FFF2-40B4-BE49-F238E27FC236}">
                  <a16:creationId xmlns:a16="http://schemas.microsoft.com/office/drawing/2014/main" id="{BE7323DD-1D16-472D-8A4C-7714FDE61F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9168" y="1847850"/>
              <a:ext cx="0" cy="33147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5">
              <a:extLst>
                <a:ext uri="{FF2B5EF4-FFF2-40B4-BE49-F238E27FC236}">
                  <a16:creationId xmlns:a16="http://schemas.microsoft.com/office/drawing/2014/main" id="{B586F4BB-35E6-47CA-9F1F-87B99AF45E0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6384965" y="2096753"/>
              <a:ext cx="0" cy="613159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6">
              <a:extLst>
                <a:ext uri="{FF2B5EF4-FFF2-40B4-BE49-F238E27FC236}">
                  <a16:creationId xmlns:a16="http://schemas.microsoft.com/office/drawing/2014/main" id="{74DC3E4E-0378-4F7C-9884-914CD11DB4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71960" y="4967288"/>
              <a:ext cx="479286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i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x</a:t>
              </a:r>
              <a:endPara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47" name="Text Box 8">
              <a:extLst>
                <a:ext uri="{FF2B5EF4-FFF2-40B4-BE49-F238E27FC236}">
                  <a16:creationId xmlns:a16="http://schemas.microsoft.com/office/drawing/2014/main" id="{448BCEDC-5A8F-4BDE-A3CD-8AAA057285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4368" y="3233738"/>
              <a:ext cx="506182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8" name="Line 10">
              <a:extLst>
                <a:ext uri="{FF2B5EF4-FFF2-40B4-BE49-F238E27FC236}">
                  <a16:creationId xmlns:a16="http://schemas.microsoft.com/office/drawing/2014/main" id="{34C26751-C47D-4014-A4E5-86A1B67553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147" y="3448050"/>
              <a:ext cx="304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11">
              <a:extLst>
                <a:ext uri="{FF2B5EF4-FFF2-40B4-BE49-F238E27FC236}">
                  <a16:creationId xmlns:a16="http://schemas.microsoft.com/office/drawing/2014/main" id="{F81613A3-EA85-4EAD-A3F3-2976DF1F0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147" y="3790950"/>
              <a:ext cx="304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12">
              <a:extLst>
                <a:ext uri="{FF2B5EF4-FFF2-40B4-BE49-F238E27FC236}">
                  <a16:creationId xmlns:a16="http://schemas.microsoft.com/office/drawing/2014/main" id="{71199B6F-8C9D-4B0A-9437-4C3A4B4773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147" y="4133850"/>
              <a:ext cx="304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13">
              <a:extLst>
                <a:ext uri="{FF2B5EF4-FFF2-40B4-BE49-F238E27FC236}">
                  <a16:creationId xmlns:a16="http://schemas.microsoft.com/office/drawing/2014/main" id="{ADF05DB8-120B-4BBE-9687-9A38A12A4D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147" y="4476750"/>
              <a:ext cx="304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14">
              <a:extLst>
                <a:ext uri="{FF2B5EF4-FFF2-40B4-BE49-F238E27FC236}">
                  <a16:creationId xmlns:a16="http://schemas.microsoft.com/office/drawing/2014/main" id="{80E01FF5-4802-402D-A196-00B25FD1B7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147" y="3105150"/>
              <a:ext cx="304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15">
              <a:extLst>
                <a:ext uri="{FF2B5EF4-FFF2-40B4-BE49-F238E27FC236}">
                  <a16:creationId xmlns:a16="http://schemas.microsoft.com/office/drawing/2014/main" id="{15CA893A-7E94-4979-939E-A076B4C096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147" y="2762250"/>
              <a:ext cx="304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16">
              <a:extLst>
                <a:ext uri="{FF2B5EF4-FFF2-40B4-BE49-F238E27FC236}">
                  <a16:creationId xmlns:a16="http://schemas.microsoft.com/office/drawing/2014/main" id="{C27E9460-E0DE-49E5-95EE-06352D6B16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147" y="2419350"/>
              <a:ext cx="304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17">
              <a:extLst>
                <a:ext uri="{FF2B5EF4-FFF2-40B4-BE49-F238E27FC236}">
                  <a16:creationId xmlns:a16="http://schemas.microsoft.com/office/drawing/2014/main" id="{97594174-1CB7-4BFE-B55A-0FEA48C8F1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0812" y="4819650"/>
              <a:ext cx="304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18">
              <a:extLst>
                <a:ext uri="{FF2B5EF4-FFF2-40B4-BE49-F238E27FC236}">
                  <a16:creationId xmlns:a16="http://schemas.microsoft.com/office/drawing/2014/main" id="{EFF132B4-DB21-446B-A9DA-8F351235C3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0812" y="2076450"/>
              <a:ext cx="304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Text Box 19">
              <a:extLst>
                <a:ext uri="{FF2B5EF4-FFF2-40B4-BE49-F238E27FC236}">
                  <a16:creationId xmlns:a16="http://schemas.microsoft.com/office/drawing/2014/main" id="{7698BABD-908D-49C4-983F-36929A2D43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664237" y="3093117"/>
              <a:ext cx="1291340" cy="6209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Residual</a:t>
              </a:r>
            </a:p>
          </p:txBody>
        </p:sp>
        <p:sp>
          <p:nvSpPr>
            <p:cNvPr id="58" name="Line 20">
              <a:extLst>
                <a:ext uri="{FF2B5EF4-FFF2-40B4-BE49-F238E27FC236}">
                  <a16:creationId xmlns:a16="http://schemas.microsoft.com/office/drawing/2014/main" id="{B5CC213B-A1BF-4B49-86F6-672DA8B96F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7203" y="3448050"/>
              <a:ext cx="54854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22">
              <a:extLst>
                <a:ext uri="{FF2B5EF4-FFF2-40B4-BE49-F238E27FC236}">
                  <a16:creationId xmlns:a16="http://schemas.microsoft.com/office/drawing/2014/main" id="{D7C2FCF0-9E27-4204-AD26-75D9D08511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4956" y="1778226"/>
              <a:ext cx="4624373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5" b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Model Form Not Adequate</a:t>
              </a:r>
            </a:p>
          </p:txBody>
        </p:sp>
        <p:sp>
          <p:nvSpPr>
            <p:cNvPr id="60" name="Oval 23">
              <a:extLst>
                <a:ext uri="{FF2B5EF4-FFF2-40B4-BE49-F238E27FC236}">
                  <a16:creationId xmlns:a16="http://schemas.microsoft.com/office/drawing/2014/main" id="{BC00C35B-4EA9-4A12-9A4A-5C104DBC3E3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5572065" y="3492500"/>
              <a:ext cx="187917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Oval 24">
              <a:extLst>
                <a:ext uri="{FF2B5EF4-FFF2-40B4-BE49-F238E27FC236}">
                  <a16:creationId xmlns:a16="http://schemas.microsoft.com/office/drawing/2014/main" id="{B80A3C6B-0773-48F3-B1E2-5EBAE6B390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7470240" y="371157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Oval 25">
              <a:extLst>
                <a:ext uri="{FF2B5EF4-FFF2-40B4-BE49-F238E27FC236}">
                  <a16:creationId xmlns:a16="http://schemas.microsoft.com/office/drawing/2014/main" id="{964EC1AF-8B77-4458-AEEC-69A5345567E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5671302" y="3957638"/>
              <a:ext cx="190029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Oval 26">
              <a:extLst>
                <a:ext uri="{FF2B5EF4-FFF2-40B4-BE49-F238E27FC236}">
                  <a16:creationId xmlns:a16="http://schemas.microsoft.com/office/drawing/2014/main" id="{BBCA7C4E-AE02-45C6-B3B6-54E65EDDF51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4091952" y="279082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A9B3D7AA-EC73-4763-8F71-EAD86F8A709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3923037" y="3119438"/>
              <a:ext cx="190029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Oval 28">
              <a:extLst>
                <a:ext uri="{FF2B5EF4-FFF2-40B4-BE49-F238E27FC236}">
                  <a16:creationId xmlns:a16="http://schemas.microsoft.com/office/drawing/2014/main" id="{507513A8-C287-42D0-9A7E-2137AB16820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6072473" y="3873500"/>
              <a:ext cx="187918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Oval 29">
              <a:extLst>
                <a:ext uri="{FF2B5EF4-FFF2-40B4-BE49-F238E27FC236}">
                  <a16:creationId xmlns:a16="http://schemas.microsoft.com/office/drawing/2014/main" id="{14CA39D0-CE99-4FDB-8D7E-34362348AA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4662038" y="362902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Oval 30">
              <a:extLst>
                <a:ext uri="{FF2B5EF4-FFF2-40B4-BE49-F238E27FC236}">
                  <a16:creationId xmlns:a16="http://schemas.microsoft.com/office/drawing/2014/main" id="{BBB0A7D0-E52B-4872-B2D2-B94BD5A5E2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8433052" y="2889250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Oval 31">
              <a:extLst>
                <a:ext uri="{FF2B5EF4-FFF2-40B4-BE49-F238E27FC236}">
                  <a16:creationId xmlns:a16="http://schemas.microsoft.com/office/drawing/2014/main" id="{DDEF2891-790E-410D-BF41-CBDF414BF5A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4993533" y="3738563"/>
              <a:ext cx="187917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Oval 32">
              <a:extLst>
                <a:ext uri="{FF2B5EF4-FFF2-40B4-BE49-F238E27FC236}">
                  <a16:creationId xmlns:a16="http://schemas.microsoft.com/office/drawing/2014/main" id="{AC6A596A-C1D1-4000-9D8E-98D3733ACDB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6522209" y="4387850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Oval 33">
              <a:extLst>
                <a:ext uri="{FF2B5EF4-FFF2-40B4-BE49-F238E27FC236}">
                  <a16:creationId xmlns:a16="http://schemas.microsoft.com/office/drawing/2014/main" id="{F3B862F8-78F9-44B0-AA9F-EAA681226A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6936049" y="381952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Oval 34">
              <a:extLst>
                <a:ext uri="{FF2B5EF4-FFF2-40B4-BE49-F238E27FC236}">
                  <a16:creationId xmlns:a16="http://schemas.microsoft.com/office/drawing/2014/main" id="{A79EB07D-36DA-4195-8ED8-45E2D33CA04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7905195" y="2732088"/>
              <a:ext cx="187918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Oval 35">
              <a:extLst>
                <a:ext uri="{FF2B5EF4-FFF2-40B4-BE49-F238E27FC236}">
                  <a16:creationId xmlns:a16="http://schemas.microsoft.com/office/drawing/2014/main" id="{FCD04DC8-81C1-4B34-BC18-8890FE33129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8270473" y="318452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Oval 36">
              <a:extLst>
                <a:ext uri="{FF2B5EF4-FFF2-40B4-BE49-F238E27FC236}">
                  <a16:creationId xmlns:a16="http://schemas.microsoft.com/office/drawing/2014/main" id="{E08329A1-CB0E-4E09-957D-421EBEA7659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4497346" y="319087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Oval 37">
              <a:extLst>
                <a:ext uri="{FF2B5EF4-FFF2-40B4-BE49-F238E27FC236}">
                  <a16:creationId xmlns:a16="http://schemas.microsoft.com/office/drawing/2014/main" id="{BEC1900D-8FF2-46A6-9EA4-3E3F0D77ED8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4928078" y="3952875"/>
              <a:ext cx="190029" cy="1476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Oval 38">
              <a:extLst>
                <a:ext uri="{FF2B5EF4-FFF2-40B4-BE49-F238E27FC236}">
                  <a16:creationId xmlns:a16="http://schemas.microsoft.com/office/drawing/2014/main" id="{B3129EC6-176B-41E5-A7BA-FA81C4651E6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7170417" y="4275138"/>
              <a:ext cx="187918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Oval 39">
              <a:extLst>
                <a:ext uri="{FF2B5EF4-FFF2-40B4-BE49-F238E27FC236}">
                  <a16:creationId xmlns:a16="http://schemas.microsoft.com/office/drawing/2014/main" id="{11E10D45-3788-4264-856F-0D9349A96D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6308954" y="4046538"/>
              <a:ext cx="187918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Oval 40">
              <a:extLst>
                <a:ext uri="{FF2B5EF4-FFF2-40B4-BE49-F238E27FC236}">
                  <a16:creationId xmlns:a16="http://schemas.microsoft.com/office/drawing/2014/main" id="{0FD8F877-F49F-4804-A272-012F0247AF9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8006544" y="3665538"/>
              <a:ext cx="187918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Oval 41">
              <a:extLst>
                <a:ext uri="{FF2B5EF4-FFF2-40B4-BE49-F238E27FC236}">
                  <a16:creationId xmlns:a16="http://schemas.microsoft.com/office/drawing/2014/main" id="{DFD6F9E0-4C29-4317-A504-2267B57923C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79004">
              <a:off x="7829183" y="3455988"/>
              <a:ext cx="187918" cy="1476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B8BE1F37-5485-4774-ABA7-54A840E04100}"/>
                    </a:ext>
                  </a:extLst>
                </p:cNvPr>
                <p:cNvSpPr txBox="1"/>
                <p:nvPr/>
              </p:nvSpPr>
              <p:spPr>
                <a:xfrm>
                  <a:off x="2856922" y="1357158"/>
                  <a:ext cx="1310692" cy="492247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̂"/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oMath>
                    </m:oMathPara>
                  </a14:m>
                  <a:endPara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6922" y="1357158"/>
                  <a:ext cx="1310692" cy="492247"/>
                </a:xfrm>
                <a:prstGeom prst="rect">
                  <a:avLst/>
                </a:prstGeom>
                <a:blipFill>
                  <a:blip r:embed="rId5"/>
                  <a:stretch>
                    <a:fillRect t="-6557" r="-32813" b="-4918"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98160158"/>
      </p:ext>
    </p:extLst>
  </p:cSld>
  <p:clrMapOvr>
    <a:masterClrMapping/>
  </p:clrMapOvr>
  <p:transition>
    <p:zo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ChangeArrowheads="1"/>
          </p:cNvSpPr>
          <p:nvPr/>
        </p:nvSpPr>
        <p:spPr bwMode="auto">
          <a:xfrm>
            <a:off x="666122" y="1689598"/>
            <a:ext cx="7772400" cy="4571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Residuals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90627" y="2130149"/>
            <a:ext cx="5465632" cy="2026695"/>
            <a:chOff x="2514599" y="1701483"/>
            <a:chExt cx="7269481" cy="2695575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514599" y="1701483"/>
              <a:ext cx="7269481" cy="26955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44450" dist="27940" dir="5400000" algn="ctr" rotWithShape="0">
                <a:srgbClr val="000000">
                  <a:alpha val="31999"/>
                </a:srgbClr>
              </a:outerShdw>
            </a:effec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75"/>
            <p:cNvSpPr>
              <a:spLocks noChangeArrowheads="1"/>
            </p:cNvSpPr>
            <p:nvPr/>
          </p:nvSpPr>
          <p:spPr bwMode="auto">
            <a:xfrm>
              <a:off x="3089741" y="1776413"/>
              <a:ext cx="1399564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 u="sng" dirty="0">
                  <a:solidFill>
                    <a:srgbClr val="000000"/>
                  </a:solidFill>
                  <a:latin typeface="+mn-lt"/>
                </a:rPr>
                <a:t>Observation</a:t>
              </a:r>
              <a:endParaRPr lang="en-US" altLang="en-US" sz="1353" u="sng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9" name="Rectangle 176"/>
            <p:cNvSpPr>
              <a:spLocks noChangeArrowheads="1"/>
            </p:cNvSpPr>
            <p:nvPr/>
          </p:nvSpPr>
          <p:spPr bwMode="auto">
            <a:xfrm>
              <a:off x="5245192" y="1776413"/>
              <a:ext cx="2578757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 u="sng" dirty="0">
                  <a:solidFill>
                    <a:srgbClr val="000000"/>
                  </a:solidFill>
                  <a:latin typeface="+mn-lt"/>
                </a:rPr>
                <a:t>Predicted tractors sold</a:t>
              </a:r>
              <a:endParaRPr lang="en-US" altLang="en-US" sz="1353" u="sng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0" name="Rectangle 177"/>
            <p:cNvSpPr>
              <a:spLocks noChangeArrowheads="1"/>
            </p:cNvSpPr>
            <p:nvPr/>
          </p:nvSpPr>
          <p:spPr bwMode="auto">
            <a:xfrm>
              <a:off x="8224860" y="1776413"/>
              <a:ext cx="1071739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 u="sng" dirty="0">
                  <a:solidFill>
                    <a:srgbClr val="000000"/>
                  </a:solidFill>
                  <a:latin typeface="+mn-lt"/>
                </a:rPr>
                <a:t>Residuals</a:t>
              </a:r>
              <a:endParaRPr lang="en-US" altLang="en-US" sz="1353" u="sng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1" name="Rectangle 178"/>
            <p:cNvSpPr>
              <a:spLocks noChangeArrowheads="1"/>
            </p:cNvSpPr>
            <p:nvPr/>
          </p:nvSpPr>
          <p:spPr bwMode="auto">
            <a:xfrm>
              <a:off x="3726826" y="2219325"/>
              <a:ext cx="142848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1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2" name="Rectangle 179"/>
            <p:cNvSpPr>
              <a:spLocks noChangeArrowheads="1"/>
            </p:cNvSpPr>
            <p:nvPr/>
          </p:nvSpPr>
          <p:spPr bwMode="auto">
            <a:xfrm>
              <a:off x="6167488" y="2219325"/>
              <a:ext cx="285694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15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3" name="Rectangle 180"/>
            <p:cNvSpPr>
              <a:spLocks noChangeArrowheads="1"/>
            </p:cNvSpPr>
            <p:nvPr/>
          </p:nvSpPr>
          <p:spPr bwMode="auto">
            <a:xfrm>
              <a:off x="8640247" y="2219325"/>
              <a:ext cx="230261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-1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4" name="Rectangle 181"/>
            <p:cNvSpPr>
              <a:spLocks noChangeArrowheads="1"/>
            </p:cNvSpPr>
            <p:nvPr/>
          </p:nvSpPr>
          <p:spPr bwMode="auto">
            <a:xfrm>
              <a:off x="3726826" y="2662238"/>
              <a:ext cx="142848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2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5" name="Rectangle 182"/>
            <p:cNvSpPr>
              <a:spLocks noChangeArrowheads="1"/>
            </p:cNvSpPr>
            <p:nvPr/>
          </p:nvSpPr>
          <p:spPr bwMode="auto">
            <a:xfrm>
              <a:off x="6167488" y="2662238"/>
              <a:ext cx="285694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25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6" name="Rectangle 183"/>
            <p:cNvSpPr>
              <a:spLocks noChangeArrowheads="1"/>
            </p:cNvSpPr>
            <p:nvPr/>
          </p:nvSpPr>
          <p:spPr bwMode="auto">
            <a:xfrm>
              <a:off x="8640247" y="2662238"/>
              <a:ext cx="230261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-1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7" name="Rectangle 184"/>
            <p:cNvSpPr>
              <a:spLocks noChangeArrowheads="1"/>
            </p:cNvSpPr>
            <p:nvPr/>
          </p:nvSpPr>
          <p:spPr bwMode="auto">
            <a:xfrm>
              <a:off x="3726826" y="3105151"/>
              <a:ext cx="142848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3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8" name="Rectangle 185"/>
            <p:cNvSpPr>
              <a:spLocks noChangeArrowheads="1"/>
            </p:cNvSpPr>
            <p:nvPr/>
          </p:nvSpPr>
          <p:spPr bwMode="auto">
            <a:xfrm>
              <a:off x="6167488" y="3105151"/>
              <a:ext cx="285694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20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9" name="Rectangle 186"/>
            <p:cNvSpPr>
              <a:spLocks noChangeArrowheads="1"/>
            </p:cNvSpPr>
            <p:nvPr/>
          </p:nvSpPr>
          <p:spPr bwMode="auto">
            <a:xfrm>
              <a:off x="8640247" y="3105151"/>
              <a:ext cx="230261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-2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0" name="Rectangle 187"/>
            <p:cNvSpPr>
              <a:spLocks noChangeArrowheads="1"/>
            </p:cNvSpPr>
            <p:nvPr/>
          </p:nvSpPr>
          <p:spPr bwMode="auto">
            <a:xfrm>
              <a:off x="3726826" y="3548063"/>
              <a:ext cx="142848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4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1" name="Rectangle 188"/>
            <p:cNvSpPr>
              <a:spLocks noChangeArrowheads="1"/>
            </p:cNvSpPr>
            <p:nvPr/>
          </p:nvSpPr>
          <p:spPr bwMode="auto">
            <a:xfrm>
              <a:off x="6167488" y="3548063"/>
              <a:ext cx="285694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15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2" name="Rectangle 189"/>
            <p:cNvSpPr>
              <a:spLocks noChangeArrowheads="1"/>
            </p:cNvSpPr>
            <p:nvPr/>
          </p:nvSpPr>
          <p:spPr bwMode="auto">
            <a:xfrm>
              <a:off x="8636025" y="3548063"/>
              <a:ext cx="206810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 dirty="0">
                  <a:solidFill>
                    <a:srgbClr val="000000"/>
                  </a:solidFill>
                  <a:latin typeface="+mn-lt"/>
                </a:rPr>
                <a:t> 2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" name="Rectangle 190"/>
            <p:cNvSpPr>
              <a:spLocks noChangeArrowheads="1"/>
            </p:cNvSpPr>
            <p:nvPr/>
          </p:nvSpPr>
          <p:spPr bwMode="auto">
            <a:xfrm>
              <a:off x="3726826" y="3990976"/>
              <a:ext cx="142848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5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4" name="Rectangle 191"/>
            <p:cNvSpPr>
              <a:spLocks noChangeArrowheads="1"/>
            </p:cNvSpPr>
            <p:nvPr/>
          </p:nvSpPr>
          <p:spPr bwMode="auto">
            <a:xfrm>
              <a:off x="6167488" y="3990976"/>
              <a:ext cx="285694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>
                  <a:solidFill>
                    <a:srgbClr val="000000"/>
                  </a:solidFill>
                  <a:latin typeface="+mn-lt"/>
                </a:rPr>
                <a:t>25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5" name="Rectangle 192"/>
            <p:cNvSpPr>
              <a:spLocks noChangeArrowheads="1"/>
            </p:cNvSpPr>
            <p:nvPr/>
          </p:nvSpPr>
          <p:spPr bwMode="auto">
            <a:xfrm>
              <a:off x="8636025" y="3990976"/>
              <a:ext cx="206810" cy="3385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654" dirty="0">
                  <a:solidFill>
                    <a:srgbClr val="000000"/>
                  </a:solidFill>
                  <a:latin typeface="+mn-lt"/>
                </a:rPr>
                <a:t> 2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215" name="Rectangle 3"/>
          <p:cNvSpPr>
            <a:spLocks noChangeArrowheads="1"/>
          </p:cNvSpPr>
          <p:nvPr/>
        </p:nvSpPr>
        <p:spPr bwMode="auto">
          <a:xfrm>
            <a:off x="582105" y="1026533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Residual Plot Against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664809961"/>
      </p:ext>
    </p:extLst>
  </p:cSld>
  <p:clrMapOvr>
    <a:masterClrMapping/>
  </p:clrMapOvr>
  <p:transition>
    <p:zoom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0959" y="945824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Residual Plot Against 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x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7890542"/>
              </p:ext>
            </p:extLst>
          </p:nvPr>
        </p:nvGraphicFramePr>
        <p:xfrm>
          <a:off x="2047743" y="1891743"/>
          <a:ext cx="5048514" cy="3273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5212511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7B1EFBB-AAB2-4957-A969-2B3AC79F7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62" y="1058646"/>
            <a:ext cx="4693833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Simple Linear Regression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DDCBE7-257D-4480-88A0-C644FDDB5D77}"/>
              </a:ext>
            </a:extLst>
          </p:cNvPr>
          <p:cNvCxnSpPr/>
          <p:nvPr/>
        </p:nvCxnSpPr>
        <p:spPr>
          <a:xfrm>
            <a:off x="748145" y="1852551"/>
            <a:ext cx="0" cy="3930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F96C62-539A-41A7-95C8-750D829EA7D9}"/>
              </a:ext>
            </a:extLst>
          </p:cNvPr>
          <p:cNvCxnSpPr>
            <a:cxnSpLocks/>
          </p:cNvCxnSpPr>
          <p:nvPr/>
        </p:nvCxnSpPr>
        <p:spPr>
          <a:xfrm flipH="1">
            <a:off x="744335" y="5785560"/>
            <a:ext cx="53696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CC76FC0-8F1F-4B8B-9E19-803648CDE455}"/>
              </a:ext>
            </a:extLst>
          </p:cNvPr>
          <p:cNvCxnSpPr>
            <a:cxnSpLocks/>
          </p:cNvCxnSpPr>
          <p:nvPr/>
        </p:nvCxnSpPr>
        <p:spPr>
          <a:xfrm>
            <a:off x="1171125" y="3074072"/>
            <a:ext cx="3832284" cy="2059307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6921ECD-DE12-4225-B06F-12F5F3E68899}"/>
              </a:ext>
            </a:extLst>
          </p:cNvPr>
          <p:cNvSpPr txBox="1"/>
          <p:nvPr/>
        </p:nvSpPr>
        <p:spPr>
          <a:xfrm>
            <a:off x="501162" y="1738957"/>
            <a:ext cx="553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+mn-lt"/>
              </a:rPr>
              <a:t>y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BA2EA27-85F4-461C-9697-983ADF688DCE}"/>
              </a:ext>
            </a:extLst>
          </p:cNvPr>
          <p:cNvSpPr txBox="1"/>
          <p:nvPr/>
        </p:nvSpPr>
        <p:spPr>
          <a:xfrm>
            <a:off x="479350" y="5597835"/>
            <a:ext cx="5534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1525198-6BD9-45B2-B8CC-AF078A3322CD}"/>
              </a:ext>
            </a:extLst>
          </p:cNvPr>
          <p:cNvSpPr txBox="1"/>
          <p:nvPr/>
        </p:nvSpPr>
        <p:spPr>
          <a:xfrm>
            <a:off x="5933730" y="5732659"/>
            <a:ext cx="607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+mn-lt"/>
              </a:rPr>
              <a:t>x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0E50DEB-E26A-4475-B547-BE7404F59D4D}"/>
              </a:ext>
            </a:extLst>
          </p:cNvPr>
          <p:cNvGrpSpPr/>
          <p:nvPr/>
        </p:nvGrpSpPr>
        <p:grpSpPr>
          <a:xfrm>
            <a:off x="2067617" y="3942210"/>
            <a:ext cx="781853" cy="455303"/>
            <a:chOff x="2059946" y="3949910"/>
            <a:chExt cx="781853" cy="455303"/>
          </a:xfrm>
        </p:grpSpPr>
        <p:sp>
          <p:nvSpPr>
            <p:cNvPr id="52" name="Left Brace 51">
              <a:extLst>
                <a:ext uri="{FF2B5EF4-FFF2-40B4-BE49-F238E27FC236}">
                  <a16:creationId xmlns:a16="http://schemas.microsoft.com/office/drawing/2014/main" id="{B1DB4624-7413-4110-AE17-E30A1F141A32}"/>
                </a:ext>
              </a:extLst>
            </p:cNvPr>
            <p:cNvSpPr/>
            <p:nvPr/>
          </p:nvSpPr>
          <p:spPr>
            <a:xfrm>
              <a:off x="2603412" y="3949910"/>
              <a:ext cx="193599" cy="455303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3935D77-2081-4C03-A936-4AB2AA15189E}"/>
                </a:ext>
              </a:extLst>
            </p:cNvPr>
            <p:cNvSpPr txBox="1"/>
            <p:nvPr/>
          </p:nvSpPr>
          <p:spPr>
            <a:xfrm>
              <a:off x="2059946" y="3984940"/>
              <a:ext cx="7818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>
                  <a:solidFill>
                    <a:schemeClr val="accent1"/>
                  </a:solidFill>
                  <a:latin typeface="+mn-lt"/>
                </a:rPr>
                <a:t>error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C52ED6A-C7E8-44B4-B6C8-62FD89BBA430}"/>
              </a:ext>
            </a:extLst>
          </p:cNvPr>
          <p:cNvGrpSpPr/>
          <p:nvPr/>
        </p:nvGrpSpPr>
        <p:grpSpPr>
          <a:xfrm>
            <a:off x="1125405" y="2924066"/>
            <a:ext cx="3878004" cy="1931879"/>
            <a:chOff x="1125405" y="2924066"/>
            <a:chExt cx="3878004" cy="1931879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B9A2F96-702E-44ED-AF2F-E178B1E0D56E}"/>
                </a:ext>
              </a:extLst>
            </p:cNvPr>
            <p:cNvSpPr/>
            <p:nvPr/>
          </p:nvSpPr>
          <p:spPr>
            <a:xfrm>
              <a:off x="1125405" y="2924066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F6DA056-24B7-40F4-AFA3-136DBC25C12D}"/>
                </a:ext>
              </a:extLst>
            </p:cNvPr>
            <p:cNvSpPr/>
            <p:nvPr/>
          </p:nvSpPr>
          <p:spPr>
            <a:xfrm>
              <a:off x="2403232" y="3576247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DA6C405-99AC-4A3F-B7CB-5D0881C4BD02}"/>
                </a:ext>
              </a:extLst>
            </p:cNvPr>
            <p:cNvSpPr/>
            <p:nvPr/>
          </p:nvSpPr>
          <p:spPr>
            <a:xfrm>
              <a:off x="4499484" y="4744409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0A2D1BE-E47A-4488-BC8F-A151ED02B441}"/>
                </a:ext>
              </a:extLst>
            </p:cNvPr>
            <p:cNvSpPr/>
            <p:nvPr/>
          </p:nvSpPr>
          <p:spPr>
            <a:xfrm>
              <a:off x="3236953" y="4373155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A6A065F-F91E-41A8-B7A0-8BA73D6BDFE2}"/>
                </a:ext>
              </a:extLst>
            </p:cNvPr>
            <p:cNvSpPr/>
            <p:nvPr/>
          </p:nvSpPr>
          <p:spPr>
            <a:xfrm>
              <a:off x="1976177" y="3476897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A0C60AF-0544-49E6-9BFF-D1B1D7661806}"/>
                </a:ext>
              </a:extLst>
            </p:cNvPr>
            <p:cNvSpPr/>
            <p:nvPr/>
          </p:nvSpPr>
          <p:spPr>
            <a:xfrm>
              <a:off x="2803260" y="4343590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17501F8-592E-4331-8521-4EE47D7A9906}"/>
                </a:ext>
              </a:extLst>
            </p:cNvPr>
            <p:cNvSpPr/>
            <p:nvPr/>
          </p:nvSpPr>
          <p:spPr>
            <a:xfrm>
              <a:off x="4062884" y="4630664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EDC6AAF-0A3B-4531-A418-A496D9D95C3C}"/>
                </a:ext>
              </a:extLst>
            </p:cNvPr>
            <p:cNvSpPr/>
            <p:nvPr/>
          </p:nvSpPr>
          <p:spPr>
            <a:xfrm>
              <a:off x="4911969" y="4764505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CDF0B98-38C3-4341-BE7B-5D18FA082B74}"/>
                </a:ext>
              </a:extLst>
            </p:cNvPr>
            <p:cNvSpPr/>
            <p:nvPr/>
          </p:nvSpPr>
          <p:spPr>
            <a:xfrm>
              <a:off x="3637504" y="4519693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F9C0E86-D6D1-4513-970F-056FD4435D72}"/>
                </a:ext>
              </a:extLst>
            </p:cNvPr>
            <p:cNvSpPr/>
            <p:nvPr/>
          </p:nvSpPr>
          <p:spPr>
            <a:xfrm>
              <a:off x="1544372" y="3083672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918AC022-276F-4141-9AE7-93C550F58F81}"/>
                </a:ext>
              </a:extLst>
            </p:cNvPr>
            <p:cNvSpPr/>
            <p:nvPr/>
          </p:nvSpPr>
          <p:spPr>
            <a:xfrm>
              <a:off x="4395150" y="4112670"/>
              <a:ext cx="91440" cy="9144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E67E099-5671-43BF-AFB0-C30E17D96D00}"/>
              </a:ext>
            </a:extLst>
          </p:cNvPr>
          <p:cNvGrpSpPr/>
          <p:nvPr/>
        </p:nvGrpSpPr>
        <p:grpSpPr>
          <a:xfrm>
            <a:off x="4929277" y="4761091"/>
            <a:ext cx="915867" cy="338725"/>
            <a:chOff x="4983313" y="4754457"/>
            <a:chExt cx="915867" cy="338725"/>
          </a:xfrm>
        </p:grpSpPr>
        <p:sp>
          <p:nvSpPr>
            <p:cNvPr id="55" name="Left Brace 54">
              <a:extLst>
                <a:ext uri="{FF2B5EF4-FFF2-40B4-BE49-F238E27FC236}">
                  <a16:creationId xmlns:a16="http://schemas.microsoft.com/office/drawing/2014/main" id="{A50D6781-AF52-45AA-9072-1BC44E4EC83A}"/>
                </a:ext>
              </a:extLst>
            </p:cNvPr>
            <p:cNvSpPr/>
            <p:nvPr/>
          </p:nvSpPr>
          <p:spPr>
            <a:xfrm rot="10800000">
              <a:off x="4983313" y="4793177"/>
              <a:ext cx="160522" cy="300005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3B53BE7-18A0-4C72-9E3E-E1656C64B1C7}"/>
                </a:ext>
              </a:extLst>
            </p:cNvPr>
            <p:cNvSpPr txBox="1"/>
            <p:nvPr/>
          </p:nvSpPr>
          <p:spPr>
            <a:xfrm>
              <a:off x="5117327" y="4754457"/>
              <a:ext cx="7818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i="1" dirty="0">
                  <a:solidFill>
                    <a:schemeClr val="accent1"/>
                  </a:solidFill>
                  <a:latin typeface="+mn-lt"/>
                </a:rPr>
                <a:t>error</a:t>
              </a: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A74234EE-4B42-4E4C-95E5-00749A7EFA87}"/>
              </a:ext>
            </a:extLst>
          </p:cNvPr>
          <p:cNvSpPr txBox="1"/>
          <p:nvPr/>
        </p:nvSpPr>
        <p:spPr>
          <a:xfrm>
            <a:off x="5639840" y="1511473"/>
            <a:ext cx="31444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Simple Liner Regression fits a line which minimizes the sum of the squared errors?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F2A1744-C0FA-4102-AA4F-0E1F1B9AB207}"/>
                  </a:ext>
                </a:extLst>
              </p:cNvPr>
              <p:cNvSpPr txBox="1"/>
              <p:nvPr/>
            </p:nvSpPr>
            <p:spPr>
              <a:xfrm>
                <a:off x="6113961" y="2342470"/>
                <a:ext cx="1592359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𝑚𝑖𝑛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𝑒𝑟𝑟𝑜𝑟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F2A1744-C0FA-4102-AA4F-0E1F1B9AB2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3961" y="2342470"/>
                <a:ext cx="1592359" cy="6707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A6A4085-8AC6-46C6-AFCE-926B048A40FB}"/>
              </a:ext>
            </a:extLst>
          </p:cNvPr>
          <p:cNvCxnSpPr>
            <a:cxnSpLocks/>
          </p:cNvCxnSpPr>
          <p:nvPr/>
        </p:nvCxnSpPr>
        <p:spPr>
          <a:xfrm>
            <a:off x="1171125" y="3074072"/>
            <a:ext cx="4023870" cy="172573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34F32E2-D43D-49E9-9849-E2E6400416C5}"/>
              </a:ext>
            </a:extLst>
          </p:cNvPr>
          <p:cNvCxnSpPr>
            <a:cxnSpLocks/>
          </p:cNvCxnSpPr>
          <p:nvPr/>
        </p:nvCxnSpPr>
        <p:spPr>
          <a:xfrm>
            <a:off x="1353251" y="2924066"/>
            <a:ext cx="3489635" cy="237136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6E2CACB2-86F1-4756-9D2E-22D13097E55C}"/>
              </a:ext>
            </a:extLst>
          </p:cNvPr>
          <p:cNvSpPr txBox="1"/>
          <p:nvPr/>
        </p:nvSpPr>
        <p:spPr>
          <a:xfrm>
            <a:off x="5662328" y="3021807"/>
            <a:ext cx="31444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This line is considered BLUE (Best Linear Unbiased Estimator), and under certain conditions is accepted as a good description or predictor of the data.</a:t>
            </a:r>
          </a:p>
        </p:txBody>
      </p:sp>
    </p:spTree>
    <p:extLst>
      <p:ext uri="{BB962C8B-B14F-4D97-AF65-F5344CB8AC3E}">
        <p14:creationId xmlns:p14="http://schemas.microsoft.com/office/powerpoint/2010/main" val="248537625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57" grpId="0"/>
      <p:bldP spid="57" grpId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ChangeArrowheads="1"/>
          </p:cNvSpPr>
          <p:nvPr/>
        </p:nvSpPr>
        <p:spPr bwMode="auto">
          <a:xfrm>
            <a:off x="662947" y="1685184"/>
            <a:ext cx="7772400" cy="40223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Standardized Residual for Observation </a:t>
            </a:r>
            <a:r>
              <a:rPr lang="en-US" sz="1805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8099" name="Rectangle 3"/>
          <p:cNvSpPr>
            <a:spLocks noChangeArrowheads="1"/>
          </p:cNvSpPr>
          <p:nvPr/>
        </p:nvSpPr>
        <p:spPr bwMode="auto">
          <a:xfrm>
            <a:off x="479095" y="1068956"/>
            <a:ext cx="7772400" cy="4404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Standardized Residuals</a:t>
            </a:r>
          </a:p>
        </p:txBody>
      </p:sp>
      <p:sp>
        <p:nvSpPr>
          <p:cNvPr id="388111" name="Text Box 15"/>
          <p:cNvSpPr txBox="1">
            <a:spLocks noChangeArrowheads="1"/>
          </p:cNvSpPr>
          <p:nvPr/>
        </p:nvSpPr>
        <p:spPr bwMode="auto">
          <a:xfrm>
            <a:off x="4365295" y="3362266"/>
            <a:ext cx="842025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86307" y="4308115"/>
                <a:ext cx="2221057" cy="69660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h</m:t>
                          </m:r>
                        </m:e>
                        <m: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5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6307" y="4308115"/>
                <a:ext cx="2221057" cy="6966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88352" y="3737808"/>
                <a:ext cx="2005549" cy="441852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𝑠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352" y="3737808"/>
                <a:ext cx="2005549" cy="441852"/>
              </a:xfrm>
              <a:prstGeom prst="rect">
                <a:avLst/>
              </a:prstGeom>
              <a:blipFill>
                <a:blip r:embed="rId4"/>
                <a:stretch>
                  <a:fillRect b="-1370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94823" y="2171812"/>
                <a:ext cx="908647" cy="704232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5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5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4823" y="2171812"/>
                <a:ext cx="908647" cy="7042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6157319"/>
      </p:ext>
    </p:extLst>
  </p:cSld>
  <p:clrMapOvr>
    <a:masterClrMapping/>
  </p:clrMapOvr>
  <p:transition>
    <p:zoom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ChangeArrowheads="1"/>
          </p:cNvSpPr>
          <p:nvPr/>
        </p:nvSpPr>
        <p:spPr bwMode="auto">
          <a:xfrm>
            <a:off x="544398" y="1077292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Standardized Residual Plot</a:t>
            </a:r>
          </a:p>
        </p:txBody>
      </p:sp>
      <p:sp>
        <p:nvSpPr>
          <p:cNvPr id="389123" name="Rectangle 3"/>
          <p:cNvSpPr>
            <a:spLocks noChangeArrowheads="1"/>
          </p:cNvSpPr>
          <p:nvPr/>
        </p:nvSpPr>
        <p:spPr bwMode="auto">
          <a:xfrm>
            <a:off x="666122" y="1689597"/>
            <a:ext cx="7772400" cy="673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standardized residual plot can provide insight about the assumption that the error term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has a normal distribution.</a:t>
            </a:r>
          </a:p>
        </p:txBody>
      </p:sp>
      <p:sp>
        <p:nvSpPr>
          <p:cNvPr id="389124" name="Rectangle 4"/>
          <p:cNvSpPr>
            <a:spLocks noChangeArrowheads="1"/>
          </p:cNvSpPr>
          <p:nvPr/>
        </p:nvSpPr>
        <p:spPr bwMode="auto">
          <a:xfrm>
            <a:off x="675647" y="2403596"/>
            <a:ext cx="7772400" cy="733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this assumption is satisfied, the distribution of the standardized residuals should appear to come from a standard normal probability distribution.</a:t>
            </a:r>
          </a:p>
        </p:txBody>
      </p:sp>
    </p:spTree>
    <p:extLst>
      <p:ext uri="{BB962C8B-B14F-4D97-AF65-F5344CB8AC3E}">
        <p14:creationId xmlns:p14="http://schemas.microsoft.com/office/powerpoint/2010/main" val="1548126209"/>
      </p:ext>
    </p:extLst>
  </p:cSld>
  <p:clrMapOvr>
    <a:masterClrMapping/>
  </p:clrMapOvr>
  <p:transition>
    <p:zoom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1589846" y="2193898"/>
            <a:ext cx="6600008" cy="2510177"/>
            <a:chOff x="2114550" y="1786271"/>
            <a:chExt cx="8778240" cy="3338623"/>
          </a:xfrm>
        </p:grpSpPr>
        <p:sp>
          <p:nvSpPr>
            <p:cNvPr id="29" name="Rectangle 28"/>
            <p:cNvSpPr/>
            <p:nvPr/>
          </p:nvSpPr>
          <p:spPr bwMode="auto">
            <a:xfrm>
              <a:off x="2114550" y="1786271"/>
              <a:ext cx="8778240" cy="3338623"/>
            </a:xfrm>
            <a:prstGeom prst="rect">
              <a:avLst/>
            </a:prstGeom>
            <a:solidFill>
              <a:schemeClr val="bg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8750" tIns="34375" rIns="68750" bIns="34375" numCol="1" rtlCol="0" anchor="t" anchorCtr="0" compatLnSpc="1">
              <a:prstTxWarp prst="textNoShape">
                <a:avLst/>
              </a:prstTxWarp>
            </a:bodyPr>
            <a:lstStyle/>
            <a:p>
              <a:pPr marL="343769" indent="-343769" algn="ctr" defTabSz="687537" eaLnBrk="0" hangingPunct="0"/>
              <a:endParaRPr lang="en-US" sz="165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2" name="Rectangle 52"/>
            <p:cNvSpPr>
              <a:spLocks noChangeArrowheads="1"/>
            </p:cNvSpPr>
            <p:nvPr/>
          </p:nvSpPr>
          <p:spPr bwMode="auto">
            <a:xfrm>
              <a:off x="4707119" y="2293937"/>
              <a:ext cx="1401865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u="sng" dirty="0">
                  <a:solidFill>
                    <a:srgbClr val="000000"/>
                  </a:solidFill>
                  <a:latin typeface="+mn-lt"/>
                </a:rPr>
                <a:t>Predicted y</a:t>
              </a:r>
              <a:endParaRPr lang="en-US" altLang="en-US" sz="1353" u="sng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3" name="Rectangle 58"/>
            <p:cNvSpPr>
              <a:spLocks noChangeArrowheads="1"/>
            </p:cNvSpPr>
            <p:nvPr/>
          </p:nvSpPr>
          <p:spPr bwMode="auto">
            <a:xfrm>
              <a:off x="6879889" y="2293937"/>
              <a:ext cx="1045728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u="sng" dirty="0">
                  <a:solidFill>
                    <a:srgbClr val="000000"/>
                  </a:solidFill>
                  <a:latin typeface="+mn-lt"/>
                </a:rPr>
                <a:t>Residual</a:t>
              </a:r>
              <a:endParaRPr lang="en-US" altLang="en-US" sz="1353" u="sng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4" name="Rectangle 66"/>
            <p:cNvSpPr>
              <a:spLocks noChangeArrowheads="1"/>
            </p:cNvSpPr>
            <p:nvPr/>
          </p:nvSpPr>
          <p:spPr bwMode="auto">
            <a:xfrm>
              <a:off x="8820237" y="1927225"/>
              <a:ext cx="1692933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Standardized</a:t>
              </a:r>
              <a:r>
                <a:rPr lang="en-US" altLang="en-US" sz="1805" b="1" dirty="0">
                  <a:solidFill>
                    <a:srgbClr val="000000"/>
                  </a:solidFill>
                  <a:latin typeface="+mn-lt"/>
                </a:rPr>
                <a:t> 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5" name="Rectangle 67"/>
            <p:cNvSpPr>
              <a:spLocks noChangeArrowheads="1"/>
            </p:cNvSpPr>
            <p:nvPr/>
          </p:nvSpPr>
          <p:spPr bwMode="auto">
            <a:xfrm>
              <a:off x="9135428" y="2293937"/>
              <a:ext cx="1045728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u="sng" dirty="0">
                  <a:solidFill>
                    <a:srgbClr val="000000"/>
                  </a:solidFill>
                  <a:latin typeface="+mn-lt"/>
                </a:rPr>
                <a:t>Residual</a:t>
              </a:r>
              <a:endParaRPr lang="en-US" altLang="en-US" sz="1353" u="sng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6" name="Rectangle 71"/>
            <p:cNvSpPr>
              <a:spLocks noChangeArrowheads="1"/>
            </p:cNvSpPr>
            <p:nvPr/>
          </p:nvSpPr>
          <p:spPr bwMode="auto">
            <a:xfrm>
              <a:off x="3280500" y="2746695"/>
              <a:ext cx="15564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1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7" name="Rectangle 74"/>
            <p:cNvSpPr>
              <a:spLocks noChangeArrowheads="1"/>
            </p:cNvSpPr>
            <p:nvPr/>
          </p:nvSpPr>
          <p:spPr bwMode="auto">
            <a:xfrm>
              <a:off x="5259607" y="2735264"/>
              <a:ext cx="311279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15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8" name="Rectangle 80"/>
            <p:cNvSpPr>
              <a:spLocks noChangeArrowheads="1"/>
            </p:cNvSpPr>
            <p:nvPr/>
          </p:nvSpPr>
          <p:spPr bwMode="auto">
            <a:xfrm>
              <a:off x="7238150" y="2735263"/>
              <a:ext cx="24945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-1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9" name="Rectangle 86"/>
            <p:cNvSpPr>
              <a:spLocks noChangeArrowheads="1"/>
            </p:cNvSpPr>
            <p:nvPr/>
          </p:nvSpPr>
          <p:spPr bwMode="auto">
            <a:xfrm>
              <a:off x="9209068" y="2735263"/>
              <a:ext cx="948763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-0.5345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0" name="Rectangle 89"/>
            <p:cNvSpPr>
              <a:spLocks noChangeArrowheads="1"/>
            </p:cNvSpPr>
            <p:nvPr/>
          </p:nvSpPr>
          <p:spPr bwMode="auto">
            <a:xfrm>
              <a:off x="3280500" y="3208656"/>
              <a:ext cx="15564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2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1" name="Rectangle 92"/>
            <p:cNvSpPr>
              <a:spLocks noChangeArrowheads="1"/>
            </p:cNvSpPr>
            <p:nvPr/>
          </p:nvSpPr>
          <p:spPr bwMode="auto">
            <a:xfrm>
              <a:off x="5259607" y="3197227"/>
              <a:ext cx="311279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25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7238150" y="3197225"/>
              <a:ext cx="24945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-1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3" name="Rectangle 104"/>
            <p:cNvSpPr>
              <a:spLocks noChangeArrowheads="1"/>
            </p:cNvSpPr>
            <p:nvPr/>
          </p:nvSpPr>
          <p:spPr bwMode="auto">
            <a:xfrm>
              <a:off x="9209068" y="3197225"/>
              <a:ext cx="948763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-0.5345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4" name="Rectangle 107"/>
            <p:cNvSpPr>
              <a:spLocks noChangeArrowheads="1"/>
            </p:cNvSpPr>
            <p:nvPr/>
          </p:nvSpPr>
          <p:spPr bwMode="auto">
            <a:xfrm>
              <a:off x="3280500" y="3672206"/>
              <a:ext cx="15564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3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5" name="Rectangle 110"/>
            <p:cNvSpPr>
              <a:spLocks noChangeArrowheads="1"/>
            </p:cNvSpPr>
            <p:nvPr/>
          </p:nvSpPr>
          <p:spPr bwMode="auto">
            <a:xfrm>
              <a:off x="5259607" y="3660776"/>
              <a:ext cx="311279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20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6" name="Rectangle 116"/>
            <p:cNvSpPr>
              <a:spLocks noChangeArrowheads="1"/>
            </p:cNvSpPr>
            <p:nvPr/>
          </p:nvSpPr>
          <p:spPr bwMode="auto">
            <a:xfrm>
              <a:off x="7238150" y="3660776"/>
              <a:ext cx="24945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-2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7" name="Rectangle 122"/>
            <p:cNvSpPr>
              <a:spLocks noChangeArrowheads="1"/>
            </p:cNvSpPr>
            <p:nvPr/>
          </p:nvSpPr>
          <p:spPr bwMode="auto">
            <a:xfrm>
              <a:off x="9209068" y="3660776"/>
              <a:ext cx="948763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-1.0690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8" name="Rectangle 125"/>
            <p:cNvSpPr>
              <a:spLocks noChangeArrowheads="1"/>
            </p:cNvSpPr>
            <p:nvPr/>
          </p:nvSpPr>
          <p:spPr bwMode="auto">
            <a:xfrm>
              <a:off x="3280500" y="4132582"/>
              <a:ext cx="15564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4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9" name="Rectangle 128"/>
            <p:cNvSpPr>
              <a:spLocks noChangeArrowheads="1"/>
            </p:cNvSpPr>
            <p:nvPr/>
          </p:nvSpPr>
          <p:spPr bwMode="auto">
            <a:xfrm>
              <a:off x="5259607" y="4154489"/>
              <a:ext cx="311279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15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0" name="Rectangle 131"/>
            <p:cNvSpPr>
              <a:spLocks noChangeArrowheads="1"/>
            </p:cNvSpPr>
            <p:nvPr/>
          </p:nvSpPr>
          <p:spPr bwMode="auto">
            <a:xfrm>
              <a:off x="7327678" y="4121151"/>
              <a:ext cx="15564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2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1" name="Rectangle 134"/>
            <p:cNvSpPr>
              <a:spLocks noChangeArrowheads="1"/>
            </p:cNvSpPr>
            <p:nvPr/>
          </p:nvSpPr>
          <p:spPr bwMode="auto">
            <a:xfrm>
              <a:off x="9317237" y="4121151"/>
              <a:ext cx="854953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1.0690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2" name="Rectangle 137"/>
            <p:cNvSpPr>
              <a:spLocks noChangeArrowheads="1"/>
            </p:cNvSpPr>
            <p:nvPr/>
          </p:nvSpPr>
          <p:spPr bwMode="auto">
            <a:xfrm>
              <a:off x="3280500" y="4594543"/>
              <a:ext cx="15564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5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" name="Rectangle 140"/>
            <p:cNvSpPr>
              <a:spLocks noChangeArrowheads="1"/>
            </p:cNvSpPr>
            <p:nvPr/>
          </p:nvSpPr>
          <p:spPr bwMode="auto">
            <a:xfrm>
              <a:off x="5259607" y="4583114"/>
              <a:ext cx="311279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25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4" name="Rectangle 143"/>
            <p:cNvSpPr>
              <a:spLocks noChangeArrowheads="1"/>
            </p:cNvSpPr>
            <p:nvPr/>
          </p:nvSpPr>
          <p:spPr bwMode="auto">
            <a:xfrm>
              <a:off x="7327678" y="4583114"/>
              <a:ext cx="155641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>
                  <a:solidFill>
                    <a:srgbClr val="000000"/>
                  </a:solidFill>
                  <a:latin typeface="+mn-lt"/>
                </a:rPr>
                <a:t>2</a:t>
              </a:r>
              <a:endParaRPr lang="en-US" altLang="en-US" sz="1353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5" name="Rectangle 146"/>
            <p:cNvSpPr>
              <a:spLocks noChangeArrowheads="1"/>
            </p:cNvSpPr>
            <p:nvPr/>
          </p:nvSpPr>
          <p:spPr bwMode="auto">
            <a:xfrm>
              <a:off x="9317237" y="4583114"/>
              <a:ext cx="854953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dirty="0">
                  <a:solidFill>
                    <a:srgbClr val="000000"/>
                  </a:solidFill>
                  <a:latin typeface="+mn-lt"/>
                </a:rPr>
                <a:t>1.0690</a:t>
              </a:r>
              <a:endParaRPr lang="en-US" altLang="en-US" sz="1353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6" name="Rectangle 46"/>
            <p:cNvSpPr>
              <a:spLocks noChangeArrowheads="1"/>
            </p:cNvSpPr>
            <p:nvPr/>
          </p:nvSpPr>
          <p:spPr bwMode="auto">
            <a:xfrm>
              <a:off x="2585450" y="2293296"/>
              <a:ext cx="1522625" cy="3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805" u="sng" dirty="0">
                  <a:solidFill>
                    <a:srgbClr val="000000"/>
                  </a:solidFill>
                  <a:latin typeface="+mn-lt"/>
                </a:rPr>
                <a:t>Observation</a:t>
              </a:r>
              <a:endParaRPr lang="en-US" altLang="en-US" sz="1353" u="sng" dirty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66122" y="1689596"/>
            <a:ext cx="7772400" cy="439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Standardized Residuals</a:t>
            </a:r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auto">
          <a:xfrm>
            <a:off x="553825" y="1006534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Standardized Residual Plot</a:t>
            </a:r>
          </a:p>
        </p:txBody>
      </p:sp>
    </p:spTree>
    <p:extLst>
      <p:ext uri="{BB962C8B-B14F-4D97-AF65-F5344CB8AC3E}">
        <p14:creationId xmlns:p14="http://schemas.microsoft.com/office/powerpoint/2010/main" val="1446530708"/>
      </p:ext>
    </p:extLst>
  </p:cSld>
  <p:clrMapOvr>
    <a:masterClrMapping/>
  </p:clrMapOvr>
  <p:transition>
    <p:zoom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5" name="Rectangle 3"/>
          <p:cNvSpPr>
            <a:spLocks noChangeArrowheads="1"/>
          </p:cNvSpPr>
          <p:nvPr/>
        </p:nvSpPr>
        <p:spPr bwMode="auto">
          <a:xfrm>
            <a:off x="685800" y="4564930"/>
            <a:ext cx="7772400" cy="7769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All of the standardized residuals are between –1.5 and +1.5 indicating that there is no reason to question the assumption that e has a normal distribution.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34971" y="994624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Standardized Residual Plot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26C82E5-98F7-451A-A7EB-9624133B3E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5219410"/>
              </p:ext>
            </p:extLst>
          </p:nvPr>
        </p:nvGraphicFramePr>
        <p:xfrm>
          <a:off x="1286759" y="182173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8B933FA-6707-4DE2-A0DC-3FCD71C1CE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617298"/>
              </p:ext>
            </p:extLst>
          </p:nvPr>
        </p:nvGraphicFramePr>
        <p:xfrm>
          <a:off x="7850171" y="568399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50171" y="5683991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2823045"/>
      </p:ext>
    </p:extLst>
  </p:cSld>
  <p:clrMapOvr>
    <a:masterClrMapping/>
  </p:clrMapOvr>
  <p:transition>
    <p:zoom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ChangeArrowheads="1"/>
          </p:cNvSpPr>
          <p:nvPr/>
        </p:nvSpPr>
        <p:spPr bwMode="auto">
          <a:xfrm>
            <a:off x="506691" y="956492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Outliers and Influential Observations</a:t>
            </a:r>
          </a:p>
        </p:txBody>
      </p:sp>
      <p:sp>
        <p:nvSpPr>
          <p:cNvPr id="393219" name="Rectangle 3"/>
          <p:cNvSpPr>
            <a:spLocks noChangeArrowheads="1"/>
          </p:cNvSpPr>
          <p:nvPr/>
        </p:nvSpPr>
        <p:spPr bwMode="auto">
          <a:xfrm>
            <a:off x="666122" y="1721575"/>
            <a:ext cx="7772400" cy="3401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Detecting Outliers</a:t>
            </a:r>
          </a:p>
        </p:txBody>
      </p:sp>
      <p:sp>
        <p:nvSpPr>
          <p:cNvPr id="393220" name="Rectangle 4"/>
          <p:cNvSpPr>
            <a:spLocks noChangeArrowheads="1"/>
          </p:cNvSpPr>
          <p:nvPr/>
        </p:nvSpPr>
        <p:spPr bwMode="auto">
          <a:xfrm>
            <a:off x="666122" y="2580951"/>
            <a:ext cx="7772400" cy="6457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558624" lvl="1" indent="-214855">
              <a:lnSpc>
                <a:spcPct val="90000"/>
              </a:lnSpc>
              <a:spcBef>
                <a:spcPct val="20000"/>
              </a:spcBef>
              <a:buSzPct val="75000"/>
              <a:buFontTx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Minitab classifies an observation as an outlier if its standardized residual value is &lt; -2 or &gt; +2.</a:t>
            </a:r>
          </a:p>
        </p:txBody>
      </p:sp>
      <p:sp>
        <p:nvSpPr>
          <p:cNvPr id="393223" name="Rectangle 7"/>
          <p:cNvSpPr>
            <a:spLocks noChangeArrowheads="1"/>
          </p:cNvSpPr>
          <p:nvPr/>
        </p:nvSpPr>
        <p:spPr bwMode="auto">
          <a:xfrm>
            <a:off x="666122" y="3125223"/>
            <a:ext cx="7772400" cy="6389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558624" lvl="1" indent="-214855">
              <a:lnSpc>
                <a:spcPct val="90000"/>
              </a:lnSpc>
              <a:spcBef>
                <a:spcPct val="20000"/>
              </a:spcBef>
              <a:buSzPct val="75000"/>
              <a:buFontTx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This standardized residual rule sometimes fails to identify an unusually large observation as being an outlier.</a:t>
            </a:r>
          </a:p>
        </p:txBody>
      </p:sp>
      <p:sp>
        <p:nvSpPr>
          <p:cNvPr id="393224" name="Rectangle 8"/>
          <p:cNvSpPr>
            <a:spLocks noChangeArrowheads="1"/>
          </p:cNvSpPr>
          <p:nvPr/>
        </p:nvSpPr>
        <p:spPr bwMode="auto">
          <a:xfrm>
            <a:off x="666122" y="3694320"/>
            <a:ext cx="7772400" cy="6266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558624" lvl="1" indent="-214855">
              <a:lnSpc>
                <a:spcPct val="90000"/>
              </a:lnSpc>
              <a:spcBef>
                <a:spcPct val="20000"/>
              </a:spcBef>
              <a:buSzPct val="75000"/>
              <a:buFontTx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This rule’s shortcoming can be circumvented by using </a:t>
            </a:r>
            <a:r>
              <a:rPr lang="en-US" sz="1805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studentized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deleted residuals.</a:t>
            </a:r>
          </a:p>
        </p:txBody>
      </p:sp>
      <p:sp>
        <p:nvSpPr>
          <p:cNvPr id="393225" name="Rectangle 9"/>
          <p:cNvSpPr>
            <a:spLocks noChangeArrowheads="1"/>
          </p:cNvSpPr>
          <p:nvPr/>
        </p:nvSpPr>
        <p:spPr bwMode="auto">
          <a:xfrm>
            <a:off x="666122" y="4248140"/>
            <a:ext cx="7772400" cy="578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558624" lvl="1" indent="-214855">
              <a:lnSpc>
                <a:spcPct val="90000"/>
              </a:lnSpc>
              <a:spcBef>
                <a:spcPct val="20000"/>
              </a:spcBef>
              <a:buSzPct val="75000"/>
              <a:buFontTx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|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 studentized deleted residual| will be larger than the |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 standardized residual|.</a:t>
            </a:r>
          </a:p>
        </p:txBody>
      </p:sp>
      <p:sp>
        <p:nvSpPr>
          <p:cNvPr id="393228" name="Rectangle 12"/>
          <p:cNvSpPr>
            <a:spLocks noChangeArrowheads="1"/>
          </p:cNvSpPr>
          <p:nvPr/>
        </p:nvSpPr>
        <p:spPr bwMode="auto">
          <a:xfrm>
            <a:off x="666122" y="2027131"/>
            <a:ext cx="7772400" cy="588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558624" lvl="1" indent="-214855">
              <a:lnSpc>
                <a:spcPct val="90000"/>
              </a:lnSpc>
              <a:spcBef>
                <a:spcPct val="20000"/>
              </a:spcBef>
              <a:buSzPct val="75000"/>
              <a:buFontTx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outlier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an observation that is unusual in comparison with the other data.</a:t>
            </a:r>
          </a:p>
        </p:txBody>
      </p:sp>
    </p:spTree>
    <p:extLst>
      <p:ext uri="{BB962C8B-B14F-4D97-AF65-F5344CB8AC3E}">
        <p14:creationId xmlns:p14="http://schemas.microsoft.com/office/powerpoint/2010/main" val="1573872400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348168" y="2902033"/>
            <a:ext cx="2537279" cy="572917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18746" y="1028351"/>
            <a:ext cx="7772400" cy="397462"/>
          </a:xfrm>
          <a:noFill/>
          <a:ln/>
        </p:spPr>
        <p:txBody>
          <a:bodyPr>
            <a:noAutofit/>
          </a:bodyPr>
          <a:lstStyle/>
          <a:p>
            <a:r>
              <a:rPr lang="en-US" sz="2400" dirty="0"/>
              <a:t>Simple </a:t>
            </a:r>
            <a:r>
              <a:rPr lang="en-US" dirty="0"/>
              <a:t>Linear</a:t>
            </a:r>
            <a:r>
              <a:rPr lang="en-US" sz="2400" dirty="0"/>
              <a:t> Regression Model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817744" y="3001452"/>
            <a:ext cx="156485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+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+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endParaRPr lang="en-US" sz="1805" dirty="0">
              <a:solidFill>
                <a:srgbClr val="000000"/>
              </a:solidFill>
              <a:latin typeface="Symbol" panose="05050102010706020507" pitchFamily="18" charset="2"/>
              <a:cs typeface="Arial" panose="020B0604020202020204" pitchFamily="34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975571" y="3549056"/>
            <a:ext cx="5184624" cy="10366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</a:t>
            </a:r>
          </a:p>
          <a:p>
            <a:pPr lvl="1" algn="l">
              <a:spcBef>
                <a:spcPct val="20000"/>
              </a:spcBef>
              <a:buSzPct val="125000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and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are called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parameters of the model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 </a:t>
            </a:r>
          </a:p>
          <a:p>
            <a:pPr lvl="1" algn="l">
              <a:spcBef>
                <a:spcPct val="20000"/>
              </a:spcBef>
              <a:buSzPct val="12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is a random variable called 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error term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  <a:endParaRPr lang="en-US" sz="1805" u="sng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78972" y="2327831"/>
            <a:ext cx="3981475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simple linear regression model is: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78972" y="1674253"/>
            <a:ext cx="7679591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equation that describes how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related to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and an error term is called 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regression model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8657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3257550" y="2125613"/>
            <a:ext cx="2628900" cy="558594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130" name="Rectangle 2"/>
          <p:cNvSpPr>
            <a:spLocks noChangeArrowheads="1"/>
          </p:cNvSpPr>
          <p:nvPr/>
        </p:nvSpPr>
        <p:spPr bwMode="auto">
          <a:xfrm>
            <a:off x="501162" y="1058646"/>
            <a:ext cx="777240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Simple Linear Regression Equation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684213" y="1676828"/>
            <a:ext cx="77724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simple linear regression equation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is:</a:t>
            </a:r>
            <a:endParaRPr lang="en-US" sz="1805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6134" name="Text Box 6"/>
          <p:cNvSpPr txBox="1">
            <a:spLocks noChangeArrowheads="1"/>
          </p:cNvSpPr>
          <p:nvPr/>
        </p:nvSpPr>
        <p:spPr bwMode="auto">
          <a:xfrm>
            <a:off x="669925" y="3754848"/>
            <a:ext cx="5386988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is the expected value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for a given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value.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76136" name="Text Box 8"/>
          <p:cNvSpPr txBox="1">
            <a:spLocks noChangeArrowheads="1"/>
          </p:cNvSpPr>
          <p:nvPr/>
        </p:nvSpPr>
        <p:spPr bwMode="auto">
          <a:xfrm>
            <a:off x="685801" y="3423033"/>
            <a:ext cx="4203330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the slope of the regression line.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76138" name="Text Box 10"/>
          <p:cNvSpPr txBox="1">
            <a:spLocks noChangeArrowheads="1"/>
          </p:cNvSpPr>
          <p:nvPr/>
        </p:nvSpPr>
        <p:spPr bwMode="auto">
          <a:xfrm>
            <a:off x="685801" y="3093605"/>
            <a:ext cx="470885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intercept of the regression line.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76139" name="Text Box 11"/>
          <p:cNvSpPr txBox="1">
            <a:spLocks noChangeArrowheads="1"/>
          </p:cNvSpPr>
          <p:nvPr/>
        </p:nvSpPr>
        <p:spPr bwMode="auto">
          <a:xfrm>
            <a:off x="685800" y="2766565"/>
            <a:ext cx="5470985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Graph of the regression equation is a straight line.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76140" name="Text Box 12"/>
          <p:cNvSpPr txBox="1">
            <a:spLocks noChangeArrowheads="1"/>
          </p:cNvSpPr>
          <p:nvPr/>
        </p:nvSpPr>
        <p:spPr bwMode="auto">
          <a:xfrm>
            <a:off x="3834045" y="2234230"/>
            <a:ext cx="1497526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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+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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585703412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7B1EFBB-AAB2-4957-A969-2B3AC79F7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62" y="1058646"/>
            <a:ext cx="4693833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Simple Linear Regression Equation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DDCBE7-257D-4480-88A0-C644FDDB5D77}"/>
              </a:ext>
            </a:extLst>
          </p:cNvPr>
          <p:cNvCxnSpPr/>
          <p:nvPr/>
        </p:nvCxnSpPr>
        <p:spPr>
          <a:xfrm>
            <a:off x="1009398" y="1852551"/>
            <a:ext cx="0" cy="3930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F96C62-539A-41A7-95C8-750D829EA7D9}"/>
              </a:ext>
            </a:extLst>
          </p:cNvPr>
          <p:cNvCxnSpPr>
            <a:cxnSpLocks/>
          </p:cNvCxnSpPr>
          <p:nvPr/>
        </p:nvCxnSpPr>
        <p:spPr>
          <a:xfrm flipH="1">
            <a:off x="1005588" y="5785560"/>
            <a:ext cx="53696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4B9A2F96-702E-44ED-AF2F-E178B1E0D56E}"/>
              </a:ext>
            </a:extLst>
          </p:cNvPr>
          <p:cNvSpPr/>
          <p:nvPr/>
        </p:nvSpPr>
        <p:spPr>
          <a:xfrm>
            <a:off x="1386658" y="2924066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F6DA056-24B7-40F4-AFA3-136DBC25C12D}"/>
              </a:ext>
            </a:extLst>
          </p:cNvPr>
          <p:cNvSpPr/>
          <p:nvPr/>
        </p:nvSpPr>
        <p:spPr>
          <a:xfrm>
            <a:off x="2664485" y="3576247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DA6C405-99AC-4A3F-B7CB-5D0881C4BD02}"/>
              </a:ext>
            </a:extLst>
          </p:cNvPr>
          <p:cNvSpPr/>
          <p:nvPr/>
        </p:nvSpPr>
        <p:spPr>
          <a:xfrm>
            <a:off x="4760737" y="4744409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0A2D1BE-E47A-4488-BC8F-A151ED02B441}"/>
              </a:ext>
            </a:extLst>
          </p:cNvPr>
          <p:cNvSpPr/>
          <p:nvPr/>
        </p:nvSpPr>
        <p:spPr>
          <a:xfrm>
            <a:off x="3498206" y="4373155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A6A065F-F91E-41A8-B7A0-8BA73D6BDFE2}"/>
              </a:ext>
            </a:extLst>
          </p:cNvPr>
          <p:cNvSpPr/>
          <p:nvPr/>
        </p:nvSpPr>
        <p:spPr>
          <a:xfrm>
            <a:off x="2237430" y="3476897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A0C60AF-0544-49E6-9BFF-D1B1D7661806}"/>
              </a:ext>
            </a:extLst>
          </p:cNvPr>
          <p:cNvSpPr/>
          <p:nvPr/>
        </p:nvSpPr>
        <p:spPr>
          <a:xfrm>
            <a:off x="3064513" y="4343590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17501F8-592E-4331-8521-4EE47D7A9906}"/>
              </a:ext>
            </a:extLst>
          </p:cNvPr>
          <p:cNvSpPr/>
          <p:nvPr/>
        </p:nvSpPr>
        <p:spPr>
          <a:xfrm>
            <a:off x="4324137" y="4630664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EDC6AAF-0A3B-4531-A418-A496D9D95C3C}"/>
              </a:ext>
            </a:extLst>
          </p:cNvPr>
          <p:cNvSpPr/>
          <p:nvPr/>
        </p:nvSpPr>
        <p:spPr>
          <a:xfrm>
            <a:off x="5173222" y="4764505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CDF0B98-38C3-4341-BE7B-5D18FA082B74}"/>
              </a:ext>
            </a:extLst>
          </p:cNvPr>
          <p:cNvSpPr/>
          <p:nvPr/>
        </p:nvSpPr>
        <p:spPr>
          <a:xfrm>
            <a:off x="3898757" y="4519693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F9C0E86-D6D1-4513-970F-056FD4435D72}"/>
              </a:ext>
            </a:extLst>
          </p:cNvPr>
          <p:cNvSpPr/>
          <p:nvPr/>
        </p:nvSpPr>
        <p:spPr>
          <a:xfrm>
            <a:off x="1805625" y="3083672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CC76FC0-8F1F-4B8B-9E19-803648CDE455}"/>
              </a:ext>
            </a:extLst>
          </p:cNvPr>
          <p:cNvCxnSpPr>
            <a:cxnSpLocks/>
          </p:cNvCxnSpPr>
          <p:nvPr/>
        </p:nvCxnSpPr>
        <p:spPr>
          <a:xfrm>
            <a:off x="1432378" y="3074072"/>
            <a:ext cx="3832284" cy="2059307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6921ECD-DE12-4225-B06F-12F5F3E68899}"/>
              </a:ext>
            </a:extLst>
          </p:cNvPr>
          <p:cNvSpPr txBox="1"/>
          <p:nvPr/>
        </p:nvSpPr>
        <p:spPr>
          <a:xfrm>
            <a:off x="0" y="1773444"/>
            <a:ext cx="1252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Quantity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7A15C60-28F5-4520-8B47-AFC5B4B05637}"/>
              </a:ext>
            </a:extLst>
          </p:cNvPr>
          <p:cNvSpPr txBox="1"/>
          <p:nvPr/>
        </p:nvSpPr>
        <p:spPr>
          <a:xfrm>
            <a:off x="542605" y="2230547"/>
            <a:ext cx="5534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120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61231D7-E968-43C6-BD17-8B1E6EF62C0E}"/>
              </a:ext>
            </a:extLst>
          </p:cNvPr>
          <p:cNvSpPr txBox="1"/>
          <p:nvPr/>
        </p:nvSpPr>
        <p:spPr>
          <a:xfrm>
            <a:off x="538114" y="2786827"/>
            <a:ext cx="5534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100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A685776-D951-4590-A61D-6C43990F3EEE}"/>
              </a:ext>
            </a:extLst>
          </p:cNvPr>
          <p:cNvSpPr txBox="1"/>
          <p:nvPr/>
        </p:nvSpPr>
        <p:spPr>
          <a:xfrm>
            <a:off x="624894" y="3362769"/>
            <a:ext cx="48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80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9CC9C93-917A-4ABB-AF97-A5D2014EEF13}"/>
              </a:ext>
            </a:extLst>
          </p:cNvPr>
          <p:cNvSpPr txBox="1"/>
          <p:nvPr/>
        </p:nvSpPr>
        <p:spPr>
          <a:xfrm>
            <a:off x="630661" y="3929097"/>
            <a:ext cx="5534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60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571C33B-9B49-4E93-B99D-4DA686B67E83}"/>
              </a:ext>
            </a:extLst>
          </p:cNvPr>
          <p:cNvSpPr txBox="1"/>
          <p:nvPr/>
        </p:nvSpPr>
        <p:spPr>
          <a:xfrm>
            <a:off x="631253" y="4494817"/>
            <a:ext cx="5534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40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CCB7A0C-D17A-4120-85CA-5FA5AF11CDD1}"/>
              </a:ext>
            </a:extLst>
          </p:cNvPr>
          <p:cNvSpPr txBox="1"/>
          <p:nvPr/>
        </p:nvSpPr>
        <p:spPr>
          <a:xfrm>
            <a:off x="633806" y="5058133"/>
            <a:ext cx="5534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20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BA2EA27-85F4-461C-9697-983ADF688DCE}"/>
              </a:ext>
            </a:extLst>
          </p:cNvPr>
          <p:cNvSpPr txBox="1"/>
          <p:nvPr/>
        </p:nvSpPr>
        <p:spPr>
          <a:xfrm>
            <a:off x="740603" y="5597835"/>
            <a:ext cx="5534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35798C0-BB7F-4B99-A6A8-9561D787C591}"/>
              </a:ext>
            </a:extLst>
          </p:cNvPr>
          <p:cNvSpPr txBox="1"/>
          <p:nvPr/>
        </p:nvSpPr>
        <p:spPr>
          <a:xfrm>
            <a:off x="796617" y="5823091"/>
            <a:ext cx="5534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$0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4E779B5-E3D4-4DD5-AFBA-0E35F6082C92}"/>
              </a:ext>
            </a:extLst>
          </p:cNvPr>
          <p:cNvSpPr txBox="1"/>
          <p:nvPr/>
        </p:nvSpPr>
        <p:spPr>
          <a:xfrm>
            <a:off x="1488146" y="5823761"/>
            <a:ext cx="871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$1.00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2128243-20F3-4B48-9249-C895EABEC38F}"/>
              </a:ext>
            </a:extLst>
          </p:cNvPr>
          <p:cNvSpPr txBox="1"/>
          <p:nvPr/>
        </p:nvSpPr>
        <p:spPr>
          <a:xfrm>
            <a:off x="2359440" y="5813713"/>
            <a:ext cx="871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$2.00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12107E9-3F20-46F6-BD02-39E294AFBB04}"/>
              </a:ext>
            </a:extLst>
          </p:cNvPr>
          <p:cNvSpPr txBox="1"/>
          <p:nvPr/>
        </p:nvSpPr>
        <p:spPr>
          <a:xfrm>
            <a:off x="3188275" y="5813043"/>
            <a:ext cx="871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$3.00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BDC26E8-DE39-47E3-B74C-C5D20A192197}"/>
              </a:ext>
            </a:extLst>
          </p:cNvPr>
          <p:cNvSpPr txBox="1"/>
          <p:nvPr/>
        </p:nvSpPr>
        <p:spPr>
          <a:xfrm>
            <a:off x="4017110" y="5815370"/>
            <a:ext cx="871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$4.00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3F3B47D-BE54-4B0A-8C50-99AB6F14BA6C}"/>
              </a:ext>
            </a:extLst>
          </p:cNvPr>
          <p:cNvSpPr txBox="1"/>
          <p:nvPr/>
        </p:nvSpPr>
        <p:spPr>
          <a:xfrm>
            <a:off x="4855215" y="5815370"/>
            <a:ext cx="871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$5.00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1525198-6BD9-45B2-B8CC-AF078A3322CD}"/>
              </a:ext>
            </a:extLst>
          </p:cNvPr>
          <p:cNvSpPr txBox="1"/>
          <p:nvPr/>
        </p:nvSpPr>
        <p:spPr>
          <a:xfrm>
            <a:off x="5933730" y="5813043"/>
            <a:ext cx="1069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Price</a:t>
            </a:r>
          </a:p>
        </p:txBody>
      </p:sp>
      <p:sp>
        <p:nvSpPr>
          <p:cNvPr id="52" name="Left Brace 51">
            <a:extLst>
              <a:ext uri="{FF2B5EF4-FFF2-40B4-BE49-F238E27FC236}">
                <a16:creationId xmlns:a16="http://schemas.microsoft.com/office/drawing/2014/main" id="{B1DB4624-7413-4110-AE17-E30A1F141A32}"/>
              </a:ext>
            </a:extLst>
          </p:cNvPr>
          <p:cNvSpPr/>
          <p:nvPr/>
        </p:nvSpPr>
        <p:spPr>
          <a:xfrm>
            <a:off x="2864665" y="3949910"/>
            <a:ext cx="193599" cy="45530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3935D77-2081-4C03-A936-4AB2AA15189E}"/>
              </a:ext>
            </a:extLst>
          </p:cNvPr>
          <p:cNvSpPr txBox="1"/>
          <p:nvPr/>
        </p:nvSpPr>
        <p:spPr>
          <a:xfrm>
            <a:off x="1607055" y="3984940"/>
            <a:ext cx="14959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accent1"/>
                </a:solidFill>
                <a:latin typeface="+mn-lt"/>
              </a:rPr>
              <a:t>error (-14.53)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18AC022-276F-4141-9AE7-93C550F58F81}"/>
              </a:ext>
            </a:extLst>
          </p:cNvPr>
          <p:cNvSpPr/>
          <p:nvPr/>
        </p:nvSpPr>
        <p:spPr>
          <a:xfrm>
            <a:off x="4656403" y="4112670"/>
            <a:ext cx="91440" cy="914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Left Brace 54">
            <a:extLst>
              <a:ext uri="{FF2B5EF4-FFF2-40B4-BE49-F238E27FC236}">
                <a16:creationId xmlns:a16="http://schemas.microsoft.com/office/drawing/2014/main" id="{A50D6781-AF52-45AA-9072-1BC44E4EC83A}"/>
              </a:ext>
            </a:extLst>
          </p:cNvPr>
          <p:cNvSpPr/>
          <p:nvPr/>
        </p:nvSpPr>
        <p:spPr>
          <a:xfrm rot="10800000">
            <a:off x="5244566" y="4793177"/>
            <a:ext cx="160522" cy="30000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3B53BE7-18A0-4C72-9E3E-E1656C64B1C7}"/>
              </a:ext>
            </a:extLst>
          </p:cNvPr>
          <p:cNvSpPr txBox="1"/>
          <p:nvPr/>
        </p:nvSpPr>
        <p:spPr>
          <a:xfrm>
            <a:off x="5378580" y="4754457"/>
            <a:ext cx="1273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accent1"/>
                </a:solidFill>
                <a:latin typeface="+mn-lt"/>
              </a:rPr>
              <a:t>error (+9.80)</a:t>
            </a:r>
          </a:p>
        </p:txBody>
      </p:sp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5E156C9A-C193-46EF-82A4-DD02CBC134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143175"/>
              </p:ext>
            </p:extLst>
          </p:nvPr>
        </p:nvGraphicFramePr>
        <p:xfrm>
          <a:off x="7804606" y="582309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14400" imgH="771480" progId="Excel.Sheet.12">
                  <p:embed/>
                </p:oleObj>
              </mc:Choice>
              <mc:Fallback>
                <p:oleObj name="Worksheet" showAsIcon="1" r:id="rId2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804606" y="5823091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E9CBC90A-10BA-49EA-A23B-B78FCEC82A20}"/>
                  </a:ext>
                </a:extLst>
              </p:cNvPr>
              <p:cNvSpPr txBox="1"/>
              <p:nvPr/>
            </p:nvSpPr>
            <p:spPr>
              <a:xfrm>
                <a:off x="5899437" y="2509828"/>
                <a:ext cx="215578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=103.87−15.73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E9CBC90A-10BA-49EA-A23B-B78FCEC82A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437" y="2509828"/>
                <a:ext cx="2155783" cy="276999"/>
              </a:xfrm>
              <a:prstGeom prst="rect">
                <a:avLst/>
              </a:prstGeom>
              <a:blipFill>
                <a:blip r:embed="rId5"/>
                <a:stretch>
                  <a:fillRect l="-1983" t="-24444" r="-1700" b="-2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>
            <a:extLst>
              <a:ext uri="{FF2B5EF4-FFF2-40B4-BE49-F238E27FC236}">
                <a16:creationId xmlns:a16="http://schemas.microsoft.com/office/drawing/2014/main" id="{313AFBB8-6075-40E6-B060-D4ADA05073C0}"/>
              </a:ext>
            </a:extLst>
          </p:cNvPr>
          <p:cNvSpPr txBox="1"/>
          <p:nvPr/>
        </p:nvSpPr>
        <p:spPr>
          <a:xfrm>
            <a:off x="5405088" y="1889107"/>
            <a:ext cx="314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This linear equation minimizes the sum of squared errors.</a:t>
            </a:r>
          </a:p>
        </p:txBody>
      </p:sp>
    </p:spTree>
    <p:extLst>
      <p:ext uri="{BB962C8B-B14F-4D97-AF65-F5344CB8AC3E}">
        <p14:creationId xmlns:p14="http://schemas.microsoft.com/office/powerpoint/2010/main" val="1817272924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3" y="1018848"/>
            <a:ext cx="7772400" cy="612305"/>
          </a:xfrm>
        </p:spPr>
        <p:txBody>
          <a:bodyPr/>
          <a:lstStyle/>
          <a:p>
            <a:pPr algn="l"/>
            <a:r>
              <a:rPr lang="en-US" sz="2800" b="1" dirty="0"/>
              <a:t>Simple</a:t>
            </a:r>
            <a:r>
              <a:rPr lang="en-US" sz="2400" b="1" dirty="0"/>
              <a:t> Linear Regression Equation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5E40BED-50DC-4D99-8B9E-4BE8F566D8A9}"/>
              </a:ext>
            </a:extLst>
          </p:cNvPr>
          <p:cNvGrpSpPr/>
          <p:nvPr/>
        </p:nvGrpSpPr>
        <p:grpSpPr>
          <a:xfrm>
            <a:off x="103317" y="1906978"/>
            <a:ext cx="3125035" cy="2890653"/>
            <a:chOff x="103317" y="1906978"/>
            <a:chExt cx="3125035" cy="2890653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5BEECB6-1328-4DC4-8441-5A2DBB239EEB}"/>
                </a:ext>
              </a:extLst>
            </p:cNvPr>
            <p:cNvGrpSpPr/>
            <p:nvPr/>
          </p:nvGrpSpPr>
          <p:grpSpPr>
            <a:xfrm>
              <a:off x="103317" y="2328913"/>
              <a:ext cx="3125035" cy="2468718"/>
              <a:chOff x="1104306" y="2385675"/>
              <a:chExt cx="4029127" cy="2788383"/>
            </a:xfrm>
          </p:grpSpPr>
          <p:sp>
            <p:nvSpPr>
              <p:cNvPr id="178180" name="Line 4"/>
              <p:cNvSpPr>
                <a:spLocks noChangeShapeType="1"/>
              </p:cNvSpPr>
              <p:nvPr/>
            </p:nvSpPr>
            <p:spPr bwMode="auto">
              <a:xfrm>
                <a:off x="1694955" y="2512285"/>
                <a:ext cx="0" cy="232031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8181" name="Text Box 5"/>
              <p:cNvSpPr txBox="1">
                <a:spLocks noChangeArrowheads="1"/>
              </p:cNvSpPr>
              <p:nvPr/>
            </p:nvSpPr>
            <p:spPr bwMode="auto">
              <a:xfrm>
                <a:off x="1104306" y="2385675"/>
                <a:ext cx="673972" cy="382392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</a:t>
                </a:r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(</a:t>
                </a:r>
                <a:r>
                  <a:rPr lang="en-US" sz="1600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y</a:t>
                </a:r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)</a:t>
                </a:r>
              </a:p>
            </p:txBody>
          </p:sp>
          <p:sp>
            <p:nvSpPr>
              <p:cNvPr id="178182" name="Line 6"/>
              <p:cNvSpPr>
                <a:spLocks noChangeShapeType="1"/>
              </p:cNvSpPr>
              <p:nvPr/>
            </p:nvSpPr>
            <p:spPr bwMode="auto">
              <a:xfrm rot="5400000">
                <a:off x="3371355" y="3155291"/>
                <a:ext cx="0" cy="3352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8183" name="Text Box 7"/>
              <p:cNvSpPr txBox="1">
                <a:spLocks noChangeArrowheads="1"/>
              </p:cNvSpPr>
              <p:nvPr/>
            </p:nvSpPr>
            <p:spPr bwMode="auto">
              <a:xfrm>
                <a:off x="4847777" y="4803957"/>
                <a:ext cx="285656" cy="370101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x</a:t>
                </a:r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178184" name="Line 8"/>
              <p:cNvSpPr>
                <a:spLocks noChangeShapeType="1"/>
              </p:cNvSpPr>
              <p:nvPr/>
            </p:nvSpPr>
            <p:spPr bwMode="auto">
              <a:xfrm flipV="1">
                <a:off x="1679319" y="2856035"/>
                <a:ext cx="3295650" cy="1002605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185" name="Text Box 9"/>
              <p:cNvSpPr txBox="1">
                <a:spLocks noChangeArrowheads="1"/>
              </p:cNvSpPr>
              <p:nvPr/>
            </p:nvSpPr>
            <p:spPr bwMode="auto">
              <a:xfrm>
                <a:off x="3732604" y="3386210"/>
                <a:ext cx="1329703" cy="66049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Slope </a:t>
                </a:r>
                <a:r>
                  <a:rPr lang="en-US" sz="1600" i="1" dirty="0">
                    <a:solidFill>
                      <a:srgbClr val="00000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b</a:t>
                </a:r>
                <a:r>
                  <a:rPr lang="en-US" sz="1600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1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is positive</a:t>
                </a:r>
              </a:p>
            </p:txBody>
          </p:sp>
          <p:sp>
            <p:nvSpPr>
              <p:cNvPr id="178186" name="Text Box 10"/>
              <p:cNvSpPr txBox="1">
                <a:spLocks noChangeArrowheads="1"/>
              </p:cNvSpPr>
              <p:nvPr/>
            </p:nvSpPr>
            <p:spPr bwMode="auto">
              <a:xfrm>
                <a:off x="2768107" y="2601854"/>
                <a:ext cx="1928994" cy="3823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Regression line</a:t>
                </a:r>
              </a:p>
            </p:txBody>
          </p:sp>
          <p:sp>
            <p:nvSpPr>
              <p:cNvPr id="178187" name="Text Box 11"/>
              <p:cNvSpPr txBox="1">
                <a:spLocks noChangeArrowheads="1"/>
              </p:cNvSpPr>
              <p:nvPr/>
            </p:nvSpPr>
            <p:spPr bwMode="auto">
              <a:xfrm>
                <a:off x="1255807" y="3704310"/>
                <a:ext cx="452129" cy="3476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 i="1" dirty="0">
                    <a:solidFill>
                      <a:srgbClr val="00000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b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0</a:t>
                </a:r>
                <a:endParaRPr lang="en-US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4" name="Rectangle 3">
              <a:extLst>
                <a:ext uri="{FF2B5EF4-FFF2-40B4-BE49-F238E27FC236}">
                  <a16:creationId xmlns:a16="http://schemas.microsoft.com/office/drawing/2014/main" id="{83A4CEE9-0774-4B2B-8428-019867B81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8197" y="1906978"/>
              <a:ext cx="2058597" cy="35929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68034" tIns="33420" rIns="68034" bIns="33420"/>
            <a:lstStyle/>
            <a:p>
              <a:pPr>
                <a:spcBef>
                  <a:spcPct val="20000"/>
                </a:spcBef>
                <a:buSzPct val="100000"/>
              </a:pPr>
              <a:r>
                <a:rPr lang="en-US" sz="1600" b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Positive Relationship</a:t>
              </a:r>
              <a:endParaRPr lang="en-US" sz="1600" b="1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12D10F5-0775-4CAD-8695-9F6EDE3A60F6}"/>
              </a:ext>
            </a:extLst>
          </p:cNvPr>
          <p:cNvGrpSpPr/>
          <p:nvPr/>
        </p:nvGrpSpPr>
        <p:grpSpPr>
          <a:xfrm>
            <a:off x="3228355" y="1916056"/>
            <a:ext cx="2928960" cy="2881466"/>
            <a:chOff x="3228355" y="1916056"/>
            <a:chExt cx="2928960" cy="288146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3B875C0-D211-44A3-BB52-2375790072E8}"/>
                </a:ext>
              </a:extLst>
            </p:cNvPr>
            <p:cNvGrpSpPr/>
            <p:nvPr/>
          </p:nvGrpSpPr>
          <p:grpSpPr>
            <a:xfrm>
              <a:off x="3228355" y="2328804"/>
              <a:ext cx="2928960" cy="2468718"/>
              <a:chOff x="1104306" y="2385675"/>
              <a:chExt cx="4029127" cy="2788383"/>
            </a:xfrm>
          </p:grpSpPr>
          <p:sp>
            <p:nvSpPr>
              <p:cNvPr id="16" name="Line 4">
                <a:extLst>
                  <a:ext uri="{FF2B5EF4-FFF2-40B4-BE49-F238E27FC236}">
                    <a16:creationId xmlns:a16="http://schemas.microsoft.com/office/drawing/2014/main" id="{1BEE1F39-488C-451A-BB4D-17FB3C9459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94955" y="2512285"/>
                <a:ext cx="0" cy="232031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 Box 5">
                <a:extLst>
                  <a:ext uri="{FF2B5EF4-FFF2-40B4-BE49-F238E27FC236}">
                    <a16:creationId xmlns:a16="http://schemas.microsoft.com/office/drawing/2014/main" id="{74709F91-C28F-4EA7-A9E3-B0443E7C99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306" y="2385675"/>
                <a:ext cx="661094" cy="382392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</a:t>
                </a:r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(</a:t>
                </a:r>
                <a:r>
                  <a:rPr lang="en-US" sz="1600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y</a:t>
                </a:r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)</a:t>
                </a:r>
              </a:p>
            </p:txBody>
          </p:sp>
          <p:sp>
            <p:nvSpPr>
              <p:cNvPr id="18" name="Line 6">
                <a:extLst>
                  <a:ext uri="{FF2B5EF4-FFF2-40B4-BE49-F238E27FC236}">
                    <a16:creationId xmlns:a16="http://schemas.microsoft.com/office/drawing/2014/main" id="{DF3337F5-7408-4190-BFFF-CEED12B1B8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71355" y="3155291"/>
                <a:ext cx="0" cy="3352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Text Box 7">
                <a:extLst>
                  <a:ext uri="{FF2B5EF4-FFF2-40B4-BE49-F238E27FC236}">
                    <a16:creationId xmlns:a16="http://schemas.microsoft.com/office/drawing/2014/main" id="{BB4B67B6-2E68-47F7-BF02-DD0FC6C6ED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7777" y="4803957"/>
                <a:ext cx="285656" cy="370101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x</a:t>
                </a:r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20" name="Line 8">
                <a:extLst>
                  <a:ext uri="{FF2B5EF4-FFF2-40B4-BE49-F238E27FC236}">
                    <a16:creationId xmlns:a16="http://schemas.microsoft.com/office/drawing/2014/main" id="{46EF2569-F7AE-4C53-B7A1-06600634F6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94954" y="3119277"/>
                <a:ext cx="3151414" cy="860069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Text Box 9">
                <a:extLst>
                  <a:ext uri="{FF2B5EF4-FFF2-40B4-BE49-F238E27FC236}">
                    <a16:creationId xmlns:a16="http://schemas.microsoft.com/office/drawing/2014/main" id="{EED43CE0-3DED-4940-9467-AE71854704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0284" y="3800418"/>
                <a:ext cx="1329703" cy="66049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Slope </a:t>
                </a:r>
                <a:r>
                  <a:rPr lang="en-US" sz="1600" i="1" dirty="0">
                    <a:solidFill>
                      <a:srgbClr val="00000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b</a:t>
                </a:r>
                <a:r>
                  <a:rPr lang="en-US" sz="1600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1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is positive</a:t>
                </a:r>
              </a:p>
            </p:txBody>
          </p:sp>
          <p:sp>
            <p:nvSpPr>
              <p:cNvPr id="22" name="Text Box 10">
                <a:extLst>
                  <a:ext uri="{FF2B5EF4-FFF2-40B4-BE49-F238E27FC236}">
                    <a16:creationId xmlns:a16="http://schemas.microsoft.com/office/drawing/2014/main" id="{1E3D310C-1EEA-46F2-A4F5-782A2BD62A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0284" y="3030352"/>
                <a:ext cx="1928994" cy="3823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Regression line</a:t>
                </a:r>
              </a:p>
            </p:txBody>
          </p:sp>
          <p:sp>
            <p:nvSpPr>
              <p:cNvPr id="23" name="Text Box 11">
                <a:extLst>
                  <a:ext uri="{FF2B5EF4-FFF2-40B4-BE49-F238E27FC236}">
                    <a16:creationId xmlns:a16="http://schemas.microsoft.com/office/drawing/2014/main" id="{11DF898B-3B76-42D1-968F-4A43C5312A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87086" y="2926351"/>
                <a:ext cx="452128" cy="3476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 i="1" dirty="0">
                    <a:solidFill>
                      <a:srgbClr val="00000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b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0</a:t>
                </a:r>
                <a:endParaRPr lang="en-US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" name="Rectangle 3">
              <a:extLst>
                <a:ext uri="{FF2B5EF4-FFF2-40B4-BE49-F238E27FC236}">
                  <a16:creationId xmlns:a16="http://schemas.microsoft.com/office/drawing/2014/main" id="{3131174E-8B7B-4540-BE1F-B4E83BF7C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1349" y="1916056"/>
              <a:ext cx="2058597" cy="35929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68034" tIns="33420" rIns="68034" bIns="33420"/>
            <a:lstStyle/>
            <a:p>
              <a:pPr>
                <a:spcBef>
                  <a:spcPct val="20000"/>
                </a:spcBef>
                <a:buSzPct val="100000"/>
              </a:pPr>
              <a:r>
                <a:rPr lang="en-US" sz="1600" b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Negative Relationship</a:t>
              </a:r>
              <a:endParaRPr lang="en-US" sz="1600" b="1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22D87A6-0D25-40BF-9AEC-CE8F589D9C9F}"/>
              </a:ext>
            </a:extLst>
          </p:cNvPr>
          <p:cNvGrpSpPr/>
          <p:nvPr/>
        </p:nvGrpSpPr>
        <p:grpSpPr>
          <a:xfrm>
            <a:off x="6102734" y="1914078"/>
            <a:ext cx="2825090" cy="2881466"/>
            <a:chOff x="6102734" y="1914078"/>
            <a:chExt cx="2825090" cy="288146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DD8A3E1-87D3-46F9-88D8-03C580760E21}"/>
                </a:ext>
              </a:extLst>
            </p:cNvPr>
            <p:cNvGrpSpPr/>
            <p:nvPr/>
          </p:nvGrpSpPr>
          <p:grpSpPr>
            <a:xfrm>
              <a:off x="6102734" y="2326826"/>
              <a:ext cx="2825090" cy="2468718"/>
              <a:chOff x="1070146" y="2385675"/>
              <a:chExt cx="4063287" cy="2788383"/>
            </a:xfrm>
          </p:grpSpPr>
          <p:sp>
            <p:nvSpPr>
              <p:cNvPr id="27" name="Line 4">
                <a:extLst>
                  <a:ext uri="{FF2B5EF4-FFF2-40B4-BE49-F238E27FC236}">
                    <a16:creationId xmlns:a16="http://schemas.microsoft.com/office/drawing/2014/main" id="{DFCF404A-1C39-470D-8117-747C6E7737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94955" y="2512285"/>
                <a:ext cx="0" cy="232031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 Box 5">
                <a:extLst>
                  <a:ext uri="{FF2B5EF4-FFF2-40B4-BE49-F238E27FC236}">
                    <a16:creationId xmlns:a16="http://schemas.microsoft.com/office/drawing/2014/main" id="{1A46CCC3-73F4-4D8E-8375-D45554D354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0146" y="2385675"/>
                <a:ext cx="661094" cy="382392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</a:t>
                </a:r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(</a:t>
                </a:r>
                <a:r>
                  <a:rPr lang="en-US" sz="1600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y</a:t>
                </a:r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)</a:t>
                </a:r>
              </a:p>
            </p:txBody>
          </p:sp>
          <p:sp>
            <p:nvSpPr>
              <p:cNvPr id="29" name="Line 6">
                <a:extLst>
                  <a:ext uri="{FF2B5EF4-FFF2-40B4-BE49-F238E27FC236}">
                    <a16:creationId xmlns:a16="http://schemas.microsoft.com/office/drawing/2014/main" id="{22506651-90DF-48CD-B6B4-E20974A19E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71355" y="3155291"/>
                <a:ext cx="0" cy="3352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Text Box 7">
                <a:extLst>
                  <a:ext uri="{FF2B5EF4-FFF2-40B4-BE49-F238E27FC236}">
                    <a16:creationId xmlns:a16="http://schemas.microsoft.com/office/drawing/2014/main" id="{6D71A9B8-795C-48EF-B003-2C5AEAD74B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7777" y="4803957"/>
                <a:ext cx="285656" cy="370101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x</a:t>
                </a:r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31" name="Line 8">
                <a:extLst>
                  <a:ext uri="{FF2B5EF4-FFF2-40B4-BE49-F238E27FC236}">
                    <a16:creationId xmlns:a16="http://schemas.microsoft.com/office/drawing/2014/main" id="{768FB19A-E1B2-4D55-BF31-1816260294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94954" y="3573531"/>
                <a:ext cx="3152818" cy="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Text Box 9">
                <a:extLst>
                  <a:ext uri="{FF2B5EF4-FFF2-40B4-BE49-F238E27FC236}">
                    <a16:creationId xmlns:a16="http://schemas.microsoft.com/office/drawing/2014/main" id="{2D3F2366-42D6-4D05-B41A-AD214753D0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0284" y="3800418"/>
                <a:ext cx="1329703" cy="66049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Slope </a:t>
                </a:r>
                <a:r>
                  <a:rPr lang="en-US" sz="1600" i="1" dirty="0">
                    <a:solidFill>
                      <a:srgbClr val="00000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b</a:t>
                </a:r>
                <a:r>
                  <a:rPr lang="en-US" sz="1600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1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is positive</a:t>
                </a:r>
              </a:p>
            </p:txBody>
          </p:sp>
          <p:sp>
            <p:nvSpPr>
              <p:cNvPr id="33" name="Text Box 10">
                <a:extLst>
                  <a:ext uri="{FF2B5EF4-FFF2-40B4-BE49-F238E27FC236}">
                    <a16:creationId xmlns:a16="http://schemas.microsoft.com/office/drawing/2014/main" id="{3287A065-2D88-472E-9908-D839CEC161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0284" y="3030352"/>
                <a:ext cx="1928994" cy="3823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Regression line</a:t>
                </a:r>
              </a:p>
            </p:txBody>
          </p:sp>
          <p:sp>
            <p:nvSpPr>
              <p:cNvPr id="34" name="Text Box 11">
                <a:extLst>
                  <a:ext uri="{FF2B5EF4-FFF2-40B4-BE49-F238E27FC236}">
                    <a16:creationId xmlns:a16="http://schemas.microsoft.com/office/drawing/2014/main" id="{B862D423-8A11-43B1-B1F7-921A90D9BA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0007" y="3368975"/>
                <a:ext cx="452128" cy="3476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 i="1" dirty="0">
                    <a:solidFill>
                      <a:srgbClr val="00000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b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0</a:t>
                </a:r>
                <a:endParaRPr lang="en-US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5" name="Rectangle 3">
              <a:extLst>
                <a:ext uri="{FF2B5EF4-FFF2-40B4-BE49-F238E27FC236}">
                  <a16:creationId xmlns:a16="http://schemas.microsoft.com/office/drawing/2014/main" id="{D8D23221-69D3-4DAA-81B1-8BCB6362E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15074" y="1914078"/>
              <a:ext cx="1650789" cy="35929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68034" tIns="33420" rIns="68034" bIns="33420"/>
            <a:lstStyle/>
            <a:p>
              <a:pPr>
                <a:spcBef>
                  <a:spcPct val="20000"/>
                </a:spcBef>
                <a:buSzPct val="100000"/>
              </a:pPr>
              <a:r>
                <a:rPr lang="en-US" sz="1600" b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No Relationship</a:t>
              </a:r>
              <a:endParaRPr lang="en-US" sz="1600" b="1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423810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2803</Words>
  <Application>Microsoft Office PowerPoint</Application>
  <PresentationFormat>On-screen Show (4:3)</PresentationFormat>
  <Paragraphs>497</Paragraphs>
  <Slides>54</Slides>
  <Notes>46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54</vt:i4>
      </vt:variant>
    </vt:vector>
  </HeadingPairs>
  <TitlesOfParts>
    <vt:vector size="66" baseType="lpstr">
      <vt:lpstr>Arial</vt:lpstr>
      <vt:lpstr>Calibri</vt:lpstr>
      <vt:lpstr>Cambria Math</vt:lpstr>
      <vt:lpstr>Monotype Sorts</vt:lpstr>
      <vt:lpstr>Symbol</vt:lpstr>
      <vt:lpstr>Times New Roman</vt:lpstr>
      <vt:lpstr>Verdana</vt:lpstr>
      <vt:lpstr>eStudy</vt:lpstr>
      <vt:lpstr>Microsoft Excel Worksheet</vt:lpstr>
      <vt:lpstr>Worksheet</vt:lpstr>
      <vt:lpstr>Binary Worksheet</vt:lpstr>
      <vt:lpstr>Microsoft Excel Binary Worksheet</vt:lpstr>
      <vt:lpstr>PowerPoint Presentation</vt:lpstr>
      <vt:lpstr>Simple Linear Regression</vt:lpstr>
      <vt:lpstr>PowerPoint Presentation</vt:lpstr>
      <vt:lpstr>PowerPoint Presentation</vt:lpstr>
      <vt:lpstr>PowerPoint Presentation</vt:lpstr>
      <vt:lpstr>Simple Linear Regression Model</vt:lpstr>
      <vt:lpstr>PowerPoint Presentation</vt:lpstr>
      <vt:lpstr>PowerPoint Presentation</vt:lpstr>
      <vt:lpstr>Simple Linear Regression Equation</vt:lpstr>
      <vt:lpstr>PowerPoint Presentation</vt:lpstr>
      <vt:lpstr>Estimation Process</vt:lpstr>
      <vt:lpstr>Least Squares Method</vt:lpstr>
      <vt:lpstr>Least Squares Method</vt:lpstr>
      <vt:lpstr>PowerPoint Presentation</vt:lpstr>
      <vt:lpstr>PowerPoint Presentation</vt:lpstr>
      <vt:lpstr>Estimated Regression Equation</vt:lpstr>
      <vt:lpstr>PowerPoint Presentation</vt:lpstr>
      <vt:lpstr>Coefficient of Determination</vt:lpstr>
      <vt:lpstr>PowerPoint Presentation</vt:lpstr>
      <vt:lpstr>Coefficient of Determination</vt:lpstr>
      <vt:lpstr>PowerPoint Presentation</vt:lpstr>
      <vt:lpstr>PowerPoint Presentation</vt:lpstr>
      <vt:lpstr>Assumptions About the Error Term e</vt:lpstr>
      <vt:lpstr>Testing for Significance</vt:lpstr>
      <vt:lpstr>Testing for Significance</vt:lpstr>
      <vt:lpstr>Testing for Significance</vt:lpstr>
      <vt:lpstr>Testing for Significance:  t  Test</vt:lpstr>
      <vt:lpstr>PowerPoint Presentation</vt:lpstr>
      <vt:lpstr>PowerPoint Presentation</vt:lpstr>
      <vt:lpstr>PowerPoint Presentation</vt:lpstr>
      <vt:lpstr>Confidence Interval for 1</vt:lpstr>
      <vt:lpstr>Confidence Interval for 1</vt:lpstr>
      <vt:lpstr>PowerPoint Presentation</vt:lpstr>
      <vt:lpstr>PowerPoint Presentation</vt:lpstr>
      <vt:lpstr>PowerPoint Presentation</vt:lpstr>
      <vt:lpstr>Some Cautions about the Interpretation of Significance Tests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2023-05-04T21:31:10Z</dcterms:modified>
</cp:coreProperties>
</file>