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12"/>
  </p:notesMasterIdLst>
  <p:sldIdLst>
    <p:sldId id="268" r:id="rId2"/>
    <p:sldId id="269" r:id="rId3"/>
    <p:sldId id="270" r:id="rId4"/>
    <p:sldId id="271" r:id="rId5"/>
    <p:sldId id="283" r:id="rId6"/>
    <p:sldId id="282" r:id="rId7"/>
    <p:sldId id="273" r:id="rId8"/>
    <p:sldId id="274" r:id="rId9"/>
    <p:sldId id="275" r:id="rId10"/>
    <p:sldId id="27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72" autoAdjust="0"/>
    <p:restoredTop sz="95540" autoAdjust="0"/>
  </p:normalViewPr>
  <p:slideViewPr>
    <p:cSldViewPr snapToGrid="0">
      <p:cViewPr varScale="1">
        <p:scale>
          <a:sx n="97" d="100"/>
          <a:sy n="97" d="100"/>
        </p:scale>
        <p:origin x="900" y="96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40568-D317-4553-B6BD-B4C3AB95DC91}" type="slidenum">
              <a:rPr lang="en-US"/>
              <a:pPr/>
              <a:t>0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2017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2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38444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+mn-lt"/>
              </a:rPr>
              <a:t>Homework Five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759471" y="1976312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homework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 9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Nine: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68654A-9678-4C23-851E-327152A1608F}"/>
              </a:ext>
            </a:extLst>
          </p:cNvPr>
          <p:cNvSpPr/>
          <p:nvPr/>
        </p:nvSpPr>
        <p:spPr>
          <a:xfrm>
            <a:off x="675148" y="1716472"/>
            <a:ext cx="7590503" cy="2777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spcBef>
                <a:spcPts val="470"/>
              </a:spcBef>
              <a:spcAft>
                <a:spcPts val="0"/>
              </a:spcAft>
              <a:tabLst>
                <a:tab pos="344488" algn="l"/>
                <a:tab pos="10160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U.S.  Bureau of Labor Statistic reports that 11.3% of U.S. workers belong to unions (BLS website, January 2014). Suppose a sample of 400 U.S. workers is collected in 2014 to determine whether union efforts to organize have increased union membership.</a:t>
            </a:r>
          </a:p>
          <a:p>
            <a:pPr marL="342900" marR="0" indent="-342900">
              <a:spcBef>
                <a:spcPts val="470"/>
              </a:spcBef>
              <a:spcAft>
                <a:spcPts val="0"/>
              </a:spcAft>
              <a:tabLst>
                <a:tab pos="344488" algn="l"/>
                <a:tab pos="10160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	Formulate the hypotheses that can be used to determine whether union membership increased in 2014.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470"/>
              </a:spcBef>
              <a:spcAft>
                <a:spcPts val="0"/>
              </a:spcAft>
              <a:tabLst>
                <a:tab pos="344488" algn="l"/>
                <a:tab pos="101600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	If the sample results show that 52 of the workers belonged to unions, what is the </a:t>
            </a:r>
            <a:r>
              <a:rPr 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-value for your hypothesis test?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470"/>
              </a:spcBef>
              <a:spcAft>
                <a:spcPts val="0"/>
              </a:spcAft>
              <a:tabLst>
                <a:tab pos="344488" algn="l"/>
                <a:tab pos="1016000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	At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.05, what is your conclusion?</a:t>
            </a:r>
            <a:endParaRPr lang="en-US" sz="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26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One: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F45D332-2F3F-4347-96D6-4284B075E468}"/>
                  </a:ext>
                </a:extLst>
              </p:cNvPr>
              <p:cNvSpPr/>
              <p:nvPr/>
            </p:nvSpPr>
            <p:spPr>
              <a:xfrm>
                <a:off x="808703" y="3163831"/>
                <a:ext cx="7526593" cy="21236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marR="0" indent="-342900">
                  <a:spcBef>
                    <a:spcPts val="0"/>
                  </a:spcBef>
                  <a:spcAft>
                    <a:spcPts val="0"/>
                  </a:spcAft>
                  <a:buAutoNum type="alphaLcPeriod"/>
                  <a:tabLst>
                    <a:tab pos="393700" algn="l"/>
                    <a:tab pos="688975" algn="l"/>
                    <a:tab pos="15748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Which form of the hypotheses should be used to test the manager’s claim? 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  <a:tabLst>
                    <a:tab pos="393700" algn="l"/>
                    <a:tab pos="688975" algn="l"/>
                    <a:tab pos="15748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Explain.</a:t>
                </a: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  <a:tabLst>
                    <a:tab pos="393700" algn="l"/>
                    <a:tab pos="688975" algn="l"/>
                    <a:tab pos="1574800" algn="l"/>
                  </a:tabLst>
                </a:pPr>
                <a:r>
                  <a:rPr lang="en-US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H</a:t>
                </a:r>
                <a:r>
                  <a:rPr lang="en-US" sz="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pc="215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Symbol MT" panose="05050102010706020507" pitchFamily="18" charset="2"/>
                    <a:ea typeface="Symbol MT" panose="05050102010706020507" pitchFamily="18" charset="2"/>
                    <a:cs typeface="Symbol MT" panose="05050102010706020507" pitchFamily="18" charset="2"/>
                  </a:rPr>
                  <a:t>m</a:t>
                </a:r>
                <a:r>
                  <a:rPr lang="en-US" sz="2000" spc="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ymbol MT" panose="05050102010706020507" pitchFamily="18" charset="2"/>
                      </a:rPr>
                      <m:t>≥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6</a:t>
                </a:r>
                <a:r>
                  <a:rPr lang="en-US" spc="-5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	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H</a:t>
                </a:r>
                <a:r>
                  <a:rPr lang="en-US" sz="8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pc="21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Symbol MT" panose="05050102010706020507" pitchFamily="18" charset="2"/>
                    <a:ea typeface="Symbol MT" panose="05050102010706020507" pitchFamily="18" charset="2"/>
                    <a:cs typeface="Symbol MT" panose="05050102010706020507" pitchFamily="18" charset="2"/>
                  </a:rPr>
                  <a:t>m</a:t>
                </a:r>
                <a:r>
                  <a:rPr lang="en-US" sz="2000" spc="2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ymbol MT" panose="05050102010706020507" pitchFamily="18" charset="2"/>
                      </a:rPr>
                      <m:t>≤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6</a:t>
                </a:r>
                <a:r>
                  <a:rPr lang="en-US" spc="-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	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H</a:t>
                </a:r>
                <a:r>
                  <a:rPr lang="en-US" sz="8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pc="21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Symbol MT" panose="05050102010706020507" pitchFamily="18" charset="2"/>
                    <a:ea typeface="Symbol MT" panose="05050102010706020507" pitchFamily="18" charset="2"/>
                    <a:cs typeface="Symbol MT" panose="05050102010706020507" pitchFamily="18" charset="2"/>
                  </a:rPr>
                  <a:t>m</a:t>
                </a:r>
                <a:r>
                  <a:rPr lang="en-US" sz="2000" spc="2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ymbol MT" panose="05050102010706020507" pitchFamily="18" charset="2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6</a:t>
                </a:r>
                <a:r>
                  <a:rPr lang="en-US" spc="-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sz="2400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>
                  <a:spcBef>
                    <a:spcPts val="0"/>
                  </a:spcBef>
                  <a:spcAft>
                    <a:spcPts val="0"/>
                  </a:spcAft>
                  <a:tabLst>
                    <a:tab pos="344488" algn="l"/>
                    <a:tab pos="688975" algn="l"/>
                    <a:tab pos="1574800" algn="l"/>
                  </a:tabLst>
                </a:pPr>
                <a:r>
                  <a:rPr lang="en-US" sz="2400" i="1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:r>
                  <a:rPr lang="en-US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000" dirty="0">
                    <a:latin typeface="Symbol MT" panose="05050102010706020507" pitchFamily="18" charset="2"/>
                    <a:ea typeface="Symbol MT" panose="05050102010706020507" pitchFamily="18" charset="2"/>
                    <a:cs typeface="Symbol MT" panose="05050102010706020507" pitchFamily="18" charset="2"/>
                  </a:rPr>
                  <a:t>m</a:t>
                </a:r>
                <a:r>
                  <a:rPr lang="en-US" sz="2000" spc="2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pc="5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en-US" spc="5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	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H</a:t>
                </a:r>
                <a:r>
                  <a:rPr lang="en-US" sz="8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pc="21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Symbol MT" panose="05050102010706020507" pitchFamily="18" charset="2"/>
                    <a:ea typeface="Symbol MT" panose="05050102010706020507" pitchFamily="18" charset="2"/>
                    <a:cs typeface="Symbol MT" panose="05050102010706020507" pitchFamily="18" charset="2"/>
                  </a:rPr>
                  <a:t>m</a:t>
                </a:r>
                <a:r>
                  <a:rPr lang="en-US" sz="2000" spc="2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ymbol MT" panose="05050102010706020507" pitchFamily="18" charset="2"/>
                      </a:rPr>
                      <m:t>&gt;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6</a:t>
                </a:r>
                <a:r>
                  <a:rPr lang="en-US" spc="-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	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8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pc="21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solidFill>
                      <a:prstClr val="black"/>
                    </a:solidFill>
                    <a:latin typeface="Symbol MT" panose="05050102010706020507" pitchFamily="18" charset="2"/>
                    <a:ea typeface="Symbol MT" panose="05050102010706020507" pitchFamily="18" charset="2"/>
                    <a:cs typeface="Symbol MT" panose="05050102010706020507" pitchFamily="18" charset="2"/>
                  </a:rPr>
                  <a:t>m</a:t>
                </a:r>
                <a:r>
                  <a:rPr lang="en-US" sz="2000" spc="2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ymbol MT" panose="05050102010706020507" pitchFamily="18" charset="2"/>
                      </a:rPr>
                      <m:t>&gt;</m:t>
                    </m:r>
                    <m:r>
                      <a:rPr lang="en-US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ymbol MT" panose="05050102010706020507" pitchFamily="18" charset="2"/>
                      </a:rPr>
                      <m:t>≠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6</a:t>
                </a:r>
                <a:r>
                  <a:rPr lang="en-US" spc="-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>
                  <a:spcBef>
                    <a:spcPts val="25"/>
                  </a:spcBef>
                  <a:spcAft>
                    <a:spcPts val="0"/>
                  </a:spcAft>
                  <a:tabLst>
                    <a:tab pos="344488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b.	What conclusion is appropriate when 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8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cannot be rejected?</a:t>
                </a:r>
                <a:endParaRPr lang="en-US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spcBef>
                    <a:spcPts val="25"/>
                  </a:spcBef>
                  <a:spcAft>
                    <a:spcPts val="0"/>
                  </a:spcAft>
                  <a:tabLst>
                    <a:tab pos="344488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c.	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What conclusion is appropriate when 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8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can be rejected?</a:t>
                </a:r>
                <a:endParaRPr lang="en-US" sz="2400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F45D332-2F3F-4347-96D6-4284B075E4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703" y="3163831"/>
                <a:ext cx="7526593" cy="2123658"/>
              </a:xfrm>
              <a:prstGeom prst="rect">
                <a:avLst/>
              </a:prstGeom>
              <a:blipFill>
                <a:blip r:embed="rId2"/>
                <a:stretch>
                  <a:fillRect l="-729" t="-1437" b="-25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F45D332-2F3F-4347-96D6-4284B075E468}"/>
              </a:ext>
            </a:extLst>
          </p:cNvPr>
          <p:cNvSpPr/>
          <p:nvPr/>
        </p:nvSpPr>
        <p:spPr>
          <a:xfrm>
            <a:off x="707103" y="1468459"/>
            <a:ext cx="75265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spcBef>
                <a:spcPts val="0"/>
              </a:spcBef>
              <a:spcAft>
                <a:spcPts val="0"/>
              </a:spcAft>
              <a:tabLst>
                <a:tab pos="393700" algn="l"/>
                <a:tab pos="688975" algn="l"/>
                <a:tab pos="15748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manager of the Danvers-Hilton Resort Hotel stated that the mean guest bill for a weekend is $600 or less. A member of the hotel’s accounting staff noticed that the total charges for guest bills have been increasing in recent months. The accountant will use a sample of further weekend guest bills to test the manager’s claim.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55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Two: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985FF8-C015-445F-9D35-0FD786683893}"/>
              </a:ext>
            </a:extLst>
          </p:cNvPr>
          <p:cNvSpPr/>
          <p:nvPr/>
        </p:nvSpPr>
        <p:spPr>
          <a:xfrm>
            <a:off x="738909" y="1468459"/>
            <a:ext cx="7590503" cy="2900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spcBef>
                <a:spcPts val="470"/>
              </a:spcBef>
              <a:spcAft>
                <a:spcPts val="0"/>
              </a:spcAft>
              <a:tabLst>
                <a:tab pos="569913" algn="l"/>
                <a:tab pos="10160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label on a 3-quart container of orange juice states that the orange juice contains an average of 1 gram of fat or less. Answer the following questions for a hypothesis test that could be used to  test the claim on the label.</a:t>
            </a:r>
          </a:p>
          <a:p>
            <a:pPr marL="225425" marR="0" indent="-225425">
              <a:spcBef>
                <a:spcPts val="470"/>
              </a:spcBef>
              <a:spcAft>
                <a:spcPts val="0"/>
              </a:spcAft>
              <a:tabLst>
                <a:tab pos="569913" algn="l"/>
                <a:tab pos="10160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	Develop the appropriate null and alternative hypotheses.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25"/>
              </a:spcBef>
              <a:spcAft>
                <a:spcPts val="0"/>
              </a:spcAft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5425" marR="0" indent="-225425">
              <a:spcBef>
                <a:spcPts val="450"/>
              </a:spcBef>
              <a:spcAft>
                <a:spcPts val="0"/>
              </a:spcAft>
            </a:pPr>
            <a:r>
              <a:rPr lang="en-US" spc="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Type I error in this situation? What are the consequences of making this error?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5425" marR="0" indent="-225425">
              <a:spcBef>
                <a:spcPts val="470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What is the Type II error in this situation? What are the consequences of making this error?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630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Three: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468654A-9678-4C23-851E-327152A1608F}"/>
                  </a:ext>
                </a:extLst>
              </p:cNvPr>
              <p:cNvSpPr/>
              <p:nvPr/>
            </p:nvSpPr>
            <p:spPr>
              <a:xfrm>
                <a:off x="776747" y="1564072"/>
                <a:ext cx="7590503" cy="30982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Consider the following hypothesis test:</a:t>
                </a:r>
              </a:p>
              <a:p>
                <a:pPr lvl="0">
                  <a:spcBef>
                    <a:spcPts val="60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H</a:t>
                </a:r>
                <a:r>
                  <a:rPr lang="en-US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dirty="0">
                    <a:solidFill>
                      <a:prstClr val="black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𝜇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20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>
                  <a:spcBef>
                    <a:spcPts val="60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		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dirty="0">
                    <a:solidFill>
                      <a:prstClr val="black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𝜇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20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R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sample of 50 provided a sample mean of 19.4. The population standard deviation is 2. </a:t>
                </a:r>
              </a:p>
              <a:p>
                <a:pPr marR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a.	Compute the value of the test statistic.</a:t>
                </a:r>
                <a:endParaRPr lang="en-US" sz="8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4488" indent="-344488">
                  <a:spcBef>
                    <a:spcPts val="60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b.	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What is the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-value? </a:t>
                </a:r>
              </a:p>
              <a:p>
                <a:pPr marR="0">
                  <a:spcBef>
                    <a:spcPts val="60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	Using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 .05,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what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is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your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conclusion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?</m:t>
                    </m:r>
                  </m:oMath>
                </a14:m>
                <a:endParaRPr lang="en-US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  <a:tabLst>
                    <a:tab pos="344488" algn="l"/>
                  </a:tabLst>
                </a:pP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d.	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What is the rejection rule using the critical value? What is your conclusion?</a:t>
                </a:r>
                <a:endParaRPr lang="en-US" baseline="-25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468654A-9678-4C23-851E-327152A160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47" y="1564072"/>
                <a:ext cx="7590503" cy="3098284"/>
              </a:xfrm>
              <a:prstGeom prst="rect">
                <a:avLst/>
              </a:prstGeom>
              <a:blipFill rotWithShape="0">
                <a:blip r:embed="rId2"/>
                <a:stretch>
                  <a:fillRect l="-642" t="-1181" b="-23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6202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Four: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B468654A-9678-4C23-851E-327152A1608F}"/>
                  </a:ext>
                </a:extLst>
              </p:cNvPr>
              <p:cNvSpPr/>
              <p:nvPr/>
            </p:nvSpPr>
            <p:spPr>
              <a:xfrm>
                <a:off x="913648" y="1752963"/>
                <a:ext cx="7590503" cy="41678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4488" marR="0" indent="-344488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688975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Consider the following hypothesis test:</a:t>
                </a:r>
              </a:p>
              <a:p>
                <a:pPr marL="344488" lvl="0" indent="-344488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688975" algn="l"/>
                  </a:tabLst>
                </a:pP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			H</a:t>
                </a:r>
                <a:r>
                  <a:rPr lang="en-US" sz="8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pc="21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µ≥80 </a:t>
                </a:r>
                <a:endParaRPr lang="en-US" sz="2400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spcBef>
                    <a:spcPts val="0"/>
                  </a:spcBef>
                  <a:spcAft>
                    <a:spcPts val="0"/>
                  </a:spcAft>
                  <a:tabLst>
                    <a:tab pos="344488" algn="l"/>
                    <a:tab pos="688975" algn="l"/>
                  </a:tabLst>
                </a:pPr>
                <a:r>
                  <a:rPr lang="en-US" sz="2400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					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8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pc="21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µ&lt;80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>
                  <a:spcBef>
                    <a:spcPts val="0"/>
                  </a:spcBef>
                  <a:spcAft>
                    <a:spcPts val="0"/>
                  </a:spcAft>
                  <a:tabLst>
                    <a:tab pos="344488" algn="l"/>
                    <a:tab pos="688975" algn="l"/>
                  </a:tabLst>
                </a:pPr>
                <a:endParaRPr lang="en-US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sample of 100 is used and the population standard deviation is 12. Compute the 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-value and state your conclusion for each of the following sample results. Use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.01.</a:t>
                </a:r>
              </a:p>
              <a:p>
                <a:pPr marR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marR="0" indent="-342900">
                  <a:spcBef>
                    <a:spcPts val="470"/>
                  </a:spcBef>
                  <a:spcAft>
                    <a:spcPts val="0"/>
                  </a:spcAft>
                  <a:buAutoNum type="alphaLcPeriod"/>
                  <a:tabLst>
                    <a:tab pos="344488" algn="l"/>
                    <a:tab pos="1016000" algn="l"/>
                  </a:tabLst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en-US" sz="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78.5</a:t>
                </a:r>
                <a:endParaRPr lang="en-US" sz="8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spcBef>
                    <a:spcPts val="470"/>
                  </a:spcBef>
                  <a:spcAft>
                    <a:spcPts val="0"/>
                  </a:spcAft>
                  <a:buFontTx/>
                  <a:buAutoNum type="alphaLcPeriod"/>
                  <a:tabLst>
                    <a:tab pos="344488" algn="l"/>
                    <a:tab pos="1016000" algn="l"/>
                  </a:tabLst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en-US" sz="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77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:endParaRPr lang="en-US" sz="800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marR="0" indent="-342900">
                  <a:spcBef>
                    <a:spcPts val="600"/>
                  </a:spcBef>
                  <a:spcAft>
                    <a:spcPts val="0"/>
                  </a:spcAft>
                  <a:buAutoNum type="alphaLcPeriod" startAt="3"/>
                  <a:tabLst>
                    <a:tab pos="344488" algn="l"/>
                    <a:tab pos="1016000" algn="l"/>
                  </a:tabLst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en-US" sz="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75.5</a:t>
                </a:r>
                <a:endParaRPr lang="en-US" baseline="-25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  <a:tabLst>
                    <a:tab pos="344488" algn="l"/>
                  </a:tabLst>
                </a:pP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d.	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en-US" sz="8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81</a:t>
                </a:r>
                <a:endParaRPr lang="en-US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468654A-9678-4C23-851E-327152A160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648" y="1752963"/>
                <a:ext cx="7590503" cy="4167808"/>
              </a:xfrm>
              <a:prstGeom prst="rect">
                <a:avLst/>
              </a:prstGeom>
              <a:blipFill rotWithShape="0">
                <a:blip r:embed="rId3"/>
                <a:stretch>
                  <a:fillRect l="-723" t="-878" b="-1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903565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167368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438130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7" imgW="114120" imgH="215640" progId="Equation.3">
                  <p:embed/>
                </p:oleObj>
              </mc:Choice>
              <mc:Fallback>
                <p:oleObj name="Equation" r:id="rId7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078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Five: 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468654A-9678-4C23-851E-327152A1608F}"/>
              </a:ext>
            </a:extLst>
          </p:cNvPr>
          <p:cNvSpPr/>
          <p:nvPr/>
        </p:nvSpPr>
        <p:spPr>
          <a:xfrm>
            <a:off x="753628" y="1531983"/>
            <a:ext cx="7590503" cy="3775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spcBef>
                <a:spcPts val="470"/>
              </a:spcBef>
              <a:spcAft>
                <a:spcPts val="0"/>
              </a:spcAft>
              <a:tabLst>
                <a:tab pos="0" algn="l"/>
                <a:tab pos="688975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Annual expenditure for prescription drugs was $838 per person in the Northeast of the country (Hospital Care Cost Institute website, November 7, 2012). A sample of 60 individuals in the Midwest showed a per person annual expenditure for prescription drugs of $745. Use a population standard deviation of $300 to answer the following questions. </a:t>
            </a:r>
          </a:p>
          <a:p>
            <a:pPr marL="344488" marR="0" indent="-344488">
              <a:spcBef>
                <a:spcPts val="470"/>
              </a:spcBef>
              <a:spcAft>
                <a:spcPts val="0"/>
              </a:spcAft>
              <a:tabLst>
                <a:tab pos="344488" algn="l"/>
                <a:tab pos="688975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	Formulate hypotheses for a test to determine whether the sample data support the conclusion that the population annual expenditure for prescription drugs per person is lower in the Midwest than in the Northeast.</a:t>
            </a: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4488" indent="-344488">
              <a:spcBef>
                <a:spcPts val="600"/>
              </a:spcBef>
              <a:spcAft>
                <a:spcPts val="0"/>
              </a:spcAft>
              <a:tabLst>
                <a:tab pos="344488" algn="l"/>
                <a:tab pos="101600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 value of the test statistic?</a:t>
            </a:r>
          </a:p>
          <a:p>
            <a:pPr marR="0">
              <a:spcBef>
                <a:spcPts val="600"/>
              </a:spcBef>
              <a:spcAft>
                <a:spcPts val="0"/>
              </a:spcAft>
              <a:tabLst>
                <a:tab pos="344488" algn="l"/>
                <a:tab pos="1016000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	What is the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-value?</a:t>
            </a:r>
            <a:endParaRPr lang="en-US" baseline="-25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tabLst>
                <a:tab pos="344488" algn="l"/>
              </a:tabLst>
            </a:pP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.01, what is your conclusion?</a:t>
            </a:r>
            <a:endParaRPr lang="en-US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4488" marR="0" indent="-344488">
              <a:spcBef>
                <a:spcPts val="450"/>
              </a:spcBef>
              <a:spcAft>
                <a:spcPts val="0"/>
              </a:spcAft>
              <a:tabLst>
                <a:tab pos="344488" algn="l"/>
              </a:tabLst>
            </a:pP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325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Six: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69620" y="1633317"/>
                <a:ext cx="6858000" cy="31675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4488" lvl="0" indent="-344488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688975" algn="l"/>
                  </a:tabLst>
                </a:pP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Consider the following hypothesis test:</a:t>
                </a:r>
              </a:p>
              <a:p>
                <a:pPr marL="344488" lvl="0" indent="-344488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688975" algn="l"/>
                  </a:tabLst>
                </a:pP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				H</a:t>
                </a:r>
                <a:r>
                  <a:rPr lang="en-US" sz="8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pc="21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µ≥45 </a:t>
                </a:r>
                <a:endParaRPr lang="en-US" sz="2400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spcBef>
                    <a:spcPts val="0"/>
                  </a:spcBef>
                  <a:spcAft>
                    <a:spcPts val="0"/>
                  </a:spcAft>
                  <a:tabLst>
                    <a:tab pos="344488" algn="l"/>
                    <a:tab pos="688975" algn="l"/>
                  </a:tabLst>
                </a:pPr>
                <a:r>
                  <a:rPr lang="en-US" sz="2400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					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8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pc="215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µ&lt;45</a:t>
                </a:r>
                <a:endParaRPr lang="en-US" sz="2400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sample of 36 is used. Identify the 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-value and state your conclusion for each of the following sample results. Use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.01.</a:t>
                </a:r>
              </a:p>
              <a:p>
                <a:pPr lvl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endParaRPr lang="en-US" dirty="0">
                  <a:solidFill>
                    <a:prstClr val="black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spcBef>
                    <a:spcPts val="470"/>
                  </a:spcBef>
                  <a:spcAft>
                    <a:spcPts val="0"/>
                  </a:spcAft>
                  <a:buFontTx/>
                  <a:buAutoNum type="alphaLcPeriod"/>
                  <a:tabLst>
                    <a:tab pos="344488" algn="l"/>
                    <a:tab pos="1016000" algn="l"/>
                  </a:tabLst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en-US" sz="800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44 and 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5.2</a:t>
                </a:r>
                <a:endParaRPr lang="en-US" sz="800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spcBef>
                    <a:spcPts val="470"/>
                  </a:spcBef>
                  <a:spcAft>
                    <a:spcPts val="0"/>
                  </a:spcAft>
                  <a:buFontTx/>
                  <a:buAutoNum type="alphaLcPeriod"/>
                  <a:tabLst>
                    <a:tab pos="344488" algn="l"/>
                    <a:tab pos="1016000" algn="l"/>
                  </a:tabLst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en-US" sz="800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43 and 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4.6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:endParaRPr lang="en-US" sz="800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spcBef>
                    <a:spcPts val="600"/>
                  </a:spcBef>
                  <a:spcAft>
                    <a:spcPts val="0"/>
                  </a:spcAft>
                  <a:buFontTx/>
                  <a:buAutoNum type="alphaLcPeriod" startAt="3"/>
                  <a:tabLst>
                    <a:tab pos="344488" algn="l"/>
                    <a:tab pos="1016000" algn="l"/>
                  </a:tabLst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en-US" sz="800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46 and 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5.0 </a:t>
                </a:r>
                <a:endParaRPr lang="en-US" baseline="-25000" dirty="0">
                  <a:solidFill>
                    <a:prstClr val="black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" y="1633317"/>
                <a:ext cx="6858000" cy="3167534"/>
              </a:xfrm>
              <a:prstGeom prst="rect">
                <a:avLst/>
              </a:prstGeom>
              <a:blipFill>
                <a:blip r:embed="rId2"/>
                <a:stretch>
                  <a:fillRect l="-711" t="-1154" b="-2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7703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Seven: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985FF8-C015-445F-9D35-0FD786683893}"/>
              </a:ext>
            </a:extLst>
          </p:cNvPr>
          <p:cNvSpPr/>
          <p:nvPr/>
        </p:nvSpPr>
        <p:spPr>
          <a:xfrm>
            <a:off x="675148" y="1561630"/>
            <a:ext cx="759050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Coca-Cola  Company reported that the mean per capita annual sales of its beverages in the United States was 423 eight-ounce servings (Coca-Cola Company website, February 3, 2009). Suppose you are curious whether the consumption Coca-Cola beverages higher in Atlanta, Georgia, the location of Coca-Cola’s corporate headquarters. A sample of 36 individuals from the Atlanta area showed a sample mean annual consumption of 460.4 eight-ounce servings with a standard deviation of s = 101.9 ounces. Using </a:t>
            </a:r>
            <a:r>
              <a:rPr lang="el-GR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.05, do the sample results support the conclusion that mean annual consumption of Coca-Cola beverage products are higher in Atlanta?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431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Eight: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B468654A-9678-4C23-851E-327152A1608F}"/>
                  </a:ext>
                </a:extLst>
              </p:cNvPr>
              <p:cNvSpPr/>
              <p:nvPr/>
            </p:nvSpPr>
            <p:spPr>
              <a:xfrm>
                <a:off x="675148" y="1716472"/>
                <a:ext cx="7590503" cy="30854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Consider the following hypothesis test:</a:t>
                </a:r>
              </a:p>
              <a:p>
                <a:pPr lvl="0">
                  <a:spcBef>
                    <a:spcPts val="60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H</a:t>
                </a:r>
                <a:r>
                  <a:rPr lang="en-US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dirty="0">
                    <a:solidFill>
                      <a:prstClr val="black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.75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>
                  <a:spcBef>
                    <a:spcPts val="60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		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dirty="0">
                    <a:solidFill>
                      <a:prstClr val="black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.75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R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sample of 300 items was selected.  Compute the </a:t>
                </a:r>
                <a:r>
                  <a:rPr lang="en-US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-value and state the conclusion for each of the following sample results. Use</a:t>
                </a:r>
                <a:r>
                  <a:rPr lang="en-US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 .05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R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a.	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</m:bar>
                  </m:oMath>
                </a14:m>
                <a:r>
                  <a:rPr lang="en-US" sz="800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.68</a:t>
                </a:r>
                <a:endParaRPr lang="en-US" sz="8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b.	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</m:bar>
                  </m:oMath>
                </a14:m>
                <a:r>
                  <a:rPr lang="en-US" sz="800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.72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	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</m:bar>
                  </m:oMath>
                </a14:m>
                <a:r>
                  <a:rPr lang="en-US" sz="800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.70</a:t>
                </a:r>
                <a:endParaRPr lang="en-US" sz="800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lvl="0">
                  <a:spcBef>
                    <a:spcPts val="470"/>
                  </a:spcBef>
                  <a:spcAft>
                    <a:spcPts val="0"/>
                  </a:spcAft>
                  <a:tabLst>
                    <a:tab pos="344488" algn="l"/>
                    <a:tab pos="1016000" algn="l"/>
                  </a:tabLst>
                </a:pP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d.	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</m:bar>
                  </m:oMath>
                </a14:m>
                <a:r>
                  <a:rPr lang="en-US" sz="800" dirty="0">
                    <a:solidFill>
                      <a:prstClr val="black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.77</a:t>
                </a:r>
                <a:endParaRPr lang="en-US" sz="800" dirty="0">
                  <a:solidFill>
                    <a:prstClr val="black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468654A-9678-4C23-851E-327152A160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148" y="1716472"/>
                <a:ext cx="7590503" cy="3085460"/>
              </a:xfrm>
              <a:prstGeom prst="rect">
                <a:avLst/>
              </a:prstGeom>
              <a:blipFill rotWithShape="0">
                <a:blip r:embed="rId2"/>
                <a:stretch>
                  <a:fillRect l="-723" t="-1186" b="-1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865774"/>
      </p:ext>
    </p:extLst>
  </p:cSld>
  <p:clrMapOvr>
    <a:masterClrMapping/>
  </p:clrMapOvr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434</Words>
  <Application>Microsoft Office PowerPoint</Application>
  <PresentationFormat>On-screen Show (4:3)</PresentationFormat>
  <Paragraphs>69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 Math</vt:lpstr>
      <vt:lpstr>Symbol MT</vt:lpstr>
      <vt:lpstr>Times New Roman</vt:lpstr>
      <vt:lpstr>Verdana</vt:lpstr>
      <vt:lpstr>eStudy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2018-03-31T16:50:38Z</dcterms:modified>
</cp:coreProperties>
</file>