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676" r:id="rId1"/>
  </p:sldMasterIdLst>
  <p:notesMasterIdLst>
    <p:notesMasterId r:id="rId7"/>
  </p:notesMasterIdLst>
  <p:sldIdLst>
    <p:sldId id="268" r:id="rId2"/>
    <p:sldId id="269" r:id="rId3"/>
    <p:sldId id="270" r:id="rId4"/>
    <p:sldId id="271" r:id="rId5"/>
    <p:sldId id="272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743">
          <p15:clr>
            <a:srgbClr val="A4A3A4"/>
          </p15:clr>
        </p15:guide>
        <p15:guide id="2" pos="142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5F5F5F"/>
    <a:srgbClr val="777777"/>
    <a:srgbClr val="0000FF"/>
    <a:srgbClr val="FFFFCC"/>
    <a:srgbClr val="996633"/>
    <a:srgbClr val="339966"/>
    <a:srgbClr val="333399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954" autoAdjust="0"/>
    <p:restoredTop sz="95540" autoAdjust="0"/>
  </p:normalViewPr>
  <p:slideViewPr>
    <p:cSldViewPr snapToGrid="0">
      <p:cViewPr varScale="1">
        <p:scale>
          <a:sx n="97" d="100"/>
          <a:sy n="97" d="100"/>
        </p:scale>
        <p:origin x="558" y="96"/>
      </p:cViewPr>
      <p:guideLst>
        <p:guide orient="horz" pos="3743"/>
        <p:guide pos="14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>
      <p:cViewPr>
        <p:scale>
          <a:sx n="90" d="100"/>
          <a:sy n="90" d="100"/>
        </p:scale>
        <p:origin x="-2814" y="-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F615B9B-8AAB-401E-86BB-543DBAA5304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5029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340568-D317-4553-B6BD-B4C3AB95DC91}" type="slidenum">
              <a:rPr lang="en-US"/>
              <a:pPr/>
              <a:t>0</a:t>
            </a:fld>
            <a:endParaRPr lang="en-US"/>
          </a:p>
        </p:txBody>
      </p:sp>
      <p:sp>
        <p:nvSpPr>
          <p:cNvPr id="199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8856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Line 4"/>
          <p:cNvSpPr>
            <a:spLocks noChangeShapeType="1"/>
          </p:cNvSpPr>
          <p:nvPr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135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112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8012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0798141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5257800" y="6627168"/>
            <a:ext cx="38862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copyright © michael .roberson@eStudy.us</a:t>
            </a:r>
            <a:r>
              <a:rPr lang="en-US" sz="1000" baseline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2017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, All  rights reserved</a:t>
            </a:r>
          </a:p>
        </p:txBody>
      </p:sp>
      <p:sp>
        <p:nvSpPr>
          <p:cNvPr id="8" name="Line 4"/>
          <p:cNvSpPr>
            <a:spLocks noChangeShapeType="1"/>
          </p:cNvSpPr>
          <p:nvPr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28600" y="0"/>
            <a:ext cx="36576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 dirty="0">
                <a:solidFill>
                  <a:srgbClr val="0070C0"/>
                </a:solidFill>
                <a:latin typeface="+mn-lt"/>
              </a:rPr>
              <a:t>eStudy.us</a:t>
            </a:r>
          </a:p>
        </p:txBody>
      </p:sp>
    </p:spTree>
    <p:extLst>
      <p:ext uri="{BB962C8B-B14F-4D97-AF65-F5344CB8AC3E}">
        <p14:creationId xmlns:p14="http://schemas.microsoft.com/office/powerpoint/2010/main" val="3680367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2" r:id="rId4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BF3D8E0-1960-4898-A0A4-050E6374E922}"/>
              </a:ext>
            </a:extLst>
          </p:cNvPr>
          <p:cNvSpPr/>
          <p:nvPr/>
        </p:nvSpPr>
        <p:spPr>
          <a:xfrm>
            <a:off x="582345" y="1113384"/>
            <a:ext cx="395986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>
                <a:latin typeface="+mn-lt"/>
              </a:rPr>
              <a:t>Homework Four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D2354A6-5BE7-423D-9C29-B88BD528EC91}"/>
              </a:ext>
            </a:extLst>
          </p:cNvPr>
          <p:cNvSpPr/>
          <p:nvPr/>
        </p:nvSpPr>
        <p:spPr>
          <a:xfrm>
            <a:off x="759471" y="1976312"/>
            <a:ext cx="7032929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spcBef>
                <a:spcPts val="600"/>
              </a:spcBef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This homework flows well with </a:t>
            </a:r>
          </a:p>
          <a:p>
            <a:pPr marL="0" marR="0">
              <a:spcBef>
                <a:spcPts val="600"/>
              </a:spcBef>
              <a:spcAft>
                <a:spcPts val="0"/>
              </a:spcAft>
            </a:pPr>
            <a:r>
              <a:rPr lang="en-US" i="1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Statistics for Business and Economics, Anderson, Sweeney, and Williams, 13</a:t>
            </a:r>
            <a:r>
              <a:rPr lang="en-US" i="1" baseline="30000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th</a:t>
            </a:r>
            <a:r>
              <a:rPr lang="en-US" i="1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 edition</a:t>
            </a: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, </a:t>
            </a:r>
            <a:r>
              <a:rPr lang="en-US" b="1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chapter 7</a:t>
            </a: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.</a:t>
            </a: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309"/>
    </mc:Choice>
    <mc:Fallback xmlns="">
      <p:transition advTm="1309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1E64F05-4A19-4378-B69E-1D682C6768E8}"/>
              </a:ext>
            </a:extLst>
          </p:cNvPr>
          <p:cNvSpPr txBox="1"/>
          <p:nvPr/>
        </p:nvSpPr>
        <p:spPr>
          <a:xfrm>
            <a:off x="535709" y="1099127"/>
            <a:ext cx="786938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Problem One: </a:t>
            </a:r>
          </a:p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Data are in the “Companion Data” as HomeworkFour.xlsx.  </a:t>
            </a:r>
          </a:p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Assume the 500 automobiles in the parking lot is our population of cars. Calculate the:</a:t>
            </a:r>
          </a:p>
          <a:p>
            <a:pPr marL="285750" indent="-285750">
              <a:buFontTx/>
              <a:buChar char="-"/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Random sample 30 automobiles from the parking lot.</a:t>
            </a:r>
          </a:p>
          <a:p>
            <a:pPr marL="285750" indent="-285750">
              <a:buFontTx/>
              <a:buChar char="-"/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Calculate the sample mean gas mileage.</a:t>
            </a:r>
          </a:p>
          <a:p>
            <a:pPr marL="285750" indent="-285750">
              <a:buFontTx/>
              <a:buChar char="-"/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Calculate the sample standard deviation gas mileage.</a:t>
            </a:r>
          </a:p>
          <a:p>
            <a:pPr marL="285750" indent="-285750">
              <a:buFontTx/>
              <a:buChar char="-"/>
            </a:pP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Tx/>
              <a:buChar char="-"/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Calculate the population mean gas mileage</a:t>
            </a:r>
          </a:p>
          <a:p>
            <a:pPr marL="285750" indent="-285750">
              <a:buFontTx/>
              <a:buChar char="-"/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Calculate the population standard deviation gas mileage.</a:t>
            </a:r>
          </a:p>
          <a:p>
            <a:pPr marL="285750" indent="-285750">
              <a:buFontTx/>
              <a:buChar char="-"/>
            </a:pP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5559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1E64F05-4A19-4378-B69E-1D682C6768E8}"/>
              </a:ext>
            </a:extLst>
          </p:cNvPr>
          <p:cNvSpPr txBox="1"/>
          <p:nvPr/>
        </p:nvSpPr>
        <p:spPr>
          <a:xfrm>
            <a:off x="535709" y="1099127"/>
            <a:ext cx="786938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Problem Two: </a:t>
            </a:r>
          </a:p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Data are in the “Companion Data” as HomeworkFour.xlsx.  </a:t>
            </a:r>
          </a:p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Assume the 500 automobiles in the parking lot is our population of cars. Using the 30 randomly selected automobiles from Problem One calculate the</a:t>
            </a:r>
          </a:p>
          <a:p>
            <a:pPr marL="285750" indent="-285750">
              <a:buFontTx/>
              <a:buChar char="-"/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Calculate the sample proportion of automobile at are trucks.</a:t>
            </a:r>
          </a:p>
          <a:p>
            <a:pPr marL="285750" indent="-285750">
              <a:buFontTx/>
              <a:buChar char="-"/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Calculate the sample standard deviation of the proportion by trucks.</a:t>
            </a:r>
          </a:p>
          <a:p>
            <a:pPr marL="285750" indent="-285750">
              <a:buFontTx/>
              <a:buChar char="-"/>
            </a:pP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Tx/>
              <a:buChar char="-"/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Calculate the population proportion of automobile at are trucks.</a:t>
            </a:r>
          </a:p>
          <a:p>
            <a:pPr marL="285750" indent="-285750">
              <a:buFontTx/>
              <a:buChar char="-"/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Calculate the population standard deviation of the proportion by trucks.</a:t>
            </a:r>
          </a:p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2429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1E64F05-4A19-4378-B69E-1D682C6768E8}"/>
              </a:ext>
            </a:extLst>
          </p:cNvPr>
          <p:cNvSpPr txBox="1"/>
          <p:nvPr/>
        </p:nvSpPr>
        <p:spPr>
          <a:xfrm>
            <a:off x="260406" y="1118791"/>
            <a:ext cx="7869382" cy="2366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Problem Three: </a:t>
            </a:r>
          </a:p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Data are in the “Companion Data” as HomeworkFour.xlsx.  </a:t>
            </a:r>
          </a:p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Using the number you calculated in problem one and two:</a:t>
            </a:r>
          </a:p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spcBef>
                <a:spcPct val="20000"/>
              </a:spcBef>
              <a:buSzPct val="100000"/>
            </a:pPr>
            <a:r>
              <a:rPr lang="en-US" dirty="0">
                <a:solidFill>
                  <a:srgbClr val="000000"/>
                </a:solidFill>
                <a:cs typeface="Arial" panose="020B0604020202020204" pitchFamily="34" charset="0"/>
              </a:rPr>
              <a:t>What is the probability that a simple random sample of 30 automobiles will provide an estimate of the population mean gas mileage that is within +/- 2 of the actual population mean </a:t>
            </a:r>
            <a:r>
              <a:rPr lang="en-US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</a:t>
            </a:r>
            <a:r>
              <a:rPr lang="en-US" i="1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cs typeface="Arial" panose="020B0604020202020204" pitchFamily="34" charset="0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1255031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1E64F05-4A19-4378-B69E-1D682C6768E8}"/>
              </a:ext>
            </a:extLst>
          </p:cNvPr>
          <p:cNvSpPr txBox="1"/>
          <p:nvPr/>
        </p:nvSpPr>
        <p:spPr>
          <a:xfrm>
            <a:off x="260406" y="1118791"/>
            <a:ext cx="7869382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Problem Four: </a:t>
            </a:r>
          </a:p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Data are in the “Companion Data” as HomeworkFour.xlsx.  </a:t>
            </a:r>
          </a:p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Using the number you calculated in problem one and two:</a:t>
            </a:r>
          </a:p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10000"/>
              </a:lnSpc>
              <a:spcBef>
                <a:spcPct val="20000"/>
              </a:spcBef>
              <a:buSzPct val="75000"/>
            </a:pPr>
            <a:r>
              <a:rPr lang="en-US" dirty="0">
                <a:solidFill>
                  <a:srgbClr val="000000"/>
                </a:solidFill>
                <a:cs typeface="Arial" panose="020B0604020202020204" pitchFamily="34" charset="0"/>
              </a:rPr>
              <a:t>What is the probability that a simple random sample of 30 automobiles will provide an estimate of the population proportion of automobiles which are trucks within plus or minus .05 of the actual population proportion?</a:t>
            </a:r>
          </a:p>
        </p:txBody>
      </p:sp>
    </p:spTree>
    <p:extLst>
      <p:ext uri="{BB962C8B-B14F-4D97-AF65-F5344CB8AC3E}">
        <p14:creationId xmlns:p14="http://schemas.microsoft.com/office/powerpoint/2010/main" val="3343263305"/>
      </p:ext>
    </p:extLst>
  </p:cSld>
  <p:clrMapOvr>
    <a:masterClrMapping/>
  </p:clrMapOvr>
</p:sld>
</file>

<file path=ppt/theme/theme1.xml><?xml version="1.0" encoding="utf-8"?>
<a:theme xmlns:a="http://schemas.openxmlformats.org/drawingml/2006/main" name="eStud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StudyTemplate.pptx" id="{AE74280A-B603-42B4-B05F-2B7AC7703B76}" vid="{F4A7A3A8-5CA7-4B76-85A7-4E6A94576C8D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eStudy</Template>
  <TotalTime>0</TotalTime>
  <Words>306</Words>
  <Application>Microsoft Office PowerPoint</Application>
  <PresentationFormat>On-screen Show (4:3)</PresentationFormat>
  <Paragraphs>35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Symbol</vt:lpstr>
      <vt:lpstr>Times New Roman</vt:lpstr>
      <vt:lpstr>Verdana</vt:lpstr>
      <vt:lpstr>eStudy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2017-11-07T19:55:41Z</dcterms:created>
  <dcterms:modified xsi:type="dcterms:W3CDTF">2018-03-19T01:46:47Z</dcterms:modified>
</cp:coreProperties>
</file>