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76" r:id="rId1"/>
  </p:sldMasterIdLst>
  <p:notesMasterIdLst>
    <p:notesMasterId r:id="rId6"/>
  </p:notesMasterIdLst>
  <p:sldIdLst>
    <p:sldId id="268" r:id="rId2"/>
    <p:sldId id="269" r:id="rId3"/>
    <p:sldId id="270" r:id="rId4"/>
    <p:sldId id="271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3">
          <p15:clr>
            <a:srgbClr val="A4A3A4"/>
          </p15:clr>
        </p15:guide>
        <p15:guide id="2" pos="14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5F5F5F"/>
    <a:srgbClr val="777777"/>
    <a:srgbClr val="0000FF"/>
    <a:srgbClr val="FFFFCC"/>
    <a:srgbClr val="996633"/>
    <a:srgbClr val="339966"/>
    <a:srgbClr val="33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272" autoAdjust="0"/>
    <p:restoredTop sz="95540" autoAdjust="0"/>
  </p:normalViewPr>
  <p:slideViewPr>
    <p:cSldViewPr snapToGrid="0">
      <p:cViewPr varScale="1">
        <p:scale>
          <a:sx n="103" d="100"/>
          <a:sy n="103" d="100"/>
        </p:scale>
        <p:origin x="1896" y="102"/>
      </p:cViewPr>
      <p:guideLst>
        <p:guide orient="horz" pos="3743"/>
        <p:guide pos="14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>
        <p:scale>
          <a:sx n="90" d="100"/>
          <a:sy n="90" d="100"/>
        </p:scale>
        <p:origin x="-2814" y="-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615B9B-8AAB-401E-86BB-543DBAA530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5029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340568-D317-4553-B6BD-B4C3AB95DC91}" type="slidenum">
              <a:rPr lang="en-US"/>
              <a:pPr/>
              <a:t>0</a:t>
            </a:fld>
            <a:endParaRPr lang="en-US"/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885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5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11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801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0798141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57800" y="6627168"/>
            <a:ext cx="3886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copyright © michael .roberson@eStudy.us</a:t>
            </a:r>
            <a:r>
              <a:rPr lang="en-US" sz="10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2018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All  rights reserved</a:t>
            </a: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>
                <a:solidFill>
                  <a:srgbClr val="0070C0"/>
                </a:solidFill>
                <a:latin typeface="+mn-lt"/>
              </a:rPr>
              <a:t>eStudy.us</a:t>
            </a:r>
          </a:p>
        </p:txBody>
      </p:sp>
    </p:spTree>
    <p:extLst>
      <p:ext uri="{BB962C8B-B14F-4D97-AF65-F5344CB8AC3E}">
        <p14:creationId xmlns:p14="http://schemas.microsoft.com/office/powerpoint/2010/main" val="368036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2" r:id="rId4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BF3D8E0-1960-4898-A0A4-050E6374E922}"/>
              </a:ext>
            </a:extLst>
          </p:cNvPr>
          <p:cNvSpPr/>
          <p:nvPr/>
        </p:nvSpPr>
        <p:spPr>
          <a:xfrm>
            <a:off x="582345" y="1113384"/>
            <a:ext cx="356437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latin typeface="+mn-lt"/>
              </a:rPr>
              <a:t>Homework Six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2354A6-5BE7-423D-9C29-B88BD528EC91}"/>
              </a:ext>
            </a:extLst>
          </p:cNvPr>
          <p:cNvSpPr/>
          <p:nvPr/>
        </p:nvSpPr>
        <p:spPr>
          <a:xfrm>
            <a:off x="759471" y="1976312"/>
            <a:ext cx="7032929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This homework flows well with </a:t>
            </a:r>
          </a:p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Statistics for Business and Economics, Anderson, Sweeney, and Williams, 13</a:t>
            </a:r>
            <a:r>
              <a:rPr lang="en-US" i="1" baseline="300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</a:t>
            </a: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 edition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chapters 14 &amp; 15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.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309"/>
    </mc:Choice>
    <mc:Fallback xmlns="">
      <p:transition advTm="130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F45D332-2F3F-4347-96D6-4284B075E468}"/>
              </a:ext>
            </a:extLst>
          </p:cNvPr>
          <p:cNvSpPr/>
          <p:nvPr/>
        </p:nvSpPr>
        <p:spPr>
          <a:xfrm>
            <a:off x="707103" y="1197870"/>
            <a:ext cx="75265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wireless phone company, AS&amp;S, tested five different smartphone prices using residences in ten central Kentucky zip codes as subjects.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The data below summarizes smartphone sales for each zip code during a given week.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D4810A6-5CAD-4C88-9D5A-D89929DA07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836765"/>
              </p:ext>
            </p:extLst>
          </p:nvPr>
        </p:nvGraphicFramePr>
        <p:xfrm>
          <a:off x="1068100" y="2568315"/>
          <a:ext cx="2920999" cy="30918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3306">
                  <a:extLst>
                    <a:ext uri="{9D8B030D-6E8A-4147-A177-3AD203B41FA5}">
                      <a16:colId xmlns:a16="http://schemas.microsoft.com/office/drawing/2014/main" val="1388783413"/>
                    </a:ext>
                  </a:extLst>
                </a:gridCol>
                <a:gridCol w="799231">
                  <a:extLst>
                    <a:ext uri="{9D8B030D-6E8A-4147-A177-3AD203B41FA5}">
                      <a16:colId xmlns:a16="http://schemas.microsoft.com/office/drawing/2014/main" val="1319131295"/>
                    </a:ext>
                  </a:extLst>
                </a:gridCol>
                <a:gridCol w="799231">
                  <a:extLst>
                    <a:ext uri="{9D8B030D-6E8A-4147-A177-3AD203B41FA5}">
                      <a16:colId xmlns:a16="http://schemas.microsoft.com/office/drawing/2014/main" val="3362255721"/>
                    </a:ext>
                  </a:extLst>
                </a:gridCol>
                <a:gridCol w="799231">
                  <a:extLst>
                    <a:ext uri="{9D8B030D-6E8A-4147-A177-3AD203B41FA5}">
                      <a16:colId xmlns:a16="http://schemas.microsoft.com/office/drawing/2014/main" val="746405658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Zip Code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Smart Phone Weekly Sales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Smart Phone Price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Household Income (000)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04612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42069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$800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2044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42081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$750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$55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64712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42087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$800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$51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33413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42130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$750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$54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65378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42153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$775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$54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10355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42167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$775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$47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9315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42262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$850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$49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22988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42276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$825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$52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72543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42280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$825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$52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07148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42348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$850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$48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552436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22508D0-9840-4143-B13B-4B931CC4C0F6}"/>
              </a:ext>
            </a:extLst>
          </p:cNvPr>
          <p:cNvSpPr txBox="1"/>
          <p:nvPr/>
        </p:nvSpPr>
        <p:spPr>
          <a:xfrm>
            <a:off x="707103" y="6050001"/>
            <a:ext cx="7343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Note: Data for this problem can be found in file: “PhoneRegression.xlsx”</a:t>
            </a:r>
          </a:p>
        </p:txBody>
      </p:sp>
    </p:spTree>
    <p:extLst>
      <p:ext uri="{BB962C8B-B14F-4D97-AF65-F5344CB8AC3E}">
        <p14:creationId xmlns:p14="http://schemas.microsoft.com/office/powerpoint/2010/main" val="645559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E64F05-4A19-4378-B69E-1D682C6768E8}"/>
              </a:ext>
            </a:extLst>
          </p:cNvPr>
          <p:cNvSpPr txBox="1"/>
          <p:nvPr/>
        </p:nvSpPr>
        <p:spPr>
          <a:xfrm>
            <a:off x="535709" y="1099127"/>
            <a:ext cx="7869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 One: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F45D332-2F3F-4347-96D6-4284B075E468}"/>
              </a:ext>
            </a:extLst>
          </p:cNvPr>
          <p:cNvSpPr/>
          <p:nvPr/>
        </p:nvSpPr>
        <p:spPr>
          <a:xfrm>
            <a:off x="707103" y="1468459"/>
            <a:ext cx="752659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Please run a simple regression to measure how smartphone price impacts smartphone sales. </a:t>
            </a:r>
            <a:r>
              <a:rPr lang="en-US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(should your work from Microsoft Excel)</a:t>
            </a:r>
          </a:p>
          <a:p>
            <a:endParaRPr lang="en-US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33363">
              <a:tabLst>
                <a:tab pos="0" algn="l"/>
              </a:tabLst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a) Explain how smartphone price impacts smartphone sales.</a:t>
            </a: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33363"/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b) Is the result statistically different than zero? </a:t>
            </a:r>
            <a:r>
              <a:rPr lang="en-US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(explain)</a:t>
            </a:r>
          </a:p>
        </p:txBody>
      </p:sp>
    </p:spTree>
    <p:extLst>
      <p:ext uri="{BB962C8B-B14F-4D97-AF65-F5344CB8AC3E}">
        <p14:creationId xmlns:p14="http://schemas.microsoft.com/office/powerpoint/2010/main" val="3645642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E64F05-4A19-4378-B69E-1D682C6768E8}"/>
              </a:ext>
            </a:extLst>
          </p:cNvPr>
          <p:cNvSpPr txBox="1"/>
          <p:nvPr/>
        </p:nvSpPr>
        <p:spPr>
          <a:xfrm>
            <a:off x="535709" y="1099127"/>
            <a:ext cx="7869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 Two: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F45D332-2F3F-4347-96D6-4284B075E468}"/>
              </a:ext>
            </a:extLst>
          </p:cNvPr>
          <p:cNvSpPr/>
          <p:nvPr/>
        </p:nvSpPr>
        <p:spPr>
          <a:xfrm>
            <a:off x="707103" y="1468459"/>
            <a:ext cx="752659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Now run the multiple regression showing how both smartphone Price and household income impact smartphone sales. </a:t>
            </a:r>
            <a:r>
              <a:rPr lang="en-US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(should your work from Microsoft Excel)</a:t>
            </a: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625475" indent="-392113"/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a)  Explain how household income impacts smartphone sales?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33363"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b)  </a:t>
            </a:r>
            <a:r>
              <a:rPr lang="en-US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 the result statistically different than zero? </a:t>
            </a:r>
            <a:r>
              <a:rPr lang="en-US" i="1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(explain)</a:t>
            </a:r>
            <a:endParaRPr lang="en-US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660035"/>
      </p:ext>
    </p:extLst>
  </p:cSld>
  <p:clrMapOvr>
    <a:masterClrMapping/>
  </p:clrMapOvr>
</p:sld>
</file>

<file path=ppt/theme/theme1.xml><?xml version="1.0" encoding="utf-8"?>
<a:theme xmlns:a="http://schemas.openxmlformats.org/drawingml/2006/main" name="e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tudyTemplate.pptx" id="{AE74280A-B603-42B4-B05F-2B7AC7703B76}" vid="{F4A7A3A8-5CA7-4B76-85A7-4E6A94576C8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eStudy</Template>
  <TotalTime>0</TotalTime>
  <Words>259</Words>
  <Application>Microsoft Office PowerPoint</Application>
  <PresentationFormat>On-screen Show (4:3)</PresentationFormat>
  <Paragraphs>62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Verdana</vt:lpstr>
      <vt:lpstr>eStudy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2017-11-07T19:55:41Z</dcterms:created>
  <dcterms:modified xsi:type="dcterms:W3CDTF">2018-05-07T18:10:22Z</dcterms:modified>
</cp:coreProperties>
</file>