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6" r:id="rId1"/>
  </p:sldMasterIdLst>
  <p:notesMasterIdLst>
    <p:notesMasterId r:id="rId8"/>
  </p:notesMasterIdLst>
  <p:sldIdLst>
    <p:sldId id="268" r:id="rId2"/>
    <p:sldId id="269" r:id="rId3"/>
    <p:sldId id="270" r:id="rId4"/>
    <p:sldId id="271" r:id="rId5"/>
    <p:sldId id="272" r:id="rId6"/>
    <p:sldId id="273"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43">
          <p15:clr>
            <a:srgbClr val="A4A3A4"/>
          </p15:clr>
        </p15:guide>
        <p15:guide id="2" pos="1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F5F5F"/>
    <a:srgbClr val="777777"/>
    <a:srgbClr val="0000FF"/>
    <a:srgbClr val="FFFFCC"/>
    <a:srgbClr val="996633"/>
    <a:srgbClr val="339966"/>
    <a:srgbClr val="33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54" autoAdjust="0"/>
    <p:restoredTop sz="95540" autoAdjust="0"/>
  </p:normalViewPr>
  <p:slideViewPr>
    <p:cSldViewPr snapToGrid="0">
      <p:cViewPr varScale="1">
        <p:scale>
          <a:sx n="77" d="100"/>
          <a:sy n="77" d="100"/>
        </p:scale>
        <p:origin x="1152" y="114"/>
      </p:cViewPr>
      <p:guideLst>
        <p:guide orient="horz" pos="3743"/>
        <p:guide pos="1422"/>
      </p:guideLst>
    </p:cSldViewPr>
  </p:slideViewPr>
  <p:notesTextViewPr>
    <p:cViewPr>
      <p:scale>
        <a:sx n="100" d="100"/>
        <a:sy n="100" d="100"/>
      </p:scale>
      <p:origin x="0" y="0"/>
    </p:cViewPr>
  </p:notesTextViewPr>
  <p:sorterViewPr>
    <p:cViewPr>
      <p:scale>
        <a:sx n="90" d="100"/>
        <a:sy n="90" d="100"/>
      </p:scale>
      <p:origin x="0" y="0"/>
    </p:cViewPr>
  </p:sorterViewPr>
  <p:notesViewPr>
    <p:cSldViewPr snapToGrid="0">
      <p:cViewPr>
        <p:scale>
          <a:sx n="90" d="100"/>
          <a:sy n="90" d="100"/>
        </p:scale>
        <p:origin x="-2814" y="-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615B9B-8AAB-401E-86BB-543DBAA53047}" type="slidenum">
              <a:rPr lang="en-US"/>
              <a:pPr/>
              <a:t>‹#›</a:t>
            </a:fld>
            <a:endParaRPr lang="en-US"/>
          </a:p>
        </p:txBody>
      </p:sp>
    </p:spTree>
    <p:extLst>
      <p:ext uri="{BB962C8B-B14F-4D97-AF65-F5344CB8AC3E}">
        <p14:creationId xmlns:p14="http://schemas.microsoft.com/office/powerpoint/2010/main" val="166750290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340568-D317-4553-B6BD-B4C3AB95DC91}" type="slidenum">
              <a:rPr lang="en-US"/>
              <a:pPr/>
              <a:t>0</a:t>
            </a:fld>
            <a:endParaRPr lang="en-US"/>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pPr>
              <a:lnSpc>
                <a:spcPct val="90000"/>
              </a:lnSpc>
            </a:pPr>
            <a:endParaRPr lang="en-US" dirty="0"/>
          </a:p>
        </p:txBody>
      </p:sp>
    </p:spTree>
    <p:extLst>
      <p:ext uri="{BB962C8B-B14F-4D97-AF65-F5344CB8AC3E}">
        <p14:creationId xmlns:p14="http://schemas.microsoft.com/office/powerpoint/2010/main" val="529885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p:nvSpPr>
        <p:spPr bwMode="auto">
          <a:xfrm>
            <a:off x="0" y="946150"/>
            <a:ext cx="9144000" cy="0"/>
          </a:xfrm>
          <a:prstGeom prst="line">
            <a:avLst/>
          </a:prstGeom>
          <a:noFill/>
          <a:ln w="28575">
            <a:solidFill>
              <a:schemeClr val="tx2">
                <a:lumMod val="60000"/>
                <a:lumOff val="40000"/>
              </a:schemeClr>
            </a:solidFill>
            <a:round/>
            <a:headEnd/>
            <a:tailEnd/>
          </a:ln>
        </p:spPr>
        <p:txBody>
          <a:bodyPr/>
          <a:lstStyle/>
          <a:p>
            <a:endParaRPr lang="en-US"/>
          </a:p>
        </p:txBody>
      </p:sp>
    </p:spTree>
    <p:extLst>
      <p:ext uri="{BB962C8B-B14F-4D97-AF65-F5344CB8AC3E}">
        <p14:creationId xmlns:p14="http://schemas.microsoft.com/office/powerpoint/2010/main" val="143613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4011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14801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0798141"/>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Box 7"/>
          <p:cNvSpPr txBox="1">
            <a:spLocks noChangeArrowheads="1"/>
          </p:cNvSpPr>
          <p:nvPr/>
        </p:nvSpPr>
        <p:spPr bwMode="auto">
          <a:xfrm>
            <a:off x="5257800" y="6627168"/>
            <a:ext cx="3886200" cy="246221"/>
          </a:xfrm>
          <a:prstGeom prst="rect">
            <a:avLst/>
          </a:prstGeom>
          <a:noFill/>
          <a:ln w="9525">
            <a:noFill/>
            <a:miter lim="800000"/>
            <a:headEnd/>
            <a:tailEnd/>
          </a:ln>
          <a:effectLst/>
        </p:spPr>
        <p:txBody>
          <a:bodyPr wrap="square">
            <a:spAutoFit/>
          </a:bodyPr>
          <a:lstStyle/>
          <a:p>
            <a:pPr>
              <a:spcBef>
                <a:spcPct val="50000"/>
              </a:spcBef>
              <a:defRPr/>
            </a:pPr>
            <a:r>
              <a:rPr lang="en-US" sz="1000" dirty="0">
                <a:solidFill>
                  <a:schemeClr val="bg1">
                    <a:lumMod val="50000"/>
                  </a:schemeClr>
                </a:solidFill>
                <a:latin typeface="+mn-lt"/>
              </a:rPr>
              <a:t>copyright © michael .roberson@eStudy.us</a:t>
            </a:r>
            <a:r>
              <a:rPr lang="en-US" sz="1000" baseline="0" dirty="0">
                <a:solidFill>
                  <a:schemeClr val="bg1">
                    <a:lumMod val="50000"/>
                  </a:schemeClr>
                </a:solidFill>
                <a:latin typeface="+mn-lt"/>
              </a:rPr>
              <a:t> 2017</a:t>
            </a:r>
            <a:r>
              <a:rPr lang="en-US" sz="1000" dirty="0">
                <a:solidFill>
                  <a:schemeClr val="bg1">
                    <a:lumMod val="50000"/>
                  </a:schemeClr>
                </a:solidFill>
                <a:latin typeface="+mn-lt"/>
              </a:rPr>
              <a:t>, All  rights reserved</a:t>
            </a:r>
          </a:p>
        </p:txBody>
      </p:sp>
      <p:sp>
        <p:nvSpPr>
          <p:cNvPr id="8" name="Line 4"/>
          <p:cNvSpPr>
            <a:spLocks noChangeShapeType="1"/>
          </p:cNvSpPr>
          <p:nvPr/>
        </p:nvSpPr>
        <p:spPr bwMode="auto">
          <a:xfrm>
            <a:off x="0" y="793750"/>
            <a:ext cx="9144000" cy="0"/>
          </a:xfrm>
          <a:prstGeom prst="line">
            <a:avLst/>
          </a:prstGeom>
          <a:noFill/>
          <a:ln w="9525">
            <a:solidFill>
              <a:srgbClr val="0070C0"/>
            </a:solidFill>
            <a:round/>
            <a:headEnd/>
            <a:tailEnd/>
          </a:ln>
        </p:spPr>
        <p:txBody>
          <a:bodyPr/>
          <a:lstStyle/>
          <a:p>
            <a:endParaRPr lang="en-US" dirty="0"/>
          </a:p>
        </p:txBody>
      </p:sp>
      <p:sp>
        <p:nvSpPr>
          <p:cNvPr id="9" name="Line 5"/>
          <p:cNvSpPr>
            <a:spLocks noChangeShapeType="1"/>
          </p:cNvSpPr>
          <p:nvPr/>
        </p:nvSpPr>
        <p:spPr bwMode="auto">
          <a:xfrm>
            <a:off x="0" y="946150"/>
            <a:ext cx="9144000" cy="0"/>
          </a:xfrm>
          <a:prstGeom prst="line">
            <a:avLst/>
          </a:prstGeom>
          <a:noFill/>
          <a:ln w="28575">
            <a:solidFill>
              <a:srgbClr val="0070C0"/>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0070C0"/>
                </a:solidFill>
                <a:latin typeface="+mn-lt"/>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2" r:id="rId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F3D8E0-1960-4898-A0A4-050E6374E922}"/>
              </a:ext>
            </a:extLst>
          </p:cNvPr>
          <p:cNvSpPr/>
          <p:nvPr/>
        </p:nvSpPr>
        <p:spPr>
          <a:xfrm>
            <a:off x="582345" y="1113384"/>
            <a:ext cx="4244111" cy="769441"/>
          </a:xfrm>
          <a:prstGeom prst="rect">
            <a:avLst/>
          </a:prstGeom>
        </p:spPr>
        <p:txBody>
          <a:bodyPr wrap="none">
            <a:spAutoFit/>
          </a:bodyPr>
          <a:lstStyle/>
          <a:p>
            <a:r>
              <a:rPr lang="en-US" sz="4400" b="1" dirty="0">
                <a:latin typeface="+mn-lt"/>
              </a:rPr>
              <a:t>Homework Three</a:t>
            </a:r>
          </a:p>
        </p:txBody>
      </p:sp>
      <p:sp>
        <p:nvSpPr>
          <p:cNvPr id="3" name="Rectangle 2">
            <a:extLst>
              <a:ext uri="{FF2B5EF4-FFF2-40B4-BE49-F238E27FC236}">
                <a16:creationId xmlns:a16="http://schemas.microsoft.com/office/drawing/2014/main" id="{8D2354A6-5BE7-423D-9C29-B88BD528EC91}"/>
              </a:ext>
            </a:extLst>
          </p:cNvPr>
          <p:cNvSpPr/>
          <p:nvPr/>
        </p:nvSpPr>
        <p:spPr>
          <a:xfrm>
            <a:off x="759471" y="1976312"/>
            <a:ext cx="7032929" cy="1154162"/>
          </a:xfrm>
          <a:prstGeom prst="rect">
            <a:avLst/>
          </a:prstGeom>
        </p:spPr>
        <p:txBody>
          <a:bodyPr wrap="square">
            <a:spAutoFit/>
          </a:bodyPr>
          <a:lstStyle/>
          <a:p>
            <a:pPr marL="0" marR="0">
              <a:spcBef>
                <a:spcPts val="600"/>
              </a:spcBef>
              <a:spcAft>
                <a:spcPts val="0"/>
              </a:spcAft>
            </a:pPr>
            <a:r>
              <a:rPr lang="en-US" dirty="0">
                <a:solidFill>
                  <a:srgbClr val="000000"/>
                </a:solidFill>
                <a:latin typeface="Verdana" panose="020B0604030504040204" pitchFamily="34" charset="0"/>
                <a:ea typeface="Calibri" panose="020F0502020204030204" pitchFamily="34" charset="0"/>
              </a:rPr>
              <a:t>This homework flows well with </a:t>
            </a:r>
          </a:p>
          <a:p>
            <a:pPr marL="0" marR="0">
              <a:spcBef>
                <a:spcPts val="600"/>
              </a:spcBef>
              <a:spcAft>
                <a:spcPts val="0"/>
              </a:spcAft>
            </a:pPr>
            <a:r>
              <a:rPr lang="en-US" i="1" dirty="0">
                <a:solidFill>
                  <a:srgbClr val="000000"/>
                </a:solidFill>
                <a:latin typeface="Verdana" panose="020B0604030504040204" pitchFamily="34" charset="0"/>
                <a:ea typeface="Calibri" panose="020F0502020204030204" pitchFamily="34" charset="0"/>
              </a:rPr>
              <a:t>Statistics for Business and Economics, Anderson, Sweeney, and Williams, 13</a:t>
            </a:r>
            <a:r>
              <a:rPr lang="en-US" i="1" baseline="30000" dirty="0">
                <a:solidFill>
                  <a:srgbClr val="000000"/>
                </a:solidFill>
                <a:latin typeface="Verdana" panose="020B0604030504040204" pitchFamily="34" charset="0"/>
                <a:ea typeface="Calibri" panose="020F0502020204030204" pitchFamily="34" charset="0"/>
              </a:rPr>
              <a:t>th</a:t>
            </a:r>
            <a:r>
              <a:rPr lang="en-US" i="1" dirty="0">
                <a:solidFill>
                  <a:srgbClr val="000000"/>
                </a:solidFill>
                <a:latin typeface="Verdana" panose="020B0604030504040204" pitchFamily="34" charset="0"/>
                <a:ea typeface="Calibri" panose="020F0502020204030204" pitchFamily="34" charset="0"/>
              </a:rPr>
              <a:t> edition</a:t>
            </a:r>
            <a:r>
              <a:rPr lang="en-US" dirty="0">
                <a:solidFill>
                  <a:srgbClr val="000000"/>
                </a:solidFill>
                <a:latin typeface="Verdana" panose="020B0604030504040204" pitchFamily="34" charset="0"/>
                <a:ea typeface="Calibri" panose="020F0502020204030204" pitchFamily="34" charset="0"/>
              </a:rPr>
              <a:t>, </a:t>
            </a:r>
            <a:r>
              <a:rPr lang="en-US" b="1" dirty="0">
                <a:solidFill>
                  <a:srgbClr val="000000"/>
                </a:solidFill>
                <a:latin typeface="Verdana" panose="020B0604030504040204" pitchFamily="34" charset="0"/>
                <a:ea typeface="Calibri" panose="020F0502020204030204" pitchFamily="34" charset="0"/>
              </a:rPr>
              <a:t>chapter 4</a:t>
            </a:r>
            <a:r>
              <a:rPr lang="en-US" dirty="0">
                <a:solidFill>
                  <a:srgbClr val="000000"/>
                </a:solidFill>
                <a:latin typeface="Verdana" panose="020B0604030504040204" pitchFamily="34" charset="0"/>
                <a:ea typeface="Calibri" panose="020F0502020204030204" pitchFamily="34" charset="0"/>
              </a:rPr>
              <a:t>.</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advTm="1309"/>
    </mc:Choice>
    <mc:Fallback xmlns="">
      <p:transition advTm="130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64F05-4A19-4378-B69E-1D682C6768E8}"/>
              </a:ext>
            </a:extLst>
          </p:cNvPr>
          <p:cNvSpPr txBox="1"/>
          <p:nvPr/>
        </p:nvSpPr>
        <p:spPr>
          <a:xfrm>
            <a:off x="535709" y="1099127"/>
            <a:ext cx="7869382" cy="1200329"/>
          </a:xfrm>
          <a:prstGeom prst="rect">
            <a:avLst/>
          </a:prstGeom>
          <a:noFill/>
        </p:spPr>
        <p:txBody>
          <a:bodyPr wrap="square" rtlCol="0">
            <a:spAutoFit/>
          </a:bodyPr>
          <a:lstStyle/>
          <a:p>
            <a:r>
              <a:rPr lang="en-US" dirty="0">
                <a:latin typeface="Verdana" panose="020B0604030504040204" pitchFamily="34" charset="0"/>
                <a:ea typeface="Verdana" panose="020B0604030504040204" pitchFamily="34" charset="0"/>
                <a:cs typeface="Verdana" panose="020B0604030504040204" pitchFamily="34" charset="0"/>
              </a:rPr>
              <a:t>Problem One: An overnight express company must include five cities on its route.  How many different routes are possible, assuming that it does not matter in which order the cities are included in the routing?</a:t>
            </a:r>
          </a:p>
        </p:txBody>
      </p:sp>
    </p:spTree>
    <p:extLst>
      <p:ext uri="{BB962C8B-B14F-4D97-AF65-F5344CB8AC3E}">
        <p14:creationId xmlns:p14="http://schemas.microsoft.com/office/powerpoint/2010/main" val="645559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64F05-4A19-4378-B69E-1D682C6768E8}"/>
              </a:ext>
            </a:extLst>
          </p:cNvPr>
          <p:cNvSpPr txBox="1"/>
          <p:nvPr/>
        </p:nvSpPr>
        <p:spPr>
          <a:xfrm>
            <a:off x="535709" y="1099127"/>
            <a:ext cx="7869382" cy="646331"/>
          </a:xfrm>
          <a:prstGeom prst="rect">
            <a:avLst/>
          </a:prstGeom>
          <a:noFill/>
        </p:spPr>
        <p:txBody>
          <a:bodyPr wrap="square" rtlCol="0">
            <a:spAutoFit/>
          </a:bodyPr>
          <a:lstStyle/>
          <a:p>
            <a:r>
              <a:rPr lang="en-US" dirty="0">
                <a:latin typeface="Verdana" panose="020B0604030504040204" pitchFamily="34" charset="0"/>
                <a:ea typeface="Verdana" panose="020B0604030504040204" pitchFamily="34" charset="0"/>
                <a:cs typeface="Verdana" panose="020B0604030504040204" pitchFamily="34" charset="0"/>
              </a:rPr>
              <a:t>Problem Two: How many ways can you select a planning committee of three for a group of eight executives?</a:t>
            </a:r>
          </a:p>
        </p:txBody>
      </p:sp>
    </p:spTree>
    <p:extLst>
      <p:ext uri="{BB962C8B-B14F-4D97-AF65-F5344CB8AC3E}">
        <p14:creationId xmlns:p14="http://schemas.microsoft.com/office/powerpoint/2010/main" val="351480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64F05-4A19-4378-B69E-1D682C6768E8}"/>
              </a:ext>
            </a:extLst>
          </p:cNvPr>
          <p:cNvSpPr txBox="1"/>
          <p:nvPr/>
        </p:nvSpPr>
        <p:spPr>
          <a:xfrm>
            <a:off x="535709" y="1099127"/>
            <a:ext cx="7869382" cy="1200329"/>
          </a:xfrm>
          <a:prstGeom prst="rect">
            <a:avLst/>
          </a:prstGeom>
          <a:noFill/>
        </p:spPr>
        <p:txBody>
          <a:bodyPr wrap="square" rtlCol="0">
            <a:spAutoFit/>
          </a:bodyPr>
          <a:lstStyle/>
          <a:p>
            <a:r>
              <a:rPr lang="en-US" dirty="0">
                <a:latin typeface="Verdana" panose="020B0604030504040204" pitchFamily="34" charset="0"/>
                <a:ea typeface="Verdana" panose="020B0604030504040204" pitchFamily="34" charset="0"/>
                <a:cs typeface="Verdana" panose="020B0604030504040204" pitchFamily="34" charset="0"/>
              </a:rPr>
              <a:t>Problem Three: You have produced four advertisements to use while selling a new product.  What are all the possible ways you can order these four ads if you plan to only use two during the summer months?</a:t>
            </a:r>
          </a:p>
        </p:txBody>
      </p:sp>
    </p:spTree>
    <p:extLst>
      <p:ext uri="{BB962C8B-B14F-4D97-AF65-F5344CB8AC3E}">
        <p14:creationId xmlns:p14="http://schemas.microsoft.com/office/powerpoint/2010/main" val="1102016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64F05-4A19-4378-B69E-1D682C6768E8}"/>
              </a:ext>
            </a:extLst>
          </p:cNvPr>
          <p:cNvSpPr txBox="1"/>
          <p:nvPr/>
        </p:nvSpPr>
        <p:spPr>
          <a:xfrm>
            <a:off x="535709" y="1099127"/>
            <a:ext cx="7869382" cy="3139321"/>
          </a:xfrm>
          <a:prstGeom prst="rect">
            <a:avLst/>
          </a:prstGeom>
          <a:noFill/>
        </p:spPr>
        <p:txBody>
          <a:bodyPr wrap="square" rtlCol="0">
            <a:spAutoFit/>
          </a:bodyPr>
          <a:lstStyle/>
          <a:p>
            <a:r>
              <a:rPr lang="en-US" dirty="0">
                <a:latin typeface="Verdana" panose="020B0604030504040204" pitchFamily="34" charset="0"/>
                <a:ea typeface="Verdana" panose="020B0604030504040204" pitchFamily="34" charset="0"/>
                <a:cs typeface="Verdana" panose="020B0604030504040204" pitchFamily="34" charset="0"/>
              </a:rPr>
              <a:t>Problem Four: A manufacture of cranes purchases electric motors from three suppliers: General Electric, Westinghouse, and Samsung.  Thirty percent of the motors are purchased from General Electric, 20% from Westinghouse and 50% from Samsung.  The crane manufacturer has history on each company and know that 3% of the motors from General Electric will be defective 5% from Westinghouse and 4% from Samsung.  When the crane manufacture receives the motors they are warehoused without identifying the supplier. A worker selects a motor for installation and finds it defective. What is the probability that the motor came from Westinghouse? </a:t>
            </a:r>
            <a:r>
              <a:rPr lang="en-US" i="1" dirty="0">
                <a:latin typeface="Verdana" panose="020B0604030504040204" pitchFamily="34" charset="0"/>
                <a:ea typeface="Verdana" panose="020B0604030504040204" pitchFamily="34" charset="0"/>
                <a:cs typeface="Verdana" panose="020B0604030504040204" pitchFamily="34" charset="0"/>
              </a:rPr>
              <a:t>(Show you work)</a:t>
            </a:r>
          </a:p>
        </p:txBody>
      </p:sp>
    </p:spTree>
    <p:extLst>
      <p:ext uri="{BB962C8B-B14F-4D97-AF65-F5344CB8AC3E}">
        <p14:creationId xmlns:p14="http://schemas.microsoft.com/office/powerpoint/2010/main" val="2910011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64F05-4A19-4378-B69E-1D682C6768E8}"/>
              </a:ext>
            </a:extLst>
          </p:cNvPr>
          <p:cNvSpPr txBox="1"/>
          <p:nvPr/>
        </p:nvSpPr>
        <p:spPr>
          <a:xfrm>
            <a:off x="535709" y="1138456"/>
            <a:ext cx="8116678" cy="2031325"/>
          </a:xfrm>
          <a:prstGeom prst="rect">
            <a:avLst/>
          </a:prstGeom>
          <a:noFill/>
        </p:spPr>
        <p:txBody>
          <a:bodyPr wrap="square" rtlCol="0">
            <a:spAutoFit/>
          </a:bodyPr>
          <a:lstStyle/>
          <a:p>
            <a:r>
              <a:rPr lang="en-US" dirty="0">
                <a:latin typeface="Verdana" panose="020B0604030504040204" pitchFamily="34" charset="0"/>
                <a:ea typeface="Verdana" panose="020B0604030504040204" pitchFamily="34" charset="0"/>
                <a:cs typeface="Verdana" panose="020B0604030504040204" pitchFamily="34" charset="0"/>
              </a:rPr>
              <a:t>Problem Five: On an average day 2.5% of the people walking down your street purchase coffee from your beverage stand.  You read an article suggesting the number of people choosing to drink coffee doubles when the outside temperature drops below 50 degrees.  You quickly find that 75 out of 365 days have a temperature of 50 degrees or below. Use the new information to population the table below.</a:t>
            </a:r>
            <a:r>
              <a:rPr lang="en-US" dirty="0">
                <a:solidFill>
                  <a:srgbClr val="000000"/>
                </a:solidFill>
                <a:cs typeface="Arial" panose="020B0604020202020204" pitchFamily="34" charset="0"/>
              </a:rPr>
              <a:t> </a:t>
            </a:r>
            <a:r>
              <a:rPr lang="en-US" dirty="0">
                <a:latin typeface="Verdana" panose="020B0604030504040204" pitchFamily="34" charset="0"/>
                <a:ea typeface="Verdana" panose="020B0604030504040204" pitchFamily="34" charset="0"/>
                <a:cs typeface="Verdana" panose="020B0604030504040204" pitchFamily="34" charset="0"/>
              </a:rPr>
              <a:t>Let P(</a:t>
            </a:r>
            <a:r>
              <a:rPr lang="en-US" dirty="0">
                <a:solidFill>
                  <a:srgbClr val="000000"/>
                </a:solidFill>
                <a:latin typeface="Verdana" panose="020B0604030504040204" pitchFamily="34" charset="0"/>
                <a:ea typeface="Verdana" panose="020B0604030504040204" pitchFamily="34" charset="0"/>
                <a:cs typeface="Arial" panose="020B0604020202020204" pitchFamily="34" charset="0"/>
              </a:rPr>
              <a:t>A1) be the probability of a cool day. </a:t>
            </a:r>
            <a:r>
              <a:rPr lang="en-US" i="1" dirty="0">
                <a:latin typeface="Verdana" panose="020B0604030504040204" pitchFamily="34" charset="0"/>
                <a:ea typeface="Verdana" panose="020B0604030504040204" pitchFamily="34" charset="0"/>
                <a:cs typeface="Verdana" panose="020B0604030504040204" pitchFamily="34" charset="0"/>
              </a:rPr>
              <a:t>(Show you work) </a:t>
            </a:r>
            <a:endParaRPr lang="en-US" dirty="0">
              <a:latin typeface="Verdana" panose="020B0604030504040204" pitchFamily="34" charset="0"/>
              <a:ea typeface="Verdana" panose="020B0604030504040204" pitchFamily="34" charset="0"/>
              <a:cs typeface="Verdana" panose="020B0604030504040204" pitchFamily="34" charset="0"/>
            </a:endParaRPr>
          </a:p>
        </p:txBody>
      </p:sp>
      <p:grpSp>
        <p:nvGrpSpPr>
          <p:cNvPr id="3" name="Group 2">
            <a:extLst>
              <a:ext uri="{FF2B5EF4-FFF2-40B4-BE49-F238E27FC236}">
                <a16:creationId xmlns:a16="http://schemas.microsoft.com/office/drawing/2014/main" id="{EF9429F7-6A62-4429-B04B-5AA8197CD99F}"/>
              </a:ext>
            </a:extLst>
          </p:cNvPr>
          <p:cNvGrpSpPr/>
          <p:nvPr/>
        </p:nvGrpSpPr>
        <p:grpSpPr>
          <a:xfrm>
            <a:off x="780955" y="3640182"/>
            <a:ext cx="7418220" cy="2549370"/>
            <a:chOff x="1433760" y="2157434"/>
            <a:chExt cx="9826309" cy="3390750"/>
          </a:xfrm>
        </p:grpSpPr>
        <p:sp>
          <p:nvSpPr>
            <p:cNvPr id="4" name="Rectangle 25">
              <a:extLst>
                <a:ext uri="{FF2B5EF4-FFF2-40B4-BE49-F238E27FC236}">
                  <a16:creationId xmlns:a16="http://schemas.microsoft.com/office/drawing/2014/main" id="{6E33620B-EEE9-4EE0-BF99-AF0A8394B415}"/>
                </a:ext>
              </a:extLst>
            </p:cNvPr>
            <p:cNvSpPr/>
            <p:nvPr/>
          </p:nvSpPr>
          <p:spPr>
            <a:xfrm>
              <a:off x="1433760" y="2157434"/>
              <a:ext cx="9826309" cy="33907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Line 136">
              <a:extLst>
                <a:ext uri="{FF2B5EF4-FFF2-40B4-BE49-F238E27FC236}">
                  <a16:creationId xmlns:a16="http://schemas.microsoft.com/office/drawing/2014/main" id="{5A95C660-6913-43A4-9BD9-A0FBBF865D3C}"/>
                </a:ext>
              </a:extLst>
            </p:cNvPr>
            <p:cNvSpPr>
              <a:spLocks noChangeShapeType="1"/>
            </p:cNvSpPr>
            <p:nvPr/>
          </p:nvSpPr>
          <p:spPr bwMode="auto">
            <a:xfrm>
              <a:off x="1648401" y="4024744"/>
              <a:ext cx="9040210" cy="0"/>
            </a:xfrm>
            <a:prstGeom prst="line">
              <a:avLst/>
            </a:prstGeom>
            <a:noFill/>
            <a:ln w="12700">
              <a:solidFill>
                <a:schemeClr val="tx1"/>
              </a:solidFill>
              <a:round/>
              <a:headEnd/>
              <a:tailEnd/>
            </a:ln>
            <a:effectLst/>
          </p:spPr>
          <p:txBody>
            <a:bodyPr/>
            <a:lstStyle/>
            <a:p>
              <a:endParaRPr lang="en-US" dirty="0">
                <a:solidFill>
                  <a:srgbClr val="000000"/>
                </a:solidFill>
                <a:effectLst/>
                <a:latin typeface="Arial" panose="020B0604020202020204" pitchFamily="34" charset="0"/>
                <a:cs typeface="Arial" panose="020B0604020202020204" pitchFamily="34" charset="0"/>
              </a:endParaRPr>
            </a:p>
          </p:txBody>
        </p:sp>
        <p:sp>
          <p:nvSpPr>
            <p:cNvPr id="6" name="Rectangle 137">
              <a:extLst>
                <a:ext uri="{FF2B5EF4-FFF2-40B4-BE49-F238E27FC236}">
                  <a16:creationId xmlns:a16="http://schemas.microsoft.com/office/drawing/2014/main" id="{4A848EB4-7C0A-4369-9983-D4C63FED40CD}"/>
                </a:ext>
              </a:extLst>
            </p:cNvPr>
            <p:cNvSpPr>
              <a:spLocks noChangeArrowheads="1"/>
            </p:cNvSpPr>
            <p:nvPr/>
          </p:nvSpPr>
          <p:spPr bwMode="auto">
            <a:xfrm>
              <a:off x="1711252"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a:t>
              </a:r>
            </a:p>
          </p:txBody>
        </p:sp>
        <p:sp>
          <p:nvSpPr>
            <p:cNvPr id="7" name="Rectangle 138">
              <a:extLst>
                <a:ext uri="{FF2B5EF4-FFF2-40B4-BE49-F238E27FC236}">
                  <a16:creationId xmlns:a16="http://schemas.microsoft.com/office/drawing/2014/main" id="{91E11EBB-B7A4-45E8-8D2C-F7BFE3942CB2}"/>
                </a:ext>
              </a:extLst>
            </p:cNvPr>
            <p:cNvSpPr>
              <a:spLocks noChangeArrowheads="1"/>
            </p:cNvSpPr>
            <p:nvPr/>
          </p:nvSpPr>
          <p:spPr bwMode="auto">
            <a:xfrm>
              <a:off x="3133490"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(2)</a:t>
              </a:r>
            </a:p>
          </p:txBody>
        </p:sp>
        <p:sp>
          <p:nvSpPr>
            <p:cNvPr id="8" name="Rectangle 139">
              <a:extLst>
                <a:ext uri="{FF2B5EF4-FFF2-40B4-BE49-F238E27FC236}">
                  <a16:creationId xmlns:a16="http://schemas.microsoft.com/office/drawing/2014/main" id="{5E4E6628-3C68-4163-A380-CEB9DEF39EBD}"/>
                </a:ext>
              </a:extLst>
            </p:cNvPr>
            <p:cNvSpPr>
              <a:spLocks noChangeArrowheads="1"/>
            </p:cNvSpPr>
            <p:nvPr/>
          </p:nvSpPr>
          <p:spPr bwMode="auto">
            <a:xfrm>
              <a:off x="5158388"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(3)</a:t>
              </a:r>
            </a:p>
          </p:txBody>
        </p:sp>
        <p:sp>
          <p:nvSpPr>
            <p:cNvPr id="9" name="Rectangle 140">
              <a:extLst>
                <a:ext uri="{FF2B5EF4-FFF2-40B4-BE49-F238E27FC236}">
                  <a16:creationId xmlns:a16="http://schemas.microsoft.com/office/drawing/2014/main" id="{13E515E3-E33F-49CE-858E-7C00E4F11111}"/>
                </a:ext>
              </a:extLst>
            </p:cNvPr>
            <p:cNvSpPr>
              <a:spLocks noChangeArrowheads="1"/>
            </p:cNvSpPr>
            <p:nvPr/>
          </p:nvSpPr>
          <p:spPr bwMode="auto">
            <a:xfrm>
              <a:off x="7177312"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(4)</a:t>
              </a:r>
            </a:p>
          </p:txBody>
        </p:sp>
        <p:sp>
          <p:nvSpPr>
            <p:cNvPr id="10" name="Rectangle 141">
              <a:extLst>
                <a:ext uri="{FF2B5EF4-FFF2-40B4-BE49-F238E27FC236}">
                  <a16:creationId xmlns:a16="http://schemas.microsoft.com/office/drawing/2014/main" id="{B1AF0CBE-765E-40FF-B4BF-A9F34D93530F}"/>
                </a:ext>
              </a:extLst>
            </p:cNvPr>
            <p:cNvSpPr>
              <a:spLocks noChangeArrowheads="1"/>
            </p:cNvSpPr>
            <p:nvPr/>
          </p:nvSpPr>
          <p:spPr bwMode="auto">
            <a:xfrm>
              <a:off x="9200278"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(5)</a:t>
              </a:r>
            </a:p>
          </p:txBody>
        </p:sp>
        <p:sp>
          <p:nvSpPr>
            <p:cNvPr id="11" name="Rectangle 142">
              <a:extLst>
                <a:ext uri="{FF2B5EF4-FFF2-40B4-BE49-F238E27FC236}">
                  <a16:creationId xmlns:a16="http://schemas.microsoft.com/office/drawing/2014/main" id="{98B39CCE-972A-429A-83F4-B0BB9AAC1F12}"/>
                </a:ext>
              </a:extLst>
            </p:cNvPr>
            <p:cNvSpPr>
              <a:spLocks noChangeArrowheads="1"/>
            </p:cNvSpPr>
            <p:nvPr/>
          </p:nvSpPr>
          <p:spPr bwMode="auto">
            <a:xfrm>
              <a:off x="1500740" y="3013506"/>
              <a:ext cx="1292195" cy="914400"/>
            </a:xfrm>
            <a:prstGeom prst="rect">
              <a:avLst/>
            </a:prstGeom>
            <a:noFill/>
            <a:ln w="12700">
              <a:noFill/>
              <a:miter lim="800000"/>
              <a:headEnd/>
              <a:tailEnd/>
            </a:ln>
            <a:effectLst/>
          </p:spPr>
          <p:txBody>
            <a:bodyPr wrap="none" anchor="ctr"/>
            <a:lstStyle/>
            <a:p>
              <a:pPr>
                <a:lnSpc>
                  <a:spcPct val="120000"/>
                </a:lnSpc>
              </a:pPr>
              <a:r>
                <a:rPr lang="en-US" sz="1805" dirty="0">
                  <a:solidFill>
                    <a:srgbClr val="000000"/>
                  </a:solidFill>
                  <a:latin typeface="+mn-lt"/>
                  <a:cs typeface="Arial" panose="020B0604020202020204" pitchFamily="34" charset="0"/>
                </a:rPr>
                <a:t>Events</a:t>
              </a:r>
            </a:p>
            <a:p>
              <a:pPr>
                <a:lnSpc>
                  <a:spcPct val="120000"/>
                </a:lnSpc>
              </a:pPr>
              <a:r>
                <a:rPr lang="en-US" sz="1805" i="1" dirty="0">
                  <a:solidFill>
                    <a:srgbClr val="000000"/>
                  </a:solidFill>
                  <a:latin typeface="+mn-lt"/>
                  <a:cs typeface="Arial" panose="020B0604020202020204" pitchFamily="34" charset="0"/>
                </a:rPr>
                <a:t>    A</a:t>
              </a:r>
              <a:r>
                <a:rPr lang="en-US" sz="1805" i="1" baseline="-25000" dirty="0">
                  <a:solidFill>
                    <a:srgbClr val="000000"/>
                  </a:solidFill>
                  <a:latin typeface="+mn-lt"/>
                  <a:cs typeface="Arial" panose="020B0604020202020204" pitchFamily="34" charset="0"/>
                </a:rPr>
                <a:t>i</a:t>
              </a:r>
            </a:p>
          </p:txBody>
        </p:sp>
        <p:sp>
          <p:nvSpPr>
            <p:cNvPr id="12" name="Rectangle 143">
              <a:extLst>
                <a:ext uri="{FF2B5EF4-FFF2-40B4-BE49-F238E27FC236}">
                  <a16:creationId xmlns:a16="http://schemas.microsoft.com/office/drawing/2014/main" id="{58F642A9-7438-419B-9D34-A8716A1873AC}"/>
                </a:ext>
              </a:extLst>
            </p:cNvPr>
            <p:cNvSpPr>
              <a:spLocks noChangeArrowheads="1"/>
            </p:cNvSpPr>
            <p:nvPr/>
          </p:nvSpPr>
          <p:spPr bwMode="auto">
            <a:xfrm>
              <a:off x="2675769" y="2683306"/>
              <a:ext cx="2229670" cy="12382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13" name="Rectangle 144">
              <a:extLst>
                <a:ext uri="{FF2B5EF4-FFF2-40B4-BE49-F238E27FC236}">
                  <a16:creationId xmlns:a16="http://schemas.microsoft.com/office/drawing/2014/main" id="{81FED5B8-311A-45B9-AF30-5A3BCF725C4C}"/>
                </a:ext>
              </a:extLst>
            </p:cNvPr>
            <p:cNvSpPr>
              <a:spLocks noChangeArrowheads="1"/>
            </p:cNvSpPr>
            <p:nvPr/>
          </p:nvSpPr>
          <p:spPr bwMode="auto">
            <a:xfrm>
              <a:off x="4601049" y="2696006"/>
              <a:ext cx="2381693" cy="1276350"/>
            </a:xfrm>
            <a:prstGeom prst="rect">
              <a:avLst/>
            </a:prstGeom>
            <a:noFill/>
            <a:ln w="12700">
              <a:noFill/>
              <a:miter lim="800000"/>
              <a:headEnd/>
              <a:tailEnd/>
            </a:ln>
            <a:effectLst/>
          </p:spPr>
          <p:txBody>
            <a:bodyPr wrap="none" anchor="ctr"/>
            <a:lstStyle/>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Conditional</a:t>
              </a:r>
            </a:p>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Probabilities</a:t>
              </a:r>
            </a:p>
            <a:p>
              <a:pPr>
                <a:lnSpc>
                  <a:spcPct val="13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14" name="Rectangle 145">
              <a:extLst>
                <a:ext uri="{FF2B5EF4-FFF2-40B4-BE49-F238E27FC236}">
                  <a16:creationId xmlns:a16="http://schemas.microsoft.com/office/drawing/2014/main" id="{8CCED194-052A-4F3A-B73A-418081E1F872}"/>
                </a:ext>
              </a:extLst>
            </p:cNvPr>
            <p:cNvSpPr>
              <a:spLocks noChangeArrowheads="1"/>
            </p:cNvSpPr>
            <p:nvPr/>
          </p:nvSpPr>
          <p:spPr bwMode="auto">
            <a:xfrm>
              <a:off x="1728774" y="3934256"/>
              <a:ext cx="912138" cy="1162050"/>
            </a:xfrm>
            <a:prstGeom prst="rect">
              <a:avLst/>
            </a:prstGeom>
            <a:noFill/>
            <a:ln w="12700">
              <a:noFill/>
              <a:miter lim="800000"/>
              <a:headEnd/>
              <a:tailEnd/>
            </a:ln>
            <a:effectLst/>
          </p:spPr>
          <p:txBody>
            <a:bodyPr wrap="none" anchor="ctr"/>
            <a:lstStyle/>
            <a:p>
              <a:pPr>
                <a:lnSpc>
                  <a:spcPct val="130000"/>
                </a:lnSpc>
              </a:pP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1</a:t>
              </a:r>
            </a:p>
            <a:p>
              <a:pPr>
                <a:lnSpc>
                  <a:spcPct val="130000"/>
                </a:lnSpc>
              </a:pP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2</a:t>
              </a:r>
            </a:p>
          </p:txBody>
        </p:sp>
        <p:sp>
          <p:nvSpPr>
            <p:cNvPr id="16" name="Rectangle 147">
              <a:extLst>
                <a:ext uri="{FF2B5EF4-FFF2-40B4-BE49-F238E27FC236}">
                  <a16:creationId xmlns:a16="http://schemas.microsoft.com/office/drawing/2014/main" id="{86C0BBAD-C2F5-4ADF-8BB0-D2C7C1FC0D1F}"/>
                </a:ext>
              </a:extLst>
            </p:cNvPr>
            <p:cNvSpPr>
              <a:spLocks noChangeArrowheads="1"/>
            </p:cNvSpPr>
            <p:nvPr/>
          </p:nvSpPr>
          <p:spPr bwMode="auto">
            <a:xfrm>
              <a:off x="5217822" y="3889807"/>
              <a:ext cx="608092" cy="1257300"/>
            </a:xfrm>
            <a:prstGeom prst="rect">
              <a:avLst/>
            </a:prstGeom>
            <a:noFill/>
            <a:ln w="12700">
              <a:noFill/>
              <a:miter lim="800000"/>
              <a:headEnd/>
              <a:tailEnd/>
            </a:ln>
            <a:effectLst/>
          </p:spPr>
          <p:txBody>
            <a:bodyPr wrap="none" anchor="ctr"/>
            <a:lstStyle/>
            <a:p>
              <a:pPr>
                <a:lnSpc>
                  <a:spcPct val="130000"/>
                </a:lnSpc>
              </a:pPr>
              <a:endParaRPr lang="en-US" sz="1805" dirty="0">
                <a:solidFill>
                  <a:srgbClr val="000000"/>
                </a:solidFill>
                <a:latin typeface="+mn-lt"/>
                <a:cs typeface="Arial" panose="020B0604020202020204" pitchFamily="34" charset="0"/>
              </a:endParaRPr>
            </a:p>
          </p:txBody>
        </p:sp>
        <p:sp>
          <p:nvSpPr>
            <p:cNvPr id="17" name="Rectangle 154">
              <a:extLst>
                <a:ext uri="{FF2B5EF4-FFF2-40B4-BE49-F238E27FC236}">
                  <a16:creationId xmlns:a16="http://schemas.microsoft.com/office/drawing/2014/main" id="{A16F9F1B-7334-45D0-8980-F965B597375A}"/>
                </a:ext>
              </a:extLst>
            </p:cNvPr>
            <p:cNvSpPr>
              <a:spLocks noChangeArrowheads="1"/>
            </p:cNvSpPr>
            <p:nvPr/>
          </p:nvSpPr>
          <p:spPr bwMode="auto">
            <a:xfrm>
              <a:off x="7184196" y="3843984"/>
              <a:ext cx="1827062" cy="1352551"/>
            </a:xfrm>
            <a:prstGeom prst="rect">
              <a:avLst/>
            </a:prstGeom>
            <a:noFill/>
            <a:ln w="12700">
              <a:noFill/>
              <a:miter lim="800000"/>
              <a:headEnd/>
              <a:tailEnd/>
            </a:ln>
            <a:effectLst/>
          </p:spPr>
          <p:txBody>
            <a:bodyPr wrap="none" anchor="ctr"/>
            <a:lstStyle/>
            <a:p>
              <a:pPr algn="l">
                <a:lnSpc>
                  <a:spcPct val="130000"/>
                </a:lnSpc>
              </a:pPr>
              <a:endParaRPr lang="en-US" sz="1805" u="sng" dirty="0">
                <a:solidFill>
                  <a:srgbClr val="000000"/>
                </a:solidFill>
                <a:latin typeface="+mn-lt"/>
                <a:cs typeface="Arial" panose="020B0604020202020204" pitchFamily="34" charset="0"/>
              </a:endParaRPr>
            </a:p>
            <a:p>
              <a:pPr algn="l">
                <a:lnSpc>
                  <a:spcPct val="130000"/>
                </a:lnSpc>
              </a:pPr>
              <a:r>
                <a:rPr lang="en-US" sz="1805" u="sng" dirty="0">
                  <a:solidFill>
                    <a:srgbClr val="000000"/>
                  </a:solidFill>
                  <a:latin typeface="+mn-lt"/>
                  <a:cs typeface="Arial" panose="020B0604020202020204" pitchFamily="34" charset="0"/>
                </a:rPr>
                <a:t>          </a:t>
              </a:r>
            </a:p>
          </p:txBody>
        </p:sp>
        <p:sp>
          <p:nvSpPr>
            <p:cNvPr id="18" name="Rectangle 155">
              <a:extLst>
                <a:ext uri="{FF2B5EF4-FFF2-40B4-BE49-F238E27FC236}">
                  <a16:creationId xmlns:a16="http://schemas.microsoft.com/office/drawing/2014/main" id="{3CA9C315-73E0-4FBA-AC9A-D639A319D2AB}"/>
                </a:ext>
              </a:extLst>
            </p:cNvPr>
            <p:cNvSpPr>
              <a:spLocks noChangeArrowheads="1"/>
            </p:cNvSpPr>
            <p:nvPr/>
          </p:nvSpPr>
          <p:spPr bwMode="auto">
            <a:xfrm>
              <a:off x="6656302" y="2638856"/>
              <a:ext cx="2381693" cy="133350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Joint</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 </a:t>
              </a:r>
              <a:r>
                <a:rPr lang="en-US" sz="1805" dirty="0">
                  <a:solidFill>
                    <a:srgbClr val="000000"/>
                  </a:solidFill>
                  <a:latin typeface="+mn-lt"/>
                  <a:cs typeface="Arial" panose="020B0604020202020204" pitchFamily="34" charset="0"/>
                </a:rPr>
                <a:t>I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19" name="Rectangle 157">
              <a:extLst>
                <a:ext uri="{FF2B5EF4-FFF2-40B4-BE49-F238E27FC236}">
                  <a16:creationId xmlns:a16="http://schemas.microsoft.com/office/drawing/2014/main" id="{551B2BC8-75A8-48EA-BF93-E7ED42329DCA}"/>
                </a:ext>
              </a:extLst>
            </p:cNvPr>
            <p:cNvSpPr>
              <a:spLocks noChangeArrowheads="1"/>
            </p:cNvSpPr>
            <p:nvPr/>
          </p:nvSpPr>
          <p:spPr bwMode="auto">
            <a:xfrm>
              <a:off x="6241388" y="4944592"/>
              <a:ext cx="2153659" cy="590550"/>
            </a:xfrm>
            <a:prstGeom prst="rect">
              <a:avLst/>
            </a:prstGeom>
            <a:noFill/>
            <a:ln w="12700">
              <a:noFill/>
              <a:miter lim="800000"/>
              <a:headEnd/>
              <a:tailEnd/>
            </a:ln>
            <a:effectLst/>
          </p:spPr>
          <p:txBody>
            <a:bodyPr wrap="none" anchor="ctr"/>
            <a:lstStyle/>
            <a:p>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.025</a:t>
              </a:r>
            </a:p>
          </p:txBody>
        </p:sp>
        <p:sp>
          <p:nvSpPr>
            <p:cNvPr id="20" name="Rectangle 124">
              <a:extLst>
                <a:ext uri="{FF2B5EF4-FFF2-40B4-BE49-F238E27FC236}">
                  <a16:creationId xmlns:a16="http://schemas.microsoft.com/office/drawing/2014/main" id="{2E443948-5A4C-415E-87F2-EDABAB5ECCDC}"/>
                </a:ext>
              </a:extLst>
            </p:cNvPr>
            <p:cNvSpPr>
              <a:spLocks noChangeArrowheads="1"/>
            </p:cNvSpPr>
            <p:nvPr/>
          </p:nvSpPr>
          <p:spPr bwMode="auto">
            <a:xfrm>
              <a:off x="8678396" y="2667088"/>
              <a:ext cx="2381693" cy="12763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Posterior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21" name="Rectangle 125">
              <a:extLst>
                <a:ext uri="{FF2B5EF4-FFF2-40B4-BE49-F238E27FC236}">
                  <a16:creationId xmlns:a16="http://schemas.microsoft.com/office/drawing/2014/main" id="{D1616316-7A25-4F31-BD4D-BB147E472AD0}"/>
                </a:ext>
              </a:extLst>
            </p:cNvPr>
            <p:cNvSpPr>
              <a:spLocks noChangeArrowheads="1"/>
            </p:cNvSpPr>
            <p:nvPr/>
          </p:nvSpPr>
          <p:spPr bwMode="auto">
            <a:xfrm>
              <a:off x="9012715" y="4080649"/>
              <a:ext cx="2247354" cy="1314450"/>
            </a:xfrm>
            <a:prstGeom prst="rect">
              <a:avLst/>
            </a:prstGeom>
            <a:noFill/>
            <a:ln w="12700">
              <a:noFill/>
              <a:miter lim="800000"/>
              <a:headEnd/>
              <a:tailEnd/>
            </a:ln>
            <a:effectLst/>
          </p:spPr>
          <p:txBody>
            <a:bodyPr wrap="none" anchor="ctr"/>
            <a:lstStyle/>
            <a:p>
              <a:pPr algn="l">
                <a:lnSpc>
                  <a:spcPct val="130000"/>
                </a:lnSpc>
              </a:pPr>
              <a:r>
                <a:rPr lang="en-US" sz="1805" dirty="0">
                  <a:solidFill>
                    <a:srgbClr val="000000"/>
                  </a:solidFill>
                  <a:latin typeface="+mn-lt"/>
                  <a:cs typeface="Arial" panose="020B0604020202020204" pitchFamily="34" charset="0"/>
                </a:rPr>
                <a:t>  </a:t>
              </a:r>
            </a:p>
            <a:p>
              <a:pPr algn="l">
                <a:lnSpc>
                  <a:spcPct val="130000"/>
                </a:lnSpc>
              </a:pPr>
              <a:r>
                <a:rPr lang="en-US" sz="1805" u="sng" dirty="0">
                  <a:solidFill>
                    <a:srgbClr val="000000"/>
                  </a:solidFill>
                  <a:latin typeface="+mn-lt"/>
                  <a:cs typeface="Arial" panose="020B0604020202020204" pitchFamily="34" charset="0"/>
                </a:rPr>
                <a:t>            </a:t>
              </a:r>
            </a:p>
            <a:p>
              <a:pPr algn="l">
                <a:lnSpc>
                  <a:spcPct val="130000"/>
                </a:lnSpc>
              </a:pPr>
              <a:r>
                <a:rPr lang="en-US" sz="1805" dirty="0">
                  <a:solidFill>
                    <a:srgbClr val="000000"/>
                  </a:solidFill>
                  <a:latin typeface="+mn-lt"/>
                  <a:cs typeface="Arial" panose="020B0604020202020204" pitchFamily="34" charset="0"/>
                </a:rPr>
                <a:t>1.0000</a:t>
              </a:r>
            </a:p>
          </p:txBody>
        </p:sp>
        <p:sp>
          <p:nvSpPr>
            <p:cNvPr id="15" name="Rectangle 146">
              <a:extLst>
                <a:ext uri="{FF2B5EF4-FFF2-40B4-BE49-F238E27FC236}">
                  <a16:creationId xmlns:a16="http://schemas.microsoft.com/office/drawing/2014/main" id="{7BE989F7-DAD6-4C04-A23E-6E86042978C6}"/>
                </a:ext>
              </a:extLst>
            </p:cNvPr>
            <p:cNvSpPr>
              <a:spLocks noChangeArrowheads="1"/>
            </p:cNvSpPr>
            <p:nvPr/>
          </p:nvSpPr>
          <p:spPr bwMode="auto">
            <a:xfrm>
              <a:off x="3079346" y="4099356"/>
              <a:ext cx="785452" cy="1295400"/>
            </a:xfrm>
            <a:prstGeom prst="rect">
              <a:avLst/>
            </a:prstGeom>
            <a:noFill/>
            <a:ln w="12700">
              <a:noFill/>
              <a:miter lim="800000"/>
              <a:headEnd/>
              <a:tailEnd/>
            </a:ln>
            <a:effectLst/>
          </p:spPr>
          <p:txBody>
            <a:bodyPr wrap="none" anchor="ctr"/>
            <a:lstStyle/>
            <a:p>
              <a:pPr>
                <a:lnSpc>
                  <a:spcPct val="130000"/>
                </a:lnSpc>
              </a:pPr>
              <a:r>
                <a:rPr lang="en-US" sz="1805" u="sng" dirty="0">
                  <a:solidFill>
                    <a:srgbClr val="000000"/>
                  </a:solidFill>
                  <a:latin typeface="+mn-lt"/>
                  <a:cs typeface="Arial" panose="020B0604020202020204" pitchFamily="34" charset="0"/>
                </a:rPr>
                <a:t>_     _</a:t>
              </a:r>
            </a:p>
            <a:p>
              <a:pPr>
                <a:lnSpc>
                  <a:spcPct val="130000"/>
                </a:lnSpc>
              </a:pPr>
              <a:r>
                <a:rPr lang="en-US" sz="1805" dirty="0">
                  <a:solidFill>
                    <a:srgbClr val="000000"/>
                  </a:solidFill>
                  <a:latin typeface="+mn-lt"/>
                  <a:cs typeface="Arial" panose="020B0604020202020204" pitchFamily="34" charset="0"/>
                </a:rPr>
                <a:t> 1.00</a:t>
              </a:r>
            </a:p>
          </p:txBody>
        </p:sp>
      </p:grpSp>
    </p:spTree>
    <p:extLst>
      <p:ext uri="{BB962C8B-B14F-4D97-AF65-F5344CB8AC3E}">
        <p14:creationId xmlns:p14="http://schemas.microsoft.com/office/powerpoint/2010/main" val="1119754382"/>
      </p:ext>
    </p:extLst>
  </p:cSld>
  <p:clrMapOvr>
    <a:masterClrMapping/>
  </p:clrMapOvr>
</p:sld>
</file>

<file path=ppt/theme/theme1.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tudyTemplate.pptx" id="{AE74280A-B603-42B4-B05F-2B7AC7703B76}" vid="{F4A7A3A8-5CA7-4B76-85A7-4E6A94576C8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eStudy</Template>
  <TotalTime>0</TotalTime>
  <Words>407</Words>
  <Application>Microsoft Office PowerPoint</Application>
  <PresentationFormat>On-screen Show (4:3)</PresentationFormat>
  <Paragraphs>38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Monotype Sorts</vt:lpstr>
      <vt:lpstr>Times New Roman</vt:lpstr>
      <vt:lpstr>Verdana</vt:lpstr>
      <vt:lpstr>eStudy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2017-11-07T19:55:41Z</dcterms:created>
  <dcterms:modified xsi:type="dcterms:W3CDTF">2019-03-04T22:42:18Z</dcterms:modified>
</cp:coreProperties>
</file>