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 autoAdjust="0"/>
    <p:restoredTop sz="94667" autoAdjust="0"/>
  </p:normalViewPr>
  <p:slideViewPr>
    <p:cSldViewPr>
      <p:cViewPr varScale="1">
        <p:scale>
          <a:sx n="83" d="100"/>
          <a:sy n="83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71600" y="0"/>
            <a:ext cx="762000" cy="533400"/>
          </a:xfrm>
          <a:prstGeom prst="rect">
            <a:avLst/>
          </a:prstGeom>
          <a:ln w="3175">
            <a:solidFill>
              <a:srgbClr val="800080"/>
            </a:solidFill>
            <a:prstDash val="sysDot"/>
          </a:ln>
        </p:spPr>
        <p:txBody>
          <a:bodyPr/>
          <a:lstStyle>
            <a:lvl1pPr algn="ctr">
              <a:buNone/>
              <a:defRPr sz="2800">
                <a:solidFill>
                  <a:srgbClr val="80008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29FBF49-B168-4030-BD1C-CE855E0FA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02555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839200" cy="533400"/>
          </a:xfrm>
          <a:prstGeom prst="rect">
            <a:avLst/>
          </a:prstGeom>
        </p:spPr>
        <p:txBody>
          <a:bodyPr/>
          <a:lstStyle>
            <a:lvl1pPr algn="l">
              <a:defRPr sz="2800">
                <a:solidFill>
                  <a:srgbClr val="7E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71600" y="0"/>
            <a:ext cx="762000" cy="533400"/>
          </a:xfrm>
          <a:prstGeom prst="rect">
            <a:avLst/>
          </a:prstGeom>
          <a:ln w="3175">
            <a:solidFill>
              <a:srgbClr val="800080"/>
            </a:solidFill>
            <a:prstDash val="sysDot"/>
          </a:ln>
        </p:spPr>
        <p:txBody>
          <a:bodyPr/>
          <a:lstStyle>
            <a:lvl1pPr algn="ctr">
              <a:buNone/>
              <a:defRPr sz="2800">
                <a:solidFill>
                  <a:srgbClr val="80008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 algn="l">
              <a:buNone/>
              <a:defRPr sz="2800">
                <a:solidFill>
                  <a:srgbClr val="0048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534400" y="6416675"/>
            <a:ext cx="609600" cy="365125"/>
          </a:xfrm>
          <a:prstGeom prst="rect">
            <a:avLst/>
          </a:prstGeo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29FBF49-B168-4030-BD1C-CE855E0FA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01529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3E577-5A7E-4D98-B74D-9FE10A1C433C}" type="datetimeFigureOut">
              <a:rPr lang="en-US" smtClean="0"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9A31-965D-48F0-A8BB-538FC9DB224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opyright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michael .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roberson@eStudy.us</a:t>
            </a:r>
            <a:r>
              <a:rPr lang="en-US" sz="900" baseline="0" dirty="0" smtClean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074"/>
          <p:cNvSpPr>
            <a:spLocks noGrp="1" noChangeArrowheads="1"/>
          </p:cNvSpPr>
          <p:nvPr>
            <p:ph type="ctrTitle"/>
          </p:nvPr>
        </p:nvSpPr>
        <p:spPr>
          <a:xfrm>
            <a:off x="1295400" y="3150072"/>
            <a:ext cx="6629400" cy="1438535"/>
          </a:xfr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5400" dirty="0" smtClean="0">
                <a:latin typeface="+mn-lt"/>
              </a:rPr>
              <a:t>Chapter 4</a:t>
            </a:r>
            <a:br>
              <a:rPr lang="en-US" sz="5400" dirty="0" smtClean="0">
                <a:latin typeface="+mn-lt"/>
              </a:rPr>
            </a:br>
            <a:r>
              <a:rPr lang="en-US" sz="5400" dirty="0" smtClean="0">
                <a:latin typeface="+mn-lt"/>
              </a:rPr>
              <a:t>Markets in Action</a:t>
            </a:r>
          </a:p>
        </p:txBody>
      </p:sp>
    </p:spTree>
    <p:extLst>
      <p:ext uri="{BB962C8B-B14F-4D97-AF65-F5344CB8AC3E}">
        <p14:creationId xmlns:p14="http://schemas.microsoft.com/office/powerpoint/2010/main" val="428772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641636" y="5736255"/>
            <a:ext cx="7000875" cy="381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Text Box 11"/>
          <p:cNvSpPr txBox="1">
            <a:spLocks noChangeArrowheads="1"/>
          </p:cNvSpPr>
          <p:nvPr/>
        </p:nvSpPr>
        <p:spPr bwMode="auto">
          <a:xfrm>
            <a:off x="609600" y="1825565"/>
            <a:ext cx="1143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1,600</a:t>
            </a:r>
            <a:endParaRPr lang="en-US" sz="2800" b="0">
              <a:solidFill>
                <a:schemeClr val="tx1"/>
              </a:solidFill>
            </a:endParaRPr>
          </a:p>
        </p:txBody>
      </p:sp>
      <p:sp>
        <p:nvSpPr>
          <p:cNvPr id="33803" name="Text Box 12"/>
          <p:cNvSpPr txBox="1">
            <a:spLocks noChangeArrowheads="1"/>
          </p:cNvSpPr>
          <p:nvPr/>
        </p:nvSpPr>
        <p:spPr bwMode="auto">
          <a:xfrm>
            <a:off x="685800" y="2843153"/>
            <a:ext cx="990600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1,200</a:t>
            </a:r>
            <a:endParaRPr lang="en-US" sz="2400" b="0" dirty="0">
              <a:solidFill>
                <a:schemeClr val="tx1"/>
              </a:solidFill>
            </a:endParaRPr>
          </a:p>
        </p:txBody>
      </p:sp>
      <p:sp>
        <p:nvSpPr>
          <p:cNvPr id="33804" name="Text Box 13"/>
          <p:cNvSpPr txBox="1">
            <a:spLocks noChangeArrowheads="1"/>
          </p:cNvSpPr>
          <p:nvPr/>
        </p:nvSpPr>
        <p:spPr bwMode="auto">
          <a:xfrm>
            <a:off x="862013" y="3892490"/>
            <a:ext cx="842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800</a:t>
            </a:r>
          </a:p>
        </p:txBody>
      </p:sp>
      <p:sp>
        <p:nvSpPr>
          <p:cNvPr id="33805" name="Text Box 14"/>
          <p:cNvSpPr txBox="1">
            <a:spLocks noChangeArrowheads="1"/>
          </p:cNvSpPr>
          <p:nvPr/>
        </p:nvSpPr>
        <p:spPr bwMode="auto">
          <a:xfrm>
            <a:off x="768350" y="4851340"/>
            <a:ext cx="104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33806" name="Text Box 15"/>
          <p:cNvSpPr txBox="1">
            <a:spLocks noChangeArrowheads="1"/>
          </p:cNvSpPr>
          <p:nvPr/>
        </p:nvSpPr>
        <p:spPr bwMode="auto">
          <a:xfrm>
            <a:off x="2824162" y="5834003"/>
            <a:ext cx="53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3807" name="Text Box 16"/>
          <p:cNvSpPr txBox="1">
            <a:spLocks noChangeArrowheads="1"/>
          </p:cNvSpPr>
          <p:nvPr/>
        </p:nvSpPr>
        <p:spPr bwMode="auto">
          <a:xfrm>
            <a:off x="4114800" y="5862578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3808" name="Text Box 17"/>
          <p:cNvSpPr txBox="1">
            <a:spLocks noChangeArrowheads="1"/>
          </p:cNvSpPr>
          <p:nvPr/>
        </p:nvSpPr>
        <p:spPr bwMode="auto">
          <a:xfrm>
            <a:off x="5524500" y="5879008"/>
            <a:ext cx="60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33809" name="Text Box 18"/>
          <p:cNvSpPr txBox="1">
            <a:spLocks noChangeArrowheads="1"/>
          </p:cNvSpPr>
          <p:nvPr/>
        </p:nvSpPr>
        <p:spPr bwMode="auto">
          <a:xfrm>
            <a:off x="6934200" y="5848290"/>
            <a:ext cx="533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33812" name="Text Box 21"/>
          <p:cNvSpPr txBox="1">
            <a:spLocks noChangeArrowheads="1"/>
          </p:cNvSpPr>
          <p:nvPr/>
        </p:nvSpPr>
        <p:spPr bwMode="auto">
          <a:xfrm>
            <a:off x="7957960" y="4349499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3813" name="Text Box 22"/>
          <p:cNvSpPr txBox="1">
            <a:spLocks noChangeArrowheads="1"/>
          </p:cNvSpPr>
          <p:nvPr/>
        </p:nvSpPr>
        <p:spPr bwMode="auto">
          <a:xfrm>
            <a:off x="7179693" y="1459043"/>
            <a:ext cx="7620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33814" name="Text Box 23"/>
          <p:cNvSpPr txBox="1">
            <a:spLocks noChangeArrowheads="1"/>
          </p:cNvSpPr>
          <p:nvPr/>
        </p:nvSpPr>
        <p:spPr bwMode="auto">
          <a:xfrm>
            <a:off x="4281488" y="268069"/>
            <a:ext cx="4252912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Rent </a:t>
            </a:r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Market</a:t>
            </a:r>
            <a:endParaRPr 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76400" y="3543240"/>
            <a:ext cx="6942138" cy="568325"/>
            <a:chOff x="1676400" y="3543240"/>
            <a:chExt cx="6942138" cy="568325"/>
          </a:xfrm>
        </p:grpSpPr>
        <p:sp>
          <p:nvSpPr>
            <p:cNvPr id="583706" name="Line 26"/>
            <p:cNvSpPr>
              <a:spLocks noChangeShapeType="1"/>
            </p:cNvSpPr>
            <p:nvPr/>
          </p:nvSpPr>
          <p:spPr bwMode="auto">
            <a:xfrm>
              <a:off x="1684338" y="4111565"/>
              <a:ext cx="6934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9" name="Text Box 29"/>
            <p:cNvSpPr txBox="1">
              <a:spLocks noChangeArrowheads="1"/>
            </p:cNvSpPr>
            <p:nvPr/>
          </p:nvSpPr>
          <p:spPr bwMode="auto">
            <a:xfrm>
              <a:off x="1676400" y="3543240"/>
              <a:ext cx="2590800" cy="480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dirty="0">
                  <a:solidFill>
                    <a:schemeClr val="tx1"/>
                  </a:solidFill>
                </a:rPr>
                <a:t>Rent ceiling</a:t>
              </a:r>
            </a:p>
          </p:txBody>
        </p:sp>
      </p:grpSp>
      <p:sp>
        <p:nvSpPr>
          <p:cNvPr id="33822" name="Line 35"/>
          <p:cNvSpPr>
            <a:spLocks noChangeShapeType="1"/>
          </p:cNvSpPr>
          <p:nvPr/>
        </p:nvSpPr>
        <p:spPr bwMode="auto">
          <a:xfrm>
            <a:off x="1676400" y="1158815"/>
            <a:ext cx="0" cy="457744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3" name="Text Box 36"/>
          <p:cNvSpPr txBox="1">
            <a:spLocks noChangeArrowheads="1"/>
          </p:cNvSpPr>
          <p:nvPr/>
        </p:nvSpPr>
        <p:spPr bwMode="auto">
          <a:xfrm>
            <a:off x="1414462" y="5772090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281488" y="4254440"/>
            <a:ext cx="2971800" cy="1171691"/>
            <a:chOff x="4281488" y="4254440"/>
            <a:chExt cx="2971800" cy="1171691"/>
          </a:xfrm>
        </p:grpSpPr>
        <p:sp>
          <p:nvSpPr>
            <p:cNvPr id="583708" name="Text Box 28"/>
            <p:cNvSpPr txBox="1">
              <a:spLocks noChangeArrowheads="1"/>
            </p:cNvSpPr>
            <p:nvPr/>
          </p:nvSpPr>
          <p:spPr bwMode="auto">
            <a:xfrm>
              <a:off x="5029200" y="4724400"/>
              <a:ext cx="1947862" cy="7017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sz="2000" dirty="0" smtClean="0">
                  <a:solidFill>
                    <a:schemeClr val="tx1"/>
                  </a:solidFill>
                </a:rPr>
                <a:t>Shortage</a:t>
              </a:r>
              <a:r>
                <a:rPr lang="en-US" sz="2800" dirty="0" smtClean="0">
                  <a:solidFill>
                    <a:schemeClr val="tx1"/>
                  </a:solidFill>
                </a:rPr>
                <a:t> </a:t>
              </a:r>
              <a:r>
                <a:rPr lang="en-US" sz="1600" dirty="0" smtClean="0">
                  <a:solidFill>
                    <a:schemeClr val="tx1"/>
                  </a:solidFill>
                </a:rPr>
                <a:t>of 4 millions rental units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83718" name="AutoShape 38"/>
            <p:cNvSpPr>
              <a:spLocks/>
            </p:cNvSpPr>
            <p:nvPr/>
          </p:nvSpPr>
          <p:spPr bwMode="auto">
            <a:xfrm rot="16200000">
              <a:off x="5519738" y="3016190"/>
              <a:ext cx="495300" cy="2971800"/>
            </a:xfrm>
            <a:prstGeom prst="leftBrace">
              <a:avLst>
                <a:gd name="adj1" fmla="val 50000"/>
                <a:gd name="adj2" fmla="val 46923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3827" name="Text Box 40"/>
          <p:cNvSpPr txBox="1">
            <a:spLocks noChangeArrowheads="1"/>
          </p:cNvSpPr>
          <p:nvPr/>
        </p:nvSpPr>
        <p:spPr bwMode="auto">
          <a:xfrm>
            <a:off x="4191000" y="6153090"/>
            <a:ext cx="46051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Quantity  of Rental Units (millions per month)</a:t>
            </a:r>
            <a:r>
              <a:rPr lang="en-US" b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3828" name="Text Box 41"/>
          <p:cNvSpPr txBox="1">
            <a:spLocks noChangeArrowheads="1"/>
          </p:cNvSpPr>
          <p:nvPr/>
        </p:nvSpPr>
        <p:spPr bwMode="auto">
          <a:xfrm rot="-5400000">
            <a:off x="-1438245" y="3568609"/>
            <a:ext cx="3886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Month Rent per Unit </a:t>
            </a:r>
            <a:r>
              <a:rPr lang="en-US" sz="1800" dirty="0">
                <a:solidFill>
                  <a:schemeClr val="tx1"/>
                </a:solidFill>
              </a:rPr>
              <a:t>(dollars)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684338" y="2971800"/>
            <a:ext cx="3997271" cy="2764455"/>
            <a:chOff x="1684338" y="2971800"/>
            <a:chExt cx="3997271" cy="2764455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684338" y="2971800"/>
              <a:ext cx="3878262" cy="0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5681609" y="3055717"/>
              <a:ext cx="0" cy="2680538"/>
            </a:xfrm>
            <a:prstGeom prst="line">
              <a:avLst/>
            </a:prstGeom>
            <a:ln w="381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820" name="Line 30"/>
          <p:cNvSpPr>
            <a:spLocks noChangeShapeType="1"/>
          </p:cNvSpPr>
          <p:nvPr/>
        </p:nvSpPr>
        <p:spPr bwMode="auto">
          <a:xfrm>
            <a:off x="3657600" y="1520765"/>
            <a:ext cx="4343400" cy="3124200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Line 25"/>
          <p:cNvSpPr>
            <a:spLocks noChangeShapeType="1"/>
          </p:cNvSpPr>
          <p:nvPr/>
        </p:nvSpPr>
        <p:spPr bwMode="auto">
          <a:xfrm rot="21095559" flipV="1">
            <a:off x="3221290" y="2038605"/>
            <a:ext cx="4073020" cy="2541891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9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962400" y="304800"/>
            <a:ext cx="3657600" cy="647550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ent Controls</a:t>
            </a:r>
          </a:p>
        </p:txBody>
      </p:sp>
      <p:sp>
        <p:nvSpPr>
          <p:cNvPr id="5857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3581400" cy="1729704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Shortages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Illegal markets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Less maintenance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Discrimination</a:t>
            </a:r>
          </a:p>
        </p:txBody>
      </p:sp>
    </p:spTree>
    <p:extLst>
      <p:ext uri="{BB962C8B-B14F-4D97-AF65-F5344CB8AC3E}">
        <p14:creationId xmlns:p14="http://schemas.microsoft.com/office/powerpoint/2010/main" val="216310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4267200" cy="437043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2800" dirty="0"/>
              <a:t>E</a:t>
            </a:r>
            <a:r>
              <a:rPr lang="en-US" sz="2800" dirty="0" smtClean="0"/>
              <a:t>xamples of price floors</a:t>
            </a:r>
          </a:p>
        </p:txBody>
      </p:sp>
      <p:sp>
        <p:nvSpPr>
          <p:cNvPr id="58880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7620000" cy="867930"/>
          </a:xfr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Minimum wage law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Agricultural price supports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343400" y="304800"/>
            <a:ext cx="4648200" cy="63402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Price Controls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6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Line 4"/>
          <p:cNvSpPr>
            <a:spLocks noChangeShapeType="1"/>
          </p:cNvSpPr>
          <p:nvPr/>
        </p:nvSpPr>
        <p:spPr bwMode="auto">
          <a:xfrm flipV="1">
            <a:off x="1495425" y="5715000"/>
            <a:ext cx="6962775" cy="269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1511300" y="1219199"/>
            <a:ext cx="0" cy="455771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647700" y="2486025"/>
            <a:ext cx="838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W</a:t>
            </a:r>
            <a:r>
              <a:rPr lang="en-US" sz="2800" baseline="-25000">
                <a:solidFill>
                  <a:schemeClr val="tx1"/>
                </a:solidFill>
              </a:rPr>
              <a:t>m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728663" y="3533775"/>
            <a:ext cx="685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W</a:t>
            </a:r>
            <a:r>
              <a:rPr lang="en-US" sz="2800" baseline="-25000" dirty="0">
                <a:solidFill>
                  <a:schemeClr val="tx1"/>
                </a:solidFill>
              </a:rPr>
              <a:t>e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3619500" y="5729288"/>
            <a:ext cx="9144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</a:rPr>
              <a:t>Q</a:t>
            </a:r>
            <a:r>
              <a:rPr lang="en-US" sz="3200" baseline="-25000">
                <a:solidFill>
                  <a:schemeClr val="tx1"/>
                </a:solidFill>
              </a:rPr>
              <a:t>D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5105400" y="5715000"/>
            <a:ext cx="9144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Q</a:t>
            </a:r>
            <a:r>
              <a:rPr lang="en-US" sz="2800" baseline="-25000">
                <a:solidFill>
                  <a:schemeClr val="tx1"/>
                </a:solidFill>
              </a:rPr>
              <a:t>E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6438900" y="5715000"/>
            <a:ext cx="9144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</a:rPr>
              <a:t>Q</a:t>
            </a:r>
            <a:r>
              <a:rPr lang="en-US" sz="3200" baseline="-25000">
                <a:solidFill>
                  <a:schemeClr val="tx1"/>
                </a:solidFill>
              </a:rPr>
              <a:t>S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7086600" y="4800600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7548563" y="1524000"/>
            <a:ext cx="685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4648200" y="268069"/>
            <a:ext cx="3733800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Labor Market</a:t>
            </a:r>
            <a:endParaRPr 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 rot="437520">
            <a:off x="2379663" y="2032000"/>
            <a:ext cx="4883150" cy="2727325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0871" name="Text Box 23"/>
          <p:cNvSpPr txBox="1">
            <a:spLocks noChangeArrowheads="1"/>
          </p:cNvSpPr>
          <p:nvPr/>
        </p:nvSpPr>
        <p:spPr bwMode="auto">
          <a:xfrm>
            <a:off x="3962400" y="1724025"/>
            <a:ext cx="2743200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Unemployment</a:t>
            </a:r>
          </a:p>
        </p:txBody>
      </p:sp>
      <p:sp>
        <p:nvSpPr>
          <p:cNvPr id="39966" name="Freeform 35"/>
          <p:cNvSpPr>
            <a:spLocks/>
          </p:cNvSpPr>
          <p:nvPr/>
        </p:nvSpPr>
        <p:spPr bwMode="auto">
          <a:xfrm flipV="1">
            <a:off x="1508125" y="3735423"/>
            <a:ext cx="3886200" cy="76200"/>
          </a:xfrm>
          <a:custGeom>
            <a:avLst/>
            <a:gdLst>
              <a:gd name="T0" fmla="*/ 0 w 2592"/>
              <a:gd name="T1" fmla="*/ 0 h 1"/>
              <a:gd name="T2" fmla="*/ 2147483647 w 2592"/>
              <a:gd name="T3" fmla="*/ 0 h 1"/>
              <a:gd name="T4" fmla="*/ 0 60000 65536"/>
              <a:gd name="T5" fmla="*/ 0 60000 65536"/>
              <a:gd name="T6" fmla="*/ 0 w 2592"/>
              <a:gd name="T7" fmla="*/ 0 h 1"/>
              <a:gd name="T8" fmla="*/ 2592 w 25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92" h="1">
                <a:moveTo>
                  <a:pt x="0" y="0"/>
                </a:moveTo>
                <a:cubicBezTo>
                  <a:pt x="0" y="0"/>
                  <a:pt x="1296" y="0"/>
                  <a:pt x="2592" y="0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9967" name="Text Box 37"/>
          <p:cNvSpPr txBox="1">
            <a:spLocks noChangeArrowheads="1"/>
          </p:cNvSpPr>
          <p:nvPr/>
        </p:nvSpPr>
        <p:spPr bwMode="auto">
          <a:xfrm>
            <a:off x="7905750" y="5710238"/>
            <a:ext cx="60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590886" name="AutoShape 38"/>
          <p:cNvSpPr>
            <a:spLocks/>
          </p:cNvSpPr>
          <p:nvPr/>
        </p:nvSpPr>
        <p:spPr bwMode="auto">
          <a:xfrm rot="5400000">
            <a:off x="5093842" y="989084"/>
            <a:ext cx="533400" cy="2819400"/>
          </a:xfrm>
          <a:prstGeom prst="leftBrace">
            <a:avLst>
              <a:gd name="adj1" fmla="val 4404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9969" name="Text Box 39"/>
          <p:cNvSpPr txBox="1">
            <a:spLocks noChangeArrowheads="1"/>
          </p:cNvSpPr>
          <p:nvPr/>
        </p:nvSpPr>
        <p:spPr bwMode="auto">
          <a:xfrm rot="-5400000">
            <a:off x="-1900555" y="3148479"/>
            <a:ext cx="44726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Wage Rate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(dollars per hour</a:t>
            </a:r>
            <a:r>
              <a:rPr lang="en-US" sz="18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9970" name="Text Box 40"/>
          <p:cNvSpPr txBox="1">
            <a:spLocks noChangeArrowheads="1"/>
          </p:cNvSpPr>
          <p:nvPr/>
        </p:nvSpPr>
        <p:spPr bwMode="auto">
          <a:xfrm>
            <a:off x="3048000" y="6229290"/>
            <a:ext cx="55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Quantity of Unskilled Labor </a:t>
            </a:r>
            <a:r>
              <a:rPr lang="en-US" sz="1600" dirty="0">
                <a:solidFill>
                  <a:schemeClr val="tx1"/>
                </a:solidFill>
              </a:rPr>
              <a:t>(thousands of workers per year)</a:t>
            </a:r>
          </a:p>
        </p:txBody>
      </p:sp>
      <p:sp>
        <p:nvSpPr>
          <p:cNvPr id="39974" name="Freeform 45"/>
          <p:cNvSpPr>
            <a:spLocks/>
          </p:cNvSpPr>
          <p:nvPr/>
        </p:nvSpPr>
        <p:spPr bwMode="auto">
          <a:xfrm flipH="1">
            <a:off x="5334000" y="3886200"/>
            <a:ext cx="45719" cy="1780640"/>
          </a:xfrm>
          <a:custGeom>
            <a:avLst/>
            <a:gdLst>
              <a:gd name="T0" fmla="*/ 0 w 1"/>
              <a:gd name="T1" fmla="*/ 0 h 1056"/>
              <a:gd name="T2" fmla="*/ 0 w 1"/>
              <a:gd name="T3" fmla="*/ 2147483647 h 1056"/>
              <a:gd name="T4" fmla="*/ 0 60000 65536"/>
              <a:gd name="T5" fmla="*/ 0 60000 65536"/>
              <a:gd name="T6" fmla="*/ 0 w 1"/>
              <a:gd name="T7" fmla="*/ 0 h 1056"/>
              <a:gd name="T8" fmla="*/ 1 w 1"/>
              <a:gd name="T9" fmla="*/ 1056 h 10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056">
                <a:moveTo>
                  <a:pt x="0" y="0"/>
                </a:moveTo>
                <a:cubicBezTo>
                  <a:pt x="0" y="0"/>
                  <a:pt x="0" y="528"/>
                  <a:pt x="0" y="1056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9977" name="Line 42"/>
          <p:cNvSpPr>
            <a:spLocks noChangeShapeType="1"/>
          </p:cNvSpPr>
          <p:nvPr/>
        </p:nvSpPr>
        <p:spPr bwMode="auto">
          <a:xfrm flipH="1" flipV="1">
            <a:off x="3950842" y="2743200"/>
            <a:ext cx="11558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9978" name="Line 43"/>
          <p:cNvSpPr>
            <a:spLocks noChangeShapeType="1"/>
          </p:cNvSpPr>
          <p:nvPr/>
        </p:nvSpPr>
        <p:spPr bwMode="auto">
          <a:xfrm flipH="1" flipV="1">
            <a:off x="6770242" y="2743200"/>
            <a:ext cx="11558" cy="2971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39960" name="Line 25"/>
          <p:cNvSpPr>
            <a:spLocks noChangeShapeType="1"/>
          </p:cNvSpPr>
          <p:nvPr/>
        </p:nvSpPr>
        <p:spPr bwMode="auto">
          <a:xfrm rot="21095559" flipV="1">
            <a:off x="3060700" y="2432050"/>
            <a:ext cx="4783138" cy="2619375"/>
          </a:xfrm>
          <a:prstGeom prst="line">
            <a:avLst/>
          </a:prstGeom>
          <a:noFill/>
          <a:ln w="12700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524000" y="2743200"/>
            <a:ext cx="6934200" cy="407432"/>
            <a:chOff x="1524000" y="2743200"/>
            <a:chExt cx="6934200" cy="407432"/>
          </a:xfrm>
        </p:grpSpPr>
        <p:sp>
          <p:nvSpPr>
            <p:cNvPr id="39959" name="Text Box 24"/>
            <p:cNvSpPr txBox="1">
              <a:spLocks noChangeArrowheads="1"/>
            </p:cNvSpPr>
            <p:nvPr/>
          </p:nvSpPr>
          <p:spPr bwMode="auto">
            <a:xfrm>
              <a:off x="1524000" y="2781300"/>
              <a:ext cx="2438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dirty="0">
                  <a:solidFill>
                    <a:schemeClr val="tx1"/>
                  </a:solidFill>
                </a:rPr>
                <a:t>Minimum wage</a:t>
              </a:r>
            </a:p>
          </p:txBody>
        </p:sp>
        <p:sp>
          <p:nvSpPr>
            <p:cNvPr id="590876" name="Line 28"/>
            <p:cNvSpPr>
              <a:spLocks noChangeShapeType="1"/>
            </p:cNvSpPr>
            <p:nvPr/>
          </p:nvSpPr>
          <p:spPr bwMode="auto">
            <a:xfrm>
              <a:off x="1524000" y="2743200"/>
              <a:ext cx="693420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3810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0871" grpId="0"/>
      <p:bldP spid="590886" grpId="0" animBg="1"/>
      <p:bldP spid="39977" grpId="0" animBg="1"/>
      <p:bldP spid="3997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7772400" cy="1479764"/>
          </a:xfr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800" b="1" dirty="0" smtClean="0"/>
              <a:t>Market Failure </a:t>
            </a:r>
            <a:r>
              <a:rPr lang="en-US" sz="2800" dirty="0" smtClean="0"/>
              <a:t>– a situation in which the price system results in too few or too many resources used in the production of a good or service. This inefficiency may justify government intervention.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2635250"/>
            <a:ext cx="4038600" cy="2470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0" dirty="0" smtClean="0"/>
              <a:t>Lack of Competition</a:t>
            </a:r>
          </a:p>
          <a:p>
            <a:r>
              <a:rPr lang="en-US" sz="2800" b="0" dirty="0" smtClean="0"/>
              <a:t>Externalities</a:t>
            </a:r>
          </a:p>
          <a:p>
            <a:r>
              <a:rPr lang="en-US" sz="2800" b="0" dirty="0" smtClean="0"/>
              <a:t>Public Goods</a:t>
            </a:r>
          </a:p>
          <a:p>
            <a:r>
              <a:rPr lang="en-US" sz="2800" b="0" dirty="0" smtClean="0"/>
              <a:t>Income Inequality</a:t>
            </a: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4648200" y="268069"/>
            <a:ext cx="3733800" cy="70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</a:rPr>
              <a:t>Market Failure</a:t>
            </a:r>
            <a:endParaRPr 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56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19200"/>
            <a:ext cx="4191000" cy="445635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2800" b="1" dirty="0" smtClean="0"/>
              <a:t>Lack of </a:t>
            </a:r>
            <a:r>
              <a:rPr lang="en-US" sz="2800" b="1" dirty="0"/>
              <a:t>C</a:t>
            </a:r>
            <a:r>
              <a:rPr lang="en-US" sz="2800" b="1" dirty="0" smtClean="0"/>
              <a:t>ompetition 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571048"/>
            <a:ext cx="8001000" cy="781752"/>
          </a:xfr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800" dirty="0" smtClean="0"/>
              <a:t>There must be competition for markets to function properly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04800" y="1711049"/>
            <a:ext cx="8001000" cy="79034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2800" b="1" dirty="0" smtClean="0"/>
              <a:t>Adam Smith </a:t>
            </a:r>
            <a:r>
              <a:rPr lang="en-US" sz="2800" dirty="0" smtClean="0"/>
              <a:t>– </a:t>
            </a:r>
            <a:r>
              <a:rPr lang="en-US" sz="2800" b="0" dirty="0" smtClean="0"/>
              <a:t>The father of modern economics who wrote </a:t>
            </a:r>
            <a:r>
              <a:rPr lang="en-US" sz="2800" b="0" i="1" dirty="0" smtClean="0"/>
              <a:t>The Wealth of Nations,</a:t>
            </a:r>
            <a:r>
              <a:rPr lang="en-US" sz="2800" b="0" dirty="0" smtClean="0"/>
              <a:t> published in 1776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657600" y="304800"/>
            <a:ext cx="5334000" cy="647550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Lack of Competition 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656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17" name="Line 41"/>
          <p:cNvSpPr>
            <a:spLocks noChangeShapeType="1"/>
          </p:cNvSpPr>
          <p:nvPr/>
        </p:nvSpPr>
        <p:spPr bwMode="auto">
          <a:xfrm>
            <a:off x="1371600" y="3597275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V="1">
            <a:off x="1371600" y="6111875"/>
            <a:ext cx="678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8"/>
          <p:cNvSpPr>
            <a:spLocks noChangeShapeType="1"/>
          </p:cNvSpPr>
          <p:nvPr/>
        </p:nvSpPr>
        <p:spPr bwMode="auto">
          <a:xfrm>
            <a:off x="1371600" y="1152525"/>
            <a:ext cx="0" cy="495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385763" y="2482850"/>
            <a:ext cx="9858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2,000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614363" y="5145088"/>
            <a:ext cx="838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500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019300" y="6203950"/>
            <a:ext cx="762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50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009900" y="6202363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5519738" y="6188075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46097" name="Text Box 18"/>
          <p:cNvSpPr txBox="1">
            <a:spLocks noChangeArrowheads="1"/>
          </p:cNvSpPr>
          <p:nvPr/>
        </p:nvSpPr>
        <p:spPr bwMode="auto">
          <a:xfrm>
            <a:off x="4529138" y="76200"/>
            <a:ext cx="4233862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Rigging </a:t>
            </a:r>
            <a:r>
              <a:rPr lang="en-US" sz="2400" dirty="0">
                <a:solidFill>
                  <a:schemeClr val="tx1"/>
                </a:solidFill>
              </a:rPr>
              <a:t>the Personal Computer Market</a:t>
            </a:r>
          </a:p>
        </p:txBody>
      </p:sp>
      <p:sp>
        <p:nvSpPr>
          <p:cNvPr id="46100" name="Line 21"/>
          <p:cNvSpPr>
            <a:spLocks noChangeShapeType="1"/>
          </p:cNvSpPr>
          <p:nvPr/>
        </p:nvSpPr>
        <p:spPr bwMode="auto">
          <a:xfrm rot="-112947">
            <a:off x="2970213" y="1387475"/>
            <a:ext cx="4579937" cy="3419475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1" name="Text Box 22"/>
          <p:cNvSpPr txBox="1">
            <a:spLocks noChangeArrowheads="1"/>
          </p:cNvSpPr>
          <p:nvPr/>
        </p:nvSpPr>
        <p:spPr bwMode="auto">
          <a:xfrm>
            <a:off x="433388" y="3392488"/>
            <a:ext cx="990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1,500</a:t>
            </a:r>
          </a:p>
        </p:txBody>
      </p:sp>
      <p:sp>
        <p:nvSpPr>
          <p:cNvPr id="598041" name="Text Box 25"/>
          <p:cNvSpPr txBox="1">
            <a:spLocks noChangeArrowheads="1"/>
          </p:cNvSpPr>
          <p:nvPr/>
        </p:nvSpPr>
        <p:spPr bwMode="auto">
          <a:xfrm>
            <a:off x="6315075" y="1093788"/>
            <a:ext cx="804863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46104" name="Line 26"/>
          <p:cNvSpPr>
            <a:spLocks noChangeShapeType="1"/>
          </p:cNvSpPr>
          <p:nvPr/>
        </p:nvSpPr>
        <p:spPr bwMode="auto">
          <a:xfrm rot="90429" flipV="1">
            <a:off x="3244850" y="2413000"/>
            <a:ext cx="4191000" cy="3200400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6" name="Text Box 29"/>
          <p:cNvSpPr txBox="1">
            <a:spLocks noChangeArrowheads="1"/>
          </p:cNvSpPr>
          <p:nvPr/>
        </p:nvSpPr>
        <p:spPr bwMode="auto">
          <a:xfrm>
            <a:off x="414338" y="4306888"/>
            <a:ext cx="10048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1,000</a:t>
            </a:r>
          </a:p>
        </p:txBody>
      </p:sp>
      <p:sp>
        <p:nvSpPr>
          <p:cNvPr id="46111" name="Text Box 35"/>
          <p:cNvSpPr txBox="1">
            <a:spLocks noChangeArrowheads="1"/>
          </p:cNvSpPr>
          <p:nvPr/>
        </p:nvSpPr>
        <p:spPr bwMode="auto">
          <a:xfrm>
            <a:off x="4229100" y="6188075"/>
            <a:ext cx="914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150</a:t>
            </a:r>
          </a:p>
        </p:txBody>
      </p:sp>
      <p:sp>
        <p:nvSpPr>
          <p:cNvPr id="598053" name="Line 37"/>
          <p:cNvSpPr>
            <a:spLocks noChangeShapeType="1"/>
          </p:cNvSpPr>
          <p:nvPr/>
        </p:nvSpPr>
        <p:spPr bwMode="auto">
          <a:xfrm>
            <a:off x="4648200" y="1768475"/>
            <a:ext cx="0" cy="685800"/>
          </a:xfrm>
          <a:prstGeom prst="line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14" name="Line 38"/>
          <p:cNvSpPr>
            <a:spLocks noChangeShapeType="1"/>
          </p:cNvSpPr>
          <p:nvPr/>
        </p:nvSpPr>
        <p:spPr bwMode="auto">
          <a:xfrm flipH="1" flipV="1">
            <a:off x="6096000" y="3825875"/>
            <a:ext cx="533400" cy="914400"/>
          </a:xfrm>
          <a:prstGeom prst="line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15" name="Text Box 39"/>
          <p:cNvSpPr txBox="1">
            <a:spLocks noChangeArrowheads="1"/>
          </p:cNvSpPr>
          <p:nvPr/>
        </p:nvSpPr>
        <p:spPr bwMode="auto">
          <a:xfrm>
            <a:off x="7415213" y="4668838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98056" name="Line 40"/>
          <p:cNvSpPr>
            <a:spLocks noChangeShapeType="1"/>
          </p:cNvSpPr>
          <p:nvPr/>
        </p:nvSpPr>
        <p:spPr bwMode="auto">
          <a:xfrm>
            <a:off x="1447800" y="2692382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18" name="Line 43"/>
          <p:cNvSpPr>
            <a:spLocks noChangeShapeType="1"/>
          </p:cNvSpPr>
          <p:nvPr/>
        </p:nvSpPr>
        <p:spPr bwMode="auto">
          <a:xfrm>
            <a:off x="5981700" y="3673475"/>
            <a:ext cx="0" cy="24384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21" name="Text Box 50"/>
          <p:cNvSpPr txBox="1">
            <a:spLocks noChangeArrowheads="1"/>
          </p:cNvSpPr>
          <p:nvPr/>
        </p:nvSpPr>
        <p:spPr bwMode="auto">
          <a:xfrm>
            <a:off x="6934200" y="6155710"/>
            <a:ext cx="14906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Quantity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122" name="Text Box 51"/>
          <p:cNvSpPr txBox="1">
            <a:spLocks noChangeArrowheads="1"/>
          </p:cNvSpPr>
          <p:nvPr/>
        </p:nvSpPr>
        <p:spPr bwMode="auto">
          <a:xfrm>
            <a:off x="181179" y="1343548"/>
            <a:ext cx="13917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Price </a:t>
            </a:r>
          </a:p>
        </p:txBody>
      </p:sp>
      <p:sp>
        <p:nvSpPr>
          <p:cNvPr id="46123" name="Text Box 52"/>
          <p:cNvSpPr txBox="1">
            <a:spLocks noChangeArrowheads="1"/>
          </p:cNvSpPr>
          <p:nvPr/>
        </p:nvSpPr>
        <p:spPr bwMode="auto">
          <a:xfrm>
            <a:off x="985838" y="6164263"/>
            <a:ext cx="533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98081" name="Line 65"/>
          <p:cNvSpPr>
            <a:spLocks noChangeShapeType="1"/>
          </p:cNvSpPr>
          <p:nvPr/>
        </p:nvSpPr>
        <p:spPr bwMode="auto">
          <a:xfrm>
            <a:off x="4648200" y="2759075"/>
            <a:ext cx="0" cy="33528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8076" name="Line 60"/>
          <p:cNvSpPr>
            <a:spLocks noChangeShapeType="1"/>
          </p:cNvSpPr>
          <p:nvPr/>
        </p:nvSpPr>
        <p:spPr bwMode="auto">
          <a:xfrm rot="90429" flipV="1">
            <a:off x="1905000" y="1539875"/>
            <a:ext cx="4357688" cy="3141663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30" name="Text Box 68"/>
          <p:cNvSpPr txBox="1">
            <a:spLocks noChangeArrowheads="1"/>
          </p:cNvSpPr>
          <p:nvPr/>
        </p:nvSpPr>
        <p:spPr bwMode="auto">
          <a:xfrm>
            <a:off x="6121400" y="4740275"/>
            <a:ext cx="12954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Efficient equilibrium</a:t>
            </a:r>
          </a:p>
        </p:txBody>
      </p:sp>
      <p:sp>
        <p:nvSpPr>
          <p:cNvPr id="598085" name="Text Box 69"/>
          <p:cNvSpPr txBox="1">
            <a:spLocks noChangeArrowheads="1"/>
          </p:cNvSpPr>
          <p:nvPr/>
        </p:nvSpPr>
        <p:spPr bwMode="auto">
          <a:xfrm>
            <a:off x="3746500" y="1146175"/>
            <a:ext cx="172402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800" dirty="0">
                <a:solidFill>
                  <a:schemeClr val="tx1"/>
                </a:solidFill>
              </a:rPr>
              <a:t>Inefficient equilibrium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7500937" y="1999869"/>
            <a:ext cx="804863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 smtClean="0">
                <a:solidFill>
                  <a:schemeClr val="tx1"/>
                </a:solidFill>
              </a:rPr>
              <a:t>S</a:t>
            </a:r>
            <a:r>
              <a:rPr lang="en-US" sz="3600" baseline="-25000" dirty="0"/>
              <a:t>1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9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98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98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9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41" grpId="0"/>
      <p:bldP spid="598053" grpId="0" animBg="1"/>
      <p:bldP spid="598056" grpId="0" animBg="1"/>
      <p:bldP spid="598081" grpId="0" animBg="1"/>
      <p:bldP spid="598076" grpId="0" animBg="1"/>
      <p:bldP spid="59808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111036"/>
            <a:ext cx="8686800" cy="1479764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 dirty="0" smtClean="0"/>
              <a:t>Externality </a:t>
            </a:r>
            <a:r>
              <a:rPr lang="en-US" sz="2800" dirty="0" smtClean="0"/>
              <a:t>– </a:t>
            </a:r>
            <a:r>
              <a:rPr lang="en-US" sz="2800" dirty="0"/>
              <a:t>A cost or benefit imposed on people other than the consumers and producers of a good or service (third parties).</a:t>
            </a:r>
            <a:br>
              <a:rPr lang="en-US" sz="2800" dirty="0"/>
            </a:br>
            <a:endParaRPr lang="en-US" sz="2800" dirty="0" smtClean="0">
              <a:solidFill>
                <a:srgbClr val="0033CC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3048000"/>
            <a:ext cx="4038600" cy="445635"/>
          </a:xfrm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Pollution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457200" y="2333855"/>
            <a:ext cx="8153400" cy="79034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2800" b="1" dirty="0" smtClean="0"/>
              <a:t>Negative Externality </a:t>
            </a:r>
            <a:r>
              <a:rPr lang="en-US" sz="2800" b="0" dirty="0" smtClean="0"/>
              <a:t>– an externality that is detrimental to third parties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457200" y="3505200"/>
            <a:ext cx="8153400" cy="79034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2800" dirty="0" smtClean="0"/>
              <a:t>Positive Externality –</a:t>
            </a:r>
            <a:r>
              <a:rPr lang="en-US" sz="2800" b="0" dirty="0" smtClean="0"/>
              <a:t> an </a:t>
            </a:r>
            <a:r>
              <a:rPr lang="en-US" sz="2800" b="0" dirty="0"/>
              <a:t>externality that is beneficial to third </a:t>
            </a:r>
            <a:r>
              <a:rPr lang="en-US" sz="2800" b="0" dirty="0" smtClean="0"/>
              <a:t>parties 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762000" y="4255635"/>
            <a:ext cx="3657600" cy="44563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0" dirty="0" smtClean="0"/>
              <a:t>Vaccinations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57200" y="4800600"/>
            <a:ext cx="8153400" cy="445635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2800" dirty="0" smtClean="0"/>
              <a:t>Regulation –</a:t>
            </a:r>
            <a:r>
              <a:rPr lang="en-US" sz="2800" b="0" dirty="0" smtClean="0"/>
              <a:t> remove or control the externality</a:t>
            </a:r>
          </a:p>
        </p:txBody>
      </p:sp>
    </p:spTree>
    <p:extLst>
      <p:ext uri="{BB962C8B-B14F-4D97-AF65-F5344CB8AC3E}">
        <p14:creationId xmlns:p14="http://schemas.microsoft.com/office/powerpoint/2010/main" val="76584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7" grpId="0"/>
      <p:bldP spid="9" grpId="0"/>
      <p:bldP spid="10" grpId="0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1358900" y="6148388"/>
            <a:ext cx="7404100" cy="428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1205" name="Line 8"/>
          <p:cNvSpPr>
            <a:spLocks noChangeShapeType="1"/>
          </p:cNvSpPr>
          <p:nvPr/>
        </p:nvSpPr>
        <p:spPr bwMode="auto">
          <a:xfrm>
            <a:off x="1371600" y="933450"/>
            <a:ext cx="0" cy="519588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800"/>
          </a:p>
        </p:txBody>
      </p:sp>
      <p:sp>
        <p:nvSpPr>
          <p:cNvPr id="51206" name="Text Box 11"/>
          <p:cNvSpPr txBox="1">
            <a:spLocks noChangeArrowheads="1"/>
          </p:cNvSpPr>
          <p:nvPr/>
        </p:nvSpPr>
        <p:spPr bwMode="auto">
          <a:xfrm>
            <a:off x="762000" y="2381250"/>
            <a:ext cx="685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P</a:t>
            </a:r>
            <a:r>
              <a:rPr lang="en-US" sz="2800" baseline="-25000">
                <a:solidFill>
                  <a:schemeClr val="tx1"/>
                </a:solidFill>
              </a:rPr>
              <a:t>2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51207" name="Text Box 12"/>
          <p:cNvSpPr txBox="1">
            <a:spLocks noChangeArrowheads="1"/>
          </p:cNvSpPr>
          <p:nvPr/>
        </p:nvSpPr>
        <p:spPr bwMode="auto">
          <a:xfrm>
            <a:off x="5600700" y="6143625"/>
            <a:ext cx="8382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>
                <a:solidFill>
                  <a:schemeClr val="tx1"/>
                </a:solidFill>
              </a:rPr>
              <a:t>Q</a:t>
            </a:r>
            <a:r>
              <a:rPr lang="en-US" sz="2400" baseline="-25000">
                <a:solidFill>
                  <a:schemeClr val="tx1"/>
                </a:solidFill>
              </a:rPr>
              <a:t>1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51208" name="Text Box 15"/>
          <p:cNvSpPr txBox="1">
            <a:spLocks noChangeArrowheads="1"/>
          </p:cNvSpPr>
          <p:nvPr/>
        </p:nvSpPr>
        <p:spPr bwMode="auto">
          <a:xfrm>
            <a:off x="4743636" y="46470"/>
            <a:ext cx="3090863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External </a:t>
            </a:r>
            <a:r>
              <a:rPr lang="en-US" sz="2400" dirty="0">
                <a:solidFill>
                  <a:schemeClr val="tx1"/>
                </a:solidFill>
              </a:rPr>
              <a:t>Costs of Pollution</a:t>
            </a:r>
          </a:p>
        </p:txBody>
      </p:sp>
      <p:sp>
        <p:nvSpPr>
          <p:cNvPr id="51211" name="Line 18"/>
          <p:cNvSpPr>
            <a:spLocks noChangeShapeType="1"/>
          </p:cNvSpPr>
          <p:nvPr/>
        </p:nvSpPr>
        <p:spPr bwMode="auto">
          <a:xfrm rot="-112947">
            <a:off x="2813050" y="1319213"/>
            <a:ext cx="4505325" cy="3265487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Text Box 19"/>
          <p:cNvSpPr txBox="1">
            <a:spLocks noChangeArrowheads="1"/>
          </p:cNvSpPr>
          <p:nvPr/>
        </p:nvSpPr>
        <p:spPr bwMode="auto">
          <a:xfrm>
            <a:off x="685800" y="3295650"/>
            <a:ext cx="838200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P</a:t>
            </a:r>
            <a:r>
              <a:rPr lang="en-US" sz="2800" baseline="-25000" dirty="0">
                <a:solidFill>
                  <a:schemeClr val="tx1"/>
                </a:solidFill>
              </a:rPr>
              <a:t>1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03156" name="Line 20"/>
          <p:cNvSpPr>
            <a:spLocks noChangeShapeType="1"/>
          </p:cNvSpPr>
          <p:nvPr/>
        </p:nvSpPr>
        <p:spPr bwMode="auto">
          <a:xfrm rot="90429" flipV="1">
            <a:off x="2141538" y="1544638"/>
            <a:ext cx="4032250" cy="2906712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Text Box 21"/>
          <p:cNvSpPr txBox="1">
            <a:spLocks noChangeArrowheads="1"/>
          </p:cNvSpPr>
          <p:nvPr/>
        </p:nvSpPr>
        <p:spPr bwMode="auto">
          <a:xfrm>
            <a:off x="7239000" y="2115919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03158" name="Text Box 22"/>
          <p:cNvSpPr txBox="1">
            <a:spLocks noChangeArrowheads="1"/>
          </p:cNvSpPr>
          <p:nvPr/>
        </p:nvSpPr>
        <p:spPr bwMode="auto">
          <a:xfrm>
            <a:off x="6172200" y="1162050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1218" name="Text Box 28"/>
          <p:cNvSpPr txBox="1">
            <a:spLocks noChangeArrowheads="1"/>
          </p:cNvSpPr>
          <p:nvPr/>
        </p:nvSpPr>
        <p:spPr bwMode="auto">
          <a:xfrm>
            <a:off x="4319588" y="6128468"/>
            <a:ext cx="838200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03166" name="Line 30"/>
          <p:cNvSpPr>
            <a:spLocks noChangeShapeType="1"/>
          </p:cNvSpPr>
          <p:nvPr/>
        </p:nvSpPr>
        <p:spPr bwMode="auto">
          <a:xfrm>
            <a:off x="4572000" y="1668463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1" name="Line 31"/>
          <p:cNvSpPr>
            <a:spLocks noChangeShapeType="1"/>
          </p:cNvSpPr>
          <p:nvPr/>
        </p:nvSpPr>
        <p:spPr bwMode="auto">
          <a:xfrm flipH="1">
            <a:off x="6110288" y="3524250"/>
            <a:ext cx="976312" cy="33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22" name="Text Box 32"/>
          <p:cNvSpPr txBox="1">
            <a:spLocks noChangeArrowheads="1"/>
          </p:cNvSpPr>
          <p:nvPr/>
        </p:nvSpPr>
        <p:spPr bwMode="auto">
          <a:xfrm>
            <a:off x="7391400" y="4276725"/>
            <a:ext cx="7620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603169" name="Line 33"/>
          <p:cNvSpPr>
            <a:spLocks noChangeShapeType="1"/>
          </p:cNvSpPr>
          <p:nvPr/>
        </p:nvSpPr>
        <p:spPr bwMode="auto">
          <a:xfrm>
            <a:off x="1447800" y="2686050"/>
            <a:ext cx="2971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Line 34"/>
          <p:cNvSpPr>
            <a:spLocks noChangeShapeType="1"/>
          </p:cNvSpPr>
          <p:nvPr/>
        </p:nvSpPr>
        <p:spPr bwMode="auto">
          <a:xfrm>
            <a:off x="1371600" y="360045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3171" name="Line 35"/>
          <p:cNvSpPr>
            <a:spLocks noChangeShapeType="1"/>
          </p:cNvSpPr>
          <p:nvPr/>
        </p:nvSpPr>
        <p:spPr bwMode="auto">
          <a:xfrm flipH="1">
            <a:off x="4648200" y="2762250"/>
            <a:ext cx="19050" cy="3367088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6" name="Line 36"/>
          <p:cNvSpPr>
            <a:spLocks noChangeShapeType="1"/>
          </p:cNvSpPr>
          <p:nvPr/>
        </p:nvSpPr>
        <p:spPr bwMode="auto">
          <a:xfrm>
            <a:off x="5943600" y="3600450"/>
            <a:ext cx="0" cy="251460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27" name="Text Box 37"/>
          <p:cNvSpPr txBox="1">
            <a:spLocks noChangeArrowheads="1"/>
          </p:cNvSpPr>
          <p:nvPr/>
        </p:nvSpPr>
        <p:spPr bwMode="auto">
          <a:xfrm>
            <a:off x="7010400" y="1619250"/>
            <a:ext cx="1752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400">
                <a:solidFill>
                  <a:schemeClr val="tx1"/>
                </a:solidFill>
              </a:rPr>
              <a:t>Excludes external costs of pollution</a:t>
            </a:r>
          </a:p>
        </p:txBody>
      </p:sp>
      <p:sp>
        <p:nvSpPr>
          <p:cNvPr id="51230" name="Text Box 43"/>
          <p:cNvSpPr txBox="1">
            <a:spLocks noChangeArrowheads="1"/>
          </p:cNvSpPr>
          <p:nvPr/>
        </p:nvSpPr>
        <p:spPr bwMode="auto">
          <a:xfrm>
            <a:off x="6477000" y="6118254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Quantity of </a:t>
            </a:r>
            <a:r>
              <a:rPr lang="en-US" sz="2400" dirty="0" smtClean="0">
                <a:solidFill>
                  <a:schemeClr val="tx1"/>
                </a:solidFill>
              </a:rPr>
              <a:t>Steel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1231" name="Text Box 44"/>
          <p:cNvSpPr txBox="1">
            <a:spLocks noChangeArrowheads="1"/>
          </p:cNvSpPr>
          <p:nvPr/>
        </p:nvSpPr>
        <p:spPr bwMode="auto">
          <a:xfrm rot="-5400000">
            <a:off x="-1679574" y="3243589"/>
            <a:ext cx="41529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Price of </a:t>
            </a:r>
            <a:r>
              <a:rPr lang="en-US" sz="2800" dirty="0" smtClean="0">
                <a:solidFill>
                  <a:schemeClr val="tx1"/>
                </a:solidFill>
              </a:rPr>
              <a:t>Steel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03188" name="Text Box 52"/>
          <p:cNvSpPr txBox="1">
            <a:spLocks noChangeArrowheads="1"/>
          </p:cNvSpPr>
          <p:nvPr/>
        </p:nvSpPr>
        <p:spPr bwMode="auto">
          <a:xfrm>
            <a:off x="6638925" y="914400"/>
            <a:ext cx="1981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Includes external costs of pollution</a:t>
            </a:r>
          </a:p>
        </p:txBody>
      </p:sp>
      <p:sp>
        <p:nvSpPr>
          <p:cNvPr id="51235" name="Text Box 53"/>
          <p:cNvSpPr txBox="1">
            <a:spLocks noChangeArrowheads="1"/>
          </p:cNvSpPr>
          <p:nvPr/>
        </p:nvSpPr>
        <p:spPr bwMode="auto">
          <a:xfrm>
            <a:off x="6996113" y="3295650"/>
            <a:ext cx="15906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Inefficient equilibrium </a:t>
            </a:r>
          </a:p>
        </p:txBody>
      </p:sp>
      <p:sp>
        <p:nvSpPr>
          <p:cNvPr id="603190" name="Text Box 54"/>
          <p:cNvSpPr txBox="1">
            <a:spLocks noChangeArrowheads="1"/>
          </p:cNvSpPr>
          <p:nvPr/>
        </p:nvSpPr>
        <p:spPr bwMode="auto">
          <a:xfrm>
            <a:off x="3810000" y="1162050"/>
            <a:ext cx="15906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Efficient equilibrium </a:t>
            </a:r>
          </a:p>
        </p:txBody>
      </p:sp>
      <p:sp>
        <p:nvSpPr>
          <p:cNvPr id="51216" name="Line 23"/>
          <p:cNvSpPr>
            <a:spLocks noChangeShapeType="1"/>
          </p:cNvSpPr>
          <p:nvPr/>
        </p:nvSpPr>
        <p:spPr bwMode="auto">
          <a:xfrm rot="90429" flipV="1">
            <a:off x="2671763" y="2613025"/>
            <a:ext cx="4492625" cy="3357563"/>
          </a:xfrm>
          <a:prstGeom prst="line">
            <a:avLst/>
          </a:prstGeom>
          <a:noFill/>
          <a:ln w="127000">
            <a:solidFill>
              <a:srgbClr val="0070C0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25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03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56" grpId="0" animBg="1"/>
      <p:bldP spid="603158" grpId="0"/>
      <p:bldP spid="603166" grpId="0" animBg="1"/>
      <p:bldP spid="603169" grpId="0" animBg="1"/>
      <p:bldP spid="603171" grpId="0" animBg="1"/>
      <p:bldP spid="603188" grpId="0"/>
      <p:bldP spid="60319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16"/>
          <p:cNvSpPr txBox="1">
            <a:spLocks noChangeArrowheads="1"/>
          </p:cNvSpPr>
          <p:nvPr/>
        </p:nvSpPr>
        <p:spPr bwMode="auto">
          <a:xfrm>
            <a:off x="6324600" y="4953000"/>
            <a:ext cx="1066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6325" name="Line 4"/>
          <p:cNvSpPr>
            <a:spLocks noChangeShapeType="1"/>
          </p:cNvSpPr>
          <p:nvPr/>
        </p:nvSpPr>
        <p:spPr bwMode="auto">
          <a:xfrm>
            <a:off x="1165225" y="5765800"/>
            <a:ext cx="7673975" cy="2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Line 8"/>
          <p:cNvSpPr>
            <a:spLocks noChangeShapeType="1"/>
          </p:cNvSpPr>
          <p:nvPr/>
        </p:nvSpPr>
        <p:spPr bwMode="auto">
          <a:xfrm>
            <a:off x="1143000" y="838200"/>
            <a:ext cx="0" cy="4953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Text Box 11"/>
          <p:cNvSpPr txBox="1">
            <a:spLocks noChangeArrowheads="1"/>
          </p:cNvSpPr>
          <p:nvPr/>
        </p:nvSpPr>
        <p:spPr bwMode="auto">
          <a:xfrm>
            <a:off x="3614738" y="5791200"/>
            <a:ext cx="8382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200">
                <a:solidFill>
                  <a:schemeClr val="tx1"/>
                </a:solidFill>
              </a:rPr>
              <a:t>Q</a:t>
            </a:r>
            <a:r>
              <a:rPr lang="en-US" sz="3200" baseline="-25000">
                <a:solidFill>
                  <a:schemeClr val="tx1"/>
                </a:solidFill>
              </a:rPr>
              <a:t>1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56329" name="Text Box 17"/>
          <p:cNvSpPr txBox="1">
            <a:spLocks noChangeArrowheads="1"/>
          </p:cNvSpPr>
          <p:nvPr/>
        </p:nvSpPr>
        <p:spPr bwMode="auto">
          <a:xfrm>
            <a:off x="7086600" y="1162050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56330" name="Text Box 18"/>
          <p:cNvSpPr txBox="1">
            <a:spLocks noChangeArrowheads="1"/>
          </p:cNvSpPr>
          <p:nvPr/>
        </p:nvSpPr>
        <p:spPr bwMode="auto">
          <a:xfrm>
            <a:off x="4424362" y="119414"/>
            <a:ext cx="4110038" cy="832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</a:rPr>
              <a:t>External </a:t>
            </a:r>
            <a:r>
              <a:rPr lang="en-US" sz="2400" dirty="0">
                <a:solidFill>
                  <a:schemeClr val="tx1"/>
                </a:solidFill>
              </a:rPr>
              <a:t>Benefits of AIDS Vaccinations</a:t>
            </a:r>
          </a:p>
        </p:txBody>
      </p:sp>
      <p:sp>
        <p:nvSpPr>
          <p:cNvPr id="608275" name="Text Box 19"/>
          <p:cNvSpPr txBox="1">
            <a:spLocks noChangeArrowheads="1"/>
          </p:cNvSpPr>
          <p:nvPr/>
        </p:nvSpPr>
        <p:spPr bwMode="auto">
          <a:xfrm>
            <a:off x="7391400" y="4114800"/>
            <a:ext cx="8382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3600" dirty="0">
                <a:solidFill>
                  <a:schemeClr val="tx1"/>
                </a:solidFill>
              </a:rPr>
              <a:t>D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6334" name="Line 22"/>
          <p:cNvSpPr>
            <a:spLocks noChangeShapeType="1"/>
          </p:cNvSpPr>
          <p:nvPr/>
        </p:nvSpPr>
        <p:spPr bwMode="auto">
          <a:xfrm rot="90429" flipV="1">
            <a:off x="2673350" y="1609725"/>
            <a:ext cx="4343400" cy="3124200"/>
          </a:xfrm>
          <a:prstGeom prst="line">
            <a:avLst/>
          </a:prstGeom>
          <a:noFill/>
          <a:ln w="1270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8279" name="Line 23"/>
          <p:cNvSpPr>
            <a:spLocks noChangeShapeType="1"/>
          </p:cNvSpPr>
          <p:nvPr/>
        </p:nvSpPr>
        <p:spPr bwMode="auto">
          <a:xfrm>
            <a:off x="3200400" y="1143000"/>
            <a:ext cx="4191000" cy="304800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Line 24"/>
          <p:cNvSpPr>
            <a:spLocks noChangeShapeType="1"/>
          </p:cNvSpPr>
          <p:nvPr/>
        </p:nvSpPr>
        <p:spPr bwMode="auto">
          <a:xfrm rot="-199387">
            <a:off x="1589088" y="1993900"/>
            <a:ext cx="4587875" cy="3484563"/>
          </a:xfrm>
          <a:prstGeom prst="line">
            <a:avLst/>
          </a:prstGeom>
          <a:noFill/>
          <a:ln w="1270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Text Box 27"/>
          <p:cNvSpPr txBox="1">
            <a:spLocks noChangeArrowheads="1"/>
          </p:cNvSpPr>
          <p:nvPr/>
        </p:nvSpPr>
        <p:spPr bwMode="auto">
          <a:xfrm>
            <a:off x="628650" y="3586163"/>
            <a:ext cx="609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800">
                <a:solidFill>
                  <a:schemeClr val="tx1"/>
                </a:solidFill>
              </a:rPr>
              <a:t>P</a:t>
            </a:r>
            <a:r>
              <a:rPr lang="en-US" sz="2800" baseline="-25000">
                <a:solidFill>
                  <a:schemeClr val="tx1"/>
                </a:solidFill>
              </a:rPr>
              <a:t>1</a:t>
            </a: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56340" name="Line 29"/>
          <p:cNvSpPr>
            <a:spLocks noChangeShapeType="1"/>
          </p:cNvSpPr>
          <p:nvPr/>
        </p:nvSpPr>
        <p:spPr bwMode="auto">
          <a:xfrm flipV="1">
            <a:off x="3276600" y="3962400"/>
            <a:ext cx="6096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33400" y="2438400"/>
            <a:ext cx="4814888" cy="485775"/>
            <a:chOff x="533400" y="2438400"/>
            <a:chExt cx="4814888" cy="485775"/>
          </a:xfrm>
        </p:grpSpPr>
        <p:sp>
          <p:nvSpPr>
            <p:cNvPr id="56342" name="Text Box 31"/>
            <p:cNvSpPr txBox="1">
              <a:spLocks noChangeArrowheads="1"/>
            </p:cNvSpPr>
            <p:nvPr/>
          </p:nvSpPr>
          <p:spPr bwMode="auto">
            <a:xfrm>
              <a:off x="533400" y="2438400"/>
              <a:ext cx="609600" cy="485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sz="2800" dirty="0">
                  <a:solidFill>
                    <a:schemeClr val="tx1"/>
                  </a:solidFill>
                </a:rPr>
                <a:t>P</a:t>
              </a:r>
              <a:r>
                <a:rPr lang="en-US" sz="2800" baseline="-25000" dirty="0">
                  <a:solidFill>
                    <a:schemeClr val="tx1"/>
                  </a:solidFill>
                </a:rPr>
                <a:t>2</a:t>
              </a:r>
              <a:endParaRPr lang="en-US" sz="2800" b="0" dirty="0">
                <a:solidFill>
                  <a:schemeClr val="tx1"/>
                </a:solidFill>
              </a:endParaRPr>
            </a:p>
          </p:txBody>
        </p:sp>
        <p:sp>
          <p:nvSpPr>
            <p:cNvPr id="608288" name="Line 32"/>
            <p:cNvSpPr>
              <a:spLocks noChangeShapeType="1"/>
            </p:cNvSpPr>
            <p:nvPr/>
          </p:nvSpPr>
          <p:spPr bwMode="auto">
            <a:xfrm>
              <a:off x="1157288" y="2743200"/>
              <a:ext cx="4191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44" name="Line 33"/>
          <p:cNvSpPr>
            <a:spLocks noChangeShapeType="1"/>
          </p:cNvSpPr>
          <p:nvPr/>
        </p:nvSpPr>
        <p:spPr bwMode="auto">
          <a:xfrm>
            <a:off x="1123950" y="3810000"/>
            <a:ext cx="2667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6345" name="Line 34"/>
          <p:cNvSpPr>
            <a:spLocks noChangeShapeType="1"/>
          </p:cNvSpPr>
          <p:nvPr/>
        </p:nvSpPr>
        <p:spPr bwMode="auto">
          <a:xfrm>
            <a:off x="3924300" y="3824288"/>
            <a:ext cx="0" cy="1890712"/>
          </a:xfrm>
          <a:prstGeom prst="line">
            <a:avLst/>
          </a:prstGeom>
          <a:noFill/>
          <a:ln w="349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105400" y="2895600"/>
            <a:ext cx="1066800" cy="3435350"/>
            <a:chOff x="5105400" y="2895600"/>
            <a:chExt cx="1066800" cy="3435350"/>
          </a:xfrm>
        </p:grpSpPr>
        <p:sp>
          <p:nvSpPr>
            <p:cNvPr id="56328" name="Text Box 12"/>
            <p:cNvSpPr txBox="1">
              <a:spLocks noChangeArrowheads="1"/>
            </p:cNvSpPr>
            <p:nvPr/>
          </p:nvSpPr>
          <p:spPr bwMode="auto">
            <a:xfrm>
              <a:off x="5105400" y="5791200"/>
              <a:ext cx="1066800" cy="539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sz="3200" dirty="0">
                  <a:solidFill>
                    <a:schemeClr val="tx1"/>
                  </a:solidFill>
                </a:rPr>
                <a:t>Q</a:t>
              </a:r>
              <a:r>
                <a:rPr lang="en-US" sz="3200" baseline="-25000" dirty="0">
                  <a:solidFill>
                    <a:schemeClr val="tx1"/>
                  </a:solidFill>
                </a:rPr>
                <a:t>2</a:t>
              </a:r>
              <a:endParaRPr lang="en-US" sz="3200" dirty="0">
                <a:solidFill>
                  <a:schemeClr val="tx1"/>
                </a:solidFill>
              </a:endParaRPr>
            </a:p>
          </p:txBody>
        </p:sp>
        <p:sp>
          <p:nvSpPr>
            <p:cNvPr id="608291" name="Line 35"/>
            <p:cNvSpPr>
              <a:spLocks noChangeShapeType="1"/>
            </p:cNvSpPr>
            <p:nvPr/>
          </p:nvSpPr>
          <p:spPr bwMode="auto">
            <a:xfrm>
              <a:off x="5410200" y="2895600"/>
              <a:ext cx="0" cy="2895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347" name="Text Box 36"/>
          <p:cNvSpPr txBox="1">
            <a:spLocks noChangeArrowheads="1"/>
          </p:cNvSpPr>
          <p:nvPr/>
        </p:nvSpPr>
        <p:spPr bwMode="auto">
          <a:xfrm>
            <a:off x="6805613" y="5000625"/>
            <a:ext cx="1600200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Excludes Vaccination benefits</a:t>
            </a:r>
          </a:p>
        </p:txBody>
      </p:sp>
      <p:sp>
        <p:nvSpPr>
          <p:cNvPr id="608293" name="Text Box 37"/>
          <p:cNvSpPr txBox="1">
            <a:spLocks noChangeArrowheads="1"/>
          </p:cNvSpPr>
          <p:nvPr/>
        </p:nvSpPr>
        <p:spPr bwMode="auto">
          <a:xfrm>
            <a:off x="7400925" y="3513138"/>
            <a:ext cx="16002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 dirty="0">
                <a:solidFill>
                  <a:schemeClr val="tx1"/>
                </a:solidFill>
              </a:rPr>
              <a:t>Includes Vaccination benefits</a:t>
            </a:r>
          </a:p>
        </p:txBody>
      </p:sp>
      <p:sp>
        <p:nvSpPr>
          <p:cNvPr id="56351" name="Text Box 42"/>
          <p:cNvSpPr txBox="1">
            <a:spLocks noChangeArrowheads="1"/>
          </p:cNvSpPr>
          <p:nvPr/>
        </p:nvSpPr>
        <p:spPr bwMode="auto">
          <a:xfrm>
            <a:off x="2133600" y="6400800"/>
            <a:ext cx="594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Quantity (number of AIDS vaccinations)</a:t>
            </a:r>
          </a:p>
        </p:txBody>
      </p:sp>
      <p:sp>
        <p:nvSpPr>
          <p:cNvPr id="56352" name="Text Box 43"/>
          <p:cNvSpPr txBox="1">
            <a:spLocks noChangeArrowheads="1"/>
          </p:cNvSpPr>
          <p:nvPr/>
        </p:nvSpPr>
        <p:spPr bwMode="auto">
          <a:xfrm rot="-5400000">
            <a:off x="-1646237" y="3579167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</a:rPr>
              <a:t>Price per </a:t>
            </a:r>
            <a:r>
              <a:rPr lang="en-US" sz="2400" dirty="0" smtClean="0">
                <a:solidFill>
                  <a:schemeClr val="tx1"/>
                </a:solidFill>
              </a:rPr>
              <a:t>Vaccination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576888" y="2209800"/>
            <a:ext cx="2805112" cy="569595"/>
            <a:chOff x="5576888" y="2209800"/>
            <a:chExt cx="2805112" cy="569595"/>
          </a:xfrm>
        </p:grpSpPr>
        <p:sp>
          <p:nvSpPr>
            <p:cNvPr id="608286" name="Line 30"/>
            <p:cNvSpPr>
              <a:spLocks noChangeShapeType="1"/>
            </p:cNvSpPr>
            <p:nvPr/>
          </p:nvSpPr>
          <p:spPr bwMode="auto">
            <a:xfrm flipH="1">
              <a:off x="5576888" y="2455545"/>
              <a:ext cx="1281112" cy="3238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8302" name="Text Box 46"/>
            <p:cNvSpPr txBox="1">
              <a:spLocks noChangeArrowheads="1"/>
            </p:cNvSpPr>
            <p:nvPr/>
          </p:nvSpPr>
          <p:spPr bwMode="auto">
            <a:xfrm>
              <a:off x="6934200" y="2209800"/>
              <a:ext cx="14478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lnSpc>
                  <a:spcPct val="90000"/>
                </a:lnSpc>
                <a:spcBef>
                  <a:spcPct val="50000"/>
                </a:spcBef>
              </a:pPr>
              <a:r>
                <a:rPr lang="en-US" sz="1600" dirty="0">
                  <a:solidFill>
                    <a:schemeClr val="tx1"/>
                  </a:solidFill>
                </a:rPr>
                <a:t>Efficient equilibrium </a:t>
              </a:r>
            </a:p>
          </p:txBody>
        </p:sp>
      </p:grpSp>
      <p:sp>
        <p:nvSpPr>
          <p:cNvPr id="56356" name="Text Box 47"/>
          <p:cNvSpPr txBox="1">
            <a:spLocks noChangeArrowheads="1"/>
          </p:cNvSpPr>
          <p:nvPr/>
        </p:nvSpPr>
        <p:spPr bwMode="auto">
          <a:xfrm>
            <a:off x="2514600" y="4876800"/>
            <a:ext cx="1447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1600">
                <a:solidFill>
                  <a:schemeClr val="tx1"/>
                </a:solidFill>
              </a:rPr>
              <a:t>Inefficient equilibrium </a:t>
            </a:r>
          </a:p>
        </p:txBody>
      </p:sp>
    </p:spTree>
    <p:extLst>
      <p:ext uri="{BB962C8B-B14F-4D97-AF65-F5344CB8AC3E}">
        <p14:creationId xmlns:p14="http://schemas.microsoft.com/office/powerpoint/2010/main" val="1725757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8275" grpId="0"/>
      <p:bldP spid="608279" grpId="0" animBg="1"/>
      <p:bldP spid="6082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3450" y="20574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en-US" dirty="0" smtClean="0"/>
              <a:t>Three steps to analyzing changes in equilibrium</a:t>
            </a: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dirty="0" smtClean="0"/>
              <a:t>Decide if the event shifts the supply curve, the demand curve, or both curves</a:t>
            </a: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dirty="0" smtClean="0"/>
              <a:t>Decide if curve shifts to right or to left</a:t>
            </a: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dirty="0" smtClean="0"/>
              <a:t>Use supply-and-demand diagram</a:t>
            </a:r>
          </a:p>
          <a:p>
            <a:pPr marL="1377950" lvl="2" indent="-225425"/>
            <a:r>
              <a:rPr lang="en-US" dirty="0" smtClean="0"/>
              <a:t>Compare initial and new equilibrium</a:t>
            </a:r>
          </a:p>
          <a:p>
            <a:pPr marL="1377950" lvl="2" indent="-225425"/>
            <a:r>
              <a:rPr lang="en-US" dirty="0" smtClean="0"/>
              <a:t>How the shift affects equilibrium price and quantity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3503215" y="203388"/>
            <a:ext cx="5385460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Demand and Supply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1000" y="1295400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Changes in Demand and Supply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6903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8" y="1078365"/>
            <a:ext cx="3586162" cy="445635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2800" b="1" dirty="0" smtClean="0"/>
              <a:t>Externality Conclusion</a:t>
            </a:r>
          </a:p>
        </p:txBody>
      </p:sp>
      <p:sp>
        <p:nvSpPr>
          <p:cNvPr id="61133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819400"/>
            <a:ext cx="8153400" cy="1135054"/>
          </a:xfrm>
        </p:spPr>
        <p:txBody>
          <a:bodyPr wrap="square"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800" dirty="0" smtClean="0"/>
              <a:t>When externalities are present, market failure gives incorrect price and quantity signals, and resources are misallocated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3962400"/>
            <a:ext cx="8534400" cy="113505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800" b="0" dirty="0" smtClean="0"/>
              <a:t>External costs cause the market to </a:t>
            </a:r>
            <a:r>
              <a:rPr lang="en-US" sz="2800" b="0" dirty="0" err="1" smtClean="0"/>
              <a:t>overallocate</a:t>
            </a:r>
            <a:r>
              <a:rPr lang="en-US" sz="2800" b="0" dirty="0" smtClean="0"/>
              <a:t> resources, and external benefits cause the market to </a:t>
            </a:r>
            <a:r>
              <a:rPr lang="en-US" sz="2800" b="0" dirty="0" err="1" smtClean="0"/>
              <a:t>underallocate</a:t>
            </a:r>
            <a:r>
              <a:rPr lang="en-US" sz="2800" b="0" dirty="0" smtClean="0"/>
              <a:t> resources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4800" y="1608146"/>
            <a:ext cx="7924800" cy="1135054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800" b="0" dirty="0" smtClean="0"/>
              <a:t>When the supply curve fails to include external costs, the equilibrium price is artificially low, and the equilibrium quantity is artificially high</a:t>
            </a:r>
          </a:p>
        </p:txBody>
      </p:sp>
    </p:spTree>
    <p:extLst>
      <p:ext uri="{BB962C8B-B14F-4D97-AF65-F5344CB8AC3E}">
        <p14:creationId xmlns:p14="http://schemas.microsoft.com/office/powerpoint/2010/main" val="321196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1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1331" grpId="0" build="p"/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276600"/>
            <a:ext cx="4038600" cy="445635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sz="2800" b="1" dirty="0"/>
              <a:t>E</a:t>
            </a:r>
            <a:r>
              <a:rPr lang="en-US" sz="2800" b="1" dirty="0" smtClean="0"/>
              <a:t>xamples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3733800"/>
            <a:ext cx="3962400" cy="1307409"/>
          </a:xfr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National defense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Public education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Highways</a:t>
            </a:r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  <a:noFill/>
        </p:spPr>
        <p:txBody>
          <a:bodyPr/>
          <a:lstStyle/>
          <a:p>
            <a:fld id="{DE0AB4FF-E259-46B4-9DED-5A0BBB0F8AD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1219200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+mn-lt"/>
              </a:rPr>
              <a:t>Public </a:t>
            </a:r>
            <a:r>
              <a:rPr lang="en-US" sz="2800" dirty="0">
                <a:solidFill>
                  <a:schemeClr val="tx1"/>
                </a:solidFill>
                <a:latin typeface="+mn-lt"/>
              </a:rPr>
              <a:t>Good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– a good that, once produced, has two properties: </a:t>
            </a:r>
            <a:endParaRPr lang="en-US" sz="2800" b="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5362" y="2173307"/>
            <a:ext cx="693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users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collectively consume </a:t>
            </a: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benefits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no 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one can be excluded </a:t>
            </a:r>
            <a:r>
              <a:rPr lang="en-US" sz="2800" b="0" dirty="0" smtClean="0">
                <a:solidFill>
                  <a:schemeClr val="tx1"/>
                </a:solidFill>
                <a:latin typeface="+mn-lt"/>
              </a:rPr>
              <a:t>(</a:t>
            </a:r>
            <a:r>
              <a:rPr lang="en-US" sz="2800" b="0" dirty="0">
                <a:solidFill>
                  <a:schemeClr val="tx1"/>
                </a:solidFill>
                <a:latin typeface="+mn-lt"/>
              </a:rPr>
              <a:t>free rider)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81000" y="5105400"/>
            <a:ext cx="8153400" cy="112646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800" b="0" dirty="0" smtClean="0"/>
              <a:t>If public goods are available only in the marketplace, people wait for someone else to pay, and the result is an underproduction or zero production of public goods </a:t>
            </a:r>
          </a:p>
        </p:txBody>
      </p:sp>
    </p:spTree>
    <p:extLst>
      <p:ext uri="{BB962C8B-B14F-4D97-AF65-F5344CB8AC3E}">
        <p14:creationId xmlns:p14="http://schemas.microsoft.com/office/powerpoint/2010/main" val="192597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  <a:noFill/>
        </p:spPr>
        <p:txBody>
          <a:bodyPr/>
          <a:lstStyle/>
          <a:p>
            <a:fld id="{DE0AB4FF-E259-46B4-9DED-5A0BBB0F8AD3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04800" y="1219200"/>
            <a:ext cx="7848600" cy="190205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sz="2800" b="1" dirty="0" smtClean="0"/>
              <a:t>Income inequality         </a:t>
            </a:r>
          </a:p>
          <a:p>
            <a:pPr marL="225425" indent="0">
              <a:lnSpc>
                <a:spcPct val="80000"/>
              </a:lnSpc>
              <a:buNone/>
            </a:pPr>
            <a:r>
              <a:rPr lang="en-US" sz="2800" b="0" dirty="0" smtClean="0"/>
              <a:t>Government transfer programs such as social security, unemployment compensation, food stamps, and minimum wage are examples of programs that  redistribute income. </a:t>
            </a:r>
          </a:p>
        </p:txBody>
      </p:sp>
    </p:spTree>
    <p:extLst>
      <p:ext uri="{BB962C8B-B14F-4D97-AF65-F5344CB8AC3E}">
        <p14:creationId xmlns:p14="http://schemas.microsoft.com/office/powerpoint/2010/main" val="278829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8950"/>
            <a:ext cx="8229600" cy="45259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dirty="0" smtClean="0"/>
              <a:t>Example: A change in market equilibrium due to a shift in demand</a:t>
            </a:r>
          </a:p>
          <a:p>
            <a:pPr marL="457200" lvl="1" indent="0">
              <a:buNone/>
              <a:defRPr/>
            </a:pPr>
            <a:r>
              <a:rPr lang="en-US" dirty="0" smtClean="0"/>
              <a:t>A cool summer effect on the hamburger market </a:t>
            </a:r>
          </a:p>
          <a:p>
            <a:pPr marL="1143000" lvl="1" indent="-457200">
              <a:buFont typeface="+mj-lt"/>
              <a:buAutoNum type="arabicPeriod"/>
              <a:defRPr/>
            </a:pPr>
            <a:r>
              <a:rPr lang="en-US" dirty="0" smtClean="0"/>
              <a:t>Cool weather - demand curve (tastes) </a:t>
            </a:r>
          </a:p>
          <a:p>
            <a:pPr marL="1143000" lvl="1" indent="-457200">
              <a:buFont typeface="+mj-lt"/>
              <a:buAutoNum type="arabicPeriod"/>
              <a:defRPr/>
            </a:pPr>
            <a:r>
              <a:rPr lang="en-US" dirty="0" smtClean="0"/>
              <a:t>Demand curve shifts to the left (down)</a:t>
            </a:r>
          </a:p>
          <a:p>
            <a:pPr marL="1143000" lvl="1" indent="-457200">
              <a:buFont typeface="+mj-lt"/>
              <a:buAutoNum type="arabicPeriod"/>
              <a:defRPr/>
            </a:pPr>
            <a:r>
              <a:rPr lang="en-US" dirty="0" smtClean="0"/>
              <a:t>Lower equilibrium price; lower equilibrium quantity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 bwMode="auto">
          <a:xfrm>
            <a:off x="3503215" y="203388"/>
            <a:ext cx="5385460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267915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flipV="1">
            <a:off x="2133600" y="2024814"/>
            <a:ext cx="3352800" cy="2406650"/>
          </a:xfrm>
          <a:prstGeom prst="line">
            <a:avLst/>
          </a:prstGeom>
          <a:ln w="38100">
            <a:solidFill>
              <a:srgbClr val="0000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4" name="TextBox 7"/>
          <p:cNvSpPr txBox="1">
            <a:spLocks noChangeArrowheads="1"/>
          </p:cNvSpPr>
          <p:nvPr/>
        </p:nvSpPr>
        <p:spPr bwMode="auto">
          <a:xfrm>
            <a:off x="4648644" y="1643814"/>
            <a:ext cx="890144" cy="36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Supply</a:t>
            </a:r>
          </a:p>
        </p:txBody>
      </p:sp>
      <p:cxnSp>
        <p:nvCxnSpPr>
          <p:cNvPr id="75" name="Straight Connector 74"/>
          <p:cNvCxnSpPr/>
          <p:nvPr/>
        </p:nvCxnSpPr>
        <p:spPr bwMode="auto">
          <a:xfrm>
            <a:off x="2306638" y="1720014"/>
            <a:ext cx="3179762" cy="2414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50" name="TextBox 75"/>
          <p:cNvSpPr txBox="1">
            <a:spLocks noChangeArrowheads="1"/>
          </p:cNvSpPr>
          <p:nvPr/>
        </p:nvSpPr>
        <p:spPr bwMode="auto">
          <a:xfrm>
            <a:off x="5372538" y="3764589"/>
            <a:ext cx="4363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D</a:t>
            </a:r>
            <a:r>
              <a:rPr lang="en-US" baseline="-25000" dirty="0"/>
              <a:t>0</a:t>
            </a:r>
          </a:p>
        </p:txBody>
      </p: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228600" y="5712046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dirty="0">
                <a:latin typeface="+mn-lt"/>
              </a:rPr>
              <a:t>A</a:t>
            </a:r>
            <a:r>
              <a:rPr lang="en-US" sz="1600" b="1" dirty="0" smtClean="0">
                <a:latin typeface="+mn-lt"/>
              </a:rPr>
              <a:t>n </a:t>
            </a:r>
            <a:r>
              <a:rPr lang="en-US" sz="1600" b="1" dirty="0">
                <a:latin typeface="+mn-lt"/>
              </a:rPr>
              <a:t>abnormally </a:t>
            </a:r>
            <a:r>
              <a:rPr lang="en-US" sz="1600" b="1" dirty="0" smtClean="0">
                <a:latin typeface="+mn-lt"/>
              </a:rPr>
              <a:t>cool </a:t>
            </a:r>
            <a:r>
              <a:rPr lang="en-US" sz="1600" b="1" dirty="0">
                <a:latin typeface="+mn-lt"/>
              </a:rPr>
              <a:t>summer </a:t>
            </a:r>
            <a:r>
              <a:rPr lang="en-US" sz="1600" dirty="0">
                <a:latin typeface="+mn-lt"/>
              </a:rPr>
              <a:t>causes buyers to </a:t>
            </a:r>
            <a:r>
              <a:rPr lang="en-US" sz="1600" dirty="0" smtClean="0">
                <a:latin typeface="+mn-lt"/>
              </a:rPr>
              <a:t>demand less hamburger (less grilling). </a:t>
            </a:r>
            <a:r>
              <a:rPr lang="en-US" sz="1600" dirty="0">
                <a:latin typeface="+mn-lt"/>
              </a:rPr>
              <a:t>The demand curve shifts from </a:t>
            </a:r>
            <a:r>
              <a:rPr lang="en-US" sz="1600" dirty="0" smtClean="0">
                <a:latin typeface="+mn-lt"/>
              </a:rPr>
              <a:t>D</a:t>
            </a:r>
            <a:r>
              <a:rPr lang="en-US" sz="1600" baseline="-25000" dirty="0">
                <a:latin typeface="+mn-lt"/>
              </a:rPr>
              <a:t>0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>
                <a:latin typeface="+mn-lt"/>
              </a:rPr>
              <a:t>to </a:t>
            </a:r>
            <a:r>
              <a:rPr lang="en-US" sz="1600" dirty="0" smtClean="0">
                <a:latin typeface="+mn-lt"/>
              </a:rPr>
              <a:t>D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 smtClean="0">
                <a:latin typeface="+mn-lt"/>
              </a:rPr>
              <a:t>, </a:t>
            </a:r>
            <a:r>
              <a:rPr lang="en-US" sz="1600" dirty="0">
                <a:latin typeface="+mn-lt"/>
              </a:rPr>
              <a:t>which causes the equilibrium price </a:t>
            </a:r>
            <a:r>
              <a:rPr lang="en-US" sz="1600" dirty="0" smtClean="0">
                <a:latin typeface="+mn-lt"/>
              </a:rPr>
              <a:t>to lower from </a:t>
            </a:r>
            <a:r>
              <a:rPr lang="en-US" sz="1600" dirty="0">
                <a:latin typeface="+mn-lt"/>
              </a:rPr>
              <a:t>$</a:t>
            </a:r>
            <a:r>
              <a:rPr lang="en-US" sz="1600" dirty="0" smtClean="0">
                <a:latin typeface="+mn-lt"/>
              </a:rPr>
              <a:t>2.50 </a:t>
            </a:r>
            <a:r>
              <a:rPr lang="en-US" sz="1600" dirty="0">
                <a:latin typeface="+mn-lt"/>
              </a:rPr>
              <a:t>to $</a:t>
            </a:r>
            <a:r>
              <a:rPr lang="en-US" sz="1600" dirty="0" smtClean="0">
                <a:latin typeface="+mn-lt"/>
              </a:rPr>
              <a:t>2.00 </a:t>
            </a:r>
            <a:r>
              <a:rPr lang="en-US" sz="1600" dirty="0">
                <a:latin typeface="+mn-lt"/>
              </a:rPr>
              <a:t>and the equilibrium quantity to </a:t>
            </a:r>
            <a:r>
              <a:rPr lang="en-US" sz="1600" dirty="0" smtClean="0">
                <a:latin typeface="+mn-lt"/>
              </a:rPr>
              <a:t>lower </a:t>
            </a:r>
            <a:r>
              <a:rPr lang="en-US" sz="1600" dirty="0">
                <a:latin typeface="+mn-lt"/>
              </a:rPr>
              <a:t>from </a:t>
            </a:r>
            <a:r>
              <a:rPr lang="en-US" sz="1600" dirty="0" smtClean="0">
                <a:latin typeface="+mn-lt"/>
              </a:rPr>
              <a:t>10 </a:t>
            </a:r>
            <a:r>
              <a:rPr lang="en-US" sz="1600" dirty="0">
                <a:latin typeface="+mn-lt"/>
              </a:rPr>
              <a:t>to </a:t>
            </a:r>
            <a:r>
              <a:rPr lang="en-US" sz="1600" dirty="0" smtClean="0">
                <a:latin typeface="+mn-lt"/>
              </a:rPr>
              <a:t>7 hamburgers</a:t>
            </a:r>
            <a:endParaRPr lang="en-US" sz="1600" dirty="0">
              <a:latin typeface="+mn-lt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828800" y="4886585"/>
            <a:ext cx="5156370" cy="369330"/>
            <a:chOff x="1828800" y="4712409"/>
            <a:chExt cx="5156370" cy="369330"/>
          </a:xfrm>
        </p:grpSpPr>
        <p:cxnSp>
          <p:nvCxnSpPr>
            <p:cNvPr id="104" name="Straight Connector 103"/>
            <p:cNvCxnSpPr/>
            <p:nvPr/>
          </p:nvCxnSpPr>
          <p:spPr bwMode="auto">
            <a:xfrm flipV="1">
              <a:off x="1828800" y="4722393"/>
              <a:ext cx="510540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245" name="TextBox 104"/>
            <p:cNvSpPr txBox="1">
              <a:spLocks noChangeArrowheads="1"/>
            </p:cNvSpPr>
            <p:nvPr/>
          </p:nvSpPr>
          <p:spPr bwMode="auto">
            <a:xfrm>
              <a:off x="5941294" y="4712409"/>
              <a:ext cx="1043876" cy="369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Quantity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019190" y="1315201"/>
            <a:ext cx="970116" cy="3959614"/>
            <a:chOff x="1019190" y="1141025"/>
            <a:chExt cx="970116" cy="3959614"/>
          </a:xfrm>
        </p:grpSpPr>
        <p:cxnSp>
          <p:nvCxnSpPr>
            <p:cNvPr id="101" name="Straight Connector 100"/>
            <p:cNvCxnSpPr/>
            <p:nvPr/>
          </p:nvCxnSpPr>
          <p:spPr bwMode="auto">
            <a:xfrm rot="5400000">
              <a:off x="110330" y="3011894"/>
              <a:ext cx="3438525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248" name="TextBox 101"/>
            <p:cNvSpPr txBox="1">
              <a:spLocks noChangeArrowheads="1"/>
            </p:cNvSpPr>
            <p:nvPr/>
          </p:nvSpPr>
          <p:spPr bwMode="auto">
            <a:xfrm>
              <a:off x="1019190" y="1141025"/>
              <a:ext cx="71045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en-US" dirty="0" smtClean="0"/>
                <a:t>Price</a:t>
              </a:r>
              <a:endParaRPr lang="en-US" dirty="0"/>
            </a:p>
          </p:txBody>
        </p:sp>
        <p:sp>
          <p:nvSpPr>
            <p:cNvPr id="51246" name="TextBox 105"/>
            <p:cNvSpPr txBox="1">
              <a:spLocks noChangeArrowheads="1"/>
            </p:cNvSpPr>
            <p:nvPr/>
          </p:nvSpPr>
          <p:spPr bwMode="auto">
            <a:xfrm>
              <a:off x="1676400" y="4731322"/>
              <a:ext cx="312906" cy="369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0</a:t>
              </a:r>
            </a:p>
          </p:txBody>
        </p:sp>
      </p:grpSp>
      <p:grpSp>
        <p:nvGrpSpPr>
          <p:cNvPr id="11" name="Group 109"/>
          <p:cNvGrpSpPr>
            <a:grpSpLocks/>
          </p:cNvGrpSpPr>
          <p:nvPr/>
        </p:nvGrpSpPr>
        <p:grpSpPr bwMode="auto">
          <a:xfrm>
            <a:off x="1135620" y="2858251"/>
            <a:ext cx="2906712" cy="369888"/>
            <a:chOff x="1131173" y="3014246"/>
            <a:chExt cx="2907427" cy="369332"/>
          </a:xfrm>
        </p:grpSpPr>
        <p:cxnSp>
          <p:nvCxnSpPr>
            <p:cNvPr id="111" name="Straight Connector 110"/>
            <p:cNvCxnSpPr/>
            <p:nvPr/>
          </p:nvCxnSpPr>
          <p:spPr>
            <a:xfrm>
              <a:off x="1828256" y="3199705"/>
              <a:ext cx="2210344" cy="1585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241" name="TextBox 111"/>
            <p:cNvSpPr txBox="1">
              <a:spLocks noChangeArrowheads="1"/>
            </p:cNvSpPr>
            <p:nvPr/>
          </p:nvSpPr>
          <p:spPr bwMode="auto">
            <a:xfrm>
              <a:off x="1131173" y="3014246"/>
              <a:ext cx="7617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$2.50</a:t>
              </a:r>
            </a:p>
          </p:txBody>
        </p:sp>
      </p:grpSp>
      <p:grpSp>
        <p:nvGrpSpPr>
          <p:cNvPr id="13" name="Group 25"/>
          <p:cNvGrpSpPr>
            <a:grpSpLocks/>
          </p:cNvGrpSpPr>
          <p:nvPr/>
        </p:nvGrpSpPr>
        <p:grpSpPr bwMode="auto">
          <a:xfrm>
            <a:off x="3821669" y="3077326"/>
            <a:ext cx="441325" cy="2197100"/>
            <a:chOff x="3962400" y="2743994"/>
            <a:chExt cx="441146" cy="2197338"/>
          </a:xfrm>
        </p:grpSpPr>
        <p:cxnSp>
          <p:nvCxnSpPr>
            <p:cNvPr id="119" name="Straight Connector 118"/>
            <p:cNvCxnSpPr/>
            <p:nvPr/>
          </p:nvCxnSpPr>
          <p:spPr>
            <a:xfrm rot="5400000">
              <a:off x="3277202" y="3657699"/>
              <a:ext cx="1828998" cy="1587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237" name="TextBox 119"/>
            <p:cNvSpPr txBox="1">
              <a:spLocks noChangeArrowheads="1"/>
            </p:cNvSpPr>
            <p:nvPr/>
          </p:nvSpPr>
          <p:spPr bwMode="auto">
            <a:xfrm>
              <a:off x="3962400" y="4572000"/>
              <a:ext cx="44114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10</a:t>
              </a:r>
            </a:p>
          </p:txBody>
        </p:sp>
      </p:grpSp>
      <p:sp>
        <p:nvSpPr>
          <p:cNvPr id="78" name="Freeform 183"/>
          <p:cNvSpPr>
            <a:spLocks/>
          </p:cNvSpPr>
          <p:nvPr/>
        </p:nvSpPr>
        <p:spPr bwMode="auto">
          <a:xfrm>
            <a:off x="3983038" y="2968582"/>
            <a:ext cx="137160" cy="136525"/>
          </a:xfrm>
          <a:custGeom>
            <a:avLst/>
            <a:gdLst>
              <a:gd name="T0" fmla="*/ 2147483647 w 106"/>
              <a:gd name="T1" fmla="*/ 2147483647 h 68"/>
              <a:gd name="T2" fmla="*/ 2147483647 w 106"/>
              <a:gd name="T3" fmla="*/ 2147483647 h 68"/>
              <a:gd name="T4" fmla="*/ 2147483647 w 106"/>
              <a:gd name="T5" fmla="*/ 2147483647 h 68"/>
              <a:gd name="T6" fmla="*/ 2147483647 w 106"/>
              <a:gd name="T7" fmla="*/ 2147483647 h 68"/>
              <a:gd name="T8" fmla="*/ 2147483647 w 106"/>
              <a:gd name="T9" fmla="*/ 2147483647 h 68"/>
              <a:gd name="T10" fmla="*/ 2147483647 w 106"/>
              <a:gd name="T11" fmla="*/ 2147483647 h 68"/>
              <a:gd name="T12" fmla="*/ 2147483647 w 106"/>
              <a:gd name="T13" fmla="*/ 2147483647 h 68"/>
              <a:gd name="T14" fmla="*/ 2147483647 w 106"/>
              <a:gd name="T15" fmla="*/ 2147483647 h 68"/>
              <a:gd name="T16" fmla="*/ 2147483647 w 106"/>
              <a:gd name="T17" fmla="*/ 2147483647 h 68"/>
              <a:gd name="T18" fmla="*/ 2147483647 w 106"/>
              <a:gd name="T19" fmla="*/ 2147483647 h 68"/>
              <a:gd name="T20" fmla="*/ 2147483647 w 106"/>
              <a:gd name="T21" fmla="*/ 0 h 68"/>
              <a:gd name="T22" fmla="*/ 2147483647 w 106"/>
              <a:gd name="T23" fmla="*/ 0 h 68"/>
              <a:gd name="T24" fmla="*/ 2147483647 w 106"/>
              <a:gd name="T25" fmla="*/ 2147483647 h 68"/>
              <a:gd name="T26" fmla="*/ 2147483647 w 106"/>
              <a:gd name="T27" fmla="*/ 2147483647 h 68"/>
              <a:gd name="T28" fmla="*/ 2147483647 w 106"/>
              <a:gd name="T29" fmla="*/ 2147483647 h 68"/>
              <a:gd name="T30" fmla="*/ 0 w 106"/>
              <a:gd name="T31" fmla="*/ 2147483647 h 68"/>
              <a:gd name="T32" fmla="*/ 0 w 106"/>
              <a:gd name="T33" fmla="*/ 2147483647 h 68"/>
              <a:gd name="T34" fmla="*/ 2147483647 w 106"/>
              <a:gd name="T35" fmla="*/ 2147483647 h 68"/>
              <a:gd name="T36" fmla="*/ 2147483647 w 106"/>
              <a:gd name="T37" fmla="*/ 2147483647 h 68"/>
              <a:gd name="T38" fmla="*/ 2147483647 w 106"/>
              <a:gd name="T39" fmla="*/ 2147483647 h 68"/>
              <a:gd name="T40" fmla="*/ 2147483647 w 106"/>
              <a:gd name="T41" fmla="*/ 2147483647 h 68"/>
              <a:gd name="T42" fmla="*/ 2147483647 w 106"/>
              <a:gd name="T43" fmla="*/ 2147483647 h 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6"/>
              <a:gd name="T67" fmla="*/ 0 h 68"/>
              <a:gd name="T68" fmla="*/ 106 w 106"/>
              <a:gd name="T69" fmla="*/ 68 h 6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6" h="68">
                <a:moveTo>
                  <a:pt x="56" y="68"/>
                </a:moveTo>
                <a:lnTo>
                  <a:pt x="56" y="68"/>
                </a:lnTo>
                <a:lnTo>
                  <a:pt x="76" y="65"/>
                </a:lnTo>
                <a:lnTo>
                  <a:pt x="91" y="58"/>
                </a:lnTo>
                <a:lnTo>
                  <a:pt x="101" y="45"/>
                </a:lnTo>
                <a:lnTo>
                  <a:pt x="106" y="32"/>
                </a:lnTo>
                <a:lnTo>
                  <a:pt x="101" y="19"/>
                </a:lnTo>
                <a:lnTo>
                  <a:pt x="91" y="9"/>
                </a:lnTo>
                <a:lnTo>
                  <a:pt x="76" y="3"/>
                </a:lnTo>
                <a:lnTo>
                  <a:pt x="56" y="0"/>
                </a:lnTo>
                <a:lnTo>
                  <a:pt x="36" y="3"/>
                </a:lnTo>
                <a:lnTo>
                  <a:pt x="15" y="9"/>
                </a:lnTo>
                <a:lnTo>
                  <a:pt x="5" y="19"/>
                </a:lnTo>
                <a:lnTo>
                  <a:pt x="0" y="32"/>
                </a:lnTo>
                <a:lnTo>
                  <a:pt x="5" y="45"/>
                </a:lnTo>
                <a:lnTo>
                  <a:pt x="15" y="58"/>
                </a:lnTo>
                <a:lnTo>
                  <a:pt x="36" y="65"/>
                </a:lnTo>
                <a:lnTo>
                  <a:pt x="56" y="68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3356769" y="2906949"/>
            <a:ext cx="3983694" cy="627576"/>
            <a:chOff x="4449483" y="1027126"/>
            <a:chExt cx="3984234" cy="626633"/>
          </a:xfrm>
        </p:grpSpPr>
        <p:sp>
          <p:nvSpPr>
            <p:cNvPr id="51251" name="TextBox 71"/>
            <p:cNvSpPr txBox="1">
              <a:spLocks noChangeArrowheads="1"/>
            </p:cNvSpPr>
            <p:nvPr/>
          </p:nvSpPr>
          <p:spPr bwMode="auto">
            <a:xfrm>
              <a:off x="6688644" y="1027126"/>
              <a:ext cx="1745073" cy="368777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>
                  <a:latin typeface="+mn-lt"/>
                </a:rPr>
                <a:t>New equilibrium</a:t>
              </a:r>
            </a:p>
          </p:txBody>
        </p:sp>
        <p:cxnSp>
          <p:nvCxnSpPr>
            <p:cNvPr id="73" name="Straight Connector 72"/>
            <p:cNvCxnSpPr>
              <a:endCxn id="51251" idx="1"/>
            </p:cNvCxnSpPr>
            <p:nvPr/>
          </p:nvCxnSpPr>
          <p:spPr>
            <a:xfrm flipV="1">
              <a:off x="4449483" y="1211514"/>
              <a:ext cx="2239161" cy="4422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/>
          <p:cNvGrpSpPr/>
          <p:nvPr/>
        </p:nvGrpSpPr>
        <p:grpSpPr>
          <a:xfrm>
            <a:off x="2209800" y="1304516"/>
            <a:ext cx="2722527" cy="3199417"/>
            <a:chOff x="2209800" y="1304516"/>
            <a:chExt cx="2722527" cy="3199417"/>
          </a:xfrm>
        </p:grpSpPr>
        <p:grpSp>
          <p:nvGrpSpPr>
            <p:cNvPr id="14" name="Group 120"/>
            <p:cNvGrpSpPr>
              <a:grpSpLocks/>
            </p:cNvGrpSpPr>
            <p:nvPr/>
          </p:nvGrpSpPr>
          <p:grpSpPr bwMode="auto">
            <a:xfrm>
              <a:off x="2209800" y="2686801"/>
              <a:ext cx="2722527" cy="1817132"/>
              <a:chOff x="5715000" y="2895600"/>
              <a:chExt cx="2722302" cy="1817132"/>
            </a:xfrm>
          </p:grpSpPr>
          <p:cxnSp>
            <p:nvCxnSpPr>
              <p:cNvPr id="122" name="Straight Connector 121"/>
              <p:cNvCxnSpPr/>
              <p:nvPr/>
            </p:nvCxnSpPr>
            <p:spPr>
              <a:xfrm>
                <a:off x="5715000" y="2895600"/>
                <a:ext cx="2322755" cy="174466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235" name="TextBox 122"/>
              <p:cNvSpPr txBox="1">
                <a:spLocks noChangeArrowheads="1"/>
              </p:cNvSpPr>
              <p:nvPr/>
            </p:nvSpPr>
            <p:spPr bwMode="auto">
              <a:xfrm>
                <a:off x="8001000" y="4343400"/>
                <a:ext cx="43630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 smtClean="0"/>
                  <a:t>D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16" name="Group 132"/>
            <p:cNvGrpSpPr>
              <a:grpSpLocks/>
            </p:cNvGrpSpPr>
            <p:nvPr/>
          </p:nvGrpSpPr>
          <p:grpSpPr bwMode="auto">
            <a:xfrm>
              <a:off x="2802094" y="1304516"/>
              <a:ext cx="1601271" cy="1456900"/>
              <a:chOff x="6114796" y="1067755"/>
              <a:chExt cx="1421808" cy="1457026"/>
            </a:xfrm>
          </p:grpSpPr>
          <p:sp>
            <p:nvSpPr>
              <p:cNvPr id="51230" name="TextBox 133"/>
              <p:cNvSpPr txBox="1">
                <a:spLocks noChangeArrowheads="1"/>
              </p:cNvSpPr>
              <p:nvPr/>
            </p:nvSpPr>
            <p:spPr bwMode="auto">
              <a:xfrm>
                <a:off x="6114796" y="1067755"/>
                <a:ext cx="1421808" cy="646387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indent="0" eaLnBrk="1" hangingPunct="1"/>
                <a:r>
                  <a:rPr lang="en-US" sz="1200" dirty="0" smtClean="0">
                    <a:latin typeface="+mn-lt"/>
                  </a:rPr>
                  <a:t>1. Cool </a:t>
                </a:r>
                <a:r>
                  <a:rPr lang="en-US" sz="1200" dirty="0">
                    <a:latin typeface="+mn-lt"/>
                  </a:rPr>
                  <a:t>weather</a:t>
                </a:r>
              </a:p>
              <a:p>
                <a:pPr eaLnBrk="1" hangingPunct="1"/>
                <a:r>
                  <a:rPr lang="en-US" sz="1200" dirty="0" smtClean="0">
                    <a:latin typeface="+mn-lt"/>
                  </a:rPr>
                  <a:t>decreases </a:t>
                </a:r>
                <a:r>
                  <a:rPr lang="en-US" sz="1200" dirty="0">
                    <a:latin typeface="+mn-lt"/>
                  </a:rPr>
                  <a:t>the demand</a:t>
                </a:r>
              </a:p>
              <a:p>
                <a:pPr eaLnBrk="1" hangingPunct="1"/>
                <a:r>
                  <a:rPr lang="en-US" sz="1200" dirty="0">
                    <a:latin typeface="+mn-lt"/>
                  </a:rPr>
                  <a:t>for </a:t>
                </a:r>
                <a:r>
                  <a:rPr lang="en-US" sz="1200" dirty="0" smtClean="0">
                    <a:latin typeface="+mn-lt"/>
                  </a:rPr>
                  <a:t>hamburger </a:t>
                </a:r>
                <a:r>
                  <a:rPr lang="en-US" sz="1200" dirty="0">
                    <a:latin typeface="+mn-lt"/>
                  </a:rPr>
                  <a:t>. . .</a:t>
                </a:r>
              </a:p>
            </p:txBody>
          </p:sp>
          <p:cxnSp>
            <p:nvCxnSpPr>
              <p:cNvPr id="135" name="Straight Connector 134"/>
              <p:cNvCxnSpPr/>
              <p:nvPr/>
            </p:nvCxnSpPr>
            <p:spPr>
              <a:xfrm flipV="1">
                <a:off x="6400800" y="1788115"/>
                <a:ext cx="265000" cy="73666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0" name="Straight Arrow Connector 139"/>
            <p:cNvCxnSpPr/>
            <p:nvPr/>
          </p:nvCxnSpPr>
          <p:spPr>
            <a:xfrm flipH="1">
              <a:off x="2560731" y="2839201"/>
              <a:ext cx="1099344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200400" y="3534526"/>
            <a:ext cx="3815709" cy="1739900"/>
            <a:chOff x="3200400" y="3534526"/>
            <a:chExt cx="3815709" cy="1739900"/>
          </a:xfrm>
        </p:grpSpPr>
        <p:grpSp>
          <p:nvGrpSpPr>
            <p:cNvPr id="10" name="Group 106"/>
            <p:cNvGrpSpPr>
              <a:grpSpLocks/>
            </p:cNvGrpSpPr>
            <p:nvPr/>
          </p:nvGrpSpPr>
          <p:grpSpPr bwMode="auto">
            <a:xfrm>
              <a:off x="3200400" y="3534526"/>
              <a:ext cx="312738" cy="1739900"/>
              <a:chOff x="2901920" y="3201194"/>
              <a:chExt cx="312906" cy="1740138"/>
            </a:xfrm>
          </p:grpSpPr>
          <p:cxnSp>
            <p:nvCxnSpPr>
              <p:cNvPr id="108" name="Straight Connector 107"/>
              <p:cNvCxnSpPr/>
              <p:nvPr/>
            </p:nvCxnSpPr>
            <p:spPr>
              <a:xfrm rot="5400000">
                <a:off x="2361361" y="3886293"/>
                <a:ext cx="1371788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243" name="TextBox 108"/>
              <p:cNvSpPr txBox="1">
                <a:spLocks noChangeArrowheads="1"/>
              </p:cNvSpPr>
              <p:nvPr/>
            </p:nvSpPr>
            <p:spPr bwMode="auto">
              <a:xfrm>
                <a:off x="2901920" y="45720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7</a:t>
                </a:r>
              </a:p>
            </p:txBody>
          </p:sp>
        </p:grpSp>
        <p:cxnSp>
          <p:nvCxnSpPr>
            <p:cNvPr id="147" name="Straight Arrow Connector 146"/>
            <p:cNvCxnSpPr/>
            <p:nvPr/>
          </p:nvCxnSpPr>
          <p:spPr>
            <a:xfrm flipH="1">
              <a:off x="3375344" y="4847120"/>
              <a:ext cx="64071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48"/>
            <p:cNvGrpSpPr>
              <a:grpSpLocks/>
            </p:cNvGrpSpPr>
            <p:nvPr/>
          </p:nvGrpSpPr>
          <p:grpSpPr bwMode="auto">
            <a:xfrm>
              <a:off x="3733800" y="4515602"/>
              <a:ext cx="3282309" cy="276999"/>
              <a:chOff x="1066800" y="-674132"/>
              <a:chExt cx="3282707" cy="277340"/>
            </a:xfrm>
          </p:grpSpPr>
          <p:sp>
            <p:nvSpPr>
              <p:cNvPr id="51226" name="TextBox 149"/>
              <p:cNvSpPr txBox="1">
                <a:spLocks noChangeArrowheads="1"/>
              </p:cNvSpPr>
              <p:nvPr/>
            </p:nvSpPr>
            <p:spPr bwMode="auto">
              <a:xfrm>
                <a:off x="2286000" y="-674132"/>
                <a:ext cx="2063507" cy="27734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200" dirty="0">
                    <a:latin typeface="+mn-lt"/>
                  </a:rPr>
                  <a:t>3. </a:t>
                </a:r>
                <a:r>
                  <a:rPr lang="en-US" sz="1200" dirty="0" smtClean="0">
                    <a:latin typeface="+mn-lt"/>
                  </a:rPr>
                  <a:t>…and </a:t>
                </a:r>
                <a:r>
                  <a:rPr lang="en-US" sz="1200" dirty="0">
                    <a:latin typeface="+mn-lt"/>
                  </a:rPr>
                  <a:t>a </a:t>
                </a:r>
                <a:r>
                  <a:rPr lang="en-US" sz="1200" dirty="0" smtClean="0">
                    <a:latin typeface="+mn-lt"/>
                  </a:rPr>
                  <a:t>lower </a:t>
                </a:r>
                <a:r>
                  <a:rPr lang="en-US" sz="1200" dirty="0">
                    <a:latin typeface="+mn-lt"/>
                  </a:rPr>
                  <a:t>quantity sold.</a:t>
                </a:r>
              </a:p>
            </p:txBody>
          </p:sp>
          <p:cxnSp>
            <p:nvCxnSpPr>
              <p:cNvPr id="151" name="Straight Connector 150"/>
              <p:cNvCxnSpPr/>
              <p:nvPr/>
            </p:nvCxnSpPr>
            <p:spPr>
              <a:xfrm flipV="1">
                <a:off x="1066800" y="-521545"/>
                <a:ext cx="1219348" cy="762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7" name="Title 1"/>
          <p:cNvSpPr>
            <a:spLocks noGrp="1"/>
          </p:cNvSpPr>
          <p:nvPr>
            <p:ph type="title"/>
          </p:nvPr>
        </p:nvSpPr>
        <p:spPr bwMode="auto">
          <a:xfrm>
            <a:off x="3823840" y="203388"/>
            <a:ext cx="5035153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ngsana New" pitchFamily="18" charset="-34"/>
              </a:rPr>
              <a:t>Supply and Demand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126" y="2305801"/>
            <a:ext cx="3330634" cy="1411288"/>
            <a:chOff x="83126" y="2305801"/>
            <a:chExt cx="3330634" cy="1411288"/>
          </a:xfrm>
        </p:grpSpPr>
        <p:grpSp>
          <p:nvGrpSpPr>
            <p:cNvPr id="17" name="Group 140"/>
            <p:cNvGrpSpPr>
              <a:grpSpLocks/>
            </p:cNvGrpSpPr>
            <p:nvPr/>
          </p:nvGrpSpPr>
          <p:grpSpPr bwMode="auto">
            <a:xfrm>
              <a:off x="83126" y="2305801"/>
              <a:ext cx="1669473" cy="989013"/>
              <a:chOff x="3124200" y="-902732"/>
              <a:chExt cx="1752604" cy="989112"/>
            </a:xfrm>
          </p:grpSpPr>
          <p:sp>
            <p:nvSpPr>
              <p:cNvPr id="51228" name="TextBox 141"/>
              <p:cNvSpPr txBox="1">
                <a:spLocks noChangeArrowheads="1"/>
              </p:cNvSpPr>
              <p:nvPr/>
            </p:nvSpPr>
            <p:spPr bwMode="auto">
              <a:xfrm>
                <a:off x="3124200" y="-902732"/>
                <a:ext cx="1277264" cy="46171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200" dirty="0" smtClean="0">
                    <a:latin typeface="+mn-lt"/>
                  </a:rPr>
                  <a:t>2. resulting </a:t>
                </a:r>
                <a:r>
                  <a:rPr lang="en-US" sz="1200" dirty="0">
                    <a:latin typeface="+mn-lt"/>
                  </a:rPr>
                  <a:t>in </a:t>
                </a:r>
              </a:p>
              <a:p>
                <a:pPr eaLnBrk="1" hangingPunct="1"/>
                <a:r>
                  <a:rPr lang="en-US" sz="1200" dirty="0">
                    <a:latin typeface="+mn-lt"/>
                  </a:rPr>
                  <a:t>a </a:t>
                </a:r>
                <a:r>
                  <a:rPr lang="en-US" sz="1200" dirty="0" smtClean="0">
                    <a:latin typeface="+mn-lt"/>
                  </a:rPr>
                  <a:t>lower </a:t>
                </a:r>
                <a:r>
                  <a:rPr lang="en-US" sz="1200" dirty="0">
                    <a:latin typeface="+mn-lt"/>
                  </a:rPr>
                  <a:t>price . . .</a:t>
                </a:r>
              </a:p>
            </p:txBody>
          </p:sp>
          <p:cxnSp>
            <p:nvCxnSpPr>
              <p:cNvPr id="143" name="Straight Connector 142"/>
              <p:cNvCxnSpPr/>
              <p:nvPr/>
            </p:nvCxnSpPr>
            <p:spPr>
              <a:xfrm rot="10800000">
                <a:off x="3581401" y="-293071"/>
                <a:ext cx="1295403" cy="37945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2"/>
            <p:cNvGrpSpPr>
              <a:grpSpLocks/>
            </p:cNvGrpSpPr>
            <p:nvPr/>
          </p:nvGrpSpPr>
          <p:grpSpPr bwMode="auto">
            <a:xfrm>
              <a:off x="1244600" y="3347201"/>
              <a:ext cx="2108200" cy="369888"/>
              <a:chOff x="1233159" y="3014246"/>
              <a:chExt cx="2107814" cy="369332"/>
            </a:xfrm>
          </p:grpSpPr>
          <p:cxnSp>
            <p:nvCxnSpPr>
              <p:cNvPr id="114" name="Straight Connector 113"/>
              <p:cNvCxnSpPr/>
              <p:nvPr/>
            </p:nvCxnSpPr>
            <p:spPr>
              <a:xfrm>
                <a:off x="1828363" y="3199705"/>
                <a:ext cx="1512610" cy="1585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239" name="TextBox 114"/>
              <p:cNvSpPr txBox="1">
                <a:spLocks noChangeArrowheads="1"/>
              </p:cNvSpPr>
              <p:nvPr/>
            </p:nvSpPr>
            <p:spPr bwMode="auto">
              <a:xfrm>
                <a:off x="1233159" y="3014246"/>
                <a:ext cx="63350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dirty="0"/>
                  <a:t>2.00</a:t>
                </a:r>
              </a:p>
            </p:txBody>
          </p:sp>
        </p:grpSp>
        <p:cxnSp>
          <p:nvCxnSpPr>
            <p:cNvPr id="145" name="Straight Arrow Connector 144"/>
            <p:cNvCxnSpPr/>
            <p:nvPr/>
          </p:nvCxnSpPr>
          <p:spPr>
            <a:xfrm>
              <a:off x="1983967" y="3105107"/>
              <a:ext cx="0" cy="41989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Freeform 183"/>
            <p:cNvSpPr>
              <a:spLocks/>
            </p:cNvSpPr>
            <p:nvPr/>
          </p:nvSpPr>
          <p:spPr bwMode="auto">
            <a:xfrm>
              <a:off x="3276600" y="3464676"/>
              <a:ext cx="13716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36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20200"/>
            <a:ext cx="8436429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 smtClean="0"/>
              <a:t>Example: A change in market equilibrium due to a shift in supply</a:t>
            </a:r>
          </a:p>
          <a:p>
            <a:pPr lvl="1">
              <a:defRPr/>
            </a:pPr>
            <a:r>
              <a:rPr lang="en-US" dirty="0" smtClean="0"/>
              <a:t>Technology improves hamburger processing</a:t>
            </a:r>
          </a:p>
          <a:p>
            <a:pPr marL="1371600" lvl="1" indent="-458788">
              <a:buFont typeface="+mj-lt"/>
              <a:buAutoNum type="arabicPeriod"/>
              <a:defRPr/>
            </a:pPr>
            <a:r>
              <a:rPr lang="en-US" dirty="0" smtClean="0"/>
              <a:t>Change in technology impacts the supply curve</a:t>
            </a:r>
          </a:p>
          <a:p>
            <a:pPr marL="1371600" lvl="1" indent="-458788">
              <a:buFont typeface="+mj-lt"/>
              <a:buAutoNum type="arabicPeriod"/>
              <a:defRPr/>
            </a:pPr>
            <a:r>
              <a:rPr lang="en-US" dirty="0" smtClean="0"/>
              <a:t>Supply curve shifts to the right</a:t>
            </a:r>
          </a:p>
          <a:p>
            <a:pPr marL="1371600" lvl="1" indent="-458788">
              <a:buFont typeface="+mj-lt"/>
              <a:buAutoNum type="arabicPeriod"/>
              <a:defRPr/>
            </a:pPr>
            <a:r>
              <a:rPr lang="en-US" dirty="0" smtClean="0"/>
              <a:t>Lower equilibrium price; higher equilibrium quantity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3681340" y="203388"/>
            <a:ext cx="5035153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ngsana New" pitchFamily="18" charset="-34"/>
              </a:rPr>
              <a:t>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34998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AFF71733-388D-44A5-8152-FF0FDA548EB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28800" y="1413171"/>
            <a:ext cx="5105400" cy="3429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2209800" y="2175171"/>
            <a:ext cx="4038600" cy="1447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22" name="TextBox 13"/>
          <p:cNvSpPr txBox="1">
            <a:spLocks noChangeArrowheads="1"/>
          </p:cNvSpPr>
          <p:nvPr/>
        </p:nvSpPr>
        <p:spPr bwMode="auto">
          <a:xfrm>
            <a:off x="6401117" y="1870371"/>
            <a:ext cx="42351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S</a:t>
            </a:r>
            <a:r>
              <a:rPr lang="en-US" baseline="-25000" dirty="0"/>
              <a:t>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5501256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dirty="0" smtClean="0">
                <a:latin typeface="+mn-lt"/>
              </a:rPr>
              <a:t>A technology improvement causes </a:t>
            </a:r>
            <a:r>
              <a:rPr lang="en-US" sz="1600" dirty="0">
                <a:latin typeface="+mn-lt"/>
              </a:rPr>
              <a:t>sellers to supply </a:t>
            </a:r>
            <a:r>
              <a:rPr lang="en-US" sz="1600" dirty="0" smtClean="0">
                <a:latin typeface="+mn-lt"/>
              </a:rPr>
              <a:t>more hamburger. </a:t>
            </a:r>
            <a:r>
              <a:rPr lang="en-US" sz="1600" dirty="0">
                <a:latin typeface="+mn-lt"/>
              </a:rPr>
              <a:t>The supply curve shifts from </a:t>
            </a:r>
            <a:r>
              <a:rPr lang="en-US" sz="1600" dirty="0" smtClean="0">
                <a:latin typeface="+mn-lt"/>
              </a:rPr>
              <a:t>S</a:t>
            </a:r>
            <a:r>
              <a:rPr lang="en-US" sz="1600" baseline="-25000" dirty="0">
                <a:latin typeface="+mn-lt"/>
              </a:rPr>
              <a:t>0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dirty="0">
                <a:latin typeface="+mn-lt"/>
              </a:rPr>
              <a:t>to </a:t>
            </a:r>
            <a:r>
              <a:rPr lang="en-US" sz="1600" dirty="0" smtClean="0">
                <a:latin typeface="+mn-lt"/>
              </a:rPr>
              <a:t>S</a:t>
            </a:r>
            <a:r>
              <a:rPr lang="en-US" sz="1600" baseline="-25000" dirty="0">
                <a:latin typeface="+mn-lt"/>
              </a:rPr>
              <a:t>1</a:t>
            </a:r>
            <a:r>
              <a:rPr lang="en-US" sz="1600" dirty="0" smtClean="0">
                <a:latin typeface="+mn-lt"/>
              </a:rPr>
              <a:t>, </a:t>
            </a:r>
            <a:r>
              <a:rPr lang="en-US" sz="1600" dirty="0">
                <a:latin typeface="+mn-lt"/>
              </a:rPr>
              <a:t>which causes the equilibrium price of </a:t>
            </a:r>
            <a:r>
              <a:rPr lang="en-US" sz="1600" dirty="0" smtClean="0">
                <a:latin typeface="+mn-lt"/>
              </a:rPr>
              <a:t>hamburger </a:t>
            </a:r>
            <a:r>
              <a:rPr lang="en-US" sz="1600" dirty="0">
                <a:latin typeface="+mn-lt"/>
              </a:rPr>
              <a:t>to </a:t>
            </a:r>
            <a:r>
              <a:rPr lang="en-US" sz="1600" dirty="0" smtClean="0">
                <a:latin typeface="+mn-lt"/>
              </a:rPr>
              <a:t>lower </a:t>
            </a:r>
            <a:r>
              <a:rPr lang="en-US" sz="1600" dirty="0">
                <a:latin typeface="+mn-lt"/>
              </a:rPr>
              <a:t>from $</a:t>
            </a:r>
            <a:r>
              <a:rPr lang="en-US" sz="1600" dirty="0" smtClean="0">
                <a:latin typeface="+mn-lt"/>
              </a:rPr>
              <a:t>2.50 </a:t>
            </a:r>
            <a:r>
              <a:rPr lang="en-US" sz="1600" dirty="0">
                <a:latin typeface="+mn-lt"/>
              </a:rPr>
              <a:t>to $</a:t>
            </a:r>
            <a:r>
              <a:rPr lang="en-US" sz="1600" dirty="0" smtClean="0">
                <a:latin typeface="+mn-lt"/>
              </a:rPr>
              <a:t>2.00 </a:t>
            </a:r>
            <a:r>
              <a:rPr lang="en-US" sz="1600" dirty="0">
                <a:latin typeface="+mn-lt"/>
              </a:rPr>
              <a:t>and the equilibrium quantity to </a:t>
            </a:r>
            <a:r>
              <a:rPr lang="en-US" sz="1600" dirty="0" smtClean="0">
                <a:latin typeface="+mn-lt"/>
              </a:rPr>
              <a:t>increase </a:t>
            </a:r>
            <a:r>
              <a:rPr lang="en-US" sz="1600" dirty="0">
                <a:latin typeface="+mn-lt"/>
              </a:rPr>
              <a:t>from </a:t>
            </a:r>
            <a:r>
              <a:rPr lang="en-US" sz="1600" dirty="0" smtClean="0">
                <a:latin typeface="+mn-lt"/>
              </a:rPr>
              <a:t>4 </a:t>
            </a:r>
            <a:r>
              <a:rPr lang="en-US" sz="1600" dirty="0">
                <a:latin typeface="+mn-lt"/>
              </a:rPr>
              <a:t>to </a:t>
            </a:r>
            <a:r>
              <a:rPr lang="en-US" sz="1600" dirty="0" smtClean="0">
                <a:latin typeface="+mn-lt"/>
              </a:rPr>
              <a:t>7 hamburgers</a:t>
            </a:r>
            <a:endParaRPr lang="en-US" sz="1600" dirty="0">
              <a:latin typeface="+mn-lt"/>
            </a:endParaRPr>
          </a:p>
        </p:txBody>
      </p:sp>
      <p:cxnSp>
        <p:nvCxnSpPr>
          <p:cNvPr id="21" name="Straight Connector 20"/>
          <p:cNvCxnSpPr/>
          <p:nvPr/>
        </p:nvCxnSpPr>
        <p:spPr bwMode="auto">
          <a:xfrm flipV="1">
            <a:off x="1828800" y="4842133"/>
            <a:ext cx="5105400" cy="95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17" name="TextBox 21"/>
          <p:cNvSpPr txBox="1">
            <a:spLocks noChangeArrowheads="1"/>
          </p:cNvSpPr>
          <p:nvPr/>
        </p:nvSpPr>
        <p:spPr bwMode="auto">
          <a:xfrm>
            <a:off x="5905669" y="4844024"/>
            <a:ext cx="1043876" cy="36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Quantity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 bwMode="auto">
          <a:xfrm rot="5400000">
            <a:off x="110330" y="3131640"/>
            <a:ext cx="343852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20" name="TextBox 18"/>
          <p:cNvSpPr txBox="1">
            <a:spLocks noChangeArrowheads="1"/>
          </p:cNvSpPr>
          <p:nvPr/>
        </p:nvSpPr>
        <p:spPr bwMode="auto">
          <a:xfrm>
            <a:off x="1019190" y="1260771"/>
            <a:ext cx="7104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n-US" dirty="0" smtClean="0"/>
              <a:t>Price</a:t>
            </a:r>
            <a:endParaRPr lang="en-US" dirty="0"/>
          </a:p>
        </p:txBody>
      </p:sp>
      <p:sp>
        <p:nvSpPr>
          <p:cNvPr id="54318" name="TextBox 22"/>
          <p:cNvSpPr txBox="1">
            <a:spLocks noChangeArrowheads="1"/>
          </p:cNvSpPr>
          <p:nvPr/>
        </p:nvSpPr>
        <p:spPr bwMode="auto">
          <a:xfrm>
            <a:off x="1676400" y="4851063"/>
            <a:ext cx="312906" cy="36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0</a:t>
            </a:r>
          </a:p>
        </p:txBody>
      </p:sp>
      <p:cxnSp>
        <p:nvCxnSpPr>
          <p:cNvPr id="28" name="Straight Connector 27"/>
          <p:cNvCxnSpPr/>
          <p:nvPr/>
        </p:nvCxnSpPr>
        <p:spPr bwMode="auto">
          <a:xfrm>
            <a:off x="1828800" y="2970509"/>
            <a:ext cx="2209800" cy="1587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13" name="TextBox 28"/>
          <p:cNvSpPr txBox="1">
            <a:spLocks noChangeArrowheads="1"/>
          </p:cNvSpPr>
          <p:nvPr/>
        </p:nvSpPr>
        <p:spPr bwMode="auto">
          <a:xfrm>
            <a:off x="1131888" y="2784771"/>
            <a:ext cx="76156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$2.50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641852" y="3480092"/>
            <a:ext cx="4189273" cy="370920"/>
            <a:chOff x="4641852" y="3480092"/>
            <a:chExt cx="4189273" cy="370920"/>
          </a:xfrm>
        </p:grpSpPr>
        <p:sp>
          <p:nvSpPr>
            <p:cNvPr id="54323" name="TextBox 9"/>
            <p:cNvSpPr txBox="1">
              <a:spLocks noChangeArrowheads="1"/>
            </p:cNvSpPr>
            <p:nvPr/>
          </p:nvSpPr>
          <p:spPr bwMode="auto">
            <a:xfrm>
              <a:off x="7086288" y="3481680"/>
              <a:ext cx="1744837" cy="36933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>
                  <a:latin typeface="+mn-lt"/>
                </a:rPr>
                <a:t>New equilibrium</a:t>
              </a: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4641852" y="3480092"/>
              <a:ext cx="2368549" cy="3063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209800" y="1865427"/>
            <a:ext cx="4538630" cy="2443344"/>
            <a:chOff x="2209800" y="1865427"/>
            <a:chExt cx="4538630" cy="2443344"/>
          </a:xfrm>
        </p:grpSpPr>
        <p:sp>
          <p:nvSpPr>
            <p:cNvPr id="54326" name="TextBox 7"/>
            <p:cNvSpPr txBox="1">
              <a:spLocks noChangeArrowheads="1"/>
            </p:cNvSpPr>
            <p:nvPr/>
          </p:nvSpPr>
          <p:spPr bwMode="auto">
            <a:xfrm>
              <a:off x="6324916" y="2632371"/>
              <a:ext cx="42351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/>
                <a:t>S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 flipV="1">
              <a:off x="2209800" y="2868909"/>
              <a:ext cx="4114800" cy="1439862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02" name="TextBox 43"/>
            <p:cNvSpPr txBox="1">
              <a:spLocks noChangeArrowheads="1"/>
            </p:cNvSpPr>
            <p:nvPr/>
          </p:nvSpPr>
          <p:spPr bwMode="auto">
            <a:xfrm>
              <a:off x="2370846" y="1865427"/>
              <a:ext cx="2952347" cy="33855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>
                  <a:latin typeface="+mn-lt"/>
                </a:rPr>
                <a:t>1. </a:t>
              </a:r>
              <a:r>
                <a:rPr lang="en-US" sz="1600" dirty="0" smtClean="0">
                  <a:latin typeface="+mn-lt"/>
                </a:rPr>
                <a:t>an improvement in Technology</a:t>
              </a:r>
              <a:endParaRPr lang="en-US" sz="1600" dirty="0">
                <a:latin typeface="+mn-lt"/>
              </a:endParaRPr>
            </a:p>
          </p:txBody>
        </p:sp>
        <p:cxnSp>
          <p:nvCxnSpPr>
            <p:cNvPr id="45" name="Straight Connector 44"/>
            <p:cNvCxnSpPr/>
            <p:nvPr/>
          </p:nvCxnSpPr>
          <p:spPr bwMode="auto">
            <a:xfrm>
              <a:off x="3810000" y="2249784"/>
              <a:ext cx="1295400" cy="5349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 flipH="1">
              <a:off x="4803951" y="2899071"/>
              <a:ext cx="1211283" cy="0"/>
            </a:xfrm>
            <a:prstGeom prst="straightConnector1">
              <a:avLst/>
            </a:prstGeom>
            <a:ln w="19050">
              <a:solidFill>
                <a:srgbClr val="00B05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/>
          <p:cNvCxnSpPr/>
          <p:nvPr/>
        </p:nvCxnSpPr>
        <p:spPr bwMode="auto">
          <a:xfrm rot="5400000">
            <a:off x="3056732" y="3936502"/>
            <a:ext cx="1828800" cy="1587"/>
          </a:xfrm>
          <a:prstGeom prst="line">
            <a:avLst/>
          </a:prstGeom>
          <a:ln w="95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09" name="TextBox 34"/>
          <p:cNvSpPr txBox="1">
            <a:spLocks noChangeArrowheads="1"/>
          </p:cNvSpPr>
          <p:nvPr/>
        </p:nvSpPr>
        <p:spPr bwMode="auto">
          <a:xfrm>
            <a:off x="3802063" y="4850704"/>
            <a:ext cx="312737" cy="36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4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108845" y="3480096"/>
            <a:ext cx="3982351" cy="1739900"/>
            <a:chOff x="4108845" y="3480096"/>
            <a:chExt cx="3982351" cy="1739900"/>
          </a:xfrm>
        </p:grpSpPr>
        <p:sp>
          <p:nvSpPr>
            <p:cNvPr id="54315" name="TextBox 25"/>
            <p:cNvSpPr txBox="1">
              <a:spLocks noChangeArrowheads="1"/>
            </p:cNvSpPr>
            <p:nvPr/>
          </p:nvSpPr>
          <p:spPr bwMode="auto">
            <a:xfrm>
              <a:off x="4495800" y="4850715"/>
              <a:ext cx="312738" cy="369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7</a:t>
              </a: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4108845" y="3480096"/>
              <a:ext cx="3982351" cy="1371600"/>
              <a:chOff x="4108845" y="3480096"/>
              <a:chExt cx="3982351" cy="1371600"/>
            </a:xfrm>
          </p:grpSpPr>
          <p:cxnSp>
            <p:nvCxnSpPr>
              <p:cNvPr id="25" name="Straight Connector 24"/>
              <p:cNvCxnSpPr/>
              <p:nvPr/>
            </p:nvCxnSpPr>
            <p:spPr bwMode="auto">
              <a:xfrm rot="5400000">
                <a:off x="3955257" y="4165102"/>
                <a:ext cx="1371600" cy="1587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 flipH="1">
                <a:off x="4108845" y="4765971"/>
                <a:ext cx="48293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298" name="TextBox 52"/>
              <p:cNvSpPr txBox="1">
                <a:spLocks noChangeArrowheads="1"/>
              </p:cNvSpPr>
              <p:nvPr/>
            </p:nvSpPr>
            <p:spPr bwMode="auto">
              <a:xfrm>
                <a:off x="5486316" y="4461172"/>
                <a:ext cx="260488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 dirty="0" smtClean="0">
                    <a:latin typeface="+mn-lt"/>
                  </a:rPr>
                  <a:t>3. and a higher </a:t>
                </a:r>
                <a:r>
                  <a:rPr lang="en-US" sz="1600" dirty="0">
                    <a:latin typeface="+mn-lt"/>
                  </a:rPr>
                  <a:t>quantity </a:t>
                </a:r>
                <a:r>
                  <a:rPr lang="en-US" sz="1600" dirty="0" smtClean="0">
                    <a:latin typeface="+mn-lt"/>
                  </a:rPr>
                  <a:t>sold</a:t>
                </a:r>
                <a:endParaRPr lang="en-US" sz="1600" dirty="0">
                  <a:latin typeface="+mn-lt"/>
                </a:endParaRP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 flipV="1">
                <a:off x="4267200" y="4613571"/>
                <a:ext cx="1219199" cy="76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7" name="Straight Connector 36"/>
          <p:cNvCxnSpPr/>
          <p:nvPr/>
        </p:nvCxnSpPr>
        <p:spPr bwMode="auto">
          <a:xfrm>
            <a:off x="3200400" y="2403771"/>
            <a:ext cx="2506663" cy="1905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307" name="TextBox 37"/>
          <p:cNvSpPr txBox="1">
            <a:spLocks noChangeArrowheads="1"/>
          </p:cNvSpPr>
          <p:nvPr/>
        </p:nvSpPr>
        <p:spPr bwMode="auto">
          <a:xfrm>
            <a:off x="5486793" y="3851571"/>
            <a:ext cx="9813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+mn-lt"/>
              </a:rPr>
              <a:t>Demand</a:t>
            </a:r>
            <a:endParaRPr lang="en-US" baseline="-25000" dirty="0">
              <a:latin typeface="+mn-lt"/>
            </a:endParaRPr>
          </a:p>
        </p:txBody>
      </p:sp>
      <p:sp>
        <p:nvSpPr>
          <p:cNvPr id="15" name="Freeform 183"/>
          <p:cNvSpPr>
            <a:spLocks/>
          </p:cNvSpPr>
          <p:nvPr/>
        </p:nvSpPr>
        <p:spPr bwMode="auto">
          <a:xfrm>
            <a:off x="3892550" y="2937171"/>
            <a:ext cx="146050" cy="136525"/>
          </a:xfrm>
          <a:custGeom>
            <a:avLst/>
            <a:gdLst>
              <a:gd name="T0" fmla="*/ 2147483647 w 106"/>
              <a:gd name="T1" fmla="*/ 2147483647 h 68"/>
              <a:gd name="T2" fmla="*/ 2147483647 w 106"/>
              <a:gd name="T3" fmla="*/ 2147483647 h 68"/>
              <a:gd name="T4" fmla="*/ 2147483647 w 106"/>
              <a:gd name="T5" fmla="*/ 2147483647 h 68"/>
              <a:gd name="T6" fmla="*/ 2147483647 w 106"/>
              <a:gd name="T7" fmla="*/ 2147483647 h 68"/>
              <a:gd name="T8" fmla="*/ 2147483647 w 106"/>
              <a:gd name="T9" fmla="*/ 2147483647 h 68"/>
              <a:gd name="T10" fmla="*/ 2147483647 w 106"/>
              <a:gd name="T11" fmla="*/ 2147483647 h 68"/>
              <a:gd name="T12" fmla="*/ 2147483647 w 106"/>
              <a:gd name="T13" fmla="*/ 2147483647 h 68"/>
              <a:gd name="T14" fmla="*/ 2147483647 w 106"/>
              <a:gd name="T15" fmla="*/ 2147483647 h 68"/>
              <a:gd name="T16" fmla="*/ 2147483647 w 106"/>
              <a:gd name="T17" fmla="*/ 2147483647 h 68"/>
              <a:gd name="T18" fmla="*/ 2147483647 w 106"/>
              <a:gd name="T19" fmla="*/ 2147483647 h 68"/>
              <a:gd name="T20" fmla="*/ 2147483647 w 106"/>
              <a:gd name="T21" fmla="*/ 0 h 68"/>
              <a:gd name="T22" fmla="*/ 2147483647 w 106"/>
              <a:gd name="T23" fmla="*/ 0 h 68"/>
              <a:gd name="T24" fmla="*/ 2147483647 w 106"/>
              <a:gd name="T25" fmla="*/ 2147483647 h 68"/>
              <a:gd name="T26" fmla="*/ 2147483647 w 106"/>
              <a:gd name="T27" fmla="*/ 2147483647 h 68"/>
              <a:gd name="T28" fmla="*/ 2147483647 w 106"/>
              <a:gd name="T29" fmla="*/ 2147483647 h 68"/>
              <a:gd name="T30" fmla="*/ 0 w 106"/>
              <a:gd name="T31" fmla="*/ 2147483647 h 68"/>
              <a:gd name="T32" fmla="*/ 0 w 106"/>
              <a:gd name="T33" fmla="*/ 2147483647 h 68"/>
              <a:gd name="T34" fmla="*/ 2147483647 w 106"/>
              <a:gd name="T35" fmla="*/ 2147483647 h 68"/>
              <a:gd name="T36" fmla="*/ 2147483647 w 106"/>
              <a:gd name="T37" fmla="*/ 2147483647 h 68"/>
              <a:gd name="T38" fmla="*/ 2147483647 w 106"/>
              <a:gd name="T39" fmla="*/ 2147483647 h 68"/>
              <a:gd name="T40" fmla="*/ 2147483647 w 106"/>
              <a:gd name="T41" fmla="*/ 2147483647 h 68"/>
              <a:gd name="T42" fmla="*/ 2147483647 w 106"/>
              <a:gd name="T43" fmla="*/ 2147483647 h 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6"/>
              <a:gd name="T67" fmla="*/ 0 h 68"/>
              <a:gd name="T68" fmla="*/ 106 w 106"/>
              <a:gd name="T69" fmla="*/ 68 h 6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6" h="68">
                <a:moveTo>
                  <a:pt x="56" y="68"/>
                </a:moveTo>
                <a:lnTo>
                  <a:pt x="56" y="68"/>
                </a:lnTo>
                <a:lnTo>
                  <a:pt x="76" y="65"/>
                </a:lnTo>
                <a:lnTo>
                  <a:pt x="91" y="58"/>
                </a:lnTo>
                <a:lnTo>
                  <a:pt x="101" y="45"/>
                </a:lnTo>
                <a:lnTo>
                  <a:pt x="106" y="32"/>
                </a:lnTo>
                <a:lnTo>
                  <a:pt x="101" y="19"/>
                </a:lnTo>
                <a:lnTo>
                  <a:pt x="91" y="9"/>
                </a:lnTo>
                <a:lnTo>
                  <a:pt x="76" y="3"/>
                </a:lnTo>
                <a:lnTo>
                  <a:pt x="56" y="0"/>
                </a:lnTo>
                <a:lnTo>
                  <a:pt x="36" y="3"/>
                </a:lnTo>
                <a:lnTo>
                  <a:pt x="15" y="9"/>
                </a:lnTo>
                <a:lnTo>
                  <a:pt x="5" y="19"/>
                </a:lnTo>
                <a:lnTo>
                  <a:pt x="0" y="32"/>
                </a:lnTo>
                <a:lnTo>
                  <a:pt x="5" y="45"/>
                </a:lnTo>
                <a:lnTo>
                  <a:pt x="15" y="58"/>
                </a:lnTo>
                <a:lnTo>
                  <a:pt x="36" y="65"/>
                </a:lnTo>
                <a:lnTo>
                  <a:pt x="56" y="68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5" name="Title 1"/>
          <p:cNvSpPr>
            <a:spLocks noGrp="1"/>
          </p:cNvSpPr>
          <p:nvPr>
            <p:ph type="title"/>
          </p:nvPr>
        </p:nvSpPr>
        <p:spPr bwMode="auto">
          <a:xfrm>
            <a:off x="3811965" y="203388"/>
            <a:ext cx="5035153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ngsana New" pitchFamily="18" charset="-34"/>
              </a:rPr>
              <a:t>Supply and Demand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0" y="2251371"/>
            <a:ext cx="4718050" cy="1411288"/>
            <a:chOff x="0" y="2251371"/>
            <a:chExt cx="4718050" cy="1411288"/>
          </a:xfrm>
        </p:grpSpPr>
        <p:cxnSp>
          <p:nvCxnSpPr>
            <p:cNvPr id="31" name="Straight Connector 30"/>
            <p:cNvCxnSpPr/>
            <p:nvPr/>
          </p:nvCxnSpPr>
          <p:spPr bwMode="auto">
            <a:xfrm flipV="1">
              <a:off x="1839913" y="3470571"/>
              <a:ext cx="2808287" cy="7938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11" name="TextBox 31"/>
            <p:cNvSpPr txBox="1">
              <a:spLocks noChangeArrowheads="1"/>
            </p:cNvSpPr>
            <p:nvPr/>
          </p:nvSpPr>
          <p:spPr bwMode="auto">
            <a:xfrm>
              <a:off x="1244600" y="3292771"/>
              <a:ext cx="633579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2.00</a:t>
              </a:r>
            </a:p>
          </p:txBody>
        </p:sp>
        <p:sp>
          <p:nvSpPr>
            <p:cNvPr id="54300" name="TextBox 47"/>
            <p:cNvSpPr txBox="1">
              <a:spLocks noChangeArrowheads="1"/>
            </p:cNvSpPr>
            <p:nvPr/>
          </p:nvSpPr>
          <p:spPr bwMode="auto">
            <a:xfrm>
              <a:off x="0" y="2251371"/>
              <a:ext cx="1265667" cy="584775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600" dirty="0" smtClean="0">
                  <a:latin typeface="+mn-lt"/>
                </a:rPr>
                <a:t>2. </a:t>
              </a:r>
              <a:r>
                <a:rPr lang="en-US" sz="1600" dirty="0">
                  <a:latin typeface="+mn-lt"/>
                </a:rPr>
                <a:t>r</a:t>
              </a:r>
              <a:r>
                <a:rPr lang="en-US" sz="1600" dirty="0" smtClean="0">
                  <a:latin typeface="+mn-lt"/>
                </a:rPr>
                <a:t>esults </a:t>
              </a:r>
              <a:r>
                <a:rPr lang="en-US" sz="1600" dirty="0">
                  <a:latin typeface="+mn-lt"/>
                </a:rPr>
                <a:t>in </a:t>
              </a:r>
            </a:p>
            <a:p>
              <a:pPr eaLnBrk="1" hangingPunct="1"/>
              <a:r>
                <a:rPr lang="en-US" sz="1600" dirty="0">
                  <a:latin typeface="+mn-lt"/>
                </a:rPr>
                <a:t>a </a:t>
              </a:r>
              <a:r>
                <a:rPr lang="en-US" sz="1600" dirty="0" smtClean="0">
                  <a:latin typeface="+mn-lt"/>
                </a:rPr>
                <a:t>lower price</a:t>
              </a:r>
              <a:endParaRPr lang="en-US" sz="1600" dirty="0">
                <a:latin typeface="+mn-lt"/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 bwMode="auto">
            <a:xfrm rot="10800000">
              <a:off x="457200" y="2860971"/>
              <a:ext cx="1295400" cy="3794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1986128" y="3066740"/>
              <a:ext cx="3178" cy="38099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reeform 183"/>
            <p:cNvSpPr>
              <a:spLocks/>
            </p:cNvSpPr>
            <p:nvPr/>
          </p:nvSpPr>
          <p:spPr bwMode="auto">
            <a:xfrm>
              <a:off x="4572000" y="3394371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623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 smtClean="0"/>
              <a:t>Example: A change in market equilibrium due to a shift in supply</a:t>
            </a:r>
          </a:p>
          <a:p>
            <a:pPr lvl="1">
              <a:defRPr/>
            </a:pPr>
            <a:r>
              <a:rPr lang="en-US" dirty="0" smtClean="0"/>
              <a:t>Labor wages increase</a:t>
            </a:r>
          </a:p>
          <a:p>
            <a:pPr lvl="1">
              <a:defRPr/>
            </a:pPr>
            <a:r>
              <a:rPr lang="en-US" dirty="0" smtClean="0"/>
              <a:t>Effect on the market for hamburger?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Change in input price impacts the supply curve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Supply curve - shifts to the left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 smtClean="0"/>
              <a:t>Higher equilibrium price; lower equilibrium quantity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3669465" y="203388"/>
            <a:ext cx="5035153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ngsana New" pitchFamily="18" charset="-34"/>
              </a:rPr>
              <a:t>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60745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800" y="1380513"/>
            <a:ext cx="5105400" cy="3429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209800" y="2599713"/>
            <a:ext cx="4538630" cy="1676400"/>
            <a:chOff x="4647947" y="2699268"/>
            <a:chExt cx="4538281" cy="1676400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4647947" y="2935806"/>
              <a:ext cx="4114484" cy="1439862"/>
            </a:xfrm>
            <a:prstGeom prst="line">
              <a:avLst/>
            </a:prstGeom>
            <a:ln w="38100">
              <a:solidFill>
                <a:srgbClr val="0000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26" name="TextBox 7"/>
            <p:cNvSpPr txBox="1">
              <a:spLocks noChangeArrowheads="1"/>
            </p:cNvSpPr>
            <p:nvPr/>
          </p:nvSpPr>
          <p:spPr bwMode="auto">
            <a:xfrm>
              <a:off x="8762747" y="2699268"/>
              <a:ext cx="42348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>
                  <a:solidFill>
                    <a:prstClr val="black"/>
                  </a:solidFill>
                </a:rPr>
                <a:t>S</a:t>
              </a:r>
              <a:r>
                <a:rPr lang="en-US" baseline="-25000" dirty="0">
                  <a:solidFill>
                    <a:prstClr val="black"/>
                  </a:solidFill>
                </a:rPr>
                <a:t>0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038600" y="2904512"/>
            <a:ext cx="4563924" cy="369332"/>
            <a:chOff x="4572000" y="1688068"/>
            <a:chExt cx="4564431" cy="368777"/>
          </a:xfrm>
        </p:grpSpPr>
        <p:sp>
          <p:nvSpPr>
            <p:cNvPr id="54323" name="TextBox 9"/>
            <p:cNvSpPr txBox="1">
              <a:spLocks noChangeArrowheads="1"/>
            </p:cNvSpPr>
            <p:nvPr/>
          </p:nvSpPr>
          <p:spPr bwMode="auto">
            <a:xfrm>
              <a:off x="7391400" y="1688068"/>
              <a:ext cx="1745031" cy="368777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prstClr val="black"/>
                  </a:solidFill>
                  <a:latin typeface="+mn-lt"/>
                </a:rPr>
                <a:t>New equilibrium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572000" y="1688068"/>
              <a:ext cx="2743505" cy="3043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28600" y="5566572"/>
            <a:ext cx="8458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dirty="0" smtClean="0">
                <a:solidFill>
                  <a:prstClr val="black"/>
                </a:solidFill>
                <a:latin typeface="+mn-lt"/>
              </a:rPr>
              <a:t>An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increase in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labor wages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(an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input price)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causes sellers to supply less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hamburger.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The supply curve shifts from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S</a:t>
            </a:r>
            <a:r>
              <a:rPr lang="en-US" sz="1600" baseline="-25000" dirty="0">
                <a:solidFill>
                  <a:prstClr val="black"/>
                </a:solidFill>
                <a:latin typeface="+mn-lt"/>
              </a:rPr>
              <a:t>0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to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S</a:t>
            </a:r>
            <a:r>
              <a:rPr lang="en-US" sz="1600" baseline="-25000" dirty="0">
                <a:solidFill>
                  <a:prstClr val="black"/>
                </a:solidFill>
                <a:latin typeface="+mn-lt"/>
              </a:rPr>
              <a:t>1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,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which causes the equilibrium price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of hamburger to </a:t>
            </a:r>
            <a:r>
              <a:rPr lang="en-US" sz="1600" dirty="0">
                <a:solidFill>
                  <a:prstClr val="black"/>
                </a:solidFill>
                <a:latin typeface="+mn-lt"/>
              </a:rPr>
              <a:t>rise from $2.00 to $2.50 and the equilibrium quantity to fall from 7 to 4 </a:t>
            </a:r>
            <a:r>
              <a:rPr lang="en-US" sz="1600" dirty="0" smtClean="0">
                <a:solidFill>
                  <a:prstClr val="black"/>
                </a:solidFill>
                <a:latin typeface="+mn-lt"/>
              </a:rPr>
              <a:t>hamburgers</a:t>
            </a:r>
            <a:endParaRPr lang="en-US" sz="1600" dirty="0">
              <a:solidFill>
                <a:prstClr val="black"/>
              </a:solidFill>
              <a:latin typeface="+mn-lt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1019190" y="1228113"/>
            <a:ext cx="811196" cy="3590926"/>
            <a:chOff x="1019061" y="981670"/>
            <a:chExt cx="810532" cy="3591125"/>
          </a:xfrm>
        </p:grpSpPr>
        <p:cxnSp>
          <p:nvCxnSpPr>
            <p:cNvPr id="18" name="Straight Connector 17"/>
            <p:cNvCxnSpPr/>
            <p:nvPr/>
          </p:nvCxnSpPr>
          <p:spPr>
            <a:xfrm rot="5400000">
              <a:off x="109442" y="2852643"/>
              <a:ext cx="3438716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20" name="TextBox 18"/>
            <p:cNvSpPr txBox="1">
              <a:spLocks noChangeArrowheads="1"/>
            </p:cNvSpPr>
            <p:nvPr/>
          </p:nvSpPr>
          <p:spPr bwMode="auto">
            <a:xfrm>
              <a:off x="1019061" y="981670"/>
              <a:ext cx="709869" cy="369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en-US" dirty="0" smtClean="0">
                  <a:solidFill>
                    <a:prstClr val="black"/>
                  </a:solidFill>
                </a:rPr>
                <a:t>Price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1676400" y="4809475"/>
            <a:ext cx="5273145" cy="378246"/>
            <a:chOff x="1676400" y="5172670"/>
            <a:chExt cx="5273145" cy="378262"/>
          </a:xfrm>
        </p:grpSpPr>
        <p:cxnSp>
          <p:nvCxnSpPr>
            <p:cNvPr id="21" name="Straight Connector 20"/>
            <p:cNvCxnSpPr/>
            <p:nvPr/>
          </p:nvCxnSpPr>
          <p:spPr>
            <a:xfrm flipV="1">
              <a:off x="1828800" y="5172670"/>
              <a:ext cx="5105400" cy="952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17" name="TextBox 21"/>
            <p:cNvSpPr txBox="1">
              <a:spLocks noChangeArrowheads="1"/>
            </p:cNvSpPr>
            <p:nvPr/>
          </p:nvSpPr>
          <p:spPr bwMode="auto">
            <a:xfrm>
              <a:off x="5905669" y="5174561"/>
              <a:ext cx="1043876" cy="3693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 smtClean="0">
                  <a:solidFill>
                    <a:prstClr val="black"/>
                  </a:solidFill>
                </a:rPr>
                <a:t>Quantity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4318" name="TextBox 22"/>
            <p:cNvSpPr txBox="1">
              <a:spLocks noChangeArrowheads="1"/>
            </p:cNvSpPr>
            <p:nvPr/>
          </p:nvSpPr>
          <p:spPr bwMode="auto">
            <a:xfrm>
              <a:off x="1676400" y="51816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prstClr val="black"/>
                  </a:solidFill>
                </a:rPr>
                <a:t>0</a:t>
              </a:r>
            </a:p>
          </p:txBody>
        </p:sp>
      </p:grp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4495800" y="3447438"/>
            <a:ext cx="312738" cy="1739900"/>
            <a:chOff x="2901920" y="3201194"/>
            <a:chExt cx="312906" cy="1740138"/>
          </a:xfrm>
        </p:grpSpPr>
        <p:cxnSp>
          <p:nvCxnSpPr>
            <p:cNvPr id="25" name="Straight Connector 24"/>
            <p:cNvCxnSpPr/>
            <p:nvPr/>
          </p:nvCxnSpPr>
          <p:spPr>
            <a:xfrm rot="5400000">
              <a:off x="2361361" y="3886293"/>
              <a:ext cx="1371788" cy="1588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15" name="TextBox 25"/>
            <p:cNvSpPr txBox="1">
              <a:spLocks noChangeArrowheads="1"/>
            </p:cNvSpPr>
            <p:nvPr/>
          </p:nvSpPr>
          <p:spPr bwMode="auto">
            <a:xfrm>
              <a:off x="2901920" y="4572000"/>
              <a:ext cx="3129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prstClr val="black"/>
                  </a:solidFill>
                </a:rPr>
                <a:t>7</a:t>
              </a:r>
            </a:p>
          </p:txBody>
        </p:sp>
      </p:grpSp>
      <p:grpSp>
        <p:nvGrpSpPr>
          <p:cNvPr id="14" name="Group 29"/>
          <p:cNvGrpSpPr>
            <a:grpSpLocks/>
          </p:cNvGrpSpPr>
          <p:nvPr/>
        </p:nvGrpSpPr>
        <p:grpSpPr bwMode="auto">
          <a:xfrm>
            <a:off x="1244600" y="3260113"/>
            <a:ext cx="3403600" cy="369888"/>
            <a:chOff x="1233159" y="3014246"/>
            <a:chExt cx="3403214" cy="369332"/>
          </a:xfrm>
        </p:grpSpPr>
        <p:cxnSp>
          <p:nvCxnSpPr>
            <p:cNvPr id="31" name="Straight Connector 30"/>
            <p:cNvCxnSpPr/>
            <p:nvPr/>
          </p:nvCxnSpPr>
          <p:spPr>
            <a:xfrm flipV="1">
              <a:off x="1828404" y="3191779"/>
              <a:ext cx="2807969" cy="7926"/>
            </a:xfrm>
            <a:prstGeom prst="line">
              <a:avLst/>
            </a:prstGeom>
            <a:ln w="9525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11" name="TextBox 31"/>
            <p:cNvSpPr txBox="1">
              <a:spLocks noChangeArrowheads="1"/>
            </p:cNvSpPr>
            <p:nvPr/>
          </p:nvSpPr>
          <p:spPr bwMode="auto">
            <a:xfrm>
              <a:off x="1233159" y="3014246"/>
              <a:ext cx="63350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prstClr val="black"/>
                  </a:solidFill>
                </a:rPr>
                <a:t>2.00</a:t>
              </a:r>
            </a:p>
          </p:txBody>
        </p:sp>
      </p:grpSp>
      <p:grpSp>
        <p:nvGrpSpPr>
          <p:cNvPr id="19" name="Group 35"/>
          <p:cNvGrpSpPr>
            <a:grpSpLocks/>
          </p:cNvGrpSpPr>
          <p:nvPr/>
        </p:nvGrpSpPr>
        <p:grpSpPr bwMode="auto">
          <a:xfrm>
            <a:off x="3200400" y="2371113"/>
            <a:ext cx="3267752" cy="1905000"/>
            <a:chOff x="5715000" y="2895600"/>
            <a:chExt cx="3267190" cy="1905000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5715000" y="2895600"/>
              <a:ext cx="2506232" cy="190500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07" name="TextBox 37"/>
            <p:cNvSpPr txBox="1">
              <a:spLocks noChangeArrowheads="1"/>
            </p:cNvSpPr>
            <p:nvPr/>
          </p:nvSpPr>
          <p:spPr bwMode="auto">
            <a:xfrm>
              <a:off x="8001000" y="4343400"/>
              <a:ext cx="98119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dirty="0">
                  <a:solidFill>
                    <a:prstClr val="black"/>
                  </a:solidFill>
                  <a:latin typeface="+mn-lt"/>
                </a:rPr>
                <a:t>Demand</a:t>
              </a:r>
              <a:endParaRPr lang="en-US" baseline="-25000" dirty="0">
                <a:solidFill>
                  <a:prstClr val="black"/>
                </a:solidFill>
                <a:latin typeface="+mn-lt"/>
              </a:endParaRPr>
            </a:p>
          </p:txBody>
        </p:sp>
      </p:grpSp>
      <p:sp>
        <p:nvSpPr>
          <p:cNvPr id="39" name="Freeform 183"/>
          <p:cNvSpPr>
            <a:spLocks/>
          </p:cNvSpPr>
          <p:nvPr/>
        </p:nvSpPr>
        <p:spPr bwMode="auto">
          <a:xfrm>
            <a:off x="4572000" y="3361713"/>
            <a:ext cx="146050" cy="136525"/>
          </a:xfrm>
          <a:custGeom>
            <a:avLst/>
            <a:gdLst>
              <a:gd name="T0" fmla="*/ 2147483647 w 106"/>
              <a:gd name="T1" fmla="*/ 2147483647 h 68"/>
              <a:gd name="T2" fmla="*/ 2147483647 w 106"/>
              <a:gd name="T3" fmla="*/ 2147483647 h 68"/>
              <a:gd name="T4" fmla="*/ 2147483647 w 106"/>
              <a:gd name="T5" fmla="*/ 2147483647 h 68"/>
              <a:gd name="T6" fmla="*/ 2147483647 w 106"/>
              <a:gd name="T7" fmla="*/ 2147483647 h 68"/>
              <a:gd name="T8" fmla="*/ 2147483647 w 106"/>
              <a:gd name="T9" fmla="*/ 2147483647 h 68"/>
              <a:gd name="T10" fmla="*/ 2147483647 w 106"/>
              <a:gd name="T11" fmla="*/ 2147483647 h 68"/>
              <a:gd name="T12" fmla="*/ 2147483647 w 106"/>
              <a:gd name="T13" fmla="*/ 2147483647 h 68"/>
              <a:gd name="T14" fmla="*/ 2147483647 w 106"/>
              <a:gd name="T15" fmla="*/ 2147483647 h 68"/>
              <a:gd name="T16" fmla="*/ 2147483647 w 106"/>
              <a:gd name="T17" fmla="*/ 2147483647 h 68"/>
              <a:gd name="T18" fmla="*/ 2147483647 w 106"/>
              <a:gd name="T19" fmla="*/ 2147483647 h 68"/>
              <a:gd name="T20" fmla="*/ 2147483647 w 106"/>
              <a:gd name="T21" fmla="*/ 0 h 68"/>
              <a:gd name="T22" fmla="*/ 2147483647 w 106"/>
              <a:gd name="T23" fmla="*/ 0 h 68"/>
              <a:gd name="T24" fmla="*/ 2147483647 w 106"/>
              <a:gd name="T25" fmla="*/ 2147483647 h 68"/>
              <a:gd name="T26" fmla="*/ 2147483647 w 106"/>
              <a:gd name="T27" fmla="*/ 2147483647 h 68"/>
              <a:gd name="T28" fmla="*/ 2147483647 w 106"/>
              <a:gd name="T29" fmla="*/ 2147483647 h 68"/>
              <a:gd name="T30" fmla="*/ 0 w 106"/>
              <a:gd name="T31" fmla="*/ 2147483647 h 68"/>
              <a:gd name="T32" fmla="*/ 0 w 106"/>
              <a:gd name="T33" fmla="*/ 2147483647 h 68"/>
              <a:gd name="T34" fmla="*/ 2147483647 w 106"/>
              <a:gd name="T35" fmla="*/ 2147483647 h 68"/>
              <a:gd name="T36" fmla="*/ 2147483647 w 106"/>
              <a:gd name="T37" fmla="*/ 2147483647 h 68"/>
              <a:gd name="T38" fmla="*/ 2147483647 w 106"/>
              <a:gd name="T39" fmla="*/ 2147483647 h 68"/>
              <a:gd name="T40" fmla="*/ 2147483647 w 106"/>
              <a:gd name="T41" fmla="*/ 2147483647 h 68"/>
              <a:gd name="T42" fmla="*/ 2147483647 w 106"/>
              <a:gd name="T43" fmla="*/ 2147483647 h 6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6"/>
              <a:gd name="T67" fmla="*/ 0 h 68"/>
              <a:gd name="T68" fmla="*/ 106 w 106"/>
              <a:gd name="T69" fmla="*/ 68 h 6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6" h="68">
                <a:moveTo>
                  <a:pt x="56" y="68"/>
                </a:moveTo>
                <a:lnTo>
                  <a:pt x="56" y="68"/>
                </a:lnTo>
                <a:lnTo>
                  <a:pt x="76" y="65"/>
                </a:lnTo>
                <a:lnTo>
                  <a:pt x="91" y="58"/>
                </a:lnTo>
                <a:lnTo>
                  <a:pt x="101" y="45"/>
                </a:lnTo>
                <a:lnTo>
                  <a:pt x="106" y="32"/>
                </a:lnTo>
                <a:lnTo>
                  <a:pt x="101" y="19"/>
                </a:lnTo>
                <a:lnTo>
                  <a:pt x="91" y="9"/>
                </a:lnTo>
                <a:lnTo>
                  <a:pt x="76" y="3"/>
                </a:lnTo>
                <a:lnTo>
                  <a:pt x="56" y="0"/>
                </a:lnTo>
                <a:lnTo>
                  <a:pt x="36" y="3"/>
                </a:lnTo>
                <a:lnTo>
                  <a:pt x="15" y="9"/>
                </a:lnTo>
                <a:lnTo>
                  <a:pt x="5" y="19"/>
                </a:lnTo>
                <a:lnTo>
                  <a:pt x="0" y="32"/>
                </a:lnTo>
                <a:lnTo>
                  <a:pt x="5" y="45"/>
                </a:lnTo>
                <a:lnTo>
                  <a:pt x="15" y="58"/>
                </a:lnTo>
                <a:lnTo>
                  <a:pt x="36" y="65"/>
                </a:lnTo>
                <a:lnTo>
                  <a:pt x="56" y="68"/>
                </a:ln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209800" y="1712635"/>
            <a:ext cx="4614831" cy="1877678"/>
            <a:chOff x="2209800" y="1712635"/>
            <a:chExt cx="4614831" cy="1877678"/>
          </a:xfrm>
        </p:grpSpPr>
        <p:grpSp>
          <p:nvGrpSpPr>
            <p:cNvPr id="22" name="Group 42"/>
            <p:cNvGrpSpPr>
              <a:grpSpLocks/>
            </p:cNvGrpSpPr>
            <p:nvPr/>
          </p:nvGrpSpPr>
          <p:grpSpPr bwMode="auto">
            <a:xfrm>
              <a:off x="2362200" y="1712635"/>
              <a:ext cx="2743200" cy="1039478"/>
              <a:chOff x="4953000" y="2020190"/>
              <a:chExt cx="2743200" cy="1039478"/>
            </a:xfrm>
          </p:grpSpPr>
          <p:sp>
            <p:nvSpPr>
              <p:cNvPr id="54302" name="TextBox 43"/>
              <p:cNvSpPr txBox="1">
                <a:spLocks noChangeArrowheads="1"/>
              </p:cNvSpPr>
              <p:nvPr/>
            </p:nvSpPr>
            <p:spPr bwMode="auto">
              <a:xfrm>
                <a:off x="4953000" y="2020190"/>
                <a:ext cx="257762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 dirty="0">
                    <a:solidFill>
                      <a:prstClr val="black"/>
                    </a:solidFill>
                    <a:latin typeface="+mn-lt"/>
                  </a:rPr>
                  <a:t>1. </a:t>
                </a:r>
                <a:r>
                  <a:rPr lang="en-US" sz="1600" dirty="0" smtClean="0">
                    <a:solidFill>
                      <a:prstClr val="black"/>
                    </a:solidFill>
                    <a:latin typeface="+mn-lt"/>
                  </a:rPr>
                  <a:t>an increase in labor wages</a:t>
                </a:r>
                <a:endParaRPr lang="en-US" sz="1600" dirty="0">
                  <a:solidFill>
                    <a:prstClr val="black"/>
                  </a:solidFill>
                  <a:latin typeface="+mn-lt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>
                <a:off x="6400800" y="2524681"/>
                <a:ext cx="1295400" cy="53498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>
              <a:off x="2209800" y="1837713"/>
              <a:ext cx="4614831" cy="1752600"/>
              <a:chOff x="2209800" y="1837713"/>
              <a:chExt cx="4614831" cy="1752600"/>
            </a:xfrm>
          </p:grpSpPr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>
                <a:off x="2209800" y="1837713"/>
                <a:ext cx="4614831" cy="1752600"/>
                <a:chOff x="2819400" y="2514600"/>
                <a:chExt cx="4614482" cy="1752600"/>
              </a:xfrm>
            </p:grpSpPr>
            <p:cxnSp>
              <p:nvCxnSpPr>
                <p:cNvPr id="13" name="Straight Connector 12"/>
                <p:cNvCxnSpPr/>
                <p:nvPr/>
              </p:nvCxnSpPr>
              <p:spPr>
                <a:xfrm flipV="1">
                  <a:off x="2819400" y="2819400"/>
                  <a:ext cx="4038295" cy="1447800"/>
                </a:xfrm>
                <a:prstGeom prst="line">
                  <a:avLst/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322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7010400" y="2514600"/>
                  <a:ext cx="423482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dirty="0" smtClean="0">
                      <a:solidFill>
                        <a:prstClr val="black"/>
                      </a:solidFill>
                    </a:rPr>
                    <a:t>S</a:t>
                  </a:r>
                  <a:r>
                    <a:rPr lang="en-US" baseline="-25000" dirty="0">
                      <a:solidFill>
                        <a:prstClr val="black"/>
                      </a:solidFill>
                    </a:rPr>
                    <a:t>1</a:t>
                  </a:r>
                </a:p>
              </p:txBody>
            </p:sp>
          </p:grpSp>
          <p:cxnSp>
            <p:nvCxnSpPr>
              <p:cNvPr id="46" name="Straight Arrow Connector 45"/>
              <p:cNvCxnSpPr/>
              <p:nvPr/>
            </p:nvCxnSpPr>
            <p:spPr>
              <a:xfrm>
                <a:off x="4718050" y="2828313"/>
                <a:ext cx="1187619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0" name="Group 29"/>
          <p:cNvGrpSpPr/>
          <p:nvPr/>
        </p:nvGrpSpPr>
        <p:grpSpPr>
          <a:xfrm>
            <a:off x="3802063" y="2990238"/>
            <a:ext cx="4007006" cy="2197100"/>
            <a:chOff x="3802063" y="2990238"/>
            <a:chExt cx="4007006" cy="2197100"/>
          </a:xfrm>
        </p:grpSpPr>
        <p:grpSp>
          <p:nvGrpSpPr>
            <p:cNvPr id="17" name="Group 25"/>
            <p:cNvGrpSpPr>
              <a:grpSpLocks/>
            </p:cNvGrpSpPr>
            <p:nvPr/>
          </p:nvGrpSpPr>
          <p:grpSpPr bwMode="auto">
            <a:xfrm>
              <a:off x="3802063" y="2990238"/>
              <a:ext cx="312737" cy="2197100"/>
              <a:chOff x="4022546" y="2743994"/>
              <a:chExt cx="312906" cy="2197338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rot="5400000">
                <a:off x="3277207" y="3657699"/>
                <a:ext cx="1828998" cy="1588"/>
              </a:xfrm>
              <a:prstGeom prst="line">
                <a:avLst/>
              </a:prstGeom>
              <a:ln w="9525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309" name="TextBox 34"/>
              <p:cNvSpPr txBox="1">
                <a:spLocks noChangeArrowheads="1"/>
              </p:cNvSpPr>
              <p:nvPr/>
            </p:nvSpPr>
            <p:spPr bwMode="auto">
              <a:xfrm>
                <a:off x="4022546" y="4572000"/>
                <a:ext cx="312906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>
                    <a:solidFill>
                      <a:prstClr val="black"/>
                    </a:solidFill>
                  </a:rPr>
                  <a:t>4</a:t>
                </a:r>
              </a:p>
            </p:txBody>
          </p:sp>
        </p:grpSp>
        <p:cxnSp>
          <p:nvCxnSpPr>
            <p:cNvPr id="51" name="Straight Arrow Connector 50"/>
            <p:cNvCxnSpPr/>
            <p:nvPr/>
          </p:nvCxnSpPr>
          <p:spPr>
            <a:xfrm>
              <a:off x="3962400" y="4733313"/>
              <a:ext cx="685800" cy="158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51"/>
            <p:cNvGrpSpPr>
              <a:grpSpLocks/>
            </p:cNvGrpSpPr>
            <p:nvPr/>
          </p:nvGrpSpPr>
          <p:grpSpPr bwMode="auto">
            <a:xfrm>
              <a:off x="4267200" y="4428514"/>
              <a:ext cx="3541869" cy="338554"/>
              <a:chOff x="1066800" y="-674132"/>
              <a:chExt cx="3542111" cy="338971"/>
            </a:xfrm>
          </p:grpSpPr>
          <p:sp>
            <p:nvSpPr>
              <p:cNvPr id="54298" name="TextBox 52"/>
              <p:cNvSpPr txBox="1">
                <a:spLocks noChangeArrowheads="1"/>
              </p:cNvSpPr>
              <p:nvPr/>
            </p:nvSpPr>
            <p:spPr bwMode="auto">
              <a:xfrm>
                <a:off x="2286000" y="-674132"/>
                <a:ext cx="2322911" cy="33897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1600" dirty="0" smtClean="0">
                    <a:solidFill>
                      <a:prstClr val="black"/>
                    </a:solidFill>
                    <a:latin typeface="+mn-lt"/>
                  </a:rPr>
                  <a:t>3. a </a:t>
                </a:r>
                <a:r>
                  <a:rPr lang="en-US" sz="1600" dirty="0">
                    <a:solidFill>
                      <a:prstClr val="black"/>
                    </a:solidFill>
                    <a:latin typeface="+mn-lt"/>
                  </a:rPr>
                  <a:t>smaller quantity </a:t>
                </a:r>
                <a:r>
                  <a:rPr lang="en-US" sz="1600" dirty="0" smtClean="0">
                    <a:solidFill>
                      <a:prstClr val="black"/>
                    </a:solidFill>
                    <a:latin typeface="+mn-lt"/>
                  </a:rPr>
                  <a:t>sold</a:t>
                </a:r>
                <a:endParaRPr lang="en-US" sz="1600" dirty="0">
                  <a:solidFill>
                    <a:prstClr val="black"/>
                  </a:solidFill>
                  <a:latin typeface="+mn-lt"/>
                </a:endParaRPr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V="1">
                <a:off x="1066800" y="-521545"/>
                <a:ext cx="1219283" cy="76294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5" name="Group 34"/>
          <p:cNvGrpSpPr/>
          <p:nvPr/>
        </p:nvGrpSpPr>
        <p:grpSpPr>
          <a:xfrm>
            <a:off x="0" y="2218713"/>
            <a:ext cx="4038600" cy="1219200"/>
            <a:chOff x="0" y="2218713"/>
            <a:chExt cx="4038600" cy="1219200"/>
          </a:xfrm>
        </p:grpSpPr>
        <p:grpSp>
          <p:nvGrpSpPr>
            <p:cNvPr id="29" name="Group 28"/>
            <p:cNvGrpSpPr/>
            <p:nvPr/>
          </p:nvGrpSpPr>
          <p:grpSpPr>
            <a:xfrm>
              <a:off x="0" y="2218713"/>
              <a:ext cx="4038600" cy="1219200"/>
              <a:chOff x="0" y="2218713"/>
              <a:chExt cx="4038600" cy="1219200"/>
            </a:xfrm>
          </p:grpSpPr>
          <p:grpSp>
            <p:nvGrpSpPr>
              <p:cNvPr id="12" name="Group 26"/>
              <p:cNvGrpSpPr>
                <a:grpSpLocks/>
              </p:cNvGrpSpPr>
              <p:nvPr/>
            </p:nvGrpSpPr>
            <p:grpSpPr bwMode="auto">
              <a:xfrm>
                <a:off x="1131888" y="2752113"/>
                <a:ext cx="2906712" cy="369888"/>
                <a:chOff x="1131173" y="3014246"/>
                <a:chExt cx="2907427" cy="369332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1828256" y="3199705"/>
                  <a:ext cx="2210344" cy="1585"/>
                </a:xfrm>
                <a:prstGeom prst="line">
                  <a:avLst/>
                </a:prstGeom>
                <a:ln w="9525">
                  <a:solidFill>
                    <a:schemeClr val="tx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313" name="TextBox 28"/>
                <p:cNvSpPr txBox="1">
                  <a:spLocks noChangeArrowheads="1"/>
                </p:cNvSpPr>
                <p:nvPr/>
              </p:nvSpPr>
              <p:spPr bwMode="auto">
                <a:xfrm>
                  <a:off x="1131173" y="3014246"/>
                  <a:ext cx="761747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>
                      <a:solidFill>
                        <a:prstClr val="black"/>
                      </a:solidFill>
                    </a:rPr>
                    <a:t>$2.50</a:t>
                  </a:r>
                </a:p>
              </p:txBody>
            </p:sp>
          </p:grpSp>
          <p:grpSp>
            <p:nvGrpSpPr>
              <p:cNvPr id="23" name="Group 46"/>
              <p:cNvGrpSpPr>
                <a:grpSpLocks/>
              </p:cNvGrpSpPr>
              <p:nvPr/>
            </p:nvGrpSpPr>
            <p:grpSpPr bwMode="auto">
              <a:xfrm>
                <a:off x="0" y="2218713"/>
                <a:ext cx="1752600" cy="989013"/>
                <a:chOff x="3124200" y="-902732"/>
                <a:chExt cx="1752604" cy="989112"/>
              </a:xfrm>
            </p:grpSpPr>
            <p:sp>
              <p:nvSpPr>
                <p:cNvPr id="54300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3124200" y="-902732"/>
                  <a:ext cx="1322801" cy="5848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marL="342900" indent="-3429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sz="1600" dirty="0" smtClean="0">
                      <a:solidFill>
                        <a:prstClr val="black"/>
                      </a:solidFill>
                      <a:latin typeface="+mn-lt"/>
                    </a:rPr>
                    <a:t>2. results </a:t>
                  </a:r>
                  <a:r>
                    <a:rPr lang="en-US" sz="1600" dirty="0">
                      <a:solidFill>
                        <a:prstClr val="black"/>
                      </a:solidFill>
                      <a:latin typeface="+mn-lt"/>
                    </a:rPr>
                    <a:t>in </a:t>
                  </a:r>
                </a:p>
                <a:p>
                  <a:pPr eaLnBrk="1" hangingPunct="1"/>
                  <a:r>
                    <a:rPr lang="en-US" sz="1600" dirty="0">
                      <a:solidFill>
                        <a:prstClr val="black"/>
                      </a:solidFill>
                      <a:latin typeface="+mn-lt"/>
                    </a:rPr>
                    <a:t>a higher </a:t>
                  </a:r>
                  <a:r>
                    <a:rPr lang="en-US" sz="1600" dirty="0" smtClean="0">
                      <a:solidFill>
                        <a:prstClr val="black"/>
                      </a:solidFill>
                      <a:latin typeface="+mn-lt"/>
                    </a:rPr>
                    <a:t>price</a:t>
                  </a:r>
                  <a:endParaRPr lang="en-US" sz="1600" dirty="0">
                    <a:solidFill>
                      <a:prstClr val="black"/>
                    </a:solidFill>
                    <a:latin typeface="+mn-lt"/>
                  </a:endParaRPr>
                </a:p>
              </p:txBody>
            </p:sp>
            <p:cxnSp>
              <p:nvCxnSpPr>
                <p:cNvPr id="49" name="Straight Connector 48"/>
                <p:cNvCxnSpPr/>
                <p:nvPr/>
              </p:nvCxnSpPr>
              <p:spPr>
                <a:xfrm rot="10800000">
                  <a:off x="3581401" y="-293071"/>
                  <a:ext cx="1295403" cy="379451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Arrow Connector 49"/>
              <p:cNvCxnSpPr/>
              <p:nvPr/>
            </p:nvCxnSpPr>
            <p:spPr>
              <a:xfrm rot="5400000" flipH="1" flipV="1">
                <a:off x="1676401" y="3207725"/>
                <a:ext cx="457200" cy="317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Freeform 183"/>
            <p:cNvSpPr>
              <a:spLocks/>
            </p:cNvSpPr>
            <p:nvPr/>
          </p:nvSpPr>
          <p:spPr bwMode="auto">
            <a:xfrm>
              <a:off x="3892550" y="2904513"/>
              <a:ext cx="146050" cy="136525"/>
            </a:xfrm>
            <a:custGeom>
              <a:avLst/>
              <a:gdLst>
                <a:gd name="T0" fmla="*/ 2147483647 w 106"/>
                <a:gd name="T1" fmla="*/ 2147483647 h 68"/>
                <a:gd name="T2" fmla="*/ 2147483647 w 106"/>
                <a:gd name="T3" fmla="*/ 2147483647 h 68"/>
                <a:gd name="T4" fmla="*/ 2147483647 w 106"/>
                <a:gd name="T5" fmla="*/ 2147483647 h 68"/>
                <a:gd name="T6" fmla="*/ 2147483647 w 106"/>
                <a:gd name="T7" fmla="*/ 2147483647 h 68"/>
                <a:gd name="T8" fmla="*/ 2147483647 w 106"/>
                <a:gd name="T9" fmla="*/ 2147483647 h 68"/>
                <a:gd name="T10" fmla="*/ 2147483647 w 106"/>
                <a:gd name="T11" fmla="*/ 2147483647 h 68"/>
                <a:gd name="T12" fmla="*/ 2147483647 w 106"/>
                <a:gd name="T13" fmla="*/ 2147483647 h 68"/>
                <a:gd name="T14" fmla="*/ 2147483647 w 106"/>
                <a:gd name="T15" fmla="*/ 2147483647 h 68"/>
                <a:gd name="T16" fmla="*/ 2147483647 w 106"/>
                <a:gd name="T17" fmla="*/ 2147483647 h 68"/>
                <a:gd name="T18" fmla="*/ 2147483647 w 106"/>
                <a:gd name="T19" fmla="*/ 2147483647 h 68"/>
                <a:gd name="T20" fmla="*/ 2147483647 w 106"/>
                <a:gd name="T21" fmla="*/ 0 h 68"/>
                <a:gd name="T22" fmla="*/ 2147483647 w 106"/>
                <a:gd name="T23" fmla="*/ 0 h 68"/>
                <a:gd name="T24" fmla="*/ 2147483647 w 106"/>
                <a:gd name="T25" fmla="*/ 2147483647 h 68"/>
                <a:gd name="T26" fmla="*/ 2147483647 w 106"/>
                <a:gd name="T27" fmla="*/ 2147483647 h 68"/>
                <a:gd name="T28" fmla="*/ 2147483647 w 106"/>
                <a:gd name="T29" fmla="*/ 2147483647 h 68"/>
                <a:gd name="T30" fmla="*/ 0 w 106"/>
                <a:gd name="T31" fmla="*/ 2147483647 h 68"/>
                <a:gd name="T32" fmla="*/ 0 w 106"/>
                <a:gd name="T33" fmla="*/ 2147483647 h 68"/>
                <a:gd name="T34" fmla="*/ 2147483647 w 106"/>
                <a:gd name="T35" fmla="*/ 2147483647 h 68"/>
                <a:gd name="T36" fmla="*/ 2147483647 w 106"/>
                <a:gd name="T37" fmla="*/ 2147483647 h 68"/>
                <a:gd name="T38" fmla="*/ 2147483647 w 106"/>
                <a:gd name="T39" fmla="*/ 2147483647 h 68"/>
                <a:gd name="T40" fmla="*/ 2147483647 w 106"/>
                <a:gd name="T41" fmla="*/ 2147483647 h 68"/>
                <a:gd name="T42" fmla="*/ 2147483647 w 106"/>
                <a:gd name="T43" fmla="*/ 2147483647 h 6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6"/>
                <a:gd name="T67" fmla="*/ 0 h 68"/>
                <a:gd name="T68" fmla="*/ 106 w 106"/>
                <a:gd name="T69" fmla="*/ 68 h 6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6" h="68">
                  <a:moveTo>
                    <a:pt x="56" y="68"/>
                  </a:moveTo>
                  <a:lnTo>
                    <a:pt x="56" y="68"/>
                  </a:lnTo>
                  <a:lnTo>
                    <a:pt x="76" y="65"/>
                  </a:lnTo>
                  <a:lnTo>
                    <a:pt x="91" y="58"/>
                  </a:lnTo>
                  <a:lnTo>
                    <a:pt x="101" y="45"/>
                  </a:lnTo>
                  <a:lnTo>
                    <a:pt x="106" y="32"/>
                  </a:lnTo>
                  <a:lnTo>
                    <a:pt x="101" y="19"/>
                  </a:lnTo>
                  <a:lnTo>
                    <a:pt x="91" y="9"/>
                  </a:lnTo>
                  <a:lnTo>
                    <a:pt x="76" y="3"/>
                  </a:lnTo>
                  <a:lnTo>
                    <a:pt x="56" y="0"/>
                  </a:lnTo>
                  <a:lnTo>
                    <a:pt x="36" y="3"/>
                  </a:lnTo>
                  <a:lnTo>
                    <a:pt x="15" y="9"/>
                  </a:lnTo>
                  <a:lnTo>
                    <a:pt x="5" y="19"/>
                  </a:lnTo>
                  <a:lnTo>
                    <a:pt x="0" y="32"/>
                  </a:lnTo>
                  <a:lnTo>
                    <a:pt x="5" y="45"/>
                  </a:lnTo>
                  <a:lnTo>
                    <a:pt x="15" y="58"/>
                  </a:lnTo>
                  <a:lnTo>
                    <a:pt x="36" y="65"/>
                  </a:lnTo>
                  <a:lnTo>
                    <a:pt x="56" y="68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55" name="Title 1"/>
          <p:cNvSpPr>
            <a:spLocks noGrp="1"/>
          </p:cNvSpPr>
          <p:nvPr>
            <p:ph type="title"/>
          </p:nvPr>
        </p:nvSpPr>
        <p:spPr bwMode="auto">
          <a:xfrm>
            <a:off x="3811965" y="203388"/>
            <a:ext cx="5035153" cy="7941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4400" dirty="0" smtClean="0">
                <a:solidFill>
                  <a:schemeClr val="bg1">
                    <a:lumMod val="50000"/>
                  </a:schemeClr>
                </a:solidFill>
                <a:latin typeface="+mn-lt"/>
                <a:cs typeface="Angsana New" pitchFamily="18" charset="-34"/>
              </a:rPr>
              <a:t>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173185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43400" y="304800"/>
            <a:ext cx="4648200" cy="634020"/>
          </a:xfrm>
        </p:spPr>
        <p:txBody>
          <a:bodyPr wrap="square">
            <a:spAutoFit/>
          </a:bodyPr>
          <a:lstStyle/>
          <a:p>
            <a:pPr algn="l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Price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ontrols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772400" cy="790345"/>
          </a:xfr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b="1" dirty="0" smtClean="0"/>
              <a:t>Price ceilings </a:t>
            </a:r>
            <a:r>
              <a:rPr lang="en-US" sz="2800" dirty="0" smtClean="0"/>
              <a:t>– a </a:t>
            </a:r>
            <a:r>
              <a:rPr lang="en-US" sz="2800" dirty="0"/>
              <a:t>legally established maximum price a seller can </a:t>
            </a:r>
            <a:r>
              <a:rPr lang="en-US" sz="2800" dirty="0" smtClean="0"/>
              <a:t>charge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2322290"/>
            <a:ext cx="7772400" cy="79034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1" dirty="0" smtClean="0"/>
              <a:t>Price floors </a:t>
            </a:r>
            <a:r>
              <a:rPr lang="en-US" sz="2800" b="0" i="1" dirty="0" smtClean="0"/>
              <a:t>–</a:t>
            </a:r>
            <a:r>
              <a:rPr lang="en-US" sz="2800" b="0" i="1" dirty="0"/>
              <a:t> </a:t>
            </a:r>
            <a:r>
              <a:rPr lang="en-US" sz="2800" b="0" dirty="0" smtClean="0"/>
              <a:t>a </a:t>
            </a:r>
            <a:r>
              <a:rPr lang="en-US" sz="2800" b="0" dirty="0"/>
              <a:t>legally established minimum price a seller can be </a:t>
            </a:r>
            <a:r>
              <a:rPr lang="en-US" sz="2800" b="0" dirty="0" smtClean="0"/>
              <a:t>paid</a:t>
            </a:r>
            <a:endParaRPr lang="en-US" sz="2800" b="0" dirty="0"/>
          </a:p>
        </p:txBody>
      </p:sp>
    </p:spTree>
    <p:extLst>
      <p:ext uri="{BB962C8B-B14F-4D97-AF65-F5344CB8AC3E}">
        <p14:creationId xmlns:p14="http://schemas.microsoft.com/office/powerpoint/2010/main" val="150654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27</TotalTime>
  <Words>945</Words>
  <Application>Microsoft Office PowerPoint</Application>
  <PresentationFormat>On-screen Show (4:3)</PresentationFormat>
  <Paragraphs>199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eStudy</vt:lpstr>
      <vt:lpstr>Chapter 4 Markets in Action</vt:lpstr>
      <vt:lpstr>Demand and Supply</vt:lpstr>
      <vt:lpstr>Supply and Demand</vt:lpstr>
      <vt:lpstr>Supply and Demand</vt:lpstr>
      <vt:lpstr>Supply and Demand</vt:lpstr>
      <vt:lpstr>Supply and Demand</vt:lpstr>
      <vt:lpstr>Supply and Demand</vt:lpstr>
      <vt:lpstr>Supply and Demand</vt:lpstr>
      <vt:lpstr>Price Controls</vt:lpstr>
      <vt:lpstr>PowerPoint Presentation</vt:lpstr>
      <vt:lpstr>Rent Controls</vt:lpstr>
      <vt:lpstr>Examples of price floors</vt:lpstr>
      <vt:lpstr>PowerPoint Presentation</vt:lpstr>
      <vt:lpstr>PowerPoint Presentation</vt:lpstr>
      <vt:lpstr>Lack of Competition </vt:lpstr>
      <vt:lpstr>PowerPoint Presentation</vt:lpstr>
      <vt:lpstr>Externality – A cost or benefit imposed on people other than the consumers and producers of a good or service (third parties). </vt:lpstr>
      <vt:lpstr>PowerPoint Presentation</vt:lpstr>
      <vt:lpstr>PowerPoint Presentation</vt:lpstr>
      <vt:lpstr>Externality Conclusion</vt:lpstr>
      <vt:lpstr>Examples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13</cp:revision>
  <dcterms:created xsi:type="dcterms:W3CDTF">2013-05-05T01:24:28Z</dcterms:created>
  <dcterms:modified xsi:type="dcterms:W3CDTF">2013-08-24T15:23:06Z</dcterms:modified>
</cp:coreProperties>
</file>