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6" r:id="rId1"/>
  </p:sldMasterIdLst>
  <p:notesMasterIdLst>
    <p:notesMasterId r:id="rId22"/>
  </p:notesMasterIdLst>
  <p:sldIdLst>
    <p:sldId id="268" r:id="rId2"/>
    <p:sldId id="278" r:id="rId3"/>
    <p:sldId id="279" r:id="rId4"/>
    <p:sldId id="384" r:id="rId5"/>
    <p:sldId id="402" r:id="rId6"/>
    <p:sldId id="283" r:id="rId7"/>
    <p:sldId id="382" r:id="rId8"/>
    <p:sldId id="287" r:id="rId9"/>
    <p:sldId id="385" r:id="rId10"/>
    <p:sldId id="291" r:id="rId11"/>
    <p:sldId id="386" r:id="rId12"/>
    <p:sldId id="293" r:id="rId13"/>
    <p:sldId id="387" r:id="rId14"/>
    <p:sldId id="397" r:id="rId15"/>
    <p:sldId id="395" r:id="rId16"/>
    <p:sldId id="396" r:id="rId17"/>
    <p:sldId id="301" r:id="rId18"/>
    <p:sldId id="308" r:id="rId19"/>
    <p:sldId id="309" r:id="rId20"/>
    <p:sldId id="31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372" autoAdjust="0"/>
    <p:restoredTop sz="95540" autoAdjust="0"/>
  </p:normalViewPr>
  <p:slideViewPr>
    <p:cSldViewPr snapToGrid="0">
      <p:cViewPr varScale="1">
        <p:scale>
          <a:sx n="84" d="100"/>
          <a:sy n="84" d="100"/>
        </p:scale>
        <p:origin x="-1338" y="-84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C2183-C475-48FA-88DD-E0A0E8C8C89F}" type="slidenum">
              <a:rPr lang="en-US"/>
              <a:pPr/>
              <a:t>11</a:t>
            </a:fld>
            <a:endParaRPr lang="en-US"/>
          </a:p>
        </p:txBody>
      </p:sp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E5BD4258-6569-4DB8-9B95-135D58A1BD85}" type="slidenum">
              <a:rPr lang="en-US" sz="1200">
                <a:cs typeface="Arial" charset="0"/>
              </a:rPr>
              <a:pPr algn="r"/>
              <a:t>11</a:t>
            </a:fld>
            <a:endParaRPr lang="en-US" sz="1200">
              <a:cs typeface="Arial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08C61F-769D-49FD-B666-8D748F923D49}" type="slidenum">
              <a:rPr lang="en-US"/>
              <a:pPr/>
              <a:t>16</a:t>
            </a:fld>
            <a:endParaRPr lang="en-US"/>
          </a:p>
        </p:txBody>
      </p:sp>
      <p:sp>
        <p:nvSpPr>
          <p:cNvPr id="983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E9A44BD1-D10D-4D1C-9FFC-0FEB239185CB}" type="slidenum">
              <a:rPr lang="en-US" sz="1200">
                <a:cs typeface="Arial" charset="0"/>
              </a:rPr>
              <a:pPr algn="r"/>
              <a:t>16</a:t>
            </a:fld>
            <a:endParaRPr lang="en-US" sz="1200">
              <a:cs typeface="Arial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6FDE0-3FEB-4613-9691-7F427F9FD21C}" type="slidenum">
              <a:rPr lang="en-US"/>
              <a:pPr/>
              <a:t>17</a:t>
            </a:fld>
            <a:endParaRPr lang="en-US"/>
          </a:p>
        </p:txBody>
      </p:sp>
      <p:sp>
        <p:nvSpPr>
          <p:cNvPr id="1126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F00F2ADA-7C2C-40CD-B8E3-106D8175BDBA}" type="slidenum">
              <a:rPr lang="en-US" sz="1200">
                <a:cs typeface="Arial" charset="0"/>
              </a:rPr>
              <a:pPr algn="r"/>
              <a:t>17</a:t>
            </a:fld>
            <a:endParaRPr lang="en-US" sz="1200">
              <a:cs typeface="Arial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9C78B-A6FB-4C67-9125-B4F868307D61}" type="slidenum">
              <a:rPr lang="en-US"/>
              <a:pPr/>
              <a:t>18</a:t>
            </a:fld>
            <a:endParaRPr lang="en-US"/>
          </a:p>
        </p:txBody>
      </p:sp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AEC5C5A-CB23-4EA7-AADB-10CEB166C19A}" type="slidenum">
              <a:rPr lang="en-US" sz="1200">
                <a:cs typeface="Arial" charset="0"/>
              </a:rPr>
              <a:pPr algn="r"/>
              <a:t>18</a:t>
            </a:fld>
            <a:endParaRPr lang="en-US" sz="1200">
              <a:cs typeface="Arial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142A8-5949-4D51-AEA1-8E9A490DAD3D}" type="slidenum">
              <a:rPr lang="en-US"/>
              <a:pPr/>
              <a:t>19</a:t>
            </a:fld>
            <a:endParaRPr lang="en-US"/>
          </a:p>
        </p:txBody>
      </p:sp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8A469DDB-942D-4DF7-ACB6-47FC2D7845C4}" type="slidenum">
              <a:rPr lang="en-US" sz="1200">
                <a:cs typeface="Arial" charset="0"/>
              </a:rPr>
              <a:pPr algn="r"/>
              <a:t>19</a:t>
            </a:fld>
            <a:endParaRPr lang="en-US" sz="1200">
              <a:cs typeface="Arial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A32D54-0804-4E17-9BA6-9FACEE8163D9}" type="slidenum">
              <a:rPr lang="en-US"/>
              <a:pPr/>
              <a:t>1</a:t>
            </a:fld>
            <a:endParaRPr lang="en-US"/>
          </a:p>
        </p:txBody>
      </p:sp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EB637B9F-5BAC-461C-9111-5677AB5D1C49}" type="slidenum">
              <a:rPr lang="en-US" sz="1200">
                <a:cs typeface="Arial" charset="0"/>
              </a:rPr>
              <a:pPr algn="r"/>
              <a:t>1</a:t>
            </a:fld>
            <a:endParaRPr lang="en-US" sz="1200">
              <a:cs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A69255-4F44-4DA5-A402-DC14D3DFEDD0}" type="slidenum">
              <a:rPr lang="en-US"/>
              <a:pPr/>
              <a:t>2</a:t>
            </a:fld>
            <a:endParaRPr lang="en-US"/>
          </a:p>
        </p:txBody>
      </p:sp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D35B6BAA-4B02-4429-B19C-14F1AD8E9097}" type="slidenum">
              <a:rPr lang="en-US" sz="1200">
                <a:cs typeface="Arial" charset="0"/>
              </a:rPr>
              <a:pPr algn="r"/>
              <a:t>2</a:t>
            </a:fld>
            <a:endParaRPr lang="en-US" sz="1200">
              <a:cs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FF7A20-ADCA-4259-A032-E1F9D32B6C02}" type="slidenum">
              <a:rPr lang="en-US"/>
              <a:pPr/>
              <a:t>5</a:t>
            </a:fld>
            <a:endParaRPr lang="en-US"/>
          </a:p>
        </p:txBody>
      </p:sp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265EFE1A-0B0B-41AB-8DC0-65AE46512E89}" type="slidenum">
              <a:rPr lang="en-US" sz="1200">
                <a:cs typeface="Arial" charset="0"/>
              </a:rPr>
              <a:pPr algn="r"/>
              <a:t>5</a:t>
            </a:fld>
            <a:endParaRPr lang="en-US" sz="1200">
              <a:cs typeface="Arial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FF7A20-ADCA-4259-A032-E1F9D32B6C02}" type="slidenum">
              <a:rPr lang="en-US"/>
              <a:pPr/>
              <a:t>6</a:t>
            </a:fld>
            <a:endParaRPr lang="en-US"/>
          </a:p>
        </p:txBody>
      </p:sp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265EFE1A-0B0B-41AB-8DC0-65AE46512E89}" type="slidenum">
              <a:rPr lang="en-US" sz="1200">
                <a:cs typeface="Arial" charset="0"/>
              </a:rPr>
              <a:pPr algn="r"/>
              <a:t>6</a:t>
            </a:fld>
            <a:endParaRPr lang="en-US" sz="1200">
              <a:cs typeface="Arial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FFCF7-6FA9-4FFF-A48F-7732296A9F8C}" type="slidenum">
              <a:rPr lang="en-US"/>
              <a:pPr/>
              <a:t>7</a:t>
            </a:fld>
            <a:endParaRPr lang="en-US"/>
          </a:p>
        </p:txBody>
      </p:sp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B6E5427E-3616-4F53-AE9F-935274638965}" type="slidenum">
              <a:rPr lang="en-US" sz="1200">
                <a:cs typeface="Arial" charset="0"/>
              </a:rPr>
              <a:pPr algn="r"/>
              <a:t>7</a:t>
            </a:fld>
            <a:endParaRPr lang="en-US" sz="1200">
              <a:cs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FFCF7-6FA9-4FFF-A48F-7732296A9F8C}" type="slidenum">
              <a:rPr lang="en-US"/>
              <a:pPr/>
              <a:t>8</a:t>
            </a:fld>
            <a:endParaRPr lang="en-US"/>
          </a:p>
        </p:txBody>
      </p:sp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B6E5427E-3616-4F53-AE9F-935274638965}" type="slidenum">
              <a:rPr lang="en-US" sz="1200">
                <a:cs typeface="Arial" charset="0"/>
              </a:rPr>
              <a:pPr algn="r"/>
              <a:t>8</a:t>
            </a:fld>
            <a:endParaRPr lang="en-US" sz="1200">
              <a:cs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B3EFF-0282-40A2-A180-8596BFAFE1BF}" type="slidenum">
              <a:rPr lang="en-US"/>
              <a:pPr/>
              <a:t>9</a:t>
            </a:fld>
            <a:endParaRPr lang="en-US"/>
          </a:p>
        </p:txBody>
      </p:sp>
      <p:sp>
        <p:nvSpPr>
          <p:cNvPr id="77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3BC66C2E-DE79-40F9-BA9D-FD30227C15E8}" type="slidenum">
              <a:rPr lang="en-US" sz="1200">
                <a:cs typeface="Arial" charset="0"/>
              </a:rPr>
              <a:pPr algn="r"/>
              <a:t>9</a:t>
            </a:fld>
            <a:endParaRPr lang="en-US" sz="1200">
              <a:cs typeface="Arial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B3EFF-0282-40A2-A180-8596BFAFE1BF}" type="slidenum">
              <a:rPr lang="en-US"/>
              <a:pPr/>
              <a:t>10</a:t>
            </a:fld>
            <a:endParaRPr lang="en-US"/>
          </a:p>
        </p:txBody>
      </p:sp>
      <p:sp>
        <p:nvSpPr>
          <p:cNvPr id="77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3BC66C2E-DE79-40F9-BA9D-FD30227C15E8}" type="slidenum">
              <a:rPr lang="en-US" sz="1200">
                <a:cs typeface="Arial" charset="0"/>
              </a:rPr>
              <a:pPr algn="r"/>
              <a:t>10</a:t>
            </a:fld>
            <a:endParaRPr lang="en-US" sz="1200">
              <a:cs typeface="Arial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38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5216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1902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opyright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michael .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roberson@eStudy.us</a:t>
            </a:r>
            <a:r>
              <a:rPr lang="en-US" sz="900" baseline="0" dirty="0" smtClean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708" r:id="rId15"/>
    <p:sldLayoutId id="2147483709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0.bin"/><Relationship Id="rId4" Type="http://schemas.openxmlformats.org/officeDocument/2006/relationships/hyperlink" Target="../../../../Program%20Files/TurningPoint/2003/Questions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Program%20Files/TurningPoint/2003/Question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hyperlink" Target="../../../../Program%20Files/TurningPoint/2003/Questions.html" TargetMode="External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hyperlink" Target="../../../../Program%20Files/TurningPoint/2003/Questions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.xml"/><Relationship Id="rId4" Type="http://schemas.openxmlformats.org/officeDocument/2006/relationships/hyperlink" Target="../../../../Program%20Files/TurningPoint/2003/Question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01775"/>
            <a:ext cx="9144000" cy="1470025"/>
          </a:xfrm>
        </p:spPr>
        <p:txBody>
          <a:bodyPr/>
          <a:lstStyle/>
          <a:p>
            <a:r>
              <a:rPr lang="en-US" sz="4600" b="0" dirty="0">
                <a:solidFill>
                  <a:schemeClr val="tx1"/>
                </a:solidFill>
                <a:effectLst/>
              </a:rPr>
              <a:t>Elasticity and its Application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97243" y="304070"/>
            <a:ext cx="4302177" cy="700269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5000"/>
              </a:lnSpc>
            </a:pPr>
            <a:r>
              <a:rPr lang="en-US" sz="3500" dirty="0" smtClean="0">
                <a:solidFill>
                  <a:srgbClr val="777777"/>
                </a:solidFill>
              </a:rPr>
              <a:t>Elasticity of Gasoline</a:t>
            </a:r>
            <a:endParaRPr lang="en-US" sz="3500" dirty="0">
              <a:solidFill>
                <a:srgbClr val="777777"/>
              </a:solidFill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9705" y="1730037"/>
            <a:ext cx="3931795" cy="1178055"/>
          </a:xfrm>
        </p:spPr>
        <p:txBody>
          <a:bodyPr/>
          <a:lstStyle/>
          <a:p>
            <a:pPr marL="0" indent="0">
              <a:buNone/>
            </a:pPr>
            <a:r>
              <a:rPr lang="en-US" sz="2700" dirty="0" smtClean="0"/>
              <a:t>When price doubles:</a:t>
            </a:r>
            <a:endParaRPr lang="en-US" sz="2700" dirty="0"/>
          </a:p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 smtClean="0"/>
              <a:t>Tomorrow you will:</a:t>
            </a:r>
            <a:endParaRPr lang="en-US" dirty="0"/>
          </a:p>
        </p:txBody>
      </p:sp>
      <p:sp>
        <p:nvSpPr>
          <p:cNvPr id="7680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2400" y="1056080"/>
            <a:ext cx="8458200" cy="62281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5000"/>
              </a:lnSpc>
            </a:pPr>
            <a:r>
              <a:rPr lang="en-US" sz="3500" dirty="0" smtClean="0"/>
              <a:t>Time Horizon and</a:t>
            </a:r>
            <a:r>
              <a:rPr lang="en-US" sz="3500" dirty="0" smtClean="0"/>
              <a:t> Gasoline Elasticity</a:t>
            </a:r>
            <a:endParaRPr lang="en-US" sz="35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2206" y="3247240"/>
            <a:ext cx="6997905" cy="78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 smtClean="0"/>
              <a:t>With in the next few months you may: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444051" y="2724481"/>
            <a:ext cx="4558259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Purchase about the same amount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431561" y="376129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Purchase a more fuel efficient car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434061" y="413854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Car pool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4706" y="4583850"/>
            <a:ext cx="6997905" cy="78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 smtClean="0"/>
              <a:t>Over the next few years you may: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434061" y="509790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Move closer to work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436561" y="547515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Find a job closer to home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10269" y="2143593"/>
            <a:ext cx="942610" cy="3651309"/>
            <a:chOff x="7210269" y="2143593"/>
            <a:chExt cx="942610" cy="3651309"/>
          </a:xfrm>
        </p:grpSpPr>
        <p:sp>
          <p:nvSpPr>
            <p:cNvPr id="2" name="Down Arrow 1"/>
            <p:cNvSpPr/>
            <p:nvPr/>
          </p:nvSpPr>
          <p:spPr>
            <a:xfrm>
              <a:off x="7210269" y="2143593"/>
              <a:ext cx="242342" cy="365130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/>
            <p:cNvSpPr txBox="1">
              <a:spLocks noChangeArrowheads="1"/>
            </p:cNvSpPr>
            <p:nvPr/>
          </p:nvSpPr>
          <p:spPr>
            <a:xfrm rot="5400000">
              <a:off x="6101061" y="3608173"/>
              <a:ext cx="3403368" cy="700269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5000"/>
                </a:lnSpc>
              </a:pPr>
              <a:r>
                <a:rPr lang="en-US" sz="2800" dirty="0" smtClean="0"/>
                <a:t>Increasingly  Elasticity</a:t>
              </a:r>
              <a:endParaRPr lang="en-US" sz="2800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bldLvl="5"/>
      <p:bldP spid="8" grpId="0" build="p" bldLvl="5"/>
      <p:bldP spid="12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97243" y="304070"/>
            <a:ext cx="4302177" cy="700269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5000"/>
              </a:lnSpc>
            </a:pPr>
            <a:r>
              <a:rPr lang="en-US" sz="3500" dirty="0" smtClean="0">
                <a:solidFill>
                  <a:srgbClr val="777777"/>
                </a:solidFill>
              </a:rPr>
              <a:t>Elasticity of Gasoline</a:t>
            </a:r>
            <a:endParaRPr lang="en-US" sz="3500" dirty="0">
              <a:solidFill>
                <a:srgbClr val="777777"/>
              </a:solidFill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9705" y="1730037"/>
            <a:ext cx="5906125" cy="1178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 smtClean="0"/>
              <a:t>When price doubles:</a:t>
            </a:r>
            <a:endParaRPr lang="en-US" sz="2700" dirty="0"/>
          </a:p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/>
              <a:t>a</a:t>
            </a:r>
            <a:r>
              <a:rPr lang="en-US" dirty="0" smtClean="0"/>
              <a:t>nd you live in the country:</a:t>
            </a:r>
            <a:endParaRPr lang="en-US" dirty="0"/>
          </a:p>
        </p:txBody>
      </p:sp>
      <p:sp>
        <p:nvSpPr>
          <p:cNvPr id="7680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2400" y="1056080"/>
            <a:ext cx="6038538" cy="8032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5000"/>
              </a:lnSpc>
            </a:pPr>
            <a:r>
              <a:rPr lang="en-US" sz="3500" dirty="0" smtClean="0"/>
              <a:t>Available Gasoline Substitutes</a:t>
            </a:r>
            <a:endParaRPr lang="en-US" sz="35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2206" y="3247240"/>
            <a:ext cx="6997905" cy="78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 smtClean="0"/>
              <a:t>or you live in a small city: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444051" y="2724481"/>
            <a:ext cx="4558259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Purchase about the same amount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431561" y="376129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Ride a bike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434061" y="4138541"/>
            <a:ext cx="5523875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Car pool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4706" y="4583850"/>
            <a:ext cx="6997905" cy="785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4538" lvl="1">
              <a:lnSpc>
                <a:spcPct val="105000"/>
              </a:lnSpc>
              <a:spcBef>
                <a:spcPct val="30000"/>
              </a:spcBef>
            </a:pPr>
            <a:r>
              <a:rPr lang="en-US" dirty="0" smtClean="0"/>
              <a:t>or you live in a large city: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434061" y="5097901"/>
            <a:ext cx="2759437" cy="6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Car pool (HOV)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436562" y="5475151"/>
            <a:ext cx="2183564" cy="537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Train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210269" y="2143593"/>
            <a:ext cx="942610" cy="3651309"/>
            <a:chOff x="7210269" y="2143593"/>
            <a:chExt cx="942610" cy="3651309"/>
          </a:xfrm>
        </p:grpSpPr>
        <p:sp>
          <p:nvSpPr>
            <p:cNvPr id="2" name="Down Arrow 1"/>
            <p:cNvSpPr/>
            <p:nvPr/>
          </p:nvSpPr>
          <p:spPr>
            <a:xfrm>
              <a:off x="7210269" y="2143593"/>
              <a:ext cx="242342" cy="365130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/>
            <p:cNvSpPr txBox="1">
              <a:spLocks noChangeArrowheads="1"/>
            </p:cNvSpPr>
            <p:nvPr/>
          </p:nvSpPr>
          <p:spPr>
            <a:xfrm rot="5400000">
              <a:off x="6126493" y="3612721"/>
              <a:ext cx="3352504" cy="700269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05000"/>
                </a:lnSpc>
              </a:pPr>
              <a:r>
                <a:rPr lang="en-US" sz="2800" dirty="0" smtClean="0"/>
                <a:t>Increasingly  Elasticity</a:t>
              </a:r>
              <a:endParaRPr lang="en-US" sz="2800" dirty="0"/>
            </a:p>
          </p:txBody>
        </p:sp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431561" y="5869852"/>
            <a:ext cx="1986196" cy="537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Bus</a:t>
            </a:r>
          </a:p>
        </p:txBody>
      </p:sp>
    </p:spTree>
    <p:extLst>
      <p:ext uri="{BB962C8B-B14F-4D97-AF65-F5344CB8AC3E}">
        <p14:creationId xmlns:p14="http://schemas.microsoft.com/office/powerpoint/2010/main" val="239533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bldLvl="5"/>
      <p:bldP spid="8" grpId="0" build="p" bldLvl="5"/>
      <p:bldP spid="12" grpId="0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852472" y="252413"/>
            <a:ext cx="5066676" cy="6810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777777"/>
                </a:solidFill>
              </a:rPr>
              <a:t>Price Elasticity of Demand</a:t>
            </a:r>
            <a:endParaRPr lang="en-US" sz="3600" dirty="0">
              <a:solidFill>
                <a:srgbClr val="777777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2667152"/>
            <a:ext cx="8919148" cy="562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en-US" dirty="0" smtClean="0"/>
              <a:t>the steeper the demand curve, the lower the elasticity 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2132408"/>
            <a:ext cx="8919148" cy="562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en-US" dirty="0" smtClean="0"/>
              <a:t>the flatter the demand curve, the greater the elasticity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400423" y="1085005"/>
            <a:ext cx="7386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>
                <a:latin typeface="+mn-lt"/>
              </a:rPr>
              <a:t>Price elasticity of demand is closely related to the slope of the demand curve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99423" y="3503734"/>
            <a:ext cx="3246944" cy="3018920"/>
            <a:chOff x="799423" y="3503734"/>
            <a:chExt cx="3246944" cy="3018920"/>
          </a:xfrm>
        </p:grpSpPr>
        <p:grpSp>
          <p:nvGrpSpPr>
            <p:cNvPr id="10" name="Group 9"/>
            <p:cNvGrpSpPr/>
            <p:nvPr/>
          </p:nvGrpSpPr>
          <p:grpSpPr>
            <a:xfrm>
              <a:off x="799423" y="4100634"/>
              <a:ext cx="2985719" cy="2422020"/>
              <a:chOff x="791796" y="1292500"/>
              <a:chExt cx="3994949" cy="3272003"/>
            </a:xfrm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1210108" y="1292500"/>
                <a:ext cx="3535363" cy="2825750"/>
                <a:chOff x="3049" y="1227"/>
                <a:chExt cx="2227" cy="1780"/>
              </a:xfrm>
            </p:grpSpPr>
            <p:grpSp>
              <p:nvGrpSpPr>
                <p:cNvPr id="34" name="Group 6"/>
                <p:cNvGrpSpPr>
                  <a:grpSpLocks/>
                </p:cNvGrpSpPr>
                <p:nvPr/>
              </p:nvGrpSpPr>
              <p:grpSpPr bwMode="auto">
                <a:xfrm>
                  <a:off x="3421" y="1302"/>
                  <a:ext cx="1661" cy="1413"/>
                  <a:chOff x="1098" y="1361"/>
                  <a:chExt cx="2116" cy="2027"/>
                </a:xfrm>
              </p:grpSpPr>
              <p:sp>
                <p:nvSpPr>
                  <p:cNvPr id="37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1102" y="1361"/>
                    <a:ext cx="0" cy="202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1098" y="3388"/>
                    <a:ext cx="211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049" y="1227"/>
                  <a:ext cx="47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P</a:t>
                  </a:r>
                </a:p>
              </p:txBody>
            </p:sp>
            <p:sp>
              <p:nvSpPr>
                <p:cNvPr id="3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889" y="2719"/>
                  <a:ext cx="38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Q</a:t>
                  </a:r>
                </a:p>
              </p:txBody>
            </p:sp>
          </p:grpSp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2153083" y="1583013"/>
                <a:ext cx="2633662" cy="1722437"/>
                <a:chOff x="3643" y="1410"/>
                <a:chExt cx="1659" cy="1085"/>
              </a:xfrm>
            </p:grpSpPr>
            <p:sp>
              <p:nvSpPr>
                <p:cNvPr id="32" name="Line 12"/>
                <p:cNvSpPr>
                  <a:spLocks noChangeShapeType="1"/>
                </p:cNvSpPr>
                <p:nvPr/>
              </p:nvSpPr>
              <p:spPr bwMode="auto">
                <a:xfrm>
                  <a:off x="3643" y="1410"/>
                  <a:ext cx="1379" cy="919"/>
                </a:xfrm>
                <a:prstGeom prst="line">
                  <a:avLst/>
                </a:prstGeom>
                <a:noFill/>
                <a:ln w="3810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915" y="2207"/>
                  <a:ext cx="38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D</a:t>
                  </a:r>
                </a:p>
              </p:txBody>
            </p:sp>
          </p:grpSp>
          <p:grpSp>
            <p:nvGrpSpPr>
              <p:cNvPr id="13" name="Group 55"/>
              <p:cNvGrpSpPr>
                <a:grpSpLocks/>
              </p:cNvGrpSpPr>
              <p:nvPr/>
            </p:nvGrpSpPr>
            <p:grpSpPr bwMode="auto">
              <a:xfrm>
                <a:off x="2564250" y="2060852"/>
                <a:ext cx="681038" cy="2043114"/>
                <a:chOff x="4042" y="2148"/>
                <a:chExt cx="429" cy="1287"/>
              </a:xfrm>
            </p:grpSpPr>
            <p:sp>
              <p:nvSpPr>
                <p:cNvPr id="30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042" y="3147"/>
                  <a:ext cx="42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sz="1600" b="1" i="1" dirty="0">
                      <a:cs typeface="Arial" charset="0"/>
                    </a:rPr>
                    <a:t>Q</a:t>
                  </a:r>
                  <a:r>
                    <a:rPr lang="en-US" sz="1600" b="1" baseline="-25000" dirty="0"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31" name="Line 20"/>
                <p:cNvSpPr>
                  <a:spLocks noChangeShapeType="1"/>
                </p:cNvSpPr>
                <p:nvPr/>
              </p:nvSpPr>
              <p:spPr bwMode="auto">
                <a:xfrm>
                  <a:off x="4230" y="2148"/>
                  <a:ext cx="0" cy="1004"/>
                </a:xfrm>
                <a:prstGeom prst="line">
                  <a:avLst/>
                </a:prstGeom>
                <a:noFill/>
                <a:ln w="9525">
                  <a:solidFill>
                    <a:srgbClr val="777777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54"/>
              <p:cNvGrpSpPr>
                <a:grpSpLocks/>
              </p:cNvGrpSpPr>
              <p:nvPr/>
            </p:nvGrpSpPr>
            <p:grpSpPr bwMode="auto">
              <a:xfrm>
                <a:off x="1210108" y="1817963"/>
                <a:ext cx="1720850" cy="457200"/>
                <a:chOff x="3189" y="1995"/>
                <a:chExt cx="1084" cy="288"/>
              </a:xfrm>
            </p:grpSpPr>
            <p:sp>
              <p:nvSpPr>
                <p:cNvPr id="27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189" y="1995"/>
                  <a:ext cx="37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>
                    <a:spcBef>
                      <a:spcPct val="50000"/>
                    </a:spcBef>
                  </a:pPr>
                  <a:r>
                    <a:rPr lang="en-US" sz="1600" b="1" i="1" dirty="0">
                      <a:cs typeface="Arial" charset="0"/>
                    </a:rPr>
                    <a:t>P</a:t>
                  </a:r>
                  <a:r>
                    <a:rPr lang="en-US" sz="1600" b="1" baseline="-25000" dirty="0"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28" name="Line 19"/>
                <p:cNvSpPr>
                  <a:spLocks noChangeShapeType="1"/>
                </p:cNvSpPr>
                <p:nvPr/>
              </p:nvSpPr>
              <p:spPr bwMode="auto">
                <a:xfrm>
                  <a:off x="3562" y="2146"/>
                  <a:ext cx="668" cy="0"/>
                </a:xfrm>
                <a:prstGeom prst="line">
                  <a:avLst/>
                </a:prstGeom>
                <a:noFill/>
                <a:ln w="9525">
                  <a:solidFill>
                    <a:srgbClr val="777777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Oval 23"/>
                <p:cNvSpPr>
                  <a:spLocks noChangeArrowheads="1"/>
                </p:cNvSpPr>
                <p:nvPr/>
              </p:nvSpPr>
              <p:spPr bwMode="auto">
                <a:xfrm>
                  <a:off x="4185" y="2100"/>
                  <a:ext cx="88" cy="87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cs typeface="Arial" charset="0"/>
                  </a:endParaRPr>
                </a:p>
              </p:txBody>
            </p:sp>
          </p:grpSp>
          <p:grpSp>
            <p:nvGrpSpPr>
              <p:cNvPr id="15" name="Group 53"/>
              <p:cNvGrpSpPr>
                <a:grpSpLocks/>
              </p:cNvGrpSpPr>
              <p:nvPr/>
            </p:nvGrpSpPr>
            <p:grpSpPr bwMode="auto">
              <a:xfrm>
                <a:off x="1192645" y="2337077"/>
                <a:ext cx="2768600" cy="1770064"/>
                <a:chOff x="3178" y="2322"/>
                <a:chExt cx="1744" cy="1115"/>
              </a:xfrm>
            </p:grpSpPr>
            <p:grpSp>
              <p:nvGrpSpPr>
                <p:cNvPr id="20" name="Group 25"/>
                <p:cNvGrpSpPr>
                  <a:grpSpLocks/>
                </p:cNvGrpSpPr>
                <p:nvPr/>
              </p:nvGrpSpPr>
              <p:grpSpPr bwMode="auto">
                <a:xfrm>
                  <a:off x="3178" y="2322"/>
                  <a:ext cx="1744" cy="1115"/>
                  <a:chOff x="3038" y="1885"/>
                  <a:chExt cx="1744" cy="1115"/>
                </a:xfrm>
              </p:grpSpPr>
              <p:sp>
                <p:nvSpPr>
                  <p:cNvPr id="22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38" y="1885"/>
                    <a:ext cx="3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r">
                      <a:spcBef>
                        <a:spcPct val="50000"/>
                      </a:spcBef>
                    </a:pPr>
                    <a:r>
                      <a:rPr lang="en-US" sz="1600" b="1" i="1" dirty="0">
                        <a:cs typeface="Arial" charset="0"/>
                      </a:rPr>
                      <a:t>P</a:t>
                    </a:r>
                    <a:r>
                      <a:rPr lang="en-US" sz="1600" b="1" baseline="-25000" dirty="0"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2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97" y="2712"/>
                    <a:ext cx="38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1600" b="1" i="1" dirty="0">
                        <a:cs typeface="Arial" charset="0"/>
                      </a:rPr>
                      <a:t>Q</a:t>
                    </a:r>
                    <a:r>
                      <a:rPr lang="en-US" sz="1600" b="1" baseline="-25000" dirty="0">
                        <a:cs typeface="Arial" charset="0"/>
                      </a:rPr>
                      <a:t>1</a:t>
                    </a:r>
                  </a:p>
                </p:txBody>
              </p:sp>
              <p:grpSp>
                <p:nvGrpSpPr>
                  <p:cNvPr id="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3423" y="2032"/>
                    <a:ext cx="1152" cy="680"/>
                    <a:chOff x="357" y="2450"/>
                    <a:chExt cx="795" cy="646"/>
                  </a:xfrm>
                </p:grpSpPr>
                <p:sp>
                  <p:nvSpPr>
                    <p:cNvPr id="25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7" y="2450"/>
                      <a:ext cx="795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77777"/>
                      </a:solidFill>
                      <a:prstDash val="lg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2451"/>
                      <a:ext cx="0" cy="6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77777"/>
                      </a:solidFill>
                      <a:prstDash val="lg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21" name="Oval 33"/>
                <p:cNvSpPr>
                  <a:spLocks noChangeArrowheads="1"/>
                </p:cNvSpPr>
                <p:nvPr/>
              </p:nvSpPr>
              <p:spPr bwMode="auto">
                <a:xfrm>
                  <a:off x="4668" y="2421"/>
                  <a:ext cx="88" cy="87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cs typeface="Arial" charset="0"/>
                  </a:endParaRPr>
                </a:p>
              </p:txBody>
            </p:sp>
          </p:grpSp>
          <p:sp>
            <p:nvSpPr>
              <p:cNvPr id="16" name="Line 34"/>
              <p:cNvSpPr>
                <a:spLocks noChangeShapeType="1"/>
              </p:cNvSpPr>
              <p:nvPr/>
            </p:nvSpPr>
            <p:spPr bwMode="auto">
              <a:xfrm flipH="1" flipV="1">
                <a:off x="1957819" y="2097022"/>
                <a:ext cx="0" cy="446088"/>
              </a:xfrm>
              <a:prstGeom prst="line">
                <a:avLst/>
              </a:prstGeom>
              <a:noFill/>
              <a:ln w="38100">
                <a:solidFill>
                  <a:schemeClr val="accent3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35"/>
              <p:cNvSpPr>
                <a:spLocks noChangeShapeType="1"/>
              </p:cNvSpPr>
              <p:nvPr/>
            </p:nvSpPr>
            <p:spPr bwMode="auto">
              <a:xfrm rot="16200000" flipV="1">
                <a:off x="3253126" y="3145113"/>
                <a:ext cx="1" cy="69532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 Box 36"/>
              <p:cNvSpPr txBox="1">
                <a:spLocks noChangeArrowheads="1"/>
              </p:cNvSpPr>
              <p:nvPr/>
            </p:nvSpPr>
            <p:spPr bwMode="auto">
              <a:xfrm rot="16200000">
                <a:off x="-36337" y="2507273"/>
                <a:ext cx="2109257" cy="4529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 i="1" dirty="0" smtClean="0">
                    <a:cs typeface="Arial" charset="0"/>
                  </a:rPr>
                  <a:t>P</a:t>
                </a:r>
                <a:r>
                  <a:rPr lang="en-US" sz="1600" dirty="0" smtClean="0">
                    <a:cs typeface="Arial" charset="0"/>
                  </a:rPr>
                  <a:t> rises </a:t>
                </a:r>
                <a:r>
                  <a:rPr lang="en-US" sz="1600" dirty="0">
                    <a:cs typeface="Arial" charset="0"/>
                  </a:rPr>
                  <a:t>by 10%</a:t>
                </a:r>
              </a:p>
            </p:txBody>
          </p:sp>
          <p:sp>
            <p:nvSpPr>
              <p:cNvPr id="19" name="Text Box 37"/>
              <p:cNvSpPr txBox="1">
                <a:spLocks noChangeArrowheads="1"/>
              </p:cNvSpPr>
              <p:nvPr/>
            </p:nvSpPr>
            <p:spPr bwMode="auto">
              <a:xfrm>
                <a:off x="2153085" y="4107137"/>
                <a:ext cx="2189161" cy="4573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 i="1" dirty="0" smtClean="0">
                    <a:cs typeface="Arial" charset="0"/>
                  </a:rPr>
                  <a:t>Q</a:t>
                </a:r>
                <a:r>
                  <a:rPr lang="en-US" sz="1600" dirty="0" smtClean="0">
                    <a:cs typeface="Arial" charset="0"/>
                  </a:rPr>
                  <a:t> </a:t>
                </a:r>
                <a:r>
                  <a:rPr lang="en-US" sz="1600" dirty="0">
                    <a:cs typeface="Arial" charset="0"/>
                  </a:rPr>
                  <a:t>falls by </a:t>
                </a:r>
                <a:r>
                  <a:rPr lang="en-US" sz="1600" dirty="0" smtClean="0">
                    <a:cs typeface="Arial" charset="0"/>
                  </a:rPr>
                  <a:t>20%</a:t>
                </a:r>
                <a:endParaRPr lang="en-US" sz="1600" dirty="0">
                  <a:cs typeface="Arial" charset="0"/>
                </a:endParaRPr>
              </a:p>
            </p:txBody>
          </p:sp>
        </p:grpSp>
        <p:graphicFrame>
          <p:nvGraphicFramePr>
            <p:cNvPr id="70" name="Object 6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2290911"/>
                </p:ext>
              </p:extLst>
            </p:nvPr>
          </p:nvGraphicFramePr>
          <p:xfrm>
            <a:off x="1400137" y="3503734"/>
            <a:ext cx="1163637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76" name="Equation" r:id="rId5" imgW="444240" imgH="228600" progId="Equation.3">
                    <p:embed/>
                  </p:oleObj>
                </mc:Choice>
                <mc:Fallback>
                  <p:oleObj name="Equation" r:id="rId5" imgW="4442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0137" y="3503734"/>
                          <a:ext cx="1163637" cy="596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" name="Rectangle 70"/>
            <p:cNvSpPr/>
            <p:nvPr/>
          </p:nvSpPr>
          <p:spPr>
            <a:xfrm>
              <a:off x="2637840" y="3510720"/>
              <a:ext cx="140852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+mn-lt"/>
                </a:rPr>
                <a:t>i</a:t>
              </a:r>
              <a:r>
                <a:rPr lang="en-US" sz="2800" dirty="0" smtClean="0">
                  <a:latin typeface="+mn-lt"/>
                </a:rPr>
                <a:t>s Elastic</a:t>
              </a:r>
              <a:endParaRPr lang="en-US" sz="2800" dirty="0">
                <a:latin typeface="+mn-lt"/>
              </a:endParaRPr>
            </a:p>
          </p:txBody>
        </p:sp>
      </p:grpSp>
      <p:grpSp>
        <p:nvGrpSpPr>
          <p:cNvPr id="80896" name="Group 80895"/>
          <p:cNvGrpSpPr/>
          <p:nvPr/>
        </p:nvGrpSpPr>
        <p:grpSpPr>
          <a:xfrm>
            <a:off x="5315437" y="3497030"/>
            <a:ext cx="3060326" cy="2973272"/>
            <a:chOff x="5315437" y="3497030"/>
            <a:chExt cx="3060326" cy="2973272"/>
          </a:xfrm>
        </p:grpSpPr>
        <p:grpSp>
          <p:nvGrpSpPr>
            <p:cNvPr id="39" name="Group 38"/>
            <p:cNvGrpSpPr/>
            <p:nvPr/>
          </p:nvGrpSpPr>
          <p:grpSpPr>
            <a:xfrm>
              <a:off x="5315437" y="4048282"/>
              <a:ext cx="2954872" cy="2422020"/>
              <a:chOff x="791796" y="1292500"/>
              <a:chExt cx="3953675" cy="3272003"/>
            </a:xfrm>
          </p:grpSpPr>
          <p:grpSp>
            <p:nvGrpSpPr>
              <p:cNvPr id="40" name="Group 5"/>
              <p:cNvGrpSpPr>
                <a:grpSpLocks/>
              </p:cNvGrpSpPr>
              <p:nvPr/>
            </p:nvGrpSpPr>
            <p:grpSpPr bwMode="auto">
              <a:xfrm>
                <a:off x="1210108" y="1292500"/>
                <a:ext cx="3535363" cy="2825750"/>
                <a:chOff x="3049" y="1227"/>
                <a:chExt cx="2227" cy="1780"/>
              </a:xfrm>
            </p:grpSpPr>
            <p:grpSp>
              <p:nvGrpSpPr>
                <p:cNvPr id="63" name="Group 6"/>
                <p:cNvGrpSpPr>
                  <a:grpSpLocks/>
                </p:cNvGrpSpPr>
                <p:nvPr/>
              </p:nvGrpSpPr>
              <p:grpSpPr bwMode="auto">
                <a:xfrm>
                  <a:off x="3421" y="1302"/>
                  <a:ext cx="1661" cy="1413"/>
                  <a:chOff x="1098" y="1361"/>
                  <a:chExt cx="2116" cy="2027"/>
                </a:xfrm>
              </p:grpSpPr>
              <p:sp>
                <p:nvSpPr>
                  <p:cNvPr id="66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1102" y="1361"/>
                    <a:ext cx="0" cy="202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1098" y="3388"/>
                    <a:ext cx="211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049" y="1227"/>
                  <a:ext cx="47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P</a:t>
                  </a:r>
                </a:p>
              </p:txBody>
            </p:sp>
            <p:sp>
              <p:nvSpPr>
                <p:cNvPr id="6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889" y="2719"/>
                  <a:ext cx="38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Q</a:t>
                  </a:r>
                </a:p>
              </p:txBody>
            </p:sp>
          </p:grpSp>
          <p:grpSp>
            <p:nvGrpSpPr>
              <p:cNvPr id="41" name="Group 11"/>
              <p:cNvGrpSpPr>
                <a:grpSpLocks/>
              </p:cNvGrpSpPr>
              <p:nvPr/>
            </p:nvGrpSpPr>
            <p:grpSpPr bwMode="auto">
              <a:xfrm>
                <a:off x="2349934" y="1521100"/>
                <a:ext cx="1917700" cy="1993899"/>
                <a:chOff x="3767" y="1371"/>
                <a:chExt cx="1208" cy="1256"/>
              </a:xfrm>
            </p:grpSpPr>
            <p:sp>
              <p:nvSpPr>
                <p:cNvPr id="61" name="Line 12"/>
                <p:cNvSpPr>
                  <a:spLocks noChangeShapeType="1"/>
                </p:cNvSpPr>
                <p:nvPr/>
              </p:nvSpPr>
              <p:spPr bwMode="auto">
                <a:xfrm>
                  <a:off x="3767" y="1371"/>
                  <a:ext cx="805" cy="1242"/>
                </a:xfrm>
                <a:prstGeom prst="line">
                  <a:avLst/>
                </a:prstGeom>
                <a:noFill/>
                <a:ln w="38100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588" y="2339"/>
                  <a:ext cx="38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b="1" i="1" dirty="0">
                      <a:cs typeface="Arial" charset="0"/>
                    </a:rPr>
                    <a:t>D</a:t>
                  </a:r>
                </a:p>
              </p:txBody>
            </p:sp>
          </p:grpSp>
          <p:grpSp>
            <p:nvGrpSpPr>
              <p:cNvPr id="42" name="Group 55"/>
              <p:cNvGrpSpPr>
                <a:grpSpLocks/>
              </p:cNvGrpSpPr>
              <p:nvPr/>
            </p:nvGrpSpPr>
            <p:grpSpPr bwMode="auto">
              <a:xfrm>
                <a:off x="2461060" y="2060852"/>
                <a:ext cx="681038" cy="2043114"/>
                <a:chOff x="3977" y="2148"/>
                <a:chExt cx="429" cy="1287"/>
              </a:xfrm>
            </p:grpSpPr>
            <p:sp>
              <p:nvSpPr>
                <p:cNvPr id="5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977" y="3147"/>
                  <a:ext cx="42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sz="1600" b="1" i="1" dirty="0">
                      <a:cs typeface="Arial" charset="0"/>
                    </a:rPr>
                    <a:t>Q</a:t>
                  </a:r>
                  <a:r>
                    <a:rPr lang="en-US" sz="1600" b="1" baseline="-25000" dirty="0"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60" name="Line 20"/>
                <p:cNvSpPr>
                  <a:spLocks noChangeShapeType="1"/>
                </p:cNvSpPr>
                <p:nvPr/>
              </p:nvSpPr>
              <p:spPr bwMode="auto">
                <a:xfrm>
                  <a:off x="4151" y="2148"/>
                  <a:ext cx="0" cy="1004"/>
                </a:xfrm>
                <a:prstGeom prst="line">
                  <a:avLst/>
                </a:prstGeom>
                <a:noFill/>
                <a:ln w="9525">
                  <a:solidFill>
                    <a:srgbClr val="777777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54"/>
              <p:cNvGrpSpPr>
                <a:grpSpLocks/>
              </p:cNvGrpSpPr>
              <p:nvPr/>
            </p:nvGrpSpPr>
            <p:grpSpPr bwMode="auto">
              <a:xfrm>
                <a:off x="1210110" y="1843363"/>
                <a:ext cx="1592263" cy="457200"/>
                <a:chOff x="3189" y="2011"/>
                <a:chExt cx="1003" cy="288"/>
              </a:xfrm>
            </p:grpSpPr>
            <p:sp>
              <p:nvSpPr>
                <p:cNvPr id="56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189" y="2011"/>
                  <a:ext cx="37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>
                    <a:spcBef>
                      <a:spcPct val="50000"/>
                    </a:spcBef>
                  </a:pPr>
                  <a:r>
                    <a:rPr lang="en-US" sz="1600" b="1" i="1" dirty="0">
                      <a:cs typeface="Arial" charset="0"/>
                    </a:rPr>
                    <a:t>P</a:t>
                  </a:r>
                  <a:r>
                    <a:rPr lang="en-US" sz="1600" b="1" baseline="-25000" dirty="0"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57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562" y="2174"/>
                  <a:ext cx="577" cy="7"/>
                </a:xfrm>
                <a:prstGeom prst="line">
                  <a:avLst/>
                </a:prstGeom>
                <a:noFill/>
                <a:ln w="9525">
                  <a:solidFill>
                    <a:srgbClr val="777777"/>
                  </a:solidFill>
                  <a:prstDash val="lg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Oval 23"/>
                <p:cNvSpPr>
                  <a:spLocks noChangeArrowheads="1"/>
                </p:cNvSpPr>
                <p:nvPr/>
              </p:nvSpPr>
              <p:spPr bwMode="auto">
                <a:xfrm>
                  <a:off x="4104" y="2138"/>
                  <a:ext cx="88" cy="87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cs typeface="Arial" charset="0"/>
                  </a:endParaRPr>
                </a:p>
              </p:txBody>
            </p:sp>
          </p:grpSp>
          <p:grpSp>
            <p:nvGrpSpPr>
              <p:cNvPr id="44" name="Group 53"/>
              <p:cNvGrpSpPr>
                <a:grpSpLocks/>
              </p:cNvGrpSpPr>
              <p:nvPr/>
            </p:nvGrpSpPr>
            <p:grpSpPr bwMode="auto">
              <a:xfrm>
                <a:off x="1192645" y="2337077"/>
                <a:ext cx="2768600" cy="1770064"/>
                <a:chOff x="3178" y="2322"/>
                <a:chExt cx="1744" cy="1115"/>
              </a:xfrm>
            </p:grpSpPr>
            <p:grpSp>
              <p:nvGrpSpPr>
                <p:cNvPr id="49" name="Group 25"/>
                <p:cNvGrpSpPr>
                  <a:grpSpLocks/>
                </p:cNvGrpSpPr>
                <p:nvPr/>
              </p:nvGrpSpPr>
              <p:grpSpPr bwMode="auto">
                <a:xfrm>
                  <a:off x="3178" y="2322"/>
                  <a:ext cx="1744" cy="1115"/>
                  <a:chOff x="3038" y="1885"/>
                  <a:chExt cx="1744" cy="1115"/>
                </a:xfrm>
              </p:grpSpPr>
              <p:sp>
                <p:nvSpPr>
                  <p:cNvPr id="5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38" y="1885"/>
                    <a:ext cx="38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r">
                      <a:spcBef>
                        <a:spcPct val="50000"/>
                      </a:spcBef>
                    </a:pPr>
                    <a:r>
                      <a:rPr lang="en-US" sz="1600" b="1" i="1" dirty="0">
                        <a:cs typeface="Arial" charset="0"/>
                      </a:rPr>
                      <a:t>P</a:t>
                    </a:r>
                    <a:r>
                      <a:rPr lang="en-US" sz="1600" b="1" baseline="-25000" dirty="0"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97" y="2712"/>
                    <a:ext cx="38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1600" b="1" i="1" dirty="0">
                        <a:cs typeface="Arial" charset="0"/>
                      </a:rPr>
                      <a:t>Q</a:t>
                    </a:r>
                    <a:r>
                      <a:rPr lang="en-US" sz="1600" b="1" baseline="-25000" dirty="0">
                        <a:cs typeface="Arial" charset="0"/>
                      </a:rPr>
                      <a:t>1</a:t>
                    </a:r>
                  </a:p>
                </p:txBody>
              </p:sp>
              <p:grpSp>
                <p:nvGrpSpPr>
                  <p:cNvPr id="53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3423" y="2027"/>
                    <a:ext cx="788" cy="684"/>
                    <a:chOff x="357" y="2446"/>
                    <a:chExt cx="543" cy="650"/>
                  </a:xfrm>
                </p:grpSpPr>
                <p:sp>
                  <p:nvSpPr>
                    <p:cNvPr id="54" name="Line 2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7" y="2446"/>
                      <a:ext cx="520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77777"/>
                      </a:solidFill>
                      <a:prstDash val="lg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5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00" y="2451"/>
                      <a:ext cx="0" cy="6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77777"/>
                      </a:solidFill>
                      <a:prstDash val="lg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0" name="Oval 33"/>
                <p:cNvSpPr>
                  <a:spLocks noChangeArrowheads="1"/>
                </p:cNvSpPr>
                <p:nvPr/>
              </p:nvSpPr>
              <p:spPr bwMode="auto">
                <a:xfrm>
                  <a:off x="4303" y="2431"/>
                  <a:ext cx="88" cy="87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cs typeface="Arial" charset="0"/>
                  </a:endParaRPr>
                </a:p>
              </p:txBody>
            </p:sp>
          </p:grpSp>
          <p:sp>
            <p:nvSpPr>
              <p:cNvPr id="45" name="Line 34"/>
              <p:cNvSpPr>
                <a:spLocks noChangeShapeType="1"/>
              </p:cNvSpPr>
              <p:nvPr/>
            </p:nvSpPr>
            <p:spPr bwMode="auto">
              <a:xfrm flipH="1" flipV="1">
                <a:off x="1957819" y="2138010"/>
                <a:ext cx="0" cy="375361"/>
              </a:xfrm>
              <a:prstGeom prst="line">
                <a:avLst/>
              </a:prstGeom>
              <a:noFill/>
              <a:ln w="38100">
                <a:solidFill>
                  <a:schemeClr val="accent3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Line 35"/>
              <p:cNvSpPr>
                <a:spLocks noChangeShapeType="1"/>
              </p:cNvSpPr>
              <p:nvPr/>
            </p:nvSpPr>
            <p:spPr bwMode="auto">
              <a:xfrm rot="16200000" flipH="1" flipV="1">
                <a:off x="2892217" y="3351152"/>
                <a:ext cx="1" cy="283247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Text Box 36"/>
              <p:cNvSpPr txBox="1">
                <a:spLocks noChangeArrowheads="1"/>
              </p:cNvSpPr>
              <p:nvPr/>
            </p:nvSpPr>
            <p:spPr bwMode="auto">
              <a:xfrm rot="16200000">
                <a:off x="-36337" y="2507273"/>
                <a:ext cx="2109257" cy="4529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 i="1" dirty="0" smtClean="0">
                    <a:cs typeface="Arial" charset="0"/>
                  </a:rPr>
                  <a:t>P</a:t>
                </a:r>
                <a:r>
                  <a:rPr lang="en-US" sz="1600" dirty="0" smtClean="0">
                    <a:cs typeface="Arial" charset="0"/>
                  </a:rPr>
                  <a:t> rises </a:t>
                </a:r>
                <a:r>
                  <a:rPr lang="en-US" sz="1600" dirty="0">
                    <a:cs typeface="Arial" charset="0"/>
                  </a:rPr>
                  <a:t>by 10%</a:t>
                </a:r>
              </a:p>
            </p:txBody>
          </p:sp>
          <p:sp>
            <p:nvSpPr>
              <p:cNvPr id="48" name="Text Box 37"/>
              <p:cNvSpPr txBox="1">
                <a:spLocks noChangeArrowheads="1"/>
              </p:cNvSpPr>
              <p:nvPr/>
            </p:nvSpPr>
            <p:spPr bwMode="auto">
              <a:xfrm>
                <a:off x="2153085" y="4107137"/>
                <a:ext cx="2189161" cy="4573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 i="1" dirty="0" smtClean="0">
                    <a:cs typeface="Arial" charset="0"/>
                  </a:rPr>
                  <a:t>Q</a:t>
                </a:r>
                <a:r>
                  <a:rPr lang="en-US" sz="1600" dirty="0" smtClean="0">
                    <a:cs typeface="Arial" charset="0"/>
                  </a:rPr>
                  <a:t> </a:t>
                </a:r>
                <a:r>
                  <a:rPr lang="en-US" sz="1600" dirty="0">
                    <a:cs typeface="Arial" charset="0"/>
                  </a:rPr>
                  <a:t>falls by </a:t>
                </a:r>
                <a:r>
                  <a:rPr lang="en-US" sz="1600" dirty="0" smtClean="0">
                    <a:cs typeface="Arial" charset="0"/>
                  </a:rPr>
                  <a:t>5%</a:t>
                </a:r>
                <a:endParaRPr lang="en-US" sz="1600" dirty="0">
                  <a:cs typeface="Arial" charset="0"/>
                </a:endParaRPr>
              </a:p>
            </p:txBody>
          </p:sp>
        </p:grpSp>
        <p:graphicFrame>
          <p:nvGraphicFramePr>
            <p:cNvPr id="72" name="Object 7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7740684"/>
                </p:ext>
              </p:extLst>
            </p:nvPr>
          </p:nvGraphicFramePr>
          <p:xfrm>
            <a:off x="5414741" y="3497030"/>
            <a:ext cx="1230313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77" name="Equation" r:id="rId7" imgW="469800" imgH="228600" progId="Equation.3">
                    <p:embed/>
                  </p:oleObj>
                </mc:Choice>
                <mc:Fallback>
                  <p:oleObj name="Equation" r:id="rId7" imgW="469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4741" y="3497030"/>
                          <a:ext cx="1230313" cy="596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Rectangle 72"/>
            <p:cNvSpPr/>
            <p:nvPr/>
          </p:nvSpPr>
          <p:spPr>
            <a:xfrm>
              <a:off x="6685107" y="3503658"/>
              <a:ext cx="169065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+mn-lt"/>
                </a:rPr>
                <a:t>i</a:t>
              </a:r>
              <a:r>
                <a:rPr lang="en-US" sz="2800" dirty="0" smtClean="0">
                  <a:latin typeface="+mn-lt"/>
                </a:rPr>
                <a:t>s Inelastic</a:t>
              </a:r>
              <a:endParaRPr lang="en-US" sz="2800" dirty="0">
                <a:latin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7496" y="274638"/>
            <a:ext cx="5418943" cy="759683"/>
          </a:xfrm>
        </p:spPr>
        <p:txBody>
          <a:bodyPr/>
          <a:lstStyle/>
          <a:p>
            <a:r>
              <a:rPr lang="en-US" sz="3600" dirty="0">
                <a:solidFill>
                  <a:srgbClr val="777777"/>
                </a:solidFill>
              </a:rPr>
              <a:t>Other Demand </a:t>
            </a:r>
            <a:r>
              <a:rPr lang="en-US" sz="3600" dirty="0" smtClean="0">
                <a:solidFill>
                  <a:srgbClr val="777777"/>
                </a:solidFill>
              </a:rPr>
              <a:t>Elasticities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2400" y="3626363"/>
            <a:ext cx="5805406" cy="23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5138" lvl="1" indent="-465138">
              <a:buFont typeface="Calibri" pitchFamily="34" charset="0"/>
              <a:buChar char="―"/>
            </a:pPr>
            <a:r>
              <a:rPr lang="en-US" dirty="0" smtClean="0"/>
              <a:t>Demand is perfectly elastic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769714" y="1282907"/>
            <a:ext cx="2898811" cy="2213035"/>
            <a:chOff x="5360122" y="1556266"/>
            <a:chExt cx="4525941" cy="3803374"/>
          </a:xfrm>
        </p:grpSpPr>
        <p:sp>
          <p:nvSpPr>
            <p:cNvPr id="8" name="Rectangle 7"/>
            <p:cNvSpPr/>
            <p:nvPr/>
          </p:nvSpPr>
          <p:spPr bwMode="auto">
            <a:xfrm>
              <a:off x="6415790" y="1676400"/>
              <a:ext cx="3352800" cy="30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1. an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5360122" y="1556266"/>
              <a:ext cx="1057256" cy="3168134"/>
              <a:chOff x="-141268" y="2089666"/>
              <a:chExt cx="1057256" cy="3168134"/>
            </a:xfrm>
          </p:grpSpPr>
          <p:cxnSp>
            <p:nvCxnSpPr>
              <p:cNvPr id="10" name="Straight Connector 9"/>
              <p:cNvCxnSpPr/>
              <p:nvPr/>
            </p:nvCxnSpPr>
            <p:spPr>
              <a:xfrm rot="5400000">
                <a:off x="-608806" y="3733006"/>
                <a:ext cx="304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9"/>
              <p:cNvSpPr txBox="1">
                <a:spLocks noChangeArrowheads="1"/>
              </p:cNvSpPr>
              <p:nvPr/>
            </p:nvSpPr>
            <p:spPr bwMode="auto">
              <a:xfrm>
                <a:off x="-141268" y="2089666"/>
                <a:ext cx="77457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Price </a:t>
                </a:r>
              </a:p>
            </p:txBody>
          </p:sp>
        </p:grpSp>
        <p:cxnSp>
          <p:nvCxnSpPr>
            <p:cNvPr id="13" name="Straight Connector 12"/>
            <p:cNvCxnSpPr/>
            <p:nvPr/>
          </p:nvCxnSpPr>
          <p:spPr bwMode="auto">
            <a:xfrm>
              <a:off x="6415790" y="4724400"/>
              <a:ext cx="3352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0"/>
            <p:cNvSpPr txBox="1">
              <a:spLocks noChangeArrowheads="1"/>
            </p:cNvSpPr>
            <p:nvPr/>
          </p:nvSpPr>
          <p:spPr bwMode="auto">
            <a:xfrm>
              <a:off x="8778094" y="4764116"/>
              <a:ext cx="1107969" cy="36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/>
                <a:t>Quantity </a:t>
              </a:r>
            </a:p>
          </p:txBody>
        </p:sp>
        <p:sp>
          <p:nvSpPr>
            <p:cNvPr id="15" name="TextBox 11"/>
            <p:cNvSpPr txBox="1">
              <a:spLocks noChangeArrowheads="1"/>
            </p:cNvSpPr>
            <p:nvPr/>
          </p:nvSpPr>
          <p:spPr bwMode="auto">
            <a:xfrm>
              <a:off x="6179253" y="4724400"/>
              <a:ext cx="312898" cy="36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grpSp>
          <p:nvGrpSpPr>
            <p:cNvPr id="17" name="Group 17"/>
            <p:cNvGrpSpPr>
              <a:grpSpLocks/>
            </p:cNvGrpSpPr>
            <p:nvPr/>
          </p:nvGrpSpPr>
          <p:grpSpPr bwMode="auto">
            <a:xfrm>
              <a:off x="8243786" y="1676400"/>
              <a:ext cx="1121579" cy="3049290"/>
              <a:chOff x="2742406" y="2209800"/>
              <a:chExt cx="1121614" cy="3048794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rot="5400000" flipH="1" flipV="1">
                <a:off x="1409134" y="3924815"/>
                <a:ext cx="2666566" cy="1587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6"/>
              <p:cNvSpPr txBox="1">
                <a:spLocks noChangeArrowheads="1"/>
              </p:cNvSpPr>
              <p:nvPr/>
            </p:nvSpPr>
            <p:spPr bwMode="auto">
              <a:xfrm>
                <a:off x="2743200" y="2209800"/>
                <a:ext cx="112082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Demand </a:t>
                </a:r>
              </a:p>
            </p:txBody>
          </p:sp>
        </p:grpSp>
        <p:sp>
          <p:nvSpPr>
            <p:cNvPr id="18" name="TextBox 18"/>
            <p:cNvSpPr txBox="1">
              <a:spLocks noChangeArrowheads="1"/>
            </p:cNvSpPr>
            <p:nvPr/>
          </p:nvSpPr>
          <p:spPr bwMode="auto">
            <a:xfrm>
              <a:off x="7939789" y="4724897"/>
              <a:ext cx="568632" cy="634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Q</a:t>
              </a:r>
              <a:endParaRPr lang="en-US" dirty="0"/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6415790" y="2895600"/>
              <a:ext cx="1828800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3"/>
            <p:cNvSpPr txBox="1">
              <a:spLocks noChangeArrowheads="1"/>
            </p:cNvSpPr>
            <p:nvPr/>
          </p:nvSpPr>
          <p:spPr bwMode="auto">
            <a:xfrm>
              <a:off x="5724004" y="2645456"/>
              <a:ext cx="721903" cy="634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P</a:t>
              </a:r>
              <a:r>
                <a:rPr lang="en-US" sz="1100" dirty="0" smtClean="0"/>
                <a:t>1</a:t>
              </a:r>
              <a:endParaRPr lang="en-US" sz="1100" dirty="0"/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6415790" y="3275013"/>
              <a:ext cx="1828800" cy="1587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4"/>
            <p:cNvSpPr txBox="1">
              <a:spLocks noChangeArrowheads="1"/>
            </p:cNvSpPr>
            <p:nvPr/>
          </p:nvSpPr>
          <p:spPr bwMode="auto">
            <a:xfrm>
              <a:off x="5724004" y="3107673"/>
              <a:ext cx="735322" cy="649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P</a:t>
              </a:r>
              <a:r>
                <a:rPr lang="en-US" sz="1100" dirty="0" smtClean="0"/>
                <a:t>0</a:t>
              </a:r>
              <a:endParaRPr lang="en-US" sz="11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6777383" y="3086101"/>
              <a:ext cx="381000" cy="3176"/>
            </a:xfrm>
            <a:prstGeom prst="straightConnector1">
              <a:avLst/>
            </a:prstGeom>
            <a:ln w="190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5759038" y="3866285"/>
            <a:ext cx="2840745" cy="2463061"/>
            <a:chOff x="4896899" y="3784994"/>
            <a:chExt cx="4426748" cy="3612990"/>
          </a:xfrm>
        </p:grpSpPr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4896899" y="3784994"/>
              <a:ext cx="4426489" cy="3225619"/>
              <a:chOff x="-159289" y="2032181"/>
              <a:chExt cx="4426489" cy="3225619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914400" y="2209800"/>
                <a:ext cx="3352800" cy="304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/>
                  <a:t>1. an</a:t>
                </a:r>
              </a:p>
            </p:txBody>
          </p:sp>
          <p:grpSp>
            <p:nvGrpSpPr>
              <p:cNvPr id="37" name="Group 13"/>
              <p:cNvGrpSpPr>
                <a:grpSpLocks/>
              </p:cNvGrpSpPr>
              <p:nvPr/>
            </p:nvGrpSpPr>
            <p:grpSpPr bwMode="auto">
              <a:xfrm>
                <a:off x="-159289" y="2032181"/>
                <a:ext cx="1075277" cy="3225619"/>
                <a:chOff x="-159289" y="2032181"/>
                <a:chExt cx="1075277" cy="3225619"/>
              </a:xfrm>
            </p:grpSpPr>
            <p:cxnSp>
              <p:nvCxnSpPr>
                <p:cNvPr id="38" name="Straight Connector 6"/>
                <p:cNvCxnSpPr/>
                <p:nvPr/>
              </p:nvCxnSpPr>
              <p:spPr>
                <a:xfrm rot="5400000">
                  <a:off x="-608806" y="3733006"/>
                  <a:ext cx="304800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extBox 76"/>
                <p:cNvSpPr txBox="1">
                  <a:spLocks noChangeArrowheads="1"/>
                </p:cNvSpPr>
                <p:nvPr/>
              </p:nvSpPr>
              <p:spPr bwMode="auto">
                <a:xfrm>
                  <a:off x="-159289" y="2032181"/>
                  <a:ext cx="774571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dirty="0"/>
                    <a:t>Price </a:t>
                  </a:r>
                </a:p>
              </p:txBody>
            </p:sp>
          </p:grpSp>
        </p:grpSp>
        <p:grpSp>
          <p:nvGrpSpPr>
            <p:cNvPr id="40" name="Group 77"/>
            <p:cNvGrpSpPr>
              <a:grpSpLocks/>
            </p:cNvGrpSpPr>
            <p:nvPr/>
          </p:nvGrpSpPr>
          <p:grpSpPr bwMode="auto">
            <a:xfrm>
              <a:off x="5734051" y="7010607"/>
              <a:ext cx="3589337" cy="387377"/>
              <a:chOff x="677694" y="5257800"/>
              <a:chExt cx="3589424" cy="38696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914237" y="5257800"/>
                <a:ext cx="3352881" cy="15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80"/>
              <p:cNvSpPr txBox="1">
                <a:spLocks noChangeArrowheads="1"/>
              </p:cNvSpPr>
              <p:nvPr/>
            </p:nvSpPr>
            <p:spPr bwMode="auto">
              <a:xfrm>
                <a:off x="2999477" y="5275433"/>
                <a:ext cx="110799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Quantity </a:t>
                </a:r>
              </a:p>
            </p:txBody>
          </p:sp>
          <p:sp>
            <p:nvSpPr>
              <p:cNvPr id="43" name="TextBox 82"/>
              <p:cNvSpPr txBox="1">
                <a:spLocks noChangeArrowheads="1"/>
              </p:cNvSpPr>
              <p:nvPr/>
            </p:nvSpPr>
            <p:spPr bwMode="auto">
              <a:xfrm>
                <a:off x="677694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0</a:t>
                </a:r>
              </a:p>
            </p:txBody>
          </p:sp>
        </p:grpSp>
        <p:grpSp>
          <p:nvGrpSpPr>
            <p:cNvPr id="44" name="Group 19"/>
            <p:cNvGrpSpPr>
              <a:grpSpLocks/>
            </p:cNvGrpSpPr>
            <p:nvPr/>
          </p:nvGrpSpPr>
          <p:grpSpPr bwMode="auto">
            <a:xfrm>
              <a:off x="5385027" y="5224259"/>
              <a:ext cx="3938620" cy="632014"/>
              <a:chOff x="328760" y="3471560"/>
              <a:chExt cx="3938664" cy="631429"/>
            </a:xfrm>
          </p:grpSpPr>
          <p:grpSp>
            <p:nvGrpSpPr>
              <p:cNvPr id="45" name="Group 17"/>
              <p:cNvGrpSpPr>
                <a:grpSpLocks/>
              </p:cNvGrpSpPr>
              <p:nvPr/>
            </p:nvGrpSpPr>
            <p:grpSpPr bwMode="auto">
              <a:xfrm>
                <a:off x="914585" y="3733657"/>
                <a:ext cx="3352839" cy="369332"/>
                <a:chOff x="914585" y="3733657"/>
                <a:chExt cx="3352839" cy="369332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914585" y="3733658"/>
                  <a:ext cx="3352839" cy="1587"/>
                </a:xfrm>
                <a:prstGeom prst="line">
                  <a:avLst/>
                </a:prstGeom>
                <a:ln w="38100">
                  <a:solidFill>
                    <a:srgbClr val="00009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Box 88"/>
                <p:cNvSpPr txBox="1">
                  <a:spLocks noChangeArrowheads="1"/>
                </p:cNvSpPr>
                <p:nvPr/>
              </p:nvSpPr>
              <p:spPr bwMode="auto">
                <a:xfrm>
                  <a:off x="2733924" y="3733657"/>
                  <a:ext cx="1120821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dirty="0"/>
                    <a:t>Demand </a:t>
                  </a:r>
                </a:p>
              </p:txBody>
            </p:sp>
          </p:grpSp>
          <p:sp>
            <p:nvSpPr>
              <p:cNvPr id="46" name="TextBox 86"/>
              <p:cNvSpPr txBox="1">
                <a:spLocks noChangeArrowheads="1"/>
              </p:cNvSpPr>
              <p:nvPr/>
            </p:nvSpPr>
            <p:spPr bwMode="auto">
              <a:xfrm>
                <a:off x="328760" y="3471560"/>
                <a:ext cx="417107" cy="3689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P</a:t>
                </a:r>
                <a:r>
                  <a:rPr lang="en-US" sz="1100" dirty="0"/>
                  <a:t>0</a:t>
                </a:r>
              </a:p>
            </p:txBody>
          </p:sp>
        </p:grpSp>
      </p:grpSp>
      <p:sp>
        <p:nvSpPr>
          <p:cNvPr id="4" name="Rectangle 3"/>
          <p:cNvSpPr/>
          <p:nvPr/>
        </p:nvSpPr>
        <p:spPr>
          <a:xfrm>
            <a:off x="74954" y="1397454"/>
            <a:ext cx="5111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lvl="1" indent="-465138">
              <a:buFont typeface="Calibri" pitchFamily="34" charset="0"/>
              <a:buChar char="―"/>
            </a:pPr>
            <a:r>
              <a:rPr lang="en-US" sz="2800" dirty="0">
                <a:latin typeface="+mn-lt"/>
              </a:rPr>
              <a:t>P</a:t>
            </a:r>
            <a:r>
              <a:rPr lang="en-US" sz="2800" dirty="0" smtClean="0">
                <a:latin typeface="+mn-lt"/>
              </a:rPr>
              <a:t>erfectly inelastic demand</a:t>
            </a:r>
            <a:endParaRPr lang="en-US" sz="2800" dirty="0">
              <a:latin typeface="+mn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9744" y="1894563"/>
            <a:ext cx="47843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lvl="2" indent="-225425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Elasticity </a:t>
            </a:r>
            <a:r>
              <a:rPr lang="en-US" sz="2400" dirty="0">
                <a:latin typeface="+mn-lt"/>
              </a:rPr>
              <a:t>= 0</a:t>
            </a:r>
          </a:p>
          <a:p>
            <a:pPr marL="465138" lvl="2" indent="-225425">
              <a:buFont typeface="Arial" pitchFamily="34" charset="0"/>
              <a:buChar char="•"/>
            </a:pPr>
            <a:r>
              <a:rPr lang="en-US" sz="2400" dirty="0">
                <a:latin typeface="+mn-lt"/>
              </a:rPr>
              <a:t>Demand curve </a:t>
            </a:r>
            <a:r>
              <a:rPr lang="en-US" sz="2400" dirty="0" smtClean="0">
                <a:latin typeface="+mn-lt"/>
              </a:rPr>
              <a:t>is </a:t>
            </a:r>
            <a:r>
              <a:rPr lang="en-US" sz="2400" dirty="0">
                <a:latin typeface="+mn-lt"/>
              </a:rPr>
              <a:t>vertical</a:t>
            </a:r>
          </a:p>
          <a:p>
            <a:pPr marL="465138" lvl="2" indent="-225425">
              <a:buFont typeface="Arial" pitchFamily="34" charset="0"/>
              <a:buChar char="•"/>
            </a:pPr>
            <a:r>
              <a:rPr lang="en-US" sz="2400" dirty="0">
                <a:latin typeface="+mn-lt"/>
              </a:rPr>
              <a:t>Increase in price </a:t>
            </a:r>
            <a:r>
              <a:rPr lang="en-US" sz="2400" dirty="0" smtClean="0">
                <a:latin typeface="+mn-lt"/>
              </a:rPr>
              <a:t>leaves </a:t>
            </a:r>
            <a:r>
              <a:rPr lang="en-US" sz="2400" dirty="0">
                <a:latin typeface="+mn-lt"/>
              </a:rPr>
              <a:t>the quantity demanded unchanged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356815" y="4176188"/>
            <a:ext cx="5412899" cy="1756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5138" lvl="2" indent="-239713"/>
            <a:r>
              <a:rPr lang="en-US" dirty="0" smtClean="0"/>
              <a:t>Elasticity = infinity</a:t>
            </a:r>
          </a:p>
          <a:p>
            <a:pPr marL="465138" lvl="2" indent="-239713"/>
            <a:r>
              <a:rPr lang="en-US" dirty="0" smtClean="0"/>
              <a:t>Demand curve is horizontal</a:t>
            </a:r>
          </a:p>
          <a:p>
            <a:pPr marL="465138" lvl="2" indent="-239713"/>
            <a:r>
              <a:rPr lang="en-US" dirty="0" smtClean="0"/>
              <a:t>At a given price, P</a:t>
            </a:r>
            <a:r>
              <a:rPr lang="en-US" sz="1400" dirty="0" smtClean="0"/>
              <a:t>0</a:t>
            </a:r>
            <a:r>
              <a:rPr lang="en-US" dirty="0" smtClean="0"/>
              <a:t>, consumers will buy any quantity</a:t>
            </a:r>
          </a:p>
        </p:txBody>
      </p:sp>
    </p:spTree>
    <p:extLst>
      <p:ext uri="{BB962C8B-B14F-4D97-AF65-F5344CB8AC3E}">
        <p14:creationId xmlns:p14="http://schemas.microsoft.com/office/powerpoint/2010/main" val="423110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42210" y="1180476"/>
            <a:ext cx="8229600" cy="12479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Total revenue (TR) - </a:t>
            </a:r>
            <a:r>
              <a:rPr lang="en-US" dirty="0"/>
              <a:t>p</a:t>
            </a:r>
            <a:r>
              <a:rPr lang="en-US" dirty="0" smtClean="0"/>
              <a:t>rice of the good times the quantity sold</a:t>
            </a:r>
            <a:endParaRPr lang="en-US" dirty="0" smtClean="0"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2550" y="184698"/>
            <a:ext cx="4954249" cy="789664"/>
          </a:xfrm>
        </p:spPr>
        <p:txBody>
          <a:bodyPr/>
          <a:lstStyle/>
          <a:p>
            <a:r>
              <a:rPr lang="en-US" dirty="0">
                <a:solidFill>
                  <a:srgbClr val="777777"/>
                </a:solidFill>
              </a:rPr>
              <a:t>Total revenue </a:t>
            </a:r>
          </a:p>
        </p:txBody>
      </p:sp>
      <p:grpSp>
        <p:nvGrpSpPr>
          <p:cNvPr id="23553" name="Group 23552"/>
          <p:cNvGrpSpPr/>
          <p:nvPr/>
        </p:nvGrpSpPr>
        <p:grpSpPr>
          <a:xfrm>
            <a:off x="531233" y="2526760"/>
            <a:ext cx="5248243" cy="3502551"/>
            <a:chOff x="531233" y="2526760"/>
            <a:chExt cx="5248243" cy="3502551"/>
          </a:xfrm>
        </p:grpSpPr>
        <p:sp>
          <p:nvSpPr>
            <p:cNvPr id="6" name="Rectangle 5"/>
            <p:cNvSpPr/>
            <p:nvPr/>
          </p:nvSpPr>
          <p:spPr>
            <a:xfrm>
              <a:off x="1214210" y="2605780"/>
              <a:ext cx="4495800" cy="30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1. an</a:t>
              </a:r>
            </a:p>
          </p:txBody>
        </p: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14210" y="3977380"/>
              <a:ext cx="1828800" cy="1676400"/>
              <a:chOff x="1905000" y="3429000"/>
              <a:chExt cx="1828800" cy="16764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905000" y="3429000"/>
                <a:ext cx="1828800" cy="1676400"/>
              </a:xfrm>
              <a:prstGeom prst="rect">
                <a:avLst/>
              </a:prstGeom>
              <a:solidFill>
                <a:srgbClr val="92D050">
                  <a:alpha val="4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" name="TextBox 36"/>
              <p:cNvSpPr txBox="1">
                <a:spLocks noChangeArrowheads="1"/>
              </p:cNvSpPr>
              <p:nvPr/>
            </p:nvSpPr>
            <p:spPr bwMode="auto">
              <a:xfrm>
                <a:off x="2357090" y="4092631"/>
                <a:ext cx="915636" cy="8002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dirty="0" smtClean="0">
                    <a:latin typeface="+mn-lt"/>
                  </a:rPr>
                  <a:t>$800</a:t>
                </a:r>
              </a:p>
              <a:p>
                <a:pPr algn="ctr" eaLnBrk="1" hangingPunct="1"/>
                <a:endParaRPr lang="en-US" dirty="0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>
              <a:off x="977673" y="5653780"/>
              <a:ext cx="4801803" cy="375531"/>
              <a:chOff x="677694" y="5257800"/>
              <a:chExt cx="4801972" cy="375131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914239" y="5257800"/>
                <a:ext cx="4495961" cy="15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1"/>
              <p:cNvSpPr txBox="1">
                <a:spLocks noChangeArrowheads="1"/>
              </p:cNvSpPr>
              <p:nvPr/>
            </p:nvSpPr>
            <p:spPr bwMode="auto">
              <a:xfrm>
                <a:off x="4371670" y="5263599"/>
                <a:ext cx="110799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Quantity </a:t>
                </a:r>
              </a:p>
            </p:txBody>
          </p:sp>
          <p:sp>
            <p:nvSpPr>
              <p:cNvPr id="19" name="TextBox 12"/>
              <p:cNvSpPr txBox="1">
                <a:spLocks noChangeArrowheads="1"/>
              </p:cNvSpPr>
              <p:nvPr/>
            </p:nvSpPr>
            <p:spPr bwMode="auto">
              <a:xfrm>
                <a:off x="677694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0</a:t>
                </a:r>
              </a:p>
            </p:txBody>
          </p:sp>
        </p:grpSp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1747610" y="2834380"/>
              <a:ext cx="3660776" cy="2305379"/>
              <a:chOff x="1447800" y="2438400"/>
              <a:chExt cx="3660821" cy="2305379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447800" y="2438400"/>
                <a:ext cx="2590833" cy="228600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17"/>
              <p:cNvSpPr txBox="1">
                <a:spLocks noChangeArrowheads="1"/>
              </p:cNvSpPr>
              <p:nvPr/>
            </p:nvSpPr>
            <p:spPr bwMode="auto">
              <a:xfrm>
                <a:off x="3987801" y="4374447"/>
                <a:ext cx="112082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Demand </a:t>
                </a:r>
              </a:p>
            </p:txBody>
          </p:sp>
        </p:grpSp>
        <p:grpSp>
          <p:nvGrpSpPr>
            <p:cNvPr id="23" name="Group 13"/>
            <p:cNvGrpSpPr>
              <a:grpSpLocks/>
            </p:cNvGrpSpPr>
            <p:nvPr/>
          </p:nvGrpSpPr>
          <p:grpSpPr bwMode="auto">
            <a:xfrm>
              <a:off x="531233" y="2526760"/>
              <a:ext cx="774700" cy="3127020"/>
              <a:chOff x="231409" y="2130780"/>
              <a:chExt cx="774571" cy="3127020"/>
            </a:xfrm>
          </p:grpSpPr>
          <p:sp>
            <p:nvSpPr>
              <p:cNvPr id="24" name="TextBox 8"/>
              <p:cNvSpPr txBox="1">
                <a:spLocks noChangeArrowheads="1"/>
              </p:cNvSpPr>
              <p:nvPr/>
            </p:nvSpPr>
            <p:spPr bwMode="auto">
              <a:xfrm>
                <a:off x="231409" y="2130780"/>
                <a:ext cx="77457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Price </a:t>
                </a:r>
              </a:p>
            </p:txBody>
          </p:sp>
          <p:cxnSp>
            <p:nvCxnSpPr>
              <p:cNvPr id="25" name="Straight Connector 6"/>
              <p:cNvCxnSpPr/>
              <p:nvPr/>
            </p:nvCxnSpPr>
            <p:spPr>
              <a:xfrm rot="5400000">
                <a:off x="-608933" y="3733006"/>
                <a:ext cx="30480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78"/>
            <p:cNvGrpSpPr>
              <a:grpSpLocks/>
            </p:cNvGrpSpPr>
            <p:nvPr/>
          </p:nvGrpSpPr>
          <p:grpSpPr bwMode="auto">
            <a:xfrm>
              <a:off x="2738210" y="3977380"/>
              <a:ext cx="569913" cy="2046288"/>
              <a:chOff x="6890107" y="3429001"/>
              <a:chExt cx="569387" cy="2045731"/>
            </a:xfrm>
          </p:grpSpPr>
          <p:sp>
            <p:nvSpPr>
              <p:cNvPr id="27" name="TextBox 26"/>
              <p:cNvSpPr txBox="1">
                <a:spLocks noChangeArrowheads="1"/>
              </p:cNvSpPr>
              <p:nvPr/>
            </p:nvSpPr>
            <p:spPr bwMode="auto">
              <a:xfrm>
                <a:off x="6890107" y="5105400"/>
                <a:ext cx="5693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100</a:t>
                </a: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6356654" y="4266973"/>
                <a:ext cx="1675944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58"/>
            <p:cNvGrpSpPr>
              <a:grpSpLocks/>
            </p:cNvGrpSpPr>
            <p:nvPr/>
          </p:nvGrpSpPr>
          <p:grpSpPr bwMode="auto">
            <a:xfrm>
              <a:off x="772000" y="3759891"/>
              <a:ext cx="2278948" cy="369332"/>
              <a:chOff x="464085" y="4038600"/>
              <a:chExt cx="2279115" cy="368778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914266" y="4265271"/>
                <a:ext cx="1828934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24"/>
              <p:cNvSpPr txBox="1">
                <a:spLocks noChangeArrowheads="1"/>
              </p:cNvSpPr>
              <p:nvPr/>
            </p:nvSpPr>
            <p:spPr bwMode="auto">
              <a:xfrm>
                <a:off x="464085" y="4038600"/>
                <a:ext cx="441178" cy="3687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$8</a:t>
                </a:r>
                <a:endParaRPr lang="en-US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6483847" y="3628007"/>
            <a:ext cx="2266950" cy="1075633"/>
            <a:chOff x="6483847" y="3628007"/>
            <a:chExt cx="2266950" cy="1075633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3303623"/>
                </p:ext>
              </p:extLst>
            </p:nvPr>
          </p:nvGraphicFramePr>
          <p:xfrm>
            <a:off x="6759941" y="3628007"/>
            <a:ext cx="1618829" cy="4709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306" name="Equation" r:id="rId3" imgW="698400" imgH="203040" progId="Equation.3">
                    <p:embed/>
                  </p:oleObj>
                </mc:Choice>
                <mc:Fallback>
                  <p:oleObj name="Equation" r:id="rId3" imgW="698400" imgH="2030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759941" y="3628007"/>
                          <a:ext cx="1618829" cy="4709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52" name="Object 235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20756692"/>
                </p:ext>
              </p:extLst>
            </p:nvPr>
          </p:nvGraphicFramePr>
          <p:xfrm>
            <a:off x="6483847" y="4290890"/>
            <a:ext cx="2266950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307" name="Equation" r:id="rId5" imgW="977760" imgH="177480" progId="Equation.3">
                    <p:embed/>
                  </p:oleObj>
                </mc:Choice>
                <mc:Fallback>
                  <p:oleObj name="Equation" r:id="rId5" imgW="977760" imgH="177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83847" y="4290890"/>
                          <a:ext cx="2266950" cy="412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55" name="Rectangle 23554"/>
          <p:cNvSpPr/>
          <p:nvPr/>
        </p:nvSpPr>
        <p:spPr>
          <a:xfrm>
            <a:off x="4185980" y="1913232"/>
            <a:ext cx="45682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+mn-lt"/>
              </a:rPr>
              <a:t>The total amount paid by buyers, and received as revenue by sellers, equals the area of the box under the demand curve, </a:t>
            </a:r>
            <a:r>
              <a:rPr lang="en-US" i="1" dirty="0">
                <a:latin typeface="+mn-lt"/>
              </a:rPr>
              <a:t>P × Q. </a:t>
            </a:r>
            <a:endParaRPr lang="en-US" dirty="0">
              <a:latin typeface="+mn-lt"/>
            </a:endParaRPr>
          </a:p>
          <a:p>
            <a:pPr eaLnBrk="1" hangingPunct="1"/>
            <a:r>
              <a:rPr lang="en-US" dirty="0" smtClean="0">
                <a:latin typeface="+mn-lt"/>
              </a:rPr>
              <a:t>At price equal $8, </a:t>
            </a:r>
            <a:r>
              <a:rPr lang="en-US" dirty="0">
                <a:latin typeface="+mn-lt"/>
              </a:rPr>
              <a:t>the quantity demanded is 100, and total revenue is </a:t>
            </a:r>
            <a:r>
              <a:rPr lang="en-US" dirty="0" smtClean="0">
                <a:latin typeface="+mn-lt"/>
              </a:rPr>
              <a:t>$800</a:t>
            </a:r>
            <a:r>
              <a:rPr lang="en-US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697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91635" y="1008081"/>
            <a:ext cx="8839200" cy="83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dirty="0" smtClean="0"/>
              <a:t>Elasticity of a linear demand curve</a:t>
            </a:r>
          </a:p>
        </p:txBody>
      </p:sp>
      <p:sp>
        <p:nvSpPr>
          <p:cNvPr id="2" name="Rectangle 1"/>
          <p:cNvSpPr/>
          <p:nvPr/>
        </p:nvSpPr>
        <p:spPr>
          <a:xfrm>
            <a:off x="4711234" y="186340"/>
            <a:ext cx="40280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5F5F5F"/>
                </a:solidFill>
                <a:latin typeface="+mn-lt"/>
              </a:rPr>
              <a:t>Demand Curve</a:t>
            </a:r>
            <a:endParaRPr lang="en-US" sz="4400" dirty="0">
              <a:solidFill>
                <a:srgbClr val="5F5F5F"/>
              </a:solidFill>
              <a:latin typeface="+mn-lt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752010" y="1846280"/>
            <a:ext cx="5451475" cy="4332288"/>
            <a:chOff x="752010" y="1846280"/>
            <a:chExt cx="5451475" cy="4332288"/>
          </a:xfrm>
        </p:grpSpPr>
        <p:sp>
          <p:nvSpPr>
            <p:cNvPr id="70" name="Rectangle 69"/>
            <p:cNvSpPr/>
            <p:nvPr/>
          </p:nvSpPr>
          <p:spPr>
            <a:xfrm>
              <a:off x="1514010" y="2074880"/>
              <a:ext cx="4495800" cy="36687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1. an</a:t>
              </a:r>
            </a:p>
          </p:txBody>
        </p:sp>
        <p:grpSp>
          <p:nvGrpSpPr>
            <p:cNvPr id="81" name="Group 80"/>
            <p:cNvGrpSpPr>
              <a:grpSpLocks/>
            </p:cNvGrpSpPr>
            <p:nvPr/>
          </p:nvGrpSpPr>
          <p:grpSpPr bwMode="auto">
            <a:xfrm>
              <a:off x="1277473" y="5743593"/>
              <a:ext cx="4926012" cy="434975"/>
              <a:chOff x="677694" y="5257800"/>
              <a:chExt cx="4926102" cy="433864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>
                <a:off x="914235" y="5257800"/>
                <a:ext cx="4495882" cy="158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6" name="TextBox 7"/>
              <p:cNvSpPr txBox="1">
                <a:spLocks noChangeArrowheads="1"/>
              </p:cNvSpPr>
              <p:nvPr/>
            </p:nvSpPr>
            <p:spPr bwMode="auto">
              <a:xfrm>
                <a:off x="4495800" y="5322332"/>
                <a:ext cx="110799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Quantity </a:t>
                </a:r>
              </a:p>
            </p:txBody>
          </p:sp>
          <p:sp>
            <p:nvSpPr>
              <p:cNvPr id="137" name="TextBox 8"/>
              <p:cNvSpPr txBox="1">
                <a:spLocks noChangeArrowheads="1"/>
              </p:cNvSpPr>
              <p:nvPr/>
            </p:nvSpPr>
            <p:spPr bwMode="auto">
              <a:xfrm>
                <a:off x="677694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0</a:t>
                </a:r>
              </a:p>
            </p:txBody>
          </p:sp>
        </p:grpSp>
        <p:grpSp>
          <p:nvGrpSpPr>
            <p:cNvPr id="82" name="Group 13"/>
            <p:cNvGrpSpPr>
              <a:grpSpLocks/>
            </p:cNvGrpSpPr>
            <p:nvPr/>
          </p:nvGrpSpPr>
          <p:grpSpPr bwMode="auto">
            <a:xfrm>
              <a:off x="752010" y="1846280"/>
              <a:ext cx="774700" cy="3897313"/>
              <a:chOff x="152400" y="1359932"/>
              <a:chExt cx="774571" cy="3897868"/>
            </a:xfrm>
          </p:grpSpPr>
          <p:sp>
            <p:nvSpPr>
              <p:cNvPr id="133" name="TextBox 13"/>
              <p:cNvSpPr txBox="1">
                <a:spLocks noChangeArrowheads="1"/>
              </p:cNvSpPr>
              <p:nvPr/>
            </p:nvSpPr>
            <p:spPr bwMode="auto">
              <a:xfrm>
                <a:off x="152400" y="1359932"/>
                <a:ext cx="77457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Price </a:t>
                </a:r>
              </a:p>
            </p:txBody>
          </p:sp>
          <p:cxnSp>
            <p:nvCxnSpPr>
              <p:cNvPr id="134" name="Straight Connector 6"/>
              <p:cNvCxnSpPr/>
              <p:nvPr/>
            </p:nvCxnSpPr>
            <p:spPr>
              <a:xfrm rot="5400000">
                <a:off x="-920345" y="3423183"/>
                <a:ext cx="366923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57"/>
            <p:cNvGrpSpPr>
              <a:grpSpLocks/>
            </p:cNvGrpSpPr>
            <p:nvPr/>
          </p:nvGrpSpPr>
          <p:grpSpPr bwMode="auto">
            <a:xfrm>
              <a:off x="1072685" y="2379680"/>
              <a:ext cx="4762500" cy="3722688"/>
              <a:chOff x="1387654" y="1905000"/>
              <a:chExt cx="4762366" cy="3722132"/>
            </a:xfrm>
          </p:grpSpPr>
          <p:grpSp>
            <p:nvGrpSpPr>
              <p:cNvPr id="128" name="Group 17"/>
              <p:cNvGrpSpPr>
                <a:grpSpLocks/>
              </p:cNvGrpSpPr>
              <p:nvPr/>
            </p:nvGrpSpPr>
            <p:grpSpPr bwMode="auto">
              <a:xfrm>
                <a:off x="1828800" y="2057400"/>
                <a:ext cx="4321220" cy="3200400"/>
                <a:chOff x="-457200" y="2895600"/>
                <a:chExt cx="4321220" cy="320040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 rot="16200000" flipH="1">
                  <a:off x="-456839" y="2895383"/>
                  <a:ext cx="3199922" cy="3200310"/>
                </a:xfrm>
                <a:prstGeom prst="line">
                  <a:avLst/>
                </a:prstGeom>
                <a:ln w="38100">
                  <a:solidFill>
                    <a:srgbClr val="00009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TextBox 11"/>
                <p:cNvSpPr txBox="1">
                  <a:spLocks noChangeArrowheads="1"/>
                </p:cNvSpPr>
                <p:nvPr/>
              </p:nvSpPr>
              <p:spPr bwMode="auto">
                <a:xfrm>
                  <a:off x="2743200" y="5334000"/>
                  <a:ext cx="112082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/>
                    <a:t>Demand </a:t>
                  </a:r>
                </a:p>
              </p:txBody>
            </p:sp>
          </p:grpSp>
          <p:sp>
            <p:nvSpPr>
              <p:cNvPr id="129" name="TextBox 16"/>
              <p:cNvSpPr txBox="1">
                <a:spLocks noChangeArrowheads="1"/>
              </p:cNvSpPr>
              <p:nvPr/>
            </p:nvSpPr>
            <p:spPr bwMode="auto">
              <a:xfrm>
                <a:off x="1387654" y="1905000"/>
                <a:ext cx="44114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$7</a:t>
                </a:r>
              </a:p>
            </p:txBody>
          </p:sp>
          <p:sp>
            <p:nvSpPr>
              <p:cNvPr id="130" name="TextBox 29"/>
              <p:cNvSpPr txBox="1">
                <a:spLocks noChangeArrowheads="1"/>
              </p:cNvSpPr>
              <p:nvPr/>
            </p:nvSpPr>
            <p:spPr bwMode="auto">
              <a:xfrm>
                <a:off x="4816654" y="5257800"/>
                <a:ext cx="44114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14</a:t>
                </a:r>
              </a:p>
            </p:txBody>
          </p:sp>
        </p:grpSp>
        <p:grpSp>
          <p:nvGrpSpPr>
            <p:cNvPr id="84" name="Group 64"/>
            <p:cNvGrpSpPr>
              <a:grpSpLocks/>
            </p:cNvGrpSpPr>
            <p:nvPr/>
          </p:nvGrpSpPr>
          <p:grpSpPr bwMode="auto">
            <a:xfrm>
              <a:off x="1201273" y="2760680"/>
              <a:ext cx="769937" cy="369888"/>
              <a:chOff x="1515894" y="2286000"/>
              <a:chExt cx="770106" cy="369332"/>
            </a:xfrm>
          </p:grpSpPr>
          <p:sp>
            <p:nvSpPr>
              <p:cNvPr id="126" name="TextBox 17"/>
              <p:cNvSpPr txBox="1">
                <a:spLocks noChangeArrowheads="1"/>
              </p:cNvSpPr>
              <p:nvPr/>
            </p:nvSpPr>
            <p:spPr bwMode="auto">
              <a:xfrm>
                <a:off x="1515894" y="22860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6</a:t>
                </a: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>
                <a:off x="1828700" y="2514256"/>
                <a:ext cx="457300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65"/>
            <p:cNvGrpSpPr>
              <a:grpSpLocks/>
            </p:cNvGrpSpPr>
            <p:nvPr/>
          </p:nvGrpSpPr>
          <p:grpSpPr bwMode="auto">
            <a:xfrm>
              <a:off x="1201273" y="3228993"/>
              <a:ext cx="1227137" cy="369887"/>
              <a:chOff x="1515894" y="2754868"/>
              <a:chExt cx="1227306" cy="369332"/>
            </a:xfrm>
          </p:grpSpPr>
          <p:sp>
            <p:nvSpPr>
              <p:cNvPr id="124" name="TextBox 18"/>
              <p:cNvSpPr txBox="1">
                <a:spLocks noChangeArrowheads="1"/>
              </p:cNvSpPr>
              <p:nvPr/>
            </p:nvSpPr>
            <p:spPr bwMode="auto">
              <a:xfrm>
                <a:off x="1515894" y="2754868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5</a:t>
                </a:r>
              </a:p>
            </p:txBody>
          </p:sp>
          <p:cxnSp>
            <p:nvCxnSpPr>
              <p:cNvPr id="125" name="Straight Connector 124"/>
              <p:cNvCxnSpPr/>
              <p:nvPr/>
            </p:nvCxnSpPr>
            <p:spPr>
              <a:xfrm>
                <a:off x="1828674" y="2972029"/>
                <a:ext cx="914526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66"/>
            <p:cNvGrpSpPr>
              <a:grpSpLocks/>
            </p:cNvGrpSpPr>
            <p:nvPr/>
          </p:nvGrpSpPr>
          <p:grpSpPr bwMode="auto">
            <a:xfrm>
              <a:off x="1201273" y="3675080"/>
              <a:ext cx="1684337" cy="369888"/>
              <a:chOff x="1515894" y="3200400"/>
              <a:chExt cx="1684506" cy="369332"/>
            </a:xfrm>
          </p:grpSpPr>
          <p:sp>
            <p:nvSpPr>
              <p:cNvPr id="122" name="TextBox 19"/>
              <p:cNvSpPr txBox="1">
                <a:spLocks noChangeArrowheads="1"/>
              </p:cNvSpPr>
              <p:nvPr/>
            </p:nvSpPr>
            <p:spPr bwMode="auto">
              <a:xfrm>
                <a:off x="1515894" y="32004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4</a:t>
                </a:r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>
                <a:off x="1828662" y="3428656"/>
                <a:ext cx="1371738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67"/>
            <p:cNvGrpSpPr>
              <a:grpSpLocks/>
            </p:cNvGrpSpPr>
            <p:nvPr/>
          </p:nvGrpSpPr>
          <p:grpSpPr bwMode="auto">
            <a:xfrm>
              <a:off x="1201273" y="4132280"/>
              <a:ext cx="2141537" cy="369888"/>
              <a:chOff x="1515894" y="3657600"/>
              <a:chExt cx="2141706" cy="369332"/>
            </a:xfrm>
          </p:grpSpPr>
          <p:sp>
            <p:nvSpPr>
              <p:cNvPr id="120" name="TextBox 20"/>
              <p:cNvSpPr txBox="1">
                <a:spLocks noChangeArrowheads="1"/>
              </p:cNvSpPr>
              <p:nvPr/>
            </p:nvSpPr>
            <p:spPr bwMode="auto">
              <a:xfrm>
                <a:off x="1515894" y="36576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3</a:t>
                </a: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>
                <a:off x="1828656" y="3885856"/>
                <a:ext cx="1828944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68"/>
            <p:cNvGrpSpPr>
              <a:grpSpLocks/>
            </p:cNvGrpSpPr>
            <p:nvPr/>
          </p:nvGrpSpPr>
          <p:grpSpPr bwMode="auto">
            <a:xfrm>
              <a:off x="1201273" y="4589480"/>
              <a:ext cx="2598737" cy="369888"/>
              <a:chOff x="1515894" y="4114800"/>
              <a:chExt cx="2598906" cy="369332"/>
            </a:xfrm>
          </p:grpSpPr>
          <p:sp>
            <p:nvSpPr>
              <p:cNvPr id="118" name="TextBox 21"/>
              <p:cNvSpPr txBox="1">
                <a:spLocks noChangeArrowheads="1"/>
              </p:cNvSpPr>
              <p:nvPr/>
            </p:nvSpPr>
            <p:spPr bwMode="auto">
              <a:xfrm>
                <a:off x="1515894" y="4114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2</a:t>
                </a:r>
              </a:p>
            </p:txBody>
          </p:sp>
          <p:cxnSp>
            <p:nvCxnSpPr>
              <p:cNvPr id="119" name="Straight Connector 118"/>
              <p:cNvCxnSpPr/>
              <p:nvPr/>
            </p:nvCxnSpPr>
            <p:spPr>
              <a:xfrm>
                <a:off x="1828651" y="4343056"/>
                <a:ext cx="2286149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69"/>
            <p:cNvGrpSpPr>
              <a:grpSpLocks/>
            </p:cNvGrpSpPr>
            <p:nvPr/>
          </p:nvGrpSpPr>
          <p:grpSpPr bwMode="auto">
            <a:xfrm>
              <a:off x="1201273" y="5122880"/>
              <a:ext cx="3055937" cy="369888"/>
              <a:chOff x="1515894" y="4648200"/>
              <a:chExt cx="3056106" cy="369332"/>
            </a:xfrm>
          </p:grpSpPr>
          <p:sp>
            <p:nvSpPr>
              <p:cNvPr id="116" name="TextBox 22"/>
              <p:cNvSpPr txBox="1">
                <a:spLocks noChangeArrowheads="1"/>
              </p:cNvSpPr>
              <p:nvPr/>
            </p:nvSpPr>
            <p:spPr bwMode="auto">
              <a:xfrm>
                <a:off x="1515894" y="46482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</a:t>
                </a:r>
              </a:p>
            </p:txBody>
          </p:sp>
          <p:cxnSp>
            <p:nvCxnSpPr>
              <p:cNvPr id="117" name="Straight Connector 116"/>
              <p:cNvCxnSpPr/>
              <p:nvPr/>
            </p:nvCxnSpPr>
            <p:spPr>
              <a:xfrm>
                <a:off x="1828648" y="4800371"/>
                <a:ext cx="2743352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63"/>
            <p:cNvGrpSpPr>
              <a:grpSpLocks/>
            </p:cNvGrpSpPr>
            <p:nvPr/>
          </p:nvGrpSpPr>
          <p:grpSpPr bwMode="auto">
            <a:xfrm>
              <a:off x="1810873" y="2990868"/>
              <a:ext cx="312737" cy="3111500"/>
              <a:chOff x="2125494" y="2515394"/>
              <a:chExt cx="312906" cy="3111738"/>
            </a:xfrm>
          </p:grpSpPr>
          <p:sp>
            <p:nvSpPr>
              <p:cNvPr id="114" name="TextBox 25"/>
              <p:cNvSpPr txBox="1">
                <a:spLocks noChangeArrowheads="1"/>
              </p:cNvSpPr>
              <p:nvPr/>
            </p:nvSpPr>
            <p:spPr bwMode="auto">
              <a:xfrm>
                <a:off x="2125494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2</a:t>
                </a: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913419" y="3886304"/>
                <a:ext cx="2743410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62"/>
            <p:cNvGrpSpPr>
              <a:grpSpLocks/>
            </p:cNvGrpSpPr>
            <p:nvPr/>
          </p:nvGrpSpPr>
          <p:grpSpPr bwMode="auto">
            <a:xfrm>
              <a:off x="2268073" y="3448068"/>
              <a:ext cx="312737" cy="2654300"/>
              <a:chOff x="2582694" y="2972594"/>
              <a:chExt cx="312906" cy="2654538"/>
            </a:xfrm>
          </p:grpSpPr>
          <p:sp>
            <p:nvSpPr>
              <p:cNvPr id="112" name="TextBox 24"/>
              <p:cNvSpPr txBox="1">
                <a:spLocks noChangeArrowheads="1"/>
              </p:cNvSpPr>
              <p:nvPr/>
            </p:nvSpPr>
            <p:spPr bwMode="auto">
              <a:xfrm>
                <a:off x="2582694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4</a:t>
                </a:r>
              </a:p>
            </p:txBody>
          </p:sp>
          <p:cxnSp>
            <p:nvCxnSpPr>
              <p:cNvPr id="113" name="Straight Connector 112"/>
              <p:cNvCxnSpPr/>
              <p:nvPr/>
            </p:nvCxnSpPr>
            <p:spPr>
              <a:xfrm rot="5400000">
                <a:off x="1599222" y="4114902"/>
                <a:ext cx="2286205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61"/>
            <p:cNvGrpSpPr>
              <a:grpSpLocks/>
            </p:cNvGrpSpPr>
            <p:nvPr/>
          </p:nvGrpSpPr>
          <p:grpSpPr bwMode="auto">
            <a:xfrm>
              <a:off x="2733210" y="3905268"/>
              <a:ext cx="312738" cy="2197100"/>
              <a:chOff x="3048000" y="3429794"/>
              <a:chExt cx="312906" cy="2197338"/>
            </a:xfrm>
          </p:grpSpPr>
          <p:sp>
            <p:nvSpPr>
              <p:cNvPr id="110" name="TextBox 23"/>
              <p:cNvSpPr txBox="1">
                <a:spLocks noChangeArrowheads="1"/>
              </p:cNvSpPr>
              <p:nvPr/>
            </p:nvSpPr>
            <p:spPr bwMode="auto">
              <a:xfrm>
                <a:off x="3048000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6</a:t>
                </a:r>
              </a:p>
            </p:txBody>
          </p:sp>
          <p:cxnSp>
            <p:nvCxnSpPr>
              <p:cNvPr id="111" name="Straight Connector 110"/>
              <p:cNvCxnSpPr/>
              <p:nvPr/>
            </p:nvCxnSpPr>
            <p:spPr>
              <a:xfrm rot="5400000">
                <a:off x="2285189" y="4343499"/>
                <a:ext cx="1828998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60"/>
            <p:cNvGrpSpPr>
              <a:grpSpLocks/>
            </p:cNvGrpSpPr>
            <p:nvPr/>
          </p:nvGrpSpPr>
          <p:grpSpPr bwMode="auto">
            <a:xfrm>
              <a:off x="3174535" y="4362468"/>
              <a:ext cx="312738" cy="1739900"/>
              <a:chOff x="3488988" y="3886994"/>
              <a:chExt cx="312906" cy="1740138"/>
            </a:xfrm>
          </p:grpSpPr>
          <p:sp>
            <p:nvSpPr>
              <p:cNvPr id="108" name="TextBox 28"/>
              <p:cNvSpPr txBox="1">
                <a:spLocks noChangeArrowheads="1"/>
              </p:cNvSpPr>
              <p:nvPr/>
            </p:nvSpPr>
            <p:spPr bwMode="auto">
              <a:xfrm>
                <a:off x="3488988" y="52578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8</a:t>
                </a: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2970666" y="4572093"/>
                <a:ext cx="1371788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59"/>
            <p:cNvGrpSpPr>
              <a:grpSpLocks/>
            </p:cNvGrpSpPr>
            <p:nvPr/>
          </p:nvGrpSpPr>
          <p:grpSpPr bwMode="auto">
            <a:xfrm>
              <a:off x="3571410" y="4819668"/>
              <a:ext cx="441325" cy="1282700"/>
              <a:chOff x="3886200" y="4344194"/>
              <a:chExt cx="441146" cy="1282938"/>
            </a:xfrm>
          </p:grpSpPr>
          <p:sp>
            <p:nvSpPr>
              <p:cNvPr id="106" name="TextBox 27"/>
              <p:cNvSpPr txBox="1">
                <a:spLocks noChangeArrowheads="1"/>
              </p:cNvSpPr>
              <p:nvPr/>
            </p:nvSpPr>
            <p:spPr bwMode="auto">
              <a:xfrm>
                <a:off x="3886200" y="5257800"/>
                <a:ext cx="44114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</a:t>
                </a:r>
              </a:p>
            </p:txBody>
          </p:sp>
          <p:cxnSp>
            <p:nvCxnSpPr>
              <p:cNvPr id="107" name="Straight Connector 106"/>
              <p:cNvCxnSpPr/>
              <p:nvPr/>
            </p:nvCxnSpPr>
            <p:spPr>
              <a:xfrm rot="5400000">
                <a:off x="3656630" y="4800685"/>
                <a:ext cx="914570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58"/>
            <p:cNvGrpSpPr>
              <a:grpSpLocks/>
            </p:cNvGrpSpPr>
            <p:nvPr/>
          </p:nvGrpSpPr>
          <p:grpSpPr bwMode="auto">
            <a:xfrm>
              <a:off x="4036548" y="5276868"/>
              <a:ext cx="441325" cy="825500"/>
              <a:chOff x="4351506" y="4801394"/>
              <a:chExt cx="441146" cy="825738"/>
            </a:xfrm>
          </p:grpSpPr>
          <p:sp>
            <p:nvSpPr>
              <p:cNvPr id="104" name="TextBox 26"/>
              <p:cNvSpPr txBox="1">
                <a:spLocks noChangeArrowheads="1"/>
              </p:cNvSpPr>
              <p:nvPr/>
            </p:nvSpPr>
            <p:spPr bwMode="auto">
              <a:xfrm>
                <a:off x="4351506" y="5257800"/>
                <a:ext cx="44114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12</a:t>
                </a:r>
              </a:p>
            </p:txBody>
          </p:sp>
          <p:cxnSp>
            <p:nvCxnSpPr>
              <p:cNvPr id="105" name="Straight Connector 104"/>
              <p:cNvCxnSpPr/>
              <p:nvPr/>
            </p:nvCxnSpPr>
            <p:spPr>
              <a:xfrm rot="5400000">
                <a:off x="4342620" y="5029266"/>
                <a:ext cx="457332" cy="158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Freeform 183"/>
            <p:cNvSpPr>
              <a:spLocks/>
            </p:cNvSpPr>
            <p:nvPr/>
          </p:nvSpPr>
          <p:spPr bwMode="auto">
            <a:xfrm>
              <a:off x="1437810" y="24558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7" name="Freeform 183"/>
            <p:cNvSpPr>
              <a:spLocks/>
            </p:cNvSpPr>
            <p:nvPr/>
          </p:nvSpPr>
          <p:spPr bwMode="auto">
            <a:xfrm>
              <a:off x="1895010" y="2928955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8" name="Freeform 183"/>
            <p:cNvSpPr>
              <a:spLocks/>
            </p:cNvSpPr>
            <p:nvPr/>
          </p:nvSpPr>
          <p:spPr bwMode="auto">
            <a:xfrm>
              <a:off x="2352210" y="33702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9" name="Freeform 183"/>
            <p:cNvSpPr>
              <a:spLocks/>
            </p:cNvSpPr>
            <p:nvPr/>
          </p:nvSpPr>
          <p:spPr bwMode="auto">
            <a:xfrm>
              <a:off x="2809410" y="38274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0" name="Freeform 183"/>
            <p:cNvSpPr>
              <a:spLocks/>
            </p:cNvSpPr>
            <p:nvPr/>
          </p:nvSpPr>
          <p:spPr bwMode="auto">
            <a:xfrm>
              <a:off x="3266610" y="42846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1" name="Freeform 183"/>
            <p:cNvSpPr>
              <a:spLocks/>
            </p:cNvSpPr>
            <p:nvPr/>
          </p:nvSpPr>
          <p:spPr bwMode="auto">
            <a:xfrm>
              <a:off x="3723810" y="47418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2" name="Freeform 183"/>
            <p:cNvSpPr>
              <a:spLocks/>
            </p:cNvSpPr>
            <p:nvPr/>
          </p:nvSpPr>
          <p:spPr bwMode="auto">
            <a:xfrm>
              <a:off x="4181010" y="51990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3" name="Freeform 183"/>
            <p:cNvSpPr>
              <a:spLocks/>
            </p:cNvSpPr>
            <p:nvPr/>
          </p:nvSpPr>
          <p:spPr bwMode="auto">
            <a:xfrm>
              <a:off x="4638210" y="5656280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138" name="Group 83"/>
          <p:cNvGrpSpPr>
            <a:grpSpLocks/>
          </p:cNvGrpSpPr>
          <p:nvPr/>
        </p:nvGrpSpPr>
        <p:grpSpPr bwMode="auto">
          <a:xfrm>
            <a:off x="2386018" y="2005529"/>
            <a:ext cx="1319859" cy="2271713"/>
            <a:chOff x="2668802" y="1498993"/>
            <a:chExt cx="1319505" cy="2270796"/>
          </a:xfrm>
        </p:grpSpPr>
        <p:sp>
          <p:nvSpPr>
            <p:cNvPr id="139" name="Right Brace 138"/>
            <p:cNvSpPr/>
            <p:nvPr/>
          </p:nvSpPr>
          <p:spPr>
            <a:xfrm rot="18955290">
              <a:off x="2668802" y="1498993"/>
              <a:ext cx="377723" cy="2270796"/>
            </a:xfrm>
            <a:prstGeom prst="rightBrace">
              <a:avLst>
                <a:gd name="adj1" fmla="val 2816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0" name="TextBox 80"/>
            <p:cNvSpPr txBox="1">
              <a:spLocks noChangeArrowheads="1"/>
            </p:cNvSpPr>
            <p:nvPr/>
          </p:nvSpPr>
          <p:spPr bwMode="auto">
            <a:xfrm>
              <a:off x="3124200" y="1828800"/>
              <a:ext cx="864107" cy="64607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Elastic</a:t>
              </a:r>
            </a:p>
            <a:p>
              <a:pPr eaLnBrk="1" hangingPunct="1"/>
              <a:r>
                <a:rPr lang="en-US" dirty="0" smtClean="0"/>
                <a:t>E&gt;1</a:t>
              </a:r>
              <a:endParaRPr lang="en-US" dirty="0"/>
            </a:p>
          </p:txBody>
        </p:sp>
      </p:grpSp>
      <p:grpSp>
        <p:nvGrpSpPr>
          <p:cNvPr id="141" name="Group 82"/>
          <p:cNvGrpSpPr>
            <a:grpSpLocks/>
          </p:cNvGrpSpPr>
          <p:nvPr/>
        </p:nvGrpSpPr>
        <p:grpSpPr bwMode="auto">
          <a:xfrm>
            <a:off x="3979821" y="3664167"/>
            <a:ext cx="1485077" cy="2190750"/>
            <a:chOff x="4270210" y="3158246"/>
            <a:chExt cx="1485614" cy="2189283"/>
          </a:xfrm>
        </p:grpSpPr>
        <p:sp>
          <p:nvSpPr>
            <p:cNvPr id="142" name="Right Brace 141"/>
            <p:cNvSpPr/>
            <p:nvPr/>
          </p:nvSpPr>
          <p:spPr>
            <a:xfrm rot="18955290">
              <a:off x="4270210" y="3158246"/>
              <a:ext cx="377961" cy="2189283"/>
            </a:xfrm>
            <a:prstGeom prst="rightBrace">
              <a:avLst>
                <a:gd name="adj1" fmla="val 2816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3" name="TextBox 81"/>
            <p:cNvSpPr txBox="1">
              <a:spLocks noChangeArrowheads="1"/>
            </p:cNvSpPr>
            <p:nvPr/>
          </p:nvSpPr>
          <p:spPr bwMode="auto">
            <a:xfrm>
              <a:off x="4724400" y="3429000"/>
              <a:ext cx="1031424" cy="64589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Inelastic</a:t>
              </a:r>
            </a:p>
            <a:p>
              <a:pPr eaLnBrk="1" hangingPunct="1"/>
              <a:r>
                <a:rPr lang="en-US" dirty="0" smtClean="0"/>
                <a:t>E&lt;1</a:t>
              </a:r>
              <a:endParaRPr lang="en-US" dirty="0"/>
            </a:p>
          </p:txBody>
        </p:sp>
      </p:grpSp>
      <p:sp>
        <p:nvSpPr>
          <p:cNvPr id="144" name="TextBox 143"/>
          <p:cNvSpPr txBox="1"/>
          <p:nvPr/>
        </p:nvSpPr>
        <p:spPr>
          <a:xfrm>
            <a:off x="644281" y="2980793"/>
            <a:ext cx="73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18%</a:t>
            </a:r>
            <a:endParaRPr lang="en-US" dirty="0"/>
          </a:p>
        </p:txBody>
      </p:sp>
      <p:sp>
        <p:nvSpPr>
          <p:cNvPr id="145" name="TextBox 144"/>
          <p:cNvSpPr txBox="1"/>
          <p:nvPr/>
        </p:nvSpPr>
        <p:spPr>
          <a:xfrm>
            <a:off x="1917334" y="6044702"/>
            <a:ext cx="73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67%</a:t>
            </a:r>
            <a:endParaRPr lang="en-US" dirty="0"/>
          </a:p>
        </p:txBody>
      </p:sp>
      <p:sp>
        <p:nvSpPr>
          <p:cNvPr id="146" name="TextBox 145"/>
          <p:cNvSpPr txBox="1"/>
          <p:nvPr/>
        </p:nvSpPr>
        <p:spPr>
          <a:xfrm>
            <a:off x="3257891" y="6044702"/>
            <a:ext cx="73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18%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700076" y="4878405"/>
            <a:ext cx="73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67%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792072" y="2322120"/>
                <a:ext cx="2020938" cy="6235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67%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18%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=3.7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072" y="2322120"/>
                <a:ext cx="2020938" cy="6235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468472" y="3935020"/>
                <a:ext cx="2020938" cy="6235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18%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67%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=0.3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472" y="3935020"/>
                <a:ext cx="2020938" cy="6235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619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5" grpId="0"/>
      <p:bldP spid="146" grpId="0"/>
      <p:bldP spid="147" grpId="0"/>
      <p:bldP spid="75" grpId="0"/>
      <p:bldP spid="7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155052"/>
              </p:ext>
            </p:extLst>
          </p:nvPr>
        </p:nvGraphicFramePr>
        <p:xfrm>
          <a:off x="60325" y="1371600"/>
          <a:ext cx="9083675" cy="429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3962"/>
                <a:gridCol w="1136438"/>
                <a:gridCol w="1948374"/>
                <a:gridCol w="1315538"/>
                <a:gridCol w="1369742"/>
                <a:gridCol w="1142547"/>
                <a:gridCol w="139707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Price 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Quantity</a:t>
                      </a:r>
                      <a:r>
                        <a:rPr lang="en-US" b="1" baseline="0" dirty="0" smtClean="0">
                          <a:solidFill>
                            <a:srgbClr val="5F5F5F"/>
                          </a:solidFill>
                        </a:rPr>
                        <a:t> 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  <a:latin typeface="+mn-lt"/>
                        </a:rPr>
                        <a:t>Total revenue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  <a:latin typeface="+mn-lt"/>
                        </a:rPr>
                        <a:t>(Price </a:t>
                      </a:r>
                      <a:r>
                        <a:rPr lang="en-US" b="1" dirty="0" smtClean="0">
                          <a:solidFill>
                            <a:srgbClr val="5F5F5F"/>
                          </a:solidFill>
                          <a:latin typeface="+mn-lt"/>
                          <a:cs typeface="Arial"/>
                        </a:rPr>
                        <a:t>ˣ Quantity)</a:t>
                      </a:r>
                      <a:endParaRPr lang="en-US" b="1" dirty="0">
                        <a:solidFill>
                          <a:srgbClr val="5F5F5F"/>
                        </a:solidFill>
                        <a:latin typeface="+mn-lt"/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Percentage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Change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in Quantity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Percentage 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Change in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Price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Elasticity 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endParaRPr lang="en-US" b="1" dirty="0" smtClean="0">
                        <a:solidFill>
                          <a:srgbClr val="5F5F5F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5F5F5F"/>
                          </a:solidFill>
                        </a:rPr>
                        <a:t>Description </a:t>
                      </a:r>
                      <a:endParaRPr lang="en-US" b="1" dirty="0">
                        <a:solidFill>
                          <a:srgbClr val="5F5F5F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$7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6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8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10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12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$0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12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20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24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24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20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12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 marL="91436" marR="9143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818974"/>
              </p:ext>
            </p:extLst>
          </p:nvPr>
        </p:nvGraphicFramePr>
        <p:xfrm>
          <a:off x="3886200" y="2507443"/>
          <a:ext cx="5257800" cy="2971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4450"/>
                <a:gridCol w="1314450"/>
                <a:gridCol w="1314450"/>
                <a:gridCol w="1314450"/>
              </a:tblGrid>
              <a:tr h="20113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200%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67%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40%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29%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22%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18%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15%</a:t>
                      </a:r>
                    </a:p>
                  </a:txBody>
                  <a:tcPr marT="45713" marB="457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15%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18%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22%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29%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40%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67%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200%</a:t>
                      </a:r>
                      <a:endParaRPr lang="en-US" sz="1800" dirty="0"/>
                    </a:p>
                  </a:txBody>
                  <a:tcPr marT="45713" marB="457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13.0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3.7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1.8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1.0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0.6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0.3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0.1</a:t>
                      </a:r>
                      <a:endParaRPr lang="en-US" sz="1800" dirty="0"/>
                    </a:p>
                  </a:txBody>
                  <a:tcPr marT="45713" marB="457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Unit 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Inelastic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Inelastic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Inelastic </a:t>
                      </a:r>
                      <a:endParaRPr lang="en-US" sz="1800" dirty="0"/>
                    </a:p>
                  </a:txBody>
                  <a:tcPr marT="45713" marB="457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012960" y="186340"/>
            <a:ext cx="35859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5F5F5F"/>
                </a:solidFill>
                <a:latin typeface="+mn-lt"/>
              </a:rPr>
              <a:t>Demand Curve</a:t>
            </a:r>
            <a:endParaRPr lang="en-US" sz="4400" dirty="0">
              <a:solidFill>
                <a:srgbClr val="5F5F5F"/>
              </a:solidFill>
              <a:latin typeface="+mn-lt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794885" y="2587389"/>
            <a:ext cx="1004341" cy="1229193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797385" y="4238789"/>
            <a:ext cx="1004341" cy="1229193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89547" y="2503357"/>
            <a:ext cx="0" cy="914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55337" y="2505857"/>
            <a:ext cx="0" cy="91440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92047" y="4244697"/>
            <a:ext cx="0" cy="91440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257837" y="4232207"/>
            <a:ext cx="0" cy="9144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69717" y="2587389"/>
            <a:ext cx="2037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  <a:cs typeface="Times New Roman"/>
              </a:rPr>
              <a:t>÷</a:t>
            </a:r>
            <a:r>
              <a:rPr lang="en-US" b="1" dirty="0" smtClean="0">
                <a:latin typeface="+mn-lt"/>
                <a:cs typeface="Times New Roman"/>
              </a:rPr>
              <a:t>                      =</a:t>
            </a:r>
            <a:endParaRPr lang="en-US" b="1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33366" y="5602309"/>
            <a:ext cx="3271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Using the midpoint formula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574139"/>
              </p:ext>
            </p:extLst>
          </p:nvPr>
        </p:nvGraphicFramePr>
        <p:xfrm>
          <a:off x="109471" y="597164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5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471" y="597164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406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8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93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2" name="Rectangle 1"/>
          <p:cNvSpPr/>
          <p:nvPr/>
        </p:nvSpPr>
        <p:spPr>
          <a:xfrm>
            <a:off x="547140" y="1902602"/>
            <a:ext cx="3717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  <a:cs typeface="Arial" charset="0"/>
              </a:rPr>
              <a:t>a</a:t>
            </a:r>
            <a:r>
              <a:rPr lang="en-US" sz="2800" dirty="0" smtClean="0">
                <a:latin typeface="+mn-lt"/>
              </a:rPr>
              <a:t>n increase </a:t>
            </a:r>
            <a:r>
              <a:rPr lang="en-US" sz="2800" dirty="0">
                <a:latin typeface="+mn-lt"/>
              </a:rPr>
              <a:t>in </a:t>
            </a:r>
            <a:r>
              <a:rPr lang="en-US" sz="2800" dirty="0" smtClean="0">
                <a:latin typeface="+mn-lt"/>
              </a:rPr>
              <a:t>price will</a:t>
            </a:r>
            <a:endParaRPr lang="en-US" sz="28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24436" y="1902602"/>
            <a:ext cx="3718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sz="2800" dirty="0" smtClean="0">
                <a:latin typeface="+mn-lt"/>
              </a:rPr>
              <a:t>decrease </a:t>
            </a:r>
            <a:r>
              <a:rPr lang="en-US" sz="2800" dirty="0">
                <a:latin typeface="+mn-lt"/>
              </a:rPr>
              <a:t>total revenue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9641" y="2404188"/>
            <a:ext cx="34747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n-lt"/>
                <a:cs typeface="Arial" charset="0"/>
              </a:rPr>
              <a:t>a</a:t>
            </a:r>
            <a:r>
              <a:rPr lang="en-US" sz="2800" dirty="0" smtClean="0">
                <a:latin typeface="+mn-lt"/>
              </a:rPr>
              <a:t> decrease </a:t>
            </a:r>
            <a:r>
              <a:rPr lang="en-US" sz="2800" dirty="0">
                <a:latin typeface="+mn-lt"/>
              </a:rPr>
              <a:t>in </a:t>
            </a:r>
            <a:r>
              <a:rPr lang="en-US" sz="2800" dirty="0" smtClean="0">
                <a:latin typeface="+mn-lt"/>
              </a:rPr>
              <a:t>price will</a:t>
            </a:r>
            <a:endParaRPr lang="en-US" sz="2800" dirty="0"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34283" y="2404188"/>
            <a:ext cx="3623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sz="2800" dirty="0" smtClean="0">
                <a:latin typeface="+mn-lt"/>
              </a:rPr>
              <a:t>increase total </a:t>
            </a:r>
            <a:r>
              <a:rPr lang="en-US" sz="2800" dirty="0">
                <a:latin typeface="+mn-lt"/>
              </a:rPr>
              <a:t>revenue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27030" y="186340"/>
            <a:ext cx="37175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5F5F5F"/>
                </a:solidFill>
                <a:latin typeface="+mn-lt"/>
              </a:rPr>
              <a:t>Demand Curve</a:t>
            </a:r>
            <a:endParaRPr lang="en-US" sz="4400" dirty="0">
              <a:solidFill>
                <a:srgbClr val="5F5F5F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7301" y="1284849"/>
            <a:ext cx="42197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  <a:tabLst>
                <a:tab pos="4121150" algn="ctr"/>
              </a:tabLst>
            </a:pPr>
            <a:r>
              <a:rPr lang="en-US" sz="2800" dirty="0">
                <a:latin typeface="+mn-lt"/>
              </a:rPr>
              <a:t>When demand is </a:t>
            </a:r>
            <a:r>
              <a:rPr lang="en-US" sz="2800" b="1" dirty="0" smtClean="0">
                <a:latin typeface="+mn-lt"/>
              </a:rPr>
              <a:t>elastic</a:t>
            </a:r>
            <a:r>
              <a:rPr lang="en-US" sz="2800" dirty="0">
                <a:latin typeface="+mn-lt"/>
              </a:rPr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547140" y="3768372"/>
            <a:ext cx="3717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  <a:cs typeface="Arial" charset="0"/>
              </a:rPr>
              <a:t>a</a:t>
            </a:r>
            <a:r>
              <a:rPr lang="en-US" sz="2800" dirty="0" smtClean="0">
                <a:latin typeface="+mn-lt"/>
              </a:rPr>
              <a:t>n increase </a:t>
            </a:r>
            <a:r>
              <a:rPr lang="en-US" sz="2800" dirty="0">
                <a:latin typeface="+mn-lt"/>
              </a:rPr>
              <a:t>in </a:t>
            </a:r>
            <a:r>
              <a:rPr lang="en-US" sz="2800" dirty="0" smtClean="0">
                <a:latin typeface="+mn-lt"/>
              </a:rPr>
              <a:t>price will</a:t>
            </a:r>
            <a:endParaRPr lang="en-US" sz="28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24436" y="3764543"/>
            <a:ext cx="3574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sz="2800" dirty="0" smtClean="0">
                <a:latin typeface="+mn-lt"/>
              </a:rPr>
              <a:t>increase </a:t>
            </a:r>
            <a:r>
              <a:rPr lang="en-US" sz="2800" dirty="0">
                <a:latin typeface="+mn-lt"/>
              </a:rPr>
              <a:t>total revenue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9641" y="4259403"/>
            <a:ext cx="34747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  <a:cs typeface="Arial" charset="0"/>
              </a:rPr>
              <a:t>a</a:t>
            </a:r>
            <a:r>
              <a:rPr lang="en-US" sz="2800" dirty="0" smtClean="0">
                <a:latin typeface="+mn-lt"/>
              </a:rPr>
              <a:t> decrease </a:t>
            </a:r>
            <a:r>
              <a:rPr lang="en-US" sz="2800" dirty="0">
                <a:latin typeface="+mn-lt"/>
              </a:rPr>
              <a:t>in </a:t>
            </a:r>
            <a:r>
              <a:rPr lang="en-US" sz="2800" dirty="0" smtClean="0">
                <a:latin typeface="+mn-lt"/>
              </a:rPr>
              <a:t>price will</a:t>
            </a:r>
            <a:endParaRPr lang="en-US" sz="28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83984" y="4259149"/>
            <a:ext cx="3714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sz="2800" dirty="0" smtClean="0">
                <a:latin typeface="+mn-lt"/>
              </a:rPr>
              <a:t>decrease </a:t>
            </a:r>
            <a:r>
              <a:rPr lang="en-US" sz="2800" dirty="0">
                <a:latin typeface="+mn-lt"/>
              </a:rPr>
              <a:t>total revenue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958" y="3266714"/>
            <a:ext cx="430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ct val="20000"/>
              </a:spcBef>
              <a:buNone/>
              <a:tabLst>
                <a:tab pos="4121150" algn="ctr"/>
              </a:tabLst>
            </a:pPr>
            <a:r>
              <a:rPr lang="en-US" sz="2800" dirty="0">
                <a:latin typeface="+mn-lt"/>
              </a:rPr>
              <a:t>When demand is </a:t>
            </a:r>
            <a:r>
              <a:rPr lang="en-US" sz="2800" b="1" dirty="0" smtClean="0">
                <a:latin typeface="+mn-lt"/>
              </a:rPr>
              <a:t>inelastic</a:t>
            </a:r>
            <a:r>
              <a:rPr lang="en-US" sz="2800" dirty="0">
                <a:latin typeface="+mn-lt"/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9" grpId="0"/>
      <p:bldP spid="20" grpId="0"/>
      <p:bldP spid="9" grpId="0"/>
      <p:bldP spid="10" grpId="0"/>
      <p:bldP spid="11" grpId="0"/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72192" y="181158"/>
            <a:ext cx="4657413" cy="927100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dirty="0" smtClean="0">
                <a:solidFill>
                  <a:srgbClr val="5F5F5F"/>
                </a:solidFill>
              </a:rPr>
              <a:t>Drug Interdiction</a:t>
            </a:r>
            <a:endParaRPr lang="en-US" dirty="0">
              <a:solidFill>
                <a:srgbClr val="5F5F5F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2340" y="3252866"/>
            <a:ext cx="8229600" cy="1170223"/>
          </a:xfrm>
        </p:spPr>
        <p:txBody>
          <a:bodyPr>
            <a:normAutofit/>
          </a:bodyPr>
          <a:lstStyle/>
          <a:p>
            <a:pPr marL="0" indent="0">
              <a:spcBef>
                <a:spcPct val="40000"/>
              </a:spcBef>
              <a:buNone/>
            </a:pPr>
            <a:r>
              <a:rPr lang="en-US" sz="2800" b="1" i="1" dirty="0" smtClean="0"/>
              <a:t>Assume the demand </a:t>
            </a:r>
            <a:r>
              <a:rPr lang="en-US" sz="2800" b="1" i="1" dirty="0"/>
              <a:t>for illegal drugs is </a:t>
            </a:r>
            <a:r>
              <a:rPr lang="en-US" sz="2800" b="1" i="1" dirty="0" smtClean="0"/>
              <a:t>perfectly inelastic</a:t>
            </a:r>
            <a:r>
              <a:rPr lang="en-US" sz="2800" b="1" i="1" dirty="0"/>
              <a:t>, due to </a:t>
            </a:r>
            <a:r>
              <a:rPr lang="en-US" sz="2800" b="1" i="1" dirty="0" smtClean="0"/>
              <a:t>addiction</a:t>
            </a:r>
            <a:endParaRPr lang="en-US" sz="2800" b="1" i="1" dirty="0"/>
          </a:p>
        </p:txBody>
      </p:sp>
      <p:sp>
        <p:nvSpPr>
          <p:cNvPr id="11162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42340" y="1185734"/>
            <a:ext cx="8229600" cy="2067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40000"/>
              </a:spcBef>
              <a:buFont typeface="Arial" pitchFamily="34" charset="0"/>
              <a:buNone/>
            </a:pPr>
            <a:r>
              <a:rPr lang="en-US" sz="2800" dirty="0" smtClean="0"/>
              <a:t>The United States, Mexico, and most of South American have been fighting </a:t>
            </a:r>
            <a:r>
              <a:rPr lang="en-US" sz="2800" dirty="0"/>
              <a:t>a</a:t>
            </a:r>
            <a:r>
              <a:rPr lang="en-US" sz="2800" dirty="0" smtClean="0"/>
              <a:t> “Drug War” for several decades.  This example illustrates two different interdiction methods used during the fight.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732551" y="243043"/>
            <a:ext cx="5216577" cy="649287"/>
          </a:xfrm>
          <a:prstGeom prst="rect">
            <a:avLst/>
          </a:prstGeom>
        </p:spPr>
        <p:txBody>
          <a:bodyPr/>
          <a:lstStyle/>
          <a:p>
            <a:r>
              <a:rPr lang="en-US" sz="4000" dirty="0" smtClean="0">
                <a:solidFill>
                  <a:srgbClr val="5F5F5F"/>
                </a:solidFill>
              </a:rPr>
              <a:t>Supply Interdiction</a:t>
            </a:r>
            <a:endParaRPr lang="en-US" sz="4000" dirty="0">
              <a:solidFill>
                <a:srgbClr val="5F5F5F"/>
              </a:solidFill>
            </a:endParaRPr>
          </a:p>
        </p:txBody>
      </p:sp>
      <p:grpSp>
        <p:nvGrpSpPr>
          <p:cNvPr id="113666" name="Group 16"/>
          <p:cNvGrpSpPr>
            <a:grpSpLocks/>
          </p:cNvGrpSpPr>
          <p:nvPr/>
        </p:nvGrpSpPr>
        <p:grpSpPr bwMode="auto">
          <a:xfrm>
            <a:off x="5359402" y="1610428"/>
            <a:ext cx="655638" cy="3500437"/>
            <a:chOff x="3446" y="1165"/>
            <a:chExt cx="413" cy="2205"/>
          </a:xfrm>
        </p:grpSpPr>
        <p:sp>
          <p:nvSpPr>
            <p:cNvPr id="113667" name="Line 17"/>
            <p:cNvSpPr>
              <a:spLocks noChangeShapeType="1"/>
            </p:cNvSpPr>
            <p:nvPr/>
          </p:nvSpPr>
          <p:spPr bwMode="auto">
            <a:xfrm>
              <a:off x="3624" y="1515"/>
              <a:ext cx="27" cy="18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68" name="Text Box 18"/>
            <p:cNvSpPr txBox="1">
              <a:spLocks noChangeArrowheads="1"/>
            </p:cNvSpPr>
            <p:nvPr/>
          </p:nvSpPr>
          <p:spPr bwMode="auto">
            <a:xfrm>
              <a:off x="3446" y="1165"/>
              <a:ext cx="4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>
                  <a:cs typeface="Arial" charset="0"/>
                </a:rPr>
                <a:t>D</a:t>
              </a:r>
              <a:r>
                <a:rPr lang="en-US" sz="2400" b="1" baseline="-25000">
                  <a:cs typeface="Arial" charset="0"/>
                </a:rPr>
                <a:t>1</a:t>
              </a:r>
            </a:p>
          </p:txBody>
        </p:sp>
      </p:grpSp>
      <p:sp>
        <p:nvSpPr>
          <p:cNvPr id="11367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grpSp>
        <p:nvGrpSpPr>
          <p:cNvPr id="113671" name="Group 4"/>
          <p:cNvGrpSpPr>
            <a:grpSpLocks/>
          </p:cNvGrpSpPr>
          <p:nvPr/>
        </p:nvGrpSpPr>
        <p:grpSpPr bwMode="auto">
          <a:xfrm>
            <a:off x="3222626" y="1158875"/>
            <a:ext cx="5402263" cy="4413251"/>
            <a:chOff x="2030" y="730"/>
            <a:chExt cx="3403" cy="2780"/>
          </a:xfrm>
        </p:grpSpPr>
        <p:grpSp>
          <p:nvGrpSpPr>
            <p:cNvPr id="113672" name="Group 5"/>
            <p:cNvGrpSpPr>
              <a:grpSpLocks/>
            </p:cNvGrpSpPr>
            <p:nvPr/>
          </p:nvGrpSpPr>
          <p:grpSpPr bwMode="auto">
            <a:xfrm>
              <a:off x="2613" y="792"/>
              <a:ext cx="2750" cy="2433"/>
              <a:chOff x="1098" y="1361"/>
              <a:chExt cx="2116" cy="2027"/>
            </a:xfrm>
          </p:grpSpPr>
          <p:sp>
            <p:nvSpPr>
              <p:cNvPr id="113673" name="Line 6"/>
              <p:cNvSpPr>
                <a:spLocks noChangeShapeType="1"/>
              </p:cNvSpPr>
              <p:nvPr/>
            </p:nvSpPr>
            <p:spPr bwMode="auto">
              <a:xfrm>
                <a:off x="1102" y="1361"/>
                <a:ext cx="0" cy="20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74" name="Line 7"/>
              <p:cNvSpPr>
                <a:spLocks noChangeShapeType="1"/>
              </p:cNvSpPr>
              <p:nvPr/>
            </p:nvSpPr>
            <p:spPr bwMode="auto">
              <a:xfrm>
                <a:off x="1098" y="3388"/>
                <a:ext cx="21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675" name="Text Box 8"/>
            <p:cNvSpPr txBox="1">
              <a:spLocks noChangeArrowheads="1"/>
            </p:cNvSpPr>
            <p:nvPr/>
          </p:nvSpPr>
          <p:spPr bwMode="auto">
            <a:xfrm>
              <a:off x="2030" y="730"/>
              <a:ext cx="56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dirty="0" smtClean="0">
                  <a:cs typeface="Arial" charset="0"/>
                </a:rPr>
                <a:t>Price</a:t>
              </a:r>
              <a:endParaRPr lang="en-US" sz="2400" dirty="0">
                <a:cs typeface="Arial" charset="0"/>
              </a:endParaRPr>
            </a:p>
          </p:txBody>
        </p:sp>
        <p:sp>
          <p:nvSpPr>
            <p:cNvPr id="113676" name="Text Box 9"/>
            <p:cNvSpPr txBox="1">
              <a:spLocks noChangeArrowheads="1"/>
            </p:cNvSpPr>
            <p:nvPr/>
          </p:nvSpPr>
          <p:spPr bwMode="auto">
            <a:xfrm>
              <a:off x="4084" y="3219"/>
              <a:ext cx="134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dirty="0" smtClean="0">
                  <a:cs typeface="Arial" charset="0"/>
                </a:rPr>
                <a:t>Drug Quantity </a:t>
              </a:r>
              <a:endParaRPr lang="en-US" sz="2400" dirty="0">
                <a:cs typeface="Arial" charset="0"/>
              </a:endParaRPr>
            </a:p>
          </p:txBody>
        </p:sp>
      </p:grpSp>
      <p:grpSp>
        <p:nvGrpSpPr>
          <p:cNvPr id="113677" name="Group 10"/>
          <p:cNvGrpSpPr>
            <a:grpSpLocks/>
          </p:cNvGrpSpPr>
          <p:nvPr/>
        </p:nvGrpSpPr>
        <p:grpSpPr bwMode="auto">
          <a:xfrm>
            <a:off x="5008564" y="2702361"/>
            <a:ext cx="2371725" cy="2224088"/>
            <a:chOff x="3459" y="1417"/>
            <a:chExt cx="1494" cy="1401"/>
          </a:xfrm>
        </p:grpSpPr>
        <p:sp>
          <p:nvSpPr>
            <p:cNvPr id="113678" name="Line 11"/>
            <p:cNvSpPr>
              <a:spLocks noChangeShapeType="1"/>
            </p:cNvSpPr>
            <p:nvPr/>
          </p:nvSpPr>
          <p:spPr bwMode="auto">
            <a:xfrm flipV="1">
              <a:off x="3459" y="1611"/>
              <a:ext cx="1198" cy="1207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79" name="Text Box 12"/>
            <p:cNvSpPr txBox="1">
              <a:spLocks noChangeArrowheads="1"/>
            </p:cNvSpPr>
            <p:nvPr/>
          </p:nvSpPr>
          <p:spPr bwMode="auto">
            <a:xfrm>
              <a:off x="4596" y="1417"/>
              <a:ext cx="3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S</a:t>
              </a:r>
              <a:r>
                <a:rPr lang="en-US" sz="2400" b="1" baseline="-25000" dirty="0">
                  <a:cs typeface="Arial" charset="0"/>
                </a:rPr>
                <a:t>0</a:t>
              </a:r>
            </a:p>
          </p:txBody>
        </p:sp>
      </p:grpSp>
      <p:sp>
        <p:nvSpPr>
          <p:cNvPr id="113700" name="Text Box 36"/>
          <p:cNvSpPr txBox="1">
            <a:spLocks noChangeArrowheads="1"/>
          </p:cNvSpPr>
          <p:nvPr/>
        </p:nvSpPr>
        <p:spPr bwMode="auto">
          <a:xfrm>
            <a:off x="512763" y="1127745"/>
            <a:ext cx="2560221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+mn-lt"/>
                <a:cs typeface="Arial" charset="0"/>
              </a:rPr>
              <a:t>Interdiction reduces the supply of drugs.</a:t>
            </a:r>
          </a:p>
        </p:txBody>
      </p:sp>
      <p:sp>
        <p:nvSpPr>
          <p:cNvPr id="113701" name="Text Box 37"/>
          <p:cNvSpPr txBox="1">
            <a:spLocks noChangeArrowheads="1"/>
          </p:cNvSpPr>
          <p:nvPr/>
        </p:nvSpPr>
        <p:spPr bwMode="auto">
          <a:xfrm>
            <a:off x="512763" y="2522510"/>
            <a:ext cx="287501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+mn-lt"/>
                <a:cs typeface="Arial" charset="0"/>
              </a:rPr>
              <a:t>Since demand for drugs is </a:t>
            </a:r>
            <a:r>
              <a:rPr lang="en-US" sz="2600" dirty="0" smtClean="0">
                <a:latin typeface="+mn-lt"/>
                <a:cs typeface="Arial" charset="0"/>
              </a:rPr>
              <a:t>perfectly inelastic</a:t>
            </a:r>
            <a:r>
              <a:rPr lang="en-US" sz="2600" dirty="0">
                <a:latin typeface="+mn-lt"/>
                <a:cs typeface="Arial" charset="0"/>
              </a:rPr>
              <a:t>, </a:t>
            </a:r>
            <a:r>
              <a:rPr lang="en-US" sz="2600" i="1" dirty="0">
                <a:latin typeface="+mn-lt"/>
                <a:cs typeface="Arial" charset="0"/>
              </a:rPr>
              <a:t>p</a:t>
            </a:r>
            <a:r>
              <a:rPr lang="en-US" sz="2600" i="1" dirty="0" smtClean="0">
                <a:latin typeface="+mn-lt"/>
                <a:cs typeface="Arial" charset="0"/>
              </a:rPr>
              <a:t>rice</a:t>
            </a:r>
            <a:r>
              <a:rPr lang="en-US" sz="2600" dirty="0" smtClean="0">
                <a:latin typeface="+mn-lt"/>
                <a:cs typeface="Arial" charset="0"/>
              </a:rPr>
              <a:t> rises</a:t>
            </a:r>
            <a:endParaRPr lang="en-US" sz="2600" dirty="0">
              <a:latin typeface="+mn-lt"/>
              <a:cs typeface="Arial" charset="0"/>
            </a:endParaRPr>
          </a:p>
        </p:txBody>
      </p:sp>
      <p:sp>
        <p:nvSpPr>
          <p:cNvPr id="113702" name="Text Box 38"/>
          <p:cNvSpPr txBox="1">
            <a:spLocks noChangeArrowheads="1"/>
          </p:cNvSpPr>
          <p:nvPr/>
        </p:nvSpPr>
        <p:spPr bwMode="auto">
          <a:xfrm>
            <a:off x="474845" y="3885253"/>
            <a:ext cx="3032853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 smtClean="0">
                <a:latin typeface="+mn-lt"/>
                <a:cs typeface="Arial" charset="0"/>
              </a:rPr>
              <a:t>Resulting in increased </a:t>
            </a:r>
            <a:r>
              <a:rPr lang="en-US" sz="2600" dirty="0">
                <a:latin typeface="+mn-lt"/>
                <a:cs typeface="Arial" charset="0"/>
              </a:rPr>
              <a:t>spending </a:t>
            </a:r>
            <a:r>
              <a:rPr lang="en-US" sz="2600" dirty="0" smtClean="0">
                <a:latin typeface="+mn-lt"/>
                <a:cs typeface="Arial" charset="0"/>
              </a:rPr>
              <a:t>for </a:t>
            </a:r>
            <a:r>
              <a:rPr lang="en-US" sz="2600" dirty="0">
                <a:latin typeface="+mn-lt"/>
                <a:cs typeface="Arial" charset="0"/>
              </a:rPr>
              <a:t>drugs, and in drug-related crime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4152719" y="4281134"/>
            <a:ext cx="150701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4156392" y="1425575"/>
            <a:ext cx="2982596" cy="2297113"/>
            <a:chOff x="4156392" y="1425575"/>
            <a:chExt cx="2982596" cy="2297113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4156392" y="2854571"/>
              <a:ext cx="1507016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4776788" y="1425575"/>
              <a:ext cx="2362200" cy="2297113"/>
              <a:chOff x="4776788" y="1425575"/>
              <a:chExt cx="2362200" cy="2297113"/>
            </a:xfrm>
          </p:grpSpPr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4776788" y="1425575"/>
                <a:ext cx="2362200" cy="2297113"/>
                <a:chOff x="2979" y="938"/>
                <a:chExt cx="1488" cy="1447"/>
              </a:xfrm>
            </p:grpSpPr>
            <p:sp>
              <p:nvSpPr>
                <p:cNvPr id="11368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979" y="1178"/>
                  <a:ext cx="1198" cy="1207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8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054" y="938"/>
                  <a:ext cx="41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sz="2400" b="1" i="1" dirty="0" smtClean="0">
                      <a:cs typeface="Arial" charset="0"/>
                    </a:rPr>
                    <a:t>S</a:t>
                  </a:r>
                  <a:r>
                    <a:rPr lang="en-US" sz="2400" b="1" baseline="-25000" dirty="0">
                      <a:cs typeface="Arial" charset="0"/>
                    </a:rPr>
                    <a:t>1</a:t>
                  </a:r>
                </a:p>
              </p:txBody>
            </p:sp>
          </p:grpSp>
          <p:sp>
            <p:nvSpPr>
              <p:cNvPr id="53" name="Line 35"/>
              <p:cNvSpPr>
                <a:spLocks noChangeShapeType="1"/>
              </p:cNvSpPr>
              <p:nvPr/>
            </p:nvSpPr>
            <p:spPr bwMode="auto">
              <a:xfrm rot="5400000" flipH="1">
                <a:off x="6086379" y="2619537"/>
                <a:ext cx="489143" cy="351908"/>
              </a:xfrm>
              <a:prstGeom prst="line">
                <a:avLst/>
              </a:prstGeom>
              <a:noFill/>
              <a:ln w="38100">
                <a:solidFill>
                  <a:schemeClr val="accent6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3672682" y="2632549"/>
            <a:ext cx="585399" cy="1871087"/>
            <a:chOff x="3672682" y="2632549"/>
            <a:chExt cx="585399" cy="1871087"/>
          </a:xfrm>
        </p:grpSpPr>
        <p:sp>
          <p:nvSpPr>
            <p:cNvPr id="113699" name="Line 35"/>
            <p:cNvSpPr>
              <a:spLocks noChangeShapeType="1"/>
            </p:cNvSpPr>
            <p:nvPr/>
          </p:nvSpPr>
          <p:spPr bwMode="auto">
            <a:xfrm rot="5400000" flipH="1">
              <a:off x="3479814" y="3557587"/>
              <a:ext cx="876301" cy="4762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Text Box 12"/>
            <p:cNvSpPr txBox="1">
              <a:spLocks noChangeArrowheads="1"/>
            </p:cNvSpPr>
            <p:nvPr/>
          </p:nvSpPr>
          <p:spPr bwMode="auto">
            <a:xfrm>
              <a:off x="3691343" y="4041971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>
                  <a:cs typeface="Arial" charset="0"/>
                </a:rPr>
                <a:t>P</a:t>
              </a:r>
              <a:r>
                <a:rPr lang="en-US" sz="2400" b="1" baseline="-25000" dirty="0" smtClean="0">
                  <a:cs typeface="Arial" charset="0"/>
                </a:rPr>
                <a:t>0</a:t>
              </a:r>
              <a:endParaRPr lang="en-US" sz="2400" b="1" baseline="-25000" dirty="0">
                <a:cs typeface="Arial" charset="0"/>
              </a:endParaRPr>
            </a:p>
          </p:txBody>
        </p:sp>
        <p:sp>
          <p:nvSpPr>
            <p:cNvPr id="55" name="Text Box 12"/>
            <p:cNvSpPr txBox="1">
              <a:spLocks noChangeArrowheads="1"/>
            </p:cNvSpPr>
            <p:nvPr/>
          </p:nvSpPr>
          <p:spPr bwMode="auto">
            <a:xfrm>
              <a:off x="3672682" y="2632549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P</a:t>
              </a:r>
              <a:r>
                <a:rPr lang="en-US" sz="2400" b="1" baseline="-25000" dirty="0" smtClean="0">
                  <a:cs typeface="Arial" charset="0"/>
                </a:rPr>
                <a:t>1</a:t>
              </a:r>
              <a:endParaRPr lang="en-US" sz="2400" b="1" baseline="-25000" dirty="0">
                <a:cs typeface="Arial" charset="0"/>
              </a:endParaRPr>
            </a:p>
          </p:txBody>
        </p:sp>
      </p:grp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5476525" y="5120747"/>
            <a:ext cx="53851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i="1" dirty="0" smtClean="0">
                <a:cs typeface="Arial" charset="0"/>
              </a:rPr>
              <a:t>Q</a:t>
            </a:r>
            <a:r>
              <a:rPr lang="en-US" sz="2400" b="1" dirty="0" smtClean="0">
                <a:cs typeface="Arial" charset="0"/>
              </a:rPr>
              <a:t> </a:t>
            </a:r>
            <a:endParaRPr lang="en-US" sz="2400" b="1" dirty="0"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00" grpId="0"/>
      <p:bldP spid="113701" grpId="0"/>
      <p:bldP spid="113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52472" y="252413"/>
            <a:ext cx="5066676" cy="681037"/>
          </a:xfrm>
          <a:prstGeom prst="rect">
            <a:avLst/>
          </a:prstGeom>
        </p:spPr>
        <p:txBody>
          <a:bodyPr/>
          <a:lstStyle/>
          <a:p>
            <a:r>
              <a:rPr lang="en-US" sz="3600" dirty="0">
                <a:solidFill>
                  <a:srgbClr val="777777"/>
                </a:solidFill>
              </a:rPr>
              <a:t>Price Elasticity of Demand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71556" y="4703480"/>
            <a:ext cx="1518271" cy="517525"/>
            <a:chOff x="271556" y="4703480"/>
            <a:chExt cx="1518271" cy="517525"/>
          </a:xfrm>
        </p:grpSpPr>
        <p:sp>
          <p:nvSpPr>
            <p:cNvPr id="50183" name="Text Box 7"/>
            <p:cNvSpPr txBox="1">
              <a:spLocks noChangeArrowheads="1"/>
            </p:cNvSpPr>
            <p:nvPr/>
          </p:nvSpPr>
          <p:spPr bwMode="auto">
            <a:xfrm>
              <a:off x="271556" y="4713005"/>
              <a:ext cx="1333608" cy="50800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 smtClean="0">
                  <a:latin typeface="+mn-lt"/>
                  <a:cs typeface="Arial" charset="0"/>
                </a:rPr>
                <a:t>E</a:t>
              </a:r>
              <a:r>
                <a:rPr lang="en-US" sz="2000" dirty="0" smtClean="0">
                  <a:latin typeface="+mn-lt"/>
                  <a:cs typeface="Arial" charset="0"/>
                </a:rPr>
                <a:t>d</a:t>
              </a:r>
              <a:endParaRPr lang="en-US" sz="2000" dirty="0">
                <a:latin typeface="+mn-lt"/>
                <a:cs typeface="Arial" charset="0"/>
              </a:endParaRPr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1343231" y="4703480"/>
              <a:ext cx="446596" cy="48895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600" dirty="0">
                  <a:latin typeface="+mn-lt"/>
                  <a:cs typeface="Arial" charset="0"/>
                </a:rPr>
                <a:t>=</a:t>
              </a:r>
            </a:p>
          </p:txBody>
        </p:sp>
      </p:grp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965655" y="4063305"/>
            <a:ext cx="4091997" cy="92333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 dirty="0">
                <a:latin typeface="+mn-lt"/>
                <a:cs typeface="Arial" charset="0"/>
              </a:rPr>
              <a:t>Percentage change </a:t>
            </a:r>
            <a:r>
              <a:rPr lang="en-US" sz="2700" dirty="0" smtClean="0">
                <a:latin typeface="+mn-lt"/>
                <a:cs typeface="Arial" charset="0"/>
              </a:rPr>
              <a:t>in quantity demanded</a:t>
            </a:r>
            <a:endParaRPr lang="en-US" sz="2700" b="1" i="1" baseline="30000" dirty="0">
              <a:latin typeface="+mn-lt"/>
              <a:cs typeface="Arial" charset="0"/>
            </a:endParaRP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1971837" y="4973355"/>
            <a:ext cx="4091997" cy="5032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 dirty="0">
                <a:latin typeface="+mn-lt"/>
                <a:cs typeface="Arial" charset="0"/>
              </a:rPr>
              <a:t>Percentage change </a:t>
            </a:r>
            <a:r>
              <a:rPr lang="en-US" sz="2700" dirty="0" smtClean="0">
                <a:latin typeface="+mn-lt"/>
                <a:cs typeface="Arial" charset="0"/>
              </a:rPr>
              <a:t>in price</a:t>
            </a:r>
            <a:endParaRPr lang="en-US" sz="2700" b="1" i="1" baseline="30000" dirty="0">
              <a:latin typeface="+mn-lt"/>
              <a:cs typeface="Arial" charset="0"/>
            </a:endParaRP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2058374" y="4944780"/>
            <a:ext cx="3934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420688" y="2477114"/>
            <a:ext cx="8229600" cy="753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339966"/>
              </a:buClr>
              <a:buSzPct val="120000"/>
            </a:pPr>
            <a:r>
              <a:rPr lang="en-US" sz="2800" dirty="0" smtClean="0">
                <a:latin typeface="+mn-lt"/>
                <a:cs typeface="Arial" charset="0"/>
              </a:rPr>
              <a:t>measures </a:t>
            </a:r>
            <a:r>
              <a:rPr lang="en-US" sz="2800" dirty="0">
                <a:latin typeface="+mn-lt"/>
                <a:cs typeface="Arial" charset="0"/>
              </a:rPr>
              <a:t>the </a:t>
            </a:r>
            <a:r>
              <a:rPr lang="en-US" sz="2800" dirty="0" smtClean="0">
                <a:latin typeface="+mn-lt"/>
                <a:cs typeface="Arial" charset="0"/>
              </a:rPr>
              <a:t>price sensitivity </a:t>
            </a:r>
            <a:r>
              <a:rPr lang="en-US" sz="2800" dirty="0">
                <a:latin typeface="+mn-lt"/>
                <a:cs typeface="Arial" charset="0"/>
              </a:rPr>
              <a:t>of </a:t>
            </a:r>
            <a:r>
              <a:rPr lang="en-US" sz="2800" dirty="0" smtClean="0">
                <a:latin typeface="+mn-lt"/>
                <a:cs typeface="Arial" charset="0"/>
              </a:rPr>
              <a:t>consumers</a:t>
            </a:r>
            <a:endParaRPr lang="en-US" sz="2800" dirty="0">
              <a:latin typeface="+mn-lt"/>
              <a:cs typeface="Arial" charset="0"/>
            </a:endParaRPr>
          </a:p>
        </p:txBody>
      </p:sp>
      <p:sp>
        <p:nvSpPr>
          <p:cNvPr id="50189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57521" y="4378955"/>
            <a:ext cx="2183097" cy="1100138"/>
            <a:chOff x="6397361" y="3344645"/>
            <a:chExt cx="2183097" cy="1100138"/>
          </a:xfrm>
        </p:grpSpPr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6397361" y="3671670"/>
              <a:ext cx="446596" cy="48895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600" dirty="0">
                  <a:latin typeface="+mn-lt"/>
                  <a:cs typeface="Arial" charset="0"/>
                </a:rPr>
                <a:t>=</a:t>
              </a:r>
            </a:p>
          </p:txBody>
        </p:sp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7019785" y="3344645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 smtClean="0">
                  <a:latin typeface="+mn-lt"/>
                  <a:cs typeface="Arial" charset="0"/>
                </a:rPr>
                <a:t>%∆</a:t>
              </a:r>
              <a:r>
                <a:rPr lang="en-US" sz="2700" b="1" i="1" dirty="0" err="1" smtClean="0">
                  <a:latin typeface="+mn-lt"/>
                  <a:cs typeface="Arial" charset="0"/>
                </a:rPr>
                <a:t>Q</a:t>
              </a:r>
              <a:r>
                <a:rPr lang="en-US" sz="2700" b="1" i="1" baseline="30000" dirty="0" err="1" smtClean="0">
                  <a:latin typeface="+mn-lt"/>
                  <a:cs typeface="Arial" charset="0"/>
                </a:rPr>
                <a:t>d</a:t>
              </a:r>
              <a:endParaRPr lang="en-US" sz="2700" b="1" i="1" baseline="30000" dirty="0">
                <a:latin typeface="+mn-lt"/>
                <a:cs typeface="Arial" charset="0"/>
              </a:endParaRPr>
            </a:p>
          </p:txBody>
        </p:sp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7025967" y="3941545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>
                  <a:latin typeface="+mn-lt"/>
                  <a:cs typeface="Arial" charset="0"/>
                </a:rPr>
                <a:t>%</a:t>
              </a:r>
              <a:r>
                <a:rPr lang="en-US" sz="2700" b="1" dirty="0" smtClean="0">
                  <a:latin typeface="+mn-lt"/>
                  <a:cs typeface="Arial" charset="0"/>
                </a:rPr>
                <a:t>∆</a:t>
              </a:r>
              <a:r>
                <a:rPr lang="en-US" sz="2700" b="1" i="1" dirty="0" smtClean="0">
                  <a:latin typeface="+mn-lt"/>
                  <a:cs typeface="Arial" charset="0"/>
                </a:rPr>
                <a:t>P</a:t>
              </a:r>
              <a:endParaRPr lang="en-US" sz="2700" b="1" i="1" baseline="30000" dirty="0">
                <a:latin typeface="+mn-lt"/>
                <a:cs typeface="Arial" charset="0"/>
              </a:endParaRP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7112504" y="3912970"/>
              <a:ext cx="13370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978867" y="3350302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80458" y="3364451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21456" y="3012305"/>
            <a:ext cx="80690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/>
            <a:r>
              <a:rPr lang="en-US" sz="2800" dirty="0" smtClean="0">
                <a:latin typeface="+mn-lt"/>
              </a:rPr>
              <a:t>measures </a:t>
            </a:r>
            <a:r>
              <a:rPr lang="en-US" sz="2800" dirty="0">
                <a:latin typeface="+mn-lt"/>
              </a:rPr>
              <a:t>how willing consumers are to buy less of the good as its price rises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456" y="1288437"/>
            <a:ext cx="79191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latin typeface="+mn-lt"/>
              </a:rPr>
              <a:t>Price elasticity of demand</a:t>
            </a:r>
            <a:r>
              <a:rPr lang="en-US" sz="2800" dirty="0">
                <a:latin typeface="+mn-lt"/>
              </a:rPr>
              <a:t> measures how much </a:t>
            </a:r>
            <a:r>
              <a:rPr lang="en-US" sz="2800" b="1" i="1" dirty="0">
                <a:latin typeface="+mn-lt"/>
              </a:rPr>
              <a:t>quantity demand</a:t>
            </a:r>
            <a:r>
              <a:rPr lang="en-US" sz="2800" dirty="0">
                <a:latin typeface="+mn-lt"/>
              </a:rPr>
              <a:t> responds to a change in </a:t>
            </a:r>
            <a:r>
              <a:rPr lang="en-US" sz="2800" b="1" i="1" dirty="0">
                <a:latin typeface="+mn-lt"/>
              </a:rPr>
              <a:t>price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5" grpId="0"/>
      <p:bldP spid="50186" grpId="0"/>
      <p:bldP spid="50187" grpId="0" animBg="1"/>
      <p:bldP spid="69644" grpId="0"/>
      <p:bldP spid="5" grpId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114724" name="Text Box 36"/>
          <p:cNvSpPr txBox="1">
            <a:spLocks noChangeArrowheads="1"/>
          </p:cNvSpPr>
          <p:nvPr/>
        </p:nvSpPr>
        <p:spPr bwMode="auto">
          <a:xfrm>
            <a:off x="534988" y="1144588"/>
            <a:ext cx="20193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+mn-lt"/>
                <a:cs typeface="Arial" charset="0"/>
              </a:rPr>
              <a:t>Education reduces the demand for drugs.</a:t>
            </a:r>
          </a:p>
        </p:txBody>
      </p:sp>
      <p:sp>
        <p:nvSpPr>
          <p:cNvPr id="114725" name="Text Box 37"/>
          <p:cNvSpPr txBox="1">
            <a:spLocks noChangeArrowheads="1"/>
          </p:cNvSpPr>
          <p:nvPr/>
        </p:nvSpPr>
        <p:spPr bwMode="auto">
          <a:xfrm>
            <a:off x="574675" y="2936875"/>
            <a:ext cx="249078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 smtClean="0">
                <a:latin typeface="+mn-lt"/>
                <a:cs typeface="Arial" charset="0"/>
              </a:rPr>
              <a:t>Both price and quantity </a:t>
            </a:r>
            <a:r>
              <a:rPr lang="en-US" sz="2600" dirty="0">
                <a:latin typeface="+mn-lt"/>
                <a:cs typeface="Arial" charset="0"/>
              </a:rPr>
              <a:t>fall. </a:t>
            </a:r>
          </a:p>
        </p:txBody>
      </p:sp>
      <p:sp>
        <p:nvSpPr>
          <p:cNvPr id="114726" name="Text Box 38"/>
          <p:cNvSpPr txBox="1">
            <a:spLocks noChangeArrowheads="1"/>
          </p:cNvSpPr>
          <p:nvPr/>
        </p:nvSpPr>
        <p:spPr bwMode="auto">
          <a:xfrm>
            <a:off x="574675" y="3964805"/>
            <a:ext cx="2773832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 smtClean="0">
                <a:latin typeface="+mn-lt"/>
                <a:cs typeface="Arial" charset="0"/>
              </a:rPr>
              <a:t>Resulting</a:t>
            </a:r>
            <a:r>
              <a:rPr lang="en-US" sz="2600" dirty="0">
                <a:latin typeface="+mn-lt"/>
                <a:cs typeface="Arial" charset="0"/>
              </a:rPr>
              <a:t> </a:t>
            </a:r>
            <a:r>
              <a:rPr lang="en-US" sz="2600" dirty="0" smtClean="0">
                <a:latin typeface="+mn-lt"/>
                <a:cs typeface="Arial" charset="0"/>
              </a:rPr>
              <a:t>in a decreased </a:t>
            </a:r>
            <a:r>
              <a:rPr lang="en-US" sz="2600" dirty="0">
                <a:latin typeface="+mn-lt"/>
                <a:cs typeface="Arial" charset="0"/>
              </a:rPr>
              <a:t>spending </a:t>
            </a:r>
            <a:r>
              <a:rPr lang="en-US" sz="2600" dirty="0" smtClean="0">
                <a:latin typeface="+mn-lt"/>
                <a:cs typeface="Arial" charset="0"/>
              </a:rPr>
              <a:t>for drugs, which makes drug smuggling less desirable</a:t>
            </a:r>
            <a:endParaRPr lang="en-US" sz="2600" dirty="0">
              <a:latin typeface="+mn-lt"/>
              <a:cs typeface="Arial" charset="0"/>
            </a:endParaRPr>
          </a:p>
        </p:txBody>
      </p:sp>
      <p:sp>
        <p:nvSpPr>
          <p:cNvPr id="49" name="Rectangle 2"/>
          <p:cNvSpPr txBox="1">
            <a:spLocks noChangeArrowheads="1"/>
          </p:cNvSpPr>
          <p:nvPr/>
        </p:nvSpPr>
        <p:spPr>
          <a:xfrm>
            <a:off x="3732551" y="243043"/>
            <a:ext cx="5216577" cy="64928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5F5F5F"/>
                </a:solidFill>
              </a:rPr>
              <a:t>Demand Interdiction</a:t>
            </a:r>
            <a:endParaRPr lang="en-US" sz="4000" dirty="0">
              <a:solidFill>
                <a:srgbClr val="5F5F5F"/>
              </a:solidFill>
            </a:endParaRPr>
          </a:p>
        </p:txBody>
      </p:sp>
      <p:grpSp>
        <p:nvGrpSpPr>
          <p:cNvPr id="50" name="Group 16"/>
          <p:cNvGrpSpPr>
            <a:grpSpLocks/>
          </p:cNvGrpSpPr>
          <p:nvPr/>
        </p:nvGrpSpPr>
        <p:grpSpPr bwMode="auto">
          <a:xfrm>
            <a:off x="5704172" y="1610428"/>
            <a:ext cx="655638" cy="3500437"/>
            <a:chOff x="3446" y="1165"/>
            <a:chExt cx="413" cy="2205"/>
          </a:xfrm>
        </p:grpSpPr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3624" y="1515"/>
              <a:ext cx="27" cy="18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 Box 18"/>
            <p:cNvSpPr txBox="1">
              <a:spLocks noChangeArrowheads="1"/>
            </p:cNvSpPr>
            <p:nvPr/>
          </p:nvSpPr>
          <p:spPr bwMode="auto">
            <a:xfrm>
              <a:off x="3446" y="1165"/>
              <a:ext cx="4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D</a:t>
              </a:r>
              <a:r>
                <a:rPr lang="en-US" sz="2400" b="1" baseline="-25000" dirty="0">
                  <a:cs typeface="Arial" charset="0"/>
                </a:rPr>
                <a:t>0</a:t>
              </a:r>
            </a:p>
          </p:txBody>
        </p:sp>
      </p:grp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3222626" y="1158875"/>
            <a:ext cx="5402263" cy="4413251"/>
            <a:chOff x="2030" y="730"/>
            <a:chExt cx="3403" cy="2780"/>
          </a:xfrm>
        </p:grpSpPr>
        <p:grpSp>
          <p:nvGrpSpPr>
            <p:cNvPr id="54" name="Group 5"/>
            <p:cNvGrpSpPr>
              <a:grpSpLocks/>
            </p:cNvGrpSpPr>
            <p:nvPr/>
          </p:nvGrpSpPr>
          <p:grpSpPr bwMode="auto">
            <a:xfrm>
              <a:off x="2613" y="792"/>
              <a:ext cx="2750" cy="2433"/>
              <a:chOff x="1098" y="1361"/>
              <a:chExt cx="2116" cy="2027"/>
            </a:xfrm>
          </p:grpSpPr>
          <p:sp>
            <p:nvSpPr>
              <p:cNvPr id="57" name="Line 6"/>
              <p:cNvSpPr>
                <a:spLocks noChangeShapeType="1"/>
              </p:cNvSpPr>
              <p:nvPr/>
            </p:nvSpPr>
            <p:spPr bwMode="auto">
              <a:xfrm>
                <a:off x="1102" y="1361"/>
                <a:ext cx="0" cy="20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7"/>
              <p:cNvSpPr>
                <a:spLocks noChangeShapeType="1"/>
              </p:cNvSpPr>
              <p:nvPr/>
            </p:nvSpPr>
            <p:spPr bwMode="auto">
              <a:xfrm>
                <a:off x="1098" y="3388"/>
                <a:ext cx="21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Text Box 8"/>
            <p:cNvSpPr txBox="1">
              <a:spLocks noChangeArrowheads="1"/>
            </p:cNvSpPr>
            <p:nvPr/>
          </p:nvSpPr>
          <p:spPr bwMode="auto">
            <a:xfrm>
              <a:off x="2030" y="730"/>
              <a:ext cx="56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dirty="0" smtClean="0">
                  <a:cs typeface="Arial" charset="0"/>
                </a:rPr>
                <a:t>Price</a:t>
              </a:r>
              <a:endParaRPr lang="en-US" sz="2400" dirty="0">
                <a:cs typeface="Arial" charset="0"/>
              </a:endParaRPr>
            </a:p>
          </p:txBody>
        </p:sp>
        <p:sp>
          <p:nvSpPr>
            <p:cNvPr id="56" name="Text Box 9"/>
            <p:cNvSpPr txBox="1">
              <a:spLocks noChangeArrowheads="1"/>
            </p:cNvSpPr>
            <p:nvPr/>
          </p:nvSpPr>
          <p:spPr bwMode="auto">
            <a:xfrm>
              <a:off x="4084" y="3219"/>
              <a:ext cx="134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400" dirty="0" smtClean="0">
                  <a:cs typeface="Arial" charset="0"/>
                </a:rPr>
                <a:t>Drug Quantity </a:t>
              </a:r>
              <a:endParaRPr lang="en-US" sz="2400" dirty="0">
                <a:cs typeface="Arial" charset="0"/>
              </a:endParaRPr>
            </a:p>
          </p:txBody>
        </p:sp>
      </p:grpSp>
      <p:grpSp>
        <p:nvGrpSpPr>
          <p:cNvPr id="59" name="Group 10"/>
          <p:cNvGrpSpPr>
            <a:grpSpLocks/>
          </p:cNvGrpSpPr>
          <p:nvPr/>
        </p:nvGrpSpPr>
        <p:grpSpPr bwMode="auto">
          <a:xfrm>
            <a:off x="4708764" y="2117498"/>
            <a:ext cx="2371725" cy="2224088"/>
            <a:chOff x="3459" y="1417"/>
            <a:chExt cx="1494" cy="1401"/>
          </a:xfrm>
        </p:grpSpPr>
        <p:sp>
          <p:nvSpPr>
            <p:cNvPr id="60" name="Line 11"/>
            <p:cNvSpPr>
              <a:spLocks noChangeShapeType="1"/>
            </p:cNvSpPr>
            <p:nvPr/>
          </p:nvSpPr>
          <p:spPr bwMode="auto">
            <a:xfrm flipV="1">
              <a:off x="3459" y="1611"/>
              <a:ext cx="1198" cy="1207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12"/>
            <p:cNvSpPr txBox="1">
              <a:spLocks noChangeArrowheads="1"/>
            </p:cNvSpPr>
            <p:nvPr/>
          </p:nvSpPr>
          <p:spPr bwMode="auto">
            <a:xfrm>
              <a:off x="4596" y="1417"/>
              <a:ext cx="3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S</a:t>
              </a:r>
              <a:r>
                <a:rPr lang="en-US" sz="2400" b="1" baseline="-25000" dirty="0">
                  <a:cs typeface="Arial" charset="0"/>
                </a:rPr>
                <a:t>0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 flipH="1">
            <a:off x="4156392" y="3055684"/>
            <a:ext cx="182831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672682" y="2797439"/>
            <a:ext cx="585399" cy="1256497"/>
            <a:chOff x="3672682" y="2797439"/>
            <a:chExt cx="585399" cy="1256497"/>
          </a:xfrm>
        </p:grpSpPr>
        <p:sp>
          <p:nvSpPr>
            <p:cNvPr id="66" name="Line 35"/>
            <p:cNvSpPr>
              <a:spLocks noChangeShapeType="1"/>
            </p:cNvSpPr>
            <p:nvPr/>
          </p:nvSpPr>
          <p:spPr bwMode="auto">
            <a:xfrm rot="5400000">
              <a:off x="3724156" y="3455039"/>
              <a:ext cx="382857" cy="1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 Box 12"/>
            <p:cNvSpPr txBox="1">
              <a:spLocks noChangeArrowheads="1"/>
            </p:cNvSpPr>
            <p:nvPr/>
          </p:nvSpPr>
          <p:spPr bwMode="auto">
            <a:xfrm>
              <a:off x="3691343" y="3592271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P</a:t>
              </a:r>
              <a:r>
                <a:rPr lang="en-US" sz="2400" b="1" baseline="-25000" dirty="0">
                  <a:cs typeface="Arial" charset="0"/>
                </a:rPr>
                <a:t>1</a:t>
              </a:r>
            </a:p>
          </p:txBody>
        </p:sp>
        <p:sp>
          <p:nvSpPr>
            <p:cNvPr id="71" name="Text Box 12"/>
            <p:cNvSpPr txBox="1">
              <a:spLocks noChangeArrowheads="1"/>
            </p:cNvSpPr>
            <p:nvPr/>
          </p:nvSpPr>
          <p:spPr bwMode="auto">
            <a:xfrm>
              <a:off x="3672682" y="2797439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P</a:t>
              </a:r>
              <a:r>
                <a:rPr lang="en-US" sz="2400" b="1" baseline="-25000" dirty="0" smtClean="0">
                  <a:cs typeface="Arial" charset="0"/>
                </a:rPr>
                <a:t>0</a:t>
              </a:r>
              <a:endParaRPr lang="en-US" sz="2400" b="1" baseline="-25000" dirty="0">
                <a:cs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152719" y="1612928"/>
            <a:ext cx="1734615" cy="3500437"/>
            <a:chOff x="4152719" y="1612928"/>
            <a:chExt cx="1734615" cy="3500437"/>
          </a:xfrm>
        </p:grpSpPr>
        <p:cxnSp>
          <p:nvCxnSpPr>
            <p:cNvPr id="68" name="Straight Connector 67"/>
            <p:cNvCxnSpPr/>
            <p:nvPr/>
          </p:nvCxnSpPr>
          <p:spPr>
            <a:xfrm flipH="1">
              <a:off x="4152719" y="3823374"/>
              <a:ext cx="1078479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4927192" y="1612928"/>
              <a:ext cx="960142" cy="3500437"/>
              <a:chOff x="4927192" y="1612928"/>
              <a:chExt cx="960142" cy="3500437"/>
            </a:xfrm>
          </p:grpSpPr>
          <p:sp>
            <p:nvSpPr>
              <p:cNvPr id="69" name="Line 35"/>
              <p:cNvSpPr>
                <a:spLocks noChangeShapeType="1"/>
              </p:cNvSpPr>
              <p:nvPr/>
            </p:nvSpPr>
            <p:spPr bwMode="auto">
              <a:xfrm rot="5400000">
                <a:off x="5595711" y="2147453"/>
                <a:ext cx="13604" cy="569643"/>
              </a:xfrm>
              <a:prstGeom prst="line">
                <a:avLst/>
              </a:prstGeom>
              <a:noFill/>
              <a:ln w="38100">
                <a:solidFill>
                  <a:srgbClr val="008080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" name="Group 16"/>
              <p:cNvGrpSpPr>
                <a:grpSpLocks/>
              </p:cNvGrpSpPr>
              <p:nvPr/>
            </p:nvGrpSpPr>
            <p:grpSpPr bwMode="auto">
              <a:xfrm>
                <a:off x="4927192" y="1612928"/>
                <a:ext cx="655638" cy="3500437"/>
                <a:chOff x="3446" y="1165"/>
                <a:chExt cx="413" cy="2205"/>
              </a:xfrm>
            </p:grpSpPr>
            <p:sp>
              <p:nvSpPr>
                <p:cNvPr id="73" name="Line 17"/>
                <p:cNvSpPr>
                  <a:spLocks noChangeShapeType="1"/>
                </p:cNvSpPr>
                <p:nvPr/>
              </p:nvSpPr>
              <p:spPr bwMode="auto">
                <a:xfrm>
                  <a:off x="3624" y="1515"/>
                  <a:ext cx="27" cy="185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446" y="1165"/>
                  <a:ext cx="41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sz="2400" b="1" i="1" dirty="0">
                      <a:cs typeface="Arial" charset="0"/>
                    </a:rPr>
                    <a:t>D</a:t>
                  </a:r>
                  <a:r>
                    <a:rPr lang="en-US" sz="2400" b="1" baseline="-25000" dirty="0">
                      <a:cs typeface="Arial" charset="0"/>
                    </a:rPr>
                    <a:t>1</a:t>
                  </a:r>
                </a:p>
              </p:txBody>
            </p:sp>
          </p:grpSp>
        </p:grpSp>
      </p:grpSp>
      <p:grpSp>
        <p:nvGrpSpPr>
          <p:cNvPr id="4" name="Group 3"/>
          <p:cNvGrpSpPr/>
          <p:nvPr/>
        </p:nvGrpSpPr>
        <p:grpSpPr>
          <a:xfrm>
            <a:off x="4971642" y="5108968"/>
            <a:ext cx="1406330" cy="464814"/>
            <a:chOff x="4971642" y="5108968"/>
            <a:chExt cx="1406330" cy="464814"/>
          </a:xfrm>
        </p:grpSpPr>
        <p:sp>
          <p:nvSpPr>
            <p:cNvPr id="65" name="Line 34"/>
            <p:cNvSpPr>
              <a:spLocks noChangeShapeType="1"/>
            </p:cNvSpPr>
            <p:nvPr/>
          </p:nvSpPr>
          <p:spPr bwMode="auto">
            <a:xfrm flipH="1">
              <a:off x="5407655" y="5312970"/>
              <a:ext cx="447675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12"/>
            <p:cNvSpPr txBox="1">
              <a:spLocks noChangeArrowheads="1"/>
            </p:cNvSpPr>
            <p:nvPr/>
          </p:nvSpPr>
          <p:spPr bwMode="auto">
            <a:xfrm>
              <a:off x="5811234" y="5112117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>
                  <a:cs typeface="Arial" charset="0"/>
                </a:rPr>
                <a:t>Q</a:t>
              </a:r>
              <a:r>
                <a:rPr lang="en-US" sz="2400" b="1" baseline="-25000" dirty="0" smtClean="0">
                  <a:cs typeface="Arial" charset="0"/>
                </a:rPr>
                <a:t>0</a:t>
              </a:r>
              <a:endParaRPr lang="en-US" sz="2400" b="1" baseline="-25000" dirty="0">
                <a:cs typeface="Arial" charset="0"/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auto">
            <a:xfrm>
              <a:off x="4971642" y="5108968"/>
              <a:ext cx="566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 dirty="0" smtClean="0">
                  <a:cs typeface="Arial" charset="0"/>
                </a:rPr>
                <a:t>Q</a:t>
              </a:r>
              <a:r>
                <a:rPr lang="en-US" sz="2400" b="1" baseline="-25000" dirty="0">
                  <a:cs typeface="Arial" charset="0"/>
                </a:rPr>
                <a:t>1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4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4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24" grpId="0"/>
      <p:bldP spid="114725" grpId="0"/>
      <p:bldP spid="1147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852472" y="252413"/>
            <a:ext cx="5066676" cy="6810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777777"/>
                </a:solidFill>
              </a:rPr>
              <a:t>Price Elasticity of Demand</a:t>
            </a:r>
            <a:endParaRPr lang="en-US" sz="3600" dirty="0">
              <a:solidFill>
                <a:srgbClr val="777777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78340" y="1649859"/>
            <a:ext cx="1601591" cy="1100138"/>
            <a:chOff x="4037639" y="1753807"/>
            <a:chExt cx="1601591" cy="1100138"/>
          </a:xfrm>
        </p:grpSpPr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4078557" y="17538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 smtClean="0">
                  <a:cs typeface="Arial" charset="0"/>
                </a:rPr>
                <a:t>%∆</a:t>
              </a:r>
              <a:r>
                <a:rPr lang="en-US" sz="2700" dirty="0" err="1" smtClean="0">
                  <a:cs typeface="Arial" charset="0"/>
                </a:rPr>
                <a:t>Q</a:t>
              </a:r>
              <a:r>
                <a:rPr lang="en-US" sz="2700" baseline="30000" dirty="0" err="1" smtClean="0">
                  <a:cs typeface="Arial" charset="0"/>
                </a:rPr>
                <a:t>d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53" name="Text Box 10"/>
            <p:cNvSpPr txBox="1">
              <a:spLocks noChangeArrowheads="1"/>
            </p:cNvSpPr>
            <p:nvPr/>
          </p:nvSpPr>
          <p:spPr bwMode="auto">
            <a:xfrm>
              <a:off x="4084739" y="23507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>
                  <a:cs typeface="Arial" charset="0"/>
                </a:rPr>
                <a:t>%</a:t>
              </a:r>
              <a:r>
                <a:rPr lang="en-US" sz="2700" b="1" dirty="0" smtClean="0">
                  <a:cs typeface="Arial" charset="0"/>
                </a:rPr>
                <a:t>∆</a:t>
              </a:r>
              <a:r>
                <a:rPr lang="en-US" sz="2700" dirty="0" smtClean="0">
                  <a:cs typeface="Arial" charset="0"/>
                </a:rPr>
                <a:t>P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54" name="Line 11"/>
            <p:cNvSpPr>
              <a:spLocks noChangeShapeType="1"/>
            </p:cNvSpPr>
            <p:nvPr/>
          </p:nvSpPr>
          <p:spPr bwMode="auto">
            <a:xfrm>
              <a:off x="4171276" y="2322132"/>
              <a:ext cx="13370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4037639" y="1759464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639230" y="1773613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262" name="Text Box 42"/>
          <p:cNvSpPr txBox="1">
            <a:spLocks noChangeArrowheads="1"/>
          </p:cNvSpPr>
          <p:nvPr/>
        </p:nvSpPr>
        <p:spPr bwMode="auto">
          <a:xfrm>
            <a:off x="5317658" y="1918902"/>
            <a:ext cx="12477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600" dirty="0">
                <a:cs typeface="Arial" charset="0"/>
              </a:rPr>
              <a:t>=  2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375468" y="1677602"/>
            <a:ext cx="1029503" cy="503238"/>
            <a:chOff x="3185498" y="1677602"/>
            <a:chExt cx="1029503" cy="503238"/>
          </a:xfrm>
        </p:grpSpPr>
        <p:sp>
          <p:nvSpPr>
            <p:cNvPr id="52259" name="Text Box 39"/>
            <p:cNvSpPr txBox="1">
              <a:spLocks noChangeArrowheads="1"/>
            </p:cNvSpPr>
            <p:nvPr/>
          </p:nvSpPr>
          <p:spPr bwMode="auto">
            <a:xfrm>
              <a:off x="3195826" y="1677602"/>
              <a:ext cx="101917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 smtClean="0">
                  <a:cs typeface="Arial" charset="0"/>
                </a:rPr>
                <a:t>20%</a:t>
              </a:r>
              <a:endParaRPr lang="en-US" sz="2700" b="1" i="1" baseline="30000" dirty="0">
                <a:cs typeface="Arial" charset="0"/>
              </a:endParaRPr>
            </a:p>
          </p:txBody>
        </p:sp>
        <p:sp>
          <p:nvSpPr>
            <p:cNvPr id="59" name="Line 34"/>
            <p:cNvSpPr>
              <a:spLocks noChangeShapeType="1"/>
            </p:cNvSpPr>
            <p:nvPr/>
          </p:nvSpPr>
          <p:spPr bwMode="auto">
            <a:xfrm flipH="1">
              <a:off x="3185498" y="1764635"/>
              <a:ext cx="0" cy="371118"/>
            </a:xfrm>
            <a:prstGeom prst="line">
              <a:avLst/>
            </a:prstGeom>
            <a:noFill/>
            <a:ln w="50800">
              <a:solidFill>
                <a:srgbClr val="FF66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381149" y="1673006"/>
            <a:ext cx="2004772" cy="1108947"/>
            <a:chOff x="2191179" y="1673006"/>
            <a:chExt cx="2004772" cy="1108947"/>
          </a:xfrm>
        </p:grpSpPr>
        <p:sp>
          <p:nvSpPr>
            <p:cNvPr id="52260" name="Text Box 40"/>
            <p:cNvSpPr txBox="1">
              <a:spLocks noChangeArrowheads="1"/>
            </p:cNvSpPr>
            <p:nvPr/>
          </p:nvSpPr>
          <p:spPr bwMode="auto">
            <a:xfrm>
              <a:off x="3208526" y="2158615"/>
              <a:ext cx="98742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>
                  <a:cs typeface="Arial" charset="0"/>
                </a:rPr>
                <a:t>10%</a:t>
              </a:r>
              <a:endParaRPr lang="en-US" sz="2700" b="1" i="1" baseline="30000" dirty="0">
                <a:cs typeface="Arial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191179" y="1673006"/>
              <a:ext cx="1986909" cy="1108947"/>
              <a:chOff x="2191179" y="1673006"/>
              <a:chExt cx="1986909" cy="1108947"/>
            </a:xfrm>
          </p:grpSpPr>
          <p:sp>
            <p:nvSpPr>
              <p:cNvPr id="52261" name="Line 41"/>
              <p:cNvSpPr>
                <a:spLocks noChangeShapeType="1"/>
              </p:cNvSpPr>
              <p:nvPr/>
            </p:nvSpPr>
            <p:spPr bwMode="auto">
              <a:xfrm flipV="1">
                <a:off x="3294251" y="2171315"/>
                <a:ext cx="7953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Text Box 42"/>
              <p:cNvSpPr txBox="1">
                <a:spLocks noChangeArrowheads="1"/>
              </p:cNvSpPr>
              <p:nvPr/>
            </p:nvSpPr>
            <p:spPr bwMode="auto">
              <a:xfrm>
                <a:off x="2191179" y="1932207"/>
                <a:ext cx="850106" cy="488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600" dirty="0" smtClean="0">
                    <a:cs typeface="Arial" charset="0"/>
                  </a:rPr>
                  <a:t>=</a:t>
                </a:r>
                <a:endParaRPr lang="en-US" sz="2600" dirty="0">
                  <a:cs typeface="Arial" charset="0"/>
                </a:endParaRPr>
              </a:p>
            </p:txBody>
          </p:sp>
          <p:sp>
            <p:nvSpPr>
              <p:cNvPr id="58" name="Line 34"/>
              <p:cNvSpPr>
                <a:spLocks noChangeShapeType="1"/>
              </p:cNvSpPr>
              <p:nvPr/>
            </p:nvSpPr>
            <p:spPr bwMode="auto">
              <a:xfrm flipH="1" flipV="1">
                <a:off x="3208526" y="2222216"/>
                <a:ext cx="0" cy="376035"/>
              </a:xfrm>
              <a:prstGeom prst="line">
                <a:avLst/>
              </a:prstGeom>
              <a:noFill/>
              <a:ln w="50800">
                <a:solidFill>
                  <a:schemeClr val="accent3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>
                <a:off x="3034240" y="1673006"/>
                <a:ext cx="0" cy="109448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4178088" y="1704121"/>
                <a:ext cx="0" cy="107783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/>
          <p:cNvGrpSpPr/>
          <p:nvPr/>
        </p:nvGrpSpPr>
        <p:grpSpPr>
          <a:xfrm>
            <a:off x="1765850" y="3248310"/>
            <a:ext cx="1601591" cy="1100138"/>
            <a:chOff x="4037639" y="1753807"/>
            <a:chExt cx="1601591" cy="1100138"/>
          </a:xfrm>
        </p:grpSpPr>
        <p:sp>
          <p:nvSpPr>
            <p:cNvPr id="96" name="Text Box 9"/>
            <p:cNvSpPr txBox="1">
              <a:spLocks noChangeArrowheads="1"/>
            </p:cNvSpPr>
            <p:nvPr/>
          </p:nvSpPr>
          <p:spPr bwMode="auto">
            <a:xfrm>
              <a:off x="4078557" y="17538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 smtClean="0">
                  <a:cs typeface="Arial" charset="0"/>
                </a:rPr>
                <a:t>%∆</a:t>
              </a:r>
              <a:r>
                <a:rPr lang="en-US" sz="2700" dirty="0" err="1" smtClean="0">
                  <a:cs typeface="Arial" charset="0"/>
                </a:rPr>
                <a:t>Q</a:t>
              </a:r>
              <a:r>
                <a:rPr lang="en-US" sz="2700" baseline="30000" dirty="0" err="1" smtClean="0">
                  <a:cs typeface="Arial" charset="0"/>
                </a:rPr>
                <a:t>d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97" name="Text Box 10"/>
            <p:cNvSpPr txBox="1">
              <a:spLocks noChangeArrowheads="1"/>
            </p:cNvSpPr>
            <p:nvPr/>
          </p:nvSpPr>
          <p:spPr bwMode="auto">
            <a:xfrm>
              <a:off x="4084739" y="23507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>
                  <a:cs typeface="Arial" charset="0"/>
                </a:rPr>
                <a:t>%</a:t>
              </a:r>
              <a:r>
                <a:rPr lang="en-US" sz="2700" b="1" dirty="0" smtClean="0">
                  <a:cs typeface="Arial" charset="0"/>
                </a:rPr>
                <a:t>∆</a:t>
              </a:r>
              <a:r>
                <a:rPr lang="en-US" sz="2700" dirty="0" smtClean="0">
                  <a:cs typeface="Arial" charset="0"/>
                </a:rPr>
                <a:t>P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4171276" y="2322132"/>
              <a:ext cx="13370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037639" y="1759464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639230" y="1773613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Text Box 42"/>
          <p:cNvSpPr txBox="1">
            <a:spLocks noChangeArrowheads="1"/>
          </p:cNvSpPr>
          <p:nvPr/>
        </p:nvSpPr>
        <p:spPr bwMode="auto">
          <a:xfrm>
            <a:off x="5305168" y="3517353"/>
            <a:ext cx="12477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600" dirty="0">
                <a:cs typeface="Arial" charset="0"/>
              </a:rPr>
              <a:t>=  </a:t>
            </a:r>
            <a:r>
              <a:rPr lang="en-US" sz="2600" dirty="0" smtClean="0">
                <a:cs typeface="Arial" charset="0"/>
              </a:rPr>
              <a:t>.5</a:t>
            </a:r>
            <a:endParaRPr lang="en-US" sz="2600" dirty="0">
              <a:cs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362978" y="3276053"/>
            <a:ext cx="1029503" cy="503238"/>
            <a:chOff x="3173008" y="4303352"/>
            <a:chExt cx="1029503" cy="503238"/>
          </a:xfrm>
        </p:grpSpPr>
        <p:sp>
          <p:nvSpPr>
            <p:cNvPr id="103" name="Text Box 39"/>
            <p:cNvSpPr txBox="1">
              <a:spLocks noChangeArrowheads="1"/>
            </p:cNvSpPr>
            <p:nvPr/>
          </p:nvSpPr>
          <p:spPr bwMode="auto">
            <a:xfrm>
              <a:off x="3183336" y="4303352"/>
              <a:ext cx="101917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>
                  <a:cs typeface="Arial" charset="0"/>
                </a:rPr>
                <a:t>5</a:t>
              </a:r>
              <a:r>
                <a:rPr lang="en-US" sz="2700" dirty="0" smtClean="0">
                  <a:cs typeface="Arial" charset="0"/>
                </a:rPr>
                <a:t>%</a:t>
              </a:r>
              <a:endParaRPr lang="en-US" sz="2700" b="1" i="1" baseline="30000" dirty="0">
                <a:cs typeface="Arial" charset="0"/>
              </a:endParaRPr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 flipH="1">
              <a:off x="3173008" y="4390385"/>
              <a:ext cx="0" cy="371118"/>
            </a:xfrm>
            <a:prstGeom prst="line">
              <a:avLst/>
            </a:prstGeom>
            <a:noFill/>
            <a:ln w="50800">
              <a:solidFill>
                <a:srgbClr val="FF66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413815" y="3271457"/>
            <a:ext cx="1959616" cy="1108947"/>
            <a:chOff x="2223845" y="4298756"/>
            <a:chExt cx="1959616" cy="1108947"/>
          </a:xfrm>
        </p:grpSpPr>
        <p:sp>
          <p:nvSpPr>
            <p:cNvPr id="104" name="Text Box 40"/>
            <p:cNvSpPr txBox="1">
              <a:spLocks noChangeArrowheads="1"/>
            </p:cNvSpPr>
            <p:nvPr/>
          </p:nvSpPr>
          <p:spPr bwMode="auto">
            <a:xfrm>
              <a:off x="3196036" y="4784365"/>
              <a:ext cx="98742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>
                  <a:cs typeface="Arial" charset="0"/>
                </a:rPr>
                <a:t>10%</a:t>
              </a:r>
              <a:endParaRPr lang="en-US" sz="2700" b="1" i="1" baseline="30000" dirty="0">
                <a:cs typeface="Arial" charset="0"/>
              </a:endParaRPr>
            </a:p>
          </p:txBody>
        </p:sp>
        <p:sp>
          <p:nvSpPr>
            <p:cNvPr id="105" name="Line 41"/>
            <p:cNvSpPr>
              <a:spLocks noChangeShapeType="1"/>
            </p:cNvSpPr>
            <p:nvPr/>
          </p:nvSpPr>
          <p:spPr bwMode="auto">
            <a:xfrm flipV="1">
              <a:off x="3281761" y="4797065"/>
              <a:ext cx="7953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Text Box 42"/>
            <p:cNvSpPr txBox="1">
              <a:spLocks noChangeArrowheads="1"/>
            </p:cNvSpPr>
            <p:nvPr/>
          </p:nvSpPr>
          <p:spPr bwMode="auto">
            <a:xfrm>
              <a:off x="2223845" y="4557957"/>
              <a:ext cx="850106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600" dirty="0" smtClean="0">
                  <a:cs typeface="Arial" charset="0"/>
                </a:rPr>
                <a:t>=</a:t>
              </a:r>
              <a:endParaRPr lang="en-US" sz="2600" dirty="0">
                <a:cs typeface="Arial" charset="0"/>
              </a:endParaRPr>
            </a:p>
          </p:txBody>
        </p:sp>
        <p:sp>
          <p:nvSpPr>
            <p:cNvPr id="107" name="Line 34"/>
            <p:cNvSpPr>
              <a:spLocks noChangeShapeType="1"/>
            </p:cNvSpPr>
            <p:nvPr/>
          </p:nvSpPr>
          <p:spPr bwMode="auto">
            <a:xfrm flipH="1" flipV="1">
              <a:off x="3196036" y="4847966"/>
              <a:ext cx="0" cy="376035"/>
            </a:xfrm>
            <a:prstGeom prst="line">
              <a:avLst/>
            </a:prstGeom>
            <a:noFill/>
            <a:ln w="50800">
              <a:solidFill>
                <a:schemeClr val="accent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3021750" y="4298756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165598" y="4329871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1760204" y="4789257"/>
            <a:ext cx="1601591" cy="1100138"/>
            <a:chOff x="4037639" y="1753807"/>
            <a:chExt cx="1601591" cy="1100138"/>
          </a:xfrm>
        </p:grpSpPr>
        <p:sp>
          <p:nvSpPr>
            <p:cNvPr id="111" name="Text Box 9"/>
            <p:cNvSpPr txBox="1">
              <a:spLocks noChangeArrowheads="1"/>
            </p:cNvSpPr>
            <p:nvPr/>
          </p:nvSpPr>
          <p:spPr bwMode="auto">
            <a:xfrm>
              <a:off x="4078557" y="17538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 smtClean="0">
                  <a:cs typeface="Arial" charset="0"/>
                </a:rPr>
                <a:t>%∆</a:t>
              </a:r>
              <a:r>
                <a:rPr lang="en-US" sz="2700" dirty="0" err="1" smtClean="0">
                  <a:cs typeface="Arial" charset="0"/>
                </a:rPr>
                <a:t>Q</a:t>
              </a:r>
              <a:r>
                <a:rPr lang="en-US" sz="2700" baseline="30000" dirty="0" err="1" smtClean="0">
                  <a:cs typeface="Arial" charset="0"/>
                </a:rPr>
                <a:t>d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112" name="Text Box 10"/>
            <p:cNvSpPr txBox="1">
              <a:spLocks noChangeArrowheads="1"/>
            </p:cNvSpPr>
            <p:nvPr/>
          </p:nvSpPr>
          <p:spPr bwMode="auto">
            <a:xfrm>
              <a:off x="4084739" y="2350707"/>
              <a:ext cx="1390663" cy="5032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b="1" dirty="0">
                  <a:cs typeface="Arial" charset="0"/>
                </a:rPr>
                <a:t>%</a:t>
              </a:r>
              <a:r>
                <a:rPr lang="en-US" sz="2700" b="1" dirty="0" smtClean="0">
                  <a:cs typeface="Arial" charset="0"/>
                </a:rPr>
                <a:t>∆</a:t>
              </a:r>
              <a:r>
                <a:rPr lang="en-US" sz="2700" dirty="0" smtClean="0">
                  <a:cs typeface="Arial" charset="0"/>
                </a:rPr>
                <a:t>P</a:t>
              </a:r>
              <a:endParaRPr lang="en-US" sz="2700" baseline="30000" dirty="0">
                <a:cs typeface="Arial" charset="0"/>
              </a:endParaRPr>
            </a:p>
          </p:txBody>
        </p:sp>
        <p:sp>
          <p:nvSpPr>
            <p:cNvPr id="113" name="Line 11"/>
            <p:cNvSpPr>
              <a:spLocks noChangeShapeType="1"/>
            </p:cNvSpPr>
            <p:nvPr/>
          </p:nvSpPr>
          <p:spPr bwMode="auto">
            <a:xfrm>
              <a:off x="4171276" y="2322132"/>
              <a:ext cx="13370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4037639" y="1759464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639230" y="1773613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 Box 42"/>
          <p:cNvSpPr txBox="1">
            <a:spLocks noChangeArrowheads="1"/>
          </p:cNvSpPr>
          <p:nvPr/>
        </p:nvSpPr>
        <p:spPr bwMode="auto">
          <a:xfrm>
            <a:off x="5299522" y="5058300"/>
            <a:ext cx="12477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600" dirty="0">
                <a:cs typeface="Arial" charset="0"/>
              </a:rPr>
              <a:t>=  1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4357332" y="4817000"/>
            <a:ext cx="1029503" cy="503238"/>
            <a:chOff x="3173008" y="4303352"/>
            <a:chExt cx="1029503" cy="503238"/>
          </a:xfrm>
        </p:grpSpPr>
        <p:sp>
          <p:nvSpPr>
            <p:cNvPr id="118" name="Text Box 39"/>
            <p:cNvSpPr txBox="1">
              <a:spLocks noChangeArrowheads="1"/>
            </p:cNvSpPr>
            <p:nvPr/>
          </p:nvSpPr>
          <p:spPr bwMode="auto">
            <a:xfrm>
              <a:off x="3183336" y="4303352"/>
              <a:ext cx="101917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 smtClean="0">
                  <a:cs typeface="Arial" charset="0"/>
                </a:rPr>
                <a:t>10%</a:t>
              </a:r>
              <a:endParaRPr lang="en-US" sz="2700" b="1" i="1" baseline="30000" dirty="0">
                <a:cs typeface="Arial" charset="0"/>
              </a:endParaRPr>
            </a:p>
          </p:txBody>
        </p:sp>
        <p:sp>
          <p:nvSpPr>
            <p:cNvPr id="119" name="Line 34"/>
            <p:cNvSpPr>
              <a:spLocks noChangeShapeType="1"/>
            </p:cNvSpPr>
            <p:nvPr/>
          </p:nvSpPr>
          <p:spPr bwMode="auto">
            <a:xfrm flipH="1">
              <a:off x="3173008" y="4390385"/>
              <a:ext cx="0" cy="371118"/>
            </a:xfrm>
            <a:prstGeom prst="line">
              <a:avLst/>
            </a:prstGeom>
            <a:noFill/>
            <a:ln w="50800">
              <a:solidFill>
                <a:srgbClr val="FF66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408169" y="4812404"/>
            <a:ext cx="1959616" cy="1108947"/>
            <a:chOff x="2223845" y="4298756"/>
            <a:chExt cx="1959616" cy="1108947"/>
          </a:xfrm>
        </p:grpSpPr>
        <p:sp>
          <p:nvSpPr>
            <p:cNvPr id="121" name="Text Box 40"/>
            <p:cNvSpPr txBox="1">
              <a:spLocks noChangeArrowheads="1"/>
            </p:cNvSpPr>
            <p:nvPr/>
          </p:nvSpPr>
          <p:spPr bwMode="auto">
            <a:xfrm>
              <a:off x="3196036" y="4784365"/>
              <a:ext cx="987425" cy="503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>
                  <a:cs typeface="Arial" charset="0"/>
                </a:rPr>
                <a:t>10%</a:t>
              </a:r>
              <a:endParaRPr lang="en-US" sz="2700" b="1" i="1" baseline="30000" dirty="0">
                <a:cs typeface="Arial" charset="0"/>
              </a:endParaRPr>
            </a:p>
          </p:txBody>
        </p:sp>
        <p:sp>
          <p:nvSpPr>
            <p:cNvPr id="122" name="Line 41"/>
            <p:cNvSpPr>
              <a:spLocks noChangeShapeType="1"/>
            </p:cNvSpPr>
            <p:nvPr/>
          </p:nvSpPr>
          <p:spPr bwMode="auto">
            <a:xfrm flipV="1">
              <a:off x="3281761" y="4797065"/>
              <a:ext cx="7953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Text Box 42"/>
            <p:cNvSpPr txBox="1">
              <a:spLocks noChangeArrowheads="1"/>
            </p:cNvSpPr>
            <p:nvPr/>
          </p:nvSpPr>
          <p:spPr bwMode="auto">
            <a:xfrm>
              <a:off x="2223845" y="4557957"/>
              <a:ext cx="850106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600" dirty="0" smtClean="0">
                  <a:cs typeface="Arial" charset="0"/>
                </a:rPr>
                <a:t>=</a:t>
              </a:r>
              <a:endParaRPr lang="en-US" sz="2600" dirty="0">
                <a:cs typeface="Arial" charset="0"/>
              </a:endParaRPr>
            </a:p>
          </p:txBody>
        </p:sp>
        <p:sp>
          <p:nvSpPr>
            <p:cNvPr id="124" name="Line 34"/>
            <p:cNvSpPr>
              <a:spLocks noChangeShapeType="1"/>
            </p:cNvSpPr>
            <p:nvPr/>
          </p:nvSpPr>
          <p:spPr bwMode="auto">
            <a:xfrm flipH="1" flipV="1">
              <a:off x="3196036" y="4847966"/>
              <a:ext cx="0" cy="376035"/>
            </a:xfrm>
            <a:prstGeom prst="line">
              <a:avLst/>
            </a:prstGeom>
            <a:noFill/>
            <a:ln w="50800">
              <a:solidFill>
                <a:schemeClr val="accent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3021750" y="4298756"/>
              <a:ext cx="0" cy="10944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4165598" y="4329871"/>
              <a:ext cx="0" cy="1077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13984" y="1932207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16072" y="3550149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05634" y="5092935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441938" y="1301262"/>
            <a:ext cx="4103077" cy="4829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23409" y="3363086"/>
            <a:ext cx="462401" cy="8336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13985" y="1932208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16073" y="3550150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5635" y="5092936"/>
            <a:ext cx="613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62" grpId="0"/>
      <p:bldP spid="101" grpId="0"/>
      <p:bldP spid="116" grpId="0"/>
      <p:bldP spid="2" grpId="0"/>
      <p:bldP spid="2" grpId="1"/>
      <p:bldP spid="62" grpId="0"/>
      <p:bldP spid="62" grpId="1"/>
      <p:bldP spid="63" grpId="0"/>
      <p:bldP spid="63" grpId="1"/>
      <p:bldP spid="5" grpId="0" animBg="1"/>
      <p:bldP spid="6" grpId="0" animBg="1"/>
      <p:bldP spid="64" grpId="0"/>
      <p:bldP spid="65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3582649" y="289628"/>
            <a:ext cx="5209082" cy="75968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dirty="0">
                <a:solidFill>
                  <a:srgbClr val="777777"/>
                </a:solidFill>
              </a:rPr>
              <a:t>Price elasticity of </a:t>
            </a:r>
            <a:r>
              <a:rPr lang="en-US" sz="3600" dirty="0" smtClean="0">
                <a:solidFill>
                  <a:srgbClr val="777777"/>
                </a:solidFill>
              </a:rPr>
              <a:t>demand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89879" y="3027996"/>
            <a:ext cx="8229600" cy="122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Inelastic demand </a:t>
            </a:r>
            <a:r>
              <a:rPr lang="en-US" dirty="0" smtClean="0"/>
              <a:t>- Quantity demanded responds slightly to a change in the price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455249"/>
              </p:ext>
            </p:extLst>
          </p:nvPr>
        </p:nvGraphicFramePr>
        <p:xfrm>
          <a:off x="1005538" y="2220863"/>
          <a:ext cx="1096844" cy="597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05" name="Equation" r:id="rId3" imgW="419040" imgH="228600" progId="Equation.3">
                  <p:embed/>
                </p:oleObj>
              </mc:Choice>
              <mc:Fallback>
                <p:oleObj name="Equation" r:id="rId3" imgW="4190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538" y="2220863"/>
                        <a:ext cx="1096844" cy="597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148368"/>
              </p:ext>
            </p:extLst>
          </p:nvPr>
        </p:nvGraphicFramePr>
        <p:xfrm>
          <a:off x="1007386" y="4037595"/>
          <a:ext cx="109696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06" name="Equation" r:id="rId5" imgW="419040" imgH="228600" progId="Equation.3">
                  <p:embed/>
                </p:oleObj>
              </mc:Choice>
              <mc:Fallback>
                <p:oleObj name="Equation" r:id="rId5" imgW="41904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386" y="4037595"/>
                        <a:ext cx="109696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23599"/>
              </p:ext>
            </p:extLst>
          </p:nvPr>
        </p:nvGraphicFramePr>
        <p:xfrm>
          <a:off x="3732213" y="2224480"/>
          <a:ext cx="116363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07" name="Equation" r:id="rId7" imgW="444240" imgH="228600" progId="Equation.3">
                  <p:embed/>
                </p:oleObj>
              </mc:Choice>
              <mc:Fallback>
                <p:oleObj name="Equation" r:id="rId7" imgW="44424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3" y="2224480"/>
                        <a:ext cx="116363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969916" y="2231466"/>
            <a:ext cx="1408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+mn-lt"/>
              </a:rPr>
              <a:t>i</a:t>
            </a:r>
            <a:r>
              <a:rPr lang="en-US" sz="2800" dirty="0" smtClean="0">
                <a:latin typeface="+mn-lt"/>
              </a:rPr>
              <a:t>s Elastic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346978"/>
              </p:ext>
            </p:extLst>
          </p:nvPr>
        </p:nvGraphicFramePr>
        <p:xfrm>
          <a:off x="3702050" y="4041128"/>
          <a:ext cx="123031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08" name="Equation" r:id="rId9" imgW="469800" imgH="228600" progId="Equation.3">
                  <p:embed/>
                </p:oleObj>
              </mc:Choice>
              <mc:Fallback>
                <p:oleObj name="Equation" r:id="rId9" imgW="46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4041128"/>
                        <a:ext cx="123031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972416" y="4047756"/>
            <a:ext cx="1690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+mn-lt"/>
              </a:rPr>
              <a:t>i</a:t>
            </a:r>
            <a:r>
              <a:rPr lang="en-US" sz="2800" dirty="0" smtClean="0">
                <a:latin typeface="+mn-lt"/>
              </a:rPr>
              <a:t>s Inelastic</a:t>
            </a:r>
            <a:endParaRPr lang="en-US" sz="2800" dirty="0">
              <a:latin typeface="+mn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92379" y="4859276"/>
            <a:ext cx="8229600" cy="122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Unit elastics </a:t>
            </a:r>
            <a:r>
              <a:rPr lang="en-US" dirty="0" smtClean="0"/>
              <a:t>- Quantity demanded responds by the same percentage change in the price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51060"/>
              </p:ext>
            </p:extLst>
          </p:nvPr>
        </p:nvGraphicFramePr>
        <p:xfrm>
          <a:off x="995573" y="5838523"/>
          <a:ext cx="109696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09" name="Equation" r:id="rId11" imgW="419040" imgH="228600" progId="Equation.3">
                  <p:embed/>
                </p:oleObj>
              </mc:Choice>
              <mc:Fallback>
                <p:oleObj name="Equation" r:id="rId11" imgW="4190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573" y="5838523"/>
                        <a:ext cx="109696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75566" y="1127063"/>
            <a:ext cx="77992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>
                <a:latin typeface="+mn-lt"/>
              </a:rPr>
              <a:t>Elastic demand </a:t>
            </a:r>
            <a:r>
              <a:rPr lang="en-US" sz="2800" dirty="0">
                <a:latin typeface="+mn-lt"/>
              </a:rPr>
              <a:t>- Quantity demanded responds substantially to </a:t>
            </a:r>
            <a:r>
              <a:rPr lang="en-US" sz="2800" dirty="0" smtClean="0">
                <a:latin typeface="+mn-lt"/>
              </a:rPr>
              <a:t>a change </a:t>
            </a:r>
            <a:r>
              <a:rPr lang="en-US" sz="2800" dirty="0">
                <a:latin typeface="+mn-lt"/>
              </a:rPr>
              <a:t>in the price</a:t>
            </a:r>
          </a:p>
        </p:txBody>
      </p:sp>
    </p:spTree>
    <p:extLst>
      <p:ext uri="{BB962C8B-B14F-4D97-AF65-F5344CB8AC3E}">
        <p14:creationId xmlns:p14="http://schemas.microsoft.com/office/powerpoint/2010/main" val="346235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3582649" y="289628"/>
            <a:ext cx="5209082" cy="75968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dirty="0">
                <a:solidFill>
                  <a:srgbClr val="777777"/>
                </a:solidFill>
              </a:rPr>
              <a:t>Price elasticity of </a:t>
            </a:r>
            <a:r>
              <a:rPr lang="en-US" sz="3600" dirty="0" smtClean="0">
                <a:solidFill>
                  <a:srgbClr val="777777"/>
                </a:solidFill>
              </a:rPr>
              <a:t>demand</a:t>
            </a:r>
          </a:p>
        </p:txBody>
      </p:sp>
      <p:sp>
        <p:nvSpPr>
          <p:cNvPr id="9" name="Rectangle 8"/>
          <p:cNvSpPr/>
          <p:nvPr/>
        </p:nvSpPr>
        <p:spPr>
          <a:xfrm>
            <a:off x="5842474" y="1127062"/>
            <a:ext cx="3205308" cy="990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800" b="1" dirty="0" smtClean="0">
                <a:latin typeface="+mn-lt"/>
              </a:rPr>
              <a:t>Own Price Elasticity of Demand</a:t>
            </a:r>
            <a:endParaRPr lang="en-US" sz="2800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54925" y="1546126"/>
            <a:ext cx="1500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800" b="1" dirty="0" smtClean="0">
                <a:latin typeface="+mn-lt"/>
              </a:rPr>
              <a:t>Product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92554" y="2334126"/>
            <a:ext cx="1058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0.5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288538" y="3244542"/>
            <a:ext cx="1058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288538" y="4074750"/>
            <a:ext cx="1058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8.0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284522" y="4985166"/>
            <a:ext cx="1058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0.05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193626" y="2342142"/>
            <a:ext cx="106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610" y="3252558"/>
            <a:ext cx="106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89610" y="4082766"/>
            <a:ext cx="106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85594" y="4993182"/>
            <a:ext cx="106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50826" y="2338126"/>
            <a:ext cx="1487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Inelastic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146810" y="3248542"/>
            <a:ext cx="1491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Elastic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146811" y="4078750"/>
            <a:ext cx="1179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Elastic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142794" y="4989166"/>
            <a:ext cx="1375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Inelastic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88519" y="4978016"/>
            <a:ext cx="2117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Hamburger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226537" y="4085455"/>
            <a:ext cx="2117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Steak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176266" y="3244525"/>
            <a:ext cx="2117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Luxury Car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74139" y="2346218"/>
            <a:ext cx="230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569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1 0.01551 L 0.23003 0.386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96296E-6 L 0.2316 0.1224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0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22101 -0.1217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42" y="-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0.225 -0.385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-1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  <p:bldP spid="24" grpId="0"/>
      <p:bldP spid="25" grpId="0"/>
      <p:bldP spid="26" grpId="0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414156" y="1138238"/>
            <a:ext cx="7793038" cy="109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137160" rIns="182880" bIns="137160"/>
          <a:lstStyle/>
          <a:p>
            <a:pPr>
              <a:lnSpc>
                <a:spcPct val="110000"/>
              </a:lnSpc>
              <a:spcBef>
                <a:spcPct val="40000"/>
              </a:spcBef>
              <a:buClr>
                <a:srgbClr val="339966"/>
              </a:buClr>
              <a:buSzPct val="120000"/>
            </a:pPr>
            <a:r>
              <a:rPr lang="en-US" sz="2800" dirty="0">
                <a:latin typeface="+mn-lt"/>
                <a:cs typeface="Arial" charset="0"/>
              </a:rPr>
              <a:t>M</a:t>
            </a:r>
            <a:r>
              <a:rPr lang="en-US" sz="2800" dirty="0" smtClean="0">
                <a:latin typeface="+mn-lt"/>
                <a:cs typeface="Arial" charset="0"/>
              </a:rPr>
              <a:t>idpoint </a:t>
            </a:r>
            <a:r>
              <a:rPr lang="en-US" sz="2800" dirty="0">
                <a:latin typeface="+mn-lt"/>
                <a:cs typeface="Arial" charset="0"/>
              </a:rPr>
              <a:t>is the number halfway between the start &amp; end </a:t>
            </a:r>
            <a:r>
              <a:rPr lang="en-US" sz="2800" dirty="0" smtClean="0">
                <a:latin typeface="+mn-lt"/>
                <a:cs typeface="Arial" charset="0"/>
              </a:rPr>
              <a:t>values or </a:t>
            </a:r>
            <a:r>
              <a:rPr lang="en-US" sz="2800" dirty="0">
                <a:latin typeface="+mn-lt"/>
                <a:cs typeface="Arial" charset="0"/>
              </a:rPr>
              <a:t>the </a:t>
            </a:r>
            <a:r>
              <a:rPr lang="en-US" sz="2800" dirty="0" smtClean="0">
                <a:latin typeface="+mn-lt"/>
                <a:cs typeface="Arial" charset="0"/>
              </a:rPr>
              <a:t>mean of </a:t>
            </a:r>
            <a:r>
              <a:rPr lang="en-US" sz="2800" dirty="0">
                <a:latin typeface="+mn-lt"/>
                <a:cs typeface="Arial" charset="0"/>
              </a:rPr>
              <a:t>those </a:t>
            </a:r>
            <a:r>
              <a:rPr lang="en-US" sz="2800" dirty="0" smtClean="0">
                <a:latin typeface="+mn-lt"/>
                <a:cs typeface="Arial" charset="0"/>
              </a:rPr>
              <a:t>values </a:t>
            </a:r>
            <a:endParaRPr lang="en-US" sz="2800" dirty="0">
              <a:latin typeface="+mn-lt"/>
              <a:cs typeface="Arial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19086" y="2518348"/>
            <a:ext cx="7935366" cy="3677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5000"/>
              </a:lnSpc>
              <a:spcBef>
                <a:spcPct val="6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en-US" sz="2800" dirty="0">
                <a:latin typeface="+mn-lt"/>
              </a:rPr>
              <a:t>Use the following </a:t>
            </a:r>
            <a:r>
              <a:rPr lang="en-US" sz="2800" dirty="0" smtClean="0">
                <a:latin typeface="+mn-lt"/>
              </a:rPr>
              <a:t>information </a:t>
            </a:r>
            <a:r>
              <a:rPr lang="en-US" sz="2800" dirty="0">
                <a:latin typeface="+mn-lt"/>
              </a:rPr>
              <a:t>to </a:t>
            </a:r>
            <a:r>
              <a:rPr lang="en-US" sz="2800" dirty="0" smtClean="0">
                <a:latin typeface="+mn-lt"/>
              </a:rPr>
              <a:t>calculate </a:t>
            </a:r>
            <a:r>
              <a:rPr lang="en-US" sz="2800" dirty="0">
                <a:latin typeface="+mn-lt"/>
              </a:rPr>
              <a:t>the </a:t>
            </a:r>
            <a:r>
              <a:rPr lang="en-US" sz="2800" dirty="0" smtClean="0">
                <a:latin typeface="+mn-lt"/>
              </a:rPr>
              <a:t>price </a:t>
            </a:r>
            <a:r>
              <a:rPr lang="en-US" sz="2800" dirty="0">
                <a:latin typeface="+mn-lt"/>
              </a:rPr>
              <a:t>elasticity </a:t>
            </a:r>
            <a:r>
              <a:rPr lang="en-US" sz="2800" dirty="0" smtClean="0">
                <a:latin typeface="+mn-lt"/>
              </a:rPr>
              <a:t>of </a:t>
            </a:r>
            <a:r>
              <a:rPr lang="en-US" sz="2800" dirty="0">
                <a:latin typeface="+mn-lt"/>
              </a:rPr>
              <a:t>demand </a:t>
            </a:r>
            <a:r>
              <a:rPr lang="en-US" sz="2800" dirty="0" smtClean="0">
                <a:latin typeface="+mn-lt"/>
              </a:rPr>
              <a:t>for </a:t>
            </a:r>
            <a:r>
              <a:rPr lang="en-US" sz="2800" dirty="0">
                <a:latin typeface="+mn-lt"/>
              </a:rPr>
              <a:t>hotel rooms:</a:t>
            </a:r>
          </a:p>
          <a:p>
            <a:pPr>
              <a:lnSpc>
                <a:spcPct val="105000"/>
              </a:lnSpc>
              <a:spcBef>
                <a:spcPct val="6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en-US" sz="2800" dirty="0">
                <a:latin typeface="+mn-lt"/>
              </a:rPr>
              <a:t>if </a:t>
            </a:r>
            <a:r>
              <a:rPr lang="en-US" sz="2800" b="1" i="1" dirty="0">
                <a:latin typeface="+mn-lt"/>
              </a:rPr>
              <a:t>P</a:t>
            </a:r>
            <a:r>
              <a:rPr lang="en-US" sz="2800" dirty="0">
                <a:latin typeface="+mn-lt"/>
              </a:rPr>
              <a:t> = $</a:t>
            </a:r>
            <a:r>
              <a:rPr lang="en-US" sz="2800" dirty="0" smtClean="0">
                <a:latin typeface="+mn-lt"/>
              </a:rPr>
              <a:t>7,  </a:t>
            </a:r>
            <a:r>
              <a:rPr lang="en-US" sz="2800" b="1" i="1" dirty="0" err="1">
                <a:latin typeface="+mn-lt"/>
              </a:rPr>
              <a:t>Q</a:t>
            </a:r>
            <a:r>
              <a:rPr lang="en-US" sz="2800" b="1" baseline="30000" dirty="0" err="1">
                <a:latin typeface="+mn-lt"/>
              </a:rPr>
              <a:t>d</a:t>
            </a:r>
            <a:r>
              <a:rPr lang="en-US" sz="2800" dirty="0">
                <a:latin typeface="+mn-lt"/>
              </a:rPr>
              <a:t> = </a:t>
            </a:r>
            <a:r>
              <a:rPr lang="en-US" sz="2800" dirty="0" smtClean="0">
                <a:latin typeface="+mn-lt"/>
              </a:rPr>
              <a:t>50</a:t>
            </a:r>
            <a:endParaRPr lang="en-US" sz="2800" dirty="0">
              <a:latin typeface="+mn-lt"/>
            </a:endParaRPr>
          </a:p>
          <a:p>
            <a:pPr>
              <a:lnSpc>
                <a:spcPct val="105000"/>
              </a:lnSpc>
              <a:spcBef>
                <a:spcPct val="60000"/>
              </a:spcBef>
              <a:buClr>
                <a:srgbClr val="339966"/>
              </a:buClr>
              <a:buSzPct val="120000"/>
              <a:buFont typeface="Wingdings" pitchFamily="2" charset="2"/>
              <a:buNone/>
            </a:pPr>
            <a:r>
              <a:rPr lang="en-US" sz="2800" dirty="0">
                <a:latin typeface="+mn-lt"/>
              </a:rPr>
              <a:t>if </a:t>
            </a:r>
            <a:r>
              <a:rPr lang="en-US" sz="2800" b="1" i="1" dirty="0">
                <a:latin typeface="+mn-lt"/>
              </a:rPr>
              <a:t>P</a:t>
            </a:r>
            <a:r>
              <a:rPr lang="en-US" sz="2800" dirty="0">
                <a:latin typeface="+mn-lt"/>
              </a:rPr>
              <a:t> = $</a:t>
            </a:r>
            <a:r>
              <a:rPr lang="en-US" sz="2800" dirty="0" smtClean="0">
                <a:latin typeface="+mn-lt"/>
              </a:rPr>
              <a:t>9,  </a:t>
            </a:r>
            <a:r>
              <a:rPr lang="en-US" sz="2800" b="1" i="1" dirty="0" err="1">
                <a:latin typeface="+mn-lt"/>
              </a:rPr>
              <a:t>Q</a:t>
            </a:r>
            <a:r>
              <a:rPr lang="en-US" sz="2800" b="1" baseline="30000" dirty="0" err="1">
                <a:latin typeface="+mn-lt"/>
              </a:rPr>
              <a:t>d</a:t>
            </a:r>
            <a:r>
              <a:rPr lang="en-US" sz="2800" dirty="0">
                <a:latin typeface="+mn-lt"/>
              </a:rPr>
              <a:t> = </a:t>
            </a:r>
            <a:r>
              <a:rPr lang="en-US" sz="2800" dirty="0" smtClean="0">
                <a:latin typeface="+mn-lt"/>
              </a:rPr>
              <a:t>30</a:t>
            </a:r>
            <a:endParaRPr lang="en-US" sz="2800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582649" y="289628"/>
            <a:ext cx="5209082" cy="75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777777"/>
                </a:solidFill>
              </a:rPr>
              <a:t>Midpoint Formula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091352" y="3552093"/>
            <a:ext cx="4631654" cy="3142598"/>
            <a:chOff x="4091352" y="3552093"/>
            <a:chExt cx="4631654" cy="3142598"/>
          </a:xfrm>
        </p:grpSpPr>
        <p:cxnSp>
          <p:nvCxnSpPr>
            <p:cNvPr id="8" name="Straight Connector 7"/>
            <p:cNvCxnSpPr/>
            <p:nvPr/>
          </p:nvCxnSpPr>
          <p:spPr>
            <a:xfrm flipH="1" flipV="1">
              <a:off x="4800600" y="3610708"/>
              <a:ext cx="29308" cy="269630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829908" y="6307016"/>
              <a:ext cx="305972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091352" y="3552093"/>
              <a:ext cx="8088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Price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96550" y="6307016"/>
              <a:ext cx="1126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Quantity</a:t>
              </a:r>
              <a:endParaRPr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 flipV="1">
              <a:off x="4953000" y="3763108"/>
              <a:ext cx="2409092" cy="23211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81013" y="4172267"/>
              <a:ext cx="589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$9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92737" y="4652911"/>
              <a:ext cx="589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$7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92131" y="6325359"/>
              <a:ext cx="589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77416" y="6310733"/>
              <a:ext cx="589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50</a:t>
              </a:r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829908" y="4356933"/>
              <a:ext cx="76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829908" y="4837577"/>
              <a:ext cx="1235076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567975" y="4356933"/>
              <a:ext cx="0" cy="195008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6064984" y="4837577"/>
              <a:ext cx="0" cy="146943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750220" y="3610708"/>
            <a:ext cx="3276549" cy="1068051"/>
            <a:chOff x="5750220" y="3610708"/>
            <a:chExt cx="3276549" cy="1068051"/>
          </a:xfrm>
        </p:grpSpPr>
        <p:sp>
          <p:nvSpPr>
            <p:cNvPr id="23" name="Flowchart: Connector 22"/>
            <p:cNvSpPr/>
            <p:nvPr/>
          </p:nvSpPr>
          <p:spPr>
            <a:xfrm>
              <a:off x="5750220" y="4541599"/>
              <a:ext cx="137160" cy="137160"/>
            </a:xfrm>
            <a:prstGeom prst="flowChartConnector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5887380" y="4172267"/>
              <a:ext cx="724435" cy="3693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705600" y="3610708"/>
              <a:ext cx="23211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Calculates E</a:t>
              </a:r>
              <a:r>
                <a:rPr lang="en-US" baseline="-25000" dirty="0" smtClean="0">
                  <a:latin typeface="+mn-lt"/>
                </a:rPr>
                <a:t>d</a:t>
              </a:r>
              <a:r>
                <a:rPr lang="en-US" dirty="0" smtClean="0">
                  <a:latin typeface="+mn-lt"/>
                </a:rPr>
                <a:t> at the midpoint</a:t>
              </a:r>
              <a:endParaRPr lang="en-US" dirty="0">
                <a:latin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262192"/>
              </p:ext>
            </p:extLst>
          </p:nvPr>
        </p:nvGraphicFramePr>
        <p:xfrm>
          <a:off x="4445110" y="2855975"/>
          <a:ext cx="3119438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93" name="Equation" r:id="rId5" imgW="1625400" imgH="1726920" progId="Equation.3">
                  <p:embed/>
                </p:oleObj>
              </mc:Choice>
              <mc:Fallback>
                <p:oleObj name="Equation" r:id="rId5" imgW="1625400" imgH="1726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45110" y="2855975"/>
                        <a:ext cx="3119438" cy="3313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004270"/>
              </p:ext>
            </p:extLst>
          </p:nvPr>
        </p:nvGraphicFramePr>
        <p:xfrm>
          <a:off x="192115" y="2857563"/>
          <a:ext cx="3687763" cy="330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94" name="Equation" r:id="rId7" imgW="1930320" imgH="1726920" progId="Equation.3">
                  <p:embed/>
                </p:oleObj>
              </mc:Choice>
              <mc:Fallback>
                <p:oleObj name="Equation" r:id="rId7" imgW="1930320" imgH="172692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15" y="2857563"/>
                        <a:ext cx="3687763" cy="330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238947"/>
              </p:ext>
            </p:extLst>
          </p:nvPr>
        </p:nvGraphicFramePr>
        <p:xfrm>
          <a:off x="4035167" y="4433013"/>
          <a:ext cx="2413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95" name="Equation" r:id="rId9" imgW="126720" imgH="101520" progId="Equation.3">
                  <p:embed/>
                </p:oleObj>
              </mc:Choice>
              <mc:Fallback>
                <p:oleObj name="Equation" r:id="rId9" imgW="126720" imgH="1015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167" y="4433013"/>
                        <a:ext cx="2413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240244"/>
              </p:ext>
            </p:extLst>
          </p:nvPr>
        </p:nvGraphicFramePr>
        <p:xfrm>
          <a:off x="7556528" y="4101903"/>
          <a:ext cx="1452562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96" name="Equation" r:id="rId11" imgW="761760" imgH="431640" progId="Equation.3">
                  <p:embed/>
                </p:oleObj>
              </mc:Choice>
              <mc:Fallback>
                <p:oleObj name="Equation" r:id="rId11" imgW="761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28" y="4101903"/>
                        <a:ext cx="1452562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94234" y="1094282"/>
            <a:ext cx="7935366" cy="183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5000"/>
              </a:lnSpc>
              <a:spcBef>
                <a:spcPct val="6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en-US" sz="2800" dirty="0">
                <a:latin typeface="+mn-lt"/>
              </a:rPr>
              <a:t>Use the following </a:t>
            </a:r>
            <a:r>
              <a:rPr lang="en-US" sz="2800" dirty="0" smtClean="0">
                <a:latin typeface="+mn-lt"/>
              </a:rPr>
              <a:t>information </a:t>
            </a:r>
            <a:r>
              <a:rPr lang="en-US" sz="2800" dirty="0">
                <a:latin typeface="+mn-lt"/>
              </a:rPr>
              <a:t>to </a:t>
            </a:r>
            <a:r>
              <a:rPr lang="en-US" sz="2800" dirty="0" smtClean="0">
                <a:latin typeface="+mn-lt"/>
              </a:rPr>
              <a:t>calculate </a:t>
            </a:r>
            <a:r>
              <a:rPr lang="en-US" sz="2800" dirty="0">
                <a:latin typeface="+mn-lt"/>
              </a:rPr>
              <a:t>the </a:t>
            </a:r>
            <a:r>
              <a:rPr lang="en-US" sz="2800" dirty="0" smtClean="0">
                <a:latin typeface="+mn-lt"/>
              </a:rPr>
              <a:t>price </a:t>
            </a:r>
            <a:r>
              <a:rPr lang="en-US" sz="2800" dirty="0">
                <a:latin typeface="+mn-lt"/>
              </a:rPr>
              <a:t>elasticity </a:t>
            </a:r>
            <a:r>
              <a:rPr lang="en-US" sz="2800" dirty="0" smtClean="0">
                <a:latin typeface="+mn-lt"/>
              </a:rPr>
              <a:t>of </a:t>
            </a:r>
            <a:r>
              <a:rPr lang="en-US" sz="2800" dirty="0">
                <a:latin typeface="+mn-lt"/>
              </a:rPr>
              <a:t>demand </a:t>
            </a:r>
            <a:r>
              <a:rPr lang="en-US" sz="2800" dirty="0" smtClean="0">
                <a:latin typeface="+mn-lt"/>
              </a:rPr>
              <a:t>for </a:t>
            </a:r>
            <a:r>
              <a:rPr lang="en-US" sz="2800" dirty="0">
                <a:latin typeface="+mn-lt"/>
              </a:rPr>
              <a:t>hotel rooms:</a:t>
            </a:r>
          </a:p>
          <a:p>
            <a:pPr>
              <a:lnSpc>
                <a:spcPct val="105000"/>
              </a:lnSpc>
              <a:spcBef>
                <a:spcPct val="6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en-US" sz="2800" dirty="0">
                <a:latin typeface="+mn-lt"/>
              </a:rPr>
              <a:t>if </a:t>
            </a:r>
            <a:r>
              <a:rPr lang="en-US" sz="2800" b="1" i="1" dirty="0">
                <a:latin typeface="+mn-lt"/>
              </a:rPr>
              <a:t>P</a:t>
            </a:r>
            <a:r>
              <a:rPr lang="en-US" sz="2800" dirty="0">
                <a:latin typeface="+mn-lt"/>
              </a:rPr>
              <a:t> = $</a:t>
            </a:r>
            <a:r>
              <a:rPr lang="en-US" sz="2800" dirty="0" smtClean="0">
                <a:latin typeface="+mn-lt"/>
              </a:rPr>
              <a:t>7,  </a:t>
            </a:r>
            <a:r>
              <a:rPr lang="en-US" sz="2800" b="1" i="1" dirty="0" err="1">
                <a:latin typeface="+mn-lt"/>
              </a:rPr>
              <a:t>Q</a:t>
            </a:r>
            <a:r>
              <a:rPr lang="en-US" sz="2800" b="1" baseline="30000" dirty="0" err="1">
                <a:latin typeface="+mn-lt"/>
              </a:rPr>
              <a:t>d</a:t>
            </a:r>
            <a:r>
              <a:rPr lang="en-US" sz="2800" dirty="0">
                <a:latin typeface="+mn-lt"/>
              </a:rPr>
              <a:t> = </a:t>
            </a:r>
            <a:r>
              <a:rPr lang="en-US" sz="2800" dirty="0" smtClean="0">
                <a:latin typeface="+mn-lt"/>
              </a:rPr>
              <a:t>50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then changes to </a:t>
            </a:r>
            <a:r>
              <a:rPr lang="en-US" sz="2800" b="1" i="1" dirty="0">
                <a:latin typeface="+mn-lt"/>
              </a:rPr>
              <a:t>P</a:t>
            </a:r>
            <a:r>
              <a:rPr lang="en-US" sz="2800" dirty="0">
                <a:latin typeface="+mn-lt"/>
              </a:rPr>
              <a:t> = $</a:t>
            </a:r>
            <a:r>
              <a:rPr lang="en-US" sz="2800" dirty="0" smtClean="0">
                <a:latin typeface="+mn-lt"/>
              </a:rPr>
              <a:t>9,  </a:t>
            </a:r>
            <a:r>
              <a:rPr lang="en-US" sz="2800" b="1" i="1" dirty="0" err="1">
                <a:latin typeface="+mn-lt"/>
              </a:rPr>
              <a:t>Q</a:t>
            </a:r>
            <a:r>
              <a:rPr lang="en-US" sz="2800" b="1" baseline="30000" dirty="0" err="1">
                <a:latin typeface="+mn-lt"/>
              </a:rPr>
              <a:t>d</a:t>
            </a:r>
            <a:r>
              <a:rPr lang="en-US" sz="2800" dirty="0">
                <a:latin typeface="+mn-lt"/>
              </a:rPr>
              <a:t> = </a:t>
            </a:r>
            <a:r>
              <a:rPr lang="en-US" sz="2800" dirty="0" smtClean="0">
                <a:latin typeface="+mn-lt"/>
              </a:rPr>
              <a:t>30</a:t>
            </a:r>
            <a:endParaRPr lang="en-US" sz="2800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3582649" y="289628"/>
            <a:ext cx="5209082" cy="75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777777"/>
                </a:solidFill>
              </a:rPr>
              <a:t>Midpoint Formula</a:t>
            </a:r>
          </a:p>
        </p:txBody>
      </p:sp>
    </p:spTree>
    <p:extLst>
      <p:ext uri="{BB962C8B-B14F-4D97-AF65-F5344CB8AC3E}">
        <p14:creationId xmlns:p14="http://schemas.microsoft.com/office/powerpoint/2010/main" val="297450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61930" y="237421"/>
            <a:ext cx="3417762" cy="68103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777777"/>
                </a:solidFill>
              </a:rPr>
              <a:t>Determinants</a:t>
            </a:r>
            <a:endParaRPr lang="en-US" sz="4000" dirty="0">
              <a:solidFill>
                <a:srgbClr val="777777"/>
              </a:solidFill>
            </a:endParaRPr>
          </a:p>
        </p:txBody>
      </p:sp>
      <p:sp>
        <p:nvSpPr>
          <p:cNvPr id="68612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70417"/>
            <a:ext cx="8229600" cy="513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Determinants of price elasticity of demand</a:t>
            </a:r>
          </a:p>
          <a:p>
            <a:pPr lvl="1"/>
            <a:r>
              <a:rPr lang="en-US" dirty="0" smtClean="0"/>
              <a:t>Availability of close substitutes: goods with close substitutes are more elastic demand</a:t>
            </a:r>
          </a:p>
          <a:p>
            <a:pPr lvl="1"/>
            <a:r>
              <a:rPr lang="en-US" dirty="0" smtClean="0"/>
              <a:t>Budget Share</a:t>
            </a:r>
            <a:endParaRPr lang="en-US" dirty="0" smtClean="0"/>
          </a:p>
          <a:p>
            <a:pPr lvl="2"/>
            <a:r>
              <a:rPr lang="en-US" dirty="0" smtClean="0"/>
              <a:t>Higher budget share products </a:t>
            </a:r>
            <a:r>
              <a:rPr lang="en-US" dirty="0" smtClean="0"/>
              <a:t>are more elastic </a:t>
            </a:r>
          </a:p>
          <a:p>
            <a:pPr lvl="2"/>
            <a:r>
              <a:rPr lang="en-US" dirty="0" smtClean="0"/>
              <a:t>Lower budget share products</a:t>
            </a:r>
            <a:r>
              <a:rPr lang="en-US" dirty="0" smtClean="0"/>
              <a:t> </a:t>
            </a:r>
            <a:r>
              <a:rPr lang="en-US" dirty="0" smtClean="0"/>
              <a:t>are more </a:t>
            </a:r>
            <a:r>
              <a:rPr lang="en-US" dirty="0" smtClean="0"/>
              <a:t>inelastic</a:t>
            </a:r>
          </a:p>
          <a:p>
            <a:pPr lvl="1"/>
            <a:r>
              <a:rPr lang="en-US" dirty="0" smtClean="0"/>
              <a:t>Time Horizon</a:t>
            </a:r>
          </a:p>
          <a:p>
            <a:pPr lvl="2"/>
            <a:r>
              <a:rPr lang="en-US" dirty="0" smtClean="0"/>
              <a:t>More elastic over longer time horizons</a:t>
            </a:r>
          </a:p>
          <a:p>
            <a:pPr lvl="2"/>
            <a:r>
              <a:rPr lang="en-US" dirty="0" smtClean="0"/>
              <a:t>More inelastic over shorter time horizons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66860" y="237421"/>
            <a:ext cx="3417762" cy="68103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777777"/>
                </a:solidFill>
              </a:rPr>
              <a:t>Determinants</a:t>
            </a:r>
            <a:endParaRPr lang="en-US" sz="4000" dirty="0">
              <a:solidFill>
                <a:srgbClr val="777777"/>
              </a:solidFill>
            </a:endParaRPr>
          </a:p>
        </p:txBody>
      </p:sp>
      <p:sp>
        <p:nvSpPr>
          <p:cNvPr id="68612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28955" y="1270417"/>
            <a:ext cx="8913446" cy="513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Determinants of price elasticity of demand</a:t>
            </a:r>
          </a:p>
          <a:p>
            <a:pPr lvl="1"/>
            <a:r>
              <a:rPr lang="en-US" dirty="0" smtClean="0"/>
              <a:t>Availability of close substitutes</a:t>
            </a:r>
          </a:p>
          <a:p>
            <a:pPr marL="755650" lvl="1" indent="0">
              <a:buNone/>
            </a:pPr>
            <a:r>
              <a:rPr lang="en-US" dirty="0" smtClean="0"/>
              <a:t>½ ton pick-up trucks </a:t>
            </a:r>
            <a:r>
              <a:rPr lang="en-US" sz="2400" i="1" dirty="0" smtClean="0"/>
              <a:t>(GM, Ford, Chrysler)  + Toyota</a:t>
            </a:r>
          </a:p>
          <a:p>
            <a:pPr marL="755650" lvl="1" indent="0">
              <a:buNone/>
            </a:pPr>
            <a:r>
              <a:rPr lang="en-US" sz="2400" i="1" dirty="0" smtClean="0"/>
              <a:t>the addition of Toyota increased demand elasticity</a:t>
            </a:r>
          </a:p>
          <a:p>
            <a:pPr lvl="1"/>
            <a:r>
              <a:rPr lang="en-US" dirty="0" smtClean="0"/>
              <a:t>Budget Share  </a:t>
            </a:r>
            <a:r>
              <a:rPr lang="en-US" sz="2400" i="1" dirty="0" smtClean="0"/>
              <a:t>(Green Beans vs. TV vs. Car)</a:t>
            </a:r>
          </a:p>
          <a:p>
            <a:pPr marL="800100" lvl="1" indent="0">
              <a:buNone/>
            </a:pPr>
            <a:r>
              <a:rPr lang="en-US" sz="2400" i="1" dirty="0" smtClean="0"/>
              <a:t>A car is more price elastics relative to a TV set</a:t>
            </a:r>
            <a:endParaRPr lang="en-US" sz="2400" i="1" dirty="0" smtClean="0"/>
          </a:p>
          <a:p>
            <a:pPr lvl="1"/>
            <a:r>
              <a:rPr lang="en-US" dirty="0" smtClean="0"/>
              <a:t>Time </a:t>
            </a:r>
            <a:r>
              <a:rPr lang="en-US" dirty="0" smtClean="0"/>
              <a:t>horizon </a:t>
            </a:r>
            <a:r>
              <a:rPr lang="en-US" sz="2400" i="1" dirty="0" smtClean="0"/>
              <a:t>(running car vs. broken car)</a:t>
            </a:r>
          </a:p>
          <a:p>
            <a:pPr lvl="1"/>
            <a:r>
              <a:rPr lang="en-US" sz="2400" i="1" dirty="0" smtClean="0"/>
              <a:t>with a broken car you have less time to shop, reducing elasticity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46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LUES" val=" "/>
  <p:tag name="TITLE" val=""/>
  <p:tag name="CHARTLABELS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LUES" val=" "/>
  <p:tag name="TITLE" val=""/>
  <p:tag name="CHARTLABELS" val=""/>
</p:tagLst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1110</Words>
  <Application>Microsoft Office PowerPoint</Application>
  <PresentationFormat>On-screen Show (4:3)</PresentationFormat>
  <Paragraphs>365</Paragraphs>
  <Slides>20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eStudy</vt:lpstr>
      <vt:lpstr>Equation</vt:lpstr>
      <vt:lpstr>Worksheet</vt:lpstr>
      <vt:lpstr>Elasticity and its Application</vt:lpstr>
      <vt:lpstr>Price Elasticity of Demand</vt:lpstr>
      <vt:lpstr>PowerPoint Presentation</vt:lpstr>
      <vt:lpstr>Price elasticity of demand</vt:lpstr>
      <vt:lpstr>Price elasticity of demand</vt:lpstr>
      <vt:lpstr>PowerPoint Presentation</vt:lpstr>
      <vt:lpstr>PowerPoint Presentation</vt:lpstr>
      <vt:lpstr>Determinants</vt:lpstr>
      <vt:lpstr>Determinants</vt:lpstr>
      <vt:lpstr>Elasticity of Gasoline</vt:lpstr>
      <vt:lpstr>Elasticity of Gasoline</vt:lpstr>
      <vt:lpstr>PowerPoint Presentation</vt:lpstr>
      <vt:lpstr>Other Demand Elasticities </vt:lpstr>
      <vt:lpstr>Total revenue </vt:lpstr>
      <vt:lpstr>Elasticity of a linear demand curve</vt:lpstr>
      <vt:lpstr>PowerPoint Presentation</vt:lpstr>
      <vt:lpstr>PowerPoint Presentation</vt:lpstr>
      <vt:lpstr>Drug Interdiction</vt:lpstr>
      <vt:lpstr>Supply Interdiction</vt:lpstr>
      <vt:lpstr>PowerPoint Presentation</vt:lpstr>
    </vt:vector>
  </TitlesOfParts>
  <Company>UNLV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 Cronovich</dc:creator>
  <cp:lastModifiedBy>Michael</cp:lastModifiedBy>
  <cp:revision>233</cp:revision>
  <dcterms:created xsi:type="dcterms:W3CDTF">2008-06-02T21:33:56Z</dcterms:created>
  <dcterms:modified xsi:type="dcterms:W3CDTF">2013-09-01T02:24:27Z</dcterms:modified>
</cp:coreProperties>
</file>