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theme/themeOverride4.xml" ContentType="application/vnd.openxmlformats-officedocument.themeOverr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9"/>
  </p:notesMasterIdLst>
  <p:sldIdLst>
    <p:sldId id="259" r:id="rId2"/>
    <p:sldId id="263" r:id="rId3"/>
    <p:sldId id="260" r:id="rId4"/>
    <p:sldId id="264" r:id="rId5"/>
    <p:sldId id="261" r:id="rId6"/>
    <p:sldId id="262" r:id="rId7"/>
    <p:sldId id="265" r:id="rId8"/>
    <p:sldId id="296" r:id="rId9"/>
    <p:sldId id="292" r:id="rId10"/>
    <p:sldId id="291" r:id="rId11"/>
    <p:sldId id="272" r:id="rId12"/>
    <p:sldId id="274" r:id="rId13"/>
    <p:sldId id="276" r:id="rId14"/>
    <p:sldId id="293" r:id="rId15"/>
    <p:sldId id="294" r:id="rId16"/>
    <p:sldId id="295" r:id="rId17"/>
    <p:sldId id="282" r:id="rId18"/>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32D40C"/>
    <a:srgbClr val="FF9933"/>
    <a:srgbClr val="34542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2269" autoAdjust="0"/>
  </p:normalViewPr>
  <p:slideViewPr>
    <p:cSldViewPr>
      <p:cViewPr varScale="1">
        <p:scale>
          <a:sx n="81" d="100"/>
          <a:sy n="81" d="100"/>
        </p:scale>
        <p:origin x="-142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04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2"/>
          <c:order val="0"/>
          <c:tx>
            <c:strRef>
              <c:f>Sheet1!$D$1</c:f>
              <c:strCache>
                <c:ptCount val="1"/>
                <c:pt idx="0">
                  <c:v>ATC</c:v>
                </c:pt>
              </c:strCache>
            </c:strRef>
          </c:tx>
          <c:spPr>
            <a:ln>
              <a:solidFill>
                <a:schemeClr val="bg1"/>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Sheet1!$D$2:$D$11</c:f>
              <c:numCache>
                <c:formatCode>"$"#,##0.00</c:formatCode>
                <c:ptCount val="10"/>
                <c:pt idx="1">
                  <c:v>14</c:v>
                </c:pt>
                <c:pt idx="2">
                  <c:v>8.5</c:v>
                </c:pt>
                <c:pt idx="3">
                  <c:v>7</c:v>
                </c:pt>
                <c:pt idx="4">
                  <c:v>7</c:v>
                </c:pt>
                <c:pt idx="5">
                  <c:v>7.6</c:v>
                </c:pt>
                <c:pt idx="6">
                  <c:v>9.5</c:v>
                </c:pt>
                <c:pt idx="7">
                  <c:v>12</c:v>
                </c:pt>
                <c:pt idx="8">
                  <c:v>15.25</c:v>
                </c:pt>
                <c:pt idx="9">
                  <c:v>19.111111111111111</c:v>
                </c:pt>
              </c:numCache>
            </c:numRef>
          </c:yVal>
          <c:smooth val="1"/>
        </c:ser>
        <c:dLbls>
          <c:showLegendKey val="0"/>
          <c:showVal val="0"/>
          <c:showCatName val="0"/>
          <c:showSerName val="0"/>
          <c:showPercent val="0"/>
          <c:showBubbleSize val="0"/>
        </c:dLbls>
        <c:axId val="36601216"/>
        <c:axId val="31212672"/>
      </c:scatterChart>
      <c:valAx>
        <c:axId val="36601216"/>
        <c:scaling>
          <c:orientation val="minMax"/>
        </c:scaling>
        <c:delete val="0"/>
        <c:axPos val="b"/>
        <c:numFmt formatCode="General" sourceLinked="1"/>
        <c:majorTickMark val="out"/>
        <c:minorTickMark val="none"/>
        <c:tickLblPos val="nextTo"/>
        <c:crossAx val="31212672"/>
        <c:crosses val="autoZero"/>
        <c:crossBetween val="midCat"/>
        <c:majorUnit val="1"/>
      </c:valAx>
      <c:valAx>
        <c:axId val="31212672"/>
        <c:scaling>
          <c:orientation val="minMax"/>
          <c:max val="25"/>
          <c:min val="0"/>
        </c:scaling>
        <c:delete val="0"/>
        <c:axPos val="l"/>
        <c:numFmt formatCode="&quot;$&quot;#,##0" sourceLinked="0"/>
        <c:majorTickMark val="out"/>
        <c:minorTickMark val="none"/>
        <c:tickLblPos val="nextTo"/>
        <c:crossAx val="36601216"/>
        <c:crosses val="autoZero"/>
        <c:crossBetween val="midCat"/>
      </c:valAx>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1"/>
          <c:order val="0"/>
          <c:tx>
            <c:strRef>
              <c:f>Sheet1!$C$1</c:f>
              <c:strCache>
                <c:ptCount val="1"/>
                <c:pt idx="0">
                  <c:v>AVC</c:v>
                </c:pt>
              </c:strCache>
            </c:strRef>
          </c:tx>
          <c:spPr>
            <a:ln>
              <a:solidFill>
                <a:schemeClr val="accent6"/>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4</c:v>
                </c:pt>
                <c:pt idx="2">
                  <c:v>3.5</c:v>
                </c:pt>
                <c:pt idx="3">
                  <c:v>3.6666666666666665</c:v>
                </c:pt>
                <c:pt idx="4">
                  <c:v>4.5</c:v>
                </c:pt>
                <c:pt idx="5">
                  <c:v>5.6</c:v>
                </c:pt>
                <c:pt idx="6">
                  <c:v>7.833333333333333</c:v>
                </c:pt>
                <c:pt idx="7">
                  <c:v>10.571428571428571</c:v>
                </c:pt>
                <c:pt idx="8">
                  <c:v>14</c:v>
                </c:pt>
                <c:pt idx="9">
                  <c:v>18</c:v>
                </c:pt>
              </c:numCache>
            </c:numRef>
          </c:yVal>
          <c:smooth val="1"/>
        </c:ser>
        <c:ser>
          <c:idx val="2"/>
          <c:order val="1"/>
          <c:tx>
            <c:strRef>
              <c:f>Sheet1!$D$1</c:f>
              <c:strCache>
                <c:ptCount val="1"/>
                <c:pt idx="0">
                  <c:v>ATC</c:v>
                </c:pt>
              </c:strCache>
            </c:strRef>
          </c:tx>
          <c:spPr>
            <a:ln>
              <a:solidFill>
                <a:schemeClr val="accent2"/>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Sheet1!$D$2:$D$11</c:f>
              <c:numCache>
                <c:formatCode>"$"#,##0.00</c:formatCode>
                <c:ptCount val="10"/>
                <c:pt idx="1">
                  <c:v>14</c:v>
                </c:pt>
                <c:pt idx="2">
                  <c:v>8.5</c:v>
                </c:pt>
                <c:pt idx="3">
                  <c:v>7</c:v>
                </c:pt>
                <c:pt idx="4">
                  <c:v>7</c:v>
                </c:pt>
                <c:pt idx="5">
                  <c:v>7.6</c:v>
                </c:pt>
                <c:pt idx="6">
                  <c:v>9.5</c:v>
                </c:pt>
                <c:pt idx="7">
                  <c:v>12</c:v>
                </c:pt>
                <c:pt idx="8">
                  <c:v>15.25</c:v>
                </c:pt>
                <c:pt idx="9">
                  <c:v>19.111111111111111</c:v>
                </c:pt>
              </c:numCache>
            </c:numRef>
          </c:yVal>
          <c:smooth val="1"/>
        </c:ser>
        <c:ser>
          <c:idx val="3"/>
          <c:order val="2"/>
          <c:tx>
            <c:strRef>
              <c:f>Sheet1!$E$1</c:f>
              <c:strCache>
                <c:ptCount val="1"/>
                <c:pt idx="0">
                  <c:v>MC</c:v>
                </c:pt>
              </c:strCache>
            </c:strRef>
          </c:tx>
          <c:spPr>
            <a:ln>
              <a:solidFill>
                <a:schemeClr val="bg1">
                  <a:lumMod val="50000"/>
                </a:schemeClr>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c:formatCode>
                <c:ptCount val="10"/>
                <c:pt idx="1">
                  <c:v>4</c:v>
                </c:pt>
                <c:pt idx="2">
                  <c:v>3</c:v>
                </c:pt>
                <c:pt idx="3">
                  <c:v>4</c:v>
                </c:pt>
                <c:pt idx="4">
                  <c:v>7</c:v>
                </c:pt>
                <c:pt idx="5">
                  <c:v>10</c:v>
                </c:pt>
                <c:pt idx="6">
                  <c:v>19</c:v>
                </c:pt>
                <c:pt idx="7">
                  <c:v>27</c:v>
                </c:pt>
                <c:pt idx="8">
                  <c:v>38</c:v>
                </c:pt>
                <c:pt idx="9">
                  <c:v>50</c:v>
                </c:pt>
              </c:numCache>
            </c:numRef>
          </c:yVal>
          <c:smooth val="1"/>
        </c:ser>
        <c:dLbls>
          <c:showLegendKey val="0"/>
          <c:showVal val="0"/>
          <c:showCatName val="0"/>
          <c:showSerName val="0"/>
          <c:showPercent val="0"/>
          <c:showBubbleSize val="0"/>
        </c:dLbls>
        <c:axId val="185968896"/>
        <c:axId val="185995264"/>
      </c:scatterChart>
      <c:valAx>
        <c:axId val="185968896"/>
        <c:scaling>
          <c:orientation val="minMax"/>
        </c:scaling>
        <c:delete val="0"/>
        <c:axPos val="b"/>
        <c:numFmt formatCode="General" sourceLinked="1"/>
        <c:majorTickMark val="out"/>
        <c:minorTickMark val="none"/>
        <c:tickLblPos val="nextTo"/>
        <c:crossAx val="185995264"/>
        <c:crosses val="autoZero"/>
        <c:crossBetween val="midCat"/>
        <c:majorUnit val="1"/>
      </c:valAx>
      <c:valAx>
        <c:axId val="185995264"/>
        <c:scaling>
          <c:orientation val="minMax"/>
          <c:max val="25"/>
          <c:min val="0"/>
        </c:scaling>
        <c:delete val="0"/>
        <c:axPos val="l"/>
        <c:numFmt formatCode="&quot;$&quot;#,##0" sourceLinked="0"/>
        <c:majorTickMark val="out"/>
        <c:minorTickMark val="none"/>
        <c:tickLblPos val="nextTo"/>
        <c:crossAx val="185968896"/>
        <c:crosses val="autoZero"/>
        <c:crossBetween val="midCat"/>
      </c:valAx>
      <c:spPr>
        <a:noFill/>
        <a:ln w="25400">
          <a:noFill/>
        </a:ln>
      </c:spPr>
    </c:plotArea>
    <c:plotVisOnly val="1"/>
    <c:dispBlanksAs val="gap"/>
    <c:showDLblsOverMax val="0"/>
  </c:chart>
  <c:spPr>
    <a:noFill/>
  </c:spPr>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408E-2"/>
          <c:w val="0.78455496371777056"/>
          <c:h val="0.70944409448819401"/>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1">
                  <c:v>14</c:v>
                </c:pt>
                <c:pt idx="2">
                  <c:v>8.5</c:v>
                </c:pt>
                <c:pt idx="3">
                  <c:v>7</c:v>
                </c:pt>
                <c:pt idx="4">
                  <c:v>7</c:v>
                </c:pt>
                <c:pt idx="5">
                  <c:v>7.6</c:v>
                </c:pt>
                <c:pt idx="6">
                  <c:v>9.5</c:v>
                </c:pt>
                <c:pt idx="7">
                  <c:v>12</c:v>
                </c:pt>
                <c:pt idx="8">
                  <c:v>15.25</c:v>
                </c:pt>
                <c:pt idx="9">
                  <c:v>19.111111111111132</c:v>
                </c:pt>
              </c:numCache>
            </c:numRef>
          </c:yVal>
          <c:smooth val="0"/>
        </c:ser>
        <c:ser>
          <c:idx val="1"/>
          <c:order val="1"/>
          <c:tx>
            <c:strRef>
              <c:f>Sheet1!$C$1</c:f>
              <c:strCache>
                <c:ptCount val="1"/>
                <c:pt idx="0">
                  <c:v>MC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4</c:v>
                </c:pt>
                <c:pt idx="2">
                  <c:v>3</c:v>
                </c:pt>
                <c:pt idx="3">
                  <c:v>4</c:v>
                </c:pt>
                <c:pt idx="4">
                  <c:v>7</c:v>
                </c:pt>
                <c:pt idx="5">
                  <c:v>10</c:v>
                </c:pt>
                <c:pt idx="6">
                  <c:v>19</c:v>
                </c:pt>
                <c:pt idx="7">
                  <c:v>27</c:v>
                </c:pt>
                <c:pt idx="8">
                  <c:v>38</c:v>
                </c:pt>
                <c:pt idx="9">
                  <c:v>50</c:v>
                </c:pt>
              </c:numCache>
            </c:numRef>
          </c:yVal>
          <c:smooth val="0"/>
        </c:ser>
        <c:ser>
          <c:idx val="3"/>
          <c:order val="2"/>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ser>
        <c:dLbls>
          <c:showLegendKey val="0"/>
          <c:showVal val="0"/>
          <c:showCatName val="0"/>
          <c:showSerName val="0"/>
          <c:showPercent val="0"/>
          <c:showBubbleSize val="0"/>
        </c:dLbls>
        <c:axId val="202225920"/>
        <c:axId val="35344384"/>
      </c:scatterChart>
      <c:valAx>
        <c:axId val="202225920"/>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35344384"/>
        <c:crosses val="autoZero"/>
        <c:crossBetween val="midCat"/>
        <c:majorUnit val="1"/>
      </c:valAx>
      <c:valAx>
        <c:axId val="35344384"/>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202225920"/>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Sheet1!$B$2:$B$12</c:f>
              <c:numCache>
                <c:formatCode>"$"#,##0.00</c:formatCode>
                <c:ptCount val="11"/>
                <c:pt idx="1">
                  <c:v>12</c:v>
                </c:pt>
                <c:pt idx="2">
                  <c:v>6.5</c:v>
                </c:pt>
                <c:pt idx="3">
                  <c:v>5</c:v>
                </c:pt>
                <c:pt idx="4">
                  <c:v>5</c:v>
                </c:pt>
                <c:pt idx="5">
                  <c:v>5.6</c:v>
                </c:pt>
                <c:pt idx="6">
                  <c:v>7.5</c:v>
                </c:pt>
                <c:pt idx="7">
                  <c:v>10</c:v>
                </c:pt>
                <c:pt idx="8">
                  <c:v>13.25</c:v>
                </c:pt>
                <c:pt idx="9">
                  <c:v>17.111111111111125</c:v>
                </c:pt>
              </c:numCache>
            </c:numRef>
          </c:yVal>
          <c:smooth val="0"/>
        </c:ser>
        <c:ser>
          <c:idx val="1"/>
          <c:order val="1"/>
          <c:tx>
            <c:strRef>
              <c:f>Sheet1!$C$1</c:f>
              <c:strCache>
                <c:ptCount val="1"/>
                <c:pt idx="0">
                  <c:v>MC</c:v>
                </c:pt>
              </c:strCache>
            </c:strRef>
          </c:tx>
          <c:spPr>
            <a:ln w="15875"/>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Sheet1!$C$2:$C$12</c:f>
              <c:numCache>
                <c:formatCode>"$"#,##0.00</c:formatCode>
                <c:ptCount val="11"/>
                <c:pt idx="1">
                  <c:v>2</c:v>
                </c:pt>
                <c:pt idx="2">
                  <c:v>1</c:v>
                </c:pt>
                <c:pt idx="3">
                  <c:v>2</c:v>
                </c:pt>
                <c:pt idx="4">
                  <c:v>5</c:v>
                </c:pt>
                <c:pt idx="5">
                  <c:v>8</c:v>
                </c:pt>
                <c:pt idx="6">
                  <c:v>17</c:v>
                </c:pt>
                <c:pt idx="7">
                  <c:v>25</c:v>
                </c:pt>
                <c:pt idx="8">
                  <c:v>36</c:v>
                </c:pt>
                <c:pt idx="9">
                  <c:v>48</c:v>
                </c:pt>
              </c:numCache>
            </c:numRef>
          </c:yVal>
          <c:smooth val="0"/>
        </c:ser>
        <c:ser>
          <c:idx val="3"/>
          <c:order val="2"/>
          <c:tx>
            <c:strRef>
              <c:f>Sheet1!$E$1</c:f>
              <c:strCache>
                <c:ptCount val="1"/>
                <c:pt idx="0">
                  <c:v>P1</c:v>
                </c:pt>
              </c:strCache>
            </c:strRef>
          </c:tx>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Sheet1!$E$2:$E$12</c:f>
              <c:numCache>
                <c:formatCode>"$"#,##0.00</c:formatCode>
                <c:ptCount val="11"/>
                <c:pt idx="0">
                  <c:v>7</c:v>
                </c:pt>
                <c:pt idx="1">
                  <c:v>7</c:v>
                </c:pt>
                <c:pt idx="2">
                  <c:v>7</c:v>
                </c:pt>
                <c:pt idx="3">
                  <c:v>7</c:v>
                </c:pt>
                <c:pt idx="4">
                  <c:v>7</c:v>
                </c:pt>
                <c:pt idx="5">
                  <c:v>7</c:v>
                </c:pt>
                <c:pt idx="6">
                  <c:v>7</c:v>
                </c:pt>
                <c:pt idx="7">
                  <c:v>7</c:v>
                </c:pt>
                <c:pt idx="8">
                  <c:v>7</c:v>
                </c:pt>
                <c:pt idx="9">
                  <c:v>7</c:v>
                </c:pt>
              </c:numCache>
            </c:numRef>
          </c:yVal>
          <c:smooth val="0"/>
        </c:ser>
        <c:dLbls>
          <c:showLegendKey val="0"/>
          <c:showVal val="0"/>
          <c:showCatName val="0"/>
          <c:showSerName val="0"/>
          <c:showPercent val="0"/>
          <c:showBubbleSize val="0"/>
        </c:dLbls>
        <c:axId val="40391424"/>
        <c:axId val="40392960"/>
      </c:scatterChart>
      <c:valAx>
        <c:axId val="40391424"/>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40392960"/>
        <c:crosses val="autoZero"/>
        <c:crossBetween val="midCat"/>
        <c:majorUnit val="1"/>
      </c:valAx>
      <c:valAx>
        <c:axId val="40392960"/>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40391424"/>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1">
                  <c:v>16</c:v>
                </c:pt>
                <c:pt idx="2">
                  <c:v>10.5</c:v>
                </c:pt>
                <c:pt idx="3">
                  <c:v>9</c:v>
                </c:pt>
                <c:pt idx="4">
                  <c:v>9</c:v>
                </c:pt>
                <c:pt idx="5">
                  <c:v>9.6</c:v>
                </c:pt>
                <c:pt idx="6">
                  <c:v>11.5</c:v>
                </c:pt>
                <c:pt idx="7">
                  <c:v>14</c:v>
                </c:pt>
                <c:pt idx="8">
                  <c:v>17.25</c:v>
                </c:pt>
                <c:pt idx="9">
                  <c:v>21.111111111111125</c:v>
                </c:pt>
              </c:numCache>
            </c:numRef>
          </c:yVal>
          <c:smooth val="0"/>
        </c:ser>
        <c:ser>
          <c:idx val="1"/>
          <c:order val="1"/>
          <c:tx>
            <c:strRef>
              <c:f>Sheet1!$C$1</c:f>
              <c:strCache>
                <c:ptCount val="1"/>
                <c:pt idx="0">
                  <c:v>MC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6</c:v>
                </c:pt>
                <c:pt idx="2">
                  <c:v>5</c:v>
                </c:pt>
                <c:pt idx="3">
                  <c:v>6</c:v>
                </c:pt>
                <c:pt idx="4">
                  <c:v>9</c:v>
                </c:pt>
                <c:pt idx="5">
                  <c:v>12</c:v>
                </c:pt>
                <c:pt idx="6">
                  <c:v>21</c:v>
                </c:pt>
                <c:pt idx="7">
                  <c:v>29</c:v>
                </c:pt>
                <c:pt idx="8">
                  <c:v>40</c:v>
                </c:pt>
                <c:pt idx="9">
                  <c:v>52</c:v>
                </c:pt>
              </c:numCache>
            </c:numRef>
          </c:yVal>
          <c:smooth val="0"/>
        </c:ser>
        <c:ser>
          <c:idx val="3"/>
          <c:order val="2"/>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ser>
        <c:dLbls>
          <c:showLegendKey val="0"/>
          <c:showVal val="0"/>
          <c:showCatName val="0"/>
          <c:showSerName val="0"/>
          <c:showPercent val="0"/>
          <c:showBubbleSize val="0"/>
        </c:dLbls>
        <c:axId val="160381952"/>
        <c:axId val="160408320"/>
      </c:scatterChart>
      <c:valAx>
        <c:axId val="160381952"/>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160408320"/>
        <c:crosses val="autoZero"/>
        <c:crossBetween val="midCat"/>
        <c:majorUnit val="1"/>
      </c:valAx>
      <c:valAx>
        <c:axId val="160408320"/>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160381952"/>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D</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0">
                  <c:v>20</c:v>
                </c:pt>
                <c:pt idx="1">
                  <c:v>18</c:v>
                </c:pt>
                <c:pt idx="2">
                  <c:v>16</c:v>
                </c:pt>
                <c:pt idx="3">
                  <c:v>14</c:v>
                </c:pt>
                <c:pt idx="4">
                  <c:v>12</c:v>
                </c:pt>
                <c:pt idx="5">
                  <c:v>10</c:v>
                </c:pt>
                <c:pt idx="6">
                  <c:v>8</c:v>
                </c:pt>
                <c:pt idx="7">
                  <c:v>6</c:v>
                </c:pt>
                <c:pt idx="8">
                  <c:v>4</c:v>
                </c:pt>
                <c:pt idx="9">
                  <c:v>2</c:v>
                </c:pt>
              </c:numCache>
            </c:numRef>
          </c:yVal>
          <c:smooth val="0"/>
        </c:ser>
        <c:ser>
          <c:idx val="3"/>
          <c:order val="1"/>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ser>
        <c:ser>
          <c:idx val="4"/>
          <c:order val="2"/>
          <c:tx>
            <c:strRef>
              <c:f>Sheet1!$F$1</c:f>
              <c:strCache>
                <c:ptCount val="1"/>
                <c:pt idx="0">
                  <c:v>S1</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Sheet1!$F$2:$F$11</c:f>
              <c:numCache>
                <c:formatCode>General</c:formatCode>
                <c:ptCount val="10"/>
                <c:pt idx="3" formatCode="&quot;$&quot;#,##0.00">
                  <c:v>0</c:v>
                </c:pt>
                <c:pt idx="4" formatCode="&quot;$&quot;#,##0.00">
                  <c:v>2</c:v>
                </c:pt>
                <c:pt idx="5" formatCode="&quot;$&quot;#,##0.00">
                  <c:v>4</c:v>
                </c:pt>
                <c:pt idx="6" formatCode="&quot;$&quot;#,##0.00">
                  <c:v>6</c:v>
                </c:pt>
                <c:pt idx="7" formatCode="&quot;$&quot;#,##0.00">
                  <c:v>8</c:v>
                </c:pt>
                <c:pt idx="8" formatCode="&quot;$&quot;#,##0.00">
                  <c:v>10</c:v>
                </c:pt>
                <c:pt idx="9" formatCode="&quot;$&quot;#,##0.00">
                  <c:v>12</c:v>
                </c:pt>
              </c:numCache>
            </c:numRef>
          </c:yVal>
          <c:smooth val="0"/>
        </c:ser>
        <c:dLbls>
          <c:showLegendKey val="0"/>
          <c:showVal val="0"/>
          <c:showCatName val="0"/>
          <c:showSerName val="0"/>
          <c:showPercent val="0"/>
          <c:showBubbleSize val="0"/>
        </c:dLbls>
        <c:axId val="185738752"/>
        <c:axId val="185740288"/>
      </c:scatterChart>
      <c:valAx>
        <c:axId val="185738752"/>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185740288"/>
        <c:crosses val="autoZero"/>
        <c:crossBetween val="midCat"/>
        <c:majorUnit val="1"/>
      </c:valAx>
      <c:valAx>
        <c:axId val="185740288"/>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185738752"/>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drawing1.xml><?xml version="1.0" encoding="utf-8"?>
<c:userShapes xmlns:c="http://schemas.openxmlformats.org/drawingml/2006/chart">
  <cdr:relSizeAnchor xmlns:cdr="http://schemas.openxmlformats.org/drawingml/2006/chartDrawing">
    <cdr:from>
      <cdr:x>0.83302</cdr:x>
      <cdr:y>0.16994</cdr:y>
    </cdr:from>
    <cdr:to>
      <cdr:x>0.92207</cdr:x>
      <cdr:y>0.23883</cdr:y>
    </cdr:to>
    <cdr:sp macro="" textlink="">
      <cdr:nvSpPr>
        <cdr:cNvPr id="2" name="TextBox 2"/>
        <cdr:cNvSpPr txBox="1"/>
      </cdr:nvSpPr>
      <cdr:spPr>
        <a:xfrm xmlns:a="http://schemas.openxmlformats.org/drawingml/2006/main">
          <a:off x="5702300" y="835258"/>
          <a:ext cx="609574" cy="3385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xmlns:a="http://schemas.openxmlformats.org/drawingml/2006/main">
          <a:r>
            <a:rPr lang="en-US" dirty="0" smtClean="0">
              <a:latin typeface="+mn-lt"/>
              <a:cs typeface="Calibri" pitchFamily="34" charset="0"/>
            </a:rPr>
            <a:t>ATC</a:t>
          </a:r>
          <a:endParaRPr lang="en-US" dirty="0">
            <a:latin typeface="+mn-lt"/>
            <a:cs typeface="Calibri" pitchFamily="34" charset="0"/>
          </a:endParaRPr>
        </a:p>
      </cdr:txBody>
    </cdr:sp>
  </cdr:relSizeAnchor>
  <cdr:relSizeAnchor xmlns:cdr="http://schemas.openxmlformats.org/drawingml/2006/chartDrawing">
    <cdr:from>
      <cdr:x>0.87755</cdr:x>
      <cdr:y>0.25581</cdr:y>
    </cdr:from>
    <cdr:to>
      <cdr:x>0.9666</cdr:x>
      <cdr:y>0.3247</cdr:y>
    </cdr:to>
    <cdr:sp macro="" textlink="">
      <cdr:nvSpPr>
        <cdr:cNvPr id="3" name="TextBox 2"/>
        <cdr:cNvSpPr txBox="1"/>
      </cdr:nvSpPr>
      <cdr:spPr>
        <a:xfrm xmlns:a="http://schemas.openxmlformats.org/drawingml/2006/main">
          <a:off x="6007100" y="1257300"/>
          <a:ext cx="6096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dirty="0" smtClean="0"/>
            <a:t>AVC</a:t>
          </a:r>
          <a:endParaRPr lang="en-US"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spcBef>
                <a:spcPct val="50000"/>
              </a:spcBef>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spcBef>
                <a:spcPct val="50000"/>
              </a:spcBef>
              <a:defRPr sz="1200"/>
            </a:lvl1pPr>
          </a:lstStyle>
          <a:p>
            <a:pPr>
              <a:defRPr/>
            </a:pPr>
            <a:fld id="{663088C9-67D3-48AC-B4AB-FE51AD73B4A1}" type="datetimeFigureOut">
              <a:rPr lang="en-US"/>
              <a:pPr>
                <a:defRPr/>
              </a:pPr>
              <a:t>9/24/2012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spcBef>
                <a:spcPct val="50000"/>
              </a:spcBef>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spcBef>
                <a:spcPct val="50000"/>
              </a:spcBef>
              <a:defRPr sz="1200"/>
            </a:lvl1pPr>
          </a:lstStyle>
          <a:p>
            <a:pPr>
              <a:defRPr/>
            </a:pPr>
            <a:fld id="{50B3E448-2907-4BE9-8D46-DDBB188F1ADD}" type="slidenum">
              <a:rPr lang="en-US"/>
              <a:pPr>
                <a:defRPr/>
              </a:pPr>
              <a:t>‹#›</a:t>
            </a:fld>
            <a:endParaRPr lang="en-US"/>
          </a:p>
        </p:txBody>
      </p:sp>
    </p:spTree>
    <p:extLst>
      <p:ext uri="{BB962C8B-B14F-4D97-AF65-F5344CB8AC3E}">
        <p14:creationId xmlns:p14="http://schemas.microsoft.com/office/powerpoint/2010/main" val="13953005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1</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2</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4</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7</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16</a:t>
            </a:fld>
            <a:endParaRPr lang="en-US"/>
          </a:p>
        </p:txBody>
      </p:sp>
    </p:spTree>
    <p:extLst>
      <p:ext uri="{BB962C8B-B14F-4D97-AF65-F5344CB8AC3E}">
        <p14:creationId xmlns:p14="http://schemas.microsoft.com/office/powerpoint/2010/main" val="104267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DC8E4FE-4A7B-4B4D-ADE3-E7DB1AF2016F}" type="slidenum">
              <a:rPr lang="en-US" smtClean="0"/>
              <a:pPr>
                <a:defRPr/>
              </a:pPr>
              <a:t>‹#›</a:t>
            </a:fld>
            <a:endParaRPr lang="en-US"/>
          </a:p>
        </p:txBody>
      </p:sp>
      <p:sp>
        <p:nvSpPr>
          <p:cNvPr id="7" name="Line 4"/>
          <p:cNvSpPr>
            <a:spLocks noChangeShapeType="1"/>
          </p:cNvSpPr>
          <p:nvPr userDrawn="1"/>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userDrawn="1"/>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9" name="Text Box 7"/>
          <p:cNvSpPr txBox="1">
            <a:spLocks noChangeArrowheads="1"/>
          </p:cNvSpPr>
          <p:nvPr userDrawn="1"/>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14361350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7636368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776090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DD3F729-CB2A-48B5-A51B-B1AD95B50025}" type="slidenum">
              <a:rPr lang="en-US" smtClean="0"/>
              <a:pPr>
                <a:defRPr/>
              </a:pPr>
              <a:t>‹#›</a:t>
            </a:fld>
            <a:endParaRPr lang="en-US"/>
          </a:p>
        </p:txBody>
      </p:sp>
    </p:spTree>
    <p:extLst>
      <p:ext uri="{BB962C8B-B14F-4D97-AF65-F5344CB8AC3E}">
        <p14:creationId xmlns:p14="http://schemas.microsoft.com/office/powerpoint/2010/main" val="1411190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72835401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A7D7428C-4F0A-4AD1-9BB3-C9FCBDCFA581}" type="slidenum">
              <a:rPr lang="en-US"/>
              <a:pPr>
                <a:defRPr/>
              </a:pPr>
              <a:t>‹#›</a:t>
            </a:fld>
            <a:endParaRPr lang="en-US"/>
          </a:p>
        </p:txBody>
      </p:sp>
    </p:spTree>
    <p:extLst>
      <p:ext uri="{BB962C8B-B14F-4D97-AF65-F5344CB8AC3E}">
        <p14:creationId xmlns:p14="http://schemas.microsoft.com/office/powerpoint/2010/main" val="2483487398"/>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401125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CC220E-9FC3-484C-AA3E-65A55D66153A}" type="slidenum">
              <a:rPr lang="en-US" smtClean="0"/>
              <a:pPr>
                <a:defRPr/>
              </a:pPr>
              <a:t>‹#›</a:t>
            </a:fld>
            <a:endParaRPr lang="en-US"/>
          </a:p>
        </p:txBody>
      </p:sp>
    </p:spTree>
    <p:extLst>
      <p:ext uri="{BB962C8B-B14F-4D97-AF65-F5344CB8AC3E}">
        <p14:creationId xmlns:p14="http://schemas.microsoft.com/office/powerpoint/2010/main" val="1148012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8987208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296259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3079814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9/24/2012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709432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66799"/>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73D805-57C2-4359-BE77-CCD97256DEEF}" type="slidenum">
              <a:rPr lang="en-US" smtClean="0"/>
              <a:pPr>
                <a:defRPr/>
              </a:pPr>
              <a:t>‹#›</a:t>
            </a:fld>
            <a:endParaRPr lang="en-US"/>
          </a:p>
        </p:txBody>
      </p:sp>
    </p:spTree>
    <p:extLst>
      <p:ext uri="{BB962C8B-B14F-4D97-AF65-F5344CB8AC3E}">
        <p14:creationId xmlns:p14="http://schemas.microsoft.com/office/powerpoint/2010/main" val="19173720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73437E-C242-4CFC-BD30-36FE1AFC1D0A}" type="slidenum">
              <a:rPr lang="en-US" smtClean="0"/>
              <a:pPr>
                <a:defRPr/>
              </a:pPr>
              <a:t>‹#›</a:t>
            </a:fld>
            <a:endParaRPr lang="en-US"/>
          </a:p>
        </p:txBody>
      </p:sp>
    </p:spTree>
    <p:extLst>
      <p:ext uri="{BB962C8B-B14F-4D97-AF65-F5344CB8AC3E}">
        <p14:creationId xmlns:p14="http://schemas.microsoft.com/office/powerpoint/2010/main" val="16073614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E2AA6B-733A-4AD9-8735-39FC36518F37}" type="datetime1">
              <a:rPr lang="en-US" smtClean="0"/>
              <a:pPr>
                <a:defRPr/>
              </a:pPr>
              <a:t>9/24/2012</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2979335-1751-45CC-A343-3C46DFCBB286}" type="slidenum">
              <a:rPr lang="en-US" smtClean="0"/>
              <a:pPr>
                <a:defRPr/>
              </a:pPr>
              <a:t>‹#›</a:t>
            </a:fld>
            <a:endParaRPr lang="en-US"/>
          </a:p>
        </p:txBody>
      </p:sp>
      <p:sp>
        <p:nvSpPr>
          <p:cNvPr id="7" name="Text Box 7"/>
          <p:cNvSpPr txBox="1">
            <a:spLocks noChangeArrowheads="1"/>
          </p:cNvSpPr>
          <p:nvPr userDrawn="1"/>
        </p:nvSpPr>
        <p:spPr bwMode="auto">
          <a:xfrm>
            <a:off x="5257800" y="6627168"/>
            <a:ext cx="3886200" cy="230832"/>
          </a:xfrm>
          <a:prstGeom prst="rect">
            <a:avLst/>
          </a:prstGeom>
          <a:noFill/>
          <a:ln w="9525">
            <a:noFill/>
            <a:miter lim="800000"/>
            <a:headEnd/>
            <a:tailEnd/>
          </a:ln>
          <a:effectLst/>
        </p:spPr>
        <p:txBody>
          <a:bodyPr wrap="square">
            <a:spAutoFit/>
          </a:bodyPr>
          <a:lstStyle/>
          <a:p>
            <a:pPr>
              <a:spcBef>
                <a:spcPct val="50000"/>
              </a:spcBef>
              <a:defRPr/>
            </a:pPr>
            <a:r>
              <a:rPr lang="en-US" sz="900" dirty="0">
                <a:solidFill>
                  <a:schemeClr val="bg1">
                    <a:lumMod val="50000"/>
                  </a:schemeClr>
                </a:solidFill>
              </a:rPr>
              <a:t>c</a:t>
            </a:r>
            <a:r>
              <a:rPr lang="en-US" sz="900" dirty="0" smtClean="0">
                <a:solidFill>
                  <a:schemeClr val="bg1">
                    <a:lumMod val="50000"/>
                  </a:schemeClr>
                </a:solidFill>
              </a:rPr>
              <a:t>opyright </a:t>
            </a:r>
            <a:r>
              <a:rPr lang="en-US" sz="900" dirty="0">
                <a:solidFill>
                  <a:schemeClr val="bg1">
                    <a:lumMod val="50000"/>
                  </a:schemeClr>
                </a:solidFill>
              </a:rPr>
              <a:t>© michael .</a:t>
            </a:r>
            <a:r>
              <a:rPr lang="en-US" sz="900" dirty="0" smtClean="0">
                <a:solidFill>
                  <a:schemeClr val="bg1">
                    <a:lumMod val="50000"/>
                  </a:schemeClr>
                </a:solidFill>
              </a:rPr>
              <a:t>roberson@eStudy.us</a:t>
            </a:r>
            <a:r>
              <a:rPr lang="en-US" sz="900" baseline="0" dirty="0" smtClean="0">
                <a:solidFill>
                  <a:schemeClr val="bg1">
                    <a:lumMod val="50000"/>
                  </a:schemeClr>
                </a:solidFill>
              </a:rPr>
              <a:t> 2010</a:t>
            </a:r>
            <a:r>
              <a:rPr lang="en-US" sz="900" dirty="0" smtClean="0">
                <a:solidFill>
                  <a:schemeClr val="bg1">
                    <a:lumMod val="50000"/>
                  </a:schemeClr>
                </a:solidFill>
              </a:rPr>
              <a:t>, </a:t>
            </a:r>
            <a:r>
              <a:rPr lang="en-US" sz="900" dirty="0">
                <a:solidFill>
                  <a:schemeClr val="bg1">
                    <a:lumMod val="50000"/>
                  </a:schemeClr>
                </a:solidFill>
              </a:rPr>
              <a:t>All  rights reserved</a:t>
            </a:r>
          </a:p>
        </p:txBody>
      </p:sp>
      <p:sp>
        <p:nvSpPr>
          <p:cNvPr id="8" name="Line 4"/>
          <p:cNvSpPr>
            <a:spLocks noChangeShapeType="1"/>
          </p:cNvSpPr>
          <p:nvPr userDrawn="1"/>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9" name="Line 5"/>
          <p:cNvSpPr>
            <a:spLocks noChangeShapeType="1"/>
          </p:cNvSpPr>
          <p:nvPr userDrawn="1"/>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10" name="Text Box 7"/>
          <p:cNvSpPr txBox="1">
            <a:spLocks noChangeArrowheads="1"/>
          </p:cNvSpPr>
          <p:nvPr userDrawn="1"/>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1" r:id="rId7"/>
    <p:sldLayoutId id="2147483802" r:id="rId8"/>
    <p:sldLayoutId id="2147483749" r:id="rId9"/>
    <p:sldLayoutId id="2147483751" r:id="rId10"/>
    <p:sldLayoutId id="2147483752" r:id="rId11"/>
    <p:sldLayoutId id="2147483753" r:id="rId12"/>
    <p:sldLayoutId id="2147483755" r:id="rId13"/>
    <p:sldLayoutId id="2147483803" r:id="rId1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 Id="rId9"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p:cNvSpPr txBox="1"/>
          <p:nvPr/>
        </p:nvSpPr>
        <p:spPr>
          <a:xfrm>
            <a:off x="228600" y="1109008"/>
            <a:ext cx="8534400" cy="1938992"/>
          </a:xfrm>
          <a:prstGeom prst="rect">
            <a:avLst/>
          </a:prstGeom>
          <a:noFill/>
        </p:spPr>
        <p:txBody>
          <a:bodyPr wrap="square" rtlCol="0">
            <a:spAutoFit/>
          </a:bodyPr>
          <a:lstStyle/>
          <a:p>
            <a:pPr marL="0" marR="0" lvl="0" indent="0" defTabSz="914400" eaLnBrk="1" fontAlgn="auto" latinLnBrk="0" hangingPunct="1">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Market Structure </a:t>
            </a: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 classification system for the key traits of a market, including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number of firms,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similarity of the products they sell, and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ease of entry and exit</a:t>
            </a:r>
            <a:endPar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endParaRPr>
          </a:p>
        </p:txBody>
      </p:sp>
      <p:sp>
        <p:nvSpPr>
          <p:cNvPr id="4" name="TextBox 3"/>
          <p:cNvSpPr txBox="1"/>
          <p:nvPr/>
        </p:nvSpPr>
        <p:spPr>
          <a:xfrm>
            <a:off x="241300" y="3202936"/>
            <a:ext cx="8369300" cy="387798"/>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mn-lt"/>
              </a:rPr>
              <a:t>Perfect Competition </a:t>
            </a:r>
            <a:endParaRPr kumimoji="0" lang="en-US" sz="2400" b="0" i="0" u="none" strike="noStrike" kern="0" cap="none" spc="0" normalizeH="0" baseline="0" noProof="0" dirty="0" smtClean="0">
              <a:ln>
                <a:noFill/>
              </a:ln>
              <a:solidFill>
                <a:sysClr val="windowText" lastClr="000000"/>
              </a:solidFill>
              <a:effectLst/>
              <a:uLnTx/>
              <a:uFillTx/>
              <a:latin typeface="+mn-lt"/>
            </a:endParaRPr>
          </a:p>
        </p:txBody>
      </p:sp>
      <p:sp>
        <p:nvSpPr>
          <p:cNvPr id="5" name="Rectangle 4"/>
          <p:cNvSpPr/>
          <p:nvPr/>
        </p:nvSpPr>
        <p:spPr>
          <a:xfrm>
            <a:off x="685800" y="3670483"/>
            <a:ext cx="7924800" cy="683264"/>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many small firms </a:t>
            </a:r>
            <a:r>
              <a:rPr lang="en-US" sz="2400" i="1" kern="0" dirty="0">
                <a:solidFill>
                  <a:sysClr val="windowText" lastClr="000000"/>
                </a:solidFill>
                <a:latin typeface="+mn-lt"/>
              </a:rPr>
              <a:t>(no firm, not even </a:t>
            </a:r>
            <a:r>
              <a:rPr lang="en-US" sz="2400" i="1" kern="0" dirty="0" smtClean="0">
                <a:solidFill>
                  <a:sysClr val="windowText" lastClr="000000"/>
                </a:solidFill>
                <a:latin typeface="+mn-lt"/>
              </a:rPr>
              <a:t>the </a:t>
            </a:r>
            <a:r>
              <a:rPr lang="en-US" sz="2400" i="1" kern="0" dirty="0">
                <a:solidFill>
                  <a:sysClr val="windowText" lastClr="000000"/>
                </a:solidFill>
                <a:latin typeface="+mn-lt"/>
              </a:rPr>
              <a:t>largest, can </a:t>
            </a:r>
            <a:r>
              <a:rPr lang="en-US" sz="2400" i="1" kern="0" dirty="0" smtClean="0">
                <a:solidFill>
                  <a:sysClr val="windowText" lastClr="000000"/>
                </a:solidFill>
                <a:latin typeface="+mn-lt"/>
              </a:rPr>
              <a:t>impact market price)</a:t>
            </a:r>
            <a:endParaRPr lang="en-US" sz="2400" i="1" kern="0" dirty="0">
              <a:solidFill>
                <a:sysClr val="windowText" lastClr="000000"/>
              </a:solidFill>
              <a:latin typeface="+mn-lt"/>
            </a:endParaRPr>
          </a:p>
        </p:txBody>
      </p:sp>
      <p:sp>
        <p:nvSpPr>
          <p:cNvPr id="6" name="Rectangle 5"/>
          <p:cNvSpPr/>
          <p:nvPr/>
        </p:nvSpPr>
        <p:spPr>
          <a:xfrm>
            <a:off x="685800" y="4424672"/>
            <a:ext cx="8001000" cy="69063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h</a:t>
            </a:r>
            <a:r>
              <a:rPr lang="en-US" sz="2400" kern="0" dirty="0" smtClean="0">
                <a:solidFill>
                  <a:sysClr val="windowText" lastClr="000000"/>
                </a:solidFill>
                <a:latin typeface="+mn-lt"/>
              </a:rPr>
              <a:t>omogeneous (identical) </a:t>
            </a:r>
            <a:r>
              <a:rPr lang="en-US" sz="2400" kern="0" dirty="0">
                <a:solidFill>
                  <a:sysClr val="windowText" lastClr="000000"/>
                </a:solidFill>
                <a:latin typeface="+mn-lt"/>
              </a:rPr>
              <a:t>product </a:t>
            </a:r>
            <a:r>
              <a:rPr lang="en-US" sz="2400" i="1" kern="0" dirty="0" smtClean="0">
                <a:solidFill>
                  <a:sysClr val="windowText" lastClr="000000"/>
                </a:solidFill>
                <a:latin typeface="+mn-lt"/>
              </a:rPr>
              <a:t>(goods </a:t>
            </a:r>
            <a:r>
              <a:rPr lang="en-US" sz="2400" i="1" kern="0" dirty="0">
                <a:solidFill>
                  <a:sysClr val="windowText" lastClr="000000"/>
                </a:solidFill>
                <a:latin typeface="+mn-lt"/>
              </a:rPr>
              <a:t>cannot </a:t>
            </a:r>
            <a:r>
              <a:rPr lang="en-US" sz="2400" i="1" kern="0" dirty="0" smtClean="0">
                <a:solidFill>
                  <a:sysClr val="windowText" lastClr="000000"/>
                </a:solidFill>
                <a:latin typeface="+mn-lt"/>
              </a:rPr>
              <a:t>be </a:t>
            </a:r>
            <a:r>
              <a:rPr lang="en-US" sz="2400" i="1" kern="0" dirty="0">
                <a:solidFill>
                  <a:sysClr val="windowText" lastClr="000000"/>
                </a:solidFill>
                <a:latin typeface="+mn-lt"/>
              </a:rPr>
              <a:t>distinguished from one another; corn, wheat etc</a:t>
            </a:r>
            <a:r>
              <a:rPr lang="en-US" sz="2400" i="1" kern="0" dirty="0" smtClean="0">
                <a:solidFill>
                  <a:sysClr val="windowText" lastClr="000000"/>
                </a:solidFill>
                <a:latin typeface="+mn-lt"/>
              </a:rPr>
              <a:t>…)</a:t>
            </a:r>
            <a:endParaRPr lang="en-US" sz="2400" i="1" kern="0" dirty="0">
              <a:solidFill>
                <a:sysClr val="windowText" lastClr="000000"/>
              </a:solidFill>
              <a:latin typeface="+mn-lt"/>
            </a:endParaRPr>
          </a:p>
        </p:txBody>
      </p:sp>
      <p:sp>
        <p:nvSpPr>
          <p:cNvPr id="7" name="Rectangle 6"/>
          <p:cNvSpPr/>
          <p:nvPr/>
        </p:nvSpPr>
        <p:spPr>
          <a:xfrm>
            <a:off x="685800" y="5184136"/>
            <a:ext cx="8051800" cy="38779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very easy entry and exit </a:t>
            </a:r>
          </a:p>
        </p:txBody>
      </p:sp>
      <p:sp>
        <p:nvSpPr>
          <p:cNvPr id="8" name="Rectangle 7"/>
          <p:cNvSpPr/>
          <p:nvPr/>
        </p:nvSpPr>
        <p:spPr>
          <a:xfrm>
            <a:off x="673100" y="5641336"/>
            <a:ext cx="8089900" cy="683264"/>
          </a:xfrm>
          <a:prstGeom prst="rect">
            <a:avLst/>
          </a:prstGeom>
        </p:spPr>
        <p:txBody>
          <a:bodyPr wrap="square">
            <a:spAutoFit/>
          </a:bodyPr>
          <a:lstStyle/>
          <a:p>
            <a:pPr lvl="0" fontAlgn="auto">
              <a:lnSpc>
                <a:spcPct val="80000"/>
              </a:lnSpc>
              <a:spcBef>
                <a:spcPts val="0"/>
              </a:spcBef>
              <a:spcAft>
                <a:spcPts val="0"/>
              </a:spcAft>
              <a:defRPr/>
            </a:pPr>
            <a:r>
              <a:rPr lang="en-US" sz="2400" kern="0" dirty="0" smtClean="0">
                <a:solidFill>
                  <a:sysClr val="windowText" lastClr="000000"/>
                </a:solidFill>
                <a:latin typeface="+mn-lt"/>
              </a:rPr>
              <a:t>Firms operating in perfect competition are price takers </a:t>
            </a:r>
            <a:r>
              <a:rPr lang="en-US" sz="2400" i="1" kern="0" dirty="0" smtClean="0">
                <a:solidFill>
                  <a:sysClr val="windowText" lastClr="000000"/>
                </a:solidFill>
                <a:latin typeface="+mn-lt"/>
              </a:rPr>
              <a:t>( sellers with </a:t>
            </a:r>
            <a:r>
              <a:rPr lang="en-US" sz="2400" i="1" kern="0" dirty="0">
                <a:solidFill>
                  <a:sysClr val="windowText" lastClr="000000"/>
                </a:solidFill>
                <a:latin typeface="+mn-lt"/>
              </a:rPr>
              <a:t>no control over the price of the product </a:t>
            </a:r>
            <a:r>
              <a:rPr lang="en-US" sz="2400" i="1" kern="0" dirty="0" smtClean="0">
                <a:solidFill>
                  <a:sysClr val="windowText" lastClr="000000"/>
                </a:solidFill>
                <a:latin typeface="+mn-lt"/>
              </a:rPr>
              <a:t>they sell)</a:t>
            </a:r>
            <a:endParaRPr lang="en-US" i="1" dirty="0">
              <a:solidFill>
                <a:prstClr val="black"/>
              </a:solidFill>
              <a:latin typeface="+mn-lt"/>
            </a:endParaRPr>
          </a:p>
        </p:txBody>
      </p:sp>
      <p:sp>
        <p:nvSpPr>
          <p:cNvPr id="9" name="Rectangle 8"/>
          <p:cNvSpPr/>
          <p:nvPr/>
        </p:nvSpPr>
        <p:spPr>
          <a:xfrm>
            <a:off x="4208202" y="206514"/>
            <a:ext cx="4630997" cy="707886"/>
          </a:xfrm>
          <a:prstGeom prst="rect">
            <a:avLst/>
          </a:prstGeom>
        </p:spPr>
        <p:txBody>
          <a:bodyPr wrap="square">
            <a:spAutoFit/>
          </a:bodyPr>
          <a:lstStyle/>
          <a:p>
            <a:r>
              <a:rPr lang="en-US" sz="4000" dirty="0" smtClean="0">
                <a:solidFill>
                  <a:schemeClr val="bg1">
                    <a:lumMod val="50000"/>
                  </a:schemeClr>
                </a:solidFill>
                <a:latin typeface="+mn-lt"/>
              </a:rPr>
              <a:t>Perfect Competition</a:t>
            </a:r>
            <a:endParaRPr lang="en-US" sz="4000" dirty="0">
              <a:solidFill>
                <a:schemeClr val="bg1">
                  <a:lumMod val="50000"/>
                </a:schemeClr>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p:cNvSpPr txBox="1"/>
          <p:nvPr/>
        </p:nvSpPr>
        <p:spPr>
          <a:xfrm>
            <a:off x="5279052" y="3149085"/>
            <a:ext cx="2264747" cy="313932"/>
          </a:xfrm>
          <a:prstGeom prst="rect">
            <a:avLst/>
          </a:prstGeom>
          <a:noFill/>
        </p:spPr>
        <p:txBody>
          <a:bodyPr wrap="square" rtlCol="0">
            <a:spAutoFit/>
          </a:bodyPr>
          <a:lstStyle/>
          <a:p>
            <a:pPr>
              <a:lnSpc>
                <a:spcPct val="80000"/>
              </a:lnSpc>
            </a:pPr>
            <a:r>
              <a:rPr lang="en-US" sz="1800" dirty="0" smtClean="0">
                <a:latin typeface="+mn-lt"/>
              </a:rPr>
              <a:t>D</a:t>
            </a:r>
            <a:r>
              <a:rPr lang="en-US" sz="1800" baseline="-25000" dirty="0" smtClean="0">
                <a:latin typeface="+mn-lt"/>
              </a:rPr>
              <a:t>0</a:t>
            </a:r>
            <a:r>
              <a:rPr lang="en-US" sz="1800" dirty="0" smtClean="0">
                <a:latin typeface="+mn-lt"/>
              </a:rPr>
              <a:t> (Economic Profit)</a:t>
            </a:r>
            <a:endParaRPr lang="en-US" sz="1800" baseline="-25000" dirty="0" smtClean="0">
              <a:latin typeface="+mn-lt"/>
            </a:endParaRPr>
          </a:p>
        </p:txBody>
      </p:sp>
      <p:sp>
        <p:nvSpPr>
          <p:cNvPr id="49" name="TextBox 48"/>
          <p:cNvSpPr txBox="1"/>
          <p:nvPr/>
        </p:nvSpPr>
        <p:spPr>
          <a:xfrm>
            <a:off x="5279053" y="3850375"/>
            <a:ext cx="3560147" cy="313932"/>
          </a:xfrm>
          <a:prstGeom prst="rect">
            <a:avLst/>
          </a:prstGeom>
          <a:noFill/>
        </p:spPr>
        <p:txBody>
          <a:bodyPr wrap="square" rtlCol="0">
            <a:spAutoFit/>
          </a:bodyPr>
          <a:lstStyle/>
          <a:p>
            <a:pPr>
              <a:lnSpc>
                <a:spcPct val="80000"/>
              </a:lnSpc>
            </a:pPr>
            <a:r>
              <a:rPr lang="en-US" sz="1800" dirty="0" smtClean="0">
                <a:latin typeface="+mn-lt"/>
              </a:rPr>
              <a:t>D</a:t>
            </a:r>
            <a:r>
              <a:rPr lang="en-US" sz="1800" baseline="-25000" dirty="0" smtClean="0">
                <a:latin typeface="+mn-lt"/>
              </a:rPr>
              <a:t>1</a:t>
            </a:r>
            <a:r>
              <a:rPr lang="en-US" sz="1800" dirty="0" smtClean="0">
                <a:latin typeface="+mn-lt"/>
              </a:rPr>
              <a:t> (Economic Profit equal zero) </a:t>
            </a:r>
            <a:endParaRPr lang="en-US" sz="1800" baseline="-25000" dirty="0" smtClean="0">
              <a:latin typeface="+mn-lt"/>
            </a:endParaRPr>
          </a:p>
        </p:txBody>
      </p:sp>
      <p:sp>
        <p:nvSpPr>
          <p:cNvPr id="51" name="TextBox 50"/>
          <p:cNvSpPr txBox="1"/>
          <p:nvPr/>
        </p:nvSpPr>
        <p:spPr>
          <a:xfrm>
            <a:off x="5279052" y="4292085"/>
            <a:ext cx="3712548" cy="313932"/>
          </a:xfrm>
          <a:prstGeom prst="rect">
            <a:avLst/>
          </a:prstGeom>
          <a:noFill/>
        </p:spPr>
        <p:txBody>
          <a:bodyPr wrap="square" rtlCol="0">
            <a:spAutoFit/>
          </a:bodyPr>
          <a:lstStyle/>
          <a:p>
            <a:pPr>
              <a:lnSpc>
                <a:spcPct val="80000"/>
              </a:lnSpc>
            </a:pPr>
            <a:r>
              <a:rPr lang="en-US" sz="1800" dirty="0" smtClean="0">
                <a:latin typeface="+mn-lt"/>
              </a:rPr>
              <a:t>D</a:t>
            </a:r>
            <a:r>
              <a:rPr lang="en-US" sz="1800" baseline="-25000" dirty="0" smtClean="0">
                <a:latin typeface="+mn-lt"/>
              </a:rPr>
              <a:t>2</a:t>
            </a:r>
            <a:r>
              <a:rPr lang="en-US" sz="1800" dirty="0" smtClean="0">
                <a:latin typeface="+mn-lt"/>
              </a:rPr>
              <a:t> (Economic Loss – will produce)</a:t>
            </a:r>
          </a:p>
        </p:txBody>
      </p:sp>
      <p:sp>
        <p:nvSpPr>
          <p:cNvPr id="52" name="TextBox 51"/>
          <p:cNvSpPr txBox="1"/>
          <p:nvPr/>
        </p:nvSpPr>
        <p:spPr>
          <a:xfrm>
            <a:off x="5279053" y="4688575"/>
            <a:ext cx="3712547" cy="313932"/>
          </a:xfrm>
          <a:prstGeom prst="rect">
            <a:avLst/>
          </a:prstGeom>
          <a:noFill/>
        </p:spPr>
        <p:txBody>
          <a:bodyPr wrap="square" rtlCol="0">
            <a:spAutoFit/>
          </a:bodyPr>
          <a:lstStyle/>
          <a:p>
            <a:pPr>
              <a:lnSpc>
                <a:spcPct val="80000"/>
              </a:lnSpc>
            </a:pPr>
            <a:r>
              <a:rPr lang="en-US" sz="1800" dirty="0" smtClean="0">
                <a:latin typeface="+mn-lt"/>
              </a:rPr>
              <a:t>D</a:t>
            </a:r>
            <a:r>
              <a:rPr lang="en-US" sz="1800" baseline="-25000" dirty="0" smtClean="0">
                <a:latin typeface="+mn-lt"/>
              </a:rPr>
              <a:t>3</a:t>
            </a:r>
            <a:r>
              <a:rPr lang="en-US" sz="1800" dirty="0" smtClean="0">
                <a:latin typeface="+mn-lt"/>
              </a:rPr>
              <a:t> (Economic Loss – shut down point)</a:t>
            </a:r>
          </a:p>
        </p:txBody>
      </p:sp>
      <p:sp>
        <p:nvSpPr>
          <p:cNvPr id="53" name="TextBox 52"/>
          <p:cNvSpPr txBox="1"/>
          <p:nvPr/>
        </p:nvSpPr>
        <p:spPr>
          <a:xfrm>
            <a:off x="5279052" y="5069575"/>
            <a:ext cx="3712547" cy="313932"/>
          </a:xfrm>
          <a:prstGeom prst="rect">
            <a:avLst/>
          </a:prstGeom>
          <a:noFill/>
        </p:spPr>
        <p:txBody>
          <a:bodyPr wrap="square" rtlCol="0">
            <a:spAutoFit/>
          </a:bodyPr>
          <a:lstStyle/>
          <a:p>
            <a:pPr>
              <a:lnSpc>
                <a:spcPct val="80000"/>
              </a:lnSpc>
            </a:pPr>
            <a:r>
              <a:rPr lang="en-US" sz="1800" dirty="0" smtClean="0">
                <a:latin typeface="+mn-lt"/>
              </a:rPr>
              <a:t>D</a:t>
            </a:r>
            <a:r>
              <a:rPr lang="en-US" sz="1800" baseline="-25000" dirty="0" smtClean="0">
                <a:latin typeface="+mn-lt"/>
              </a:rPr>
              <a:t>4</a:t>
            </a:r>
            <a:r>
              <a:rPr lang="en-US" sz="1800" dirty="0" smtClean="0">
                <a:latin typeface="+mn-lt"/>
              </a:rPr>
              <a:t> (Economic Loss – will shut down)</a:t>
            </a:r>
            <a:r>
              <a:rPr lang="en-US" sz="1800" baseline="-25000" dirty="0" smtClean="0">
                <a:latin typeface="+mn-lt"/>
              </a:rPr>
              <a:t> </a:t>
            </a:r>
          </a:p>
        </p:txBody>
      </p:sp>
      <p:grpSp>
        <p:nvGrpSpPr>
          <p:cNvPr id="30" name="Group 29"/>
          <p:cNvGrpSpPr/>
          <p:nvPr/>
        </p:nvGrpSpPr>
        <p:grpSpPr>
          <a:xfrm>
            <a:off x="547096" y="1842346"/>
            <a:ext cx="4913955" cy="4101254"/>
            <a:chOff x="547096" y="1436461"/>
            <a:chExt cx="4913955" cy="4101254"/>
          </a:xfrm>
        </p:grpSpPr>
        <p:sp>
          <p:nvSpPr>
            <p:cNvPr id="73" name="TextBox 72"/>
            <p:cNvSpPr txBox="1"/>
            <p:nvPr/>
          </p:nvSpPr>
          <p:spPr>
            <a:xfrm>
              <a:off x="3459070" y="1743541"/>
              <a:ext cx="545996" cy="322483"/>
            </a:xfrm>
            <a:prstGeom prst="rect">
              <a:avLst/>
            </a:prstGeom>
            <a:noFill/>
          </p:spPr>
          <p:txBody>
            <a:bodyPr wrap="square" rtlCol="0">
              <a:spAutoFit/>
            </a:bodyPr>
            <a:lstStyle/>
            <a:p>
              <a:pPr>
                <a:lnSpc>
                  <a:spcPct val="80000"/>
                </a:lnSpc>
              </a:pPr>
              <a:r>
                <a:rPr lang="en-US" sz="1200" dirty="0" smtClean="0"/>
                <a:t>MC</a:t>
              </a:r>
              <a:endParaRPr lang="en-US" sz="1200" baseline="-25000" dirty="0" smtClean="0"/>
            </a:p>
          </p:txBody>
        </p:sp>
        <p:sp>
          <p:nvSpPr>
            <p:cNvPr id="74" name="TextBox 73"/>
            <p:cNvSpPr txBox="1"/>
            <p:nvPr/>
          </p:nvSpPr>
          <p:spPr>
            <a:xfrm>
              <a:off x="4551060" y="1743541"/>
              <a:ext cx="545996" cy="327478"/>
            </a:xfrm>
            <a:prstGeom prst="rect">
              <a:avLst/>
            </a:prstGeom>
            <a:noFill/>
          </p:spPr>
          <p:txBody>
            <a:bodyPr wrap="square" rtlCol="0">
              <a:spAutoFit/>
            </a:bodyPr>
            <a:lstStyle/>
            <a:p>
              <a:pPr>
                <a:lnSpc>
                  <a:spcPct val="80000"/>
                </a:lnSpc>
              </a:pPr>
              <a:r>
                <a:rPr lang="en-US" sz="1200" dirty="0" smtClean="0"/>
                <a:t>ATC</a:t>
              </a:r>
              <a:endParaRPr lang="en-US" sz="1200" baseline="-25000" dirty="0" smtClean="0"/>
            </a:p>
          </p:txBody>
        </p:sp>
        <p:sp>
          <p:nvSpPr>
            <p:cNvPr id="75" name="TextBox 74"/>
            <p:cNvSpPr txBox="1"/>
            <p:nvPr/>
          </p:nvSpPr>
          <p:spPr>
            <a:xfrm>
              <a:off x="4005065" y="2562422"/>
              <a:ext cx="545996" cy="327478"/>
            </a:xfrm>
            <a:prstGeom prst="rect">
              <a:avLst/>
            </a:prstGeom>
            <a:noFill/>
          </p:spPr>
          <p:txBody>
            <a:bodyPr wrap="square" rtlCol="0">
              <a:spAutoFit/>
            </a:bodyPr>
            <a:lstStyle/>
            <a:p>
              <a:pPr>
                <a:lnSpc>
                  <a:spcPct val="80000"/>
                </a:lnSpc>
              </a:pPr>
              <a:r>
                <a:rPr lang="en-US" sz="1200" dirty="0" smtClean="0"/>
                <a:t>AVC</a:t>
              </a:r>
              <a:endParaRPr lang="en-US" sz="1200" baseline="-25000" dirty="0" smtClean="0"/>
            </a:p>
          </p:txBody>
        </p:sp>
        <p:grpSp>
          <p:nvGrpSpPr>
            <p:cNvPr id="22" name="Group 21"/>
            <p:cNvGrpSpPr/>
            <p:nvPr/>
          </p:nvGrpSpPr>
          <p:grpSpPr>
            <a:xfrm>
              <a:off x="547096" y="1436461"/>
              <a:ext cx="4913955" cy="4101254"/>
              <a:chOff x="547096" y="1436461"/>
              <a:chExt cx="4913955" cy="4101254"/>
            </a:xfrm>
          </p:grpSpPr>
          <p:sp>
            <p:nvSpPr>
              <p:cNvPr id="60" name="Straight Connector 59"/>
              <p:cNvSpPr/>
              <p:nvPr/>
            </p:nvSpPr>
            <p:spPr>
              <a:xfrm rot="5400000" flipH="1" flipV="1">
                <a:off x="3095071" y="3039804"/>
                <a:ext cx="3" cy="436796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8" name="Straight Connector 67"/>
              <p:cNvSpPr/>
              <p:nvPr/>
            </p:nvSpPr>
            <p:spPr>
              <a:xfrm rot="5400000" flipH="1" flipV="1">
                <a:off x="-982570" y="3330123"/>
                <a:ext cx="3787324"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sz="1800"/>
              </a:p>
            </p:txBody>
          </p:sp>
          <p:sp>
            <p:nvSpPr>
              <p:cNvPr id="70" name="Freeform 69"/>
              <p:cNvSpPr/>
              <p:nvPr/>
            </p:nvSpPr>
            <p:spPr>
              <a:xfrm>
                <a:off x="1457088" y="1948261"/>
                <a:ext cx="3116722" cy="1686808"/>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Freeform 70"/>
              <p:cNvSpPr/>
              <p:nvPr/>
            </p:nvSpPr>
            <p:spPr>
              <a:xfrm>
                <a:off x="911092" y="2767142"/>
                <a:ext cx="3116722" cy="1686808"/>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1093092" y="2050621"/>
                <a:ext cx="2445603" cy="3247798"/>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TextBox 75"/>
              <p:cNvSpPr txBox="1"/>
              <p:nvPr/>
            </p:nvSpPr>
            <p:spPr>
              <a:xfrm>
                <a:off x="5006056" y="5223783"/>
                <a:ext cx="454995" cy="313932"/>
              </a:xfrm>
              <a:prstGeom prst="rect">
                <a:avLst/>
              </a:prstGeom>
              <a:noFill/>
            </p:spPr>
            <p:txBody>
              <a:bodyPr wrap="square" rtlCol="0">
                <a:spAutoFit/>
              </a:bodyPr>
              <a:lstStyle/>
              <a:p>
                <a:pPr>
                  <a:lnSpc>
                    <a:spcPct val="80000"/>
                  </a:lnSpc>
                </a:pPr>
                <a:r>
                  <a:rPr lang="en-US" sz="1800" dirty="0" smtClean="0"/>
                  <a:t>Q</a:t>
                </a:r>
                <a:endParaRPr lang="en-US" sz="1800" baseline="-25000" dirty="0" smtClean="0"/>
              </a:p>
            </p:txBody>
          </p:sp>
          <p:sp>
            <p:nvSpPr>
              <p:cNvPr id="77" name="TextBox 76"/>
              <p:cNvSpPr txBox="1"/>
              <p:nvPr/>
            </p:nvSpPr>
            <p:spPr>
              <a:xfrm>
                <a:off x="547096" y="1436461"/>
                <a:ext cx="363996" cy="313932"/>
              </a:xfrm>
              <a:prstGeom prst="rect">
                <a:avLst/>
              </a:prstGeom>
              <a:noFill/>
            </p:spPr>
            <p:txBody>
              <a:bodyPr wrap="square" rtlCol="0">
                <a:spAutoFit/>
              </a:bodyPr>
              <a:lstStyle/>
              <a:p>
                <a:pPr>
                  <a:lnSpc>
                    <a:spcPct val="80000"/>
                  </a:lnSpc>
                </a:pPr>
                <a:r>
                  <a:rPr lang="en-US" sz="1800" dirty="0" smtClean="0">
                    <a:latin typeface="+mn-lt"/>
                  </a:rPr>
                  <a:t>$</a:t>
                </a:r>
                <a:endParaRPr lang="en-US" sz="1800" baseline="-25000" dirty="0" smtClean="0">
                  <a:latin typeface="+mn-lt"/>
                </a:endParaRPr>
              </a:p>
            </p:txBody>
          </p:sp>
        </p:grpSp>
      </p:grpSp>
      <p:grpSp>
        <p:nvGrpSpPr>
          <p:cNvPr id="23" name="Group 22"/>
          <p:cNvGrpSpPr/>
          <p:nvPr/>
        </p:nvGrpSpPr>
        <p:grpSpPr>
          <a:xfrm>
            <a:off x="456097" y="3070667"/>
            <a:ext cx="4822955" cy="313932"/>
            <a:chOff x="456097" y="2664782"/>
            <a:chExt cx="4822955" cy="313932"/>
          </a:xfrm>
        </p:grpSpPr>
        <p:sp>
          <p:nvSpPr>
            <p:cNvPr id="61" name="TextBox 60"/>
            <p:cNvSpPr txBox="1"/>
            <p:nvPr/>
          </p:nvSpPr>
          <p:spPr>
            <a:xfrm>
              <a:off x="456097" y="2664782"/>
              <a:ext cx="454995" cy="313932"/>
            </a:xfrm>
            <a:prstGeom prst="rect">
              <a:avLst/>
            </a:prstGeom>
            <a:noFill/>
            <a:ln w="25400">
              <a:noFill/>
            </a:ln>
          </p:spPr>
          <p:txBody>
            <a:bodyPr wrap="square" rtlCol="0">
              <a:spAutoFit/>
            </a:bodyPr>
            <a:lstStyle/>
            <a:p>
              <a:pPr>
                <a:lnSpc>
                  <a:spcPct val="80000"/>
                </a:lnSpc>
              </a:pPr>
              <a:r>
                <a:rPr lang="en-US" sz="1800" dirty="0" smtClean="0">
                  <a:latin typeface="+mn-lt"/>
                </a:rPr>
                <a:t>P</a:t>
              </a:r>
              <a:r>
                <a:rPr lang="en-US" sz="1800" baseline="-25000" dirty="0" smtClean="0">
                  <a:latin typeface="+mn-lt"/>
                </a:rPr>
                <a:t>0</a:t>
              </a:r>
            </a:p>
          </p:txBody>
        </p:sp>
        <p:sp>
          <p:nvSpPr>
            <p:cNvPr id="65" name="Straight Connector 64"/>
            <p:cNvSpPr/>
            <p:nvPr/>
          </p:nvSpPr>
          <p:spPr>
            <a:xfrm>
              <a:off x="911092" y="2869502"/>
              <a:ext cx="436796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grpSp>
        <p:nvGrpSpPr>
          <p:cNvPr id="29" name="Group 28"/>
          <p:cNvGrpSpPr/>
          <p:nvPr/>
        </p:nvGrpSpPr>
        <p:grpSpPr>
          <a:xfrm>
            <a:off x="456097" y="3787187"/>
            <a:ext cx="4822955" cy="313932"/>
            <a:chOff x="456097" y="3381302"/>
            <a:chExt cx="4822955" cy="313932"/>
          </a:xfrm>
        </p:grpSpPr>
        <p:sp>
          <p:nvSpPr>
            <p:cNvPr id="54" name="Straight Connector 53"/>
            <p:cNvSpPr/>
            <p:nvPr/>
          </p:nvSpPr>
          <p:spPr>
            <a:xfrm>
              <a:off x="911092" y="3557016"/>
              <a:ext cx="436796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6" name="TextBox 65"/>
            <p:cNvSpPr txBox="1"/>
            <p:nvPr/>
          </p:nvSpPr>
          <p:spPr>
            <a:xfrm>
              <a:off x="456097" y="3381302"/>
              <a:ext cx="454995" cy="313932"/>
            </a:xfrm>
            <a:prstGeom prst="rect">
              <a:avLst/>
            </a:prstGeom>
            <a:noFill/>
          </p:spPr>
          <p:txBody>
            <a:bodyPr wrap="square" rtlCol="0">
              <a:spAutoFit/>
            </a:bodyPr>
            <a:lstStyle/>
            <a:p>
              <a:pPr>
                <a:lnSpc>
                  <a:spcPct val="80000"/>
                </a:lnSpc>
              </a:pPr>
              <a:r>
                <a:rPr lang="en-US" sz="1800" dirty="0" smtClean="0">
                  <a:latin typeface="+mn-lt"/>
                </a:rPr>
                <a:t>P</a:t>
              </a:r>
              <a:r>
                <a:rPr lang="en-US" sz="1800" baseline="-25000" dirty="0" smtClean="0">
                  <a:latin typeface="+mn-lt"/>
                </a:rPr>
                <a:t>1</a:t>
              </a:r>
            </a:p>
          </p:txBody>
        </p:sp>
      </p:grpSp>
      <p:grpSp>
        <p:nvGrpSpPr>
          <p:cNvPr id="24" name="Group 23"/>
          <p:cNvGrpSpPr/>
          <p:nvPr/>
        </p:nvGrpSpPr>
        <p:grpSpPr>
          <a:xfrm>
            <a:off x="456097" y="4196627"/>
            <a:ext cx="4822955" cy="313932"/>
            <a:chOff x="456097" y="3790742"/>
            <a:chExt cx="4822955" cy="313932"/>
          </a:xfrm>
        </p:grpSpPr>
        <p:sp>
          <p:nvSpPr>
            <p:cNvPr id="55" name="Straight Connector 54"/>
            <p:cNvSpPr/>
            <p:nvPr/>
          </p:nvSpPr>
          <p:spPr>
            <a:xfrm>
              <a:off x="911092" y="3995462"/>
              <a:ext cx="436796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2" name="TextBox 61"/>
            <p:cNvSpPr txBox="1"/>
            <p:nvPr/>
          </p:nvSpPr>
          <p:spPr>
            <a:xfrm>
              <a:off x="456097" y="3790742"/>
              <a:ext cx="454995" cy="313932"/>
            </a:xfrm>
            <a:prstGeom prst="rect">
              <a:avLst/>
            </a:prstGeom>
            <a:noFill/>
          </p:spPr>
          <p:txBody>
            <a:bodyPr wrap="square" rtlCol="0">
              <a:spAutoFit/>
            </a:bodyPr>
            <a:lstStyle/>
            <a:p>
              <a:pPr>
                <a:lnSpc>
                  <a:spcPct val="80000"/>
                </a:lnSpc>
              </a:pPr>
              <a:r>
                <a:rPr lang="en-US" sz="1800" dirty="0" smtClean="0">
                  <a:latin typeface="+mn-lt"/>
                </a:rPr>
                <a:t>P</a:t>
              </a:r>
              <a:r>
                <a:rPr lang="en-US" sz="1800" baseline="-25000" dirty="0" smtClean="0">
                  <a:latin typeface="+mn-lt"/>
                </a:rPr>
                <a:t>2</a:t>
              </a:r>
            </a:p>
          </p:txBody>
        </p:sp>
      </p:grpSp>
      <p:grpSp>
        <p:nvGrpSpPr>
          <p:cNvPr id="27" name="Group 26"/>
          <p:cNvGrpSpPr/>
          <p:nvPr/>
        </p:nvGrpSpPr>
        <p:grpSpPr>
          <a:xfrm>
            <a:off x="456097" y="4606067"/>
            <a:ext cx="4822955" cy="313932"/>
            <a:chOff x="456097" y="4200182"/>
            <a:chExt cx="4822955" cy="313932"/>
          </a:xfrm>
        </p:grpSpPr>
        <p:sp>
          <p:nvSpPr>
            <p:cNvPr id="56" name="Straight Connector 55"/>
            <p:cNvSpPr/>
            <p:nvPr/>
          </p:nvSpPr>
          <p:spPr>
            <a:xfrm>
              <a:off x="911092" y="4379976"/>
              <a:ext cx="436796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3" name="TextBox 62"/>
            <p:cNvSpPr txBox="1"/>
            <p:nvPr/>
          </p:nvSpPr>
          <p:spPr>
            <a:xfrm>
              <a:off x="456097" y="4200182"/>
              <a:ext cx="454995" cy="313932"/>
            </a:xfrm>
            <a:prstGeom prst="rect">
              <a:avLst/>
            </a:prstGeom>
            <a:noFill/>
          </p:spPr>
          <p:txBody>
            <a:bodyPr wrap="square" rtlCol="0">
              <a:spAutoFit/>
            </a:bodyPr>
            <a:lstStyle/>
            <a:p>
              <a:pPr>
                <a:lnSpc>
                  <a:spcPct val="80000"/>
                </a:lnSpc>
              </a:pPr>
              <a:r>
                <a:rPr lang="en-US" sz="1800" dirty="0" smtClean="0">
                  <a:latin typeface="+mn-lt"/>
                </a:rPr>
                <a:t>P</a:t>
              </a:r>
              <a:r>
                <a:rPr lang="en-US" sz="1800" baseline="-25000" dirty="0" smtClean="0">
                  <a:latin typeface="+mn-lt"/>
                </a:rPr>
                <a:t>3</a:t>
              </a:r>
            </a:p>
          </p:txBody>
        </p:sp>
      </p:grpSp>
      <p:grpSp>
        <p:nvGrpSpPr>
          <p:cNvPr id="26" name="Group 25"/>
          <p:cNvGrpSpPr/>
          <p:nvPr/>
        </p:nvGrpSpPr>
        <p:grpSpPr>
          <a:xfrm>
            <a:off x="456097" y="5015507"/>
            <a:ext cx="4822955" cy="313932"/>
            <a:chOff x="456097" y="4609622"/>
            <a:chExt cx="4822955" cy="313932"/>
          </a:xfrm>
        </p:grpSpPr>
        <p:sp>
          <p:nvSpPr>
            <p:cNvPr id="59" name="Straight Connector 58"/>
            <p:cNvSpPr/>
            <p:nvPr/>
          </p:nvSpPr>
          <p:spPr>
            <a:xfrm>
              <a:off x="911092" y="4814343"/>
              <a:ext cx="436796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4" name="TextBox 63"/>
            <p:cNvSpPr txBox="1"/>
            <p:nvPr/>
          </p:nvSpPr>
          <p:spPr>
            <a:xfrm>
              <a:off x="456097" y="4609622"/>
              <a:ext cx="454995" cy="313932"/>
            </a:xfrm>
            <a:prstGeom prst="rect">
              <a:avLst/>
            </a:prstGeom>
            <a:noFill/>
          </p:spPr>
          <p:txBody>
            <a:bodyPr wrap="square" rtlCol="0">
              <a:spAutoFit/>
            </a:bodyPr>
            <a:lstStyle/>
            <a:p>
              <a:pPr>
                <a:lnSpc>
                  <a:spcPct val="80000"/>
                </a:lnSpc>
              </a:pPr>
              <a:r>
                <a:rPr lang="en-US" sz="1800" dirty="0" smtClean="0">
                  <a:latin typeface="+mn-lt"/>
                </a:rPr>
                <a:t>P</a:t>
              </a:r>
              <a:r>
                <a:rPr lang="en-US" sz="1800" baseline="-25000" dirty="0" smtClean="0">
                  <a:latin typeface="+mn-lt"/>
                </a:rPr>
                <a:t>4</a:t>
              </a:r>
            </a:p>
          </p:txBody>
        </p:sp>
      </p:grpSp>
      <p:sp>
        <p:nvSpPr>
          <p:cNvPr id="89" name="Rectangle 88"/>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cxnSp>
        <p:nvCxnSpPr>
          <p:cNvPr id="3" name="Straight Connector 2"/>
          <p:cNvCxnSpPr/>
          <p:nvPr/>
        </p:nvCxnSpPr>
        <p:spPr>
          <a:xfrm>
            <a:off x="3081528" y="3275387"/>
            <a:ext cx="0" cy="235428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Right Brace 3"/>
          <p:cNvSpPr/>
          <p:nvPr/>
        </p:nvSpPr>
        <p:spPr>
          <a:xfrm>
            <a:off x="3109831" y="3277594"/>
            <a:ext cx="155448" cy="572781"/>
          </a:xfrm>
          <a:prstGeom prst="righ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8" name="Group 7"/>
          <p:cNvGrpSpPr/>
          <p:nvPr/>
        </p:nvGrpSpPr>
        <p:grpSpPr>
          <a:xfrm>
            <a:off x="3265279" y="3384599"/>
            <a:ext cx="1643011" cy="523220"/>
            <a:chOff x="3265279" y="2978714"/>
            <a:chExt cx="1643011" cy="523220"/>
          </a:xfrm>
        </p:grpSpPr>
        <p:sp>
          <p:nvSpPr>
            <p:cNvPr id="5" name="TextBox 4"/>
            <p:cNvSpPr txBox="1"/>
            <p:nvPr/>
          </p:nvSpPr>
          <p:spPr>
            <a:xfrm>
              <a:off x="3993890" y="2978714"/>
              <a:ext cx="914400" cy="523220"/>
            </a:xfrm>
            <a:prstGeom prst="rect">
              <a:avLst/>
            </a:prstGeom>
            <a:noFill/>
          </p:spPr>
          <p:txBody>
            <a:bodyPr wrap="square" rtlCol="0">
              <a:spAutoFit/>
            </a:bodyPr>
            <a:lstStyle/>
            <a:p>
              <a:r>
                <a:rPr lang="en-US" sz="1400" dirty="0" smtClean="0">
                  <a:solidFill>
                    <a:schemeClr val="bg1">
                      <a:lumMod val="50000"/>
                    </a:schemeClr>
                  </a:solidFill>
                  <a:latin typeface="+mn-lt"/>
                </a:rPr>
                <a:t>Economic Profit</a:t>
              </a:r>
              <a:endParaRPr lang="en-US" sz="1400" dirty="0">
                <a:solidFill>
                  <a:schemeClr val="bg1">
                    <a:lumMod val="50000"/>
                  </a:schemeClr>
                </a:solidFill>
                <a:latin typeface="+mn-lt"/>
              </a:endParaRPr>
            </a:p>
          </p:txBody>
        </p:sp>
        <p:cxnSp>
          <p:nvCxnSpPr>
            <p:cNvPr id="7" name="Straight Connector 6"/>
            <p:cNvCxnSpPr>
              <a:stCxn id="4" idx="1"/>
              <a:endCxn id="5" idx="1"/>
            </p:cNvCxnSpPr>
            <p:nvPr/>
          </p:nvCxnSpPr>
          <p:spPr>
            <a:xfrm>
              <a:off x="3265279" y="3234300"/>
              <a:ext cx="728611" cy="60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a:xfrm>
            <a:off x="2395728" y="3889781"/>
            <a:ext cx="0" cy="174650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5" name="Left Brace 14"/>
          <p:cNvSpPr/>
          <p:nvPr/>
        </p:nvSpPr>
        <p:spPr>
          <a:xfrm>
            <a:off x="2233612" y="3889781"/>
            <a:ext cx="152400" cy="838200"/>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8" name="Group 17"/>
          <p:cNvGrpSpPr/>
          <p:nvPr/>
        </p:nvGrpSpPr>
        <p:grpSpPr>
          <a:xfrm>
            <a:off x="1428513" y="4016431"/>
            <a:ext cx="805099" cy="307777"/>
            <a:chOff x="1428513" y="3610546"/>
            <a:chExt cx="805099" cy="307777"/>
          </a:xfrm>
        </p:grpSpPr>
        <p:cxnSp>
          <p:nvCxnSpPr>
            <p:cNvPr id="57" name="Straight Connector 56"/>
            <p:cNvCxnSpPr/>
            <p:nvPr/>
          </p:nvCxnSpPr>
          <p:spPr>
            <a:xfrm>
              <a:off x="1828800" y="3820772"/>
              <a:ext cx="404812" cy="822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428513" y="3610546"/>
              <a:ext cx="559594" cy="307777"/>
            </a:xfrm>
            <a:prstGeom prst="rect">
              <a:avLst/>
            </a:prstGeom>
            <a:noFill/>
          </p:spPr>
          <p:txBody>
            <a:bodyPr wrap="square" rtlCol="0">
              <a:spAutoFit/>
            </a:bodyPr>
            <a:lstStyle/>
            <a:p>
              <a:r>
                <a:rPr lang="en-US" sz="1400" dirty="0" smtClean="0">
                  <a:solidFill>
                    <a:schemeClr val="bg1">
                      <a:lumMod val="50000"/>
                    </a:schemeClr>
                  </a:solidFill>
                  <a:latin typeface="+mn-lt"/>
                </a:rPr>
                <a:t>AFC</a:t>
              </a:r>
              <a:endParaRPr lang="en-US" sz="1400" dirty="0">
                <a:solidFill>
                  <a:schemeClr val="bg1">
                    <a:lumMod val="50000"/>
                  </a:schemeClr>
                </a:solidFill>
                <a:latin typeface="+mn-lt"/>
              </a:endParaRPr>
            </a:p>
          </p:txBody>
        </p:sp>
      </p:grpSp>
      <p:sp>
        <p:nvSpPr>
          <p:cNvPr id="67" name="Right Brace 66"/>
          <p:cNvSpPr/>
          <p:nvPr/>
        </p:nvSpPr>
        <p:spPr>
          <a:xfrm>
            <a:off x="2438400" y="4405104"/>
            <a:ext cx="155448" cy="322877"/>
          </a:xfrm>
          <a:prstGeom prst="righ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9" name="Group 18"/>
          <p:cNvGrpSpPr/>
          <p:nvPr/>
        </p:nvGrpSpPr>
        <p:grpSpPr>
          <a:xfrm>
            <a:off x="2593848" y="4482307"/>
            <a:ext cx="2412208" cy="307777"/>
            <a:chOff x="2593848" y="4076422"/>
            <a:chExt cx="2412208" cy="307777"/>
          </a:xfrm>
        </p:grpSpPr>
        <p:cxnSp>
          <p:nvCxnSpPr>
            <p:cNvPr id="69" name="Straight Connector 68"/>
            <p:cNvCxnSpPr/>
            <p:nvPr/>
          </p:nvCxnSpPr>
          <p:spPr>
            <a:xfrm>
              <a:off x="2593848" y="4169559"/>
              <a:ext cx="728611" cy="822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3254575" y="4076422"/>
              <a:ext cx="1751481" cy="307777"/>
            </a:xfrm>
            <a:prstGeom prst="rect">
              <a:avLst/>
            </a:prstGeom>
            <a:noFill/>
          </p:spPr>
          <p:txBody>
            <a:bodyPr wrap="square" rtlCol="0">
              <a:spAutoFit/>
            </a:bodyPr>
            <a:lstStyle/>
            <a:p>
              <a:r>
                <a:rPr lang="en-US" sz="1400" dirty="0" smtClean="0">
                  <a:solidFill>
                    <a:schemeClr val="bg1">
                      <a:lumMod val="50000"/>
                    </a:schemeClr>
                  </a:solidFill>
                  <a:latin typeface="+mn-lt"/>
                </a:rPr>
                <a:t>Recovering some AFC</a:t>
              </a:r>
              <a:endParaRPr lang="en-US" sz="1400" dirty="0">
                <a:solidFill>
                  <a:schemeClr val="bg1">
                    <a:lumMod val="50000"/>
                  </a:schemeClr>
                </a:solidFill>
                <a:latin typeface="+mn-lt"/>
              </a:endParaRPr>
            </a:p>
          </p:txBody>
        </p:sp>
      </p:grpSp>
      <p:cxnSp>
        <p:nvCxnSpPr>
          <p:cNvPr id="84" name="Straight Connector 83"/>
          <p:cNvCxnSpPr/>
          <p:nvPr/>
        </p:nvCxnSpPr>
        <p:spPr>
          <a:xfrm flipH="1">
            <a:off x="1824228" y="3384599"/>
            <a:ext cx="4572" cy="2251686"/>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5" name="Left Brace 84"/>
          <p:cNvSpPr/>
          <p:nvPr/>
        </p:nvSpPr>
        <p:spPr>
          <a:xfrm>
            <a:off x="1671828" y="4694540"/>
            <a:ext cx="152400" cy="519690"/>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86" name="Group 85"/>
          <p:cNvGrpSpPr/>
          <p:nvPr/>
        </p:nvGrpSpPr>
        <p:grpSpPr>
          <a:xfrm>
            <a:off x="1028605" y="4371289"/>
            <a:ext cx="643223" cy="581143"/>
            <a:chOff x="1590389" y="3321853"/>
            <a:chExt cx="643223" cy="581143"/>
          </a:xfrm>
        </p:grpSpPr>
        <p:cxnSp>
          <p:nvCxnSpPr>
            <p:cNvPr id="87" name="Straight Connector 86"/>
            <p:cNvCxnSpPr/>
            <p:nvPr/>
          </p:nvCxnSpPr>
          <p:spPr>
            <a:xfrm>
              <a:off x="1990297" y="3678545"/>
              <a:ext cx="243315" cy="2244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590389" y="3321853"/>
              <a:ext cx="455009" cy="461665"/>
            </a:xfrm>
            <a:prstGeom prst="rect">
              <a:avLst/>
            </a:prstGeom>
            <a:noFill/>
          </p:spPr>
          <p:txBody>
            <a:bodyPr wrap="square" rtlCol="0">
              <a:spAutoFit/>
            </a:bodyPr>
            <a:lstStyle/>
            <a:p>
              <a:r>
                <a:rPr lang="en-US" sz="1200" dirty="0" smtClean="0">
                  <a:solidFill>
                    <a:schemeClr val="bg1">
                      <a:lumMod val="50000"/>
                    </a:schemeClr>
                  </a:solidFill>
                  <a:latin typeface="+mn-lt"/>
                </a:rPr>
                <a:t>Lost AVC</a:t>
              </a:r>
              <a:endParaRPr lang="en-US" sz="1200" dirty="0">
                <a:solidFill>
                  <a:schemeClr val="bg1">
                    <a:lumMod val="50000"/>
                  </a:schemeClr>
                </a:solidFill>
                <a:latin typeface="+mn-lt"/>
              </a:endParaRPr>
            </a:p>
          </p:txBody>
        </p:sp>
      </p:grpSp>
      <p:sp>
        <p:nvSpPr>
          <p:cNvPr id="78" name="TextBox 77"/>
          <p:cNvSpPr txBox="1"/>
          <p:nvPr/>
        </p:nvSpPr>
        <p:spPr>
          <a:xfrm>
            <a:off x="1600200" y="1305580"/>
            <a:ext cx="2590800" cy="523220"/>
          </a:xfrm>
          <a:prstGeom prst="rect">
            <a:avLst/>
          </a:prstGeom>
          <a:noFill/>
        </p:spPr>
        <p:txBody>
          <a:bodyPr wrap="square" rtlCol="0">
            <a:spAutoFit/>
          </a:bodyPr>
          <a:lstStyle/>
          <a:p>
            <a:r>
              <a:rPr lang="en-US" sz="2800" dirty="0" smtClean="0">
                <a:latin typeface="+mn-lt"/>
              </a:rPr>
              <a:t>Single Firm</a:t>
            </a:r>
            <a:endParaRPr lang="en-US" sz="2800" dirty="0">
              <a:latin typeface="+mn-lt"/>
            </a:endParaRPr>
          </a:p>
        </p:txBody>
      </p:sp>
    </p:spTree>
    <p:extLst>
      <p:ext uri="{BB962C8B-B14F-4D97-AF65-F5344CB8AC3E}">
        <p14:creationId xmlns:p14="http://schemas.microsoft.com/office/powerpoint/2010/main" val="151212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1+#ppt_w/2"/>
                                          </p:val>
                                        </p:tav>
                                        <p:tav tm="100000">
                                          <p:val>
                                            <p:strVal val="#ppt_x"/>
                                          </p:val>
                                        </p:tav>
                                      </p:tavLst>
                                    </p:anim>
                                    <p:anim calcmode="lin" valueType="num">
                                      <p:cBhvr additive="base">
                                        <p:cTn id="8"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8"/>
                                        </p:tgtEl>
                                        <p:attrNameLst>
                                          <p:attrName>style.visibility</p:attrName>
                                        </p:attrNameLst>
                                      </p:cBhvr>
                                      <p:to>
                                        <p:strVal val="visible"/>
                                      </p:to>
                                    </p:set>
                                    <p:animEffect transition="in" filter="fade">
                                      <p:cBhvr>
                                        <p:cTn id="28" dur="500"/>
                                        <p:tgtEl>
                                          <p:spTgt spid="48"/>
                                        </p:tgtEl>
                                      </p:cBhvr>
                                    </p:animEffect>
                                  </p:childTnLst>
                                </p:cTn>
                              </p:par>
                              <p:par>
                                <p:cTn id="29" presetID="1" presetClass="exit" presetSubtype="0" fill="hold" nodeType="withEffect">
                                  <p:stCondLst>
                                    <p:cond delay="0"/>
                                  </p:stCondLst>
                                  <p:childTnLst>
                                    <p:set>
                                      <p:cBhvr>
                                        <p:cTn id="30" dur="1" fill="hold">
                                          <p:stCondLst>
                                            <p:cond delay="0"/>
                                          </p:stCondLst>
                                        </p:cTn>
                                        <p:tgtEl>
                                          <p:spTgt spid="3"/>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4"/>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additive="base">
                                        <p:cTn id="39" dur="500" fill="hold"/>
                                        <p:tgtEl>
                                          <p:spTgt spid="24"/>
                                        </p:tgtEl>
                                        <p:attrNameLst>
                                          <p:attrName>ppt_x</p:attrName>
                                        </p:attrNameLst>
                                      </p:cBhvr>
                                      <p:tavLst>
                                        <p:tav tm="0">
                                          <p:val>
                                            <p:strVal val="1+#ppt_w/2"/>
                                          </p:val>
                                        </p:tav>
                                        <p:tav tm="100000">
                                          <p:val>
                                            <p:strVal val="#ppt_x"/>
                                          </p:val>
                                        </p:tav>
                                      </p:tavLst>
                                    </p:anim>
                                    <p:anim calcmode="lin" valueType="num">
                                      <p:cBhvr additive="base">
                                        <p:cTn id="40"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7"/>
                                        </p:tgtEl>
                                        <p:attrNameLst>
                                          <p:attrName>style.visibility</p:attrName>
                                        </p:attrNameLst>
                                      </p:cBhvr>
                                      <p:to>
                                        <p:strVal val="visible"/>
                                      </p:to>
                                    </p:set>
                                    <p:animEffect transition="in" filter="fade">
                                      <p:cBhvr>
                                        <p:cTn id="45" dur="500"/>
                                        <p:tgtEl>
                                          <p:spTgt spid="47"/>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500"/>
                                        <p:tgtEl>
                                          <p:spTgt spid="1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67"/>
                                        </p:tgtEl>
                                        <p:attrNameLst>
                                          <p:attrName>style.visibility</p:attrName>
                                        </p:attrNameLst>
                                      </p:cBhvr>
                                      <p:to>
                                        <p:strVal val="visible"/>
                                      </p:to>
                                    </p:set>
                                    <p:animEffect transition="in" filter="fade">
                                      <p:cBhvr>
                                        <p:cTn id="59" dur="500"/>
                                        <p:tgtEl>
                                          <p:spTgt spid="6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fade">
                                      <p:cBhvr>
                                        <p:cTn id="64" dur="500"/>
                                        <p:tgtEl>
                                          <p:spTgt spid="19"/>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51"/>
                                        </p:tgtEl>
                                        <p:attrNameLst>
                                          <p:attrName>style.visibility</p:attrName>
                                        </p:attrNameLst>
                                      </p:cBhvr>
                                      <p:to>
                                        <p:strVal val="visible"/>
                                      </p:to>
                                    </p:set>
                                    <p:animEffect transition="in" filter="fade">
                                      <p:cBhvr>
                                        <p:cTn id="69" dur="500"/>
                                        <p:tgtEl>
                                          <p:spTgt spid="51"/>
                                        </p:tgtEl>
                                      </p:cBhvr>
                                    </p:animEffect>
                                  </p:childTnLst>
                                </p:cTn>
                              </p:par>
                              <p:par>
                                <p:cTn id="70" presetID="10" presetClass="exit" presetSubtype="0" fill="hold" grpId="1" nodeType="withEffect">
                                  <p:stCondLst>
                                    <p:cond delay="0"/>
                                  </p:stCondLst>
                                  <p:childTnLst>
                                    <p:animEffect transition="out" filter="fade">
                                      <p:cBhvr>
                                        <p:cTn id="71" dur="500"/>
                                        <p:tgtEl>
                                          <p:spTgt spid="15"/>
                                        </p:tgtEl>
                                      </p:cBhvr>
                                    </p:animEffect>
                                    <p:set>
                                      <p:cBhvr>
                                        <p:cTn id="72" dur="1" fill="hold">
                                          <p:stCondLst>
                                            <p:cond delay="499"/>
                                          </p:stCondLst>
                                        </p:cTn>
                                        <p:tgtEl>
                                          <p:spTgt spid="15"/>
                                        </p:tgtEl>
                                        <p:attrNameLst>
                                          <p:attrName>style.visibility</p:attrName>
                                        </p:attrNameLst>
                                      </p:cBhvr>
                                      <p:to>
                                        <p:strVal val="hidden"/>
                                      </p:to>
                                    </p:set>
                                  </p:childTnLst>
                                </p:cTn>
                              </p:par>
                              <p:par>
                                <p:cTn id="73" presetID="10" presetClass="exit" presetSubtype="0" fill="hold" nodeType="withEffect">
                                  <p:stCondLst>
                                    <p:cond delay="0"/>
                                  </p:stCondLst>
                                  <p:childTnLst>
                                    <p:animEffect transition="out" filter="fade">
                                      <p:cBhvr>
                                        <p:cTn id="74" dur="500"/>
                                        <p:tgtEl>
                                          <p:spTgt spid="18"/>
                                        </p:tgtEl>
                                      </p:cBhvr>
                                    </p:animEffect>
                                    <p:set>
                                      <p:cBhvr>
                                        <p:cTn id="75" dur="1" fill="hold">
                                          <p:stCondLst>
                                            <p:cond delay="499"/>
                                          </p:stCondLst>
                                        </p:cTn>
                                        <p:tgtEl>
                                          <p:spTgt spid="18"/>
                                        </p:tgtEl>
                                        <p:attrNameLst>
                                          <p:attrName>style.visibility</p:attrName>
                                        </p:attrNameLst>
                                      </p:cBhvr>
                                      <p:to>
                                        <p:strVal val="hidden"/>
                                      </p:to>
                                    </p:set>
                                  </p:childTnLst>
                                </p:cTn>
                              </p:par>
                              <p:par>
                                <p:cTn id="76" presetID="10" presetClass="exit" presetSubtype="0" fill="hold" grpId="1" nodeType="withEffect">
                                  <p:stCondLst>
                                    <p:cond delay="0"/>
                                  </p:stCondLst>
                                  <p:childTnLst>
                                    <p:animEffect transition="out" filter="fade">
                                      <p:cBhvr>
                                        <p:cTn id="77" dur="500"/>
                                        <p:tgtEl>
                                          <p:spTgt spid="67"/>
                                        </p:tgtEl>
                                      </p:cBhvr>
                                    </p:animEffect>
                                    <p:set>
                                      <p:cBhvr>
                                        <p:cTn id="78" dur="1" fill="hold">
                                          <p:stCondLst>
                                            <p:cond delay="499"/>
                                          </p:stCondLst>
                                        </p:cTn>
                                        <p:tgtEl>
                                          <p:spTgt spid="67"/>
                                        </p:tgtEl>
                                        <p:attrNameLst>
                                          <p:attrName>style.visibility</p:attrName>
                                        </p:attrNameLst>
                                      </p:cBhvr>
                                      <p:to>
                                        <p:strVal val="hidden"/>
                                      </p:to>
                                    </p:set>
                                  </p:childTnLst>
                                </p:cTn>
                              </p:par>
                              <p:par>
                                <p:cTn id="79" presetID="10" presetClass="exit" presetSubtype="0" fill="hold" nodeType="withEffect">
                                  <p:stCondLst>
                                    <p:cond delay="0"/>
                                  </p:stCondLst>
                                  <p:childTnLst>
                                    <p:animEffect transition="out" filter="fade">
                                      <p:cBhvr>
                                        <p:cTn id="80" dur="500"/>
                                        <p:tgtEl>
                                          <p:spTgt spid="19"/>
                                        </p:tgtEl>
                                      </p:cBhvr>
                                    </p:animEffect>
                                    <p:set>
                                      <p:cBhvr>
                                        <p:cTn id="81" dur="1" fill="hold">
                                          <p:stCondLst>
                                            <p:cond delay="499"/>
                                          </p:stCondLst>
                                        </p:cTn>
                                        <p:tgtEl>
                                          <p:spTgt spid="19"/>
                                        </p:tgtEl>
                                        <p:attrNameLst>
                                          <p:attrName>style.visibility</p:attrName>
                                        </p:attrNameLst>
                                      </p:cBhvr>
                                      <p:to>
                                        <p:strVal val="hidden"/>
                                      </p:to>
                                    </p:set>
                                  </p:childTnLst>
                                </p:cTn>
                              </p:par>
                              <p:par>
                                <p:cTn id="82" presetID="10" presetClass="exit" presetSubtype="0" fill="hold" nodeType="withEffect">
                                  <p:stCondLst>
                                    <p:cond delay="0"/>
                                  </p:stCondLst>
                                  <p:childTnLst>
                                    <p:animEffect transition="out" filter="fade">
                                      <p:cBhvr>
                                        <p:cTn id="83" dur="500"/>
                                        <p:tgtEl>
                                          <p:spTgt spid="47"/>
                                        </p:tgtEl>
                                      </p:cBhvr>
                                    </p:animEffect>
                                    <p:set>
                                      <p:cBhvr>
                                        <p:cTn id="84" dur="1" fill="hold">
                                          <p:stCondLst>
                                            <p:cond delay="499"/>
                                          </p:stCondLst>
                                        </p:cTn>
                                        <p:tgtEl>
                                          <p:spTgt spid="47"/>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 presetClass="entr" presetSubtype="2" fill="hold" nodeType="click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500" fill="hold"/>
                                        <p:tgtEl>
                                          <p:spTgt spid="26"/>
                                        </p:tgtEl>
                                        <p:attrNameLst>
                                          <p:attrName>ppt_x</p:attrName>
                                        </p:attrNameLst>
                                      </p:cBhvr>
                                      <p:tavLst>
                                        <p:tav tm="0">
                                          <p:val>
                                            <p:strVal val="1+#ppt_w/2"/>
                                          </p:val>
                                        </p:tav>
                                        <p:tav tm="100000">
                                          <p:val>
                                            <p:strVal val="#ppt_x"/>
                                          </p:val>
                                        </p:tav>
                                      </p:tavLst>
                                    </p:anim>
                                    <p:anim calcmode="lin" valueType="num">
                                      <p:cBhvr additive="base">
                                        <p:cTn id="90"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84"/>
                                        </p:tgtEl>
                                        <p:attrNameLst>
                                          <p:attrName>style.visibility</p:attrName>
                                        </p:attrNameLst>
                                      </p:cBhvr>
                                      <p:to>
                                        <p:strVal val="visible"/>
                                      </p:to>
                                    </p:set>
                                    <p:animEffect transition="in" filter="fade">
                                      <p:cBhvr>
                                        <p:cTn id="95" dur="500"/>
                                        <p:tgtEl>
                                          <p:spTgt spid="84"/>
                                        </p:tgtEl>
                                      </p:cBhvr>
                                    </p:animEffec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grpId="0" nodeType="clickEffect">
                                  <p:stCondLst>
                                    <p:cond delay="0"/>
                                  </p:stCondLst>
                                  <p:childTnLst>
                                    <p:set>
                                      <p:cBhvr>
                                        <p:cTn id="99" dur="1" fill="hold">
                                          <p:stCondLst>
                                            <p:cond delay="0"/>
                                          </p:stCondLst>
                                        </p:cTn>
                                        <p:tgtEl>
                                          <p:spTgt spid="85"/>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nodeType="clickEffect">
                                  <p:stCondLst>
                                    <p:cond delay="0"/>
                                  </p:stCondLst>
                                  <p:childTnLst>
                                    <p:set>
                                      <p:cBhvr>
                                        <p:cTn id="103" dur="1" fill="hold">
                                          <p:stCondLst>
                                            <p:cond delay="0"/>
                                          </p:stCondLst>
                                        </p:cTn>
                                        <p:tgtEl>
                                          <p:spTgt spid="86"/>
                                        </p:tgtEl>
                                        <p:attrNameLst>
                                          <p:attrName>style.visibility</p:attrName>
                                        </p:attrNameLst>
                                      </p:cBhvr>
                                      <p:to>
                                        <p:strVal val="visible"/>
                                      </p:to>
                                    </p:set>
                                    <p:animEffect transition="in" filter="fade">
                                      <p:cBhvr>
                                        <p:cTn id="104" dur="500"/>
                                        <p:tgtEl>
                                          <p:spTgt spid="86"/>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53"/>
                                        </p:tgtEl>
                                        <p:attrNameLst>
                                          <p:attrName>style.visibility</p:attrName>
                                        </p:attrNameLst>
                                      </p:cBhvr>
                                      <p:to>
                                        <p:strVal val="visible"/>
                                      </p:to>
                                    </p:set>
                                    <p:animEffect transition="in" filter="fade">
                                      <p:cBhvr>
                                        <p:cTn id="109" dur="500"/>
                                        <p:tgtEl>
                                          <p:spTgt spid="53"/>
                                        </p:tgtEl>
                                      </p:cBhvr>
                                    </p:animEffect>
                                  </p:childTnLst>
                                </p:cTn>
                              </p:par>
                              <p:par>
                                <p:cTn id="110" presetID="10" presetClass="exit" presetSubtype="0" fill="hold" nodeType="withEffect">
                                  <p:stCondLst>
                                    <p:cond delay="0"/>
                                  </p:stCondLst>
                                  <p:childTnLst>
                                    <p:animEffect transition="out" filter="fade">
                                      <p:cBhvr>
                                        <p:cTn id="111" dur="500"/>
                                        <p:tgtEl>
                                          <p:spTgt spid="84"/>
                                        </p:tgtEl>
                                      </p:cBhvr>
                                    </p:animEffect>
                                    <p:set>
                                      <p:cBhvr>
                                        <p:cTn id="112" dur="1" fill="hold">
                                          <p:stCondLst>
                                            <p:cond delay="499"/>
                                          </p:stCondLst>
                                        </p:cTn>
                                        <p:tgtEl>
                                          <p:spTgt spid="84"/>
                                        </p:tgtEl>
                                        <p:attrNameLst>
                                          <p:attrName>style.visibility</p:attrName>
                                        </p:attrNameLst>
                                      </p:cBhvr>
                                      <p:to>
                                        <p:strVal val="hidden"/>
                                      </p:to>
                                    </p:set>
                                  </p:childTnLst>
                                </p:cTn>
                              </p:par>
                              <p:par>
                                <p:cTn id="113" presetID="10" presetClass="exit" presetSubtype="0" fill="hold" grpId="1" nodeType="withEffect">
                                  <p:stCondLst>
                                    <p:cond delay="0"/>
                                  </p:stCondLst>
                                  <p:childTnLst>
                                    <p:animEffect transition="out" filter="fade">
                                      <p:cBhvr>
                                        <p:cTn id="114" dur="500"/>
                                        <p:tgtEl>
                                          <p:spTgt spid="85"/>
                                        </p:tgtEl>
                                      </p:cBhvr>
                                    </p:animEffect>
                                    <p:set>
                                      <p:cBhvr>
                                        <p:cTn id="115" dur="1" fill="hold">
                                          <p:stCondLst>
                                            <p:cond delay="499"/>
                                          </p:stCondLst>
                                        </p:cTn>
                                        <p:tgtEl>
                                          <p:spTgt spid="85"/>
                                        </p:tgtEl>
                                        <p:attrNameLst>
                                          <p:attrName>style.visibility</p:attrName>
                                        </p:attrNameLst>
                                      </p:cBhvr>
                                      <p:to>
                                        <p:strVal val="hidden"/>
                                      </p:to>
                                    </p:set>
                                  </p:childTnLst>
                                </p:cTn>
                              </p:par>
                              <p:par>
                                <p:cTn id="116" presetID="10" presetClass="exit" presetSubtype="0" fill="hold" nodeType="withEffect">
                                  <p:stCondLst>
                                    <p:cond delay="0"/>
                                  </p:stCondLst>
                                  <p:childTnLst>
                                    <p:animEffect transition="out" filter="fade">
                                      <p:cBhvr>
                                        <p:cTn id="117" dur="500"/>
                                        <p:tgtEl>
                                          <p:spTgt spid="86"/>
                                        </p:tgtEl>
                                      </p:cBhvr>
                                    </p:animEffect>
                                    <p:set>
                                      <p:cBhvr>
                                        <p:cTn id="118" dur="1" fill="hold">
                                          <p:stCondLst>
                                            <p:cond delay="499"/>
                                          </p:stCondLst>
                                        </p:cTn>
                                        <p:tgtEl>
                                          <p:spTgt spid="86"/>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2" presetClass="entr" presetSubtype="2" fill="hold" nodeType="clickEffect">
                                  <p:stCondLst>
                                    <p:cond delay="0"/>
                                  </p:stCondLst>
                                  <p:childTnLst>
                                    <p:set>
                                      <p:cBhvr>
                                        <p:cTn id="122" dur="1" fill="hold">
                                          <p:stCondLst>
                                            <p:cond delay="0"/>
                                          </p:stCondLst>
                                        </p:cTn>
                                        <p:tgtEl>
                                          <p:spTgt spid="27"/>
                                        </p:tgtEl>
                                        <p:attrNameLst>
                                          <p:attrName>style.visibility</p:attrName>
                                        </p:attrNameLst>
                                      </p:cBhvr>
                                      <p:to>
                                        <p:strVal val="visible"/>
                                      </p:to>
                                    </p:set>
                                    <p:anim calcmode="lin" valueType="num">
                                      <p:cBhvr additive="base">
                                        <p:cTn id="123" dur="500" fill="hold"/>
                                        <p:tgtEl>
                                          <p:spTgt spid="27"/>
                                        </p:tgtEl>
                                        <p:attrNameLst>
                                          <p:attrName>ppt_x</p:attrName>
                                        </p:attrNameLst>
                                      </p:cBhvr>
                                      <p:tavLst>
                                        <p:tav tm="0">
                                          <p:val>
                                            <p:strVal val="1+#ppt_w/2"/>
                                          </p:val>
                                        </p:tav>
                                        <p:tav tm="100000">
                                          <p:val>
                                            <p:strVal val="#ppt_x"/>
                                          </p:val>
                                        </p:tav>
                                      </p:tavLst>
                                    </p:anim>
                                    <p:anim calcmode="lin" valueType="num">
                                      <p:cBhvr additive="base">
                                        <p:cTn id="124"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52"/>
                                        </p:tgtEl>
                                        <p:attrNameLst>
                                          <p:attrName>style.visibility</p:attrName>
                                        </p:attrNameLst>
                                      </p:cBhvr>
                                      <p:to>
                                        <p:strVal val="visible"/>
                                      </p:to>
                                    </p:set>
                                    <p:animEffect transition="in" filter="fade">
                                      <p:cBhvr>
                                        <p:cTn id="129" dur="500"/>
                                        <p:tgtEl>
                                          <p:spTgt spid="52"/>
                                        </p:tgtEl>
                                      </p:cBhvr>
                                    </p:animEffect>
                                  </p:childTnLst>
                                </p:cTn>
                              </p:par>
                            </p:childTnLst>
                          </p:cTn>
                        </p:par>
                      </p:childTnLst>
                    </p:cTn>
                  </p:par>
                  <p:par>
                    <p:cTn id="130" fill="hold">
                      <p:stCondLst>
                        <p:cond delay="indefinite"/>
                      </p:stCondLst>
                      <p:childTnLst>
                        <p:par>
                          <p:cTn id="131" fill="hold">
                            <p:stCondLst>
                              <p:cond delay="0"/>
                            </p:stCondLst>
                            <p:childTnLst>
                              <p:par>
                                <p:cTn id="132" presetID="2" presetClass="entr" presetSubtype="2" fill="hold" nodeType="clickEffect">
                                  <p:stCondLst>
                                    <p:cond delay="0"/>
                                  </p:stCondLst>
                                  <p:childTnLst>
                                    <p:set>
                                      <p:cBhvr>
                                        <p:cTn id="133" dur="1" fill="hold">
                                          <p:stCondLst>
                                            <p:cond delay="0"/>
                                          </p:stCondLst>
                                        </p:cTn>
                                        <p:tgtEl>
                                          <p:spTgt spid="29"/>
                                        </p:tgtEl>
                                        <p:attrNameLst>
                                          <p:attrName>style.visibility</p:attrName>
                                        </p:attrNameLst>
                                      </p:cBhvr>
                                      <p:to>
                                        <p:strVal val="visible"/>
                                      </p:to>
                                    </p:set>
                                    <p:anim calcmode="lin" valueType="num">
                                      <p:cBhvr additive="base">
                                        <p:cTn id="134" dur="500" fill="hold"/>
                                        <p:tgtEl>
                                          <p:spTgt spid="29"/>
                                        </p:tgtEl>
                                        <p:attrNameLst>
                                          <p:attrName>ppt_x</p:attrName>
                                        </p:attrNameLst>
                                      </p:cBhvr>
                                      <p:tavLst>
                                        <p:tav tm="0">
                                          <p:val>
                                            <p:strVal val="1+#ppt_w/2"/>
                                          </p:val>
                                        </p:tav>
                                        <p:tav tm="100000">
                                          <p:val>
                                            <p:strVal val="#ppt_x"/>
                                          </p:val>
                                        </p:tav>
                                      </p:tavLst>
                                    </p:anim>
                                    <p:anim calcmode="lin" valueType="num">
                                      <p:cBhvr additive="base">
                                        <p:cTn id="135"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49"/>
                                        </p:tgtEl>
                                        <p:attrNameLst>
                                          <p:attrName>style.visibility</p:attrName>
                                        </p:attrNameLst>
                                      </p:cBhvr>
                                      <p:to>
                                        <p:strVal val="visible"/>
                                      </p:to>
                                    </p:set>
                                    <p:animEffect transition="in" filter="fade">
                                      <p:cBhvr>
                                        <p:cTn id="140"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P spid="51" grpId="0"/>
      <p:bldP spid="52" grpId="0"/>
      <p:bldP spid="53" grpId="0"/>
      <p:bldP spid="4" grpId="0" animBg="1"/>
      <p:bldP spid="4" grpId="1" animBg="1"/>
      <p:bldP spid="15" grpId="0" animBg="1"/>
      <p:bldP spid="15" grpId="1" animBg="1"/>
      <p:bldP spid="67" grpId="0" animBg="1"/>
      <p:bldP spid="67" grpId="1" animBg="1"/>
      <p:bldP spid="85" grpId="0" animBg="1"/>
      <p:bldP spid="8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57200" y="1265237"/>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Marginal Cost </a:t>
            </a:r>
            <a:r>
              <a:rPr lang="en-US" dirty="0" smtClean="0"/>
              <a:t>curve determines </a:t>
            </a:r>
            <a:r>
              <a:rPr lang="en-US" dirty="0"/>
              <a:t>the quantity a</a:t>
            </a:r>
            <a:r>
              <a:rPr lang="en-US" dirty="0" smtClean="0"/>
              <a:t> </a:t>
            </a:r>
            <a:r>
              <a:rPr lang="en-US" dirty="0"/>
              <a:t>firm is willing to supply at any </a:t>
            </a:r>
            <a:r>
              <a:rPr lang="en-US" dirty="0" smtClean="0"/>
              <a:t>price given:</a:t>
            </a:r>
          </a:p>
          <a:p>
            <a:pPr marL="1139825" lvl="1" indent="-350838"/>
            <a:r>
              <a:rPr lang="en-US" dirty="0" smtClean="0"/>
              <a:t>TR </a:t>
            </a:r>
            <a:r>
              <a:rPr lang="en-US" dirty="0"/>
              <a:t>&gt;</a:t>
            </a:r>
            <a:r>
              <a:rPr lang="en-US" dirty="0" smtClean="0"/>
              <a:t> TVC or</a:t>
            </a:r>
          </a:p>
          <a:p>
            <a:pPr marL="1139825" lvl="1" indent="-350838"/>
            <a:r>
              <a:rPr lang="en-US" smtClean="0"/>
              <a:t>P &gt; </a:t>
            </a:r>
            <a:r>
              <a:rPr lang="en-US" dirty="0" smtClean="0"/>
              <a:t>AVC</a:t>
            </a:r>
          </a:p>
          <a:p>
            <a:pPr marL="576263" indent="-350838"/>
            <a:r>
              <a:rPr lang="en-US" dirty="0" smtClean="0"/>
              <a:t>A firm’s short-run </a:t>
            </a:r>
            <a:r>
              <a:rPr lang="en-US" b="1" i="1" dirty="0" smtClean="0"/>
              <a:t>supply curve </a:t>
            </a:r>
            <a:r>
              <a:rPr lang="en-US" dirty="0" smtClean="0"/>
              <a:t>is the portion of the </a:t>
            </a:r>
            <a:r>
              <a:rPr lang="en-US" b="1" i="1" dirty="0" smtClean="0"/>
              <a:t>marginal-cost</a:t>
            </a:r>
            <a:r>
              <a:rPr lang="en-US" dirty="0" smtClean="0"/>
              <a:t> curve that lies above average variable cost</a:t>
            </a:r>
          </a:p>
        </p:txBody>
      </p:sp>
      <p:sp>
        <p:nvSpPr>
          <p:cNvPr id="2" name="Rectangle 1"/>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4077555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28600" y="1066800"/>
            <a:ext cx="82296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Fixed cost</a:t>
            </a:r>
          </a:p>
          <a:p>
            <a:pPr marL="579438" lvl="1">
              <a:spcBef>
                <a:spcPts val="600"/>
              </a:spcBef>
            </a:pPr>
            <a:r>
              <a:rPr lang="en-US" sz="2400" dirty="0" smtClean="0"/>
              <a:t>Has already been committed</a:t>
            </a:r>
          </a:p>
          <a:p>
            <a:pPr marL="579438" lvl="1">
              <a:spcBef>
                <a:spcPts val="600"/>
              </a:spcBef>
            </a:pPr>
            <a:r>
              <a:rPr lang="en-US" sz="2400" dirty="0" smtClean="0"/>
              <a:t>Cannot be recovered</a:t>
            </a:r>
          </a:p>
          <a:p>
            <a:pPr marL="579438" lvl="1">
              <a:spcBef>
                <a:spcPts val="600"/>
              </a:spcBef>
            </a:pPr>
            <a:r>
              <a:rPr lang="en-US" sz="2400" dirty="0" smtClean="0"/>
              <a:t>Ignore them when making decisions</a:t>
            </a:r>
          </a:p>
        </p:txBody>
      </p:sp>
      <p:sp>
        <p:nvSpPr>
          <p:cNvPr id="4" name="Rectangle 3"/>
          <p:cNvSpPr/>
          <p:nvPr/>
        </p:nvSpPr>
        <p:spPr>
          <a:xfrm>
            <a:off x="4208203" y="206514"/>
            <a:ext cx="3793411" cy="707886"/>
          </a:xfrm>
          <a:prstGeom prst="rect">
            <a:avLst/>
          </a:prstGeom>
        </p:spPr>
        <p:txBody>
          <a:bodyPr wrap="none">
            <a:spAutoFit/>
          </a:bodyPr>
          <a:lstStyle/>
          <a:p>
            <a:r>
              <a:rPr lang="en-US" sz="4000" dirty="0" smtClean="0">
                <a:solidFill>
                  <a:schemeClr val="bg1">
                    <a:lumMod val="50000"/>
                  </a:schemeClr>
                </a:solidFill>
                <a:latin typeface="+mn-lt"/>
              </a:rPr>
              <a:t>Short-run Review</a:t>
            </a:r>
            <a:endParaRPr lang="en-US" sz="4000" dirty="0">
              <a:solidFill>
                <a:schemeClr val="bg1">
                  <a:lumMod val="50000"/>
                </a:schemeClr>
              </a:solidFill>
              <a:latin typeface="+mn-lt"/>
            </a:endParaRPr>
          </a:p>
        </p:txBody>
      </p:sp>
      <p:sp>
        <p:nvSpPr>
          <p:cNvPr id="7" name="Content Placeholder 2"/>
          <p:cNvSpPr txBox="1">
            <a:spLocks/>
          </p:cNvSpPr>
          <p:nvPr/>
        </p:nvSpPr>
        <p:spPr bwMode="auto">
          <a:xfrm>
            <a:off x="242912" y="3352801"/>
            <a:ext cx="8367688" cy="236219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smtClean="0"/>
              <a:t>Short run: Final Review</a:t>
            </a:r>
          </a:p>
          <a:p>
            <a:pPr marL="692150" indent="-228600">
              <a:buFont typeface="Calibri" pitchFamily="34" charset="0"/>
              <a:buChar char="̶"/>
              <a:tabLst>
                <a:tab pos="688975" algn="l"/>
              </a:tabLst>
            </a:pPr>
            <a:r>
              <a:rPr lang="en-US" sz="2400" dirty="0" smtClean="0"/>
              <a:t>number of firms is fixed</a:t>
            </a:r>
          </a:p>
          <a:p>
            <a:pPr marL="692150" indent="-228600">
              <a:buFont typeface="Calibri" pitchFamily="34" charset="0"/>
              <a:buChar char="̶"/>
              <a:tabLst>
                <a:tab pos="688975" algn="l"/>
              </a:tabLst>
            </a:pPr>
            <a:r>
              <a:rPr lang="en-US" sz="2400" dirty="0"/>
              <a:t>e</a:t>
            </a:r>
            <a:r>
              <a:rPr lang="en-US" sz="2400" dirty="0" smtClean="0"/>
              <a:t>ach firm supplies quantity where P = MC</a:t>
            </a:r>
          </a:p>
          <a:p>
            <a:pPr marL="692150" indent="-228600">
              <a:buFont typeface="Calibri" pitchFamily="34" charset="0"/>
              <a:buChar char="̶"/>
              <a:tabLst>
                <a:tab pos="688975" algn="l"/>
              </a:tabLst>
            </a:pPr>
            <a:r>
              <a:rPr lang="en-US" sz="2400" dirty="0"/>
              <a:t>Marginal </a:t>
            </a:r>
            <a:r>
              <a:rPr lang="en-US" sz="2400" dirty="0" smtClean="0"/>
              <a:t>Cost is supply curve when Price &gt; AVC</a:t>
            </a:r>
          </a:p>
          <a:p>
            <a:pPr marL="692150" indent="-228600">
              <a:buFont typeface="Calibri" pitchFamily="34" charset="0"/>
              <a:buChar char="̶"/>
              <a:tabLst>
                <a:tab pos="688975" algn="l"/>
              </a:tabLst>
            </a:pPr>
            <a:r>
              <a:rPr lang="en-US" sz="2400" dirty="0" smtClean="0"/>
              <a:t>Market supply – add up quantity supplied by each firm</a:t>
            </a:r>
          </a:p>
        </p:txBody>
      </p:sp>
    </p:spTree>
    <p:extLst>
      <p:ext uri="{BB962C8B-B14F-4D97-AF65-F5344CB8AC3E}">
        <p14:creationId xmlns:p14="http://schemas.microsoft.com/office/powerpoint/2010/main" val="34100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ipe(left)">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wipe(left)">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wipe(left)">
                                      <p:cBhvr>
                                        <p:cTn id="37" dur="500"/>
                                        <p:tgtEl>
                                          <p:spTgt spid="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wipe(left)">
                                      <p:cBhvr>
                                        <p:cTn id="4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08203" y="206514"/>
            <a:ext cx="4136069" cy="707886"/>
          </a:xfrm>
          <a:prstGeom prst="rect">
            <a:avLst/>
          </a:prstGeom>
        </p:spPr>
        <p:txBody>
          <a:bodyPr wrap="none">
            <a:spAutoFit/>
          </a:bodyPr>
          <a:lstStyle/>
          <a:p>
            <a:r>
              <a:rPr lang="en-US" sz="4000" dirty="0" smtClean="0">
                <a:solidFill>
                  <a:schemeClr val="bg1">
                    <a:lumMod val="50000"/>
                  </a:schemeClr>
                </a:solidFill>
                <a:latin typeface="+mn-lt"/>
              </a:rPr>
              <a:t>Long-run Decisions</a:t>
            </a:r>
            <a:endParaRPr lang="en-US" sz="4000" dirty="0">
              <a:solidFill>
                <a:schemeClr val="bg1">
                  <a:lumMod val="50000"/>
                </a:schemeClr>
              </a:solidFill>
              <a:latin typeface="+mn-lt"/>
            </a:endParaRPr>
          </a:p>
        </p:txBody>
      </p:sp>
      <p:sp>
        <p:nvSpPr>
          <p:cNvPr id="5" name="Rectangle 4"/>
          <p:cNvSpPr/>
          <p:nvPr/>
        </p:nvSpPr>
        <p:spPr>
          <a:xfrm>
            <a:off x="381000" y="1219200"/>
            <a:ext cx="1843774" cy="584775"/>
          </a:xfrm>
          <a:prstGeom prst="rect">
            <a:avLst/>
          </a:prstGeom>
        </p:spPr>
        <p:txBody>
          <a:bodyPr wrap="none">
            <a:spAutoFit/>
          </a:bodyPr>
          <a:lstStyle/>
          <a:p>
            <a:pPr marL="0" indent="0">
              <a:buNone/>
            </a:pPr>
            <a:r>
              <a:rPr lang="en-US" sz="3200" dirty="0" smtClean="0">
                <a:latin typeface="+mn-lt"/>
              </a:rPr>
              <a:t>Long Run:</a:t>
            </a:r>
            <a:endParaRPr lang="en-US" sz="3200" dirty="0">
              <a:latin typeface="+mn-lt"/>
            </a:endParaRPr>
          </a:p>
        </p:txBody>
      </p:sp>
      <p:sp>
        <p:nvSpPr>
          <p:cNvPr id="9" name="Rectangle 8"/>
          <p:cNvSpPr/>
          <p:nvPr/>
        </p:nvSpPr>
        <p:spPr>
          <a:xfrm>
            <a:off x="381000" y="2358252"/>
            <a:ext cx="5145191" cy="584775"/>
          </a:xfrm>
          <a:prstGeom prst="rect">
            <a:avLst/>
          </a:prstGeom>
        </p:spPr>
        <p:txBody>
          <a:bodyPr wrap="none">
            <a:spAutoFit/>
          </a:bodyPr>
          <a:lstStyle/>
          <a:p>
            <a:pPr marL="0" indent="0">
              <a:buNone/>
            </a:pPr>
            <a:r>
              <a:rPr lang="en-US" sz="3200" dirty="0" smtClean="0">
                <a:latin typeface="+mn-lt"/>
              </a:rPr>
              <a:t>Firms are free to change scale</a:t>
            </a:r>
            <a:endParaRPr lang="en-US" sz="3200" dirty="0">
              <a:latin typeface="+mn-lt"/>
            </a:endParaRPr>
          </a:p>
        </p:txBody>
      </p:sp>
      <p:sp>
        <p:nvSpPr>
          <p:cNvPr id="10" name="Rectangle 9"/>
          <p:cNvSpPr/>
          <p:nvPr/>
        </p:nvSpPr>
        <p:spPr>
          <a:xfrm>
            <a:off x="380999" y="2931409"/>
            <a:ext cx="4810163" cy="584775"/>
          </a:xfrm>
          <a:prstGeom prst="rect">
            <a:avLst/>
          </a:prstGeom>
        </p:spPr>
        <p:txBody>
          <a:bodyPr wrap="none">
            <a:spAutoFit/>
          </a:bodyPr>
          <a:lstStyle/>
          <a:p>
            <a:pPr marL="0" indent="0">
              <a:buNone/>
            </a:pPr>
            <a:r>
              <a:rPr lang="en-US" sz="3200" dirty="0" smtClean="0">
                <a:latin typeface="+mn-lt"/>
              </a:rPr>
              <a:t>Firms may enter the market</a:t>
            </a:r>
            <a:endParaRPr lang="en-US" sz="3200" dirty="0">
              <a:latin typeface="+mn-lt"/>
            </a:endParaRPr>
          </a:p>
        </p:txBody>
      </p:sp>
      <p:sp>
        <p:nvSpPr>
          <p:cNvPr id="11" name="Rectangle 10"/>
          <p:cNvSpPr/>
          <p:nvPr/>
        </p:nvSpPr>
        <p:spPr>
          <a:xfrm>
            <a:off x="371604" y="3530025"/>
            <a:ext cx="4522007" cy="584775"/>
          </a:xfrm>
          <a:prstGeom prst="rect">
            <a:avLst/>
          </a:prstGeom>
        </p:spPr>
        <p:txBody>
          <a:bodyPr wrap="none">
            <a:spAutoFit/>
          </a:bodyPr>
          <a:lstStyle/>
          <a:p>
            <a:pPr marL="0" indent="0">
              <a:buNone/>
            </a:pPr>
            <a:r>
              <a:rPr lang="en-US" sz="3200" dirty="0" smtClean="0">
                <a:latin typeface="+mn-lt"/>
              </a:rPr>
              <a:t>Firms may exit the market</a:t>
            </a:r>
            <a:endParaRPr lang="en-US" sz="3200" dirty="0">
              <a:latin typeface="+mn-lt"/>
            </a:endParaRPr>
          </a:p>
        </p:txBody>
      </p:sp>
      <p:sp>
        <p:nvSpPr>
          <p:cNvPr id="7" name="Rectangle 6"/>
          <p:cNvSpPr/>
          <p:nvPr/>
        </p:nvSpPr>
        <p:spPr>
          <a:xfrm>
            <a:off x="381000" y="1752600"/>
            <a:ext cx="6382068" cy="584775"/>
          </a:xfrm>
          <a:prstGeom prst="rect">
            <a:avLst/>
          </a:prstGeom>
        </p:spPr>
        <p:txBody>
          <a:bodyPr wrap="none">
            <a:spAutoFit/>
          </a:bodyPr>
          <a:lstStyle/>
          <a:p>
            <a:pPr marL="0" indent="0">
              <a:buNone/>
            </a:pPr>
            <a:r>
              <a:rPr lang="en-US" sz="3200" dirty="0" smtClean="0">
                <a:latin typeface="+mn-lt"/>
              </a:rPr>
              <a:t>All inputs are variable (no fixed cost)</a:t>
            </a:r>
            <a:endParaRPr lang="en-US" sz="3200" dirty="0">
              <a:latin typeface="+mn-lt"/>
            </a:endParaRPr>
          </a:p>
        </p:txBody>
      </p:sp>
    </p:spTree>
    <p:extLst>
      <p:ext uri="{BB962C8B-B14F-4D97-AF65-F5344CB8AC3E}">
        <p14:creationId xmlns:p14="http://schemas.microsoft.com/office/powerpoint/2010/main" val="217842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19200"/>
            <a:ext cx="2286000" cy="369332"/>
          </a:xfrm>
          <a:prstGeom prst="rect">
            <a:avLst/>
          </a:prstGeom>
          <a:noFill/>
        </p:spPr>
        <p:txBody>
          <a:bodyPr wrap="square" rtlCol="0">
            <a:spAutoFit/>
          </a:bodyPr>
          <a:lstStyle/>
          <a:p>
            <a:r>
              <a:rPr lang="en-US" sz="1800" b="1" dirty="0" smtClean="0">
                <a:latin typeface="+mn-lt"/>
              </a:rPr>
              <a:t>Parish Shoe Co.</a:t>
            </a:r>
            <a:endParaRPr lang="en-US" sz="1800" b="1" dirty="0">
              <a:latin typeface="+mn-lt"/>
            </a:endParaRPr>
          </a:p>
        </p:txBody>
      </p:sp>
      <p:cxnSp>
        <p:nvCxnSpPr>
          <p:cNvPr id="4" name="Straight Connector 3"/>
          <p:cNvCxnSpPr/>
          <p:nvPr/>
        </p:nvCxnSpPr>
        <p:spPr>
          <a:xfrm>
            <a:off x="457200" y="1524000"/>
            <a:ext cx="2133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a:off x="457200" y="1676400"/>
            <a:ext cx="2514600" cy="369332"/>
            <a:chOff x="457200" y="1676400"/>
            <a:chExt cx="2514600" cy="369332"/>
          </a:xfrm>
        </p:grpSpPr>
        <p:sp>
          <p:nvSpPr>
            <p:cNvPr id="5" name="TextBox 4"/>
            <p:cNvSpPr txBox="1"/>
            <p:nvPr/>
          </p:nvSpPr>
          <p:spPr>
            <a:xfrm>
              <a:off x="457200" y="1676400"/>
              <a:ext cx="1066800" cy="369332"/>
            </a:xfrm>
            <a:prstGeom prst="rect">
              <a:avLst/>
            </a:prstGeom>
            <a:noFill/>
          </p:spPr>
          <p:txBody>
            <a:bodyPr wrap="square" rtlCol="0">
              <a:spAutoFit/>
            </a:bodyPr>
            <a:lstStyle/>
            <a:p>
              <a:r>
                <a:rPr lang="en-US" sz="1800" dirty="0" smtClean="0">
                  <a:latin typeface="+mn-lt"/>
                </a:rPr>
                <a:t>Revenue</a:t>
              </a:r>
              <a:endParaRPr lang="en-US" sz="1800" dirty="0">
                <a:latin typeface="+mn-lt"/>
              </a:endParaRPr>
            </a:p>
          </p:txBody>
        </p:sp>
        <p:sp>
          <p:nvSpPr>
            <p:cNvPr id="6" name="TextBox 5"/>
            <p:cNvSpPr txBox="1"/>
            <p:nvPr/>
          </p:nvSpPr>
          <p:spPr>
            <a:xfrm>
              <a:off x="1600200" y="1676400"/>
              <a:ext cx="1371600" cy="369332"/>
            </a:xfrm>
            <a:prstGeom prst="rect">
              <a:avLst/>
            </a:prstGeom>
            <a:noFill/>
          </p:spPr>
          <p:txBody>
            <a:bodyPr wrap="square" rtlCol="0">
              <a:spAutoFit/>
            </a:bodyPr>
            <a:lstStyle/>
            <a:p>
              <a:r>
                <a:rPr lang="en-US" sz="1800" dirty="0" smtClean="0">
                  <a:latin typeface="+mn-lt"/>
                </a:rPr>
                <a:t>$300,000</a:t>
              </a:r>
              <a:endParaRPr lang="en-US" sz="1800" dirty="0">
                <a:latin typeface="+mn-lt"/>
              </a:endParaRPr>
            </a:p>
          </p:txBody>
        </p:sp>
      </p:grpSp>
      <p:grpSp>
        <p:nvGrpSpPr>
          <p:cNvPr id="22" name="Group 21"/>
          <p:cNvGrpSpPr/>
          <p:nvPr/>
        </p:nvGrpSpPr>
        <p:grpSpPr>
          <a:xfrm>
            <a:off x="457200" y="2045732"/>
            <a:ext cx="2286000" cy="381000"/>
            <a:chOff x="457200" y="2045732"/>
            <a:chExt cx="2286000" cy="381000"/>
          </a:xfrm>
        </p:grpSpPr>
        <p:sp>
          <p:nvSpPr>
            <p:cNvPr id="7" name="TextBox 6"/>
            <p:cNvSpPr txBox="1"/>
            <p:nvPr/>
          </p:nvSpPr>
          <p:spPr>
            <a:xfrm>
              <a:off x="457200" y="2045732"/>
              <a:ext cx="990600" cy="369332"/>
            </a:xfrm>
            <a:prstGeom prst="rect">
              <a:avLst/>
            </a:prstGeom>
            <a:noFill/>
          </p:spPr>
          <p:txBody>
            <a:bodyPr wrap="square" rtlCol="0">
              <a:spAutoFit/>
            </a:bodyPr>
            <a:lstStyle/>
            <a:p>
              <a:r>
                <a:rPr lang="en-US" sz="1800" dirty="0" smtClean="0">
                  <a:latin typeface="+mn-lt"/>
                </a:rPr>
                <a:t>Cost</a:t>
              </a:r>
              <a:endParaRPr lang="en-US" sz="1800" dirty="0">
                <a:latin typeface="+mn-lt"/>
              </a:endParaRPr>
            </a:p>
          </p:txBody>
        </p:sp>
        <p:sp>
          <p:nvSpPr>
            <p:cNvPr id="8" name="TextBox 7"/>
            <p:cNvSpPr txBox="1"/>
            <p:nvPr/>
          </p:nvSpPr>
          <p:spPr>
            <a:xfrm>
              <a:off x="1600200" y="2057400"/>
              <a:ext cx="1143000" cy="369332"/>
            </a:xfrm>
            <a:prstGeom prst="rect">
              <a:avLst/>
            </a:prstGeom>
            <a:noFill/>
          </p:spPr>
          <p:txBody>
            <a:bodyPr wrap="square" rtlCol="0">
              <a:spAutoFit/>
            </a:bodyPr>
            <a:lstStyle/>
            <a:p>
              <a:r>
                <a:rPr lang="en-US" sz="1800" dirty="0" smtClean="0">
                  <a:latin typeface="+mn-lt"/>
                </a:rPr>
                <a:t>$250,000</a:t>
              </a:r>
              <a:endParaRPr lang="en-US" sz="1800" dirty="0">
                <a:latin typeface="+mn-lt"/>
              </a:endParaRPr>
            </a:p>
          </p:txBody>
        </p:sp>
      </p:grpSp>
      <p:cxnSp>
        <p:nvCxnSpPr>
          <p:cNvPr id="11" name="Straight Connector 10"/>
          <p:cNvCxnSpPr/>
          <p:nvPr/>
        </p:nvCxnSpPr>
        <p:spPr>
          <a:xfrm>
            <a:off x="1600200" y="2438400"/>
            <a:ext cx="990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457200" y="2438400"/>
            <a:ext cx="2286000" cy="369332"/>
            <a:chOff x="457200" y="2438400"/>
            <a:chExt cx="2286000" cy="369332"/>
          </a:xfrm>
        </p:grpSpPr>
        <p:sp>
          <p:nvSpPr>
            <p:cNvPr id="12" name="TextBox 11"/>
            <p:cNvSpPr txBox="1"/>
            <p:nvPr/>
          </p:nvSpPr>
          <p:spPr>
            <a:xfrm>
              <a:off x="457200" y="2438400"/>
              <a:ext cx="914400" cy="369332"/>
            </a:xfrm>
            <a:prstGeom prst="rect">
              <a:avLst/>
            </a:prstGeom>
            <a:noFill/>
          </p:spPr>
          <p:txBody>
            <a:bodyPr wrap="square" rtlCol="0">
              <a:spAutoFit/>
            </a:bodyPr>
            <a:lstStyle/>
            <a:p>
              <a:r>
                <a:rPr lang="en-US" sz="1800" dirty="0" smtClean="0">
                  <a:latin typeface="+mn-lt"/>
                </a:rPr>
                <a:t>Profit</a:t>
              </a:r>
              <a:endParaRPr lang="en-US" sz="1800" dirty="0">
                <a:latin typeface="+mn-lt"/>
              </a:endParaRPr>
            </a:p>
          </p:txBody>
        </p:sp>
        <p:sp>
          <p:nvSpPr>
            <p:cNvPr id="13" name="TextBox 12"/>
            <p:cNvSpPr txBox="1"/>
            <p:nvPr/>
          </p:nvSpPr>
          <p:spPr>
            <a:xfrm>
              <a:off x="1676400" y="2438400"/>
              <a:ext cx="1066800" cy="369332"/>
            </a:xfrm>
            <a:prstGeom prst="rect">
              <a:avLst/>
            </a:prstGeom>
            <a:noFill/>
          </p:spPr>
          <p:txBody>
            <a:bodyPr wrap="square" rtlCol="0">
              <a:spAutoFit/>
            </a:bodyPr>
            <a:lstStyle/>
            <a:p>
              <a:r>
                <a:rPr lang="en-US" sz="1800" dirty="0" smtClean="0">
                  <a:latin typeface="+mn-lt"/>
                </a:rPr>
                <a:t> $50,000</a:t>
              </a:r>
              <a:endParaRPr lang="en-US" sz="1800" dirty="0">
                <a:latin typeface="+mn-lt"/>
              </a:endParaRPr>
            </a:p>
          </p:txBody>
        </p:sp>
      </p:grpSp>
      <p:sp>
        <p:nvSpPr>
          <p:cNvPr id="14" name="TextBox 13"/>
          <p:cNvSpPr txBox="1"/>
          <p:nvPr/>
        </p:nvSpPr>
        <p:spPr>
          <a:xfrm>
            <a:off x="2743200" y="2057400"/>
            <a:ext cx="5410200" cy="369332"/>
          </a:xfrm>
          <a:prstGeom prst="rect">
            <a:avLst/>
          </a:prstGeom>
          <a:noFill/>
        </p:spPr>
        <p:txBody>
          <a:bodyPr wrap="square" rtlCol="0">
            <a:spAutoFit/>
          </a:bodyPr>
          <a:lstStyle/>
          <a:p>
            <a:r>
              <a:rPr lang="en-US" sz="1800" dirty="0" smtClean="0">
                <a:latin typeface="+mn-lt"/>
              </a:rPr>
              <a:t>Explicit Cost – Payment to non owners for resources</a:t>
            </a:r>
            <a:endParaRPr lang="en-US" sz="1800" dirty="0">
              <a:latin typeface="+mn-lt"/>
            </a:endParaRPr>
          </a:p>
        </p:txBody>
      </p:sp>
      <p:sp>
        <p:nvSpPr>
          <p:cNvPr id="15" name="TextBox 14"/>
          <p:cNvSpPr txBox="1"/>
          <p:nvPr/>
        </p:nvSpPr>
        <p:spPr>
          <a:xfrm>
            <a:off x="2743200" y="2438400"/>
            <a:ext cx="3581400" cy="369332"/>
          </a:xfrm>
          <a:prstGeom prst="rect">
            <a:avLst/>
          </a:prstGeom>
          <a:noFill/>
        </p:spPr>
        <p:txBody>
          <a:bodyPr wrap="square" rtlCol="0">
            <a:spAutoFit/>
          </a:bodyPr>
          <a:lstStyle/>
          <a:p>
            <a:r>
              <a:rPr lang="en-US" sz="1800" dirty="0" smtClean="0">
                <a:latin typeface="+mn-lt"/>
              </a:rPr>
              <a:t>Accounting Profit or Loss</a:t>
            </a:r>
            <a:endParaRPr lang="en-US" sz="1800" dirty="0">
              <a:latin typeface="+mn-lt"/>
            </a:endParaRPr>
          </a:p>
        </p:txBody>
      </p:sp>
      <p:grpSp>
        <p:nvGrpSpPr>
          <p:cNvPr id="24" name="Group 23"/>
          <p:cNvGrpSpPr/>
          <p:nvPr/>
        </p:nvGrpSpPr>
        <p:grpSpPr>
          <a:xfrm>
            <a:off x="457200" y="2819400"/>
            <a:ext cx="2438400" cy="369332"/>
            <a:chOff x="457200" y="2819400"/>
            <a:chExt cx="2438400" cy="369332"/>
          </a:xfrm>
        </p:grpSpPr>
        <p:sp>
          <p:nvSpPr>
            <p:cNvPr id="16" name="TextBox 15"/>
            <p:cNvSpPr txBox="1"/>
            <p:nvPr/>
          </p:nvSpPr>
          <p:spPr>
            <a:xfrm>
              <a:off x="457200" y="2819400"/>
              <a:ext cx="1143000" cy="369332"/>
            </a:xfrm>
            <a:prstGeom prst="rect">
              <a:avLst/>
            </a:prstGeom>
            <a:noFill/>
          </p:spPr>
          <p:txBody>
            <a:bodyPr wrap="square" rtlCol="0">
              <a:spAutoFit/>
            </a:bodyPr>
            <a:lstStyle/>
            <a:p>
              <a:r>
                <a:rPr lang="en-US" sz="1800" dirty="0" smtClean="0">
                  <a:latin typeface="+mn-lt"/>
                </a:rPr>
                <a:t>Teacher</a:t>
              </a:r>
              <a:endParaRPr lang="en-US" sz="1800" dirty="0">
                <a:latin typeface="+mn-lt"/>
              </a:endParaRPr>
            </a:p>
          </p:txBody>
        </p:sp>
        <p:sp>
          <p:nvSpPr>
            <p:cNvPr id="17" name="TextBox 16"/>
            <p:cNvSpPr txBox="1"/>
            <p:nvPr/>
          </p:nvSpPr>
          <p:spPr>
            <a:xfrm>
              <a:off x="1676400" y="2819400"/>
              <a:ext cx="1219200" cy="369332"/>
            </a:xfrm>
            <a:prstGeom prst="rect">
              <a:avLst/>
            </a:prstGeom>
            <a:noFill/>
          </p:spPr>
          <p:txBody>
            <a:bodyPr wrap="square" rtlCol="0">
              <a:spAutoFit/>
            </a:bodyPr>
            <a:lstStyle/>
            <a:p>
              <a:r>
                <a:rPr lang="en-US" sz="1800" dirty="0" smtClean="0">
                  <a:latin typeface="+mn-lt"/>
                </a:rPr>
                <a:t> $30,000</a:t>
              </a:r>
              <a:endParaRPr lang="en-US" sz="1800" dirty="0">
                <a:latin typeface="+mn-lt"/>
              </a:endParaRPr>
            </a:p>
          </p:txBody>
        </p:sp>
      </p:grpSp>
      <p:sp>
        <p:nvSpPr>
          <p:cNvPr id="18" name="TextBox 17"/>
          <p:cNvSpPr txBox="1"/>
          <p:nvPr/>
        </p:nvSpPr>
        <p:spPr>
          <a:xfrm>
            <a:off x="2743200" y="2819400"/>
            <a:ext cx="5105400" cy="369332"/>
          </a:xfrm>
          <a:prstGeom prst="rect">
            <a:avLst/>
          </a:prstGeom>
          <a:noFill/>
        </p:spPr>
        <p:txBody>
          <a:bodyPr wrap="square" rtlCol="0">
            <a:spAutoFit/>
          </a:bodyPr>
          <a:lstStyle/>
          <a:p>
            <a:r>
              <a:rPr lang="en-US" sz="1800" dirty="0" smtClean="0">
                <a:latin typeface="+mn-lt"/>
              </a:rPr>
              <a:t>Implicit Cost – Opportunity cost</a:t>
            </a:r>
            <a:endParaRPr lang="en-US" sz="1800" dirty="0">
              <a:latin typeface="+mn-lt"/>
            </a:endParaRPr>
          </a:p>
        </p:txBody>
      </p:sp>
      <p:sp>
        <p:nvSpPr>
          <p:cNvPr id="19" name="TextBox 18"/>
          <p:cNvSpPr txBox="1"/>
          <p:nvPr/>
        </p:nvSpPr>
        <p:spPr>
          <a:xfrm>
            <a:off x="2743200" y="3188732"/>
            <a:ext cx="3352800" cy="369332"/>
          </a:xfrm>
          <a:prstGeom prst="rect">
            <a:avLst/>
          </a:prstGeom>
          <a:noFill/>
        </p:spPr>
        <p:txBody>
          <a:bodyPr wrap="square" rtlCol="0">
            <a:spAutoFit/>
          </a:bodyPr>
          <a:lstStyle/>
          <a:p>
            <a:r>
              <a:rPr lang="en-US" sz="1800" dirty="0" smtClean="0">
                <a:latin typeface="+mn-lt"/>
              </a:rPr>
              <a:t>Economic Profit or Loss</a:t>
            </a:r>
            <a:endParaRPr lang="en-US" sz="1800" dirty="0">
              <a:latin typeface="+mn-lt"/>
            </a:endParaRPr>
          </a:p>
        </p:txBody>
      </p:sp>
      <p:sp>
        <p:nvSpPr>
          <p:cNvPr id="20" name="TextBox 19"/>
          <p:cNvSpPr txBox="1"/>
          <p:nvPr/>
        </p:nvSpPr>
        <p:spPr>
          <a:xfrm>
            <a:off x="1676400" y="3200400"/>
            <a:ext cx="1295400" cy="369332"/>
          </a:xfrm>
          <a:prstGeom prst="rect">
            <a:avLst/>
          </a:prstGeom>
          <a:noFill/>
        </p:spPr>
        <p:txBody>
          <a:bodyPr wrap="square" rtlCol="0">
            <a:spAutoFit/>
          </a:bodyPr>
          <a:lstStyle/>
          <a:p>
            <a:r>
              <a:rPr lang="en-US" sz="1800" dirty="0" smtClean="0">
                <a:latin typeface="+mn-lt"/>
              </a:rPr>
              <a:t> $20,000</a:t>
            </a:r>
            <a:endParaRPr lang="en-US" sz="1800" dirty="0">
              <a:latin typeface="+mn-lt"/>
            </a:endParaRPr>
          </a:p>
        </p:txBody>
      </p:sp>
      <p:cxnSp>
        <p:nvCxnSpPr>
          <p:cNvPr id="28" name="Straight Connector 27"/>
          <p:cNvCxnSpPr/>
          <p:nvPr/>
        </p:nvCxnSpPr>
        <p:spPr>
          <a:xfrm>
            <a:off x="1600200" y="3200400"/>
            <a:ext cx="990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6" name="Group 35"/>
          <p:cNvGrpSpPr/>
          <p:nvPr/>
        </p:nvGrpSpPr>
        <p:grpSpPr>
          <a:xfrm>
            <a:off x="457200" y="2807732"/>
            <a:ext cx="2209800" cy="369332"/>
            <a:chOff x="457200" y="3581400"/>
            <a:chExt cx="2209800" cy="369332"/>
          </a:xfrm>
        </p:grpSpPr>
        <p:sp>
          <p:nvSpPr>
            <p:cNvPr id="34" name="TextBox 33"/>
            <p:cNvSpPr txBox="1"/>
            <p:nvPr/>
          </p:nvSpPr>
          <p:spPr>
            <a:xfrm>
              <a:off x="457200" y="3581400"/>
              <a:ext cx="1143000" cy="369332"/>
            </a:xfrm>
            <a:prstGeom prst="rect">
              <a:avLst/>
            </a:prstGeom>
            <a:noFill/>
          </p:spPr>
          <p:txBody>
            <a:bodyPr wrap="square" rtlCol="0">
              <a:spAutoFit/>
            </a:bodyPr>
            <a:lstStyle/>
            <a:p>
              <a:r>
                <a:rPr lang="en-US" sz="1800" dirty="0" smtClean="0">
                  <a:latin typeface="+mn-lt"/>
                </a:rPr>
                <a:t>Principal</a:t>
              </a:r>
              <a:endParaRPr lang="en-US" sz="1800" dirty="0">
                <a:latin typeface="+mn-lt"/>
              </a:endParaRPr>
            </a:p>
          </p:txBody>
        </p:sp>
        <p:sp>
          <p:nvSpPr>
            <p:cNvPr id="35" name="TextBox 34"/>
            <p:cNvSpPr txBox="1"/>
            <p:nvPr/>
          </p:nvSpPr>
          <p:spPr>
            <a:xfrm>
              <a:off x="1676400" y="3581400"/>
              <a:ext cx="990600" cy="369332"/>
            </a:xfrm>
            <a:prstGeom prst="rect">
              <a:avLst/>
            </a:prstGeom>
            <a:noFill/>
          </p:spPr>
          <p:txBody>
            <a:bodyPr wrap="square" rtlCol="0">
              <a:spAutoFit/>
            </a:bodyPr>
            <a:lstStyle/>
            <a:p>
              <a:r>
                <a:rPr lang="en-US" sz="1800" dirty="0">
                  <a:latin typeface="+mn-lt"/>
                </a:rPr>
                <a:t> </a:t>
              </a:r>
              <a:r>
                <a:rPr lang="en-US" sz="1800" dirty="0" smtClean="0">
                  <a:latin typeface="+mn-lt"/>
                </a:rPr>
                <a:t>$50,000</a:t>
              </a:r>
              <a:endParaRPr lang="en-US" sz="1800" dirty="0">
                <a:latin typeface="+mn-lt"/>
              </a:endParaRPr>
            </a:p>
          </p:txBody>
        </p:sp>
      </p:grpSp>
      <p:sp>
        <p:nvSpPr>
          <p:cNvPr id="37" name="TextBox 36"/>
          <p:cNvSpPr txBox="1"/>
          <p:nvPr/>
        </p:nvSpPr>
        <p:spPr>
          <a:xfrm>
            <a:off x="1676400" y="3200400"/>
            <a:ext cx="1143000" cy="369332"/>
          </a:xfrm>
          <a:prstGeom prst="rect">
            <a:avLst/>
          </a:prstGeom>
          <a:noFill/>
        </p:spPr>
        <p:txBody>
          <a:bodyPr wrap="square" rtlCol="0">
            <a:spAutoFit/>
          </a:bodyPr>
          <a:lstStyle/>
          <a:p>
            <a:r>
              <a:rPr lang="en-US" sz="1800" dirty="0" smtClean="0">
                <a:latin typeface="+mn-lt"/>
              </a:rPr>
              <a:t>           $0</a:t>
            </a:r>
            <a:endParaRPr lang="en-US" sz="1800" dirty="0">
              <a:latin typeface="+mn-lt"/>
            </a:endParaRPr>
          </a:p>
        </p:txBody>
      </p:sp>
      <p:grpSp>
        <p:nvGrpSpPr>
          <p:cNvPr id="42" name="Group 41"/>
          <p:cNvGrpSpPr/>
          <p:nvPr/>
        </p:nvGrpSpPr>
        <p:grpSpPr>
          <a:xfrm>
            <a:off x="466725" y="2809875"/>
            <a:ext cx="2343150" cy="388382"/>
            <a:chOff x="457200" y="3558064"/>
            <a:chExt cx="2343150" cy="388382"/>
          </a:xfrm>
        </p:grpSpPr>
        <p:sp>
          <p:nvSpPr>
            <p:cNvPr id="39" name="TextBox 38"/>
            <p:cNvSpPr txBox="1"/>
            <p:nvPr/>
          </p:nvSpPr>
          <p:spPr>
            <a:xfrm>
              <a:off x="457200" y="3558064"/>
              <a:ext cx="914400" cy="369332"/>
            </a:xfrm>
            <a:prstGeom prst="rect">
              <a:avLst/>
            </a:prstGeom>
            <a:noFill/>
          </p:spPr>
          <p:txBody>
            <a:bodyPr wrap="square" rtlCol="0">
              <a:spAutoFit/>
            </a:bodyPr>
            <a:lstStyle/>
            <a:p>
              <a:r>
                <a:rPr lang="en-US" sz="1800" dirty="0" smtClean="0">
                  <a:latin typeface="+mn-lt"/>
                </a:rPr>
                <a:t>Super</a:t>
              </a:r>
              <a:endParaRPr lang="en-US" sz="1800" dirty="0">
                <a:latin typeface="+mn-lt"/>
              </a:endParaRPr>
            </a:p>
          </p:txBody>
        </p:sp>
        <p:sp>
          <p:nvSpPr>
            <p:cNvPr id="41" name="TextBox 40"/>
            <p:cNvSpPr txBox="1"/>
            <p:nvPr/>
          </p:nvSpPr>
          <p:spPr>
            <a:xfrm>
              <a:off x="1619250" y="3577114"/>
              <a:ext cx="1181100" cy="369332"/>
            </a:xfrm>
            <a:prstGeom prst="rect">
              <a:avLst/>
            </a:prstGeom>
            <a:noFill/>
          </p:spPr>
          <p:txBody>
            <a:bodyPr wrap="square" rtlCol="0">
              <a:spAutoFit/>
            </a:bodyPr>
            <a:lstStyle/>
            <a:p>
              <a:r>
                <a:rPr lang="en-US" sz="1800" dirty="0" smtClean="0">
                  <a:latin typeface="+mn-lt"/>
                </a:rPr>
                <a:t>$100,000</a:t>
              </a:r>
              <a:endParaRPr lang="en-US" sz="1800" dirty="0">
                <a:latin typeface="+mn-lt"/>
              </a:endParaRPr>
            </a:p>
          </p:txBody>
        </p:sp>
      </p:grpSp>
      <p:sp>
        <p:nvSpPr>
          <p:cNvPr id="43" name="TextBox 42"/>
          <p:cNvSpPr txBox="1"/>
          <p:nvPr/>
        </p:nvSpPr>
        <p:spPr>
          <a:xfrm>
            <a:off x="1590675" y="3188732"/>
            <a:ext cx="1066800" cy="369332"/>
          </a:xfrm>
          <a:prstGeom prst="rect">
            <a:avLst/>
          </a:prstGeom>
          <a:noFill/>
        </p:spPr>
        <p:txBody>
          <a:bodyPr wrap="square" rtlCol="0">
            <a:spAutoFit/>
          </a:bodyPr>
          <a:lstStyle/>
          <a:p>
            <a:r>
              <a:rPr lang="en-US" sz="1800" dirty="0" smtClean="0">
                <a:latin typeface="+mn-lt"/>
              </a:rPr>
              <a:t>- $50,000</a:t>
            </a:r>
            <a:endParaRPr lang="en-US" sz="1800" dirty="0">
              <a:latin typeface="+mn-lt"/>
            </a:endParaRPr>
          </a:p>
        </p:txBody>
      </p:sp>
      <p:sp>
        <p:nvSpPr>
          <p:cNvPr id="33" name="Rectangle 32"/>
          <p:cNvSpPr/>
          <p:nvPr/>
        </p:nvSpPr>
        <p:spPr>
          <a:xfrm>
            <a:off x="4533899" y="228600"/>
            <a:ext cx="4305301" cy="707886"/>
          </a:xfrm>
          <a:prstGeom prst="rect">
            <a:avLst/>
          </a:prstGeom>
        </p:spPr>
        <p:txBody>
          <a:bodyPr wrap="square">
            <a:spAutoFit/>
          </a:bodyPr>
          <a:lstStyle/>
          <a:p>
            <a:r>
              <a:rPr lang="en-US" sz="4000" dirty="0" smtClean="0">
                <a:solidFill>
                  <a:schemeClr val="bg1">
                    <a:lumMod val="50000"/>
                  </a:schemeClr>
                </a:solidFill>
                <a:latin typeface="+mn-lt"/>
              </a:rPr>
              <a:t>Cost Review</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375797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5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anim calcmode="lin" valueType="num">
                                      <p:cBhvr>
                                        <p:cTn id="47" dur="1000" fill="hold"/>
                                        <p:tgtEl>
                                          <p:spTgt spid="15"/>
                                        </p:tgtEl>
                                        <p:attrNameLst>
                                          <p:attrName>ppt_x</p:attrName>
                                        </p:attrNameLst>
                                      </p:cBhvr>
                                      <p:tavLst>
                                        <p:tav tm="0">
                                          <p:val>
                                            <p:strVal val="#ppt_x"/>
                                          </p:val>
                                        </p:tav>
                                        <p:tav tm="100000">
                                          <p:val>
                                            <p:strVal val="#ppt_x"/>
                                          </p:val>
                                        </p:tav>
                                      </p:tavLst>
                                    </p:anim>
                                    <p:anim calcmode="lin" valueType="num">
                                      <p:cBhvr>
                                        <p:cTn id="4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fade">
                                      <p:cBhvr>
                                        <p:cTn id="53" dur="500"/>
                                        <p:tgtEl>
                                          <p:spTgt spid="24"/>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1000"/>
                                        <p:tgtEl>
                                          <p:spTgt spid="18"/>
                                        </p:tgtEl>
                                      </p:cBhvr>
                                    </p:animEffect>
                                    <p:anim calcmode="lin" valueType="num">
                                      <p:cBhvr>
                                        <p:cTn id="59" dur="1000" fill="hold"/>
                                        <p:tgtEl>
                                          <p:spTgt spid="18"/>
                                        </p:tgtEl>
                                        <p:attrNameLst>
                                          <p:attrName>ppt_x</p:attrName>
                                        </p:attrNameLst>
                                      </p:cBhvr>
                                      <p:tavLst>
                                        <p:tav tm="0">
                                          <p:val>
                                            <p:strVal val="#ppt_x"/>
                                          </p:val>
                                        </p:tav>
                                        <p:tav tm="100000">
                                          <p:val>
                                            <p:strVal val="#ppt_x"/>
                                          </p:val>
                                        </p:tav>
                                      </p:tavLst>
                                    </p:anim>
                                    <p:anim calcmode="lin" valueType="num">
                                      <p:cBhvr>
                                        <p:cTn id="6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anim calcmode="lin" valueType="num">
                                      <p:cBhvr additive="base">
                                        <p:cTn id="65" dur="500" fill="hold"/>
                                        <p:tgtEl>
                                          <p:spTgt spid="28"/>
                                        </p:tgtEl>
                                        <p:attrNameLst>
                                          <p:attrName>ppt_x</p:attrName>
                                        </p:attrNameLst>
                                      </p:cBhvr>
                                      <p:tavLst>
                                        <p:tav tm="0">
                                          <p:val>
                                            <p:strVal val="#ppt_x"/>
                                          </p:val>
                                        </p:tav>
                                        <p:tav tm="100000">
                                          <p:val>
                                            <p:strVal val="#ppt_x"/>
                                          </p:val>
                                        </p:tav>
                                      </p:tavLst>
                                    </p:anim>
                                    <p:anim calcmode="lin" valueType="num">
                                      <p:cBhvr additive="base">
                                        <p:cTn id="6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fade">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fade">
                                      <p:cBhvr>
                                        <p:cTn id="76" dur="1000"/>
                                        <p:tgtEl>
                                          <p:spTgt spid="19"/>
                                        </p:tgtEl>
                                      </p:cBhvr>
                                    </p:animEffect>
                                    <p:anim calcmode="lin" valueType="num">
                                      <p:cBhvr>
                                        <p:cTn id="77" dur="1000" fill="hold"/>
                                        <p:tgtEl>
                                          <p:spTgt spid="19"/>
                                        </p:tgtEl>
                                        <p:attrNameLst>
                                          <p:attrName>ppt_x</p:attrName>
                                        </p:attrNameLst>
                                      </p:cBhvr>
                                      <p:tavLst>
                                        <p:tav tm="0">
                                          <p:val>
                                            <p:strVal val="#ppt_x"/>
                                          </p:val>
                                        </p:tav>
                                        <p:tav tm="100000">
                                          <p:val>
                                            <p:strVal val="#ppt_x"/>
                                          </p:val>
                                        </p:tav>
                                      </p:tavLst>
                                    </p:anim>
                                    <p:anim calcmode="lin" valueType="num">
                                      <p:cBhvr>
                                        <p:cTn id="7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nodeType="clickEffect">
                                  <p:stCondLst>
                                    <p:cond delay="0"/>
                                  </p:stCondLst>
                                  <p:childTnLst>
                                    <p:set>
                                      <p:cBhvr>
                                        <p:cTn id="82" dur="1" fill="hold">
                                          <p:stCondLst>
                                            <p:cond delay="0"/>
                                          </p:stCondLst>
                                        </p:cTn>
                                        <p:tgtEl>
                                          <p:spTgt spid="24"/>
                                        </p:tgtEl>
                                        <p:attrNameLst>
                                          <p:attrName>style.visibility</p:attrName>
                                        </p:attrNameLst>
                                      </p:cBhvr>
                                      <p:to>
                                        <p:strVal val="hidden"/>
                                      </p:to>
                                    </p:set>
                                  </p:childTnLst>
                                </p:cTn>
                              </p:par>
                              <p:par>
                                <p:cTn id="83" presetID="1" presetClass="exit" presetSubtype="0" fill="hold" grpId="1" nodeType="withEffect">
                                  <p:stCondLst>
                                    <p:cond delay="0"/>
                                  </p:stCondLst>
                                  <p:childTnLst>
                                    <p:set>
                                      <p:cBhvr>
                                        <p:cTn id="84" dur="1" fill="hold">
                                          <p:stCondLst>
                                            <p:cond delay="0"/>
                                          </p:stCondLst>
                                        </p:cTn>
                                        <p:tgtEl>
                                          <p:spTgt spid="20"/>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36"/>
                                        </p:tgtEl>
                                        <p:attrNameLst>
                                          <p:attrName>style.visibility</p:attrName>
                                        </p:attrNameLst>
                                      </p:cBhvr>
                                      <p:to>
                                        <p:strVal val="visible"/>
                                      </p:to>
                                    </p:set>
                                    <p:animEffect transition="in" filter="fade">
                                      <p:cBhvr>
                                        <p:cTn id="89" dur="500"/>
                                        <p:tgtEl>
                                          <p:spTgt spid="36"/>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fade">
                                      <p:cBhvr>
                                        <p:cTn id="92" dur="500"/>
                                        <p:tgtEl>
                                          <p:spTgt spid="37"/>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6"/>
                                        </p:tgtEl>
                                        <p:attrNameLst>
                                          <p:attrName>style.visibility</p:attrName>
                                        </p:attrNameLst>
                                      </p:cBhvr>
                                      <p:to>
                                        <p:strVal val="hidden"/>
                                      </p:to>
                                    </p:set>
                                  </p:childTnLst>
                                </p:cTn>
                              </p:par>
                              <p:par>
                                <p:cTn id="97" presetID="1" presetClass="exit" presetSubtype="0" fill="hold" grpId="1" nodeType="withEffect">
                                  <p:stCondLst>
                                    <p:cond delay="0"/>
                                  </p:stCondLst>
                                  <p:childTnLst>
                                    <p:set>
                                      <p:cBhvr>
                                        <p:cTn id="98" dur="1" fill="hold">
                                          <p:stCondLst>
                                            <p:cond delay="0"/>
                                          </p:stCondLst>
                                        </p:cTn>
                                        <p:tgtEl>
                                          <p:spTgt spid="37"/>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nodeType="clickEffect">
                                  <p:stCondLst>
                                    <p:cond delay="0"/>
                                  </p:stCondLst>
                                  <p:childTnLst>
                                    <p:set>
                                      <p:cBhvr>
                                        <p:cTn id="102" dur="1" fill="hold">
                                          <p:stCondLst>
                                            <p:cond delay="0"/>
                                          </p:stCondLst>
                                        </p:cTn>
                                        <p:tgtEl>
                                          <p:spTgt spid="42"/>
                                        </p:tgtEl>
                                        <p:attrNameLst>
                                          <p:attrName>style.visibility</p:attrName>
                                        </p:attrNameLst>
                                      </p:cBhvr>
                                      <p:to>
                                        <p:strVal val="visible"/>
                                      </p:to>
                                    </p:set>
                                    <p:animEffect transition="in" filter="fade">
                                      <p:cBhvr>
                                        <p:cTn id="103" dur="500"/>
                                        <p:tgtEl>
                                          <p:spTgt spid="42"/>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43"/>
                                        </p:tgtEl>
                                        <p:attrNameLst>
                                          <p:attrName>style.visibility</p:attrName>
                                        </p:attrNameLst>
                                      </p:cBhvr>
                                      <p:to>
                                        <p:strVal val="visible"/>
                                      </p:to>
                                    </p:set>
                                    <p:animEffect transition="in" filter="fade">
                                      <p:cBhvr>
                                        <p:cTn id="106"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5" grpId="0"/>
      <p:bldP spid="18" grpId="0"/>
      <p:bldP spid="19" grpId="0"/>
      <p:bldP spid="20" grpId="0"/>
      <p:bldP spid="20" grpId="1"/>
      <p:bldP spid="37" grpId="0"/>
      <p:bldP spid="37" grpId="1"/>
      <p:bldP spid="4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 name="Chart 62"/>
          <p:cNvGraphicFramePr/>
          <p:nvPr>
            <p:extLst>
              <p:ext uri="{D42A27DB-BD31-4B8C-83A1-F6EECF244321}">
                <p14:modId xmlns:p14="http://schemas.microsoft.com/office/powerpoint/2010/main" val="2967486060"/>
              </p:ext>
            </p:extLst>
          </p:nvPr>
        </p:nvGraphicFramePr>
        <p:xfrm>
          <a:off x="482600" y="1447800"/>
          <a:ext cx="1930400" cy="1600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4" name="Chart 63"/>
          <p:cNvGraphicFramePr/>
          <p:nvPr>
            <p:extLst>
              <p:ext uri="{D42A27DB-BD31-4B8C-83A1-F6EECF244321}">
                <p14:modId xmlns:p14="http://schemas.microsoft.com/office/powerpoint/2010/main" val="1701358386"/>
              </p:ext>
            </p:extLst>
          </p:nvPr>
        </p:nvGraphicFramePr>
        <p:xfrm>
          <a:off x="2514600" y="1447800"/>
          <a:ext cx="1930400" cy="1600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5" name="Chart 64"/>
          <p:cNvGraphicFramePr/>
          <p:nvPr>
            <p:extLst>
              <p:ext uri="{D42A27DB-BD31-4B8C-83A1-F6EECF244321}">
                <p14:modId xmlns:p14="http://schemas.microsoft.com/office/powerpoint/2010/main" val="1815608962"/>
              </p:ext>
            </p:extLst>
          </p:nvPr>
        </p:nvGraphicFramePr>
        <p:xfrm>
          <a:off x="4445000" y="1447800"/>
          <a:ext cx="1930400" cy="1600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6" name="Chart 65"/>
          <p:cNvGraphicFramePr/>
          <p:nvPr>
            <p:extLst>
              <p:ext uri="{D42A27DB-BD31-4B8C-83A1-F6EECF244321}">
                <p14:modId xmlns:p14="http://schemas.microsoft.com/office/powerpoint/2010/main" val="3481362710"/>
              </p:ext>
            </p:extLst>
          </p:nvPr>
        </p:nvGraphicFramePr>
        <p:xfrm>
          <a:off x="6375400" y="1447800"/>
          <a:ext cx="1930400" cy="1600200"/>
        </p:xfrm>
        <a:graphic>
          <a:graphicData uri="http://schemas.openxmlformats.org/drawingml/2006/chart">
            <c:chart xmlns:c="http://schemas.openxmlformats.org/drawingml/2006/chart" xmlns:r="http://schemas.openxmlformats.org/officeDocument/2006/relationships" r:id="rId5"/>
          </a:graphicData>
        </a:graphic>
      </p:graphicFrame>
      <p:sp>
        <p:nvSpPr>
          <p:cNvPr id="67" name="TextBox 66"/>
          <p:cNvSpPr txBox="1"/>
          <p:nvPr/>
        </p:nvSpPr>
        <p:spPr>
          <a:xfrm>
            <a:off x="7010400" y="1219200"/>
            <a:ext cx="914400" cy="215444"/>
          </a:xfrm>
          <a:prstGeom prst="rect">
            <a:avLst/>
          </a:prstGeom>
          <a:noFill/>
        </p:spPr>
        <p:txBody>
          <a:bodyPr wrap="square" rtlCol="0">
            <a:spAutoFit/>
          </a:bodyPr>
          <a:lstStyle/>
          <a:p>
            <a:pPr>
              <a:lnSpc>
                <a:spcPct val="80000"/>
              </a:lnSpc>
            </a:pPr>
            <a:r>
              <a:rPr lang="en-US" sz="1000" b="1" dirty="0" smtClean="0"/>
              <a:t>The Market</a:t>
            </a:r>
            <a:endParaRPr lang="en-US" sz="1000" dirty="0" smtClean="0"/>
          </a:p>
        </p:txBody>
      </p:sp>
      <p:sp>
        <p:nvSpPr>
          <p:cNvPr id="68" name="TextBox 67"/>
          <p:cNvSpPr txBox="1"/>
          <p:nvPr/>
        </p:nvSpPr>
        <p:spPr>
          <a:xfrm>
            <a:off x="5002060" y="1216157"/>
            <a:ext cx="1219200" cy="215444"/>
          </a:xfrm>
          <a:prstGeom prst="rect">
            <a:avLst/>
          </a:prstGeom>
          <a:noFill/>
        </p:spPr>
        <p:txBody>
          <a:bodyPr wrap="square" rtlCol="0">
            <a:spAutoFit/>
          </a:bodyPr>
          <a:lstStyle/>
          <a:p>
            <a:pPr>
              <a:lnSpc>
                <a:spcPct val="80000"/>
              </a:lnSpc>
            </a:pPr>
            <a:r>
              <a:rPr lang="en-US" sz="1000" b="1" dirty="0" smtClean="0"/>
              <a:t>Superintendent</a:t>
            </a:r>
            <a:endParaRPr lang="en-US" sz="1000" dirty="0" smtClean="0"/>
          </a:p>
        </p:txBody>
      </p:sp>
      <p:sp>
        <p:nvSpPr>
          <p:cNvPr id="69" name="TextBox 68"/>
          <p:cNvSpPr txBox="1"/>
          <p:nvPr/>
        </p:nvSpPr>
        <p:spPr>
          <a:xfrm>
            <a:off x="1295400" y="1219200"/>
            <a:ext cx="914400" cy="215444"/>
          </a:xfrm>
          <a:prstGeom prst="rect">
            <a:avLst/>
          </a:prstGeom>
          <a:noFill/>
        </p:spPr>
        <p:txBody>
          <a:bodyPr wrap="square" rtlCol="0">
            <a:spAutoFit/>
          </a:bodyPr>
          <a:lstStyle/>
          <a:p>
            <a:pPr>
              <a:lnSpc>
                <a:spcPct val="80000"/>
              </a:lnSpc>
            </a:pPr>
            <a:r>
              <a:rPr lang="en-US" sz="1000" b="1" dirty="0" smtClean="0"/>
              <a:t>Principal</a:t>
            </a:r>
            <a:endParaRPr lang="en-US" sz="1000" dirty="0" smtClean="0"/>
          </a:p>
        </p:txBody>
      </p:sp>
      <p:sp>
        <p:nvSpPr>
          <p:cNvPr id="70" name="TextBox 69"/>
          <p:cNvSpPr txBox="1"/>
          <p:nvPr/>
        </p:nvSpPr>
        <p:spPr>
          <a:xfrm>
            <a:off x="3352799" y="1219200"/>
            <a:ext cx="685801" cy="215444"/>
          </a:xfrm>
          <a:prstGeom prst="rect">
            <a:avLst/>
          </a:prstGeom>
          <a:noFill/>
        </p:spPr>
        <p:txBody>
          <a:bodyPr wrap="square" rtlCol="0">
            <a:spAutoFit/>
          </a:bodyPr>
          <a:lstStyle/>
          <a:p>
            <a:pPr>
              <a:lnSpc>
                <a:spcPct val="80000"/>
              </a:lnSpc>
            </a:pPr>
            <a:r>
              <a:rPr lang="en-US" sz="1000" b="1" dirty="0" smtClean="0"/>
              <a:t>Teacher</a:t>
            </a:r>
            <a:endParaRPr lang="en-US" sz="1000" dirty="0" smtClean="0"/>
          </a:p>
        </p:txBody>
      </p:sp>
      <p:sp>
        <p:nvSpPr>
          <p:cNvPr id="38" name="TextBox 37"/>
          <p:cNvSpPr txBox="1"/>
          <p:nvPr/>
        </p:nvSpPr>
        <p:spPr>
          <a:xfrm>
            <a:off x="381001" y="3124200"/>
            <a:ext cx="8305800" cy="584775"/>
          </a:xfrm>
          <a:prstGeom prst="rect">
            <a:avLst/>
          </a:prstGeom>
          <a:noFill/>
        </p:spPr>
        <p:txBody>
          <a:bodyPr wrap="square" rtlCol="0">
            <a:spAutoFit/>
          </a:bodyPr>
          <a:lstStyle/>
          <a:p>
            <a:r>
              <a:rPr lang="en-US" sz="1600" dirty="0" smtClean="0">
                <a:latin typeface="+mn-lt"/>
              </a:rPr>
              <a:t>Suppose the only difference in all the above cost curves is the implicit cost in production.  All three producers are equal in production efficiencies and acquire resource inputs at the same price.</a:t>
            </a:r>
            <a:endParaRPr lang="en-US" sz="1600" dirty="0">
              <a:latin typeface="+mn-lt"/>
            </a:endParaRPr>
          </a:p>
        </p:txBody>
      </p:sp>
      <p:sp>
        <p:nvSpPr>
          <p:cNvPr id="40" name="TextBox 39"/>
          <p:cNvSpPr txBox="1"/>
          <p:nvPr/>
        </p:nvSpPr>
        <p:spPr>
          <a:xfrm>
            <a:off x="381001" y="3657600"/>
            <a:ext cx="4419600" cy="338554"/>
          </a:xfrm>
          <a:prstGeom prst="rect">
            <a:avLst/>
          </a:prstGeom>
          <a:noFill/>
        </p:spPr>
        <p:txBody>
          <a:bodyPr wrap="square" rtlCol="0">
            <a:spAutoFit/>
          </a:bodyPr>
          <a:lstStyle/>
          <a:p>
            <a:pPr>
              <a:buFont typeface="Arial" pitchFamily="34" charset="0"/>
              <a:buChar char="•"/>
            </a:pPr>
            <a:r>
              <a:rPr lang="en-US" dirty="0" smtClean="0">
                <a:latin typeface="+mn-lt"/>
              </a:rPr>
              <a:t> </a:t>
            </a:r>
            <a:r>
              <a:rPr lang="en-US" sz="1600" dirty="0" smtClean="0">
                <a:latin typeface="+mn-lt"/>
              </a:rPr>
              <a:t>Which chart illustrates the superintendent?</a:t>
            </a:r>
            <a:endParaRPr lang="en-US" sz="1600" dirty="0">
              <a:latin typeface="+mn-lt"/>
            </a:endParaRPr>
          </a:p>
        </p:txBody>
      </p:sp>
      <p:sp>
        <p:nvSpPr>
          <p:cNvPr id="46" name="TextBox 45"/>
          <p:cNvSpPr txBox="1"/>
          <p:nvPr/>
        </p:nvSpPr>
        <p:spPr>
          <a:xfrm>
            <a:off x="381001" y="3962400"/>
            <a:ext cx="4038600" cy="338554"/>
          </a:xfrm>
          <a:prstGeom prst="rect">
            <a:avLst/>
          </a:prstGeom>
          <a:noFill/>
        </p:spPr>
        <p:txBody>
          <a:bodyPr wrap="square" rtlCol="0">
            <a:spAutoFit/>
          </a:bodyPr>
          <a:lstStyle/>
          <a:p>
            <a:pPr>
              <a:buFont typeface="Arial" pitchFamily="34" charset="0"/>
              <a:buChar char="•"/>
            </a:pPr>
            <a:r>
              <a:rPr lang="en-US" dirty="0" smtClean="0">
                <a:latin typeface="+mn-lt"/>
              </a:rPr>
              <a:t> </a:t>
            </a:r>
            <a:r>
              <a:rPr lang="en-US" sz="1600" dirty="0" smtClean="0">
                <a:latin typeface="+mn-lt"/>
              </a:rPr>
              <a:t>Which chart illustrates the principal?</a:t>
            </a:r>
            <a:endParaRPr lang="en-US" sz="1600" dirty="0">
              <a:latin typeface="+mn-lt"/>
            </a:endParaRPr>
          </a:p>
        </p:txBody>
      </p:sp>
      <p:sp>
        <p:nvSpPr>
          <p:cNvPr id="47" name="TextBox 46"/>
          <p:cNvSpPr txBox="1"/>
          <p:nvPr/>
        </p:nvSpPr>
        <p:spPr>
          <a:xfrm>
            <a:off x="381001" y="4267200"/>
            <a:ext cx="3886200" cy="338554"/>
          </a:xfrm>
          <a:prstGeom prst="rect">
            <a:avLst/>
          </a:prstGeom>
          <a:noFill/>
        </p:spPr>
        <p:txBody>
          <a:bodyPr wrap="square" rtlCol="0">
            <a:spAutoFit/>
          </a:bodyPr>
          <a:lstStyle/>
          <a:p>
            <a:pPr>
              <a:buFont typeface="Arial" pitchFamily="34" charset="0"/>
              <a:buChar char="•"/>
            </a:pPr>
            <a:r>
              <a:rPr lang="en-US" dirty="0" smtClean="0">
                <a:latin typeface="+mn-lt"/>
              </a:rPr>
              <a:t> </a:t>
            </a:r>
            <a:r>
              <a:rPr lang="en-US" sz="1600" dirty="0" smtClean="0">
                <a:latin typeface="+mn-lt"/>
              </a:rPr>
              <a:t>Which chart illustrates the teacher?</a:t>
            </a:r>
            <a:endParaRPr lang="en-US" sz="1600" dirty="0">
              <a:latin typeface="+mn-lt"/>
            </a:endParaRPr>
          </a:p>
        </p:txBody>
      </p:sp>
      <p:sp>
        <p:nvSpPr>
          <p:cNvPr id="48" name="TextBox 47"/>
          <p:cNvSpPr txBox="1"/>
          <p:nvPr/>
        </p:nvSpPr>
        <p:spPr>
          <a:xfrm>
            <a:off x="3505200" y="990600"/>
            <a:ext cx="304800" cy="268984"/>
          </a:xfrm>
          <a:prstGeom prst="rect">
            <a:avLst/>
          </a:prstGeom>
          <a:noFill/>
        </p:spPr>
        <p:txBody>
          <a:bodyPr wrap="square" rtlCol="0">
            <a:spAutoFit/>
          </a:bodyPr>
          <a:lstStyle/>
          <a:p>
            <a:pPr>
              <a:lnSpc>
                <a:spcPct val="80000"/>
              </a:lnSpc>
            </a:pPr>
            <a:r>
              <a:rPr lang="en-US" sz="1400" b="1" dirty="0"/>
              <a:t>B</a:t>
            </a:r>
            <a:endParaRPr lang="en-US" sz="1400" dirty="0" smtClean="0"/>
          </a:p>
        </p:txBody>
      </p:sp>
      <p:sp>
        <p:nvSpPr>
          <p:cNvPr id="59" name="TextBox 58"/>
          <p:cNvSpPr txBox="1"/>
          <p:nvPr/>
        </p:nvSpPr>
        <p:spPr>
          <a:xfrm>
            <a:off x="1447800" y="990600"/>
            <a:ext cx="304800" cy="437043"/>
          </a:xfrm>
          <a:prstGeom prst="rect">
            <a:avLst/>
          </a:prstGeom>
          <a:noFill/>
        </p:spPr>
        <p:txBody>
          <a:bodyPr wrap="square" rtlCol="0">
            <a:spAutoFit/>
          </a:bodyPr>
          <a:lstStyle/>
          <a:p>
            <a:pPr>
              <a:lnSpc>
                <a:spcPct val="80000"/>
              </a:lnSpc>
            </a:pPr>
            <a:r>
              <a:rPr lang="en-US" sz="1400" b="1" dirty="0"/>
              <a:t>A</a:t>
            </a:r>
            <a:r>
              <a:rPr lang="en-US" sz="1400" b="1" dirty="0" smtClean="0"/>
              <a:t> </a:t>
            </a:r>
            <a:endParaRPr lang="en-US" sz="1400" dirty="0" smtClean="0"/>
          </a:p>
        </p:txBody>
      </p:sp>
      <p:sp>
        <p:nvSpPr>
          <p:cNvPr id="71" name="TextBox 70"/>
          <p:cNvSpPr txBox="1"/>
          <p:nvPr/>
        </p:nvSpPr>
        <p:spPr>
          <a:xfrm>
            <a:off x="5410200" y="990600"/>
            <a:ext cx="304800" cy="437043"/>
          </a:xfrm>
          <a:prstGeom prst="rect">
            <a:avLst/>
          </a:prstGeom>
          <a:noFill/>
        </p:spPr>
        <p:txBody>
          <a:bodyPr wrap="square" rtlCol="0">
            <a:spAutoFit/>
          </a:bodyPr>
          <a:lstStyle/>
          <a:p>
            <a:pPr>
              <a:lnSpc>
                <a:spcPct val="80000"/>
              </a:lnSpc>
            </a:pPr>
            <a:r>
              <a:rPr lang="en-US" sz="1400" b="1" dirty="0"/>
              <a:t>C</a:t>
            </a:r>
            <a:r>
              <a:rPr lang="en-US" sz="1400" b="1" dirty="0" smtClean="0"/>
              <a:t> </a:t>
            </a:r>
            <a:endParaRPr lang="en-US" sz="1400" dirty="0" smtClean="0"/>
          </a:p>
        </p:txBody>
      </p:sp>
      <p:sp>
        <p:nvSpPr>
          <p:cNvPr id="72" name="TextBox 71"/>
          <p:cNvSpPr txBox="1"/>
          <p:nvPr/>
        </p:nvSpPr>
        <p:spPr>
          <a:xfrm>
            <a:off x="4495801" y="3657600"/>
            <a:ext cx="304800" cy="338554"/>
          </a:xfrm>
          <a:prstGeom prst="rect">
            <a:avLst/>
          </a:prstGeom>
          <a:noFill/>
        </p:spPr>
        <p:txBody>
          <a:bodyPr wrap="square" rtlCol="0">
            <a:spAutoFit/>
          </a:bodyPr>
          <a:lstStyle/>
          <a:p>
            <a:r>
              <a:rPr lang="en-US" dirty="0" smtClean="0">
                <a:latin typeface="+mn-lt"/>
              </a:rPr>
              <a:t>C</a:t>
            </a:r>
            <a:endParaRPr lang="en-US" sz="1600" b="1" dirty="0">
              <a:latin typeface="+mn-lt"/>
            </a:endParaRPr>
          </a:p>
        </p:txBody>
      </p:sp>
      <p:sp>
        <p:nvSpPr>
          <p:cNvPr id="73" name="TextBox 72"/>
          <p:cNvSpPr txBox="1"/>
          <p:nvPr/>
        </p:nvSpPr>
        <p:spPr>
          <a:xfrm>
            <a:off x="4495801" y="3962400"/>
            <a:ext cx="304800" cy="338554"/>
          </a:xfrm>
          <a:prstGeom prst="rect">
            <a:avLst/>
          </a:prstGeom>
          <a:noFill/>
        </p:spPr>
        <p:txBody>
          <a:bodyPr wrap="square" rtlCol="0">
            <a:spAutoFit/>
          </a:bodyPr>
          <a:lstStyle/>
          <a:p>
            <a:r>
              <a:rPr lang="en-US" dirty="0">
                <a:latin typeface="+mn-lt"/>
              </a:rPr>
              <a:t>A</a:t>
            </a:r>
            <a:endParaRPr lang="en-US" sz="1600" b="1" dirty="0">
              <a:latin typeface="+mn-lt"/>
            </a:endParaRPr>
          </a:p>
        </p:txBody>
      </p:sp>
      <p:sp>
        <p:nvSpPr>
          <p:cNvPr id="74" name="TextBox 73"/>
          <p:cNvSpPr txBox="1"/>
          <p:nvPr/>
        </p:nvSpPr>
        <p:spPr>
          <a:xfrm>
            <a:off x="4495801" y="4267200"/>
            <a:ext cx="304800" cy="338554"/>
          </a:xfrm>
          <a:prstGeom prst="rect">
            <a:avLst/>
          </a:prstGeom>
          <a:noFill/>
        </p:spPr>
        <p:txBody>
          <a:bodyPr wrap="square" rtlCol="0">
            <a:spAutoFit/>
          </a:bodyPr>
          <a:lstStyle/>
          <a:p>
            <a:r>
              <a:rPr lang="en-US" dirty="0">
                <a:latin typeface="+mn-lt"/>
              </a:rPr>
              <a:t>B</a:t>
            </a:r>
            <a:endParaRPr lang="en-US" sz="1600" b="1" dirty="0">
              <a:latin typeface="+mn-lt"/>
            </a:endParaRPr>
          </a:p>
        </p:txBody>
      </p:sp>
      <p:sp>
        <p:nvSpPr>
          <p:cNvPr id="75" name="TextBox 74"/>
          <p:cNvSpPr txBox="1"/>
          <p:nvPr/>
        </p:nvSpPr>
        <p:spPr>
          <a:xfrm>
            <a:off x="381001" y="4648200"/>
            <a:ext cx="8077200" cy="338554"/>
          </a:xfrm>
          <a:prstGeom prst="rect">
            <a:avLst/>
          </a:prstGeom>
          <a:noFill/>
        </p:spPr>
        <p:txBody>
          <a:bodyPr wrap="square" rtlCol="0">
            <a:spAutoFit/>
          </a:bodyPr>
          <a:lstStyle/>
          <a:p>
            <a:r>
              <a:rPr lang="en-US" sz="1600" i="1" dirty="0" smtClean="0">
                <a:latin typeface="+mn-lt"/>
              </a:rPr>
              <a:t>The superintendent should exit the industry and return to education (higher opportunity cost)</a:t>
            </a:r>
            <a:endParaRPr lang="en-US" sz="1600" i="1" dirty="0">
              <a:latin typeface="+mn-lt"/>
            </a:endParaRPr>
          </a:p>
        </p:txBody>
      </p:sp>
      <p:sp>
        <p:nvSpPr>
          <p:cNvPr id="76" name="TextBox 75"/>
          <p:cNvSpPr txBox="1"/>
          <p:nvPr/>
        </p:nvSpPr>
        <p:spPr>
          <a:xfrm>
            <a:off x="381000" y="5029200"/>
            <a:ext cx="8153401" cy="830997"/>
          </a:xfrm>
          <a:prstGeom prst="rect">
            <a:avLst/>
          </a:prstGeom>
          <a:noFill/>
        </p:spPr>
        <p:txBody>
          <a:bodyPr wrap="square" rtlCol="0">
            <a:spAutoFit/>
          </a:bodyPr>
          <a:lstStyle/>
          <a:p>
            <a:r>
              <a:rPr lang="en-US" sz="1600" dirty="0" smtClean="0">
                <a:latin typeface="+mn-lt"/>
              </a:rPr>
              <a:t>Now suppose the only difference in all the above cost curves is the explicit cost in production.  All three producers are teachers but are unequal in production efficiencies or acquire resource inputs at different prices.</a:t>
            </a:r>
            <a:endParaRPr lang="en-US" sz="1600" dirty="0">
              <a:latin typeface="+mn-lt"/>
            </a:endParaRPr>
          </a:p>
        </p:txBody>
      </p:sp>
      <p:sp>
        <p:nvSpPr>
          <p:cNvPr id="77" name="TextBox 76"/>
          <p:cNvSpPr txBox="1"/>
          <p:nvPr/>
        </p:nvSpPr>
        <p:spPr>
          <a:xfrm>
            <a:off x="381001" y="5867400"/>
            <a:ext cx="8077200" cy="338554"/>
          </a:xfrm>
          <a:prstGeom prst="rect">
            <a:avLst/>
          </a:prstGeom>
          <a:noFill/>
        </p:spPr>
        <p:txBody>
          <a:bodyPr wrap="square" rtlCol="0">
            <a:spAutoFit/>
          </a:bodyPr>
          <a:lstStyle/>
          <a:p>
            <a:r>
              <a:rPr lang="en-US" sz="1600" i="1" dirty="0" smtClean="0">
                <a:latin typeface="+mn-lt"/>
              </a:rPr>
              <a:t>“C” exits as the result of being less efficient relative to other competitors in the industry</a:t>
            </a:r>
            <a:endParaRPr lang="en-US" sz="1600" i="1" dirty="0">
              <a:latin typeface="+mn-lt"/>
            </a:endParaRPr>
          </a:p>
        </p:txBody>
      </p:sp>
      <p:sp>
        <p:nvSpPr>
          <p:cNvPr id="25" name="TextBox 24"/>
          <p:cNvSpPr txBox="1"/>
          <p:nvPr/>
        </p:nvSpPr>
        <p:spPr>
          <a:xfrm>
            <a:off x="1295400" y="1219200"/>
            <a:ext cx="762000" cy="215444"/>
          </a:xfrm>
          <a:prstGeom prst="rect">
            <a:avLst/>
          </a:prstGeom>
          <a:noFill/>
        </p:spPr>
        <p:txBody>
          <a:bodyPr wrap="square" rtlCol="0">
            <a:spAutoFit/>
          </a:bodyPr>
          <a:lstStyle/>
          <a:p>
            <a:pPr>
              <a:lnSpc>
                <a:spcPct val="80000"/>
              </a:lnSpc>
            </a:pPr>
            <a:r>
              <a:rPr lang="en-US" sz="1000" b="1" dirty="0" smtClean="0"/>
              <a:t>Teacher</a:t>
            </a:r>
            <a:endParaRPr lang="en-US" sz="1000" dirty="0" smtClean="0"/>
          </a:p>
        </p:txBody>
      </p:sp>
      <p:sp>
        <p:nvSpPr>
          <p:cNvPr id="26" name="TextBox 25"/>
          <p:cNvSpPr txBox="1"/>
          <p:nvPr/>
        </p:nvSpPr>
        <p:spPr>
          <a:xfrm>
            <a:off x="5154460" y="1216157"/>
            <a:ext cx="914400" cy="215444"/>
          </a:xfrm>
          <a:prstGeom prst="rect">
            <a:avLst/>
          </a:prstGeom>
          <a:noFill/>
        </p:spPr>
        <p:txBody>
          <a:bodyPr wrap="square" rtlCol="0">
            <a:spAutoFit/>
          </a:bodyPr>
          <a:lstStyle/>
          <a:p>
            <a:pPr>
              <a:lnSpc>
                <a:spcPct val="80000"/>
              </a:lnSpc>
            </a:pPr>
            <a:r>
              <a:rPr lang="en-US" sz="1000" b="1" dirty="0" smtClean="0"/>
              <a:t>Teacher</a:t>
            </a:r>
            <a:endParaRPr lang="en-US" sz="1000" dirty="0" smtClean="0"/>
          </a:p>
        </p:txBody>
      </p:sp>
      <p:sp>
        <p:nvSpPr>
          <p:cNvPr id="27" name="Rectangle 26"/>
          <p:cNvSpPr/>
          <p:nvPr/>
        </p:nvSpPr>
        <p:spPr>
          <a:xfrm>
            <a:off x="4038601" y="228600"/>
            <a:ext cx="4800600" cy="707886"/>
          </a:xfrm>
          <a:prstGeom prst="rect">
            <a:avLst/>
          </a:prstGeom>
        </p:spPr>
        <p:txBody>
          <a:bodyPr wrap="square">
            <a:spAutoFit/>
          </a:bodyPr>
          <a:lstStyle/>
          <a:p>
            <a:r>
              <a:rPr lang="en-US" sz="4000" dirty="0" smtClean="0">
                <a:solidFill>
                  <a:schemeClr val="bg1">
                    <a:lumMod val="50000"/>
                  </a:schemeClr>
                </a:solidFill>
                <a:latin typeface="+mn-lt"/>
              </a:rPr>
              <a:t>Long-run Equilibrium</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1877656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20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9"/>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7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7"/>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0"/>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7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5"/>
                                        </p:tgtEl>
                                        <p:attrNameLst>
                                          <p:attrName>style.visibility</p:attrName>
                                        </p:attrNameLst>
                                      </p:cBhvr>
                                      <p:to>
                                        <p:strVal val="visible"/>
                                      </p:to>
                                    </p:set>
                                    <p:animEffect transition="in" filter="fade">
                                      <p:cBhvr>
                                        <p:cTn id="42" dur="2000"/>
                                        <p:tgtEl>
                                          <p:spTgt spid="75"/>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6"/>
                                        </p:tgtEl>
                                        <p:attrNameLst>
                                          <p:attrName>style.visibility</p:attrName>
                                        </p:attrNameLst>
                                      </p:cBhvr>
                                      <p:to>
                                        <p:strVal val="visible"/>
                                      </p:to>
                                    </p:set>
                                  </p:childTnLst>
                                </p:cTn>
                              </p:par>
                              <p:par>
                                <p:cTn id="47" presetID="1" presetClass="exit" presetSubtype="0" fill="hold" grpId="1" nodeType="withEffect">
                                  <p:stCondLst>
                                    <p:cond delay="0"/>
                                  </p:stCondLst>
                                  <p:childTnLst>
                                    <p:set>
                                      <p:cBhvr>
                                        <p:cTn id="48" dur="1" fill="hold">
                                          <p:stCondLst>
                                            <p:cond delay="0"/>
                                          </p:stCondLst>
                                        </p:cTn>
                                        <p:tgtEl>
                                          <p:spTgt spid="69"/>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68"/>
                                        </p:tgtEl>
                                        <p:attrNameLst>
                                          <p:attrName>style.visibility</p:attrName>
                                        </p:attrNameLst>
                                      </p:cBhvr>
                                      <p:to>
                                        <p:strVal val="hidden"/>
                                      </p:to>
                                    </p:set>
                                  </p:childTnLst>
                                </p:cTn>
                              </p:par>
                              <p:par>
                                <p:cTn id="51" presetID="10"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fade">
                                      <p:cBhvr>
                                        <p:cTn id="53" dur="2000"/>
                                        <p:tgtEl>
                                          <p:spTgt spid="25"/>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fade">
                                      <p:cBhvr>
                                        <p:cTn id="56" dur="2000"/>
                                        <p:tgtEl>
                                          <p:spTgt spid="26"/>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7"/>
                                        </p:tgtEl>
                                        <p:attrNameLst>
                                          <p:attrName>style.visibility</p:attrName>
                                        </p:attrNameLst>
                                      </p:cBhvr>
                                      <p:to>
                                        <p:strVal val="visible"/>
                                      </p:to>
                                    </p:set>
                                    <p:animEffect transition="in" filter="fade">
                                      <p:cBhvr>
                                        <p:cTn id="61" dur="20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8" grpId="1"/>
      <p:bldP spid="69" grpId="0"/>
      <p:bldP spid="69" grpId="1"/>
      <p:bldP spid="70" grpId="0"/>
      <p:bldP spid="38" grpId="0"/>
      <p:bldP spid="40" grpId="0"/>
      <p:bldP spid="46" grpId="0"/>
      <p:bldP spid="47" grpId="0"/>
      <p:bldP spid="72" grpId="0"/>
      <p:bldP spid="73" grpId="0"/>
      <p:bldP spid="74" grpId="0"/>
      <p:bldP spid="75" grpId="0"/>
      <p:bldP spid="76" grpId="0"/>
      <p:bldP spid="77" grpId="0"/>
      <p:bldP spid="25" grpId="0"/>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1828800" y="1066800"/>
            <a:ext cx="1524000" cy="289310"/>
          </a:xfrm>
          <a:prstGeom prst="rect">
            <a:avLst/>
          </a:prstGeom>
          <a:noFill/>
        </p:spPr>
        <p:txBody>
          <a:bodyPr wrap="square" rtlCol="0">
            <a:spAutoFit/>
          </a:bodyPr>
          <a:lstStyle/>
          <a:p>
            <a:pPr>
              <a:lnSpc>
                <a:spcPct val="80000"/>
              </a:lnSpc>
            </a:pPr>
            <a:r>
              <a:rPr lang="en-US" sz="1600" b="1" dirty="0" smtClean="0"/>
              <a:t>Average Firm</a:t>
            </a:r>
            <a:endParaRPr lang="en-US" sz="1600" dirty="0" smtClean="0"/>
          </a:p>
        </p:txBody>
      </p:sp>
      <p:sp>
        <p:nvSpPr>
          <p:cNvPr id="45" name="TextBox 44"/>
          <p:cNvSpPr txBox="1"/>
          <p:nvPr/>
        </p:nvSpPr>
        <p:spPr>
          <a:xfrm>
            <a:off x="6553200" y="1066800"/>
            <a:ext cx="1524000" cy="294183"/>
          </a:xfrm>
          <a:prstGeom prst="rect">
            <a:avLst/>
          </a:prstGeom>
          <a:noFill/>
        </p:spPr>
        <p:txBody>
          <a:bodyPr wrap="square" rtlCol="0">
            <a:spAutoFit/>
          </a:bodyPr>
          <a:lstStyle/>
          <a:p>
            <a:pPr>
              <a:lnSpc>
                <a:spcPct val="80000"/>
              </a:lnSpc>
            </a:pPr>
            <a:r>
              <a:rPr lang="en-US" sz="1600" b="1" dirty="0" smtClean="0"/>
              <a:t>Market</a:t>
            </a:r>
            <a:endParaRPr lang="en-US" sz="1600" dirty="0" smtClean="0"/>
          </a:p>
        </p:txBody>
      </p:sp>
      <p:sp>
        <p:nvSpPr>
          <p:cNvPr id="49" name="TextBox 48"/>
          <p:cNvSpPr txBox="1"/>
          <p:nvPr/>
        </p:nvSpPr>
        <p:spPr>
          <a:xfrm>
            <a:off x="8305800" y="1447800"/>
            <a:ext cx="381000" cy="240066"/>
          </a:xfrm>
          <a:prstGeom prst="rect">
            <a:avLst/>
          </a:prstGeom>
          <a:noFill/>
        </p:spPr>
        <p:txBody>
          <a:bodyPr wrap="square" rtlCol="0">
            <a:spAutoFit/>
          </a:bodyPr>
          <a:lstStyle/>
          <a:p>
            <a:pPr>
              <a:lnSpc>
                <a:spcPct val="80000"/>
              </a:lnSpc>
            </a:pPr>
            <a:r>
              <a:rPr lang="en-US" sz="1200" dirty="0" smtClean="0"/>
              <a:t>S</a:t>
            </a:r>
            <a:r>
              <a:rPr lang="en-US" sz="1200" baseline="-25000" dirty="0" smtClean="0"/>
              <a:t>0</a:t>
            </a:r>
          </a:p>
        </p:txBody>
      </p:sp>
      <p:sp>
        <p:nvSpPr>
          <p:cNvPr id="50" name="TextBox 49"/>
          <p:cNvSpPr txBox="1"/>
          <p:nvPr/>
        </p:nvSpPr>
        <p:spPr>
          <a:xfrm>
            <a:off x="8534400" y="1905000"/>
            <a:ext cx="457200" cy="243785"/>
          </a:xfrm>
          <a:prstGeom prst="rect">
            <a:avLst/>
          </a:prstGeom>
          <a:noFill/>
        </p:spPr>
        <p:txBody>
          <a:bodyPr wrap="square" rtlCol="0">
            <a:spAutoFit/>
          </a:bodyPr>
          <a:lstStyle/>
          <a:p>
            <a:pPr>
              <a:lnSpc>
                <a:spcPct val="80000"/>
              </a:lnSpc>
            </a:pPr>
            <a:r>
              <a:rPr lang="en-US" sz="1200" dirty="0" smtClean="0"/>
              <a:t>S</a:t>
            </a:r>
            <a:r>
              <a:rPr lang="en-US" sz="1200" baseline="-25000" dirty="0" smtClean="0"/>
              <a:t>1</a:t>
            </a:r>
          </a:p>
        </p:txBody>
      </p:sp>
      <p:grpSp>
        <p:nvGrpSpPr>
          <p:cNvPr id="53" name="Group 52"/>
          <p:cNvGrpSpPr/>
          <p:nvPr/>
        </p:nvGrpSpPr>
        <p:grpSpPr>
          <a:xfrm>
            <a:off x="609600" y="4541518"/>
            <a:ext cx="7721600" cy="1935482"/>
            <a:chOff x="609600" y="4800600"/>
            <a:chExt cx="7721600" cy="1447780"/>
          </a:xfrm>
        </p:grpSpPr>
        <p:sp>
          <p:nvSpPr>
            <p:cNvPr id="25" name="TextBox 24"/>
            <p:cNvSpPr txBox="1"/>
            <p:nvPr/>
          </p:nvSpPr>
          <p:spPr>
            <a:xfrm>
              <a:off x="609600" y="5838172"/>
              <a:ext cx="7696200" cy="216410"/>
            </a:xfrm>
            <a:prstGeom prst="rect">
              <a:avLst/>
            </a:prstGeom>
            <a:noFill/>
          </p:spPr>
          <p:txBody>
            <a:bodyPr wrap="square" rtlCol="0">
              <a:spAutoFit/>
            </a:bodyPr>
            <a:lstStyle/>
            <a:p>
              <a:pPr>
                <a:lnSpc>
                  <a:spcPct val="80000"/>
                </a:lnSpc>
              </a:pPr>
              <a:r>
                <a:rPr lang="en-US" b="1" dirty="0" smtClean="0">
                  <a:latin typeface="+mn-lt"/>
                </a:rPr>
                <a:t>Normal Profit </a:t>
              </a:r>
              <a:r>
                <a:rPr lang="en-US" dirty="0" smtClean="0">
                  <a:latin typeface="+mn-lt"/>
                </a:rPr>
                <a:t>– The minimum profit necessary to keep a firm in operation</a:t>
              </a:r>
            </a:p>
          </p:txBody>
        </p:sp>
        <p:sp>
          <p:nvSpPr>
            <p:cNvPr id="26" name="TextBox 25"/>
            <p:cNvSpPr txBox="1"/>
            <p:nvPr/>
          </p:nvSpPr>
          <p:spPr>
            <a:xfrm>
              <a:off x="609600" y="4800600"/>
              <a:ext cx="7721600" cy="437424"/>
            </a:xfrm>
            <a:prstGeom prst="rect">
              <a:avLst/>
            </a:prstGeom>
            <a:noFill/>
          </p:spPr>
          <p:txBody>
            <a:bodyPr wrap="square" rtlCol="0">
              <a:spAutoFit/>
            </a:bodyPr>
            <a:lstStyle/>
            <a:p>
              <a:pPr>
                <a:buFontTx/>
                <a:buNone/>
              </a:pPr>
              <a:r>
                <a:rPr lang="en-US" b="1" dirty="0" smtClean="0">
                  <a:latin typeface="+mn-lt"/>
                </a:rPr>
                <a:t>Long Run Economic Profit </a:t>
              </a:r>
              <a:r>
                <a:rPr lang="en-US" dirty="0" smtClean="0">
                  <a:latin typeface="+mn-lt"/>
                </a:rPr>
                <a:t>– When firms make more than a normal profit, firms enter the industry, as supply increases, a downward pressure is put on prices</a:t>
              </a:r>
            </a:p>
          </p:txBody>
        </p:sp>
        <p:sp>
          <p:nvSpPr>
            <p:cNvPr id="27" name="TextBox 26"/>
            <p:cNvSpPr txBox="1"/>
            <p:nvPr/>
          </p:nvSpPr>
          <p:spPr>
            <a:xfrm>
              <a:off x="609600" y="5181600"/>
              <a:ext cx="7721600" cy="437424"/>
            </a:xfrm>
            <a:prstGeom prst="rect">
              <a:avLst/>
            </a:prstGeom>
            <a:noFill/>
          </p:spPr>
          <p:txBody>
            <a:bodyPr wrap="square" rtlCol="0">
              <a:spAutoFit/>
            </a:bodyPr>
            <a:lstStyle/>
            <a:p>
              <a:r>
                <a:rPr lang="en-US" b="1" dirty="0" smtClean="0">
                  <a:latin typeface="+mn-lt"/>
                </a:rPr>
                <a:t>Long Run Economic Loss </a:t>
              </a:r>
              <a:r>
                <a:rPr lang="en-US" dirty="0" smtClean="0">
                  <a:latin typeface="+mn-lt"/>
                </a:rPr>
                <a:t>– When firms make less than a normal profit, firms leave the industry, as supply decreases, an upward pressure is put on prices </a:t>
              </a:r>
            </a:p>
          </p:txBody>
        </p:sp>
        <p:sp>
          <p:nvSpPr>
            <p:cNvPr id="28" name="TextBox 27"/>
            <p:cNvSpPr txBox="1"/>
            <p:nvPr/>
          </p:nvSpPr>
          <p:spPr>
            <a:xfrm>
              <a:off x="609600" y="5619384"/>
              <a:ext cx="7543800" cy="207201"/>
            </a:xfrm>
            <a:prstGeom prst="rect">
              <a:avLst/>
            </a:prstGeom>
            <a:noFill/>
          </p:spPr>
          <p:txBody>
            <a:bodyPr wrap="square" rtlCol="0">
              <a:spAutoFit/>
            </a:bodyPr>
            <a:lstStyle/>
            <a:p>
              <a:pPr>
                <a:lnSpc>
                  <a:spcPct val="75000"/>
                </a:lnSpc>
              </a:pPr>
              <a:r>
                <a:rPr lang="en-US" b="1" dirty="0" smtClean="0">
                  <a:latin typeface="+mn-lt"/>
                </a:rPr>
                <a:t>Long Run Equilibrium  </a:t>
              </a:r>
              <a:r>
                <a:rPr lang="en-US" dirty="0" smtClean="0">
                  <a:latin typeface="+mn-lt"/>
                </a:rPr>
                <a:t>– At the market price that enables firms to make a normal profit</a:t>
              </a:r>
            </a:p>
          </p:txBody>
        </p:sp>
        <p:sp>
          <p:nvSpPr>
            <p:cNvPr id="29" name="TextBox 28"/>
            <p:cNvSpPr txBox="1"/>
            <p:nvPr/>
          </p:nvSpPr>
          <p:spPr>
            <a:xfrm>
              <a:off x="609600" y="6041179"/>
              <a:ext cx="7543800" cy="207201"/>
            </a:xfrm>
            <a:prstGeom prst="rect">
              <a:avLst/>
            </a:prstGeom>
            <a:noFill/>
          </p:spPr>
          <p:txBody>
            <a:bodyPr wrap="square" rtlCol="0">
              <a:spAutoFit/>
            </a:bodyPr>
            <a:lstStyle/>
            <a:p>
              <a:pPr>
                <a:lnSpc>
                  <a:spcPct val="75000"/>
                </a:lnSpc>
              </a:pPr>
              <a:r>
                <a:rPr lang="en-US" b="1" dirty="0" smtClean="0">
                  <a:latin typeface="+mn-lt"/>
                </a:rPr>
                <a:t>Long Run Perfectly Competitive Equilibrium </a:t>
              </a:r>
              <a:r>
                <a:rPr lang="en-US" dirty="0" smtClean="0">
                  <a:latin typeface="+mn-lt"/>
                </a:rPr>
                <a:t>– (P = MR = SRMC = SRATC = LRAC)</a:t>
              </a:r>
            </a:p>
          </p:txBody>
        </p:sp>
      </p:grpSp>
      <p:sp>
        <p:nvSpPr>
          <p:cNvPr id="30" name="TextBox 29"/>
          <p:cNvSpPr txBox="1"/>
          <p:nvPr/>
        </p:nvSpPr>
        <p:spPr>
          <a:xfrm>
            <a:off x="3657600" y="2575615"/>
            <a:ext cx="381000" cy="243785"/>
          </a:xfrm>
          <a:prstGeom prst="rect">
            <a:avLst/>
          </a:prstGeom>
          <a:noFill/>
        </p:spPr>
        <p:txBody>
          <a:bodyPr wrap="square" rtlCol="0">
            <a:spAutoFit/>
          </a:bodyPr>
          <a:lstStyle/>
          <a:p>
            <a:pPr>
              <a:lnSpc>
                <a:spcPct val="80000"/>
              </a:lnSpc>
            </a:pPr>
            <a:r>
              <a:rPr lang="en-US" sz="1200" dirty="0" smtClean="0"/>
              <a:t>D</a:t>
            </a:r>
            <a:r>
              <a:rPr lang="en-US" sz="1200" baseline="-25000" dirty="0" smtClean="0"/>
              <a:t>0</a:t>
            </a:r>
          </a:p>
        </p:txBody>
      </p:sp>
      <p:sp>
        <p:nvSpPr>
          <p:cNvPr id="31" name="TextBox 30"/>
          <p:cNvSpPr txBox="1"/>
          <p:nvPr/>
        </p:nvSpPr>
        <p:spPr>
          <a:xfrm>
            <a:off x="3657600" y="2884134"/>
            <a:ext cx="381000" cy="240066"/>
          </a:xfrm>
          <a:prstGeom prst="rect">
            <a:avLst/>
          </a:prstGeom>
          <a:noFill/>
        </p:spPr>
        <p:txBody>
          <a:bodyPr wrap="square" rtlCol="0">
            <a:spAutoFit/>
          </a:bodyPr>
          <a:lstStyle/>
          <a:p>
            <a:pPr>
              <a:lnSpc>
                <a:spcPct val="80000"/>
              </a:lnSpc>
            </a:pPr>
            <a:r>
              <a:rPr lang="en-US" sz="1200" dirty="0" smtClean="0"/>
              <a:t>D</a:t>
            </a:r>
            <a:r>
              <a:rPr lang="en-US" sz="1200" baseline="-25000" dirty="0" smtClean="0"/>
              <a:t>1</a:t>
            </a:r>
          </a:p>
        </p:txBody>
      </p:sp>
      <p:sp>
        <p:nvSpPr>
          <p:cNvPr id="32" name="TextBox 31"/>
          <p:cNvSpPr txBox="1"/>
          <p:nvPr/>
        </p:nvSpPr>
        <p:spPr>
          <a:xfrm>
            <a:off x="3657600" y="3185215"/>
            <a:ext cx="381000" cy="240066"/>
          </a:xfrm>
          <a:prstGeom prst="rect">
            <a:avLst/>
          </a:prstGeom>
          <a:noFill/>
        </p:spPr>
        <p:txBody>
          <a:bodyPr wrap="square" rtlCol="0">
            <a:spAutoFit/>
          </a:bodyPr>
          <a:lstStyle/>
          <a:p>
            <a:pPr>
              <a:lnSpc>
                <a:spcPct val="80000"/>
              </a:lnSpc>
            </a:pPr>
            <a:r>
              <a:rPr lang="en-US" sz="1200" dirty="0" smtClean="0"/>
              <a:t>D</a:t>
            </a:r>
            <a:r>
              <a:rPr lang="en-US" sz="1200" baseline="-25000" dirty="0" smtClean="0"/>
              <a:t>2</a:t>
            </a:r>
            <a:endParaRPr lang="en-US" sz="1200" dirty="0" smtClean="0"/>
          </a:p>
        </p:txBody>
      </p:sp>
      <p:sp>
        <p:nvSpPr>
          <p:cNvPr id="35" name="Straight Connector 34"/>
          <p:cNvSpPr/>
          <p:nvPr/>
        </p:nvSpPr>
        <p:spPr>
          <a:xfrm>
            <a:off x="685800" y="2971800"/>
            <a:ext cx="297180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36" name="Straight Connector 35"/>
          <p:cNvSpPr/>
          <p:nvPr/>
        </p:nvSpPr>
        <p:spPr>
          <a:xfrm>
            <a:off x="685800" y="3276600"/>
            <a:ext cx="297180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39" name="Straight Connector 38"/>
          <p:cNvSpPr/>
          <p:nvPr/>
        </p:nvSpPr>
        <p:spPr>
          <a:xfrm rot="5400000" flipH="1" flipV="1">
            <a:off x="2514599" y="236220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40" name="TextBox 39"/>
          <p:cNvSpPr txBox="1"/>
          <p:nvPr/>
        </p:nvSpPr>
        <p:spPr>
          <a:xfrm>
            <a:off x="304800" y="2514600"/>
            <a:ext cx="381000" cy="243785"/>
          </a:xfrm>
          <a:prstGeom prst="rect">
            <a:avLst/>
          </a:prstGeom>
          <a:noFill/>
        </p:spPr>
        <p:txBody>
          <a:bodyPr wrap="square" rtlCol="0">
            <a:spAutoFit/>
          </a:bodyPr>
          <a:lstStyle/>
          <a:p>
            <a:pPr>
              <a:lnSpc>
                <a:spcPct val="80000"/>
              </a:lnSpc>
            </a:pPr>
            <a:r>
              <a:rPr lang="en-US" sz="1200" dirty="0" smtClean="0"/>
              <a:t>P</a:t>
            </a:r>
            <a:r>
              <a:rPr lang="en-US" sz="1200" baseline="-25000" dirty="0" smtClean="0"/>
              <a:t>0</a:t>
            </a:r>
          </a:p>
        </p:txBody>
      </p:sp>
      <p:sp>
        <p:nvSpPr>
          <p:cNvPr id="46" name="TextBox 45"/>
          <p:cNvSpPr txBox="1"/>
          <p:nvPr/>
        </p:nvSpPr>
        <p:spPr>
          <a:xfrm>
            <a:off x="304800" y="3124200"/>
            <a:ext cx="381000" cy="243785"/>
          </a:xfrm>
          <a:prstGeom prst="rect">
            <a:avLst/>
          </a:prstGeom>
          <a:noFill/>
        </p:spPr>
        <p:txBody>
          <a:bodyPr wrap="square" rtlCol="0">
            <a:spAutoFit/>
          </a:bodyPr>
          <a:lstStyle/>
          <a:p>
            <a:pPr>
              <a:lnSpc>
                <a:spcPct val="80000"/>
              </a:lnSpc>
            </a:pPr>
            <a:r>
              <a:rPr lang="en-US" sz="1200" dirty="0" smtClean="0"/>
              <a:t>P</a:t>
            </a:r>
            <a:r>
              <a:rPr lang="en-US" sz="1200" baseline="-25000" dirty="0" smtClean="0"/>
              <a:t>2</a:t>
            </a:r>
          </a:p>
        </p:txBody>
      </p:sp>
      <p:sp>
        <p:nvSpPr>
          <p:cNvPr id="59" name="Straight Connector 58"/>
          <p:cNvSpPr/>
          <p:nvPr/>
        </p:nvSpPr>
        <p:spPr>
          <a:xfrm>
            <a:off x="685800" y="2667000"/>
            <a:ext cx="2971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0" name="TextBox 59"/>
          <p:cNvSpPr txBox="1"/>
          <p:nvPr/>
        </p:nvSpPr>
        <p:spPr>
          <a:xfrm>
            <a:off x="304800" y="2819400"/>
            <a:ext cx="381000" cy="243785"/>
          </a:xfrm>
          <a:prstGeom prst="rect">
            <a:avLst/>
          </a:prstGeom>
          <a:noFill/>
        </p:spPr>
        <p:txBody>
          <a:bodyPr wrap="square" rtlCol="0">
            <a:spAutoFit/>
          </a:bodyPr>
          <a:lstStyle/>
          <a:p>
            <a:pPr>
              <a:lnSpc>
                <a:spcPct val="80000"/>
              </a:lnSpc>
            </a:pPr>
            <a:r>
              <a:rPr lang="en-US" sz="1200" dirty="0" smtClean="0"/>
              <a:t>P</a:t>
            </a:r>
            <a:r>
              <a:rPr lang="en-US" sz="1200" baseline="-25000" dirty="0"/>
              <a:t>1</a:t>
            </a:r>
            <a:endParaRPr lang="en-US" sz="1200" baseline="-25000" dirty="0" smtClean="0"/>
          </a:p>
        </p:txBody>
      </p:sp>
      <p:sp>
        <p:nvSpPr>
          <p:cNvPr id="61" name="Straight Connector 60"/>
          <p:cNvSpPr/>
          <p:nvPr/>
        </p:nvSpPr>
        <p:spPr>
          <a:xfrm rot="5400000" flipH="1" flipV="1">
            <a:off x="-723901" y="278130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2" name="Freeform 61"/>
          <p:cNvSpPr/>
          <p:nvPr/>
        </p:nvSpPr>
        <p:spPr>
          <a:xfrm>
            <a:off x="1143000" y="175260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838200" y="1828800"/>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TextBox 72"/>
          <p:cNvSpPr txBox="1"/>
          <p:nvPr/>
        </p:nvSpPr>
        <p:spPr>
          <a:xfrm>
            <a:off x="2819400" y="1600200"/>
            <a:ext cx="457200" cy="240066"/>
          </a:xfrm>
          <a:prstGeom prst="rect">
            <a:avLst/>
          </a:prstGeom>
          <a:noFill/>
        </p:spPr>
        <p:txBody>
          <a:bodyPr wrap="square" rtlCol="0">
            <a:spAutoFit/>
          </a:bodyPr>
          <a:lstStyle/>
          <a:p>
            <a:pPr>
              <a:lnSpc>
                <a:spcPct val="80000"/>
              </a:lnSpc>
            </a:pPr>
            <a:r>
              <a:rPr lang="en-US" sz="1200" dirty="0" smtClean="0"/>
              <a:t>MC</a:t>
            </a:r>
            <a:endParaRPr lang="en-US" sz="1200" baseline="-25000" dirty="0" smtClean="0"/>
          </a:p>
        </p:txBody>
      </p:sp>
      <p:sp>
        <p:nvSpPr>
          <p:cNvPr id="74" name="TextBox 73"/>
          <p:cNvSpPr txBox="1"/>
          <p:nvPr/>
        </p:nvSpPr>
        <p:spPr>
          <a:xfrm>
            <a:off x="3733800" y="1600200"/>
            <a:ext cx="609600" cy="240066"/>
          </a:xfrm>
          <a:prstGeom prst="rect">
            <a:avLst/>
          </a:prstGeom>
          <a:noFill/>
        </p:spPr>
        <p:txBody>
          <a:bodyPr wrap="square" rtlCol="0">
            <a:spAutoFit/>
          </a:bodyPr>
          <a:lstStyle/>
          <a:p>
            <a:pPr>
              <a:lnSpc>
                <a:spcPct val="80000"/>
              </a:lnSpc>
            </a:pPr>
            <a:r>
              <a:rPr lang="en-US" sz="1200" dirty="0" smtClean="0"/>
              <a:t>LRAC</a:t>
            </a:r>
            <a:endParaRPr lang="en-US" sz="1200" baseline="-25000" dirty="0" smtClean="0"/>
          </a:p>
        </p:txBody>
      </p:sp>
      <p:sp>
        <p:nvSpPr>
          <p:cNvPr id="76" name="TextBox 75"/>
          <p:cNvSpPr txBox="1"/>
          <p:nvPr/>
        </p:nvSpPr>
        <p:spPr>
          <a:xfrm>
            <a:off x="4038600" y="4199710"/>
            <a:ext cx="381000" cy="313932"/>
          </a:xfrm>
          <a:prstGeom prst="rect">
            <a:avLst/>
          </a:prstGeom>
          <a:noFill/>
        </p:spPr>
        <p:txBody>
          <a:bodyPr wrap="square" rtlCol="0">
            <a:spAutoFit/>
          </a:bodyPr>
          <a:lstStyle/>
          <a:p>
            <a:pPr>
              <a:lnSpc>
                <a:spcPct val="80000"/>
              </a:lnSpc>
            </a:pPr>
            <a:r>
              <a:rPr lang="en-US" sz="1800" dirty="0" smtClean="0"/>
              <a:t>Q</a:t>
            </a:r>
            <a:endParaRPr lang="en-US" sz="1800" baseline="-25000" dirty="0" smtClean="0"/>
          </a:p>
        </p:txBody>
      </p:sp>
      <p:sp>
        <p:nvSpPr>
          <p:cNvPr id="77" name="TextBox 76"/>
          <p:cNvSpPr txBox="1"/>
          <p:nvPr/>
        </p:nvSpPr>
        <p:spPr>
          <a:xfrm>
            <a:off x="381000" y="1371600"/>
            <a:ext cx="304800" cy="289310"/>
          </a:xfrm>
          <a:prstGeom prst="rect">
            <a:avLst/>
          </a:prstGeom>
          <a:noFill/>
        </p:spPr>
        <p:txBody>
          <a:bodyPr wrap="square" rtlCol="0">
            <a:spAutoFit/>
          </a:bodyPr>
          <a:lstStyle/>
          <a:p>
            <a:pPr>
              <a:lnSpc>
                <a:spcPct val="80000"/>
              </a:lnSpc>
            </a:pPr>
            <a:r>
              <a:rPr lang="en-US" dirty="0" smtClean="0"/>
              <a:t>$</a:t>
            </a:r>
            <a:endParaRPr lang="en-US" baseline="-25000" dirty="0" smtClean="0"/>
          </a:p>
        </p:txBody>
      </p:sp>
      <p:sp>
        <p:nvSpPr>
          <p:cNvPr id="83" name="Straight Connector 82"/>
          <p:cNvSpPr/>
          <p:nvPr/>
        </p:nvSpPr>
        <p:spPr>
          <a:xfrm rot="5400000" flipH="1" flipV="1">
            <a:off x="7086599" y="236220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4" name="Straight Connector 83"/>
          <p:cNvSpPr/>
          <p:nvPr/>
        </p:nvSpPr>
        <p:spPr>
          <a:xfrm rot="5400000" flipH="1" flipV="1">
            <a:off x="3848099" y="278130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86" name="Straight Connector 85"/>
          <p:cNvCxnSpPr/>
          <p:nvPr/>
        </p:nvCxnSpPr>
        <p:spPr>
          <a:xfrm>
            <a:off x="5562600" y="1600200"/>
            <a:ext cx="2971800" cy="21336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5334000" y="1676400"/>
            <a:ext cx="3048000" cy="22098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0" name="Straight Connector 89"/>
          <p:cNvSpPr/>
          <p:nvPr/>
        </p:nvSpPr>
        <p:spPr>
          <a:xfrm>
            <a:off x="5257800" y="2667000"/>
            <a:ext cx="1752600"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91" name="Straight Connector 90"/>
          <p:cNvCxnSpPr/>
          <p:nvPr/>
        </p:nvCxnSpPr>
        <p:spPr>
          <a:xfrm flipV="1">
            <a:off x="5791200" y="2133600"/>
            <a:ext cx="2819400" cy="2057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8534400" y="3581400"/>
            <a:ext cx="381000" cy="240066"/>
          </a:xfrm>
          <a:prstGeom prst="rect">
            <a:avLst/>
          </a:prstGeom>
          <a:noFill/>
        </p:spPr>
        <p:txBody>
          <a:bodyPr wrap="square" rtlCol="0">
            <a:spAutoFit/>
          </a:bodyPr>
          <a:lstStyle/>
          <a:p>
            <a:pPr>
              <a:lnSpc>
                <a:spcPct val="80000"/>
              </a:lnSpc>
            </a:pPr>
            <a:r>
              <a:rPr lang="en-US" sz="1200" dirty="0" smtClean="0"/>
              <a:t>D</a:t>
            </a:r>
            <a:r>
              <a:rPr lang="en-US" sz="1200" baseline="-25000" dirty="0" smtClean="0"/>
              <a:t>0</a:t>
            </a:r>
          </a:p>
        </p:txBody>
      </p:sp>
      <p:sp>
        <p:nvSpPr>
          <p:cNvPr id="94" name="Straight Connector 93"/>
          <p:cNvSpPr/>
          <p:nvPr/>
        </p:nvSpPr>
        <p:spPr>
          <a:xfrm>
            <a:off x="5257800" y="2971800"/>
            <a:ext cx="220980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95" name="Straight Connector 94"/>
          <p:cNvCxnSpPr/>
          <p:nvPr/>
        </p:nvCxnSpPr>
        <p:spPr>
          <a:xfrm flipV="1">
            <a:off x="6629400" y="2667000"/>
            <a:ext cx="2057400" cy="15240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8610600" y="2438400"/>
            <a:ext cx="381000" cy="243785"/>
          </a:xfrm>
          <a:prstGeom prst="rect">
            <a:avLst/>
          </a:prstGeom>
          <a:noFill/>
        </p:spPr>
        <p:txBody>
          <a:bodyPr wrap="square" rtlCol="0">
            <a:spAutoFit/>
          </a:bodyPr>
          <a:lstStyle/>
          <a:p>
            <a:pPr>
              <a:lnSpc>
                <a:spcPct val="80000"/>
              </a:lnSpc>
            </a:pPr>
            <a:r>
              <a:rPr lang="en-US" sz="1200" dirty="0" smtClean="0"/>
              <a:t>S</a:t>
            </a:r>
            <a:r>
              <a:rPr lang="en-US" sz="1200" baseline="-25000" dirty="0" smtClean="0"/>
              <a:t>2</a:t>
            </a:r>
          </a:p>
        </p:txBody>
      </p:sp>
      <p:sp>
        <p:nvSpPr>
          <p:cNvPr id="99" name="Straight Connector 98"/>
          <p:cNvSpPr/>
          <p:nvPr/>
        </p:nvSpPr>
        <p:spPr>
          <a:xfrm>
            <a:off x="5257800" y="3276600"/>
            <a:ext cx="2590800" cy="0"/>
          </a:xfrm>
          <a:prstGeom prst="line">
            <a:avLst/>
          </a:prstGeom>
          <a:ln>
            <a:solidFill>
              <a:schemeClr val="accent2"/>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00" name="TextBox 99"/>
          <p:cNvSpPr txBox="1"/>
          <p:nvPr/>
        </p:nvSpPr>
        <p:spPr>
          <a:xfrm>
            <a:off x="8610600" y="4199710"/>
            <a:ext cx="381000" cy="313932"/>
          </a:xfrm>
          <a:prstGeom prst="rect">
            <a:avLst/>
          </a:prstGeom>
          <a:noFill/>
        </p:spPr>
        <p:txBody>
          <a:bodyPr wrap="square" rtlCol="0">
            <a:spAutoFit/>
          </a:bodyPr>
          <a:lstStyle/>
          <a:p>
            <a:pPr>
              <a:lnSpc>
                <a:spcPct val="80000"/>
              </a:lnSpc>
            </a:pPr>
            <a:r>
              <a:rPr lang="en-US" sz="1800" dirty="0" smtClean="0"/>
              <a:t>Q</a:t>
            </a:r>
            <a:endParaRPr lang="en-US" sz="1800" baseline="-25000" dirty="0" smtClean="0"/>
          </a:p>
        </p:txBody>
      </p:sp>
      <p:sp>
        <p:nvSpPr>
          <p:cNvPr id="101" name="TextBox 100"/>
          <p:cNvSpPr txBox="1"/>
          <p:nvPr/>
        </p:nvSpPr>
        <p:spPr>
          <a:xfrm>
            <a:off x="4953000" y="1362468"/>
            <a:ext cx="228600" cy="313932"/>
          </a:xfrm>
          <a:prstGeom prst="rect">
            <a:avLst/>
          </a:prstGeom>
          <a:noFill/>
        </p:spPr>
        <p:txBody>
          <a:bodyPr wrap="square" rtlCol="0">
            <a:spAutoFit/>
          </a:bodyPr>
          <a:lstStyle/>
          <a:p>
            <a:pPr>
              <a:lnSpc>
                <a:spcPct val="80000"/>
              </a:lnSpc>
            </a:pPr>
            <a:r>
              <a:rPr lang="en-US" sz="1800" dirty="0" smtClean="0"/>
              <a:t>P</a:t>
            </a:r>
            <a:endParaRPr lang="en-US" sz="1800" baseline="-25000" dirty="0" smtClean="0"/>
          </a:p>
        </p:txBody>
      </p:sp>
      <p:cxnSp>
        <p:nvCxnSpPr>
          <p:cNvPr id="52" name="Straight Arrow Connector 51"/>
          <p:cNvCxnSpPr/>
          <p:nvPr/>
        </p:nvCxnSpPr>
        <p:spPr>
          <a:xfrm flipH="1" flipV="1">
            <a:off x="2286000" y="3063185"/>
            <a:ext cx="152400" cy="1829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41400" y="2575615"/>
            <a:ext cx="1264000" cy="243785"/>
          </a:xfrm>
          <a:prstGeom prst="rect">
            <a:avLst/>
          </a:prstGeom>
        </p:spPr>
        <p:txBody>
          <a:bodyPr wrap="none">
            <a:spAutoFit/>
          </a:bodyPr>
          <a:lstStyle/>
          <a:p>
            <a:pPr lvl="0">
              <a:lnSpc>
                <a:spcPct val="80000"/>
              </a:lnSpc>
            </a:pPr>
            <a:r>
              <a:rPr lang="en-US" sz="1200" dirty="0" smtClean="0">
                <a:solidFill>
                  <a:prstClr val="black"/>
                </a:solidFill>
              </a:rPr>
              <a:t>(Economic </a:t>
            </a:r>
            <a:r>
              <a:rPr lang="en-US" sz="1200" dirty="0">
                <a:solidFill>
                  <a:prstClr val="black"/>
                </a:solidFill>
              </a:rPr>
              <a:t>Profit)</a:t>
            </a:r>
            <a:endParaRPr lang="en-US" sz="1200" baseline="-25000" dirty="0">
              <a:solidFill>
                <a:prstClr val="black"/>
              </a:solidFill>
            </a:endParaRPr>
          </a:p>
        </p:txBody>
      </p:sp>
      <p:sp>
        <p:nvSpPr>
          <p:cNvPr id="51" name="TextBox 50"/>
          <p:cNvSpPr txBox="1"/>
          <p:nvPr/>
        </p:nvSpPr>
        <p:spPr>
          <a:xfrm>
            <a:off x="3867150" y="3185215"/>
            <a:ext cx="1390650" cy="243785"/>
          </a:xfrm>
          <a:prstGeom prst="rect">
            <a:avLst/>
          </a:prstGeom>
          <a:noFill/>
        </p:spPr>
        <p:txBody>
          <a:bodyPr wrap="square" rtlCol="0">
            <a:spAutoFit/>
          </a:bodyPr>
          <a:lstStyle/>
          <a:p>
            <a:pPr>
              <a:lnSpc>
                <a:spcPct val="80000"/>
              </a:lnSpc>
            </a:pPr>
            <a:r>
              <a:rPr lang="en-US" sz="1200" dirty="0" smtClean="0"/>
              <a:t>(Economic Loss)</a:t>
            </a:r>
          </a:p>
        </p:txBody>
      </p:sp>
      <p:sp>
        <p:nvSpPr>
          <p:cNvPr id="54" name="TextBox 53"/>
          <p:cNvSpPr txBox="1"/>
          <p:nvPr/>
        </p:nvSpPr>
        <p:spPr>
          <a:xfrm>
            <a:off x="3848100" y="2884134"/>
            <a:ext cx="1257300" cy="240066"/>
          </a:xfrm>
          <a:prstGeom prst="rect">
            <a:avLst/>
          </a:prstGeom>
          <a:noFill/>
        </p:spPr>
        <p:txBody>
          <a:bodyPr wrap="square" rtlCol="0">
            <a:spAutoFit/>
          </a:bodyPr>
          <a:lstStyle/>
          <a:p>
            <a:pPr>
              <a:lnSpc>
                <a:spcPct val="80000"/>
              </a:lnSpc>
            </a:pPr>
            <a:r>
              <a:rPr lang="en-US" sz="1200" dirty="0" smtClean="0"/>
              <a:t>(Normal Profit) </a:t>
            </a:r>
            <a:endParaRPr lang="en-US" sz="1200" baseline="-25000" dirty="0" smtClean="0"/>
          </a:p>
        </p:txBody>
      </p:sp>
      <p:cxnSp>
        <p:nvCxnSpPr>
          <p:cNvPr id="55" name="Straight Arrow Connector 54"/>
          <p:cNvCxnSpPr/>
          <p:nvPr/>
        </p:nvCxnSpPr>
        <p:spPr>
          <a:xfrm>
            <a:off x="1854993" y="2682185"/>
            <a:ext cx="195263" cy="1753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8534400" y="1905000"/>
            <a:ext cx="438150" cy="240066"/>
          </a:xfrm>
          <a:prstGeom prst="rect">
            <a:avLst/>
          </a:prstGeom>
          <a:noFill/>
        </p:spPr>
        <p:txBody>
          <a:bodyPr wrap="square" rtlCol="0">
            <a:spAutoFit/>
          </a:bodyPr>
          <a:lstStyle/>
          <a:p>
            <a:pPr>
              <a:lnSpc>
                <a:spcPct val="80000"/>
              </a:lnSpc>
            </a:pPr>
            <a:r>
              <a:rPr lang="en-US" sz="1200" dirty="0" smtClean="0"/>
              <a:t>S</a:t>
            </a:r>
            <a:r>
              <a:rPr lang="en-US" sz="1200" baseline="-25000" dirty="0" smtClean="0"/>
              <a:t>1</a:t>
            </a:r>
          </a:p>
        </p:txBody>
      </p:sp>
      <p:cxnSp>
        <p:nvCxnSpPr>
          <p:cNvPr id="57" name="Straight Connector 56"/>
          <p:cNvCxnSpPr/>
          <p:nvPr/>
        </p:nvCxnSpPr>
        <p:spPr>
          <a:xfrm flipV="1">
            <a:off x="5791200" y="2133600"/>
            <a:ext cx="2819400" cy="2057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3657600" y="2884134"/>
            <a:ext cx="381000" cy="240066"/>
          </a:xfrm>
          <a:prstGeom prst="rect">
            <a:avLst/>
          </a:prstGeom>
          <a:noFill/>
        </p:spPr>
        <p:txBody>
          <a:bodyPr wrap="square" rtlCol="0">
            <a:spAutoFit/>
          </a:bodyPr>
          <a:lstStyle/>
          <a:p>
            <a:pPr>
              <a:lnSpc>
                <a:spcPct val="80000"/>
              </a:lnSpc>
            </a:pPr>
            <a:r>
              <a:rPr lang="en-US" sz="1200" dirty="0" smtClean="0"/>
              <a:t>D</a:t>
            </a:r>
            <a:r>
              <a:rPr lang="en-US" sz="1200" baseline="-25000" dirty="0" smtClean="0"/>
              <a:t>1</a:t>
            </a:r>
          </a:p>
        </p:txBody>
      </p:sp>
      <p:sp>
        <p:nvSpPr>
          <p:cNvPr id="65" name="Straight Connector 64"/>
          <p:cNvSpPr/>
          <p:nvPr/>
        </p:nvSpPr>
        <p:spPr>
          <a:xfrm>
            <a:off x="685800" y="2971800"/>
            <a:ext cx="297180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6" name="TextBox 65"/>
          <p:cNvSpPr txBox="1"/>
          <p:nvPr/>
        </p:nvSpPr>
        <p:spPr>
          <a:xfrm>
            <a:off x="304800" y="2819400"/>
            <a:ext cx="381000" cy="243785"/>
          </a:xfrm>
          <a:prstGeom prst="rect">
            <a:avLst/>
          </a:prstGeom>
          <a:noFill/>
        </p:spPr>
        <p:txBody>
          <a:bodyPr wrap="square" rtlCol="0">
            <a:spAutoFit/>
          </a:bodyPr>
          <a:lstStyle/>
          <a:p>
            <a:pPr>
              <a:lnSpc>
                <a:spcPct val="80000"/>
              </a:lnSpc>
            </a:pPr>
            <a:r>
              <a:rPr lang="en-US" sz="1200" dirty="0" smtClean="0"/>
              <a:t>P</a:t>
            </a:r>
            <a:r>
              <a:rPr lang="en-US" sz="1200" baseline="-25000" dirty="0"/>
              <a:t>1</a:t>
            </a:r>
            <a:endParaRPr lang="en-US" sz="1200" baseline="-25000" dirty="0" smtClean="0"/>
          </a:p>
        </p:txBody>
      </p:sp>
      <p:sp>
        <p:nvSpPr>
          <p:cNvPr id="67" name="Straight Connector 66"/>
          <p:cNvSpPr/>
          <p:nvPr/>
        </p:nvSpPr>
        <p:spPr>
          <a:xfrm>
            <a:off x="5257800" y="2971800"/>
            <a:ext cx="2209800" cy="0"/>
          </a:xfrm>
          <a:prstGeom prst="line">
            <a:avLst/>
          </a:prstGeom>
          <a:ln cmpd="sng">
            <a:solidFill>
              <a:schemeClr val="accent6"/>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9" name="TextBox 68"/>
          <p:cNvSpPr txBox="1"/>
          <p:nvPr/>
        </p:nvSpPr>
        <p:spPr>
          <a:xfrm>
            <a:off x="3848100" y="2884134"/>
            <a:ext cx="1257300" cy="240066"/>
          </a:xfrm>
          <a:prstGeom prst="rect">
            <a:avLst/>
          </a:prstGeom>
          <a:noFill/>
        </p:spPr>
        <p:txBody>
          <a:bodyPr wrap="square" rtlCol="0">
            <a:spAutoFit/>
          </a:bodyPr>
          <a:lstStyle/>
          <a:p>
            <a:pPr>
              <a:lnSpc>
                <a:spcPct val="80000"/>
              </a:lnSpc>
            </a:pPr>
            <a:r>
              <a:rPr lang="en-US" sz="1200" dirty="0" smtClean="0"/>
              <a:t>(Normal Profit) </a:t>
            </a:r>
            <a:endParaRPr lang="en-US" sz="1200" baseline="-25000" dirty="0" smtClean="0"/>
          </a:p>
        </p:txBody>
      </p:sp>
      <p:grpSp>
        <p:nvGrpSpPr>
          <p:cNvPr id="3" name="Group 2"/>
          <p:cNvGrpSpPr/>
          <p:nvPr/>
        </p:nvGrpSpPr>
        <p:grpSpPr>
          <a:xfrm>
            <a:off x="304800" y="1447800"/>
            <a:ext cx="8420100" cy="2438400"/>
            <a:chOff x="457200" y="1600200"/>
            <a:chExt cx="8420100" cy="2438400"/>
          </a:xfrm>
        </p:grpSpPr>
        <p:sp>
          <p:nvSpPr>
            <p:cNvPr id="63" name="TextBox 62"/>
            <p:cNvSpPr txBox="1"/>
            <p:nvPr/>
          </p:nvSpPr>
          <p:spPr>
            <a:xfrm>
              <a:off x="8458200" y="1600200"/>
              <a:ext cx="419100" cy="243785"/>
            </a:xfrm>
            <a:prstGeom prst="rect">
              <a:avLst/>
            </a:prstGeom>
            <a:noFill/>
          </p:spPr>
          <p:txBody>
            <a:bodyPr wrap="square" rtlCol="0">
              <a:spAutoFit/>
            </a:bodyPr>
            <a:lstStyle/>
            <a:p>
              <a:pPr>
                <a:lnSpc>
                  <a:spcPct val="80000"/>
                </a:lnSpc>
              </a:pPr>
              <a:r>
                <a:rPr lang="en-US" sz="1200" dirty="0" smtClean="0"/>
                <a:t>S</a:t>
              </a:r>
              <a:r>
                <a:rPr lang="en-US" sz="1200" baseline="-25000" dirty="0" smtClean="0"/>
                <a:t>0</a:t>
              </a:r>
            </a:p>
          </p:txBody>
        </p:sp>
        <p:sp>
          <p:nvSpPr>
            <p:cNvPr id="70" name="TextBox 69"/>
            <p:cNvSpPr txBox="1"/>
            <p:nvPr/>
          </p:nvSpPr>
          <p:spPr>
            <a:xfrm>
              <a:off x="3810000" y="2728015"/>
              <a:ext cx="381000" cy="243785"/>
            </a:xfrm>
            <a:prstGeom prst="rect">
              <a:avLst/>
            </a:prstGeom>
            <a:noFill/>
          </p:spPr>
          <p:txBody>
            <a:bodyPr wrap="square" rtlCol="0">
              <a:spAutoFit/>
            </a:bodyPr>
            <a:lstStyle/>
            <a:p>
              <a:pPr>
                <a:lnSpc>
                  <a:spcPct val="80000"/>
                </a:lnSpc>
              </a:pPr>
              <a:r>
                <a:rPr lang="en-US" sz="1200" dirty="0" smtClean="0"/>
                <a:t>D</a:t>
              </a:r>
              <a:r>
                <a:rPr lang="en-US" sz="1200" baseline="-25000" dirty="0" smtClean="0"/>
                <a:t>0</a:t>
              </a:r>
            </a:p>
          </p:txBody>
        </p:sp>
        <p:sp>
          <p:nvSpPr>
            <p:cNvPr id="71" name="TextBox 70"/>
            <p:cNvSpPr txBox="1"/>
            <p:nvPr/>
          </p:nvSpPr>
          <p:spPr>
            <a:xfrm>
              <a:off x="457200" y="2667000"/>
              <a:ext cx="381000" cy="243785"/>
            </a:xfrm>
            <a:prstGeom prst="rect">
              <a:avLst/>
            </a:prstGeom>
            <a:noFill/>
          </p:spPr>
          <p:txBody>
            <a:bodyPr wrap="square" rtlCol="0">
              <a:spAutoFit/>
            </a:bodyPr>
            <a:lstStyle/>
            <a:p>
              <a:pPr>
                <a:lnSpc>
                  <a:spcPct val="80000"/>
                </a:lnSpc>
              </a:pPr>
              <a:r>
                <a:rPr lang="en-US" sz="1200" dirty="0" smtClean="0"/>
                <a:t>P</a:t>
              </a:r>
              <a:r>
                <a:rPr lang="en-US" sz="1200" baseline="-25000" dirty="0" smtClean="0"/>
                <a:t>0</a:t>
              </a:r>
            </a:p>
          </p:txBody>
        </p:sp>
        <p:sp>
          <p:nvSpPr>
            <p:cNvPr id="75" name="Straight Connector 74"/>
            <p:cNvSpPr/>
            <p:nvPr/>
          </p:nvSpPr>
          <p:spPr>
            <a:xfrm>
              <a:off x="838200" y="2819400"/>
              <a:ext cx="2971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78" name="Straight Connector 77"/>
            <p:cNvCxnSpPr/>
            <p:nvPr/>
          </p:nvCxnSpPr>
          <p:spPr>
            <a:xfrm flipV="1">
              <a:off x="5486400" y="1828800"/>
              <a:ext cx="3048000" cy="22098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9" name="Straight Connector 78"/>
            <p:cNvSpPr/>
            <p:nvPr/>
          </p:nvSpPr>
          <p:spPr>
            <a:xfrm>
              <a:off x="5410200" y="2819400"/>
              <a:ext cx="1752600"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0" name="Rectangle 79"/>
            <p:cNvSpPr/>
            <p:nvPr/>
          </p:nvSpPr>
          <p:spPr>
            <a:xfrm>
              <a:off x="3993800" y="2728015"/>
              <a:ext cx="1264000" cy="243785"/>
            </a:xfrm>
            <a:prstGeom prst="rect">
              <a:avLst/>
            </a:prstGeom>
          </p:spPr>
          <p:txBody>
            <a:bodyPr wrap="none">
              <a:spAutoFit/>
            </a:bodyPr>
            <a:lstStyle/>
            <a:p>
              <a:pPr lvl="0">
                <a:lnSpc>
                  <a:spcPct val="80000"/>
                </a:lnSpc>
              </a:pPr>
              <a:r>
                <a:rPr lang="en-US" sz="1200" dirty="0" smtClean="0">
                  <a:solidFill>
                    <a:prstClr val="black"/>
                  </a:solidFill>
                </a:rPr>
                <a:t>(Economic </a:t>
              </a:r>
              <a:r>
                <a:rPr lang="en-US" sz="1200" dirty="0">
                  <a:solidFill>
                    <a:prstClr val="black"/>
                  </a:solidFill>
                </a:rPr>
                <a:t>Profit)</a:t>
              </a:r>
              <a:endParaRPr lang="en-US" sz="1200" baseline="-25000" dirty="0">
                <a:solidFill>
                  <a:prstClr val="black"/>
                </a:solidFill>
              </a:endParaRPr>
            </a:p>
          </p:txBody>
        </p:sp>
        <p:cxnSp>
          <p:nvCxnSpPr>
            <p:cNvPr id="81" name="Straight Arrow Connector 80"/>
            <p:cNvCxnSpPr/>
            <p:nvPr/>
          </p:nvCxnSpPr>
          <p:spPr>
            <a:xfrm>
              <a:off x="2007393" y="2834585"/>
              <a:ext cx="195263" cy="1753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85" name="Rectangle 84"/>
          <p:cNvSpPr/>
          <p:nvPr/>
        </p:nvSpPr>
        <p:spPr>
          <a:xfrm>
            <a:off x="4038601" y="228600"/>
            <a:ext cx="4800600" cy="707886"/>
          </a:xfrm>
          <a:prstGeom prst="rect">
            <a:avLst/>
          </a:prstGeom>
        </p:spPr>
        <p:txBody>
          <a:bodyPr wrap="square">
            <a:spAutoFit/>
          </a:bodyPr>
          <a:lstStyle/>
          <a:p>
            <a:r>
              <a:rPr lang="en-US" sz="4000" dirty="0" smtClean="0">
                <a:solidFill>
                  <a:schemeClr val="bg1">
                    <a:lumMod val="50000"/>
                  </a:schemeClr>
                </a:solidFill>
                <a:latin typeface="+mn-lt"/>
              </a:rPr>
              <a:t>Long-run Equilibrium</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231057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fade">
                                      <p:cBhvr>
                                        <p:cTn id="12" dur="50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 calcmode="lin" valueType="num">
                                      <p:cBhvr additive="base">
                                        <p:cTn id="17" dur="500" fill="hold"/>
                                        <p:tgtEl>
                                          <p:spTgt spid="40"/>
                                        </p:tgtEl>
                                        <p:attrNameLst>
                                          <p:attrName>ppt_x</p:attrName>
                                        </p:attrNameLst>
                                      </p:cBhvr>
                                      <p:tavLst>
                                        <p:tav tm="0">
                                          <p:val>
                                            <p:strVal val="1+#ppt_w/2"/>
                                          </p:val>
                                        </p:tav>
                                        <p:tav tm="100000">
                                          <p:val>
                                            <p:strVal val="#ppt_x"/>
                                          </p:val>
                                        </p:tav>
                                      </p:tavLst>
                                    </p:anim>
                                    <p:anim calcmode="lin" valueType="num">
                                      <p:cBhvr additive="base">
                                        <p:cTn id="18" dur="500" fill="hold"/>
                                        <p:tgtEl>
                                          <p:spTgt spid="4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59"/>
                                        </p:tgtEl>
                                        <p:attrNameLst>
                                          <p:attrName>style.visibility</p:attrName>
                                        </p:attrNameLst>
                                      </p:cBhvr>
                                      <p:to>
                                        <p:strVal val="visible"/>
                                      </p:to>
                                    </p:set>
                                    <p:anim calcmode="lin" valueType="num">
                                      <p:cBhvr additive="base">
                                        <p:cTn id="21" dur="500" fill="hold"/>
                                        <p:tgtEl>
                                          <p:spTgt spid="59"/>
                                        </p:tgtEl>
                                        <p:attrNameLst>
                                          <p:attrName>ppt_x</p:attrName>
                                        </p:attrNameLst>
                                      </p:cBhvr>
                                      <p:tavLst>
                                        <p:tav tm="0">
                                          <p:val>
                                            <p:strVal val="1+#ppt_w/2"/>
                                          </p:val>
                                        </p:tav>
                                        <p:tav tm="100000">
                                          <p:val>
                                            <p:strVal val="#ppt_x"/>
                                          </p:val>
                                        </p:tav>
                                      </p:tavLst>
                                    </p:anim>
                                    <p:anim calcmode="lin" valueType="num">
                                      <p:cBhvr additive="base">
                                        <p:cTn id="22" dur="500" fill="hold"/>
                                        <p:tgtEl>
                                          <p:spTgt spid="59"/>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anim calcmode="lin" valueType="num">
                                      <p:cBhvr additive="base">
                                        <p:cTn id="25" dur="500" fill="hold"/>
                                        <p:tgtEl>
                                          <p:spTgt spid="30"/>
                                        </p:tgtEl>
                                        <p:attrNameLst>
                                          <p:attrName>ppt_x</p:attrName>
                                        </p:attrNameLst>
                                      </p:cBhvr>
                                      <p:tavLst>
                                        <p:tav tm="0">
                                          <p:val>
                                            <p:strVal val="1+#ppt_w/2"/>
                                          </p:val>
                                        </p:tav>
                                        <p:tav tm="100000">
                                          <p:val>
                                            <p:strVal val="#ppt_x"/>
                                          </p:val>
                                        </p:tav>
                                      </p:tavLst>
                                    </p:anim>
                                    <p:anim calcmode="lin" valueType="num">
                                      <p:cBhvr additive="base">
                                        <p:cTn id="26" dur="500" fill="hold"/>
                                        <p:tgtEl>
                                          <p:spTgt spid="30"/>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90"/>
                                        </p:tgtEl>
                                        <p:attrNameLst>
                                          <p:attrName>style.visibility</p:attrName>
                                        </p:attrNameLst>
                                      </p:cBhvr>
                                      <p:to>
                                        <p:strVal val="visible"/>
                                      </p:to>
                                    </p:set>
                                    <p:anim calcmode="lin" valueType="num">
                                      <p:cBhvr additive="base">
                                        <p:cTn id="29" dur="500" fill="hold"/>
                                        <p:tgtEl>
                                          <p:spTgt spid="90"/>
                                        </p:tgtEl>
                                        <p:attrNameLst>
                                          <p:attrName>ppt_x</p:attrName>
                                        </p:attrNameLst>
                                      </p:cBhvr>
                                      <p:tavLst>
                                        <p:tav tm="0">
                                          <p:val>
                                            <p:strVal val="1+#ppt_w/2"/>
                                          </p:val>
                                        </p:tav>
                                        <p:tav tm="100000">
                                          <p:val>
                                            <p:strVal val="#ppt_x"/>
                                          </p:val>
                                        </p:tav>
                                      </p:tavLst>
                                    </p:anim>
                                    <p:anim calcmode="lin" valueType="num">
                                      <p:cBhvr additive="base">
                                        <p:cTn id="30" dur="500" fill="hold"/>
                                        <p:tgtEl>
                                          <p:spTgt spid="90"/>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1"/>
                                        </p:tgtEl>
                                        <p:attrNameLst>
                                          <p:attrName>style.visibility</p:attrName>
                                        </p:attrNameLst>
                                      </p:cBhvr>
                                      <p:to>
                                        <p:strVal val="visible"/>
                                      </p:to>
                                    </p:set>
                                    <p:animEffect transition="in" filter="fade">
                                      <p:cBhvr>
                                        <p:cTn id="40" dur="500"/>
                                        <p:tgtEl>
                                          <p:spTgt spid="9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0"/>
                                        </p:tgtEl>
                                        <p:attrNameLst>
                                          <p:attrName>style.visibility</p:attrName>
                                        </p:attrNameLst>
                                      </p:cBhvr>
                                      <p:to>
                                        <p:strVal val="visible"/>
                                      </p:to>
                                    </p:set>
                                    <p:animEffect transition="in" filter="fade">
                                      <p:cBhvr>
                                        <p:cTn id="43" dur="500"/>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0"/>
                                        </p:tgtEl>
                                        <p:attrNameLst>
                                          <p:attrName>style.visibility</p:attrName>
                                        </p:attrNameLst>
                                      </p:cBhvr>
                                      <p:to>
                                        <p:strVal val="visible"/>
                                      </p:to>
                                    </p:set>
                                    <p:anim calcmode="lin" valueType="num">
                                      <p:cBhvr additive="base">
                                        <p:cTn id="48" dur="500" fill="hold"/>
                                        <p:tgtEl>
                                          <p:spTgt spid="60"/>
                                        </p:tgtEl>
                                        <p:attrNameLst>
                                          <p:attrName>ppt_x</p:attrName>
                                        </p:attrNameLst>
                                      </p:cBhvr>
                                      <p:tavLst>
                                        <p:tav tm="0">
                                          <p:val>
                                            <p:strVal val="1+#ppt_w/2"/>
                                          </p:val>
                                        </p:tav>
                                        <p:tav tm="100000">
                                          <p:val>
                                            <p:strVal val="#ppt_x"/>
                                          </p:val>
                                        </p:tav>
                                      </p:tavLst>
                                    </p:anim>
                                    <p:anim calcmode="lin" valueType="num">
                                      <p:cBhvr additive="base">
                                        <p:cTn id="49" dur="500" fill="hold"/>
                                        <p:tgtEl>
                                          <p:spTgt spid="60"/>
                                        </p:tgtEl>
                                        <p:attrNameLst>
                                          <p:attrName>ppt_y</p:attrName>
                                        </p:attrNameLst>
                                      </p:cBhvr>
                                      <p:tavLst>
                                        <p:tav tm="0">
                                          <p:val>
                                            <p:strVal val="#ppt_y"/>
                                          </p:val>
                                        </p:tav>
                                        <p:tav tm="100000">
                                          <p:val>
                                            <p:strVal val="#ppt_y"/>
                                          </p:val>
                                        </p:tav>
                                      </p:tavLst>
                                    </p:anim>
                                  </p:childTnLst>
                                </p:cTn>
                              </p:par>
                              <p:par>
                                <p:cTn id="50" presetID="2" presetClass="entr" presetSubtype="2" fill="hold" grpId="0" nodeType="withEffect">
                                  <p:stCondLst>
                                    <p:cond delay="0"/>
                                  </p:stCondLst>
                                  <p:childTnLst>
                                    <p:set>
                                      <p:cBhvr>
                                        <p:cTn id="51" dur="1" fill="hold">
                                          <p:stCondLst>
                                            <p:cond delay="0"/>
                                          </p:stCondLst>
                                        </p:cTn>
                                        <p:tgtEl>
                                          <p:spTgt spid="35"/>
                                        </p:tgtEl>
                                        <p:attrNameLst>
                                          <p:attrName>style.visibility</p:attrName>
                                        </p:attrNameLst>
                                      </p:cBhvr>
                                      <p:to>
                                        <p:strVal val="visible"/>
                                      </p:to>
                                    </p:set>
                                    <p:anim calcmode="lin" valueType="num">
                                      <p:cBhvr additive="base">
                                        <p:cTn id="52" dur="500" fill="hold"/>
                                        <p:tgtEl>
                                          <p:spTgt spid="35"/>
                                        </p:tgtEl>
                                        <p:attrNameLst>
                                          <p:attrName>ppt_x</p:attrName>
                                        </p:attrNameLst>
                                      </p:cBhvr>
                                      <p:tavLst>
                                        <p:tav tm="0">
                                          <p:val>
                                            <p:strVal val="1+#ppt_w/2"/>
                                          </p:val>
                                        </p:tav>
                                        <p:tav tm="100000">
                                          <p:val>
                                            <p:strVal val="#ppt_x"/>
                                          </p:val>
                                        </p:tav>
                                      </p:tavLst>
                                    </p:anim>
                                    <p:anim calcmode="lin" valueType="num">
                                      <p:cBhvr additive="base">
                                        <p:cTn id="53" dur="500" fill="hold"/>
                                        <p:tgtEl>
                                          <p:spTgt spid="35"/>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31"/>
                                        </p:tgtEl>
                                        <p:attrNameLst>
                                          <p:attrName>style.visibility</p:attrName>
                                        </p:attrNameLst>
                                      </p:cBhvr>
                                      <p:to>
                                        <p:strVal val="visible"/>
                                      </p:to>
                                    </p:set>
                                    <p:anim calcmode="lin" valueType="num">
                                      <p:cBhvr additive="base">
                                        <p:cTn id="56" dur="500" fill="hold"/>
                                        <p:tgtEl>
                                          <p:spTgt spid="31"/>
                                        </p:tgtEl>
                                        <p:attrNameLst>
                                          <p:attrName>ppt_x</p:attrName>
                                        </p:attrNameLst>
                                      </p:cBhvr>
                                      <p:tavLst>
                                        <p:tav tm="0">
                                          <p:val>
                                            <p:strVal val="1+#ppt_w/2"/>
                                          </p:val>
                                        </p:tav>
                                        <p:tav tm="100000">
                                          <p:val>
                                            <p:strVal val="#ppt_x"/>
                                          </p:val>
                                        </p:tav>
                                      </p:tavLst>
                                    </p:anim>
                                    <p:anim calcmode="lin" valueType="num">
                                      <p:cBhvr additive="base">
                                        <p:cTn id="57" dur="500" fill="hold"/>
                                        <p:tgtEl>
                                          <p:spTgt spid="31"/>
                                        </p:tgtEl>
                                        <p:attrNameLst>
                                          <p:attrName>ppt_y</p:attrName>
                                        </p:attrNameLst>
                                      </p:cBhvr>
                                      <p:tavLst>
                                        <p:tav tm="0">
                                          <p:val>
                                            <p:strVal val="#ppt_y"/>
                                          </p:val>
                                        </p:tav>
                                        <p:tav tm="100000">
                                          <p:val>
                                            <p:strVal val="#ppt_y"/>
                                          </p:val>
                                        </p:tav>
                                      </p:tavLst>
                                    </p:anim>
                                  </p:childTnLst>
                                </p:cTn>
                              </p:par>
                              <p:par>
                                <p:cTn id="58" presetID="2" presetClass="entr" presetSubtype="2" fill="hold" grpId="0" nodeType="withEffect">
                                  <p:stCondLst>
                                    <p:cond delay="0"/>
                                  </p:stCondLst>
                                  <p:childTnLst>
                                    <p:set>
                                      <p:cBhvr>
                                        <p:cTn id="59" dur="1" fill="hold">
                                          <p:stCondLst>
                                            <p:cond delay="0"/>
                                          </p:stCondLst>
                                        </p:cTn>
                                        <p:tgtEl>
                                          <p:spTgt spid="94"/>
                                        </p:tgtEl>
                                        <p:attrNameLst>
                                          <p:attrName>style.visibility</p:attrName>
                                        </p:attrNameLst>
                                      </p:cBhvr>
                                      <p:to>
                                        <p:strVal val="visible"/>
                                      </p:to>
                                    </p:set>
                                    <p:anim calcmode="lin" valueType="num">
                                      <p:cBhvr additive="base">
                                        <p:cTn id="60" dur="500" fill="hold"/>
                                        <p:tgtEl>
                                          <p:spTgt spid="94"/>
                                        </p:tgtEl>
                                        <p:attrNameLst>
                                          <p:attrName>ppt_x</p:attrName>
                                        </p:attrNameLst>
                                      </p:cBhvr>
                                      <p:tavLst>
                                        <p:tav tm="0">
                                          <p:val>
                                            <p:strVal val="1+#ppt_w/2"/>
                                          </p:val>
                                        </p:tav>
                                        <p:tav tm="100000">
                                          <p:val>
                                            <p:strVal val="#ppt_x"/>
                                          </p:val>
                                        </p:tav>
                                      </p:tavLst>
                                    </p:anim>
                                    <p:anim calcmode="lin" valueType="num">
                                      <p:cBhvr additive="base">
                                        <p:cTn id="61" dur="500" fill="hold"/>
                                        <p:tgtEl>
                                          <p:spTgt spid="94"/>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55"/>
                                        </p:tgtEl>
                                        <p:attrNameLst>
                                          <p:attrName>style.visibility</p:attrName>
                                        </p:attrNameLst>
                                      </p:cBhvr>
                                      <p:to>
                                        <p:strVal val="visible"/>
                                      </p:to>
                                    </p:set>
                                    <p:animEffect transition="in" filter="fade">
                                      <p:cBhvr>
                                        <p:cTn id="66" dur="500"/>
                                        <p:tgtEl>
                                          <p:spTgt spid="5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500"/>
                                        <p:tgtEl>
                                          <p:spTgt spid="5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40"/>
                                        </p:tgtEl>
                                      </p:cBhvr>
                                    </p:animEffect>
                                    <p:set>
                                      <p:cBhvr>
                                        <p:cTn id="76" dur="1" fill="hold">
                                          <p:stCondLst>
                                            <p:cond delay="499"/>
                                          </p:stCondLst>
                                        </p:cTn>
                                        <p:tgtEl>
                                          <p:spTgt spid="40"/>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59"/>
                                        </p:tgtEl>
                                      </p:cBhvr>
                                    </p:animEffect>
                                    <p:set>
                                      <p:cBhvr>
                                        <p:cTn id="79" dur="1" fill="hold">
                                          <p:stCondLst>
                                            <p:cond delay="499"/>
                                          </p:stCondLst>
                                        </p:cTn>
                                        <p:tgtEl>
                                          <p:spTgt spid="59"/>
                                        </p:tgtEl>
                                        <p:attrNameLst>
                                          <p:attrName>style.visibility</p:attrName>
                                        </p:attrNameLst>
                                      </p:cBhvr>
                                      <p:to>
                                        <p:strVal val="hidden"/>
                                      </p:to>
                                    </p:set>
                                  </p:childTnLst>
                                </p:cTn>
                              </p:par>
                              <p:par>
                                <p:cTn id="80" presetID="10" presetClass="exit" presetSubtype="0" fill="hold" grpId="1" nodeType="withEffect">
                                  <p:stCondLst>
                                    <p:cond delay="0"/>
                                  </p:stCondLst>
                                  <p:childTnLst>
                                    <p:animEffect transition="out" filter="fade">
                                      <p:cBhvr>
                                        <p:cTn id="81" dur="500"/>
                                        <p:tgtEl>
                                          <p:spTgt spid="30"/>
                                        </p:tgtEl>
                                      </p:cBhvr>
                                    </p:animEffect>
                                    <p:set>
                                      <p:cBhvr>
                                        <p:cTn id="82" dur="1" fill="hold">
                                          <p:stCondLst>
                                            <p:cond delay="499"/>
                                          </p:stCondLst>
                                        </p:cTn>
                                        <p:tgtEl>
                                          <p:spTgt spid="30"/>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500"/>
                                        <p:tgtEl>
                                          <p:spTgt spid="90"/>
                                        </p:tgtEl>
                                      </p:cBhvr>
                                    </p:animEffect>
                                    <p:set>
                                      <p:cBhvr>
                                        <p:cTn id="85" dur="1" fill="hold">
                                          <p:stCondLst>
                                            <p:cond delay="499"/>
                                          </p:stCondLst>
                                        </p:cTn>
                                        <p:tgtEl>
                                          <p:spTgt spid="90"/>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2"/>
                                        </p:tgtEl>
                                      </p:cBhvr>
                                    </p:animEffect>
                                    <p:set>
                                      <p:cBhvr>
                                        <p:cTn id="88" dur="1" fill="hold">
                                          <p:stCondLst>
                                            <p:cond delay="499"/>
                                          </p:stCondLst>
                                        </p:cTn>
                                        <p:tgtEl>
                                          <p:spTgt spid="2"/>
                                        </p:tgtEl>
                                        <p:attrNameLst>
                                          <p:attrName>style.visibility</p:attrName>
                                        </p:attrNameLst>
                                      </p:cBhvr>
                                      <p:to>
                                        <p:strVal val="hidden"/>
                                      </p:to>
                                    </p:set>
                                  </p:childTnLst>
                                </p:cTn>
                              </p:par>
                              <p:par>
                                <p:cTn id="89" presetID="10" presetClass="exit" presetSubtype="0" fill="hold" grpId="1" nodeType="withEffect">
                                  <p:stCondLst>
                                    <p:cond delay="0"/>
                                  </p:stCondLst>
                                  <p:childTnLst>
                                    <p:animEffect transition="out" filter="fade">
                                      <p:cBhvr>
                                        <p:cTn id="90" dur="500"/>
                                        <p:tgtEl>
                                          <p:spTgt spid="60"/>
                                        </p:tgtEl>
                                      </p:cBhvr>
                                    </p:animEffect>
                                    <p:set>
                                      <p:cBhvr>
                                        <p:cTn id="91" dur="1" fill="hold">
                                          <p:stCondLst>
                                            <p:cond delay="499"/>
                                          </p:stCondLst>
                                        </p:cTn>
                                        <p:tgtEl>
                                          <p:spTgt spid="60"/>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35"/>
                                        </p:tgtEl>
                                      </p:cBhvr>
                                    </p:animEffect>
                                    <p:set>
                                      <p:cBhvr>
                                        <p:cTn id="94" dur="1" fill="hold">
                                          <p:stCondLst>
                                            <p:cond delay="499"/>
                                          </p:stCondLst>
                                        </p:cTn>
                                        <p:tgtEl>
                                          <p:spTgt spid="35"/>
                                        </p:tgtEl>
                                        <p:attrNameLst>
                                          <p:attrName>style.visibility</p:attrName>
                                        </p:attrNameLst>
                                      </p:cBhvr>
                                      <p:to>
                                        <p:strVal val="hidden"/>
                                      </p:to>
                                    </p:set>
                                  </p:childTnLst>
                                </p:cTn>
                              </p:par>
                              <p:par>
                                <p:cTn id="95" presetID="10" presetClass="exit" presetSubtype="0" fill="hold" grpId="1" nodeType="withEffect">
                                  <p:stCondLst>
                                    <p:cond delay="0"/>
                                  </p:stCondLst>
                                  <p:childTnLst>
                                    <p:animEffect transition="out" filter="fade">
                                      <p:cBhvr>
                                        <p:cTn id="96" dur="500"/>
                                        <p:tgtEl>
                                          <p:spTgt spid="31"/>
                                        </p:tgtEl>
                                      </p:cBhvr>
                                    </p:animEffect>
                                    <p:set>
                                      <p:cBhvr>
                                        <p:cTn id="97" dur="1" fill="hold">
                                          <p:stCondLst>
                                            <p:cond delay="499"/>
                                          </p:stCondLst>
                                        </p:cTn>
                                        <p:tgtEl>
                                          <p:spTgt spid="31"/>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94"/>
                                        </p:tgtEl>
                                      </p:cBhvr>
                                    </p:animEffect>
                                    <p:set>
                                      <p:cBhvr>
                                        <p:cTn id="100" dur="1" fill="hold">
                                          <p:stCondLst>
                                            <p:cond delay="499"/>
                                          </p:stCondLst>
                                        </p:cTn>
                                        <p:tgtEl>
                                          <p:spTgt spid="94"/>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54"/>
                                        </p:tgtEl>
                                      </p:cBhvr>
                                    </p:animEffect>
                                    <p:set>
                                      <p:cBhvr>
                                        <p:cTn id="103" dur="1" fill="hold">
                                          <p:stCondLst>
                                            <p:cond delay="499"/>
                                          </p:stCondLst>
                                        </p:cTn>
                                        <p:tgtEl>
                                          <p:spTgt spid="54"/>
                                        </p:tgtEl>
                                        <p:attrNameLst>
                                          <p:attrName>style.visibility</p:attrName>
                                        </p:attrNameLst>
                                      </p:cBhvr>
                                      <p:to>
                                        <p:strVal val="hidden"/>
                                      </p:to>
                                    </p:set>
                                  </p:childTnLst>
                                </p:cTn>
                              </p:par>
                              <p:par>
                                <p:cTn id="104" presetID="10" presetClass="exit" presetSubtype="0" fill="hold" nodeType="withEffect">
                                  <p:stCondLst>
                                    <p:cond delay="0"/>
                                  </p:stCondLst>
                                  <p:childTnLst>
                                    <p:animEffect transition="out" filter="fade">
                                      <p:cBhvr>
                                        <p:cTn id="105" dur="500"/>
                                        <p:tgtEl>
                                          <p:spTgt spid="55"/>
                                        </p:tgtEl>
                                      </p:cBhvr>
                                    </p:animEffect>
                                    <p:set>
                                      <p:cBhvr>
                                        <p:cTn id="106" dur="1" fill="hold">
                                          <p:stCondLst>
                                            <p:cond delay="499"/>
                                          </p:stCondLst>
                                        </p:cTn>
                                        <p:tgtEl>
                                          <p:spTgt spid="55"/>
                                        </p:tgtEl>
                                        <p:attrNameLst>
                                          <p:attrName>style.visibility</p:attrName>
                                        </p:attrNameLst>
                                      </p:cBhvr>
                                      <p:to>
                                        <p:strVal val="hidden"/>
                                      </p:to>
                                    </p:set>
                                  </p:childTnLst>
                                </p:cTn>
                              </p:par>
                              <p:par>
                                <p:cTn id="107" presetID="10" presetClass="exit" presetSubtype="0" fill="hold" nodeType="withEffect">
                                  <p:stCondLst>
                                    <p:cond delay="0"/>
                                  </p:stCondLst>
                                  <p:childTnLst>
                                    <p:animEffect transition="out" filter="fade">
                                      <p:cBhvr>
                                        <p:cTn id="108" dur="500"/>
                                        <p:tgtEl>
                                          <p:spTgt spid="87"/>
                                        </p:tgtEl>
                                      </p:cBhvr>
                                    </p:animEffect>
                                    <p:set>
                                      <p:cBhvr>
                                        <p:cTn id="109" dur="1" fill="hold">
                                          <p:stCondLst>
                                            <p:cond delay="499"/>
                                          </p:stCondLst>
                                        </p:cTn>
                                        <p:tgtEl>
                                          <p:spTgt spid="87"/>
                                        </p:tgtEl>
                                        <p:attrNameLst>
                                          <p:attrName>style.visibility</p:attrName>
                                        </p:attrNameLst>
                                      </p:cBhvr>
                                      <p:to>
                                        <p:strVal val="hidden"/>
                                      </p:to>
                                    </p:set>
                                  </p:childTnLst>
                                </p:cTn>
                              </p:par>
                              <p:par>
                                <p:cTn id="110" presetID="10" presetClass="exit" presetSubtype="0" fill="hold" grpId="0" nodeType="withEffect">
                                  <p:stCondLst>
                                    <p:cond delay="0"/>
                                  </p:stCondLst>
                                  <p:childTnLst>
                                    <p:animEffect transition="out" filter="fade">
                                      <p:cBhvr>
                                        <p:cTn id="111" dur="500"/>
                                        <p:tgtEl>
                                          <p:spTgt spid="49"/>
                                        </p:tgtEl>
                                      </p:cBhvr>
                                    </p:animEffect>
                                    <p:set>
                                      <p:cBhvr>
                                        <p:cTn id="112" dur="1" fill="hold">
                                          <p:stCondLst>
                                            <p:cond delay="499"/>
                                          </p:stCondLst>
                                        </p:cTn>
                                        <p:tgtEl>
                                          <p:spTgt spid="49"/>
                                        </p:tgtEl>
                                        <p:attrNameLst>
                                          <p:attrName>style.visibility</p:attrName>
                                        </p:attrNameLst>
                                      </p:cBhvr>
                                      <p:to>
                                        <p:strVal val="hidden"/>
                                      </p:to>
                                    </p:set>
                                  </p:childTnLst>
                                </p:cTn>
                              </p:par>
                              <p:par>
                                <p:cTn id="113" presetID="10" presetClass="exit" presetSubtype="0" fill="hold" grpId="1" nodeType="withEffect">
                                  <p:stCondLst>
                                    <p:cond delay="0"/>
                                  </p:stCondLst>
                                  <p:childTnLst>
                                    <p:animEffect transition="out" filter="fade">
                                      <p:cBhvr>
                                        <p:cTn id="114" dur="500"/>
                                        <p:tgtEl>
                                          <p:spTgt spid="50"/>
                                        </p:tgtEl>
                                      </p:cBhvr>
                                    </p:animEffect>
                                    <p:set>
                                      <p:cBhvr>
                                        <p:cTn id="115" dur="1" fill="hold">
                                          <p:stCondLst>
                                            <p:cond delay="499"/>
                                          </p:stCondLst>
                                        </p:cTn>
                                        <p:tgtEl>
                                          <p:spTgt spid="50"/>
                                        </p:tgtEl>
                                        <p:attrNameLst>
                                          <p:attrName>style.visibility</p:attrName>
                                        </p:attrNameLst>
                                      </p:cBhvr>
                                      <p:to>
                                        <p:strVal val="hidden"/>
                                      </p:to>
                                    </p:set>
                                  </p:childTnLst>
                                </p:cTn>
                              </p:par>
                              <p:par>
                                <p:cTn id="116" presetID="10" presetClass="exit" presetSubtype="0" fill="hold" nodeType="withEffect">
                                  <p:stCondLst>
                                    <p:cond delay="0"/>
                                  </p:stCondLst>
                                  <p:childTnLst>
                                    <p:animEffect transition="out" filter="fade">
                                      <p:cBhvr>
                                        <p:cTn id="117" dur="500"/>
                                        <p:tgtEl>
                                          <p:spTgt spid="91"/>
                                        </p:tgtEl>
                                      </p:cBhvr>
                                    </p:animEffect>
                                    <p:set>
                                      <p:cBhvr>
                                        <p:cTn id="118" dur="1" fill="hold">
                                          <p:stCondLst>
                                            <p:cond delay="499"/>
                                          </p:stCondLst>
                                        </p:cTn>
                                        <p:tgtEl>
                                          <p:spTgt spid="91"/>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95"/>
                                        </p:tgtEl>
                                        <p:attrNameLst>
                                          <p:attrName>style.visibility</p:attrName>
                                        </p:attrNameLst>
                                      </p:cBhvr>
                                      <p:to>
                                        <p:strVal val="visible"/>
                                      </p:to>
                                    </p:set>
                                    <p:animEffect transition="in" filter="fade">
                                      <p:cBhvr>
                                        <p:cTn id="123" dur="500"/>
                                        <p:tgtEl>
                                          <p:spTgt spid="95"/>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98"/>
                                        </p:tgtEl>
                                        <p:attrNameLst>
                                          <p:attrName>style.visibility</p:attrName>
                                        </p:attrNameLst>
                                      </p:cBhvr>
                                      <p:to>
                                        <p:strVal val="visible"/>
                                      </p:to>
                                    </p:set>
                                    <p:animEffect transition="in" filter="fade">
                                      <p:cBhvr>
                                        <p:cTn id="126" dur="500"/>
                                        <p:tgtEl>
                                          <p:spTgt spid="98"/>
                                        </p:tgtEl>
                                      </p:cBhvr>
                                    </p:animEffect>
                                  </p:childTnLst>
                                </p:cTn>
                              </p:par>
                            </p:childTnLst>
                          </p:cTn>
                        </p:par>
                      </p:childTnLst>
                    </p:cTn>
                  </p:par>
                  <p:par>
                    <p:cTn id="127" fill="hold">
                      <p:stCondLst>
                        <p:cond delay="indefinite"/>
                      </p:stCondLst>
                      <p:childTnLst>
                        <p:par>
                          <p:cTn id="128" fill="hold">
                            <p:stCondLst>
                              <p:cond delay="0"/>
                            </p:stCondLst>
                            <p:childTnLst>
                              <p:par>
                                <p:cTn id="129" presetID="2" presetClass="entr" presetSubtype="2" fill="hold" grpId="0" nodeType="clickEffect">
                                  <p:stCondLst>
                                    <p:cond delay="0"/>
                                  </p:stCondLst>
                                  <p:childTnLst>
                                    <p:set>
                                      <p:cBhvr>
                                        <p:cTn id="130" dur="1" fill="hold">
                                          <p:stCondLst>
                                            <p:cond delay="0"/>
                                          </p:stCondLst>
                                        </p:cTn>
                                        <p:tgtEl>
                                          <p:spTgt spid="46"/>
                                        </p:tgtEl>
                                        <p:attrNameLst>
                                          <p:attrName>style.visibility</p:attrName>
                                        </p:attrNameLst>
                                      </p:cBhvr>
                                      <p:to>
                                        <p:strVal val="visible"/>
                                      </p:to>
                                    </p:set>
                                    <p:anim calcmode="lin" valueType="num">
                                      <p:cBhvr additive="base">
                                        <p:cTn id="131" dur="500" fill="hold"/>
                                        <p:tgtEl>
                                          <p:spTgt spid="46"/>
                                        </p:tgtEl>
                                        <p:attrNameLst>
                                          <p:attrName>ppt_x</p:attrName>
                                        </p:attrNameLst>
                                      </p:cBhvr>
                                      <p:tavLst>
                                        <p:tav tm="0">
                                          <p:val>
                                            <p:strVal val="1+#ppt_w/2"/>
                                          </p:val>
                                        </p:tav>
                                        <p:tav tm="100000">
                                          <p:val>
                                            <p:strVal val="#ppt_x"/>
                                          </p:val>
                                        </p:tav>
                                      </p:tavLst>
                                    </p:anim>
                                    <p:anim calcmode="lin" valueType="num">
                                      <p:cBhvr additive="base">
                                        <p:cTn id="132" dur="500" fill="hold"/>
                                        <p:tgtEl>
                                          <p:spTgt spid="46"/>
                                        </p:tgtEl>
                                        <p:attrNameLst>
                                          <p:attrName>ppt_y</p:attrName>
                                        </p:attrNameLst>
                                      </p:cBhvr>
                                      <p:tavLst>
                                        <p:tav tm="0">
                                          <p:val>
                                            <p:strVal val="#ppt_y"/>
                                          </p:val>
                                        </p:tav>
                                        <p:tav tm="100000">
                                          <p:val>
                                            <p:strVal val="#ppt_y"/>
                                          </p:val>
                                        </p:tav>
                                      </p:tavLst>
                                    </p:anim>
                                  </p:childTnLst>
                                </p:cTn>
                              </p:par>
                              <p:par>
                                <p:cTn id="133" presetID="2" presetClass="entr" presetSubtype="2" fill="hold" grpId="0" nodeType="withEffect">
                                  <p:stCondLst>
                                    <p:cond delay="0"/>
                                  </p:stCondLst>
                                  <p:childTnLst>
                                    <p:set>
                                      <p:cBhvr>
                                        <p:cTn id="134" dur="1" fill="hold">
                                          <p:stCondLst>
                                            <p:cond delay="0"/>
                                          </p:stCondLst>
                                        </p:cTn>
                                        <p:tgtEl>
                                          <p:spTgt spid="36"/>
                                        </p:tgtEl>
                                        <p:attrNameLst>
                                          <p:attrName>style.visibility</p:attrName>
                                        </p:attrNameLst>
                                      </p:cBhvr>
                                      <p:to>
                                        <p:strVal val="visible"/>
                                      </p:to>
                                    </p:set>
                                    <p:anim calcmode="lin" valueType="num">
                                      <p:cBhvr additive="base">
                                        <p:cTn id="135" dur="500" fill="hold"/>
                                        <p:tgtEl>
                                          <p:spTgt spid="36"/>
                                        </p:tgtEl>
                                        <p:attrNameLst>
                                          <p:attrName>ppt_x</p:attrName>
                                        </p:attrNameLst>
                                      </p:cBhvr>
                                      <p:tavLst>
                                        <p:tav tm="0">
                                          <p:val>
                                            <p:strVal val="1+#ppt_w/2"/>
                                          </p:val>
                                        </p:tav>
                                        <p:tav tm="100000">
                                          <p:val>
                                            <p:strVal val="#ppt_x"/>
                                          </p:val>
                                        </p:tav>
                                      </p:tavLst>
                                    </p:anim>
                                    <p:anim calcmode="lin" valueType="num">
                                      <p:cBhvr additive="base">
                                        <p:cTn id="136" dur="500" fill="hold"/>
                                        <p:tgtEl>
                                          <p:spTgt spid="36"/>
                                        </p:tgtEl>
                                        <p:attrNameLst>
                                          <p:attrName>ppt_y</p:attrName>
                                        </p:attrNameLst>
                                      </p:cBhvr>
                                      <p:tavLst>
                                        <p:tav tm="0">
                                          <p:val>
                                            <p:strVal val="#ppt_y"/>
                                          </p:val>
                                        </p:tav>
                                        <p:tav tm="100000">
                                          <p:val>
                                            <p:strVal val="#ppt_y"/>
                                          </p:val>
                                        </p:tav>
                                      </p:tavLst>
                                    </p:anim>
                                  </p:childTnLst>
                                </p:cTn>
                              </p:par>
                              <p:par>
                                <p:cTn id="137" presetID="2" presetClass="entr" presetSubtype="2" fill="hold" grpId="0" nodeType="withEffect">
                                  <p:stCondLst>
                                    <p:cond delay="0"/>
                                  </p:stCondLst>
                                  <p:childTnLst>
                                    <p:set>
                                      <p:cBhvr>
                                        <p:cTn id="138" dur="1" fill="hold">
                                          <p:stCondLst>
                                            <p:cond delay="0"/>
                                          </p:stCondLst>
                                        </p:cTn>
                                        <p:tgtEl>
                                          <p:spTgt spid="32"/>
                                        </p:tgtEl>
                                        <p:attrNameLst>
                                          <p:attrName>style.visibility</p:attrName>
                                        </p:attrNameLst>
                                      </p:cBhvr>
                                      <p:to>
                                        <p:strVal val="visible"/>
                                      </p:to>
                                    </p:set>
                                    <p:anim calcmode="lin" valueType="num">
                                      <p:cBhvr additive="base">
                                        <p:cTn id="139" dur="500" fill="hold"/>
                                        <p:tgtEl>
                                          <p:spTgt spid="32"/>
                                        </p:tgtEl>
                                        <p:attrNameLst>
                                          <p:attrName>ppt_x</p:attrName>
                                        </p:attrNameLst>
                                      </p:cBhvr>
                                      <p:tavLst>
                                        <p:tav tm="0">
                                          <p:val>
                                            <p:strVal val="1+#ppt_w/2"/>
                                          </p:val>
                                        </p:tav>
                                        <p:tav tm="100000">
                                          <p:val>
                                            <p:strVal val="#ppt_x"/>
                                          </p:val>
                                        </p:tav>
                                      </p:tavLst>
                                    </p:anim>
                                    <p:anim calcmode="lin" valueType="num">
                                      <p:cBhvr additive="base">
                                        <p:cTn id="140" dur="500" fill="hold"/>
                                        <p:tgtEl>
                                          <p:spTgt spid="32"/>
                                        </p:tgtEl>
                                        <p:attrNameLst>
                                          <p:attrName>ppt_y</p:attrName>
                                        </p:attrNameLst>
                                      </p:cBhvr>
                                      <p:tavLst>
                                        <p:tav tm="0">
                                          <p:val>
                                            <p:strVal val="#ppt_y"/>
                                          </p:val>
                                        </p:tav>
                                        <p:tav tm="100000">
                                          <p:val>
                                            <p:strVal val="#ppt_y"/>
                                          </p:val>
                                        </p:tav>
                                      </p:tavLst>
                                    </p:anim>
                                  </p:childTnLst>
                                </p:cTn>
                              </p:par>
                              <p:par>
                                <p:cTn id="141" presetID="2" presetClass="entr" presetSubtype="2" fill="hold" grpId="0" nodeType="withEffect">
                                  <p:stCondLst>
                                    <p:cond delay="0"/>
                                  </p:stCondLst>
                                  <p:childTnLst>
                                    <p:set>
                                      <p:cBhvr>
                                        <p:cTn id="142" dur="1" fill="hold">
                                          <p:stCondLst>
                                            <p:cond delay="0"/>
                                          </p:stCondLst>
                                        </p:cTn>
                                        <p:tgtEl>
                                          <p:spTgt spid="99"/>
                                        </p:tgtEl>
                                        <p:attrNameLst>
                                          <p:attrName>style.visibility</p:attrName>
                                        </p:attrNameLst>
                                      </p:cBhvr>
                                      <p:to>
                                        <p:strVal val="visible"/>
                                      </p:to>
                                    </p:set>
                                    <p:anim calcmode="lin" valueType="num">
                                      <p:cBhvr additive="base">
                                        <p:cTn id="143" dur="500" fill="hold"/>
                                        <p:tgtEl>
                                          <p:spTgt spid="99"/>
                                        </p:tgtEl>
                                        <p:attrNameLst>
                                          <p:attrName>ppt_x</p:attrName>
                                        </p:attrNameLst>
                                      </p:cBhvr>
                                      <p:tavLst>
                                        <p:tav tm="0">
                                          <p:val>
                                            <p:strVal val="1+#ppt_w/2"/>
                                          </p:val>
                                        </p:tav>
                                        <p:tav tm="100000">
                                          <p:val>
                                            <p:strVal val="#ppt_x"/>
                                          </p:val>
                                        </p:tav>
                                      </p:tavLst>
                                    </p:anim>
                                    <p:anim calcmode="lin" valueType="num">
                                      <p:cBhvr additive="base">
                                        <p:cTn id="144"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51"/>
                                        </p:tgtEl>
                                        <p:attrNameLst>
                                          <p:attrName>style.visibility</p:attrName>
                                        </p:attrNameLst>
                                      </p:cBhvr>
                                      <p:to>
                                        <p:strVal val="visible"/>
                                      </p:to>
                                    </p:set>
                                    <p:animEffect transition="in" filter="fade">
                                      <p:cBhvr>
                                        <p:cTn id="149" dur="500"/>
                                        <p:tgtEl>
                                          <p:spTgt spid="51"/>
                                        </p:tgtEl>
                                      </p:cBhvr>
                                    </p:animEffect>
                                  </p:childTnLst>
                                </p:cTn>
                              </p:par>
                            </p:childTnLst>
                          </p:cTn>
                        </p:par>
                      </p:childTnLst>
                    </p:cTn>
                  </p:par>
                  <p:par>
                    <p:cTn id="150" fill="hold">
                      <p:stCondLst>
                        <p:cond delay="indefinite"/>
                      </p:stCondLst>
                      <p:childTnLst>
                        <p:par>
                          <p:cTn id="151" fill="hold">
                            <p:stCondLst>
                              <p:cond delay="0"/>
                            </p:stCondLst>
                            <p:childTnLst>
                              <p:par>
                                <p:cTn id="152" presetID="10" presetClass="entr" presetSubtype="0" fill="hold" nodeType="clickEffect">
                                  <p:stCondLst>
                                    <p:cond delay="0"/>
                                  </p:stCondLst>
                                  <p:childTnLst>
                                    <p:set>
                                      <p:cBhvr>
                                        <p:cTn id="153" dur="1" fill="hold">
                                          <p:stCondLst>
                                            <p:cond delay="0"/>
                                          </p:stCondLst>
                                        </p:cTn>
                                        <p:tgtEl>
                                          <p:spTgt spid="57"/>
                                        </p:tgtEl>
                                        <p:attrNameLst>
                                          <p:attrName>style.visibility</p:attrName>
                                        </p:attrNameLst>
                                      </p:cBhvr>
                                      <p:to>
                                        <p:strVal val="visible"/>
                                      </p:to>
                                    </p:set>
                                    <p:animEffect transition="in" filter="fade">
                                      <p:cBhvr>
                                        <p:cTn id="154" dur="500"/>
                                        <p:tgtEl>
                                          <p:spTgt spid="57"/>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56"/>
                                        </p:tgtEl>
                                        <p:attrNameLst>
                                          <p:attrName>style.visibility</p:attrName>
                                        </p:attrNameLst>
                                      </p:cBhvr>
                                      <p:to>
                                        <p:strVal val="visible"/>
                                      </p:to>
                                    </p:set>
                                    <p:animEffect transition="in" filter="fade">
                                      <p:cBhvr>
                                        <p:cTn id="157" dur="500"/>
                                        <p:tgtEl>
                                          <p:spTgt spid="56"/>
                                        </p:tgtEl>
                                      </p:cBhvr>
                                    </p:animEffect>
                                  </p:childTnLst>
                                </p:cTn>
                              </p:par>
                            </p:childTnLst>
                          </p:cTn>
                        </p:par>
                      </p:childTnLst>
                    </p:cTn>
                  </p:par>
                  <p:par>
                    <p:cTn id="158" fill="hold">
                      <p:stCondLst>
                        <p:cond delay="indefinite"/>
                      </p:stCondLst>
                      <p:childTnLst>
                        <p:par>
                          <p:cTn id="159" fill="hold">
                            <p:stCondLst>
                              <p:cond delay="0"/>
                            </p:stCondLst>
                            <p:childTnLst>
                              <p:par>
                                <p:cTn id="160" presetID="2" presetClass="entr" presetSubtype="2" fill="hold" grpId="0" nodeType="clickEffect">
                                  <p:stCondLst>
                                    <p:cond delay="0"/>
                                  </p:stCondLst>
                                  <p:childTnLst>
                                    <p:set>
                                      <p:cBhvr>
                                        <p:cTn id="161" dur="1" fill="hold">
                                          <p:stCondLst>
                                            <p:cond delay="0"/>
                                          </p:stCondLst>
                                        </p:cTn>
                                        <p:tgtEl>
                                          <p:spTgt spid="67"/>
                                        </p:tgtEl>
                                        <p:attrNameLst>
                                          <p:attrName>style.visibility</p:attrName>
                                        </p:attrNameLst>
                                      </p:cBhvr>
                                      <p:to>
                                        <p:strVal val="visible"/>
                                      </p:to>
                                    </p:set>
                                    <p:anim calcmode="lin" valueType="num">
                                      <p:cBhvr additive="base">
                                        <p:cTn id="162" dur="500" fill="hold"/>
                                        <p:tgtEl>
                                          <p:spTgt spid="67"/>
                                        </p:tgtEl>
                                        <p:attrNameLst>
                                          <p:attrName>ppt_x</p:attrName>
                                        </p:attrNameLst>
                                      </p:cBhvr>
                                      <p:tavLst>
                                        <p:tav tm="0">
                                          <p:val>
                                            <p:strVal val="1+#ppt_w/2"/>
                                          </p:val>
                                        </p:tav>
                                        <p:tav tm="100000">
                                          <p:val>
                                            <p:strVal val="#ppt_x"/>
                                          </p:val>
                                        </p:tav>
                                      </p:tavLst>
                                    </p:anim>
                                    <p:anim calcmode="lin" valueType="num">
                                      <p:cBhvr additive="base">
                                        <p:cTn id="163" dur="500" fill="hold"/>
                                        <p:tgtEl>
                                          <p:spTgt spid="67"/>
                                        </p:tgtEl>
                                        <p:attrNameLst>
                                          <p:attrName>ppt_y</p:attrName>
                                        </p:attrNameLst>
                                      </p:cBhvr>
                                      <p:tavLst>
                                        <p:tav tm="0">
                                          <p:val>
                                            <p:strVal val="#ppt_y"/>
                                          </p:val>
                                        </p:tav>
                                        <p:tav tm="100000">
                                          <p:val>
                                            <p:strVal val="#ppt_y"/>
                                          </p:val>
                                        </p:tav>
                                      </p:tavLst>
                                    </p:anim>
                                  </p:childTnLst>
                                </p:cTn>
                              </p:par>
                              <p:par>
                                <p:cTn id="164" presetID="2" presetClass="entr" presetSubtype="2" fill="hold" grpId="0" nodeType="withEffect">
                                  <p:stCondLst>
                                    <p:cond delay="0"/>
                                  </p:stCondLst>
                                  <p:childTnLst>
                                    <p:set>
                                      <p:cBhvr>
                                        <p:cTn id="165" dur="1" fill="hold">
                                          <p:stCondLst>
                                            <p:cond delay="0"/>
                                          </p:stCondLst>
                                        </p:cTn>
                                        <p:tgtEl>
                                          <p:spTgt spid="64"/>
                                        </p:tgtEl>
                                        <p:attrNameLst>
                                          <p:attrName>style.visibility</p:attrName>
                                        </p:attrNameLst>
                                      </p:cBhvr>
                                      <p:to>
                                        <p:strVal val="visible"/>
                                      </p:to>
                                    </p:set>
                                    <p:anim calcmode="lin" valueType="num">
                                      <p:cBhvr additive="base">
                                        <p:cTn id="166" dur="500" fill="hold"/>
                                        <p:tgtEl>
                                          <p:spTgt spid="64"/>
                                        </p:tgtEl>
                                        <p:attrNameLst>
                                          <p:attrName>ppt_x</p:attrName>
                                        </p:attrNameLst>
                                      </p:cBhvr>
                                      <p:tavLst>
                                        <p:tav tm="0">
                                          <p:val>
                                            <p:strVal val="1+#ppt_w/2"/>
                                          </p:val>
                                        </p:tav>
                                        <p:tav tm="100000">
                                          <p:val>
                                            <p:strVal val="#ppt_x"/>
                                          </p:val>
                                        </p:tav>
                                      </p:tavLst>
                                    </p:anim>
                                    <p:anim calcmode="lin" valueType="num">
                                      <p:cBhvr additive="base">
                                        <p:cTn id="167" dur="500" fill="hold"/>
                                        <p:tgtEl>
                                          <p:spTgt spid="64"/>
                                        </p:tgtEl>
                                        <p:attrNameLst>
                                          <p:attrName>ppt_y</p:attrName>
                                        </p:attrNameLst>
                                      </p:cBhvr>
                                      <p:tavLst>
                                        <p:tav tm="0">
                                          <p:val>
                                            <p:strVal val="#ppt_y"/>
                                          </p:val>
                                        </p:tav>
                                        <p:tav tm="100000">
                                          <p:val>
                                            <p:strVal val="#ppt_y"/>
                                          </p:val>
                                        </p:tav>
                                      </p:tavLst>
                                    </p:anim>
                                  </p:childTnLst>
                                </p:cTn>
                              </p:par>
                              <p:par>
                                <p:cTn id="168" presetID="2" presetClass="entr" presetSubtype="2" fill="hold" grpId="0" nodeType="withEffect">
                                  <p:stCondLst>
                                    <p:cond delay="0"/>
                                  </p:stCondLst>
                                  <p:childTnLst>
                                    <p:set>
                                      <p:cBhvr>
                                        <p:cTn id="169" dur="1" fill="hold">
                                          <p:stCondLst>
                                            <p:cond delay="0"/>
                                          </p:stCondLst>
                                        </p:cTn>
                                        <p:tgtEl>
                                          <p:spTgt spid="65"/>
                                        </p:tgtEl>
                                        <p:attrNameLst>
                                          <p:attrName>style.visibility</p:attrName>
                                        </p:attrNameLst>
                                      </p:cBhvr>
                                      <p:to>
                                        <p:strVal val="visible"/>
                                      </p:to>
                                    </p:set>
                                    <p:anim calcmode="lin" valueType="num">
                                      <p:cBhvr additive="base">
                                        <p:cTn id="170" dur="500" fill="hold"/>
                                        <p:tgtEl>
                                          <p:spTgt spid="65"/>
                                        </p:tgtEl>
                                        <p:attrNameLst>
                                          <p:attrName>ppt_x</p:attrName>
                                        </p:attrNameLst>
                                      </p:cBhvr>
                                      <p:tavLst>
                                        <p:tav tm="0">
                                          <p:val>
                                            <p:strVal val="1+#ppt_w/2"/>
                                          </p:val>
                                        </p:tav>
                                        <p:tav tm="100000">
                                          <p:val>
                                            <p:strVal val="#ppt_x"/>
                                          </p:val>
                                        </p:tav>
                                      </p:tavLst>
                                    </p:anim>
                                    <p:anim calcmode="lin" valueType="num">
                                      <p:cBhvr additive="base">
                                        <p:cTn id="171" dur="500" fill="hold"/>
                                        <p:tgtEl>
                                          <p:spTgt spid="65"/>
                                        </p:tgtEl>
                                        <p:attrNameLst>
                                          <p:attrName>ppt_y</p:attrName>
                                        </p:attrNameLst>
                                      </p:cBhvr>
                                      <p:tavLst>
                                        <p:tav tm="0">
                                          <p:val>
                                            <p:strVal val="#ppt_y"/>
                                          </p:val>
                                        </p:tav>
                                        <p:tav tm="100000">
                                          <p:val>
                                            <p:strVal val="#ppt_y"/>
                                          </p:val>
                                        </p:tav>
                                      </p:tavLst>
                                    </p:anim>
                                  </p:childTnLst>
                                </p:cTn>
                              </p:par>
                              <p:par>
                                <p:cTn id="172" presetID="2" presetClass="entr" presetSubtype="2" fill="hold" grpId="0" nodeType="withEffect">
                                  <p:stCondLst>
                                    <p:cond delay="0"/>
                                  </p:stCondLst>
                                  <p:childTnLst>
                                    <p:set>
                                      <p:cBhvr>
                                        <p:cTn id="173" dur="1" fill="hold">
                                          <p:stCondLst>
                                            <p:cond delay="0"/>
                                          </p:stCondLst>
                                        </p:cTn>
                                        <p:tgtEl>
                                          <p:spTgt spid="66"/>
                                        </p:tgtEl>
                                        <p:attrNameLst>
                                          <p:attrName>style.visibility</p:attrName>
                                        </p:attrNameLst>
                                      </p:cBhvr>
                                      <p:to>
                                        <p:strVal val="visible"/>
                                      </p:to>
                                    </p:set>
                                    <p:anim calcmode="lin" valueType="num">
                                      <p:cBhvr additive="base">
                                        <p:cTn id="174" dur="500" fill="hold"/>
                                        <p:tgtEl>
                                          <p:spTgt spid="66"/>
                                        </p:tgtEl>
                                        <p:attrNameLst>
                                          <p:attrName>ppt_x</p:attrName>
                                        </p:attrNameLst>
                                      </p:cBhvr>
                                      <p:tavLst>
                                        <p:tav tm="0">
                                          <p:val>
                                            <p:strVal val="1+#ppt_w/2"/>
                                          </p:val>
                                        </p:tav>
                                        <p:tav tm="100000">
                                          <p:val>
                                            <p:strVal val="#ppt_x"/>
                                          </p:val>
                                        </p:tav>
                                      </p:tavLst>
                                    </p:anim>
                                    <p:anim calcmode="lin" valueType="num">
                                      <p:cBhvr additive="base">
                                        <p:cTn id="175" dur="500" fill="hold"/>
                                        <p:tgtEl>
                                          <p:spTgt spid="66"/>
                                        </p:tgtEl>
                                        <p:attrNameLst>
                                          <p:attrName>ppt_y</p:attrName>
                                        </p:attrNameLst>
                                      </p:cBhvr>
                                      <p:tavLst>
                                        <p:tav tm="0">
                                          <p:val>
                                            <p:strVal val="#ppt_y"/>
                                          </p:val>
                                        </p:tav>
                                        <p:tav tm="100000">
                                          <p:val>
                                            <p:strVal val="#ppt_y"/>
                                          </p:val>
                                        </p:tav>
                                      </p:tavLst>
                                    </p:anim>
                                  </p:childTnLst>
                                </p:cTn>
                              </p:par>
                            </p:childTnLst>
                          </p:cTn>
                        </p:par>
                      </p:childTnLst>
                    </p:cTn>
                  </p:par>
                  <p:par>
                    <p:cTn id="176" fill="hold">
                      <p:stCondLst>
                        <p:cond delay="indefinite"/>
                      </p:stCondLst>
                      <p:childTnLst>
                        <p:par>
                          <p:cTn id="177" fill="hold">
                            <p:stCondLst>
                              <p:cond delay="0"/>
                            </p:stCondLst>
                            <p:childTnLst>
                              <p:par>
                                <p:cTn id="178" presetID="10" presetClass="entr" presetSubtype="0" fill="hold" nodeType="clickEffect">
                                  <p:stCondLst>
                                    <p:cond delay="0"/>
                                  </p:stCondLst>
                                  <p:childTnLst>
                                    <p:set>
                                      <p:cBhvr>
                                        <p:cTn id="179" dur="1" fill="hold">
                                          <p:stCondLst>
                                            <p:cond delay="0"/>
                                          </p:stCondLst>
                                        </p:cTn>
                                        <p:tgtEl>
                                          <p:spTgt spid="52"/>
                                        </p:tgtEl>
                                        <p:attrNameLst>
                                          <p:attrName>style.visibility</p:attrName>
                                        </p:attrNameLst>
                                      </p:cBhvr>
                                      <p:to>
                                        <p:strVal val="visible"/>
                                      </p:to>
                                    </p:set>
                                    <p:animEffect transition="in" filter="fade">
                                      <p:cBhvr>
                                        <p:cTn id="180" dur="500"/>
                                        <p:tgtEl>
                                          <p:spTgt spid="52"/>
                                        </p:tgtEl>
                                      </p:cBhvr>
                                    </p:animEffect>
                                  </p:childTnLst>
                                </p:cTn>
                              </p:par>
                            </p:childTnLst>
                          </p:cTn>
                        </p:par>
                      </p:childTnLst>
                    </p:cTn>
                  </p:par>
                  <p:par>
                    <p:cTn id="181" fill="hold">
                      <p:stCondLst>
                        <p:cond delay="indefinite"/>
                      </p:stCondLst>
                      <p:childTnLst>
                        <p:par>
                          <p:cTn id="182" fill="hold">
                            <p:stCondLst>
                              <p:cond delay="0"/>
                            </p:stCondLst>
                            <p:childTnLst>
                              <p:par>
                                <p:cTn id="183" presetID="10" presetClass="entr" presetSubtype="0" fill="hold" grpId="0" nodeType="clickEffect">
                                  <p:stCondLst>
                                    <p:cond delay="0"/>
                                  </p:stCondLst>
                                  <p:childTnLst>
                                    <p:set>
                                      <p:cBhvr>
                                        <p:cTn id="184" dur="1" fill="hold">
                                          <p:stCondLst>
                                            <p:cond delay="0"/>
                                          </p:stCondLst>
                                        </p:cTn>
                                        <p:tgtEl>
                                          <p:spTgt spid="69"/>
                                        </p:tgtEl>
                                        <p:attrNameLst>
                                          <p:attrName>style.visibility</p:attrName>
                                        </p:attrNameLst>
                                      </p:cBhvr>
                                      <p:to>
                                        <p:strVal val="visible"/>
                                      </p:to>
                                    </p:set>
                                    <p:animEffect transition="in" filter="fade">
                                      <p:cBhvr>
                                        <p:cTn id="185" dur="500"/>
                                        <p:tgtEl>
                                          <p:spTgt spid="69"/>
                                        </p:tgtEl>
                                      </p:cBhvr>
                                    </p:animEffect>
                                  </p:childTnLst>
                                </p:cTn>
                              </p:par>
                            </p:childTnLst>
                          </p:cTn>
                        </p:par>
                      </p:childTnLst>
                    </p:cTn>
                  </p:par>
                  <p:par>
                    <p:cTn id="186" fill="hold">
                      <p:stCondLst>
                        <p:cond delay="indefinite"/>
                      </p:stCondLst>
                      <p:childTnLst>
                        <p:par>
                          <p:cTn id="187" fill="hold">
                            <p:stCondLst>
                              <p:cond delay="0"/>
                            </p:stCondLst>
                            <p:childTnLst>
                              <p:par>
                                <p:cTn id="188" presetID="10" presetClass="entr" presetSubtype="0" fill="hold" nodeType="clickEffect">
                                  <p:stCondLst>
                                    <p:cond delay="0"/>
                                  </p:stCondLst>
                                  <p:childTnLst>
                                    <p:set>
                                      <p:cBhvr>
                                        <p:cTn id="189" dur="1" fill="hold">
                                          <p:stCondLst>
                                            <p:cond delay="0"/>
                                          </p:stCondLst>
                                        </p:cTn>
                                        <p:tgtEl>
                                          <p:spTgt spid="3"/>
                                        </p:tgtEl>
                                        <p:attrNameLst>
                                          <p:attrName>style.visibility</p:attrName>
                                        </p:attrNameLst>
                                      </p:cBhvr>
                                      <p:to>
                                        <p:strVal val="visible"/>
                                      </p:to>
                                    </p:set>
                                    <p:animEffect transition="in" filter="fade">
                                      <p:cBhvr>
                                        <p:cTn id="190" dur="500"/>
                                        <p:tgtEl>
                                          <p:spTgt spid="3"/>
                                        </p:tgtEl>
                                      </p:cBhvr>
                                    </p:animEffect>
                                  </p:childTnLst>
                                </p:cTn>
                              </p:par>
                            </p:childTnLst>
                          </p:cTn>
                        </p:par>
                      </p:childTnLst>
                    </p:cTn>
                  </p:par>
                  <p:par>
                    <p:cTn id="191" fill="hold">
                      <p:stCondLst>
                        <p:cond delay="indefinite"/>
                      </p:stCondLst>
                      <p:childTnLst>
                        <p:par>
                          <p:cTn id="192" fill="hold">
                            <p:stCondLst>
                              <p:cond delay="0"/>
                            </p:stCondLst>
                            <p:childTnLst>
                              <p:par>
                                <p:cTn id="193" presetID="10" presetClass="entr" presetSubtype="0" fill="hold" nodeType="clickEffect">
                                  <p:stCondLst>
                                    <p:cond delay="0"/>
                                  </p:stCondLst>
                                  <p:childTnLst>
                                    <p:set>
                                      <p:cBhvr>
                                        <p:cTn id="194" dur="1" fill="hold">
                                          <p:stCondLst>
                                            <p:cond delay="0"/>
                                          </p:stCondLst>
                                        </p:cTn>
                                        <p:tgtEl>
                                          <p:spTgt spid="53"/>
                                        </p:tgtEl>
                                        <p:attrNameLst>
                                          <p:attrName>style.visibility</p:attrName>
                                        </p:attrNameLst>
                                      </p:cBhvr>
                                      <p:to>
                                        <p:strVal val="visible"/>
                                      </p:to>
                                    </p:set>
                                    <p:animEffect transition="in" filter="fade">
                                      <p:cBhvr>
                                        <p:cTn id="195"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0" grpId="1"/>
      <p:bldP spid="30" grpId="0"/>
      <p:bldP spid="30" grpId="1"/>
      <p:bldP spid="31" grpId="0"/>
      <p:bldP spid="31" grpId="1"/>
      <p:bldP spid="32" grpId="0"/>
      <p:bldP spid="35" grpId="0" animBg="1"/>
      <p:bldP spid="35" grpId="1" animBg="1"/>
      <p:bldP spid="36" grpId="0" animBg="1"/>
      <p:bldP spid="40" grpId="0"/>
      <p:bldP spid="40" grpId="1"/>
      <p:bldP spid="46" grpId="0"/>
      <p:bldP spid="59" grpId="0" animBg="1"/>
      <p:bldP spid="59" grpId="1" animBg="1"/>
      <p:bldP spid="60" grpId="0"/>
      <p:bldP spid="60" grpId="1"/>
      <p:bldP spid="73" grpId="0"/>
      <p:bldP spid="74" grpId="0"/>
      <p:bldP spid="90" grpId="0" animBg="1"/>
      <p:bldP spid="90" grpId="1" animBg="1"/>
      <p:bldP spid="94" grpId="0" animBg="1"/>
      <p:bldP spid="94" grpId="1" animBg="1"/>
      <p:bldP spid="98" grpId="0"/>
      <p:bldP spid="99" grpId="0" animBg="1"/>
      <p:bldP spid="2" grpId="0"/>
      <p:bldP spid="2" grpId="1"/>
      <p:bldP spid="51" grpId="0"/>
      <p:bldP spid="54" grpId="0"/>
      <p:bldP spid="54" grpId="1"/>
      <p:bldP spid="56" grpId="0"/>
      <p:bldP spid="64" grpId="0"/>
      <p:bldP spid="65" grpId="0" animBg="1"/>
      <p:bldP spid="66" grpId="0"/>
      <p:bldP spid="67" grpId="0" animBg="1"/>
      <p:bldP spid="6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6219" y="1143000"/>
            <a:ext cx="8458201" cy="525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p>
            <a:pPr marL="0" indent="0">
              <a:buNone/>
            </a:pPr>
            <a:r>
              <a:rPr lang="en-US" dirty="0" smtClean="0"/>
              <a:t>Long run with easy entry and exit</a:t>
            </a:r>
          </a:p>
          <a:p>
            <a:pPr marL="338137" lvl="1" indent="0">
              <a:buNone/>
            </a:pPr>
            <a:r>
              <a:rPr lang="en-US" dirty="0" smtClean="0"/>
              <a:t>When </a:t>
            </a:r>
            <a:r>
              <a:rPr lang="en-US" dirty="0"/>
              <a:t>p</a:t>
            </a:r>
            <a:r>
              <a:rPr lang="en-US" dirty="0" smtClean="0"/>
              <a:t>rice &gt; average cost </a:t>
            </a:r>
          </a:p>
          <a:p>
            <a:pPr marL="796925" lvl="1" indent="-222250">
              <a:buNone/>
            </a:pPr>
            <a:r>
              <a:rPr lang="en-US" dirty="0" smtClean="0"/>
              <a:t>– firms make economic profit</a:t>
            </a:r>
          </a:p>
          <a:p>
            <a:pPr marL="796925" lvl="1" indent="-222250"/>
            <a:r>
              <a:rPr lang="en-US" dirty="0" smtClean="0"/>
              <a:t>new firms enter the market</a:t>
            </a:r>
          </a:p>
          <a:p>
            <a:pPr marL="338137" lvl="1" indent="0">
              <a:buNone/>
            </a:pPr>
            <a:r>
              <a:rPr lang="en-US" dirty="0" smtClean="0"/>
              <a:t>When price &lt; average cost</a:t>
            </a:r>
            <a:endParaRPr lang="en-US" dirty="0"/>
          </a:p>
          <a:p>
            <a:pPr marL="796925" lvl="1" indent="-222250"/>
            <a:r>
              <a:rPr lang="en-US" dirty="0" smtClean="0"/>
              <a:t>firms make economic loss</a:t>
            </a:r>
          </a:p>
          <a:p>
            <a:pPr marL="796925" lvl="1" indent="-222250"/>
            <a:r>
              <a:rPr lang="en-US" dirty="0" smtClean="0"/>
              <a:t>some firms exit the market</a:t>
            </a:r>
          </a:p>
          <a:p>
            <a:pPr marL="338137" lvl="1" indent="0">
              <a:buNone/>
            </a:pPr>
            <a:r>
              <a:rPr lang="en-US" dirty="0" smtClean="0"/>
              <a:t>The process of entry and exit ends when</a:t>
            </a:r>
          </a:p>
          <a:p>
            <a:pPr marL="796925" lvl="1" indent="-222250"/>
            <a:r>
              <a:rPr lang="en-US" dirty="0"/>
              <a:t>f</a:t>
            </a:r>
            <a:r>
              <a:rPr lang="en-US" dirty="0" smtClean="0"/>
              <a:t>irms still in market earn zero economic profit or normal profit</a:t>
            </a:r>
          </a:p>
          <a:p>
            <a:pPr marL="796925" lvl="1" indent="-222250"/>
            <a:r>
              <a:rPr lang="en-US" dirty="0" smtClean="0"/>
              <a:t>Price is equal to average total cost</a:t>
            </a:r>
            <a:endParaRPr lang="en-US" dirty="0"/>
          </a:p>
          <a:p>
            <a:pPr marL="1031875" lvl="2" indent="-222250"/>
            <a:r>
              <a:rPr lang="en-US" sz="2600" dirty="0"/>
              <a:t>w</a:t>
            </a:r>
            <a:r>
              <a:rPr lang="en-US" sz="2600" dirty="0" smtClean="0"/>
              <a:t>here total </a:t>
            </a:r>
            <a:r>
              <a:rPr lang="en-US" sz="2600" dirty="0"/>
              <a:t>cost includes all opportunity </a:t>
            </a:r>
            <a:r>
              <a:rPr lang="en-US" sz="2600" dirty="0" smtClean="0"/>
              <a:t>costs</a:t>
            </a:r>
          </a:p>
          <a:p>
            <a:pPr marL="1031875" lvl="2" indent="-222250"/>
            <a:r>
              <a:rPr lang="en-US" sz="2600" dirty="0"/>
              <a:t>a</a:t>
            </a:r>
            <a:r>
              <a:rPr lang="en-US" sz="2600" dirty="0" smtClean="0"/>
              <a:t>ccounting </a:t>
            </a:r>
            <a:r>
              <a:rPr lang="en-US" sz="2600" dirty="0"/>
              <a:t>profit is </a:t>
            </a:r>
            <a:r>
              <a:rPr lang="en-US" sz="2600" dirty="0" smtClean="0"/>
              <a:t>positive</a:t>
            </a:r>
          </a:p>
          <a:p>
            <a:pPr marL="796925" lvl="1" indent="-222250"/>
            <a:r>
              <a:rPr lang="en-US" dirty="0" smtClean="0"/>
              <a:t>Efficient scale: Price = MC = minimum ATC</a:t>
            </a:r>
          </a:p>
          <a:p>
            <a:pPr marL="796925" lvl="1" indent="-222250"/>
            <a:r>
              <a:rPr lang="en-US" dirty="0" smtClean="0"/>
              <a:t>Consumers purchase output at minimum ATC in the long run</a:t>
            </a:r>
          </a:p>
        </p:txBody>
      </p:sp>
      <p:sp>
        <p:nvSpPr>
          <p:cNvPr id="4" name="Rectangle 3"/>
          <p:cNvSpPr/>
          <p:nvPr/>
        </p:nvSpPr>
        <p:spPr>
          <a:xfrm>
            <a:off x="4038601" y="228600"/>
            <a:ext cx="4800600" cy="707886"/>
          </a:xfrm>
          <a:prstGeom prst="rect">
            <a:avLst/>
          </a:prstGeom>
        </p:spPr>
        <p:txBody>
          <a:bodyPr wrap="square">
            <a:spAutoFit/>
          </a:bodyPr>
          <a:lstStyle/>
          <a:p>
            <a:r>
              <a:rPr lang="en-US" sz="4000" dirty="0" smtClean="0">
                <a:solidFill>
                  <a:schemeClr val="bg1">
                    <a:lumMod val="50000"/>
                  </a:schemeClr>
                </a:solidFill>
                <a:latin typeface="+mn-lt"/>
              </a:rPr>
              <a:t>Long-run Equilibrium</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16192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500"/>
                                        <p:tgtEl>
                                          <p:spTgt spid="3">
                                            <p:txEl>
                                              <p:pRg st="8" end="8"/>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500"/>
                                        <p:tgtEl>
                                          <p:spTgt spid="3">
                                            <p:txEl>
                                              <p:pRg st="9" end="9"/>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Effect transition="in" filter="fade">
                                      <p:cBhvr>
                                        <p:cTn id="45" dur="500"/>
                                        <p:tgtEl>
                                          <p:spTgt spid="3">
                                            <p:txEl>
                                              <p:pRg st="11" end="1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12" end="12"/>
                                            </p:txEl>
                                          </p:spTgt>
                                        </p:tgtEl>
                                        <p:attrNameLst>
                                          <p:attrName>style.visibility</p:attrName>
                                        </p:attrNameLst>
                                      </p:cBhvr>
                                      <p:to>
                                        <p:strVal val="visible"/>
                                      </p:to>
                                    </p:set>
                                    <p:animEffect transition="in" filter="fade">
                                      <p:cBhvr>
                                        <p:cTn id="50" dur="500"/>
                                        <p:tgtEl>
                                          <p:spTgt spid="3">
                                            <p:txEl>
                                              <p:pRg st="12" end="1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Effect transition="in" filter="fade">
                                      <p:cBhvr>
                                        <p:cTn id="55"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p:cNvSpPr txBox="1"/>
          <p:nvPr/>
        </p:nvSpPr>
        <p:spPr>
          <a:xfrm>
            <a:off x="228600" y="1192638"/>
            <a:ext cx="5181600" cy="461665"/>
          </a:xfrm>
          <a:prstGeom prst="rect">
            <a:avLst/>
          </a:prstGeom>
          <a:noFill/>
        </p:spPr>
        <p:txBody>
          <a:bodyPr wrap="square" rtlCol="0">
            <a:spAutoFit/>
          </a:bodyPr>
          <a:lstStyle/>
          <a:p>
            <a:r>
              <a:rPr kumimoji="0" lang="en-US" sz="2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Total </a:t>
            </a:r>
            <a:r>
              <a:rPr kumimoji="0" lang="en-US" sz="2400" b="1" i="0" u="none" strike="noStrike" kern="0" cap="none" spc="0" normalizeH="0" baseline="0" noProof="0" dirty="0" smtClean="0">
                <a:ln>
                  <a:noFill/>
                </a:ln>
                <a:solidFill>
                  <a:sysClr val="windowText" lastClr="000000"/>
                </a:solidFill>
                <a:effectLst/>
                <a:uLnTx/>
                <a:uFillTx/>
                <a:latin typeface="+mn-lt"/>
                <a:cs typeface="Calibri" pitchFamily="34" charset="0"/>
              </a:rPr>
              <a:t>Revenue</a:t>
            </a:r>
            <a:r>
              <a:rPr kumimoji="0" lang="en-US" sz="2400" b="1" i="0" u="none" strike="noStrike" kern="0" cap="none" spc="0" normalizeH="0" noProof="0" dirty="0" smtClean="0">
                <a:ln>
                  <a:noFill/>
                </a:ln>
                <a:solidFill>
                  <a:sysClr val="windowText" lastClr="000000"/>
                </a:solidFill>
                <a:effectLst/>
                <a:uLnTx/>
                <a:uFillTx/>
                <a:latin typeface="+mn-lt"/>
                <a:cs typeface="Calibri" pitchFamily="34" charset="0"/>
              </a:rPr>
              <a:t> </a:t>
            </a:r>
            <a:r>
              <a:rPr kumimoji="0" lang="en-US" sz="2400" b="0" i="0" u="none" strike="noStrike" kern="0" cap="none" spc="0" normalizeH="0" baseline="0" noProof="0" dirty="0" smtClean="0">
                <a:ln>
                  <a:noFill/>
                </a:ln>
                <a:solidFill>
                  <a:sysClr val="windowText" lastClr="000000"/>
                </a:solidFill>
                <a:effectLst/>
                <a:uLnTx/>
                <a:uFillTx/>
                <a:latin typeface="+mn-lt"/>
                <a:cs typeface="Calibri" pitchFamily="34" charset="0"/>
              </a:rPr>
              <a:t>– </a:t>
            </a:r>
            <a:r>
              <a:rPr lang="en-US" sz="2400" dirty="0">
                <a:latin typeface="+mn-lt"/>
              </a:rPr>
              <a:t>price times </a:t>
            </a:r>
            <a:r>
              <a:rPr lang="en-US" sz="2400" dirty="0" smtClean="0">
                <a:latin typeface="+mn-lt"/>
              </a:rPr>
              <a:t>quantity</a:t>
            </a:r>
            <a:endParaRPr lang="en-US" sz="2400" dirty="0">
              <a:latin typeface="+mn-lt"/>
            </a:endParaRPr>
          </a:p>
        </p:txBody>
      </p:sp>
      <p:sp>
        <p:nvSpPr>
          <p:cNvPr id="2" name="Rectangle 1"/>
          <p:cNvSpPr/>
          <p:nvPr/>
        </p:nvSpPr>
        <p:spPr>
          <a:xfrm>
            <a:off x="241300" y="1755338"/>
            <a:ext cx="4864100" cy="830997"/>
          </a:xfrm>
          <a:prstGeom prst="rect">
            <a:avLst/>
          </a:prstGeom>
        </p:spPr>
        <p:txBody>
          <a:bodyPr wrap="square">
            <a:spAutoFit/>
          </a:bodyPr>
          <a:lstStyle/>
          <a:p>
            <a:r>
              <a:rPr lang="en-US" sz="2400" b="1" dirty="0">
                <a:latin typeface="+mn-lt"/>
              </a:rPr>
              <a:t>Average R</a:t>
            </a:r>
            <a:r>
              <a:rPr lang="en-US" sz="2400" b="1" dirty="0" smtClean="0">
                <a:latin typeface="+mn-lt"/>
              </a:rPr>
              <a:t>evenue </a:t>
            </a:r>
            <a:r>
              <a:rPr lang="en-US" sz="2400" dirty="0" smtClean="0">
                <a:latin typeface="+mn-lt"/>
              </a:rPr>
              <a:t>– total </a:t>
            </a:r>
            <a:r>
              <a:rPr lang="en-US" sz="2400" dirty="0">
                <a:latin typeface="+mn-lt"/>
              </a:rPr>
              <a:t>revenue divided by the </a:t>
            </a:r>
            <a:r>
              <a:rPr lang="en-US" sz="2400" dirty="0" smtClean="0">
                <a:latin typeface="+mn-lt"/>
              </a:rPr>
              <a:t>quantity</a:t>
            </a:r>
            <a:endParaRPr lang="en-US" sz="2400" dirty="0">
              <a:latin typeface="+mn-lt"/>
            </a:endParaRPr>
          </a:p>
        </p:txBody>
      </p:sp>
      <p:sp>
        <p:nvSpPr>
          <p:cNvPr id="9" name="Rectangle 8"/>
          <p:cNvSpPr/>
          <p:nvPr/>
        </p:nvSpPr>
        <p:spPr>
          <a:xfrm>
            <a:off x="241300" y="2750403"/>
            <a:ext cx="5016500" cy="830997"/>
          </a:xfrm>
          <a:prstGeom prst="rect">
            <a:avLst/>
          </a:prstGeom>
        </p:spPr>
        <p:txBody>
          <a:bodyPr wrap="square">
            <a:spAutoFit/>
          </a:bodyPr>
          <a:lstStyle/>
          <a:p>
            <a:r>
              <a:rPr lang="en-US" sz="2400" b="1" dirty="0">
                <a:latin typeface="+mn-lt"/>
              </a:rPr>
              <a:t>Marginal </a:t>
            </a:r>
            <a:r>
              <a:rPr lang="en-US" sz="2400" b="1" dirty="0" smtClean="0">
                <a:latin typeface="+mn-lt"/>
              </a:rPr>
              <a:t>revenue </a:t>
            </a:r>
            <a:r>
              <a:rPr lang="en-US" sz="2400" dirty="0" smtClean="0">
                <a:latin typeface="+mn-lt"/>
              </a:rPr>
              <a:t>– the change </a:t>
            </a:r>
            <a:r>
              <a:rPr lang="en-US" sz="2400" dirty="0">
                <a:latin typeface="+mn-lt"/>
              </a:rPr>
              <a:t>in total revenue from an additional unit sold</a:t>
            </a:r>
          </a:p>
        </p:txBody>
      </p:sp>
      <p:graphicFrame>
        <p:nvGraphicFramePr>
          <p:cNvPr id="10" name="Object 9"/>
          <p:cNvGraphicFramePr>
            <a:graphicFrameLocks noChangeAspect="1"/>
          </p:cNvGraphicFramePr>
          <p:nvPr>
            <p:extLst>
              <p:ext uri="{D42A27DB-BD31-4B8C-83A1-F6EECF244321}">
                <p14:modId xmlns:p14="http://schemas.microsoft.com/office/powerpoint/2010/main" val="1561303634"/>
              </p:ext>
            </p:extLst>
          </p:nvPr>
        </p:nvGraphicFramePr>
        <p:xfrm>
          <a:off x="5426052" y="1295400"/>
          <a:ext cx="1203348" cy="350065"/>
        </p:xfrm>
        <a:graphic>
          <a:graphicData uri="http://schemas.openxmlformats.org/presentationml/2006/ole">
            <mc:AlternateContent xmlns:mc="http://schemas.openxmlformats.org/markup-compatibility/2006">
              <mc:Choice xmlns:v="urn:schemas-microsoft-com:vml" Requires="v">
                <p:oleObj spid="_x0000_s2429" name="Equation" r:id="rId4" imgW="698400" imgH="203040" progId="Equation.3">
                  <p:embed/>
                </p:oleObj>
              </mc:Choice>
              <mc:Fallback>
                <p:oleObj name="Equation" r:id="rId4" imgW="698400" imgH="203040" progId="Equation.3">
                  <p:embed/>
                  <p:pic>
                    <p:nvPicPr>
                      <p:cNvPr id="0" name=""/>
                      <p:cNvPicPr/>
                      <p:nvPr/>
                    </p:nvPicPr>
                    <p:blipFill>
                      <a:blip r:embed="rId5"/>
                      <a:stretch>
                        <a:fillRect/>
                      </a:stretch>
                    </p:blipFill>
                    <p:spPr>
                      <a:xfrm>
                        <a:off x="5426052" y="1295400"/>
                        <a:ext cx="1203348" cy="35006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278965326"/>
              </p:ext>
            </p:extLst>
          </p:nvPr>
        </p:nvGraphicFramePr>
        <p:xfrm>
          <a:off x="5448300" y="1874103"/>
          <a:ext cx="1028700" cy="723900"/>
        </p:xfrm>
        <a:graphic>
          <a:graphicData uri="http://schemas.openxmlformats.org/presentationml/2006/ole">
            <mc:AlternateContent xmlns:mc="http://schemas.openxmlformats.org/markup-compatibility/2006">
              <mc:Choice xmlns:v="urn:schemas-microsoft-com:vml" Requires="v">
                <p:oleObj spid="_x0000_s2430" name="Equation" r:id="rId6" imgW="596880" imgH="419040" progId="Equation.3">
                  <p:embed/>
                </p:oleObj>
              </mc:Choice>
              <mc:Fallback>
                <p:oleObj name="Equation" r:id="rId6" imgW="596880" imgH="419040" progId="Equation.3">
                  <p:embed/>
                  <p:pic>
                    <p:nvPicPr>
                      <p:cNvPr id="0" name="Object 9"/>
                      <p:cNvPicPr>
                        <a:picLocks noChangeAspect="1" noChangeArrowheads="1"/>
                      </p:cNvPicPr>
                      <p:nvPr/>
                    </p:nvPicPr>
                    <p:blipFill>
                      <a:blip r:embed="rId7"/>
                      <a:srcRect/>
                      <a:stretch>
                        <a:fillRect/>
                      </a:stretch>
                    </p:blipFill>
                    <p:spPr bwMode="auto">
                      <a:xfrm>
                        <a:off x="5448300" y="1874103"/>
                        <a:ext cx="1028700" cy="723900"/>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397141309"/>
              </p:ext>
            </p:extLst>
          </p:nvPr>
        </p:nvGraphicFramePr>
        <p:xfrm>
          <a:off x="5462588" y="2808288"/>
          <a:ext cx="2538412" cy="746125"/>
        </p:xfrm>
        <a:graphic>
          <a:graphicData uri="http://schemas.openxmlformats.org/presentationml/2006/ole">
            <mc:AlternateContent xmlns:mc="http://schemas.openxmlformats.org/markup-compatibility/2006">
              <mc:Choice xmlns:v="urn:schemas-microsoft-com:vml" Requires="v">
                <p:oleObj spid="_x0000_s2431" name="Equation" r:id="rId8" imgW="1473120" imgH="431640" progId="Equation.3">
                  <p:embed/>
                </p:oleObj>
              </mc:Choice>
              <mc:Fallback>
                <p:oleObj name="Equation" r:id="rId8" imgW="1473120" imgH="431640" progId="Equation.3">
                  <p:embed/>
                  <p:pic>
                    <p:nvPicPr>
                      <p:cNvPr id="0" name="Object 10"/>
                      <p:cNvPicPr>
                        <a:picLocks noChangeAspect="1" noChangeArrowheads="1"/>
                      </p:cNvPicPr>
                      <p:nvPr/>
                    </p:nvPicPr>
                    <p:blipFill>
                      <a:blip r:embed="rId9"/>
                      <a:srcRect/>
                      <a:stretch>
                        <a:fillRect/>
                      </a:stretch>
                    </p:blipFill>
                    <p:spPr bwMode="auto">
                      <a:xfrm>
                        <a:off x="5462588" y="2808288"/>
                        <a:ext cx="25384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Rectangle 12"/>
          <p:cNvSpPr/>
          <p:nvPr/>
        </p:nvSpPr>
        <p:spPr>
          <a:xfrm>
            <a:off x="228600" y="3962400"/>
            <a:ext cx="8382000" cy="461665"/>
          </a:xfrm>
          <a:prstGeom prst="rect">
            <a:avLst/>
          </a:prstGeom>
        </p:spPr>
        <p:txBody>
          <a:bodyPr wrap="square">
            <a:spAutoFit/>
          </a:bodyPr>
          <a:lstStyle/>
          <a:p>
            <a:r>
              <a:rPr lang="en-US" sz="2400" b="1" dirty="0" smtClean="0">
                <a:latin typeface="+mn-lt"/>
              </a:rPr>
              <a:t>In Perfect Competition both AR and MR are equal to Price</a:t>
            </a:r>
            <a:endParaRPr lang="en-US" sz="2400" b="1" dirty="0">
              <a:latin typeface="+mn-lt"/>
            </a:endParaRPr>
          </a:p>
        </p:txBody>
      </p:sp>
      <p:sp>
        <p:nvSpPr>
          <p:cNvPr id="14" name="Rectangle 13"/>
          <p:cNvSpPr/>
          <p:nvPr/>
        </p:nvSpPr>
        <p:spPr>
          <a:xfrm>
            <a:off x="5562600" y="206514"/>
            <a:ext cx="1982722" cy="707886"/>
          </a:xfrm>
          <a:prstGeom prst="rect">
            <a:avLst/>
          </a:prstGeom>
        </p:spPr>
        <p:txBody>
          <a:bodyPr wrap="none">
            <a:spAutoFit/>
          </a:bodyPr>
          <a:lstStyle/>
          <a:p>
            <a:r>
              <a:rPr lang="en-US" sz="4000" dirty="0" smtClean="0">
                <a:solidFill>
                  <a:schemeClr val="bg1">
                    <a:lumMod val="50000"/>
                  </a:schemeClr>
                </a:solidFill>
                <a:latin typeface="+mn-lt"/>
              </a:rPr>
              <a:t>Revenue</a:t>
            </a:r>
            <a:endParaRPr lang="en-US" sz="4000" dirty="0">
              <a:solidFill>
                <a:schemeClr val="bg1">
                  <a:lumMod val="50000"/>
                </a:schemeClr>
              </a:solidFill>
              <a:latin typeface="+mn-lt"/>
            </a:endParaRPr>
          </a:p>
        </p:txBody>
      </p:sp>
      <p:sp>
        <p:nvSpPr>
          <p:cNvPr id="15" name="Rectangle 14"/>
          <p:cNvSpPr/>
          <p:nvPr/>
        </p:nvSpPr>
        <p:spPr>
          <a:xfrm>
            <a:off x="609600" y="4449696"/>
            <a:ext cx="6858000" cy="461665"/>
          </a:xfrm>
          <a:prstGeom prst="rect">
            <a:avLst/>
          </a:prstGeom>
        </p:spPr>
        <p:txBody>
          <a:bodyPr wrap="square">
            <a:spAutoFit/>
          </a:bodyPr>
          <a:lstStyle/>
          <a:p>
            <a:r>
              <a:rPr lang="en-US" sz="2400" dirty="0" smtClean="0">
                <a:latin typeface="+mn-lt"/>
              </a:rPr>
              <a:t>Firms don’t have to discount to sell more output</a:t>
            </a:r>
            <a:endParaRPr lang="en-US" sz="2400" dirty="0">
              <a:latin typeface="+mn-lt"/>
            </a:endParaRPr>
          </a:p>
        </p:txBody>
      </p:sp>
      <p:sp>
        <p:nvSpPr>
          <p:cNvPr id="16" name="Rectangle 15"/>
          <p:cNvSpPr/>
          <p:nvPr/>
        </p:nvSpPr>
        <p:spPr>
          <a:xfrm>
            <a:off x="609600" y="4948535"/>
            <a:ext cx="6858000" cy="830997"/>
          </a:xfrm>
          <a:prstGeom prst="rect">
            <a:avLst/>
          </a:prstGeom>
        </p:spPr>
        <p:txBody>
          <a:bodyPr wrap="square">
            <a:spAutoFit/>
          </a:bodyPr>
          <a:lstStyle/>
          <a:p>
            <a:r>
              <a:rPr lang="en-US" sz="2400" dirty="0" smtClean="0">
                <a:latin typeface="+mn-lt"/>
              </a:rPr>
              <a:t>Firms may sell large amounts of output or little output at the market price</a:t>
            </a:r>
            <a:endParaRPr lang="en-US" sz="2400" dirty="0">
              <a:latin typeface="+mn-lt"/>
            </a:endParaRPr>
          </a:p>
        </p:txBody>
      </p:sp>
      <p:sp>
        <p:nvSpPr>
          <p:cNvPr id="17" name="Rectangle 16"/>
          <p:cNvSpPr/>
          <p:nvPr/>
        </p:nvSpPr>
        <p:spPr>
          <a:xfrm>
            <a:off x="622300" y="5751214"/>
            <a:ext cx="7454900" cy="461665"/>
          </a:xfrm>
          <a:prstGeom prst="rect">
            <a:avLst/>
          </a:prstGeom>
        </p:spPr>
        <p:txBody>
          <a:bodyPr wrap="square">
            <a:spAutoFit/>
          </a:bodyPr>
          <a:lstStyle/>
          <a:p>
            <a:r>
              <a:rPr lang="en-US" sz="2400" dirty="0" smtClean="0">
                <a:latin typeface="+mn-lt"/>
              </a:rPr>
              <a:t>A firm’s participation in the market will not impact price</a:t>
            </a:r>
            <a:endParaRPr lang="en-US" sz="2400" dirty="0">
              <a:latin typeface="+mn-lt"/>
            </a:endParaRPr>
          </a:p>
        </p:txBody>
      </p:sp>
    </p:spTree>
    <p:extLst>
      <p:ext uri="{BB962C8B-B14F-4D97-AF65-F5344CB8AC3E}">
        <p14:creationId xmlns:p14="http://schemas.microsoft.com/office/powerpoint/2010/main" val="219793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Effect transition="in" filter="fade">
                                      <p:cBhvr>
                                        <p:cTn id="37" dur="500"/>
                                        <p:tgtEl>
                                          <p:spTgt spid="1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xEl>
                                              <p:pRg st="0" end="0"/>
                                            </p:txEl>
                                          </p:spTgt>
                                        </p:tgtEl>
                                        <p:attrNameLst>
                                          <p:attrName>style.visibility</p:attrName>
                                        </p:attrNameLst>
                                      </p:cBhvr>
                                      <p:to>
                                        <p:strVal val="visible"/>
                                      </p:to>
                                    </p:set>
                                    <p:animEffect transition="in" filter="fade">
                                      <p:cBhvr>
                                        <p:cTn id="42" dur="500"/>
                                        <p:tgtEl>
                                          <p:spTgt spid="1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
                                            <p:txEl>
                                              <p:pRg st="0" end="0"/>
                                            </p:txEl>
                                          </p:spTgt>
                                        </p:tgtEl>
                                        <p:attrNameLst>
                                          <p:attrName>style.visibility</p:attrName>
                                        </p:attrNameLst>
                                      </p:cBhvr>
                                      <p:to>
                                        <p:strVal val="visible"/>
                                      </p:to>
                                    </p:set>
                                    <p:animEffect transition="in" filter="fade">
                                      <p:cBhvr>
                                        <p:cTn id="47" dur="500"/>
                                        <p:tgtEl>
                                          <p:spTgt spid="1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xEl>
                                              <p:pRg st="0" end="0"/>
                                            </p:txEl>
                                          </p:spTgt>
                                        </p:tgtEl>
                                        <p:attrNameLst>
                                          <p:attrName>style.visibility</p:attrName>
                                        </p:attrNameLst>
                                      </p:cBhvr>
                                      <p:to>
                                        <p:strVal val="visible"/>
                                      </p:to>
                                    </p:set>
                                    <p:animEffect transition="in" filter="fade">
                                      <p:cBhvr>
                                        <p:cTn id="5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p:cNvGrpSpPr/>
          <p:nvPr/>
        </p:nvGrpSpPr>
        <p:grpSpPr>
          <a:xfrm>
            <a:off x="457200" y="1600200"/>
            <a:ext cx="1295400" cy="369332"/>
            <a:chOff x="457200" y="1600200"/>
            <a:chExt cx="1295400" cy="369332"/>
          </a:xfrm>
        </p:grpSpPr>
        <p:sp>
          <p:nvSpPr>
            <p:cNvPr id="5" name="TextBox 4"/>
            <p:cNvSpPr txBox="1"/>
            <p:nvPr/>
          </p:nvSpPr>
          <p:spPr>
            <a:xfrm>
              <a:off x="457200" y="1600200"/>
              <a:ext cx="762000" cy="369332"/>
            </a:xfrm>
            <a:prstGeom prst="rect">
              <a:avLst/>
            </a:prstGeom>
            <a:noFill/>
          </p:spPr>
          <p:txBody>
            <a:bodyPr wrap="square" rtlCol="0">
              <a:spAutoFit/>
            </a:bodyPr>
            <a:lstStyle/>
            <a:p>
              <a:r>
                <a:rPr lang="en-US" sz="1800" dirty="0" smtClean="0">
                  <a:latin typeface="+mn-lt"/>
                </a:rPr>
                <a:t>Q</a:t>
              </a:r>
              <a:endParaRPr lang="en-US" sz="1800" dirty="0">
                <a:latin typeface="+mn-lt"/>
              </a:endParaRPr>
            </a:p>
          </p:txBody>
        </p:sp>
        <p:sp>
          <p:nvSpPr>
            <p:cNvPr id="6" name="TextBox 5"/>
            <p:cNvSpPr txBox="1"/>
            <p:nvPr/>
          </p:nvSpPr>
          <p:spPr>
            <a:xfrm>
              <a:off x="990600" y="1600200"/>
              <a:ext cx="762000" cy="369332"/>
            </a:xfrm>
            <a:prstGeom prst="rect">
              <a:avLst/>
            </a:prstGeom>
            <a:noFill/>
          </p:spPr>
          <p:txBody>
            <a:bodyPr wrap="square" rtlCol="0">
              <a:spAutoFit/>
            </a:bodyPr>
            <a:lstStyle/>
            <a:p>
              <a:r>
                <a:rPr lang="en-US" sz="1800" dirty="0">
                  <a:latin typeface="+mn-lt"/>
                </a:rPr>
                <a:t>P</a:t>
              </a:r>
            </a:p>
          </p:txBody>
        </p:sp>
      </p:grpSp>
      <p:sp>
        <p:nvSpPr>
          <p:cNvPr id="8" name="TextBox 7"/>
          <p:cNvSpPr txBox="1"/>
          <p:nvPr/>
        </p:nvSpPr>
        <p:spPr>
          <a:xfrm>
            <a:off x="990600" y="1981200"/>
            <a:ext cx="762000" cy="369332"/>
          </a:xfrm>
          <a:prstGeom prst="rect">
            <a:avLst/>
          </a:prstGeom>
          <a:noFill/>
        </p:spPr>
        <p:txBody>
          <a:bodyPr wrap="square" rtlCol="0">
            <a:spAutoFit/>
          </a:bodyPr>
          <a:lstStyle/>
          <a:p>
            <a:r>
              <a:rPr lang="en-US" sz="1800" dirty="0">
                <a:latin typeface="+mn-lt"/>
              </a:rPr>
              <a:t>$</a:t>
            </a:r>
            <a:r>
              <a:rPr lang="en-US" sz="1800" dirty="0" smtClean="0">
                <a:latin typeface="+mn-lt"/>
              </a:rPr>
              <a:t>10</a:t>
            </a:r>
            <a:endParaRPr lang="en-US" sz="1800" dirty="0">
              <a:latin typeface="+mn-lt"/>
            </a:endParaRPr>
          </a:p>
        </p:txBody>
      </p:sp>
      <p:grpSp>
        <p:nvGrpSpPr>
          <p:cNvPr id="34" name="Group 33"/>
          <p:cNvGrpSpPr/>
          <p:nvPr/>
        </p:nvGrpSpPr>
        <p:grpSpPr>
          <a:xfrm>
            <a:off x="457200" y="1981200"/>
            <a:ext cx="762000" cy="3798332"/>
            <a:chOff x="457200" y="1981200"/>
            <a:chExt cx="762000" cy="3798332"/>
          </a:xfrm>
        </p:grpSpPr>
        <p:sp>
          <p:nvSpPr>
            <p:cNvPr id="7" name="TextBox 6"/>
            <p:cNvSpPr txBox="1"/>
            <p:nvPr/>
          </p:nvSpPr>
          <p:spPr>
            <a:xfrm>
              <a:off x="457200" y="1981200"/>
              <a:ext cx="762000" cy="369332"/>
            </a:xfrm>
            <a:prstGeom prst="rect">
              <a:avLst/>
            </a:prstGeom>
            <a:noFill/>
          </p:spPr>
          <p:txBody>
            <a:bodyPr wrap="square" rtlCol="0">
              <a:spAutoFit/>
            </a:bodyPr>
            <a:lstStyle/>
            <a:p>
              <a:r>
                <a:rPr lang="en-US" sz="1800" dirty="0">
                  <a:latin typeface="+mn-lt"/>
                </a:rPr>
                <a:t>0</a:t>
              </a:r>
            </a:p>
          </p:txBody>
        </p:sp>
        <p:sp>
          <p:nvSpPr>
            <p:cNvPr id="9" name="TextBox 8"/>
            <p:cNvSpPr txBox="1"/>
            <p:nvPr/>
          </p:nvSpPr>
          <p:spPr>
            <a:xfrm>
              <a:off x="457200" y="2362200"/>
              <a:ext cx="762000" cy="369332"/>
            </a:xfrm>
            <a:prstGeom prst="rect">
              <a:avLst/>
            </a:prstGeom>
            <a:noFill/>
          </p:spPr>
          <p:txBody>
            <a:bodyPr wrap="square" rtlCol="0">
              <a:spAutoFit/>
            </a:bodyPr>
            <a:lstStyle/>
            <a:p>
              <a:r>
                <a:rPr lang="en-US" sz="1800" dirty="0">
                  <a:latin typeface="+mn-lt"/>
                </a:rPr>
                <a:t>1</a:t>
              </a:r>
            </a:p>
          </p:txBody>
        </p:sp>
        <p:sp>
          <p:nvSpPr>
            <p:cNvPr id="11" name="TextBox 10"/>
            <p:cNvSpPr txBox="1"/>
            <p:nvPr/>
          </p:nvSpPr>
          <p:spPr>
            <a:xfrm>
              <a:off x="457200" y="2743200"/>
              <a:ext cx="762000" cy="369332"/>
            </a:xfrm>
            <a:prstGeom prst="rect">
              <a:avLst/>
            </a:prstGeom>
            <a:noFill/>
          </p:spPr>
          <p:txBody>
            <a:bodyPr wrap="square" rtlCol="0">
              <a:spAutoFit/>
            </a:bodyPr>
            <a:lstStyle/>
            <a:p>
              <a:r>
                <a:rPr lang="en-US" sz="1800" dirty="0" smtClean="0">
                  <a:latin typeface="+mn-lt"/>
                </a:rPr>
                <a:t>2</a:t>
              </a:r>
              <a:endParaRPr lang="en-US" sz="1800" dirty="0">
                <a:latin typeface="+mn-lt"/>
              </a:endParaRPr>
            </a:p>
          </p:txBody>
        </p:sp>
        <p:sp>
          <p:nvSpPr>
            <p:cNvPr id="17" name="TextBox 16"/>
            <p:cNvSpPr txBox="1"/>
            <p:nvPr/>
          </p:nvSpPr>
          <p:spPr>
            <a:xfrm>
              <a:off x="457200" y="3124200"/>
              <a:ext cx="762000" cy="369332"/>
            </a:xfrm>
            <a:prstGeom prst="rect">
              <a:avLst/>
            </a:prstGeom>
            <a:noFill/>
          </p:spPr>
          <p:txBody>
            <a:bodyPr wrap="square" rtlCol="0">
              <a:spAutoFit/>
            </a:bodyPr>
            <a:lstStyle/>
            <a:p>
              <a:r>
                <a:rPr lang="en-US" sz="1800" dirty="0">
                  <a:latin typeface="+mn-lt"/>
                </a:rPr>
                <a:t>3</a:t>
              </a:r>
            </a:p>
          </p:txBody>
        </p:sp>
        <p:sp>
          <p:nvSpPr>
            <p:cNvPr id="19" name="TextBox 18"/>
            <p:cNvSpPr txBox="1"/>
            <p:nvPr/>
          </p:nvSpPr>
          <p:spPr>
            <a:xfrm>
              <a:off x="457200" y="3505200"/>
              <a:ext cx="762000" cy="369332"/>
            </a:xfrm>
            <a:prstGeom prst="rect">
              <a:avLst/>
            </a:prstGeom>
            <a:noFill/>
          </p:spPr>
          <p:txBody>
            <a:bodyPr wrap="square" rtlCol="0">
              <a:spAutoFit/>
            </a:bodyPr>
            <a:lstStyle/>
            <a:p>
              <a:r>
                <a:rPr lang="en-US" sz="1800" dirty="0">
                  <a:latin typeface="+mn-lt"/>
                </a:rPr>
                <a:t>4</a:t>
              </a:r>
            </a:p>
          </p:txBody>
        </p:sp>
        <p:sp>
          <p:nvSpPr>
            <p:cNvPr id="21" name="TextBox 20"/>
            <p:cNvSpPr txBox="1"/>
            <p:nvPr/>
          </p:nvSpPr>
          <p:spPr>
            <a:xfrm>
              <a:off x="457200" y="3886200"/>
              <a:ext cx="762000" cy="369332"/>
            </a:xfrm>
            <a:prstGeom prst="rect">
              <a:avLst/>
            </a:prstGeom>
            <a:noFill/>
          </p:spPr>
          <p:txBody>
            <a:bodyPr wrap="square" rtlCol="0">
              <a:spAutoFit/>
            </a:bodyPr>
            <a:lstStyle/>
            <a:p>
              <a:r>
                <a:rPr lang="en-US" sz="1800" dirty="0">
                  <a:latin typeface="+mn-lt"/>
                </a:rPr>
                <a:t>5</a:t>
              </a:r>
            </a:p>
          </p:txBody>
        </p:sp>
        <p:sp>
          <p:nvSpPr>
            <p:cNvPr id="23" name="TextBox 22"/>
            <p:cNvSpPr txBox="1"/>
            <p:nvPr/>
          </p:nvSpPr>
          <p:spPr>
            <a:xfrm>
              <a:off x="457200" y="4267200"/>
              <a:ext cx="762000" cy="369332"/>
            </a:xfrm>
            <a:prstGeom prst="rect">
              <a:avLst/>
            </a:prstGeom>
            <a:noFill/>
          </p:spPr>
          <p:txBody>
            <a:bodyPr wrap="square" rtlCol="0">
              <a:spAutoFit/>
            </a:bodyPr>
            <a:lstStyle/>
            <a:p>
              <a:r>
                <a:rPr lang="en-US" sz="1800" dirty="0">
                  <a:latin typeface="+mn-lt"/>
                </a:rPr>
                <a:t>6</a:t>
              </a:r>
            </a:p>
          </p:txBody>
        </p:sp>
        <p:sp>
          <p:nvSpPr>
            <p:cNvPr id="25" name="TextBox 24"/>
            <p:cNvSpPr txBox="1"/>
            <p:nvPr/>
          </p:nvSpPr>
          <p:spPr>
            <a:xfrm>
              <a:off x="457200" y="4648200"/>
              <a:ext cx="762000" cy="369332"/>
            </a:xfrm>
            <a:prstGeom prst="rect">
              <a:avLst/>
            </a:prstGeom>
            <a:noFill/>
          </p:spPr>
          <p:txBody>
            <a:bodyPr wrap="square" rtlCol="0">
              <a:spAutoFit/>
            </a:bodyPr>
            <a:lstStyle/>
            <a:p>
              <a:r>
                <a:rPr lang="en-US" sz="1800" dirty="0">
                  <a:latin typeface="+mn-lt"/>
                </a:rPr>
                <a:t>7</a:t>
              </a:r>
            </a:p>
          </p:txBody>
        </p:sp>
        <p:sp>
          <p:nvSpPr>
            <p:cNvPr id="27" name="TextBox 26"/>
            <p:cNvSpPr txBox="1"/>
            <p:nvPr/>
          </p:nvSpPr>
          <p:spPr>
            <a:xfrm>
              <a:off x="457200" y="5029200"/>
              <a:ext cx="762000" cy="369332"/>
            </a:xfrm>
            <a:prstGeom prst="rect">
              <a:avLst/>
            </a:prstGeom>
            <a:noFill/>
          </p:spPr>
          <p:txBody>
            <a:bodyPr wrap="square" rtlCol="0">
              <a:spAutoFit/>
            </a:bodyPr>
            <a:lstStyle/>
            <a:p>
              <a:r>
                <a:rPr lang="en-US" sz="1800" dirty="0">
                  <a:latin typeface="+mn-lt"/>
                </a:rPr>
                <a:t>8</a:t>
              </a:r>
            </a:p>
          </p:txBody>
        </p:sp>
        <p:sp>
          <p:nvSpPr>
            <p:cNvPr id="29" name="TextBox 28"/>
            <p:cNvSpPr txBox="1"/>
            <p:nvPr/>
          </p:nvSpPr>
          <p:spPr>
            <a:xfrm>
              <a:off x="457200" y="5410200"/>
              <a:ext cx="762000" cy="369332"/>
            </a:xfrm>
            <a:prstGeom prst="rect">
              <a:avLst/>
            </a:prstGeom>
            <a:noFill/>
          </p:spPr>
          <p:txBody>
            <a:bodyPr wrap="square" rtlCol="0">
              <a:spAutoFit/>
            </a:bodyPr>
            <a:lstStyle/>
            <a:p>
              <a:r>
                <a:rPr lang="en-US" sz="1800" dirty="0">
                  <a:latin typeface="+mn-lt"/>
                </a:rPr>
                <a:t>9</a:t>
              </a:r>
            </a:p>
          </p:txBody>
        </p:sp>
      </p:grpSp>
      <p:grpSp>
        <p:nvGrpSpPr>
          <p:cNvPr id="35" name="Group 34"/>
          <p:cNvGrpSpPr/>
          <p:nvPr/>
        </p:nvGrpSpPr>
        <p:grpSpPr>
          <a:xfrm>
            <a:off x="990600" y="2362200"/>
            <a:ext cx="762000" cy="3417332"/>
            <a:chOff x="990600" y="2362200"/>
            <a:chExt cx="762000" cy="3417332"/>
          </a:xfrm>
        </p:grpSpPr>
        <p:sp>
          <p:nvSpPr>
            <p:cNvPr id="10" name="TextBox 9"/>
            <p:cNvSpPr txBox="1"/>
            <p:nvPr/>
          </p:nvSpPr>
          <p:spPr>
            <a:xfrm>
              <a:off x="990600" y="2362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12" name="TextBox 11"/>
            <p:cNvSpPr txBox="1"/>
            <p:nvPr/>
          </p:nvSpPr>
          <p:spPr>
            <a:xfrm>
              <a:off x="990600" y="2743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18" name="TextBox 17"/>
            <p:cNvSpPr txBox="1"/>
            <p:nvPr/>
          </p:nvSpPr>
          <p:spPr>
            <a:xfrm>
              <a:off x="990600" y="3124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20" name="TextBox 19"/>
            <p:cNvSpPr txBox="1"/>
            <p:nvPr/>
          </p:nvSpPr>
          <p:spPr>
            <a:xfrm>
              <a:off x="990600" y="3505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22" name="TextBox 21"/>
            <p:cNvSpPr txBox="1"/>
            <p:nvPr/>
          </p:nvSpPr>
          <p:spPr>
            <a:xfrm>
              <a:off x="990600" y="3886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24" name="TextBox 23"/>
            <p:cNvSpPr txBox="1"/>
            <p:nvPr/>
          </p:nvSpPr>
          <p:spPr>
            <a:xfrm>
              <a:off x="990600" y="4267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26" name="TextBox 25"/>
            <p:cNvSpPr txBox="1"/>
            <p:nvPr/>
          </p:nvSpPr>
          <p:spPr>
            <a:xfrm>
              <a:off x="990600" y="4648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28" name="TextBox 27"/>
            <p:cNvSpPr txBox="1"/>
            <p:nvPr/>
          </p:nvSpPr>
          <p:spPr>
            <a:xfrm>
              <a:off x="990600" y="5029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30" name="TextBox 29"/>
            <p:cNvSpPr txBox="1"/>
            <p:nvPr/>
          </p:nvSpPr>
          <p:spPr>
            <a:xfrm>
              <a:off x="990600" y="5410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grpSp>
      <p:graphicFrame>
        <p:nvGraphicFramePr>
          <p:cNvPr id="36" name="Object 35"/>
          <p:cNvGraphicFramePr>
            <a:graphicFrameLocks noChangeAspect="1"/>
          </p:cNvGraphicFramePr>
          <p:nvPr>
            <p:extLst>
              <p:ext uri="{D42A27DB-BD31-4B8C-83A1-F6EECF244321}">
                <p14:modId xmlns:p14="http://schemas.microsoft.com/office/powerpoint/2010/main" val="731997780"/>
              </p:ext>
            </p:extLst>
          </p:nvPr>
        </p:nvGraphicFramePr>
        <p:xfrm>
          <a:off x="6324600" y="1822034"/>
          <a:ext cx="2599765" cy="762000"/>
        </p:xfrm>
        <a:graphic>
          <a:graphicData uri="http://schemas.openxmlformats.org/presentationml/2006/ole">
            <mc:AlternateContent xmlns:mc="http://schemas.openxmlformats.org/markup-compatibility/2006">
              <mc:Choice xmlns:v="urn:schemas-microsoft-com:vml" Requires="v">
                <p:oleObj spid="_x0000_s1349" name="Equation" r:id="rId3" imgW="1473200" imgH="431800" progId="Equation.3">
                  <p:embed/>
                </p:oleObj>
              </mc:Choice>
              <mc:Fallback>
                <p:oleObj name="Equation" r:id="rId3" imgW="14732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1822034"/>
                        <a:ext cx="259976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6"/>
          <p:cNvGraphicFramePr>
            <a:graphicFrameLocks noChangeAspect="1"/>
          </p:cNvGraphicFramePr>
          <p:nvPr>
            <p:extLst>
              <p:ext uri="{D42A27DB-BD31-4B8C-83A1-F6EECF244321}">
                <p14:modId xmlns:p14="http://schemas.microsoft.com/office/powerpoint/2010/main" val="963987764"/>
              </p:ext>
            </p:extLst>
          </p:nvPr>
        </p:nvGraphicFramePr>
        <p:xfrm>
          <a:off x="6400800" y="1295400"/>
          <a:ext cx="1030288" cy="358775"/>
        </p:xfrm>
        <a:graphic>
          <a:graphicData uri="http://schemas.openxmlformats.org/presentationml/2006/ole">
            <mc:AlternateContent xmlns:mc="http://schemas.openxmlformats.org/markup-compatibility/2006">
              <mc:Choice xmlns:v="urn:schemas-microsoft-com:vml" Requires="v">
                <p:oleObj spid="_x0000_s1350" name="Equation" r:id="rId5" imgW="583920" imgH="203040" progId="Equation.3">
                  <p:embed/>
                </p:oleObj>
              </mc:Choice>
              <mc:Fallback>
                <p:oleObj name="Equation" r:id="rId5" imgW="583920" imgH="203040" progId="Equation.3">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1295400"/>
                        <a:ext cx="103028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 name="TextBox 37"/>
          <p:cNvSpPr txBox="1"/>
          <p:nvPr/>
        </p:nvSpPr>
        <p:spPr>
          <a:xfrm>
            <a:off x="1676400" y="1600200"/>
            <a:ext cx="762000" cy="369332"/>
          </a:xfrm>
          <a:prstGeom prst="rect">
            <a:avLst/>
          </a:prstGeom>
          <a:noFill/>
        </p:spPr>
        <p:txBody>
          <a:bodyPr wrap="square" rtlCol="0">
            <a:spAutoFit/>
          </a:bodyPr>
          <a:lstStyle/>
          <a:p>
            <a:r>
              <a:rPr lang="en-US" sz="1800" dirty="0" smtClean="0">
                <a:latin typeface="+mn-lt"/>
              </a:rPr>
              <a:t>TR</a:t>
            </a:r>
            <a:endParaRPr lang="en-US" sz="1800" dirty="0">
              <a:latin typeface="+mn-lt"/>
            </a:endParaRPr>
          </a:p>
        </p:txBody>
      </p:sp>
      <p:sp>
        <p:nvSpPr>
          <p:cNvPr id="39" name="TextBox 38"/>
          <p:cNvSpPr txBox="1"/>
          <p:nvPr/>
        </p:nvSpPr>
        <p:spPr>
          <a:xfrm>
            <a:off x="1676400" y="1981200"/>
            <a:ext cx="762000" cy="369332"/>
          </a:xfrm>
          <a:prstGeom prst="rect">
            <a:avLst/>
          </a:prstGeom>
          <a:noFill/>
        </p:spPr>
        <p:txBody>
          <a:bodyPr wrap="square" rtlCol="0">
            <a:spAutoFit/>
          </a:bodyPr>
          <a:lstStyle/>
          <a:p>
            <a:r>
              <a:rPr lang="en-US" sz="1800" dirty="0" smtClean="0">
                <a:latin typeface="+mn-lt"/>
              </a:rPr>
              <a:t>$</a:t>
            </a:r>
            <a:r>
              <a:rPr lang="en-US" sz="1800" dirty="0">
                <a:latin typeface="+mn-lt"/>
              </a:rPr>
              <a:t>0</a:t>
            </a:r>
          </a:p>
        </p:txBody>
      </p:sp>
      <p:sp>
        <p:nvSpPr>
          <p:cNvPr id="41" name="TextBox 40"/>
          <p:cNvSpPr txBox="1"/>
          <p:nvPr/>
        </p:nvSpPr>
        <p:spPr>
          <a:xfrm>
            <a:off x="1676400" y="2362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42" name="TextBox 41"/>
          <p:cNvSpPr txBox="1"/>
          <p:nvPr/>
        </p:nvSpPr>
        <p:spPr>
          <a:xfrm>
            <a:off x="1676400" y="2743200"/>
            <a:ext cx="762000" cy="369332"/>
          </a:xfrm>
          <a:prstGeom prst="rect">
            <a:avLst/>
          </a:prstGeom>
          <a:noFill/>
        </p:spPr>
        <p:txBody>
          <a:bodyPr wrap="square" rtlCol="0">
            <a:spAutoFit/>
          </a:bodyPr>
          <a:lstStyle/>
          <a:p>
            <a:r>
              <a:rPr lang="en-US" sz="1800" dirty="0" smtClean="0">
                <a:latin typeface="+mn-lt"/>
              </a:rPr>
              <a:t>$20</a:t>
            </a:r>
            <a:endParaRPr lang="en-US" sz="1800" dirty="0">
              <a:latin typeface="+mn-lt"/>
            </a:endParaRPr>
          </a:p>
        </p:txBody>
      </p:sp>
      <p:grpSp>
        <p:nvGrpSpPr>
          <p:cNvPr id="50" name="Group 49"/>
          <p:cNvGrpSpPr/>
          <p:nvPr/>
        </p:nvGrpSpPr>
        <p:grpSpPr>
          <a:xfrm>
            <a:off x="1676400" y="3124200"/>
            <a:ext cx="762000" cy="2655332"/>
            <a:chOff x="1676400" y="3124200"/>
            <a:chExt cx="762000" cy="2655332"/>
          </a:xfrm>
        </p:grpSpPr>
        <p:sp>
          <p:nvSpPr>
            <p:cNvPr id="43" name="TextBox 42"/>
            <p:cNvSpPr txBox="1"/>
            <p:nvPr/>
          </p:nvSpPr>
          <p:spPr>
            <a:xfrm>
              <a:off x="1676400" y="3124200"/>
              <a:ext cx="762000" cy="369332"/>
            </a:xfrm>
            <a:prstGeom prst="rect">
              <a:avLst/>
            </a:prstGeom>
            <a:noFill/>
          </p:spPr>
          <p:txBody>
            <a:bodyPr wrap="square" rtlCol="0">
              <a:spAutoFit/>
            </a:bodyPr>
            <a:lstStyle/>
            <a:p>
              <a:r>
                <a:rPr lang="en-US" sz="1800" dirty="0" smtClean="0">
                  <a:latin typeface="+mn-lt"/>
                </a:rPr>
                <a:t>$30</a:t>
              </a:r>
              <a:endParaRPr lang="en-US" sz="1800" dirty="0">
                <a:latin typeface="+mn-lt"/>
              </a:endParaRPr>
            </a:p>
          </p:txBody>
        </p:sp>
        <p:sp>
          <p:nvSpPr>
            <p:cNvPr id="44" name="TextBox 43"/>
            <p:cNvSpPr txBox="1"/>
            <p:nvPr/>
          </p:nvSpPr>
          <p:spPr>
            <a:xfrm>
              <a:off x="1676400" y="3505200"/>
              <a:ext cx="762000" cy="369332"/>
            </a:xfrm>
            <a:prstGeom prst="rect">
              <a:avLst/>
            </a:prstGeom>
            <a:noFill/>
          </p:spPr>
          <p:txBody>
            <a:bodyPr wrap="square" rtlCol="0">
              <a:spAutoFit/>
            </a:bodyPr>
            <a:lstStyle/>
            <a:p>
              <a:r>
                <a:rPr lang="en-US" sz="1800" dirty="0" smtClean="0">
                  <a:latin typeface="+mn-lt"/>
                </a:rPr>
                <a:t>$40</a:t>
              </a:r>
              <a:endParaRPr lang="en-US" sz="1800" dirty="0">
                <a:latin typeface="+mn-lt"/>
              </a:endParaRPr>
            </a:p>
          </p:txBody>
        </p:sp>
        <p:sp>
          <p:nvSpPr>
            <p:cNvPr id="45" name="TextBox 44"/>
            <p:cNvSpPr txBox="1"/>
            <p:nvPr/>
          </p:nvSpPr>
          <p:spPr>
            <a:xfrm>
              <a:off x="1676400" y="3886200"/>
              <a:ext cx="762000" cy="369332"/>
            </a:xfrm>
            <a:prstGeom prst="rect">
              <a:avLst/>
            </a:prstGeom>
            <a:noFill/>
          </p:spPr>
          <p:txBody>
            <a:bodyPr wrap="square" rtlCol="0">
              <a:spAutoFit/>
            </a:bodyPr>
            <a:lstStyle/>
            <a:p>
              <a:r>
                <a:rPr lang="en-US" sz="1800" dirty="0" smtClean="0">
                  <a:latin typeface="+mn-lt"/>
                </a:rPr>
                <a:t>$50</a:t>
              </a:r>
              <a:endParaRPr lang="en-US" sz="1800" dirty="0">
                <a:latin typeface="+mn-lt"/>
              </a:endParaRPr>
            </a:p>
          </p:txBody>
        </p:sp>
        <p:sp>
          <p:nvSpPr>
            <p:cNvPr id="46" name="TextBox 45"/>
            <p:cNvSpPr txBox="1"/>
            <p:nvPr/>
          </p:nvSpPr>
          <p:spPr>
            <a:xfrm>
              <a:off x="1676400" y="4267200"/>
              <a:ext cx="762000" cy="369332"/>
            </a:xfrm>
            <a:prstGeom prst="rect">
              <a:avLst/>
            </a:prstGeom>
            <a:noFill/>
          </p:spPr>
          <p:txBody>
            <a:bodyPr wrap="square" rtlCol="0">
              <a:spAutoFit/>
            </a:bodyPr>
            <a:lstStyle/>
            <a:p>
              <a:r>
                <a:rPr lang="en-US" sz="1800" dirty="0" smtClean="0">
                  <a:latin typeface="+mn-lt"/>
                </a:rPr>
                <a:t>$60</a:t>
              </a:r>
              <a:endParaRPr lang="en-US" sz="1800" dirty="0">
                <a:latin typeface="+mn-lt"/>
              </a:endParaRPr>
            </a:p>
          </p:txBody>
        </p:sp>
        <p:sp>
          <p:nvSpPr>
            <p:cNvPr id="47" name="TextBox 46"/>
            <p:cNvSpPr txBox="1"/>
            <p:nvPr/>
          </p:nvSpPr>
          <p:spPr>
            <a:xfrm>
              <a:off x="1676400" y="4648200"/>
              <a:ext cx="762000" cy="369332"/>
            </a:xfrm>
            <a:prstGeom prst="rect">
              <a:avLst/>
            </a:prstGeom>
            <a:noFill/>
          </p:spPr>
          <p:txBody>
            <a:bodyPr wrap="square" rtlCol="0">
              <a:spAutoFit/>
            </a:bodyPr>
            <a:lstStyle/>
            <a:p>
              <a:r>
                <a:rPr lang="en-US" sz="1800" dirty="0" smtClean="0">
                  <a:latin typeface="+mn-lt"/>
                </a:rPr>
                <a:t>$70</a:t>
              </a:r>
              <a:endParaRPr lang="en-US" sz="1800" dirty="0">
                <a:latin typeface="+mn-lt"/>
              </a:endParaRPr>
            </a:p>
          </p:txBody>
        </p:sp>
        <p:sp>
          <p:nvSpPr>
            <p:cNvPr id="48" name="TextBox 47"/>
            <p:cNvSpPr txBox="1"/>
            <p:nvPr/>
          </p:nvSpPr>
          <p:spPr>
            <a:xfrm>
              <a:off x="1676400" y="5029200"/>
              <a:ext cx="762000" cy="369332"/>
            </a:xfrm>
            <a:prstGeom prst="rect">
              <a:avLst/>
            </a:prstGeom>
            <a:noFill/>
          </p:spPr>
          <p:txBody>
            <a:bodyPr wrap="square" rtlCol="0">
              <a:spAutoFit/>
            </a:bodyPr>
            <a:lstStyle/>
            <a:p>
              <a:r>
                <a:rPr lang="en-US" sz="1800" dirty="0" smtClean="0">
                  <a:latin typeface="+mn-lt"/>
                </a:rPr>
                <a:t>$80</a:t>
              </a:r>
              <a:endParaRPr lang="en-US" sz="1800" dirty="0">
                <a:latin typeface="+mn-lt"/>
              </a:endParaRPr>
            </a:p>
          </p:txBody>
        </p:sp>
        <p:sp>
          <p:nvSpPr>
            <p:cNvPr id="49" name="TextBox 48"/>
            <p:cNvSpPr txBox="1"/>
            <p:nvPr/>
          </p:nvSpPr>
          <p:spPr>
            <a:xfrm>
              <a:off x="1676400" y="5410200"/>
              <a:ext cx="762000" cy="369332"/>
            </a:xfrm>
            <a:prstGeom prst="rect">
              <a:avLst/>
            </a:prstGeom>
            <a:noFill/>
          </p:spPr>
          <p:txBody>
            <a:bodyPr wrap="square" rtlCol="0">
              <a:spAutoFit/>
            </a:bodyPr>
            <a:lstStyle/>
            <a:p>
              <a:r>
                <a:rPr lang="en-US" sz="1800" dirty="0" smtClean="0">
                  <a:latin typeface="+mn-lt"/>
                </a:rPr>
                <a:t>$90</a:t>
              </a:r>
              <a:endParaRPr lang="en-US" sz="1800" dirty="0">
                <a:latin typeface="+mn-lt"/>
              </a:endParaRPr>
            </a:p>
          </p:txBody>
        </p:sp>
      </p:grpSp>
      <p:sp>
        <p:nvSpPr>
          <p:cNvPr id="51" name="TextBox 50"/>
          <p:cNvSpPr txBox="1"/>
          <p:nvPr/>
        </p:nvSpPr>
        <p:spPr>
          <a:xfrm>
            <a:off x="2438400" y="1600200"/>
            <a:ext cx="762000" cy="369332"/>
          </a:xfrm>
          <a:prstGeom prst="rect">
            <a:avLst/>
          </a:prstGeom>
          <a:noFill/>
        </p:spPr>
        <p:txBody>
          <a:bodyPr wrap="square" rtlCol="0">
            <a:spAutoFit/>
          </a:bodyPr>
          <a:lstStyle/>
          <a:p>
            <a:r>
              <a:rPr lang="en-US" sz="1800" dirty="0">
                <a:latin typeface="+mn-lt"/>
              </a:rPr>
              <a:t>M</a:t>
            </a:r>
            <a:r>
              <a:rPr lang="en-US" sz="1800" dirty="0" smtClean="0">
                <a:latin typeface="+mn-lt"/>
              </a:rPr>
              <a:t>R</a:t>
            </a:r>
            <a:endParaRPr lang="en-US" sz="1800" dirty="0">
              <a:latin typeface="+mn-lt"/>
            </a:endParaRPr>
          </a:p>
        </p:txBody>
      </p:sp>
      <p:sp>
        <p:nvSpPr>
          <p:cNvPr id="52" name="TextBox 51"/>
          <p:cNvSpPr txBox="1"/>
          <p:nvPr/>
        </p:nvSpPr>
        <p:spPr>
          <a:xfrm>
            <a:off x="2438400" y="1981200"/>
            <a:ext cx="762000" cy="369332"/>
          </a:xfrm>
          <a:prstGeom prst="rect">
            <a:avLst/>
          </a:prstGeom>
          <a:noFill/>
        </p:spPr>
        <p:txBody>
          <a:bodyPr wrap="square" rtlCol="0">
            <a:spAutoFit/>
          </a:bodyPr>
          <a:lstStyle/>
          <a:p>
            <a:r>
              <a:rPr lang="en-US" sz="1800" dirty="0" smtClean="0">
                <a:latin typeface="+mn-lt"/>
              </a:rPr>
              <a:t>----</a:t>
            </a:r>
            <a:endParaRPr lang="en-US" sz="1800" dirty="0">
              <a:latin typeface="+mn-lt"/>
            </a:endParaRPr>
          </a:p>
        </p:txBody>
      </p:sp>
      <p:sp>
        <p:nvSpPr>
          <p:cNvPr id="53" name="TextBox 52"/>
          <p:cNvSpPr txBox="1"/>
          <p:nvPr/>
        </p:nvSpPr>
        <p:spPr>
          <a:xfrm>
            <a:off x="2438400" y="2362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54" name="TextBox 53"/>
          <p:cNvSpPr txBox="1"/>
          <p:nvPr/>
        </p:nvSpPr>
        <p:spPr>
          <a:xfrm>
            <a:off x="2438400" y="2743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grpSp>
        <p:nvGrpSpPr>
          <p:cNvPr id="55" name="Group 54"/>
          <p:cNvGrpSpPr/>
          <p:nvPr/>
        </p:nvGrpSpPr>
        <p:grpSpPr>
          <a:xfrm>
            <a:off x="2438400" y="3124200"/>
            <a:ext cx="762000" cy="2655332"/>
            <a:chOff x="1676400" y="3124200"/>
            <a:chExt cx="762000" cy="2655332"/>
          </a:xfrm>
        </p:grpSpPr>
        <p:sp>
          <p:nvSpPr>
            <p:cNvPr id="56" name="TextBox 55"/>
            <p:cNvSpPr txBox="1"/>
            <p:nvPr/>
          </p:nvSpPr>
          <p:spPr>
            <a:xfrm>
              <a:off x="1676400" y="3124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57" name="TextBox 56"/>
            <p:cNvSpPr txBox="1"/>
            <p:nvPr/>
          </p:nvSpPr>
          <p:spPr>
            <a:xfrm>
              <a:off x="1676400" y="3505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58" name="TextBox 57"/>
            <p:cNvSpPr txBox="1"/>
            <p:nvPr/>
          </p:nvSpPr>
          <p:spPr>
            <a:xfrm>
              <a:off x="1676400" y="3886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59" name="TextBox 58"/>
            <p:cNvSpPr txBox="1"/>
            <p:nvPr/>
          </p:nvSpPr>
          <p:spPr>
            <a:xfrm>
              <a:off x="1676400" y="4267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60" name="TextBox 59"/>
            <p:cNvSpPr txBox="1"/>
            <p:nvPr/>
          </p:nvSpPr>
          <p:spPr>
            <a:xfrm>
              <a:off x="1676400" y="4648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61" name="TextBox 60"/>
            <p:cNvSpPr txBox="1"/>
            <p:nvPr/>
          </p:nvSpPr>
          <p:spPr>
            <a:xfrm>
              <a:off x="1676400" y="5029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sp>
          <p:nvSpPr>
            <p:cNvPr id="62" name="TextBox 61"/>
            <p:cNvSpPr txBox="1"/>
            <p:nvPr/>
          </p:nvSpPr>
          <p:spPr>
            <a:xfrm>
              <a:off x="1676400" y="5410200"/>
              <a:ext cx="762000" cy="369332"/>
            </a:xfrm>
            <a:prstGeom prst="rect">
              <a:avLst/>
            </a:prstGeom>
            <a:noFill/>
          </p:spPr>
          <p:txBody>
            <a:bodyPr wrap="square" rtlCol="0">
              <a:spAutoFit/>
            </a:bodyPr>
            <a:lstStyle/>
            <a:p>
              <a:r>
                <a:rPr lang="en-US" sz="1800" dirty="0" smtClean="0">
                  <a:latin typeface="+mn-lt"/>
                </a:rPr>
                <a:t>$10</a:t>
              </a:r>
              <a:endParaRPr lang="en-US" sz="1800" dirty="0">
                <a:latin typeface="+mn-lt"/>
              </a:endParaRPr>
            </a:p>
          </p:txBody>
        </p:sp>
      </p:grpSp>
      <p:graphicFrame>
        <p:nvGraphicFramePr>
          <p:cNvPr id="63" name="Chart 62"/>
          <p:cNvGraphicFramePr/>
          <p:nvPr>
            <p:extLst>
              <p:ext uri="{D42A27DB-BD31-4B8C-83A1-F6EECF244321}">
                <p14:modId xmlns:p14="http://schemas.microsoft.com/office/powerpoint/2010/main" val="930336938"/>
              </p:ext>
            </p:extLst>
          </p:nvPr>
        </p:nvGraphicFramePr>
        <p:xfrm>
          <a:off x="3479800" y="2933700"/>
          <a:ext cx="4597400" cy="3314699"/>
        </p:xfrm>
        <a:graphic>
          <a:graphicData uri="http://schemas.openxmlformats.org/drawingml/2006/chart">
            <c:chart xmlns:c="http://schemas.openxmlformats.org/drawingml/2006/chart" xmlns:r="http://schemas.openxmlformats.org/officeDocument/2006/relationships" r:id="rId7"/>
          </a:graphicData>
        </a:graphic>
      </p:graphicFrame>
      <p:sp>
        <p:nvSpPr>
          <p:cNvPr id="64" name="TextBox 63"/>
          <p:cNvSpPr txBox="1"/>
          <p:nvPr/>
        </p:nvSpPr>
        <p:spPr>
          <a:xfrm>
            <a:off x="7467600" y="4538246"/>
            <a:ext cx="1295400" cy="338554"/>
          </a:xfrm>
          <a:prstGeom prst="rect">
            <a:avLst/>
          </a:prstGeom>
          <a:noFill/>
        </p:spPr>
        <p:txBody>
          <a:bodyPr wrap="square" rtlCol="0">
            <a:spAutoFit/>
          </a:bodyPr>
          <a:lstStyle/>
          <a:p>
            <a:r>
              <a:rPr lang="en-US" dirty="0" smtClean="0"/>
              <a:t>P = MR = D</a:t>
            </a:r>
            <a:endParaRPr lang="en-US" dirty="0"/>
          </a:p>
        </p:txBody>
      </p:sp>
      <p:cxnSp>
        <p:nvCxnSpPr>
          <p:cNvPr id="3" name="Straight Connector 2"/>
          <p:cNvCxnSpPr/>
          <p:nvPr/>
        </p:nvCxnSpPr>
        <p:spPr>
          <a:xfrm>
            <a:off x="4114800" y="4704933"/>
            <a:ext cx="3276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572000" y="3505200"/>
            <a:ext cx="2819400" cy="369332"/>
          </a:xfrm>
          <a:prstGeom prst="rect">
            <a:avLst/>
          </a:prstGeom>
          <a:noFill/>
        </p:spPr>
        <p:txBody>
          <a:bodyPr wrap="square" rtlCol="0">
            <a:spAutoFit/>
          </a:bodyPr>
          <a:lstStyle/>
          <a:p>
            <a:r>
              <a:rPr lang="en-US" sz="1800" dirty="0" smtClean="0">
                <a:latin typeface="+mn-lt"/>
              </a:rPr>
              <a:t>Perfectly Elastic Demand</a:t>
            </a:r>
            <a:endParaRPr lang="en-US" sz="1800" dirty="0">
              <a:latin typeface="+mn-lt"/>
            </a:endParaRPr>
          </a:p>
        </p:txBody>
      </p:sp>
      <p:sp>
        <p:nvSpPr>
          <p:cNvPr id="65" name="Rectangle 64"/>
          <p:cNvSpPr/>
          <p:nvPr/>
        </p:nvSpPr>
        <p:spPr>
          <a:xfrm>
            <a:off x="4208203" y="206514"/>
            <a:ext cx="1982722" cy="707886"/>
          </a:xfrm>
          <a:prstGeom prst="rect">
            <a:avLst/>
          </a:prstGeom>
        </p:spPr>
        <p:txBody>
          <a:bodyPr wrap="none">
            <a:spAutoFit/>
          </a:bodyPr>
          <a:lstStyle/>
          <a:p>
            <a:r>
              <a:rPr lang="en-US" sz="4000" dirty="0" smtClean="0">
                <a:solidFill>
                  <a:schemeClr val="bg1">
                    <a:lumMod val="50000"/>
                  </a:schemeClr>
                </a:solidFill>
                <a:latin typeface="+mn-lt"/>
              </a:rPr>
              <a:t>Revenue</a:t>
            </a:r>
            <a:endParaRPr lang="en-US" sz="4000" dirty="0">
              <a:solidFill>
                <a:schemeClr val="bg1">
                  <a:lumMod val="50000"/>
                </a:schemeClr>
              </a:solidFill>
              <a:latin typeface="+mn-lt"/>
            </a:endParaRPr>
          </a:p>
        </p:txBody>
      </p:sp>
      <p:sp>
        <p:nvSpPr>
          <p:cNvPr id="2" name="TextBox 1"/>
          <p:cNvSpPr txBox="1"/>
          <p:nvPr/>
        </p:nvSpPr>
        <p:spPr>
          <a:xfrm>
            <a:off x="381000" y="1143000"/>
            <a:ext cx="4038600" cy="338554"/>
          </a:xfrm>
          <a:prstGeom prst="rect">
            <a:avLst/>
          </a:prstGeom>
          <a:noFill/>
        </p:spPr>
        <p:txBody>
          <a:bodyPr wrap="square" rtlCol="0">
            <a:spAutoFit/>
          </a:bodyPr>
          <a:lstStyle/>
          <a:p>
            <a:r>
              <a:rPr lang="en-US" dirty="0" smtClean="0"/>
              <a:t>One Firm’s Demand Curve</a:t>
            </a:r>
            <a:endParaRPr lang="en-US" dirty="0"/>
          </a:p>
        </p:txBody>
      </p:sp>
    </p:spTree>
    <p:extLst>
      <p:ext uri="{BB962C8B-B14F-4D97-AF65-F5344CB8AC3E}">
        <p14:creationId xmlns:p14="http://schemas.microsoft.com/office/powerpoint/2010/main" val="155900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500"/>
                                        <p:tgtEl>
                                          <p:spTgt spid="3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fade">
                                      <p:cBhvr>
                                        <p:cTn id="21" dur="500"/>
                                        <p:tgtEl>
                                          <p:spTgt spid="35"/>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fade">
                                      <p:cBhvr>
                                        <p:cTn id="30" dur="500"/>
                                        <p:tgtEl>
                                          <p:spTgt spid="3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fade">
                                      <p:cBhvr>
                                        <p:cTn id="35" dur="500"/>
                                        <p:tgtEl>
                                          <p:spTgt spid="3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1"/>
                                        </p:tgtEl>
                                        <p:attrNameLst>
                                          <p:attrName>style.visibility</p:attrName>
                                        </p:attrNameLst>
                                      </p:cBhvr>
                                      <p:to>
                                        <p:strVal val="visible"/>
                                      </p:to>
                                    </p:set>
                                    <p:animEffect transition="in" filter="fade">
                                      <p:cBhvr>
                                        <p:cTn id="40" dur="500"/>
                                        <p:tgtEl>
                                          <p:spTgt spid="4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fade">
                                      <p:cBhvr>
                                        <p:cTn id="45" dur="500"/>
                                        <p:tgtEl>
                                          <p:spTgt spid="4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0"/>
                                        </p:tgtEl>
                                        <p:attrNameLst>
                                          <p:attrName>style.visibility</p:attrName>
                                        </p:attrNameLst>
                                      </p:cBhvr>
                                      <p:to>
                                        <p:strVal val="visible"/>
                                      </p:to>
                                    </p:set>
                                    <p:animEffect transition="in" filter="fade">
                                      <p:cBhvr>
                                        <p:cTn id="50" dur="500"/>
                                        <p:tgtEl>
                                          <p:spTgt spid="50"/>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fade">
                                      <p:cBhvr>
                                        <p:cTn id="55" dur="500"/>
                                        <p:tgtEl>
                                          <p:spTgt spid="3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51"/>
                                        </p:tgtEl>
                                        <p:attrNameLst>
                                          <p:attrName>style.visibility</p:attrName>
                                        </p:attrNameLst>
                                      </p:cBhvr>
                                      <p:to>
                                        <p:strVal val="visible"/>
                                      </p:to>
                                    </p:set>
                                    <p:animEffect transition="in" filter="fade">
                                      <p:cBhvr>
                                        <p:cTn id="60" dur="500"/>
                                        <p:tgtEl>
                                          <p:spTgt spid="5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52"/>
                                        </p:tgtEl>
                                        <p:attrNameLst>
                                          <p:attrName>style.visibility</p:attrName>
                                        </p:attrNameLst>
                                      </p:cBhvr>
                                      <p:to>
                                        <p:strVal val="visible"/>
                                      </p:to>
                                    </p:set>
                                    <p:animEffect transition="in" filter="fade">
                                      <p:cBhvr>
                                        <p:cTn id="65" dur="500"/>
                                        <p:tgtEl>
                                          <p:spTgt spid="52"/>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53"/>
                                        </p:tgtEl>
                                        <p:attrNameLst>
                                          <p:attrName>style.visibility</p:attrName>
                                        </p:attrNameLst>
                                      </p:cBhvr>
                                      <p:to>
                                        <p:strVal val="visible"/>
                                      </p:to>
                                    </p:set>
                                    <p:animEffect transition="in" filter="fade">
                                      <p:cBhvr>
                                        <p:cTn id="70" dur="500"/>
                                        <p:tgtEl>
                                          <p:spTgt spid="5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54"/>
                                        </p:tgtEl>
                                        <p:attrNameLst>
                                          <p:attrName>style.visibility</p:attrName>
                                        </p:attrNameLst>
                                      </p:cBhvr>
                                      <p:to>
                                        <p:strVal val="visible"/>
                                      </p:to>
                                    </p:set>
                                    <p:animEffect transition="in" filter="fade">
                                      <p:cBhvr>
                                        <p:cTn id="75" dur="500"/>
                                        <p:tgtEl>
                                          <p:spTgt spid="54"/>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55"/>
                                        </p:tgtEl>
                                        <p:attrNameLst>
                                          <p:attrName>style.visibility</p:attrName>
                                        </p:attrNameLst>
                                      </p:cBhvr>
                                      <p:to>
                                        <p:strVal val="visible"/>
                                      </p:to>
                                    </p:set>
                                    <p:animEffect transition="in" filter="fade">
                                      <p:cBhvr>
                                        <p:cTn id="80" dur="500"/>
                                        <p:tgtEl>
                                          <p:spTgt spid="55"/>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63"/>
                                        </p:tgtEl>
                                        <p:attrNameLst>
                                          <p:attrName>style.visibility</p:attrName>
                                        </p:attrNameLst>
                                      </p:cBhvr>
                                      <p:to>
                                        <p:strVal val="visible"/>
                                      </p:to>
                                    </p:set>
                                    <p:animEffect transition="in" filter="fade">
                                      <p:cBhvr>
                                        <p:cTn id="85" dur="500"/>
                                        <p:tgtEl>
                                          <p:spTgt spid="63"/>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64"/>
                                        </p:tgtEl>
                                        <p:attrNameLst>
                                          <p:attrName>style.visibility</p:attrName>
                                        </p:attrNameLst>
                                      </p:cBhvr>
                                      <p:to>
                                        <p:strVal val="visible"/>
                                      </p:to>
                                    </p:set>
                                    <p:animEffect transition="in" filter="fade">
                                      <p:cBhvr>
                                        <p:cTn id="88" dur="500"/>
                                        <p:tgtEl>
                                          <p:spTgt spid="64"/>
                                        </p:tgtEl>
                                      </p:cBhvr>
                                    </p:animEffect>
                                  </p:childTnLst>
                                </p:cTn>
                              </p:par>
                              <p:par>
                                <p:cTn id="89" presetID="10" presetClass="entr" presetSubtype="0" fill="hold" nodeType="withEffect">
                                  <p:stCondLst>
                                    <p:cond delay="0"/>
                                  </p:stCondLst>
                                  <p:childTnLst>
                                    <p:set>
                                      <p:cBhvr>
                                        <p:cTn id="90" dur="1" fill="hold">
                                          <p:stCondLst>
                                            <p:cond delay="0"/>
                                          </p:stCondLst>
                                        </p:cTn>
                                        <p:tgtEl>
                                          <p:spTgt spid="3"/>
                                        </p:tgtEl>
                                        <p:attrNameLst>
                                          <p:attrName>style.visibility</p:attrName>
                                        </p:attrNameLst>
                                      </p:cBhvr>
                                      <p:to>
                                        <p:strVal val="visible"/>
                                      </p:to>
                                    </p:set>
                                    <p:animEffect transition="in" filter="fade">
                                      <p:cBhvr>
                                        <p:cTn id="91" dur="500"/>
                                        <p:tgtEl>
                                          <p:spTgt spid="3"/>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13"/>
                                        </p:tgtEl>
                                        <p:attrNameLst>
                                          <p:attrName>style.visibility</p:attrName>
                                        </p:attrNameLst>
                                      </p:cBhvr>
                                      <p:to>
                                        <p:strVal val="visible"/>
                                      </p:to>
                                    </p:set>
                                    <p:animEffect transition="in" filter="fade">
                                      <p:cBhvr>
                                        <p:cTn id="9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8" grpId="0"/>
      <p:bldP spid="39" grpId="0"/>
      <p:bldP spid="41" grpId="0"/>
      <p:bldP spid="42" grpId="0"/>
      <p:bldP spid="51" grpId="0"/>
      <p:bldP spid="52" grpId="0"/>
      <p:bldP spid="53" grpId="0"/>
      <p:bldP spid="54" grpId="0"/>
      <p:bldGraphic spid="63" grpId="0">
        <p:bldAsOne/>
      </p:bldGraphic>
      <p:bldP spid="6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300" y="11430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mn-lt"/>
              </a:rPr>
              <a:t>Business</a:t>
            </a:r>
            <a:r>
              <a:rPr kumimoji="0" lang="en-US" sz="2400" b="1" i="0" u="none" strike="noStrike" kern="0" cap="none" spc="0" normalizeH="0" noProof="0" dirty="0" smtClean="0">
                <a:ln>
                  <a:noFill/>
                </a:ln>
                <a:solidFill>
                  <a:sysClr val="windowText" lastClr="000000"/>
                </a:solidFill>
                <a:effectLst/>
                <a:uLnTx/>
                <a:uFillTx/>
                <a:latin typeface="+mn-lt"/>
              </a:rPr>
              <a:t> Objective: Maximize Profit</a:t>
            </a:r>
            <a:endParaRPr kumimoji="0" lang="en-US" sz="2400" b="0" i="0" u="none" strike="noStrike" kern="0" cap="none" spc="0" normalizeH="0" baseline="0" noProof="0" dirty="0" smtClean="0">
              <a:ln>
                <a:noFill/>
              </a:ln>
              <a:solidFill>
                <a:sysClr val="windowText" lastClr="000000"/>
              </a:solidFill>
              <a:effectLst/>
              <a:uLnTx/>
              <a:uFillTx/>
              <a:latin typeface="+mn-lt"/>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3286503046"/>
              </p:ext>
            </p:extLst>
          </p:nvPr>
        </p:nvGraphicFramePr>
        <p:xfrm>
          <a:off x="1143000" y="3276600"/>
          <a:ext cx="2547759" cy="685800"/>
        </p:xfrm>
        <a:graphic>
          <a:graphicData uri="http://schemas.openxmlformats.org/presentationml/2006/ole">
            <mc:AlternateContent xmlns:mc="http://schemas.openxmlformats.org/markup-compatibility/2006">
              <mc:Choice xmlns:v="urn:schemas-microsoft-com:vml" Requires="v">
                <p:oleObj spid="_x0000_s3198" name="Equation" r:id="rId4" imgW="660240" imgH="177480" progId="Equation.3">
                  <p:embed/>
                </p:oleObj>
              </mc:Choice>
              <mc:Fallback>
                <p:oleObj name="Equation" r:id="rId4" imgW="660240" imgH="177480" progId="Equation.3">
                  <p:embed/>
                  <p:pic>
                    <p:nvPicPr>
                      <p:cNvPr id="0" name=""/>
                      <p:cNvPicPr>
                        <a:picLocks noChangeAspect="1" noChangeArrowheads="1"/>
                      </p:cNvPicPr>
                      <p:nvPr/>
                    </p:nvPicPr>
                    <p:blipFill>
                      <a:blip r:embed="rId5"/>
                      <a:srcRect/>
                      <a:stretch>
                        <a:fillRect/>
                      </a:stretch>
                    </p:blipFill>
                    <p:spPr bwMode="auto">
                      <a:xfrm>
                        <a:off x="1143000" y="3276600"/>
                        <a:ext cx="2547759" cy="685800"/>
                      </a:xfrm>
                      <a:prstGeom prst="rect">
                        <a:avLst/>
                      </a:prstGeom>
                      <a:noFill/>
                      <a:ln>
                        <a:noFill/>
                      </a:ln>
                    </p:spPr>
                  </p:pic>
                </p:oleObj>
              </mc:Fallback>
            </mc:AlternateContent>
          </a:graphicData>
        </a:graphic>
      </p:graphicFrame>
      <p:sp>
        <p:nvSpPr>
          <p:cNvPr id="13" name="Rectangle 12"/>
          <p:cNvSpPr/>
          <p:nvPr/>
        </p:nvSpPr>
        <p:spPr>
          <a:xfrm>
            <a:off x="457200" y="1595735"/>
            <a:ext cx="5562600" cy="461665"/>
          </a:xfrm>
          <a:prstGeom prst="rect">
            <a:avLst/>
          </a:prstGeom>
        </p:spPr>
        <p:txBody>
          <a:bodyPr wrap="square">
            <a:spAutoFit/>
          </a:bodyPr>
          <a:lstStyle/>
          <a:p>
            <a:r>
              <a:rPr lang="en-US" sz="2400" dirty="0" smtClean="0">
                <a:latin typeface="+mn-lt"/>
              </a:rPr>
              <a:t>Total Profit = Total Revenue – Total Cost</a:t>
            </a:r>
            <a:endParaRPr lang="en-US" sz="2400" dirty="0">
              <a:latin typeface="+mn-lt"/>
            </a:endParaRPr>
          </a:p>
        </p:txBody>
      </p:sp>
      <p:sp>
        <p:nvSpPr>
          <p:cNvPr id="14" name="TextBox 13"/>
          <p:cNvSpPr txBox="1"/>
          <p:nvPr/>
        </p:nvSpPr>
        <p:spPr>
          <a:xfrm>
            <a:off x="241300" y="22098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noProof="0" dirty="0" smtClean="0">
                <a:ln>
                  <a:noFill/>
                </a:ln>
                <a:solidFill>
                  <a:sysClr val="windowText" lastClr="000000"/>
                </a:solidFill>
                <a:effectLst/>
                <a:uLnTx/>
                <a:uFillTx/>
                <a:latin typeface="+mn-lt"/>
              </a:rPr>
              <a:t>Achieve Profit Maximization</a:t>
            </a:r>
            <a:endParaRPr kumimoji="0" lang="en-US" sz="2400" b="0" i="0" u="none" strike="noStrike" kern="0" cap="none" spc="0" normalizeH="0" baseline="0" noProof="0" dirty="0" smtClean="0">
              <a:ln>
                <a:noFill/>
              </a:ln>
              <a:solidFill>
                <a:sysClr val="windowText" lastClr="000000"/>
              </a:solidFill>
              <a:effectLst/>
              <a:uLnTx/>
              <a:uFillTx/>
              <a:latin typeface="+mn-lt"/>
            </a:endParaRPr>
          </a:p>
        </p:txBody>
      </p:sp>
      <p:sp>
        <p:nvSpPr>
          <p:cNvPr id="15" name="Rectangle 14"/>
          <p:cNvSpPr/>
          <p:nvPr/>
        </p:nvSpPr>
        <p:spPr>
          <a:xfrm>
            <a:off x="457200" y="2662535"/>
            <a:ext cx="4648200" cy="461665"/>
          </a:xfrm>
          <a:prstGeom prst="rect">
            <a:avLst/>
          </a:prstGeom>
        </p:spPr>
        <p:txBody>
          <a:bodyPr wrap="square">
            <a:spAutoFit/>
          </a:bodyPr>
          <a:lstStyle/>
          <a:p>
            <a:r>
              <a:rPr lang="en-US" sz="2400" dirty="0" smtClean="0">
                <a:latin typeface="+mn-lt"/>
              </a:rPr>
              <a:t>Marginal Revenue = Marginal Cost</a:t>
            </a:r>
            <a:endParaRPr lang="en-US" sz="2400" dirty="0">
              <a:latin typeface="+mn-lt"/>
            </a:endParaRPr>
          </a:p>
        </p:txBody>
      </p:sp>
      <p:sp>
        <p:nvSpPr>
          <p:cNvPr id="7" name="Rectangle 6"/>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4000717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Rounded Rectangle 154"/>
          <p:cNvSpPr/>
          <p:nvPr/>
        </p:nvSpPr>
        <p:spPr>
          <a:xfrm>
            <a:off x="152400" y="3886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8305800" y="3886200"/>
            <a:ext cx="609600" cy="304800"/>
          </a:xfrm>
          <a:prstGeom prst="roundRect">
            <a:avLst/>
          </a:prstGeom>
          <a:solidFill>
            <a:srgbClr val="00B050">
              <a:alpha val="3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ounded Rectangle 153"/>
          <p:cNvSpPr/>
          <p:nvPr/>
        </p:nvSpPr>
        <p:spPr>
          <a:xfrm>
            <a:off x="152400" y="3505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p:cNvGrpSpPr/>
          <p:nvPr/>
        </p:nvGrpSpPr>
        <p:grpSpPr>
          <a:xfrm>
            <a:off x="457200" y="1600200"/>
            <a:ext cx="1295400" cy="338554"/>
            <a:chOff x="457200" y="1600200"/>
            <a:chExt cx="1295400" cy="338554"/>
          </a:xfrm>
        </p:grpSpPr>
        <p:sp>
          <p:nvSpPr>
            <p:cNvPr id="5" name="TextBox 4"/>
            <p:cNvSpPr txBox="1"/>
            <p:nvPr/>
          </p:nvSpPr>
          <p:spPr>
            <a:xfrm>
              <a:off x="457200" y="1600200"/>
              <a:ext cx="762000" cy="338554"/>
            </a:xfrm>
            <a:prstGeom prst="rect">
              <a:avLst/>
            </a:prstGeom>
            <a:noFill/>
          </p:spPr>
          <p:txBody>
            <a:bodyPr wrap="square" rtlCol="0">
              <a:spAutoFit/>
            </a:bodyPr>
            <a:lstStyle/>
            <a:p>
              <a:r>
                <a:rPr lang="en-US" dirty="0" smtClean="0">
                  <a:solidFill>
                    <a:prstClr val="black"/>
                  </a:solidFill>
                </a:rPr>
                <a:t>Q</a:t>
              </a:r>
              <a:endParaRPr lang="en-US" dirty="0">
                <a:solidFill>
                  <a:prstClr val="black"/>
                </a:solidFill>
              </a:endParaRPr>
            </a:p>
          </p:txBody>
        </p:sp>
        <p:sp>
          <p:nvSpPr>
            <p:cNvPr id="6" name="TextBox 5"/>
            <p:cNvSpPr txBox="1"/>
            <p:nvPr/>
          </p:nvSpPr>
          <p:spPr>
            <a:xfrm>
              <a:off x="990600" y="1600200"/>
              <a:ext cx="762000" cy="338554"/>
            </a:xfrm>
            <a:prstGeom prst="rect">
              <a:avLst/>
            </a:prstGeom>
            <a:noFill/>
          </p:spPr>
          <p:txBody>
            <a:bodyPr wrap="square" rtlCol="0">
              <a:spAutoFit/>
            </a:bodyPr>
            <a:lstStyle/>
            <a:p>
              <a:r>
                <a:rPr lang="en-US" dirty="0">
                  <a:solidFill>
                    <a:prstClr val="black"/>
                  </a:solidFill>
                </a:rPr>
                <a:t>P</a:t>
              </a:r>
            </a:p>
          </p:txBody>
        </p:sp>
      </p:grpSp>
      <p:sp>
        <p:nvSpPr>
          <p:cNvPr id="8" name="TextBox 7"/>
          <p:cNvSpPr txBox="1"/>
          <p:nvPr/>
        </p:nvSpPr>
        <p:spPr>
          <a:xfrm>
            <a:off x="990600" y="1981200"/>
            <a:ext cx="762000" cy="338554"/>
          </a:xfrm>
          <a:prstGeom prst="rect">
            <a:avLst/>
          </a:prstGeom>
          <a:noFill/>
        </p:spPr>
        <p:txBody>
          <a:bodyPr wrap="square" rtlCol="0">
            <a:spAutoFit/>
          </a:bodyPr>
          <a:lstStyle/>
          <a:p>
            <a:r>
              <a:rPr lang="en-US" dirty="0">
                <a:solidFill>
                  <a:prstClr val="black"/>
                </a:solidFill>
              </a:rPr>
              <a:t>$</a:t>
            </a:r>
            <a:r>
              <a:rPr lang="en-US" dirty="0" smtClean="0">
                <a:solidFill>
                  <a:prstClr val="black"/>
                </a:solidFill>
              </a:rPr>
              <a:t>10</a:t>
            </a:r>
            <a:endParaRPr lang="en-US" dirty="0">
              <a:solidFill>
                <a:prstClr val="black"/>
              </a:solidFill>
            </a:endParaRPr>
          </a:p>
        </p:txBody>
      </p:sp>
      <p:grpSp>
        <p:nvGrpSpPr>
          <p:cNvPr id="34" name="Group 33"/>
          <p:cNvGrpSpPr/>
          <p:nvPr/>
        </p:nvGrpSpPr>
        <p:grpSpPr>
          <a:xfrm>
            <a:off x="457200" y="1981200"/>
            <a:ext cx="762000" cy="3767554"/>
            <a:chOff x="457200" y="1981200"/>
            <a:chExt cx="762000" cy="3767554"/>
          </a:xfrm>
        </p:grpSpPr>
        <p:sp>
          <p:nvSpPr>
            <p:cNvPr id="7" name="TextBox 6"/>
            <p:cNvSpPr txBox="1"/>
            <p:nvPr/>
          </p:nvSpPr>
          <p:spPr>
            <a:xfrm>
              <a:off x="457200" y="1981200"/>
              <a:ext cx="762000" cy="338554"/>
            </a:xfrm>
            <a:prstGeom prst="rect">
              <a:avLst/>
            </a:prstGeom>
            <a:noFill/>
          </p:spPr>
          <p:txBody>
            <a:bodyPr wrap="square" rtlCol="0">
              <a:spAutoFit/>
            </a:bodyPr>
            <a:lstStyle/>
            <a:p>
              <a:r>
                <a:rPr lang="en-US" dirty="0">
                  <a:solidFill>
                    <a:prstClr val="black"/>
                  </a:solidFill>
                </a:rPr>
                <a:t>0</a:t>
              </a:r>
            </a:p>
          </p:txBody>
        </p:sp>
        <p:sp>
          <p:nvSpPr>
            <p:cNvPr id="9" name="TextBox 8"/>
            <p:cNvSpPr txBox="1"/>
            <p:nvPr/>
          </p:nvSpPr>
          <p:spPr>
            <a:xfrm>
              <a:off x="457200" y="2362200"/>
              <a:ext cx="762000" cy="338554"/>
            </a:xfrm>
            <a:prstGeom prst="rect">
              <a:avLst/>
            </a:prstGeom>
            <a:noFill/>
          </p:spPr>
          <p:txBody>
            <a:bodyPr wrap="square" rtlCol="0">
              <a:spAutoFit/>
            </a:bodyPr>
            <a:lstStyle/>
            <a:p>
              <a:r>
                <a:rPr lang="en-US" dirty="0">
                  <a:solidFill>
                    <a:prstClr val="black"/>
                  </a:solidFill>
                </a:rPr>
                <a:t>1</a:t>
              </a:r>
            </a:p>
          </p:txBody>
        </p:sp>
        <p:sp>
          <p:nvSpPr>
            <p:cNvPr id="11" name="TextBox 10"/>
            <p:cNvSpPr txBox="1"/>
            <p:nvPr/>
          </p:nvSpPr>
          <p:spPr>
            <a:xfrm>
              <a:off x="457200" y="2743200"/>
              <a:ext cx="762000" cy="338554"/>
            </a:xfrm>
            <a:prstGeom prst="rect">
              <a:avLst/>
            </a:prstGeom>
            <a:noFill/>
          </p:spPr>
          <p:txBody>
            <a:bodyPr wrap="square" rtlCol="0">
              <a:spAutoFit/>
            </a:bodyPr>
            <a:lstStyle/>
            <a:p>
              <a:r>
                <a:rPr lang="en-US" dirty="0" smtClean="0">
                  <a:solidFill>
                    <a:prstClr val="black"/>
                  </a:solidFill>
                </a:rPr>
                <a:t>2</a:t>
              </a:r>
              <a:endParaRPr lang="en-US" dirty="0">
                <a:solidFill>
                  <a:prstClr val="black"/>
                </a:solidFill>
              </a:endParaRPr>
            </a:p>
          </p:txBody>
        </p:sp>
        <p:sp>
          <p:nvSpPr>
            <p:cNvPr id="17" name="TextBox 16"/>
            <p:cNvSpPr txBox="1"/>
            <p:nvPr/>
          </p:nvSpPr>
          <p:spPr>
            <a:xfrm>
              <a:off x="457200" y="3124200"/>
              <a:ext cx="762000" cy="338554"/>
            </a:xfrm>
            <a:prstGeom prst="rect">
              <a:avLst/>
            </a:prstGeom>
            <a:noFill/>
          </p:spPr>
          <p:txBody>
            <a:bodyPr wrap="square" rtlCol="0">
              <a:spAutoFit/>
            </a:bodyPr>
            <a:lstStyle/>
            <a:p>
              <a:r>
                <a:rPr lang="en-US" dirty="0">
                  <a:solidFill>
                    <a:prstClr val="black"/>
                  </a:solidFill>
                </a:rPr>
                <a:t>3</a:t>
              </a:r>
            </a:p>
          </p:txBody>
        </p:sp>
        <p:sp>
          <p:nvSpPr>
            <p:cNvPr id="19" name="TextBox 18"/>
            <p:cNvSpPr txBox="1"/>
            <p:nvPr/>
          </p:nvSpPr>
          <p:spPr>
            <a:xfrm>
              <a:off x="457200" y="3505200"/>
              <a:ext cx="762000" cy="338554"/>
            </a:xfrm>
            <a:prstGeom prst="rect">
              <a:avLst/>
            </a:prstGeom>
            <a:noFill/>
          </p:spPr>
          <p:txBody>
            <a:bodyPr wrap="square" rtlCol="0">
              <a:spAutoFit/>
            </a:bodyPr>
            <a:lstStyle/>
            <a:p>
              <a:r>
                <a:rPr lang="en-US" dirty="0">
                  <a:solidFill>
                    <a:prstClr val="black"/>
                  </a:solidFill>
                </a:rPr>
                <a:t>4</a:t>
              </a:r>
            </a:p>
          </p:txBody>
        </p:sp>
        <p:sp>
          <p:nvSpPr>
            <p:cNvPr id="21" name="TextBox 20"/>
            <p:cNvSpPr txBox="1"/>
            <p:nvPr/>
          </p:nvSpPr>
          <p:spPr>
            <a:xfrm>
              <a:off x="457200" y="3886200"/>
              <a:ext cx="762000" cy="338554"/>
            </a:xfrm>
            <a:prstGeom prst="rect">
              <a:avLst/>
            </a:prstGeom>
            <a:noFill/>
          </p:spPr>
          <p:txBody>
            <a:bodyPr wrap="square" rtlCol="0">
              <a:spAutoFit/>
            </a:bodyPr>
            <a:lstStyle/>
            <a:p>
              <a:r>
                <a:rPr lang="en-US" dirty="0">
                  <a:solidFill>
                    <a:prstClr val="black"/>
                  </a:solidFill>
                </a:rPr>
                <a:t>5</a:t>
              </a:r>
            </a:p>
          </p:txBody>
        </p:sp>
        <p:sp>
          <p:nvSpPr>
            <p:cNvPr id="23" name="TextBox 22"/>
            <p:cNvSpPr txBox="1"/>
            <p:nvPr/>
          </p:nvSpPr>
          <p:spPr>
            <a:xfrm>
              <a:off x="457200" y="4267200"/>
              <a:ext cx="762000" cy="338554"/>
            </a:xfrm>
            <a:prstGeom prst="rect">
              <a:avLst/>
            </a:prstGeom>
            <a:noFill/>
          </p:spPr>
          <p:txBody>
            <a:bodyPr wrap="square" rtlCol="0">
              <a:spAutoFit/>
            </a:bodyPr>
            <a:lstStyle/>
            <a:p>
              <a:r>
                <a:rPr lang="en-US" dirty="0">
                  <a:solidFill>
                    <a:prstClr val="black"/>
                  </a:solidFill>
                </a:rPr>
                <a:t>6</a:t>
              </a:r>
            </a:p>
          </p:txBody>
        </p:sp>
        <p:sp>
          <p:nvSpPr>
            <p:cNvPr id="25" name="TextBox 24"/>
            <p:cNvSpPr txBox="1"/>
            <p:nvPr/>
          </p:nvSpPr>
          <p:spPr>
            <a:xfrm>
              <a:off x="457200" y="4648200"/>
              <a:ext cx="762000" cy="338554"/>
            </a:xfrm>
            <a:prstGeom prst="rect">
              <a:avLst/>
            </a:prstGeom>
            <a:noFill/>
          </p:spPr>
          <p:txBody>
            <a:bodyPr wrap="square" rtlCol="0">
              <a:spAutoFit/>
            </a:bodyPr>
            <a:lstStyle/>
            <a:p>
              <a:r>
                <a:rPr lang="en-US" dirty="0">
                  <a:solidFill>
                    <a:prstClr val="black"/>
                  </a:solidFill>
                </a:rPr>
                <a:t>7</a:t>
              </a:r>
            </a:p>
          </p:txBody>
        </p:sp>
        <p:sp>
          <p:nvSpPr>
            <p:cNvPr id="27" name="TextBox 26"/>
            <p:cNvSpPr txBox="1"/>
            <p:nvPr/>
          </p:nvSpPr>
          <p:spPr>
            <a:xfrm>
              <a:off x="457200" y="5029200"/>
              <a:ext cx="762000" cy="338554"/>
            </a:xfrm>
            <a:prstGeom prst="rect">
              <a:avLst/>
            </a:prstGeom>
            <a:noFill/>
          </p:spPr>
          <p:txBody>
            <a:bodyPr wrap="square" rtlCol="0">
              <a:spAutoFit/>
            </a:bodyPr>
            <a:lstStyle/>
            <a:p>
              <a:r>
                <a:rPr lang="en-US" dirty="0">
                  <a:solidFill>
                    <a:prstClr val="black"/>
                  </a:solidFill>
                </a:rPr>
                <a:t>8</a:t>
              </a:r>
            </a:p>
          </p:txBody>
        </p:sp>
        <p:sp>
          <p:nvSpPr>
            <p:cNvPr id="29" name="TextBox 28"/>
            <p:cNvSpPr txBox="1"/>
            <p:nvPr/>
          </p:nvSpPr>
          <p:spPr>
            <a:xfrm>
              <a:off x="457200" y="5410200"/>
              <a:ext cx="762000" cy="338554"/>
            </a:xfrm>
            <a:prstGeom prst="rect">
              <a:avLst/>
            </a:prstGeom>
            <a:noFill/>
          </p:spPr>
          <p:txBody>
            <a:bodyPr wrap="square" rtlCol="0">
              <a:spAutoFit/>
            </a:bodyPr>
            <a:lstStyle/>
            <a:p>
              <a:r>
                <a:rPr lang="en-US" dirty="0">
                  <a:solidFill>
                    <a:prstClr val="black"/>
                  </a:solidFill>
                </a:rPr>
                <a:t>9</a:t>
              </a:r>
            </a:p>
          </p:txBody>
        </p:sp>
      </p:grpSp>
      <p:sp>
        <p:nvSpPr>
          <p:cNvPr id="10" name="TextBox 9"/>
          <p:cNvSpPr txBox="1"/>
          <p:nvPr/>
        </p:nvSpPr>
        <p:spPr>
          <a:xfrm>
            <a:off x="990600" y="2362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2" name="TextBox 11"/>
          <p:cNvSpPr txBox="1"/>
          <p:nvPr/>
        </p:nvSpPr>
        <p:spPr>
          <a:xfrm>
            <a:off x="990600" y="2743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8" name="TextBox 17"/>
          <p:cNvSpPr txBox="1"/>
          <p:nvPr/>
        </p:nvSpPr>
        <p:spPr>
          <a:xfrm>
            <a:off x="990600" y="3124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20" name="TextBox 19"/>
          <p:cNvSpPr txBox="1"/>
          <p:nvPr/>
        </p:nvSpPr>
        <p:spPr>
          <a:xfrm>
            <a:off x="990600" y="3505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22" name="TextBox 21"/>
          <p:cNvSpPr txBox="1"/>
          <p:nvPr/>
        </p:nvSpPr>
        <p:spPr>
          <a:xfrm>
            <a:off x="990600" y="3886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24" name="TextBox 23"/>
          <p:cNvSpPr txBox="1"/>
          <p:nvPr/>
        </p:nvSpPr>
        <p:spPr>
          <a:xfrm>
            <a:off x="990600" y="4267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26" name="TextBox 25"/>
          <p:cNvSpPr txBox="1"/>
          <p:nvPr/>
        </p:nvSpPr>
        <p:spPr>
          <a:xfrm>
            <a:off x="990600" y="4648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28" name="TextBox 27"/>
          <p:cNvSpPr txBox="1"/>
          <p:nvPr/>
        </p:nvSpPr>
        <p:spPr>
          <a:xfrm>
            <a:off x="990600" y="5029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30" name="TextBox 29"/>
          <p:cNvSpPr txBox="1"/>
          <p:nvPr/>
        </p:nvSpPr>
        <p:spPr>
          <a:xfrm>
            <a:off x="990600" y="5410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38" name="TextBox 37"/>
          <p:cNvSpPr txBox="1"/>
          <p:nvPr/>
        </p:nvSpPr>
        <p:spPr>
          <a:xfrm>
            <a:off x="1676400" y="1600200"/>
            <a:ext cx="762000" cy="338554"/>
          </a:xfrm>
          <a:prstGeom prst="rect">
            <a:avLst/>
          </a:prstGeom>
          <a:noFill/>
        </p:spPr>
        <p:txBody>
          <a:bodyPr wrap="square" rtlCol="0">
            <a:spAutoFit/>
          </a:bodyPr>
          <a:lstStyle/>
          <a:p>
            <a:r>
              <a:rPr lang="en-US" dirty="0" smtClean="0">
                <a:solidFill>
                  <a:prstClr val="black"/>
                </a:solidFill>
              </a:rPr>
              <a:t>TR</a:t>
            </a:r>
            <a:endParaRPr lang="en-US" dirty="0">
              <a:solidFill>
                <a:prstClr val="black"/>
              </a:solidFill>
            </a:endParaRPr>
          </a:p>
        </p:txBody>
      </p:sp>
      <p:sp>
        <p:nvSpPr>
          <p:cNvPr id="39" name="TextBox 38"/>
          <p:cNvSpPr txBox="1"/>
          <p:nvPr/>
        </p:nvSpPr>
        <p:spPr>
          <a:xfrm>
            <a:off x="1676400" y="1981200"/>
            <a:ext cx="762000" cy="338554"/>
          </a:xfrm>
          <a:prstGeom prst="rect">
            <a:avLst/>
          </a:prstGeom>
          <a:noFill/>
        </p:spPr>
        <p:txBody>
          <a:bodyPr wrap="square" rtlCol="0">
            <a:spAutoFit/>
          </a:bodyPr>
          <a:lstStyle/>
          <a:p>
            <a:r>
              <a:rPr lang="en-US" dirty="0" smtClean="0">
                <a:solidFill>
                  <a:prstClr val="black"/>
                </a:solidFill>
              </a:rPr>
              <a:t>$</a:t>
            </a:r>
            <a:r>
              <a:rPr lang="en-US" dirty="0">
                <a:solidFill>
                  <a:prstClr val="black"/>
                </a:solidFill>
              </a:rPr>
              <a:t>0</a:t>
            </a:r>
          </a:p>
        </p:txBody>
      </p:sp>
      <p:sp>
        <p:nvSpPr>
          <p:cNvPr id="41" name="TextBox 40"/>
          <p:cNvSpPr txBox="1"/>
          <p:nvPr/>
        </p:nvSpPr>
        <p:spPr>
          <a:xfrm>
            <a:off x="1676400" y="2362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42" name="TextBox 41"/>
          <p:cNvSpPr txBox="1"/>
          <p:nvPr/>
        </p:nvSpPr>
        <p:spPr>
          <a:xfrm>
            <a:off x="1676400" y="2743200"/>
            <a:ext cx="762000" cy="338554"/>
          </a:xfrm>
          <a:prstGeom prst="rect">
            <a:avLst/>
          </a:prstGeom>
          <a:noFill/>
        </p:spPr>
        <p:txBody>
          <a:bodyPr wrap="square" rtlCol="0">
            <a:spAutoFit/>
          </a:bodyPr>
          <a:lstStyle/>
          <a:p>
            <a:r>
              <a:rPr lang="en-US" dirty="0" smtClean="0">
                <a:solidFill>
                  <a:prstClr val="black"/>
                </a:solidFill>
              </a:rPr>
              <a:t>$20</a:t>
            </a:r>
            <a:endParaRPr lang="en-US" dirty="0">
              <a:solidFill>
                <a:prstClr val="black"/>
              </a:solidFill>
            </a:endParaRPr>
          </a:p>
        </p:txBody>
      </p:sp>
      <p:sp>
        <p:nvSpPr>
          <p:cNvPr id="43" name="TextBox 42"/>
          <p:cNvSpPr txBox="1"/>
          <p:nvPr/>
        </p:nvSpPr>
        <p:spPr>
          <a:xfrm>
            <a:off x="1676400" y="3124200"/>
            <a:ext cx="762000" cy="338554"/>
          </a:xfrm>
          <a:prstGeom prst="rect">
            <a:avLst/>
          </a:prstGeom>
          <a:noFill/>
        </p:spPr>
        <p:txBody>
          <a:bodyPr wrap="square" rtlCol="0">
            <a:spAutoFit/>
          </a:bodyPr>
          <a:lstStyle/>
          <a:p>
            <a:r>
              <a:rPr lang="en-US" dirty="0" smtClean="0">
                <a:solidFill>
                  <a:prstClr val="black"/>
                </a:solidFill>
              </a:rPr>
              <a:t>$30</a:t>
            </a:r>
            <a:endParaRPr lang="en-US" dirty="0">
              <a:solidFill>
                <a:prstClr val="black"/>
              </a:solidFill>
            </a:endParaRPr>
          </a:p>
        </p:txBody>
      </p:sp>
      <p:sp>
        <p:nvSpPr>
          <p:cNvPr id="44" name="TextBox 43"/>
          <p:cNvSpPr txBox="1"/>
          <p:nvPr/>
        </p:nvSpPr>
        <p:spPr>
          <a:xfrm>
            <a:off x="1676400" y="3505200"/>
            <a:ext cx="762000" cy="338554"/>
          </a:xfrm>
          <a:prstGeom prst="rect">
            <a:avLst/>
          </a:prstGeom>
          <a:noFill/>
        </p:spPr>
        <p:txBody>
          <a:bodyPr wrap="square" rtlCol="0">
            <a:spAutoFit/>
          </a:bodyPr>
          <a:lstStyle/>
          <a:p>
            <a:r>
              <a:rPr lang="en-US" dirty="0" smtClean="0">
                <a:solidFill>
                  <a:prstClr val="black"/>
                </a:solidFill>
              </a:rPr>
              <a:t>$40</a:t>
            </a:r>
            <a:endParaRPr lang="en-US" dirty="0">
              <a:solidFill>
                <a:prstClr val="black"/>
              </a:solidFill>
            </a:endParaRPr>
          </a:p>
        </p:txBody>
      </p:sp>
      <p:sp>
        <p:nvSpPr>
          <p:cNvPr id="45" name="TextBox 44"/>
          <p:cNvSpPr txBox="1"/>
          <p:nvPr/>
        </p:nvSpPr>
        <p:spPr>
          <a:xfrm>
            <a:off x="1676400" y="3886200"/>
            <a:ext cx="762000" cy="338554"/>
          </a:xfrm>
          <a:prstGeom prst="rect">
            <a:avLst/>
          </a:prstGeom>
          <a:noFill/>
        </p:spPr>
        <p:txBody>
          <a:bodyPr wrap="square" rtlCol="0">
            <a:spAutoFit/>
          </a:bodyPr>
          <a:lstStyle/>
          <a:p>
            <a:r>
              <a:rPr lang="en-US" dirty="0" smtClean="0">
                <a:solidFill>
                  <a:prstClr val="black"/>
                </a:solidFill>
              </a:rPr>
              <a:t>$50</a:t>
            </a:r>
            <a:endParaRPr lang="en-US" dirty="0">
              <a:solidFill>
                <a:prstClr val="black"/>
              </a:solidFill>
            </a:endParaRPr>
          </a:p>
        </p:txBody>
      </p:sp>
      <p:sp>
        <p:nvSpPr>
          <p:cNvPr id="46" name="TextBox 45"/>
          <p:cNvSpPr txBox="1"/>
          <p:nvPr/>
        </p:nvSpPr>
        <p:spPr>
          <a:xfrm>
            <a:off x="1676400" y="4267200"/>
            <a:ext cx="762000" cy="338554"/>
          </a:xfrm>
          <a:prstGeom prst="rect">
            <a:avLst/>
          </a:prstGeom>
          <a:noFill/>
        </p:spPr>
        <p:txBody>
          <a:bodyPr wrap="square" rtlCol="0">
            <a:spAutoFit/>
          </a:bodyPr>
          <a:lstStyle/>
          <a:p>
            <a:r>
              <a:rPr lang="en-US" dirty="0" smtClean="0">
                <a:solidFill>
                  <a:prstClr val="black"/>
                </a:solidFill>
              </a:rPr>
              <a:t>$60</a:t>
            </a:r>
            <a:endParaRPr lang="en-US" dirty="0">
              <a:solidFill>
                <a:prstClr val="black"/>
              </a:solidFill>
            </a:endParaRPr>
          </a:p>
        </p:txBody>
      </p:sp>
      <p:sp>
        <p:nvSpPr>
          <p:cNvPr id="47" name="TextBox 46"/>
          <p:cNvSpPr txBox="1"/>
          <p:nvPr/>
        </p:nvSpPr>
        <p:spPr>
          <a:xfrm>
            <a:off x="1676400" y="4648200"/>
            <a:ext cx="762000" cy="338554"/>
          </a:xfrm>
          <a:prstGeom prst="rect">
            <a:avLst/>
          </a:prstGeom>
          <a:noFill/>
        </p:spPr>
        <p:txBody>
          <a:bodyPr wrap="square" rtlCol="0">
            <a:spAutoFit/>
          </a:bodyPr>
          <a:lstStyle/>
          <a:p>
            <a:r>
              <a:rPr lang="en-US" dirty="0" smtClean="0">
                <a:solidFill>
                  <a:prstClr val="black"/>
                </a:solidFill>
              </a:rPr>
              <a:t>$70</a:t>
            </a:r>
            <a:endParaRPr lang="en-US" dirty="0">
              <a:solidFill>
                <a:prstClr val="black"/>
              </a:solidFill>
            </a:endParaRPr>
          </a:p>
        </p:txBody>
      </p:sp>
      <p:sp>
        <p:nvSpPr>
          <p:cNvPr id="48" name="TextBox 47"/>
          <p:cNvSpPr txBox="1"/>
          <p:nvPr/>
        </p:nvSpPr>
        <p:spPr>
          <a:xfrm>
            <a:off x="1676400" y="5029200"/>
            <a:ext cx="762000" cy="338554"/>
          </a:xfrm>
          <a:prstGeom prst="rect">
            <a:avLst/>
          </a:prstGeom>
          <a:noFill/>
        </p:spPr>
        <p:txBody>
          <a:bodyPr wrap="square" rtlCol="0">
            <a:spAutoFit/>
          </a:bodyPr>
          <a:lstStyle/>
          <a:p>
            <a:r>
              <a:rPr lang="en-US" dirty="0" smtClean="0">
                <a:solidFill>
                  <a:prstClr val="black"/>
                </a:solidFill>
              </a:rPr>
              <a:t>$80</a:t>
            </a:r>
            <a:endParaRPr lang="en-US" dirty="0">
              <a:solidFill>
                <a:prstClr val="black"/>
              </a:solidFill>
            </a:endParaRPr>
          </a:p>
        </p:txBody>
      </p:sp>
      <p:sp>
        <p:nvSpPr>
          <p:cNvPr id="49" name="TextBox 48"/>
          <p:cNvSpPr txBox="1"/>
          <p:nvPr/>
        </p:nvSpPr>
        <p:spPr>
          <a:xfrm>
            <a:off x="1676400" y="5410200"/>
            <a:ext cx="762000" cy="338554"/>
          </a:xfrm>
          <a:prstGeom prst="rect">
            <a:avLst/>
          </a:prstGeom>
          <a:noFill/>
        </p:spPr>
        <p:txBody>
          <a:bodyPr wrap="square" rtlCol="0">
            <a:spAutoFit/>
          </a:bodyPr>
          <a:lstStyle/>
          <a:p>
            <a:r>
              <a:rPr lang="en-US" dirty="0" smtClean="0">
                <a:solidFill>
                  <a:prstClr val="black"/>
                </a:solidFill>
              </a:rPr>
              <a:t>$90</a:t>
            </a:r>
            <a:endParaRPr lang="en-US" dirty="0">
              <a:solidFill>
                <a:prstClr val="black"/>
              </a:solidFill>
            </a:endParaRPr>
          </a:p>
        </p:txBody>
      </p:sp>
      <p:sp>
        <p:nvSpPr>
          <p:cNvPr id="51" name="TextBox 50"/>
          <p:cNvSpPr txBox="1"/>
          <p:nvPr/>
        </p:nvSpPr>
        <p:spPr>
          <a:xfrm>
            <a:off x="2438400" y="1600200"/>
            <a:ext cx="762000" cy="338554"/>
          </a:xfrm>
          <a:prstGeom prst="rect">
            <a:avLst/>
          </a:prstGeom>
          <a:noFill/>
        </p:spPr>
        <p:txBody>
          <a:bodyPr wrap="square" rtlCol="0">
            <a:spAutoFit/>
          </a:bodyPr>
          <a:lstStyle/>
          <a:p>
            <a:r>
              <a:rPr lang="en-US" dirty="0">
                <a:solidFill>
                  <a:prstClr val="black"/>
                </a:solidFill>
              </a:rPr>
              <a:t>M</a:t>
            </a:r>
            <a:r>
              <a:rPr lang="en-US" dirty="0" smtClean="0">
                <a:solidFill>
                  <a:prstClr val="black"/>
                </a:solidFill>
              </a:rPr>
              <a:t>R</a:t>
            </a:r>
            <a:endParaRPr lang="en-US" dirty="0">
              <a:solidFill>
                <a:prstClr val="black"/>
              </a:solidFill>
            </a:endParaRPr>
          </a:p>
        </p:txBody>
      </p:sp>
      <p:sp>
        <p:nvSpPr>
          <p:cNvPr id="52" name="TextBox 51"/>
          <p:cNvSpPr txBox="1"/>
          <p:nvPr/>
        </p:nvSpPr>
        <p:spPr>
          <a:xfrm>
            <a:off x="2438400" y="1981200"/>
            <a:ext cx="762000" cy="338554"/>
          </a:xfrm>
          <a:prstGeom prst="rect">
            <a:avLst/>
          </a:prstGeom>
          <a:noFill/>
        </p:spPr>
        <p:txBody>
          <a:bodyPr wrap="square" rtlCol="0">
            <a:spAutoFit/>
          </a:bodyPr>
          <a:lstStyle/>
          <a:p>
            <a:r>
              <a:rPr lang="en-US" dirty="0" smtClean="0">
                <a:solidFill>
                  <a:prstClr val="black"/>
                </a:solidFill>
              </a:rPr>
              <a:t>----</a:t>
            </a:r>
            <a:endParaRPr lang="en-US" dirty="0">
              <a:solidFill>
                <a:prstClr val="black"/>
              </a:solidFill>
            </a:endParaRPr>
          </a:p>
        </p:txBody>
      </p:sp>
      <p:sp>
        <p:nvSpPr>
          <p:cNvPr id="53" name="TextBox 52"/>
          <p:cNvSpPr txBox="1"/>
          <p:nvPr/>
        </p:nvSpPr>
        <p:spPr>
          <a:xfrm>
            <a:off x="2438400" y="2362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54" name="TextBox 53"/>
          <p:cNvSpPr txBox="1"/>
          <p:nvPr/>
        </p:nvSpPr>
        <p:spPr>
          <a:xfrm>
            <a:off x="2438400" y="2743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56" name="TextBox 55"/>
          <p:cNvSpPr txBox="1"/>
          <p:nvPr/>
        </p:nvSpPr>
        <p:spPr>
          <a:xfrm>
            <a:off x="2438400" y="3124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57" name="TextBox 56"/>
          <p:cNvSpPr txBox="1"/>
          <p:nvPr/>
        </p:nvSpPr>
        <p:spPr>
          <a:xfrm>
            <a:off x="2438400" y="3505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58" name="TextBox 57"/>
          <p:cNvSpPr txBox="1"/>
          <p:nvPr/>
        </p:nvSpPr>
        <p:spPr>
          <a:xfrm>
            <a:off x="2438400" y="3886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59" name="TextBox 58"/>
          <p:cNvSpPr txBox="1"/>
          <p:nvPr/>
        </p:nvSpPr>
        <p:spPr>
          <a:xfrm>
            <a:off x="2438400" y="4267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0" name="TextBox 59"/>
          <p:cNvSpPr txBox="1"/>
          <p:nvPr/>
        </p:nvSpPr>
        <p:spPr>
          <a:xfrm>
            <a:off x="2438400" y="4648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1" name="TextBox 60"/>
          <p:cNvSpPr txBox="1"/>
          <p:nvPr/>
        </p:nvSpPr>
        <p:spPr>
          <a:xfrm>
            <a:off x="2438400" y="5029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2" name="TextBox 61"/>
          <p:cNvSpPr txBox="1"/>
          <p:nvPr/>
        </p:nvSpPr>
        <p:spPr>
          <a:xfrm>
            <a:off x="2438400" y="5410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grpSp>
        <p:nvGrpSpPr>
          <p:cNvPr id="2" name="Group 1"/>
          <p:cNvGrpSpPr/>
          <p:nvPr/>
        </p:nvGrpSpPr>
        <p:grpSpPr>
          <a:xfrm>
            <a:off x="3124200" y="1600200"/>
            <a:ext cx="5029200" cy="4148554"/>
            <a:chOff x="3124200" y="1600200"/>
            <a:chExt cx="5029200" cy="4148554"/>
          </a:xfrm>
        </p:grpSpPr>
        <p:sp>
          <p:nvSpPr>
            <p:cNvPr id="63" name="TextBox 62"/>
            <p:cNvSpPr txBox="1"/>
            <p:nvPr/>
          </p:nvSpPr>
          <p:spPr>
            <a:xfrm>
              <a:off x="3124200" y="1600200"/>
              <a:ext cx="762000" cy="338554"/>
            </a:xfrm>
            <a:prstGeom prst="rect">
              <a:avLst/>
            </a:prstGeom>
            <a:noFill/>
          </p:spPr>
          <p:txBody>
            <a:bodyPr wrap="square" rtlCol="0">
              <a:spAutoFit/>
            </a:bodyPr>
            <a:lstStyle/>
            <a:p>
              <a:r>
                <a:rPr lang="en-US" dirty="0" smtClean="0">
                  <a:solidFill>
                    <a:prstClr val="black"/>
                  </a:solidFill>
                </a:rPr>
                <a:t>TFC</a:t>
              </a:r>
              <a:endParaRPr lang="en-US" dirty="0">
                <a:solidFill>
                  <a:prstClr val="black"/>
                </a:solidFill>
              </a:endParaRPr>
            </a:p>
          </p:txBody>
        </p:sp>
        <p:sp>
          <p:nvSpPr>
            <p:cNvPr id="64" name="TextBox 63"/>
            <p:cNvSpPr txBox="1"/>
            <p:nvPr/>
          </p:nvSpPr>
          <p:spPr>
            <a:xfrm>
              <a:off x="3124200" y="1981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5" name="TextBox 64"/>
            <p:cNvSpPr txBox="1"/>
            <p:nvPr/>
          </p:nvSpPr>
          <p:spPr>
            <a:xfrm>
              <a:off x="3124200" y="2362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6" name="TextBox 65"/>
            <p:cNvSpPr txBox="1"/>
            <p:nvPr/>
          </p:nvSpPr>
          <p:spPr>
            <a:xfrm>
              <a:off x="3124200" y="2743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7" name="TextBox 66"/>
            <p:cNvSpPr txBox="1"/>
            <p:nvPr/>
          </p:nvSpPr>
          <p:spPr>
            <a:xfrm>
              <a:off x="3124200" y="3124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8" name="TextBox 67"/>
            <p:cNvSpPr txBox="1"/>
            <p:nvPr/>
          </p:nvSpPr>
          <p:spPr>
            <a:xfrm>
              <a:off x="3124200" y="3505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69" name="TextBox 68"/>
            <p:cNvSpPr txBox="1"/>
            <p:nvPr/>
          </p:nvSpPr>
          <p:spPr>
            <a:xfrm>
              <a:off x="3124200" y="3886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70" name="TextBox 69"/>
            <p:cNvSpPr txBox="1"/>
            <p:nvPr/>
          </p:nvSpPr>
          <p:spPr>
            <a:xfrm>
              <a:off x="3124200" y="4267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71" name="TextBox 70"/>
            <p:cNvSpPr txBox="1"/>
            <p:nvPr/>
          </p:nvSpPr>
          <p:spPr>
            <a:xfrm>
              <a:off x="3124200" y="4648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72" name="TextBox 71"/>
            <p:cNvSpPr txBox="1"/>
            <p:nvPr/>
          </p:nvSpPr>
          <p:spPr>
            <a:xfrm>
              <a:off x="3124200" y="5029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73" name="TextBox 72"/>
            <p:cNvSpPr txBox="1"/>
            <p:nvPr/>
          </p:nvSpPr>
          <p:spPr>
            <a:xfrm>
              <a:off x="3124200" y="5410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74" name="TextBox 73"/>
            <p:cNvSpPr txBox="1"/>
            <p:nvPr/>
          </p:nvSpPr>
          <p:spPr>
            <a:xfrm>
              <a:off x="3810000" y="1600200"/>
              <a:ext cx="762000" cy="338554"/>
            </a:xfrm>
            <a:prstGeom prst="rect">
              <a:avLst/>
            </a:prstGeom>
            <a:noFill/>
          </p:spPr>
          <p:txBody>
            <a:bodyPr wrap="square" rtlCol="0">
              <a:spAutoFit/>
            </a:bodyPr>
            <a:lstStyle/>
            <a:p>
              <a:r>
                <a:rPr lang="en-US" dirty="0" smtClean="0">
                  <a:solidFill>
                    <a:prstClr val="black"/>
                  </a:solidFill>
                </a:rPr>
                <a:t>TVC</a:t>
              </a:r>
              <a:endParaRPr lang="en-US" dirty="0">
                <a:solidFill>
                  <a:prstClr val="black"/>
                </a:solidFill>
              </a:endParaRPr>
            </a:p>
          </p:txBody>
        </p:sp>
        <p:sp>
          <p:nvSpPr>
            <p:cNvPr id="75" name="TextBox 74"/>
            <p:cNvSpPr txBox="1"/>
            <p:nvPr/>
          </p:nvSpPr>
          <p:spPr>
            <a:xfrm>
              <a:off x="3810000" y="1981200"/>
              <a:ext cx="762000" cy="338554"/>
            </a:xfrm>
            <a:prstGeom prst="rect">
              <a:avLst/>
            </a:prstGeom>
            <a:noFill/>
          </p:spPr>
          <p:txBody>
            <a:bodyPr wrap="square" rtlCol="0">
              <a:spAutoFit/>
            </a:bodyPr>
            <a:lstStyle/>
            <a:p>
              <a:r>
                <a:rPr lang="en-US" dirty="0" smtClean="0">
                  <a:solidFill>
                    <a:prstClr val="black"/>
                  </a:solidFill>
                </a:rPr>
                <a:t>$0</a:t>
              </a:r>
              <a:endParaRPr lang="en-US" dirty="0">
                <a:solidFill>
                  <a:prstClr val="black"/>
                </a:solidFill>
              </a:endParaRPr>
            </a:p>
          </p:txBody>
        </p:sp>
        <p:sp>
          <p:nvSpPr>
            <p:cNvPr id="76" name="TextBox 75"/>
            <p:cNvSpPr txBox="1"/>
            <p:nvPr/>
          </p:nvSpPr>
          <p:spPr>
            <a:xfrm>
              <a:off x="3810000" y="2362200"/>
              <a:ext cx="762000" cy="338554"/>
            </a:xfrm>
            <a:prstGeom prst="rect">
              <a:avLst/>
            </a:prstGeom>
            <a:noFill/>
          </p:spPr>
          <p:txBody>
            <a:bodyPr wrap="square" rtlCol="0">
              <a:spAutoFit/>
            </a:bodyPr>
            <a:lstStyle/>
            <a:p>
              <a:r>
                <a:rPr lang="en-US" dirty="0" smtClean="0">
                  <a:solidFill>
                    <a:prstClr val="black"/>
                  </a:solidFill>
                </a:rPr>
                <a:t>$4</a:t>
              </a:r>
              <a:endParaRPr lang="en-US" dirty="0">
                <a:solidFill>
                  <a:prstClr val="black"/>
                </a:solidFill>
              </a:endParaRPr>
            </a:p>
          </p:txBody>
        </p:sp>
        <p:sp>
          <p:nvSpPr>
            <p:cNvPr id="77" name="TextBox 76"/>
            <p:cNvSpPr txBox="1"/>
            <p:nvPr/>
          </p:nvSpPr>
          <p:spPr>
            <a:xfrm>
              <a:off x="3810000" y="2743200"/>
              <a:ext cx="762000" cy="338554"/>
            </a:xfrm>
            <a:prstGeom prst="rect">
              <a:avLst/>
            </a:prstGeom>
            <a:noFill/>
          </p:spPr>
          <p:txBody>
            <a:bodyPr wrap="square" rtlCol="0">
              <a:spAutoFit/>
            </a:bodyPr>
            <a:lstStyle/>
            <a:p>
              <a:r>
                <a:rPr lang="en-US" dirty="0" smtClean="0">
                  <a:solidFill>
                    <a:prstClr val="black"/>
                  </a:solidFill>
                </a:rPr>
                <a:t>$</a:t>
              </a:r>
              <a:r>
                <a:rPr lang="en-US" dirty="0">
                  <a:solidFill>
                    <a:prstClr val="black"/>
                  </a:solidFill>
                </a:rPr>
                <a:t>7</a:t>
              </a:r>
            </a:p>
          </p:txBody>
        </p:sp>
        <p:sp>
          <p:nvSpPr>
            <p:cNvPr id="78" name="TextBox 77"/>
            <p:cNvSpPr txBox="1"/>
            <p:nvPr/>
          </p:nvSpPr>
          <p:spPr>
            <a:xfrm>
              <a:off x="3810000" y="3124200"/>
              <a:ext cx="762000" cy="338554"/>
            </a:xfrm>
            <a:prstGeom prst="rect">
              <a:avLst/>
            </a:prstGeom>
            <a:noFill/>
          </p:spPr>
          <p:txBody>
            <a:bodyPr wrap="square" rtlCol="0">
              <a:spAutoFit/>
            </a:bodyPr>
            <a:lstStyle/>
            <a:p>
              <a:r>
                <a:rPr lang="en-US" dirty="0" smtClean="0">
                  <a:solidFill>
                    <a:prstClr val="black"/>
                  </a:solidFill>
                </a:rPr>
                <a:t>$11</a:t>
              </a:r>
              <a:endParaRPr lang="en-US" dirty="0">
                <a:solidFill>
                  <a:prstClr val="black"/>
                </a:solidFill>
              </a:endParaRPr>
            </a:p>
          </p:txBody>
        </p:sp>
        <p:sp>
          <p:nvSpPr>
            <p:cNvPr id="79" name="TextBox 78"/>
            <p:cNvSpPr txBox="1"/>
            <p:nvPr/>
          </p:nvSpPr>
          <p:spPr>
            <a:xfrm>
              <a:off x="3810000" y="3505200"/>
              <a:ext cx="762000" cy="338554"/>
            </a:xfrm>
            <a:prstGeom prst="rect">
              <a:avLst/>
            </a:prstGeom>
            <a:noFill/>
          </p:spPr>
          <p:txBody>
            <a:bodyPr wrap="square" rtlCol="0">
              <a:spAutoFit/>
            </a:bodyPr>
            <a:lstStyle/>
            <a:p>
              <a:r>
                <a:rPr lang="en-US" dirty="0" smtClean="0">
                  <a:solidFill>
                    <a:prstClr val="black"/>
                  </a:solidFill>
                </a:rPr>
                <a:t>$18</a:t>
              </a:r>
              <a:endParaRPr lang="en-US" dirty="0">
                <a:solidFill>
                  <a:prstClr val="black"/>
                </a:solidFill>
              </a:endParaRPr>
            </a:p>
          </p:txBody>
        </p:sp>
        <p:sp>
          <p:nvSpPr>
            <p:cNvPr id="80" name="TextBox 79"/>
            <p:cNvSpPr txBox="1"/>
            <p:nvPr/>
          </p:nvSpPr>
          <p:spPr>
            <a:xfrm>
              <a:off x="3810000" y="3886200"/>
              <a:ext cx="762000" cy="338554"/>
            </a:xfrm>
            <a:prstGeom prst="rect">
              <a:avLst/>
            </a:prstGeom>
            <a:noFill/>
          </p:spPr>
          <p:txBody>
            <a:bodyPr wrap="square" rtlCol="0">
              <a:spAutoFit/>
            </a:bodyPr>
            <a:lstStyle/>
            <a:p>
              <a:r>
                <a:rPr lang="en-US" dirty="0" smtClean="0">
                  <a:solidFill>
                    <a:prstClr val="black"/>
                  </a:solidFill>
                </a:rPr>
                <a:t>$28</a:t>
              </a:r>
              <a:endParaRPr lang="en-US" dirty="0">
                <a:solidFill>
                  <a:prstClr val="black"/>
                </a:solidFill>
              </a:endParaRPr>
            </a:p>
          </p:txBody>
        </p:sp>
        <p:sp>
          <p:nvSpPr>
            <p:cNvPr id="81" name="TextBox 80"/>
            <p:cNvSpPr txBox="1"/>
            <p:nvPr/>
          </p:nvSpPr>
          <p:spPr>
            <a:xfrm>
              <a:off x="3810000" y="4267200"/>
              <a:ext cx="762000" cy="338554"/>
            </a:xfrm>
            <a:prstGeom prst="rect">
              <a:avLst/>
            </a:prstGeom>
            <a:noFill/>
          </p:spPr>
          <p:txBody>
            <a:bodyPr wrap="square" rtlCol="0">
              <a:spAutoFit/>
            </a:bodyPr>
            <a:lstStyle/>
            <a:p>
              <a:r>
                <a:rPr lang="en-US" dirty="0" smtClean="0">
                  <a:solidFill>
                    <a:prstClr val="black"/>
                  </a:solidFill>
                </a:rPr>
                <a:t>$47</a:t>
              </a:r>
              <a:endParaRPr lang="en-US" dirty="0">
                <a:solidFill>
                  <a:prstClr val="black"/>
                </a:solidFill>
              </a:endParaRPr>
            </a:p>
          </p:txBody>
        </p:sp>
        <p:sp>
          <p:nvSpPr>
            <p:cNvPr id="82" name="TextBox 81"/>
            <p:cNvSpPr txBox="1"/>
            <p:nvPr/>
          </p:nvSpPr>
          <p:spPr>
            <a:xfrm>
              <a:off x="3810000" y="4648200"/>
              <a:ext cx="762000" cy="338554"/>
            </a:xfrm>
            <a:prstGeom prst="rect">
              <a:avLst/>
            </a:prstGeom>
            <a:noFill/>
          </p:spPr>
          <p:txBody>
            <a:bodyPr wrap="square" rtlCol="0">
              <a:spAutoFit/>
            </a:bodyPr>
            <a:lstStyle/>
            <a:p>
              <a:r>
                <a:rPr lang="en-US" dirty="0" smtClean="0">
                  <a:solidFill>
                    <a:prstClr val="black"/>
                  </a:solidFill>
                </a:rPr>
                <a:t>$74</a:t>
              </a:r>
              <a:endParaRPr lang="en-US" dirty="0">
                <a:solidFill>
                  <a:prstClr val="black"/>
                </a:solidFill>
              </a:endParaRPr>
            </a:p>
          </p:txBody>
        </p:sp>
        <p:sp>
          <p:nvSpPr>
            <p:cNvPr id="83" name="TextBox 82"/>
            <p:cNvSpPr txBox="1"/>
            <p:nvPr/>
          </p:nvSpPr>
          <p:spPr>
            <a:xfrm>
              <a:off x="3810000" y="5029200"/>
              <a:ext cx="762000" cy="338554"/>
            </a:xfrm>
            <a:prstGeom prst="rect">
              <a:avLst/>
            </a:prstGeom>
            <a:noFill/>
          </p:spPr>
          <p:txBody>
            <a:bodyPr wrap="square" rtlCol="0">
              <a:spAutoFit/>
            </a:bodyPr>
            <a:lstStyle/>
            <a:p>
              <a:r>
                <a:rPr lang="en-US" dirty="0" smtClean="0">
                  <a:solidFill>
                    <a:prstClr val="black"/>
                  </a:solidFill>
                </a:rPr>
                <a:t>$112</a:t>
              </a:r>
              <a:endParaRPr lang="en-US" dirty="0">
                <a:solidFill>
                  <a:prstClr val="black"/>
                </a:solidFill>
              </a:endParaRPr>
            </a:p>
          </p:txBody>
        </p:sp>
        <p:sp>
          <p:nvSpPr>
            <p:cNvPr id="84" name="TextBox 83"/>
            <p:cNvSpPr txBox="1"/>
            <p:nvPr/>
          </p:nvSpPr>
          <p:spPr>
            <a:xfrm>
              <a:off x="3810000" y="5410200"/>
              <a:ext cx="762000" cy="338554"/>
            </a:xfrm>
            <a:prstGeom prst="rect">
              <a:avLst/>
            </a:prstGeom>
            <a:noFill/>
          </p:spPr>
          <p:txBody>
            <a:bodyPr wrap="square" rtlCol="0">
              <a:spAutoFit/>
            </a:bodyPr>
            <a:lstStyle/>
            <a:p>
              <a:r>
                <a:rPr lang="en-US" dirty="0" smtClean="0">
                  <a:solidFill>
                    <a:prstClr val="black"/>
                  </a:solidFill>
                </a:rPr>
                <a:t>$162</a:t>
              </a:r>
              <a:endParaRPr lang="en-US" dirty="0">
                <a:solidFill>
                  <a:prstClr val="black"/>
                </a:solidFill>
              </a:endParaRPr>
            </a:p>
          </p:txBody>
        </p:sp>
        <p:sp>
          <p:nvSpPr>
            <p:cNvPr id="85" name="TextBox 84"/>
            <p:cNvSpPr txBox="1"/>
            <p:nvPr/>
          </p:nvSpPr>
          <p:spPr>
            <a:xfrm>
              <a:off x="4495800" y="1600200"/>
              <a:ext cx="762000" cy="338554"/>
            </a:xfrm>
            <a:prstGeom prst="rect">
              <a:avLst/>
            </a:prstGeom>
            <a:noFill/>
          </p:spPr>
          <p:txBody>
            <a:bodyPr wrap="square" rtlCol="0">
              <a:spAutoFit/>
            </a:bodyPr>
            <a:lstStyle/>
            <a:p>
              <a:r>
                <a:rPr lang="en-US" dirty="0" smtClean="0">
                  <a:solidFill>
                    <a:prstClr val="black"/>
                  </a:solidFill>
                </a:rPr>
                <a:t>TC</a:t>
              </a:r>
              <a:endParaRPr lang="en-US" dirty="0">
                <a:solidFill>
                  <a:prstClr val="black"/>
                </a:solidFill>
              </a:endParaRPr>
            </a:p>
          </p:txBody>
        </p:sp>
        <p:sp>
          <p:nvSpPr>
            <p:cNvPr id="86" name="TextBox 85"/>
            <p:cNvSpPr txBox="1"/>
            <p:nvPr/>
          </p:nvSpPr>
          <p:spPr>
            <a:xfrm>
              <a:off x="4495800" y="1981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87" name="TextBox 86"/>
            <p:cNvSpPr txBox="1"/>
            <p:nvPr/>
          </p:nvSpPr>
          <p:spPr>
            <a:xfrm>
              <a:off x="4495800" y="2362200"/>
              <a:ext cx="762000" cy="338554"/>
            </a:xfrm>
            <a:prstGeom prst="rect">
              <a:avLst/>
            </a:prstGeom>
            <a:noFill/>
          </p:spPr>
          <p:txBody>
            <a:bodyPr wrap="square" rtlCol="0">
              <a:spAutoFit/>
            </a:bodyPr>
            <a:lstStyle/>
            <a:p>
              <a:r>
                <a:rPr lang="en-US" dirty="0" smtClean="0">
                  <a:solidFill>
                    <a:prstClr val="black"/>
                  </a:solidFill>
                </a:rPr>
                <a:t>$14</a:t>
              </a:r>
              <a:endParaRPr lang="en-US" dirty="0">
                <a:solidFill>
                  <a:prstClr val="black"/>
                </a:solidFill>
              </a:endParaRPr>
            </a:p>
          </p:txBody>
        </p:sp>
        <p:sp>
          <p:nvSpPr>
            <p:cNvPr id="88" name="TextBox 87"/>
            <p:cNvSpPr txBox="1"/>
            <p:nvPr/>
          </p:nvSpPr>
          <p:spPr>
            <a:xfrm>
              <a:off x="4495800" y="2743200"/>
              <a:ext cx="762000" cy="338554"/>
            </a:xfrm>
            <a:prstGeom prst="rect">
              <a:avLst/>
            </a:prstGeom>
            <a:noFill/>
          </p:spPr>
          <p:txBody>
            <a:bodyPr wrap="square" rtlCol="0">
              <a:spAutoFit/>
            </a:bodyPr>
            <a:lstStyle/>
            <a:p>
              <a:r>
                <a:rPr lang="en-US" dirty="0" smtClean="0">
                  <a:solidFill>
                    <a:prstClr val="black"/>
                  </a:solidFill>
                </a:rPr>
                <a:t>$17</a:t>
              </a:r>
              <a:endParaRPr lang="en-US" dirty="0">
                <a:solidFill>
                  <a:prstClr val="black"/>
                </a:solidFill>
              </a:endParaRPr>
            </a:p>
          </p:txBody>
        </p:sp>
        <p:sp>
          <p:nvSpPr>
            <p:cNvPr id="89" name="TextBox 88"/>
            <p:cNvSpPr txBox="1"/>
            <p:nvPr/>
          </p:nvSpPr>
          <p:spPr>
            <a:xfrm>
              <a:off x="4495800" y="3124200"/>
              <a:ext cx="762000" cy="338554"/>
            </a:xfrm>
            <a:prstGeom prst="rect">
              <a:avLst/>
            </a:prstGeom>
            <a:noFill/>
          </p:spPr>
          <p:txBody>
            <a:bodyPr wrap="square" rtlCol="0">
              <a:spAutoFit/>
            </a:bodyPr>
            <a:lstStyle/>
            <a:p>
              <a:r>
                <a:rPr lang="en-US" dirty="0" smtClean="0">
                  <a:solidFill>
                    <a:prstClr val="black"/>
                  </a:solidFill>
                </a:rPr>
                <a:t>$21</a:t>
              </a:r>
              <a:endParaRPr lang="en-US" dirty="0">
                <a:solidFill>
                  <a:prstClr val="black"/>
                </a:solidFill>
              </a:endParaRPr>
            </a:p>
          </p:txBody>
        </p:sp>
        <p:sp>
          <p:nvSpPr>
            <p:cNvPr id="90" name="TextBox 89"/>
            <p:cNvSpPr txBox="1"/>
            <p:nvPr/>
          </p:nvSpPr>
          <p:spPr>
            <a:xfrm>
              <a:off x="4495800" y="3505200"/>
              <a:ext cx="762000" cy="338554"/>
            </a:xfrm>
            <a:prstGeom prst="rect">
              <a:avLst/>
            </a:prstGeom>
            <a:noFill/>
          </p:spPr>
          <p:txBody>
            <a:bodyPr wrap="square" rtlCol="0">
              <a:spAutoFit/>
            </a:bodyPr>
            <a:lstStyle/>
            <a:p>
              <a:r>
                <a:rPr lang="en-US" dirty="0" smtClean="0">
                  <a:solidFill>
                    <a:prstClr val="black"/>
                  </a:solidFill>
                </a:rPr>
                <a:t>$28</a:t>
              </a:r>
              <a:endParaRPr lang="en-US" dirty="0">
                <a:solidFill>
                  <a:prstClr val="black"/>
                </a:solidFill>
              </a:endParaRPr>
            </a:p>
          </p:txBody>
        </p:sp>
        <p:sp>
          <p:nvSpPr>
            <p:cNvPr id="91" name="TextBox 90"/>
            <p:cNvSpPr txBox="1"/>
            <p:nvPr/>
          </p:nvSpPr>
          <p:spPr>
            <a:xfrm>
              <a:off x="4495800" y="3886200"/>
              <a:ext cx="762000" cy="338554"/>
            </a:xfrm>
            <a:prstGeom prst="rect">
              <a:avLst/>
            </a:prstGeom>
            <a:noFill/>
          </p:spPr>
          <p:txBody>
            <a:bodyPr wrap="square" rtlCol="0">
              <a:spAutoFit/>
            </a:bodyPr>
            <a:lstStyle/>
            <a:p>
              <a:r>
                <a:rPr lang="en-US" dirty="0" smtClean="0">
                  <a:solidFill>
                    <a:prstClr val="black"/>
                  </a:solidFill>
                </a:rPr>
                <a:t>$38</a:t>
              </a:r>
              <a:endParaRPr lang="en-US" dirty="0">
                <a:solidFill>
                  <a:prstClr val="black"/>
                </a:solidFill>
              </a:endParaRPr>
            </a:p>
          </p:txBody>
        </p:sp>
        <p:sp>
          <p:nvSpPr>
            <p:cNvPr id="92" name="TextBox 91"/>
            <p:cNvSpPr txBox="1"/>
            <p:nvPr/>
          </p:nvSpPr>
          <p:spPr>
            <a:xfrm>
              <a:off x="4495800" y="4267200"/>
              <a:ext cx="762000" cy="338554"/>
            </a:xfrm>
            <a:prstGeom prst="rect">
              <a:avLst/>
            </a:prstGeom>
            <a:noFill/>
          </p:spPr>
          <p:txBody>
            <a:bodyPr wrap="square" rtlCol="0">
              <a:spAutoFit/>
            </a:bodyPr>
            <a:lstStyle/>
            <a:p>
              <a:r>
                <a:rPr lang="en-US" dirty="0" smtClean="0">
                  <a:solidFill>
                    <a:prstClr val="black"/>
                  </a:solidFill>
                </a:rPr>
                <a:t>$57</a:t>
              </a:r>
              <a:endParaRPr lang="en-US" dirty="0">
                <a:solidFill>
                  <a:prstClr val="black"/>
                </a:solidFill>
              </a:endParaRPr>
            </a:p>
          </p:txBody>
        </p:sp>
        <p:sp>
          <p:nvSpPr>
            <p:cNvPr id="93" name="TextBox 92"/>
            <p:cNvSpPr txBox="1"/>
            <p:nvPr/>
          </p:nvSpPr>
          <p:spPr>
            <a:xfrm>
              <a:off x="4495800" y="4648200"/>
              <a:ext cx="762000" cy="338554"/>
            </a:xfrm>
            <a:prstGeom prst="rect">
              <a:avLst/>
            </a:prstGeom>
            <a:noFill/>
          </p:spPr>
          <p:txBody>
            <a:bodyPr wrap="square" rtlCol="0">
              <a:spAutoFit/>
            </a:bodyPr>
            <a:lstStyle/>
            <a:p>
              <a:r>
                <a:rPr lang="en-US" dirty="0" smtClean="0">
                  <a:solidFill>
                    <a:prstClr val="black"/>
                  </a:solidFill>
                </a:rPr>
                <a:t>$84</a:t>
              </a:r>
              <a:endParaRPr lang="en-US" dirty="0">
                <a:solidFill>
                  <a:prstClr val="black"/>
                </a:solidFill>
              </a:endParaRPr>
            </a:p>
          </p:txBody>
        </p:sp>
        <p:sp>
          <p:nvSpPr>
            <p:cNvPr id="94" name="TextBox 93"/>
            <p:cNvSpPr txBox="1"/>
            <p:nvPr/>
          </p:nvSpPr>
          <p:spPr>
            <a:xfrm>
              <a:off x="4495800" y="5029200"/>
              <a:ext cx="762000" cy="338554"/>
            </a:xfrm>
            <a:prstGeom prst="rect">
              <a:avLst/>
            </a:prstGeom>
            <a:noFill/>
          </p:spPr>
          <p:txBody>
            <a:bodyPr wrap="square" rtlCol="0">
              <a:spAutoFit/>
            </a:bodyPr>
            <a:lstStyle/>
            <a:p>
              <a:r>
                <a:rPr lang="en-US" dirty="0" smtClean="0">
                  <a:solidFill>
                    <a:prstClr val="black"/>
                  </a:solidFill>
                </a:rPr>
                <a:t>$122</a:t>
              </a:r>
              <a:endParaRPr lang="en-US" dirty="0">
                <a:solidFill>
                  <a:prstClr val="black"/>
                </a:solidFill>
              </a:endParaRPr>
            </a:p>
          </p:txBody>
        </p:sp>
        <p:sp>
          <p:nvSpPr>
            <p:cNvPr id="95" name="TextBox 94"/>
            <p:cNvSpPr txBox="1"/>
            <p:nvPr/>
          </p:nvSpPr>
          <p:spPr>
            <a:xfrm>
              <a:off x="4495800" y="5410200"/>
              <a:ext cx="762000" cy="338554"/>
            </a:xfrm>
            <a:prstGeom prst="rect">
              <a:avLst/>
            </a:prstGeom>
            <a:noFill/>
          </p:spPr>
          <p:txBody>
            <a:bodyPr wrap="square" rtlCol="0">
              <a:spAutoFit/>
            </a:bodyPr>
            <a:lstStyle/>
            <a:p>
              <a:r>
                <a:rPr lang="en-US" dirty="0" smtClean="0">
                  <a:solidFill>
                    <a:prstClr val="black"/>
                  </a:solidFill>
                </a:rPr>
                <a:t>$172</a:t>
              </a:r>
              <a:endParaRPr lang="en-US" dirty="0">
                <a:solidFill>
                  <a:prstClr val="black"/>
                </a:solidFill>
              </a:endParaRPr>
            </a:p>
          </p:txBody>
        </p:sp>
        <p:sp>
          <p:nvSpPr>
            <p:cNvPr id="96" name="TextBox 95"/>
            <p:cNvSpPr txBox="1"/>
            <p:nvPr/>
          </p:nvSpPr>
          <p:spPr>
            <a:xfrm>
              <a:off x="5181600" y="1600200"/>
              <a:ext cx="762000" cy="338554"/>
            </a:xfrm>
            <a:prstGeom prst="rect">
              <a:avLst/>
            </a:prstGeom>
            <a:noFill/>
          </p:spPr>
          <p:txBody>
            <a:bodyPr wrap="square" rtlCol="0">
              <a:spAutoFit/>
            </a:bodyPr>
            <a:lstStyle/>
            <a:p>
              <a:r>
                <a:rPr lang="en-US" dirty="0">
                  <a:solidFill>
                    <a:prstClr val="black"/>
                  </a:solidFill>
                </a:rPr>
                <a:t>M</a:t>
              </a:r>
              <a:r>
                <a:rPr lang="en-US" dirty="0" smtClean="0">
                  <a:solidFill>
                    <a:prstClr val="black"/>
                  </a:solidFill>
                </a:rPr>
                <a:t>C</a:t>
              </a:r>
              <a:endParaRPr lang="en-US" dirty="0">
                <a:solidFill>
                  <a:prstClr val="black"/>
                </a:solidFill>
              </a:endParaRPr>
            </a:p>
          </p:txBody>
        </p:sp>
        <p:sp>
          <p:nvSpPr>
            <p:cNvPr id="97" name="TextBox 96"/>
            <p:cNvSpPr txBox="1"/>
            <p:nvPr/>
          </p:nvSpPr>
          <p:spPr>
            <a:xfrm>
              <a:off x="5181600" y="1981200"/>
              <a:ext cx="762000" cy="338554"/>
            </a:xfrm>
            <a:prstGeom prst="rect">
              <a:avLst/>
            </a:prstGeom>
            <a:noFill/>
          </p:spPr>
          <p:txBody>
            <a:bodyPr wrap="square" rtlCol="0">
              <a:spAutoFit/>
            </a:bodyPr>
            <a:lstStyle/>
            <a:p>
              <a:r>
                <a:rPr lang="en-US" dirty="0" smtClean="0">
                  <a:solidFill>
                    <a:prstClr val="black"/>
                  </a:solidFill>
                </a:rPr>
                <a:t>----</a:t>
              </a:r>
              <a:endParaRPr lang="en-US" dirty="0">
                <a:solidFill>
                  <a:prstClr val="black"/>
                </a:solidFill>
              </a:endParaRPr>
            </a:p>
          </p:txBody>
        </p:sp>
        <p:sp>
          <p:nvSpPr>
            <p:cNvPr id="98" name="TextBox 97"/>
            <p:cNvSpPr txBox="1"/>
            <p:nvPr/>
          </p:nvSpPr>
          <p:spPr>
            <a:xfrm>
              <a:off x="5181600" y="2362200"/>
              <a:ext cx="762000" cy="338554"/>
            </a:xfrm>
            <a:prstGeom prst="rect">
              <a:avLst/>
            </a:prstGeom>
            <a:noFill/>
          </p:spPr>
          <p:txBody>
            <a:bodyPr wrap="square" rtlCol="0">
              <a:spAutoFit/>
            </a:bodyPr>
            <a:lstStyle/>
            <a:p>
              <a:r>
                <a:rPr lang="en-US" dirty="0" smtClean="0">
                  <a:solidFill>
                    <a:prstClr val="black"/>
                  </a:solidFill>
                </a:rPr>
                <a:t>$4</a:t>
              </a:r>
              <a:endParaRPr lang="en-US" dirty="0">
                <a:solidFill>
                  <a:prstClr val="black"/>
                </a:solidFill>
              </a:endParaRPr>
            </a:p>
          </p:txBody>
        </p:sp>
        <p:sp>
          <p:nvSpPr>
            <p:cNvPr id="99" name="TextBox 98"/>
            <p:cNvSpPr txBox="1"/>
            <p:nvPr/>
          </p:nvSpPr>
          <p:spPr>
            <a:xfrm>
              <a:off x="5181600" y="2743200"/>
              <a:ext cx="762000" cy="338554"/>
            </a:xfrm>
            <a:prstGeom prst="rect">
              <a:avLst/>
            </a:prstGeom>
            <a:noFill/>
          </p:spPr>
          <p:txBody>
            <a:bodyPr wrap="square" rtlCol="0">
              <a:spAutoFit/>
            </a:bodyPr>
            <a:lstStyle/>
            <a:p>
              <a:r>
                <a:rPr lang="en-US" dirty="0" smtClean="0">
                  <a:solidFill>
                    <a:prstClr val="black"/>
                  </a:solidFill>
                </a:rPr>
                <a:t>$3</a:t>
              </a:r>
              <a:endParaRPr lang="en-US" dirty="0">
                <a:solidFill>
                  <a:prstClr val="black"/>
                </a:solidFill>
              </a:endParaRPr>
            </a:p>
          </p:txBody>
        </p:sp>
        <p:sp>
          <p:nvSpPr>
            <p:cNvPr id="100" name="TextBox 99"/>
            <p:cNvSpPr txBox="1"/>
            <p:nvPr/>
          </p:nvSpPr>
          <p:spPr>
            <a:xfrm>
              <a:off x="5181600" y="3124200"/>
              <a:ext cx="762000" cy="338554"/>
            </a:xfrm>
            <a:prstGeom prst="rect">
              <a:avLst/>
            </a:prstGeom>
            <a:noFill/>
          </p:spPr>
          <p:txBody>
            <a:bodyPr wrap="square" rtlCol="0">
              <a:spAutoFit/>
            </a:bodyPr>
            <a:lstStyle/>
            <a:p>
              <a:r>
                <a:rPr lang="en-US" dirty="0" smtClean="0">
                  <a:solidFill>
                    <a:prstClr val="black"/>
                  </a:solidFill>
                </a:rPr>
                <a:t>$</a:t>
              </a:r>
              <a:r>
                <a:rPr lang="en-US" dirty="0">
                  <a:solidFill>
                    <a:prstClr val="black"/>
                  </a:solidFill>
                </a:rPr>
                <a:t>4</a:t>
              </a:r>
            </a:p>
          </p:txBody>
        </p:sp>
        <p:sp>
          <p:nvSpPr>
            <p:cNvPr id="101" name="TextBox 100"/>
            <p:cNvSpPr txBox="1"/>
            <p:nvPr/>
          </p:nvSpPr>
          <p:spPr>
            <a:xfrm>
              <a:off x="5181600" y="3505200"/>
              <a:ext cx="762000" cy="338554"/>
            </a:xfrm>
            <a:prstGeom prst="rect">
              <a:avLst/>
            </a:prstGeom>
            <a:noFill/>
          </p:spPr>
          <p:txBody>
            <a:bodyPr wrap="square" rtlCol="0">
              <a:spAutoFit/>
            </a:bodyPr>
            <a:lstStyle/>
            <a:p>
              <a:r>
                <a:rPr lang="en-US" dirty="0" smtClean="0">
                  <a:solidFill>
                    <a:prstClr val="black"/>
                  </a:solidFill>
                </a:rPr>
                <a:t>$7</a:t>
              </a:r>
              <a:endParaRPr lang="en-US" dirty="0">
                <a:solidFill>
                  <a:prstClr val="black"/>
                </a:solidFill>
              </a:endParaRPr>
            </a:p>
          </p:txBody>
        </p:sp>
        <p:sp>
          <p:nvSpPr>
            <p:cNvPr id="102" name="TextBox 101"/>
            <p:cNvSpPr txBox="1"/>
            <p:nvPr/>
          </p:nvSpPr>
          <p:spPr>
            <a:xfrm>
              <a:off x="5181600" y="3886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03" name="TextBox 102"/>
            <p:cNvSpPr txBox="1"/>
            <p:nvPr/>
          </p:nvSpPr>
          <p:spPr>
            <a:xfrm>
              <a:off x="5181600" y="4267200"/>
              <a:ext cx="762000" cy="338554"/>
            </a:xfrm>
            <a:prstGeom prst="rect">
              <a:avLst/>
            </a:prstGeom>
            <a:noFill/>
          </p:spPr>
          <p:txBody>
            <a:bodyPr wrap="square" rtlCol="0">
              <a:spAutoFit/>
            </a:bodyPr>
            <a:lstStyle/>
            <a:p>
              <a:r>
                <a:rPr lang="en-US" dirty="0" smtClean="0">
                  <a:solidFill>
                    <a:prstClr val="black"/>
                  </a:solidFill>
                </a:rPr>
                <a:t>$19</a:t>
              </a:r>
              <a:endParaRPr lang="en-US" dirty="0">
                <a:solidFill>
                  <a:prstClr val="black"/>
                </a:solidFill>
              </a:endParaRPr>
            </a:p>
          </p:txBody>
        </p:sp>
        <p:sp>
          <p:nvSpPr>
            <p:cNvPr id="104" name="TextBox 103"/>
            <p:cNvSpPr txBox="1"/>
            <p:nvPr/>
          </p:nvSpPr>
          <p:spPr>
            <a:xfrm>
              <a:off x="5181600" y="4648200"/>
              <a:ext cx="762000" cy="338554"/>
            </a:xfrm>
            <a:prstGeom prst="rect">
              <a:avLst/>
            </a:prstGeom>
            <a:noFill/>
          </p:spPr>
          <p:txBody>
            <a:bodyPr wrap="square" rtlCol="0">
              <a:spAutoFit/>
            </a:bodyPr>
            <a:lstStyle/>
            <a:p>
              <a:r>
                <a:rPr lang="en-US" dirty="0" smtClean="0">
                  <a:solidFill>
                    <a:prstClr val="black"/>
                  </a:solidFill>
                </a:rPr>
                <a:t>$27</a:t>
              </a:r>
              <a:endParaRPr lang="en-US" dirty="0">
                <a:solidFill>
                  <a:prstClr val="black"/>
                </a:solidFill>
              </a:endParaRPr>
            </a:p>
          </p:txBody>
        </p:sp>
        <p:sp>
          <p:nvSpPr>
            <p:cNvPr id="105" name="TextBox 104"/>
            <p:cNvSpPr txBox="1"/>
            <p:nvPr/>
          </p:nvSpPr>
          <p:spPr>
            <a:xfrm>
              <a:off x="5181600" y="5029200"/>
              <a:ext cx="762000" cy="338554"/>
            </a:xfrm>
            <a:prstGeom prst="rect">
              <a:avLst/>
            </a:prstGeom>
            <a:noFill/>
          </p:spPr>
          <p:txBody>
            <a:bodyPr wrap="square" rtlCol="0">
              <a:spAutoFit/>
            </a:bodyPr>
            <a:lstStyle/>
            <a:p>
              <a:r>
                <a:rPr lang="en-US" dirty="0" smtClean="0">
                  <a:solidFill>
                    <a:prstClr val="black"/>
                  </a:solidFill>
                </a:rPr>
                <a:t>$38</a:t>
              </a:r>
              <a:endParaRPr lang="en-US" dirty="0">
                <a:solidFill>
                  <a:prstClr val="black"/>
                </a:solidFill>
              </a:endParaRPr>
            </a:p>
          </p:txBody>
        </p:sp>
        <p:sp>
          <p:nvSpPr>
            <p:cNvPr id="106" name="TextBox 105"/>
            <p:cNvSpPr txBox="1"/>
            <p:nvPr/>
          </p:nvSpPr>
          <p:spPr>
            <a:xfrm>
              <a:off x="5181600" y="5410200"/>
              <a:ext cx="762000" cy="338554"/>
            </a:xfrm>
            <a:prstGeom prst="rect">
              <a:avLst/>
            </a:prstGeom>
            <a:noFill/>
          </p:spPr>
          <p:txBody>
            <a:bodyPr wrap="square" rtlCol="0">
              <a:spAutoFit/>
            </a:bodyPr>
            <a:lstStyle/>
            <a:p>
              <a:r>
                <a:rPr lang="en-US" dirty="0" smtClean="0">
                  <a:solidFill>
                    <a:prstClr val="black"/>
                  </a:solidFill>
                </a:rPr>
                <a:t>$50</a:t>
              </a:r>
              <a:endParaRPr lang="en-US" dirty="0">
                <a:solidFill>
                  <a:prstClr val="black"/>
                </a:solidFill>
              </a:endParaRPr>
            </a:p>
          </p:txBody>
        </p:sp>
        <p:sp>
          <p:nvSpPr>
            <p:cNvPr id="107" name="TextBox 106"/>
            <p:cNvSpPr txBox="1"/>
            <p:nvPr/>
          </p:nvSpPr>
          <p:spPr>
            <a:xfrm>
              <a:off x="5791200" y="1600200"/>
              <a:ext cx="762000" cy="338554"/>
            </a:xfrm>
            <a:prstGeom prst="rect">
              <a:avLst/>
            </a:prstGeom>
            <a:noFill/>
          </p:spPr>
          <p:txBody>
            <a:bodyPr wrap="square" rtlCol="0">
              <a:spAutoFit/>
            </a:bodyPr>
            <a:lstStyle/>
            <a:p>
              <a:r>
                <a:rPr lang="en-US" dirty="0">
                  <a:solidFill>
                    <a:prstClr val="black"/>
                  </a:solidFill>
                </a:rPr>
                <a:t>A</a:t>
              </a:r>
              <a:r>
                <a:rPr lang="en-US" dirty="0" smtClean="0">
                  <a:solidFill>
                    <a:prstClr val="black"/>
                  </a:solidFill>
                </a:rPr>
                <a:t>FC</a:t>
              </a:r>
              <a:endParaRPr lang="en-US" dirty="0">
                <a:solidFill>
                  <a:prstClr val="black"/>
                </a:solidFill>
              </a:endParaRPr>
            </a:p>
          </p:txBody>
        </p:sp>
        <p:sp>
          <p:nvSpPr>
            <p:cNvPr id="108" name="TextBox 107"/>
            <p:cNvSpPr txBox="1"/>
            <p:nvPr/>
          </p:nvSpPr>
          <p:spPr>
            <a:xfrm>
              <a:off x="5791200" y="1981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09" name="TextBox 108"/>
            <p:cNvSpPr txBox="1"/>
            <p:nvPr/>
          </p:nvSpPr>
          <p:spPr>
            <a:xfrm>
              <a:off x="5791200" y="2362200"/>
              <a:ext cx="7620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10" name="TextBox 109"/>
            <p:cNvSpPr txBox="1"/>
            <p:nvPr/>
          </p:nvSpPr>
          <p:spPr>
            <a:xfrm>
              <a:off x="5791200" y="2743200"/>
              <a:ext cx="762000" cy="338554"/>
            </a:xfrm>
            <a:prstGeom prst="rect">
              <a:avLst/>
            </a:prstGeom>
            <a:noFill/>
          </p:spPr>
          <p:txBody>
            <a:bodyPr wrap="square" rtlCol="0">
              <a:spAutoFit/>
            </a:bodyPr>
            <a:lstStyle/>
            <a:p>
              <a:r>
                <a:rPr lang="en-US" dirty="0" smtClean="0">
                  <a:solidFill>
                    <a:prstClr val="black"/>
                  </a:solidFill>
                </a:rPr>
                <a:t>$</a:t>
              </a:r>
              <a:r>
                <a:rPr lang="en-US" dirty="0">
                  <a:solidFill>
                    <a:prstClr val="black"/>
                  </a:solidFill>
                </a:rPr>
                <a:t>5</a:t>
              </a:r>
            </a:p>
          </p:txBody>
        </p:sp>
        <p:sp>
          <p:nvSpPr>
            <p:cNvPr id="111" name="TextBox 110"/>
            <p:cNvSpPr txBox="1"/>
            <p:nvPr/>
          </p:nvSpPr>
          <p:spPr>
            <a:xfrm>
              <a:off x="5791200" y="3124200"/>
              <a:ext cx="762000" cy="338554"/>
            </a:xfrm>
            <a:prstGeom prst="rect">
              <a:avLst/>
            </a:prstGeom>
            <a:noFill/>
          </p:spPr>
          <p:txBody>
            <a:bodyPr wrap="square" rtlCol="0">
              <a:spAutoFit/>
            </a:bodyPr>
            <a:lstStyle/>
            <a:p>
              <a:r>
                <a:rPr lang="en-US" dirty="0" smtClean="0">
                  <a:solidFill>
                    <a:prstClr val="black"/>
                  </a:solidFill>
                </a:rPr>
                <a:t>$3.33</a:t>
              </a:r>
              <a:endParaRPr lang="en-US" dirty="0">
                <a:solidFill>
                  <a:prstClr val="black"/>
                </a:solidFill>
              </a:endParaRPr>
            </a:p>
          </p:txBody>
        </p:sp>
        <p:sp>
          <p:nvSpPr>
            <p:cNvPr id="112" name="TextBox 111"/>
            <p:cNvSpPr txBox="1"/>
            <p:nvPr/>
          </p:nvSpPr>
          <p:spPr>
            <a:xfrm>
              <a:off x="5791200" y="3505200"/>
              <a:ext cx="762000" cy="338554"/>
            </a:xfrm>
            <a:prstGeom prst="rect">
              <a:avLst/>
            </a:prstGeom>
            <a:noFill/>
          </p:spPr>
          <p:txBody>
            <a:bodyPr wrap="square" rtlCol="0">
              <a:spAutoFit/>
            </a:bodyPr>
            <a:lstStyle/>
            <a:p>
              <a:r>
                <a:rPr lang="en-US" dirty="0" smtClean="0">
                  <a:solidFill>
                    <a:prstClr val="black"/>
                  </a:solidFill>
                </a:rPr>
                <a:t>$2.50</a:t>
              </a:r>
              <a:endParaRPr lang="en-US" dirty="0">
                <a:solidFill>
                  <a:prstClr val="black"/>
                </a:solidFill>
              </a:endParaRPr>
            </a:p>
          </p:txBody>
        </p:sp>
        <p:sp>
          <p:nvSpPr>
            <p:cNvPr id="113" name="TextBox 112"/>
            <p:cNvSpPr txBox="1"/>
            <p:nvPr/>
          </p:nvSpPr>
          <p:spPr>
            <a:xfrm>
              <a:off x="5791200" y="3886200"/>
              <a:ext cx="762000" cy="338554"/>
            </a:xfrm>
            <a:prstGeom prst="rect">
              <a:avLst/>
            </a:prstGeom>
            <a:noFill/>
          </p:spPr>
          <p:txBody>
            <a:bodyPr wrap="square" rtlCol="0">
              <a:spAutoFit/>
            </a:bodyPr>
            <a:lstStyle/>
            <a:p>
              <a:r>
                <a:rPr lang="en-US" dirty="0" smtClean="0">
                  <a:solidFill>
                    <a:prstClr val="black"/>
                  </a:solidFill>
                </a:rPr>
                <a:t>$2.00</a:t>
              </a:r>
              <a:endParaRPr lang="en-US" dirty="0">
                <a:solidFill>
                  <a:prstClr val="black"/>
                </a:solidFill>
              </a:endParaRPr>
            </a:p>
          </p:txBody>
        </p:sp>
        <p:sp>
          <p:nvSpPr>
            <p:cNvPr id="114" name="TextBox 113"/>
            <p:cNvSpPr txBox="1"/>
            <p:nvPr/>
          </p:nvSpPr>
          <p:spPr>
            <a:xfrm>
              <a:off x="5791200" y="4267200"/>
              <a:ext cx="762000" cy="338554"/>
            </a:xfrm>
            <a:prstGeom prst="rect">
              <a:avLst/>
            </a:prstGeom>
            <a:noFill/>
          </p:spPr>
          <p:txBody>
            <a:bodyPr wrap="square" rtlCol="0">
              <a:spAutoFit/>
            </a:bodyPr>
            <a:lstStyle/>
            <a:p>
              <a:r>
                <a:rPr lang="en-US" dirty="0" smtClean="0">
                  <a:solidFill>
                    <a:prstClr val="black"/>
                  </a:solidFill>
                </a:rPr>
                <a:t>$1.67</a:t>
              </a:r>
              <a:endParaRPr lang="en-US" dirty="0">
                <a:solidFill>
                  <a:prstClr val="black"/>
                </a:solidFill>
              </a:endParaRPr>
            </a:p>
          </p:txBody>
        </p:sp>
        <p:sp>
          <p:nvSpPr>
            <p:cNvPr id="115" name="TextBox 114"/>
            <p:cNvSpPr txBox="1"/>
            <p:nvPr/>
          </p:nvSpPr>
          <p:spPr>
            <a:xfrm>
              <a:off x="5791200" y="4648200"/>
              <a:ext cx="762000" cy="338554"/>
            </a:xfrm>
            <a:prstGeom prst="rect">
              <a:avLst/>
            </a:prstGeom>
            <a:noFill/>
          </p:spPr>
          <p:txBody>
            <a:bodyPr wrap="square" rtlCol="0">
              <a:spAutoFit/>
            </a:bodyPr>
            <a:lstStyle/>
            <a:p>
              <a:r>
                <a:rPr lang="en-US" dirty="0" smtClean="0">
                  <a:solidFill>
                    <a:prstClr val="black"/>
                  </a:solidFill>
                </a:rPr>
                <a:t>$1.43</a:t>
              </a:r>
              <a:endParaRPr lang="en-US" dirty="0">
                <a:solidFill>
                  <a:prstClr val="black"/>
                </a:solidFill>
              </a:endParaRPr>
            </a:p>
          </p:txBody>
        </p:sp>
        <p:sp>
          <p:nvSpPr>
            <p:cNvPr id="116" name="TextBox 115"/>
            <p:cNvSpPr txBox="1"/>
            <p:nvPr/>
          </p:nvSpPr>
          <p:spPr>
            <a:xfrm>
              <a:off x="5791200" y="5029200"/>
              <a:ext cx="762000" cy="338554"/>
            </a:xfrm>
            <a:prstGeom prst="rect">
              <a:avLst/>
            </a:prstGeom>
            <a:noFill/>
          </p:spPr>
          <p:txBody>
            <a:bodyPr wrap="square" rtlCol="0">
              <a:spAutoFit/>
            </a:bodyPr>
            <a:lstStyle/>
            <a:p>
              <a:r>
                <a:rPr lang="en-US" dirty="0" smtClean="0">
                  <a:solidFill>
                    <a:prstClr val="black"/>
                  </a:solidFill>
                </a:rPr>
                <a:t>$1.25</a:t>
              </a:r>
              <a:endParaRPr lang="en-US" dirty="0">
                <a:solidFill>
                  <a:prstClr val="black"/>
                </a:solidFill>
              </a:endParaRPr>
            </a:p>
          </p:txBody>
        </p:sp>
        <p:sp>
          <p:nvSpPr>
            <p:cNvPr id="117" name="TextBox 116"/>
            <p:cNvSpPr txBox="1"/>
            <p:nvPr/>
          </p:nvSpPr>
          <p:spPr>
            <a:xfrm>
              <a:off x="5791200" y="5410200"/>
              <a:ext cx="762000" cy="338554"/>
            </a:xfrm>
            <a:prstGeom prst="rect">
              <a:avLst/>
            </a:prstGeom>
            <a:noFill/>
          </p:spPr>
          <p:txBody>
            <a:bodyPr wrap="square" rtlCol="0">
              <a:spAutoFit/>
            </a:bodyPr>
            <a:lstStyle/>
            <a:p>
              <a:r>
                <a:rPr lang="en-US" dirty="0" smtClean="0">
                  <a:solidFill>
                    <a:prstClr val="black"/>
                  </a:solidFill>
                </a:rPr>
                <a:t>$1.11</a:t>
              </a:r>
              <a:endParaRPr lang="en-US" dirty="0">
                <a:solidFill>
                  <a:prstClr val="black"/>
                </a:solidFill>
              </a:endParaRPr>
            </a:p>
          </p:txBody>
        </p:sp>
        <p:sp>
          <p:nvSpPr>
            <p:cNvPr id="118" name="TextBox 117"/>
            <p:cNvSpPr txBox="1"/>
            <p:nvPr/>
          </p:nvSpPr>
          <p:spPr>
            <a:xfrm>
              <a:off x="6477000" y="1600200"/>
              <a:ext cx="762000" cy="338554"/>
            </a:xfrm>
            <a:prstGeom prst="rect">
              <a:avLst/>
            </a:prstGeom>
            <a:noFill/>
          </p:spPr>
          <p:txBody>
            <a:bodyPr wrap="square" rtlCol="0">
              <a:spAutoFit/>
            </a:bodyPr>
            <a:lstStyle/>
            <a:p>
              <a:r>
                <a:rPr lang="en-US" dirty="0">
                  <a:solidFill>
                    <a:prstClr val="black"/>
                  </a:solidFill>
                </a:rPr>
                <a:t>A</a:t>
              </a:r>
              <a:r>
                <a:rPr lang="en-US" dirty="0" smtClean="0">
                  <a:solidFill>
                    <a:prstClr val="black"/>
                  </a:solidFill>
                </a:rPr>
                <a:t>VC</a:t>
              </a:r>
              <a:endParaRPr lang="en-US" dirty="0">
                <a:solidFill>
                  <a:prstClr val="black"/>
                </a:solidFill>
              </a:endParaRPr>
            </a:p>
          </p:txBody>
        </p:sp>
        <p:sp>
          <p:nvSpPr>
            <p:cNvPr id="119" name="TextBox 118"/>
            <p:cNvSpPr txBox="1"/>
            <p:nvPr/>
          </p:nvSpPr>
          <p:spPr>
            <a:xfrm>
              <a:off x="6477000" y="1981200"/>
              <a:ext cx="762000" cy="338554"/>
            </a:xfrm>
            <a:prstGeom prst="rect">
              <a:avLst/>
            </a:prstGeom>
            <a:noFill/>
          </p:spPr>
          <p:txBody>
            <a:bodyPr wrap="square" rtlCol="0">
              <a:spAutoFit/>
            </a:bodyPr>
            <a:lstStyle/>
            <a:p>
              <a:r>
                <a:rPr lang="en-US" dirty="0" smtClean="0">
                  <a:solidFill>
                    <a:prstClr val="black"/>
                  </a:solidFill>
                </a:rPr>
                <a:t>$0</a:t>
              </a:r>
              <a:endParaRPr lang="en-US" dirty="0">
                <a:solidFill>
                  <a:prstClr val="black"/>
                </a:solidFill>
              </a:endParaRPr>
            </a:p>
          </p:txBody>
        </p:sp>
        <p:sp>
          <p:nvSpPr>
            <p:cNvPr id="120" name="TextBox 119"/>
            <p:cNvSpPr txBox="1"/>
            <p:nvPr/>
          </p:nvSpPr>
          <p:spPr>
            <a:xfrm>
              <a:off x="6477000" y="2362200"/>
              <a:ext cx="762000" cy="338554"/>
            </a:xfrm>
            <a:prstGeom prst="rect">
              <a:avLst/>
            </a:prstGeom>
            <a:noFill/>
          </p:spPr>
          <p:txBody>
            <a:bodyPr wrap="square" rtlCol="0">
              <a:spAutoFit/>
            </a:bodyPr>
            <a:lstStyle/>
            <a:p>
              <a:r>
                <a:rPr lang="en-US" dirty="0" smtClean="0">
                  <a:solidFill>
                    <a:prstClr val="black"/>
                  </a:solidFill>
                </a:rPr>
                <a:t>$4.00</a:t>
              </a:r>
              <a:endParaRPr lang="en-US" dirty="0">
                <a:solidFill>
                  <a:prstClr val="black"/>
                </a:solidFill>
              </a:endParaRPr>
            </a:p>
          </p:txBody>
        </p:sp>
        <p:sp>
          <p:nvSpPr>
            <p:cNvPr id="121" name="TextBox 120"/>
            <p:cNvSpPr txBox="1"/>
            <p:nvPr/>
          </p:nvSpPr>
          <p:spPr>
            <a:xfrm>
              <a:off x="6477000" y="2743200"/>
              <a:ext cx="762000" cy="338554"/>
            </a:xfrm>
            <a:prstGeom prst="rect">
              <a:avLst/>
            </a:prstGeom>
            <a:noFill/>
          </p:spPr>
          <p:txBody>
            <a:bodyPr wrap="square" rtlCol="0">
              <a:spAutoFit/>
            </a:bodyPr>
            <a:lstStyle/>
            <a:p>
              <a:r>
                <a:rPr lang="en-US" dirty="0" smtClean="0">
                  <a:solidFill>
                    <a:prstClr val="black"/>
                  </a:solidFill>
                </a:rPr>
                <a:t>$3.50</a:t>
              </a:r>
              <a:endParaRPr lang="en-US" dirty="0">
                <a:solidFill>
                  <a:prstClr val="black"/>
                </a:solidFill>
              </a:endParaRPr>
            </a:p>
          </p:txBody>
        </p:sp>
        <p:sp>
          <p:nvSpPr>
            <p:cNvPr id="122" name="TextBox 121"/>
            <p:cNvSpPr txBox="1"/>
            <p:nvPr/>
          </p:nvSpPr>
          <p:spPr>
            <a:xfrm>
              <a:off x="6477000" y="3124200"/>
              <a:ext cx="762000" cy="338554"/>
            </a:xfrm>
            <a:prstGeom prst="rect">
              <a:avLst/>
            </a:prstGeom>
            <a:noFill/>
          </p:spPr>
          <p:txBody>
            <a:bodyPr wrap="square" rtlCol="0">
              <a:spAutoFit/>
            </a:bodyPr>
            <a:lstStyle/>
            <a:p>
              <a:r>
                <a:rPr lang="en-US" dirty="0" smtClean="0">
                  <a:solidFill>
                    <a:prstClr val="black"/>
                  </a:solidFill>
                </a:rPr>
                <a:t>$3.67</a:t>
              </a:r>
              <a:endParaRPr lang="en-US" dirty="0">
                <a:solidFill>
                  <a:prstClr val="black"/>
                </a:solidFill>
              </a:endParaRPr>
            </a:p>
          </p:txBody>
        </p:sp>
        <p:sp>
          <p:nvSpPr>
            <p:cNvPr id="123" name="TextBox 122"/>
            <p:cNvSpPr txBox="1"/>
            <p:nvPr/>
          </p:nvSpPr>
          <p:spPr>
            <a:xfrm>
              <a:off x="6477000" y="3505200"/>
              <a:ext cx="762000" cy="338554"/>
            </a:xfrm>
            <a:prstGeom prst="rect">
              <a:avLst/>
            </a:prstGeom>
            <a:noFill/>
          </p:spPr>
          <p:txBody>
            <a:bodyPr wrap="square" rtlCol="0">
              <a:spAutoFit/>
            </a:bodyPr>
            <a:lstStyle/>
            <a:p>
              <a:r>
                <a:rPr lang="en-US" dirty="0" smtClean="0">
                  <a:solidFill>
                    <a:prstClr val="black"/>
                  </a:solidFill>
                </a:rPr>
                <a:t>$4.50</a:t>
              </a:r>
              <a:endParaRPr lang="en-US" dirty="0">
                <a:solidFill>
                  <a:prstClr val="black"/>
                </a:solidFill>
              </a:endParaRPr>
            </a:p>
          </p:txBody>
        </p:sp>
        <p:sp>
          <p:nvSpPr>
            <p:cNvPr id="124" name="TextBox 123"/>
            <p:cNvSpPr txBox="1"/>
            <p:nvPr/>
          </p:nvSpPr>
          <p:spPr>
            <a:xfrm>
              <a:off x="6477000" y="3886200"/>
              <a:ext cx="762000" cy="338554"/>
            </a:xfrm>
            <a:prstGeom prst="rect">
              <a:avLst/>
            </a:prstGeom>
            <a:noFill/>
          </p:spPr>
          <p:txBody>
            <a:bodyPr wrap="square" rtlCol="0">
              <a:spAutoFit/>
            </a:bodyPr>
            <a:lstStyle/>
            <a:p>
              <a:r>
                <a:rPr lang="en-US" dirty="0" smtClean="0">
                  <a:solidFill>
                    <a:prstClr val="black"/>
                  </a:solidFill>
                </a:rPr>
                <a:t>$5.60</a:t>
              </a:r>
              <a:endParaRPr lang="en-US" dirty="0">
                <a:solidFill>
                  <a:prstClr val="black"/>
                </a:solidFill>
              </a:endParaRPr>
            </a:p>
          </p:txBody>
        </p:sp>
        <p:sp>
          <p:nvSpPr>
            <p:cNvPr id="125" name="TextBox 124"/>
            <p:cNvSpPr txBox="1"/>
            <p:nvPr/>
          </p:nvSpPr>
          <p:spPr>
            <a:xfrm>
              <a:off x="6477000" y="4267200"/>
              <a:ext cx="762000" cy="338554"/>
            </a:xfrm>
            <a:prstGeom prst="rect">
              <a:avLst/>
            </a:prstGeom>
            <a:noFill/>
          </p:spPr>
          <p:txBody>
            <a:bodyPr wrap="square" rtlCol="0">
              <a:spAutoFit/>
            </a:bodyPr>
            <a:lstStyle/>
            <a:p>
              <a:r>
                <a:rPr lang="en-US" dirty="0" smtClean="0">
                  <a:solidFill>
                    <a:prstClr val="black"/>
                  </a:solidFill>
                </a:rPr>
                <a:t>$7.83</a:t>
              </a:r>
              <a:endParaRPr lang="en-US" dirty="0">
                <a:solidFill>
                  <a:prstClr val="black"/>
                </a:solidFill>
              </a:endParaRPr>
            </a:p>
          </p:txBody>
        </p:sp>
        <p:sp>
          <p:nvSpPr>
            <p:cNvPr id="126" name="TextBox 125"/>
            <p:cNvSpPr txBox="1"/>
            <p:nvPr/>
          </p:nvSpPr>
          <p:spPr>
            <a:xfrm>
              <a:off x="6477000" y="4648200"/>
              <a:ext cx="990600" cy="338554"/>
            </a:xfrm>
            <a:prstGeom prst="rect">
              <a:avLst/>
            </a:prstGeom>
            <a:noFill/>
          </p:spPr>
          <p:txBody>
            <a:bodyPr wrap="square" rtlCol="0">
              <a:spAutoFit/>
            </a:bodyPr>
            <a:lstStyle/>
            <a:p>
              <a:r>
                <a:rPr lang="en-US" dirty="0" smtClean="0">
                  <a:solidFill>
                    <a:prstClr val="black"/>
                  </a:solidFill>
                </a:rPr>
                <a:t>$10.57</a:t>
              </a:r>
              <a:endParaRPr lang="en-US" dirty="0">
                <a:solidFill>
                  <a:prstClr val="black"/>
                </a:solidFill>
              </a:endParaRPr>
            </a:p>
          </p:txBody>
        </p:sp>
        <p:sp>
          <p:nvSpPr>
            <p:cNvPr id="127" name="TextBox 126"/>
            <p:cNvSpPr txBox="1"/>
            <p:nvPr/>
          </p:nvSpPr>
          <p:spPr>
            <a:xfrm>
              <a:off x="6477000" y="5029200"/>
              <a:ext cx="990600" cy="338554"/>
            </a:xfrm>
            <a:prstGeom prst="rect">
              <a:avLst/>
            </a:prstGeom>
            <a:noFill/>
          </p:spPr>
          <p:txBody>
            <a:bodyPr wrap="square" rtlCol="0">
              <a:spAutoFit/>
            </a:bodyPr>
            <a:lstStyle/>
            <a:p>
              <a:r>
                <a:rPr lang="en-US" dirty="0" smtClean="0">
                  <a:solidFill>
                    <a:prstClr val="black"/>
                  </a:solidFill>
                </a:rPr>
                <a:t>$14.00</a:t>
              </a:r>
              <a:endParaRPr lang="en-US" dirty="0">
                <a:solidFill>
                  <a:prstClr val="black"/>
                </a:solidFill>
              </a:endParaRPr>
            </a:p>
          </p:txBody>
        </p:sp>
        <p:sp>
          <p:nvSpPr>
            <p:cNvPr id="128" name="TextBox 127"/>
            <p:cNvSpPr txBox="1"/>
            <p:nvPr/>
          </p:nvSpPr>
          <p:spPr>
            <a:xfrm>
              <a:off x="6477000" y="5410200"/>
              <a:ext cx="990600" cy="338554"/>
            </a:xfrm>
            <a:prstGeom prst="rect">
              <a:avLst/>
            </a:prstGeom>
            <a:noFill/>
          </p:spPr>
          <p:txBody>
            <a:bodyPr wrap="square" rtlCol="0">
              <a:spAutoFit/>
            </a:bodyPr>
            <a:lstStyle/>
            <a:p>
              <a:r>
                <a:rPr lang="en-US" dirty="0" smtClean="0">
                  <a:solidFill>
                    <a:prstClr val="black"/>
                  </a:solidFill>
                </a:rPr>
                <a:t>$18.00</a:t>
              </a:r>
              <a:endParaRPr lang="en-US" dirty="0">
                <a:solidFill>
                  <a:prstClr val="black"/>
                </a:solidFill>
              </a:endParaRPr>
            </a:p>
          </p:txBody>
        </p:sp>
        <p:sp>
          <p:nvSpPr>
            <p:cNvPr id="129" name="TextBox 128"/>
            <p:cNvSpPr txBox="1"/>
            <p:nvPr/>
          </p:nvSpPr>
          <p:spPr>
            <a:xfrm>
              <a:off x="7315200" y="1600200"/>
              <a:ext cx="762000" cy="338554"/>
            </a:xfrm>
            <a:prstGeom prst="rect">
              <a:avLst/>
            </a:prstGeom>
            <a:noFill/>
          </p:spPr>
          <p:txBody>
            <a:bodyPr wrap="square" rtlCol="0">
              <a:spAutoFit/>
            </a:bodyPr>
            <a:lstStyle/>
            <a:p>
              <a:r>
                <a:rPr lang="en-US" dirty="0" smtClean="0">
                  <a:solidFill>
                    <a:prstClr val="black"/>
                  </a:solidFill>
                </a:rPr>
                <a:t>ATC</a:t>
              </a:r>
              <a:endParaRPr lang="en-US" dirty="0">
                <a:solidFill>
                  <a:prstClr val="black"/>
                </a:solidFill>
              </a:endParaRPr>
            </a:p>
          </p:txBody>
        </p:sp>
        <p:sp>
          <p:nvSpPr>
            <p:cNvPr id="130" name="TextBox 129"/>
            <p:cNvSpPr txBox="1"/>
            <p:nvPr/>
          </p:nvSpPr>
          <p:spPr>
            <a:xfrm>
              <a:off x="7315200" y="1981200"/>
              <a:ext cx="838200" cy="338554"/>
            </a:xfrm>
            <a:prstGeom prst="rect">
              <a:avLst/>
            </a:prstGeom>
            <a:noFill/>
          </p:spPr>
          <p:txBody>
            <a:bodyPr wrap="square" rtlCol="0">
              <a:spAutoFit/>
            </a:bodyPr>
            <a:lstStyle/>
            <a:p>
              <a:r>
                <a:rPr lang="en-US" dirty="0" smtClean="0">
                  <a:solidFill>
                    <a:prstClr val="black"/>
                  </a:solidFill>
                </a:rPr>
                <a:t>$10.00</a:t>
              </a:r>
              <a:endParaRPr lang="en-US" dirty="0">
                <a:solidFill>
                  <a:prstClr val="black"/>
                </a:solidFill>
              </a:endParaRPr>
            </a:p>
          </p:txBody>
        </p:sp>
        <p:sp>
          <p:nvSpPr>
            <p:cNvPr id="131" name="TextBox 130"/>
            <p:cNvSpPr txBox="1"/>
            <p:nvPr/>
          </p:nvSpPr>
          <p:spPr>
            <a:xfrm>
              <a:off x="7315200" y="2362200"/>
              <a:ext cx="838200" cy="338554"/>
            </a:xfrm>
            <a:prstGeom prst="rect">
              <a:avLst/>
            </a:prstGeom>
            <a:noFill/>
          </p:spPr>
          <p:txBody>
            <a:bodyPr wrap="square" rtlCol="0">
              <a:spAutoFit/>
            </a:bodyPr>
            <a:lstStyle/>
            <a:p>
              <a:r>
                <a:rPr lang="en-US" dirty="0" smtClean="0">
                  <a:solidFill>
                    <a:prstClr val="black"/>
                  </a:solidFill>
                </a:rPr>
                <a:t>$14.00</a:t>
              </a:r>
              <a:endParaRPr lang="en-US" dirty="0">
                <a:solidFill>
                  <a:prstClr val="black"/>
                </a:solidFill>
              </a:endParaRPr>
            </a:p>
          </p:txBody>
        </p:sp>
        <p:sp>
          <p:nvSpPr>
            <p:cNvPr id="132" name="TextBox 131"/>
            <p:cNvSpPr txBox="1"/>
            <p:nvPr/>
          </p:nvSpPr>
          <p:spPr>
            <a:xfrm>
              <a:off x="7315200" y="2743200"/>
              <a:ext cx="838200" cy="338554"/>
            </a:xfrm>
            <a:prstGeom prst="rect">
              <a:avLst/>
            </a:prstGeom>
            <a:noFill/>
          </p:spPr>
          <p:txBody>
            <a:bodyPr wrap="square" rtlCol="0">
              <a:spAutoFit/>
            </a:bodyPr>
            <a:lstStyle/>
            <a:p>
              <a:r>
                <a:rPr lang="en-US" dirty="0" smtClean="0">
                  <a:solidFill>
                    <a:prstClr val="black"/>
                  </a:solidFill>
                </a:rPr>
                <a:t>$8.50</a:t>
              </a:r>
              <a:endParaRPr lang="en-US" dirty="0">
                <a:solidFill>
                  <a:prstClr val="black"/>
                </a:solidFill>
              </a:endParaRPr>
            </a:p>
          </p:txBody>
        </p:sp>
        <p:sp>
          <p:nvSpPr>
            <p:cNvPr id="133" name="TextBox 132"/>
            <p:cNvSpPr txBox="1"/>
            <p:nvPr/>
          </p:nvSpPr>
          <p:spPr>
            <a:xfrm>
              <a:off x="7315200" y="3124200"/>
              <a:ext cx="762000" cy="338554"/>
            </a:xfrm>
            <a:prstGeom prst="rect">
              <a:avLst/>
            </a:prstGeom>
            <a:noFill/>
          </p:spPr>
          <p:txBody>
            <a:bodyPr wrap="square" rtlCol="0">
              <a:spAutoFit/>
            </a:bodyPr>
            <a:lstStyle/>
            <a:p>
              <a:r>
                <a:rPr lang="en-US" dirty="0" smtClean="0">
                  <a:solidFill>
                    <a:prstClr val="black"/>
                  </a:solidFill>
                </a:rPr>
                <a:t>$7.00</a:t>
              </a:r>
              <a:endParaRPr lang="en-US" dirty="0">
                <a:solidFill>
                  <a:prstClr val="black"/>
                </a:solidFill>
              </a:endParaRPr>
            </a:p>
          </p:txBody>
        </p:sp>
        <p:sp>
          <p:nvSpPr>
            <p:cNvPr id="134" name="TextBox 133"/>
            <p:cNvSpPr txBox="1"/>
            <p:nvPr/>
          </p:nvSpPr>
          <p:spPr>
            <a:xfrm>
              <a:off x="7315200" y="3505200"/>
              <a:ext cx="762000" cy="338554"/>
            </a:xfrm>
            <a:prstGeom prst="rect">
              <a:avLst/>
            </a:prstGeom>
            <a:noFill/>
          </p:spPr>
          <p:txBody>
            <a:bodyPr wrap="square" rtlCol="0">
              <a:spAutoFit/>
            </a:bodyPr>
            <a:lstStyle/>
            <a:p>
              <a:r>
                <a:rPr lang="en-US" dirty="0" smtClean="0">
                  <a:solidFill>
                    <a:prstClr val="black"/>
                  </a:solidFill>
                </a:rPr>
                <a:t>$7.00</a:t>
              </a:r>
              <a:endParaRPr lang="en-US" dirty="0">
                <a:solidFill>
                  <a:prstClr val="black"/>
                </a:solidFill>
              </a:endParaRPr>
            </a:p>
          </p:txBody>
        </p:sp>
        <p:sp>
          <p:nvSpPr>
            <p:cNvPr id="135" name="TextBox 134"/>
            <p:cNvSpPr txBox="1"/>
            <p:nvPr/>
          </p:nvSpPr>
          <p:spPr>
            <a:xfrm>
              <a:off x="7315200" y="3886200"/>
              <a:ext cx="762000" cy="338554"/>
            </a:xfrm>
            <a:prstGeom prst="rect">
              <a:avLst/>
            </a:prstGeom>
            <a:noFill/>
          </p:spPr>
          <p:txBody>
            <a:bodyPr wrap="square" rtlCol="0">
              <a:spAutoFit/>
            </a:bodyPr>
            <a:lstStyle/>
            <a:p>
              <a:r>
                <a:rPr lang="en-US" dirty="0" smtClean="0">
                  <a:solidFill>
                    <a:prstClr val="black"/>
                  </a:solidFill>
                </a:rPr>
                <a:t>$7.60</a:t>
              </a:r>
              <a:endParaRPr lang="en-US" dirty="0">
                <a:solidFill>
                  <a:prstClr val="black"/>
                </a:solidFill>
              </a:endParaRPr>
            </a:p>
          </p:txBody>
        </p:sp>
        <p:sp>
          <p:nvSpPr>
            <p:cNvPr id="136" name="TextBox 135"/>
            <p:cNvSpPr txBox="1"/>
            <p:nvPr/>
          </p:nvSpPr>
          <p:spPr>
            <a:xfrm>
              <a:off x="7315200" y="4267200"/>
              <a:ext cx="762000" cy="338554"/>
            </a:xfrm>
            <a:prstGeom prst="rect">
              <a:avLst/>
            </a:prstGeom>
            <a:noFill/>
          </p:spPr>
          <p:txBody>
            <a:bodyPr wrap="square" rtlCol="0">
              <a:spAutoFit/>
            </a:bodyPr>
            <a:lstStyle/>
            <a:p>
              <a:r>
                <a:rPr lang="en-US" dirty="0" smtClean="0">
                  <a:solidFill>
                    <a:prstClr val="black"/>
                  </a:solidFill>
                </a:rPr>
                <a:t>$9.50</a:t>
              </a:r>
              <a:endParaRPr lang="en-US" dirty="0">
                <a:solidFill>
                  <a:prstClr val="black"/>
                </a:solidFill>
              </a:endParaRPr>
            </a:p>
          </p:txBody>
        </p:sp>
        <p:sp>
          <p:nvSpPr>
            <p:cNvPr id="137" name="TextBox 136"/>
            <p:cNvSpPr txBox="1"/>
            <p:nvPr/>
          </p:nvSpPr>
          <p:spPr>
            <a:xfrm>
              <a:off x="7315200" y="4648200"/>
              <a:ext cx="838200" cy="338554"/>
            </a:xfrm>
            <a:prstGeom prst="rect">
              <a:avLst/>
            </a:prstGeom>
            <a:noFill/>
          </p:spPr>
          <p:txBody>
            <a:bodyPr wrap="square" rtlCol="0">
              <a:spAutoFit/>
            </a:bodyPr>
            <a:lstStyle/>
            <a:p>
              <a:r>
                <a:rPr lang="en-US" dirty="0" smtClean="0">
                  <a:solidFill>
                    <a:prstClr val="black"/>
                  </a:solidFill>
                </a:rPr>
                <a:t>$12.00</a:t>
              </a:r>
              <a:endParaRPr lang="en-US" dirty="0">
                <a:solidFill>
                  <a:prstClr val="black"/>
                </a:solidFill>
              </a:endParaRPr>
            </a:p>
          </p:txBody>
        </p:sp>
        <p:sp>
          <p:nvSpPr>
            <p:cNvPr id="138" name="TextBox 137"/>
            <p:cNvSpPr txBox="1"/>
            <p:nvPr/>
          </p:nvSpPr>
          <p:spPr>
            <a:xfrm>
              <a:off x="7315200" y="5029200"/>
              <a:ext cx="838200" cy="338554"/>
            </a:xfrm>
            <a:prstGeom prst="rect">
              <a:avLst/>
            </a:prstGeom>
            <a:noFill/>
          </p:spPr>
          <p:txBody>
            <a:bodyPr wrap="square" rtlCol="0">
              <a:spAutoFit/>
            </a:bodyPr>
            <a:lstStyle/>
            <a:p>
              <a:r>
                <a:rPr lang="en-US" dirty="0" smtClean="0">
                  <a:solidFill>
                    <a:prstClr val="black"/>
                  </a:solidFill>
                </a:rPr>
                <a:t>$15.25</a:t>
              </a:r>
              <a:endParaRPr lang="en-US" dirty="0">
                <a:solidFill>
                  <a:prstClr val="black"/>
                </a:solidFill>
              </a:endParaRPr>
            </a:p>
          </p:txBody>
        </p:sp>
        <p:sp>
          <p:nvSpPr>
            <p:cNvPr id="139" name="TextBox 138"/>
            <p:cNvSpPr txBox="1"/>
            <p:nvPr/>
          </p:nvSpPr>
          <p:spPr>
            <a:xfrm>
              <a:off x="7315200" y="5410200"/>
              <a:ext cx="838200" cy="338554"/>
            </a:xfrm>
            <a:prstGeom prst="rect">
              <a:avLst/>
            </a:prstGeom>
            <a:noFill/>
          </p:spPr>
          <p:txBody>
            <a:bodyPr wrap="square" rtlCol="0">
              <a:spAutoFit/>
            </a:bodyPr>
            <a:lstStyle/>
            <a:p>
              <a:r>
                <a:rPr lang="en-US" dirty="0" smtClean="0">
                  <a:solidFill>
                    <a:prstClr val="black"/>
                  </a:solidFill>
                </a:rPr>
                <a:t>$19.11</a:t>
              </a:r>
              <a:endParaRPr lang="en-US" dirty="0">
                <a:solidFill>
                  <a:prstClr val="black"/>
                </a:solidFill>
              </a:endParaRPr>
            </a:p>
          </p:txBody>
        </p:sp>
      </p:grpSp>
      <p:grpSp>
        <p:nvGrpSpPr>
          <p:cNvPr id="13" name="Group 12"/>
          <p:cNvGrpSpPr/>
          <p:nvPr/>
        </p:nvGrpSpPr>
        <p:grpSpPr>
          <a:xfrm>
            <a:off x="8153400" y="1600200"/>
            <a:ext cx="990600" cy="4148554"/>
            <a:chOff x="8153400" y="1600200"/>
            <a:chExt cx="990600" cy="4148554"/>
          </a:xfrm>
        </p:grpSpPr>
        <p:sp>
          <p:nvSpPr>
            <p:cNvPr id="146" name="TextBox 145"/>
            <p:cNvSpPr txBox="1"/>
            <p:nvPr/>
          </p:nvSpPr>
          <p:spPr>
            <a:xfrm>
              <a:off x="8305800" y="3886200"/>
              <a:ext cx="762000" cy="338554"/>
            </a:xfrm>
            <a:prstGeom prst="rect">
              <a:avLst/>
            </a:prstGeom>
            <a:noFill/>
          </p:spPr>
          <p:txBody>
            <a:bodyPr wrap="square" rtlCol="0">
              <a:spAutoFit/>
            </a:bodyPr>
            <a:lstStyle/>
            <a:p>
              <a:r>
                <a:rPr lang="en-US" dirty="0" smtClean="0">
                  <a:solidFill>
                    <a:prstClr val="black"/>
                  </a:solidFill>
                </a:rPr>
                <a:t>$12</a:t>
              </a:r>
              <a:endParaRPr lang="en-US" dirty="0">
                <a:solidFill>
                  <a:prstClr val="black"/>
                </a:solidFill>
              </a:endParaRPr>
            </a:p>
          </p:txBody>
        </p:sp>
        <p:sp>
          <p:nvSpPr>
            <p:cNvPr id="140" name="TextBox 139"/>
            <p:cNvSpPr txBox="1"/>
            <p:nvPr/>
          </p:nvSpPr>
          <p:spPr>
            <a:xfrm>
              <a:off x="8153400" y="1600200"/>
              <a:ext cx="762000" cy="338554"/>
            </a:xfrm>
            <a:prstGeom prst="rect">
              <a:avLst/>
            </a:prstGeom>
            <a:noFill/>
          </p:spPr>
          <p:txBody>
            <a:bodyPr wrap="square" rtlCol="0">
              <a:spAutoFit/>
            </a:bodyPr>
            <a:lstStyle/>
            <a:p>
              <a:r>
                <a:rPr lang="en-US" dirty="0" smtClean="0">
                  <a:solidFill>
                    <a:prstClr val="black"/>
                  </a:solidFill>
                </a:rPr>
                <a:t>Profit</a:t>
              </a:r>
              <a:endParaRPr lang="en-US" dirty="0">
                <a:solidFill>
                  <a:prstClr val="black"/>
                </a:solidFill>
              </a:endParaRPr>
            </a:p>
          </p:txBody>
        </p:sp>
        <p:sp>
          <p:nvSpPr>
            <p:cNvPr id="141" name="TextBox 140"/>
            <p:cNvSpPr txBox="1"/>
            <p:nvPr/>
          </p:nvSpPr>
          <p:spPr>
            <a:xfrm>
              <a:off x="8229600" y="1981200"/>
              <a:ext cx="838200" cy="338554"/>
            </a:xfrm>
            <a:prstGeom prst="rect">
              <a:avLst/>
            </a:prstGeom>
            <a:noFill/>
          </p:spPr>
          <p:txBody>
            <a:bodyPr wrap="square" rtlCol="0">
              <a:spAutoFit/>
            </a:bodyPr>
            <a:lstStyle/>
            <a:p>
              <a:r>
                <a:rPr lang="en-US" dirty="0" smtClean="0">
                  <a:solidFill>
                    <a:prstClr val="black"/>
                  </a:solidFill>
                </a:rPr>
                <a:t>-$10</a:t>
              </a:r>
              <a:endParaRPr lang="en-US" dirty="0">
                <a:solidFill>
                  <a:prstClr val="black"/>
                </a:solidFill>
              </a:endParaRPr>
            </a:p>
          </p:txBody>
        </p:sp>
        <p:sp>
          <p:nvSpPr>
            <p:cNvPr id="142" name="TextBox 141"/>
            <p:cNvSpPr txBox="1"/>
            <p:nvPr/>
          </p:nvSpPr>
          <p:spPr>
            <a:xfrm>
              <a:off x="8229600" y="2362200"/>
              <a:ext cx="762000" cy="338554"/>
            </a:xfrm>
            <a:prstGeom prst="rect">
              <a:avLst/>
            </a:prstGeom>
            <a:noFill/>
          </p:spPr>
          <p:txBody>
            <a:bodyPr wrap="square" rtlCol="0">
              <a:spAutoFit/>
            </a:bodyPr>
            <a:lstStyle/>
            <a:p>
              <a:r>
                <a:rPr lang="en-US" dirty="0" smtClean="0">
                  <a:solidFill>
                    <a:prstClr val="black"/>
                  </a:solidFill>
                </a:rPr>
                <a:t>-$4</a:t>
              </a:r>
              <a:endParaRPr lang="en-US" dirty="0">
                <a:solidFill>
                  <a:prstClr val="black"/>
                </a:solidFill>
              </a:endParaRPr>
            </a:p>
          </p:txBody>
        </p:sp>
        <p:sp>
          <p:nvSpPr>
            <p:cNvPr id="143" name="TextBox 142"/>
            <p:cNvSpPr txBox="1"/>
            <p:nvPr/>
          </p:nvSpPr>
          <p:spPr>
            <a:xfrm>
              <a:off x="8305800" y="2743200"/>
              <a:ext cx="762000" cy="338554"/>
            </a:xfrm>
            <a:prstGeom prst="rect">
              <a:avLst/>
            </a:prstGeom>
            <a:noFill/>
          </p:spPr>
          <p:txBody>
            <a:bodyPr wrap="square" rtlCol="0">
              <a:spAutoFit/>
            </a:bodyPr>
            <a:lstStyle/>
            <a:p>
              <a:r>
                <a:rPr lang="en-US" dirty="0" smtClean="0">
                  <a:solidFill>
                    <a:prstClr val="black"/>
                  </a:solidFill>
                </a:rPr>
                <a:t>$3</a:t>
              </a:r>
              <a:endParaRPr lang="en-US" dirty="0">
                <a:solidFill>
                  <a:prstClr val="black"/>
                </a:solidFill>
              </a:endParaRPr>
            </a:p>
          </p:txBody>
        </p:sp>
        <p:sp>
          <p:nvSpPr>
            <p:cNvPr id="144" name="TextBox 143"/>
            <p:cNvSpPr txBox="1"/>
            <p:nvPr/>
          </p:nvSpPr>
          <p:spPr>
            <a:xfrm>
              <a:off x="8305800" y="3124200"/>
              <a:ext cx="762000" cy="338554"/>
            </a:xfrm>
            <a:prstGeom prst="rect">
              <a:avLst/>
            </a:prstGeom>
            <a:noFill/>
          </p:spPr>
          <p:txBody>
            <a:bodyPr wrap="square" rtlCol="0">
              <a:spAutoFit/>
            </a:bodyPr>
            <a:lstStyle/>
            <a:p>
              <a:r>
                <a:rPr lang="en-US" dirty="0" smtClean="0">
                  <a:solidFill>
                    <a:prstClr val="black"/>
                  </a:solidFill>
                </a:rPr>
                <a:t>$9</a:t>
              </a:r>
              <a:endParaRPr lang="en-US" dirty="0">
                <a:solidFill>
                  <a:prstClr val="black"/>
                </a:solidFill>
              </a:endParaRPr>
            </a:p>
          </p:txBody>
        </p:sp>
        <p:sp>
          <p:nvSpPr>
            <p:cNvPr id="145" name="TextBox 144"/>
            <p:cNvSpPr txBox="1"/>
            <p:nvPr/>
          </p:nvSpPr>
          <p:spPr>
            <a:xfrm>
              <a:off x="8305800" y="3505200"/>
              <a:ext cx="838200" cy="338554"/>
            </a:xfrm>
            <a:prstGeom prst="rect">
              <a:avLst/>
            </a:prstGeom>
            <a:noFill/>
          </p:spPr>
          <p:txBody>
            <a:bodyPr wrap="square" rtlCol="0">
              <a:spAutoFit/>
            </a:bodyPr>
            <a:lstStyle/>
            <a:p>
              <a:r>
                <a:rPr lang="en-US" dirty="0" smtClean="0">
                  <a:solidFill>
                    <a:prstClr val="black"/>
                  </a:solidFill>
                </a:rPr>
                <a:t>$12</a:t>
              </a:r>
              <a:endParaRPr lang="en-US" dirty="0">
                <a:solidFill>
                  <a:prstClr val="black"/>
                </a:solidFill>
              </a:endParaRPr>
            </a:p>
          </p:txBody>
        </p:sp>
        <p:sp>
          <p:nvSpPr>
            <p:cNvPr id="147" name="TextBox 146"/>
            <p:cNvSpPr txBox="1"/>
            <p:nvPr/>
          </p:nvSpPr>
          <p:spPr>
            <a:xfrm>
              <a:off x="8305800" y="4267200"/>
              <a:ext cx="762000" cy="338554"/>
            </a:xfrm>
            <a:prstGeom prst="rect">
              <a:avLst/>
            </a:prstGeom>
            <a:noFill/>
          </p:spPr>
          <p:txBody>
            <a:bodyPr wrap="square" rtlCol="0">
              <a:spAutoFit/>
            </a:bodyPr>
            <a:lstStyle/>
            <a:p>
              <a:r>
                <a:rPr lang="en-US" dirty="0" smtClean="0">
                  <a:solidFill>
                    <a:prstClr val="black"/>
                  </a:solidFill>
                </a:rPr>
                <a:t>$3</a:t>
              </a:r>
              <a:endParaRPr lang="en-US" dirty="0">
                <a:solidFill>
                  <a:prstClr val="black"/>
                </a:solidFill>
              </a:endParaRPr>
            </a:p>
          </p:txBody>
        </p:sp>
        <p:sp>
          <p:nvSpPr>
            <p:cNvPr id="148" name="TextBox 147"/>
            <p:cNvSpPr txBox="1"/>
            <p:nvPr/>
          </p:nvSpPr>
          <p:spPr>
            <a:xfrm>
              <a:off x="8229600" y="4648200"/>
              <a:ext cx="762000" cy="338554"/>
            </a:xfrm>
            <a:prstGeom prst="rect">
              <a:avLst/>
            </a:prstGeom>
            <a:noFill/>
          </p:spPr>
          <p:txBody>
            <a:bodyPr wrap="square" rtlCol="0">
              <a:spAutoFit/>
            </a:bodyPr>
            <a:lstStyle/>
            <a:p>
              <a:r>
                <a:rPr lang="en-US" dirty="0" smtClean="0">
                  <a:solidFill>
                    <a:prstClr val="black"/>
                  </a:solidFill>
                </a:rPr>
                <a:t>-$14</a:t>
              </a:r>
              <a:endParaRPr lang="en-US" dirty="0">
                <a:solidFill>
                  <a:prstClr val="black"/>
                </a:solidFill>
              </a:endParaRPr>
            </a:p>
          </p:txBody>
        </p:sp>
        <p:sp>
          <p:nvSpPr>
            <p:cNvPr id="149" name="TextBox 148"/>
            <p:cNvSpPr txBox="1"/>
            <p:nvPr/>
          </p:nvSpPr>
          <p:spPr>
            <a:xfrm>
              <a:off x="8229600" y="5029200"/>
              <a:ext cx="762000" cy="338554"/>
            </a:xfrm>
            <a:prstGeom prst="rect">
              <a:avLst/>
            </a:prstGeom>
            <a:noFill/>
          </p:spPr>
          <p:txBody>
            <a:bodyPr wrap="square" rtlCol="0">
              <a:spAutoFit/>
            </a:bodyPr>
            <a:lstStyle/>
            <a:p>
              <a:r>
                <a:rPr lang="en-US" dirty="0" smtClean="0">
                  <a:solidFill>
                    <a:prstClr val="black"/>
                  </a:solidFill>
                </a:rPr>
                <a:t>-$42</a:t>
              </a:r>
              <a:endParaRPr lang="en-US" dirty="0">
                <a:solidFill>
                  <a:prstClr val="black"/>
                </a:solidFill>
              </a:endParaRPr>
            </a:p>
          </p:txBody>
        </p:sp>
        <p:sp>
          <p:nvSpPr>
            <p:cNvPr id="150" name="TextBox 149"/>
            <p:cNvSpPr txBox="1"/>
            <p:nvPr/>
          </p:nvSpPr>
          <p:spPr>
            <a:xfrm>
              <a:off x="8229600" y="5410200"/>
              <a:ext cx="762000" cy="338554"/>
            </a:xfrm>
            <a:prstGeom prst="rect">
              <a:avLst/>
            </a:prstGeom>
            <a:noFill/>
          </p:spPr>
          <p:txBody>
            <a:bodyPr wrap="square" rtlCol="0">
              <a:spAutoFit/>
            </a:bodyPr>
            <a:lstStyle/>
            <a:p>
              <a:r>
                <a:rPr lang="en-US" dirty="0" smtClean="0">
                  <a:solidFill>
                    <a:prstClr val="black"/>
                  </a:solidFill>
                </a:rPr>
                <a:t>-$82</a:t>
              </a:r>
              <a:endParaRPr lang="en-US" dirty="0">
                <a:solidFill>
                  <a:prstClr val="black"/>
                </a:solidFill>
              </a:endParaRPr>
            </a:p>
          </p:txBody>
        </p:sp>
      </p:grpSp>
      <p:sp>
        <p:nvSpPr>
          <p:cNvPr id="3" name="Rounded Rectangle 2"/>
          <p:cNvSpPr/>
          <p:nvPr/>
        </p:nvSpPr>
        <p:spPr>
          <a:xfrm>
            <a:off x="5105400" y="1524000"/>
            <a:ext cx="685800" cy="4419600"/>
          </a:xfrm>
          <a:prstGeom prst="roundRect">
            <a:avLst/>
          </a:prstGeom>
          <a:solidFill>
            <a:schemeClr val="accent2">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ounded Rectangle 150"/>
          <p:cNvSpPr/>
          <p:nvPr/>
        </p:nvSpPr>
        <p:spPr>
          <a:xfrm>
            <a:off x="2362200" y="1524000"/>
            <a:ext cx="685800" cy="4419600"/>
          </a:xfrm>
          <a:prstGeom prst="roundRect">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52400" y="2362200"/>
            <a:ext cx="8763000" cy="3810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ounded Rectangle 151"/>
          <p:cNvSpPr/>
          <p:nvPr/>
        </p:nvSpPr>
        <p:spPr>
          <a:xfrm>
            <a:off x="152400" y="2776954"/>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ounded Rectangle 152"/>
          <p:cNvSpPr/>
          <p:nvPr/>
        </p:nvSpPr>
        <p:spPr>
          <a:xfrm>
            <a:off x="152400" y="3124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ounded Rectangle 155"/>
          <p:cNvSpPr/>
          <p:nvPr/>
        </p:nvSpPr>
        <p:spPr>
          <a:xfrm>
            <a:off x="152400" y="4267200"/>
            <a:ext cx="8763000" cy="304800"/>
          </a:xfrm>
          <a:prstGeom prst="roundRect">
            <a:avLst/>
          </a:prstGeom>
          <a:solidFill>
            <a:schemeClr val="accent2">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80980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51"/>
                                        </p:tgtEl>
                                        <p:attrNameLst>
                                          <p:attrName>style.visibility</p:attrName>
                                        </p:attrNameLst>
                                      </p:cBhvr>
                                      <p:to>
                                        <p:strVal val="visible"/>
                                      </p:to>
                                    </p:set>
                                    <p:anim calcmode="lin" valueType="num">
                                      <p:cBhvr additive="base">
                                        <p:cTn id="12" dur="500" fill="hold"/>
                                        <p:tgtEl>
                                          <p:spTgt spid="151"/>
                                        </p:tgtEl>
                                        <p:attrNameLst>
                                          <p:attrName>ppt_x</p:attrName>
                                        </p:attrNameLst>
                                      </p:cBhvr>
                                      <p:tavLst>
                                        <p:tav tm="0">
                                          <p:val>
                                            <p:strVal val="#ppt_x"/>
                                          </p:val>
                                        </p:tav>
                                        <p:tav tm="100000">
                                          <p:val>
                                            <p:strVal val="#ppt_x"/>
                                          </p:val>
                                        </p:tav>
                                      </p:tavLst>
                                    </p:anim>
                                    <p:anim calcmode="lin" valueType="num">
                                      <p:cBhvr additive="base">
                                        <p:cTn id="13" dur="500" fill="hold"/>
                                        <p:tgtEl>
                                          <p:spTgt spid="15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par>
                                <p:cTn id="25" presetID="1" presetClass="exit" presetSubtype="0" fill="hold" grpId="1" nodeType="withEffect">
                                  <p:stCondLst>
                                    <p:cond delay="0"/>
                                  </p:stCondLst>
                                  <p:childTnLst>
                                    <p:set>
                                      <p:cBhvr>
                                        <p:cTn id="26" dur="1" fill="hold">
                                          <p:stCondLst>
                                            <p:cond delay="0"/>
                                          </p:stCondLst>
                                        </p:cTn>
                                        <p:tgtEl>
                                          <p:spTgt spid="151"/>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52"/>
                                        </p:tgtEl>
                                        <p:attrNameLst>
                                          <p:attrName>style.visibility</p:attrName>
                                        </p:attrNameLst>
                                      </p:cBhvr>
                                      <p:to>
                                        <p:strVal val="visible"/>
                                      </p:to>
                                    </p:set>
                                    <p:animEffect transition="in" filter="fade">
                                      <p:cBhvr>
                                        <p:cTn id="38" dur="500"/>
                                        <p:tgtEl>
                                          <p:spTgt spid="15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52"/>
                                        </p:tgtEl>
                                      </p:cBhvr>
                                    </p:animEffect>
                                    <p:set>
                                      <p:cBhvr>
                                        <p:cTn id="43" dur="1" fill="hold">
                                          <p:stCondLst>
                                            <p:cond delay="499"/>
                                          </p:stCondLst>
                                        </p:cTn>
                                        <p:tgtEl>
                                          <p:spTgt spid="15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3"/>
                                        </p:tgtEl>
                                        <p:attrNameLst>
                                          <p:attrName>style.visibility</p:attrName>
                                        </p:attrNameLst>
                                      </p:cBhvr>
                                      <p:to>
                                        <p:strVal val="visible"/>
                                      </p:to>
                                    </p:set>
                                    <p:animEffect transition="in" filter="fade">
                                      <p:cBhvr>
                                        <p:cTn id="48" dur="500"/>
                                        <p:tgtEl>
                                          <p:spTgt spid="15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153"/>
                                        </p:tgtEl>
                                      </p:cBhvr>
                                    </p:animEffect>
                                    <p:set>
                                      <p:cBhvr>
                                        <p:cTn id="53" dur="1" fill="hold">
                                          <p:stCondLst>
                                            <p:cond delay="499"/>
                                          </p:stCondLst>
                                        </p:cTn>
                                        <p:tgtEl>
                                          <p:spTgt spid="153"/>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54"/>
                                        </p:tgtEl>
                                        <p:attrNameLst>
                                          <p:attrName>style.visibility</p:attrName>
                                        </p:attrNameLst>
                                      </p:cBhvr>
                                      <p:to>
                                        <p:strVal val="visible"/>
                                      </p:to>
                                    </p:set>
                                    <p:animEffect transition="in" filter="fade">
                                      <p:cBhvr>
                                        <p:cTn id="58" dur="500"/>
                                        <p:tgtEl>
                                          <p:spTgt spid="15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500"/>
                                        <p:tgtEl>
                                          <p:spTgt spid="154"/>
                                        </p:tgtEl>
                                      </p:cBhvr>
                                    </p:animEffect>
                                    <p:set>
                                      <p:cBhvr>
                                        <p:cTn id="63" dur="1" fill="hold">
                                          <p:stCondLst>
                                            <p:cond delay="499"/>
                                          </p:stCondLst>
                                        </p:cTn>
                                        <p:tgtEl>
                                          <p:spTgt spid="154"/>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55"/>
                                        </p:tgtEl>
                                        <p:attrNameLst>
                                          <p:attrName>style.visibility</p:attrName>
                                        </p:attrNameLst>
                                      </p:cBhvr>
                                      <p:to>
                                        <p:strVal val="visible"/>
                                      </p:to>
                                    </p:set>
                                    <p:animEffect transition="in" filter="fade">
                                      <p:cBhvr>
                                        <p:cTn id="68" dur="500"/>
                                        <p:tgtEl>
                                          <p:spTgt spid="155"/>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56"/>
                                        </p:tgtEl>
                                        <p:attrNameLst>
                                          <p:attrName>style.visibility</p:attrName>
                                        </p:attrNameLst>
                                      </p:cBhvr>
                                      <p:to>
                                        <p:strVal val="visible"/>
                                      </p:to>
                                    </p:set>
                                    <p:animEffect transition="in" filter="fade">
                                      <p:cBhvr>
                                        <p:cTn id="73" dur="500"/>
                                        <p:tgtEl>
                                          <p:spTgt spid="156"/>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56"/>
                                        </p:tgtEl>
                                      </p:cBhvr>
                                    </p:animEffect>
                                    <p:set>
                                      <p:cBhvr>
                                        <p:cTn id="78" dur="1" fill="hold">
                                          <p:stCondLst>
                                            <p:cond delay="499"/>
                                          </p:stCondLst>
                                        </p:cTn>
                                        <p:tgtEl>
                                          <p:spTgt spid="156"/>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155"/>
                                        </p:tgtEl>
                                      </p:cBhvr>
                                    </p:animEffect>
                                    <p:set>
                                      <p:cBhvr>
                                        <p:cTn id="81" dur="1" fill="hold">
                                          <p:stCondLst>
                                            <p:cond delay="499"/>
                                          </p:stCondLst>
                                        </p:cTn>
                                        <p:tgtEl>
                                          <p:spTgt spid="155"/>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3"/>
                                        </p:tgtEl>
                                        <p:attrNameLst>
                                          <p:attrName>style.visibility</p:attrName>
                                        </p:attrNameLst>
                                      </p:cBhvr>
                                      <p:to>
                                        <p:strVal val="visible"/>
                                      </p:to>
                                    </p:set>
                                    <p:animEffect transition="in" filter="fade">
                                      <p:cBhvr>
                                        <p:cTn id="86" dur="500"/>
                                        <p:tgtEl>
                                          <p:spTgt spid="13"/>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Effect transition="in" filter="fade">
                                      <p:cBhvr>
                                        <p:cTn id="9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animBg="1"/>
      <p:bldP spid="155" grpId="1" animBg="1"/>
      <p:bldP spid="14" grpId="0" animBg="1"/>
      <p:bldP spid="154" grpId="0" animBg="1"/>
      <p:bldP spid="154" grpId="1" animBg="1"/>
      <p:bldP spid="3" grpId="0" animBg="1"/>
      <p:bldP spid="3" grpId="1" animBg="1"/>
      <p:bldP spid="151" grpId="0" animBg="1"/>
      <p:bldP spid="151" grpId="1" animBg="1"/>
      <p:bldP spid="4" grpId="0" animBg="1"/>
      <p:bldP spid="4" grpId="1" animBg="1"/>
      <p:bldP spid="152" grpId="0" animBg="1"/>
      <p:bldP spid="152" grpId="1" animBg="1"/>
      <p:bldP spid="153" grpId="0" animBg="1"/>
      <p:bldP spid="153" grpId="1" animBg="1"/>
      <p:bldP spid="156" grpId="0" animBg="1"/>
      <p:bldP spid="15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4374942"/>
              </p:ext>
            </p:extLst>
          </p:nvPr>
        </p:nvGraphicFramePr>
        <p:xfrm>
          <a:off x="622300" y="1485900"/>
          <a:ext cx="6845300" cy="49149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5321474" y="1612034"/>
            <a:ext cx="609600" cy="338554"/>
          </a:xfrm>
          <a:prstGeom prst="rect">
            <a:avLst/>
          </a:prstGeom>
          <a:noFill/>
        </p:spPr>
        <p:txBody>
          <a:bodyPr wrap="square" rtlCol="0">
            <a:spAutoFit/>
          </a:bodyPr>
          <a:lstStyle/>
          <a:p>
            <a:r>
              <a:rPr lang="en-US" dirty="0" smtClean="0">
                <a:latin typeface="+mn-lt"/>
              </a:rPr>
              <a:t>MC</a:t>
            </a:r>
            <a:endParaRPr lang="en-US" dirty="0">
              <a:latin typeface="+mn-lt"/>
            </a:endParaRPr>
          </a:p>
        </p:txBody>
      </p:sp>
      <p:sp>
        <p:nvSpPr>
          <p:cNvPr id="8" name="TextBox 7"/>
          <p:cNvSpPr txBox="1"/>
          <p:nvPr/>
        </p:nvSpPr>
        <p:spPr>
          <a:xfrm>
            <a:off x="6477000" y="4004846"/>
            <a:ext cx="1905000" cy="338554"/>
          </a:xfrm>
          <a:prstGeom prst="rect">
            <a:avLst/>
          </a:prstGeom>
          <a:noFill/>
        </p:spPr>
        <p:txBody>
          <a:bodyPr wrap="square" rtlCol="0">
            <a:spAutoFit/>
          </a:bodyPr>
          <a:lstStyle/>
          <a:p>
            <a:r>
              <a:rPr lang="en-US" dirty="0" smtClean="0">
                <a:latin typeface="+mn-lt"/>
              </a:rPr>
              <a:t>P = MR = D</a:t>
            </a:r>
            <a:endParaRPr lang="en-US" dirty="0">
              <a:latin typeface="+mn-lt"/>
            </a:endParaRPr>
          </a:p>
        </p:txBody>
      </p:sp>
      <p:cxnSp>
        <p:nvCxnSpPr>
          <p:cNvPr id="5" name="Straight Connector 4"/>
          <p:cNvCxnSpPr/>
          <p:nvPr/>
        </p:nvCxnSpPr>
        <p:spPr>
          <a:xfrm>
            <a:off x="4233672" y="4207877"/>
            <a:ext cx="0" cy="1735723"/>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1257300" y="4207878"/>
            <a:ext cx="5181600" cy="1"/>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590800" y="2209800"/>
            <a:ext cx="1600200" cy="830997"/>
          </a:xfrm>
          <a:prstGeom prst="rect">
            <a:avLst/>
          </a:prstGeom>
          <a:noFill/>
        </p:spPr>
        <p:txBody>
          <a:bodyPr wrap="square" rtlCol="0">
            <a:spAutoFit/>
          </a:bodyPr>
          <a:lstStyle/>
          <a:p>
            <a:r>
              <a:rPr lang="en-US" dirty="0" smtClean="0">
                <a:latin typeface="+mn-lt"/>
              </a:rPr>
              <a:t>Profit Maximization </a:t>
            </a:r>
          </a:p>
          <a:p>
            <a:r>
              <a:rPr lang="en-US" b="1" dirty="0" smtClean="0">
                <a:solidFill>
                  <a:schemeClr val="accent1"/>
                </a:solidFill>
                <a:latin typeface="+mn-lt"/>
              </a:rPr>
              <a:t>MR = MC</a:t>
            </a:r>
            <a:endParaRPr lang="en-US" b="1" dirty="0">
              <a:solidFill>
                <a:schemeClr val="accent1"/>
              </a:solidFill>
              <a:latin typeface="+mn-lt"/>
            </a:endParaRPr>
          </a:p>
        </p:txBody>
      </p:sp>
      <p:cxnSp>
        <p:nvCxnSpPr>
          <p:cNvPr id="9" name="Straight Arrow Connector 8"/>
          <p:cNvCxnSpPr/>
          <p:nvPr/>
        </p:nvCxnSpPr>
        <p:spPr>
          <a:xfrm>
            <a:off x="3429000" y="3005554"/>
            <a:ext cx="838200" cy="11685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259586" y="4621140"/>
            <a:ext cx="2976372" cy="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266444" y="4224755"/>
            <a:ext cx="2962656" cy="396385"/>
          </a:xfrm>
          <a:prstGeom prst="rect">
            <a:avLst/>
          </a:prstGeom>
          <a:solidFill>
            <a:srgbClr val="00B05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67638" y="4436477"/>
            <a:ext cx="838200" cy="369332"/>
          </a:xfrm>
          <a:prstGeom prst="rect">
            <a:avLst/>
          </a:prstGeom>
          <a:noFill/>
        </p:spPr>
        <p:txBody>
          <a:bodyPr wrap="square" rtlCol="0">
            <a:spAutoFit/>
          </a:bodyPr>
          <a:lstStyle/>
          <a:p>
            <a:r>
              <a:rPr lang="en-US" sz="1800" dirty="0" smtClean="0">
                <a:latin typeface="+mn-lt"/>
              </a:rPr>
              <a:t>$7.60</a:t>
            </a:r>
            <a:endParaRPr lang="en-US" sz="1800" dirty="0">
              <a:latin typeface="+mn-lt"/>
            </a:endParaRPr>
          </a:p>
        </p:txBody>
      </p:sp>
      <p:sp>
        <p:nvSpPr>
          <p:cNvPr id="13" name="Rectangle 12"/>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
        <p:nvSpPr>
          <p:cNvPr id="7" name="TextBox 6"/>
          <p:cNvSpPr txBox="1"/>
          <p:nvPr/>
        </p:nvSpPr>
        <p:spPr>
          <a:xfrm>
            <a:off x="1905000" y="1229380"/>
            <a:ext cx="2590800" cy="523220"/>
          </a:xfrm>
          <a:prstGeom prst="rect">
            <a:avLst/>
          </a:prstGeom>
          <a:noFill/>
        </p:spPr>
        <p:txBody>
          <a:bodyPr wrap="square" rtlCol="0">
            <a:spAutoFit/>
          </a:bodyPr>
          <a:lstStyle/>
          <a:p>
            <a:r>
              <a:rPr lang="en-US" sz="2800" dirty="0" smtClean="0">
                <a:latin typeface="+mn-lt"/>
              </a:rPr>
              <a:t>Single Firm</a:t>
            </a:r>
            <a:endParaRPr lang="en-US" sz="2800" dirty="0">
              <a:latin typeface="+mn-lt"/>
            </a:endParaRPr>
          </a:p>
        </p:txBody>
      </p:sp>
    </p:spTree>
    <p:extLst>
      <p:ext uri="{BB962C8B-B14F-4D97-AF65-F5344CB8AC3E}">
        <p14:creationId xmlns:p14="http://schemas.microsoft.com/office/powerpoint/2010/main" val="77959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P spid="11"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300" y="11430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mn-lt"/>
              </a:rPr>
              <a:t>Rules to </a:t>
            </a:r>
            <a:r>
              <a:rPr kumimoji="0" lang="en-US" sz="2400" b="1" i="0" u="none" strike="noStrike" kern="0" cap="none" spc="0" normalizeH="0" noProof="0" dirty="0" smtClean="0">
                <a:ln>
                  <a:noFill/>
                </a:ln>
                <a:solidFill>
                  <a:sysClr val="windowText" lastClr="000000"/>
                </a:solidFill>
                <a:effectLst/>
                <a:uLnTx/>
                <a:uFillTx/>
                <a:latin typeface="+mn-lt"/>
              </a:rPr>
              <a:t>Maximize Profit</a:t>
            </a:r>
            <a:endParaRPr kumimoji="0" lang="en-US" sz="2400" b="0" i="0" u="none" strike="noStrike" kern="0" cap="none" spc="0" normalizeH="0" baseline="0" noProof="0" dirty="0" smtClean="0">
              <a:ln>
                <a:noFill/>
              </a:ln>
              <a:solidFill>
                <a:sysClr val="windowText" lastClr="000000"/>
              </a:solidFill>
              <a:effectLst/>
              <a:uLnTx/>
              <a:uFillTx/>
              <a:latin typeface="+mn-lt"/>
            </a:endParaRPr>
          </a:p>
        </p:txBody>
      </p:sp>
      <p:sp>
        <p:nvSpPr>
          <p:cNvPr id="13" name="Rectangle 12"/>
          <p:cNvSpPr/>
          <p:nvPr/>
        </p:nvSpPr>
        <p:spPr>
          <a:xfrm>
            <a:off x="434236" y="1538173"/>
            <a:ext cx="7239000" cy="1200329"/>
          </a:xfrm>
          <a:prstGeom prst="rect">
            <a:avLst/>
          </a:prstGeom>
        </p:spPr>
        <p:txBody>
          <a:bodyPr wrap="square">
            <a:spAutoFit/>
          </a:bodyPr>
          <a:lstStyle/>
          <a:p>
            <a:pPr marL="225425" lvl="2"/>
            <a:r>
              <a:rPr lang="en-US" sz="2400" dirty="0">
                <a:latin typeface="+mn-lt"/>
              </a:rPr>
              <a:t>If MR &gt; MC – increase production</a:t>
            </a:r>
          </a:p>
          <a:p>
            <a:pPr marL="225425" lvl="2"/>
            <a:r>
              <a:rPr lang="en-US" sz="2400" dirty="0">
                <a:latin typeface="+mn-lt"/>
              </a:rPr>
              <a:t>If MR &lt; MC – decrease </a:t>
            </a:r>
            <a:r>
              <a:rPr lang="en-US" sz="2400" dirty="0" smtClean="0">
                <a:latin typeface="+mn-lt"/>
              </a:rPr>
              <a:t>production</a:t>
            </a:r>
          </a:p>
          <a:p>
            <a:pPr marL="225425" lvl="2"/>
            <a:r>
              <a:rPr lang="en-US" sz="2400" dirty="0">
                <a:latin typeface="+mn-lt"/>
              </a:rPr>
              <a:t>If MR = MC </a:t>
            </a:r>
            <a:r>
              <a:rPr lang="en-US" sz="2400" dirty="0" smtClean="0">
                <a:latin typeface="+mn-lt"/>
              </a:rPr>
              <a:t>– profit-maximizing </a:t>
            </a:r>
            <a:r>
              <a:rPr lang="en-US" sz="2400" dirty="0">
                <a:latin typeface="+mn-lt"/>
              </a:rPr>
              <a:t>level of </a:t>
            </a:r>
            <a:r>
              <a:rPr lang="en-US" sz="2400" dirty="0" smtClean="0">
                <a:latin typeface="+mn-lt"/>
              </a:rPr>
              <a:t>output</a:t>
            </a:r>
            <a:endParaRPr lang="en-US" sz="2400" dirty="0">
              <a:latin typeface="+mn-lt"/>
            </a:endParaRPr>
          </a:p>
        </p:txBody>
      </p:sp>
      <p:sp>
        <p:nvSpPr>
          <p:cNvPr id="6" name="Rectangle 5"/>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Tree>
    <p:extLst>
      <p:ext uri="{BB962C8B-B14F-4D97-AF65-F5344CB8AC3E}">
        <p14:creationId xmlns:p14="http://schemas.microsoft.com/office/powerpoint/2010/main" val="1179097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
        <p:nvSpPr>
          <p:cNvPr id="14" name="TextBox 13"/>
          <p:cNvSpPr txBox="1"/>
          <p:nvPr/>
        </p:nvSpPr>
        <p:spPr>
          <a:xfrm>
            <a:off x="4343400" y="2794035"/>
            <a:ext cx="685800" cy="240066"/>
          </a:xfrm>
          <a:prstGeom prst="rect">
            <a:avLst/>
          </a:prstGeom>
          <a:noFill/>
        </p:spPr>
        <p:txBody>
          <a:bodyPr wrap="square" rtlCol="0">
            <a:spAutoFit/>
          </a:bodyPr>
          <a:lstStyle/>
          <a:p>
            <a:pPr>
              <a:lnSpc>
                <a:spcPct val="80000"/>
              </a:lnSpc>
            </a:pPr>
            <a:r>
              <a:rPr lang="en-US" sz="1200" dirty="0" smtClean="0">
                <a:solidFill>
                  <a:prstClr val="black"/>
                </a:solidFill>
              </a:rPr>
              <a:t>D=MR</a:t>
            </a:r>
            <a:endParaRPr lang="en-US" sz="1200" baseline="-25000" dirty="0" smtClean="0">
              <a:solidFill>
                <a:prstClr val="black"/>
              </a:solidFill>
            </a:endParaRPr>
          </a:p>
        </p:txBody>
      </p:sp>
      <p:sp>
        <p:nvSpPr>
          <p:cNvPr id="15" name="Straight Connector 14"/>
          <p:cNvSpPr/>
          <p:nvPr/>
        </p:nvSpPr>
        <p:spPr>
          <a:xfrm rot="5400000" flipH="1" flipV="1">
            <a:off x="2514599" y="280922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7" name="TextBox 16"/>
          <p:cNvSpPr txBox="1"/>
          <p:nvPr/>
        </p:nvSpPr>
        <p:spPr>
          <a:xfrm>
            <a:off x="304800" y="3495020"/>
            <a:ext cx="381000" cy="243785"/>
          </a:xfrm>
          <a:prstGeom prst="rect">
            <a:avLst/>
          </a:prstGeom>
          <a:noFill/>
        </p:spPr>
        <p:txBody>
          <a:bodyPr wrap="square" rtlCol="0">
            <a:spAutoFit/>
          </a:bodyPr>
          <a:lstStyle/>
          <a:p>
            <a:pPr>
              <a:lnSpc>
                <a:spcPct val="80000"/>
              </a:lnSpc>
            </a:pPr>
            <a:r>
              <a:rPr lang="en-US" sz="1200" dirty="0" smtClean="0">
                <a:solidFill>
                  <a:prstClr val="black"/>
                </a:solidFill>
              </a:rPr>
              <a:t>$7</a:t>
            </a:r>
            <a:endParaRPr lang="en-US" sz="1200" baseline="-25000" dirty="0" smtClean="0">
              <a:solidFill>
                <a:prstClr val="black"/>
              </a:solidFill>
            </a:endParaRPr>
          </a:p>
        </p:txBody>
      </p:sp>
      <p:sp>
        <p:nvSpPr>
          <p:cNvPr id="18" name="Straight Connector 17"/>
          <p:cNvSpPr/>
          <p:nvPr/>
        </p:nvSpPr>
        <p:spPr>
          <a:xfrm>
            <a:off x="685800" y="2885420"/>
            <a:ext cx="36576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9" name="TextBox 18"/>
          <p:cNvSpPr txBox="1"/>
          <p:nvPr/>
        </p:nvSpPr>
        <p:spPr>
          <a:xfrm>
            <a:off x="304800" y="3190220"/>
            <a:ext cx="381000" cy="243785"/>
          </a:xfrm>
          <a:prstGeom prst="rect">
            <a:avLst/>
          </a:prstGeom>
          <a:noFill/>
        </p:spPr>
        <p:txBody>
          <a:bodyPr wrap="square" rtlCol="0">
            <a:spAutoFit/>
          </a:bodyPr>
          <a:lstStyle/>
          <a:p>
            <a:pPr>
              <a:lnSpc>
                <a:spcPct val="80000"/>
              </a:lnSpc>
            </a:pPr>
            <a:r>
              <a:rPr lang="en-US" sz="1200" dirty="0" smtClean="0">
                <a:solidFill>
                  <a:prstClr val="black"/>
                </a:solidFill>
              </a:rPr>
              <a:t>$8</a:t>
            </a:r>
            <a:endParaRPr lang="en-US" sz="1200" baseline="-25000" dirty="0" smtClean="0">
              <a:solidFill>
                <a:prstClr val="black"/>
              </a:solidFill>
            </a:endParaRPr>
          </a:p>
        </p:txBody>
      </p:sp>
      <p:sp>
        <p:nvSpPr>
          <p:cNvPr id="20" name="Straight Connector 19"/>
          <p:cNvSpPr/>
          <p:nvPr/>
        </p:nvSpPr>
        <p:spPr>
          <a:xfrm rot="5400000" flipH="1" flipV="1">
            <a:off x="-723901" y="322832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21" name="Freeform 20"/>
          <p:cNvSpPr/>
          <p:nvPr/>
        </p:nvSpPr>
        <p:spPr>
          <a:xfrm>
            <a:off x="1143000" y="219962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2" name="Freeform 21"/>
          <p:cNvSpPr/>
          <p:nvPr/>
        </p:nvSpPr>
        <p:spPr>
          <a:xfrm>
            <a:off x="685800" y="280922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3" name="Freeform 22"/>
          <p:cNvSpPr/>
          <p:nvPr/>
        </p:nvSpPr>
        <p:spPr>
          <a:xfrm>
            <a:off x="838200" y="2275820"/>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4" name="TextBox 23"/>
          <p:cNvSpPr txBox="1"/>
          <p:nvPr/>
        </p:nvSpPr>
        <p:spPr>
          <a:xfrm>
            <a:off x="2819400" y="2047220"/>
            <a:ext cx="457200" cy="240066"/>
          </a:xfrm>
          <a:prstGeom prst="rect">
            <a:avLst/>
          </a:prstGeom>
          <a:noFill/>
        </p:spPr>
        <p:txBody>
          <a:bodyPr wrap="square" rtlCol="0">
            <a:spAutoFit/>
          </a:bodyPr>
          <a:lstStyle/>
          <a:p>
            <a:pPr>
              <a:lnSpc>
                <a:spcPct val="80000"/>
              </a:lnSpc>
            </a:pPr>
            <a:r>
              <a:rPr lang="en-US" sz="1200" dirty="0" smtClean="0">
                <a:solidFill>
                  <a:prstClr val="black"/>
                </a:solidFill>
              </a:rPr>
              <a:t>MC</a:t>
            </a:r>
            <a:endParaRPr lang="en-US" sz="1200" baseline="-25000" dirty="0" smtClean="0">
              <a:solidFill>
                <a:prstClr val="black"/>
              </a:solidFill>
            </a:endParaRPr>
          </a:p>
        </p:txBody>
      </p:sp>
      <p:sp>
        <p:nvSpPr>
          <p:cNvPr id="25" name="TextBox 24"/>
          <p:cNvSpPr txBox="1"/>
          <p:nvPr/>
        </p:nvSpPr>
        <p:spPr>
          <a:xfrm>
            <a:off x="3733800" y="2047220"/>
            <a:ext cx="609600" cy="243785"/>
          </a:xfrm>
          <a:prstGeom prst="rect">
            <a:avLst/>
          </a:prstGeom>
          <a:noFill/>
        </p:spPr>
        <p:txBody>
          <a:bodyPr wrap="square" rtlCol="0">
            <a:spAutoFit/>
          </a:bodyPr>
          <a:lstStyle/>
          <a:p>
            <a:pPr>
              <a:lnSpc>
                <a:spcPct val="80000"/>
              </a:lnSpc>
            </a:pPr>
            <a:r>
              <a:rPr lang="en-US" sz="1200" dirty="0" smtClean="0">
                <a:solidFill>
                  <a:prstClr val="black"/>
                </a:solidFill>
              </a:rPr>
              <a:t>ATC</a:t>
            </a:r>
            <a:endParaRPr lang="en-US" sz="1200" baseline="-25000" dirty="0" smtClean="0">
              <a:solidFill>
                <a:prstClr val="black"/>
              </a:solidFill>
            </a:endParaRPr>
          </a:p>
        </p:txBody>
      </p:sp>
      <p:sp>
        <p:nvSpPr>
          <p:cNvPr id="26" name="TextBox 25"/>
          <p:cNvSpPr txBox="1"/>
          <p:nvPr/>
        </p:nvSpPr>
        <p:spPr>
          <a:xfrm>
            <a:off x="3276600" y="2656821"/>
            <a:ext cx="609600" cy="240066"/>
          </a:xfrm>
          <a:prstGeom prst="rect">
            <a:avLst/>
          </a:prstGeom>
          <a:noFill/>
        </p:spPr>
        <p:txBody>
          <a:bodyPr wrap="square" rtlCol="0">
            <a:spAutoFit/>
          </a:bodyPr>
          <a:lstStyle/>
          <a:p>
            <a:pPr>
              <a:lnSpc>
                <a:spcPct val="80000"/>
              </a:lnSpc>
            </a:pPr>
            <a:r>
              <a:rPr lang="en-US" sz="1200" dirty="0" smtClean="0">
                <a:solidFill>
                  <a:prstClr val="black"/>
                </a:solidFill>
              </a:rPr>
              <a:t>AVC</a:t>
            </a:r>
            <a:endParaRPr lang="en-US" sz="1200" baseline="-25000" dirty="0" smtClean="0">
              <a:solidFill>
                <a:prstClr val="black"/>
              </a:solidFill>
            </a:endParaRPr>
          </a:p>
        </p:txBody>
      </p:sp>
      <p:sp>
        <p:nvSpPr>
          <p:cNvPr id="27" name="TextBox 26"/>
          <p:cNvSpPr txBox="1"/>
          <p:nvPr/>
        </p:nvSpPr>
        <p:spPr>
          <a:xfrm>
            <a:off x="4114800" y="4638020"/>
            <a:ext cx="381000" cy="243785"/>
          </a:xfrm>
          <a:prstGeom prst="rect">
            <a:avLst/>
          </a:prstGeom>
          <a:noFill/>
        </p:spPr>
        <p:txBody>
          <a:bodyPr wrap="square" rtlCol="0">
            <a:spAutoFit/>
          </a:bodyPr>
          <a:lstStyle/>
          <a:p>
            <a:pPr>
              <a:lnSpc>
                <a:spcPct val="80000"/>
              </a:lnSpc>
            </a:pPr>
            <a:r>
              <a:rPr lang="en-US" sz="1200" dirty="0" smtClean="0">
                <a:solidFill>
                  <a:prstClr val="black"/>
                </a:solidFill>
              </a:rPr>
              <a:t>Q</a:t>
            </a:r>
            <a:endParaRPr lang="en-US" sz="1200" baseline="-25000" dirty="0" smtClean="0">
              <a:solidFill>
                <a:prstClr val="black"/>
              </a:solidFill>
            </a:endParaRPr>
          </a:p>
        </p:txBody>
      </p:sp>
      <p:sp>
        <p:nvSpPr>
          <p:cNvPr id="28" name="TextBox 27"/>
          <p:cNvSpPr txBox="1"/>
          <p:nvPr/>
        </p:nvSpPr>
        <p:spPr>
          <a:xfrm>
            <a:off x="381000" y="1818620"/>
            <a:ext cx="304800" cy="243785"/>
          </a:xfrm>
          <a:prstGeom prst="rect">
            <a:avLst/>
          </a:prstGeom>
          <a:noFill/>
        </p:spPr>
        <p:txBody>
          <a:bodyPr wrap="square" rtlCol="0">
            <a:spAutoFit/>
          </a:bodyPr>
          <a:lstStyle/>
          <a:p>
            <a:pPr>
              <a:lnSpc>
                <a:spcPct val="80000"/>
              </a:lnSpc>
            </a:pPr>
            <a:r>
              <a:rPr lang="en-US" sz="1200" dirty="0" smtClean="0">
                <a:solidFill>
                  <a:prstClr val="black"/>
                </a:solidFill>
              </a:rPr>
              <a:t>$</a:t>
            </a:r>
            <a:endParaRPr lang="en-US" sz="1200" baseline="-25000" dirty="0" smtClean="0">
              <a:solidFill>
                <a:prstClr val="black"/>
              </a:solidFill>
            </a:endParaRPr>
          </a:p>
        </p:txBody>
      </p:sp>
      <p:grpSp>
        <p:nvGrpSpPr>
          <p:cNvPr id="5" name="Group 4"/>
          <p:cNvGrpSpPr/>
          <p:nvPr/>
        </p:nvGrpSpPr>
        <p:grpSpPr>
          <a:xfrm>
            <a:off x="2277940" y="2885420"/>
            <a:ext cx="523875" cy="1980998"/>
            <a:chOff x="2600325" y="2678668"/>
            <a:chExt cx="523875" cy="1980998"/>
          </a:xfrm>
        </p:grpSpPr>
        <p:cxnSp>
          <p:nvCxnSpPr>
            <p:cNvPr id="30" name="Straight Connector 29"/>
            <p:cNvCxnSpPr/>
            <p:nvPr/>
          </p:nvCxnSpPr>
          <p:spPr>
            <a:xfrm flipH="1" flipV="1">
              <a:off x="2800351" y="2678668"/>
              <a:ext cx="9524" cy="175474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600325" y="4419600"/>
              <a:ext cx="523875" cy="240066"/>
            </a:xfrm>
            <a:prstGeom prst="rect">
              <a:avLst/>
            </a:prstGeom>
            <a:noFill/>
          </p:spPr>
          <p:txBody>
            <a:bodyPr wrap="square" rtlCol="0">
              <a:spAutoFit/>
            </a:bodyPr>
            <a:lstStyle/>
            <a:p>
              <a:pPr>
                <a:lnSpc>
                  <a:spcPct val="80000"/>
                </a:lnSpc>
              </a:pPr>
              <a:r>
                <a:rPr lang="en-US" sz="1200" dirty="0" smtClean="0">
                  <a:solidFill>
                    <a:prstClr val="black"/>
                  </a:solidFill>
                </a:rPr>
                <a:t>100</a:t>
              </a:r>
              <a:endParaRPr lang="en-US" sz="1200" baseline="-25000" dirty="0" smtClean="0">
                <a:solidFill>
                  <a:prstClr val="black"/>
                </a:solidFill>
              </a:endParaRPr>
            </a:p>
          </p:txBody>
        </p:sp>
      </p:grpSp>
      <p:sp>
        <p:nvSpPr>
          <p:cNvPr id="32" name="Straight Connector 31"/>
          <p:cNvSpPr/>
          <p:nvPr/>
        </p:nvSpPr>
        <p:spPr>
          <a:xfrm>
            <a:off x="685800" y="3309092"/>
            <a:ext cx="1819275"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33" name="Straight Connector 32"/>
          <p:cNvSpPr/>
          <p:nvPr/>
        </p:nvSpPr>
        <p:spPr>
          <a:xfrm>
            <a:off x="695325" y="3601700"/>
            <a:ext cx="1819275"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34" name="TextBox 33"/>
          <p:cNvSpPr txBox="1"/>
          <p:nvPr/>
        </p:nvSpPr>
        <p:spPr>
          <a:xfrm>
            <a:off x="5181600" y="1577730"/>
            <a:ext cx="1676400" cy="400110"/>
          </a:xfrm>
          <a:prstGeom prst="rect">
            <a:avLst/>
          </a:prstGeom>
          <a:noFill/>
        </p:spPr>
        <p:txBody>
          <a:bodyPr wrap="square" rtlCol="0">
            <a:spAutoFit/>
          </a:bodyPr>
          <a:lstStyle/>
          <a:p>
            <a:r>
              <a:rPr lang="en-US" sz="2000" dirty="0" smtClean="0">
                <a:latin typeface="+mn-lt"/>
              </a:rPr>
              <a:t>Total Revenue</a:t>
            </a:r>
            <a:endParaRPr lang="en-US" sz="2000" dirty="0">
              <a:latin typeface="+mn-lt"/>
            </a:endParaRPr>
          </a:p>
        </p:txBody>
      </p:sp>
      <p:sp>
        <p:nvSpPr>
          <p:cNvPr id="35" name="TextBox 34"/>
          <p:cNvSpPr txBox="1"/>
          <p:nvPr/>
        </p:nvSpPr>
        <p:spPr>
          <a:xfrm>
            <a:off x="5791200" y="2757844"/>
            <a:ext cx="1394868" cy="400110"/>
          </a:xfrm>
          <a:prstGeom prst="rect">
            <a:avLst/>
          </a:prstGeom>
          <a:noFill/>
        </p:spPr>
        <p:txBody>
          <a:bodyPr wrap="square" rtlCol="0">
            <a:spAutoFit/>
          </a:bodyPr>
          <a:lstStyle/>
          <a:p>
            <a:r>
              <a:rPr lang="en-US" sz="2000" dirty="0" smtClean="0">
                <a:latin typeface="+mn-lt"/>
              </a:rPr>
              <a:t>Total Cost</a:t>
            </a:r>
            <a:endParaRPr lang="en-US" sz="2000" dirty="0">
              <a:latin typeface="+mn-lt"/>
            </a:endParaRPr>
          </a:p>
        </p:txBody>
      </p:sp>
      <p:sp>
        <p:nvSpPr>
          <p:cNvPr id="36" name="TextBox 35"/>
          <p:cNvSpPr txBox="1"/>
          <p:nvPr/>
        </p:nvSpPr>
        <p:spPr>
          <a:xfrm>
            <a:off x="6781800" y="1581090"/>
            <a:ext cx="2133600" cy="400110"/>
          </a:xfrm>
          <a:prstGeom prst="rect">
            <a:avLst/>
          </a:prstGeom>
          <a:noFill/>
        </p:spPr>
        <p:txBody>
          <a:bodyPr wrap="square" rtlCol="0">
            <a:spAutoFit/>
          </a:bodyPr>
          <a:lstStyle/>
          <a:p>
            <a:r>
              <a:rPr lang="en-US" sz="2000" dirty="0" smtClean="0">
                <a:latin typeface="+mn-lt"/>
              </a:rPr>
              <a:t>$10</a:t>
            </a:r>
            <a:r>
              <a:rPr lang="en-US" sz="2000" dirty="0"/>
              <a:t> </a:t>
            </a:r>
            <a:r>
              <a:rPr lang="en-US" sz="2000" dirty="0">
                <a:latin typeface="Arial" pitchFamily="34" charset="0"/>
                <a:cs typeface="Arial" pitchFamily="34" charset="0"/>
              </a:rPr>
              <a:t>•</a:t>
            </a:r>
            <a:r>
              <a:rPr lang="en-US" sz="2000" dirty="0"/>
              <a:t> </a:t>
            </a:r>
            <a:r>
              <a:rPr lang="en-US" sz="2000" dirty="0" smtClean="0">
                <a:latin typeface="+mn-lt"/>
              </a:rPr>
              <a:t>100 = $1,000</a:t>
            </a:r>
            <a:endParaRPr lang="en-US" sz="2000" dirty="0">
              <a:latin typeface="+mn-lt"/>
            </a:endParaRPr>
          </a:p>
        </p:txBody>
      </p:sp>
      <p:grpSp>
        <p:nvGrpSpPr>
          <p:cNvPr id="37" name="Group 36"/>
          <p:cNvGrpSpPr/>
          <p:nvPr/>
        </p:nvGrpSpPr>
        <p:grpSpPr>
          <a:xfrm>
            <a:off x="6340356" y="1959114"/>
            <a:ext cx="2803643" cy="707886"/>
            <a:chOff x="6324600" y="5269468"/>
            <a:chExt cx="2133600" cy="1045519"/>
          </a:xfrm>
        </p:grpSpPr>
        <p:sp>
          <p:nvSpPr>
            <p:cNvPr id="38" name="TextBox 37"/>
            <p:cNvSpPr txBox="1"/>
            <p:nvPr/>
          </p:nvSpPr>
          <p:spPr>
            <a:xfrm>
              <a:off x="6324600" y="5281136"/>
              <a:ext cx="798244" cy="590946"/>
            </a:xfrm>
            <a:prstGeom prst="rect">
              <a:avLst/>
            </a:prstGeom>
            <a:noFill/>
          </p:spPr>
          <p:txBody>
            <a:bodyPr wrap="square" rtlCol="0">
              <a:spAutoFit/>
            </a:bodyPr>
            <a:lstStyle/>
            <a:p>
              <a:r>
                <a:rPr lang="en-US" sz="2000" dirty="0" smtClean="0">
                  <a:latin typeface="+mn-lt"/>
                </a:rPr>
                <a:t>TVC</a:t>
              </a:r>
              <a:endParaRPr lang="en-US" sz="2000" dirty="0">
                <a:latin typeface="+mn-lt"/>
              </a:endParaRPr>
            </a:p>
          </p:txBody>
        </p:sp>
        <p:sp>
          <p:nvSpPr>
            <p:cNvPr id="39" name="TextBox 38"/>
            <p:cNvSpPr txBox="1"/>
            <p:nvPr/>
          </p:nvSpPr>
          <p:spPr>
            <a:xfrm>
              <a:off x="6745556" y="5269468"/>
              <a:ext cx="1712644" cy="1045519"/>
            </a:xfrm>
            <a:prstGeom prst="rect">
              <a:avLst/>
            </a:prstGeom>
            <a:noFill/>
          </p:spPr>
          <p:txBody>
            <a:bodyPr wrap="square" rtlCol="0">
              <a:spAutoFit/>
            </a:bodyPr>
            <a:lstStyle/>
            <a:p>
              <a:r>
                <a:rPr lang="en-US" sz="2000" dirty="0" smtClean="0">
                  <a:latin typeface="+mn-lt"/>
                </a:rPr>
                <a:t>= $7</a:t>
              </a:r>
              <a:r>
                <a:rPr lang="en-US" sz="2000" dirty="0"/>
                <a:t> </a:t>
              </a:r>
              <a:r>
                <a:rPr lang="en-US" sz="2000" dirty="0">
                  <a:latin typeface="Arial" pitchFamily="34" charset="0"/>
                  <a:cs typeface="Arial" pitchFamily="34" charset="0"/>
                </a:rPr>
                <a:t>•</a:t>
              </a:r>
              <a:r>
                <a:rPr lang="en-US" sz="2000" dirty="0"/>
                <a:t> </a:t>
              </a:r>
              <a:r>
                <a:rPr lang="en-US" sz="2000" dirty="0" smtClean="0">
                  <a:latin typeface="+mn-lt"/>
                </a:rPr>
                <a:t>100 = $700</a:t>
              </a:r>
              <a:endParaRPr lang="en-US" sz="2000" dirty="0">
                <a:latin typeface="+mn-lt"/>
              </a:endParaRPr>
            </a:p>
          </p:txBody>
        </p:sp>
      </p:grpSp>
      <p:grpSp>
        <p:nvGrpSpPr>
          <p:cNvPr id="40" name="Group 39"/>
          <p:cNvGrpSpPr/>
          <p:nvPr/>
        </p:nvGrpSpPr>
        <p:grpSpPr>
          <a:xfrm>
            <a:off x="6400800" y="2343087"/>
            <a:ext cx="2743200" cy="707886"/>
            <a:chOff x="6365297" y="5650468"/>
            <a:chExt cx="2092903" cy="1052052"/>
          </a:xfrm>
        </p:grpSpPr>
        <p:sp>
          <p:nvSpPr>
            <p:cNvPr id="41" name="TextBox 40"/>
            <p:cNvSpPr txBox="1"/>
            <p:nvPr/>
          </p:nvSpPr>
          <p:spPr>
            <a:xfrm>
              <a:off x="6365297" y="5650468"/>
              <a:ext cx="681347" cy="594639"/>
            </a:xfrm>
            <a:prstGeom prst="rect">
              <a:avLst/>
            </a:prstGeom>
            <a:noFill/>
          </p:spPr>
          <p:txBody>
            <a:bodyPr wrap="square" rtlCol="0">
              <a:spAutoFit/>
            </a:bodyPr>
            <a:lstStyle/>
            <a:p>
              <a:r>
                <a:rPr lang="en-US" sz="2000" dirty="0" smtClean="0">
                  <a:latin typeface="+mn-lt"/>
                </a:rPr>
                <a:t>TFC</a:t>
              </a:r>
              <a:endParaRPr lang="en-US" sz="2000" dirty="0">
                <a:latin typeface="+mn-lt"/>
              </a:endParaRPr>
            </a:p>
          </p:txBody>
        </p:sp>
        <p:sp>
          <p:nvSpPr>
            <p:cNvPr id="42" name="TextBox 41"/>
            <p:cNvSpPr txBox="1"/>
            <p:nvPr/>
          </p:nvSpPr>
          <p:spPr>
            <a:xfrm>
              <a:off x="6745556" y="5650468"/>
              <a:ext cx="1712644" cy="1052052"/>
            </a:xfrm>
            <a:prstGeom prst="rect">
              <a:avLst/>
            </a:prstGeom>
            <a:noFill/>
          </p:spPr>
          <p:txBody>
            <a:bodyPr wrap="square" rtlCol="0">
              <a:spAutoFit/>
            </a:bodyPr>
            <a:lstStyle/>
            <a:p>
              <a:r>
                <a:rPr lang="en-US" sz="2000" dirty="0" smtClean="0">
                  <a:latin typeface="+mn-lt"/>
                </a:rPr>
                <a:t>= $1</a:t>
              </a:r>
              <a:r>
                <a:rPr lang="en-US" sz="2000" dirty="0"/>
                <a:t> </a:t>
              </a:r>
              <a:r>
                <a:rPr lang="en-US" sz="2000" dirty="0">
                  <a:latin typeface="Arial" pitchFamily="34" charset="0"/>
                  <a:cs typeface="Arial" pitchFamily="34" charset="0"/>
                </a:rPr>
                <a:t>•</a:t>
              </a:r>
              <a:r>
                <a:rPr lang="en-US" sz="2000" dirty="0"/>
                <a:t> </a:t>
              </a:r>
              <a:r>
                <a:rPr lang="en-US" sz="2000" dirty="0" smtClean="0">
                  <a:latin typeface="+mn-lt"/>
                </a:rPr>
                <a:t>100 = $100</a:t>
              </a:r>
              <a:endParaRPr lang="en-US" sz="2000" dirty="0">
                <a:latin typeface="+mn-lt"/>
              </a:endParaRPr>
            </a:p>
          </p:txBody>
        </p:sp>
      </p:grpSp>
      <p:sp>
        <p:nvSpPr>
          <p:cNvPr id="43" name="TextBox 42"/>
          <p:cNvSpPr txBox="1"/>
          <p:nvPr/>
        </p:nvSpPr>
        <p:spPr>
          <a:xfrm>
            <a:off x="7086600" y="2769512"/>
            <a:ext cx="1865044" cy="400110"/>
          </a:xfrm>
          <a:prstGeom prst="rect">
            <a:avLst/>
          </a:prstGeom>
          <a:noFill/>
        </p:spPr>
        <p:txBody>
          <a:bodyPr wrap="square" rtlCol="0">
            <a:spAutoFit/>
          </a:bodyPr>
          <a:lstStyle/>
          <a:p>
            <a:r>
              <a:rPr lang="en-US" sz="2000" dirty="0" smtClean="0">
                <a:latin typeface="+mn-lt"/>
              </a:rPr>
              <a:t>$8</a:t>
            </a:r>
            <a:r>
              <a:rPr lang="en-US" sz="2000" dirty="0"/>
              <a:t> </a:t>
            </a:r>
            <a:r>
              <a:rPr lang="en-US" sz="2000" dirty="0">
                <a:latin typeface="Arial" pitchFamily="34" charset="0"/>
                <a:cs typeface="Arial" pitchFamily="34" charset="0"/>
              </a:rPr>
              <a:t>•</a:t>
            </a:r>
            <a:r>
              <a:rPr lang="en-US" sz="2000" dirty="0"/>
              <a:t> </a:t>
            </a:r>
            <a:r>
              <a:rPr lang="en-US" sz="2000" dirty="0" smtClean="0">
                <a:latin typeface="+mn-lt"/>
              </a:rPr>
              <a:t>100 = $800</a:t>
            </a:r>
            <a:endParaRPr lang="en-US" sz="2000" dirty="0">
              <a:latin typeface="+mn-lt"/>
            </a:endParaRPr>
          </a:p>
        </p:txBody>
      </p:sp>
      <p:sp>
        <p:nvSpPr>
          <p:cNvPr id="44" name="TextBox 43"/>
          <p:cNvSpPr txBox="1"/>
          <p:nvPr/>
        </p:nvSpPr>
        <p:spPr>
          <a:xfrm>
            <a:off x="5181600" y="3169622"/>
            <a:ext cx="1905000" cy="400110"/>
          </a:xfrm>
          <a:prstGeom prst="rect">
            <a:avLst/>
          </a:prstGeom>
          <a:noFill/>
        </p:spPr>
        <p:txBody>
          <a:bodyPr wrap="square" rtlCol="0">
            <a:spAutoFit/>
          </a:bodyPr>
          <a:lstStyle/>
          <a:p>
            <a:r>
              <a:rPr lang="en-US" sz="2000" dirty="0" smtClean="0">
                <a:latin typeface="+mn-lt"/>
              </a:rPr>
              <a:t>Economic Profit</a:t>
            </a:r>
            <a:endParaRPr lang="en-US" sz="2000" dirty="0">
              <a:latin typeface="+mn-lt"/>
            </a:endParaRPr>
          </a:p>
        </p:txBody>
      </p:sp>
      <p:sp>
        <p:nvSpPr>
          <p:cNvPr id="45" name="TextBox 44"/>
          <p:cNvSpPr txBox="1"/>
          <p:nvPr/>
        </p:nvSpPr>
        <p:spPr>
          <a:xfrm>
            <a:off x="8193356" y="3181290"/>
            <a:ext cx="874444" cy="400110"/>
          </a:xfrm>
          <a:prstGeom prst="rect">
            <a:avLst/>
          </a:prstGeom>
          <a:noFill/>
        </p:spPr>
        <p:txBody>
          <a:bodyPr wrap="square" rtlCol="0">
            <a:spAutoFit/>
          </a:bodyPr>
          <a:lstStyle/>
          <a:p>
            <a:r>
              <a:rPr lang="en-US" sz="2000" dirty="0" smtClean="0">
                <a:latin typeface="+mn-lt"/>
              </a:rPr>
              <a:t>$200</a:t>
            </a:r>
            <a:endParaRPr lang="en-US" sz="2000" dirty="0">
              <a:latin typeface="+mn-lt"/>
            </a:endParaRPr>
          </a:p>
        </p:txBody>
      </p:sp>
      <p:cxnSp>
        <p:nvCxnSpPr>
          <p:cNvPr id="46" name="Straight Connector 45"/>
          <p:cNvCxnSpPr/>
          <p:nvPr/>
        </p:nvCxnSpPr>
        <p:spPr>
          <a:xfrm>
            <a:off x="7229475" y="3138844"/>
            <a:ext cx="168592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0" name="Group 49"/>
          <p:cNvGrpSpPr/>
          <p:nvPr/>
        </p:nvGrpSpPr>
        <p:grpSpPr>
          <a:xfrm>
            <a:off x="694944" y="3309092"/>
            <a:ext cx="1819656" cy="292608"/>
            <a:chOff x="1828800" y="3121223"/>
            <a:chExt cx="1828801" cy="307777"/>
          </a:xfrm>
        </p:grpSpPr>
        <p:sp>
          <p:nvSpPr>
            <p:cNvPr id="51" name="Rectangle 50"/>
            <p:cNvSpPr/>
            <p:nvPr/>
          </p:nvSpPr>
          <p:spPr>
            <a:xfrm>
              <a:off x="1828800" y="3124200"/>
              <a:ext cx="1819275" cy="304800"/>
            </a:xfrm>
            <a:prstGeom prst="rect">
              <a:avLst/>
            </a:prstGeom>
            <a:solidFill>
              <a:schemeClr val="accent2">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098098" y="3121223"/>
              <a:ext cx="1559503" cy="307777"/>
            </a:xfrm>
            <a:prstGeom prst="rect">
              <a:avLst/>
            </a:prstGeom>
            <a:noFill/>
          </p:spPr>
          <p:txBody>
            <a:bodyPr wrap="square" rtlCol="0">
              <a:spAutoFit/>
            </a:bodyPr>
            <a:lstStyle/>
            <a:p>
              <a:r>
                <a:rPr lang="en-US" sz="1400" dirty="0" smtClean="0"/>
                <a:t>TFC = $100</a:t>
              </a:r>
              <a:endParaRPr lang="en-US" sz="1400" dirty="0"/>
            </a:p>
          </p:txBody>
        </p:sp>
      </p:grpSp>
      <p:grpSp>
        <p:nvGrpSpPr>
          <p:cNvPr id="53" name="Group 52"/>
          <p:cNvGrpSpPr/>
          <p:nvPr/>
        </p:nvGrpSpPr>
        <p:grpSpPr>
          <a:xfrm>
            <a:off x="690562" y="3601700"/>
            <a:ext cx="1819656" cy="1024128"/>
            <a:chOff x="1828800" y="3470007"/>
            <a:chExt cx="1828800" cy="990600"/>
          </a:xfrm>
        </p:grpSpPr>
        <p:sp>
          <p:nvSpPr>
            <p:cNvPr id="54" name="Rectangle 53"/>
            <p:cNvSpPr/>
            <p:nvPr/>
          </p:nvSpPr>
          <p:spPr>
            <a:xfrm>
              <a:off x="1828800" y="3470007"/>
              <a:ext cx="1819275" cy="990600"/>
            </a:xfrm>
            <a:prstGeom prst="rect">
              <a:avLst/>
            </a:prstGeom>
            <a:solidFill>
              <a:schemeClr val="accent6">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2098097" y="3502223"/>
              <a:ext cx="1559503" cy="307777"/>
            </a:xfrm>
            <a:prstGeom prst="rect">
              <a:avLst/>
            </a:prstGeom>
            <a:noFill/>
          </p:spPr>
          <p:txBody>
            <a:bodyPr wrap="square" rtlCol="0">
              <a:spAutoFit/>
            </a:bodyPr>
            <a:lstStyle/>
            <a:p>
              <a:r>
                <a:rPr lang="en-US" sz="1400" dirty="0" smtClean="0"/>
                <a:t>TVC = $700</a:t>
              </a:r>
              <a:endParaRPr lang="en-US" sz="1400" dirty="0"/>
            </a:p>
          </p:txBody>
        </p:sp>
      </p:grpSp>
      <p:grpSp>
        <p:nvGrpSpPr>
          <p:cNvPr id="47" name="Group 46"/>
          <p:cNvGrpSpPr/>
          <p:nvPr/>
        </p:nvGrpSpPr>
        <p:grpSpPr>
          <a:xfrm>
            <a:off x="685800" y="2897088"/>
            <a:ext cx="1819656" cy="1743077"/>
            <a:chOff x="1828800" y="3470007"/>
            <a:chExt cx="1819275" cy="990600"/>
          </a:xfrm>
        </p:grpSpPr>
        <p:sp>
          <p:nvSpPr>
            <p:cNvPr id="48" name="Rectangle 47"/>
            <p:cNvSpPr/>
            <p:nvPr/>
          </p:nvSpPr>
          <p:spPr>
            <a:xfrm>
              <a:off x="1828800" y="3470007"/>
              <a:ext cx="1819275" cy="990600"/>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2128806" y="3809342"/>
              <a:ext cx="1376043" cy="174911"/>
            </a:xfrm>
            <a:prstGeom prst="rect">
              <a:avLst/>
            </a:prstGeom>
            <a:noFill/>
          </p:spPr>
          <p:txBody>
            <a:bodyPr wrap="square" rtlCol="0">
              <a:spAutoFit/>
            </a:bodyPr>
            <a:lstStyle/>
            <a:p>
              <a:r>
                <a:rPr lang="en-US" sz="1400" dirty="0" smtClean="0"/>
                <a:t>TR = $1,000</a:t>
              </a:r>
              <a:endParaRPr lang="en-US" sz="1400" dirty="0"/>
            </a:p>
          </p:txBody>
        </p:sp>
      </p:grpSp>
      <p:sp>
        <p:nvSpPr>
          <p:cNvPr id="56" name="TextBox 55"/>
          <p:cNvSpPr txBox="1"/>
          <p:nvPr/>
        </p:nvSpPr>
        <p:spPr>
          <a:xfrm>
            <a:off x="228600" y="2794035"/>
            <a:ext cx="542924" cy="240066"/>
          </a:xfrm>
          <a:prstGeom prst="rect">
            <a:avLst/>
          </a:prstGeom>
          <a:noFill/>
        </p:spPr>
        <p:txBody>
          <a:bodyPr wrap="square" rtlCol="0">
            <a:spAutoFit/>
          </a:bodyPr>
          <a:lstStyle/>
          <a:p>
            <a:pPr>
              <a:lnSpc>
                <a:spcPct val="80000"/>
              </a:lnSpc>
            </a:pPr>
            <a:r>
              <a:rPr lang="en-US" sz="1200" dirty="0" smtClean="0">
                <a:solidFill>
                  <a:prstClr val="black"/>
                </a:solidFill>
              </a:rPr>
              <a:t>$10</a:t>
            </a:r>
            <a:endParaRPr lang="en-US" sz="1200" baseline="-25000" dirty="0" smtClean="0">
              <a:solidFill>
                <a:prstClr val="black"/>
              </a:solidFill>
            </a:endParaRPr>
          </a:p>
        </p:txBody>
      </p:sp>
      <p:grpSp>
        <p:nvGrpSpPr>
          <p:cNvPr id="57" name="Group 56"/>
          <p:cNvGrpSpPr/>
          <p:nvPr/>
        </p:nvGrpSpPr>
        <p:grpSpPr>
          <a:xfrm>
            <a:off x="685800" y="2885420"/>
            <a:ext cx="1814941" cy="429768"/>
            <a:chOff x="685800" y="2514600"/>
            <a:chExt cx="1526248" cy="245103"/>
          </a:xfrm>
        </p:grpSpPr>
        <p:sp>
          <p:nvSpPr>
            <p:cNvPr id="58" name="Rectangle 57"/>
            <p:cNvSpPr/>
            <p:nvPr/>
          </p:nvSpPr>
          <p:spPr>
            <a:xfrm>
              <a:off x="685800" y="2514600"/>
              <a:ext cx="1526248" cy="245103"/>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851305" y="2556584"/>
              <a:ext cx="1308318" cy="175530"/>
            </a:xfrm>
            <a:prstGeom prst="rect">
              <a:avLst/>
            </a:prstGeom>
            <a:noFill/>
          </p:spPr>
          <p:txBody>
            <a:bodyPr wrap="square" rtlCol="0">
              <a:spAutoFit/>
            </a:bodyPr>
            <a:lstStyle/>
            <a:p>
              <a:r>
                <a:rPr lang="en-US" sz="1400" dirty="0" smtClean="0"/>
                <a:t>Profit = $200</a:t>
              </a:r>
              <a:endParaRPr lang="en-US" sz="1400" dirty="0"/>
            </a:p>
          </p:txBody>
        </p:sp>
      </p:grpSp>
      <p:sp>
        <p:nvSpPr>
          <p:cNvPr id="60" name="TextBox 59"/>
          <p:cNvSpPr txBox="1"/>
          <p:nvPr/>
        </p:nvSpPr>
        <p:spPr>
          <a:xfrm>
            <a:off x="1143000" y="1219200"/>
            <a:ext cx="2590800" cy="523220"/>
          </a:xfrm>
          <a:prstGeom prst="rect">
            <a:avLst/>
          </a:prstGeom>
          <a:noFill/>
        </p:spPr>
        <p:txBody>
          <a:bodyPr wrap="square" rtlCol="0">
            <a:spAutoFit/>
          </a:bodyPr>
          <a:lstStyle/>
          <a:p>
            <a:r>
              <a:rPr lang="en-US" sz="2800" dirty="0" smtClean="0">
                <a:latin typeface="+mn-lt"/>
              </a:rPr>
              <a:t>Single Firm</a:t>
            </a:r>
            <a:endParaRPr lang="en-US" sz="2800" dirty="0">
              <a:latin typeface="+mn-lt"/>
            </a:endParaRPr>
          </a:p>
        </p:txBody>
      </p:sp>
    </p:spTree>
    <p:extLst>
      <p:ext uri="{BB962C8B-B14F-4D97-AF65-F5344CB8AC3E}">
        <p14:creationId xmlns:p14="http://schemas.microsoft.com/office/powerpoint/2010/main" val="149863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500"/>
                                        <p:tgtEl>
                                          <p:spTgt spid="4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xit" presetSubtype="0" fill="hold" nodeType="withEffect">
                                  <p:stCondLst>
                                    <p:cond delay="0"/>
                                  </p:stCondLst>
                                  <p:childTnLst>
                                    <p:animEffect transition="out" filter="fade">
                                      <p:cBhvr>
                                        <p:cTn id="29" dur="500"/>
                                        <p:tgtEl>
                                          <p:spTgt spid="47"/>
                                        </p:tgtEl>
                                      </p:cBhvr>
                                    </p:animEffect>
                                    <p:set>
                                      <p:cBhvr>
                                        <p:cTn id="30" dur="1" fill="hold">
                                          <p:stCondLst>
                                            <p:cond delay="499"/>
                                          </p:stCondLst>
                                        </p:cTn>
                                        <p:tgtEl>
                                          <p:spTgt spid="4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fade">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3"/>
                                        </p:tgtEl>
                                        <p:attrNameLst>
                                          <p:attrName>style.visibility</p:attrName>
                                        </p:attrNameLst>
                                      </p:cBhvr>
                                      <p:to>
                                        <p:strVal val="visible"/>
                                      </p:to>
                                    </p:set>
                                    <p:animEffect transition="in" filter="fade">
                                      <p:cBhvr>
                                        <p:cTn id="50" dur="500"/>
                                        <p:tgtEl>
                                          <p:spTgt spid="5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50"/>
                                        </p:tgtEl>
                                        <p:attrNameLst>
                                          <p:attrName>style.visibility</p:attrName>
                                        </p:attrNameLst>
                                      </p:cBhvr>
                                      <p:to>
                                        <p:strVal val="visible"/>
                                      </p:to>
                                    </p:set>
                                    <p:animEffect transition="in" filter="fade">
                                      <p:cBhvr>
                                        <p:cTn id="60" dur="500"/>
                                        <p:tgtEl>
                                          <p:spTgt spid="5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0"/>
                                        </p:tgtEl>
                                        <p:attrNameLst>
                                          <p:attrName>style.visibility</p:attrName>
                                        </p:attrNameLst>
                                      </p:cBhvr>
                                      <p:to>
                                        <p:strVal val="visible"/>
                                      </p:to>
                                    </p:set>
                                    <p:animEffect transition="in" filter="fade">
                                      <p:cBhvr>
                                        <p:cTn id="65" dur="500"/>
                                        <p:tgtEl>
                                          <p:spTgt spid="4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5"/>
                                        </p:tgtEl>
                                        <p:attrNameLst>
                                          <p:attrName>style.visibility</p:attrName>
                                        </p:attrNameLst>
                                      </p:cBhvr>
                                      <p:to>
                                        <p:strVal val="visible"/>
                                      </p:to>
                                    </p:set>
                                    <p:animEffect transition="in" filter="fade">
                                      <p:cBhvr>
                                        <p:cTn id="70" dur="500"/>
                                        <p:tgtEl>
                                          <p:spTgt spid="3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43"/>
                                        </p:tgtEl>
                                        <p:attrNameLst>
                                          <p:attrName>style.visibility</p:attrName>
                                        </p:attrNameLst>
                                      </p:cBhvr>
                                      <p:to>
                                        <p:strVal val="visible"/>
                                      </p:to>
                                    </p:set>
                                    <p:animEffect transition="in" filter="fade">
                                      <p:cBhvr>
                                        <p:cTn id="73" dur="500"/>
                                        <p:tgtEl>
                                          <p:spTgt spid="43"/>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46"/>
                                        </p:tgtEl>
                                        <p:attrNameLst>
                                          <p:attrName>style.visibility</p:attrName>
                                        </p:attrNameLst>
                                      </p:cBhvr>
                                      <p:to>
                                        <p:strVal val="visible"/>
                                      </p:to>
                                    </p:set>
                                    <p:animEffect transition="in" filter="fade">
                                      <p:cBhvr>
                                        <p:cTn id="78" dur="500"/>
                                        <p:tgtEl>
                                          <p:spTgt spid="46"/>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44"/>
                                        </p:tgtEl>
                                        <p:attrNameLst>
                                          <p:attrName>style.visibility</p:attrName>
                                        </p:attrNameLst>
                                      </p:cBhvr>
                                      <p:to>
                                        <p:strVal val="visible"/>
                                      </p:to>
                                    </p:set>
                                    <p:animEffect transition="in" filter="fade">
                                      <p:cBhvr>
                                        <p:cTn id="83" dur="500"/>
                                        <p:tgtEl>
                                          <p:spTgt spid="44"/>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fade">
                                      <p:cBhvr>
                                        <p:cTn id="88" dur="500"/>
                                        <p:tgtEl>
                                          <p:spTgt spid="5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fade">
                                      <p:cBhvr>
                                        <p:cTn id="93"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32" grpId="0" animBg="1"/>
      <p:bldP spid="33" grpId="0" animBg="1"/>
      <p:bldP spid="34" grpId="0"/>
      <p:bldP spid="35" grpId="0"/>
      <p:bldP spid="36" grpId="0"/>
      <p:bldP spid="43" grpId="0"/>
      <p:bldP spid="44" grpId="0"/>
      <p:bldP spid="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Group 60"/>
          <p:cNvGrpSpPr/>
          <p:nvPr/>
        </p:nvGrpSpPr>
        <p:grpSpPr>
          <a:xfrm>
            <a:off x="685802" y="3622504"/>
            <a:ext cx="1523061" cy="1315313"/>
            <a:chOff x="1833563" y="3470006"/>
            <a:chExt cx="1819275" cy="978062"/>
          </a:xfrm>
          <a:solidFill>
            <a:srgbClr val="00B050">
              <a:alpha val="42000"/>
            </a:srgbClr>
          </a:solidFill>
        </p:grpSpPr>
        <p:sp>
          <p:nvSpPr>
            <p:cNvPr id="62" name="Rectangle 61"/>
            <p:cNvSpPr/>
            <p:nvPr/>
          </p:nvSpPr>
          <p:spPr>
            <a:xfrm>
              <a:off x="1833563" y="3470006"/>
              <a:ext cx="1819275" cy="978062"/>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1895348" y="3485363"/>
              <a:ext cx="1559503" cy="228862"/>
            </a:xfrm>
            <a:prstGeom prst="rect">
              <a:avLst/>
            </a:prstGeom>
            <a:noFill/>
          </p:spPr>
          <p:txBody>
            <a:bodyPr wrap="square" rtlCol="0">
              <a:spAutoFit/>
            </a:bodyPr>
            <a:lstStyle/>
            <a:p>
              <a:r>
                <a:rPr lang="en-US" sz="1400" dirty="0" smtClean="0"/>
                <a:t>TR = $540</a:t>
              </a:r>
              <a:endParaRPr lang="en-US" sz="1400" dirty="0"/>
            </a:p>
          </p:txBody>
        </p:sp>
      </p:grpSp>
      <p:grpSp>
        <p:nvGrpSpPr>
          <p:cNvPr id="50" name="Group 49"/>
          <p:cNvGrpSpPr/>
          <p:nvPr/>
        </p:nvGrpSpPr>
        <p:grpSpPr>
          <a:xfrm>
            <a:off x="690706" y="3371143"/>
            <a:ext cx="1525880" cy="271272"/>
            <a:chOff x="1828800" y="3124200"/>
            <a:chExt cx="1827400" cy="326255"/>
          </a:xfrm>
        </p:grpSpPr>
        <p:sp>
          <p:nvSpPr>
            <p:cNvPr id="51" name="Rectangle 50"/>
            <p:cNvSpPr/>
            <p:nvPr/>
          </p:nvSpPr>
          <p:spPr>
            <a:xfrm>
              <a:off x="1828800" y="3124200"/>
              <a:ext cx="1819275" cy="304800"/>
            </a:xfrm>
            <a:prstGeom prst="rect">
              <a:avLst/>
            </a:prstGeom>
            <a:solidFill>
              <a:schemeClr val="accent2">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096697" y="3139670"/>
              <a:ext cx="1559503" cy="310785"/>
            </a:xfrm>
            <a:prstGeom prst="rect">
              <a:avLst/>
            </a:prstGeom>
            <a:noFill/>
          </p:spPr>
          <p:txBody>
            <a:bodyPr wrap="square" rtlCol="0">
              <a:spAutoFit/>
            </a:bodyPr>
            <a:lstStyle/>
            <a:p>
              <a:r>
                <a:rPr lang="en-US" sz="1400" dirty="0" smtClean="0"/>
                <a:t>Loss=90</a:t>
              </a:r>
              <a:endParaRPr lang="en-US" sz="1400" dirty="0"/>
            </a:p>
          </p:txBody>
        </p:sp>
      </p:grpSp>
      <p:grpSp>
        <p:nvGrpSpPr>
          <p:cNvPr id="58" name="Group 57"/>
          <p:cNvGrpSpPr/>
          <p:nvPr/>
        </p:nvGrpSpPr>
        <p:grpSpPr>
          <a:xfrm>
            <a:off x="685800" y="3364498"/>
            <a:ext cx="1526248" cy="536993"/>
            <a:chOff x="1837373" y="3153925"/>
            <a:chExt cx="1819274" cy="306114"/>
          </a:xfrm>
          <a:solidFill>
            <a:srgbClr val="FFC000">
              <a:alpha val="32000"/>
            </a:srgbClr>
          </a:solidFill>
        </p:grpSpPr>
        <p:sp>
          <p:nvSpPr>
            <p:cNvPr id="59" name="Rectangle 58"/>
            <p:cNvSpPr/>
            <p:nvPr/>
          </p:nvSpPr>
          <p:spPr>
            <a:xfrm>
              <a:off x="1837373" y="3155239"/>
              <a:ext cx="1819274" cy="3048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1843221" y="3153925"/>
              <a:ext cx="1559503" cy="181017"/>
            </a:xfrm>
            <a:prstGeom prst="rect">
              <a:avLst/>
            </a:prstGeom>
            <a:noFill/>
          </p:spPr>
          <p:txBody>
            <a:bodyPr wrap="square" rtlCol="0">
              <a:spAutoFit/>
            </a:bodyPr>
            <a:lstStyle/>
            <a:p>
              <a:r>
                <a:rPr lang="en-US" sz="1400" dirty="0" smtClean="0"/>
                <a:t>TFC=$180</a:t>
              </a:r>
              <a:endParaRPr lang="en-US" sz="1400" dirty="0"/>
            </a:p>
          </p:txBody>
        </p:sp>
      </p:grpSp>
      <p:sp>
        <p:nvSpPr>
          <p:cNvPr id="13" name="Rectangle 12"/>
          <p:cNvSpPr/>
          <p:nvPr/>
        </p:nvSpPr>
        <p:spPr>
          <a:xfrm>
            <a:off x="4208203" y="206514"/>
            <a:ext cx="4264309" cy="707886"/>
          </a:xfrm>
          <a:prstGeom prst="rect">
            <a:avLst/>
          </a:prstGeom>
        </p:spPr>
        <p:txBody>
          <a:bodyPr wrap="none">
            <a:spAutoFit/>
          </a:bodyPr>
          <a:lstStyle/>
          <a:p>
            <a:r>
              <a:rPr lang="en-US" sz="4000" dirty="0" smtClean="0">
                <a:solidFill>
                  <a:schemeClr val="bg1">
                    <a:lumMod val="50000"/>
                  </a:schemeClr>
                </a:solidFill>
                <a:latin typeface="+mn-lt"/>
              </a:rPr>
              <a:t>Short-run Decisions</a:t>
            </a:r>
            <a:endParaRPr lang="en-US" sz="4000" dirty="0">
              <a:solidFill>
                <a:schemeClr val="bg1">
                  <a:lumMod val="50000"/>
                </a:schemeClr>
              </a:solidFill>
              <a:latin typeface="+mn-lt"/>
            </a:endParaRPr>
          </a:p>
        </p:txBody>
      </p:sp>
      <p:sp>
        <p:nvSpPr>
          <p:cNvPr id="14" name="TextBox 13"/>
          <p:cNvSpPr txBox="1"/>
          <p:nvPr/>
        </p:nvSpPr>
        <p:spPr>
          <a:xfrm>
            <a:off x="4343400" y="3490015"/>
            <a:ext cx="762000" cy="240066"/>
          </a:xfrm>
          <a:prstGeom prst="rect">
            <a:avLst/>
          </a:prstGeom>
          <a:noFill/>
        </p:spPr>
        <p:txBody>
          <a:bodyPr wrap="square" rtlCol="0">
            <a:spAutoFit/>
          </a:bodyPr>
          <a:lstStyle/>
          <a:p>
            <a:pPr>
              <a:lnSpc>
                <a:spcPct val="80000"/>
              </a:lnSpc>
            </a:pPr>
            <a:r>
              <a:rPr lang="en-US" sz="1200" dirty="0" smtClean="0">
                <a:solidFill>
                  <a:prstClr val="black"/>
                </a:solidFill>
              </a:rPr>
              <a:t>D=MR</a:t>
            </a:r>
            <a:endParaRPr lang="en-US" sz="1200" baseline="-25000" dirty="0" smtClean="0">
              <a:solidFill>
                <a:prstClr val="black"/>
              </a:solidFill>
            </a:endParaRPr>
          </a:p>
        </p:txBody>
      </p:sp>
      <p:sp>
        <p:nvSpPr>
          <p:cNvPr id="15" name="Straight Connector 14"/>
          <p:cNvSpPr/>
          <p:nvPr/>
        </p:nvSpPr>
        <p:spPr>
          <a:xfrm rot="5400000" flipH="1" flipV="1">
            <a:off x="2514599" y="3109016"/>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8" name="Straight Connector 17"/>
          <p:cNvSpPr/>
          <p:nvPr/>
        </p:nvSpPr>
        <p:spPr>
          <a:xfrm>
            <a:off x="685800" y="3618412"/>
            <a:ext cx="36576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9" name="TextBox 18"/>
          <p:cNvSpPr txBox="1"/>
          <p:nvPr/>
        </p:nvSpPr>
        <p:spPr>
          <a:xfrm>
            <a:off x="304800" y="3490015"/>
            <a:ext cx="381000" cy="243785"/>
          </a:xfrm>
          <a:prstGeom prst="rect">
            <a:avLst/>
          </a:prstGeom>
          <a:noFill/>
        </p:spPr>
        <p:txBody>
          <a:bodyPr wrap="square" rtlCol="0">
            <a:spAutoFit/>
          </a:bodyPr>
          <a:lstStyle/>
          <a:p>
            <a:pPr>
              <a:lnSpc>
                <a:spcPct val="80000"/>
              </a:lnSpc>
            </a:pPr>
            <a:r>
              <a:rPr lang="en-US" sz="1200" dirty="0" smtClean="0">
                <a:solidFill>
                  <a:prstClr val="black"/>
                </a:solidFill>
              </a:rPr>
              <a:t>$6</a:t>
            </a:r>
            <a:endParaRPr lang="en-US" sz="1200" baseline="-25000" dirty="0" smtClean="0">
              <a:solidFill>
                <a:prstClr val="black"/>
              </a:solidFill>
            </a:endParaRPr>
          </a:p>
        </p:txBody>
      </p:sp>
      <p:sp>
        <p:nvSpPr>
          <p:cNvPr id="20" name="Straight Connector 19"/>
          <p:cNvSpPr/>
          <p:nvPr/>
        </p:nvSpPr>
        <p:spPr>
          <a:xfrm rot="5400000" flipH="1" flipV="1">
            <a:off x="-723901" y="3528116"/>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21" name="Freeform 20"/>
          <p:cNvSpPr/>
          <p:nvPr/>
        </p:nvSpPr>
        <p:spPr>
          <a:xfrm>
            <a:off x="1352550" y="2194615"/>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2" name="Freeform 21"/>
          <p:cNvSpPr/>
          <p:nvPr/>
        </p:nvSpPr>
        <p:spPr>
          <a:xfrm>
            <a:off x="971550" y="2728015"/>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3" name="Freeform 22"/>
          <p:cNvSpPr/>
          <p:nvPr/>
        </p:nvSpPr>
        <p:spPr>
          <a:xfrm>
            <a:off x="838200" y="2575615"/>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4" name="TextBox 23"/>
          <p:cNvSpPr txBox="1"/>
          <p:nvPr/>
        </p:nvSpPr>
        <p:spPr>
          <a:xfrm>
            <a:off x="2819400" y="2347015"/>
            <a:ext cx="457200" cy="240066"/>
          </a:xfrm>
          <a:prstGeom prst="rect">
            <a:avLst/>
          </a:prstGeom>
          <a:noFill/>
        </p:spPr>
        <p:txBody>
          <a:bodyPr wrap="square" rtlCol="0">
            <a:spAutoFit/>
          </a:bodyPr>
          <a:lstStyle/>
          <a:p>
            <a:pPr>
              <a:lnSpc>
                <a:spcPct val="80000"/>
              </a:lnSpc>
            </a:pPr>
            <a:r>
              <a:rPr lang="en-US" sz="1200" dirty="0" smtClean="0">
                <a:solidFill>
                  <a:prstClr val="black"/>
                </a:solidFill>
              </a:rPr>
              <a:t>MC</a:t>
            </a:r>
            <a:endParaRPr lang="en-US" sz="1200" baseline="-25000" dirty="0" smtClean="0">
              <a:solidFill>
                <a:prstClr val="black"/>
              </a:solidFill>
            </a:endParaRPr>
          </a:p>
        </p:txBody>
      </p:sp>
      <p:sp>
        <p:nvSpPr>
          <p:cNvPr id="25" name="TextBox 24"/>
          <p:cNvSpPr txBox="1"/>
          <p:nvPr/>
        </p:nvSpPr>
        <p:spPr>
          <a:xfrm>
            <a:off x="3733800" y="2347015"/>
            <a:ext cx="609600" cy="243785"/>
          </a:xfrm>
          <a:prstGeom prst="rect">
            <a:avLst/>
          </a:prstGeom>
          <a:noFill/>
        </p:spPr>
        <p:txBody>
          <a:bodyPr wrap="square" rtlCol="0">
            <a:spAutoFit/>
          </a:bodyPr>
          <a:lstStyle/>
          <a:p>
            <a:pPr>
              <a:lnSpc>
                <a:spcPct val="80000"/>
              </a:lnSpc>
            </a:pPr>
            <a:r>
              <a:rPr lang="en-US" sz="1200" dirty="0" smtClean="0">
                <a:solidFill>
                  <a:prstClr val="black"/>
                </a:solidFill>
              </a:rPr>
              <a:t>ATC</a:t>
            </a:r>
            <a:endParaRPr lang="en-US" sz="1200" baseline="-25000" dirty="0" smtClean="0">
              <a:solidFill>
                <a:prstClr val="black"/>
              </a:solidFill>
            </a:endParaRPr>
          </a:p>
        </p:txBody>
      </p:sp>
      <p:sp>
        <p:nvSpPr>
          <p:cNvPr id="26" name="TextBox 25"/>
          <p:cNvSpPr txBox="1"/>
          <p:nvPr/>
        </p:nvSpPr>
        <p:spPr>
          <a:xfrm>
            <a:off x="3276600" y="2956616"/>
            <a:ext cx="609600" cy="240066"/>
          </a:xfrm>
          <a:prstGeom prst="rect">
            <a:avLst/>
          </a:prstGeom>
          <a:noFill/>
        </p:spPr>
        <p:txBody>
          <a:bodyPr wrap="square" rtlCol="0">
            <a:spAutoFit/>
          </a:bodyPr>
          <a:lstStyle/>
          <a:p>
            <a:pPr>
              <a:lnSpc>
                <a:spcPct val="80000"/>
              </a:lnSpc>
            </a:pPr>
            <a:r>
              <a:rPr lang="en-US" sz="1200" dirty="0" smtClean="0">
                <a:solidFill>
                  <a:prstClr val="black"/>
                </a:solidFill>
              </a:rPr>
              <a:t>AVC</a:t>
            </a:r>
            <a:endParaRPr lang="en-US" sz="1200" baseline="-25000" dirty="0" smtClean="0">
              <a:solidFill>
                <a:prstClr val="black"/>
              </a:solidFill>
            </a:endParaRPr>
          </a:p>
        </p:txBody>
      </p:sp>
      <p:sp>
        <p:nvSpPr>
          <p:cNvPr id="27" name="TextBox 26"/>
          <p:cNvSpPr txBox="1"/>
          <p:nvPr/>
        </p:nvSpPr>
        <p:spPr>
          <a:xfrm>
            <a:off x="4114800" y="4937815"/>
            <a:ext cx="381000" cy="243785"/>
          </a:xfrm>
          <a:prstGeom prst="rect">
            <a:avLst/>
          </a:prstGeom>
          <a:noFill/>
        </p:spPr>
        <p:txBody>
          <a:bodyPr wrap="square" rtlCol="0">
            <a:spAutoFit/>
          </a:bodyPr>
          <a:lstStyle/>
          <a:p>
            <a:pPr>
              <a:lnSpc>
                <a:spcPct val="80000"/>
              </a:lnSpc>
            </a:pPr>
            <a:r>
              <a:rPr lang="en-US" sz="1200" dirty="0" smtClean="0">
                <a:solidFill>
                  <a:prstClr val="black"/>
                </a:solidFill>
              </a:rPr>
              <a:t>Q</a:t>
            </a:r>
            <a:endParaRPr lang="en-US" sz="1200" baseline="-25000" dirty="0" smtClean="0">
              <a:solidFill>
                <a:prstClr val="black"/>
              </a:solidFill>
            </a:endParaRPr>
          </a:p>
        </p:txBody>
      </p:sp>
      <p:sp>
        <p:nvSpPr>
          <p:cNvPr id="28" name="TextBox 27"/>
          <p:cNvSpPr txBox="1"/>
          <p:nvPr/>
        </p:nvSpPr>
        <p:spPr>
          <a:xfrm>
            <a:off x="381000" y="2118415"/>
            <a:ext cx="304800" cy="243785"/>
          </a:xfrm>
          <a:prstGeom prst="rect">
            <a:avLst/>
          </a:prstGeom>
          <a:noFill/>
        </p:spPr>
        <p:txBody>
          <a:bodyPr wrap="square" rtlCol="0">
            <a:spAutoFit/>
          </a:bodyPr>
          <a:lstStyle/>
          <a:p>
            <a:pPr>
              <a:lnSpc>
                <a:spcPct val="80000"/>
              </a:lnSpc>
            </a:pPr>
            <a:r>
              <a:rPr lang="en-US" sz="1200" dirty="0" smtClean="0">
                <a:solidFill>
                  <a:prstClr val="black"/>
                </a:solidFill>
              </a:rPr>
              <a:t>$</a:t>
            </a:r>
            <a:endParaRPr lang="en-US" sz="1200" baseline="-25000" dirty="0" smtClean="0">
              <a:solidFill>
                <a:prstClr val="black"/>
              </a:solidFill>
            </a:endParaRPr>
          </a:p>
        </p:txBody>
      </p:sp>
      <p:grpSp>
        <p:nvGrpSpPr>
          <p:cNvPr id="2" name="Group 1"/>
          <p:cNvGrpSpPr/>
          <p:nvPr/>
        </p:nvGrpSpPr>
        <p:grpSpPr>
          <a:xfrm>
            <a:off x="2057400" y="3374191"/>
            <a:ext cx="423863" cy="1803690"/>
            <a:chOff x="2047875" y="2855976"/>
            <a:chExt cx="423863" cy="1803690"/>
          </a:xfrm>
        </p:grpSpPr>
        <p:cxnSp>
          <p:nvCxnSpPr>
            <p:cNvPr id="30" name="Straight Connector 29"/>
            <p:cNvCxnSpPr/>
            <p:nvPr/>
          </p:nvCxnSpPr>
          <p:spPr>
            <a:xfrm flipV="1">
              <a:off x="2200275" y="2855976"/>
              <a:ext cx="0" cy="156362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047875" y="4419600"/>
              <a:ext cx="423863" cy="240066"/>
            </a:xfrm>
            <a:prstGeom prst="rect">
              <a:avLst/>
            </a:prstGeom>
            <a:noFill/>
          </p:spPr>
          <p:txBody>
            <a:bodyPr wrap="square" rtlCol="0">
              <a:spAutoFit/>
            </a:bodyPr>
            <a:lstStyle/>
            <a:p>
              <a:pPr>
                <a:lnSpc>
                  <a:spcPct val="80000"/>
                </a:lnSpc>
              </a:pPr>
              <a:r>
                <a:rPr lang="en-US" sz="1200" dirty="0">
                  <a:solidFill>
                    <a:prstClr val="black"/>
                  </a:solidFill>
                </a:rPr>
                <a:t>9</a:t>
              </a:r>
              <a:r>
                <a:rPr lang="en-US" sz="1200" dirty="0" smtClean="0">
                  <a:solidFill>
                    <a:prstClr val="black"/>
                  </a:solidFill>
                </a:rPr>
                <a:t>0</a:t>
              </a:r>
              <a:endParaRPr lang="en-US" sz="1200" baseline="-25000" dirty="0" smtClean="0">
                <a:solidFill>
                  <a:prstClr val="black"/>
                </a:solidFill>
              </a:endParaRPr>
            </a:p>
          </p:txBody>
        </p:sp>
      </p:grpSp>
      <p:grpSp>
        <p:nvGrpSpPr>
          <p:cNvPr id="11" name="Group 10"/>
          <p:cNvGrpSpPr/>
          <p:nvPr/>
        </p:nvGrpSpPr>
        <p:grpSpPr>
          <a:xfrm>
            <a:off x="304800" y="3794815"/>
            <a:ext cx="1909764" cy="243785"/>
            <a:chOff x="304800" y="3276600"/>
            <a:chExt cx="1909764" cy="243785"/>
          </a:xfrm>
        </p:grpSpPr>
        <p:sp>
          <p:nvSpPr>
            <p:cNvPr id="17" name="TextBox 16"/>
            <p:cNvSpPr txBox="1"/>
            <p:nvPr/>
          </p:nvSpPr>
          <p:spPr>
            <a:xfrm>
              <a:off x="304800" y="3276600"/>
              <a:ext cx="381000" cy="243785"/>
            </a:xfrm>
            <a:prstGeom prst="rect">
              <a:avLst/>
            </a:prstGeom>
            <a:noFill/>
          </p:spPr>
          <p:txBody>
            <a:bodyPr wrap="square" rtlCol="0">
              <a:spAutoFit/>
            </a:bodyPr>
            <a:lstStyle/>
            <a:p>
              <a:pPr>
                <a:lnSpc>
                  <a:spcPct val="80000"/>
                </a:lnSpc>
              </a:pPr>
              <a:r>
                <a:rPr lang="en-US" sz="1200" dirty="0" smtClean="0">
                  <a:solidFill>
                    <a:prstClr val="black"/>
                  </a:solidFill>
                </a:rPr>
                <a:t>$5</a:t>
              </a:r>
              <a:endParaRPr lang="en-US" sz="1200" baseline="-25000" dirty="0" smtClean="0">
                <a:solidFill>
                  <a:prstClr val="black"/>
                </a:solidFill>
              </a:endParaRPr>
            </a:p>
          </p:txBody>
        </p:sp>
        <p:sp>
          <p:nvSpPr>
            <p:cNvPr id="33" name="Straight Connector 32"/>
            <p:cNvSpPr/>
            <p:nvPr/>
          </p:nvSpPr>
          <p:spPr>
            <a:xfrm>
              <a:off x="695325" y="3383280"/>
              <a:ext cx="1519239"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grpSp>
      <p:sp>
        <p:nvSpPr>
          <p:cNvPr id="35" name="TextBox 34"/>
          <p:cNvSpPr txBox="1"/>
          <p:nvPr/>
        </p:nvSpPr>
        <p:spPr>
          <a:xfrm>
            <a:off x="5638800" y="2667000"/>
            <a:ext cx="1394868" cy="400110"/>
          </a:xfrm>
          <a:prstGeom prst="rect">
            <a:avLst/>
          </a:prstGeom>
          <a:noFill/>
        </p:spPr>
        <p:txBody>
          <a:bodyPr wrap="square" rtlCol="0">
            <a:spAutoFit/>
          </a:bodyPr>
          <a:lstStyle/>
          <a:p>
            <a:r>
              <a:rPr lang="en-US" sz="2000" dirty="0" smtClean="0">
                <a:latin typeface="+mn-lt"/>
              </a:rPr>
              <a:t>Total Cost</a:t>
            </a:r>
            <a:endParaRPr lang="en-US" sz="2000" dirty="0">
              <a:latin typeface="+mn-lt"/>
            </a:endParaRPr>
          </a:p>
        </p:txBody>
      </p:sp>
      <p:grpSp>
        <p:nvGrpSpPr>
          <p:cNvPr id="9" name="Group 8"/>
          <p:cNvGrpSpPr/>
          <p:nvPr/>
        </p:nvGrpSpPr>
        <p:grpSpPr>
          <a:xfrm>
            <a:off x="5181600" y="1600200"/>
            <a:ext cx="3809999" cy="403470"/>
            <a:chOff x="5181600" y="1600200"/>
            <a:chExt cx="3809999" cy="403470"/>
          </a:xfrm>
        </p:grpSpPr>
        <p:sp>
          <p:nvSpPr>
            <p:cNvPr id="34" name="TextBox 33"/>
            <p:cNvSpPr txBox="1"/>
            <p:nvPr/>
          </p:nvSpPr>
          <p:spPr>
            <a:xfrm>
              <a:off x="5181600" y="1600200"/>
              <a:ext cx="1676400" cy="400110"/>
            </a:xfrm>
            <a:prstGeom prst="rect">
              <a:avLst/>
            </a:prstGeom>
            <a:noFill/>
          </p:spPr>
          <p:txBody>
            <a:bodyPr wrap="square" rtlCol="0">
              <a:spAutoFit/>
            </a:bodyPr>
            <a:lstStyle/>
            <a:p>
              <a:r>
                <a:rPr lang="en-US" sz="2000" dirty="0" smtClean="0">
                  <a:latin typeface="+mn-lt"/>
                </a:rPr>
                <a:t>Total Revenue</a:t>
              </a:r>
              <a:endParaRPr lang="en-US" sz="2000" dirty="0">
                <a:latin typeface="+mn-lt"/>
              </a:endParaRPr>
            </a:p>
          </p:txBody>
        </p:sp>
        <p:sp>
          <p:nvSpPr>
            <p:cNvPr id="36" name="TextBox 35"/>
            <p:cNvSpPr txBox="1"/>
            <p:nvPr/>
          </p:nvSpPr>
          <p:spPr>
            <a:xfrm>
              <a:off x="7278956" y="1603560"/>
              <a:ext cx="1712643" cy="400110"/>
            </a:xfrm>
            <a:prstGeom prst="rect">
              <a:avLst/>
            </a:prstGeom>
            <a:noFill/>
          </p:spPr>
          <p:txBody>
            <a:bodyPr wrap="square" rtlCol="0">
              <a:spAutoFit/>
            </a:bodyPr>
            <a:lstStyle/>
            <a:p>
              <a:r>
                <a:rPr lang="en-US" sz="2000" dirty="0" smtClean="0">
                  <a:latin typeface="+mn-lt"/>
                </a:rPr>
                <a:t>$6 </a:t>
              </a:r>
              <a:r>
                <a:rPr lang="en-US" sz="2000" dirty="0" smtClean="0">
                  <a:latin typeface="+mn-lt"/>
                  <a:cs typeface="Arial" pitchFamily="34" charset="0"/>
                </a:rPr>
                <a:t>•</a:t>
              </a:r>
              <a:r>
                <a:rPr lang="en-US" sz="2000" dirty="0" smtClean="0">
                  <a:latin typeface="+mn-lt"/>
                </a:rPr>
                <a:t> 90 = $540</a:t>
              </a:r>
              <a:endParaRPr lang="en-US" sz="2000" dirty="0">
                <a:latin typeface="+mn-lt"/>
              </a:endParaRPr>
            </a:p>
          </p:txBody>
        </p:sp>
      </p:grpSp>
      <p:grpSp>
        <p:nvGrpSpPr>
          <p:cNvPr id="37" name="Group 36"/>
          <p:cNvGrpSpPr/>
          <p:nvPr/>
        </p:nvGrpSpPr>
        <p:grpSpPr>
          <a:xfrm>
            <a:off x="6629400" y="1959116"/>
            <a:ext cx="2362200" cy="408010"/>
            <a:chOff x="6324600" y="5269468"/>
            <a:chExt cx="2133600" cy="602614"/>
          </a:xfrm>
        </p:grpSpPr>
        <p:sp>
          <p:nvSpPr>
            <p:cNvPr id="38" name="TextBox 37"/>
            <p:cNvSpPr txBox="1"/>
            <p:nvPr/>
          </p:nvSpPr>
          <p:spPr>
            <a:xfrm>
              <a:off x="6324600" y="5281136"/>
              <a:ext cx="798244" cy="590946"/>
            </a:xfrm>
            <a:prstGeom prst="rect">
              <a:avLst/>
            </a:prstGeom>
            <a:noFill/>
          </p:spPr>
          <p:txBody>
            <a:bodyPr wrap="square" rtlCol="0">
              <a:spAutoFit/>
            </a:bodyPr>
            <a:lstStyle/>
            <a:p>
              <a:r>
                <a:rPr lang="en-US" sz="2000" dirty="0" smtClean="0">
                  <a:latin typeface="+mn-lt"/>
                </a:rPr>
                <a:t>TVC</a:t>
              </a:r>
              <a:endParaRPr lang="en-US" sz="2000" dirty="0">
                <a:latin typeface="+mn-lt"/>
              </a:endParaRPr>
            </a:p>
          </p:txBody>
        </p:sp>
        <p:sp>
          <p:nvSpPr>
            <p:cNvPr id="39" name="TextBox 38"/>
            <p:cNvSpPr txBox="1"/>
            <p:nvPr/>
          </p:nvSpPr>
          <p:spPr>
            <a:xfrm>
              <a:off x="6745556" y="5269468"/>
              <a:ext cx="1712644" cy="590946"/>
            </a:xfrm>
            <a:prstGeom prst="rect">
              <a:avLst/>
            </a:prstGeom>
            <a:noFill/>
          </p:spPr>
          <p:txBody>
            <a:bodyPr wrap="square" rtlCol="0">
              <a:spAutoFit/>
            </a:bodyPr>
            <a:lstStyle/>
            <a:p>
              <a:r>
                <a:rPr lang="en-US" sz="2000" dirty="0" smtClean="0">
                  <a:latin typeface="+mn-lt"/>
                </a:rPr>
                <a:t>= $5</a:t>
              </a:r>
              <a:r>
                <a:rPr lang="en-US" sz="2000" dirty="0">
                  <a:latin typeface="+mn-lt"/>
                </a:rPr>
                <a:t> • </a:t>
              </a:r>
              <a:r>
                <a:rPr lang="en-US" sz="2000" dirty="0" smtClean="0">
                  <a:latin typeface="+mn-lt"/>
                </a:rPr>
                <a:t>90 = $450</a:t>
              </a:r>
              <a:endParaRPr lang="en-US" sz="2000" dirty="0">
                <a:latin typeface="+mn-lt"/>
              </a:endParaRPr>
            </a:p>
          </p:txBody>
        </p:sp>
      </p:grpSp>
      <p:grpSp>
        <p:nvGrpSpPr>
          <p:cNvPr id="40" name="Group 39"/>
          <p:cNvGrpSpPr/>
          <p:nvPr/>
        </p:nvGrpSpPr>
        <p:grpSpPr>
          <a:xfrm>
            <a:off x="6650119" y="2343087"/>
            <a:ext cx="2417681" cy="707886"/>
            <a:chOff x="6365297" y="5650468"/>
            <a:chExt cx="2092903" cy="1052052"/>
          </a:xfrm>
        </p:grpSpPr>
        <p:sp>
          <p:nvSpPr>
            <p:cNvPr id="41" name="TextBox 40"/>
            <p:cNvSpPr txBox="1"/>
            <p:nvPr/>
          </p:nvSpPr>
          <p:spPr>
            <a:xfrm>
              <a:off x="6365297" y="5650468"/>
              <a:ext cx="681347" cy="594639"/>
            </a:xfrm>
            <a:prstGeom prst="rect">
              <a:avLst/>
            </a:prstGeom>
            <a:noFill/>
          </p:spPr>
          <p:txBody>
            <a:bodyPr wrap="square" rtlCol="0">
              <a:spAutoFit/>
            </a:bodyPr>
            <a:lstStyle/>
            <a:p>
              <a:r>
                <a:rPr lang="en-US" sz="2000" dirty="0" smtClean="0">
                  <a:latin typeface="+mn-lt"/>
                </a:rPr>
                <a:t>TFC</a:t>
              </a:r>
              <a:endParaRPr lang="en-US" sz="2000" dirty="0">
                <a:latin typeface="+mn-lt"/>
              </a:endParaRPr>
            </a:p>
          </p:txBody>
        </p:sp>
        <p:sp>
          <p:nvSpPr>
            <p:cNvPr id="42" name="TextBox 41"/>
            <p:cNvSpPr txBox="1"/>
            <p:nvPr/>
          </p:nvSpPr>
          <p:spPr>
            <a:xfrm>
              <a:off x="6745556" y="5650468"/>
              <a:ext cx="1712644" cy="1052052"/>
            </a:xfrm>
            <a:prstGeom prst="rect">
              <a:avLst/>
            </a:prstGeom>
            <a:noFill/>
          </p:spPr>
          <p:txBody>
            <a:bodyPr wrap="square" rtlCol="0">
              <a:spAutoFit/>
            </a:bodyPr>
            <a:lstStyle/>
            <a:p>
              <a:r>
                <a:rPr lang="en-US" sz="2000" dirty="0" smtClean="0">
                  <a:latin typeface="+mn-lt"/>
                </a:rPr>
                <a:t>= $2</a:t>
              </a:r>
              <a:r>
                <a:rPr lang="en-US" sz="2000" dirty="0">
                  <a:latin typeface="+mn-lt"/>
                </a:rPr>
                <a:t> </a:t>
              </a:r>
              <a:r>
                <a:rPr lang="en-US" sz="2000" dirty="0">
                  <a:latin typeface="+mn-lt"/>
                  <a:cs typeface="Arial" pitchFamily="34" charset="0"/>
                </a:rPr>
                <a:t>•</a:t>
              </a:r>
              <a:r>
                <a:rPr lang="en-US" sz="2000" dirty="0">
                  <a:latin typeface="+mn-lt"/>
                </a:rPr>
                <a:t> </a:t>
              </a:r>
              <a:r>
                <a:rPr lang="en-US" sz="2000" dirty="0" smtClean="0">
                  <a:latin typeface="+mn-lt"/>
                </a:rPr>
                <a:t>90 = $180</a:t>
              </a:r>
              <a:endParaRPr lang="en-US" sz="2000" dirty="0">
                <a:latin typeface="+mn-lt"/>
              </a:endParaRPr>
            </a:p>
          </p:txBody>
        </p:sp>
      </p:grpSp>
      <p:sp>
        <p:nvSpPr>
          <p:cNvPr id="43" name="TextBox 42"/>
          <p:cNvSpPr txBox="1"/>
          <p:nvPr/>
        </p:nvSpPr>
        <p:spPr>
          <a:xfrm>
            <a:off x="7278956" y="2678668"/>
            <a:ext cx="1712644" cy="400110"/>
          </a:xfrm>
          <a:prstGeom prst="rect">
            <a:avLst/>
          </a:prstGeom>
          <a:noFill/>
        </p:spPr>
        <p:txBody>
          <a:bodyPr wrap="square" rtlCol="0">
            <a:spAutoFit/>
          </a:bodyPr>
          <a:lstStyle/>
          <a:p>
            <a:r>
              <a:rPr lang="en-US" sz="2000" dirty="0" smtClean="0">
                <a:latin typeface="+mn-lt"/>
              </a:rPr>
              <a:t>$7</a:t>
            </a:r>
            <a:r>
              <a:rPr lang="en-US" sz="2000" dirty="0">
                <a:latin typeface="+mn-lt"/>
              </a:rPr>
              <a:t> </a:t>
            </a:r>
            <a:r>
              <a:rPr lang="en-US" sz="2000" dirty="0">
                <a:latin typeface="+mn-lt"/>
                <a:cs typeface="Arial" pitchFamily="34" charset="0"/>
              </a:rPr>
              <a:t>•</a:t>
            </a:r>
            <a:r>
              <a:rPr lang="en-US" sz="2000" dirty="0">
                <a:latin typeface="+mn-lt"/>
              </a:rPr>
              <a:t> </a:t>
            </a:r>
            <a:r>
              <a:rPr lang="en-US" sz="2000" dirty="0" smtClean="0">
                <a:latin typeface="+mn-lt"/>
              </a:rPr>
              <a:t>90 = $630</a:t>
            </a:r>
            <a:endParaRPr lang="en-US" sz="2000" dirty="0">
              <a:latin typeface="+mn-lt"/>
            </a:endParaRPr>
          </a:p>
        </p:txBody>
      </p:sp>
      <p:grpSp>
        <p:nvGrpSpPr>
          <p:cNvPr id="16" name="Group 15"/>
          <p:cNvGrpSpPr/>
          <p:nvPr/>
        </p:nvGrpSpPr>
        <p:grpSpPr>
          <a:xfrm>
            <a:off x="5181600" y="3078778"/>
            <a:ext cx="3922444" cy="411778"/>
            <a:chOff x="5181600" y="3078778"/>
            <a:chExt cx="3922444" cy="411778"/>
          </a:xfrm>
        </p:grpSpPr>
        <p:sp>
          <p:nvSpPr>
            <p:cNvPr id="44" name="TextBox 43"/>
            <p:cNvSpPr txBox="1"/>
            <p:nvPr/>
          </p:nvSpPr>
          <p:spPr>
            <a:xfrm>
              <a:off x="5181600" y="3078778"/>
              <a:ext cx="1905000" cy="400110"/>
            </a:xfrm>
            <a:prstGeom prst="rect">
              <a:avLst/>
            </a:prstGeom>
            <a:noFill/>
          </p:spPr>
          <p:txBody>
            <a:bodyPr wrap="square" rtlCol="0">
              <a:spAutoFit/>
            </a:bodyPr>
            <a:lstStyle/>
            <a:p>
              <a:r>
                <a:rPr lang="en-US" sz="2000" dirty="0" smtClean="0">
                  <a:latin typeface="+mn-lt"/>
                </a:rPr>
                <a:t>Economic Loss</a:t>
              </a:r>
              <a:endParaRPr lang="en-US" sz="2000" dirty="0">
                <a:latin typeface="+mn-lt"/>
              </a:endParaRPr>
            </a:p>
          </p:txBody>
        </p:sp>
        <p:sp>
          <p:nvSpPr>
            <p:cNvPr id="45" name="TextBox 44"/>
            <p:cNvSpPr txBox="1"/>
            <p:nvPr/>
          </p:nvSpPr>
          <p:spPr>
            <a:xfrm>
              <a:off x="8382000" y="3090446"/>
              <a:ext cx="722044" cy="400110"/>
            </a:xfrm>
            <a:prstGeom prst="rect">
              <a:avLst/>
            </a:prstGeom>
            <a:noFill/>
          </p:spPr>
          <p:txBody>
            <a:bodyPr wrap="square" rtlCol="0">
              <a:spAutoFit/>
            </a:bodyPr>
            <a:lstStyle/>
            <a:p>
              <a:r>
                <a:rPr lang="en-US" sz="2000" dirty="0" smtClean="0">
                  <a:latin typeface="+mn-lt"/>
                </a:rPr>
                <a:t>$</a:t>
              </a:r>
              <a:r>
                <a:rPr lang="en-US" sz="2000" dirty="0">
                  <a:latin typeface="+mn-lt"/>
                </a:rPr>
                <a:t>9</a:t>
              </a:r>
              <a:r>
                <a:rPr lang="en-US" sz="2000" dirty="0" smtClean="0">
                  <a:latin typeface="+mn-lt"/>
                </a:rPr>
                <a:t>0</a:t>
              </a:r>
              <a:endParaRPr lang="en-US" sz="2000" dirty="0">
                <a:latin typeface="+mn-lt"/>
              </a:endParaRPr>
            </a:p>
          </p:txBody>
        </p:sp>
      </p:grpSp>
      <p:cxnSp>
        <p:nvCxnSpPr>
          <p:cNvPr id="46" name="Straight Connector 45"/>
          <p:cNvCxnSpPr/>
          <p:nvPr/>
        </p:nvCxnSpPr>
        <p:spPr>
          <a:xfrm>
            <a:off x="7229475" y="3048000"/>
            <a:ext cx="168592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690565" y="3913687"/>
            <a:ext cx="1516063" cy="1024128"/>
            <a:chOff x="1828800" y="3470007"/>
            <a:chExt cx="1819275" cy="990600"/>
          </a:xfrm>
        </p:grpSpPr>
        <p:sp>
          <p:nvSpPr>
            <p:cNvPr id="54" name="Rectangle 53"/>
            <p:cNvSpPr/>
            <p:nvPr/>
          </p:nvSpPr>
          <p:spPr>
            <a:xfrm>
              <a:off x="1828800" y="3470007"/>
              <a:ext cx="1819275" cy="990600"/>
            </a:xfrm>
            <a:prstGeom prst="rect">
              <a:avLst/>
            </a:prstGeom>
            <a:solidFill>
              <a:schemeClr val="accent6">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1920670" y="3496537"/>
              <a:ext cx="1559503" cy="307777"/>
            </a:xfrm>
            <a:prstGeom prst="rect">
              <a:avLst/>
            </a:prstGeom>
            <a:noFill/>
          </p:spPr>
          <p:txBody>
            <a:bodyPr wrap="square" rtlCol="0">
              <a:spAutoFit/>
            </a:bodyPr>
            <a:lstStyle/>
            <a:p>
              <a:r>
                <a:rPr lang="en-US" sz="1400" dirty="0" smtClean="0"/>
                <a:t>TVC = $450</a:t>
              </a:r>
              <a:endParaRPr lang="en-US" sz="1400" dirty="0"/>
            </a:p>
          </p:txBody>
        </p:sp>
      </p:grpSp>
      <p:grpSp>
        <p:nvGrpSpPr>
          <p:cNvPr id="12" name="Group 11"/>
          <p:cNvGrpSpPr/>
          <p:nvPr/>
        </p:nvGrpSpPr>
        <p:grpSpPr>
          <a:xfrm>
            <a:off x="295274" y="3261415"/>
            <a:ext cx="1909765" cy="243785"/>
            <a:chOff x="295274" y="2743200"/>
            <a:chExt cx="1909765" cy="243785"/>
          </a:xfrm>
        </p:grpSpPr>
        <p:sp>
          <p:nvSpPr>
            <p:cNvPr id="68" name="Straight Connector 67"/>
            <p:cNvSpPr/>
            <p:nvPr/>
          </p:nvSpPr>
          <p:spPr>
            <a:xfrm>
              <a:off x="685800" y="2852928"/>
              <a:ext cx="1519239"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57" name="TextBox 56"/>
            <p:cNvSpPr txBox="1"/>
            <p:nvPr/>
          </p:nvSpPr>
          <p:spPr>
            <a:xfrm>
              <a:off x="295274" y="2743200"/>
              <a:ext cx="381000" cy="243785"/>
            </a:xfrm>
            <a:prstGeom prst="rect">
              <a:avLst/>
            </a:prstGeom>
            <a:noFill/>
          </p:spPr>
          <p:txBody>
            <a:bodyPr wrap="square" rtlCol="0">
              <a:spAutoFit/>
            </a:bodyPr>
            <a:lstStyle/>
            <a:p>
              <a:pPr>
                <a:lnSpc>
                  <a:spcPct val="80000"/>
                </a:lnSpc>
              </a:pPr>
              <a:r>
                <a:rPr lang="en-US" sz="1200" dirty="0" smtClean="0">
                  <a:solidFill>
                    <a:prstClr val="black"/>
                  </a:solidFill>
                </a:rPr>
                <a:t>$7</a:t>
              </a:r>
              <a:endParaRPr lang="en-US" sz="1200" baseline="-25000" dirty="0" smtClean="0">
                <a:solidFill>
                  <a:prstClr val="black"/>
                </a:solidFill>
              </a:endParaRPr>
            </a:p>
          </p:txBody>
        </p:sp>
      </p:grpSp>
      <p:sp>
        <p:nvSpPr>
          <p:cNvPr id="56" name="TextBox 55"/>
          <p:cNvSpPr txBox="1"/>
          <p:nvPr/>
        </p:nvSpPr>
        <p:spPr>
          <a:xfrm>
            <a:off x="1143000" y="1229380"/>
            <a:ext cx="2590800" cy="523220"/>
          </a:xfrm>
          <a:prstGeom prst="rect">
            <a:avLst/>
          </a:prstGeom>
          <a:noFill/>
        </p:spPr>
        <p:txBody>
          <a:bodyPr wrap="square" rtlCol="0">
            <a:spAutoFit/>
          </a:bodyPr>
          <a:lstStyle/>
          <a:p>
            <a:r>
              <a:rPr lang="en-US" sz="2800" dirty="0" smtClean="0">
                <a:latin typeface="+mn-lt"/>
              </a:rPr>
              <a:t>Single Firm</a:t>
            </a:r>
            <a:endParaRPr lang="en-US" sz="2800" dirty="0">
              <a:latin typeface="+mn-lt"/>
            </a:endParaRPr>
          </a:p>
        </p:txBody>
      </p:sp>
    </p:spTree>
    <p:extLst>
      <p:ext uri="{BB962C8B-B14F-4D97-AF65-F5344CB8AC3E}">
        <p14:creationId xmlns:p14="http://schemas.microsoft.com/office/powerpoint/2010/main" val="291278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fade">
                                      <p:cBhvr>
                                        <p:cTn id="17" dur="500"/>
                                        <p:tgtEl>
                                          <p:spTgt spid="61"/>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right)">
                                      <p:cBhvr>
                                        <p:cTn id="26" dur="500"/>
                                        <p:tgtEl>
                                          <p:spTgt spid="11"/>
                                        </p:tgtEl>
                                      </p:cBhvr>
                                    </p:animEffect>
                                  </p:childTnLst>
                                </p:cTn>
                              </p:par>
                              <p:par>
                                <p:cTn id="27" presetID="10" presetClass="exit" presetSubtype="0" fill="hold" nodeType="withEffect">
                                  <p:stCondLst>
                                    <p:cond delay="0"/>
                                  </p:stCondLst>
                                  <p:childTnLst>
                                    <p:animEffect transition="out" filter="fade">
                                      <p:cBhvr>
                                        <p:cTn id="28" dur="500"/>
                                        <p:tgtEl>
                                          <p:spTgt spid="61"/>
                                        </p:tgtEl>
                                      </p:cBhvr>
                                    </p:animEffect>
                                    <p:set>
                                      <p:cBhvr>
                                        <p:cTn id="29" dur="1" fill="hold">
                                          <p:stCondLst>
                                            <p:cond delay="499"/>
                                          </p:stCondLst>
                                        </p:cTn>
                                        <p:tgtEl>
                                          <p:spTgt spid="61"/>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fade">
                                      <p:cBhvr>
                                        <p:cTn id="34" dur="500"/>
                                        <p:tgtEl>
                                          <p:spTgt spid="5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fade">
                                      <p:cBhvr>
                                        <p:cTn id="39" dur="500"/>
                                        <p:tgtEl>
                                          <p:spTgt spid="3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ipe(right)">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fade">
                                      <p:cBhvr>
                                        <p:cTn id="53" dur="500"/>
                                        <p:tgtEl>
                                          <p:spTgt spid="4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fade">
                                      <p:cBhvr>
                                        <p:cTn id="61" dur="500"/>
                                        <p:tgtEl>
                                          <p:spTgt spid="4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46"/>
                                        </p:tgtEl>
                                        <p:attrNameLst>
                                          <p:attrName>style.visibility</p:attrName>
                                        </p:attrNameLst>
                                      </p:cBhvr>
                                      <p:to>
                                        <p:strVal val="visible"/>
                                      </p:to>
                                    </p:set>
                                    <p:animEffect transition="in" filter="fade">
                                      <p:cBhvr>
                                        <p:cTn id="66" dur="500"/>
                                        <p:tgtEl>
                                          <p:spTgt spid="4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50"/>
                                        </p:tgtEl>
                                        <p:attrNameLst>
                                          <p:attrName>style.visibility</p:attrName>
                                        </p:attrNameLst>
                                      </p:cBhvr>
                                      <p:to>
                                        <p:strVal val="visible"/>
                                      </p:to>
                                    </p:set>
                                    <p:animEffect transition="in" filter="fade">
                                      <p:cBhvr>
                                        <p:cTn id="71" dur="500"/>
                                        <p:tgtEl>
                                          <p:spTgt spid="50"/>
                                        </p:tgtEl>
                                      </p:cBhvr>
                                    </p:animEffect>
                                  </p:childTnLst>
                                </p:cTn>
                              </p:par>
                              <p:par>
                                <p:cTn id="72" presetID="10" presetClass="exit" presetSubtype="0" fill="hold" nodeType="withEffect">
                                  <p:stCondLst>
                                    <p:cond delay="0"/>
                                  </p:stCondLst>
                                  <p:childTnLst>
                                    <p:animEffect transition="out" filter="fade">
                                      <p:cBhvr>
                                        <p:cTn id="73" dur="500"/>
                                        <p:tgtEl>
                                          <p:spTgt spid="53"/>
                                        </p:tgtEl>
                                      </p:cBhvr>
                                    </p:animEffect>
                                    <p:set>
                                      <p:cBhvr>
                                        <p:cTn id="74" dur="1" fill="hold">
                                          <p:stCondLst>
                                            <p:cond delay="499"/>
                                          </p:stCondLst>
                                        </p:cTn>
                                        <p:tgtEl>
                                          <p:spTgt spid="53"/>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58"/>
                                        </p:tgtEl>
                                      </p:cBhvr>
                                    </p:animEffect>
                                    <p:set>
                                      <p:cBhvr>
                                        <p:cTn id="77" dur="1" fill="hold">
                                          <p:stCondLst>
                                            <p:cond delay="499"/>
                                          </p:stCondLst>
                                        </p:cTn>
                                        <p:tgtEl>
                                          <p:spTgt spid="58"/>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5" grpId="0"/>
      <p:bldP spid="4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1022</TotalTime>
  <Words>1353</Words>
  <Application>Microsoft Office PowerPoint</Application>
  <PresentationFormat>On-screen Show (4:3)</PresentationFormat>
  <Paragraphs>408</Paragraphs>
  <Slides>17</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Roberson</dc:creator>
  <cp:lastModifiedBy>Michael</cp:lastModifiedBy>
  <cp:revision>220</cp:revision>
  <dcterms:created xsi:type="dcterms:W3CDTF">2006-08-18T18:13:45Z</dcterms:created>
  <dcterms:modified xsi:type="dcterms:W3CDTF">2012-09-24T20:49:26Z</dcterms:modified>
</cp:coreProperties>
</file>