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theme/theme3.xml" ContentType="application/vnd.openxmlformats-officedocument.theme+xml"/>
  <Override PartName="/ppt/slideLayouts/slideLayout8.xml" ContentType="application/vnd.openxmlformats-officedocument.presentationml.slideLayout+xml"/>
  <Override PartName="/ppt/theme/theme4.xml" ContentType="application/vnd.openxmlformats-officedocument.theme+xml"/>
  <Override PartName="/ppt/slideLayouts/slideLayout9.xml" ContentType="application/vnd.openxmlformats-officedocument.presentationml.slideLayout+xml"/>
  <Override PartName="/ppt/theme/theme5.xml" ContentType="application/vnd.openxmlformats-officedocument.theme+xml"/>
  <Override PartName="/ppt/slideLayouts/slideLayout10.xml" ContentType="application/vnd.openxmlformats-officedocument.presentationml.slideLayout+xml"/>
  <Override PartName="/ppt/theme/theme6.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2" r:id="rId2"/>
    <p:sldMasterId id="2147483655" r:id="rId3"/>
    <p:sldMasterId id="2147483674" r:id="rId4"/>
    <p:sldMasterId id="2147483705" r:id="rId5"/>
    <p:sldMasterId id="2147483676" r:id="rId6"/>
    <p:sldMasterId id="2147483817" r:id="rId7"/>
  </p:sldMasterIdLst>
  <p:notesMasterIdLst>
    <p:notesMasterId r:id="rId30"/>
  </p:notesMasterIdLst>
  <p:sldIdLst>
    <p:sldId id="259" r:id="rId8"/>
    <p:sldId id="261" r:id="rId9"/>
    <p:sldId id="281" r:id="rId10"/>
    <p:sldId id="282" r:id="rId11"/>
    <p:sldId id="284" r:id="rId12"/>
    <p:sldId id="264" r:id="rId13"/>
    <p:sldId id="263" r:id="rId14"/>
    <p:sldId id="265" r:id="rId15"/>
    <p:sldId id="267" r:id="rId16"/>
    <p:sldId id="268" r:id="rId17"/>
    <p:sldId id="283" r:id="rId18"/>
    <p:sldId id="271" r:id="rId19"/>
    <p:sldId id="285" r:id="rId20"/>
    <p:sldId id="286" r:id="rId21"/>
    <p:sldId id="287" r:id="rId22"/>
    <p:sldId id="289" r:id="rId23"/>
    <p:sldId id="290" r:id="rId24"/>
    <p:sldId id="292" r:id="rId25"/>
    <p:sldId id="293" r:id="rId26"/>
    <p:sldId id="294" r:id="rId27"/>
    <p:sldId id="295" r:id="rId28"/>
    <p:sldId id="296"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FF"/>
    <a:srgbClr val="000099"/>
    <a:srgbClr val="800080"/>
    <a:srgbClr val="F8EDEC"/>
    <a:srgbClr val="0000B8"/>
    <a:srgbClr val="000070"/>
    <a:srgbClr val="006400"/>
    <a:srgbClr val="9E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44" autoAdjust="0"/>
    <p:restoredTop sz="94676" autoAdjust="0"/>
  </p:normalViewPr>
  <p:slideViewPr>
    <p:cSldViewPr snapToGrid="0">
      <p:cViewPr varScale="1">
        <p:scale>
          <a:sx n="83" d="100"/>
          <a:sy n="83" d="100"/>
        </p:scale>
        <p:origin x="-81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slideMaster" Target="slideMasters/slideMaster3.xml"/><Relationship Id="rId21" Type="http://schemas.openxmlformats.org/officeDocument/2006/relationships/slide" Target="slides/slide14.xml"/><Relationship Id="rId34"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C439715-EE66-45E7-86DB-A563AC4924D9}" type="datetimeFigureOut">
              <a:rPr lang="en-US"/>
              <a:pPr>
                <a:defRPr/>
              </a:pPr>
              <a:t>8/31/2013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B9A18889-0620-4C54-B7B0-DF0A4D6006DD}" type="slidenum">
              <a:rPr lang="en-US"/>
              <a:pPr>
                <a:defRPr/>
              </a:pPr>
              <a:t>‹#›</a:t>
            </a:fld>
            <a:endParaRPr lang="en-US"/>
          </a:p>
        </p:txBody>
      </p:sp>
    </p:spTree>
    <p:extLst>
      <p:ext uri="{BB962C8B-B14F-4D97-AF65-F5344CB8AC3E}">
        <p14:creationId xmlns:p14="http://schemas.microsoft.com/office/powerpoint/2010/main" val="23911386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0B3E448-2907-4BE9-8D46-DDBB188F1ADD}" type="slidenum">
              <a:rPr lang="en-US" smtClean="0"/>
              <a:pPr>
                <a:defRPr/>
              </a:pPr>
              <a:t>14</a:t>
            </a:fld>
            <a:endParaRPr lang="en-US"/>
          </a:p>
        </p:txBody>
      </p:sp>
    </p:spTree>
    <p:extLst>
      <p:ext uri="{BB962C8B-B14F-4D97-AF65-F5344CB8AC3E}">
        <p14:creationId xmlns:p14="http://schemas.microsoft.com/office/powerpoint/2010/main" val="3545552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
        <p:nvSpPr>
          <p:cNvPr id="2" name="Title 1"/>
          <p:cNvSpPr>
            <a:spLocks noGrp="1"/>
          </p:cNvSpPr>
          <p:nvPr>
            <p:ph type="ctrTitle"/>
          </p:nvPr>
        </p:nvSpPr>
        <p:spPr>
          <a:xfrm>
            <a:off x="0" y="2514600"/>
            <a:ext cx="9144000" cy="2514600"/>
          </a:xfrm>
          <a:prstGeom prst="rect">
            <a:avLst/>
          </a:prstGeom>
        </p:spPr>
        <p:txBody>
          <a:bodyPr/>
          <a:lstStyle>
            <a:lvl1pPr algn="ctr">
              <a:defRPr sz="4000" b="0" baseline="0">
                <a:solidFill>
                  <a:srgbClr val="A61902"/>
                </a:solidFill>
                <a:latin typeface="Times New Roman" pitchFamily="18" charset="0"/>
                <a:ea typeface="Arial Unicode MS" pitchFamily="34" charset="-128"/>
                <a:cs typeface="Times New Roman" pitchFamily="18" charset="0"/>
              </a:defRPr>
            </a:lvl1pPr>
          </a:lstStyle>
          <a:p>
            <a:endParaRPr lang="en-US" dirty="0"/>
          </a:p>
        </p:txBody>
      </p:sp>
    </p:spTree>
    <p:extLst>
      <p:ext uri="{BB962C8B-B14F-4D97-AF65-F5344CB8AC3E}">
        <p14:creationId xmlns:p14="http://schemas.microsoft.com/office/powerpoint/2010/main" val="2407109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Content Placeholder 4"/>
          <p:cNvSpPr>
            <a:spLocks noGrp="1"/>
          </p:cNvSpPr>
          <p:nvPr>
            <p:ph sz="quarter" idx="10"/>
          </p:nvPr>
        </p:nvSpPr>
        <p:spPr>
          <a:xfrm>
            <a:off x="304800" y="914400"/>
            <a:ext cx="8534400" cy="55626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p:cNvSpPr>
          <p:nvPr>
            <p:ph type="title"/>
          </p:nvPr>
        </p:nvSpPr>
        <p:spPr>
          <a:xfrm>
            <a:off x="304800" y="381000"/>
            <a:ext cx="8610600" cy="533400"/>
          </a:xfrm>
          <a:prstGeom prst="rect">
            <a:avLst/>
          </a:prstGeom>
        </p:spPr>
        <p:txBody>
          <a:bodyPr/>
          <a:lstStyle>
            <a:lvl1pPr>
              <a:defRPr sz="3200">
                <a:solidFill>
                  <a:srgbClr val="000099"/>
                </a:solidFill>
              </a:defRPr>
            </a:lvl1pPr>
          </a:lstStyle>
          <a:p>
            <a:r>
              <a:rPr lang="en-US" dirty="0" smtClean="0"/>
              <a:t>Click to edit Master title style</a:t>
            </a:r>
            <a:endParaRPr lang="en-US" dirty="0"/>
          </a:p>
        </p:txBody>
      </p:sp>
      <p:sp>
        <p:nvSpPr>
          <p:cNvPr id="4" name="Slide Number Placeholder 5"/>
          <p:cNvSpPr>
            <a:spLocks noGrp="1"/>
          </p:cNvSpPr>
          <p:nvPr>
            <p:ph type="sldNum" sz="quarter" idx="11"/>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54646EE3-12F0-4875-9C9F-D3BF8B439404}" type="slidenum">
              <a:rPr lang="en-US"/>
              <a:pPr>
                <a:defRPr/>
              </a:pPr>
              <a:t>‹#›</a:t>
            </a:fld>
            <a:endParaRPr lang="en-US"/>
          </a:p>
        </p:txBody>
      </p:sp>
    </p:spTree>
    <p:extLst>
      <p:ext uri="{BB962C8B-B14F-4D97-AF65-F5344CB8AC3E}">
        <p14:creationId xmlns:p14="http://schemas.microsoft.com/office/powerpoint/2010/main" val="1445445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Line 4"/>
          <p:cNvSpPr>
            <a:spLocks noChangeShapeType="1"/>
          </p:cNvSpPr>
          <p:nvPr/>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 name="Line 5"/>
          <p:cNvSpPr>
            <a:spLocks noChangeShapeType="1"/>
          </p:cNvSpPr>
          <p:nvPr/>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 name="Text Box 7"/>
          <p:cNvSpPr txBox="1">
            <a:spLocks noChangeArrowheads="1"/>
          </p:cNvSpPr>
          <p:nvPr/>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90C08145-4CD3-40B9-9099-57105D353A03}" type="slidenum">
              <a:rPr lang="en-US"/>
              <a:pPr>
                <a:defRPr/>
              </a:pPr>
              <a:t>‹#›</a:t>
            </a:fld>
            <a:endParaRPr lang="en-US"/>
          </a:p>
        </p:txBody>
      </p:sp>
    </p:spTree>
    <p:extLst>
      <p:ext uri="{BB962C8B-B14F-4D97-AF65-F5344CB8AC3E}">
        <p14:creationId xmlns:p14="http://schemas.microsoft.com/office/powerpoint/2010/main" val="313374515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4916167-CA1F-44E3-85CD-DE37576D39B2}" type="datetime1">
              <a:rPr lang="en-US"/>
              <a:pPr>
                <a:defRPr/>
              </a:pPr>
              <a:t>8/31/2013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566B2FD-30B4-40D5-A7C9-9FCEF80E2057}" type="slidenum">
              <a:rPr lang="en-US"/>
              <a:pPr>
                <a:defRPr/>
              </a:pPr>
              <a:t>‹#›</a:t>
            </a:fld>
            <a:endParaRPr lang="en-US"/>
          </a:p>
        </p:txBody>
      </p:sp>
    </p:spTree>
    <p:extLst>
      <p:ext uri="{BB962C8B-B14F-4D97-AF65-F5344CB8AC3E}">
        <p14:creationId xmlns:p14="http://schemas.microsoft.com/office/powerpoint/2010/main" val="1634182192"/>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F2D271B-3BCE-4DB7-8E85-2B557F48C5F9}" type="slidenum">
              <a:rPr lang="en-US"/>
              <a:pPr>
                <a:defRPr/>
              </a:pPr>
              <a:t>‹#›</a:t>
            </a:fld>
            <a:endParaRPr lang="en-US"/>
          </a:p>
        </p:txBody>
      </p:sp>
    </p:spTree>
    <p:extLst>
      <p:ext uri="{BB962C8B-B14F-4D97-AF65-F5344CB8AC3E}">
        <p14:creationId xmlns:p14="http://schemas.microsoft.com/office/powerpoint/2010/main" val="4105268957"/>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88FAC68B-9232-4C8F-8477-0BD63EBB3AC3}" type="datetime1">
              <a:rPr lang="en-US"/>
              <a:pPr>
                <a:defRPr/>
              </a:pPr>
              <a:t>8/31/2013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FCE3E74-1FAC-40B6-B883-816B82986721}" type="slidenum">
              <a:rPr lang="en-US"/>
              <a:pPr>
                <a:defRPr/>
              </a:pPr>
              <a:t>‹#›</a:t>
            </a:fld>
            <a:endParaRPr lang="en-US"/>
          </a:p>
        </p:txBody>
      </p:sp>
    </p:spTree>
    <p:extLst>
      <p:ext uri="{BB962C8B-B14F-4D97-AF65-F5344CB8AC3E}">
        <p14:creationId xmlns:p14="http://schemas.microsoft.com/office/powerpoint/2010/main" val="53772874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213FC4C-4C02-48F3-A6F4-52F8AFBE4CE8}" type="datetime1">
              <a:rPr lang="en-US"/>
              <a:pPr>
                <a:defRPr/>
              </a:pPr>
              <a:t>8/31/2013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9A8CEF54-C2EE-4694-A53D-F344BA8E8BE7}" type="slidenum">
              <a:rPr lang="en-US"/>
              <a:pPr>
                <a:defRPr/>
              </a:pPr>
              <a:t>‹#›</a:t>
            </a:fld>
            <a:endParaRPr lang="en-US"/>
          </a:p>
        </p:txBody>
      </p:sp>
    </p:spTree>
    <p:extLst>
      <p:ext uri="{BB962C8B-B14F-4D97-AF65-F5344CB8AC3E}">
        <p14:creationId xmlns:p14="http://schemas.microsoft.com/office/powerpoint/2010/main" val="2568681393"/>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7520AD1-A7D8-46D8-BAC6-8BABC3264B75}" type="datetime1">
              <a:rPr lang="en-US"/>
              <a:pPr>
                <a:defRPr/>
              </a:pPr>
              <a:t>8/31/2013</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5CADC37-151A-4BF2-8C39-DAE63D4C5220}" type="slidenum">
              <a:rPr lang="en-US"/>
              <a:pPr>
                <a:defRPr/>
              </a:pPr>
              <a:t>‹#›</a:t>
            </a:fld>
            <a:endParaRPr lang="en-US"/>
          </a:p>
        </p:txBody>
      </p:sp>
    </p:spTree>
    <p:extLst>
      <p:ext uri="{BB962C8B-B14F-4D97-AF65-F5344CB8AC3E}">
        <p14:creationId xmlns:p14="http://schemas.microsoft.com/office/powerpoint/2010/main" val="286351427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990600"/>
            <a:ext cx="5111750" cy="5135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990600"/>
            <a:ext cx="3008313" cy="5135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5AF67A0-2340-439C-B198-7EAA478B182A}" type="datetime1">
              <a:rPr lang="en-US"/>
              <a:pPr>
                <a:defRPr/>
              </a:pPr>
              <a:t>8/31/2013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CDBA13A-2DDE-443F-9EE5-E1004D35680E}" type="slidenum">
              <a:rPr lang="en-US"/>
              <a:pPr>
                <a:defRPr/>
              </a:pPr>
              <a:t>‹#›</a:t>
            </a:fld>
            <a:endParaRPr lang="en-US"/>
          </a:p>
        </p:txBody>
      </p:sp>
    </p:spTree>
    <p:extLst>
      <p:ext uri="{BB962C8B-B14F-4D97-AF65-F5344CB8AC3E}">
        <p14:creationId xmlns:p14="http://schemas.microsoft.com/office/powerpoint/2010/main" val="3268967876"/>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066799"/>
            <a:ext cx="5486400" cy="36607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6B443FB1-5024-4765-9861-FB6713ADCC6D}" type="slidenum">
              <a:rPr lang="en-US"/>
              <a:pPr>
                <a:defRPr/>
              </a:pPr>
              <a:t>‹#›</a:t>
            </a:fld>
            <a:endParaRPr lang="en-US"/>
          </a:p>
        </p:txBody>
      </p:sp>
    </p:spTree>
    <p:extLst>
      <p:ext uri="{BB962C8B-B14F-4D97-AF65-F5344CB8AC3E}">
        <p14:creationId xmlns:p14="http://schemas.microsoft.com/office/powerpoint/2010/main" val="1712778249"/>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BBB3CE9-95E6-49BE-B92D-E52B23C4DB44}" type="slidenum">
              <a:rPr lang="en-US"/>
              <a:pPr>
                <a:defRPr/>
              </a:pPr>
              <a:t>‹#›</a:t>
            </a:fld>
            <a:endParaRPr lang="en-US"/>
          </a:p>
        </p:txBody>
      </p:sp>
    </p:spTree>
    <p:extLst>
      <p:ext uri="{BB962C8B-B14F-4D97-AF65-F5344CB8AC3E}">
        <p14:creationId xmlns:p14="http://schemas.microsoft.com/office/powerpoint/2010/main" val="293313197"/>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
        <p:nvSpPr>
          <p:cNvPr id="2" name="Title 1"/>
          <p:cNvSpPr>
            <a:spLocks noGrp="1"/>
          </p:cNvSpPr>
          <p:nvPr>
            <p:ph type="title"/>
          </p:nvPr>
        </p:nvSpPr>
        <p:spPr>
          <a:xfrm>
            <a:off x="228600" y="76200"/>
            <a:ext cx="8763000" cy="762000"/>
          </a:xfrm>
          <a:prstGeom prst="rect">
            <a:avLst/>
          </a:prstGeom>
        </p:spPr>
        <p:txBody>
          <a:bodyPr/>
          <a:lstStyle>
            <a:lvl1pPr>
              <a:defRPr sz="4000">
                <a:solidFill>
                  <a:srgbClr val="00007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81000" y="990600"/>
            <a:ext cx="8534400" cy="5410200"/>
          </a:xfrm>
          <a:prstGeom prst="rect">
            <a:avLst/>
          </a:prstGeom>
        </p:spPr>
        <p:txBody>
          <a:bodyPr/>
          <a:lstStyle>
            <a:lvl1pPr>
              <a:defRPr sz="3400"/>
            </a:lvl1pPr>
            <a:lvl2pPr>
              <a:defRPr sz="3200"/>
            </a:lvl2pPr>
            <a:lvl3pPr>
              <a:defRPr sz="2800"/>
            </a:lvl3pPr>
            <a:lvl4pPr>
              <a:defRPr sz="24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0960103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1E780E3-2A97-4C14-85CD-F0A90364D7B8}" type="datetime1">
              <a:rPr lang="en-US"/>
              <a:pPr>
                <a:defRPr/>
              </a:pPr>
              <a:t>8/31/2013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DEF9DBE-34CE-4443-9A3D-0D6808C0C1AE}" type="slidenum">
              <a:rPr lang="en-US"/>
              <a:pPr>
                <a:defRPr/>
              </a:pPr>
              <a:t>‹#›</a:t>
            </a:fld>
            <a:endParaRPr lang="en-US"/>
          </a:p>
        </p:txBody>
      </p:sp>
    </p:spTree>
    <p:extLst>
      <p:ext uri="{BB962C8B-B14F-4D97-AF65-F5344CB8AC3E}">
        <p14:creationId xmlns:p14="http://schemas.microsoft.com/office/powerpoint/2010/main" val="1591766466"/>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07F7EA7-862C-4C2A-A44C-BC4EC3407155}" type="datetime1">
              <a:rPr lang="en-US"/>
              <a:pPr>
                <a:defRPr/>
              </a:pPr>
              <a:t>8/31/2013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9C4D0406-C355-4DE2-A168-9216F58974D0}" type="slidenum">
              <a:rPr lang="en-US"/>
              <a:pPr>
                <a:defRPr/>
              </a:pPr>
              <a:t>‹#›</a:t>
            </a:fld>
            <a:endParaRPr lang="en-US"/>
          </a:p>
        </p:txBody>
      </p:sp>
    </p:spTree>
    <p:extLst>
      <p:ext uri="{BB962C8B-B14F-4D97-AF65-F5344CB8AC3E}">
        <p14:creationId xmlns:p14="http://schemas.microsoft.com/office/powerpoint/2010/main" val="1390393787"/>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1_Title Only">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
        <p:nvSpPr>
          <p:cNvPr id="4" name="Slide Number Placeholder 4"/>
          <p:cNvSpPr>
            <a:spLocks noGrp="1"/>
          </p:cNvSpPr>
          <p:nvPr>
            <p:ph type="sldNum" sz="quarter" idx="12"/>
          </p:nvPr>
        </p:nvSpPr>
        <p:spPr/>
        <p:txBody>
          <a:bodyPr/>
          <a:lstStyle>
            <a:lvl1pPr>
              <a:defRPr/>
            </a:lvl1pPr>
          </a:lstStyle>
          <a:p>
            <a:pPr>
              <a:defRPr/>
            </a:pPr>
            <a:fld id="{9C459987-5310-4AFC-A23F-9090436C7E8A}" type="slidenum">
              <a:rPr lang="en-US"/>
              <a:pPr>
                <a:defRPr/>
              </a:pPr>
              <a:t>‹#›</a:t>
            </a:fld>
            <a:endParaRPr lang="en-US"/>
          </a:p>
        </p:txBody>
      </p:sp>
    </p:spTree>
    <p:extLst>
      <p:ext uri="{BB962C8B-B14F-4D97-AF65-F5344CB8AC3E}">
        <p14:creationId xmlns:p14="http://schemas.microsoft.com/office/powerpoint/2010/main" val="1816898434"/>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1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143000"/>
            <a:ext cx="5111750" cy="49831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143000"/>
            <a:ext cx="3008313" cy="49831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BC31599-F348-4E2A-934B-808ECF707983}" type="datetime1">
              <a:rPr lang="en-US"/>
              <a:pPr>
                <a:defRPr/>
              </a:pPr>
              <a:t>8/31/2013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8B4929C-93CF-4B1E-8760-834D360B64D4}" type="slidenum">
              <a:rPr lang="en-US"/>
              <a:pPr>
                <a:defRPr/>
              </a:pPr>
              <a:t>‹#›</a:t>
            </a:fld>
            <a:endParaRPr lang="en-US"/>
          </a:p>
        </p:txBody>
      </p:sp>
    </p:spTree>
    <p:extLst>
      <p:ext uri="{BB962C8B-B14F-4D97-AF65-F5344CB8AC3E}">
        <p14:creationId xmlns:p14="http://schemas.microsoft.com/office/powerpoint/2010/main" val="4211459524"/>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514600"/>
            <a:ext cx="9144000" cy="2514600"/>
          </a:xfrm>
          <a:prstGeom prst="rect">
            <a:avLst/>
          </a:prstGeom>
        </p:spPr>
        <p:txBody>
          <a:bodyPr/>
          <a:lstStyle>
            <a:lvl1pPr algn="ctr">
              <a:defRPr sz="4000" b="0" baseline="0">
                <a:solidFill>
                  <a:srgbClr val="A61902"/>
                </a:solidFill>
                <a:latin typeface="Times New Roman" pitchFamily="18" charset="0"/>
                <a:ea typeface="Arial Unicode MS" pitchFamily="34" charset="-128"/>
                <a:cs typeface="Times New Roman" pitchFamily="18" charset="0"/>
              </a:defRPr>
            </a:lvl1pPr>
          </a:lstStyle>
          <a:p>
            <a:endParaRPr lang="en-US" dirty="0"/>
          </a:p>
        </p:txBody>
      </p:sp>
    </p:spTree>
    <p:extLst>
      <p:ext uri="{BB962C8B-B14F-4D97-AF65-F5344CB8AC3E}">
        <p14:creationId xmlns:p14="http://schemas.microsoft.com/office/powerpoint/2010/main" val="512893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514600"/>
            <a:ext cx="9144000" cy="2514600"/>
          </a:xfrm>
          <a:prstGeom prst="rect">
            <a:avLst/>
          </a:prstGeom>
        </p:spPr>
        <p:txBody>
          <a:bodyPr/>
          <a:lstStyle>
            <a:lvl1pPr algn="ctr">
              <a:defRPr sz="4000" b="0" baseline="0">
                <a:solidFill>
                  <a:srgbClr val="A61902"/>
                </a:solidFill>
                <a:latin typeface="Times New Roman" pitchFamily="18" charset="0"/>
                <a:ea typeface="Arial Unicode MS" pitchFamily="34" charset="-128"/>
                <a:cs typeface="Times New Roman" pitchFamily="18" charset="0"/>
              </a:defRPr>
            </a:lvl1pPr>
          </a:lstStyle>
          <a:p>
            <a:endParaRPr lang="en-US" dirty="0"/>
          </a:p>
        </p:txBody>
      </p:sp>
    </p:spTree>
    <p:extLst>
      <p:ext uri="{BB962C8B-B14F-4D97-AF65-F5344CB8AC3E}">
        <p14:creationId xmlns:p14="http://schemas.microsoft.com/office/powerpoint/2010/main" val="3733282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4" name="Line 4"/>
          <p:cNvSpPr>
            <a:spLocks noChangeShapeType="1"/>
          </p:cNvSpPr>
          <p:nvPr/>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 name="Line 5"/>
          <p:cNvSpPr>
            <a:spLocks noChangeShapeType="1"/>
          </p:cNvSpPr>
          <p:nvPr/>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 name="Text Box 7"/>
          <p:cNvSpPr txBox="1">
            <a:spLocks noChangeArrowheads="1"/>
          </p:cNvSpPr>
          <p:nvPr/>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Date Placeholder 3"/>
          <p:cNvSpPr>
            <a:spLocks noGrp="1"/>
          </p:cNvSpPr>
          <p:nvPr>
            <p:ph type="dt" sz="half" idx="10"/>
          </p:nvPr>
        </p:nvSpPr>
        <p:spPr>
          <a:xfrm>
            <a:off x="457200" y="6248400"/>
            <a:ext cx="2133600" cy="365125"/>
          </a:xfrm>
          <a:prstGeom prst="rect">
            <a:avLst/>
          </a:prstGeom>
        </p:spPr>
        <p:txBody>
          <a:bodyPr/>
          <a:lstStyle>
            <a:lvl1pPr>
              <a:defRPr/>
            </a:lvl1pPr>
          </a:lstStyle>
          <a:p>
            <a:pPr>
              <a:defRPr/>
            </a:pPr>
            <a:endParaRPr lang="en-US"/>
          </a:p>
        </p:txBody>
      </p:sp>
      <p:sp>
        <p:nvSpPr>
          <p:cNvPr id="8" name="Footer Placeholder 4"/>
          <p:cNvSpPr>
            <a:spLocks noGrp="1"/>
          </p:cNvSpPr>
          <p:nvPr>
            <p:ph type="ftr" sz="quarter" idx="11"/>
          </p:nvPr>
        </p:nvSpPr>
        <p:spPr>
          <a:xfrm>
            <a:off x="3124200" y="6248400"/>
            <a:ext cx="2895600" cy="365125"/>
          </a:xfrm>
          <a:prstGeom prst="rect">
            <a:avLst/>
          </a:prstGeom>
        </p:spPr>
        <p:txBody>
          <a:bodyPr/>
          <a:lstStyle>
            <a:lvl1pPr>
              <a:defRPr/>
            </a:lvl1pPr>
          </a:lstStyle>
          <a:p>
            <a:pPr>
              <a:defRPr/>
            </a:pPr>
            <a:endParaRPr lang="en-US"/>
          </a:p>
        </p:txBody>
      </p:sp>
      <p:sp>
        <p:nvSpPr>
          <p:cNvPr id="9" name="Slide Number Placeholder 5"/>
          <p:cNvSpPr>
            <a:spLocks noGrp="1"/>
          </p:cNvSpPr>
          <p:nvPr>
            <p:ph type="sldNum" sz="quarter" idx="12"/>
          </p:nvPr>
        </p:nvSpPr>
        <p:spPr>
          <a:xfrm>
            <a:off x="6553200" y="6248400"/>
            <a:ext cx="2133600" cy="365125"/>
          </a:xfrm>
          <a:prstGeom prst="rect">
            <a:avLst/>
          </a:prstGeom>
        </p:spPr>
        <p:txBody>
          <a:bodyPr/>
          <a:lstStyle>
            <a:lvl1pPr>
              <a:defRPr/>
            </a:lvl1pPr>
          </a:lstStyle>
          <a:p>
            <a:pPr>
              <a:defRPr/>
            </a:pPr>
            <a:fld id="{B7145C20-F3DC-493C-ADE1-7CC3B87FFF71}" type="slidenum">
              <a:rPr lang="en-US"/>
              <a:pPr>
                <a:defRPr/>
              </a:pPr>
              <a:t>‹#›</a:t>
            </a:fld>
            <a:endParaRPr lang="en-US"/>
          </a:p>
        </p:txBody>
      </p:sp>
    </p:spTree>
    <p:extLst>
      <p:ext uri="{BB962C8B-B14F-4D97-AF65-F5344CB8AC3E}">
        <p14:creationId xmlns:p14="http://schemas.microsoft.com/office/powerpoint/2010/main" val="511382710"/>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3"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dirty="0" smtClean="0">
                <a:solidFill>
                  <a:srgbClr val="6666FF"/>
                </a:solidFill>
              </a:rPr>
              <a:t>eStudy.us</a:t>
            </a:r>
          </a:p>
        </p:txBody>
      </p:sp>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6" name="Slide Number Placeholder 5"/>
          <p:cNvSpPr>
            <a:spLocks noGrp="1"/>
          </p:cNvSpPr>
          <p:nvPr>
            <p:ph type="sldNum" sz="quarter" idx="10"/>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9D16F2B0-A181-4F04-BD9F-5333FBBD390D}" type="slidenum">
              <a:rPr lang="en-US"/>
              <a:pPr>
                <a:defRPr/>
              </a:pPr>
              <a:t>‹#›</a:t>
            </a:fld>
            <a:endParaRPr lang="en-US"/>
          </a:p>
        </p:txBody>
      </p:sp>
    </p:spTree>
    <p:extLst>
      <p:ext uri="{BB962C8B-B14F-4D97-AF65-F5344CB8AC3E}">
        <p14:creationId xmlns:p14="http://schemas.microsoft.com/office/powerpoint/2010/main" val="2363517443"/>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3" name="Slide Number Placeholder 5"/>
          <p:cNvSpPr>
            <a:spLocks noGrp="1"/>
          </p:cNvSpPr>
          <p:nvPr>
            <p:ph type="sldNum" sz="quarter" idx="10"/>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77B59320-4C9B-45EB-99C7-B02AC9A0F408}" type="slidenum">
              <a:rPr lang="en-US"/>
              <a:pPr>
                <a:defRPr/>
              </a:pPr>
              <a:t>‹#›</a:t>
            </a:fld>
            <a:endParaRPr lang="en-US"/>
          </a:p>
        </p:txBody>
      </p:sp>
    </p:spTree>
    <p:extLst>
      <p:ext uri="{BB962C8B-B14F-4D97-AF65-F5344CB8AC3E}">
        <p14:creationId xmlns:p14="http://schemas.microsoft.com/office/powerpoint/2010/main" val="741503018"/>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6" name="Slide Number Placeholder 5"/>
          <p:cNvSpPr>
            <a:spLocks noGrp="1"/>
          </p:cNvSpPr>
          <p:nvPr>
            <p:ph type="sldNum" sz="quarter" idx="10"/>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8FB58DF-EC56-4E8D-A560-308CAF6B65F6}" type="slidenum">
              <a:rPr lang="en-US"/>
              <a:pPr>
                <a:defRPr/>
              </a:pPr>
              <a:t>‹#›</a:t>
            </a:fld>
            <a:endParaRPr lang="en-US"/>
          </a:p>
        </p:txBody>
      </p:sp>
    </p:spTree>
    <p:extLst>
      <p:ext uri="{BB962C8B-B14F-4D97-AF65-F5344CB8AC3E}">
        <p14:creationId xmlns:p14="http://schemas.microsoft.com/office/powerpoint/2010/main" val="2120229245"/>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dirty="0" smtClean="0">
                <a:solidFill>
                  <a:srgbClr val="6666FF"/>
                </a:solidFill>
              </a:rPr>
              <a:t>eStudy.us</a:t>
            </a:r>
          </a:p>
        </p:txBody>
      </p:sp>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6" name="Slide Number Placeholder 5"/>
          <p:cNvSpPr>
            <a:spLocks noGrp="1"/>
          </p:cNvSpPr>
          <p:nvPr>
            <p:ph type="sldNum" sz="quarter" idx="10"/>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9D16F2B0-A181-4F04-BD9F-5333FBBD390D}" type="slidenum">
              <a:rPr lang="en-US"/>
              <a:pPr>
                <a:defRPr/>
              </a:pPr>
              <a:t>‹#›</a:t>
            </a:fld>
            <a:endParaRPr lang="en-US"/>
          </a:p>
        </p:txBody>
      </p:sp>
    </p:spTree>
    <p:extLst>
      <p:ext uri="{BB962C8B-B14F-4D97-AF65-F5344CB8AC3E}">
        <p14:creationId xmlns:p14="http://schemas.microsoft.com/office/powerpoint/2010/main" val="163893631"/>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Content Placeholder 4"/>
          <p:cNvSpPr>
            <a:spLocks noGrp="1"/>
          </p:cNvSpPr>
          <p:nvPr>
            <p:ph sz="quarter" idx="10"/>
          </p:nvPr>
        </p:nvSpPr>
        <p:spPr>
          <a:xfrm>
            <a:off x="304800" y="1066800"/>
            <a:ext cx="8534400" cy="54102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p:cNvSpPr>
          <p:nvPr>
            <p:ph type="title"/>
          </p:nvPr>
        </p:nvSpPr>
        <p:spPr>
          <a:xfrm>
            <a:off x="1295400" y="0"/>
            <a:ext cx="6477000" cy="1066800"/>
          </a:xfrm>
          <a:prstGeom prst="rect">
            <a:avLst/>
          </a:prstGeom>
        </p:spPr>
        <p:txBody>
          <a:bodyPr/>
          <a:lstStyle>
            <a:lvl1pPr>
              <a:defRPr sz="3200">
                <a:solidFill>
                  <a:srgbClr val="9E0000"/>
                </a:solidFill>
              </a:defRPr>
            </a:lvl1pPr>
          </a:lstStyle>
          <a:p>
            <a:r>
              <a:rPr lang="en-US" dirty="0" smtClean="0"/>
              <a:t>Click to edit Master title style</a:t>
            </a:r>
            <a:endParaRPr lang="en-US" dirty="0"/>
          </a:p>
        </p:txBody>
      </p:sp>
      <p:sp>
        <p:nvSpPr>
          <p:cNvPr id="4" name="Slide Number Placeholder 5"/>
          <p:cNvSpPr>
            <a:spLocks noGrp="1"/>
          </p:cNvSpPr>
          <p:nvPr>
            <p:ph type="sldNum" sz="quarter" idx="11"/>
          </p:nvPr>
        </p:nvSpPr>
        <p:spPr>
          <a:xfrm>
            <a:off x="8534400" y="6400800"/>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385237EC-59EF-4A85-9B38-534F42273FEA}" type="slidenum">
              <a:rPr lang="en-US"/>
              <a:pPr>
                <a:defRPr/>
              </a:pPr>
              <a:t>‹#›</a:t>
            </a:fld>
            <a:endParaRPr lang="en-US"/>
          </a:p>
        </p:txBody>
      </p:sp>
    </p:spTree>
    <p:extLst>
      <p:ext uri="{BB962C8B-B14F-4D97-AF65-F5344CB8AC3E}">
        <p14:creationId xmlns:p14="http://schemas.microsoft.com/office/powerpoint/2010/main" val="295482823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theme" Target="../theme/theme2.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7.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8.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9.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0.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slideLayout" Target="../slideLayouts/slideLayout23.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5" Type="http://schemas.openxmlformats.org/officeDocument/2006/relationships/theme" Target="../theme/theme7.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7"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Tree>
  </p:cSld>
  <p:clrMap bg1="lt1" tx1="dk1" bg2="lt2" tx2="dk2" accent1="accent1" accent2="accent2" accent3="accent3" accent4="accent4" accent5="accent5" accent6="accent6" hlink="hlink" folHlink="folHlink"/>
  <p:sldLayoutIdLst>
    <p:sldLayoutId id="2147483882" r:id="rId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1"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Tree>
  </p:cSld>
  <p:clrMap bg1="lt1" tx1="dk1" bg2="lt2" tx2="dk2" accent1="accent1" accent2="accent2" accent3="accent3" accent4="accent4" accent5="accent5" accent6="accent6" hlink="hlink" folHlink="folHlink"/>
  <p:sldLayoutIdLst>
    <p:sldLayoutId id="2147483883" r:id="rId1"/>
    <p:sldLayoutId id="2147483894" r:id="rId2"/>
    <p:sldLayoutId id="2147483895" r:id="rId3"/>
    <p:sldLayoutId id="2147483896" r:id="rId4"/>
    <p:sldLayoutId id="2147483897" r:id="rId5"/>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5"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Tree>
  </p:cSld>
  <p:clrMap bg1="lt1" tx1="dk1" bg2="lt2" tx2="dk2" accent1="accent1" accent2="accent2" accent3="accent3" accent4="accent4" accent5="accent5" accent6="accent6" hlink="hlink" folHlink="folHlink"/>
  <p:sldLayoutIdLst>
    <p:sldLayoutId id="2147483884" r:id="rId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99"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Tree>
  </p:cSld>
  <p:clrMap bg1="lt1" tx1="dk1" bg2="lt2" tx2="dk2" accent1="accent1" accent2="accent2" accent3="accent3" accent4="accent4" accent5="accent5" accent6="accent6" hlink="hlink" folHlink="folHlink"/>
  <p:sldLayoutIdLst>
    <p:sldLayoutId id="2147483885" r:id="rId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3"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Tree>
  </p:cSld>
  <p:clrMap bg1="lt1" tx1="dk1" bg2="lt2" tx2="dk2" accent1="accent1" accent2="accent2" accent3="accent3" accent4="accent4" accent5="accent5" accent6="accent6" hlink="hlink" folHlink="folHlink"/>
  <p:sldLayoutIdLst>
    <p:sldLayoutId id="2147483886" r:id="rId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146" name="Rectangle 11"/>
          <p:cNvSpPr>
            <a:spLocks noChangeArrowheads="1"/>
          </p:cNvSpPr>
          <p:nvPr userDrawn="1"/>
        </p:nvSpPr>
        <p:spPr bwMode="auto">
          <a:xfrm>
            <a:off x="3429000" y="0"/>
            <a:ext cx="20050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800" b="1">
                <a:solidFill>
                  <a:schemeClr val="bg1"/>
                </a:solidFill>
                <a:latin typeface="Arial Unicode MS" pitchFamily="34" charset="-128"/>
                <a:ea typeface="Arial Unicode MS" pitchFamily="34" charset="-128"/>
                <a:cs typeface="Arial Unicode MS" pitchFamily="34" charset="-128"/>
              </a:rPr>
              <a:t>APPENDIX</a:t>
            </a:r>
          </a:p>
        </p:txBody>
      </p:sp>
      <p:sp>
        <p:nvSpPr>
          <p:cNvPr id="6147"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48"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Tree>
  </p:cSld>
  <p:clrMap bg1="lt1" tx1="dk1" bg2="lt2" tx2="dk2" accent1="accent1" accent2="accent2" accent3="accent3" accent4="accent4" accent5="accent5" accent6="accent6" hlink="hlink" folHlink="folHlink"/>
  <p:sldLayoutIdLst>
    <p:sldLayoutId id="2147483887" r:id="rId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170"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2484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23ECF3B5-4EF5-46DA-9083-8FEBD03B8011}" type="datetime1">
              <a:rPr lang="en-US"/>
              <a:pPr>
                <a:defRPr/>
              </a:pPr>
              <a:t>8/31/2013</a:t>
            </a:fld>
            <a:endParaRPr lang="en-US" dirty="0"/>
          </a:p>
        </p:txBody>
      </p:sp>
      <p:sp>
        <p:nvSpPr>
          <p:cNvPr id="5" name="Footer Placeholder 4"/>
          <p:cNvSpPr>
            <a:spLocks noGrp="1"/>
          </p:cNvSpPr>
          <p:nvPr>
            <p:ph type="ftr" sz="quarter" idx="3"/>
          </p:nvPr>
        </p:nvSpPr>
        <p:spPr>
          <a:xfrm>
            <a:off x="3124200" y="624840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2484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5D049597-F0C2-4B86-8DCE-ADD45ACB77E3}" type="slidenum">
              <a:rPr lang="en-US"/>
              <a:pPr>
                <a:defRPr/>
              </a:pPr>
              <a:t>‹#›</a:t>
            </a:fld>
            <a:endParaRPr lang="en-US"/>
          </a:p>
        </p:txBody>
      </p:sp>
      <p:sp>
        <p:nvSpPr>
          <p:cNvPr id="2054" name="Text Box 7"/>
          <p:cNvSpPr txBox="1">
            <a:spLocks noChangeArrowheads="1"/>
          </p:cNvSpPr>
          <p:nvPr/>
        </p:nvSpPr>
        <p:spPr bwMode="auto">
          <a:xfrm>
            <a:off x="5257800" y="6627813"/>
            <a:ext cx="3886200"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900" smtClean="0">
                <a:solidFill>
                  <a:srgbClr val="7F7F7F"/>
                </a:solidFill>
              </a:rPr>
              <a:t>copyright © michael .roberson@eStudy.us 2010, All  rights reserved</a:t>
            </a:r>
          </a:p>
        </p:txBody>
      </p:sp>
      <p:sp>
        <p:nvSpPr>
          <p:cNvPr id="7175" name="Line 4"/>
          <p:cNvSpPr>
            <a:spLocks noChangeShapeType="1"/>
          </p:cNvSpPr>
          <p:nvPr/>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76" name="Line 5"/>
          <p:cNvSpPr>
            <a:spLocks noChangeShapeType="1"/>
          </p:cNvSpPr>
          <p:nvPr/>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7" name="Text Box 7"/>
          <p:cNvSpPr txBox="1">
            <a:spLocks noChangeArrowheads="1"/>
          </p:cNvSpPr>
          <p:nvPr/>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Tree>
  </p:cSld>
  <p:clrMap bg1="lt1" tx1="dk1" bg2="lt2" tx2="dk2" accent1="accent1" accent2="accent2" accent3="accent3" accent4="accent4" accent5="accent5" accent6="accent6" hlink="hlink" folHlink="folHlink"/>
  <p:sldLayoutIdLst>
    <p:sldLayoutId id="2147483888" r:id="rId1"/>
    <p:sldLayoutId id="2147483874" r:id="rId2"/>
    <p:sldLayoutId id="2147483889" r:id="rId3"/>
    <p:sldLayoutId id="2147483875" r:id="rId4"/>
    <p:sldLayoutId id="2147483876" r:id="rId5"/>
    <p:sldLayoutId id="2147483877" r:id="rId6"/>
    <p:sldLayoutId id="2147483878" r:id="rId7"/>
    <p:sldLayoutId id="2147483890" r:id="rId8"/>
    <p:sldLayoutId id="2147483891" r:id="rId9"/>
    <p:sldLayoutId id="2147483879" r:id="rId10"/>
    <p:sldLayoutId id="2147483880" r:id="rId11"/>
    <p:sldLayoutId id="2147483892" r:id="rId12"/>
    <p:sldLayoutId id="2147483881" r:id="rId13"/>
    <p:sldLayoutId id="2147483893" r:id="rId14"/>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bwMode="auto">
          <a:xfrm>
            <a:off x="415925" y="2590800"/>
            <a:ext cx="8372475" cy="118586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defRPr/>
            </a:pPr>
            <a:r>
              <a:rPr lang="en-US" sz="4800" dirty="0" smtClean="0">
                <a:solidFill>
                  <a:schemeClr val="bg1">
                    <a:lumMod val="50000"/>
                  </a:schemeClr>
                </a:solidFill>
                <a:latin typeface="+mn-lt"/>
              </a:rPr>
              <a:t>Monopolistic Competition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381000" y="1109663"/>
            <a:ext cx="8763000" cy="44719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Zero economic profit</a:t>
            </a:r>
          </a:p>
          <a:p>
            <a:r>
              <a:rPr lang="en-US" dirty="0" smtClean="0"/>
              <a:t>Demand curve is tangent to average total cost curve</a:t>
            </a:r>
          </a:p>
          <a:p>
            <a:pPr lvl="1"/>
            <a:r>
              <a:rPr lang="en-US" sz="2800" dirty="0" smtClean="0"/>
              <a:t>At quantity where marginal revenue = marginal cost</a:t>
            </a:r>
          </a:p>
          <a:p>
            <a:pPr lvl="1"/>
            <a:r>
              <a:rPr lang="en-US" sz="2800" dirty="0" smtClean="0"/>
              <a:t>Price = average total cost</a:t>
            </a:r>
          </a:p>
        </p:txBody>
      </p:sp>
      <p:sp>
        <p:nvSpPr>
          <p:cNvPr id="5" name="Title 1"/>
          <p:cNvSpPr txBox="1">
            <a:spLocks/>
          </p:cNvSpPr>
          <p:nvPr/>
        </p:nvSpPr>
        <p:spPr bwMode="auto">
          <a:xfrm>
            <a:off x="3954463" y="266712"/>
            <a:ext cx="5037137" cy="762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4000" dirty="0" smtClean="0">
                <a:solidFill>
                  <a:schemeClr val="bg1">
                    <a:lumMod val="50000"/>
                  </a:schemeClr>
                </a:solidFill>
                <a:latin typeface="Calibri" pitchFamily="34" charset="0"/>
              </a:rPr>
              <a:t>Long Run Equilibrium</a:t>
            </a:r>
            <a:endParaRPr lang="en-US" sz="4000" dirty="0">
              <a:solidFill>
                <a:schemeClr val="bg1">
                  <a:lumMod val="50000"/>
                </a:schemeClr>
              </a:solidFill>
              <a:latin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4703325" y="1269488"/>
            <a:ext cx="4283075" cy="3502025"/>
            <a:chOff x="4703325" y="1269488"/>
            <a:chExt cx="4283075" cy="3502025"/>
          </a:xfrm>
        </p:grpSpPr>
        <p:grpSp>
          <p:nvGrpSpPr>
            <p:cNvPr id="68" name="Group 4"/>
            <p:cNvGrpSpPr>
              <a:grpSpLocks/>
            </p:cNvGrpSpPr>
            <p:nvPr/>
          </p:nvGrpSpPr>
          <p:grpSpPr bwMode="auto">
            <a:xfrm>
              <a:off x="4703325" y="1269488"/>
              <a:ext cx="4132263" cy="3173412"/>
              <a:chOff x="1249075" y="1482435"/>
              <a:chExt cx="4130042" cy="3173485"/>
            </a:xfrm>
          </p:grpSpPr>
          <p:sp>
            <p:nvSpPr>
              <p:cNvPr id="69" name="Rectangle 68"/>
              <p:cNvSpPr/>
              <p:nvPr/>
            </p:nvSpPr>
            <p:spPr>
              <a:xfrm>
                <a:off x="1829788" y="1638014"/>
                <a:ext cx="3549329" cy="300520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dirty="0"/>
              </a:p>
            </p:txBody>
          </p:sp>
          <p:grpSp>
            <p:nvGrpSpPr>
              <p:cNvPr id="70" name="Group 16"/>
              <p:cNvGrpSpPr>
                <a:grpSpLocks/>
              </p:cNvGrpSpPr>
              <p:nvPr/>
            </p:nvGrpSpPr>
            <p:grpSpPr bwMode="auto">
              <a:xfrm>
                <a:off x="1249075" y="1482435"/>
                <a:ext cx="593225" cy="3173485"/>
                <a:chOff x="1249075" y="1482435"/>
                <a:chExt cx="593225" cy="3173485"/>
              </a:xfrm>
            </p:grpSpPr>
            <p:cxnSp>
              <p:nvCxnSpPr>
                <p:cNvPr id="71" name="Straight Connector 70"/>
                <p:cNvCxnSpPr/>
                <p:nvPr/>
              </p:nvCxnSpPr>
              <p:spPr>
                <a:xfrm rot="5400000">
                  <a:off x="290678" y="3129504"/>
                  <a:ext cx="305283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TextBox 8"/>
                <p:cNvSpPr txBox="1">
                  <a:spLocks noChangeArrowheads="1"/>
                </p:cNvSpPr>
                <p:nvPr/>
              </p:nvSpPr>
              <p:spPr bwMode="auto">
                <a:xfrm>
                  <a:off x="1249075" y="1482435"/>
                  <a:ext cx="593225" cy="307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a:t>Price</a:t>
                  </a:r>
                </a:p>
              </p:txBody>
            </p:sp>
          </p:grpSp>
        </p:grpSp>
        <p:grpSp>
          <p:nvGrpSpPr>
            <p:cNvPr id="3" name="Group 2"/>
            <p:cNvGrpSpPr/>
            <p:nvPr/>
          </p:nvGrpSpPr>
          <p:grpSpPr>
            <a:xfrm>
              <a:off x="5128775" y="1615563"/>
              <a:ext cx="3857625" cy="3155950"/>
              <a:chOff x="5128775" y="1615563"/>
              <a:chExt cx="3857625" cy="3155950"/>
            </a:xfrm>
          </p:grpSpPr>
          <p:grpSp>
            <p:nvGrpSpPr>
              <p:cNvPr id="73" name="Group 10"/>
              <p:cNvGrpSpPr>
                <a:grpSpLocks/>
              </p:cNvGrpSpPr>
              <p:nvPr/>
            </p:nvGrpSpPr>
            <p:grpSpPr bwMode="auto">
              <a:xfrm>
                <a:off x="5128775" y="4430200"/>
                <a:ext cx="3857625" cy="341313"/>
                <a:chOff x="1672441" y="4643337"/>
                <a:chExt cx="3857242" cy="341875"/>
              </a:xfrm>
            </p:grpSpPr>
            <p:cxnSp>
              <p:nvCxnSpPr>
                <p:cNvPr id="74" name="Straight Connector 73"/>
                <p:cNvCxnSpPr/>
                <p:nvPr/>
              </p:nvCxnSpPr>
              <p:spPr>
                <a:xfrm flipV="1">
                  <a:off x="1816890" y="4643337"/>
                  <a:ext cx="3561996" cy="1113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TextBox 12"/>
                <p:cNvSpPr txBox="1">
                  <a:spLocks noChangeArrowheads="1"/>
                </p:cNvSpPr>
                <p:nvPr/>
              </p:nvSpPr>
              <p:spPr bwMode="auto">
                <a:xfrm>
                  <a:off x="4628626" y="4676899"/>
                  <a:ext cx="901057" cy="30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Quantity </a:t>
                  </a:r>
                </a:p>
              </p:txBody>
            </p:sp>
            <p:sp>
              <p:nvSpPr>
                <p:cNvPr id="76" name="TextBox 13"/>
                <p:cNvSpPr txBox="1">
                  <a:spLocks noChangeArrowheads="1"/>
                </p:cNvSpPr>
                <p:nvPr/>
              </p:nvSpPr>
              <p:spPr bwMode="auto">
                <a:xfrm>
                  <a:off x="1672441" y="4665023"/>
                  <a:ext cx="284004" cy="30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grpSp>
            <p:nvGrpSpPr>
              <p:cNvPr id="78" name="Group 20"/>
              <p:cNvGrpSpPr>
                <a:grpSpLocks/>
              </p:cNvGrpSpPr>
              <p:nvPr/>
            </p:nvGrpSpPr>
            <p:grpSpPr bwMode="auto">
              <a:xfrm>
                <a:off x="5522475" y="1689933"/>
                <a:ext cx="3283338" cy="2287838"/>
                <a:chOff x="1058890" y="1407263"/>
                <a:chExt cx="3284141" cy="2287941"/>
              </a:xfrm>
            </p:grpSpPr>
            <p:cxnSp>
              <p:nvCxnSpPr>
                <p:cNvPr id="79" name="Straight Connector 78"/>
                <p:cNvCxnSpPr/>
                <p:nvPr/>
              </p:nvCxnSpPr>
              <p:spPr>
                <a:xfrm flipV="1">
                  <a:off x="1058890" y="1675810"/>
                  <a:ext cx="2885192" cy="2019394"/>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80" name="TextBox 18"/>
                <p:cNvSpPr txBox="1">
                  <a:spLocks noChangeArrowheads="1"/>
                </p:cNvSpPr>
                <p:nvPr/>
              </p:nvSpPr>
              <p:spPr bwMode="auto">
                <a:xfrm>
                  <a:off x="3879296" y="1407263"/>
                  <a:ext cx="463735" cy="307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MC</a:t>
                  </a:r>
                </a:p>
              </p:txBody>
            </p:sp>
          </p:grpSp>
          <p:grpSp>
            <p:nvGrpSpPr>
              <p:cNvPr id="81" name="Group 14"/>
              <p:cNvGrpSpPr>
                <a:grpSpLocks/>
              </p:cNvGrpSpPr>
              <p:nvPr/>
            </p:nvGrpSpPr>
            <p:grpSpPr bwMode="auto">
              <a:xfrm>
                <a:off x="6340038" y="1899725"/>
                <a:ext cx="2552700" cy="1076325"/>
                <a:chOff x="2142839" y="2458350"/>
                <a:chExt cx="2972385" cy="1075347"/>
              </a:xfrm>
            </p:grpSpPr>
            <p:sp>
              <p:nvSpPr>
                <p:cNvPr id="82" name="Freeform 81"/>
                <p:cNvSpPr/>
                <p:nvPr/>
              </p:nvSpPr>
              <p:spPr>
                <a:xfrm>
                  <a:off x="2142839" y="2458350"/>
                  <a:ext cx="2656291" cy="1075347"/>
                </a:xfrm>
                <a:custGeom>
                  <a:avLst/>
                  <a:gdLst>
                    <a:gd name="connsiteX0" fmla="*/ 0 w 4488873"/>
                    <a:gd name="connsiteY0" fmla="*/ 0 h 1021278"/>
                    <a:gd name="connsiteX1" fmla="*/ 4488873 w 4488873"/>
                    <a:gd name="connsiteY1" fmla="*/ 1021278 h 1021278"/>
                    <a:gd name="connsiteX0" fmla="*/ 0 w 4488873"/>
                    <a:gd name="connsiteY0" fmla="*/ 0 h 1717964"/>
                    <a:gd name="connsiteX1" fmla="*/ 4488873 w 4488873"/>
                    <a:gd name="connsiteY1" fmla="*/ 1021278 h 1717964"/>
                    <a:gd name="connsiteX0" fmla="*/ 0 w 4488873"/>
                    <a:gd name="connsiteY0" fmla="*/ 0 h 1785258"/>
                    <a:gd name="connsiteX1" fmla="*/ 4488873 w 4488873"/>
                    <a:gd name="connsiteY1" fmla="*/ 1021278 h 1785258"/>
                    <a:gd name="connsiteX0" fmla="*/ 0 w 4987636"/>
                    <a:gd name="connsiteY0" fmla="*/ 0 h 1717964"/>
                    <a:gd name="connsiteX1" fmla="*/ 4987636 w 4987636"/>
                    <a:gd name="connsiteY1" fmla="*/ 665018 h 1717964"/>
                    <a:gd name="connsiteX0" fmla="*/ 0 w 4987636"/>
                    <a:gd name="connsiteY0" fmla="*/ 0 h 1868385"/>
                    <a:gd name="connsiteX1" fmla="*/ 4987636 w 4987636"/>
                    <a:gd name="connsiteY1" fmla="*/ 665018 h 1868385"/>
                    <a:gd name="connsiteX0" fmla="*/ 0 w 4987636"/>
                    <a:gd name="connsiteY0" fmla="*/ 0 h 1868385"/>
                    <a:gd name="connsiteX1" fmla="*/ 4987636 w 4987636"/>
                    <a:gd name="connsiteY1" fmla="*/ 665018 h 1868385"/>
                    <a:gd name="connsiteX0" fmla="*/ 0 w 4987636"/>
                    <a:gd name="connsiteY0" fmla="*/ 0 h 1717964"/>
                    <a:gd name="connsiteX1" fmla="*/ 4987636 w 4987636"/>
                    <a:gd name="connsiteY1" fmla="*/ 665018 h 1717964"/>
                    <a:gd name="connsiteX0" fmla="*/ 0 w 4987636"/>
                    <a:gd name="connsiteY0" fmla="*/ 0 h 1785258"/>
                    <a:gd name="connsiteX1" fmla="*/ 4987636 w 4987636"/>
                    <a:gd name="connsiteY1" fmla="*/ 665018 h 1785258"/>
                    <a:gd name="connsiteX0" fmla="*/ 0 w 6037450"/>
                    <a:gd name="connsiteY0" fmla="*/ 45818 h 1763783"/>
                    <a:gd name="connsiteX1" fmla="*/ 6037450 w 6037450"/>
                    <a:gd name="connsiteY1" fmla="*/ 0 h 1763783"/>
                    <a:gd name="connsiteX0" fmla="*/ 0 w 6037450"/>
                    <a:gd name="connsiteY0" fmla="*/ 45818 h 1763782"/>
                    <a:gd name="connsiteX1" fmla="*/ 6037450 w 6037450"/>
                    <a:gd name="connsiteY1" fmla="*/ 0 h 1763782"/>
                    <a:gd name="connsiteX0" fmla="*/ 0 w 5520069"/>
                    <a:gd name="connsiteY0" fmla="*/ 0 h 1717964"/>
                    <a:gd name="connsiteX1" fmla="*/ 5520069 w 5520069"/>
                    <a:gd name="connsiteY1" fmla="*/ 317163 h 1717964"/>
                    <a:gd name="connsiteX0" fmla="*/ 0 w 5520069"/>
                    <a:gd name="connsiteY0" fmla="*/ 0 h 1717964"/>
                    <a:gd name="connsiteX1" fmla="*/ 5520069 w 5520069"/>
                    <a:gd name="connsiteY1" fmla="*/ 317163 h 1717964"/>
                  </a:gdLst>
                  <a:ahLst/>
                  <a:cxnLst>
                    <a:cxn ang="0">
                      <a:pos x="connsiteX0" y="connsiteY0"/>
                    </a:cxn>
                    <a:cxn ang="0">
                      <a:pos x="connsiteX1" y="connsiteY1"/>
                    </a:cxn>
                  </a:cxnLst>
                  <a:rect l="l" t="t" r="r" b="b"/>
                  <a:pathLst>
                    <a:path w="5520069" h="1717964">
                      <a:moveTo>
                        <a:pt x="0" y="0"/>
                      </a:moveTo>
                      <a:cubicBezTo>
                        <a:pt x="1009402" y="1717964"/>
                        <a:pt x="3873527" y="1331534"/>
                        <a:pt x="5520069" y="317163"/>
                      </a:cubicBezTo>
                    </a:path>
                  </a:pathLst>
                </a:custGeom>
                <a:ln w="38100">
                  <a:solidFill>
                    <a:srgbClr val="000099"/>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400"/>
                </a:p>
              </p:txBody>
            </p:sp>
            <p:sp>
              <p:nvSpPr>
                <p:cNvPr id="83" name="TextBox 29"/>
                <p:cNvSpPr txBox="1">
                  <a:spLocks noChangeArrowheads="1"/>
                </p:cNvSpPr>
                <p:nvPr/>
              </p:nvSpPr>
              <p:spPr bwMode="auto">
                <a:xfrm>
                  <a:off x="4497543" y="2762883"/>
                  <a:ext cx="617681" cy="30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ATC</a:t>
                  </a:r>
                </a:p>
              </p:txBody>
            </p:sp>
          </p:grpSp>
          <p:grpSp>
            <p:nvGrpSpPr>
              <p:cNvPr id="91" name="Group 31"/>
              <p:cNvGrpSpPr>
                <a:grpSpLocks/>
              </p:cNvGrpSpPr>
              <p:nvPr/>
            </p:nvGrpSpPr>
            <p:grpSpPr bwMode="auto">
              <a:xfrm>
                <a:off x="5724088" y="1782250"/>
                <a:ext cx="1751012" cy="2541588"/>
                <a:chOff x="2506952" y="1537982"/>
                <a:chExt cx="1752774" cy="2539946"/>
              </a:xfrm>
            </p:grpSpPr>
            <p:cxnSp>
              <p:nvCxnSpPr>
                <p:cNvPr id="92" name="Straight Connector 91"/>
                <p:cNvCxnSpPr/>
                <p:nvPr/>
              </p:nvCxnSpPr>
              <p:spPr>
                <a:xfrm rot="16200000" flipH="1">
                  <a:off x="2116279" y="1928655"/>
                  <a:ext cx="2219478" cy="1438133"/>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93" name="TextBox 81"/>
                <p:cNvSpPr txBox="1">
                  <a:spLocks noChangeArrowheads="1"/>
                </p:cNvSpPr>
                <p:nvPr/>
              </p:nvSpPr>
              <p:spPr bwMode="auto">
                <a:xfrm>
                  <a:off x="3796018" y="3770357"/>
                  <a:ext cx="463708" cy="3075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MR</a:t>
                  </a:r>
                </a:p>
              </p:txBody>
            </p:sp>
          </p:grpSp>
          <p:grpSp>
            <p:nvGrpSpPr>
              <p:cNvPr id="94" name="Group 31"/>
              <p:cNvGrpSpPr>
                <a:grpSpLocks/>
              </p:cNvGrpSpPr>
              <p:nvPr/>
            </p:nvGrpSpPr>
            <p:grpSpPr bwMode="auto">
              <a:xfrm>
                <a:off x="5735200" y="1615563"/>
                <a:ext cx="2961832" cy="2080825"/>
                <a:chOff x="1709153" y="1713981"/>
                <a:chExt cx="2962477" cy="2079292"/>
              </a:xfrm>
            </p:grpSpPr>
            <p:cxnSp>
              <p:nvCxnSpPr>
                <p:cNvPr id="96" name="Straight Connector 95"/>
                <p:cNvCxnSpPr/>
                <p:nvPr/>
              </p:nvCxnSpPr>
              <p:spPr>
                <a:xfrm>
                  <a:off x="1709153" y="1713981"/>
                  <a:ext cx="2115006" cy="1827450"/>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97" name="TextBox 81"/>
                <p:cNvSpPr txBox="1">
                  <a:spLocks noChangeArrowheads="1"/>
                </p:cNvSpPr>
                <p:nvPr/>
              </p:nvSpPr>
              <p:spPr bwMode="auto">
                <a:xfrm>
                  <a:off x="3760434" y="3485598"/>
                  <a:ext cx="911196" cy="30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Demand </a:t>
                  </a:r>
                </a:p>
              </p:txBody>
            </p:sp>
          </p:grpSp>
        </p:grpSp>
      </p:grpSp>
      <p:sp>
        <p:nvSpPr>
          <p:cNvPr id="10" name="TextBox 9"/>
          <p:cNvSpPr txBox="1">
            <a:spLocks noChangeArrowheads="1"/>
          </p:cNvSpPr>
          <p:nvPr/>
        </p:nvSpPr>
        <p:spPr bwMode="auto">
          <a:xfrm>
            <a:off x="0" y="5425875"/>
            <a:ext cx="913765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1400" dirty="0"/>
              <a:t>T</a:t>
            </a:r>
            <a:r>
              <a:rPr lang="en-US" sz="1400" dirty="0" smtClean="0"/>
              <a:t>he </a:t>
            </a:r>
            <a:r>
              <a:rPr lang="en-US" sz="1400" dirty="0"/>
              <a:t>right graph shows the long-run equilibrium in a perfectly competitive </a:t>
            </a:r>
            <a:r>
              <a:rPr lang="en-US" sz="1400" dirty="0" smtClean="0"/>
              <a:t>market</a:t>
            </a:r>
            <a:r>
              <a:rPr lang="en-US" sz="1400" dirty="0"/>
              <a:t> </a:t>
            </a:r>
            <a:r>
              <a:rPr lang="en-US" sz="1400" dirty="0" smtClean="0"/>
              <a:t>while the</a:t>
            </a:r>
            <a:r>
              <a:rPr lang="en-US" sz="1400" dirty="0" smtClean="0">
                <a:latin typeface="+mn-lt"/>
              </a:rPr>
              <a:t> left graph shows the long-run equilibrium in a monopolistically competitive market. </a:t>
            </a:r>
          </a:p>
          <a:p>
            <a:pPr marL="225425" indent="-119063" eaLnBrk="1" hangingPunct="1">
              <a:buFont typeface="Arial" pitchFamily="34" charset="0"/>
              <a:buChar char="•"/>
              <a:defRPr/>
            </a:pPr>
            <a:r>
              <a:rPr lang="en-US" sz="1400" dirty="0" smtClean="0">
                <a:latin typeface="+mn-lt"/>
              </a:rPr>
              <a:t>Note </a:t>
            </a:r>
            <a:r>
              <a:rPr lang="en-US" sz="1400" dirty="0">
                <a:latin typeface="+mn-lt"/>
              </a:rPr>
              <a:t>t</a:t>
            </a:r>
            <a:r>
              <a:rPr lang="en-US" sz="1400" dirty="0" smtClean="0">
                <a:latin typeface="+mn-lt"/>
              </a:rPr>
              <a:t>he perfectly competitive firm produces at the efficient scale, where average total cost is minimized</a:t>
            </a:r>
            <a:r>
              <a:rPr lang="en-US" sz="1400" dirty="0">
                <a:latin typeface="+mn-lt"/>
              </a:rPr>
              <a:t> </a:t>
            </a:r>
            <a:r>
              <a:rPr lang="en-US" sz="1400" dirty="0" smtClean="0">
                <a:latin typeface="+mn-lt"/>
              </a:rPr>
              <a:t>while the monopolistically competitive firm produces at less than the efficient scale.  </a:t>
            </a:r>
          </a:p>
          <a:p>
            <a:pPr marL="225425" indent="-119063" eaLnBrk="1" hangingPunct="1">
              <a:buFont typeface="Arial" pitchFamily="34" charset="0"/>
              <a:buChar char="•"/>
              <a:defRPr/>
            </a:pPr>
            <a:r>
              <a:rPr lang="en-US" sz="1400" dirty="0" smtClean="0">
                <a:latin typeface="+mn-lt"/>
              </a:rPr>
              <a:t>Also price equals marginal cost under perfect competition, but price is above marginal cost under monopolistic competition.</a:t>
            </a:r>
          </a:p>
        </p:txBody>
      </p:sp>
      <p:sp>
        <p:nvSpPr>
          <p:cNvPr id="33" name="TextBox 32"/>
          <p:cNvSpPr txBox="1">
            <a:spLocks noChangeArrowheads="1"/>
          </p:cNvSpPr>
          <p:nvPr/>
        </p:nvSpPr>
        <p:spPr bwMode="auto">
          <a:xfrm>
            <a:off x="1235155" y="981138"/>
            <a:ext cx="281513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Perfectly </a:t>
            </a:r>
            <a:r>
              <a:rPr lang="en-US" sz="1600" dirty="0"/>
              <a:t>Competitive Firm</a:t>
            </a:r>
          </a:p>
        </p:txBody>
      </p:sp>
      <p:grpSp>
        <p:nvGrpSpPr>
          <p:cNvPr id="21" name="Group 94"/>
          <p:cNvGrpSpPr>
            <a:grpSpLocks/>
          </p:cNvGrpSpPr>
          <p:nvPr/>
        </p:nvGrpSpPr>
        <p:grpSpPr bwMode="auto">
          <a:xfrm>
            <a:off x="189488" y="1267900"/>
            <a:ext cx="4513262" cy="3173413"/>
            <a:chOff x="1248850" y="1482435"/>
            <a:chExt cx="4512865" cy="3173485"/>
          </a:xfrm>
        </p:grpSpPr>
        <p:sp>
          <p:nvSpPr>
            <p:cNvPr id="45" name="Rectangle 44"/>
            <p:cNvSpPr/>
            <p:nvPr/>
          </p:nvSpPr>
          <p:spPr>
            <a:xfrm>
              <a:off x="1829824" y="1638014"/>
              <a:ext cx="3931891" cy="300520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dirty="0"/>
            </a:p>
          </p:txBody>
        </p:sp>
        <p:grpSp>
          <p:nvGrpSpPr>
            <p:cNvPr id="31794" name="Group 16"/>
            <p:cNvGrpSpPr>
              <a:grpSpLocks/>
            </p:cNvGrpSpPr>
            <p:nvPr/>
          </p:nvGrpSpPr>
          <p:grpSpPr bwMode="auto">
            <a:xfrm>
              <a:off x="1248850" y="1482435"/>
              <a:ext cx="593450" cy="3173485"/>
              <a:chOff x="1248850" y="1482435"/>
              <a:chExt cx="593450" cy="3173485"/>
            </a:xfrm>
          </p:grpSpPr>
          <p:cxnSp>
            <p:nvCxnSpPr>
              <p:cNvPr id="47" name="Straight Connector 46"/>
              <p:cNvCxnSpPr/>
              <p:nvPr/>
            </p:nvCxnSpPr>
            <p:spPr>
              <a:xfrm rot="5400000">
                <a:off x="290709" y="3129504"/>
                <a:ext cx="305283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1796" name="TextBox 98"/>
              <p:cNvSpPr txBox="1">
                <a:spLocks noChangeArrowheads="1"/>
              </p:cNvSpPr>
              <p:nvPr/>
            </p:nvSpPr>
            <p:spPr bwMode="auto">
              <a:xfrm>
                <a:off x="1248850" y="1482435"/>
                <a:ext cx="593450" cy="307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a:t>Price</a:t>
                </a:r>
              </a:p>
            </p:txBody>
          </p:sp>
        </p:grpSp>
      </p:grpSp>
      <p:grpSp>
        <p:nvGrpSpPr>
          <p:cNvPr id="27" name="Group 99"/>
          <p:cNvGrpSpPr>
            <a:grpSpLocks/>
          </p:cNvGrpSpPr>
          <p:nvPr/>
        </p:nvGrpSpPr>
        <p:grpSpPr bwMode="auto">
          <a:xfrm>
            <a:off x="614938" y="4417500"/>
            <a:ext cx="4168775" cy="350838"/>
            <a:chOff x="1672441" y="4633980"/>
            <a:chExt cx="4169286" cy="349931"/>
          </a:xfrm>
        </p:grpSpPr>
        <p:cxnSp>
          <p:nvCxnSpPr>
            <p:cNvPr id="50" name="Straight Connector 49"/>
            <p:cNvCxnSpPr/>
            <p:nvPr/>
          </p:nvCxnSpPr>
          <p:spPr>
            <a:xfrm flipV="1">
              <a:off x="1816921" y="4633980"/>
              <a:ext cx="3778713" cy="2058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1791" name="TextBox 101"/>
            <p:cNvSpPr txBox="1">
              <a:spLocks noChangeArrowheads="1"/>
            </p:cNvSpPr>
            <p:nvPr/>
          </p:nvSpPr>
          <p:spPr bwMode="auto">
            <a:xfrm>
              <a:off x="4940288" y="4676909"/>
              <a:ext cx="901439" cy="307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Quantity </a:t>
              </a:r>
            </a:p>
          </p:txBody>
        </p:sp>
        <p:sp>
          <p:nvSpPr>
            <p:cNvPr id="31792" name="TextBox 102"/>
            <p:cNvSpPr txBox="1">
              <a:spLocks noChangeArrowheads="1"/>
            </p:cNvSpPr>
            <p:nvPr/>
          </p:nvSpPr>
          <p:spPr bwMode="auto">
            <a:xfrm>
              <a:off x="1672441" y="4665028"/>
              <a:ext cx="284125" cy="307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grpSp>
        <p:nvGrpSpPr>
          <p:cNvPr id="23553" name="Group 101"/>
          <p:cNvGrpSpPr>
            <a:grpSpLocks/>
          </p:cNvGrpSpPr>
          <p:nvPr/>
        </p:nvGrpSpPr>
        <p:grpSpPr bwMode="auto">
          <a:xfrm>
            <a:off x="1019750" y="1675706"/>
            <a:ext cx="3128963" cy="2311588"/>
            <a:chOff x="1058890" y="1383511"/>
            <a:chExt cx="3129727" cy="2311693"/>
          </a:xfrm>
        </p:grpSpPr>
        <p:cxnSp>
          <p:nvCxnSpPr>
            <p:cNvPr id="103" name="Straight Connector 102"/>
            <p:cNvCxnSpPr/>
            <p:nvPr/>
          </p:nvCxnSpPr>
          <p:spPr>
            <a:xfrm flipV="1">
              <a:off x="1058890" y="1675810"/>
              <a:ext cx="2885192" cy="2019394"/>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31785" name="TextBox 18"/>
            <p:cNvSpPr txBox="1">
              <a:spLocks noChangeArrowheads="1"/>
            </p:cNvSpPr>
            <p:nvPr/>
          </p:nvSpPr>
          <p:spPr bwMode="auto">
            <a:xfrm>
              <a:off x="3724882" y="1383511"/>
              <a:ext cx="463735" cy="307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MC</a:t>
              </a:r>
            </a:p>
          </p:txBody>
        </p:sp>
      </p:grpSp>
      <p:grpSp>
        <p:nvGrpSpPr>
          <p:cNvPr id="23556" name="Group 14"/>
          <p:cNvGrpSpPr>
            <a:grpSpLocks/>
          </p:cNvGrpSpPr>
          <p:nvPr/>
        </p:nvGrpSpPr>
        <p:grpSpPr bwMode="auto">
          <a:xfrm>
            <a:off x="1838900" y="1834638"/>
            <a:ext cx="2863850" cy="1152525"/>
            <a:chOff x="2142839" y="2383130"/>
            <a:chExt cx="3335969" cy="1150567"/>
          </a:xfrm>
        </p:grpSpPr>
        <p:sp>
          <p:nvSpPr>
            <p:cNvPr id="106" name="Freeform 105"/>
            <p:cNvSpPr/>
            <p:nvPr/>
          </p:nvSpPr>
          <p:spPr>
            <a:xfrm>
              <a:off x="2142839" y="2457615"/>
              <a:ext cx="2657311" cy="1076082"/>
            </a:xfrm>
            <a:custGeom>
              <a:avLst/>
              <a:gdLst>
                <a:gd name="connsiteX0" fmla="*/ 0 w 4488873"/>
                <a:gd name="connsiteY0" fmla="*/ 0 h 1021278"/>
                <a:gd name="connsiteX1" fmla="*/ 4488873 w 4488873"/>
                <a:gd name="connsiteY1" fmla="*/ 1021278 h 1021278"/>
                <a:gd name="connsiteX0" fmla="*/ 0 w 4488873"/>
                <a:gd name="connsiteY0" fmla="*/ 0 h 1717964"/>
                <a:gd name="connsiteX1" fmla="*/ 4488873 w 4488873"/>
                <a:gd name="connsiteY1" fmla="*/ 1021278 h 1717964"/>
                <a:gd name="connsiteX0" fmla="*/ 0 w 4488873"/>
                <a:gd name="connsiteY0" fmla="*/ 0 h 1785258"/>
                <a:gd name="connsiteX1" fmla="*/ 4488873 w 4488873"/>
                <a:gd name="connsiteY1" fmla="*/ 1021278 h 1785258"/>
                <a:gd name="connsiteX0" fmla="*/ 0 w 4987636"/>
                <a:gd name="connsiteY0" fmla="*/ 0 h 1717964"/>
                <a:gd name="connsiteX1" fmla="*/ 4987636 w 4987636"/>
                <a:gd name="connsiteY1" fmla="*/ 665018 h 1717964"/>
                <a:gd name="connsiteX0" fmla="*/ 0 w 4987636"/>
                <a:gd name="connsiteY0" fmla="*/ 0 h 1868385"/>
                <a:gd name="connsiteX1" fmla="*/ 4987636 w 4987636"/>
                <a:gd name="connsiteY1" fmla="*/ 665018 h 1868385"/>
                <a:gd name="connsiteX0" fmla="*/ 0 w 4987636"/>
                <a:gd name="connsiteY0" fmla="*/ 0 h 1868385"/>
                <a:gd name="connsiteX1" fmla="*/ 4987636 w 4987636"/>
                <a:gd name="connsiteY1" fmla="*/ 665018 h 1868385"/>
                <a:gd name="connsiteX0" fmla="*/ 0 w 4987636"/>
                <a:gd name="connsiteY0" fmla="*/ 0 h 1717964"/>
                <a:gd name="connsiteX1" fmla="*/ 4987636 w 4987636"/>
                <a:gd name="connsiteY1" fmla="*/ 665018 h 1717964"/>
                <a:gd name="connsiteX0" fmla="*/ 0 w 4987636"/>
                <a:gd name="connsiteY0" fmla="*/ 0 h 1785258"/>
                <a:gd name="connsiteX1" fmla="*/ 4987636 w 4987636"/>
                <a:gd name="connsiteY1" fmla="*/ 665018 h 1785258"/>
                <a:gd name="connsiteX0" fmla="*/ 0 w 6037450"/>
                <a:gd name="connsiteY0" fmla="*/ 45818 h 1763783"/>
                <a:gd name="connsiteX1" fmla="*/ 6037450 w 6037450"/>
                <a:gd name="connsiteY1" fmla="*/ 0 h 1763783"/>
                <a:gd name="connsiteX0" fmla="*/ 0 w 6037450"/>
                <a:gd name="connsiteY0" fmla="*/ 45818 h 1763782"/>
                <a:gd name="connsiteX1" fmla="*/ 6037450 w 6037450"/>
                <a:gd name="connsiteY1" fmla="*/ 0 h 1763782"/>
                <a:gd name="connsiteX0" fmla="*/ 0 w 5520069"/>
                <a:gd name="connsiteY0" fmla="*/ 0 h 1717964"/>
                <a:gd name="connsiteX1" fmla="*/ 5520069 w 5520069"/>
                <a:gd name="connsiteY1" fmla="*/ 317163 h 1717964"/>
                <a:gd name="connsiteX0" fmla="*/ 0 w 5520069"/>
                <a:gd name="connsiteY0" fmla="*/ 0 h 1717964"/>
                <a:gd name="connsiteX1" fmla="*/ 5520069 w 5520069"/>
                <a:gd name="connsiteY1" fmla="*/ 317163 h 1717964"/>
              </a:gdLst>
              <a:ahLst/>
              <a:cxnLst>
                <a:cxn ang="0">
                  <a:pos x="connsiteX0" y="connsiteY0"/>
                </a:cxn>
                <a:cxn ang="0">
                  <a:pos x="connsiteX1" y="connsiteY1"/>
                </a:cxn>
              </a:cxnLst>
              <a:rect l="l" t="t" r="r" b="b"/>
              <a:pathLst>
                <a:path w="5520069" h="1717964">
                  <a:moveTo>
                    <a:pt x="0" y="0"/>
                  </a:moveTo>
                  <a:cubicBezTo>
                    <a:pt x="1009402" y="1717964"/>
                    <a:pt x="3873527" y="1331534"/>
                    <a:pt x="5520069" y="317163"/>
                  </a:cubicBezTo>
                </a:path>
              </a:pathLst>
            </a:custGeom>
            <a:ln w="38100">
              <a:solidFill>
                <a:srgbClr val="000099"/>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400"/>
            </a:p>
          </p:txBody>
        </p:sp>
        <p:sp>
          <p:nvSpPr>
            <p:cNvPr id="31783" name="TextBox 29"/>
            <p:cNvSpPr txBox="1">
              <a:spLocks noChangeArrowheads="1"/>
            </p:cNvSpPr>
            <p:nvPr/>
          </p:nvSpPr>
          <p:spPr bwMode="auto">
            <a:xfrm>
              <a:off x="4861127" y="2383130"/>
              <a:ext cx="617681" cy="30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ATC</a:t>
              </a:r>
            </a:p>
          </p:txBody>
        </p:sp>
      </p:grpSp>
      <p:grpSp>
        <p:nvGrpSpPr>
          <p:cNvPr id="23557" name="Group 43"/>
          <p:cNvGrpSpPr>
            <a:grpSpLocks/>
          </p:cNvGrpSpPr>
          <p:nvPr/>
        </p:nvGrpSpPr>
        <p:grpSpPr bwMode="auto">
          <a:xfrm>
            <a:off x="1965900" y="2672838"/>
            <a:ext cx="1695450" cy="2314575"/>
            <a:chOff x="2276353" y="3089090"/>
            <a:chExt cx="1697240" cy="2314958"/>
          </a:xfrm>
        </p:grpSpPr>
        <p:sp>
          <p:nvSpPr>
            <p:cNvPr id="31780" name="TextBox 44"/>
            <p:cNvSpPr txBox="1">
              <a:spLocks noChangeArrowheads="1"/>
            </p:cNvSpPr>
            <p:nvPr/>
          </p:nvSpPr>
          <p:spPr bwMode="auto">
            <a:xfrm>
              <a:off x="2276353" y="4880730"/>
              <a:ext cx="1697240" cy="523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Quantity produced </a:t>
              </a:r>
            </a:p>
            <a:p>
              <a:pPr algn="ctr" eaLnBrk="1" hangingPunct="1"/>
              <a:r>
                <a:rPr lang="en-US" sz="1400" dirty="0" smtClean="0"/>
                <a:t>at efficient </a:t>
              </a:r>
              <a:r>
                <a:rPr lang="en-US" sz="1400" dirty="0"/>
                <a:t>scale</a:t>
              </a:r>
            </a:p>
          </p:txBody>
        </p:sp>
        <p:cxnSp>
          <p:nvCxnSpPr>
            <p:cNvPr id="110" name="Straight Connector 109"/>
            <p:cNvCxnSpPr/>
            <p:nvPr/>
          </p:nvCxnSpPr>
          <p:spPr>
            <a:xfrm rot="5400000">
              <a:off x="2326400" y="3963943"/>
              <a:ext cx="1757653" cy="7946"/>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23558" name="Group 120"/>
          <p:cNvGrpSpPr>
            <a:grpSpLocks/>
          </p:cNvGrpSpPr>
          <p:nvPr/>
        </p:nvGrpSpPr>
        <p:grpSpPr bwMode="auto">
          <a:xfrm>
            <a:off x="110113" y="2502974"/>
            <a:ext cx="4298426" cy="452427"/>
            <a:chOff x="4551677" y="2764096"/>
            <a:chExt cx="4297724" cy="451973"/>
          </a:xfrm>
        </p:grpSpPr>
        <p:grpSp>
          <p:nvGrpSpPr>
            <p:cNvPr id="31776" name="Group 31"/>
            <p:cNvGrpSpPr>
              <a:grpSpLocks/>
            </p:cNvGrpSpPr>
            <p:nvPr/>
          </p:nvGrpSpPr>
          <p:grpSpPr bwMode="auto">
            <a:xfrm>
              <a:off x="5224667" y="2908601"/>
              <a:ext cx="3624734" cy="307468"/>
              <a:chOff x="2081203" y="2904064"/>
              <a:chExt cx="3625671" cy="307263"/>
            </a:xfrm>
          </p:grpSpPr>
          <p:cxnSp>
            <p:nvCxnSpPr>
              <p:cNvPr id="112" name="Straight Connector 111"/>
              <p:cNvCxnSpPr/>
              <p:nvPr/>
            </p:nvCxnSpPr>
            <p:spPr>
              <a:xfrm flipV="1">
                <a:off x="2081203" y="2916551"/>
                <a:ext cx="349283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31779" name="TextBox 81"/>
              <p:cNvSpPr txBox="1">
                <a:spLocks noChangeArrowheads="1"/>
              </p:cNvSpPr>
              <p:nvPr/>
            </p:nvSpPr>
            <p:spPr bwMode="auto">
              <a:xfrm>
                <a:off x="4845659" y="2904064"/>
                <a:ext cx="861215" cy="30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smtClean="0"/>
                  <a:t>Demand</a:t>
                </a:r>
                <a:endParaRPr lang="en-US" sz="1400" dirty="0"/>
              </a:p>
            </p:txBody>
          </p:sp>
        </p:grpSp>
        <p:sp>
          <p:nvSpPr>
            <p:cNvPr id="31777" name="TextBox 81"/>
            <p:cNvSpPr txBox="1">
              <a:spLocks noChangeArrowheads="1"/>
            </p:cNvSpPr>
            <p:nvPr/>
          </p:nvSpPr>
          <p:spPr bwMode="auto">
            <a:xfrm>
              <a:off x="4551677" y="2764096"/>
              <a:ext cx="68800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P=MC</a:t>
              </a:r>
            </a:p>
          </p:txBody>
        </p:sp>
      </p:grpSp>
      <p:sp>
        <p:nvSpPr>
          <p:cNvPr id="77" name="TextBox 76"/>
          <p:cNvSpPr txBox="1">
            <a:spLocks noChangeArrowheads="1"/>
          </p:cNvSpPr>
          <p:nvPr/>
        </p:nvSpPr>
        <p:spPr bwMode="auto">
          <a:xfrm>
            <a:off x="5390463" y="983488"/>
            <a:ext cx="35877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Monopolistically </a:t>
            </a:r>
            <a:r>
              <a:rPr lang="en-US" sz="1600" dirty="0"/>
              <a:t>Competitive Firm</a:t>
            </a:r>
          </a:p>
        </p:txBody>
      </p:sp>
      <p:grpSp>
        <p:nvGrpSpPr>
          <p:cNvPr id="84" name="Group 43"/>
          <p:cNvGrpSpPr>
            <a:grpSpLocks/>
          </p:cNvGrpSpPr>
          <p:nvPr/>
        </p:nvGrpSpPr>
        <p:grpSpPr bwMode="auto">
          <a:xfrm>
            <a:off x="6124138" y="2387088"/>
            <a:ext cx="930275" cy="2589212"/>
            <a:chOff x="2680340" y="2814059"/>
            <a:chExt cx="930579" cy="2589991"/>
          </a:xfrm>
        </p:grpSpPr>
        <p:sp>
          <p:nvSpPr>
            <p:cNvPr id="85" name="TextBox 44"/>
            <p:cNvSpPr txBox="1">
              <a:spLocks noChangeArrowheads="1"/>
            </p:cNvSpPr>
            <p:nvPr/>
          </p:nvSpPr>
          <p:spPr bwMode="auto">
            <a:xfrm>
              <a:off x="2680340" y="4880732"/>
              <a:ext cx="930579" cy="523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Quantity</a:t>
              </a:r>
            </a:p>
            <a:p>
              <a:pPr algn="ctr" eaLnBrk="1" hangingPunct="1"/>
              <a:r>
                <a:rPr lang="en-US" sz="1400" dirty="0"/>
                <a:t>produced</a:t>
              </a:r>
            </a:p>
          </p:txBody>
        </p:sp>
        <p:cxnSp>
          <p:nvCxnSpPr>
            <p:cNvPr id="86" name="Straight Connector 85"/>
            <p:cNvCxnSpPr/>
            <p:nvPr/>
          </p:nvCxnSpPr>
          <p:spPr>
            <a:xfrm rot="16200000" flipH="1">
              <a:off x="2181728" y="3827189"/>
              <a:ext cx="2032611" cy="6352"/>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87" name="Group 40"/>
          <p:cNvGrpSpPr>
            <a:grpSpLocks/>
          </p:cNvGrpSpPr>
          <p:nvPr/>
        </p:nvGrpSpPr>
        <p:grpSpPr bwMode="auto">
          <a:xfrm>
            <a:off x="4796988" y="3023675"/>
            <a:ext cx="1874837" cy="307975"/>
            <a:chOff x="1353711" y="3020603"/>
            <a:chExt cx="1873137" cy="306716"/>
          </a:xfrm>
        </p:grpSpPr>
        <p:cxnSp>
          <p:nvCxnSpPr>
            <p:cNvPr id="88" name="Straight Connector 87"/>
            <p:cNvCxnSpPr/>
            <p:nvPr/>
          </p:nvCxnSpPr>
          <p:spPr>
            <a:xfrm>
              <a:off x="1816841" y="3173961"/>
              <a:ext cx="1410007" cy="6324"/>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9" name="TextBox 42"/>
            <p:cNvSpPr txBox="1">
              <a:spLocks noChangeArrowheads="1"/>
            </p:cNvSpPr>
            <p:nvPr/>
          </p:nvSpPr>
          <p:spPr bwMode="auto">
            <a:xfrm>
              <a:off x="1353711" y="3020603"/>
              <a:ext cx="463310" cy="306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MC</a:t>
              </a:r>
              <a:endParaRPr lang="en-US" sz="1400" baseline="-25000"/>
            </a:p>
          </p:txBody>
        </p:sp>
      </p:grpSp>
      <p:grpSp>
        <p:nvGrpSpPr>
          <p:cNvPr id="98" name="Group 40"/>
          <p:cNvGrpSpPr>
            <a:grpSpLocks/>
          </p:cNvGrpSpPr>
          <p:nvPr/>
        </p:nvGrpSpPr>
        <p:grpSpPr bwMode="auto">
          <a:xfrm>
            <a:off x="4709675" y="2231513"/>
            <a:ext cx="1963738" cy="307975"/>
            <a:chOff x="1246887" y="3019961"/>
            <a:chExt cx="1963152" cy="305659"/>
          </a:xfrm>
        </p:grpSpPr>
        <p:cxnSp>
          <p:nvCxnSpPr>
            <p:cNvPr id="99" name="Straight Connector 98"/>
            <p:cNvCxnSpPr/>
            <p:nvPr/>
          </p:nvCxnSpPr>
          <p:spPr>
            <a:xfrm>
              <a:off x="1830913" y="3171215"/>
              <a:ext cx="1379126" cy="3151"/>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01" name="TextBox 42"/>
            <p:cNvSpPr txBox="1">
              <a:spLocks noChangeArrowheads="1"/>
            </p:cNvSpPr>
            <p:nvPr/>
          </p:nvSpPr>
          <p:spPr bwMode="auto">
            <a:xfrm>
              <a:off x="1246887" y="3019961"/>
              <a:ext cx="593217" cy="305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Price</a:t>
              </a:r>
              <a:endParaRPr lang="en-US" sz="1400" baseline="-25000"/>
            </a:p>
          </p:txBody>
        </p:sp>
      </p:grpSp>
      <p:grpSp>
        <p:nvGrpSpPr>
          <p:cNvPr id="102" name="Group 43"/>
          <p:cNvGrpSpPr>
            <a:grpSpLocks/>
          </p:cNvGrpSpPr>
          <p:nvPr/>
        </p:nvGrpSpPr>
        <p:grpSpPr bwMode="auto">
          <a:xfrm>
            <a:off x="7048063" y="2636325"/>
            <a:ext cx="819150" cy="2338388"/>
            <a:chOff x="2799157" y="3065418"/>
            <a:chExt cx="819845" cy="2338632"/>
          </a:xfrm>
        </p:grpSpPr>
        <p:sp>
          <p:nvSpPr>
            <p:cNvPr id="104" name="TextBox 44"/>
            <p:cNvSpPr txBox="1">
              <a:spLocks noChangeArrowheads="1"/>
            </p:cNvSpPr>
            <p:nvPr/>
          </p:nvSpPr>
          <p:spPr bwMode="auto">
            <a:xfrm>
              <a:off x="2799157" y="4880732"/>
              <a:ext cx="819845" cy="523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Efficient</a:t>
              </a:r>
            </a:p>
            <a:p>
              <a:pPr algn="ctr" eaLnBrk="1" hangingPunct="1"/>
              <a:r>
                <a:rPr lang="en-US" sz="1400"/>
                <a:t>scale</a:t>
              </a:r>
            </a:p>
          </p:txBody>
        </p:sp>
        <p:cxnSp>
          <p:nvCxnSpPr>
            <p:cNvPr id="105" name="Straight Connector 104"/>
            <p:cNvCxnSpPr/>
            <p:nvPr/>
          </p:nvCxnSpPr>
          <p:spPr>
            <a:xfrm rot="16200000" flipH="1">
              <a:off x="2296155" y="3954510"/>
              <a:ext cx="1781361" cy="317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07" name="Group 96"/>
          <p:cNvGrpSpPr>
            <a:grpSpLocks/>
          </p:cNvGrpSpPr>
          <p:nvPr/>
        </p:nvGrpSpPr>
        <p:grpSpPr bwMode="auto">
          <a:xfrm>
            <a:off x="5281175" y="2390263"/>
            <a:ext cx="971550" cy="784225"/>
            <a:chOff x="629762" y="2651755"/>
            <a:chExt cx="970928" cy="783772"/>
          </a:xfrm>
        </p:grpSpPr>
        <p:sp>
          <p:nvSpPr>
            <p:cNvPr id="108" name="Right Brace 107"/>
            <p:cNvSpPr/>
            <p:nvPr/>
          </p:nvSpPr>
          <p:spPr>
            <a:xfrm>
              <a:off x="629762" y="2651755"/>
              <a:ext cx="223695" cy="783772"/>
            </a:xfrm>
            <a:prstGeom prst="rightBrace">
              <a:avLst>
                <a:gd name="adj1" fmla="val 40167"/>
                <a:gd name="adj2" fmla="val 50000"/>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09" name="TextBox 42"/>
            <p:cNvSpPr txBox="1">
              <a:spLocks noChangeArrowheads="1"/>
            </p:cNvSpPr>
            <p:nvPr/>
          </p:nvSpPr>
          <p:spPr bwMode="auto">
            <a:xfrm>
              <a:off x="825592" y="2902557"/>
              <a:ext cx="77509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Markup</a:t>
              </a:r>
              <a:endParaRPr lang="en-US" sz="1400" baseline="-25000" dirty="0"/>
            </a:p>
          </p:txBody>
        </p:sp>
      </p:grpSp>
      <p:grpSp>
        <p:nvGrpSpPr>
          <p:cNvPr id="111" name="Group 98"/>
          <p:cNvGrpSpPr>
            <a:grpSpLocks/>
          </p:cNvGrpSpPr>
          <p:nvPr/>
        </p:nvGrpSpPr>
        <p:grpSpPr bwMode="auto">
          <a:xfrm>
            <a:off x="6383057" y="4935027"/>
            <a:ext cx="1526941" cy="460161"/>
            <a:chOff x="80281" y="2931518"/>
            <a:chExt cx="1526944" cy="459556"/>
          </a:xfrm>
        </p:grpSpPr>
        <p:sp>
          <p:nvSpPr>
            <p:cNvPr id="113" name="Right Brace 112"/>
            <p:cNvSpPr/>
            <p:nvPr/>
          </p:nvSpPr>
          <p:spPr>
            <a:xfrm rot="5400000">
              <a:off x="630341" y="2651176"/>
              <a:ext cx="223544" cy="784227"/>
            </a:xfrm>
            <a:prstGeom prst="rightBrace">
              <a:avLst>
                <a:gd name="adj1" fmla="val 40167"/>
                <a:gd name="adj2" fmla="val 50000"/>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14" name="TextBox 42"/>
            <p:cNvSpPr txBox="1">
              <a:spLocks noChangeArrowheads="1"/>
            </p:cNvSpPr>
            <p:nvPr/>
          </p:nvSpPr>
          <p:spPr bwMode="auto">
            <a:xfrm>
              <a:off x="80281" y="3083702"/>
              <a:ext cx="1526944" cy="307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Excess capacity</a:t>
              </a:r>
              <a:endParaRPr lang="en-US" sz="1400" baseline="-25000" dirty="0"/>
            </a:p>
          </p:txBody>
        </p:sp>
      </p:grpSp>
      <p:sp>
        <p:nvSpPr>
          <p:cNvPr id="115" name="Title 1"/>
          <p:cNvSpPr>
            <a:spLocks noGrp="1"/>
          </p:cNvSpPr>
          <p:nvPr>
            <p:ph type="title"/>
          </p:nvPr>
        </p:nvSpPr>
        <p:spPr bwMode="auto">
          <a:xfrm>
            <a:off x="4358244" y="254837"/>
            <a:ext cx="4633356" cy="76200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4000" dirty="0" smtClean="0">
                <a:solidFill>
                  <a:schemeClr val="bg1">
                    <a:lumMod val="50000"/>
                  </a:schemeClr>
                </a:solidFill>
                <a:latin typeface="+mj-lt"/>
              </a:rPr>
              <a:t>Inefficiencies</a:t>
            </a:r>
          </a:p>
        </p:txBody>
      </p:sp>
    </p:spTree>
    <p:extLst>
      <p:ext uri="{BB962C8B-B14F-4D97-AF65-F5344CB8AC3E}">
        <p14:creationId xmlns:p14="http://schemas.microsoft.com/office/powerpoint/2010/main" val="3944268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102"/>
                                        </p:tgtEl>
                                        <p:attrNameLst>
                                          <p:attrName>style.visibility</p:attrName>
                                        </p:attrNameLst>
                                      </p:cBhvr>
                                      <p:to>
                                        <p:strVal val="visible"/>
                                      </p:to>
                                    </p:set>
                                    <p:animEffect transition="in" filter="wipe(up)">
                                      <p:cBhvr>
                                        <p:cTn id="15" dur="500"/>
                                        <p:tgtEl>
                                          <p:spTgt spid="102"/>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nodeType="clickEffect">
                                  <p:stCondLst>
                                    <p:cond delay="0"/>
                                  </p:stCondLst>
                                  <p:childTnLst>
                                    <p:set>
                                      <p:cBhvr>
                                        <p:cTn id="19" dur="1" fill="hold">
                                          <p:stCondLst>
                                            <p:cond delay="0"/>
                                          </p:stCondLst>
                                        </p:cTn>
                                        <p:tgtEl>
                                          <p:spTgt spid="84"/>
                                        </p:tgtEl>
                                        <p:attrNameLst>
                                          <p:attrName>style.visibility</p:attrName>
                                        </p:attrNameLst>
                                      </p:cBhvr>
                                      <p:to>
                                        <p:strVal val="visible"/>
                                      </p:to>
                                    </p:set>
                                    <p:animEffect transition="in" filter="wipe(up)">
                                      <p:cBhvr>
                                        <p:cTn id="20" dur="500"/>
                                        <p:tgtEl>
                                          <p:spTgt spid="84"/>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2" fill="hold" nodeType="clickEffect">
                                  <p:stCondLst>
                                    <p:cond delay="0"/>
                                  </p:stCondLst>
                                  <p:childTnLst>
                                    <p:set>
                                      <p:cBhvr>
                                        <p:cTn id="24" dur="1" fill="hold">
                                          <p:stCondLst>
                                            <p:cond delay="0"/>
                                          </p:stCondLst>
                                        </p:cTn>
                                        <p:tgtEl>
                                          <p:spTgt spid="98"/>
                                        </p:tgtEl>
                                        <p:attrNameLst>
                                          <p:attrName>style.visibility</p:attrName>
                                        </p:attrNameLst>
                                      </p:cBhvr>
                                      <p:to>
                                        <p:strVal val="visible"/>
                                      </p:to>
                                    </p:set>
                                    <p:animEffect transition="in" filter="wipe(right)">
                                      <p:cBhvr>
                                        <p:cTn id="25" dur="500"/>
                                        <p:tgtEl>
                                          <p:spTgt spid="98"/>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2" fill="hold" nodeType="clickEffect">
                                  <p:stCondLst>
                                    <p:cond delay="0"/>
                                  </p:stCondLst>
                                  <p:childTnLst>
                                    <p:set>
                                      <p:cBhvr>
                                        <p:cTn id="29" dur="1" fill="hold">
                                          <p:stCondLst>
                                            <p:cond delay="0"/>
                                          </p:stCondLst>
                                        </p:cTn>
                                        <p:tgtEl>
                                          <p:spTgt spid="87"/>
                                        </p:tgtEl>
                                        <p:attrNameLst>
                                          <p:attrName>style.visibility</p:attrName>
                                        </p:attrNameLst>
                                      </p:cBhvr>
                                      <p:to>
                                        <p:strVal val="visible"/>
                                      </p:to>
                                    </p:set>
                                    <p:animEffect transition="in" filter="wipe(right)">
                                      <p:cBhvr>
                                        <p:cTn id="30" dur="500"/>
                                        <p:tgtEl>
                                          <p:spTgt spid="87"/>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bwMode="auto">
          <a:xfrm>
            <a:off x="4358244" y="254837"/>
            <a:ext cx="2731325" cy="76200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smtClean="0">
                <a:solidFill>
                  <a:schemeClr val="bg1">
                    <a:lumMod val="50000"/>
                  </a:schemeClr>
                </a:solidFill>
              </a:rPr>
              <a:t>Summary</a:t>
            </a:r>
          </a:p>
        </p:txBody>
      </p:sp>
      <p:sp>
        <p:nvSpPr>
          <p:cNvPr id="3" name="Content Placeholder 2"/>
          <p:cNvSpPr>
            <a:spLocks noGrp="1"/>
          </p:cNvSpPr>
          <p:nvPr>
            <p:ph idx="1"/>
          </p:nvPr>
        </p:nvSpPr>
        <p:spPr bwMode="auto">
          <a:xfrm>
            <a:off x="178130" y="1109850"/>
            <a:ext cx="8716633" cy="531470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sz="2800" dirty="0" smtClean="0"/>
              <a:t>Monopolistic competition, inefficiency and society welfare </a:t>
            </a:r>
          </a:p>
          <a:p>
            <a:pPr marL="569913" lvl="1" indent="-333375"/>
            <a:r>
              <a:rPr lang="en-US" sz="2800" dirty="0" smtClean="0"/>
              <a:t>Produces </a:t>
            </a:r>
            <a:r>
              <a:rPr lang="en-US" sz="2800" dirty="0"/>
              <a:t>a quantity where price is greater then marginal </a:t>
            </a:r>
            <a:r>
              <a:rPr lang="en-US" sz="2800" dirty="0" smtClean="0"/>
              <a:t>cost</a:t>
            </a:r>
          </a:p>
          <a:p>
            <a:pPr marL="969963" lvl="2" indent="-333375"/>
            <a:r>
              <a:rPr lang="en-US" sz="2400" dirty="0" smtClean="0"/>
              <a:t>Price is higher than perfect competition</a:t>
            </a:r>
          </a:p>
          <a:p>
            <a:pPr marL="569913" lvl="1" indent="-333375"/>
            <a:r>
              <a:rPr lang="en-US" sz="2800" dirty="0" smtClean="0"/>
              <a:t>Quantity produced is lower than perfect competition</a:t>
            </a:r>
          </a:p>
          <a:p>
            <a:pPr marL="969963" lvl="2" indent="-333375"/>
            <a:r>
              <a:rPr lang="en-US" sz="2400" dirty="0"/>
              <a:t>Excess </a:t>
            </a:r>
            <a:r>
              <a:rPr lang="en-US" sz="2400" dirty="0" smtClean="0"/>
              <a:t>capacity</a:t>
            </a:r>
          </a:p>
          <a:p>
            <a:pPr marL="969963" lvl="2" indent="-333375"/>
            <a:r>
              <a:rPr lang="en-US" sz="2400" dirty="0" smtClean="0"/>
              <a:t>Quantity is not </a:t>
            </a:r>
            <a:r>
              <a:rPr lang="en-US" sz="2400" dirty="0"/>
              <a:t>at minimum </a:t>
            </a:r>
            <a:r>
              <a:rPr lang="en-US" sz="2400" dirty="0" smtClean="0"/>
              <a:t>ATC (inefficient scale)</a:t>
            </a:r>
          </a:p>
          <a:p>
            <a:pPr marL="569913" lvl="1" indent="-333375"/>
            <a:r>
              <a:rPr lang="en-US" sz="2800" dirty="0" smtClean="0"/>
              <a:t>Too much or too little entry </a:t>
            </a:r>
          </a:p>
          <a:p>
            <a:pPr marL="569913" lvl="1" indent="-333375"/>
            <a:r>
              <a:rPr lang="en-US" sz="2800" dirty="0" smtClean="0"/>
              <a:t>Product variety</a:t>
            </a:r>
          </a:p>
          <a:p>
            <a:pPr marL="690563" lvl="2"/>
            <a:r>
              <a:rPr lang="en-US" sz="2400" dirty="0" smtClean="0"/>
              <a:t>Positive externality on consumers (more choice)</a:t>
            </a:r>
          </a:p>
          <a:p>
            <a:pPr marL="690563" lvl="2"/>
            <a:r>
              <a:rPr lang="en-US" sz="2400" dirty="0" smtClean="0"/>
              <a:t>Negative externality on producers (business stealing)</a:t>
            </a:r>
          </a:p>
          <a:p>
            <a:endParaRPr lang="en-US" dirty="0" smtClean="0"/>
          </a:p>
          <a:p>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bwMode="auto">
          <a:xfrm>
            <a:off x="0" y="2590800"/>
            <a:ext cx="9144000" cy="2438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4800" dirty="0" smtClean="0">
                <a:solidFill>
                  <a:schemeClr val="bg1">
                    <a:lumMod val="50000"/>
                  </a:schemeClr>
                </a:solidFill>
                <a:latin typeface="Calibri" pitchFamily="34" charset="0"/>
              </a:rPr>
              <a:t>Oligopoly</a:t>
            </a:r>
          </a:p>
        </p:txBody>
      </p:sp>
    </p:spTree>
    <p:extLst>
      <p:ext uri="{BB962C8B-B14F-4D97-AF65-F5344CB8AC3E}">
        <p14:creationId xmlns:p14="http://schemas.microsoft.com/office/powerpoint/2010/main" val="41481708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1109008"/>
            <a:ext cx="8534400" cy="1938992"/>
          </a:xfrm>
          <a:prstGeom prst="rect">
            <a:avLst/>
          </a:prstGeom>
          <a:noFill/>
        </p:spPr>
        <p:txBody>
          <a:bodyPr wrap="square" rtlCol="0">
            <a:spAutoFit/>
          </a:bodyPr>
          <a:lstStyle/>
          <a:p>
            <a:pPr marL="0" marR="0" lvl="0" indent="0" defTabSz="914400" eaLnBrk="1" fontAlgn="auto" latinLnBrk="0" hangingPunct="1">
              <a:spcBef>
                <a:spcPts val="0"/>
              </a:spcBef>
              <a:spcAft>
                <a:spcPts val="0"/>
              </a:spcAft>
              <a:buClrTx/>
              <a:buSzTx/>
              <a:buFontTx/>
              <a:buNone/>
              <a:tabLst/>
              <a:defRPr/>
            </a:pPr>
            <a:r>
              <a:rPr kumimoji="0" lang="en-US" sz="2400" b="1"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Market Structure </a:t>
            </a:r>
            <a:r>
              <a:rPr kumimoji="0" lang="en-US" sz="24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 A classification system for the key traits of a market, including </a:t>
            </a:r>
          </a:p>
          <a:p>
            <a:pPr marL="457200" marR="0" lvl="0" indent="-234950" defTabSz="914400" eaLnBrk="1" fontAlgn="auto" latinLnBrk="0" hangingPunct="1">
              <a:spcBef>
                <a:spcPts val="0"/>
              </a:spcBef>
              <a:spcAft>
                <a:spcPts val="0"/>
              </a:spcAft>
              <a:buClrTx/>
              <a:buSzTx/>
              <a:buFont typeface="Arial" pitchFamily="34" charset="0"/>
              <a:buChar char="•"/>
              <a:tabLst/>
              <a:defRPr/>
            </a:pPr>
            <a:r>
              <a:rPr kumimoji="0" lang="en-US" sz="24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the number of firms, </a:t>
            </a:r>
          </a:p>
          <a:p>
            <a:pPr marL="457200" marR="0" lvl="0" indent="-234950" defTabSz="914400" eaLnBrk="1" fontAlgn="auto" latinLnBrk="0" hangingPunct="1">
              <a:spcBef>
                <a:spcPts val="0"/>
              </a:spcBef>
              <a:spcAft>
                <a:spcPts val="0"/>
              </a:spcAft>
              <a:buClrTx/>
              <a:buSzTx/>
              <a:buFont typeface="Arial" pitchFamily="34" charset="0"/>
              <a:buChar char="•"/>
              <a:tabLst/>
              <a:defRPr/>
            </a:pPr>
            <a:r>
              <a:rPr kumimoji="0" lang="en-US" sz="24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the similarity of the products they sell, and </a:t>
            </a:r>
          </a:p>
          <a:p>
            <a:pPr marL="457200" marR="0" lvl="0" indent="-234950" defTabSz="914400" eaLnBrk="1" fontAlgn="auto" latinLnBrk="0" hangingPunct="1">
              <a:spcBef>
                <a:spcPts val="0"/>
              </a:spcBef>
              <a:spcAft>
                <a:spcPts val="0"/>
              </a:spcAft>
              <a:buClrTx/>
              <a:buSzTx/>
              <a:buFont typeface="Arial" pitchFamily="34" charset="0"/>
              <a:buChar char="•"/>
              <a:tabLst/>
              <a:defRPr/>
            </a:pPr>
            <a:r>
              <a:rPr kumimoji="0" lang="en-US" sz="24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the ease of entry and exit</a:t>
            </a:r>
            <a:endParaRPr kumimoji="0" lang="en-US" sz="2400" b="0" i="0" u="none" strike="noStrike" kern="0" cap="none" spc="0" normalizeH="0" baseline="0" noProof="0" dirty="0">
              <a:ln>
                <a:noFill/>
              </a:ln>
              <a:solidFill>
                <a:sysClr val="windowText" lastClr="000000"/>
              </a:solidFill>
              <a:effectLst/>
              <a:uLnTx/>
              <a:uFillTx/>
              <a:latin typeface="Calibri" pitchFamily="34" charset="0"/>
              <a:cs typeface="Calibri" pitchFamily="34" charset="0"/>
            </a:endParaRPr>
          </a:p>
        </p:txBody>
      </p:sp>
      <p:sp>
        <p:nvSpPr>
          <p:cNvPr id="4" name="TextBox 3"/>
          <p:cNvSpPr txBox="1"/>
          <p:nvPr/>
        </p:nvSpPr>
        <p:spPr>
          <a:xfrm>
            <a:off x="241300" y="3202936"/>
            <a:ext cx="8369300" cy="395173"/>
          </a:xfrm>
          <a:prstGeom prst="rect">
            <a:avLst/>
          </a:prstGeom>
          <a:noFill/>
        </p:spPr>
        <p:txBody>
          <a:bodyPr wrap="square" rtlCol="0">
            <a:spAutoFit/>
          </a:bodyPr>
          <a:lstStyle/>
          <a:p>
            <a:pPr marL="0" marR="0" lvl="0" indent="0" defTabSz="914400" eaLnBrk="1" fontAlgn="auto" latinLnBrk="0" hangingPunct="1">
              <a:lnSpc>
                <a:spcPct val="8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sysClr val="windowText" lastClr="000000"/>
                </a:solidFill>
                <a:effectLst/>
                <a:uLnTx/>
                <a:uFillTx/>
                <a:latin typeface="+mj-lt"/>
              </a:rPr>
              <a:t>Oligopoly</a:t>
            </a:r>
            <a:endParaRPr kumimoji="0" lang="en-US" sz="2400" b="0" i="0" u="none" strike="noStrike" kern="0" cap="none" spc="0" normalizeH="0" baseline="0" noProof="0" dirty="0" smtClean="0">
              <a:ln>
                <a:noFill/>
              </a:ln>
              <a:solidFill>
                <a:sysClr val="windowText" lastClr="000000"/>
              </a:solidFill>
              <a:effectLst/>
              <a:uLnTx/>
              <a:uFillTx/>
              <a:latin typeface="+mj-lt"/>
            </a:endParaRPr>
          </a:p>
        </p:txBody>
      </p:sp>
      <p:sp>
        <p:nvSpPr>
          <p:cNvPr id="5" name="Rectangle 4"/>
          <p:cNvSpPr/>
          <p:nvPr/>
        </p:nvSpPr>
        <p:spPr>
          <a:xfrm>
            <a:off x="685800" y="3670483"/>
            <a:ext cx="7924800" cy="395173"/>
          </a:xfrm>
          <a:prstGeom prst="rect">
            <a:avLst/>
          </a:prstGeom>
        </p:spPr>
        <p:txBody>
          <a:bodyPr wrap="square">
            <a:spAutoFit/>
          </a:bodyPr>
          <a:lstStyle/>
          <a:p>
            <a:pPr lvl="0" fontAlgn="auto">
              <a:lnSpc>
                <a:spcPct val="80000"/>
              </a:lnSpc>
              <a:spcBef>
                <a:spcPts val="0"/>
              </a:spcBef>
              <a:spcAft>
                <a:spcPts val="0"/>
              </a:spcAft>
              <a:defRPr/>
            </a:pPr>
            <a:r>
              <a:rPr lang="en-US" sz="2400" kern="0" dirty="0">
                <a:solidFill>
                  <a:sysClr val="windowText" lastClr="000000"/>
                </a:solidFill>
                <a:latin typeface="+mj-lt"/>
              </a:rPr>
              <a:t>o</a:t>
            </a:r>
            <a:r>
              <a:rPr lang="en-US" sz="2400" kern="0" dirty="0" smtClean="0">
                <a:solidFill>
                  <a:sysClr val="windowText" lastClr="000000"/>
                </a:solidFill>
                <a:latin typeface="+mj-lt"/>
              </a:rPr>
              <a:t>nly a few firms </a:t>
            </a:r>
            <a:r>
              <a:rPr lang="en-US" sz="2400" i="1" kern="0" dirty="0" smtClean="0">
                <a:solidFill>
                  <a:sysClr val="windowText" lastClr="000000"/>
                </a:solidFill>
                <a:latin typeface="+mj-lt"/>
              </a:rPr>
              <a:t>(firms have market power, can change price)</a:t>
            </a:r>
            <a:endParaRPr lang="en-US" sz="2400" i="1" kern="0" dirty="0">
              <a:solidFill>
                <a:sysClr val="windowText" lastClr="000000"/>
              </a:solidFill>
              <a:latin typeface="+mj-lt"/>
            </a:endParaRPr>
          </a:p>
        </p:txBody>
      </p:sp>
      <p:sp>
        <p:nvSpPr>
          <p:cNvPr id="6" name="Rectangle 5"/>
          <p:cNvSpPr/>
          <p:nvPr/>
        </p:nvSpPr>
        <p:spPr>
          <a:xfrm>
            <a:off x="685800" y="4158604"/>
            <a:ext cx="8001000" cy="690638"/>
          </a:xfrm>
          <a:prstGeom prst="rect">
            <a:avLst/>
          </a:prstGeom>
        </p:spPr>
        <p:txBody>
          <a:bodyPr wrap="square">
            <a:spAutoFit/>
          </a:bodyPr>
          <a:lstStyle/>
          <a:p>
            <a:pPr lvl="0" fontAlgn="auto">
              <a:lnSpc>
                <a:spcPct val="80000"/>
              </a:lnSpc>
              <a:spcBef>
                <a:spcPts val="0"/>
              </a:spcBef>
              <a:spcAft>
                <a:spcPts val="0"/>
              </a:spcAft>
              <a:defRPr/>
            </a:pPr>
            <a:r>
              <a:rPr lang="en-US" sz="2400" kern="0" dirty="0">
                <a:solidFill>
                  <a:sysClr val="windowText" lastClr="000000"/>
                </a:solidFill>
                <a:latin typeface="+mj-lt"/>
              </a:rPr>
              <a:t>o</a:t>
            </a:r>
            <a:r>
              <a:rPr lang="en-US" sz="2400" kern="0" dirty="0" smtClean="0">
                <a:solidFill>
                  <a:sysClr val="windowText" lastClr="000000"/>
                </a:solidFill>
                <a:latin typeface="+mj-lt"/>
              </a:rPr>
              <a:t>ffer identical </a:t>
            </a:r>
            <a:r>
              <a:rPr lang="en-US" sz="2400" i="1" kern="0" dirty="0" smtClean="0">
                <a:solidFill>
                  <a:sysClr val="windowText" lastClr="000000"/>
                </a:solidFill>
                <a:latin typeface="+mj-lt"/>
              </a:rPr>
              <a:t>(homogeneous) </a:t>
            </a:r>
            <a:r>
              <a:rPr lang="en-US" sz="2400" kern="0" dirty="0" smtClean="0">
                <a:solidFill>
                  <a:sysClr val="windowText" lastClr="000000"/>
                </a:solidFill>
                <a:latin typeface="+mj-lt"/>
              </a:rPr>
              <a:t>or similar </a:t>
            </a:r>
            <a:r>
              <a:rPr lang="en-US" sz="2400" i="1" kern="0" dirty="0" smtClean="0">
                <a:solidFill>
                  <a:sysClr val="windowText" lastClr="000000"/>
                </a:solidFill>
                <a:latin typeface="+mj-lt"/>
              </a:rPr>
              <a:t>(differentiated) </a:t>
            </a:r>
            <a:r>
              <a:rPr lang="en-US" sz="2400" kern="0" dirty="0" smtClean="0">
                <a:solidFill>
                  <a:sysClr val="windowText" lastClr="000000"/>
                </a:solidFill>
                <a:latin typeface="+mj-lt"/>
              </a:rPr>
              <a:t>products</a:t>
            </a:r>
            <a:endParaRPr lang="en-US" sz="2400" kern="0" dirty="0">
              <a:solidFill>
                <a:sysClr val="windowText" lastClr="000000"/>
              </a:solidFill>
              <a:latin typeface="+mj-lt"/>
            </a:endParaRPr>
          </a:p>
        </p:txBody>
      </p:sp>
      <p:sp>
        <p:nvSpPr>
          <p:cNvPr id="7" name="Rectangle 6"/>
          <p:cNvSpPr/>
          <p:nvPr/>
        </p:nvSpPr>
        <p:spPr>
          <a:xfrm>
            <a:off x="685800" y="4922886"/>
            <a:ext cx="8051800" cy="395173"/>
          </a:xfrm>
          <a:prstGeom prst="rect">
            <a:avLst/>
          </a:prstGeom>
        </p:spPr>
        <p:txBody>
          <a:bodyPr wrap="square">
            <a:spAutoFit/>
          </a:bodyPr>
          <a:lstStyle/>
          <a:p>
            <a:pPr lvl="0" fontAlgn="auto">
              <a:lnSpc>
                <a:spcPct val="80000"/>
              </a:lnSpc>
              <a:spcBef>
                <a:spcPts val="0"/>
              </a:spcBef>
              <a:spcAft>
                <a:spcPts val="0"/>
              </a:spcAft>
              <a:defRPr/>
            </a:pPr>
            <a:r>
              <a:rPr lang="en-US" sz="2400" kern="0" dirty="0" smtClean="0">
                <a:solidFill>
                  <a:sysClr val="windowText" lastClr="000000"/>
                </a:solidFill>
                <a:latin typeface="+mj-lt"/>
              </a:rPr>
              <a:t>difficult to enter or exit the industry</a:t>
            </a:r>
            <a:endParaRPr lang="en-US" sz="2400" kern="0" dirty="0">
              <a:solidFill>
                <a:sysClr val="windowText" lastClr="000000"/>
              </a:solidFill>
              <a:latin typeface="+mj-lt"/>
            </a:endParaRPr>
          </a:p>
        </p:txBody>
      </p:sp>
      <p:sp>
        <p:nvSpPr>
          <p:cNvPr id="9" name="Rectangle 8"/>
          <p:cNvSpPr/>
          <p:nvPr/>
        </p:nvSpPr>
        <p:spPr>
          <a:xfrm>
            <a:off x="4208202" y="206514"/>
            <a:ext cx="4630997" cy="707886"/>
          </a:xfrm>
          <a:prstGeom prst="rect">
            <a:avLst/>
          </a:prstGeom>
        </p:spPr>
        <p:txBody>
          <a:bodyPr wrap="square">
            <a:spAutoFit/>
          </a:bodyPr>
          <a:lstStyle/>
          <a:p>
            <a:r>
              <a:rPr lang="en-US" sz="4000" dirty="0" smtClean="0">
                <a:solidFill>
                  <a:schemeClr val="bg1">
                    <a:lumMod val="50000"/>
                  </a:schemeClr>
                </a:solidFill>
                <a:latin typeface="+mj-lt"/>
              </a:rPr>
              <a:t>Oligopoly</a:t>
            </a:r>
            <a:endParaRPr lang="en-US" sz="4000" dirty="0">
              <a:solidFill>
                <a:schemeClr val="bg1">
                  <a:lumMod val="50000"/>
                </a:schemeClr>
              </a:solidFill>
              <a:latin typeface="+mj-lt"/>
            </a:endParaRPr>
          </a:p>
        </p:txBody>
      </p:sp>
      <p:sp>
        <p:nvSpPr>
          <p:cNvPr id="10" name="Content Placeholder 2"/>
          <p:cNvSpPr txBox="1">
            <a:spLocks/>
          </p:cNvSpPr>
          <p:nvPr/>
        </p:nvSpPr>
        <p:spPr bwMode="auto">
          <a:xfrm>
            <a:off x="381000" y="5220978"/>
            <a:ext cx="8534400" cy="14369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400" b="1" dirty="0" smtClean="0">
                <a:latin typeface="+mj-lt"/>
              </a:rPr>
              <a:t>Interdependent</a:t>
            </a:r>
            <a:r>
              <a:rPr lang="en-US" sz="3200" dirty="0" smtClean="0">
                <a:latin typeface="+mj-lt"/>
              </a:rPr>
              <a:t> </a:t>
            </a:r>
            <a:r>
              <a:rPr lang="en-US" sz="2200" i="1" dirty="0" smtClean="0">
                <a:latin typeface="+mj-lt"/>
              </a:rPr>
              <a:t>unlike participants in perfect competition where firms don’t need to consider actions of other producers in the short run, in oligopoly actions of each firm will impact other firms in the market</a:t>
            </a:r>
          </a:p>
        </p:txBody>
      </p:sp>
    </p:spTree>
    <p:extLst>
      <p:ext uri="{BB962C8B-B14F-4D97-AF65-F5344CB8AC3E}">
        <p14:creationId xmlns:p14="http://schemas.microsoft.com/office/powerpoint/2010/main" val="3010362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0">
                                            <p:txEl>
                                              <p:pRg st="0" end="0"/>
                                            </p:txEl>
                                          </p:spTgt>
                                        </p:tgtEl>
                                        <p:attrNameLst>
                                          <p:attrName>style.visibility</p:attrName>
                                        </p:attrNameLst>
                                      </p:cBhvr>
                                      <p:to>
                                        <p:strVal val="visible"/>
                                      </p:to>
                                    </p:set>
                                    <p:animEffect transition="in" filter="wipe(left)">
                                      <p:cBhvr>
                                        <p:cTn id="26"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10"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bwMode="auto">
          <a:xfrm>
            <a:off x="4144963" y="257488"/>
            <a:ext cx="4932362"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smtClean="0">
                <a:solidFill>
                  <a:schemeClr val="bg1">
                    <a:lumMod val="50000"/>
                  </a:schemeClr>
                </a:solidFill>
                <a:latin typeface="+mj-lt"/>
              </a:rPr>
              <a:t>Market Structure</a:t>
            </a:r>
          </a:p>
        </p:txBody>
      </p:sp>
      <p:sp>
        <p:nvSpPr>
          <p:cNvPr id="5" name="TextBox 4"/>
          <p:cNvSpPr txBox="1">
            <a:spLocks noChangeArrowheads="1"/>
          </p:cNvSpPr>
          <p:nvPr/>
        </p:nvSpPr>
        <p:spPr bwMode="auto">
          <a:xfrm>
            <a:off x="214313" y="1049338"/>
            <a:ext cx="8570912"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2400" dirty="0" smtClean="0">
                <a:latin typeface="+mj-lt"/>
              </a:rPr>
              <a:t>Economists who study industrial organization divide markets into four types: monopoly, oligopoly, monopolistic competition, and perfect competition.</a:t>
            </a:r>
          </a:p>
        </p:txBody>
      </p:sp>
      <p:sp>
        <p:nvSpPr>
          <p:cNvPr id="2" name="TextBox 1"/>
          <p:cNvSpPr txBox="1"/>
          <p:nvPr/>
        </p:nvSpPr>
        <p:spPr>
          <a:xfrm>
            <a:off x="2957513" y="2322513"/>
            <a:ext cx="2374900" cy="461962"/>
          </a:xfrm>
          <a:prstGeom prst="rect">
            <a:avLst/>
          </a:prstGeom>
          <a:noFill/>
          <a:ln>
            <a:solidFill>
              <a:schemeClr val="accent1"/>
            </a:solidFill>
          </a:ln>
        </p:spPr>
        <p:txBody>
          <a:bodyPr>
            <a:spAutoFit/>
          </a:bodyPr>
          <a:lstStyle/>
          <a:p>
            <a:pPr>
              <a:defRPr/>
            </a:pPr>
            <a:r>
              <a:rPr lang="en-US" sz="2400" dirty="0">
                <a:latin typeface="+mj-lt"/>
              </a:rPr>
              <a:t>Number of Firms</a:t>
            </a:r>
          </a:p>
        </p:txBody>
      </p:sp>
      <p:sp>
        <p:nvSpPr>
          <p:cNvPr id="6" name="TextBox 5"/>
          <p:cNvSpPr txBox="1"/>
          <p:nvPr/>
        </p:nvSpPr>
        <p:spPr>
          <a:xfrm>
            <a:off x="487363" y="4564063"/>
            <a:ext cx="1828800" cy="461962"/>
          </a:xfrm>
          <a:prstGeom prst="rect">
            <a:avLst/>
          </a:prstGeom>
          <a:noFill/>
          <a:ln>
            <a:solidFill>
              <a:schemeClr val="accent1"/>
            </a:solidFill>
          </a:ln>
        </p:spPr>
        <p:txBody>
          <a:bodyPr>
            <a:spAutoFit/>
          </a:bodyPr>
          <a:lstStyle/>
          <a:p>
            <a:pPr algn="ctr">
              <a:defRPr/>
            </a:pPr>
            <a:r>
              <a:rPr lang="en-US" sz="2400" dirty="0">
                <a:latin typeface="+mj-lt"/>
              </a:rPr>
              <a:t>Monopoly</a:t>
            </a:r>
          </a:p>
        </p:txBody>
      </p:sp>
      <p:sp>
        <p:nvSpPr>
          <p:cNvPr id="7" name="TextBox 6"/>
          <p:cNvSpPr txBox="1"/>
          <p:nvPr/>
        </p:nvSpPr>
        <p:spPr>
          <a:xfrm>
            <a:off x="2587625" y="4562475"/>
            <a:ext cx="1827213" cy="461963"/>
          </a:xfrm>
          <a:prstGeom prst="rect">
            <a:avLst/>
          </a:prstGeom>
          <a:noFill/>
          <a:ln>
            <a:solidFill>
              <a:schemeClr val="accent1"/>
            </a:solidFill>
          </a:ln>
        </p:spPr>
        <p:txBody>
          <a:bodyPr>
            <a:spAutoFit/>
          </a:bodyPr>
          <a:lstStyle/>
          <a:p>
            <a:pPr algn="ctr">
              <a:defRPr/>
            </a:pPr>
            <a:r>
              <a:rPr lang="en-US" sz="2400" dirty="0">
                <a:solidFill>
                  <a:schemeClr val="tx2">
                    <a:lumMod val="60000"/>
                    <a:lumOff val="40000"/>
                  </a:schemeClr>
                </a:solidFill>
                <a:latin typeface="+mj-lt"/>
              </a:rPr>
              <a:t>Oligopoly</a:t>
            </a:r>
          </a:p>
        </p:txBody>
      </p:sp>
      <p:sp>
        <p:nvSpPr>
          <p:cNvPr id="8" name="TextBox 7"/>
          <p:cNvSpPr txBox="1"/>
          <p:nvPr/>
        </p:nvSpPr>
        <p:spPr>
          <a:xfrm>
            <a:off x="4651375" y="4560888"/>
            <a:ext cx="1916113" cy="830262"/>
          </a:xfrm>
          <a:prstGeom prst="rect">
            <a:avLst/>
          </a:prstGeom>
          <a:noFill/>
          <a:ln>
            <a:solidFill>
              <a:schemeClr val="accent1"/>
            </a:solidFill>
          </a:ln>
        </p:spPr>
        <p:txBody>
          <a:bodyPr>
            <a:spAutoFit/>
          </a:bodyPr>
          <a:lstStyle/>
          <a:p>
            <a:pPr>
              <a:defRPr/>
            </a:pPr>
            <a:r>
              <a:rPr lang="en-US" sz="2400" dirty="0">
                <a:latin typeface="+mj-lt"/>
              </a:rPr>
              <a:t>Monopolistic Competition</a:t>
            </a:r>
          </a:p>
        </p:txBody>
      </p:sp>
      <p:sp>
        <p:nvSpPr>
          <p:cNvPr id="9" name="TextBox 8"/>
          <p:cNvSpPr txBox="1"/>
          <p:nvPr/>
        </p:nvSpPr>
        <p:spPr>
          <a:xfrm>
            <a:off x="6870700" y="4559300"/>
            <a:ext cx="1914525" cy="830263"/>
          </a:xfrm>
          <a:prstGeom prst="rect">
            <a:avLst/>
          </a:prstGeom>
          <a:noFill/>
          <a:ln>
            <a:solidFill>
              <a:schemeClr val="accent1"/>
            </a:solidFill>
          </a:ln>
        </p:spPr>
        <p:txBody>
          <a:bodyPr>
            <a:spAutoFit/>
          </a:bodyPr>
          <a:lstStyle/>
          <a:p>
            <a:pPr>
              <a:defRPr/>
            </a:pPr>
            <a:r>
              <a:rPr lang="en-US" sz="2400" dirty="0">
                <a:latin typeface="+mj-lt"/>
              </a:rPr>
              <a:t>Perfect </a:t>
            </a:r>
          </a:p>
          <a:p>
            <a:pPr>
              <a:defRPr/>
            </a:pPr>
            <a:r>
              <a:rPr lang="en-US" sz="2400" dirty="0">
                <a:latin typeface="+mj-lt"/>
              </a:rPr>
              <a:t>Competition</a:t>
            </a:r>
          </a:p>
        </p:txBody>
      </p:sp>
      <p:cxnSp>
        <p:nvCxnSpPr>
          <p:cNvPr id="4" name="Straight Arrow Connector 3"/>
          <p:cNvCxnSpPr>
            <a:endCxn id="6" idx="0"/>
          </p:cNvCxnSpPr>
          <p:nvPr/>
        </p:nvCxnSpPr>
        <p:spPr>
          <a:xfrm flipH="1">
            <a:off x="1401763" y="2784475"/>
            <a:ext cx="1662112" cy="1779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625600" y="3173413"/>
            <a:ext cx="962025" cy="646112"/>
          </a:xfrm>
          <a:prstGeom prst="rect">
            <a:avLst/>
          </a:prstGeom>
          <a:noFill/>
        </p:spPr>
        <p:txBody>
          <a:bodyPr>
            <a:spAutoFit/>
          </a:bodyPr>
          <a:lstStyle/>
          <a:p>
            <a:pPr>
              <a:defRPr/>
            </a:pPr>
            <a:r>
              <a:rPr lang="en-US" dirty="0">
                <a:latin typeface="+mj-lt"/>
              </a:rPr>
              <a:t>One Firm</a:t>
            </a:r>
          </a:p>
        </p:txBody>
      </p:sp>
      <p:cxnSp>
        <p:nvCxnSpPr>
          <p:cNvPr id="13" name="Straight Arrow Connector 12"/>
          <p:cNvCxnSpPr>
            <a:endCxn id="7" idx="0"/>
          </p:cNvCxnSpPr>
          <p:nvPr/>
        </p:nvCxnSpPr>
        <p:spPr>
          <a:xfrm flipH="1">
            <a:off x="3502025" y="2784475"/>
            <a:ext cx="23813" cy="1778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2838450" y="3325813"/>
            <a:ext cx="768350" cy="646112"/>
          </a:xfrm>
          <a:prstGeom prst="rect">
            <a:avLst/>
          </a:prstGeom>
          <a:noFill/>
        </p:spPr>
        <p:txBody>
          <a:bodyPr>
            <a:spAutoFit/>
          </a:bodyPr>
          <a:lstStyle/>
          <a:p>
            <a:pPr>
              <a:defRPr/>
            </a:pPr>
            <a:r>
              <a:rPr lang="en-US" dirty="0">
                <a:solidFill>
                  <a:schemeClr val="tx2">
                    <a:lumMod val="60000"/>
                    <a:lumOff val="40000"/>
                  </a:schemeClr>
                </a:solidFill>
                <a:latin typeface="+mj-lt"/>
              </a:rPr>
              <a:t>Few Firms</a:t>
            </a:r>
          </a:p>
        </p:txBody>
      </p:sp>
      <p:cxnSp>
        <p:nvCxnSpPr>
          <p:cNvPr id="16" name="Straight Arrow Connector 15"/>
          <p:cNvCxnSpPr>
            <a:stCxn id="2" idx="3"/>
          </p:cNvCxnSpPr>
          <p:nvPr/>
        </p:nvCxnSpPr>
        <p:spPr>
          <a:xfrm>
            <a:off x="5332413" y="2552700"/>
            <a:ext cx="1127125" cy="6207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5608638" y="3186113"/>
            <a:ext cx="1828800" cy="461962"/>
          </a:xfrm>
          <a:prstGeom prst="rect">
            <a:avLst/>
          </a:prstGeom>
          <a:noFill/>
          <a:ln>
            <a:solidFill>
              <a:schemeClr val="accent1"/>
            </a:solidFill>
          </a:ln>
        </p:spPr>
        <p:txBody>
          <a:bodyPr>
            <a:spAutoFit/>
          </a:bodyPr>
          <a:lstStyle/>
          <a:p>
            <a:pPr>
              <a:defRPr/>
            </a:pPr>
            <a:r>
              <a:rPr lang="en-US" sz="2400" dirty="0">
                <a:latin typeface="+mj-lt"/>
              </a:rPr>
              <a:t>Product Type</a:t>
            </a:r>
          </a:p>
        </p:txBody>
      </p:sp>
      <p:cxnSp>
        <p:nvCxnSpPr>
          <p:cNvPr id="19" name="Straight Arrow Connector 18"/>
          <p:cNvCxnSpPr>
            <a:endCxn id="8" idx="0"/>
          </p:cNvCxnSpPr>
          <p:nvPr/>
        </p:nvCxnSpPr>
        <p:spPr>
          <a:xfrm flipH="1">
            <a:off x="5608638" y="3648075"/>
            <a:ext cx="728662" cy="9128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6702425" y="3652838"/>
            <a:ext cx="735013" cy="9064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5902325" y="2322513"/>
            <a:ext cx="768350" cy="646112"/>
          </a:xfrm>
          <a:prstGeom prst="rect">
            <a:avLst/>
          </a:prstGeom>
          <a:noFill/>
        </p:spPr>
        <p:txBody>
          <a:bodyPr>
            <a:spAutoFit/>
          </a:bodyPr>
          <a:lstStyle/>
          <a:p>
            <a:pPr>
              <a:defRPr/>
            </a:pPr>
            <a:r>
              <a:rPr lang="en-US" dirty="0">
                <a:latin typeface="+mj-lt"/>
              </a:rPr>
              <a:t>Many Firms</a:t>
            </a:r>
          </a:p>
        </p:txBody>
      </p:sp>
      <p:sp>
        <p:nvSpPr>
          <p:cNvPr id="25" name="TextBox 24"/>
          <p:cNvSpPr txBox="1"/>
          <p:nvPr/>
        </p:nvSpPr>
        <p:spPr>
          <a:xfrm>
            <a:off x="4546600" y="3848100"/>
            <a:ext cx="1571625" cy="369888"/>
          </a:xfrm>
          <a:prstGeom prst="rect">
            <a:avLst/>
          </a:prstGeom>
          <a:noFill/>
        </p:spPr>
        <p:txBody>
          <a:bodyPr>
            <a:spAutoFit/>
          </a:bodyPr>
          <a:lstStyle/>
          <a:p>
            <a:pPr>
              <a:defRPr/>
            </a:pPr>
            <a:r>
              <a:rPr lang="en-US" dirty="0">
                <a:latin typeface="+mj-lt"/>
              </a:rPr>
              <a:t>Differentiated</a:t>
            </a:r>
          </a:p>
        </p:txBody>
      </p:sp>
      <p:sp>
        <p:nvSpPr>
          <p:cNvPr id="26" name="TextBox 25"/>
          <p:cNvSpPr txBox="1"/>
          <p:nvPr/>
        </p:nvSpPr>
        <p:spPr>
          <a:xfrm>
            <a:off x="7143750" y="4000500"/>
            <a:ext cx="1096963" cy="369888"/>
          </a:xfrm>
          <a:prstGeom prst="rect">
            <a:avLst/>
          </a:prstGeom>
          <a:noFill/>
        </p:spPr>
        <p:txBody>
          <a:bodyPr>
            <a:spAutoFit/>
          </a:bodyPr>
          <a:lstStyle/>
          <a:p>
            <a:pPr>
              <a:defRPr/>
            </a:pPr>
            <a:r>
              <a:rPr lang="en-US" dirty="0">
                <a:latin typeface="+mj-lt"/>
              </a:rPr>
              <a:t>Identical</a:t>
            </a:r>
          </a:p>
        </p:txBody>
      </p:sp>
      <p:sp>
        <p:nvSpPr>
          <p:cNvPr id="27" name="TextBox 26"/>
          <p:cNvSpPr txBox="1"/>
          <p:nvPr/>
        </p:nvSpPr>
        <p:spPr>
          <a:xfrm>
            <a:off x="2644775" y="5543550"/>
            <a:ext cx="1770063" cy="646113"/>
          </a:xfrm>
          <a:prstGeom prst="rect">
            <a:avLst/>
          </a:prstGeom>
          <a:noFill/>
          <a:ln>
            <a:solidFill>
              <a:schemeClr val="accent1"/>
            </a:solidFill>
          </a:ln>
        </p:spPr>
        <p:txBody>
          <a:bodyPr>
            <a:spAutoFit/>
          </a:bodyPr>
          <a:lstStyle/>
          <a:p>
            <a:pPr>
              <a:defRPr/>
            </a:pPr>
            <a:r>
              <a:rPr lang="en-US" dirty="0">
                <a:solidFill>
                  <a:schemeClr val="tx2">
                    <a:lumMod val="60000"/>
                    <a:lumOff val="40000"/>
                  </a:schemeClr>
                </a:solidFill>
                <a:latin typeface="+mj-lt"/>
              </a:rPr>
              <a:t>½ ton trucks</a:t>
            </a:r>
          </a:p>
          <a:p>
            <a:pPr>
              <a:defRPr/>
            </a:pPr>
            <a:r>
              <a:rPr lang="en-US" dirty="0">
                <a:solidFill>
                  <a:schemeClr val="tx2">
                    <a:lumMod val="60000"/>
                    <a:lumOff val="40000"/>
                  </a:schemeClr>
                </a:solidFill>
                <a:latin typeface="+mj-lt"/>
              </a:rPr>
              <a:t>Wireless phones</a:t>
            </a:r>
          </a:p>
        </p:txBody>
      </p:sp>
      <p:sp>
        <p:nvSpPr>
          <p:cNvPr id="28" name="TextBox 27"/>
          <p:cNvSpPr txBox="1"/>
          <p:nvPr/>
        </p:nvSpPr>
        <p:spPr>
          <a:xfrm>
            <a:off x="4651375" y="5546725"/>
            <a:ext cx="1916113" cy="646113"/>
          </a:xfrm>
          <a:prstGeom prst="rect">
            <a:avLst/>
          </a:prstGeom>
          <a:noFill/>
          <a:ln>
            <a:solidFill>
              <a:schemeClr val="accent1"/>
            </a:solidFill>
          </a:ln>
        </p:spPr>
        <p:txBody>
          <a:bodyPr>
            <a:spAutoFit/>
          </a:bodyPr>
          <a:lstStyle/>
          <a:p>
            <a:pPr>
              <a:defRPr/>
            </a:pPr>
            <a:r>
              <a:rPr lang="en-US" dirty="0">
                <a:latin typeface="+mj-lt"/>
              </a:rPr>
              <a:t>Novels</a:t>
            </a:r>
          </a:p>
          <a:p>
            <a:pPr>
              <a:defRPr/>
            </a:pPr>
            <a:r>
              <a:rPr lang="en-US" dirty="0">
                <a:latin typeface="+mj-lt"/>
              </a:rPr>
              <a:t>Movies</a:t>
            </a:r>
          </a:p>
        </p:txBody>
      </p:sp>
      <p:sp>
        <p:nvSpPr>
          <p:cNvPr id="29" name="TextBox 28"/>
          <p:cNvSpPr txBox="1"/>
          <p:nvPr/>
        </p:nvSpPr>
        <p:spPr>
          <a:xfrm>
            <a:off x="6870700" y="5546725"/>
            <a:ext cx="1914525" cy="646113"/>
          </a:xfrm>
          <a:prstGeom prst="rect">
            <a:avLst/>
          </a:prstGeom>
          <a:noFill/>
          <a:ln>
            <a:solidFill>
              <a:schemeClr val="accent1"/>
            </a:solidFill>
          </a:ln>
        </p:spPr>
        <p:txBody>
          <a:bodyPr>
            <a:spAutoFit/>
          </a:bodyPr>
          <a:lstStyle/>
          <a:p>
            <a:pPr>
              <a:defRPr/>
            </a:pPr>
            <a:r>
              <a:rPr lang="en-US" dirty="0">
                <a:latin typeface="+mj-lt"/>
              </a:rPr>
              <a:t>Wheat</a:t>
            </a:r>
          </a:p>
          <a:p>
            <a:pPr>
              <a:defRPr/>
            </a:pPr>
            <a:r>
              <a:rPr lang="en-US" dirty="0">
                <a:latin typeface="+mj-lt"/>
              </a:rPr>
              <a:t>Corn</a:t>
            </a:r>
          </a:p>
        </p:txBody>
      </p:sp>
      <p:sp>
        <p:nvSpPr>
          <p:cNvPr id="30" name="TextBox 29"/>
          <p:cNvSpPr txBox="1"/>
          <p:nvPr/>
        </p:nvSpPr>
        <p:spPr>
          <a:xfrm>
            <a:off x="481013" y="5553075"/>
            <a:ext cx="1835150" cy="646113"/>
          </a:xfrm>
          <a:prstGeom prst="rect">
            <a:avLst/>
          </a:prstGeom>
          <a:noFill/>
          <a:ln>
            <a:solidFill>
              <a:schemeClr val="accent1"/>
            </a:solidFill>
          </a:ln>
        </p:spPr>
        <p:txBody>
          <a:bodyPr>
            <a:spAutoFit/>
          </a:bodyPr>
          <a:lstStyle/>
          <a:p>
            <a:pPr>
              <a:defRPr/>
            </a:pPr>
            <a:r>
              <a:rPr lang="en-US" dirty="0">
                <a:latin typeface="+mj-lt"/>
              </a:rPr>
              <a:t>Tap Water</a:t>
            </a:r>
          </a:p>
          <a:p>
            <a:pPr>
              <a:defRPr/>
            </a:pPr>
            <a:r>
              <a:rPr lang="en-US" dirty="0">
                <a:latin typeface="+mj-lt"/>
              </a:rPr>
              <a:t>Sewer Services</a:t>
            </a:r>
          </a:p>
        </p:txBody>
      </p:sp>
      <p:sp>
        <p:nvSpPr>
          <p:cNvPr id="31" name="TextBox 30"/>
          <p:cNvSpPr txBox="1"/>
          <p:nvPr/>
        </p:nvSpPr>
        <p:spPr>
          <a:xfrm>
            <a:off x="3008950" y="6270438"/>
            <a:ext cx="3760413" cy="395173"/>
          </a:xfrm>
          <a:prstGeom prst="rect">
            <a:avLst/>
          </a:prstGeom>
          <a:noFill/>
        </p:spPr>
        <p:txBody>
          <a:bodyPr wrap="square" rtlCol="0">
            <a:spAutoFit/>
          </a:bodyPr>
          <a:lstStyle/>
          <a:p>
            <a:pPr marL="0" marR="0" lvl="0" indent="0" defTabSz="914400" eaLnBrk="1" fontAlgn="auto" latinLnBrk="0" hangingPunct="1">
              <a:lnSpc>
                <a:spcPct val="80000"/>
              </a:lnSpc>
              <a:spcBef>
                <a:spcPts val="0"/>
              </a:spcBef>
              <a:spcAft>
                <a:spcPts val="0"/>
              </a:spcAft>
              <a:buClrTx/>
              <a:buSzTx/>
              <a:buFontTx/>
              <a:buNone/>
              <a:tabLst/>
              <a:defRPr/>
            </a:pPr>
            <a:r>
              <a:rPr lang="en-US" sz="2400" b="1" kern="0" dirty="0" smtClean="0">
                <a:solidFill>
                  <a:sysClr val="windowText" lastClr="000000"/>
                </a:solidFill>
                <a:latin typeface="+mj-lt"/>
              </a:rPr>
              <a:t>Imperfect Competition</a:t>
            </a:r>
            <a:endParaRPr kumimoji="0" lang="en-US" sz="2400" b="0" i="0" u="none" strike="noStrike" kern="0" cap="none" spc="0" normalizeH="0" baseline="0" noProof="0" dirty="0" smtClean="0">
              <a:ln>
                <a:noFill/>
              </a:ln>
              <a:solidFill>
                <a:sysClr val="windowText" lastClr="000000"/>
              </a:solidFill>
              <a:effectLst/>
              <a:uLnTx/>
              <a:uFillTx/>
              <a:latin typeface="+mj-lt"/>
            </a:endParaRPr>
          </a:p>
        </p:txBody>
      </p:sp>
    </p:spTree>
    <p:extLst>
      <p:ext uri="{BB962C8B-B14F-4D97-AF65-F5344CB8AC3E}">
        <p14:creationId xmlns:p14="http://schemas.microsoft.com/office/powerpoint/2010/main" val="572871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bwMode="auto">
          <a:xfrm>
            <a:off x="3633788" y="277813"/>
            <a:ext cx="5275262"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solidFill>
                  <a:schemeClr val="bg1">
                    <a:lumMod val="50000"/>
                  </a:schemeClr>
                </a:solidFill>
              </a:rPr>
              <a:t>Oligopoly Definition </a:t>
            </a:r>
          </a:p>
        </p:txBody>
      </p:sp>
      <p:sp>
        <p:nvSpPr>
          <p:cNvPr id="3" name="Content Placeholder 2"/>
          <p:cNvSpPr>
            <a:spLocks noGrp="1"/>
          </p:cNvSpPr>
          <p:nvPr>
            <p:ph idx="1"/>
          </p:nvPr>
        </p:nvSpPr>
        <p:spPr bwMode="auto">
          <a:xfrm>
            <a:off x="381000" y="990600"/>
            <a:ext cx="8264236"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Homogeneous Oligopoly</a:t>
            </a:r>
          </a:p>
          <a:p>
            <a:pPr lvl="1"/>
            <a:r>
              <a:rPr lang="en-US" sz="2800" dirty="0"/>
              <a:t>Steel </a:t>
            </a:r>
            <a:r>
              <a:rPr lang="en-US" sz="2000" i="1" dirty="0"/>
              <a:t>(U.S. Steel, </a:t>
            </a:r>
            <a:r>
              <a:rPr lang="en-US" sz="2000" i="1" dirty="0" err="1"/>
              <a:t>Arcelor</a:t>
            </a:r>
            <a:r>
              <a:rPr lang="en-US" sz="2000" i="1" dirty="0"/>
              <a:t> Mittal, </a:t>
            </a:r>
            <a:r>
              <a:rPr lang="en-US" sz="2000" i="1" dirty="0" err="1" smtClean="0"/>
              <a:t>Nuco</a:t>
            </a:r>
            <a:r>
              <a:rPr lang="en-US" sz="2000" i="1" dirty="0" smtClean="0"/>
              <a:t>)</a:t>
            </a:r>
          </a:p>
          <a:p>
            <a:pPr lvl="1"/>
            <a:r>
              <a:rPr lang="en-US" sz="2800" dirty="0"/>
              <a:t>Copper </a:t>
            </a:r>
            <a:r>
              <a:rPr lang="en-US" sz="2000" i="1" dirty="0" smtClean="0"/>
              <a:t>(Phelps </a:t>
            </a:r>
            <a:r>
              <a:rPr lang="en-US" sz="2000" i="1" dirty="0"/>
              <a:t>Dodge, </a:t>
            </a:r>
            <a:r>
              <a:rPr lang="en-US" sz="2000" i="1" dirty="0" err="1"/>
              <a:t>Arasco</a:t>
            </a:r>
            <a:r>
              <a:rPr lang="en-US" sz="2000" i="1" dirty="0"/>
              <a:t>, Freeport-McMoRan, </a:t>
            </a:r>
            <a:r>
              <a:rPr lang="en-US" sz="2000" i="1" dirty="0" err="1" smtClean="0"/>
              <a:t>Southwire</a:t>
            </a:r>
            <a:r>
              <a:rPr lang="en-US" sz="2000" i="1" dirty="0" smtClean="0"/>
              <a:t>)</a:t>
            </a:r>
          </a:p>
          <a:p>
            <a:pPr marL="407988" lvl="1" indent="0">
              <a:buNone/>
            </a:pPr>
            <a:r>
              <a:rPr lang="en-US" sz="2000" dirty="0" smtClean="0"/>
              <a:t>GE or GM both needing Steel and Copper will write specification and no matter which producer wins the business GE and GM will get an identical product.</a:t>
            </a:r>
            <a:endParaRPr lang="en-US" sz="2000" i="1" dirty="0" smtClean="0"/>
          </a:p>
          <a:p>
            <a:r>
              <a:rPr lang="en-US" dirty="0" smtClean="0"/>
              <a:t>Differentiated Oligopoly</a:t>
            </a:r>
          </a:p>
          <a:p>
            <a:pPr lvl="1"/>
            <a:r>
              <a:rPr lang="en-US" sz="2800" dirty="0" smtClean="0"/>
              <a:t>½ Ton Truck Market </a:t>
            </a:r>
            <a:r>
              <a:rPr lang="en-US" sz="2000" i="1" dirty="0" smtClean="0"/>
              <a:t>(Ford, GM, Chrysler, Toyota)</a:t>
            </a:r>
          </a:p>
          <a:p>
            <a:pPr lvl="1"/>
            <a:r>
              <a:rPr lang="en-US" sz="2800" dirty="0" smtClean="0"/>
              <a:t>Commercial Airline Market </a:t>
            </a:r>
            <a:r>
              <a:rPr lang="en-US" sz="2000" i="1" dirty="0" smtClean="0"/>
              <a:t>(America, United, Southwest, Delta, _________, ___________</a:t>
            </a:r>
          </a:p>
          <a:p>
            <a:pPr marL="457200" lvl="1" indent="0">
              <a:buNone/>
            </a:pPr>
            <a:r>
              <a:rPr lang="en-US" sz="2000" dirty="0" smtClean="0"/>
              <a:t>Even if you don’t know a thing about ½ ton trucks you can identify every truck producer. How?  Trucks are different and each one has the brand name on the vehicle.</a:t>
            </a:r>
            <a:endParaRPr lang="en-US" sz="2000" dirty="0"/>
          </a:p>
          <a:p>
            <a:pPr lvl="1"/>
            <a:endParaRPr lang="en-US" sz="2000" i="1" dirty="0" smtClean="0"/>
          </a:p>
        </p:txBody>
      </p:sp>
    </p:spTree>
    <p:extLst>
      <p:ext uri="{BB962C8B-B14F-4D97-AF65-F5344CB8AC3E}">
        <p14:creationId xmlns:p14="http://schemas.microsoft.com/office/powerpoint/2010/main" val="3902566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wipe(left)">
                                      <p:cBhvr>
                                        <p:cTn id="7" dur="500"/>
                                        <p:tgtEl>
                                          <p:spTgt spid="3">
                                            <p:txEl>
                                              <p:pRg st="4" end="4"/>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wipe(left)">
                                      <p:cBhvr>
                                        <p:cTn id="10" dur="500"/>
                                        <p:tgtEl>
                                          <p:spTgt spid="3">
                                            <p:txEl>
                                              <p:pRg st="5" end="5"/>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wipe(left)">
                                      <p:cBhvr>
                                        <p:cTn id="13" dur="500"/>
                                        <p:tgtEl>
                                          <p:spTgt spid="3">
                                            <p:txEl>
                                              <p:pRg st="6" end="6"/>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3">
                                            <p:txEl>
                                              <p:pRg st="7" end="7"/>
                                            </p:txEl>
                                          </p:spTgt>
                                        </p:tgtEl>
                                        <p:attrNameLst>
                                          <p:attrName>style.visibility</p:attrName>
                                        </p:attrNameLst>
                                      </p:cBhvr>
                                      <p:to>
                                        <p:strVal val="visible"/>
                                      </p:to>
                                    </p:set>
                                    <p:animEffect transition="in" filter="wipe(left)">
                                      <p:cBhvr>
                                        <p:cTn id="1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bwMode="auto">
          <a:xfrm>
            <a:off x="4013200" y="296863"/>
            <a:ext cx="4987925" cy="7000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600" dirty="0" smtClean="0">
                <a:solidFill>
                  <a:schemeClr val="bg1">
                    <a:lumMod val="50000"/>
                  </a:schemeClr>
                </a:solidFill>
              </a:rPr>
              <a:t>Oligopoly Theory</a:t>
            </a:r>
            <a:endParaRPr lang="en-US" sz="3600" dirty="0" smtClean="0">
              <a:solidFill>
                <a:schemeClr val="bg1">
                  <a:lumMod val="50000"/>
                </a:schemeClr>
              </a:solidFill>
            </a:endParaRPr>
          </a:p>
        </p:txBody>
      </p:sp>
      <p:sp>
        <p:nvSpPr>
          <p:cNvPr id="5" name="Content Placeholder 2"/>
          <p:cNvSpPr txBox="1">
            <a:spLocks/>
          </p:cNvSpPr>
          <p:nvPr/>
        </p:nvSpPr>
        <p:spPr bwMode="auto">
          <a:xfrm>
            <a:off x="355275" y="1226107"/>
            <a:ext cx="8534400" cy="259774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en-US" sz="3200" dirty="0" smtClean="0"/>
              <a:t>Oligopoly Price and Output Decisions</a:t>
            </a:r>
            <a:endParaRPr lang="en-US" sz="3200" dirty="0" smtClean="0"/>
          </a:p>
          <a:p>
            <a:pPr marL="463550" indent="-238125"/>
            <a:r>
              <a:rPr lang="en-US" sz="2800" dirty="0" err="1" smtClean="0">
                <a:solidFill>
                  <a:schemeClr val="accent1"/>
                </a:solidFill>
              </a:rPr>
              <a:t>Nonprice</a:t>
            </a:r>
            <a:r>
              <a:rPr lang="en-US" sz="2800" dirty="0" smtClean="0">
                <a:solidFill>
                  <a:schemeClr val="accent1"/>
                </a:solidFill>
              </a:rPr>
              <a:t> Competition</a:t>
            </a:r>
            <a:r>
              <a:rPr lang="en-US" sz="2800" dirty="0" smtClean="0"/>
              <a:t> </a:t>
            </a:r>
            <a:r>
              <a:rPr lang="en-US" sz="2800" dirty="0" smtClean="0"/>
              <a:t>– </a:t>
            </a:r>
            <a:r>
              <a:rPr lang="en-US" sz="2800" dirty="0" smtClean="0"/>
              <a:t>compete using advertising and product differentiation</a:t>
            </a:r>
          </a:p>
          <a:p>
            <a:pPr lvl="1"/>
            <a:r>
              <a:rPr lang="en-US" sz="2400" dirty="0"/>
              <a:t>Unique product features </a:t>
            </a:r>
            <a:r>
              <a:rPr lang="en-US" sz="2400" i="1" dirty="0"/>
              <a:t>(iPhone, </a:t>
            </a:r>
            <a:r>
              <a:rPr lang="en-US" sz="2400" i="1" dirty="0" err="1"/>
              <a:t>iPad</a:t>
            </a:r>
            <a:r>
              <a:rPr lang="en-US" sz="2400" i="1" dirty="0"/>
              <a:t>)</a:t>
            </a:r>
          </a:p>
          <a:p>
            <a:pPr lvl="1"/>
            <a:r>
              <a:rPr lang="en-US" sz="2400" dirty="0"/>
              <a:t>Increase transaction cost of switching</a:t>
            </a:r>
          </a:p>
          <a:p>
            <a:pPr lvl="2"/>
            <a:r>
              <a:rPr lang="en-US" sz="2000" dirty="0"/>
              <a:t>Contracts </a:t>
            </a:r>
            <a:r>
              <a:rPr lang="en-US" sz="2000" i="1" dirty="0"/>
              <a:t>(Wireless phones, insurance, etc…)</a:t>
            </a:r>
          </a:p>
          <a:p>
            <a:pPr lvl="2"/>
            <a:r>
              <a:rPr lang="en-US" sz="2000" dirty="0"/>
              <a:t>Lock-in </a:t>
            </a:r>
            <a:r>
              <a:rPr lang="en-US" sz="2000" i="1" dirty="0"/>
              <a:t>(FirstName.LastName@yahoo.com</a:t>
            </a:r>
            <a:r>
              <a:rPr lang="en-US" sz="2000" i="1" dirty="0" smtClean="0"/>
              <a:t>)</a:t>
            </a:r>
          </a:p>
          <a:p>
            <a:pPr marL="463550" indent="-238125"/>
            <a:r>
              <a:rPr lang="en-US" sz="2800" dirty="0" smtClean="0">
                <a:solidFill>
                  <a:schemeClr val="accent1"/>
                </a:solidFill>
              </a:rPr>
              <a:t>Price Leadership</a:t>
            </a:r>
            <a:r>
              <a:rPr lang="en-US" sz="2800" dirty="0" smtClean="0"/>
              <a:t> – </a:t>
            </a:r>
            <a:r>
              <a:rPr lang="en-US" sz="2800" dirty="0" smtClean="0"/>
              <a:t>a dominant firm sets the industry pricing strategy used by all other firms </a:t>
            </a:r>
          </a:p>
          <a:p>
            <a:pPr marL="463550" indent="-238125"/>
            <a:r>
              <a:rPr lang="en-US" sz="2800" dirty="0" smtClean="0">
                <a:solidFill>
                  <a:schemeClr val="accent1"/>
                </a:solidFill>
              </a:rPr>
              <a:t>Cartel</a:t>
            </a:r>
            <a:r>
              <a:rPr lang="en-US" sz="2800" dirty="0" smtClean="0"/>
              <a:t> – firms formally agree coordination price and output decisions.</a:t>
            </a:r>
          </a:p>
          <a:p>
            <a:pPr marL="225425" indent="0">
              <a:buNone/>
            </a:pPr>
            <a:endParaRPr lang="en-US" sz="2800" dirty="0" smtClean="0"/>
          </a:p>
        </p:txBody>
      </p:sp>
    </p:spTree>
    <p:extLst>
      <p:ext uri="{BB962C8B-B14F-4D97-AF65-F5344CB8AC3E}">
        <p14:creationId xmlns:p14="http://schemas.microsoft.com/office/powerpoint/2010/main" val="1369029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381000" y="1085600"/>
            <a:ext cx="8534400"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lvl="1">
              <a:buFont typeface="Arial" pitchFamily="34" charset="0"/>
              <a:buChar char="•"/>
            </a:pPr>
            <a:r>
              <a:rPr lang="en-US" sz="2800" dirty="0" smtClean="0">
                <a:solidFill>
                  <a:schemeClr val="accent1"/>
                </a:solidFill>
              </a:rPr>
              <a:t>Game Theory: </a:t>
            </a:r>
            <a:r>
              <a:rPr lang="en-US" sz="2800" i="1" dirty="0" smtClean="0">
                <a:latin typeface="Calibri" pitchFamily="34" charset="0"/>
                <a:cs typeface="Calibri" pitchFamily="34" charset="0"/>
              </a:rPr>
              <a:t>how people or firms behave in strategic situations</a:t>
            </a:r>
          </a:p>
          <a:p>
            <a:pPr marL="685800" lvl="2"/>
            <a:r>
              <a:rPr lang="en-US" dirty="0" smtClean="0">
                <a:latin typeface="Calibri" pitchFamily="34" charset="0"/>
                <a:cs typeface="Calibri" pitchFamily="34" charset="0"/>
              </a:rPr>
              <a:t>Choose among alternative courses of action</a:t>
            </a:r>
          </a:p>
          <a:p>
            <a:pPr marL="685800" lvl="2"/>
            <a:r>
              <a:rPr lang="en-US" dirty="0" smtClean="0">
                <a:latin typeface="Calibri" pitchFamily="34" charset="0"/>
                <a:cs typeface="Calibri" pitchFamily="34" charset="0"/>
              </a:rPr>
              <a:t>Must consider how others might respond to the action they take</a:t>
            </a:r>
            <a:endParaRPr lang="en-US" i="1" dirty="0" smtClean="0"/>
          </a:p>
          <a:p>
            <a:pPr marL="342900" lvl="1">
              <a:buFont typeface="Arial" pitchFamily="34" charset="0"/>
              <a:buChar char="•"/>
            </a:pPr>
            <a:r>
              <a:rPr lang="en-US" sz="2800" dirty="0" smtClean="0">
                <a:solidFill>
                  <a:schemeClr val="accent1"/>
                </a:solidFill>
              </a:rPr>
              <a:t>Nash equilibrium: </a:t>
            </a:r>
            <a:r>
              <a:rPr lang="en-US" sz="2800" dirty="0" smtClean="0"/>
              <a:t>economic actors interacting with one another each choose their best strategy given the strategies that all the other actors have chosen</a:t>
            </a:r>
          </a:p>
          <a:p>
            <a:pPr lvl="1"/>
            <a:endParaRPr lang="en-US" sz="2000" i="1" dirty="0"/>
          </a:p>
        </p:txBody>
      </p:sp>
      <p:sp>
        <p:nvSpPr>
          <p:cNvPr id="5" name="Title 1"/>
          <p:cNvSpPr>
            <a:spLocks noGrp="1"/>
          </p:cNvSpPr>
          <p:nvPr>
            <p:ph type="title"/>
          </p:nvPr>
        </p:nvSpPr>
        <p:spPr bwMode="auto">
          <a:xfrm>
            <a:off x="5058200" y="296863"/>
            <a:ext cx="3278249" cy="7000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600" dirty="0" smtClean="0">
                <a:solidFill>
                  <a:schemeClr val="bg1">
                    <a:lumMod val="50000"/>
                  </a:schemeClr>
                </a:solidFill>
              </a:rPr>
              <a:t>Game Theory</a:t>
            </a:r>
            <a:endParaRPr lang="en-US" sz="3600" dirty="0" smtClean="0">
              <a:solidFill>
                <a:schemeClr val="bg1">
                  <a:lumMod val="50000"/>
                </a:schemeClr>
              </a:solidFill>
            </a:endParaRPr>
          </a:p>
        </p:txBody>
      </p:sp>
    </p:spTree>
    <p:extLst>
      <p:ext uri="{BB962C8B-B14F-4D97-AF65-F5344CB8AC3E}">
        <p14:creationId xmlns:p14="http://schemas.microsoft.com/office/powerpoint/2010/main" val="2021065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237506" y="990600"/>
            <a:ext cx="8677894"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smtClean="0"/>
              <a:t>The prisoners’ dilemma</a:t>
            </a:r>
          </a:p>
          <a:p>
            <a:pPr lvl="1"/>
            <a:r>
              <a:rPr lang="en-US" sz="2800" dirty="0" smtClean="0"/>
              <a:t>Particular “game” between two captured prisoners</a:t>
            </a:r>
          </a:p>
          <a:p>
            <a:pPr lvl="1"/>
            <a:r>
              <a:rPr lang="en-US" sz="2800" dirty="0" smtClean="0"/>
              <a:t>Illustrates why cooperation is difficult to maintain even when it is mutually beneficial</a:t>
            </a:r>
          </a:p>
          <a:p>
            <a:pPr marL="0" indent="0">
              <a:buNone/>
            </a:pPr>
            <a:r>
              <a:rPr lang="en-US" dirty="0" smtClean="0"/>
              <a:t>Dominant strategy</a:t>
            </a:r>
          </a:p>
          <a:p>
            <a:pPr lvl="1"/>
            <a:r>
              <a:rPr lang="en-US" sz="2800" dirty="0" smtClean="0"/>
              <a:t>A strategy that is best for a player in a game regardless of the strategies chosen by the other players</a:t>
            </a:r>
          </a:p>
          <a:p>
            <a:pPr marL="0" indent="0">
              <a:buNone/>
            </a:pPr>
            <a:r>
              <a:rPr lang="en-US" sz="3000" dirty="0" smtClean="0"/>
              <a:t>Pay-off Table quantifies the value of each outcome in game theory based on participant choices</a:t>
            </a:r>
          </a:p>
        </p:txBody>
      </p:sp>
      <p:sp>
        <p:nvSpPr>
          <p:cNvPr id="6" name="Title 1"/>
          <p:cNvSpPr>
            <a:spLocks noGrp="1"/>
          </p:cNvSpPr>
          <p:nvPr>
            <p:ph type="title"/>
          </p:nvPr>
        </p:nvSpPr>
        <p:spPr bwMode="auto">
          <a:xfrm>
            <a:off x="5058200" y="296863"/>
            <a:ext cx="3278249" cy="7000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600" dirty="0" smtClean="0">
                <a:solidFill>
                  <a:schemeClr val="bg1">
                    <a:lumMod val="50000"/>
                  </a:schemeClr>
                </a:solidFill>
              </a:rPr>
              <a:t>Non-collusive</a:t>
            </a:r>
          </a:p>
        </p:txBody>
      </p:sp>
    </p:spTree>
    <p:extLst>
      <p:ext uri="{BB962C8B-B14F-4D97-AF65-F5344CB8AC3E}">
        <p14:creationId xmlns:p14="http://schemas.microsoft.com/office/powerpoint/2010/main" val="373875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left)">
                                      <p:cBhvr>
                                        <p:cTn id="7" dur="500"/>
                                        <p:tgtEl>
                                          <p:spTgt spid="3">
                                            <p:txEl>
                                              <p:pRg st="3" end="3"/>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Effect transition="in" filter="wipe(left)">
                                      <p:cBhvr>
                                        <p:cTn id="11" dur="500"/>
                                        <p:tgtEl>
                                          <p:spTgt spid="3">
                                            <p:txEl>
                                              <p:pRg st="4" end="4"/>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wipe(left)">
                                      <p:cBhvr>
                                        <p:cTn id="1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381000" y="3757151"/>
            <a:ext cx="8534400" cy="239427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r>
              <a:rPr lang="en-US" sz="2400" dirty="0" smtClean="0"/>
              <a:t>Many sellers</a:t>
            </a:r>
          </a:p>
          <a:p>
            <a:pPr lvl="1"/>
            <a:r>
              <a:rPr lang="en-US" sz="2400" dirty="0" smtClean="0"/>
              <a:t>Product differentiation</a:t>
            </a:r>
          </a:p>
          <a:p>
            <a:pPr lvl="2"/>
            <a:r>
              <a:rPr lang="en-US" sz="2400" dirty="0" smtClean="0"/>
              <a:t>Not price takers</a:t>
            </a:r>
          </a:p>
          <a:p>
            <a:pPr lvl="2"/>
            <a:r>
              <a:rPr lang="en-US" sz="2400" dirty="0" smtClean="0"/>
              <a:t>Downward sloping demand curve</a:t>
            </a:r>
          </a:p>
          <a:p>
            <a:pPr lvl="1"/>
            <a:r>
              <a:rPr lang="en-US" sz="2400" dirty="0" smtClean="0"/>
              <a:t>Free entry and exit</a:t>
            </a:r>
          </a:p>
        </p:txBody>
      </p:sp>
      <p:sp>
        <p:nvSpPr>
          <p:cNvPr id="4" name="Rectangle 3"/>
          <p:cNvSpPr/>
          <p:nvPr/>
        </p:nvSpPr>
        <p:spPr>
          <a:xfrm>
            <a:off x="4011613" y="311150"/>
            <a:ext cx="5074146" cy="646331"/>
          </a:xfrm>
          <a:prstGeom prst="rect">
            <a:avLst/>
          </a:prstGeom>
        </p:spPr>
        <p:txBody>
          <a:bodyPr wrap="none">
            <a:spAutoFit/>
          </a:bodyPr>
          <a:lstStyle/>
          <a:p>
            <a:pPr>
              <a:defRPr/>
            </a:pPr>
            <a:r>
              <a:rPr lang="en-US" sz="3600" dirty="0" smtClean="0">
                <a:solidFill>
                  <a:schemeClr val="bg1">
                    <a:lumMod val="50000"/>
                  </a:schemeClr>
                </a:solidFill>
                <a:latin typeface="+mn-lt"/>
              </a:rPr>
              <a:t>Monopolistic Competition</a:t>
            </a:r>
            <a:endParaRPr lang="en-US" sz="3600" dirty="0">
              <a:solidFill>
                <a:schemeClr val="bg1">
                  <a:lumMod val="50000"/>
                </a:schemeClr>
              </a:solidFill>
              <a:latin typeface="+mn-lt"/>
            </a:endParaRPr>
          </a:p>
        </p:txBody>
      </p:sp>
      <p:sp>
        <p:nvSpPr>
          <p:cNvPr id="6" name="TextBox 5"/>
          <p:cNvSpPr txBox="1"/>
          <p:nvPr/>
        </p:nvSpPr>
        <p:spPr>
          <a:xfrm>
            <a:off x="241300" y="1109330"/>
            <a:ext cx="8534400" cy="1938992"/>
          </a:xfrm>
          <a:prstGeom prst="rect">
            <a:avLst/>
          </a:prstGeom>
          <a:noFill/>
        </p:spPr>
        <p:txBody>
          <a:bodyPr wrap="square" rtlCol="0">
            <a:spAutoFit/>
          </a:bodyPr>
          <a:lstStyle/>
          <a:p>
            <a:pPr marL="0" marR="0" lvl="0" indent="0" defTabSz="914400" eaLnBrk="1" fontAlgn="auto" latinLnBrk="0" hangingPunct="1">
              <a:spcBef>
                <a:spcPts val="0"/>
              </a:spcBef>
              <a:spcAft>
                <a:spcPts val="0"/>
              </a:spcAft>
              <a:buClrTx/>
              <a:buSzTx/>
              <a:buFontTx/>
              <a:buNone/>
              <a:tabLst/>
              <a:defRPr/>
            </a:pPr>
            <a:r>
              <a:rPr kumimoji="0" lang="en-US" sz="2400" b="1"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Market Structure </a:t>
            </a:r>
            <a:r>
              <a:rPr kumimoji="0" lang="en-US" sz="24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 A classification system for the key traits of a market, including </a:t>
            </a:r>
          </a:p>
          <a:p>
            <a:pPr marL="457200" marR="0" lvl="0" indent="-234950" defTabSz="914400" eaLnBrk="1" fontAlgn="auto" latinLnBrk="0" hangingPunct="1">
              <a:spcBef>
                <a:spcPts val="0"/>
              </a:spcBef>
              <a:spcAft>
                <a:spcPts val="0"/>
              </a:spcAft>
              <a:buClrTx/>
              <a:buSzTx/>
              <a:buFont typeface="Arial" pitchFamily="34" charset="0"/>
              <a:buChar char="•"/>
              <a:tabLst/>
              <a:defRPr/>
            </a:pPr>
            <a:r>
              <a:rPr kumimoji="0" lang="en-US" sz="24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the number of firms, </a:t>
            </a:r>
          </a:p>
          <a:p>
            <a:pPr marL="457200" marR="0" lvl="0" indent="-234950" defTabSz="914400" eaLnBrk="1" fontAlgn="auto" latinLnBrk="0" hangingPunct="1">
              <a:spcBef>
                <a:spcPts val="0"/>
              </a:spcBef>
              <a:spcAft>
                <a:spcPts val="0"/>
              </a:spcAft>
              <a:buClrTx/>
              <a:buSzTx/>
              <a:buFont typeface="Arial" pitchFamily="34" charset="0"/>
              <a:buChar char="•"/>
              <a:tabLst/>
              <a:defRPr/>
            </a:pPr>
            <a:r>
              <a:rPr kumimoji="0" lang="en-US" sz="24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the similarity of the products they sell, and </a:t>
            </a:r>
          </a:p>
          <a:p>
            <a:pPr marL="457200" marR="0" lvl="0" indent="-234950" defTabSz="914400" eaLnBrk="1" fontAlgn="auto" latinLnBrk="0" hangingPunct="1">
              <a:spcBef>
                <a:spcPts val="0"/>
              </a:spcBef>
              <a:spcAft>
                <a:spcPts val="0"/>
              </a:spcAft>
              <a:buClrTx/>
              <a:buSzTx/>
              <a:buFont typeface="Arial" pitchFamily="34" charset="0"/>
              <a:buChar char="•"/>
              <a:tabLst/>
              <a:defRPr/>
            </a:pPr>
            <a:r>
              <a:rPr kumimoji="0" lang="en-US" sz="24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the ease of entry and exit</a:t>
            </a:r>
            <a:endParaRPr kumimoji="0" lang="en-US" sz="2400" b="0" i="0" u="none" strike="noStrike" kern="0" cap="none" spc="0" normalizeH="0" baseline="0" noProof="0" dirty="0">
              <a:ln>
                <a:noFill/>
              </a:ln>
              <a:solidFill>
                <a:sysClr val="windowText" lastClr="000000"/>
              </a:solidFill>
              <a:effectLst/>
              <a:uLnTx/>
              <a:uFillTx/>
              <a:latin typeface="Calibri" pitchFamily="34" charset="0"/>
              <a:cs typeface="Calibri" pitchFamily="34" charset="0"/>
            </a:endParaRPr>
          </a:p>
        </p:txBody>
      </p:sp>
      <p:sp>
        <p:nvSpPr>
          <p:cNvPr id="7" name="TextBox 6"/>
          <p:cNvSpPr txBox="1"/>
          <p:nvPr/>
        </p:nvSpPr>
        <p:spPr>
          <a:xfrm>
            <a:off x="241300" y="3369186"/>
            <a:ext cx="8369300" cy="395173"/>
          </a:xfrm>
          <a:prstGeom prst="rect">
            <a:avLst/>
          </a:prstGeom>
          <a:noFill/>
        </p:spPr>
        <p:txBody>
          <a:bodyPr wrap="square" rtlCol="0">
            <a:spAutoFit/>
          </a:bodyPr>
          <a:lstStyle/>
          <a:p>
            <a:pPr marL="0" marR="0" lvl="0" indent="0" defTabSz="914400" eaLnBrk="1" fontAlgn="auto" latinLnBrk="0" hangingPunct="1">
              <a:lnSpc>
                <a:spcPct val="80000"/>
              </a:lnSpc>
              <a:spcBef>
                <a:spcPts val="0"/>
              </a:spcBef>
              <a:spcAft>
                <a:spcPts val="0"/>
              </a:spcAft>
              <a:buClrTx/>
              <a:buSzTx/>
              <a:buFontTx/>
              <a:buNone/>
              <a:tabLst/>
              <a:defRPr/>
            </a:pPr>
            <a:r>
              <a:rPr lang="en-US" sz="2400" b="1" kern="0" dirty="0" smtClean="0">
                <a:solidFill>
                  <a:sysClr val="windowText" lastClr="000000"/>
                </a:solidFill>
                <a:latin typeface="+mj-lt"/>
              </a:rPr>
              <a:t>Monopolistic Competition</a:t>
            </a:r>
            <a:endParaRPr kumimoji="0" lang="en-US" sz="2400" b="0" i="0" u="none" strike="noStrike" kern="0" cap="none" spc="0" normalizeH="0" baseline="0" noProof="0" dirty="0" smtClean="0">
              <a:ln>
                <a:noFill/>
              </a:ln>
              <a:solidFill>
                <a:sysClr val="windowText" lastClr="000000"/>
              </a:solidFill>
              <a:effectLst/>
              <a:uLnTx/>
              <a:uFillTx/>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320675" y="1401763"/>
          <a:ext cx="8378826" cy="3671887"/>
        </p:xfrm>
        <a:graphic>
          <a:graphicData uri="http://schemas.openxmlformats.org/drawingml/2006/table">
            <a:tbl>
              <a:tblPr>
                <a:tableStyleId>{5C22544A-7EE6-4342-B048-85BDC9FD1C3A}</a:tableStyleId>
              </a:tblPr>
              <a:tblGrid>
                <a:gridCol w="1022547"/>
                <a:gridCol w="953593"/>
                <a:gridCol w="3201343"/>
                <a:gridCol w="3201343"/>
              </a:tblGrid>
              <a:tr h="365777">
                <a:tc>
                  <a:txBody>
                    <a:bodyPr/>
                    <a:lstStyle/>
                    <a:p>
                      <a:pPr algn="ctr"/>
                      <a:endParaRPr lang="en-US" sz="1800" dirty="0"/>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dirty="0"/>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en-US" sz="1800" b="1" dirty="0" smtClean="0">
                          <a:solidFill>
                            <a:schemeClr val="tx1"/>
                          </a:solidFill>
                        </a:rPr>
                        <a:t>Bonnie’s decision</a:t>
                      </a: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5777">
                <a:tc>
                  <a:txBody>
                    <a:bodyPr/>
                    <a:lstStyle/>
                    <a:p>
                      <a:pPr algn="ctr"/>
                      <a:endParaRPr lang="en-US" sz="1800"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dirty="0" smtClean="0">
                          <a:solidFill>
                            <a:schemeClr val="tx1"/>
                          </a:solidFill>
                        </a:rPr>
                        <a:t>Confess </a:t>
                      </a: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dirty="0" smtClean="0">
                          <a:solidFill>
                            <a:schemeClr val="tx1"/>
                          </a:solidFill>
                        </a:rPr>
                        <a:t>Remain silent</a:t>
                      </a: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463108">
                <a:tc rowSpan="2">
                  <a:txBody>
                    <a:bodyPr/>
                    <a:lstStyle/>
                    <a:p>
                      <a:pPr algn="ctr"/>
                      <a:endParaRPr lang="en-US" sz="1800" b="1" kern="1200" baseline="0" dirty="0" smtClean="0">
                        <a:solidFill>
                          <a:schemeClr val="tx1"/>
                        </a:solidFill>
                        <a:latin typeface="+mn-lt"/>
                        <a:ea typeface="+mn-ea"/>
                        <a:cs typeface="+mn-cs"/>
                      </a:endParaRPr>
                    </a:p>
                    <a:p>
                      <a:pPr algn="ctr"/>
                      <a:endParaRPr lang="en-US" sz="1800" b="1" kern="1200" baseline="0" dirty="0" smtClean="0">
                        <a:solidFill>
                          <a:schemeClr val="tx1"/>
                        </a:solidFill>
                        <a:latin typeface="+mn-lt"/>
                        <a:ea typeface="+mn-ea"/>
                        <a:cs typeface="+mn-cs"/>
                      </a:endParaRPr>
                    </a:p>
                    <a:p>
                      <a:pPr algn="ctr"/>
                      <a:endParaRPr lang="en-US" sz="1800" b="1" kern="1200" baseline="0" dirty="0" smtClean="0">
                        <a:solidFill>
                          <a:schemeClr val="tx1"/>
                        </a:solidFill>
                        <a:latin typeface="+mn-lt"/>
                        <a:ea typeface="+mn-ea"/>
                        <a:cs typeface="+mn-cs"/>
                      </a:endParaRPr>
                    </a:p>
                    <a:p>
                      <a:pPr algn="ctr"/>
                      <a:endParaRPr lang="en-US" sz="1800" b="1" kern="1200" baseline="0" dirty="0" smtClean="0">
                        <a:solidFill>
                          <a:schemeClr val="tx1"/>
                        </a:solidFill>
                        <a:latin typeface="+mn-lt"/>
                        <a:ea typeface="+mn-ea"/>
                        <a:cs typeface="+mn-cs"/>
                      </a:endParaRPr>
                    </a:p>
                    <a:p>
                      <a:pPr algn="ctr"/>
                      <a:r>
                        <a:rPr lang="en-US" sz="1800" b="1" kern="1200" baseline="0" dirty="0" smtClean="0">
                          <a:solidFill>
                            <a:schemeClr val="tx1"/>
                          </a:solidFill>
                          <a:latin typeface="+mn-lt"/>
                          <a:ea typeface="+mn-ea"/>
                          <a:cs typeface="+mn-cs"/>
                        </a:rPr>
                        <a:t>Clyde’s</a:t>
                      </a:r>
                    </a:p>
                    <a:p>
                      <a:pPr algn="ctr"/>
                      <a:r>
                        <a:rPr lang="en-US" sz="1800" b="1" kern="1200" baseline="0" dirty="0" smtClean="0">
                          <a:solidFill>
                            <a:schemeClr val="tx1"/>
                          </a:solidFill>
                          <a:latin typeface="+mn-lt"/>
                          <a:ea typeface="+mn-ea"/>
                          <a:cs typeface="+mn-cs"/>
                        </a:rPr>
                        <a:t>Decision</a:t>
                      </a: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a:endParaRPr lang="en-US" sz="1800" b="1" dirty="0" smtClean="0">
                        <a:solidFill>
                          <a:schemeClr val="tx1"/>
                        </a:solidFill>
                      </a:endParaRPr>
                    </a:p>
                    <a:p>
                      <a:pPr algn="ctr"/>
                      <a:endParaRPr lang="en-US" sz="1800" b="1" dirty="0" smtClean="0">
                        <a:solidFill>
                          <a:schemeClr val="tx1"/>
                        </a:solidFill>
                      </a:endParaRPr>
                    </a:p>
                    <a:p>
                      <a:pPr algn="ctr"/>
                      <a:r>
                        <a:rPr lang="en-US" sz="1800" b="1" dirty="0" smtClean="0">
                          <a:solidFill>
                            <a:schemeClr val="tx1"/>
                          </a:solidFill>
                        </a:rPr>
                        <a:t>Confess</a:t>
                      </a:r>
                    </a:p>
                    <a:p>
                      <a:pPr algn="ctr"/>
                      <a:endParaRPr lang="en-US" sz="1800" b="1" dirty="0" smtClean="0">
                        <a:solidFill>
                          <a:schemeClr val="tx1"/>
                        </a:solidFill>
                      </a:endParaRPr>
                    </a:p>
                    <a:p>
                      <a:pPr algn="ct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dirty="0">
                        <a:solidFill>
                          <a:schemeClr val="tx1"/>
                        </a:solidFill>
                      </a:endParaRPr>
                    </a:p>
                  </a:txBody>
                  <a:tcPr marL="91429" marR="91429" marT="45722" marB="45722">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dirty="0">
                        <a:solidFill>
                          <a:schemeClr val="tx1"/>
                        </a:solidFill>
                      </a:endParaRPr>
                    </a:p>
                  </a:txBody>
                  <a:tcPr marL="91429" marR="91429" marT="45722" marB="45722">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477225">
                <a:tc vMerge="1">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800" b="1" dirty="0" smtClean="0">
                        <a:solidFill>
                          <a:schemeClr val="tx1"/>
                        </a:solidFill>
                      </a:endParaRPr>
                    </a:p>
                    <a:p>
                      <a:pPr algn="ctr"/>
                      <a:r>
                        <a:rPr lang="en-US" sz="1800" b="1" dirty="0" smtClean="0">
                          <a:solidFill>
                            <a:schemeClr val="tx1"/>
                          </a:solidFill>
                        </a:rPr>
                        <a:t>Remain</a:t>
                      </a:r>
                    </a:p>
                    <a:p>
                      <a:pPr algn="ctr"/>
                      <a:r>
                        <a:rPr lang="en-US" sz="1800" b="1" dirty="0" smtClean="0">
                          <a:solidFill>
                            <a:schemeClr val="tx1"/>
                          </a:solidFill>
                        </a:rPr>
                        <a:t>silent</a:t>
                      </a:r>
                    </a:p>
                    <a:p>
                      <a:pPr algn="ctr"/>
                      <a:endParaRPr lang="en-US" sz="1800" b="1" dirty="0" smtClean="0">
                        <a:solidFill>
                          <a:schemeClr val="tx1"/>
                        </a:solidFill>
                      </a:endParaRPr>
                    </a:p>
                    <a:p>
                      <a:pPr algn="ct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dirty="0">
                        <a:solidFill>
                          <a:schemeClr val="tx1"/>
                        </a:solidFill>
                      </a:endParaRPr>
                    </a:p>
                  </a:txBody>
                  <a:tcPr marL="91429" marR="91429" marT="45722" marB="45722">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dirty="0">
                        <a:solidFill>
                          <a:schemeClr val="tx1"/>
                        </a:solidFill>
                      </a:endParaRPr>
                    </a:p>
                  </a:txBody>
                  <a:tcPr marL="91429" marR="91429" marT="45722" marB="45722">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pSp>
        <p:nvGrpSpPr>
          <p:cNvPr id="9" name="Group 18"/>
          <p:cNvGrpSpPr>
            <a:grpSpLocks/>
          </p:cNvGrpSpPr>
          <p:nvPr/>
        </p:nvGrpSpPr>
        <p:grpSpPr bwMode="auto">
          <a:xfrm>
            <a:off x="2317750" y="2151063"/>
            <a:ext cx="3175000" cy="1438275"/>
            <a:chOff x="2320452" y="2141316"/>
            <a:chExt cx="3174091" cy="1438130"/>
          </a:xfrm>
        </p:grpSpPr>
        <p:sp>
          <p:nvSpPr>
            <p:cNvPr id="20" name="Isosceles Triangle 19"/>
            <p:cNvSpPr/>
            <p:nvPr/>
          </p:nvSpPr>
          <p:spPr>
            <a:xfrm rot="10800000">
              <a:off x="2320452" y="2141316"/>
              <a:ext cx="3155046" cy="1438130"/>
            </a:xfrm>
            <a:prstGeom prst="triangle">
              <a:avLst>
                <a:gd name="adj" fmla="val 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8960" name="TextBox 20"/>
            <p:cNvSpPr txBox="1">
              <a:spLocks noChangeArrowheads="1"/>
            </p:cNvSpPr>
            <p:nvPr/>
          </p:nvSpPr>
          <p:spPr bwMode="auto">
            <a:xfrm>
              <a:off x="3270857" y="2160926"/>
              <a:ext cx="222368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Bonnie gets 8 years</a:t>
              </a:r>
            </a:p>
          </p:txBody>
        </p:sp>
      </p:grpSp>
      <p:grpSp>
        <p:nvGrpSpPr>
          <p:cNvPr id="10" name="Group 21"/>
          <p:cNvGrpSpPr>
            <a:grpSpLocks/>
          </p:cNvGrpSpPr>
          <p:nvPr/>
        </p:nvGrpSpPr>
        <p:grpSpPr bwMode="auto">
          <a:xfrm>
            <a:off x="5522150" y="2151064"/>
            <a:ext cx="3184525" cy="1412714"/>
            <a:chOff x="2320452" y="2141316"/>
            <a:chExt cx="3183581" cy="1438130"/>
          </a:xfrm>
        </p:grpSpPr>
        <p:sp>
          <p:nvSpPr>
            <p:cNvPr id="23" name="Isosceles Triangle 22"/>
            <p:cNvSpPr/>
            <p:nvPr/>
          </p:nvSpPr>
          <p:spPr>
            <a:xfrm rot="10800000">
              <a:off x="2320452" y="2141316"/>
              <a:ext cx="3155014" cy="1438130"/>
            </a:xfrm>
            <a:prstGeom prst="triangle">
              <a:avLst>
                <a:gd name="adj" fmla="val 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8958" name="TextBox 23"/>
            <p:cNvSpPr txBox="1">
              <a:spLocks noChangeArrowheads="1"/>
            </p:cNvSpPr>
            <p:nvPr/>
          </p:nvSpPr>
          <p:spPr bwMode="auto">
            <a:xfrm>
              <a:off x="3152107" y="2160926"/>
              <a:ext cx="235192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Bonnie gets 20 years</a:t>
              </a:r>
            </a:p>
          </p:txBody>
        </p:sp>
      </p:grpSp>
      <p:grpSp>
        <p:nvGrpSpPr>
          <p:cNvPr id="13" name="Group 24"/>
          <p:cNvGrpSpPr>
            <a:grpSpLocks/>
          </p:cNvGrpSpPr>
          <p:nvPr/>
        </p:nvGrpSpPr>
        <p:grpSpPr bwMode="auto">
          <a:xfrm>
            <a:off x="2316163" y="3621088"/>
            <a:ext cx="3155950" cy="1438275"/>
            <a:chOff x="2320451" y="2141316"/>
            <a:chExt cx="3155455" cy="1438130"/>
          </a:xfrm>
        </p:grpSpPr>
        <p:sp>
          <p:nvSpPr>
            <p:cNvPr id="26" name="Isosceles Triangle 25"/>
            <p:cNvSpPr/>
            <p:nvPr/>
          </p:nvSpPr>
          <p:spPr>
            <a:xfrm rot="10800000">
              <a:off x="2320451" y="2141316"/>
              <a:ext cx="3155455" cy="1438130"/>
            </a:xfrm>
            <a:prstGeom prst="triangle">
              <a:avLst>
                <a:gd name="adj" fmla="val 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8956" name="TextBox 26"/>
            <p:cNvSpPr txBox="1">
              <a:spLocks noChangeArrowheads="1"/>
            </p:cNvSpPr>
            <p:nvPr/>
          </p:nvSpPr>
          <p:spPr bwMode="auto">
            <a:xfrm>
              <a:off x="3520232" y="2160926"/>
              <a:ext cx="192873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Bonnie goes free</a:t>
              </a:r>
            </a:p>
          </p:txBody>
        </p:sp>
      </p:grpSp>
      <p:grpSp>
        <p:nvGrpSpPr>
          <p:cNvPr id="16" name="Group 27"/>
          <p:cNvGrpSpPr>
            <a:grpSpLocks/>
          </p:cNvGrpSpPr>
          <p:nvPr/>
        </p:nvGrpSpPr>
        <p:grpSpPr bwMode="auto">
          <a:xfrm>
            <a:off x="5520563" y="3621088"/>
            <a:ext cx="3155950" cy="1438275"/>
            <a:chOff x="2320452" y="2141316"/>
            <a:chExt cx="3155455" cy="1438130"/>
          </a:xfrm>
        </p:grpSpPr>
        <p:sp>
          <p:nvSpPr>
            <p:cNvPr id="29" name="Isosceles Triangle 28"/>
            <p:cNvSpPr/>
            <p:nvPr/>
          </p:nvSpPr>
          <p:spPr>
            <a:xfrm rot="10800000">
              <a:off x="2320452" y="2141316"/>
              <a:ext cx="3155455" cy="1438130"/>
            </a:xfrm>
            <a:prstGeom prst="triangle">
              <a:avLst>
                <a:gd name="adj" fmla="val 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8954" name="TextBox 29"/>
            <p:cNvSpPr txBox="1">
              <a:spLocks noChangeArrowheads="1"/>
            </p:cNvSpPr>
            <p:nvPr/>
          </p:nvSpPr>
          <p:spPr bwMode="auto">
            <a:xfrm>
              <a:off x="3353982" y="2160926"/>
              <a:ext cx="210826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Bonnie gets 1 year</a:t>
              </a:r>
            </a:p>
          </p:txBody>
        </p:sp>
      </p:grpSp>
      <p:grpSp>
        <p:nvGrpSpPr>
          <p:cNvPr id="19" name="Group 9"/>
          <p:cNvGrpSpPr>
            <a:grpSpLocks/>
          </p:cNvGrpSpPr>
          <p:nvPr/>
        </p:nvGrpSpPr>
        <p:grpSpPr bwMode="auto">
          <a:xfrm>
            <a:off x="2330450" y="3627438"/>
            <a:ext cx="3155950" cy="1438275"/>
            <a:chOff x="2320887" y="2141316"/>
            <a:chExt cx="3155020" cy="1438130"/>
          </a:xfrm>
        </p:grpSpPr>
        <p:sp>
          <p:nvSpPr>
            <p:cNvPr id="11" name="Isosceles Triangle 10"/>
            <p:cNvSpPr/>
            <p:nvPr/>
          </p:nvSpPr>
          <p:spPr>
            <a:xfrm>
              <a:off x="2320887" y="2141316"/>
              <a:ext cx="3155020" cy="1438130"/>
            </a:xfrm>
            <a:prstGeom prst="triangle">
              <a:avLst>
                <a:gd name="adj" fmla="val 0"/>
              </a:avLst>
            </a:prstGeom>
            <a:solidFill>
              <a:srgbClr val="FFC00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8952" name="TextBox 11"/>
            <p:cNvSpPr txBox="1">
              <a:spLocks noChangeArrowheads="1"/>
            </p:cNvSpPr>
            <p:nvPr/>
          </p:nvSpPr>
          <p:spPr bwMode="auto">
            <a:xfrm>
              <a:off x="2332697" y="3194080"/>
              <a:ext cx="222368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Clyde gets 20 years</a:t>
              </a:r>
            </a:p>
          </p:txBody>
        </p:sp>
      </p:grpSp>
      <p:grpSp>
        <p:nvGrpSpPr>
          <p:cNvPr id="22" name="Group 8"/>
          <p:cNvGrpSpPr>
            <a:grpSpLocks/>
          </p:cNvGrpSpPr>
          <p:nvPr/>
        </p:nvGrpSpPr>
        <p:grpSpPr bwMode="auto">
          <a:xfrm>
            <a:off x="2297113" y="2141538"/>
            <a:ext cx="3178175" cy="1438275"/>
            <a:chOff x="2297082" y="2141316"/>
            <a:chExt cx="3178825" cy="1438130"/>
          </a:xfrm>
        </p:grpSpPr>
        <p:sp>
          <p:nvSpPr>
            <p:cNvPr id="7" name="Isosceles Triangle 6"/>
            <p:cNvSpPr/>
            <p:nvPr/>
          </p:nvSpPr>
          <p:spPr>
            <a:xfrm>
              <a:off x="2320899" y="2141316"/>
              <a:ext cx="3155008" cy="1438130"/>
            </a:xfrm>
            <a:prstGeom prst="triangle">
              <a:avLst>
                <a:gd name="adj" fmla="val 0"/>
              </a:avLst>
            </a:prstGeom>
            <a:solidFill>
              <a:srgbClr val="FFC00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8950" name="TextBox 7"/>
            <p:cNvSpPr txBox="1">
              <a:spLocks noChangeArrowheads="1"/>
            </p:cNvSpPr>
            <p:nvPr/>
          </p:nvSpPr>
          <p:spPr bwMode="auto">
            <a:xfrm>
              <a:off x="2297082" y="3194080"/>
              <a:ext cx="2095445" cy="3693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Clyde gets 8 years</a:t>
              </a:r>
            </a:p>
          </p:txBody>
        </p:sp>
      </p:grpSp>
      <p:grpSp>
        <p:nvGrpSpPr>
          <p:cNvPr id="25" name="Group 12"/>
          <p:cNvGrpSpPr>
            <a:grpSpLocks/>
          </p:cNvGrpSpPr>
          <p:nvPr/>
        </p:nvGrpSpPr>
        <p:grpSpPr bwMode="auto">
          <a:xfrm>
            <a:off x="5511800" y="3625850"/>
            <a:ext cx="3178176" cy="1438275"/>
            <a:chOff x="2297082" y="2141316"/>
            <a:chExt cx="3178826" cy="1438130"/>
          </a:xfrm>
        </p:grpSpPr>
        <p:sp>
          <p:nvSpPr>
            <p:cNvPr id="14" name="Isosceles Triangle 13"/>
            <p:cNvSpPr/>
            <p:nvPr/>
          </p:nvSpPr>
          <p:spPr>
            <a:xfrm>
              <a:off x="2320900" y="2141316"/>
              <a:ext cx="3155008" cy="1438130"/>
            </a:xfrm>
            <a:prstGeom prst="triangle">
              <a:avLst>
                <a:gd name="adj" fmla="val 0"/>
              </a:avLst>
            </a:prstGeom>
            <a:solidFill>
              <a:srgbClr val="FFC00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8948" name="TextBox 14"/>
            <p:cNvSpPr txBox="1">
              <a:spLocks noChangeArrowheads="1"/>
            </p:cNvSpPr>
            <p:nvPr/>
          </p:nvSpPr>
          <p:spPr bwMode="auto">
            <a:xfrm>
              <a:off x="2297082" y="3194080"/>
              <a:ext cx="198002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Clyde gets 1 year</a:t>
              </a:r>
            </a:p>
          </p:txBody>
        </p:sp>
      </p:grpSp>
      <p:grpSp>
        <p:nvGrpSpPr>
          <p:cNvPr id="28" name="Group 15"/>
          <p:cNvGrpSpPr>
            <a:grpSpLocks/>
          </p:cNvGrpSpPr>
          <p:nvPr/>
        </p:nvGrpSpPr>
        <p:grpSpPr bwMode="auto">
          <a:xfrm>
            <a:off x="5535613" y="2170676"/>
            <a:ext cx="3076274" cy="1393102"/>
            <a:chOff x="2308194" y="2141316"/>
            <a:chExt cx="3155838" cy="1438130"/>
          </a:xfrm>
        </p:grpSpPr>
        <p:sp>
          <p:nvSpPr>
            <p:cNvPr id="17" name="Isosceles Triangle 16"/>
            <p:cNvSpPr/>
            <p:nvPr/>
          </p:nvSpPr>
          <p:spPr>
            <a:xfrm>
              <a:off x="2308194" y="2141316"/>
              <a:ext cx="3155838" cy="1438130"/>
            </a:xfrm>
            <a:prstGeom prst="triangle">
              <a:avLst>
                <a:gd name="adj" fmla="val 0"/>
              </a:avLst>
            </a:prstGeom>
            <a:solidFill>
              <a:srgbClr val="FFC00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8946" name="TextBox 17"/>
            <p:cNvSpPr txBox="1">
              <a:spLocks noChangeArrowheads="1"/>
            </p:cNvSpPr>
            <p:nvPr/>
          </p:nvSpPr>
          <p:spPr bwMode="auto">
            <a:xfrm>
              <a:off x="2308957" y="3194080"/>
              <a:ext cx="180049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Clyde goes free</a:t>
              </a:r>
            </a:p>
          </p:txBody>
        </p:sp>
      </p:grpSp>
      <p:sp>
        <p:nvSpPr>
          <p:cNvPr id="38943" name="Title 1"/>
          <p:cNvSpPr>
            <a:spLocks noGrp="1"/>
          </p:cNvSpPr>
          <p:nvPr>
            <p:ph type="title"/>
          </p:nvPr>
        </p:nvSpPr>
        <p:spPr bwMode="auto">
          <a:xfrm>
            <a:off x="4379913" y="306388"/>
            <a:ext cx="4764087"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solidFill>
                  <a:schemeClr val="bg1">
                    <a:lumMod val="50000"/>
                  </a:schemeClr>
                </a:solidFill>
                <a:latin typeface="+mn-lt"/>
              </a:rPr>
              <a:t>Prisoners’ dilemma</a:t>
            </a:r>
          </a:p>
        </p:txBody>
      </p:sp>
      <p:sp>
        <p:nvSpPr>
          <p:cNvPr id="6" name="TextBox 5"/>
          <p:cNvSpPr txBox="1">
            <a:spLocks noChangeArrowheads="1"/>
          </p:cNvSpPr>
          <p:nvPr/>
        </p:nvSpPr>
        <p:spPr bwMode="auto">
          <a:xfrm>
            <a:off x="292100" y="5351463"/>
            <a:ext cx="863441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In this game between two criminals suspected of committing a crime, </a:t>
            </a:r>
            <a:r>
              <a:rPr lang="en-US" dirty="0" smtClean="0"/>
              <a:t>the dominate strategy for each is to confess. Why because no matter what the other does confession is the best choice.</a:t>
            </a:r>
            <a:endParaRPr lang="en-US" dirty="0"/>
          </a:p>
        </p:txBody>
      </p:sp>
      <p:sp>
        <p:nvSpPr>
          <p:cNvPr id="4" name="Oval 3"/>
          <p:cNvSpPr/>
          <p:nvPr/>
        </p:nvSpPr>
        <p:spPr>
          <a:xfrm>
            <a:off x="2992583" y="1638795"/>
            <a:ext cx="1581098" cy="617517"/>
          </a:xfrm>
          <a:prstGeom prst="ellipse">
            <a:avLst/>
          </a:prstGeom>
          <a:noFill/>
          <a:ln w="539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2052452" y="2942693"/>
            <a:ext cx="2556854" cy="698007"/>
          </a:xfrm>
          <a:prstGeom prst="ellipse">
            <a:avLst/>
          </a:prstGeom>
          <a:noFill/>
          <a:ln w="539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6016616" y="1638795"/>
            <a:ext cx="1927975" cy="617517"/>
          </a:xfrm>
          <a:prstGeom prst="ellipse">
            <a:avLst/>
          </a:prstGeom>
          <a:noFill/>
          <a:ln w="539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5223185" y="3028500"/>
            <a:ext cx="2556854" cy="698007"/>
          </a:xfrm>
          <a:prstGeom prst="ellipse">
            <a:avLst/>
          </a:prstGeom>
          <a:noFill/>
          <a:ln w="539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1043050" y="2540044"/>
            <a:ext cx="1581098" cy="617517"/>
          </a:xfrm>
          <a:prstGeom prst="ellipse">
            <a:avLst/>
          </a:prstGeom>
          <a:noFill/>
          <a:ln w="539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2992583" y="2006355"/>
            <a:ext cx="2556854" cy="698007"/>
          </a:xfrm>
          <a:prstGeom prst="ellipse">
            <a:avLst/>
          </a:prstGeom>
          <a:noFill/>
          <a:ln w="539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2342262" y="3600575"/>
            <a:ext cx="6344343" cy="1458208"/>
          </a:xfrm>
          <a:prstGeom prst="rect">
            <a:avLst/>
          </a:prstGeom>
          <a:solidFill>
            <a:schemeClr val="bg2">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1043050" y="3861009"/>
            <a:ext cx="1581098" cy="617517"/>
          </a:xfrm>
          <a:prstGeom prst="ellipse">
            <a:avLst/>
          </a:prstGeom>
          <a:noFill/>
          <a:ln w="539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095477" y="3475093"/>
            <a:ext cx="2556854" cy="698007"/>
          </a:xfrm>
          <a:prstGeom prst="ellipse">
            <a:avLst/>
          </a:prstGeom>
          <a:noFill/>
          <a:ln w="539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5494225" y="2148325"/>
            <a:ext cx="3187701" cy="1472500"/>
          </a:xfrm>
          <a:prstGeom prst="rect">
            <a:avLst/>
          </a:prstGeom>
          <a:solidFill>
            <a:schemeClr val="bg2">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297113" y="2141538"/>
            <a:ext cx="3178175" cy="1447801"/>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236455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nodeType="after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wipe(left)">
                                      <p:cBhvr>
                                        <p:cTn id="12" dur="1000"/>
                                        <p:tgtEl>
                                          <p:spTgt spid="22"/>
                                        </p:tgtEl>
                                      </p:cBhvr>
                                    </p:animEffect>
                                  </p:childTnLst>
                                </p:cTn>
                              </p:par>
                            </p:childTnLst>
                          </p:cTn>
                        </p:par>
                      </p:childTnLst>
                    </p:cTn>
                  </p:par>
                  <p:par>
                    <p:cTn id="13" fill="hold">
                      <p:stCondLst>
                        <p:cond delay="indefinite"/>
                      </p:stCondLst>
                      <p:childTnLst>
                        <p:par>
                          <p:cTn id="14" fill="hold" nodeType="after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up)">
                                      <p:cBhvr>
                                        <p:cTn id="17" dur="1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wipe(left)">
                                      <p:cBhvr>
                                        <p:cTn id="22" dur="1000"/>
                                        <p:tgtEl>
                                          <p:spTgt spid="2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up)">
                                      <p:cBhvr>
                                        <p:cTn id="27" dur="1000"/>
                                        <p:tgtEl>
                                          <p:spTgt spid="10"/>
                                        </p:tgtEl>
                                      </p:cBhvr>
                                    </p:animEffect>
                                  </p:childTnLst>
                                </p:cTn>
                              </p:par>
                            </p:childTnLst>
                          </p:cTn>
                        </p:par>
                      </p:childTnLst>
                    </p:cTn>
                  </p:par>
                  <p:par>
                    <p:cTn id="28" fill="hold">
                      <p:stCondLst>
                        <p:cond delay="indefinite"/>
                      </p:stCondLst>
                      <p:childTnLst>
                        <p:par>
                          <p:cTn id="29" fill="hold" nodeType="after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wipe(left)">
                                      <p:cBhvr>
                                        <p:cTn id="32" dur="1000"/>
                                        <p:tgtEl>
                                          <p:spTgt spid="19"/>
                                        </p:tgtEl>
                                      </p:cBhvr>
                                    </p:animEffect>
                                  </p:childTnLst>
                                </p:cTn>
                              </p:par>
                            </p:childTnLst>
                          </p:cTn>
                        </p:par>
                      </p:childTnLst>
                    </p:cTn>
                  </p:par>
                  <p:par>
                    <p:cTn id="33" fill="hold">
                      <p:stCondLst>
                        <p:cond delay="indefinite"/>
                      </p:stCondLst>
                      <p:childTnLst>
                        <p:par>
                          <p:cTn id="34" fill="hold" nodeType="afterGroup">
                            <p:stCondLst>
                              <p:cond delay="0"/>
                            </p:stCondLst>
                            <p:childTnLst>
                              <p:par>
                                <p:cTn id="35" presetID="22" presetClass="entr" presetSubtype="1"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wipe(up)">
                                      <p:cBhvr>
                                        <p:cTn id="37" dur="10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wipe(left)">
                                      <p:cBhvr>
                                        <p:cTn id="42" dur="1000"/>
                                        <p:tgtEl>
                                          <p:spTgt spid="25"/>
                                        </p:tgtEl>
                                      </p:cBhvr>
                                    </p:animEffect>
                                  </p:childTnLst>
                                </p:cTn>
                              </p:par>
                            </p:childTnLst>
                          </p:cTn>
                        </p:par>
                      </p:childTnLst>
                    </p:cTn>
                  </p:par>
                  <p:par>
                    <p:cTn id="43" fill="hold">
                      <p:stCondLst>
                        <p:cond delay="indefinite"/>
                      </p:stCondLst>
                      <p:childTnLst>
                        <p:par>
                          <p:cTn id="44" fill="hold" nodeType="afterGroup">
                            <p:stCondLst>
                              <p:cond delay="0"/>
                            </p:stCondLst>
                            <p:childTnLst>
                              <p:par>
                                <p:cTn id="45" presetID="22" presetClass="entr" presetSubtype="1" fill="hold"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wipe(up)">
                                      <p:cBhvr>
                                        <p:cTn id="47" dur="10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grpId="0" nodeType="clickEffect">
                                  <p:stCondLst>
                                    <p:cond delay="0"/>
                                  </p:stCondLst>
                                  <p:childTnLst>
                                    <p:set>
                                      <p:cBhvr>
                                        <p:cTn id="51" dur="1" fill="hold">
                                          <p:stCondLst>
                                            <p:cond delay="0"/>
                                          </p:stCondLst>
                                        </p:cTn>
                                        <p:tgtEl>
                                          <p:spTgt spid="4"/>
                                        </p:tgtEl>
                                        <p:attrNameLst>
                                          <p:attrName>style.visibility</p:attrName>
                                        </p:attrNameLst>
                                      </p:cBhvr>
                                      <p:to>
                                        <p:strVal val="visible"/>
                                      </p:to>
                                    </p:set>
                                    <p:animEffect transition="in" filter="wheel(1)">
                                      <p:cBhvr>
                                        <p:cTn id="52" dur="1000"/>
                                        <p:tgtEl>
                                          <p:spTgt spid="4"/>
                                        </p:tgtEl>
                                      </p:cBhvr>
                                    </p:animEffect>
                                  </p:childTnLst>
                                </p:cTn>
                              </p:par>
                            </p:childTnLst>
                          </p:cTn>
                        </p:par>
                      </p:childTnLst>
                    </p:cTn>
                  </p:par>
                  <p:par>
                    <p:cTn id="53" fill="hold">
                      <p:stCondLst>
                        <p:cond delay="indefinite"/>
                      </p:stCondLst>
                      <p:childTnLst>
                        <p:par>
                          <p:cTn id="54" fill="hold">
                            <p:stCondLst>
                              <p:cond delay="0"/>
                            </p:stCondLst>
                            <p:childTnLst>
                              <p:par>
                                <p:cTn id="55" presetID="21" presetClass="entr" presetSubtype="1" fill="hold" grpId="0" nodeType="clickEffect">
                                  <p:stCondLst>
                                    <p:cond delay="0"/>
                                  </p:stCondLst>
                                  <p:childTnLst>
                                    <p:set>
                                      <p:cBhvr>
                                        <p:cTn id="56" dur="1" fill="hold">
                                          <p:stCondLst>
                                            <p:cond delay="0"/>
                                          </p:stCondLst>
                                        </p:cTn>
                                        <p:tgtEl>
                                          <p:spTgt spid="33"/>
                                        </p:tgtEl>
                                        <p:attrNameLst>
                                          <p:attrName>style.visibility</p:attrName>
                                        </p:attrNameLst>
                                      </p:cBhvr>
                                      <p:to>
                                        <p:strVal val="visible"/>
                                      </p:to>
                                    </p:set>
                                    <p:animEffect transition="in" filter="wheel(1)">
                                      <p:cBhvr>
                                        <p:cTn id="57" dur="1000"/>
                                        <p:tgtEl>
                                          <p:spTgt spid="33"/>
                                        </p:tgtEl>
                                      </p:cBhvr>
                                    </p:animEffect>
                                  </p:childTnLst>
                                </p:cTn>
                              </p:par>
                            </p:childTnLst>
                          </p:cTn>
                        </p:par>
                      </p:childTnLst>
                    </p:cTn>
                  </p:par>
                  <p:par>
                    <p:cTn id="58" fill="hold">
                      <p:stCondLst>
                        <p:cond delay="indefinite"/>
                      </p:stCondLst>
                      <p:childTnLst>
                        <p:par>
                          <p:cTn id="59" fill="hold">
                            <p:stCondLst>
                              <p:cond delay="0"/>
                            </p:stCondLst>
                            <p:childTnLst>
                              <p:par>
                                <p:cTn id="60" presetID="21" presetClass="entr" presetSubtype="1" fill="hold" grpId="0" nodeType="clickEffect">
                                  <p:stCondLst>
                                    <p:cond delay="0"/>
                                  </p:stCondLst>
                                  <p:childTnLst>
                                    <p:set>
                                      <p:cBhvr>
                                        <p:cTn id="61" dur="1" fill="hold">
                                          <p:stCondLst>
                                            <p:cond delay="0"/>
                                          </p:stCondLst>
                                        </p:cTn>
                                        <p:tgtEl>
                                          <p:spTgt spid="34"/>
                                        </p:tgtEl>
                                        <p:attrNameLst>
                                          <p:attrName>style.visibility</p:attrName>
                                        </p:attrNameLst>
                                      </p:cBhvr>
                                      <p:to>
                                        <p:strVal val="visible"/>
                                      </p:to>
                                    </p:set>
                                    <p:animEffect transition="in" filter="wheel(1)">
                                      <p:cBhvr>
                                        <p:cTn id="62" dur="1000"/>
                                        <p:tgtEl>
                                          <p:spTgt spid="34"/>
                                        </p:tgtEl>
                                      </p:cBhvr>
                                    </p:animEffect>
                                  </p:childTnLst>
                                </p:cTn>
                              </p:par>
                            </p:childTnLst>
                          </p:cTn>
                        </p:par>
                      </p:childTnLst>
                    </p:cTn>
                  </p:par>
                  <p:par>
                    <p:cTn id="63" fill="hold">
                      <p:stCondLst>
                        <p:cond delay="indefinite"/>
                      </p:stCondLst>
                      <p:childTnLst>
                        <p:par>
                          <p:cTn id="64" fill="hold">
                            <p:stCondLst>
                              <p:cond delay="0"/>
                            </p:stCondLst>
                            <p:childTnLst>
                              <p:par>
                                <p:cTn id="65" presetID="21" presetClass="entr" presetSubtype="1" fill="hold" grpId="0" nodeType="clickEffect">
                                  <p:stCondLst>
                                    <p:cond delay="0"/>
                                  </p:stCondLst>
                                  <p:childTnLst>
                                    <p:set>
                                      <p:cBhvr>
                                        <p:cTn id="66" dur="1" fill="hold">
                                          <p:stCondLst>
                                            <p:cond delay="0"/>
                                          </p:stCondLst>
                                        </p:cTn>
                                        <p:tgtEl>
                                          <p:spTgt spid="35"/>
                                        </p:tgtEl>
                                        <p:attrNameLst>
                                          <p:attrName>style.visibility</p:attrName>
                                        </p:attrNameLst>
                                      </p:cBhvr>
                                      <p:to>
                                        <p:strVal val="visible"/>
                                      </p:to>
                                    </p:set>
                                    <p:animEffect transition="in" filter="wheel(1)">
                                      <p:cBhvr>
                                        <p:cTn id="67" dur="1000"/>
                                        <p:tgtEl>
                                          <p:spTgt spid="35"/>
                                        </p:tgtEl>
                                      </p:cBhvr>
                                    </p:animEffec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grpId="0" nodeType="clickEffect">
                                  <p:stCondLst>
                                    <p:cond delay="0"/>
                                  </p:stCondLst>
                                  <p:childTnLst>
                                    <p:set>
                                      <p:cBhvr>
                                        <p:cTn id="71" dur="1" fill="hold">
                                          <p:stCondLst>
                                            <p:cond delay="0"/>
                                          </p:stCondLst>
                                        </p:cTn>
                                        <p:tgtEl>
                                          <p:spTgt spid="2"/>
                                        </p:tgtEl>
                                        <p:attrNameLst>
                                          <p:attrName>style.visibility</p:attrName>
                                        </p:attrNameLst>
                                      </p:cBhvr>
                                      <p:to>
                                        <p:strVal val="visible"/>
                                      </p:to>
                                    </p:set>
                                  </p:childTnLst>
                                </p:cTn>
                              </p:par>
                              <p:par>
                                <p:cTn id="72" presetID="1" presetClass="exit" presetSubtype="0" fill="hold" grpId="1" nodeType="withEffect">
                                  <p:stCondLst>
                                    <p:cond delay="0"/>
                                  </p:stCondLst>
                                  <p:childTnLst>
                                    <p:set>
                                      <p:cBhvr>
                                        <p:cTn id="73" dur="1" fill="hold">
                                          <p:stCondLst>
                                            <p:cond delay="0"/>
                                          </p:stCondLst>
                                        </p:cTn>
                                        <p:tgtEl>
                                          <p:spTgt spid="4"/>
                                        </p:tgtEl>
                                        <p:attrNameLst>
                                          <p:attrName>style.visibility</p:attrName>
                                        </p:attrNameLst>
                                      </p:cBhvr>
                                      <p:to>
                                        <p:strVal val="hidden"/>
                                      </p:to>
                                    </p:set>
                                  </p:childTnLst>
                                </p:cTn>
                              </p:par>
                              <p:par>
                                <p:cTn id="74" presetID="1" presetClass="exit" presetSubtype="0" fill="hold" grpId="1" nodeType="withEffect">
                                  <p:stCondLst>
                                    <p:cond delay="0"/>
                                  </p:stCondLst>
                                  <p:childTnLst>
                                    <p:set>
                                      <p:cBhvr>
                                        <p:cTn id="75" dur="1" fill="hold">
                                          <p:stCondLst>
                                            <p:cond delay="0"/>
                                          </p:stCondLst>
                                        </p:cTn>
                                        <p:tgtEl>
                                          <p:spTgt spid="34"/>
                                        </p:tgtEl>
                                        <p:attrNameLst>
                                          <p:attrName>style.visibility</p:attrName>
                                        </p:attrNameLst>
                                      </p:cBhvr>
                                      <p:to>
                                        <p:strVal val="hidden"/>
                                      </p:to>
                                    </p:set>
                                  </p:childTnLst>
                                </p:cTn>
                              </p:par>
                              <p:par>
                                <p:cTn id="76" presetID="1" presetClass="exit" presetSubtype="0" fill="hold" grpId="1" nodeType="withEffect">
                                  <p:stCondLst>
                                    <p:cond delay="0"/>
                                  </p:stCondLst>
                                  <p:childTnLst>
                                    <p:set>
                                      <p:cBhvr>
                                        <p:cTn id="77" dur="1" fill="hold">
                                          <p:stCondLst>
                                            <p:cond delay="0"/>
                                          </p:stCondLst>
                                        </p:cTn>
                                        <p:tgtEl>
                                          <p:spTgt spid="33"/>
                                        </p:tgtEl>
                                        <p:attrNameLst>
                                          <p:attrName>style.visibility</p:attrName>
                                        </p:attrNameLst>
                                      </p:cBhvr>
                                      <p:to>
                                        <p:strVal val="hidden"/>
                                      </p:to>
                                    </p:set>
                                  </p:childTnLst>
                                </p:cTn>
                              </p:par>
                              <p:par>
                                <p:cTn id="78" presetID="1" presetClass="exit" presetSubtype="0" fill="hold" grpId="1" nodeType="withEffect">
                                  <p:stCondLst>
                                    <p:cond delay="0"/>
                                  </p:stCondLst>
                                  <p:childTnLst>
                                    <p:set>
                                      <p:cBhvr>
                                        <p:cTn id="79" dur="1" fill="hold">
                                          <p:stCondLst>
                                            <p:cond delay="0"/>
                                          </p:stCondLst>
                                        </p:cTn>
                                        <p:tgtEl>
                                          <p:spTgt spid="35"/>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21" presetClass="entr" presetSubtype="1" fill="hold" grpId="0" nodeType="clickEffect">
                                  <p:stCondLst>
                                    <p:cond delay="0"/>
                                  </p:stCondLst>
                                  <p:childTnLst>
                                    <p:set>
                                      <p:cBhvr>
                                        <p:cTn id="83" dur="1" fill="hold">
                                          <p:stCondLst>
                                            <p:cond delay="0"/>
                                          </p:stCondLst>
                                        </p:cTn>
                                        <p:tgtEl>
                                          <p:spTgt spid="36"/>
                                        </p:tgtEl>
                                        <p:attrNameLst>
                                          <p:attrName>style.visibility</p:attrName>
                                        </p:attrNameLst>
                                      </p:cBhvr>
                                      <p:to>
                                        <p:strVal val="visible"/>
                                      </p:to>
                                    </p:set>
                                    <p:animEffect transition="in" filter="wheel(1)">
                                      <p:cBhvr>
                                        <p:cTn id="84" dur="1000"/>
                                        <p:tgtEl>
                                          <p:spTgt spid="36"/>
                                        </p:tgtEl>
                                      </p:cBhvr>
                                    </p:animEffect>
                                  </p:childTnLst>
                                </p:cTn>
                              </p:par>
                            </p:childTnLst>
                          </p:cTn>
                        </p:par>
                      </p:childTnLst>
                    </p:cTn>
                  </p:par>
                  <p:par>
                    <p:cTn id="85" fill="hold">
                      <p:stCondLst>
                        <p:cond delay="indefinite"/>
                      </p:stCondLst>
                      <p:childTnLst>
                        <p:par>
                          <p:cTn id="86" fill="hold">
                            <p:stCondLst>
                              <p:cond delay="0"/>
                            </p:stCondLst>
                            <p:childTnLst>
                              <p:par>
                                <p:cTn id="87" presetID="21" presetClass="entr" presetSubtype="1" fill="hold" grpId="0" nodeType="clickEffect">
                                  <p:stCondLst>
                                    <p:cond delay="0"/>
                                  </p:stCondLst>
                                  <p:childTnLst>
                                    <p:set>
                                      <p:cBhvr>
                                        <p:cTn id="88" dur="1" fill="hold">
                                          <p:stCondLst>
                                            <p:cond delay="0"/>
                                          </p:stCondLst>
                                        </p:cTn>
                                        <p:tgtEl>
                                          <p:spTgt spid="37"/>
                                        </p:tgtEl>
                                        <p:attrNameLst>
                                          <p:attrName>style.visibility</p:attrName>
                                        </p:attrNameLst>
                                      </p:cBhvr>
                                      <p:to>
                                        <p:strVal val="visible"/>
                                      </p:to>
                                    </p:set>
                                    <p:animEffect transition="in" filter="wheel(1)">
                                      <p:cBhvr>
                                        <p:cTn id="89" dur="1000"/>
                                        <p:tgtEl>
                                          <p:spTgt spid="37"/>
                                        </p:tgtEl>
                                      </p:cBhvr>
                                    </p:animEffect>
                                  </p:childTnLst>
                                </p:cTn>
                              </p:par>
                            </p:childTnLst>
                          </p:cTn>
                        </p:par>
                      </p:childTnLst>
                    </p:cTn>
                  </p:par>
                  <p:par>
                    <p:cTn id="90" fill="hold">
                      <p:stCondLst>
                        <p:cond delay="indefinite"/>
                      </p:stCondLst>
                      <p:childTnLst>
                        <p:par>
                          <p:cTn id="91" fill="hold">
                            <p:stCondLst>
                              <p:cond delay="0"/>
                            </p:stCondLst>
                            <p:childTnLst>
                              <p:par>
                                <p:cTn id="92" presetID="21" presetClass="entr" presetSubtype="1" fill="hold" grpId="0" nodeType="clickEffect">
                                  <p:stCondLst>
                                    <p:cond delay="0"/>
                                  </p:stCondLst>
                                  <p:childTnLst>
                                    <p:set>
                                      <p:cBhvr>
                                        <p:cTn id="93" dur="1" fill="hold">
                                          <p:stCondLst>
                                            <p:cond delay="0"/>
                                          </p:stCondLst>
                                        </p:cTn>
                                        <p:tgtEl>
                                          <p:spTgt spid="40"/>
                                        </p:tgtEl>
                                        <p:attrNameLst>
                                          <p:attrName>style.visibility</p:attrName>
                                        </p:attrNameLst>
                                      </p:cBhvr>
                                      <p:to>
                                        <p:strVal val="visible"/>
                                      </p:to>
                                    </p:set>
                                    <p:animEffect transition="in" filter="wheel(1)">
                                      <p:cBhvr>
                                        <p:cTn id="94" dur="1000"/>
                                        <p:tgtEl>
                                          <p:spTgt spid="40"/>
                                        </p:tgtEl>
                                      </p:cBhvr>
                                    </p:animEffect>
                                  </p:childTnLst>
                                </p:cTn>
                              </p:par>
                            </p:childTnLst>
                          </p:cTn>
                        </p:par>
                      </p:childTnLst>
                    </p:cTn>
                  </p:par>
                  <p:par>
                    <p:cTn id="95" fill="hold">
                      <p:stCondLst>
                        <p:cond delay="indefinite"/>
                      </p:stCondLst>
                      <p:childTnLst>
                        <p:par>
                          <p:cTn id="96" fill="hold">
                            <p:stCondLst>
                              <p:cond delay="0"/>
                            </p:stCondLst>
                            <p:childTnLst>
                              <p:par>
                                <p:cTn id="97" presetID="21" presetClass="entr" presetSubtype="1" fill="hold" grpId="0" nodeType="clickEffect">
                                  <p:stCondLst>
                                    <p:cond delay="0"/>
                                  </p:stCondLst>
                                  <p:childTnLst>
                                    <p:set>
                                      <p:cBhvr>
                                        <p:cTn id="98" dur="1" fill="hold">
                                          <p:stCondLst>
                                            <p:cond delay="0"/>
                                          </p:stCondLst>
                                        </p:cTn>
                                        <p:tgtEl>
                                          <p:spTgt spid="42"/>
                                        </p:tgtEl>
                                        <p:attrNameLst>
                                          <p:attrName>style.visibility</p:attrName>
                                        </p:attrNameLst>
                                      </p:cBhvr>
                                      <p:to>
                                        <p:strVal val="visible"/>
                                      </p:to>
                                    </p:set>
                                    <p:animEffect transition="in" filter="wheel(1)">
                                      <p:cBhvr>
                                        <p:cTn id="99" dur="1000"/>
                                        <p:tgtEl>
                                          <p:spTgt spid="42"/>
                                        </p:tgtEl>
                                      </p:cBhvr>
                                    </p:animEffect>
                                  </p:childTnLst>
                                </p:cTn>
                              </p:par>
                            </p:childTnLst>
                          </p:cTn>
                        </p:par>
                      </p:childTnLst>
                    </p:cTn>
                  </p:par>
                  <p:par>
                    <p:cTn id="100" fill="hold">
                      <p:stCondLst>
                        <p:cond delay="indefinite"/>
                      </p:stCondLst>
                      <p:childTnLst>
                        <p:par>
                          <p:cTn id="101" fill="hold">
                            <p:stCondLst>
                              <p:cond delay="0"/>
                            </p:stCondLst>
                            <p:childTnLst>
                              <p:par>
                                <p:cTn id="102" presetID="1" presetClass="entr" presetSubtype="0" fill="hold" grpId="0" nodeType="clickEffect">
                                  <p:stCondLst>
                                    <p:cond delay="0"/>
                                  </p:stCondLst>
                                  <p:childTnLst>
                                    <p:set>
                                      <p:cBhvr>
                                        <p:cTn id="103" dur="1" fill="hold">
                                          <p:stCondLst>
                                            <p:cond delay="0"/>
                                          </p:stCondLst>
                                        </p:cTn>
                                        <p:tgtEl>
                                          <p:spTgt spid="43"/>
                                        </p:tgtEl>
                                        <p:attrNameLst>
                                          <p:attrName>style.visibility</p:attrName>
                                        </p:attrNameLst>
                                      </p:cBhvr>
                                      <p:to>
                                        <p:strVal val="visible"/>
                                      </p:to>
                                    </p:set>
                                  </p:childTnLst>
                                </p:cTn>
                              </p:par>
                              <p:par>
                                <p:cTn id="104" presetID="1" presetClass="exit" presetSubtype="0" fill="hold" grpId="1" nodeType="withEffect">
                                  <p:stCondLst>
                                    <p:cond delay="0"/>
                                  </p:stCondLst>
                                  <p:childTnLst>
                                    <p:set>
                                      <p:cBhvr>
                                        <p:cTn id="105" dur="1" fill="hold">
                                          <p:stCondLst>
                                            <p:cond delay="0"/>
                                          </p:stCondLst>
                                        </p:cTn>
                                        <p:tgtEl>
                                          <p:spTgt spid="36"/>
                                        </p:tgtEl>
                                        <p:attrNameLst>
                                          <p:attrName>style.visibility</p:attrName>
                                        </p:attrNameLst>
                                      </p:cBhvr>
                                      <p:to>
                                        <p:strVal val="hidden"/>
                                      </p:to>
                                    </p:set>
                                  </p:childTnLst>
                                </p:cTn>
                              </p:par>
                              <p:par>
                                <p:cTn id="106" presetID="1" presetClass="exit" presetSubtype="0" fill="hold" grpId="1" nodeType="withEffect">
                                  <p:stCondLst>
                                    <p:cond delay="0"/>
                                  </p:stCondLst>
                                  <p:childTnLst>
                                    <p:set>
                                      <p:cBhvr>
                                        <p:cTn id="107" dur="1" fill="hold">
                                          <p:stCondLst>
                                            <p:cond delay="0"/>
                                          </p:stCondLst>
                                        </p:cTn>
                                        <p:tgtEl>
                                          <p:spTgt spid="40"/>
                                        </p:tgtEl>
                                        <p:attrNameLst>
                                          <p:attrName>style.visibility</p:attrName>
                                        </p:attrNameLst>
                                      </p:cBhvr>
                                      <p:to>
                                        <p:strVal val="hidden"/>
                                      </p:to>
                                    </p:set>
                                  </p:childTnLst>
                                </p:cTn>
                              </p:par>
                              <p:par>
                                <p:cTn id="108" presetID="1" presetClass="exit" presetSubtype="0" fill="hold" grpId="1" nodeType="withEffect">
                                  <p:stCondLst>
                                    <p:cond delay="0"/>
                                  </p:stCondLst>
                                  <p:childTnLst>
                                    <p:set>
                                      <p:cBhvr>
                                        <p:cTn id="109" dur="1" fill="hold">
                                          <p:stCondLst>
                                            <p:cond delay="0"/>
                                          </p:stCondLst>
                                        </p:cTn>
                                        <p:tgtEl>
                                          <p:spTgt spid="37"/>
                                        </p:tgtEl>
                                        <p:attrNameLst>
                                          <p:attrName>style.visibility</p:attrName>
                                        </p:attrNameLst>
                                      </p:cBhvr>
                                      <p:to>
                                        <p:strVal val="hidden"/>
                                      </p:to>
                                    </p:set>
                                  </p:childTnLst>
                                </p:cTn>
                              </p:par>
                              <p:par>
                                <p:cTn id="110" presetID="1" presetClass="exit" presetSubtype="0" fill="hold" grpId="1" nodeType="withEffect">
                                  <p:stCondLst>
                                    <p:cond delay="0"/>
                                  </p:stCondLst>
                                  <p:childTnLst>
                                    <p:set>
                                      <p:cBhvr>
                                        <p:cTn id="111" dur="1" fill="hold">
                                          <p:stCondLst>
                                            <p:cond delay="0"/>
                                          </p:stCondLst>
                                        </p:cTn>
                                        <p:tgtEl>
                                          <p:spTgt spid="42"/>
                                        </p:tgtEl>
                                        <p:attrNameLst>
                                          <p:attrName>style.visibility</p:attrName>
                                        </p:attrNameLst>
                                      </p:cBhvr>
                                      <p:to>
                                        <p:strVal val="hidden"/>
                                      </p:to>
                                    </p:set>
                                  </p:childTnLst>
                                </p:cTn>
                              </p:par>
                            </p:childTnLst>
                          </p:cTn>
                        </p:par>
                      </p:childTnLst>
                    </p:cTn>
                  </p:par>
                  <p:par>
                    <p:cTn id="112" fill="hold">
                      <p:stCondLst>
                        <p:cond delay="indefinite"/>
                      </p:stCondLst>
                      <p:childTnLst>
                        <p:par>
                          <p:cTn id="113" fill="hold">
                            <p:stCondLst>
                              <p:cond delay="0"/>
                            </p:stCondLst>
                            <p:childTnLst>
                              <p:par>
                                <p:cTn id="114" presetID="1" presetClass="entr" presetSubtype="0" fill="hold" grpId="0" nodeType="clickEffect">
                                  <p:stCondLst>
                                    <p:cond delay="0"/>
                                  </p:stCondLst>
                                  <p:childTnLst>
                                    <p:set>
                                      <p:cBhvr>
                                        <p:cTn id="115" dur="1" fill="hold">
                                          <p:stCondLst>
                                            <p:cond delay="0"/>
                                          </p:stCondLst>
                                        </p:cTn>
                                        <p:tgtEl>
                                          <p:spTgt spid="3"/>
                                        </p:tgtEl>
                                        <p:attrNameLst>
                                          <p:attrName>style.visibility</p:attrName>
                                        </p:attrNameLst>
                                      </p:cBhvr>
                                      <p:to>
                                        <p:strVal val="visible"/>
                                      </p:to>
                                    </p:set>
                                  </p:childTnLst>
                                </p:cTn>
                              </p:par>
                            </p:childTnLst>
                          </p:cTn>
                        </p:par>
                      </p:childTnLst>
                    </p:cTn>
                  </p:par>
                  <p:par>
                    <p:cTn id="116" fill="hold">
                      <p:stCondLst>
                        <p:cond delay="indefinite"/>
                      </p:stCondLst>
                      <p:childTnLst>
                        <p:par>
                          <p:cTn id="117" fill="hold">
                            <p:stCondLst>
                              <p:cond delay="0"/>
                            </p:stCondLst>
                            <p:childTnLst>
                              <p:par>
                                <p:cTn id="118" presetID="22" presetClass="entr" presetSubtype="8" fill="hold" grpId="0" nodeType="clickEffect">
                                  <p:stCondLst>
                                    <p:cond delay="0"/>
                                  </p:stCondLst>
                                  <p:childTnLst>
                                    <p:set>
                                      <p:cBhvr>
                                        <p:cTn id="119" dur="1" fill="hold">
                                          <p:stCondLst>
                                            <p:cond delay="0"/>
                                          </p:stCondLst>
                                        </p:cTn>
                                        <p:tgtEl>
                                          <p:spTgt spid="6"/>
                                        </p:tgtEl>
                                        <p:attrNameLst>
                                          <p:attrName>style.visibility</p:attrName>
                                        </p:attrNameLst>
                                      </p:cBhvr>
                                      <p:to>
                                        <p:strVal val="visible"/>
                                      </p:to>
                                    </p:set>
                                    <p:animEffect transition="in" filter="wipe(left)">
                                      <p:cBhvr>
                                        <p:cTn id="1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P spid="4" grpId="1" animBg="1"/>
      <p:bldP spid="33" grpId="0" animBg="1"/>
      <p:bldP spid="33" grpId="1" animBg="1"/>
      <p:bldP spid="34" grpId="0" animBg="1"/>
      <p:bldP spid="34" grpId="1" animBg="1"/>
      <p:bldP spid="35" grpId="0" animBg="1"/>
      <p:bldP spid="35" grpId="1" animBg="1"/>
      <p:bldP spid="36" grpId="0" animBg="1"/>
      <p:bldP spid="36" grpId="1" animBg="1"/>
      <p:bldP spid="37" grpId="0" animBg="1"/>
      <p:bldP spid="37" grpId="1" animBg="1"/>
      <p:bldP spid="2" grpId="0" animBg="1"/>
      <p:bldP spid="40" grpId="0" animBg="1"/>
      <p:bldP spid="40" grpId="1" animBg="1"/>
      <p:bldP spid="42" grpId="0" animBg="1"/>
      <p:bldP spid="42" grpId="1" animBg="1"/>
      <p:bldP spid="43" grpId="0" animBg="1"/>
      <p:bldP spid="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201881" y="990600"/>
            <a:ext cx="8713519" cy="296388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sz="3200" dirty="0" smtClean="0"/>
              <a:t>Oligopolies as a prisoners’ dilemma</a:t>
            </a:r>
          </a:p>
          <a:p>
            <a:pPr lvl="1"/>
            <a:r>
              <a:rPr lang="en-US" sz="2800" dirty="0" smtClean="0"/>
              <a:t>In trying to reach the monopoly outcome</a:t>
            </a:r>
            <a:endParaRPr lang="en-US" sz="2800" dirty="0"/>
          </a:p>
          <a:p>
            <a:pPr lvl="1"/>
            <a:r>
              <a:rPr lang="en-US" sz="2800" dirty="0" smtClean="0"/>
              <a:t>Firms have self-interest</a:t>
            </a:r>
          </a:p>
          <a:p>
            <a:pPr lvl="2"/>
            <a:r>
              <a:rPr lang="en-US" sz="2400" dirty="0"/>
              <a:t>a</a:t>
            </a:r>
            <a:r>
              <a:rPr lang="en-US" sz="2400" dirty="0" smtClean="0"/>
              <a:t>nd do not cooperate </a:t>
            </a:r>
            <a:r>
              <a:rPr lang="en-US" sz="2400" dirty="0"/>
              <a:t>e</a:t>
            </a:r>
            <a:r>
              <a:rPr lang="en-US" sz="2400" dirty="0" smtClean="0"/>
              <a:t>ven though cooperation would increase profits</a:t>
            </a:r>
          </a:p>
          <a:p>
            <a:pPr lvl="2"/>
            <a:r>
              <a:rPr lang="en-US" sz="2400" dirty="0"/>
              <a:t>e</a:t>
            </a:r>
            <a:r>
              <a:rPr lang="en-US" sz="2400" dirty="0" smtClean="0"/>
              <a:t>ach firm has incentive to cheat to maximize profit</a:t>
            </a:r>
          </a:p>
        </p:txBody>
      </p:sp>
      <p:sp>
        <p:nvSpPr>
          <p:cNvPr id="4" name="Content Placeholder 2"/>
          <p:cNvSpPr txBox="1">
            <a:spLocks/>
          </p:cNvSpPr>
          <p:nvPr/>
        </p:nvSpPr>
        <p:spPr bwMode="auto">
          <a:xfrm>
            <a:off x="199906" y="3850501"/>
            <a:ext cx="8713519" cy="245529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en-US" sz="3200" dirty="0" smtClean="0"/>
              <a:t>Example Ford and GM (1/2 ton pick-up trucks)</a:t>
            </a:r>
          </a:p>
          <a:p>
            <a:pPr lvl="1"/>
            <a:r>
              <a:rPr lang="en-US" sz="2800" dirty="0"/>
              <a:t>Differentiated </a:t>
            </a:r>
            <a:r>
              <a:rPr lang="en-US" sz="2800" dirty="0" smtClean="0"/>
              <a:t>oligopoly</a:t>
            </a:r>
          </a:p>
          <a:p>
            <a:pPr lvl="1"/>
            <a:r>
              <a:rPr lang="en-US" sz="2800" dirty="0" smtClean="0"/>
              <a:t>Ford is low cost producer</a:t>
            </a:r>
          </a:p>
          <a:p>
            <a:pPr lvl="1"/>
            <a:r>
              <a:rPr lang="en-US" sz="2800" dirty="0" smtClean="0"/>
              <a:t>Discounting vs. Free Features</a:t>
            </a:r>
            <a:endParaRPr lang="en-US" sz="2400" dirty="0" smtClean="0"/>
          </a:p>
        </p:txBody>
      </p:sp>
      <p:sp>
        <p:nvSpPr>
          <p:cNvPr id="6" name="Title 1"/>
          <p:cNvSpPr>
            <a:spLocks noGrp="1"/>
          </p:cNvSpPr>
          <p:nvPr>
            <p:ph type="title"/>
          </p:nvPr>
        </p:nvSpPr>
        <p:spPr bwMode="auto">
          <a:xfrm>
            <a:off x="4379913" y="306388"/>
            <a:ext cx="4764087"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solidFill>
                  <a:schemeClr val="bg1">
                    <a:lumMod val="50000"/>
                  </a:schemeClr>
                </a:solidFill>
                <a:latin typeface="+mn-lt"/>
              </a:rPr>
              <a:t>Prisoners’ dilemma</a:t>
            </a:r>
          </a:p>
        </p:txBody>
      </p:sp>
    </p:spTree>
    <p:extLst>
      <p:ext uri="{BB962C8B-B14F-4D97-AF65-F5344CB8AC3E}">
        <p14:creationId xmlns:p14="http://schemas.microsoft.com/office/powerpoint/2010/main" val="527639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wipe(left)">
                                      <p:cBhvr>
                                        <p:cTn id="10" dur="500"/>
                                        <p:tgtEl>
                                          <p:spTgt spid="4">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wipe(left)">
                                      <p:cBhvr>
                                        <p:cTn id="13" dur="500"/>
                                        <p:tgtEl>
                                          <p:spTgt spid="4">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wipe(left)">
                                      <p:cBhvr>
                                        <p:cTn id="16"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320675" y="1390650"/>
          <a:ext cx="8378826" cy="3671887"/>
        </p:xfrm>
        <a:graphic>
          <a:graphicData uri="http://schemas.openxmlformats.org/drawingml/2006/table">
            <a:tbl>
              <a:tblPr>
                <a:tableStyleId>{5C22544A-7EE6-4342-B048-85BDC9FD1C3A}</a:tableStyleId>
              </a:tblPr>
              <a:tblGrid>
                <a:gridCol w="1022547"/>
                <a:gridCol w="953593"/>
                <a:gridCol w="3201343"/>
                <a:gridCol w="3201343"/>
              </a:tblGrid>
              <a:tr h="365777">
                <a:tc>
                  <a:txBody>
                    <a:bodyPr/>
                    <a:lstStyle/>
                    <a:p>
                      <a:pPr algn="ctr"/>
                      <a:endParaRPr lang="en-US" sz="1800"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en-US" sz="1800" b="1" kern="1200" baseline="0" dirty="0" smtClean="0">
                          <a:solidFill>
                            <a:schemeClr val="tx1"/>
                          </a:solidFill>
                          <a:latin typeface="+mn-lt"/>
                          <a:ea typeface="+mn-ea"/>
                          <a:cs typeface="+mn-cs"/>
                        </a:rPr>
                        <a:t>GM Decision</a:t>
                      </a: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5777">
                <a:tc>
                  <a:txBody>
                    <a:bodyPr/>
                    <a:lstStyle/>
                    <a:p>
                      <a:pPr algn="ctr"/>
                      <a:endParaRPr lang="en-US" sz="1800"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kern="1200" baseline="0" dirty="0" smtClean="0">
                          <a:solidFill>
                            <a:schemeClr val="tx1"/>
                          </a:solidFill>
                          <a:latin typeface="+mn-lt"/>
                          <a:ea typeface="+mn-ea"/>
                          <a:cs typeface="+mn-cs"/>
                        </a:rPr>
                        <a:t>Free Options</a:t>
                      </a: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kern="1200" baseline="0" dirty="0" smtClean="0">
                          <a:solidFill>
                            <a:schemeClr val="tx1"/>
                          </a:solidFill>
                          <a:latin typeface="+mn-lt"/>
                          <a:ea typeface="+mn-ea"/>
                          <a:cs typeface="+mn-cs"/>
                        </a:rPr>
                        <a:t>No Free Options</a:t>
                      </a: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463108">
                <a:tc rowSpan="2">
                  <a:txBody>
                    <a:bodyPr/>
                    <a:lstStyle/>
                    <a:p>
                      <a:pPr algn="ctr"/>
                      <a:endParaRPr lang="en-US" sz="1800" b="1" kern="1200" baseline="0" dirty="0" smtClean="0">
                        <a:solidFill>
                          <a:schemeClr val="tx1"/>
                        </a:solidFill>
                        <a:latin typeface="+mn-lt"/>
                        <a:ea typeface="+mn-ea"/>
                        <a:cs typeface="+mn-cs"/>
                      </a:endParaRPr>
                    </a:p>
                    <a:p>
                      <a:pPr algn="ctr"/>
                      <a:endParaRPr lang="en-US" sz="1800" b="1" kern="1200" baseline="0" dirty="0" smtClean="0">
                        <a:solidFill>
                          <a:schemeClr val="tx1"/>
                        </a:solidFill>
                        <a:latin typeface="+mn-lt"/>
                        <a:ea typeface="+mn-ea"/>
                        <a:cs typeface="+mn-cs"/>
                      </a:endParaRPr>
                    </a:p>
                    <a:p>
                      <a:pPr algn="ctr"/>
                      <a:endParaRPr lang="en-US" sz="1800" b="1" kern="1200" baseline="0" dirty="0" smtClean="0">
                        <a:solidFill>
                          <a:schemeClr val="tx1"/>
                        </a:solidFill>
                        <a:latin typeface="+mn-lt"/>
                        <a:ea typeface="+mn-ea"/>
                        <a:cs typeface="+mn-cs"/>
                      </a:endParaRPr>
                    </a:p>
                    <a:p>
                      <a:pPr algn="ctr"/>
                      <a:endParaRPr lang="en-US" sz="1800" b="1" kern="1200" baseline="0" dirty="0" smtClean="0">
                        <a:solidFill>
                          <a:schemeClr val="tx1"/>
                        </a:solidFill>
                        <a:latin typeface="+mn-lt"/>
                        <a:ea typeface="+mn-ea"/>
                        <a:cs typeface="+mn-cs"/>
                      </a:endParaRPr>
                    </a:p>
                    <a:p>
                      <a:r>
                        <a:rPr lang="en-US" sz="1800" b="1" kern="1200" baseline="0" dirty="0" smtClean="0">
                          <a:solidFill>
                            <a:schemeClr val="tx1"/>
                          </a:solidFill>
                          <a:latin typeface="+mn-lt"/>
                          <a:ea typeface="+mn-ea"/>
                          <a:cs typeface="+mn-cs"/>
                        </a:rPr>
                        <a:t>Ford</a:t>
                      </a:r>
                    </a:p>
                    <a:p>
                      <a:r>
                        <a:rPr lang="en-US" sz="1800" b="1" kern="1200" baseline="0" dirty="0" smtClean="0">
                          <a:solidFill>
                            <a:schemeClr val="tx1"/>
                          </a:solidFill>
                          <a:latin typeface="+mn-lt"/>
                          <a:ea typeface="+mn-ea"/>
                          <a:cs typeface="+mn-cs"/>
                        </a:rPr>
                        <a:t>Decision</a:t>
                      </a: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ctr"/>
                      <a:endParaRPr lang="en-US" sz="1800" b="1" dirty="0" smtClean="0">
                        <a:solidFill>
                          <a:schemeClr val="tx1"/>
                        </a:solidFill>
                      </a:endParaRPr>
                    </a:p>
                    <a:p>
                      <a:pPr algn="ctr"/>
                      <a:r>
                        <a:rPr lang="en-US" sz="1800" b="1" kern="1200" baseline="0" dirty="0" smtClean="0">
                          <a:solidFill>
                            <a:schemeClr val="tx1"/>
                          </a:solidFill>
                          <a:latin typeface="+mn-lt"/>
                          <a:ea typeface="+mn-ea"/>
                          <a:cs typeface="+mn-cs"/>
                        </a:rPr>
                        <a:t>Rebate</a:t>
                      </a:r>
                      <a:endParaRPr lang="en-US" sz="1800" b="1" dirty="0" smtClean="0">
                        <a:solidFill>
                          <a:schemeClr val="tx1"/>
                        </a:solidFill>
                      </a:endParaRPr>
                    </a:p>
                    <a:p>
                      <a:pPr algn="ct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b="1" dirty="0">
                        <a:solidFill>
                          <a:schemeClr val="tx1"/>
                        </a:solidFill>
                      </a:endParaRPr>
                    </a:p>
                  </a:txBody>
                  <a:tcPr marL="91429" marR="91429" marT="45722" marB="45722">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dirty="0">
                        <a:solidFill>
                          <a:schemeClr val="tx1"/>
                        </a:solidFill>
                      </a:endParaRPr>
                    </a:p>
                  </a:txBody>
                  <a:tcPr marL="91429" marR="91429" marT="45722" marB="45722">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477225">
                <a:tc vMerge="1">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800" b="1" dirty="0" smtClean="0">
                        <a:solidFill>
                          <a:schemeClr val="tx1"/>
                        </a:solidFill>
                      </a:endParaRPr>
                    </a:p>
                    <a:p>
                      <a:pPr algn="ctr"/>
                      <a:r>
                        <a:rPr lang="en-US" sz="1800" b="1" kern="1200" baseline="0" dirty="0" smtClean="0">
                          <a:solidFill>
                            <a:schemeClr val="tx1"/>
                          </a:solidFill>
                          <a:latin typeface="+mn-lt"/>
                          <a:ea typeface="+mn-ea"/>
                          <a:cs typeface="+mn-cs"/>
                        </a:rPr>
                        <a:t>No Rebate</a:t>
                      </a:r>
                      <a:endParaRPr lang="en-US" sz="1800" b="1" dirty="0" smtClean="0">
                        <a:solidFill>
                          <a:schemeClr val="tx1"/>
                        </a:solidFill>
                      </a:endParaRPr>
                    </a:p>
                    <a:p>
                      <a:pPr algn="ct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dirty="0">
                        <a:solidFill>
                          <a:schemeClr val="tx1"/>
                        </a:solidFill>
                      </a:endParaRPr>
                    </a:p>
                  </a:txBody>
                  <a:tcPr marL="91429" marR="91429" marT="45722" marB="45722">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dirty="0">
                        <a:solidFill>
                          <a:schemeClr val="tx1"/>
                        </a:solidFill>
                      </a:endParaRPr>
                    </a:p>
                  </a:txBody>
                  <a:tcPr marL="91429" marR="91429" marT="45722" marB="45722">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pSp>
        <p:nvGrpSpPr>
          <p:cNvPr id="6" name="Group 9"/>
          <p:cNvGrpSpPr>
            <a:grpSpLocks/>
          </p:cNvGrpSpPr>
          <p:nvPr/>
        </p:nvGrpSpPr>
        <p:grpSpPr bwMode="auto">
          <a:xfrm>
            <a:off x="2306638" y="3627438"/>
            <a:ext cx="3179762" cy="1462087"/>
            <a:chOff x="2297082" y="2141316"/>
            <a:chExt cx="3178825" cy="1461377"/>
          </a:xfrm>
        </p:grpSpPr>
        <p:sp>
          <p:nvSpPr>
            <p:cNvPr id="7" name="Isosceles Triangle 6"/>
            <p:cNvSpPr/>
            <p:nvPr/>
          </p:nvSpPr>
          <p:spPr>
            <a:xfrm>
              <a:off x="2320887" y="2141316"/>
              <a:ext cx="3155020" cy="1437577"/>
            </a:xfrm>
            <a:prstGeom prst="triangle">
              <a:avLst>
                <a:gd name="adj" fmla="val 0"/>
              </a:avLst>
            </a:prstGeom>
            <a:solidFill>
              <a:srgbClr val="92D05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800080"/>
                </a:solidFill>
              </a:endParaRPr>
            </a:p>
          </p:txBody>
        </p:sp>
        <p:sp>
          <p:nvSpPr>
            <p:cNvPr id="45104" name="TextBox 7"/>
            <p:cNvSpPr txBox="1">
              <a:spLocks noChangeArrowheads="1"/>
            </p:cNvSpPr>
            <p:nvPr/>
          </p:nvSpPr>
          <p:spPr bwMode="auto">
            <a:xfrm>
              <a:off x="2297082" y="2956580"/>
              <a:ext cx="147945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Ford gets $3</a:t>
              </a:r>
            </a:p>
            <a:p>
              <a:pPr eaLnBrk="1" hangingPunct="1"/>
              <a:r>
                <a:rPr lang="en-US"/>
                <a:t>million profit</a:t>
              </a:r>
            </a:p>
          </p:txBody>
        </p:sp>
      </p:grpSp>
      <p:grpSp>
        <p:nvGrpSpPr>
          <p:cNvPr id="9" name="Group 8"/>
          <p:cNvGrpSpPr>
            <a:grpSpLocks/>
          </p:cNvGrpSpPr>
          <p:nvPr/>
        </p:nvGrpSpPr>
        <p:grpSpPr bwMode="auto">
          <a:xfrm>
            <a:off x="2297113" y="2141538"/>
            <a:ext cx="3178175" cy="1462087"/>
            <a:chOff x="2297082" y="2141316"/>
            <a:chExt cx="3178825" cy="1461377"/>
          </a:xfrm>
        </p:grpSpPr>
        <p:sp>
          <p:nvSpPr>
            <p:cNvPr id="10" name="Isosceles Triangle 9"/>
            <p:cNvSpPr/>
            <p:nvPr/>
          </p:nvSpPr>
          <p:spPr>
            <a:xfrm>
              <a:off x="2320899" y="2141316"/>
              <a:ext cx="3155008" cy="1437577"/>
            </a:xfrm>
            <a:prstGeom prst="triangle">
              <a:avLst>
                <a:gd name="adj" fmla="val 0"/>
              </a:avLst>
            </a:prstGeom>
            <a:solidFill>
              <a:srgbClr val="92D05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800080"/>
                </a:solidFill>
              </a:endParaRPr>
            </a:p>
          </p:txBody>
        </p:sp>
        <p:sp>
          <p:nvSpPr>
            <p:cNvPr id="45102" name="TextBox 10"/>
            <p:cNvSpPr txBox="1">
              <a:spLocks noChangeArrowheads="1"/>
            </p:cNvSpPr>
            <p:nvPr/>
          </p:nvSpPr>
          <p:spPr bwMode="auto">
            <a:xfrm>
              <a:off x="2297082" y="2956580"/>
              <a:ext cx="148019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Ford gets $4</a:t>
              </a:r>
            </a:p>
            <a:p>
              <a:pPr eaLnBrk="1" hangingPunct="1"/>
              <a:r>
                <a:rPr lang="en-US" dirty="0"/>
                <a:t>million profit</a:t>
              </a:r>
            </a:p>
          </p:txBody>
        </p:sp>
      </p:grpSp>
      <p:grpSp>
        <p:nvGrpSpPr>
          <p:cNvPr id="13" name="Group 12"/>
          <p:cNvGrpSpPr>
            <a:grpSpLocks/>
          </p:cNvGrpSpPr>
          <p:nvPr/>
        </p:nvGrpSpPr>
        <p:grpSpPr bwMode="auto">
          <a:xfrm>
            <a:off x="5511800" y="3625850"/>
            <a:ext cx="3178175" cy="1460500"/>
            <a:chOff x="2297082" y="2141316"/>
            <a:chExt cx="3178825" cy="1462079"/>
          </a:xfrm>
        </p:grpSpPr>
        <p:sp>
          <p:nvSpPr>
            <p:cNvPr id="14" name="Isosceles Triangle 13"/>
            <p:cNvSpPr/>
            <p:nvPr/>
          </p:nvSpPr>
          <p:spPr>
            <a:xfrm>
              <a:off x="2320900" y="2141316"/>
              <a:ext cx="3155007" cy="1438241"/>
            </a:xfrm>
            <a:prstGeom prst="triangle">
              <a:avLst>
                <a:gd name="adj" fmla="val 0"/>
              </a:avLst>
            </a:prstGeom>
            <a:solidFill>
              <a:srgbClr val="92D05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800080"/>
                </a:solidFill>
              </a:endParaRPr>
            </a:p>
          </p:txBody>
        </p:sp>
        <p:sp>
          <p:nvSpPr>
            <p:cNvPr id="45100" name="TextBox 14"/>
            <p:cNvSpPr txBox="1">
              <a:spLocks noChangeArrowheads="1"/>
            </p:cNvSpPr>
            <p:nvPr/>
          </p:nvSpPr>
          <p:spPr bwMode="auto">
            <a:xfrm>
              <a:off x="2297082" y="2956580"/>
              <a:ext cx="1480195" cy="646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Ford gets $5</a:t>
              </a:r>
            </a:p>
            <a:p>
              <a:pPr eaLnBrk="1" hangingPunct="1"/>
              <a:r>
                <a:rPr lang="en-US"/>
                <a:t>million profit</a:t>
              </a:r>
            </a:p>
          </p:txBody>
        </p:sp>
      </p:grpSp>
      <p:grpSp>
        <p:nvGrpSpPr>
          <p:cNvPr id="16" name="Group 15"/>
          <p:cNvGrpSpPr>
            <a:grpSpLocks/>
          </p:cNvGrpSpPr>
          <p:nvPr/>
        </p:nvGrpSpPr>
        <p:grpSpPr bwMode="auto">
          <a:xfrm>
            <a:off x="5513388" y="2139950"/>
            <a:ext cx="3167062" cy="1460500"/>
            <a:chOff x="2308957" y="2141316"/>
            <a:chExt cx="3166950" cy="1462079"/>
          </a:xfrm>
        </p:grpSpPr>
        <p:sp>
          <p:nvSpPr>
            <p:cNvPr id="17" name="Isosceles Triangle 16"/>
            <p:cNvSpPr/>
            <p:nvPr/>
          </p:nvSpPr>
          <p:spPr>
            <a:xfrm>
              <a:off x="2320069" y="2141316"/>
              <a:ext cx="3155838" cy="1438241"/>
            </a:xfrm>
            <a:prstGeom prst="triangle">
              <a:avLst>
                <a:gd name="adj" fmla="val 0"/>
              </a:avLst>
            </a:prstGeom>
            <a:solidFill>
              <a:srgbClr val="92D05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800080"/>
                </a:solidFill>
              </a:endParaRPr>
            </a:p>
          </p:txBody>
        </p:sp>
        <p:sp>
          <p:nvSpPr>
            <p:cNvPr id="45098" name="TextBox 17"/>
            <p:cNvSpPr txBox="1">
              <a:spLocks noChangeArrowheads="1"/>
            </p:cNvSpPr>
            <p:nvPr/>
          </p:nvSpPr>
          <p:spPr bwMode="auto">
            <a:xfrm>
              <a:off x="2308957" y="2956580"/>
              <a:ext cx="1479840" cy="646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Ford gets $6</a:t>
              </a:r>
            </a:p>
            <a:p>
              <a:pPr eaLnBrk="1" hangingPunct="1"/>
              <a:r>
                <a:rPr lang="en-US"/>
                <a:t>million profit</a:t>
              </a:r>
            </a:p>
          </p:txBody>
        </p:sp>
      </p:grpSp>
      <p:grpSp>
        <p:nvGrpSpPr>
          <p:cNvPr id="19" name="Group 18"/>
          <p:cNvGrpSpPr>
            <a:grpSpLocks/>
          </p:cNvGrpSpPr>
          <p:nvPr/>
        </p:nvGrpSpPr>
        <p:grpSpPr bwMode="auto">
          <a:xfrm>
            <a:off x="2317750" y="2151063"/>
            <a:ext cx="3155950" cy="1438275"/>
            <a:chOff x="2320452" y="2141316"/>
            <a:chExt cx="3155455" cy="1438130"/>
          </a:xfrm>
        </p:grpSpPr>
        <p:sp>
          <p:nvSpPr>
            <p:cNvPr id="20" name="Isosceles Triangle 19"/>
            <p:cNvSpPr/>
            <p:nvPr/>
          </p:nvSpPr>
          <p:spPr>
            <a:xfrm rot="10800000">
              <a:off x="2320452" y="2141316"/>
              <a:ext cx="3155455" cy="1438130"/>
            </a:xfrm>
            <a:prstGeom prst="triangle">
              <a:avLst>
                <a:gd name="adj" fmla="val 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800080"/>
                </a:solidFill>
              </a:endParaRPr>
            </a:p>
          </p:txBody>
        </p:sp>
        <p:sp>
          <p:nvSpPr>
            <p:cNvPr id="45096" name="TextBox 20"/>
            <p:cNvSpPr txBox="1">
              <a:spLocks noChangeArrowheads="1"/>
            </p:cNvSpPr>
            <p:nvPr/>
          </p:nvSpPr>
          <p:spPr bwMode="auto">
            <a:xfrm>
              <a:off x="3909961" y="2160926"/>
              <a:ext cx="1518126" cy="6462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a:t>GM </a:t>
              </a:r>
              <a:r>
                <a:rPr lang="en-US" dirty="0" smtClean="0"/>
                <a:t>earns </a:t>
              </a:r>
              <a:r>
                <a:rPr lang="en-US" dirty="0"/>
                <a:t>$4</a:t>
              </a:r>
            </a:p>
            <a:p>
              <a:pPr algn="r" eaLnBrk="1" hangingPunct="1"/>
              <a:r>
                <a:rPr lang="en-US" dirty="0"/>
                <a:t>million profit</a:t>
              </a:r>
            </a:p>
          </p:txBody>
        </p:sp>
      </p:grpSp>
      <p:grpSp>
        <p:nvGrpSpPr>
          <p:cNvPr id="22" name="Group 21"/>
          <p:cNvGrpSpPr>
            <a:grpSpLocks/>
          </p:cNvGrpSpPr>
          <p:nvPr/>
        </p:nvGrpSpPr>
        <p:grpSpPr bwMode="auto">
          <a:xfrm>
            <a:off x="5534025" y="2151063"/>
            <a:ext cx="3155950" cy="1438275"/>
            <a:chOff x="2320452" y="2141316"/>
            <a:chExt cx="3155455" cy="1438130"/>
          </a:xfrm>
        </p:grpSpPr>
        <p:sp>
          <p:nvSpPr>
            <p:cNvPr id="23" name="Isosceles Triangle 22"/>
            <p:cNvSpPr/>
            <p:nvPr/>
          </p:nvSpPr>
          <p:spPr>
            <a:xfrm rot="10800000">
              <a:off x="2320452" y="2141316"/>
              <a:ext cx="3155455" cy="1438130"/>
            </a:xfrm>
            <a:prstGeom prst="triangle">
              <a:avLst>
                <a:gd name="adj" fmla="val 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800080"/>
                </a:solidFill>
              </a:endParaRPr>
            </a:p>
          </p:txBody>
        </p:sp>
        <p:sp>
          <p:nvSpPr>
            <p:cNvPr id="45094" name="TextBox 23"/>
            <p:cNvSpPr txBox="1">
              <a:spLocks noChangeArrowheads="1"/>
            </p:cNvSpPr>
            <p:nvPr/>
          </p:nvSpPr>
          <p:spPr bwMode="auto">
            <a:xfrm>
              <a:off x="3933711" y="2160926"/>
              <a:ext cx="1518126" cy="6462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a:t>GM </a:t>
              </a:r>
              <a:r>
                <a:rPr lang="en-US" dirty="0" smtClean="0"/>
                <a:t>earns </a:t>
              </a:r>
              <a:r>
                <a:rPr lang="en-US" dirty="0"/>
                <a:t>$3</a:t>
              </a:r>
            </a:p>
            <a:p>
              <a:pPr algn="r" eaLnBrk="1" hangingPunct="1"/>
              <a:r>
                <a:rPr lang="en-US" dirty="0"/>
                <a:t>million profit</a:t>
              </a:r>
            </a:p>
          </p:txBody>
        </p:sp>
      </p:grpSp>
      <p:grpSp>
        <p:nvGrpSpPr>
          <p:cNvPr id="25" name="Group 24"/>
          <p:cNvGrpSpPr>
            <a:grpSpLocks/>
          </p:cNvGrpSpPr>
          <p:nvPr/>
        </p:nvGrpSpPr>
        <p:grpSpPr bwMode="auto">
          <a:xfrm>
            <a:off x="2316163" y="3621088"/>
            <a:ext cx="3155950" cy="1438275"/>
            <a:chOff x="2320452" y="2141316"/>
            <a:chExt cx="3155455" cy="1438130"/>
          </a:xfrm>
        </p:grpSpPr>
        <p:sp>
          <p:nvSpPr>
            <p:cNvPr id="26" name="Isosceles Triangle 25"/>
            <p:cNvSpPr/>
            <p:nvPr/>
          </p:nvSpPr>
          <p:spPr>
            <a:xfrm rot="10800000">
              <a:off x="2320452" y="2141316"/>
              <a:ext cx="3155455" cy="1438130"/>
            </a:xfrm>
            <a:prstGeom prst="triangle">
              <a:avLst>
                <a:gd name="adj" fmla="val 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800080"/>
                </a:solidFill>
              </a:endParaRPr>
            </a:p>
          </p:txBody>
        </p:sp>
        <p:sp>
          <p:nvSpPr>
            <p:cNvPr id="45092" name="TextBox 26"/>
            <p:cNvSpPr txBox="1">
              <a:spLocks noChangeArrowheads="1"/>
            </p:cNvSpPr>
            <p:nvPr/>
          </p:nvSpPr>
          <p:spPr bwMode="auto">
            <a:xfrm>
              <a:off x="3933711" y="2160926"/>
              <a:ext cx="1518126" cy="6462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a:t>GM </a:t>
              </a:r>
              <a:r>
                <a:rPr lang="en-US" dirty="0" smtClean="0"/>
                <a:t>earns </a:t>
              </a:r>
              <a:r>
                <a:rPr lang="en-US" dirty="0"/>
                <a:t>$6</a:t>
              </a:r>
            </a:p>
            <a:p>
              <a:pPr algn="r" eaLnBrk="1" hangingPunct="1"/>
              <a:r>
                <a:rPr lang="en-US" dirty="0"/>
                <a:t>million profit</a:t>
              </a:r>
            </a:p>
          </p:txBody>
        </p:sp>
      </p:grpSp>
      <p:grpSp>
        <p:nvGrpSpPr>
          <p:cNvPr id="28" name="Group 27"/>
          <p:cNvGrpSpPr>
            <a:grpSpLocks/>
          </p:cNvGrpSpPr>
          <p:nvPr/>
        </p:nvGrpSpPr>
        <p:grpSpPr bwMode="auto">
          <a:xfrm>
            <a:off x="5532438" y="3621088"/>
            <a:ext cx="3167062" cy="1438275"/>
            <a:chOff x="2320452" y="2141316"/>
            <a:chExt cx="3167010" cy="1438130"/>
          </a:xfrm>
        </p:grpSpPr>
        <p:sp>
          <p:nvSpPr>
            <p:cNvPr id="29" name="Isosceles Triangle 28"/>
            <p:cNvSpPr/>
            <p:nvPr/>
          </p:nvSpPr>
          <p:spPr>
            <a:xfrm rot="10800000">
              <a:off x="2320452" y="2141316"/>
              <a:ext cx="3155898" cy="1438130"/>
            </a:xfrm>
            <a:prstGeom prst="triangle">
              <a:avLst>
                <a:gd name="adj" fmla="val 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800080"/>
                </a:solidFill>
              </a:endParaRPr>
            </a:p>
          </p:txBody>
        </p:sp>
        <p:sp>
          <p:nvSpPr>
            <p:cNvPr id="45090" name="TextBox 29"/>
            <p:cNvSpPr txBox="1">
              <a:spLocks noChangeArrowheads="1"/>
            </p:cNvSpPr>
            <p:nvPr/>
          </p:nvSpPr>
          <p:spPr bwMode="auto">
            <a:xfrm>
              <a:off x="3969123" y="2160926"/>
              <a:ext cx="1518339" cy="6462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a:t>GM </a:t>
              </a:r>
              <a:r>
                <a:rPr lang="en-US" dirty="0" smtClean="0"/>
                <a:t>earns </a:t>
              </a:r>
              <a:r>
                <a:rPr lang="en-US" dirty="0"/>
                <a:t>$5</a:t>
              </a:r>
            </a:p>
            <a:p>
              <a:pPr algn="r" eaLnBrk="1" hangingPunct="1"/>
              <a:r>
                <a:rPr lang="en-US" dirty="0"/>
                <a:t>million profit</a:t>
              </a:r>
            </a:p>
          </p:txBody>
        </p:sp>
      </p:grpSp>
      <p:sp>
        <p:nvSpPr>
          <p:cNvPr id="12" name="TextBox 11"/>
          <p:cNvSpPr txBox="1">
            <a:spLocks noChangeArrowheads="1"/>
          </p:cNvSpPr>
          <p:nvPr/>
        </p:nvSpPr>
        <p:spPr bwMode="auto">
          <a:xfrm>
            <a:off x="231775" y="5434013"/>
            <a:ext cx="863441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In </a:t>
            </a:r>
            <a:r>
              <a:rPr lang="en-US" dirty="0" smtClean="0"/>
              <a:t>the </a:t>
            </a:r>
            <a:r>
              <a:rPr lang="en-US" dirty="0"/>
              <a:t>½ ton </a:t>
            </a:r>
            <a:r>
              <a:rPr lang="en-US" dirty="0" smtClean="0"/>
              <a:t>truck market, using the above payoff table, Ford will choice to Rebate and GM to offer free options. While each could earn more by cooperating, cooperation is not a sustainable equilibrium in the ½ ton truck market.</a:t>
            </a:r>
            <a:endParaRPr lang="en-US" dirty="0"/>
          </a:p>
        </p:txBody>
      </p:sp>
      <p:sp>
        <p:nvSpPr>
          <p:cNvPr id="2" name="Rectangle 1"/>
          <p:cNvSpPr/>
          <p:nvPr/>
        </p:nvSpPr>
        <p:spPr>
          <a:xfrm>
            <a:off x="2308988" y="2139950"/>
            <a:ext cx="3189287" cy="1436688"/>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itle 1"/>
          <p:cNvSpPr>
            <a:spLocks noGrp="1"/>
          </p:cNvSpPr>
          <p:nvPr>
            <p:ph type="title"/>
          </p:nvPr>
        </p:nvSpPr>
        <p:spPr bwMode="auto">
          <a:xfrm>
            <a:off x="4379913" y="306388"/>
            <a:ext cx="4764087"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solidFill>
                  <a:schemeClr val="bg1">
                    <a:lumMod val="50000"/>
                  </a:schemeClr>
                </a:solidFill>
                <a:latin typeface="+mn-lt"/>
              </a:rPr>
              <a:t>Prisoners’ dilemma</a:t>
            </a:r>
          </a:p>
        </p:txBody>
      </p:sp>
    </p:spTree>
    <p:extLst>
      <p:ext uri="{BB962C8B-B14F-4D97-AF65-F5344CB8AC3E}">
        <p14:creationId xmlns:p14="http://schemas.microsoft.com/office/powerpoint/2010/main" val="1810817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wipe(left)">
                                      <p:cBhvr>
                                        <p:cTn id="1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bwMode="auto">
          <a:xfrm>
            <a:off x="4144963" y="257488"/>
            <a:ext cx="4932362"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smtClean="0">
                <a:solidFill>
                  <a:schemeClr val="bg1">
                    <a:lumMod val="50000"/>
                  </a:schemeClr>
                </a:solidFill>
                <a:latin typeface="+mn-lt"/>
              </a:rPr>
              <a:t>Market Structure</a:t>
            </a:r>
          </a:p>
        </p:txBody>
      </p:sp>
      <p:sp>
        <p:nvSpPr>
          <p:cNvPr id="5" name="TextBox 4"/>
          <p:cNvSpPr txBox="1">
            <a:spLocks noChangeArrowheads="1"/>
          </p:cNvSpPr>
          <p:nvPr/>
        </p:nvSpPr>
        <p:spPr bwMode="auto">
          <a:xfrm>
            <a:off x="214313" y="1049338"/>
            <a:ext cx="8570912"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2400" dirty="0" smtClean="0">
                <a:latin typeface="+mn-lt"/>
              </a:rPr>
              <a:t>Economists who study industrial organization divide markets into four types: monopoly, oligopoly, monopolistic competition, and perfect competition.</a:t>
            </a:r>
          </a:p>
        </p:txBody>
      </p:sp>
      <p:sp>
        <p:nvSpPr>
          <p:cNvPr id="2" name="TextBox 1"/>
          <p:cNvSpPr txBox="1"/>
          <p:nvPr/>
        </p:nvSpPr>
        <p:spPr>
          <a:xfrm>
            <a:off x="2957513" y="2322513"/>
            <a:ext cx="2374900" cy="461962"/>
          </a:xfrm>
          <a:prstGeom prst="rect">
            <a:avLst/>
          </a:prstGeom>
          <a:noFill/>
          <a:ln>
            <a:solidFill>
              <a:schemeClr val="accent1"/>
            </a:solidFill>
          </a:ln>
        </p:spPr>
        <p:txBody>
          <a:bodyPr>
            <a:spAutoFit/>
          </a:bodyPr>
          <a:lstStyle/>
          <a:p>
            <a:pPr>
              <a:defRPr/>
            </a:pPr>
            <a:r>
              <a:rPr lang="en-US" sz="2400" dirty="0">
                <a:latin typeface="+mn-lt"/>
              </a:rPr>
              <a:t>Number of Firms</a:t>
            </a:r>
          </a:p>
        </p:txBody>
      </p:sp>
      <p:sp>
        <p:nvSpPr>
          <p:cNvPr id="6" name="TextBox 5"/>
          <p:cNvSpPr txBox="1"/>
          <p:nvPr/>
        </p:nvSpPr>
        <p:spPr>
          <a:xfrm>
            <a:off x="487363" y="4564063"/>
            <a:ext cx="1828800" cy="461962"/>
          </a:xfrm>
          <a:prstGeom prst="rect">
            <a:avLst/>
          </a:prstGeom>
          <a:noFill/>
          <a:ln>
            <a:solidFill>
              <a:schemeClr val="accent1"/>
            </a:solidFill>
          </a:ln>
        </p:spPr>
        <p:txBody>
          <a:bodyPr>
            <a:spAutoFit/>
          </a:bodyPr>
          <a:lstStyle/>
          <a:p>
            <a:pPr algn="ctr">
              <a:defRPr/>
            </a:pPr>
            <a:r>
              <a:rPr lang="en-US" sz="2400" dirty="0">
                <a:latin typeface="+mn-lt"/>
              </a:rPr>
              <a:t>Monopoly</a:t>
            </a:r>
          </a:p>
        </p:txBody>
      </p:sp>
      <p:sp>
        <p:nvSpPr>
          <p:cNvPr id="7" name="TextBox 6"/>
          <p:cNvSpPr txBox="1"/>
          <p:nvPr/>
        </p:nvSpPr>
        <p:spPr>
          <a:xfrm>
            <a:off x="2587625" y="4562475"/>
            <a:ext cx="1827213" cy="461963"/>
          </a:xfrm>
          <a:prstGeom prst="rect">
            <a:avLst/>
          </a:prstGeom>
          <a:noFill/>
          <a:ln>
            <a:solidFill>
              <a:schemeClr val="accent1"/>
            </a:solidFill>
          </a:ln>
        </p:spPr>
        <p:txBody>
          <a:bodyPr>
            <a:spAutoFit/>
          </a:bodyPr>
          <a:lstStyle/>
          <a:p>
            <a:pPr algn="ctr">
              <a:defRPr/>
            </a:pPr>
            <a:r>
              <a:rPr lang="en-US" sz="2400" dirty="0">
                <a:latin typeface="+mn-lt"/>
              </a:rPr>
              <a:t>Oligopoly</a:t>
            </a:r>
          </a:p>
        </p:txBody>
      </p:sp>
      <p:sp>
        <p:nvSpPr>
          <p:cNvPr id="8" name="TextBox 7"/>
          <p:cNvSpPr txBox="1"/>
          <p:nvPr/>
        </p:nvSpPr>
        <p:spPr>
          <a:xfrm>
            <a:off x="4651375" y="4560888"/>
            <a:ext cx="1916113" cy="830262"/>
          </a:xfrm>
          <a:prstGeom prst="rect">
            <a:avLst/>
          </a:prstGeom>
          <a:noFill/>
          <a:ln>
            <a:solidFill>
              <a:schemeClr val="accent1"/>
            </a:solidFill>
          </a:ln>
        </p:spPr>
        <p:txBody>
          <a:bodyPr>
            <a:spAutoFit/>
          </a:bodyPr>
          <a:lstStyle/>
          <a:p>
            <a:pPr>
              <a:defRPr/>
            </a:pPr>
            <a:r>
              <a:rPr lang="en-US" sz="2400" dirty="0">
                <a:solidFill>
                  <a:schemeClr val="tx2">
                    <a:lumMod val="60000"/>
                    <a:lumOff val="40000"/>
                  </a:schemeClr>
                </a:solidFill>
                <a:latin typeface="+mn-lt"/>
              </a:rPr>
              <a:t>Monopolistic Competition</a:t>
            </a:r>
          </a:p>
        </p:txBody>
      </p:sp>
      <p:sp>
        <p:nvSpPr>
          <p:cNvPr id="9" name="TextBox 8"/>
          <p:cNvSpPr txBox="1"/>
          <p:nvPr/>
        </p:nvSpPr>
        <p:spPr>
          <a:xfrm>
            <a:off x="6870700" y="4559300"/>
            <a:ext cx="1914525" cy="830263"/>
          </a:xfrm>
          <a:prstGeom prst="rect">
            <a:avLst/>
          </a:prstGeom>
          <a:noFill/>
          <a:ln>
            <a:solidFill>
              <a:schemeClr val="accent1"/>
            </a:solidFill>
          </a:ln>
        </p:spPr>
        <p:txBody>
          <a:bodyPr>
            <a:spAutoFit/>
          </a:bodyPr>
          <a:lstStyle/>
          <a:p>
            <a:pPr>
              <a:defRPr/>
            </a:pPr>
            <a:r>
              <a:rPr lang="en-US" sz="2400" dirty="0">
                <a:latin typeface="+mn-lt"/>
              </a:rPr>
              <a:t>Perfect </a:t>
            </a:r>
          </a:p>
          <a:p>
            <a:pPr>
              <a:defRPr/>
            </a:pPr>
            <a:r>
              <a:rPr lang="en-US" sz="2400" dirty="0">
                <a:latin typeface="+mn-lt"/>
              </a:rPr>
              <a:t>Competition</a:t>
            </a:r>
          </a:p>
        </p:txBody>
      </p:sp>
      <p:cxnSp>
        <p:nvCxnSpPr>
          <p:cNvPr id="4" name="Straight Arrow Connector 3"/>
          <p:cNvCxnSpPr>
            <a:endCxn id="6" idx="0"/>
          </p:cNvCxnSpPr>
          <p:nvPr/>
        </p:nvCxnSpPr>
        <p:spPr>
          <a:xfrm flipH="1">
            <a:off x="1401763" y="2784475"/>
            <a:ext cx="1662112" cy="1779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625600" y="3173413"/>
            <a:ext cx="962025" cy="646112"/>
          </a:xfrm>
          <a:prstGeom prst="rect">
            <a:avLst/>
          </a:prstGeom>
          <a:noFill/>
        </p:spPr>
        <p:txBody>
          <a:bodyPr>
            <a:spAutoFit/>
          </a:bodyPr>
          <a:lstStyle/>
          <a:p>
            <a:pPr>
              <a:defRPr/>
            </a:pPr>
            <a:r>
              <a:rPr lang="en-US" dirty="0">
                <a:latin typeface="+mn-lt"/>
              </a:rPr>
              <a:t>One Firm</a:t>
            </a:r>
          </a:p>
        </p:txBody>
      </p:sp>
      <p:cxnSp>
        <p:nvCxnSpPr>
          <p:cNvPr id="13" name="Straight Arrow Connector 12"/>
          <p:cNvCxnSpPr>
            <a:endCxn id="7" idx="0"/>
          </p:cNvCxnSpPr>
          <p:nvPr/>
        </p:nvCxnSpPr>
        <p:spPr>
          <a:xfrm flipH="1">
            <a:off x="3502025" y="2784475"/>
            <a:ext cx="23813" cy="1778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2838450" y="3325813"/>
            <a:ext cx="768350" cy="646112"/>
          </a:xfrm>
          <a:prstGeom prst="rect">
            <a:avLst/>
          </a:prstGeom>
          <a:noFill/>
        </p:spPr>
        <p:txBody>
          <a:bodyPr>
            <a:spAutoFit/>
          </a:bodyPr>
          <a:lstStyle/>
          <a:p>
            <a:pPr>
              <a:defRPr/>
            </a:pPr>
            <a:r>
              <a:rPr lang="en-US" dirty="0">
                <a:latin typeface="+mn-lt"/>
              </a:rPr>
              <a:t>Few Firms</a:t>
            </a:r>
          </a:p>
        </p:txBody>
      </p:sp>
      <p:cxnSp>
        <p:nvCxnSpPr>
          <p:cNvPr id="16" name="Straight Arrow Connector 15"/>
          <p:cNvCxnSpPr>
            <a:stCxn id="2" idx="3"/>
          </p:cNvCxnSpPr>
          <p:nvPr/>
        </p:nvCxnSpPr>
        <p:spPr>
          <a:xfrm>
            <a:off x="5332413" y="2552700"/>
            <a:ext cx="1127125" cy="6207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5608638" y="3186113"/>
            <a:ext cx="1828800" cy="461962"/>
          </a:xfrm>
          <a:prstGeom prst="rect">
            <a:avLst/>
          </a:prstGeom>
          <a:noFill/>
          <a:ln>
            <a:solidFill>
              <a:schemeClr val="accent1"/>
            </a:solidFill>
          </a:ln>
        </p:spPr>
        <p:txBody>
          <a:bodyPr>
            <a:spAutoFit/>
          </a:bodyPr>
          <a:lstStyle/>
          <a:p>
            <a:pPr>
              <a:defRPr/>
            </a:pPr>
            <a:r>
              <a:rPr lang="en-US" sz="2400" dirty="0">
                <a:latin typeface="+mn-lt"/>
              </a:rPr>
              <a:t>Product Type</a:t>
            </a:r>
          </a:p>
        </p:txBody>
      </p:sp>
      <p:cxnSp>
        <p:nvCxnSpPr>
          <p:cNvPr id="19" name="Straight Arrow Connector 18"/>
          <p:cNvCxnSpPr>
            <a:endCxn id="8" idx="0"/>
          </p:cNvCxnSpPr>
          <p:nvPr/>
        </p:nvCxnSpPr>
        <p:spPr>
          <a:xfrm flipH="1">
            <a:off x="5608638" y="3648075"/>
            <a:ext cx="728662" cy="9128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6702425" y="3652838"/>
            <a:ext cx="735013" cy="9064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5902325" y="2322513"/>
            <a:ext cx="768350" cy="646112"/>
          </a:xfrm>
          <a:prstGeom prst="rect">
            <a:avLst/>
          </a:prstGeom>
          <a:noFill/>
        </p:spPr>
        <p:txBody>
          <a:bodyPr>
            <a:spAutoFit/>
          </a:bodyPr>
          <a:lstStyle/>
          <a:p>
            <a:pPr>
              <a:defRPr/>
            </a:pPr>
            <a:r>
              <a:rPr lang="en-US" dirty="0">
                <a:solidFill>
                  <a:schemeClr val="tx2">
                    <a:lumMod val="60000"/>
                    <a:lumOff val="40000"/>
                  </a:schemeClr>
                </a:solidFill>
                <a:latin typeface="+mn-lt"/>
              </a:rPr>
              <a:t>Many Firms</a:t>
            </a:r>
          </a:p>
        </p:txBody>
      </p:sp>
      <p:sp>
        <p:nvSpPr>
          <p:cNvPr id="25" name="TextBox 24"/>
          <p:cNvSpPr txBox="1"/>
          <p:nvPr/>
        </p:nvSpPr>
        <p:spPr>
          <a:xfrm>
            <a:off x="4546600" y="3848100"/>
            <a:ext cx="1571625" cy="369888"/>
          </a:xfrm>
          <a:prstGeom prst="rect">
            <a:avLst/>
          </a:prstGeom>
          <a:noFill/>
        </p:spPr>
        <p:txBody>
          <a:bodyPr>
            <a:spAutoFit/>
          </a:bodyPr>
          <a:lstStyle/>
          <a:p>
            <a:pPr>
              <a:defRPr/>
            </a:pPr>
            <a:r>
              <a:rPr lang="en-US" dirty="0">
                <a:solidFill>
                  <a:schemeClr val="tx2">
                    <a:lumMod val="60000"/>
                    <a:lumOff val="40000"/>
                  </a:schemeClr>
                </a:solidFill>
                <a:latin typeface="+mn-lt"/>
              </a:rPr>
              <a:t>Differentiated</a:t>
            </a:r>
          </a:p>
        </p:txBody>
      </p:sp>
      <p:sp>
        <p:nvSpPr>
          <p:cNvPr id="26" name="TextBox 25"/>
          <p:cNvSpPr txBox="1"/>
          <p:nvPr/>
        </p:nvSpPr>
        <p:spPr>
          <a:xfrm>
            <a:off x="7143750" y="4000500"/>
            <a:ext cx="1096963" cy="369888"/>
          </a:xfrm>
          <a:prstGeom prst="rect">
            <a:avLst/>
          </a:prstGeom>
          <a:noFill/>
        </p:spPr>
        <p:txBody>
          <a:bodyPr>
            <a:spAutoFit/>
          </a:bodyPr>
          <a:lstStyle/>
          <a:p>
            <a:pPr>
              <a:defRPr/>
            </a:pPr>
            <a:r>
              <a:rPr lang="en-US" dirty="0">
                <a:latin typeface="+mn-lt"/>
              </a:rPr>
              <a:t>Identical</a:t>
            </a:r>
          </a:p>
        </p:txBody>
      </p:sp>
      <p:sp>
        <p:nvSpPr>
          <p:cNvPr id="27" name="TextBox 26"/>
          <p:cNvSpPr txBox="1"/>
          <p:nvPr/>
        </p:nvSpPr>
        <p:spPr>
          <a:xfrm>
            <a:off x="2644775" y="5543550"/>
            <a:ext cx="1770063" cy="646113"/>
          </a:xfrm>
          <a:prstGeom prst="rect">
            <a:avLst/>
          </a:prstGeom>
          <a:noFill/>
          <a:ln>
            <a:solidFill>
              <a:schemeClr val="accent1"/>
            </a:solidFill>
          </a:ln>
        </p:spPr>
        <p:txBody>
          <a:bodyPr>
            <a:spAutoFit/>
          </a:bodyPr>
          <a:lstStyle/>
          <a:p>
            <a:pPr>
              <a:defRPr/>
            </a:pPr>
            <a:r>
              <a:rPr lang="en-US" dirty="0">
                <a:latin typeface="+mn-lt"/>
              </a:rPr>
              <a:t>½ ton trucks</a:t>
            </a:r>
          </a:p>
          <a:p>
            <a:pPr>
              <a:defRPr/>
            </a:pPr>
            <a:r>
              <a:rPr lang="en-US" dirty="0">
                <a:latin typeface="+mn-lt"/>
              </a:rPr>
              <a:t>Wireless phones</a:t>
            </a:r>
          </a:p>
        </p:txBody>
      </p:sp>
      <p:sp>
        <p:nvSpPr>
          <p:cNvPr id="28" name="TextBox 27"/>
          <p:cNvSpPr txBox="1"/>
          <p:nvPr/>
        </p:nvSpPr>
        <p:spPr>
          <a:xfrm>
            <a:off x="4651375" y="5546725"/>
            <a:ext cx="1916113" cy="646113"/>
          </a:xfrm>
          <a:prstGeom prst="rect">
            <a:avLst/>
          </a:prstGeom>
          <a:noFill/>
          <a:ln>
            <a:solidFill>
              <a:schemeClr val="accent1"/>
            </a:solidFill>
          </a:ln>
        </p:spPr>
        <p:txBody>
          <a:bodyPr>
            <a:spAutoFit/>
          </a:bodyPr>
          <a:lstStyle/>
          <a:p>
            <a:pPr>
              <a:defRPr/>
            </a:pPr>
            <a:r>
              <a:rPr lang="en-US" dirty="0">
                <a:solidFill>
                  <a:schemeClr val="tx2">
                    <a:lumMod val="60000"/>
                    <a:lumOff val="40000"/>
                  </a:schemeClr>
                </a:solidFill>
                <a:latin typeface="+mn-lt"/>
              </a:rPr>
              <a:t>Novels</a:t>
            </a:r>
          </a:p>
          <a:p>
            <a:pPr>
              <a:defRPr/>
            </a:pPr>
            <a:r>
              <a:rPr lang="en-US" dirty="0">
                <a:solidFill>
                  <a:schemeClr val="tx2">
                    <a:lumMod val="60000"/>
                    <a:lumOff val="40000"/>
                  </a:schemeClr>
                </a:solidFill>
                <a:latin typeface="+mn-lt"/>
              </a:rPr>
              <a:t>Movies</a:t>
            </a:r>
          </a:p>
        </p:txBody>
      </p:sp>
      <p:sp>
        <p:nvSpPr>
          <p:cNvPr id="29" name="TextBox 28"/>
          <p:cNvSpPr txBox="1"/>
          <p:nvPr/>
        </p:nvSpPr>
        <p:spPr>
          <a:xfrm>
            <a:off x="6870700" y="5546725"/>
            <a:ext cx="1914525" cy="646113"/>
          </a:xfrm>
          <a:prstGeom prst="rect">
            <a:avLst/>
          </a:prstGeom>
          <a:noFill/>
          <a:ln>
            <a:solidFill>
              <a:schemeClr val="accent1"/>
            </a:solidFill>
          </a:ln>
        </p:spPr>
        <p:txBody>
          <a:bodyPr>
            <a:spAutoFit/>
          </a:bodyPr>
          <a:lstStyle/>
          <a:p>
            <a:pPr>
              <a:defRPr/>
            </a:pPr>
            <a:r>
              <a:rPr lang="en-US" dirty="0">
                <a:latin typeface="+mn-lt"/>
              </a:rPr>
              <a:t>Wheat</a:t>
            </a:r>
          </a:p>
          <a:p>
            <a:pPr>
              <a:defRPr/>
            </a:pPr>
            <a:r>
              <a:rPr lang="en-US" dirty="0">
                <a:latin typeface="+mn-lt"/>
              </a:rPr>
              <a:t>Corn</a:t>
            </a:r>
          </a:p>
        </p:txBody>
      </p:sp>
      <p:sp>
        <p:nvSpPr>
          <p:cNvPr id="30" name="TextBox 29"/>
          <p:cNvSpPr txBox="1"/>
          <p:nvPr/>
        </p:nvSpPr>
        <p:spPr>
          <a:xfrm>
            <a:off x="481013" y="5553075"/>
            <a:ext cx="1835150" cy="646113"/>
          </a:xfrm>
          <a:prstGeom prst="rect">
            <a:avLst/>
          </a:prstGeom>
          <a:noFill/>
          <a:ln>
            <a:solidFill>
              <a:schemeClr val="accent1"/>
            </a:solidFill>
          </a:ln>
        </p:spPr>
        <p:txBody>
          <a:bodyPr>
            <a:spAutoFit/>
          </a:bodyPr>
          <a:lstStyle/>
          <a:p>
            <a:pPr>
              <a:defRPr/>
            </a:pPr>
            <a:r>
              <a:rPr lang="en-US" dirty="0">
                <a:latin typeface="+mn-lt"/>
              </a:rPr>
              <a:t>Tap Water</a:t>
            </a:r>
          </a:p>
          <a:p>
            <a:pPr>
              <a:defRPr/>
            </a:pPr>
            <a:r>
              <a:rPr lang="en-US" dirty="0">
                <a:latin typeface="+mn-lt"/>
              </a:rPr>
              <a:t>Sewer Services</a:t>
            </a:r>
          </a:p>
        </p:txBody>
      </p:sp>
      <p:sp>
        <p:nvSpPr>
          <p:cNvPr id="31" name="TextBox 30"/>
          <p:cNvSpPr txBox="1"/>
          <p:nvPr/>
        </p:nvSpPr>
        <p:spPr>
          <a:xfrm>
            <a:off x="3008950" y="6270438"/>
            <a:ext cx="3760413" cy="395173"/>
          </a:xfrm>
          <a:prstGeom prst="rect">
            <a:avLst/>
          </a:prstGeom>
          <a:noFill/>
        </p:spPr>
        <p:txBody>
          <a:bodyPr wrap="square" rtlCol="0">
            <a:spAutoFit/>
          </a:bodyPr>
          <a:lstStyle/>
          <a:p>
            <a:pPr marL="0" marR="0" lvl="0" indent="0" defTabSz="914400" eaLnBrk="1" fontAlgn="auto" latinLnBrk="0" hangingPunct="1">
              <a:lnSpc>
                <a:spcPct val="80000"/>
              </a:lnSpc>
              <a:spcBef>
                <a:spcPts val="0"/>
              </a:spcBef>
              <a:spcAft>
                <a:spcPts val="0"/>
              </a:spcAft>
              <a:buClrTx/>
              <a:buSzTx/>
              <a:buFontTx/>
              <a:buNone/>
              <a:tabLst/>
              <a:defRPr/>
            </a:pPr>
            <a:r>
              <a:rPr lang="en-US" sz="2400" b="1" kern="0" dirty="0" smtClean="0">
                <a:solidFill>
                  <a:sysClr val="windowText" lastClr="000000"/>
                </a:solidFill>
                <a:latin typeface="+mj-lt"/>
              </a:rPr>
              <a:t>Imperfect Competition</a:t>
            </a:r>
            <a:endParaRPr kumimoji="0" lang="en-US" sz="2400" b="0" i="0" u="none" strike="noStrike" kern="0" cap="none" spc="0" normalizeH="0" baseline="0" noProof="0" dirty="0" smtClean="0">
              <a:ln>
                <a:noFill/>
              </a:ln>
              <a:solidFill>
                <a:sysClr val="windowText" lastClr="000000"/>
              </a:solidFill>
              <a:effectLst/>
              <a:uLnTx/>
              <a:uFillTx/>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011613" y="311150"/>
            <a:ext cx="5074146" cy="646331"/>
          </a:xfrm>
          <a:prstGeom prst="rect">
            <a:avLst/>
          </a:prstGeom>
        </p:spPr>
        <p:txBody>
          <a:bodyPr wrap="none">
            <a:spAutoFit/>
          </a:bodyPr>
          <a:lstStyle/>
          <a:p>
            <a:pPr>
              <a:defRPr/>
            </a:pPr>
            <a:r>
              <a:rPr lang="en-US" sz="3600" dirty="0" smtClean="0">
                <a:solidFill>
                  <a:schemeClr val="bg1">
                    <a:lumMod val="50000"/>
                  </a:schemeClr>
                </a:solidFill>
                <a:latin typeface="+mn-lt"/>
              </a:rPr>
              <a:t>Monopolistic Competition</a:t>
            </a:r>
            <a:endParaRPr lang="en-US" sz="3600" dirty="0">
              <a:solidFill>
                <a:schemeClr val="bg1">
                  <a:lumMod val="50000"/>
                </a:schemeClr>
              </a:solidFill>
              <a:latin typeface="+mn-lt"/>
            </a:endParaRPr>
          </a:p>
        </p:txBody>
      </p:sp>
      <p:sp>
        <p:nvSpPr>
          <p:cNvPr id="7" name="TextBox 6"/>
          <p:cNvSpPr txBox="1">
            <a:spLocks noChangeArrowheads="1"/>
          </p:cNvSpPr>
          <p:nvPr/>
        </p:nvSpPr>
        <p:spPr bwMode="auto">
          <a:xfrm>
            <a:off x="225631" y="1008867"/>
            <a:ext cx="8263253"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3200" dirty="0" smtClean="0">
                <a:latin typeface="+mn-lt"/>
              </a:rPr>
              <a:t>Firms operating in “Monopolistic Competition” need product differentiation to offer different prices and face a downward sloping firm demand curve.</a:t>
            </a:r>
          </a:p>
        </p:txBody>
      </p:sp>
      <p:sp>
        <p:nvSpPr>
          <p:cNvPr id="8" name="TextBox 7"/>
          <p:cNvSpPr txBox="1">
            <a:spLocks noChangeArrowheads="1"/>
          </p:cNvSpPr>
          <p:nvPr/>
        </p:nvSpPr>
        <p:spPr bwMode="auto">
          <a:xfrm>
            <a:off x="225631" y="3077277"/>
            <a:ext cx="860961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2800" dirty="0" smtClean="0">
                <a:latin typeface="+mn-lt"/>
              </a:rPr>
              <a:t>Example: The bar </a:t>
            </a:r>
            <a:r>
              <a:rPr lang="en-US" sz="2800" dirty="0">
                <a:latin typeface="+mn-lt"/>
              </a:rPr>
              <a:t>s</a:t>
            </a:r>
            <a:r>
              <a:rPr lang="en-US" sz="2800" dirty="0" smtClean="0">
                <a:latin typeface="+mn-lt"/>
              </a:rPr>
              <a:t>oap industry is differentiated with easy  entry.</a:t>
            </a:r>
          </a:p>
        </p:txBody>
      </p:sp>
      <p:sp>
        <p:nvSpPr>
          <p:cNvPr id="9" name="TextBox 8"/>
          <p:cNvSpPr txBox="1">
            <a:spLocks noChangeArrowheads="1"/>
          </p:cNvSpPr>
          <p:nvPr/>
        </p:nvSpPr>
        <p:spPr bwMode="auto">
          <a:xfrm>
            <a:off x="6151469" y="4500302"/>
            <a:ext cx="2933202"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461963" indent="-223838" eaLnBrk="1" hangingPunct="1">
              <a:buFont typeface="Arial" pitchFamily="34" charset="0"/>
              <a:buChar char="•"/>
              <a:defRPr/>
            </a:pPr>
            <a:r>
              <a:rPr lang="en-US" sz="2000" dirty="0" smtClean="0">
                <a:latin typeface="+mn-lt"/>
              </a:rPr>
              <a:t>Grocery Stores</a:t>
            </a:r>
          </a:p>
          <a:p>
            <a:pPr marL="461963" indent="-223838" eaLnBrk="1" hangingPunct="1">
              <a:buFont typeface="Arial" pitchFamily="34" charset="0"/>
              <a:buChar char="•"/>
              <a:defRPr/>
            </a:pPr>
            <a:r>
              <a:rPr lang="en-US" sz="2000" dirty="0" smtClean="0">
                <a:latin typeface="+mn-lt"/>
              </a:rPr>
              <a:t>Big Box Stores</a:t>
            </a:r>
          </a:p>
          <a:p>
            <a:pPr marL="461963" indent="-223838" eaLnBrk="1" hangingPunct="1">
              <a:buFont typeface="Arial" pitchFamily="34" charset="0"/>
              <a:buChar char="•"/>
              <a:defRPr/>
            </a:pPr>
            <a:r>
              <a:rPr lang="en-US" sz="2000" dirty="0" smtClean="0">
                <a:latin typeface="+mn-lt"/>
              </a:rPr>
              <a:t>Convenience Stores</a:t>
            </a:r>
          </a:p>
          <a:p>
            <a:pPr marL="461963" indent="-223838" eaLnBrk="1" hangingPunct="1">
              <a:buFont typeface="Arial" pitchFamily="34" charset="0"/>
              <a:buChar char="•"/>
              <a:defRPr/>
            </a:pPr>
            <a:r>
              <a:rPr lang="en-US" sz="2000" dirty="0" smtClean="0">
                <a:latin typeface="+mn-lt"/>
              </a:rPr>
              <a:t>Specialty Stores</a:t>
            </a:r>
          </a:p>
          <a:p>
            <a:pPr marL="461963" indent="-223838" eaLnBrk="1" hangingPunct="1">
              <a:buFont typeface="Arial" pitchFamily="34" charset="0"/>
              <a:buChar char="•"/>
              <a:defRPr/>
            </a:pPr>
            <a:r>
              <a:rPr lang="en-US" sz="2000" dirty="0" smtClean="0">
                <a:latin typeface="+mn-lt"/>
              </a:rPr>
              <a:t>Department Stores</a:t>
            </a:r>
          </a:p>
          <a:p>
            <a:pPr marL="461963" indent="-223838" eaLnBrk="1" hangingPunct="1">
              <a:buFont typeface="Arial" pitchFamily="34" charset="0"/>
              <a:buChar char="•"/>
              <a:defRPr/>
            </a:pPr>
            <a:r>
              <a:rPr lang="en-US" sz="2000" dirty="0" smtClean="0">
                <a:latin typeface="+mn-lt"/>
              </a:rPr>
              <a:t>On-line</a:t>
            </a:r>
          </a:p>
          <a:p>
            <a:pPr marL="461963" indent="-223838" eaLnBrk="1" hangingPunct="1">
              <a:buFont typeface="Arial" pitchFamily="34" charset="0"/>
              <a:buChar char="•"/>
              <a:defRPr/>
            </a:pPr>
            <a:r>
              <a:rPr lang="en-US" sz="2000" dirty="0" smtClean="0">
                <a:latin typeface="+mn-lt"/>
              </a:rPr>
              <a:t>Flea Markets</a:t>
            </a:r>
          </a:p>
        </p:txBody>
      </p:sp>
      <p:sp>
        <p:nvSpPr>
          <p:cNvPr id="10" name="TextBox 9"/>
          <p:cNvSpPr txBox="1">
            <a:spLocks noChangeArrowheads="1"/>
          </p:cNvSpPr>
          <p:nvPr/>
        </p:nvSpPr>
        <p:spPr bwMode="auto">
          <a:xfrm>
            <a:off x="225631" y="4493191"/>
            <a:ext cx="2517569"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461963" indent="-223838" eaLnBrk="1" hangingPunct="1">
              <a:buFont typeface="Arial" pitchFamily="34" charset="0"/>
              <a:buChar char="•"/>
              <a:defRPr/>
            </a:pPr>
            <a:r>
              <a:rPr lang="en-US" sz="2000" dirty="0" smtClean="0">
                <a:latin typeface="+mn-lt"/>
              </a:rPr>
              <a:t>Color</a:t>
            </a:r>
          </a:p>
          <a:p>
            <a:pPr marL="461963" indent="-223838" eaLnBrk="1" hangingPunct="1">
              <a:buFont typeface="Arial" pitchFamily="34" charset="0"/>
              <a:buChar char="•"/>
              <a:defRPr/>
            </a:pPr>
            <a:r>
              <a:rPr lang="en-US" sz="2000" dirty="0" smtClean="0">
                <a:latin typeface="+mn-lt"/>
              </a:rPr>
              <a:t>Scent</a:t>
            </a:r>
          </a:p>
          <a:p>
            <a:pPr marL="461963" indent="-223838" eaLnBrk="1" hangingPunct="1">
              <a:buFont typeface="Arial" pitchFamily="34" charset="0"/>
              <a:buChar char="•"/>
              <a:defRPr/>
            </a:pPr>
            <a:r>
              <a:rPr lang="en-US" sz="2000" dirty="0" smtClean="0">
                <a:latin typeface="+mn-lt"/>
              </a:rPr>
              <a:t>Size </a:t>
            </a:r>
          </a:p>
          <a:p>
            <a:pPr marL="461963" indent="-223838" eaLnBrk="1" hangingPunct="1">
              <a:buFont typeface="Arial" pitchFamily="34" charset="0"/>
              <a:buChar char="•"/>
              <a:defRPr/>
            </a:pPr>
            <a:r>
              <a:rPr lang="en-US" sz="2000" dirty="0" smtClean="0">
                <a:latin typeface="+mn-lt"/>
              </a:rPr>
              <a:t>Packaging </a:t>
            </a:r>
          </a:p>
          <a:p>
            <a:pPr marL="461963" indent="-223838" eaLnBrk="1" hangingPunct="1">
              <a:buFont typeface="Arial" pitchFamily="34" charset="0"/>
              <a:buChar char="•"/>
              <a:defRPr/>
            </a:pPr>
            <a:r>
              <a:rPr lang="en-US" sz="2000" dirty="0" smtClean="0">
                <a:latin typeface="+mn-lt"/>
              </a:rPr>
              <a:t>Texture</a:t>
            </a:r>
          </a:p>
          <a:p>
            <a:pPr marL="461963" indent="-223838" eaLnBrk="1" hangingPunct="1">
              <a:buFont typeface="Arial" pitchFamily="34" charset="0"/>
              <a:buChar char="•"/>
              <a:defRPr/>
            </a:pPr>
            <a:r>
              <a:rPr lang="en-US" sz="2000" dirty="0" smtClean="0">
                <a:latin typeface="+mn-lt"/>
              </a:rPr>
              <a:t>Antibacterial</a:t>
            </a:r>
          </a:p>
          <a:p>
            <a:pPr marL="461963" indent="-223838" eaLnBrk="1" hangingPunct="1">
              <a:buFont typeface="Arial" pitchFamily="34" charset="0"/>
              <a:buChar char="•"/>
              <a:defRPr/>
            </a:pPr>
            <a:r>
              <a:rPr lang="en-US" sz="2000" dirty="0" smtClean="0">
                <a:latin typeface="+mn-lt"/>
              </a:rPr>
              <a:t>Allergenic</a:t>
            </a:r>
          </a:p>
        </p:txBody>
      </p:sp>
      <p:grpSp>
        <p:nvGrpSpPr>
          <p:cNvPr id="6" name="Group 5"/>
          <p:cNvGrpSpPr/>
          <p:nvPr/>
        </p:nvGrpSpPr>
        <p:grpSpPr>
          <a:xfrm>
            <a:off x="6119526" y="4038495"/>
            <a:ext cx="2803184" cy="461807"/>
            <a:chOff x="6119526" y="4038495"/>
            <a:chExt cx="2803184" cy="461807"/>
          </a:xfrm>
        </p:grpSpPr>
        <p:cxnSp>
          <p:nvCxnSpPr>
            <p:cNvPr id="11" name="Straight Connector 10"/>
            <p:cNvCxnSpPr/>
            <p:nvPr/>
          </p:nvCxnSpPr>
          <p:spPr>
            <a:xfrm>
              <a:off x="6151469" y="4498327"/>
              <a:ext cx="2771241" cy="1975"/>
            </a:xfrm>
            <a:prstGeom prst="line">
              <a:avLst/>
            </a:prstGeom>
          </p:spPr>
          <p:style>
            <a:lnRef idx="1">
              <a:schemeClr val="accent1"/>
            </a:lnRef>
            <a:fillRef idx="0">
              <a:schemeClr val="accent1"/>
            </a:fillRef>
            <a:effectRef idx="0">
              <a:schemeClr val="accent1"/>
            </a:effectRef>
            <a:fontRef idx="minor">
              <a:schemeClr val="tx1"/>
            </a:fontRef>
          </p:style>
        </p:cxnSp>
        <p:sp>
          <p:nvSpPr>
            <p:cNvPr id="13" name="TextBox 12"/>
            <p:cNvSpPr txBox="1">
              <a:spLocks noChangeArrowheads="1"/>
            </p:cNvSpPr>
            <p:nvPr/>
          </p:nvSpPr>
          <p:spPr bwMode="auto">
            <a:xfrm>
              <a:off x="6119526" y="4038495"/>
              <a:ext cx="274380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2400" dirty="0" smtClean="0">
                  <a:latin typeface="+mn-lt"/>
                </a:rPr>
                <a:t>Sales Outlets</a:t>
              </a:r>
            </a:p>
          </p:txBody>
        </p:sp>
      </p:grpSp>
      <p:grpSp>
        <p:nvGrpSpPr>
          <p:cNvPr id="3" name="Group 2"/>
          <p:cNvGrpSpPr/>
          <p:nvPr/>
        </p:nvGrpSpPr>
        <p:grpSpPr>
          <a:xfrm>
            <a:off x="27438" y="4031384"/>
            <a:ext cx="2810765" cy="461665"/>
            <a:chOff x="27438" y="4031384"/>
            <a:chExt cx="2810765" cy="461665"/>
          </a:xfrm>
        </p:grpSpPr>
        <p:cxnSp>
          <p:nvCxnSpPr>
            <p:cNvPr id="12" name="Straight Connector 11"/>
            <p:cNvCxnSpPr/>
            <p:nvPr/>
          </p:nvCxnSpPr>
          <p:spPr>
            <a:xfrm>
              <a:off x="106881" y="4491216"/>
              <a:ext cx="2636319"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p:cNvSpPr txBox="1">
              <a:spLocks noChangeArrowheads="1"/>
            </p:cNvSpPr>
            <p:nvPr/>
          </p:nvSpPr>
          <p:spPr bwMode="auto">
            <a:xfrm>
              <a:off x="27438" y="4031384"/>
              <a:ext cx="281076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2400" dirty="0" smtClean="0">
                  <a:latin typeface="+mn-lt"/>
                </a:rPr>
                <a:t>Characteristics</a:t>
              </a:r>
            </a:p>
          </p:txBody>
        </p:sp>
      </p:grpSp>
      <p:sp>
        <p:nvSpPr>
          <p:cNvPr id="15" name="TextBox 14"/>
          <p:cNvSpPr txBox="1">
            <a:spLocks noChangeArrowheads="1"/>
          </p:cNvSpPr>
          <p:nvPr/>
        </p:nvSpPr>
        <p:spPr bwMode="auto">
          <a:xfrm>
            <a:off x="3085584" y="4503091"/>
            <a:ext cx="2933202"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461963" indent="-223838" eaLnBrk="1" hangingPunct="1">
              <a:buFont typeface="Arial" pitchFamily="34" charset="0"/>
              <a:buChar char="•"/>
              <a:defRPr/>
            </a:pPr>
            <a:r>
              <a:rPr lang="en-US" sz="2000" dirty="0" smtClean="0">
                <a:latin typeface="+mn-lt"/>
              </a:rPr>
              <a:t>Irish Spring</a:t>
            </a:r>
          </a:p>
          <a:p>
            <a:pPr marL="461963" indent="-223838" eaLnBrk="1" hangingPunct="1">
              <a:buFont typeface="Arial" pitchFamily="34" charset="0"/>
              <a:buChar char="•"/>
              <a:defRPr/>
            </a:pPr>
            <a:r>
              <a:rPr lang="en-US" sz="2000" dirty="0" smtClean="0">
                <a:latin typeface="+mn-lt"/>
              </a:rPr>
              <a:t>Dove</a:t>
            </a:r>
          </a:p>
          <a:p>
            <a:pPr marL="461963" indent="-223838" eaLnBrk="1" hangingPunct="1">
              <a:buFont typeface="Arial" pitchFamily="34" charset="0"/>
              <a:buChar char="•"/>
              <a:defRPr/>
            </a:pPr>
            <a:r>
              <a:rPr lang="en-US" sz="2000" dirty="0" smtClean="0">
                <a:latin typeface="+mn-lt"/>
              </a:rPr>
              <a:t>Dial</a:t>
            </a:r>
          </a:p>
          <a:p>
            <a:pPr marL="461963" indent="-223838" eaLnBrk="1" hangingPunct="1">
              <a:buFont typeface="Arial" pitchFamily="34" charset="0"/>
              <a:buChar char="•"/>
              <a:defRPr/>
            </a:pPr>
            <a:r>
              <a:rPr lang="en-US" sz="2000" dirty="0" smtClean="0">
                <a:latin typeface="+mn-lt"/>
              </a:rPr>
              <a:t>Zest</a:t>
            </a:r>
          </a:p>
          <a:p>
            <a:pPr marL="461963" indent="-223838" eaLnBrk="1" hangingPunct="1">
              <a:buFont typeface="Arial" pitchFamily="34" charset="0"/>
              <a:buChar char="•"/>
              <a:defRPr/>
            </a:pPr>
            <a:r>
              <a:rPr lang="en-US" sz="2000" dirty="0" smtClean="0">
                <a:latin typeface="+mn-lt"/>
              </a:rPr>
              <a:t>Lava</a:t>
            </a:r>
          </a:p>
          <a:p>
            <a:pPr marL="461963" indent="-223838" eaLnBrk="1" hangingPunct="1">
              <a:buFont typeface="Arial" pitchFamily="34" charset="0"/>
              <a:buChar char="•"/>
              <a:defRPr/>
            </a:pPr>
            <a:r>
              <a:rPr lang="en-US" sz="2000" dirty="0" smtClean="0">
                <a:latin typeface="+mn-lt"/>
              </a:rPr>
              <a:t>Coast</a:t>
            </a:r>
          </a:p>
          <a:p>
            <a:pPr marL="461963" indent="-223838" eaLnBrk="1" hangingPunct="1">
              <a:buFont typeface="Arial" pitchFamily="34" charset="0"/>
              <a:buChar char="•"/>
              <a:defRPr/>
            </a:pPr>
            <a:r>
              <a:rPr lang="en-US" sz="2000" dirty="0" smtClean="0">
                <a:latin typeface="+mn-lt"/>
              </a:rPr>
              <a:t>Unbranded</a:t>
            </a:r>
          </a:p>
        </p:txBody>
      </p:sp>
      <p:grpSp>
        <p:nvGrpSpPr>
          <p:cNvPr id="5" name="Group 4"/>
          <p:cNvGrpSpPr/>
          <p:nvPr/>
        </p:nvGrpSpPr>
        <p:grpSpPr>
          <a:xfrm>
            <a:off x="3053641" y="4041284"/>
            <a:ext cx="2803184" cy="461807"/>
            <a:chOff x="3053641" y="4041284"/>
            <a:chExt cx="2803184" cy="461807"/>
          </a:xfrm>
        </p:grpSpPr>
        <p:cxnSp>
          <p:nvCxnSpPr>
            <p:cNvPr id="16" name="Straight Connector 15"/>
            <p:cNvCxnSpPr/>
            <p:nvPr/>
          </p:nvCxnSpPr>
          <p:spPr>
            <a:xfrm>
              <a:off x="3085584" y="4501116"/>
              <a:ext cx="2771241" cy="1975"/>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p:cNvSpPr txBox="1">
              <a:spLocks noChangeArrowheads="1"/>
            </p:cNvSpPr>
            <p:nvPr/>
          </p:nvSpPr>
          <p:spPr bwMode="auto">
            <a:xfrm>
              <a:off x="3053641" y="4041284"/>
              <a:ext cx="274380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2400" dirty="0" smtClean="0">
                  <a:latin typeface="+mn-lt"/>
                </a:rPr>
                <a:t>Brands</a:t>
              </a:r>
            </a:p>
          </p:txBody>
        </p:sp>
      </p:grpSp>
    </p:spTree>
    <p:extLst>
      <p:ext uri="{BB962C8B-B14F-4D97-AF65-F5344CB8AC3E}">
        <p14:creationId xmlns:p14="http://schemas.microsoft.com/office/powerpoint/2010/main" val="2600706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a:spLocks noChangeArrowheads="1"/>
          </p:cNvSpPr>
          <p:nvPr/>
        </p:nvSpPr>
        <p:spPr bwMode="auto">
          <a:xfrm>
            <a:off x="518232" y="2232177"/>
            <a:ext cx="229622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461963" indent="-223838" eaLnBrk="1" hangingPunct="1">
              <a:buFont typeface="Arial" pitchFamily="34" charset="0"/>
              <a:buChar char="•"/>
              <a:defRPr/>
            </a:pPr>
            <a:r>
              <a:rPr lang="en-US" sz="2000" dirty="0" smtClean="0">
                <a:latin typeface="+mn-lt"/>
              </a:rPr>
              <a:t>McDonalds</a:t>
            </a:r>
          </a:p>
          <a:p>
            <a:pPr marL="461963" indent="-223838" eaLnBrk="1" hangingPunct="1">
              <a:buFont typeface="Arial" pitchFamily="34" charset="0"/>
              <a:buChar char="•"/>
              <a:defRPr/>
            </a:pPr>
            <a:r>
              <a:rPr lang="en-US" sz="2000" dirty="0" smtClean="0">
                <a:latin typeface="+mn-lt"/>
              </a:rPr>
              <a:t>Burger King</a:t>
            </a:r>
          </a:p>
          <a:p>
            <a:pPr marL="461963" indent="-223838" eaLnBrk="1" hangingPunct="1">
              <a:buFont typeface="Arial" pitchFamily="34" charset="0"/>
              <a:buChar char="•"/>
              <a:defRPr/>
            </a:pPr>
            <a:r>
              <a:rPr lang="en-US" sz="2000" dirty="0" smtClean="0">
                <a:latin typeface="+mn-lt"/>
              </a:rPr>
              <a:t>Dairy Queen</a:t>
            </a:r>
          </a:p>
          <a:p>
            <a:pPr marL="461963" indent="-223838" eaLnBrk="1" hangingPunct="1">
              <a:buFont typeface="Arial" pitchFamily="34" charset="0"/>
              <a:buChar char="•"/>
              <a:defRPr/>
            </a:pPr>
            <a:r>
              <a:rPr lang="en-US" sz="2000" dirty="0" smtClean="0">
                <a:latin typeface="+mn-lt"/>
              </a:rPr>
              <a:t>White Castle</a:t>
            </a:r>
          </a:p>
          <a:p>
            <a:pPr marL="461963" indent="-223838" eaLnBrk="1" hangingPunct="1">
              <a:buFont typeface="Arial" pitchFamily="34" charset="0"/>
              <a:buChar char="•"/>
              <a:defRPr/>
            </a:pPr>
            <a:r>
              <a:rPr lang="en-US" sz="2000" dirty="0" smtClean="0">
                <a:latin typeface="+mn-lt"/>
              </a:rPr>
              <a:t>Hardees</a:t>
            </a:r>
          </a:p>
          <a:p>
            <a:pPr marL="461963" indent="-223838" eaLnBrk="1" hangingPunct="1">
              <a:buFont typeface="Arial" pitchFamily="34" charset="0"/>
              <a:buChar char="•"/>
              <a:defRPr/>
            </a:pPr>
            <a:r>
              <a:rPr lang="en-US" sz="2000" dirty="0" smtClean="0">
                <a:latin typeface="+mn-lt"/>
              </a:rPr>
              <a:t>Rally’s</a:t>
            </a:r>
          </a:p>
          <a:p>
            <a:pPr marL="461963" indent="-223838" eaLnBrk="1" hangingPunct="1">
              <a:buFont typeface="Arial" pitchFamily="34" charset="0"/>
              <a:buChar char="•"/>
              <a:defRPr/>
            </a:pPr>
            <a:r>
              <a:rPr lang="en-US" sz="2000" dirty="0" smtClean="0">
                <a:latin typeface="+mn-lt"/>
              </a:rPr>
              <a:t>Wendy’s</a:t>
            </a:r>
          </a:p>
          <a:p>
            <a:pPr marL="238125" eaLnBrk="1" hangingPunct="1">
              <a:defRPr/>
            </a:pPr>
            <a:endParaRPr lang="en-US" sz="2000" dirty="0" smtClean="0">
              <a:latin typeface="+mn-lt"/>
            </a:endParaRPr>
          </a:p>
        </p:txBody>
      </p:sp>
      <p:sp>
        <p:nvSpPr>
          <p:cNvPr id="4" name="Rectangle 3"/>
          <p:cNvSpPr/>
          <p:nvPr/>
        </p:nvSpPr>
        <p:spPr>
          <a:xfrm>
            <a:off x="4011613" y="311150"/>
            <a:ext cx="5074146" cy="646331"/>
          </a:xfrm>
          <a:prstGeom prst="rect">
            <a:avLst/>
          </a:prstGeom>
        </p:spPr>
        <p:txBody>
          <a:bodyPr wrap="none">
            <a:spAutoFit/>
          </a:bodyPr>
          <a:lstStyle/>
          <a:p>
            <a:pPr>
              <a:defRPr/>
            </a:pPr>
            <a:r>
              <a:rPr lang="en-US" sz="3600" dirty="0" smtClean="0">
                <a:solidFill>
                  <a:schemeClr val="bg1">
                    <a:lumMod val="50000"/>
                  </a:schemeClr>
                </a:solidFill>
                <a:latin typeface="+mn-lt"/>
              </a:rPr>
              <a:t>Monopolistic Competition</a:t>
            </a:r>
            <a:endParaRPr lang="en-US" sz="3600" dirty="0">
              <a:solidFill>
                <a:schemeClr val="bg1">
                  <a:lumMod val="50000"/>
                </a:schemeClr>
              </a:solidFill>
              <a:latin typeface="+mn-lt"/>
            </a:endParaRPr>
          </a:p>
        </p:txBody>
      </p:sp>
      <p:sp>
        <p:nvSpPr>
          <p:cNvPr id="8" name="TextBox 7"/>
          <p:cNvSpPr txBox="1">
            <a:spLocks noChangeArrowheads="1"/>
          </p:cNvSpPr>
          <p:nvPr/>
        </p:nvSpPr>
        <p:spPr bwMode="auto">
          <a:xfrm>
            <a:off x="225631" y="1153527"/>
            <a:ext cx="477388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2800" dirty="0" smtClean="0">
                <a:latin typeface="+mn-lt"/>
              </a:rPr>
              <a:t>Example: Fast food hamburger</a:t>
            </a:r>
          </a:p>
        </p:txBody>
      </p:sp>
      <p:grpSp>
        <p:nvGrpSpPr>
          <p:cNvPr id="6" name="Group 5"/>
          <p:cNvGrpSpPr/>
          <p:nvPr/>
        </p:nvGrpSpPr>
        <p:grpSpPr>
          <a:xfrm>
            <a:off x="486289" y="1770370"/>
            <a:ext cx="2803184" cy="461807"/>
            <a:chOff x="486289" y="1770370"/>
            <a:chExt cx="2803184" cy="461807"/>
          </a:xfrm>
        </p:grpSpPr>
        <p:cxnSp>
          <p:nvCxnSpPr>
            <p:cNvPr id="11" name="Straight Connector 10"/>
            <p:cNvCxnSpPr/>
            <p:nvPr/>
          </p:nvCxnSpPr>
          <p:spPr>
            <a:xfrm>
              <a:off x="518232" y="2230202"/>
              <a:ext cx="2771241" cy="1975"/>
            </a:xfrm>
            <a:prstGeom prst="line">
              <a:avLst/>
            </a:prstGeom>
          </p:spPr>
          <p:style>
            <a:lnRef idx="1">
              <a:schemeClr val="accent1"/>
            </a:lnRef>
            <a:fillRef idx="0">
              <a:schemeClr val="accent1"/>
            </a:fillRef>
            <a:effectRef idx="0">
              <a:schemeClr val="accent1"/>
            </a:effectRef>
            <a:fontRef idx="minor">
              <a:schemeClr val="tx1"/>
            </a:fontRef>
          </p:style>
        </p:cxnSp>
        <p:sp>
          <p:nvSpPr>
            <p:cNvPr id="13" name="TextBox 12"/>
            <p:cNvSpPr txBox="1">
              <a:spLocks noChangeArrowheads="1"/>
            </p:cNvSpPr>
            <p:nvPr/>
          </p:nvSpPr>
          <p:spPr bwMode="auto">
            <a:xfrm>
              <a:off x="486289" y="1770370"/>
              <a:ext cx="274380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2400" dirty="0" smtClean="0">
                  <a:latin typeface="+mn-lt"/>
                </a:rPr>
                <a:t>Sales Outlets</a:t>
              </a:r>
            </a:p>
          </p:txBody>
        </p:sp>
      </p:grpSp>
      <p:sp>
        <p:nvSpPr>
          <p:cNvPr id="14" name="TextBox 13"/>
          <p:cNvSpPr txBox="1">
            <a:spLocks noChangeArrowheads="1"/>
          </p:cNvSpPr>
          <p:nvPr/>
        </p:nvSpPr>
        <p:spPr bwMode="auto">
          <a:xfrm>
            <a:off x="4743757" y="2001344"/>
            <a:ext cx="408624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2400" dirty="0" smtClean="0">
                <a:latin typeface="+mn-lt"/>
              </a:rPr>
              <a:t>Are hamburgers differentiated?</a:t>
            </a:r>
          </a:p>
        </p:txBody>
      </p:sp>
      <p:grpSp>
        <p:nvGrpSpPr>
          <p:cNvPr id="15" name="Group 14"/>
          <p:cNvGrpSpPr/>
          <p:nvPr/>
        </p:nvGrpSpPr>
        <p:grpSpPr>
          <a:xfrm>
            <a:off x="2398816" y="2351314"/>
            <a:ext cx="2344941" cy="2054431"/>
            <a:chOff x="2398816" y="2351314"/>
            <a:chExt cx="2344941" cy="2054431"/>
          </a:xfrm>
        </p:grpSpPr>
        <p:sp>
          <p:nvSpPr>
            <p:cNvPr id="2" name="Right Brace 1"/>
            <p:cNvSpPr/>
            <p:nvPr/>
          </p:nvSpPr>
          <p:spPr>
            <a:xfrm>
              <a:off x="2398816" y="2351314"/>
              <a:ext cx="332509" cy="205443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TextBox 2"/>
            <p:cNvSpPr txBox="1"/>
            <p:nvPr/>
          </p:nvSpPr>
          <p:spPr>
            <a:xfrm>
              <a:off x="2814452" y="3111338"/>
              <a:ext cx="1929305" cy="646331"/>
            </a:xfrm>
            <a:prstGeom prst="rect">
              <a:avLst/>
            </a:prstGeom>
            <a:noFill/>
          </p:spPr>
          <p:txBody>
            <a:bodyPr wrap="square" rtlCol="0">
              <a:spAutoFit/>
            </a:bodyPr>
            <a:lstStyle/>
            <a:p>
              <a:r>
                <a:rPr lang="en-US" dirty="0" smtClean="0"/>
                <a:t>Only represents half the market</a:t>
              </a:r>
              <a:endParaRPr lang="en-US" dirty="0"/>
            </a:p>
          </p:txBody>
        </p:sp>
      </p:grpSp>
      <p:sp>
        <p:nvSpPr>
          <p:cNvPr id="16" name="TextBox 15"/>
          <p:cNvSpPr txBox="1">
            <a:spLocks noChangeArrowheads="1"/>
          </p:cNvSpPr>
          <p:nvPr/>
        </p:nvSpPr>
        <p:spPr bwMode="auto">
          <a:xfrm>
            <a:off x="516256" y="4379577"/>
            <a:ext cx="310571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461963" indent="-223838" eaLnBrk="1" hangingPunct="1">
              <a:buFont typeface="Arial" pitchFamily="34" charset="0"/>
              <a:buChar char="•"/>
              <a:defRPr/>
            </a:pPr>
            <a:r>
              <a:rPr lang="en-US" sz="2000" b="1" dirty="0" smtClean="0">
                <a:latin typeface="+mn-lt"/>
              </a:rPr>
              <a:t>Mom and Pops </a:t>
            </a:r>
            <a:r>
              <a:rPr lang="en-US" sz="2000" dirty="0" smtClean="0">
                <a:latin typeface="+mn-lt"/>
              </a:rPr>
              <a:t>make up the other half</a:t>
            </a:r>
          </a:p>
        </p:txBody>
      </p:sp>
      <p:grpSp>
        <p:nvGrpSpPr>
          <p:cNvPr id="26" name="Group 25"/>
          <p:cNvGrpSpPr/>
          <p:nvPr/>
        </p:nvGrpSpPr>
        <p:grpSpPr>
          <a:xfrm>
            <a:off x="5063643" y="2634594"/>
            <a:ext cx="1562788" cy="4128757"/>
            <a:chOff x="5063643" y="2634594"/>
            <a:chExt cx="1562788" cy="4128757"/>
          </a:xfrm>
        </p:grpSpPr>
        <p:pic>
          <p:nvPicPr>
            <p:cNvPr id="17" name="Picture 1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12716" y="2634594"/>
              <a:ext cx="1317383" cy="1008807"/>
            </a:xfrm>
            <a:prstGeom prst="rect">
              <a:avLst/>
            </a:prstGeom>
          </p:spPr>
        </p:pic>
        <p:pic>
          <p:nvPicPr>
            <p:cNvPr id="19" name="Picture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60774" y="4409459"/>
              <a:ext cx="1183372" cy="1097032"/>
            </a:xfrm>
            <a:prstGeom prst="rect">
              <a:avLst/>
            </a:prstGeom>
          </p:spPr>
        </p:pic>
        <p:pic>
          <p:nvPicPr>
            <p:cNvPr id="18" name="Picture 1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63643" y="3509450"/>
              <a:ext cx="1402024" cy="1160296"/>
            </a:xfrm>
            <a:prstGeom prst="rect">
              <a:avLst/>
            </a:prstGeom>
          </p:spPr>
        </p:pic>
        <p:pic>
          <p:nvPicPr>
            <p:cNvPr id="20" name="Picture 1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30144" y="5440222"/>
              <a:ext cx="1496287" cy="1323129"/>
            </a:xfrm>
            <a:prstGeom prst="rect">
              <a:avLst/>
            </a:prstGeom>
          </p:spPr>
        </p:pic>
      </p:grpSp>
      <p:pic>
        <p:nvPicPr>
          <p:cNvPr id="21" name="Picture 2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455376" y="2767029"/>
            <a:ext cx="857803" cy="743935"/>
          </a:xfrm>
          <a:prstGeom prst="rect">
            <a:avLst/>
          </a:prstGeom>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501547" y="3706866"/>
            <a:ext cx="765463" cy="765463"/>
          </a:xfrm>
          <a:prstGeom prst="rect">
            <a:avLst/>
          </a:prstGeom>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580827" y="4709559"/>
            <a:ext cx="802657" cy="687048"/>
          </a:xfrm>
          <a:prstGeom prst="rect">
            <a:avLst/>
          </a:prstGeom>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349614" y="5707912"/>
            <a:ext cx="1307399" cy="664732"/>
          </a:xfrm>
          <a:prstGeom prst="rect">
            <a:avLst/>
          </a:prstGeom>
        </p:spPr>
      </p:pic>
      <p:sp>
        <p:nvSpPr>
          <p:cNvPr id="27" name="TextBox 26"/>
          <p:cNvSpPr txBox="1"/>
          <p:nvPr/>
        </p:nvSpPr>
        <p:spPr>
          <a:xfrm>
            <a:off x="225631" y="5396607"/>
            <a:ext cx="3785982" cy="1200329"/>
          </a:xfrm>
          <a:prstGeom prst="rect">
            <a:avLst/>
          </a:prstGeom>
          <a:noFill/>
        </p:spPr>
        <p:txBody>
          <a:bodyPr wrap="square" rtlCol="0">
            <a:spAutoFit/>
          </a:bodyPr>
          <a:lstStyle/>
          <a:p>
            <a:r>
              <a:rPr lang="en-US" dirty="0" smtClean="0"/>
              <a:t>Again, in Monopolistic Competition product differentiation is critical otherwise firms have no control over price</a:t>
            </a:r>
            <a:endParaRPr lang="en-US" dirty="0"/>
          </a:p>
        </p:txBody>
      </p:sp>
    </p:spTree>
    <p:extLst>
      <p:ext uri="{BB962C8B-B14F-4D97-AF65-F5344CB8AC3E}">
        <p14:creationId xmlns:p14="http://schemas.microsoft.com/office/powerpoint/2010/main" val="1940548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4" grpId="0"/>
      <p:bldP spid="16" grpId="0"/>
      <p:bldP spid="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bwMode="auto">
          <a:xfrm>
            <a:off x="4497787" y="235795"/>
            <a:ext cx="3589297" cy="53340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a:solidFill>
                  <a:schemeClr val="bg1">
                    <a:lumMod val="50000"/>
                  </a:schemeClr>
                </a:solidFill>
                <a:latin typeface="+mn-lt"/>
              </a:rPr>
              <a:t>S</a:t>
            </a:r>
            <a:r>
              <a:rPr lang="en-US" sz="4000" dirty="0" smtClean="0">
                <a:solidFill>
                  <a:schemeClr val="bg1">
                    <a:lumMod val="50000"/>
                  </a:schemeClr>
                </a:solidFill>
                <a:latin typeface="+mn-lt"/>
              </a:rPr>
              <a:t>hort </a:t>
            </a:r>
            <a:r>
              <a:rPr lang="en-US" sz="4000" dirty="0">
                <a:solidFill>
                  <a:schemeClr val="bg1">
                    <a:lumMod val="50000"/>
                  </a:schemeClr>
                </a:solidFill>
                <a:latin typeface="+mn-lt"/>
              </a:rPr>
              <a:t>R</a:t>
            </a:r>
            <a:r>
              <a:rPr lang="en-US" sz="4000" dirty="0" smtClean="0">
                <a:solidFill>
                  <a:schemeClr val="bg1">
                    <a:lumMod val="50000"/>
                  </a:schemeClr>
                </a:solidFill>
                <a:latin typeface="+mn-lt"/>
              </a:rPr>
              <a:t>un</a:t>
            </a:r>
          </a:p>
        </p:txBody>
      </p:sp>
      <p:grpSp>
        <p:nvGrpSpPr>
          <p:cNvPr id="2" name="Group 4"/>
          <p:cNvGrpSpPr>
            <a:grpSpLocks/>
          </p:cNvGrpSpPr>
          <p:nvPr/>
        </p:nvGrpSpPr>
        <p:grpSpPr bwMode="auto">
          <a:xfrm>
            <a:off x="-44450" y="1673225"/>
            <a:ext cx="4189413" cy="3173413"/>
            <a:chOff x="1191160" y="1482435"/>
            <a:chExt cx="4187957" cy="3173485"/>
          </a:xfrm>
        </p:grpSpPr>
        <p:sp>
          <p:nvSpPr>
            <p:cNvPr id="6" name="Rectangle 5"/>
            <p:cNvSpPr/>
            <p:nvPr/>
          </p:nvSpPr>
          <p:spPr>
            <a:xfrm>
              <a:off x="1829113" y="1638014"/>
              <a:ext cx="3550004" cy="300520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dirty="0"/>
            </a:p>
          </p:txBody>
        </p:sp>
        <p:grpSp>
          <p:nvGrpSpPr>
            <p:cNvPr id="25675" name="Group 16"/>
            <p:cNvGrpSpPr>
              <a:grpSpLocks/>
            </p:cNvGrpSpPr>
            <p:nvPr/>
          </p:nvGrpSpPr>
          <p:grpSpPr bwMode="auto">
            <a:xfrm>
              <a:off x="1191160" y="1482435"/>
              <a:ext cx="651140" cy="3173485"/>
              <a:chOff x="1191160" y="1482435"/>
              <a:chExt cx="651140" cy="3173485"/>
            </a:xfrm>
          </p:grpSpPr>
          <p:cxnSp>
            <p:nvCxnSpPr>
              <p:cNvPr id="8" name="Straight Connector 7"/>
              <p:cNvCxnSpPr/>
              <p:nvPr/>
            </p:nvCxnSpPr>
            <p:spPr>
              <a:xfrm rot="5400000">
                <a:off x="290001" y="3129504"/>
                <a:ext cx="305283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5677" name="TextBox 8"/>
              <p:cNvSpPr txBox="1">
                <a:spLocks noChangeArrowheads="1"/>
              </p:cNvSpPr>
              <p:nvPr/>
            </p:nvSpPr>
            <p:spPr bwMode="auto">
              <a:xfrm>
                <a:off x="1191160" y="1482435"/>
                <a:ext cx="65114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a:t>Price</a:t>
                </a:r>
              </a:p>
            </p:txBody>
          </p:sp>
        </p:grpSp>
      </p:grpSp>
      <p:sp>
        <p:nvSpPr>
          <p:cNvPr id="10" name="TextBox 9"/>
          <p:cNvSpPr txBox="1">
            <a:spLocks noChangeArrowheads="1"/>
          </p:cNvSpPr>
          <p:nvPr/>
        </p:nvSpPr>
        <p:spPr bwMode="auto">
          <a:xfrm>
            <a:off x="177800" y="5437813"/>
            <a:ext cx="8716963"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1600" dirty="0" smtClean="0">
                <a:latin typeface="+mn-lt"/>
              </a:rPr>
              <a:t>Monopolistic competitors maximize profit by producing the quantity at which marginal revenue equals marginal cost. </a:t>
            </a:r>
          </a:p>
          <a:p>
            <a:pPr marL="225425" indent="-119063" eaLnBrk="1" hangingPunct="1">
              <a:buFont typeface="Arial" pitchFamily="34" charset="0"/>
              <a:buChar char="•"/>
              <a:defRPr/>
            </a:pPr>
            <a:r>
              <a:rPr lang="en-US" sz="1600" dirty="0" smtClean="0">
                <a:latin typeface="+mn-lt"/>
              </a:rPr>
              <a:t>The firm to the left makes a profit because, at this quantity, price is above average total cost. </a:t>
            </a:r>
          </a:p>
          <a:p>
            <a:pPr marL="225425" indent="-119063" eaLnBrk="1" hangingPunct="1">
              <a:buFont typeface="Arial" pitchFamily="34" charset="0"/>
              <a:buChar char="•"/>
              <a:defRPr/>
            </a:pPr>
            <a:r>
              <a:rPr lang="en-US" sz="1600" dirty="0" smtClean="0">
                <a:latin typeface="+mn-lt"/>
              </a:rPr>
              <a:t>The firm to the right  makes losses because, at this quantity, price is less than average total cost.</a:t>
            </a:r>
          </a:p>
        </p:txBody>
      </p:sp>
      <p:grpSp>
        <p:nvGrpSpPr>
          <p:cNvPr id="5" name="Group 10"/>
          <p:cNvGrpSpPr>
            <a:grpSpLocks/>
          </p:cNvGrpSpPr>
          <p:nvPr/>
        </p:nvGrpSpPr>
        <p:grpSpPr bwMode="auto">
          <a:xfrm>
            <a:off x="438150" y="4833938"/>
            <a:ext cx="3752850" cy="371475"/>
            <a:chOff x="1672441" y="4643337"/>
            <a:chExt cx="3752220" cy="372122"/>
          </a:xfrm>
        </p:grpSpPr>
        <p:cxnSp>
          <p:nvCxnSpPr>
            <p:cNvPr id="12" name="Straight Connector 11"/>
            <p:cNvCxnSpPr/>
            <p:nvPr/>
          </p:nvCxnSpPr>
          <p:spPr>
            <a:xfrm flipV="1">
              <a:off x="1816880" y="4643337"/>
              <a:ext cx="3561752" cy="1113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5672" name="TextBox 12"/>
            <p:cNvSpPr txBox="1">
              <a:spLocks noChangeArrowheads="1"/>
            </p:cNvSpPr>
            <p:nvPr/>
          </p:nvSpPr>
          <p:spPr bwMode="auto">
            <a:xfrm>
              <a:off x="4417656" y="4676905"/>
              <a:ext cx="100700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Quantity </a:t>
              </a:r>
            </a:p>
          </p:txBody>
        </p:sp>
        <p:sp>
          <p:nvSpPr>
            <p:cNvPr id="25673" name="TextBox 13"/>
            <p:cNvSpPr txBox="1">
              <a:spLocks noChangeArrowheads="1"/>
            </p:cNvSpPr>
            <p:nvPr/>
          </p:nvSpPr>
          <p:spPr bwMode="auto">
            <a:xfrm>
              <a:off x="1672441" y="4665028"/>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grpSp>
      <p:sp>
        <p:nvSpPr>
          <p:cNvPr id="15" name="TextBox 14"/>
          <p:cNvSpPr txBox="1">
            <a:spLocks noChangeArrowheads="1"/>
          </p:cNvSpPr>
          <p:nvPr/>
        </p:nvSpPr>
        <p:spPr bwMode="auto">
          <a:xfrm>
            <a:off x="1103624" y="1197225"/>
            <a:ext cx="29686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dirty="0" smtClean="0">
                <a:latin typeface="+mn-lt"/>
              </a:rPr>
              <a:t>Firm </a:t>
            </a:r>
            <a:r>
              <a:rPr lang="en-US" sz="2400" dirty="0">
                <a:latin typeface="+mn-lt"/>
              </a:rPr>
              <a:t>makes profit</a:t>
            </a:r>
          </a:p>
        </p:txBody>
      </p:sp>
      <p:grpSp>
        <p:nvGrpSpPr>
          <p:cNvPr id="7" name="Group 53"/>
          <p:cNvGrpSpPr>
            <a:grpSpLocks/>
          </p:cNvGrpSpPr>
          <p:nvPr/>
        </p:nvGrpSpPr>
        <p:grpSpPr bwMode="auto">
          <a:xfrm>
            <a:off x="617538" y="2806700"/>
            <a:ext cx="1354137" cy="949325"/>
            <a:chOff x="664237" y="3042097"/>
            <a:chExt cx="1353856" cy="949887"/>
          </a:xfrm>
        </p:grpSpPr>
        <p:grpSp>
          <p:nvGrpSpPr>
            <p:cNvPr id="25667" name="Group 21"/>
            <p:cNvGrpSpPr>
              <a:grpSpLocks/>
            </p:cNvGrpSpPr>
            <p:nvPr/>
          </p:nvGrpSpPr>
          <p:grpSpPr bwMode="auto">
            <a:xfrm>
              <a:off x="802137" y="3420660"/>
              <a:ext cx="700643" cy="571324"/>
              <a:chOff x="1479012" y="3420660"/>
              <a:chExt cx="700643" cy="571324"/>
            </a:xfrm>
          </p:grpSpPr>
          <p:sp>
            <p:nvSpPr>
              <p:cNvPr id="25669" name="TextBox 22"/>
              <p:cNvSpPr txBox="1">
                <a:spLocks noChangeArrowheads="1"/>
              </p:cNvSpPr>
              <p:nvPr/>
            </p:nvSpPr>
            <p:spPr bwMode="auto">
              <a:xfrm>
                <a:off x="1479012" y="3653430"/>
                <a:ext cx="70064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Profit </a:t>
                </a:r>
              </a:p>
            </p:txBody>
          </p:sp>
          <p:cxnSp>
            <p:nvCxnSpPr>
              <p:cNvPr id="20" name="Straight Connector 19"/>
              <p:cNvCxnSpPr/>
              <p:nvPr/>
            </p:nvCxnSpPr>
            <p:spPr>
              <a:xfrm rot="5400000">
                <a:off x="1676692" y="3546432"/>
                <a:ext cx="266858" cy="14285"/>
              </a:xfrm>
              <a:prstGeom prst="line">
                <a:avLst/>
              </a:prstGeom>
              <a:ln>
                <a:solidFill>
                  <a:srgbClr val="800080"/>
                </a:solidFill>
              </a:ln>
            </p:spPr>
            <p:style>
              <a:lnRef idx="1">
                <a:schemeClr val="accent1"/>
              </a:lnRef>
              <a:fillRef idx="0">
                <a:schemeClr val="accent1"/>
              </a:fillRef>
              <a:effectRef idx="0">
                <a:schemeClr val="accent1"/>
              </a:effectRef>
              <a:fontRef idx="minor">
                <a:schemeClr val="tx1"/>
              </a:fontRef>
            </p:style>
          </p:cxnSp>
        </p:grpSp>
        <p:sp>
          <p:nvSpPr>
            <p:cNvPr id="18" name="Rectangle 17"/>
            <p:cNvSpPr/>
            <p:nvPr/>
          </p:nvSpPr>
          <p:spPr>
            <a:xfrm>
              <a:off x="664237" y="3042097"/>
              <a:ext cx="1353856" cy="393933"/>
            </a:xfrm>
            <a:prstGeom prst="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a:p>
          </p:txBody>
        </p:sp>
      </p:grpSp>
      <p:grpSp>
        <p:nvGrpSpPr>
          <p:cNvPr id="11" name="Group 20"/>
          <p:cNvGrpSpPr>
            <a:grpSpLocks/>
          </p:cNvGrpSpPr>
          <p:nvPr/>
        </p:nvGrpSpPr>
        <p:grpSpPr bwMode="auto">
          <a:xfrm>
            <a:off x="819149" y="1979170"/>
            <a:ext cx="3168650" cy="2382837"/>
            <a:chOff x="1058890" y="1312255"/>
            <a:chExt cx="3169656" cy="2382949"/>
          </a:xfrm>
        </p:grpSpPr>
        <p:cxnSp>
          <p:nvCxnSpPr>
            <p:cNvPr id="22" name="Straight Connector 21"/>
            <p:cNvCxnSpPr/>
            <p:nvPr/>
          </p:nvCxnSpPr>
          <p:spPr>
            <a:xfrm flipV="1">
              <a:off x="1058890" y="1675809"/>
              <a:ext cx="2885404" cy="201939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25666" name="TextBox 18"/>
            <p:cNvSpPr txBox="1">
              <a:spLocks noChangeArrowheads="1"/>
            </p:cNvSpPr>
            <p:nvPr/>
          </p:nvSpPr>
          <p:spPr bwMode="auto">
            <a:xfrm>
              <a:off x="3724882" y="1312255"/>
              <a:ext cx="50366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MC</a:t>
              </a:r>
            </a:p>
          </p:txBody>
        </p:sp>
      </p:grpSp>
      <p:grpSp>
        <p:nvGrpSpPr>
          <p:cNvPr id="13" name="Group 14"/>
          <p:cNvGrpSpPr>
            <a:grpSpLocks/>
          </p:cNvGrpSpPr>
          <p:nvPr/>
        </p:nvGrpSpPr>
        <p:grpSpPr bwMode="auto">
          <a:xfrm>
            <a:off x="1317625" y="2374900"/>
            <a:ext cx="2779713" cy="1349375"/>
            <a:chOff x="1893909" y="2446318"/>
            <a:chExt cx="3237124" cy="1348458"/>
          </a:xfrm>
        </p:grpSpPr>
        <p:sp>
          <p:nvSpPr>
            <p:cNvPr id="25" name="Freeform 24"/>
            <p:cNvSpPr/>
            <p:nvPr/>
          </p:nvSpPr>
          <p:spPr>
            <a:xfrm>
              <a:off x="1893909" y="2446318"/>
              <a:ext cx="2656623" cy="1348458"/>
            </a:xfrm>
            <a:custGeom>
              <a:avLst/>
              <a:gdLst>
                <a:gd name="connsiteX0" fmla="*/ 0 w 4488873"/>
                <a:gd name="connsiteY0" fmla="*/ 0 h 1021278"/>
                <a:gd name="connsiteX1" fmla="*/ 4488873 w 4488873"/>
                <a:gd name="connsiteY1" fmla="*/ 1021278 h 1021278"/>
                <a:gd name="connsiteX0" fmla="*/ 0 w 4488873"/>
                <a:gd name="connsiteY0" fmla="*/ 0 h 1717964"/>
                <a:gd name="connsiteX1" fmla="*/ 4488873 w 4488873"/>
                <a:gd name="connsiteY1" fmla="*/ 1021278 h 1717964"/>
                <a:gd name="connsiteX0" fmla="*/ 0 w 4488873"/>
                <a:gd name="connsiteY0" fmla="*/ 0 h 1785258"/>
                <a:gd name="connsiteX1" fmla="*/ 4488873 w 4488873"/>
                <a:gd name="connsiteY1" fmla="*/ 1021278 h 1785258"/>
                <a:gd name="connsiteX0" fmla="*/ 0 w 4987636"/>
                <a:gd name="connsiteY0" fmla="*/ 0 h 1717964"/>
                <a:gd name="connsiteX1" fmla="*/ 4987636 w 4987636"/>
                <a:gd name="connsiteY1" fmla="*/ 665018 h 1717964"/>
                <a:gd name="connsiteX0" fmla="*/ 0 w 4987636"/>
                <a:gd name="connsiteY0" fmla="*/ 0 h 1868385"/>
                <a:gd name="connsiteX1" fmla="*/ 4987636 w 4987636"/>
                <a:gd name="connsiteY1" fmla="*/ 665018 h 1868385"/>
                <a:gd name="connsiteX0" fmla="*/ 0 w 4987636"/>
                <a:gd name="connsiteY0" fmla="*/ 0 h 1868385"/>
                <a:gd name="connsiteX1" fmla="*/ 4987636 w 4987636"/>
                <a:gd name="connsiteY1" fmla="*/ 665018 h 1868385"/>
                <a:gd name="connsiteX0" fmla="*/ 0 w 4987636"/>
                <a:gd name="connsiteY0" fmla="*/ 0 h 1717964"/>
                <a:gd name="connsiteX1" fmla="*/ 4987636 w 4987636"/>
                <a:gd name="connsiteY1" fmla="*/ 665018 h 1717964"/>
                <a:gd name="connsiteX0" fmla="*/ 0 w 4987636"/>
                <a:gd name="connsiteY0" fmla="*/ 0 h 1785258"/>
                <a:gd name="connsiteX1" fmla="*/ 4987636 w 4987636"/>
                <a:gd name="connsiteY1" fmla="*/ 665018 h 1785258"/>
                <a:gd name="connsiteX0" fmla="*/ 0 w 6037450"/>
                <a:gd name="connsiteY0" fmla="*/ 45818 h 1763783"/>
                <a:gd name="connsiteX1" fmla="*/ 6037450 w 6037450"/>
                <a:gd name="connsiteY1" fmla="*/ 0 h 1763783"/>
                <a:gd name="connsiteX0" fmla="*/ 0 w 6037450"/>
                <a:gd name="connsiteY0" fmla="*/ 45818 h 1763782"/>
                <a:gd name="connsiteX1" fmla="*/ 6037450 w 6037450"/>
                <a:gd name="connsiteY1" fmla="*/ 0 h 1763782"/>
                <a:gd name="connsiteX0" fmla="*/ 0 w 5520069"/>
                <a:gd name="connsiteY0" fmla="*/ 0 h 1717964"/>
                <a:gd name="connsiteX1" fmla="*/ 5520069 w 5520069"/>
                <a:gd name="connsiteY1" fmla="*/ 317163 h 1717964"/>
                <a:gd name="connsiteX0" fmla="*/ 0 w 5520069"/>
                <a:gd name="connsiteY0" fmla="*/ 0 h 1717964"/>
                <a:gd name="connsiteX1" fmla="*/ 5520069 w 5520069"/>
                <a:gd name="connsiteY1" fmla="*/ 317163 h 1717964"/>
              </a:gdLst>
              <a:ahLst/>
              <a:cxnLst>
                <a:cxn ang="0">
                  <a:pos x="connsiteX0" y="connsiteY0"/>
                </a:cxn>
                <a:cxn ang="0">
                  <a:pos x="connsiteX1" y="connsiteY1"/>
                </a:cxn>
              </a:cxnLst>
              <a:rect l="l" t="t" r="r" b="b"/>
              <a:pathLst>
                <a:path w="5520069" h="1717964">
                  <a:moveTo>
                    <a:pt x="0" y="0"/>
                  </a:moveTo>
                  <a:cubicBezTo>
                    <a:pt x="1009402" y="1717964"/>
                    <a:pt x="3873527" y="1331534"/>
                    <a:pt x="5520069" y="317163"/>
                  </a:cubicBezTo>
                </a:path>
              </a:pathLst>
            </a:custGeom>
            <a:ln w="38100">
              <a:solidFill>
                <a:srgbClr val="000099"/>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sp>
          <p:nvSpPr>
            <p:cNvPr id="25664" name="TextBox 29"/>
            <p:cNvSpPr txBox="1">
              <a:spLocks noChangeArrowheads="1"/>
            </p:cNvSpPr>
            <p:nvPr/>
          </p:nvSpPr>
          <p:spPr bwMode="auto">
            <a:xfrm>
              <a:off x="4552861" y="2549273"/>
              <a:ext cx="57817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ATC</a:t>
              </a:r>
            </a:p>
          </p:txBody>
        </p:sp>
      </p:grpSp>
      <p:grpSp>
        <p:nvGrpSpPr>
          <p:cNvPr id="14" name="Group 43"/>
          <p:cNvGrpSpPr>
            <a:grpSpLocks/>
          </p:cNvGrpSpPr>
          <p:nvPr/>
        </p:nvGrpSpPr>
        <p:grpSpPr bwMode="auto">
          <a:xfrm>
            <a:off x="1777370" y="2790825"/>
            <a:ext cx="425116" cy="2404839"/>
            <a:chOff x="2988869" y="2814059"/>
            <a:chExt cx="425353" cy="2405291"/>
          </a:xfrm>
        </p:grpSpPr>
        <p:sp>
          <p:nvSpPr>
            <p:cNvPr id="25661" name="TextBox 44"/>
            <p:cNvSpPr txBox="1">
              <a:spLocks noChangeArrowheads="1"/>
            </p:cNvSpPr>
            <p:nvPr/>
          </p:nvSpPr>
          <p:spPr bwMode="auto">
            <a:xfrm>
              <a:off x="2988869" y="4880732"/>
              <a:ext cx="425353" cy="338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smtClean="0"/>
                <a:t>Q*</a:t>
              </a:r>
              <a:endParaRPr lang="en-US" sz="1600" dirty="0"/>
            </a:p>
          </p:txBody>
        </p:sp>
        <p:cxnSp>
          <p:nvCxnSpPr>
            <p:cNvPr id="36" name="Straight Connector 35"/>
            <p:cNvCxnSpPr/>
            <p:nvPr/>
          </p:nvCxnSpPr>
          <p:spPr>
            <a:xfrm rot="16200000" flipH="1">
              <a:off x="2181384" y="3827073"/>
              <a:ext cx="2032382" cy="6354"/>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6" name="Group 40"/>
          <p:cNvGrpSpPr>
            <a:grpSpLocks/>
          </p:cNvGrpSpPr>
          <p:nvPr/>
        </p:nvGrpSpPr>
        <p:grpSpPr bwMode="auto">
          <a:xfrm>
            <a:off x="23813" y="3024188"/>
            <a:ext cx="1957387" cy="339725"/>
            <a:chOff x="1270635" y="2972788"/>
            <a:chExt cx="1956213" cy="338554"/>
          </a:xfrm>
        </p:grpSpPr>
        <p:cxnSp>
          <p:nvCxnSpPr>
            <p:cNvPr id="38" name="Straight Connector 37"/>
            <p:cNvCxnSpPr/>
            <p:nvPr/>
          </p:nvCxnSpPr>
          <p:spPr>
            <a:xfrm flipV="1">
              <a:off x="1830686" y="3167377"/>
              <a:ext cx="1396162" cy="4747"/>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660" name="TextBox 42"/>
            <p:cNvSpPr txBox="1">
              <a:spLocks noChangeArrowheads="1"/>
            </p:cNvSpPr>
            <p:nvPr/>
          </p:nvSpPr>
          <p:spPr bwMode="auto">
            <a:xfrm>
              <a:off x="1270635" y="2972788"/>
              <a:ext cx="57817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ATC</a:t>
              </a:r>
              <a:endParaRPr lang="en-US" sz="1600" baseline="-25000"/>
            </a:p>
          </p:txBody>
        </p:sp>
      </p:grpSp>
      <p:sp>
        <p:nvSpPr>
          <p:cNvPr id="49" name="TextBox 48"/>
          <p:cNvSpPr txBox="1">
            <a:spLocks noChangeArrowheads="1"/>
          </p:cNvSpPr>
          <p:nvPr/>
        </p:nvSpPr>
        <p:spPr bwMode="auto">
          <a:xfrm>
            <a:off x="5797550" y="1206750"/>
            <a:ext cx="24320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dirty="0" smtClean="0">
                <a:latin typeface="+mn-lt"/>
              </a:rPr>
              <a:t>Firm </a:t>
            </a:r>
            <a:r>
              <a:rPr lang="en-US" sz="2400" dirty="0">
                <a:latin typeface="+mn-lt"/>
              </a:rPr>
              <a:t>makes losses</a:t>
            </a:r>
          </a:p>
        </p:txBody>
      </p:sp>
      <p:grpSp>
        <p:nvGrpSpPr>
          <p:cNvPr id="17" name="Group 31"/>
          <p:cNvGrpSpPr>
            <a:grpSpLocks/>
          </p:cNvGrpSpPr>
          <p:nvPr/>
        </p:nvGrpSpPr>
        <p:grpSpPr bwMode="auto">
          <a:xfrm>
            <a:off x="819150" y="2351088"/>
            <a:ext cx="2409825" cy="2287587"/>
            <a:chOff x="2293141" y="1704126"/>
            <a:chExt cx="2410447" cy="2286059"/>
          </a:xfrm>
        </p:grpSpPr>
        <p:cxnSp>
          <p:nvCxnSpPr>
            <p:cNvPr id="75" name="Straight Connector 74"/>
            <p:cNvCxnSpPr/>
            <p:nvPr/>
          </p:nvCxnSpPr>
          <p:spPr>
            <a:xfrm rot="16200000" flipH="1">
              <a:off x="2270235" y="1727032"/>
              <a:ext cx="1970358" cy="192454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25658" name="TextBox 81"/>
            <p:cNvSpPr txBox="1">
              <a:spLocks noChangeArrowheads="1"/>
            </p:cNvSpPr>
            <p:nvPr/>
          </p:nvSpPr>
          <p:spPr bwMode="auto">
            <a:xfrm>
              <a:off x="4199883" y="3651683"/>
              <a:ext cx="503705" cy="3385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MR</a:t>
              </a:r>
            </a:p>
          </p:txBody>
        </p:sp>
      </p:grpSp>
      <p:grpSp>
        <p:nvGrpSpPr>
          <p:cNvPr id="19" name="Group 31"/>
          <p:cNvGrpSpPr>
            <a:grpSpLocks/>
          </p:cNvGrpSpPr>
          <p:nvPr/>
        </p:nvGrpSpPr>
        <p:grpSpPr bwMode="auto">
          <a:xfrm>
            <a:off x="771525" y="2268538"/>
            <a:ext cx="3387725" cy="1552575"/>
            <a:chOff x="1435910" y="1963280"/>
            <a:chExt cx="3389098" cy="1552060"/>
          </a:xfrm>
        </p:grpSpPr>
        <p:cxnSp>
          <p:nvCxnSpPr>
            <p:cNvPr id="78" name="Straight Connector 77"/>
            <p:cNvCxnSpPr/>
            <p:nvPr/>
          </p:nvCxnSpPr>
          <p:spPr>
            <a:xfrm>
              <a:off x="1435910" y="1963280"/>
              <a:ext cx="2791956" cy="1223556"/>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25656" name="TextBox 81"/>
            <p:cNvSpPr txBox="1">
              <a:spLocks noChangeArrowheads="1"/>
            </p:cNvSpPr>
            <p:nvPr/>
          </p:nvSpPr>
          <p:spPr bwMode="auto">
            <a:xfrm>
              <a:off x="3807992" y="3176871"/>
              <a:ext cx="1017016" cy="338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Demand </a:t>
              </a:r>
            </a:p>
          </p:txBody>
        </p:sp>
      </p:grpSp>
      <p:grpSp>
        <p:nvGrpSpPr>
          <p:cNvPr id="21" name="Group 40"/>
          <p:cNvGrpSpPr>
            <a:grpSpLocks/>
          </p:cNvGrpSpPr>
          <p:nvPr/>
        </p:nvGrpSpPr>
        <p:grpSpPr bwMode="auto">
          <a:xfrm>
            <a:off x="-28575" y="2611375"/>
            <a:ext cx="2011363" cy="339725"/>
            <a:chOff x="1199405" y="2996374"/>
            <a:chExt cx="2010634" cy="337387"/>
          </a:xfrm>
        </p:grpSpPr>
        <p:cxnSp>
          <p:nvCxnSpPr>
            <p:cNvPr id="81" name="Straight Connector 80"/>
            <p:cNvCxnSpPr/>
            <p:nvPr/>
          </p:nvCxnSpPr>
          <p:spPr>
            <a:xfrm>
              <a:off x="1831001" y="3171436"/>
              <a:ext cx="1379038" cy="3153"/>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654" name="TextBox 42"/>
            <p:cNvSpPr txBox="1">
              <a:spLocks noChangeArrowheads="1"/>
            </p:cNvSpPr>
            <p:nvPr/>
          </p:nvSpPr>
          <p:spPr bwMode="auto">
            <a:xfrm>
              <a:off x="1199405" y="2996374"/>
              <a:ext cx="650939" cy="33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Price</a:t>
              </a:r>
              <a:endParaRPr lang="en-US" sz="1600" baseline="-25000" dirty="0"/>
            </a:p>
          </p:txBody>
        </p:sp>
      </p:grpSp>
      <p:sp>
        <p:nvSpPr>
          <p:cNvPr id="86" name="Freeform 183"/>
          <p:cNvSpPr>
            <a:spLocks/>
          </p:cNvSpPr>
          <p:nvPr/>
        </p:nvSpPr>
        <p:spPr bwMode="auto">
          <a:xfrm>
            <a:off x="1940240" y="3502852"/>
            <a:ext cx="91440" cy="91440"/>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23" name="Group 94"/>
          <p:cNvGrpSpPr>
            <a:grpSpLocks/>
          </p:cNvGrpSpPr>
          <p:nvPr/>
        </p:nvGrpSpPr>
        <p:grpSpPr bwMode="auto">
          <a:xfrm>
            <a:off x="4573588" y="1671638"/>
            <a:ext cx="4187825" cy="3173412"/>
            <a:chOff x="1191160" y="1482435"/>
            <a:chExt cx="4187957" cy="3173485"/>
          </a:xfrm>
        </p:grpSpPr>
        <p:sp>
          <p:nvSpPr>
            <p:cNvPr id="96" name="Rectangle 95"/>
            <p:cNvSpPr/>
            <p:nvPr/>
          </p:nvSpPr>
          <p:spPr>
            <a:xfrm>
              <a:off x="1829355" y="1638014"/>
              <a:ext cx="3549762" cy="300520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dirty="0"/>
            </a:p>
          </p:txBody>
        </p:sp>
        <p:grpSp>
          <p:nvGrpSpPr>
            <p:cNvPr id="25650" name="Group 16"/>
            <p:cNvGrpSpPr>
              <a:grpSpLocks/>
            </p:cNvGrpSpPr>
            <p:nvPr/>
          </p:nvGrpSpPr>
          <p:grpSpPr bwMode="auto">
            <a:xfrm>
              <a:off x="1191160" y="1482435"/>
              <a:ext cx="651140" cy="3173485"/>
              <a:chOff x="1191160" y="1482435"/>
              <a:chExt cx="651140" cy="3173485"/>
            </a:xfrm>
          </p:grpSpPr>
          <p:cxnSp>
            <p:nvCxnSpPr>
              <p:cNvPr id="98" name="Straight Connector 97"/>
              <p:cNvCxnSpPr/>
              <p:nvPr/>
            </p:nvCxnSpPr>
            <p:spPr>
              <a:xfrm rot="5400000">
                <a:off x="290239" y="3129504"/>
                <a:ext cx="305283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5652" name="TextBox 98"/>
              <p:cNvSpPr txBox="1">
                <a:spLocks noChangeArrowheads="1"/>
              </p:cNvSpPr>
              <p:nvPr/>
            </p:nvSpPr>
            <p:spPr bwMode="auto">
              <a:xfrm>
                <a:off x="1191160" y="1482435"/>
                <a:ext cx="65114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a:t>Price</a:t>
                </a:r>
              </a:p>
            </p:txBody>
          </p:sp>
        </p:grpSp>
      </p:grpSp>
      <p:grpSp>
        <p:nvGrpSpPr>
          <p:cNvPr id="26" name="Group 99"/>
          <p:cNvGrpSpPr>
            <a:grpSpLocks/>
          </p:cNvGrpSpPr>
          <p:nvPr/>
        </p:nvGrpSpPr>
        <p:grpSpPr bwMode="auto">
          <a:xfrm>
            <a:off x="5056188" y="4830763"/>
            <a:ext cx="3751262" cy="373062"/>
            <a:chOff x="1672441" y="4643337"/>
            <a:chExt cx="3752220" cy="372122"/>
          </a:xfrm>
        </p:grpSpPr>
        <p:cxnSp>
          <p:nvCxnSpPr>
            <p:cNvPr id="101" name="Straight Connector 100"/>
            <p:cNvCxnSpPr/>
            <p:nvPr/>
          </p:nvCxnSpPr>
          <p:spPr>
            <a:xfrm flipV="1">
              <a:off x="1816940" y="4643337"/>
              <a:ext cx="3561672" cy="1108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5647" name="TextBox 101"/>
            <p:cNvSpPr txBox="1">
              <a:spLocks noChangeArrowheads="1"/>
            </p:cNvSpPr>
            <p:nvPr/>
          </p:nvSpPr>
          <p:spPr bwMode="auto">
            <a:xfrm>
              <a:off x="4417656" y="4676905"/>
              <a:ext cx="100700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Quantity </a:t>
              </a:r>
            </a:p>
          </p:txBody>
        </p:sp>
        <p:sp>
          <p:nvSpPr>
            <p:cNvPr id="25648" name="TextBox 102"/>
            <p:cNvSpPr txBox="1">
              <a:spLocks noChangeArrowheads="1"/>
            </p:cNvSpPr>
            <p:nvPr/>
          </p:nvSpPr>
          <p:spPr bwMode="auto">
            <a:xfrm>
              <a:off x="1672441" y="4665028"/>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grpSp>
      <p:grpSp>
        <p:nvGrpSpPr>
          <p:cNvPr id="27" name="Group 53"/>
          <p:cNvGrpSpPr>
            <a:grpSpLocks/>
          </p:cNvGrpSpPr>
          <p:nvPr/>
        </p:nvGrpSpPr>
        <p:grpSpPr bwMode="auto">
          <a:xfrm>
            <a:off x="5222875" y="2708275"/>
            <a:ext cx="1058863" cy="1128713"/>
            <a:chOff x="651318" y="2944408"/>
            <a:chExt cx="1059639" cy="1131123"/>
          </a:xfrm>
        </p:grpSpPr>
        <p:grpSp>
          <p:nvGrpSpPr>
            <p:cNvPr id="25642" name="Group 21"/>
            <p:cNvGrpSpPr>
              <a:grpSpLocks/>
            </p:cNvGrpSpPr>
            <p:nvPr/>
          </p:nvGrpSpPr>
          <p:grpSpPr bwMode="auto">
            <a:xfrm>
              <a:off x="659555" y="3361222"/>
              <a:ext cx="861356" cy="714309"/>
              <a:chOff x="1336430" y="3361222"/>
              <a:chExt cx="861356" cy="714309"/>
            </a:xfrm>
          </p:grpSpPr>
          <p:sp>
            <p:nvSpPr>
              <p:cNvPr id="25644" name="TextBox 22"/>
              <p:cNvSpPr txBox="1">
                <a:spLocks noChangeArrowheads="1"/>
              </p:cNvSpPr>
              <p:nvPr/>
            </p:nvSpPr>
            <p:spPr bwMode="auto">
              <a:xfrm>
                <a:off x="1336430" y="3736637"/>
                <a:ext cx="861356" cy="338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Loss</a:t>
                </a:r>
                <a:endParaRPr lang="en-US" sz="1600" dirty="0"/>
              </a:p>
            </p:txBody>
          </p:sp>
          <p:cxnSp>
            <p:nvCxnSpPr>
              <p:cNvPr id="108" name="Straight Connector 107"/>
              <p:cNvCxnSpPr/>
              <p:nvPr/>
            </p:nvCxnSpPr>
            <p:spPr>
              <a:xfrm rot="5400000">
                <a:off x="1358923" y="3510010"/>
                <a:ext cx="356359" cy="58780"/>
              </a:xfrm>
              <a:prstGeom prst="line">
                <a:avLst/>
              </a:prstGeom>
              <a:ln>
                <a:solidFill>
                  <a:srgbClr val="800080"/>
                </a:solidFill>
              </a:ln>
            </p:spPr>
            <p:style>
              <a:lnRef idx="1">
                <a:schemeClr val="accent1"/>
              </a:lnRef>
              <a:fillRef idx="0">
                <a:schemeClr val="accent1"/>
              </a:fillRef>
              <a:effectRef idx="0">
                <a:schemeClr val="accent1"/>
              </a:effectRef>
              <a:fontRef idx="minor">
                <a:schemeClr val="tx1"/>
              </a:fontRef>
            </p:style>
          </p:cxnSp>
        </p:grpSp>
        <p:sp>
          <p:nvSpPr>
            <p:cNvPr id="106" name="Rectangle 105"/>
            <p:cNvSpPr/>
            <p:nvPr/>
          </p:nvSpPr>
          <p:spPr>
            <a:xfrm>
              <a:off x="651318" y="2944408"/>
              <a:ext cx="1059639" cy="429540"/>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a:p>
          </p:txBody>
        </p:sp>
      </p:grpSp>
      <p:grpSp>
        <p:nvGrpSpPr>
          <p:cNvPr id="31" name="Group 43"/>
          <p:cNvGrpSpPr>
            <a:grpSpLocks/>
          </p:cNvGrpSpPr>
          <p:nvPr/>
        </p:nvGrpSpPr>
        <p:grpSpPr bwMode="auto">
          <a:xfrm>
            <a:off x="6104837" y="2676525"/>
            <a:ext cx="425116" cy="2517539"/>
            <a:chOff x="3007616" y="2701364"/>
            <a:chExt cx="425162" cy="2517981"/>
          </a:xfrm>
        </p:grpSpPr>
        <p:sp>
          <p:nvSpPr>
            <p:cNvPr id="25636" name="TextBox 44"/>
            <p:cNvSpPr txBox="1">
              <a:spLocks noChangeArrowheads="1"/>
            </p:cNvSpPr>
            <p:nvPr/>
          </p:nvSpPr>
          <p:spPr bwMode="auto">
            <a:xfrm>
              <a:off x="3007616" y="4880732"/>
              <a:ext cx="425162" cy="33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smtClean="0"/>
                <a:t>Q*</a:t>
              </a:r>
              <a:endParaRPr lang="en-US" sz="1600" dirty="0"/>
            </a:p>
          </p:txBody>
        </p:sp>
        <p:cxnSp>
          <p:nvCxnSpPr>
            <p:cNvPr id="117" name="Straight Connector 116"/>
            <p:cNvCxnSpPr/>
            <p:nvPr/>
          </p:nvCxnSpPr>
          <p:spPr>
            <a:xfrm rot="16200000" flipH="1">
              <a:off x="2122312" y="3768352"/>
              <a:ext cx="2145089" cy="11114"/>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7472" name="Group 40"/>
          <p:cNvGrpSpPr>
            <a:grpSpLocks/>
          </p:cNvGrpSpPr>
          <p:nvPr/>
        </p:nvGrpSpPr>
        <p:grpSpPr bwMode="auto">
          <a:xfrm>
            <a:off x="4641850" y="2559688"/>
            <a:ext cx="1644650" cy="339725"/>
            <a:chOff x="1270635" y="3031958"/>
            <a:chExt cx="1645363" cy="338554"/>
          </a:xfrm>
        </p:grpSpPr>
        <p:cxnSp>
          <p:nvCxnSpPr>
            <p:cNvPr id="119" name="Straight Connector 118"/>
            <p:cNvCxnSpPr/>
            <p:nvPr/>
          </p:nvCxnSpPr>
          <p:spPr>
            <a:xfrm flipV="1">
              <a:off x="1831266" y="3168959"/>
              <a:ext cx="1084732" cy="3164"/>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635" name="TextBox 42"/>
            <p:cNvSpPr txBox="1">
              <a:spLocks noChangeArrowheads="1"/>
            </p:cNvSpPr>
            <p:nvPr/>
          </p:nvSpPr>
          <p:spPr bwMode="auto">
            <a:xfrm>
              <a:off x="1270635" y="3031958"/>
              <a:ext cx="57817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ATC</a:t>
              </a:r>
              <a:endParaRPr lang="en-US" sz="1600" baseline="-25000" dirty="0"/>
            </a:p>
          </p:txBody>
        </p:sp>
      </p:grpSp>
      <p:grpSp>
        <p:nvGrpSpPr>
          <p:cNvPr id="3" name="Group 2"/>
          <p:cNvGrpSpPr/>
          <p:nvPr/>
        </p:nvGrpSpPr>
        <p:grpSpPr>
          <a:xfrm>
            <a:off x="5318125" y="1965325"/>
            <a:ext cx="3825875" cy="2860675"/>
            <a:chOff x="5318125" y="1965325"/>
            <a:chExt cx="3825875" cy="2860675"/>
          </a:xfrm>
        </p:grpSpPr>
        <p:grpSp>
          <p:nvGrpSpPr>
            <p:cNvPr id="29" name="Group 108"/>
            <p:cNvGrpSpPr>
              <a:grpSpLocks/>
            </p:cNvGrpSpPr>
            <p:nvPr/>
          </p:nvGrpSpPr>
          <p:grpSpPr bwMode="auto">
            <a:xfrm>
              <a:off x="5449888" y="2032000"/>
              <a:ext cx="3073400" cy="2347913"/>
              <a:chOff x="1058890" y="1347887"/>
              <a:chExt cx="3074643" cy="2347317"/>
            </a:xfrm>
          </p:grpSpPr>
          <p:cxnSp>
            <p:nvCxnSpPr>
              <p:cNvPr id="110" name="Straight Connector 109"/>
              <p:cNvCxnSpPr/>
              <p:nvPr/>
            </p:nvCxnSpPr>
            <p:spPr>
              <a:xfrm flipV="1">
                <a:off x="1058890" y="1676417"/>
                <a:ext cx="2885654" cy="20187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25641" name="TextBox 18"/>
              <p:cNvSpPr txBox="1">
                <a:spLocks noChangeArrowheads="1"/>
              </p:cNvSpPr>
              <p:nvPr/>
            </p:nvSpPr>
            <p:spPr bwMode="auto">
              <a:xfrm>
                <a:off x="3629869" y="1347887"/>
                <a:ext cx="50366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MC</a:t>
                </a:r>
              </a:p>
            </p:txBody>
          </p:sp>
        </p:grpSp>
        <p:grpSp>
          <p:nvGrpSpPr>
            <p:cNvPr id="30" name="Group 14"/>
            <p:cNvGrpSpPr>
              <a:grpSpLocks/>
            </p:cNvGrpSpPr>
            <p:nvPr/>
          </p:nvGrpSpPr>
          <p:grpSpPr bwMode="auto">
            <a:xfrm>
              <a:off x="5935663" y="1965325"/>
              <a:ext cx="3208337" cy="1530350"/>
              <a:chOff x="1893909" y="2038811"/>
              <a:chExt cx="3737343" cy="1530411"/>
            </a:xfrm>
          </p:grpSpPr>
          <p:sp>
            <p:nvSpPr>
              <p:cNvPr id="113" name="Freeform 112"/>
              <p:cNvSpPr/>
              <p:nvPr/>
            </p:nvSpPr>
            <p:spPr>
              <a:xfrm>
                <a:off x="1893909" y="2351561"/>
                <a:ext cx="3474749" cy="1217661"/>
              </a:xfrm>
              <a:custGeom>
                <a:avLst/>
                <a:gdLst>
                  <a:gd name="connsiteX0" fmla="*/ 0 w 4488873"/>
                  <a:gd name="connsiteY0" fmla="*/ 0 h 1021278"/>
                  <a:gd name="connsiteX1" fmla="*/ 4488873 w 4488873"/>
                  <a:gd name="connsiteY1" fmla="*/ 1021278 h 1021278"/>
                  <a:gd name="connsiteX0" fmla="*/ 0 w 4488873"/>
                  <a:gd name="connsiteY0" fmla="*/ 0 h 1717964"/>
                  <a:gd name="connsiteX1" fmla="*/ 4488873 w 4488873"/>
                  <a:gd name="connsiteY1" fmla="*/ 1021278 h 1717964"/>
                  <a:gd name="connsiteX0" fmla="*/ 0 w 4488873"/>
                  <a:gd name="connsiteY0" fmla="*/ 0 h 1785258"/>
                  <a:gd name="connsiteX1" fmla="*/ 4488873 w 4488873"/>
                  <a:gd name="connsiteY1" fmla="*/ 1021278 h 1785258"/>
                  <a:gd name="connsiteX0" fmla="*/ 0 w 4987636"/>
                  <a:gd name="connsiteY0" fmla="*/ 0 h 1717964"/>
                  <a:gd name="connsiteX1" fmla="*/ 4987636 w 4987636"/>
                  <a:gd name="connsiteY1" fmla="*/ 665018 h 1717964"/>
                  <a:gd name="connsiteX0" fmla="*/ 0 w 4987636"/>
                  <a:gd name="connsiteY0" fmla="*/ 0 h 1868385"/>
                  <a:gd name="connsiteX1" fmla="*/ 4987636 w 4987636"/>
                  <a:gd name="connsiteY1" fmla="*/ 665018 h 1868385"/>
                  <a:gd name="connsiteX0" fmla="*/ 0 w 4987636"/>
                  <a:gd name="connsiteY0" fmla="*/ 0 h 1868385"/>
                  <a:gd name="connsiteX1" fmla="*/ 4987636 w 4987636"/>
                  <a:gd name="connsiteY1" fmla="*/ 665018 h 1868385"/>
                  <a:gd name="connsiteX0" fmla="*/ 0 w 4987636"/>
                  <a:gd name="connsiteY0" fmla="*/ 0 h 1717964"/>
                  <a:gd name="connsiteX1" fmla="*/ 4987636 w 4987636"/>
                  <a:gd name="connsiteY1" fmla="*/ 665018 h 1717964"/>
                  <a:gd name="connsiteX0" fmla="*/ 0 w 4987636"/>
                  <a:gd name="connsiteY0" fmla="*/ 0 h 1785258"/>
                  <a:gd name="connsiteX1" fmla="*/ 4987636 w 4987636"/>
                  <a:gd name="connsiteY1" fmla="*/ 665018 h 1785258"/>
                  <a:gd name="connsiteX0" fmla="*/ 0 w 6037450"/>
                  <a:gd name="connsiteY0" fmla="*/ 45818 h 1763783"/>
                  <a:gd name="connsiteX1" fmla="*/ 6037450 w 6037450"/>
                  <a:gd name="connsiteY1" fmla="*/ 0 h 1763783"/>
                  <a:gd name="connsiteX0" fmla="*/ 0 w 6037450"/>
                  <a:gd name="connsiteY0" fmla="*/ 45818 h 1763782"/>
                  <a:gd name="connsiteX1" fmla="*/ 6037450 w 6037450"/>
                  <a:gd name="connsiteY1" fmla="*/ 0 h 1763782"/>
                  <a:gd name="connsiteX0" fmla="*/ 0 w 5520069"/>
                  <a:gd name="connsiteY0" fmla="*/ 0 h 1717964"/>
                  <a:gd name="connsiteX1" fmla="*/ 5520069 w 5520069"/>
                  <a:gd name="connsiteY1" fmla="*/ 317163 h 1717964"/>
                  <a:gd name="connsiteX0" fmla="*/ 0 w 5520069"/>
                  <a:gd name="connsiteY0" fmla="*/ 0 h 1717964"/>
                  <a:gd name="connsiteX1" fmla="*/ 5520069 w 5520069"/>
                  <a:gd name="connsiteY1" fmla="*/ 317163 h 1717964"/>
                  <a:gd name="connsiteX0" fmla="*/ 0 w 6103142"/>
                  <a:gd name="connsiteY0" fmla="*/ 121437 h 1839401"/>
                  <a:gd name="connsiteX1" fmla="*/ 6103142 w 6103142"/>
                  <a:gd name="connsiteY1" fmla="*/ 0 h 1839401"/>
                  <a:gd name="connsiteX0" fmla="*/ 0 w 6103142"/>
                  <a:gd name="connsiteY0" fmla="*/ 121437 h 1552042"/>
                  <a:gd name="connsiteX1" fmla="*/ 6103142 w 6103142"/>
                  <a:gd name="connsiteY1" fmla="*/ 0 h 1552042"/>
                </a:gdLst>
                <a:ahLst/>
                <a:cxnLst>
                  <a:cxn ang="0">
                    <a:pos x="connsiteX0" y="connsiteY0"/>
                  </a:cxn>
                  <a:cxn ang="0">
                    <a:pos x="connsiteX1" y="connsiteY1"/>
                  </a:cxn>
                </a:cxnLst>
                <a:rect l="l" t="t" r="r" b="b"/>
                <a:pathLst>
                  <a:path w="6103142" h="1552042">
                    <a:moveTo>
                      <a:pt x="0" y="121437"/>
                    </a:moveTo>
                    <a:cubicBezTo>
                      <a:pt x="2054074" y="1552042"/>
                      <a:pt x="4456600" y="1014371"/>
                      <a:pt x="6103142" y="0"/>
                    </a:cubicBezTo>
                  </a:path>
                </a:pathLst>
              </a:custGeom>
              <a:ln w="38100">
                <a:solidFill>
                  <a:srgbClr val="000099"/>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sp>
            <p:nvSpPr>
              <p:cNvPr id="25639" name="TextBox 29"/>
              <p:cNvSpPr txBox="1">
                <a:spLocks noChangeArrowheads="1"/>
              </p:cNvSpPr>
              <p:nvPr/>
            </p:nvSpPr>
            <p:spPr bwMode="auto">
              <a:xfrm>
                <a:off x="5053080" y="2038811"/>
                <a:ext cx="57817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ATC</a:t>
                </a:r>
              </a:p>
            </p:txBody>
          </p:sp>
        </p:grpSp>
        <p:grpSp>
          <p:nvGrpSpPr>
            <p:cNvPr id="17473" name="Group 31"/>
            <p:cNvGrpSpPr>
              <a:grpSpLocks/>
            </p:cNvGrpSpPr>
            <p:nvPr/>
          </p:nvGrpSpPr>
          <p:grpSpPr bwMode="auto">
            <a:xfrm>
              <a:off x="5318125" y="2622550"/>
              <a:ext cx="1900238" cy="2203450"/>
              <a:chOff x="2293141" y="1704126"/>
              <a:chExt cx="1899765" cy="2202943"/>
            </a:xfrm>
          </p:grpSpPr>
          <p:cxnSp>
            <p:nvCxnSpPr>
              <p:cNvPr id="122" name="Straight Connector 121"/>
              <p:cNvCxnSpPr/>
              <p:nvPr/>
            </p:nvCxnSpPr>
            <p:spPr>
              <a:xfrm rot="16200000" flipH="1">
                <a:off x="2145524" y="1851743"/>
                <a:ext cx="1829967" cy="1534731"/>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25633" name="TextBox 81"/>
              <p:cNvSpPr txBox="1">
                <a:spLocks noChangeArrowheads="1"/>
              </p:cNvSpPr>
              <p:nvPr/>
            </p:nvSpPr>
            <p:spPr bwMode="auto">
              <a:xfrm>
                <a:off x="3689201" y="3568567"/>
                <a:ext cx="503705" cy="3385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MR</a:t>
                </a:r>
              </a:p>
            </p:txBody>
          </p:sp>
        </p:grpSp>
        <p:grpSp>
          <p:nvGrpSpPr>
            <p:cNvPr id="17475" name="Group 31"/>
            <p:cNvGrpSpPr>
              <a:grpSpLocks/>
            </p:cNvGrpSpPr>
            <p:nvPr/>
          </p:nvGrpSpPr>
          <p:grpSpPr bwMode="auto">
            <a:xfrm>
              <a:off x="5353050" y="2598738"/>
              <a:ext cx="3138488" cy="1766887"/>
              <a:chOff x="1519069" y="2022642"/>
              <a:chExt cx="3139621" cy="1765763"/>
            </a:xfrm>
          </p:grpSpPr>
          <p:cxnSp>
            <p:nvCxnSpPr>
              <p:cNvPr id="125" name="Straight Connector 124"/>
              <p:cNvCxnSpPr/>
              <p:nvPr/>
            </p:nvCxnSpPr>
            <p:spPr>
              <a:xfrm>
                <a:off x="1519069" y="2022642"/>
                <a:ext cx="2448809" cy="1426254"/>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25631" name="TextBox 81"/>
              <p:cNvSpPr txBox="1">
                <a:spLocks noChangeArrowheads="1"/>
              </p:cNvSpPr>
              <p:nvPr/>
            </p:nvSpPr>
            <p:spPr bwMode="auto">
              <a:xfrm>
                <a:off x="3641674" y="3449936"/>
                <a:ext cx="1017016" cy="338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Demand </a:t>
                </a:r>
              </a:p>
            </p:txBody>
          </p:sp>
        </p:grpSp>
      </p:grpSp>
      <p:grpSp>
        <p:nvGrpSpPr>
          <p:cNvPr id="17477" name="Group 40"/>
          <p:cNvGrpSpPr>
            <a:grpSpLocks/>
          </p:cNvGrpSpPr>
          <p:nvPr/>
        </p:nvGrpSpPr>
        <p:grpSpPr bwMode="auto">
          <a:xfrm>
            <a:off x="4589463" y="2952750"/>
            <a:ext cx="1697037" cy="338138"/>
            <a:chOff x="1199405" y="2972788"/>
            <a:chExt cx="1697169" cy="337387"/>
          </a:xfrm>
        </p:grpSpPr>
        <p:cxnSp>
          <p:nvCxnSpPr>
            <p:cNvPr id="128" name="Straight Connector 127"/>
            <p:cNvCxnSpPr/>
            <p:nvPr/>
          </p:nvCxnSpPr>
          <p:spPr>
            <a:xfrm flipV="1">
              <a:off x="1831279" y="3170785"/>
              <a:ext cx="1065295" cy="1583"/>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629" name="TextBox 42"/>
            <p:cNvSpPr txBox="1">
              <a:spLocks noChangeArrowheads="1"/>
            </p:cNvSpPr>
            <p:nvPr/>
          </p:nvSpPr>
          <p:spPr bwMode="auto">
            <a:xfrm>
              <a:off x="1199405" y="2972788"/>
              <a:ext cx="650939" cy="33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Price</a:t>
              </a:r>
              <a:endParaRPr lang="en-US" sz="1600" baseline="-25000" dirty="0"/>
            </a:p>
          </p:txBody>
        </p:sp>
      </p:grpSp>
      <p:sp>
        <p:nvSpPr>
          <p:cNvPr id="130" name="Freeform 183"/>
          <p:cNvSpPr>
            <a:spLocks/>
          </p:cNvSpPr>
          <p:nvPr/>
        </p:nvSpPr>
        <p:spPr bwMode="auto">
          <a:xfrm>
            <a:off x="6246592" y="3736861"/>
            <a:ext cx="91440" cy="91440"/>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up)">
                                      <p:cBhvr>
                                        <p:cTn id="15" dur="5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2" fill="hold" nodeType="click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wipe(right)">
                                      <p:cBhvr>
                                        <p:cTn id="20" dur="500"/>
                                        <p:tgtEl>
                                          <p:spTgt spid="21"/>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2" fill="hold" nodeType="click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wipe(right)">
                                      <p:cBhvr>
                                        <p:cTn id="25" dur="500"/>
                                        <p:tgtEl>
                                          <p:spTgt spid="16"/>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7"/>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49"/>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130"/>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31"/>
                                        </p:tgtEl>
                                        <p:attrNameLst>
                                          <p:attrName>style.visibility</p:attrName>
                                        </p:attrNameLst>
                                      </p:cBhvr>
                                      <p:to>
                                        <p:strVal val="visible"/>
                                      </p:to>
                                    </p:set>
                                    <p:animEffect transition="in" filter="wipe(up)">
                                      <p:cBhvr>
                                        <p:cTn id="42" dur="500"/>
                                        <p:tgtEl>
                                          <p:spTgt spid="31"/>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2" fill="hold" nodeType="clickEffect">
                                  <p:stCondLst>
                                    <p:cond delay="0"/>
                                  </p:stCondLst>
                                  <p:childTnLst>
                                    <p:set>
                                      <p:cBhvr>
                                        <p:cTn id="46" dur="1" fill="hold">
                                          <p:stCondLst>
                                            <p:cond delay="0"/>
                                          </p:stCondLst>
                                        </p:cTn>
                                        <p:tgtEl>
                                          <p:spTgt spid="17477"/>
                                        </p:tgtEl>
                                        <p:attrNameLst>
                                          <p:attrName>style.visibility</p:attrName>
                                        </p:attrNameLst>
                                      </p:cBhvr>
                                      <p:to>
                                        <p:strVal val="visible"/>
                                      </p:to>
                                    </p:set>
                                    <p:animEffect transition="in" filter="wipe(right)">
                                      <p:cBhvr>
                                        <p:cTn id="47" dur="500"/>
                                        <p:tgtEl>
                                          <p:spTgt spid="17477"/>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2" fill="hold" nodeType="clickEffect">
                                  <p:stCondLst>
                                    <p:cond delay="0"/>
                                  </p:stCondLst>
                                  <p:childTnLst>
                                    <p:set>
                                      <p:cBhvr>
                                        <p:cTn id="51" dur="1" fill="hold">
                                          <p:stCondLst>
                                            <p:cond delay="0"/>
                                          </p:stCondLst>
                                        </p:cTn>
                                        <p:tgtEl>
                                          <p:spTgt spid="17472"/>
                                        </p:tgtEl>
                                        <p:attrNameLst>
                                          <p:attrName>style.visibility</p:attrName>
                                        </p:attrNameLst>
                                      </p:cBhvr>
                                      <p:to>
                                        <p:strVal val="visible"/>
                                      </p:to>
                                    </p:set>
                                    <p:animEffect transition="in" filter="wipe(right)">
                                      <p:cBhvr>
                                        <p:cTn id="52" dur="500"/>
                                        <p:tgtEl>
                                          <p:spTgt spid="17472"/>
                                        </p:tgtEl>
                                      </p:cBhvr>
                                    </p:animEffec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7"/>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5" grpId="0"/>
      <p:bldP spid="49" grpId="0"/>
      <p:bldP spid="86" grpId="0" animBg="1"/>
      <p:bldP spid="13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381000" y="1157288"/>
            <a:ext cx="8620125" cy="39735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smtClean="0"/>
              <a:t>Monopolistically competitive firms in short run maximizes profit at quantity consistent with </a:t>
            </a:r>
          </a:p>
          <a:p>
            <a:pPr marL="0" indent="0">
              <a:buNone/>
            </a:pPr>
            <a:r>
              <a:rPr lang="en-US" dirty="0" smtClean="0"/>
              <a:t>MR = MC</a:t>
            </a:r>
          </a:p>
          <a:p>
            <a:pPr lvl="1"/>
            <a:r>
              <a:rPr lang="en-US" dirty="0" smtClean="0"/>
              <a:t>Price on the demand curve</a:t>
            </a:r>
          </a:p>
          <a:p>
            <a:pPr lvl="1"/>
            <a:r>
              <a:rPr lang="en-US" dirty="0" smtClean="0"/>
              <a:t>If P &gt; ATC: profit</a:t>
            </a:r>
          </a:p>
          <a:p>
            <a:pPr lvl="1"/>
            <a:r>
              <a:rPr lang="en-US" dirty="0" smtClean="0"/>
              <a:t>If P &lt; ATC: loss</a:t>
            </a:r>
          </a:p>
        </p:txBody>
      </p:sp>
      <p:sp>
        <p:nvSpPr>
          <p:cNvPr id="4" name="Title 1"/>
          <p:cNvSpPr>
            <a:spLocks noGrp="1"/>
          </p:cNvSpPr>
          <p:nvPr>
            <p:ph type="title"/>
          </p:nvPr>
        </p:nvSpPr>
        <p:spPr bwMode="auto">
          <a:xfrm>
            <a:off x="4497787" y="235795"/>
            <a:ext cx="3589297" cy="53340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a:solidFill>
                  <a:schemeClr val="bg1">
                    <a:lumMod val="50000"/>
                  </a:schemeClr>
                </a:solidFill>
                <a:latin typeface="+mn-lt"/>
              </a:rPr>
              <a:t>S</a:t>
            </a:r>
            <a:r>
              <a:rPr lang="en-US" sz="4000" dirty="0" smtClean="0">
                <a:solidFill>
                  <a:schemeClr val="bg1">
                    <a:lumMod val="50000"/>
                  </a:schemeClr>
                </a:solidFill>
                <a:latin typeface="+mn-lt"/>
              </a:rPr>
              <a:t>hort </a:t>
            </a:r>
            <a:r>
              <a:rPr lang="en-US" sz="4000" dirty="0">
                <a:solidFill>
                  <a:schemeClr val="bg1">
                    <a:lumMod val="50000"/>
                  </a:schemeClr>
                </a:solidFill>
                <a:latin typeface="+mn-lt"/>
              </a:rPr>
              <a:t>R</a:t>
            </a:r>
            <a:r>
              <a:rPr lang="en-US" sz="4000" dirty="0" smtClean="0">
                <a:solidFill>
                  <a:schemeClr val="bg1">
                    <a:lumMod val="50000"/>
                  </a:schemeClr>
                </a:solidFill>
                <a:latin typeface="+mn-lt"/>
              </a:rPr>
              <a:t>un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381000" y="1157413"/>
            <a:ext cx="8763000" cy="269019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2800" b="1" dirty="0" smtClean="0"/>
              <a:t>When firms are earning an economic profit</a:t>
            </a:r>
          </a:p>
          <a:p>
            <a:pPr lvl="1"/>
            <a:r>
              <a:rPr lang="en-US" sz="2400" dirty="0" smtClean="0"/>
              <a:t>New firms enter the market</a:t>
            </a:r>
          </a:p>
          <a:p>
            <a:pPr lvl="1"/>
            <a:r>
              <a:rPr lang="en-US" sz="2400" dirty="0" smtClean="0"/>
              <a:t>Increase number of products</a:t>
            </a:r>
          </a:p>
          <a:p>
            <a:pPr lvl="1"/>
            <a:r>
              <a:rPr lang="en-US" sz="2400" dirty="0" smtClean="0"/>
              <a:t>Reduces demand faced by each firm</a:t>
            </a:r>
          </a:p>
          <a:p>
            <a:pPr lvl="2"/>
            <a:r>
              <a:rPr lang="en-US" sz="2400" dirty="0" smtClean="0"/>
              <a:t>Each firm’s demand curve shifts left</a:t>
            </a:r>
          </a:p>
          <a:p>
            <a:pPr lvl="1"/>
            <a:r>
              <a:rPr lang="en-US" sz="2400" dirty="0" smtClean="0"/>
              <a:t>Each firm’s profit declines until zero economic profit</a:t>
            </a:r>
          </a:p>
        </p:txBody>
      </p:sp>
      <p:sp>
        <p:nvSpPr>
          <p:cNvPr id="4" name="Title 1"/>
          <p:cNvSpPr txBox="1">
            <a:spLocks/>
          </p:cNvSpPr>
          <p:nvPr/>
        </p:nvSpPr>
        <p:spPr bwMode="auto">
          <a:xfrm>
            <a:off x="3954463" y="266712"/>
            <a:ext cx="5037137" cy="762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4000" dirty="0" smtClean="0">
                <a:solidFill>
                  <a:schemeClr val="bg1">
                    <a:lumMod val="50000"/>
                  </a:schemeClr>
                </a:solidFill>
                <a:latin typeface="Calibri" pitchFamily="34" charset="0"/>
              </a:rPr>
              <a:t>Long Run Equilibrium</a:t>
            </a:r>
            <a:endParaRPr lang="en-US" sz="4000" dirty="0">
              <a:solidFill>
                <a:schemeClr val="bg1">
                  <a:lumMod val="50000"/>
                </a:schemeClr>
              </a:solidFill>
              <a:latin typeface="Calibri" pitchFamily="34" charset="0"/>
            </a:endParaRPr>
          </a:p>
        </p:txBody>
      </p:sp>
      <p:sp>
        <p:nvSpPr>
          <p:cNvPr id="6" name="Content Placeholder 2"/>
          <p:cNvSpPr txBox="1">
            <a:spLocks/>
          </p:cNvSpPr>
          <p:nvPr/>
        </p:nvSpPr>
        <p:spPr bwMode="auto">
          <a:xfrm>
            <a:off x="392875" y="3918860"/>
            <a:ext cx="8763000" cy="282122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800" b="1" dirty="0" smtClean="0"/>
              <a:t>When firms experiencing economic lose</a:t>
            </a:r>
          </a:p>
          <a:p>
            <a:pPr lvl="1"/>
            <a:r>
              <a:rPr lang="en-US" sz="2400" dirty="0" smtClean="0"/>
              <a:t>Firms have incentive to exit the market</a:t>
            </a:r>
          </a:p>
          <a:p>
            <a:pPr lvl="1"/>
            <a:r>
              <a:rPr lang="en-US" sz="2400" dirty="0" smtClean="0"/>
              <a:t>Decrease number of products</a:t>
            </a:r>
          </a:p>
          <a:p>
            <a:pPr lvl="1"/>
            <a:r>
              <a:rPr lang="en-US" sz="2400" dirty="0" smtClean="0"/>
              <a:t>Increases demand faced by each firm</a:t>
            </a:r>
          </a:p>
          <a:p>
            <a:pPr lvl="2"/>
            <a:r>
              <a:rPr lang="en-US" sz="2400" dirty="0" smtClean="0"/>
              <a:t>Each firm’s demand curve shifts right</a:t>
            </a:r>
          </a:p>
          <a:p>
            <a:pPr lvl="1"/>
            <a:r>
              <a:rPr lang="en-US" sz="2400" dirty="0" smtClean="0"/>
              <a:t>Each firm’s loss declines until zero economic profit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
                                            <p:txEl>
                                              <p:pRg st="2" end="2"/>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
                                            <p:txEl>
                                              <p:pRg st="4" end="4"/>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1190625" y="1222375"/>
            <a:ext cx="5994400" cy="3481388"/>
            <a:chOff x="1191160" y="1173682"/>
            <a:chExt cx="5991904" cy="3482236"/>
          </a:xfrm>
        </p:grpSpPr>
        <p:sp>
          <p:nvSpPr>
            <p:cNvPr id="6" name="Rectangle 5"/>
            <p:cNvSpPr/>
            <p:nvPr/>
          </p:nvSpPr>
          <p:spPr>
            <a:xfrm>
              <a:off x="1829069" y="1294361"/>
              <a:ext cx="5353995" cy="33488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dirty="0"/>
            </a:p>
          </p:txBody>
        </p:sp>
        <p:grpSp>
          <p:nvGrpSpPr>
            <p:cNvPr id="28702" name="Group 16"/>
            <p:cNvGrpSpPr>
              <a:grpSpLocks/>
            </p:cNvGrpSpPr>
            <p:nvPr/>
          </p:nvGrpSpPr>
          <p:grpSpPr bwMode="auto">
            <a:xfrm>
              <a:off x="1191160" y="1173682"/>
              <a:ext cx="651140" cy="3482236"/>
              <a:chOff x="1191160" y="1173682"/>
              <a:chExt cx="651140" cy="3482236"/>
            </a:xfrm>
          </p:grpSpPr>
          <p:cxnSp>
            <p:nvCxnSpPr>
              <p:cNvPr id="8" name="Straight Connector 7"/>
              <p:cNvCxnSpPr/>
              <p:nvPr/>
            </p:nvCxnSpPr>
            <p:spPr>
              <a:xfrm rot="16200000" flipH="1">
                <a:off x="123691" y="2963234"/>
                <a:ext cx="3374260" cy="1110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8704" name="TextBox 8"/>
              <p:cNvSpPr txBox="1">
                <a:spLocks noChangeArrowheads="1"/>
              </p:cNvSpPr>
              <p:nvPr/>
            </p:nvSpPr>
            <p:spPr bwMode="auto">
              <a:xfrm>
                <a:off x="1191160" y="1173682"/>
                <a:ext cx="651140" cy="338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a:t>Price</a:t>
                </a:r>
              </a:p>
            </p:txBody>
          </p:sp>
        </p:grpSp>
      </p:grpSp>
      <p:sp>
        <p:nvSpPr>
          <p:cNvPr id="10" name="TextBox 9"/>
          <p:cNvSpPr txBox="1">
            <a:spLocks noChangeArrowheads="1"/>
          </p:cNvSpPr>
          <p:nvPr/>
        </p:nvSpPr>
        <p:spPr bwMode="auto">
          <a:xfrm>
            <a:off x="82800" y="5200838"/>
            <a:ext cx="8716816"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225425" indent="-119063" eaLnBrk="1" hangingPunct="1">
              <a:buFont typeface="Arial" pitchFamily="34" charset="0"/>
              <a:buChar char="•"/>
              <a:defRPr/>
            </a:pPr>
            <a:r>
              <a:rPr lang="en-US" sz="1600" dirty="0" smtClean="0">
                <a:latin typeface="+mn-lt"/>
              </a:rPr>
              <a:t>In the long run if firms are making profit, new firms enter, and the demand curves for the incumbent firms shift to the left. </a:t>
            </a:r>
            <a:endParaRPr lang="en-US" sz="1600" dirty="0">
              <a:latin typeface="+mn-lt"/>
            </a:endParaRPr>
          </a:p>
          <a:p>
            <a:pPr marL="225425" indent="-119063" eaLnBrk="1" hangingPunct="1">
              <a:buFont typeface="Arial" pitchFamily="34" charset="0"/>
              <a:buChar char="•"/>
              <a:defRPr/>
            </a:pPr>
            <a:r>
              <a:rPr lang="en-US" sz="1600" dirty="0" smtClean="0">
                <a:latin typeface="+mn-lt"/>
              </a:rPr>
              <a:t>If firms are making losses, old firms exit, and the demand curves of the remaining firms shift to the right. </a:t>
            </a:r>
          </a:p>
          <a:p>
            <a:pPr marL="225425" indent="-119063" eaLnBrk="1" hangingPunct="1">
              <a:buFont typeface="Arial" pitchFamily="34" charset="0"/>
              <a:buChar char="•"/>
              <a:defRPr/>
            </a:pPr>
            <a:r>
              <a:rPr lang="en-US" sz="1600" dirty="0" smtClean="0">
                <a:latin typeface="+mn-lt"/>
              </a:rPr>
              <a:t>Because of these shifts in demand, a monopolistically competitive firm eventually finds itself in the long-run equilibrium where price equals average total cost, and the firm earns zero economic profit.</a:t>
            </a:r>
          </a:p>
        </p:txBody>
      </p:sp>
      <p:grpSp>
        <p:nvGrpSpPr>
          <p:cNvPr id="5" name="Group 10"/>
          <p:cNvGrpSpPr>
            <a:grpSpLocks/>
          </p:cNvGrpSpPr>
          <p:nvPr/>
        </p:nvGrpSpPr>
        <p:grpSpPr bwMode="auto">
          <a:xfrm>
            <a:off x="1673225" y="4702175"/>
            <a:ext cx="5475288" cy="373063"/>
            <a:chOff x="1672441" y="4654468"/>
            <a:chExt cx="5473853" cy="372892"/>
          </a:xfrm>
        </p:grpSpPr>
        <p:cxnSp>
          <p:nvCxnSpPr>
            <p:cNvPr id="12" name="Straight Connector 11"/>
            <p:cNvCxnSpPr/>
            <p:nvPr/>
          </p:nvCxnSpPr>
          <p:spPr>
            <a:xfrm>
              <a:off x="1816866" y="4654468"/>
              <a:ext cx="531831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8699" name="TextBox 12"/>
            <p:cNvSpPr txBox="1">
              <a:spLocks noChangeArrowheads="1"/>
            </p:cNvSpPr>
            <p:nvPr/>
          </p:nvSpPr>
          <p:spPr bwMode="auto">
            <a:xfrm>
              <a:off x="6139289" y="4688806"/>
              <a:ext cx="100700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Quantity </a:t>
              </a:r>
            </a:p>
          </p:txBody>
        </p:sp>
        <p:sp>
          <p:nvSpPr>
            <p:cNvPr id="28700" name="TextBox 13"/>
            <p:cNvSpPr txBox="1">
              <a:spLocks noChangeArrowheads="1"/>
            </p:cNvSpPr>
            <p:nvPr/>
          </p:nvSpPr>
          <p:spPr bwMode="auto">
            <a:xfrm>
              <a:off x="1672441" y="4665028"/>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grpSp>
      <p:grpSp>
        <p:nvGrpSpPr>
          <p:cNvPr id="7" name="Group 19"/>
          <p:cNvGrpSpPr>
            <a:grpSpLocks/>
          </p:cNvGrpSpPr>
          <p:nvPr/>
        </p:nvGrpSpPr>
        <p:grpSpPr bwMode="auto">
          <a:xfrm>
            <a:off x="2066925" y="1500188"/>
            <a:ext cx="3727450" cy="2738437"/>
            <a:chOff x="1058890" y="955978"/>
            <a:chExt cx="3727974" cy="2739225"/>
          </a:xfrm>
        </p:grpSpPr>
        <p:cxnSp>
          <p:nvCxnSpPr>
            <p:cNvPr id="21" name="Straight Connector 20"/>
            <p:cNvCxnSpPr/>
            <p:nvPr/>
          </p:nvCxnSpPr>
          <p:spPr>
            <a:xfrm flipV="1">
              <a:off x="1058890" y="1345027"/>
              <a:ext cx="3372324" cy="2350176"/>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28697" name="TextBox 18"/>
            <p:cNvSpPr txBox="1">
              <a:spLocks noChangeArrowheads="1"/>
            </p:cNvSpPr>
            <p:nvPr/>
          </p:nvSpPr>
          <p:spPr bwMode="auto">
            <a:xfrm>
              <a:off x="4283200" y="955978"/>
              <a:ext cx="50366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MC</a:t>
              </a:r>
            </a:p>
          </p:txBody>
        </p:sp>
      </p:grpSp>
      <p:grpSp>
        <p:nvGrpSpPr>
          <p:cNvPr id="11" name="Group 14"/>
          <p:cNvGrpSpPr>
            <a:grpSpLocks/>
          </p:cNvGrpSpPr>
          <p:nvPr/>
        </p:nvGrpSpPr>
        <p:grpSpPr bwMode="auto">
          <a:xfrm>
            <a:off x="2303463" y="1420813"/>
            <a:ext cx="4833937" cy="2125662"/>
            <a:chOff x="1893909" y="1849106"/>
            <a:chExt cx="5629619" cy="2123680"/>
          </a:xfrm>
        </p:grpSpPr>
        <p:sp>
          <p:nvSpPr>
            <p:cNvPr id="24" name="Freeform 23"/>
            <p:cNvSpPr/>
            <p:nvPr/>
          </p:nvSpPr>
          <p:spPr>
            <a:xfrm>
              <a:off x="1893909" y="1888756"/>
              <a:ext cx="4965898" cy="2084030"/>
            </a:xfrm>
            <a:custGeom>
              <a:avLst/>
              <a:gdLst>
                <a:gd name="connsiteX0" fmla="*/ 0 w 4488873"/>
                <a:gd name="connsiteY0" fmla="*/ 0 h 1021278"/>
                <a:gd name="connsiteX1" fmla="*/ 4488873 w 4488873"/>
                <a:gd name="connsiteY1" fmla="*/ 1021278 h 1021278"/>
                <a:gd name="connsiteX0" fmla="*/ 0 w 4488873"/>
                <a:gd name="connsiteY0" fmla="*/ 0 h 1717964"/>
                <a:gd name="connsiteX1" fmla="*/ 4488873 w 4488873"/>
                <a:gd name="connsiteY1" fmla="*/ 1021278 h 1717964"/>
                <a:gd name="connsiteX0" fmla="*/ 0 w 4488873"/>
                <a:gd name="connsiteY0" fmla="*/ 0 h 1785258"/>
                <a:gd name="connsiteX1" fmla="*/ 4488873 w 4488873"/>
                <a:gd name="connsiteY1" fmla="*/ 1021278 h 1785258"/>
                <a:gd name="connsiteX0" fmla="*/ 0 w 4987636"/>
                <a:gd name="connsiteY0" fmla="*/ 0 h 1717964"/>
                <a:gd name="connsiteX1" fmla="*/ 4987636 w 4987636"/>
                <a:gd name="connsiteY1" fmla="*/ 665018 h 1717964"/>
                <a:gd name="connsiteX0" fmla="*/ 0 w 4987636"/>
                <a:gd name="connsiteY0" fmla="*/ 0 h 1868385"/>
                <a:gd name="connsiteX1" fmla="*/ 4987636 w 4987636"/>
                <a:gd name="connsiteY1" fmla="*/ 665018 h 1868385"/>
                <a:gd name="connsiteX0" fmla="*/ 0 w 4987636"/>
                <a:gd name="connsiteY0" fmla="*/ 0 h 1868385"/>
                <a:gd name="connsiteX1" fmla="*/ 4987636 w 4987636"/>
                <a:gd name="connsiteY1" fmla="*/ 665018 h 1868385"/>
                <a:gd name="connsiteX0" fmla="*/ 0 w 4987636"/>
                <a:gd name="connsiteY0" fmla="*/ 0 h 1717964"/>
                <a:gd name="connsiteX1" fmla="*/ 4987636 w 4987636"/>
                <a:gd name="connsiteY1" fmla="*/ 665018 h 1717964"/>
                <a:gd name="connsiteX0" fmla="*/ 0 w 4987636"/>
                <a:gd name="connsiteY0" fmla="*/ 0 h 1785258"/>
                <a:gd name="connsiteX1" fmla="*/ 4987636 w 4987636"/>
                <a:gd name="connsiteY1" fmla="*/ 665018 h 1785258"/>
                <a:gd name="connsiteX0" fmla="*/ 0 w 6037450"/>
                <a:gd name="connsiteY0" fmla="*/ 45818 h 1763783"/>
                <a:gd name="connsiteX1" fmla="*/ 6037450 w 6037450"/>
                <a:gd name="connsiteY1" fmla="*/ 0 h 1763783"/>
                <a:gd name="connsiteX0" fmla="*/ 0 w 6037450"/>
                <a:gd name="connsiteY0" fmla="*/ 45818 h 1763782"/>
                <a:gd name="connsiteX1" fmla="*/ 6037450 w 6037450"/>
                <a:gd name="connsiteY1" fmla="*/ 0 h 1763782"/>
                <a:gd name="connsiteX0" fmla="*/ 0 w 5520069"/>
                <a:gd name="connsiteY0" fmla="*/ 0 h 1717964"/>
                <a:gd name="connsiteX1" fmla="*/ 5520069 w 5520069"/>
                <a:gd name="connsiteY1" fmla="*/ 317163 h 1717964"/>
                <a:gd name="connsiteX0" fmla="*/ 0 w 5520069"/>
                <a:gd name="connsiteY0" fmla="*/ 0 h 1717964"/>
                <a:gd name="connsiteX1" fmla="*/ 5520069 w 5520069"/>
                <a:gd name="connsiteY1" fmla="*/ 317163 h 1717964"/>
                <a:gd name="connsiteX0" fmla="*/ 0 w 6627607"/>
                <a:gd name="connsiteY0" fmla="*/ 710938 h 2428902"/>
                <a:gd name="connsiteX1" fmla="*/ 6627607 w 6627607"/>
                <a:gd name="connsiteY1" fmla="*/ 0 h 2428902"/>
                <a:gd name="connsiteX0" fmla="*/ 0 w 6627607"/>
                <a:gd name="connsiteY0" fmla="*/ 710938 h 2428902"/>
                <a:gd name="connsiteX1" fmla="*/ 6627607 w 6627607"/>
                <a:gd name="connsiteY1" fmla="*/ 0 h 2428902"/>
                <a:gd name="connsiteX0" fmla="*/ 0 w 6627607"/>
                <a:gd name="connsiteY0" fmla="*/ 710938 h 2655689"/>
                <a:gd name="connsiteX1" fmla="*/ 6627607 w 6627607"/>
                <a:gd name="connsiteY1" fmla="*/ 0 h 2655689"/>
              </a:gdLst>
              <a:ahLst/>
              <a:cxnLst>
                <a:cxn ang="0">
                  <a:pos x="connsiteX0" y="connsiteY0"/>
                </a:cxn>
                <a:cxn ang="0">
                  <a:pos x="connsiteX1" y="connsiteY1"/>
                </a:cxn>
              </a:cxnLst>
              <a:rect l="l" t="t" r="r" b="b"/>
              <a:pathLst>
                <a:path w="6627607" h="2655689">
                  <a:moveTo>
                    <a:pt x="0" y="710938"/>
                  </a:moveTo>
                  <a:cubicBezTo>
                    <a:pt x="2006189" y="2655689"/>
                    <a:pt x="4870312" y="1709852"/>
                    <a:pt x="6627607" y="0"/>
                  </a:cubicBezTo>
                </a:path>
              </a:pathLst>
            </a:custGeom>
            <a:ln w="38100">
              <a:solidFill>
                <a:srgbClr val="000099"/>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sp>
          <p:nvSpPr>
            <p:cNvPr id="28695" name="TextBox 29"/>
            <p:cNvSpPr txBox="1">
              <a:spLocks noChangeArrowheads="1"/>
            </p:cNvSpPr>
            <p:nvPr/>
          </p:nvSpPr>
          <p:spPr bwMode="auto">
            <a:xfrm>
              <a:off x="6945356" y="1849106"/>
              <a:ext cx="57817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ATC</a:t>
              </a:r>
            </a:p>
          </p:txBody>
        </p:sp>
      </p:grpSp>
      <p:grpSp>
        <p:nvGrpSpPr>
          <p:cNvPr id="15" name="Group 43"/>
          <p:cNvGrpSpPr>
            <a:grpSpLocks/>
          </p:cNvGrpSpPr>
          <p:nvPr/>
        </p:nvGrpSpPr>
        <p:grpSpPr bwMode="auto">
          <a:xfrm>
            <a:off x="2900430" y="2647950"/>
            <a:ext cx="425116" cy="2404889"/>
            <a:chOff x="3031010" y="2814059"/>
            <a:chExt cx="425449" cy="2405282"/>
          </a:xfrm>
        </p:grpSpPr>
        <p:sp>
          <p:nvSpPr>
            <p:cNvPr id="28692" name="TextBox 44"/>
            <p:cNvSpPr txBox="1">
              <a:spLocks noChangeArrowheads="1"/>
            </p:cNvSpPr>
            <p:nvPr/>
          </p:nvSpPr>
          <p:spPr bwMode="auto">
            <a:xfrm>
              <a:off x="3031010" y="4880732"/>
              <a:ext cx="425449" cy="338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smtClean="0"/>
                <a:t>Q*</a:t>
              </a:r>
              <a:endParaRPr lang="en-US" sz="1600" dirty="0"/>
            </a:p>
          </p:txBody>
        </p:sp>
        <p:cxnSp>
          <p:nvCxnSpPr>
            <p:cNvPr id="28" name="Straight Connector 27"/>
            <p:cNvCxnSpPr/>
            <p:nvPr/>
          </p:nvCxnSpPr>
          <p:spPr>
            <a:xfrm rot="16200000" flipH="1">
              <a:off x="2181589" y="3827047"/>
              <a:ext cx="2032332" cy="6355"/>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6" name="Group 31"/>
          <p:cNvGrpSpPr>
            <a:grpSpLocks/>
          </p:cNvGrpSpPr>
          <p:nvPr/>
        </p:nvGrpSpPr>
        <p:grpSpPr bwMode="auto">
          <a:xfrm>
            <a:off x="2054225" y="2208213"/>
            <a:ext cx="1863725" cy="2359025"/>
            <a:chOff x="2293141" y="1704125"/>
            <a:chExt cx="1864041" cy="2357265"/>
          </a:xfrm>
        </p:grpSpPr>
        <p:cxnSp>
          <p:nvCxnSpPr>
            <p:cNvPr id="33" name="Straight Connector 32"/>
            <p:cNvCxnSpPr/>
            <p:nvPr/>
          </p:nvCxnSpPr>
          <p:spPr>
            <a:xfrm rot="16200000" flipH="1">
              <a:off x="2051121" y="1946145"/>
              <a:ext cx="1981308" cy="149726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28691" name="TextBox 81"/>
            <p:cNvSpPr txBox="1">
              <a:spLocks noChangeArrowheads="1"/>
            </p:cNvSpPr>
            <p:nvPr/>
          </p:nvSpPr>
          <p:spPr bwMode="auto">
            <a:xfrm>
              <a:off x="3653477" y="3722888"/>
              <a:ext cx="503705" cy="3385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MR</a:t>
              </a:r>
            </a:p>
          </p:txBody>
        </p:sp>
      </p:grpSp>
      <p:grpSp>
        <p:nvGrpSpPr>
          <p:cNvPr id="17" name="Group 31"/>
          <p:cNvGrpSpPr>
            <a:grpSpLocks/>
          </p:cNvGrpSpPr>
          <p:nvPr/>
        </p:nvGrpSpPr>
        <p:grpSpPr bwMode="auto">
          <a:xfrm>
            <a:off x="2006600" y="2125663"/>
            <a:ext cx="4456113" cy="2289175"/>
            <a:chOff x="1435910" y="1963280"/>
            <a:chExt cx="4458310" cy="2288086"/>
          </a:xfrm>
        </p:grpSpPr>
        <p:cxnSp>
          <p:nvCxnSpPr>
            <p:cNvPr id="36" name="Straight Connector 35"/>
            <p:cNvCxnSpPr/>
            <p:nvPr/>
          </p:nvCxnSpPr>
          <p:spPr>
            <a:xfrm>
              <a:off x="1435910" y="1963280"/>
              <a:ext cx="3741994" cy="1923135"/>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28689" name="TextBox 81"/>
            <p:cNvSpPr txBox="1">
              <a:spLocks noChangeArrowheads="1"/>
            </p:cNvSpPr>
            <p:nvPr/>
          </p:nvSpPr>
          <p:spPr bwMode="auto">
            <a:xfrm>
              <a:off x="4877204" y="3912897"/>
              <a:ext cx="1017016" cy="338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Demand </a:t>
              </a:r>
            </a:p>
          </p:txBody>
        </p:sp>
      </p:grpSp>
      <p:grpSp>
        <p:nvGrpSpPr>
          <p:cNvPr id="18" name="Group 40"/>
          <p:cNvGrpSpPr>
            <a:grpSpLocks/>
          </p:cNvGrpSpPr>
          <p:nvPr/>
        </p:nvGrpSpPr>
        <p:grpSpPr bwMode="auto">
          <a:xfrm>
            <a:off x="565150" y="2444750"/>
            <a:ext cx="2509838" cy="338138"/>
            <a:chOff x="558370" y="2972787"/>
            <a:chExt cx="2509609" cy="336224"/>
          </a:xfrm>
        </p:grpSpPr>
        <p:cxnSp>
          <p:nvCxnSpPr>
            <p:cNvPr id="39" name="Straight Connector 38"/>
            <p:cNvCxnSpPr/>
            <p:nvPr/>
          </p:nvCxnSpPr>
          <p:spPr>
            <a:xfrm>
              <a:off x="1831429" y="3171680"/>
              <a:ext cx="1236550" cy="3157"/>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8687" name="TextBox 42"/>
            <p:cNvSpPr txBox="1">
              <a:spLocks noChangeArrowheads="1"/>
            </p:cNvSpPr>
            <p:nvPr/>
          </p:nvSpPr>
          <p:spPr bwMode="auto">
            <a:xfrm>
              <a:off x="558370" y="2972787"/>
              <a:ext cx="1268477" cy="336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Price = ATC</a:t>
              </a:r>
              <a:endParaRPr lang="en-US" sz="1600" baseline="-25000" dirty="0"/>
            </a:p>
          </p:txBody>
        </p:sp>
      </p:grpSp>
      <p:sp>
        <p:nvSpPr>
          <p:cNvPr id="35" name="Title 1"/>
          <p:cNvSpPr txBox="1">
            <a:spLocks/>
          </p:cNvSpPr>
          <p:nvPr/>
        </p:nvSpPr>
        <p:spPr bwMode="auto">
          <a:xfrm>
            <a:off x="3954463" y="266712"/>
            <a:ext cx="5037137" cy="762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4000" dirty="0" smtClean="0">
                <a:solidFill>
                  <a:schemeClr val="bg1">
                    <a:lumMod val="50000"/>
                  </a:schemeClr>
                </a:solidFill>
                <a:latin typeface="Calibri" pitchFamily="34" charset="0"/>
              </a:rPr>
              <a:t>Long Run Equilibrium</a:t>
            </a:r>
            <a:endParaRPr lang="en-US" sz="4000" dirty="0">
              <a:solidFill>
                <a:schemeClr val="bg1">
                  <a:lumMod val="50000"/>
                </a:schemeClr>
              </a:solidFill>
              <a:latin typeface="Calibri" pitchFamily="34" charset="0"/>
            </a:endParaRPr>
          </a:p>
        </p:txBody>
      </p:sp>
      <p:sp>
        <p:nvSpPr>
          <p:cNvPr id="3" name="TextBox 2"/>
          <p:cNvSpPr txBox="1"/>
          <p:nvPr/>
        </p:nvSpPr>
        <p:spPr>
          <a:xfrm>
            <a:off x="3016322" y="1128449"/>
            <a:ext cx="1853097" cy="369332"/>
          </a:xfrm>
          <a:prstGeom prst="rect">
            <a:avLst/>
          </a:prstGeom>
          <a:noFill/>
        </p:spPr>
        <p:txBody>
          <a:bodyPr wrap="square" rtlCol="0">
            <a:spAutoFit/>
          </a:bodyPr>
          <a:lstStyle/>
          <a:p>
            <a:r>
              <a:rPr lang="en-US" dirty="0" smtClean="0"/>
              <a:t>A Single Firm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2" fill="hold" nodeType="click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wipe(right)">
                                      <p:cBhvr>
                                        <p:cTn id="11" dur="500"/>
                                        <p:tgtEl>
                                          <p:spTgt spid="18"/>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theme/theme1.xml><?xml version="1.0" encoding="utf-8"?>
<a:theme xmlns:a="http://schemas.openxmlformats.org/drawingml/2006/main" name="Chapter tit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hapter cont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ab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Figur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Case stud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Appendi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eStud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5234</TotalTime>
  <Words>1454</Words>
  <Application>Microsoft Office PowerPoint</Application>
  <PresentationFormat>On-screen Show (4:3)</PresentationFormat>
  <Paragraphs>314</Paragraphs>
  <Slides>22</Slides>
  <Notes>1</Notes>
  <HiddenSlides>0</HiddenSlides>
  <MMClips>0</MMClips>
  <ScaleCrop>false</ScaleCrop>
  <HeadingPairs>
    <vt:vector size="4" baseType="variant">
      <vt:variant>
        <vt:lpstr>Theme</vt:lpstr>
      </vt:variant>
      <vt:variant>
        <vt:i4>7</vt:i4>
      </vt:variant>
      <vt:variant>
        <vt:lpstr>Slide Titles</vt:lpstr>
      </vt:variant>
      <vt:variant>
        <vt:i4>22</vt:i4>
      </vt:variant>
    </vt:vector>
  </HeadingPairs>
  <TitlesOfParts>
    <vt:vector size="29" baseType="lpstr">
      <vt:lpstr>Chapter title</vt:lpstr>
      <vt:lpstr>Chapter content</vt:lpstr>
      <vt:lpstr>Table</vt:lpstr>
      <vt:lpstr>Figure</vt:lpstr>
      <vt:lpstr>Case study</vt:lpstr>
      <vt:lpstr>Appendix</vt:lpstr>
      <vt:lpstr>eStudy</vt:lpstr>
      <vt:lpstr>Monopolistic Competition</vt:lpstr>
      <vt:lpstr>PowerPoint Presentation</vt:lpstr>
      <vt:lpstr>Market Structure</vt:lpstr>
      <vt:lpstr>PowerPoint Presentation</vt:lpstr>
      <vt:lpstr>PowerPoint Presentation</vt:lpstr>
      <vt:lpstr>Short Run</vt:lpstr>
      <vt:lpstr>Short Run</vt:lpstr>
      <vt:lpstr>PowerPoint Presentation</vt:lpstr>
      <vt:lpstr>PowerPoint Presentation</vt:lpstr>
      <vt:lpstr>PowerPoint Presentation</vt:lpstr>
      <vt:lpstr>Inefficiencies</vt:lpstr>
      <vt:lpstr>Summary</vt:lpstr>
      <vt:lpstr>Oligopoly</vt:lpstr>
      <vt:lpstr>PowerPoint Presentation</vt:lpstr>
      <vt:lpstr>Market Structure</vt:lpstr>
      <vt:lpstr>Oligopoly Definition </vt:lpstr>
      <vt:lpstr>Oligopoly Theory</vt:lpstr>
      <vt:lpstr>Game Theory</vt:lpstr>
      <vt:lpstr>Non-collusive</vt:lpstr>
      <vt:lpstr>Prisoners’ dilemma</vt:lpstr>
      <vt:lpstr>Prisoners’ dilemma</vt:lpstr>
      <vt:lpstr>Prisoners’ dilemma</vt:lpstr>
    </vt:vector>
  </TitlesOfParts>
  <Company>NET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Network Administrator</dc:creator>
  <cp:lastModifiedBy>Michael</cp:lastModifiedBy>
  <cp:revision>546</cp:revision>
  <dcterms:created xsi:type="dcterms:W3CDTF">2008-07-04T09:17:33Z</dcterms:created>
  <dcterms:modified xsi:type="dcterms:W3CDTF">2013-09-01T02:48:12Z</dcterms:modified>
</cp:coreProperties>
</file>