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00" r:id="rId2"/>
    <p:sldId id="645" r:id="rId3"/>
    <p:sldId id="506" r:id="rId4"/>
    <p:sldId id="514" r:id="rId5"/>
    <p:sldId id="515" r:id="rId6"/>
    <p:sldId id="524" r:id="rId7"/>
    <p:sldId id="649" r:id="rId8"/>
    <p:sldId id="660" r:id="rId9"/>
    <p:sldId id="661" r:id="rId10"/>
    <p:sldId id="576" r:id="rId11"/>
    <p:sldId id="577" r:id="rId12"/>
    <p:sldId id="583" r:id="rId13"/>
    <p:sldId id="662" r:id="rId14"/>
    <p:sldId id="647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400" i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C0C0C0"/>
    <a:srgbClr val="FFFFFF"/>
    <a:srgbClr val="FF99CC"/>
    <a:srgbClr val="660066"/>
    <a:srgbClr val="FF6699"/>
    <a:srgbClr val="FF9900"/>
    <a:srgbClr val="990099"/>
    <a:srgbClr val="CC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3" d="100"/>
          <a:sy n="83" d="100"/>
        </p:scale>
        <p:origin x="-9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22014435695538"/>
          <c:y val="5.3296998031496054E-2"/>
          <c:w val="0.74359022309711287"/>
          <c:h val="0.83584867125984252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Nominal GDP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xVal>
          <c:yVal>
            <c:numRef>
              <c:f>Sheet1!$B$2:$B$12</c:f>
              <c:numCache>
                <c:formatCode>#,##0.00</c:formatCode>
                <c:ptCount val="11"/>
                <c:pt idx="0">
                  <c:v>9951.5</c:v>
                </c:pt>
                <c:pt idx="1">
                  <c:v>10286.200000000001</c:v>
                </c:pt>
                <c:pt idx="2">
                  <c:v>10642.3</c:v>
                </c:pt>
                <c:pt idx="3">
                  <c:v>11142.1</c:v>
                </c:pt>
                <c:pt idx="4">
                  <c:v>11867.8</c:v>
                </c:pt>
                <c:pt idx="5">
                  <c:v>12638.4</c:v>
                </c:pt>
                <c:pt idx="6">
                  <c:v>13398.9</c:v>
                </c:pt>
                <c:pt idx="7">
                  <c:v>14061.8</c:v>
                </c:pt>
                <c:pt idx="8">
                  <c:v>14369.1</c:v>
                </c:pt>
                <c:pt idx="9">
                  <c:v>14119</c:v>
                </c:pt>
                <c:pt idx="10">
                  <c:v>14660.4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 GDP</c:v>
                </c:pt>
              </c:strCache>
            </c:strRef>
          </c:tx>
          <c:xVal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xVal>
          <c:yVal>
            <c:numRef>
              <c:f>Sheet1!$C$2:$C$12</c:f>
              <c:numCache>
                <c:formatCode>#,##0.00</c:formatCode>
                <c:ptCount val="11"/>
                <c:pt idx="0">
                  <c:v>11226</c:v>
                </c:pt>
                <c:pt idx="1">
                  <c:v>11347.2</c:v>
                </c:pt>
                <c:pt idx="2">
                  <c:v>11553</c:v>
                </c:pt>
                <c:pt idx="3">
                  <c:v>11840.7</c:v>
                </c:pt>
                <c:pt idx="4">
                  <c:v>12263.8</c:v>
                </c:pt>
                <c:pt idx="5">
                  <c:v>12638.4</c:v>
                </c:pt>
                <c:pt idx="6">
                  <c:v>12976.2</c:v>
                </c:pt>
                <c:pt idx="7">
                  <c:v>13228.9</c:v>
                </c:pt>
                <c:pt idx="8">
                  <c:v>13228.8</c:v>
                </c:pt>
                <c:pt idx="9">
                  <c:v>12880.6</c:v>
                </c:pt>
                <c:pt idx="10">
                  <c:v>13248.2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949568"/>
        <c:axId val="33951104"/>
      </c:scatterChart>
      <c:valAx>
        <c:axId val="33949568"/>
        <c:scaling>
          <c:orientation val="minMax"/>
          <c:max val="2010"/>
          <c:min val="2000"/>
        </c:scaling>
        <c:delete val="0"/>
        <c:axPos val="b"/>
        <c:numFmt formatCode="General" sourceLinked="1"/>
        <c:majorTickMark val="out"/>
        <c:minorTickMark val="none"/>
        <c:tickLblPos val="nextTo"/>
        <c:crossAx val="33951104"/>
        <c:crosses val="autoZero"/>
        <c:crossBetween val="midCat"/>
      </c:valAx>
      <c:valAx>
        <c:axId val="33951104"/>
        <c:scaling>
          <c:orientation val="minMax"/>
          <c:min val="800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3394956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70AA7155-407C-488E-A10F-88282E308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13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FA1C4691-FE80-4EE9-A81A-3B8C5D782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24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1C4691-FE80-4EE9-A81A-3B8C5D782A4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29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939AF-AB5D-400E-BC2B-AAC3E0169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3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3762A-3FA2-4EB3-BE20-0B2915A5A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9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7A8E0-D192-472C-8D9B-D9D1A4643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3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57C46-CAD0-4B8E-A5BD-9A512B249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1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9389A-C5D2-433B-9B51-DDBEF03A8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30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09EE7-FD0B-4FF9-8BB3-B39CD1A69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85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F45AE-A5C7-4312-B5D8-0936CE7697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59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63871-2FE6-4EDF-B207-01249E953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6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D8847-B56C-4490-948E-97A7B5902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900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F4E5F-7DC9-40EC-8390-118E49D57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1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B0C86-B278-4CC4-8AB1-A534BCDA7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0175" y="6270625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200" b="1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 i="0"/>
            </a:lvl1pPr>
          </a:lstStyle>
          <a:p>
            <a:pPr>
              <a:defRPr/>
            </a:pPr>
            <a:fld id="{F3C05F02-1793-4BA5-9160-BECB57EBA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lql4Qih2UfA&amp;feature=relmf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youtube.com/watch?v=M2t3Cfrznu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zrIDk0fwmd8&amp;feature=relmf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youtube.com/watch?v=V5_IOkWqlfY&amp;list=UUjHziSVzA7KN0adkRbfYsXg&amp;index=43&amp;feature=plc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oVxtZH-E49Y&amp;feature=relmf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ea.gov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ea.gov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074"/>
          <p:cNvSpPr>
            <a:spLocks noGrp="1" noChangeArrowheads="1"/>
          </p:cNvSpPr>
          <p:nvPr>
            <p:ph type="title"/>
          </p:nvPr>
        </p:nvSpPr>
        <p:spPr>
          <a:xfrm>
            <a:off x="457200" y="2206625"/>
            <a:ext cx="8374063" cy="75565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5400" dirty="0" smtClean="0">
                <a:solidFill>
                  <a:srgbClr val="0070C0"/>
                </a:solidFill>
              </a:rPr>
              <a:t>Gross Domestic Product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2194"/>
            <a:ext cx="8534400" cy="38779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400" dirty="0" smtClean="0">
                <a:solidFill>
                  <a:srgbClr val="0070C0"/>
                </a:solidFill>
              </a:rPr>
              <a:t>Shortcomings of GDP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7772400" cy="5558445"/>
          </a:xfrm>
        </p:spPr>
        <p:txBody>
          <a:bodyPr>
            <a:spAutoFit/>
          </a:bodyPr>
          <a:lstStyle/>
          <a:p>
            <a:r>
              <a:rPr lang="en-US" sz="2400" b="1" dirty="0" smtClean="0"/>
              <a:t>Nonmarket </a:t>
            </a:r>
            <a:r>
              <a:rPr lang="en-US" sz="2400" b="1" dirty="0" smtClean="0"/>
              <a:t>transactions</a:t>
            </a:r>
          </a:p>
          <a:p>
            <a:pPr lvl="1"/>
            <a:r>
              <a:rPr lang="en-US" sz="2000" dirty="0" smtClean="0"/>
              <a:t>Householder</a:t>
            </a:r>
          </a:p>
          <a:p>
            <a:pPr lvl="1"/>
            <a:r>
              <a:rPr lang="en-US" sz="2000" dirty="0" smtClean="0"/>
              <a:t>Do it yourself </a:t>
            </a:r>
            <a:endParaRPr lang="en-US" sz="2000" dirty="0" smtClean="0"/>
          </a:p>
          <a:p>
            <a:r>
              <a:rPr lang="en-US" sz="2400" b="1" dirty="0" smtClean="0"/>
              <a:t>Distribution, kind, &amp; quality of </a:t>
            </a:r>
            <a:r>
              <a:rPr lang="en-US" sz="2400" b="1" dirty="0" smtClean="0"/>
              <a:t>products</a:t>
            </a:r>
          </a:p>
          <a:p>
            <a:pPr lvl="1"/>
            <a:r>
              <a:rPr lang="en-US" sz="2000" dirty="0" smtClean="0"/>
              <a:t>Tank vs. Bulldozer</a:t>
            </a:r>
          </a:p>
          <a:p>
            <a:pPr lvl="1"/>
            <a:r>
              <a:rPr lang="en-US" sz="2000" dirty="0" smtClean="0"/>
              <a:t>1960s Television vs. </a:t>
            </a:r>
            <a:r>
              <a:rPr lang="en-US" sz="2000" dirty="0" smtClean="0"/>
              <a:t>2010 Television</a:t>
            </a:r>
            <a:endParaRPr lang="en-US" sz="2000" dirty="0" smtClean="0"/>
          </a:p>
          <a:p>
            <a:r>
              <a:rPr lang="en-US" sz="2400" b="1" dirty="0" smtClean="0"/>
              <a:t>Neglect of leisure time</a:t>
            </a:r>
          </a:p>
          <a:p>
            <a:r>
              <a:rPr lang="en-US" sz="2400" b="1" dirty="0" smtClean="0"/>
              <a:t>Underground </a:t>
            </a:r>
            <a:r>
              <a:rPr lang="en-US" sz="2400" b="1" dirty="0" smtClean="0"/>
              <a:t>economy</a:t>
            </a:r>
          </a:p>
          <a:p>
            <a:pPr lvl="1"/>
            <a:r>
              <a:rPr lang="en-US" sz="2000" dirty="0" smtClean="0"/>
              <a:t>Gambling</a:t>
            </a:r>
          </a:p>
          <a:p>
            <a:pPr lvl="1"/>
            <a:r>
              <a:rPr lang="en-US" sz="2000" dirty="0" smtClean="0"/>
              <a:t>Drugs</a:t>
            </a:r>
          </a:p>
          <a:p>
            <a:pPr lvl="1"/>
            <a:r>
              <a:rPr lang="en-US" sz="2000" dirty="0" smtClean="0"/>
              <a:t>Prostitution</a:t>
            </a:r>
            <a:endParaRPr lang="en-US" sz="2000" dirty="0" smtClean="0"/>
          </a:p>
          <a:p>
            <a:r>
              <a:rPr lang="en-US" sz="2400" b="1" dirty="0" smtClean="0"/>
              <a:t>Economic </a:t>
            </a:r>
            <a:r>
              <a:rPr lang="en-US" sz="2400" b="1" dirty="0" err="1" smtClean="0"/>
              <a:t>bads</a:t>
            </a:r>
            <a:endParaRPr lang="en-US" sz="2400" b="1" dirty="0" smtClean="0"/>
          </a:p>
          <a:p>
            <a:pPr lvl="1"/>
            <a:r>
              <a:rPr lang="en-US" sz="2000" dirty="0" smtClean="0"/>
              <a:t>War</a:t>
            </a:r>
          </a:p>
          <a:p>
            <a:pPr lvl="1"/>
            <a:r>
              <a:rPr lang="en-US" sz="2000" dirty="0" smtClean="0"/>
              <a:t>Earth quake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07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b="1" i="0" dirty="0">
                <a:solidFill>
                  <a:srgbClr val="0070C0"/>
                </a:solidFill>
              </a:rPr>
              <a:t>National </a:t>
            </a:r>
            <a:r>
              <a:rPr lang="en-US" sz="2400" b="1" i="0" dirty="0" smtClean="0">
                <a:solidFill>
                  <a:srgbClr val="0070C0"/>
                </a:solidFill>
              </a:rPr>
              <a:t>Income (NI) </a:t>
            </a:r>
            <a:r>
              <a:rPr lang="en-US" sz="2400" i="0" dirty="0"/>
              <a:t>is the total earned by resource owners, including wages, rents, interest, and </a:t>
            </a:r>
            <a:r>
              <a:rPr lang="en-US" sz="2400" i="0" dirty="0" smtClean="0"/>
              <a:t>profits</a:t>
            </a:r>
            <a:endParaRPr lang="en-US" sz="2400" i="0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62200"/>
            <a:ext cx="8610600" cy="1200329"/>
          </a:xfrm>
        </p:spPr>
        <p:txBody>
          <a:bodyPr>
            <a:spAutoFit/>
          </a:bodyPr>
          <a:lstStyle/>
          <a:p>
            <a:pPr algn="l"/>
            <a:r>
              <a:rPr lang="en-US" sz="2400" dirty="0" smtClean="0">
                <a:solidFill>
                  <a:srgbClr val="0070C0"/>
                </a:solidFill>
              </a:rPr>
              <a:t>Disposable Personal Income (DI) </a:t>
            </a:r>
            <a:r>
              <a:rPr lang="en-US" sz="2400" b="0" dirty="0">
                <a:solidFill>
                  <a:schemeClr val="tx1"/>
                </a:solidFill>
              </a:rPr>
              <a:t>is the amount of income that households have to spend or save after payment of personal </a:t>
            </a:r>
            <a:r>
              <a:rPr lang="en-US" sz="2400" b="0" dirty="0" smtClean="0">
                <a:solidFill>
                  <a:schemeClr val="tx1"/>
                </a:solidFill>
              </a:rPr>
              <a:t>taxes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28600" y="1123046"/>
            <a:ext cx="8610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b="1" i="0" dirty="0">
                <a:solidFill>
                  <a:srgbClr val="0070C0"/>
                </a:solidFill>
              </a:rPr>
              <a:t>Personal </a:t>
            </a:r>
            <a:r>
              <a:rPr lang="en-US" sz="2400" b="1" i="0" dirty="0" smtClean="0">
                <a:solidFill>
                  <a:srgbClr val="0070C0"/>
                </a:solidFill>
              </a:rPr>
              <a:t>Income (PI)</a:t>
            </a:r>
            <a:r>
              <a:rPr lang="en-US" sz="2400" b="1" i="0" dirty="0" smtClean="0">
                <a:solidFill>
                  <a:srgbClr val="00B0F0"/>
                </a:solidFill>
              </a:rPr>
              <a:t> </a:t>
            </a:r>
            <a:r>
              <a:rPr lang="en-US" sz="2400" i="0" dirty="0"/>
              <a:t>is the total income received by households that is available for consumption, saving, and payment of personal taxes</a:t>
            </a:r>
            <a:r>
              <a:rPr lang="en-US" sz="2400" b="1" i="0" dirty="0" smtClean="0">
                <a:solidFill>
                  <a:srgbClr val="00B0F0"/>
                </a:solidFill>
              </a:rPr>
              <a:t> </a:t>
            </a:r>
            <a:endParaRPr lang="en-US" sz="2400" b="1" i="0" dirty="0">
              <a:solidFill>
                <a:srgbClr val="00B0F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3733800"/>
            <a:ext cx="7543800" cy="2259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80000"/>
              </a:lnSpc>
            </a:pPr>
            <a:r>
              <a:rPr lang="en-US" sz="1600" b="1" i="0" dirty="0" smtClean="0"/>
              <a:t>Gross domestic product (GDP)	15,321.0</a:t>
            </a:r>
            <a:r>
              <a:rPr lang="en-US" sz="1600" b="1" i="0" dirty="0"/>
              <a:t>	</a:t>
            </a:r>
            <a:endParaRPr lang="en-US" sz="1600" b="1" i="0" dirty="0" smtClean="0"/>
          </a:p>
          <a:p>
            <a:pPr marL="0" indent="0">
              <a:lnSpc>
                <a:spcPct val="80000"/>
              </a:lnSpc>
            </a:pPr>
            <a:r>
              <a:rPr lang="en-US" sz="1600" i="0" dirty="0" smtClean="0"/>
              <a:t>  Depreciation	  		 -1,966.6</a:t>
            </a:r>
          </a:p>
          <a:p>
            <a:pPr marL="0" indent="0">
              <a:lnSpc>
                <a:spcPct val="80000"/>
              </a:lnSpc>
            </a:pPr>
            <a:r>
              <a:rPr lang="en-US" sz="1600" b="1" i="0" dirty="0" smtClean="0"/>
              <a:t>National Income (NI)	</a:t>
            </a:r>
            <a:r>
              <a:rPr lang="en-US" sz="1600" b="1" i="0" dirty="0"/>
              <a:t>	</a:t>
            </a:r>
            <a:r>
              <a:rPr lang="en-US" sz="1600" b="1" i="0" dirty="0" smtClean="0"/>
              <a:t>13,354.4</a:t>
            </a:r>
          </a:p>
          <a:p>
            <a:pPr marL="0" lvl="1" indent="0">
              <a:lnSpc>
                <a:spcPct val="80000"/>
              </a:lnSpc>
            </a:pPr>
            <a:r>
              <a:rPr lang="en-US" sz="1600" i="0" dirty="0" smtClean="0"/>
              <a:t>  Corporate </a:t>
            </a:r>
            <a:r>
              <a:rPr lang="en-US" sz="1600" i="0" dirty="0"/>
              <a:t>profits			</a:t>
            </a:r>
            <a:r>
              <a:rPr lang="en-US" sz="1600" i="0" dirty="0" smtClean="0"/>
              <a:t> -1,889.6</a:t>
            </a:r>
          </a:p>
          <a:p>
            <a:pPr marL="0" lvl="1" indent="0">
              <a:lnSpc>
                <a:spcPct val="80000"/>
              </a:lnSpc>
            </a:pPr>
            <a:r>
              <a:rPr lang="en-US" sz="1600" i="0" dirty="0" smtClean="0">
                <a:latin typeface="+mn-lt"/>
              </a:rPr>
              <a:t>  Contributions for Social Security	    -955.3</a:t>
            </a:r>
          </a:p>
          <a:p>
            <a:pPr marL="0" lvl="1" indent="0">
              <a:lnSpc>
                <a:spcPct val="80000"/>
              </a:lnSpc>
            </a:pPr>
            <a:r>
              <a:rPr lang="en-US" sz="1600" i="0" dirty="0" smtClean="0">
                <a:latin typeface="+mn-lt"/>
              </a:rPr>
              <a:t>Transfer payments and other income	  2,043.0</a:t>
            </a:r>
          </a:p>
          <a:p>
            <a:pPr marL="0" lvl="1" indent="0">
              <a:lnSpc>
                <a:spcPct val="80000"/>
              </a:lnSpc>
            </a:pPr>
            <a:r>
              <a:rPr lang="en-US" sz="1600" b="1" i="0" dirty="0" smtClean="0">
                <a:latin typeface="+mn-lt"/>
              </a:rPr>
              <a:t>Personal Income (PI)	                12,552.5</a:t>
            </a:r>
          </a:p>
          <a:p>
            <a:pPr marL="0" lvl="1" indent="0">
              <a:lnSpc>
                <a:spcPct val="80000"/>
              </a:lnSpc>
            </a:pPr>
            <a:r>
              <a:rPr lang="en-US" sz="1600" i="0" dirty="0" smtClean="0">
                <a:latin typeface="+mn-lt"/>
              </a:rPr>
              <a:t>  Personal Tax			 -1,205.0</a:t>
            </a:r>
          </a:p>
          <a:p>
            <a:pPr marL="0" lvl="1" indent="0">
              <a:lnSpc>
                <a:spcPct val="80000"/>
              </a:lnSpc>
            </a:pPr>
            <a:r>
              <a:rPr lang="en-US" sz="1600" b="1" i="0" dirty="0" smtClean="0">
                <a:latin typeface="+mn-lt"/>
              </a:rPr>
              <a:t>Disposable personal income	11,347.5</a:t>
            </a:r>
            <a:endParaRPr lang="en-US" sz="1600" b="1" i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830997"/>
          </a:xfrm>
        </p:spPr>
        <p:txBody>
          <a:bodyPr>
            <a:spAutoFit/>
          </a:bodyPr>
          <a:lstStyle/>
          <a:p>
            <a:pPr algn="l"/>
            <a:r>
              <a:rPr lang="en-US" sz="2400" dirty="0" smtClean="0">
                <a:solidFill>
                  <a:srgbClr val="0070C0"/>
                </a:solidFill>
              </a:rPr>
              <a:t>Nominal GDP </a:t>
            </a:r>
            <a:r>
              <a:rPr lang="en-US" sz="2400" b="0" dirty="0" smtClean="0">
                <a:solidFill>
                  <a:schemeClr val="tx1"/>
                </a:solidFill>
              </a:rPr>
              <a:t>is </a:t>
            </a:r>
            <a:r>
              <a:rPr lang="en-US" sz="2400" b="0" dirty="0">
                <a:solidFill>
                  <a:schemeClr val="tx1"/>
                </a:solidFill>
              </a:rPr>
              <a:t>the value of all final goods based on the prices existing during the time period of </a:t>
            </a:r>
            <a:r>
              <a:rPr lang="en-US" sz="2400" b="0" dirty="0" smtClean="0">
                <a:solidFill>
                  <a:schemeClr val="tx1"/>
                </a:solidFill>
              </a:rPr>
              <a:t>production</a:t>
            </a:r>
            <a:endParaRPr lang="en-US" sz="2400" dirty="0" smtClean="0">
              <a:solidFill>
                <a:srgbClr val="00B0F0"/>
              </a:solidFill>
            </a:endParaRPr>
          </a:p>
        </p:txBody>
      </p:sp>
      <p:sp>
        <p:nvSpPr>
          <p:cNvPr id="17412" name="Rectangle 2"/>
          <p:cNvSpPr txBox="1">
            <a:spLocks noChangeArrowheads="1"/>
          </p:cNvSpPr>
          <p:nvPr/>
        </p:nvSpPr>
        <p:spPr bwMode="auto">
          <a:xfrm>
            <a:off x="304800" y="1384352"/>
            <a:ext cx="8229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b="1" i="0" dirty="0">
                <a:solidFill>
                  <a:srgbClr val="0070C0"/>
                </a:solidFill>
              </a:rPr>
              <a:t>Real </a:t>
            </a:r>
            <a:r>
              <a:rPr lang="en-US" sz="2400" b="1" i="0" dirty="0" smtClean="0">
                <a:solidFill>
                  <a:srgbClr val="0070C0"/>
                </a:solidFill>
              </a:rPr>
              <a:t>GDP  </a:t>
            </a:r>
            <a:r>
              <a:rPr lang="en-US" sz="2400" i="0" dirty="0" smtClean="0"/>
              <a:t>is the </a:t>
            </a:r>
            <a:r>
              <a:rPr lang="en-US" sz="2400" i="0" dirty="0"/>
              <a:t>value of all final goods produced during a given time period based on the prices existing in a selected base </a:t>
            </a:r>
            <a:r>
              <a:rPr lang="en-US" sz="2400" i="0" dirty="0" smtClean="0"/>
              <a:t>year</a:t>
            </a:r>
            <a:endParaRPr lang="en-US" sz="2400" i="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66700" y="2665071"/>
            <a:ext cx="8610600" cy="1089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2400" i="0" dirty="0" smtClean="0">
                <a:solidFill>
                  <a:srgbClr val="0070C0"/>
                </a:solidFill>
              </a:rPr>
              <a:t>Chain Price Index </a:t>
            </a:r>
            <a:r>
              <a:rPr lang="en-US" sz="2400" b="0" i="0" dirty="0" smtClean="0">
                <a:solidFill>
                  <a:schemeClr val="tx1"/>
                </a:solidFill>
              </a:rPr>
              <a:t>is a measure that compares changes in the prices of all final goods during a given period to the prices of those goods in a base year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95800" y="3345108"/>
            <a:ext cx="106680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 smtClean="0">
                <a:hlinkClick r:id="rId2"/>
              </a:rPr>
              <a:t>Video</a:t>
            </a:r>
            <a:endParaRPr lang="en-US" sz="2400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461665"/>
          </a:xfrm>
        </p:spPr>
        <p:txBody>
          <a:bodyPr>
            <a:spAutoFit/>
          </a:bodyPr>
          <a:lstStyle/>
          <a:p>
            <a:pPr algn="l"/>
            <a:r>
              <a:rPr lang="en-US" sz="2400" dirty="0" smtClean="0">
                <a:solidFill>
                  <a:srgbClr val="0070C0"/>
                </a:solidFill>
              </a:rPr>
              <a:t>Nominal GDP vs. Real GDP</a:t>
            </a:r>
            <a:endParaRPr lang="en-US" sz="2400" dirty="0" smtClean="0">
              <a:solidFill>
                <a:srgbClr val="00B0F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57200" y="917240"/>
            <a:ext cx="3886200" cy="1597360"/>
            <a:chOff x="457200" y="917240"/>
            <a:chExt cx="3886200" cy="1597360"/>
          </a:xfrm>
        </p:grpSpPr>
        <p:sp>
          <p:nvSpPr>
            <p:cNvPr id="2" name="TextBox 1"/>
            <p:cNvSpPr txBox="1"/>
            <p:nvPr/>
          </p:nvSpPr>
          <p:spPr>
            <a:xfrm>
              <a:off x="457200" y="1258872"/>
              <a:ext cx="3886200" cy="1255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 smtClean="0"/>
                <a:t>10 apples	x $1.00	=	$10.00</a:t>
              </a:r>
            </a:p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 smtClean="0"/>
                <a:t>10 oranges	x $2.00	=	$20.00</a:t>
              </a:r>
            </a:p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 smtClean="0"/>
                <a:t>10 bananas	x $1.50	=	$15.00</a:t>
              </a:r>
            </a:p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 smtClean="0"/>
                <a:t>GDP			$45.00</a:t>
              </a:r>
              <a:endParaRPr lang="en-US" sz="1800" dirty="0"/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>
              <a:off x="2971800" y="2173272"/>
              <a:ext cx="1066800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" name="TextBox 13"/>
            <p:cNvSpPr txBox="1"/>
            <p:nvPr/>
          </p:nvSpPr>
          <p:spPr>
            <a:xfrm>
              <a:off x="609600" y="917240"/>
              <a:ext cx="3352800" cy="341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Nominal GDP: Year = 2010</a:t>
              </a:r>
              <a:endParaRPr lang="en-US" sz="1800" dirty="0"/>
            </a:p>
          </p:txBody>
        </p:sp>
        <p:cxnSp>
          <p:nvCxnSpPr>
            <p:cNvPr id="17" name="Straight Connector 16"/>
            <p:cNvCxnSpPr/>
            <p:nvPr/>
          </p:nvCxnSpPr>
          <p:spPr bwMode="auto">
            <a:xfrm>
              <a:off x="457200" y="1254914"/>
              <a:ext cx="3581400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457200" y="2746040"/>
            <a:ext cx="3886200" cy="1597360"/>
            <a:chOff x="457200" y="2669840"/>
            <a:chExt cx="3886200" cy="1597360"/>
          </a:xfrm>
        </p:grpSpPr>
        <p:sp>
          <p:nvSpPr>
            <p:cNvPr id="19" name="TextBox 18"/>
            <p:cNvSpPr txBox="1"/>
            <p:nvPr/>
          </p:nvSpPr>
          <p:spPr>
            <a:xfrm>
              <a:off x="457200" y="3011472"/>
              <a:ext cx="3886200" cy="1255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 smtClean="0"/>
                <a:t>10 apples	x $1.40	=	$14.00</a:t>
              </a:r>
            </a:p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/>
                <a:t>8</a:t>
              </a:r>
              <a:r>
                <a:rPr lang="en-US" sz="1800" dirty="0" smtClean="0"/>
                <a:t> oranges	x $2.25	=	$18.00</a:t>
              </a:r>
            </a:p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 smtClean="0"/>
                <a:t>10 bananas	x $1.70	=	$18.00</a:t>
              </a:r>
            </a:p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 smtClean="0"/>
                <a:t>GDP			$50.00</a:t>
              </a:r>
              <a:endParaRPr lang="en-US" sz="1800" dirty="0"/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2971800" y="3925872"/>
              <a:ext cx="1066800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TextBox 20"/>
            <p:cNvSpPr txBox="1"/>
            <p:nvPr/>
          </p:nvSpPr>
          <p:spPr>
            <a:xfrm>
              <a:off x="609600" y="2669840"/>
              <a:ext cx="3352800" cy="341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Nominal GDP: Year = 2011</a:t>
              </a:r>
              <a:endParaRPr lang="en-US" sz="1800" dirty="0"/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>
              <a:off x="457200" y="3007514"/>
              <a:ext cx="3581400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7" name="Group 26"/>
          <p:cNvGrpSpPr/>
          <p:nvPr/>
        </p:nvGrpSpPr>
        <p:grpSpPr>
          <a:xfrm>
            <a:off x="457200" y="4611368"/>
            <a:ext cx="3886200" cy="1637032"/>
            <a:chOff x="457200" y="4611368"/>
            <a:chExt cx="3886200" cy="1637032"/>
          </a:xfrm>
        </p:grpSpPr>
        <p:sp>
          <p:nvSpPr>
            <p:cNvPr id="23" name="TextBox 22"/>
            <p:cNvSpPr txBox="1"/>
            <p:nvPr/>
          </p:nvSpPr>
          <p:spPr>
            <a:xfrm>
              <a:off x="457200" y="4992672"/>
              <a:ext cx="3886200" cy="1255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 smtClean="0"/>
                <a:t>10 apples	x $1.00	=	$10.00</a:t>
              </a:r>
            </a:p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/>
                <a:t>8</a:t>
              </a:r>
              <a:r>
                <a:rPr lang="en-US" sz="1800" dirty="0" smtClean="0"/>
                <a:t> oranges	x $2.00	=	$16.00</a:t>
              </a:r>
            </a:p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 smtClean="0"/>
                <a:t>10 bananas	x $1.50	=	$15.00</a:t>
              </a:r>
            </a:p>
            <a:p>
              <a:pPr>
                <a:tabLst>
                  <a:tab pos="1377950" algn="l"/>
                  <a:tab pos="2292350" algn="l"/>
                  <a:tab pos="2517775" algn="l"/>
                </a:tabLst>
              </a:pPr>
              <a:r>
                <a:rPr lang="en-US" sz="1800" dirty="0" smtClean="0"/>
                <a:t>GDP			$41.00</a:t>
              </a:r>
              <a:endParaRPr lang="en-US" sz="1800" dirty="0"/>
            </a:p>
          </p:txBody>
        </p:sp>
        <p:cxnSp>
          <p:nvCxnSpPr>
            <p:cNvPr id="24" name="Straight Connector 23"/>
            <p:cNvCxnSpPr/>
            <p:nvPr/>
          </p:nvCxnSpPr>
          <p:spPr bwMode="auto">
            <a:xfrm>
              <a:off x="2971800" y="5907072"/>
              <a:ext cx="1066800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5" name="TextBox 24"/>
            <p:cNvSpPr txBox="1"/>
            <p:nvPr/>
          </p:nvSpPr>
          <p:spPr>
            <a:xfrm>
              <a:off x="609600" y="4611368"/>
              <a:ext cx="3352800" cy="341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Real GDP: Year = 2011</a:t>
              </a:r>
              <a:endParaRPr lang="en-US" sz="1800" dirty="0"/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>
              <a:off x="457200" y="4988714"/>
              <a:ext cx="3581400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8" name="TextBox 27"/>
          <p:cNvSpPr txBox="1"/>
          <p:nvPr/>
        </p:nvSpPr>
        <p:spPr>
          <a:xfrm>
            <a:off x="4495800" y="1225699"/>
            <a:ext cx="4191000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Nominal GDP report economics output in current year dollars with may not be a representation of “real” economics growth</a:t>
            </a:r>
            <a:endParaRPr lang="en-US" sz="1800" dirty="0"/>
          </a:p>
        </p:txBody>
      </p:sp>
      <p:sp>
        <p:nvSpPr>
          <p:cNvPr id="31" name="TextBox 30"/>
          <p:cNvSpPr txBox="1"/>
          <p:nvPr/>
        </p:nvSpPr>
        <p:spPr>
          <a:xfrm>
            <a:off x="4495800" y="3048000"/>
            <a:ext cx="4191000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Nominal  2011 GDP increased by $5.00 over 2011 because price increases not because the economy created more output</a:t>
            </a:r>
            <a:endParaRPr lang="en-US" sz="1800" dirty="0"/>
          </a:p>
        </p:txBody>
      </p:sp>
      <p:sp>
        <p:nvSpPr>
          <p:cNvPr id="32" name="TextBox 31"/>
          <p:cNvSpPr txBox="1"/>
          <p:nvPr/>
        </p:nvSpPr>
        <p:spPr>
          <a:xfrm>
            <a:off x="4495800" y="5006471"/>
            <a:ext cx="419100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Real 2011 GDP stated in 2010 prices illustrates 2011 economic output declined relative to 2010 output</a:t>
            </a:r>
            <a:endParaRPr lang="en-US" sz="1800" dirty="0"/>
          </a:p>
        </p:txBody>
      </p:sp>
      <p:sp>
        <p:nvSpPr>
          <p:cNvPr id="29" name="Rectangle 28"/>
          <p:cNvSpPr/>
          <p:nvPr/>
        </p:nvSpPr>
        <p:spPr bwMode="auto">
          <a:xfrm>
            <a:off x="2057400" y="1258872"/>
            <a:ext cx="685800" cy="914400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057400" y="4988714"/>
            <a:ext cx="685800" cy="914400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79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1" grpId="0"/>
      <p:bldP spid="32" grpId="0"/>
      <p:bldP spid="29" grpId="0" animBg="1"/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2194"/>
            <a:ext cx="8229600" cy="38779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400" dirty="0" smtClean="0">
                <a:solidFill>
                  <a:srgbClr val="0070C0"/>
                </a:solidFill>
              </a:rPr>
              <a:t>Nominal and Real GDP Estimates </a:t>
            </a:r>
          </a:p>
        </p:txBody>
      </p:sp>
      <p:sp>
        <p:nvSpPr>
          <p:cNvPr id="19513" name="Rectangle 2"/>
          <p:cNvSpPr>
            <a:spLocks noChangeArrowheads="1"/>
          </p:cNvSpPr>
          <p:nvPr/>
        </p:nvSpPr>
        <p:spPr bwMode="auto">
          <a:xfrm>
            <a:off x="152400" y="4495800"/>
            <a:ext cx="3124200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"/>
            <a:r>
              <a:rPr lang="en-US" sz="1400"/>
              <a:t>*GDP in billions of current dollars</a:t>
            </a:r>
            <a:endParaRPr lang="en-US" sz="1400" i="0"/>
          </a:p>
        </p:txBody>
      </p:sp>
      <p:sp>
        <p:nvSpPr>
          <p:cNvPr id="19514" name="Rectangle 3"/>
          <p:cNvSpPr>
            <a:spLocks noChangeArrowheads="1"/>
          </p:cNvSpPr>
          <p:nvPr/>
        </p:nvSpPr>
        <p:spPr bwMode="auto">
          <a:xfrm>
            <a:off x="152400" y="4783137"/>
            <a:ext cx="3462338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"/>
            <a:r>
              <a:rPr lang="en-US" sz="1400"/>
              <a:t>**GDP in billions of chained 2005 dollars</a:t>
            </a:r>
            <a:endParaRPr lang="en-US" sz="1400" i="0"/>
          </a:p>
        </p:txBody>
      </p:sp>
      <p:sp>
        <p:nvSpPr>
          <p:cNvPr id="3" name="TextBox 2"/>
          <p:cNvSpPr txBox="1"/>
          <p:nvPr/>
        </p:nvSpPr>
        <p:spPr>
          <a:xfrm>
            <a:off x="8039100" y="6324600"/>
            <a:ext cx="106680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 smtClean="0">
                <a:hlinkClick r:id="rId2"/>
              </a:rPr>
              <a:t>Video</a:t>
            </a:r>
            <a:endParaRPr lang="en-US" sz="2400" i="0" dirty="0"/>
          </a:p>
        </p:txBody>
      </p:sp>
      <p:grpSp>
        <p:nvGrpSpPr>
          <p:cNvPr id="11" name="Group 10"/>
          <p:cNvGrpSpPr/>
          <p:nvPr/>
        </p:nvGrpSpPr>
        <p:grpSpPr>
          <a:xfrm>
            <a:off x="4071938" y="1066800"/>
            <a:ext cx="5029200" cy="3429000"/>
            <a:chOff x="4071938" y="1066800"/>
            <a:chExt cx="5029200" cy="3429000"/>
          </a:xfrm>
        </p:grpSpPr>
        <p:graphicFrame>
          <p:nvGraphicFramePr>
            <p:cNvPr id="5" name="Chart 4"/>
            <p:cNvGraphicFramePr/>
            <p:nvPr>
              <p:extLst>
                <p:ext uri="{D42A27DB-BD31-4B8C-83A1-F6EECF244321}">
                  <p14:modId xmlns:p14="http://schemas.microsoft.com/office/powerpoint/2010/main" val="1797731777"/>
                </p:ext>
              </p:extLst>
            </p:nvPr>
          </p:nvGraphicFramePr>
          <p:xfrm>
            <a:off x="4071938" y="1066800"/>
            <a:ext cx="5029200" cy="3429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7251370" y="1205203"/>
              <a:ext cx="1524000" cy="286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Nominal GDP</a:t>
              </a:r>
              <a:endParaRPr lang="en-US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848600" y="2133600"/>
              <a:ext cx="1075212" cy="286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Real GDP</a:t>
              </a:r>
              <a:endParaRPr lang="en-US" sz="1400" dirty="0"/>
            </a:p>
          </p:txBody>
        </p:sp>
      </p:grp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702104"/>
              </p:ext>
            </p:extLst>
          </p:nvPr>
        </p:nvGraphicFramePr>
        <p:xfrm>
          <a:off x="228600" y="914400"/>
          <a:ext cx="3581400" cy="3528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3100"/>
                <a:gridCol w="1003300"/>
                <a:gridCol w="901700"/>
                <a:gridCol w="1003300"/>
              </a:tblGrid>
              <a:tr h="6096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Year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Nominal GDP*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Chain Price Index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Real GDP**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2000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9,951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88.65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11,225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2001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10,286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90.65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11,346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2002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10,642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92.11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11,553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2003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11,142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94.10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11,840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2004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11,867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96.77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12,264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2005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12,638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100.00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12,638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2006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13,398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103.26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12,975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2007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14,061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106.30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13,228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2008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14,369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108.60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13,231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2009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14,119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109.62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12,880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2010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14,660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110.67</a:t>
                      </a:r>
                      <a:endParaRPr lang="en-US" sz="1600" b="0" i="0" u="none" strike="noStrike" dirty="0">
                        <a:effectLst/>
                        <a:latin typeface="Courier Ne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effectLst/>
                        </a:rPr>
                        <a:t>13,247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228600" y="5638800"/>
            <a:ext cx="4236720" cy="729430"/>
            <a:chOff x="228600" y="5638800"/>
            <a:chExt cx="4236720" cy="729430"/>
          </a:xfrm>
        </p:grpSpPr>
        <p:sp>
          <p:nvSpPr>
            <p:cNvPr id="12" name="Rectangle 3"/>
            <p:cNvSpPr txBox="1">
              <a:spLocks noChangeArrowheads="1"/>
            </p:cNvSpPr>
            <p:nvPr/>
          </p:nvSpPr>
          <p:spPr bwMode="auto">
            <a:xfrm>
              <a:off x="228600" y="5883686"/>
              <a:ext cx="1524000" cy="3139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 sz="5400" i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 i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1800" i="0" dirty="0"/>
                <a:t>Real GDP =</a:t>
              </a: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1600200" y="5638800"/>
              <a:ext cx="2865120" cy="7294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5400" i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 i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i="0" dirty="0"/>
                <a:t>nominal GDP x 100</a:t>
              </a:r>
            </a:p>
            <a:p>
              <a:pPr algn="ctr">
                <a:spcBef>
                  <a:spcPct val="50000"/>
                </a:spcBef>
              </a:pPr>
              <a:r>
                <a:rPr lang="en-US" sz="1800" i="0" dirty="0"/>
                <a:t>GDP chain price index</a:t>
              </a:r>
            </a:p>
          </p:txBody>
        </p:sp>
        <p:sp>
          <p:nvSpPr>
            <p:cNvPr id="14" name="Line 6"/>
            <p:cNvSpPr>
              <a:spLocks noChangeShapeType="1"/>
            </p:cNvSpPr>
            <p:nvPr/>
          </p:nvSpPr>
          <p:spPr bwMode="auto">
            <a:xfrm>
              <a:off x="1676400" y="6008689"/>
              <a:ext cx="2788920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495800" y="5671370"/>
            <a:ext cx="2209800" cy="729430"/>
            <a:chOff x="4495800" y="5671370"/>
            <a:chExt cx="2209800" cy="729430"/>
          </a:xfrm>
        </p:grpSpPr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4648200" y="5671370"/>
              <a:ext cx="2057400" cy="7294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5400" i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 i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i="0" dirty="0" smtClean="0"/>
                <a:t>14,660 </a:t>
              </a:r>
              <a:r>
                <a:rPr lang="en-US" sz="1800" i="0" dirty="0"/>
                <a:t>x 100</a:t>
              </a:r>
            </a:p>
            <a:p>
              <a:pPr algn="ctr">
                <a:spcBef>
                  <a:spcPct val="50000"/>
                </a:spcBef>
              </a:pPr>
              <a:r>
                <a:rPr lang="en-US" sz="1800" i="0" dirty="0" smtClean="0"/>
                <a:t>110.67</a:t>
              </a:r>
              <a:endParaRPr lang="en-US" sz="1800" i="0" dirty="0"/>
            </a:p>
          </p:txBody>
        </p:sp>
        <p:sp>
          <p:nvSpPr>
            <p:cNvPr id="16" name="Line 6"/>
            <p:cNvSpPr>
              <a:spLocks noChangeShapeType="1"/>
            </p:cNvSpPr>
            <p:nvPr/>
          </p:nvSpPr>
          <p:spPr bwMode="auto">
            <a:xfrm>
              <a:off x="4838700" y="6003566"/>
              <a:ext cx="1676400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7" name="Rectangle 3"/>
            <p:cNvSpPr txBox="1">
              <a:spLocks noChangeArrowheads="1"/>
            </p:cNvSpPr>
            <p:nvPr/>
          </p:nvSpPr>
          <p:spPr bwMode="auto">
            <a:xfrm>
              <a:off x="4495800" y="5890838"/>
              <a:ext cx="439737" cy="3139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 sz="5400" i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 i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 i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 i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1800" i="0" dirty="0" smtClean="0"/>
                <a:t>=</a:t>
              </a:r>
              <a:endParaRPr lang="en-US" sz="1800" i="0" dirty="0"/>
            </a:p>
          </p:txBody>
        </p:sp>
      </p:grp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6515100" y="5869049"/>
            <a:ext cx="1541463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800" i="0" dirty="0" smtClean="0"/>
              <a:t>= 13,247</a:t>
            </a:r>
            <a:endParaRPr lang="en-US" sz="1800" i="0" dirty="0"/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228600" y="5257800"/>
            <a:ext cx="3657600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800" b="1" i="0" dirty="0"/>
              <a:t>Real GDP </a:t>
            </a:r>
            <a:r>
              <a:rPr lang="en-US" sz="1800" b="1" i="0" dirty="0" smtClean="0"/>
              <a:t>2010 calculation</a:t>
            </a:r>
            <a:endParaRPr lang="en-US" sz="1800" b="1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533400"/>
            <a:ext cx="8458200" cy="830997"/>
          </a:xfrm>
        </p:spPr>
        <p:txBody>
          <a:bodyPr>
            <a:spAutoFit/>
          </a:bodyPr>
          <a:lstStyle/>
          <a:p>
            <a:pPr algn="l"/>
            <a:r>
              <a:rPr lang="en-US" sz="2400" dirty="0" smtClean="0">
                <a:solidFill>
                  <a:srgbClr val="0070C0"/>
                </a:solidFill>
              </a:rPr>
              <a:t>National Income Accounting </a:t>
            </a:r>
            <a:r>
              <a:rPr lang="en-US" sz="2400" b="0" dirty="0">
                <a:solidFill>
                  <a:schemeClr val="tx1"/>
                </a:solidFill>
              </a:rPr>
              <a:t>is a system used to measure the aggregate income and expenditures for a </a:t>
            </a:r>
            <a:r>
              <a:rPr lang="en-US" sz="2400" b="0" dirty="0" smtClean="0">
                <a:solidFill>
                  <a:schemeClr val="tx1"/>
                </a:solidFill>
              </a:rPr>
              <a:t>nation</a:t>
            </a:r>
          </a:p>
        </p:txBody>
      </p:sp>
      <p:sp>
        <p:nvSpPr>
          <p:cNvPr id="3076" name="Rectangle 2"/>
          <p:cNvSpPr txBox="1">
            <a:spLocks noChangeArrowheads="1"/>
          </p:cNvSpPr>
          <p:nvPr/>
        </p:nvSpPr>
        <p:spPr bwMode="auto">
          <a:xfrm>
            <a:off x="152400" y="1502757"/>
            <a:ext cx="7924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b="1" i="0" dirty="0">
                <a:solidFill>
                  <a:srgbClr val="0070C0"/>
                </a:solidFill>
              </a:rPr>
              <a:t>Gross Domestic Product </a:t>
            </a:r>
            <a:r>
              <a:rPr lang="en-US" sz="2400" b="1" i="0" dirty="0" smtClean="0">
                <a:solidFill>
                  <a:srgbClr val="0070C0"/>
                </a:solidFill>
              </a:rPr>
              <a:t>(GDP) </a:t>
            </a:r>
            <a:r>
              <a:rPr lang="en-US" sz="2400" i="0" dirty="0"/>
              <a:t>is the most widely reported measure of a nation’s economic performance</a:t>
            </a:r>
            <a:r>
              <a:rPr lang="en-US" sz="2400" b="1" i="0" dirty="0" smtClean="0">
                <a:solidFill>
                  <a:srgbClr val="00B0F0"/>
                </a:solidFill>
              </a:rPr>
              <a:t> </a:t>
            </a:r>
            <a:endParaRPr lang="en-US" sz="2400" b="1" i="0" dirty="0">
              <a:solidFill>
                <a:srgbClr val="00B0F0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52400" y="2428825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i="0" dirty="0" smtClean="0"/>
              <a:t>GDP measures the </a:t>
            </a:r>
            <a:r>
              <a:rPr lang="en-US" sz="2400" i="0" dirty="0"/>
              <a:t>market value of all final goods and services produced in a nation during a period of time, usually a year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52400" y="3712557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buFontTx/>
              <a:buNone/>
            </a:pPr>
            <a:r>
              <a:rPr lang="en-US" sz="2400" i="0" dirty="0" smtClean="0"/>
              <a:t>GDP measures value using dollars, rather than a list of the number of goods and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utoUpdateAnimBg="0"/>
      <p:bldP spid="8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 txBox="1">
            <a:spLocks noChangeArrowheads="1"/>
          </p:cNvSpPr>
          <p:nvPr/>
        </p:nvSpPr>
        <p:spPr bwMode="auto">
          <a:xfrm>
            <a:off x="457200" y="459356"/>
            <a:ext cx="8077200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400" b="1" i="0" dirty="0" smtClean="0">
                <a:solidFill>
                  <a:srgbClr val="0070C0"/>
                </a:solidFill>
              </a:rPr>
              <a:t>Secondhand Transactions – </a:t>
            </a:r>
            <a:r>
              <a:rPr lang="en-US" sz="2400" i="0" dirty="0" smtClean="0"/>
              <a:t>used items</a:t>
            </a:r>
            <a:endParaRPr lang="en-US" sz="2400" i="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914400"/>
            <a:ext cx="830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b="1" dirty="0" smtClean="0"/>
              <a:t>GDP </a:t>
            </a:r>
            <a:r>
              <a:rPr lang="en-US" sz="2400" b="1" dirty="0"/>
              <a:t>does not </a:t>
            </a:r>
            <a:r>
              <a:rPr lang="en-US" sz="2400" b="1" dirty="0" smtClean="0"/>
              <a:t>include the </a:t>
            </a:r>
            <a:r>
              <a:rPr lang="en-US" sz="2400" b="1" dirty="0"/>
              <a:t>sale of a used </a:t>
            </a:r>
            <a:r>
              <a:rPr lang="en-US" sz="2400" b="1" dirty="0" smtClean="0"/>
              <a:t>car</a:t>
            </a:r>
            <a:endParaRPr lang="en-US" sz="2400" b="1" dirty="0"/>
          </a:p>
        </p:txBody>
      </p:sp>
      <p:sp>
        <p:nvSpPr>
          <p:cNvPr id="4102" name="Rectangle 2"/>
          <p:cNvSpPr txBox="1">
            <a:spLocks noChangeArrowheads="1"/>
          </p:cNvSpPr>
          <p:nvPr/>
        </p:nvSpPr>
        <p:spPr bwMode="auto">
          <a:xfrm>
            <a:off x="457200" y="2665273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b="1" i="0" dirty="0" smtClean="0">
                <a:solidFill>
                  <a:srgbClr val="0070C0"/>
                </a:solidFill>
              </a:rPr>
              <a:t>Intermediate Goods – </a:t>
            </a:r>
            <a:r>
              <a:rPr lang="en-US" sz="2400" i="0" dirty="0"/>
              <a:t>goods and services used as inputs for production of final </a:t>
            </a:r>
            <a:r>
              <a:rPr lang="en-US" sz="2400" i="0" dirty="0" smtClean="0"/>
              <a:t>goods</a:t>
            </a:r>
            <a:endParaRPr lang="en-US" sz="2400" i="0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57200" y="4884003"/>
            <a:ext cx="838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buFontTx/>
              <a:buNone/>
            </a:pPr>
            <a:r>
              <a:rPr lang="en-US" sz="2400" b="1" dirty="0"/>
              <a:t>T</a:t>
            </a:r>
            <a:r>
              <a:rPr lang="en-US" sz="2400" b="1" dirty="0" smtClean="0"/>
              <a:t>o avoid double counting, GDP only measures final goods and services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457200" y="1598473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b="1" i="0" dirty="0">
                <a:solidFill>
                  <a:srgbClr val="0070C0"/>
                </a:solidFill>
              </a:rPr>
              <a:t>Final </a:t>
            </a:r>
            <a:r>
              <a:rPr lang="en-US" sz="2400" b="1" i="0" dirty="0" smtClean="0">
                <a:solidFill>
                  <a:srgbClr val="0070C0"/>
                </a:solidFill>
              </a:rPr>
              <a:t>Goods – </a:t>
            </a:r>
            <a:r>
              <a:rPr lang="en-US" sz="2400" i="0" dirty="0" smtClean="0"/>
              <a:t>finished </a:t>
            </a:r>
            <a:r>
              <a:rPr lang="en-US" sz="2400" i="0" dirty="0"/>
              <a:t>goods and services produced for the ultimate </a:t>
            </a:r>
            <a:r>
              <a:rPr lang="en-US" sz="2400" i="0" dirty="0" smtClean="0"/>
              <a:t>user</a:t>
            </a:r>
            <a:endParaRPr lang="en-US" sz="2400" i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3505200"/>
            <a:ext cx="838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buFontTx/>
              <a:buNone/>
            </a:pPr>
            <a:r>
              <a:rPr lang="en-US" sz="2400" b="1" dirty="0" smtClean="0"/>
              <a:t>Intermediate Good: </a:t>
            </a:r>
            <a:r>
              <a:rPr lang="en-US" sz="2400" dirty="0" smtClean="0"/>
              <a:t>General Motors purchasing tires to build a new car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4343400"/>
            <a:ext cx="8382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buFontTx/>
              <a:buNone/>
            </a:pPr>
            <a:r>
              <a:rPr lang="en-US" sz="2400" b="1" dirty="0" smtClean="0"/>
              <a:t>Final Good: </a:t>
            </a:r>
            <a:r>
              <a:rPr lang="en-US" sz="2400" dirty="0" smtClean="0"/>
              <a:t>A person replacing worn out tires with new tires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  <p:bldP spid="4102" grpId="0"/>
      <p:bldP spid="11" grpId="0"/>
      <p:bldP spid="12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 txBox="1">
            <a:spLocks noChangeArrowheads="1"/>
          </p:cNvSpPr>
          <p:nvPr/>
        </p:nvSpPr>
        <p:spPr bwMode="auto">
          <a:xfrm>
            <a:off x="228600" y="341292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b="1" i="0" dirty="0" smtClean="0">
                <a:solidFill>
                  <a:srgbClr val="0070C0"/>
                </a:solidFill>
              </a:rPr>
              <a:t>Nonproductive </a:t>
            </a:r>
            <a:r>
              <a:rPr lang="en-US" sz="2400" b="1" i="0" dirty="0">
                <a:solidFill>
                  <a:srgbClr val="0070C0"/>
                </a:solidFill>
              </a:rPr>
              <a:t>Financial </a:t>
            </a:r>
            <a:r>
              <a:rPr lang="en-US" sz="2400" b="1" i="0" dirty="0" smtClean="0">
                <a:solidFill>
                  <a:srgbClr val="0070C0"/>
                </a:solidFill>
              </a:rPr>
              <a:t>Transactions – </a:t>
            </a:r>
            <a:r>
              <a:rPr lang="en-US" sz="2400" i="0" dirty="0"/>
              <a:t>gifts, stocks, bonds, or transfer </a:t>
            </a:r>
            <a:r>
              <a:rPr lang="en-US" sz="2400" i="0" dirty="0" smtClean="0"/>
              <a:t>payments</a:t>
            </a:r>
            <a:endParaRPr lang="en-US" sz="2400" i="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1295400"/>
            <a:ext cx="815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b="1" dirty="0"/>
              <a:t>GDP does not count purely private or public financial </a:t>
            </a:r>
            <a:r>
              <a:rPr lang="en-US" sz="2400" b="1" dirty="0" smtClean="0"/>
              <a:t>transactions</a:t>
            </a:r>
            <a:endParaRPr lang="en-US" sz="2400" b="1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362200"/>
            <a:ext cx="8610600" cy="830997"/>
          </a:xfrm>
        </p:spPr>
        <p:txBody>
          <a:bodyPr>
            <a:spAutoFit/>
          </a:bodyPr>
          <a:lstStyle/>
          <a:p>
            <a:pPr algn="l"/>
            <a:r>
              <a:rPr lang="en-US" sz="2400" dirty="0" smtClean="0">
                <a:solidFill>
                  <a:srgbClr val="0070C0"/>
                </a:solidFill>
              </a:rPr>
              <a:t>Transfer Payments – </a:t>
            </a:r>
            <a:r>
              <a:rPr lang="en-US" sz="2400" b="0" dirty="0" smtClean="0">
                <a:solidFill>
                  <a:schemeClr val="tx1"/>
                </a:solidFill>
              </a:rPr>
              <a:t>a </a:t>
            </a:r>
            <a:r>
              <a:rPr lang="en-US" sz="2400" b="0" dirty="0">
                <a:solidFill>
                  <a:schemeClr val="tx1"/>
                </a:solidFill>
              </a:rPr>
              <a:t>government payment to individuals, not in exchange for goods or services currently produced</a:t>
            </a:r>
            <a:endParaRPr lang="en-US" sz="2400" b="0" dirty="0" smtClean="0">
              <a:solidFill>
                <a:schemeClr val="tx1"/>
              </a:solidFill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152400" y="3276600"/>
            <a:ext cx="815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b="1" dirty="0"/>
              <a:t>GDP does not count </a:t>
            </a:r>
            <a:r>
              <a:rPr lang="en-US" sz="2400" b="1" dirty="0" smtClean="0"/>
              <a:t>transfer payments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001000" y="6392478"/>
            <a:ext cx="114300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hlinkClick r:id="rId2"/>
              </a:rPr>
              <a:t>Video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utoUpdateAnimBg="0"/>
      <p:bldP spid="10" grpId="0"/>
      <p:bldP spid="14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10600" cy="830997"/>
          </a:xfrm>
        </p:spPr>
        <p:txBody>
          <a:bodyPr>
            <a:spAutoFit/>
          </a:bodyPr>
          <a:lstStyle/>
          <a:p>
            <a:pPr algn="l"/>
            <a:r>
              <a:rPr lang="en-US" sz="2400" dirty="0" smtClean="0">
                <a:solidFill>
                  <a:srgbClr val="0070C0"/>
                </a:solidFill>
              </a:rPr>
              <a:t>Circular Flow Model –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b="0" dirty="0" smtClean="0">
                <a:solidFill>
                  <a:schemeClr val="tx1"/>
                </a:solidFill>
              </a:rPr>
              <a:t>A </a:t>
            </a:r>
            <a:r>
              <a:rPr lang="en-US" sz="2400" b="0" dirty="0">
                <a:solidFill>
                  <a:schemeClr val="tx1"/>
                </a:solidFill>
              </a:rPr>
              <a:t>model that show us how all the pieces of the puzzle fit </a:t>
            </a:r>
            <a:r>
              <a:rPr lang="en-US" sz="2400" b="0" dirty="0" smtClean="0">
                <a:solidFill>
                  <a:schemeClr val="tx1"/>
                </a:solidFill>
              </a:rPr>
              <a:t>together</a:t>
            </a:r>
            <a:endParaRPr lang="en-US" sz="2400" dirty="0" smtClean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01000" y="6392478"/>
            <a:ext cx="114300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hlinkClick r:id="rId2"/>
              </a:rPr>
              <a:t>Video</a:t>
            </a:r>
            <a:endParaRPr lang="en-US" sz="2400" dirty="0"/>
          </a:p>
        </p:txBody>
      </p:sp>
      <p:pic>
        <p:nvPicPr>
          <p:cNvPr id="1026" name="Picture 2" descr="http://wiki.ubc.ca/images/6/65/Circular_Flow_Simp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19200"/>
            <a:ext cx="5743575" cy="483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5562600" y="1056606"/>
            <a:ext cx="3352800" cy="840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1800" dirty="0" smtClean="0">
                <a:solidFill>
                  <a:srgbClr val="0070C0"/>
                </a:solidFill>
              </a:rPr>
              <a:t>Flow –</a:t>
            </a:r>
            <a:r>
              <a:rPr lang="en-US" sz="1800" dirty="0" smtClean="0">
                <a:solidFill>
                  <a:srgbClr val="00B0F0"/>
                </a:solidFill>
              </a:rPr>
              <a:t> </a:t>
            </a:r>
            <a:r>
              <a:rPr lang="en-US" sz="1800" b="0" dirty="0" smtClean="0">
                <a:solidFill>
                  <a:schemeClr val="tx1"/>
                </a:solidFill>
              </a:rPr>
              <a:t>the rate of change in a quantity during a given time period</a:t>
            </a:r>
            <a:endParaRPr lang="en-US" sz="1800" dirty="0" smtClean="0">
              <a:solidFill>
                <a:srgbClr val="00B0F0"/>
              </a:solidFill>
            </a:endParaRPr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 bwMode="auto">
          <a:xfrm>
            <a:off x="5867400" y="2209800"/>
            <a:ext cx="3276600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1" i="0" dirty="0" smtClean="0">
                <a:solidFill>
                  <a:srgbClr val="0070C0"/>
                </a:solidFill>
              </a:rPr>
              <a:t>Stock – </a:t>
            </a:r>
            <a:r>
              <a:rPr lang="en-US" sz="1800" i="0" dirty="0" smtClean="0"/>
              <a:t>the </a:t>
            </a:r>
            <a:r>
              <a:rPr lang="en-US" sz="1800" i="0" dirty="0"/>
              <a:t>quantity measured at one point in time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800" b="1" i="0" dirty="0">
              <a:solidFill>
                <a:srgbClr val="00B0F0"/>
              </a:solidFill>
            </a:endParaRP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6124575" y="5237101"/>
            <a:ext cx="2562225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buFontTx/>
              <a:buChar char="•"/>
            </a:pPr>
            <a:r>
              <a:rPr lang="en-US" sz="1800" i="0" dirty="0"/>
              <a:t>Financial markets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800" i="0" dirty="0"/>
              <a:t>Government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800" i="0" dirty="0"/>
              <a:t>Foreign markets</a:t>
            </a:r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 bwMode="auto">
          <a:xfrm>
            <a:off x="6019800" y="4876800"/>
            <a:ext cx="2895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1" i="0" dirty="0" smtClean="0">
                <a:solidFill>
                  <a:srgbClr val="0070C0"/>
                </a:solidFill>
              </a:rPr>
              <a:t>More complex Models</a:t>
            </a:r>
            <a:endParaRPr lang="en-US" sz="1800" b="1" i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 txBox="1">
            <a:spLocks noChangeArrowheads="1"/>
          </p:cNvSpPr>
          <p:nvPr/>
        </p:nvSpPr>
        <p:spPr bwMode="auto">
          <a:xfrm>
            <a:off x="381000" y="362595"/>
            <a:ext cx="8001000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400" b="1" i="0" dirty="0">
                <a:solidFill>
                  <a:srgbClr val="0070C0"/>
                </a:solidFill>
              </a:rPr>
              <a:t>Four Expenditures Sectors of GDP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62000" y="922413"/>
            <a:ext cx="4876800" cy="4265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buFontTx/>
              <a:buChar char="•"/>
            </a:pPr>
            <a:r>
              <a:rPr lang="en-US" sz="2400" i="0" dirty="0"/>
              <a:t>Consumption (C</a:t>
            </a:r>
            <a:r>
              <a:rPr lang="en-US" sz="2400" i="0" dirty="0" smtClean="0"/>
              <a:t>)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i="0" dirty="0" smtClean="0"/>
              <a:t>Durable goods (excluding housing)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i="0" dirty="0" smtClean="0"/>
              <a:t>Nondurable goods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i="0" dirty="0" smtClean="0"/>
              <a:t>Services</a:t>
            </a:r>
            <a:endParaRPr lang="en-US" sz="2000" i="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400" i="0" dirty="0"/>
              <a:t>Investment (I</a:t>
            </a:r>
            <a:r>
              <a:rPr lang="en-US" sz="2400" i="0" dirty="0" smtClean="0"/>
              <a:t>)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i="0" dirty="0" smtClean="0"/>
              <a:t>Fixed investment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i="0" dirty="0" smtClean="0"/>
              <a:t>Change in business inventory</a:t>
            </a:r>
            <a:endParaRPr lang="en-US" sz="2000" i="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400" i="0" dirty="0"/>
              <a:t>Government (G</a:t>
            </a:r>
            <a:r>
              <a:rPr lang="en-US" sz="2400" i="0" dirty="0" smtClean="0"/>
              <a:t>)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i="0" dirty="0" smtClean="0"/>
              <a:t>Federal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i="0" dirty="0" smtClean="0"/>
              <a:t>State and Local</a:t>
            </a:r>
            <a:endParaRPr lang="en-US" sz="2000" i="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400" i="0" dirty="0"/>
              <a:t>Foreign (X - M</a:t>
            </a:r>
            <a:r>
              <a:rPr lang="en-US" sz="2400" i="0" dirty="0" smtClean="0"/>
              <a:t>)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i="0" dirty="0" smtClean="0"/>
              <a:t>Exports (X)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i="0" dirty="0" smtClean="0"/>
              <a:t>Imports (M)</a:t>
            </a:r>
            <a:endParaRPr lang="en-US" sz="2000" i="0" dirty="0"/>
          </a:p>
        </p:txBody>
      </p:sp>
      <p:sp>
        <p:nvSpPr>
          <p:cNvPr id="2" name="TextBox 1"/>
          <p:cNvSpPr txBox="1"/>
          <p:nvPr/>
        </p:nvSpPr>
        <p:spPr>
          <a:xfrm>
            <a:off x="7848600" y="6433268"/>
            <a:ext cx="125730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hlinkClick r:id="rId2"/>
              </a:rPr>
              <a:t>Video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763000" cy="830997"/>
          </a:xfrm>
        </p:spPr>
        <p:txBody>
          <a:bodyPr wrap="square">
            <a:spAutoFit/>
          </a:bodyPr>
          <a:lstStyle/>
          <a:p>
            <a:pPr algn="l"/>
            <a:r>
              <a:rPr lang="en-US" sz="2400" dirty="0" smtClean="0">
                <a:solidFill>
                  <a:srgbClr val="0070C0"/>
                </a:solidFill>
              </a:rPr>
              <a:t>Calculating GDP with expenditures – </a:t>
            </a:r>
            <a:r>
              <a:rPr lang="en-US" sz="2400" b="0" dirty="0">
                <a:solidFill>
                  <a:schemeClr val="tx1"/>
                </a:solidFill>
              </a:rPr>
              <a:t>adding all the spending for final goods and services by the four sectors of </a:t>
            </a:r>
            <a:r>
              <a:rPr lang="en-US" sz="2400" b="0" dirty="0" smtClean="0">
                <a:solidFill>
                  <a:schemeClr val="tx1"/>
                </a:solidFill>
              </a:rPr>
              <a:t>GDP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10246" name="Rectangle 3"/>
          <p:cNvSpPr txBox="1">
            <a:spLocks noChangeArrowheads="1"/>
          </p:cNvSpPr>
          <p:nvPr/>
        </p:nvSpPr>
        <p:spPr bwMode="auto">
          <a:xfrm>
            <a:off x="506730" y="1352491"/>
            <a:ext cx="83058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b="1" dirty="0"/>
              <a:t>GDP = C + I + G + (X - M)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3400" y="2453414"/>
            <a:ext cx="7543800" cy="3490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/>
              <a:t>Consumption (C) </a:t>
            </a:r>
            <a:r>
              <a:rPr lang="en-US" sz="1600" b="1" i="0" dirty="0" smtClean="0"/>
              <a:t>				10,873.8</a:t>
            </a:r>
            <a:r>
              <a:rPr lang="en-US" sz="1600" b="1" i="0" dirty="0"/>
              <a:t>	</a:t>
            </a:r>
            <a:endParaRPr lang="en-US" sz="1600" b="1" i="0" dirty="0" smtClean="0"/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600" i="0" dirty="0" smtClean="0"/>
              <a:t>Durable goods			1,175.0			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600" i="0" dirty="0" smtClean="0"/>
              <a:t>Nondurable goods			2,515.0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600" i="0" dirty="0" smtClean="0"/>
              <a:t>Services				7,183.8</a:t>
            </a:r>
            <a:endParaRPr lang="en-US" sz="1600" i="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/>
              <a:t>Investment (I</a:t>
            </a:r>
            <a:r>
              <a:rPr lang="en-US" sz="1600" b="1" i="0" dirty="0" smtClean="0"/>
              <a:t>)					  1,991.1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600" i="0" dirty="0" smtClean="0"/>
              <a:t>Fixed investment			1,909.0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600" i="0" dirty="0" smtClean="0"/>
              <a:t>Change in business inventory		     82.1</a:t>
            </a:r>
            <a:endParaRPr lang="en-US" sz="1600" i="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/>
              <a:t>Government (G</a:t>
            </a:r>
            <a:r>
              <a:rPr lang="en-US" sz="1600" b="1" i="0" dirty="0" smtClean="0"/>
              <a:t>)				 3,051.0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600" i="0" dirty="0" smtClean="0"/>
              <a:t>Federal				1,211.3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600" i="0" dirty="0" smtClean="0"/>
              <a:t>State and Local			1,839.7</a:t>
            </a:r>
            <a:endParaRPr lang="en-US" sz="1600" i="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/>
              <a:t>Foreign (X - M</a:t>
            </a:r>
            <a:r>
              <a:rPr lang="en-US" sz="1600" b="1" i="0" dirty="0" smtClean="0"/>
              <a:t>)					   -594.8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600" i="0" dirty="0" smtClean="0"/>
              <a:t>Exports (X)				2,120.3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600" i="0" dirty="0" smtClean="0"/>
              <a:t>Imports (M)				2,715.1</a:t>
            </a:r>
            <a:endParaRPr lang="en-US" sz="1600" i="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 smtClean="0"/>
              <a:t>GDP						15,321.0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6248400"/>
            <a:ext cx="41148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Source: </a:t>
            </a:r>
            <a:r>
              <a:rPr lang="en-US" sz="1400" dirty="0" smtClean="0">
                <a:hlinkClick r:id="rId2"/>
              </a:rPr>
              <a:t>www.bea.gov</a:t>
            </a:r>
            <a:r>
              <a:rPr lang="en-US" sz="1400" dirty="0" smtClean="0"/>
              <a:t>, end of year 2011</a:t>
            </a:r>
            <a:endParaRPr lang="en-US" sz="1400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6019800" y="5562600"/>
            <a:ext cx="9906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8606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304800"/>
            <a:ext cx="8382000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en-US" sz="2400" b="1" i="0" dirty="0">
                <a:solidFill>
                  <a:srgbClr val="0070C0"/>
                </a:solidFill>
              </a:rPr>
              <a:t>I</a:t>
            </a:r>
            <a:r>
              <a:rPr lang="en-US" sz="2400" b="1" i="0" dirty="0" smtClean="0">
                <a:solidFill>
                  <a:srgbClr val="0070C0"/>
                </a:solidFill>
              </a:rPr>
              <a:t>ncome approach </a:t>
            </a:r>
            <a:r>
              <a:rPr lang="en-US" sz="2400" i="0" dirty="0" smtClean="0"/>
              <a:t>measures GDP by adding all incomes</a:t>
            </a:r>
            <a:endParaRPr lang="en-US" sz="2400" i="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6200" y="511242"/>
            <a:ext cx="8534400" cy="629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sz="5400" dirty="0" smtClean="0"/>
              <a:t>	</a:t>
            </a:r>
            <a:r>
              <a:rPr lang="en-US" sz="2400" b="1" i="0" dirty="0" smtClean="0">
                <a:solidFill>
                  <a:srgbClr val="0070C0"/>
                </a:solidFill>
              </a:rPr>
              <a:t>Components of Income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000" i="0" dirty="0">
                <a:solidFill>
                  <a:srgbClr val="0070C0"/>
                </a:solidFill>
              </a:rPr>
              <a:t>C</a:t>
            </a:r>
            <a:r>
              <a:rPr lang="en-US" sz="2000" i="0" dirty="0" smtClean="0">
                <a:solidFill>
                  <a:srgbClr val="0070C0"/>
                </a:solidFill>
              </a:rPr>
              <a:t>ompensation of employees </a:t>
            </a:r>
            <a:r>
              <a:rPr lang="en-US" sz="2000" i="0" dirty="0" smtClean="0"/>
              <a:t>is </a:t>
            </a:r>
            <a:r>
              <a:rPr lang="en-US" sz="2000" dirty="0"/>
              <a:t>i</a:t>
            </a:r>
            <a:r>
              <a:rPr lang="en-US" sz="2000" dirty="0" smtClean="0"/>
              <a:t>ncome </a:t>
            </a:r>
            <a:r>
              <a:rPr lang="en-US" sz="2000" dirty="0"/>
              <a:t>earned from wages, salaries, and certain supplements paid to </a:t>
            </a:r>
            <a:r>
              <a:rPr lang="en-US" sz="2000" dirty="0" smtClean="0"/>
              <a:t>labor</a:t>
            </a:r>
            <a:r>
              <a:rPr lang="en-US" sz="2000" i="0" dirty="0" smtClean="0"/>
              <a:t> </a:t>
            </a:r>
            <a:endParaRPr lang="en-US" sz="2000" b="1" i="0" dirty="0" smtClean="0"/>
          </a:p>
          <a:p>
            <a:pPr marL="457200" lvl="1" indent="0">
              <a:lnSpc>
                <a:spcPct val="80000"/>
              </a:lnSpc>
              <a:buNone/>
            </a:pPr>
            <a:endParaRPr lang="en-US" sz="2000" i="0" dirty="0" smtClean="0">
              <a:solidFill>
                <a:srgbClr val="0070C0"/>
              </a:solidFill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000" i="0" dirty="0" smtClean="0">
                <a:solidFill>
                  <a:srgbClr val="0070C0"/>
                </a:solidFill>
              </a:rPr>
              <a:t>Rent income </a:t>
            </a:r>
            <a:r>
              <a:rPr lang="en-US" sz="2000" i="0" dirty="0" smtClean="0"/>
              <a:t>is </a:t>
            </a:r>
            <a:r>
              <a:rPr lang="en-US" sz="2000" i="0" dirty="0"/>
              <a:t>Rent and royalties received by property owners who permit others to use their </a:t>
            </a:r>
            <a:r>
              <a:rPr lang="en-US" sz="2000" i="0" dirty="0" smtClean="0"/>
              <a:t>assets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2000" i="0" dirty="0" smtClean="0"/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000" i="0" dirty="0" smtClean="0">
                <a:solidFill>
                  <a:srgbClr val="0070C0"/>
                </a:solidFill>
              </a:rPr>
              <a:t>Profits</a:t>
            </a:r>
            <a:r>
              <a:rPr lang="en-US" sz="2000" i="0" dirty="0" smtClean="0"/>
              <a:t> </a:t>
            </a:r>
          </a:p>
          <a:p>
            <a:pPr marL="685800" lvl="1" indent="0">
              <a:lnSpc>
                <a:spcPct val="80000"/>
              </a:lnSpc>
              <a:buNone/>
            </a:pPr>
            <a:r>
              <a:rPr lang="en-US" sz="2000" i="0" dirty="0" smtClean="0">
                <a:solidFill>
                  <a:srgbClr val="0070C0"/>
                </a:solidFill>
              </a:rPr>
              <a:t>Proprietors</a:t>
            </a:r>
            <a:r>
              <a:rPr lang="en-US" sz="2000" i="0" dirty="0">
                <a:solidFill>
                  <a:srgbClr val="0070C0"/>
                </a:solidFill>
              </a:rPr>
              <a:t>’ </a:t>
            </a:r>
            <a:r>
              <a:rPr lang="en-US" sz="2000" i="0" dirty="0" smtClean="0">
                <a:solidFill>
                  <a:srgbClr val="0070C0"/>
                </a:solidFill>
              </a:rPr>
              <a:t>income </a:t>
            </a:r>
            <a:r>
              <a:rPr lang="en-US" sz="2000" i="0" dirty="0" smtClean="0"/>
              <a:t>is all </a:t>
            </a:r>
            <a:r>
              <a:rPr lang="en-US" sz="2000" i="0" dirty="0"/>
              <a:t>forms of income earned by unincorporated </a:t>
            </a:r>
            <a:r>
              <a:rPr lang="en-US" sz="2000" i="0" dirty="0" smtClean="0"/>
              <a:t>businesses</a:t>
            </a:r>
          </a:p>
          <a:p>
            <a:pPr marL="685800" lvl="1" indent="0">
              <a:lnSpc>
                <a:spcPct val="80000"/>
              </a:lnSpc>
              <a:buNone/>
            </a:pPr>
            <a:r>
              <a:rPr lang="en-US" sz="2000" i="0" dirty="0" smtClean="0">
                <a:solidFill>
                  <a:srgbClr val="0070C0"/>
                </a:solidFill>
              </a:rPr>
              <a:t>Corporate profit </a:t>
            </a:r>
            <a:r>
              <a:rPr lang="en-US" sz="2000" i="0" dirty="0" smtClean="0"/>
              <a:t>is all </a:t>
            </a:r>
            <a:r>
              <a:rPr lang="en-US" sz="2000" i="0" dirty="0"/>
              <a:t>income earned by the stockholders of corporations regardless of whether stockholders receive </a:t>
            </a:r>
            <a:r>
              <a:rPr lang="en-US" sz="2000" i="0" dirty="0" smtClean="0"/>
              <a:t>it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2000" i="0" dirty="0" smtClean="0"/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000" i="0" dirty="0" smtClean="0">
                <a:solidFill>
                  <a:srgbClr val="0070C0"/>
                </a:solidFill>
              </a:rPr>
              <a:t>Net interest </a:t>
            </a:r>
            <a:r>
              <a:rPr lang="en-US" sz="2000" i="0" dirty="0" smtClean="0"/>
              <a:t>is interest </a:t>
            </a:r>
            <a:r>
              <a:rPr lang="en-US" sz="2000" i="0" dirty="0"/>
              <a:t>earned from loans to businesses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000" i="0" dirty="0" smtClean="0"/>
              <a:t> </a:t>
            </a:r>
            <a:endParaRPr lang="en-US" sz="2000" b="1" i="0" dirty="0"/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000" i="0" dirty="0">
                <a:solidFill>
                  <a:srgbClr val="0070C0"/>
                </a:solidFill>
              </a:rPr>
              <a:t>I</a:t>
            </a:r>
            <a:r>
              <a:rPr lang="en-US" sz="2000" i="0" dirty="0" smtClean="0">
                <a:solidFill>
                  <a:srgbClr val="0070C0"/>
                </a:solidFill>
              </a:rPr>
              <a:t>ndirect taxes </a:t>
            </a:r>
            <a:r>
              <a:rPr lang="en-US" sz="2000" i="0" dirty="0" smtClean="0"/>
              <a:t>is taxes </a:t>
            </a:r>
            <a:r>
              <a:rPr lang="en-US" sz="2000" i="0" dirty="0"/>
              <a:t>levied as a percentage of the prices of goods sold and therefore collected as part of the revenue received by firms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2000" i="0" dirty="0" smtClean="0"/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000" i="0" dirty="0" smtClean="0">
                <a:solidFill>
                  <a:srgbClr val="0070C0"/>
                </a:solidFill>
              </a:rPr>
              <a:t>Depreciation</a:t>
            </a:r>
            <a:r>
              <a:rPr lang="en-US" sz="2000" i="0" dirty="0" smtClean="0"/>
              <a:t> is an </a:t>
            </a:r>
            <a:r>
              <a:rPr lang="en-US" sz="2000" i="0" dirty="0"/>
              <a:t>allowance for the capital worn out producing GDP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2000" i="0" dirty="0"/>
          </a:p>
        </p:txBody>
      </p:sp>
    </p:spTree>
    <p:extLst>
      <p:ext uri="{BB962C8B-B14F-4D97-AF65-F5344CB8AC3E}">
        <p14:creationId xmlns:p14="http://schemas.microsoft.com/office/powerpoint/2010/main" val="123728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05800" cy="830997"/>
          </a:xfrm>
        </p:spPr>
        <p:txBody>
          <a:bodyPr wrap="square">
            <a:spAutoFit/>
          </a:bodyPr>
          <a:lstStyle/>
          <a:p>
            <a:pPr algn="l"/>
            <a:r>
              <a:rPr lang="en-US" sz="2400" dirty="0" smtClean="0">
                <a:solidFill>
                  <a:srgbClr val="0070C0"/>
                </a:solidFill>
              </a:rPr>
              <a:t>Calculating GDP with incomes – </a:t>
            </a:r>
            <a:r>
              <a:rPr lang="en-US" sz="2400" b="0" dirty="0">
                <a:solidFill>
                  <a:schemeClr val="tx1"/>
                </a:solidFill>
              </a:rPr>
              <a:t>adding all the </a:t>
            </a:r>
            <a:r>
              <a:rPr lang="en-US" sz="2400" b="0" dirty="0" smtClean="0">
                <a:solidFill>
                  <a:schemeClr val="tx1"/>
                </a:solidFill>
              </a:rPr>
              <a:t>income sources</a:t>
            </a:r>
            <a:endParaRPr lang="en-US" sz="2400" dirty="0" smtClean="0">
              <a:solidFill>
                <a:srgbClr val="00B0F0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3400" y="1386614"/>
            <a:ext cx="7543800" cy="2505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 smtClean="0"/>
              <a:t>Employee compensation				  8,348.1</a:t>
            </a:r>
            <a:r>
              <a:rPr lang="en-US" sz="1600" b="1" i="0" dirty="0"/>
              <a:t>	</a:t>
            </a:r>
            <a:endParaRPr lang="en-US" sz="1600" b="1" i="0" dirty="0" smtClean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 smtClean="0"/>
              <a:t>Rental income					     430.3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 smtClean="0"/>
              <a:t>Profits					  3,051.0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600" i="0" dirty="0" smtClean="0"/>
              <a:t>Proprietors’ income			1,161.4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600" i="0" dirty="0" smtClean="0"/>
              <a:t>Corporate profits			1,889.6</a:t>
            </a:r>
            <a:endParaRPr lang="en-US" sz="1600" i="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 smtClean="0"/>
              <a:t>Net interest					     694.9</a:t>
            </a:r>
            <a:endParaRPr lang="en-US" sz="1600" i="0" dirty="0" smtClean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 smtClean="0"/>
              <a:t>Indirect business taxes				  1,109.8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 smtClean="0"/>
              <a:t>Depreciation					  1,966.6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 smtClean="0"/>
              <a:t>Statistical discrepancy				     279.7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 i="0" dirty="0" smtClean="0"/>
              <a:t>GDP						15,321.0</a:t>
            </a:r>
            <a:endParaRPr lang="en-US" sz="1600" b="1" i="0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6248400"/>
            <a:ext cx="41148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Source: </a:t>
            </a:r>
            <a:r>
              <a:rPr lang="en-US" sz="1400" dirty="0" smtClean="0">
                <a:hlinkClick r:id="rId2"/>
              </a:rPr>
              <a:t>www.bea.gov</a:t>
            </a:r>
            <a:r>
              <a:rPr lang="en-US" sz="1400" dirty="0" smtClean="0"/>
              <a:t>, end of year 2011</a:t>
            </a:r>
            <a:endParaRPr lang="en-US" sz="1400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6019800" y="3581400"/>
            <a:ext cx="9906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9343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CC"/>
      </a:lt1>
      <a:dk2>
        <a:srgbClr val="336600"/>
      </a:dk2>
      <a:lt2>
        <a:srgbClr val="008080"/>
      </a:lt2>
      <a:accent1>
        <a:srgbClr val="00CC99"/>
      </a:accent1>
      <a:accent2>
        <a:srgbClr val="3333CC"/>
      </a:accent2>
      <a:accent3>
        <a:srgbClr val="FFFFE2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FF33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2535</TotalTime>
  <Words>759</Words>
  <Application>Microsoft Office PowerPoint</Application>
  <PresentationFormat>On-screen Show (4:3)</PresentationFormat>
  <Paragraphs>197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Courier New</vt:lpstr>
      <vt:lpstr>Blank Presentation</vt:lpstr>
      <vt:lpstr>Gross Domestic Product</vt:lpstr>
      <vt:lpstr>National Income Accounting is a system used to measure the aggregate income and expenditures for a nation</vt:lpstr>
      <vt:lpstr>PowerPoint Presentation</vt:lpstr>
      <vt:lpstr>Transfer Payments – a government payment to individuals, not in exchange for goods or services currently produced</vt:lpstr>
      <vt:lpstr>Circular Flow Model – A model that show us how all the pieces of the puzzle fit together</vt:lpstr>
      <vt:lpstr>PowerPoint Presentation</vt:lpstr>
      <vt:lpstr>Calculating GDP with expenditures – adding all the spending for final goods and services by the four sectors of GDP </vt:lpstr>
      <vt:lpstr>PowerPoint Presentation</vt:lpstr>
      <vt:lpstr>Calculating GDP with incomes – adding all the income sources</vt:lpstr>
      <vt:lpstr>Shortcomings of GDP</vt:lpstr>
      <vt:lpstr>Disposable Personal Income (DI) is the amount of income that households have to spend or save after payment of personal taxes</vt:lpstr>
      <vt:lpstr>Nominal GDP is the value of all final goods based on the prices existing during the time period of production</vt:lpstr>
      <vt:lpstr>Nominal GDP vs. Real GDP</vt:lpstr>
      <vt:lpstr>Nominal and Real GDP Estimates </vt:lpstr>
    </vt:vector>
  </TitlesOfParts>
  <Manager>PP's by Ken Long</Manager>
  <Company>South - Western College Publishing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for Today 2009 6 ed</dc:title>
  <dc:subject>Gross Domestic Product</dc:subject>
  <dc:creator>Irvin B. Tucker</dc:creator>
  <cp:lastModifiedBy>Michael</cp:lastModifiedBy>
  <cp:revision>204</cp:revision>
  <dcterms:created xsi:type="dcterms:W3CDTF">1998-06-12T17:51:04Z</dcterms:created>
  <dcterms:modified xsi:type="dcterms:W3CDTF">2013-08-24T15:56:02Z</dcterms:modified>
  <cp:category>Chapter 15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3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nrlongk@nr.cc.va.us</vt:lpwstr>
  </property>
  <property fmtid="{D5CDD505-2E9C-101B-9397-08002B2CF9AE}" pid="8" name="HomePage">
    <vt:lpwstr>http://www.swcollege.com/bef/economics.html</vt:lpwstr>
  </property>
  <property fmtid="{D5CDD505-2E9C-101B-9397-08002B2CF9AE}" pid="9" name="Other">
    <vt:lpwstr>    * To view the slide show full screen right click on the slide and choose full screen  * To exit from the full screen view press the Esc key on your keyboard  * To download this chapter right click on "Download source" below and choose "Save Link As"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Q:\WebCours\ECON\eco120\</vt:lpwstr>
  </property>
</Properties>
</file>